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10" r:id="rId2"/>
    <p:sldId id="257" r:id="rId3"/>
    <p:sldId id="258" r:id="rId4"/>
    <p:sldId id="260" r:id="rId5"/>
    <p:sldId id="262" r:id="rId6"/>
    <p:sldId id="263" r:id="rId7"/>
    <p:sldId id="259" r:id="rId8"/>
    <p:sldId id="264" r:id="rId9"/>
    <p:sldId id="268" r:id="rId10"/>
    <p:sldId id="266" r:id="rId11"/>
    <p:sldId id="265"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82" r:id="rId39"/>
    <p:sldId id="298" r:id="rId40"/>
    <p:sldId id="297" r:id="rId41"/>
    <p:sldId id="299" r:id="rId42"/>
    <p:sldId id="300" r:id="rId43"/>
    <p:sldId id="301" r:id="rId44"/>
    <p:sldId id="302" r:id="rId45"/>
    <p:sldId id="303" r:id="rId46"/>
    <p:sldId id="304" r:id="rId47"/>
    <p:sldId id="305" r:id="rId48"/>
    <p:sldId id="306" r:id="rId49"/>
    <p:sldId id="307" r:id="rId50"/>
    <p:sldId id="308" r:id="rId51"/>
    <p:sldId id="30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9082"/>
    <a:srgbClr val="3F3E44"/>
    <a:srgbClr val="FCFD3F"/>
    <a:srgbClr val="73497A"/>
    <a:srgbClr val="505E5C"/>
    <a:srgbClr val="F9F8F5"/>
    <a:srgbClr val="FC002D"/>
    <a:srgbClr val="A5F1D2"/>
    <a:srgbClr val="FFFFFF"/>
    <a:srgbClr val="5783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548" autoAdjust="0"/>
  </p:normalViewPr>
  <p:slideViewPr>
    <p:cSldViewPr snapToGrid="0" snapToObjects="1">
      <p:cViewPr>
        <p:scale>
          <a:sx n="75" d="100"/>
          <a:sy n="75" d="100"/>
        </p:scale>
        <p:origin x="-17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C038E-4876-6840-BD86-76AEC4FD6646}" type="datetimeFigureOut">
              <a:rPr lang="en-US" smtClean="0"/>
              <a:t>11/4/13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48AF3-E67D-0748-9464-6E49652C9C9A}" type="slidenum">
              <a:rPr lang="en-US" smtClean="0"/>
              <a:t>‹#›</a:t>
            </a:fld>
            <a:endParaRPr lang="en-US" dirty="0"/>
          </a:p>
        </p:txBody>
      </p:sp>
    </p:spTree>
    <p:extLst>
      <p:ext uri="{BB962C8B-B14F-4D97-AF65-F5344CB8AC3E}">
        <p14:creationId xmlns:p14="http://schemas.microsoft.com/office/powerpoint/2010/main" val="1083024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 between management and leadership – managers</a:t>
            </a:r>
            <a:r>
              <a:rPr lang="en-US" baseline="0" dirty="0" smtClean="0"/>
              <a:t> tweak the system, leaders transform the system  EX: </a:t>
            </a:r>
            <a:r>
              <a:rPr lang="en-US" baseline="0" dirty="0" err="1" smtClean="0"/>
              <a:t>Cahmberline</a:t>
            </a:r>
            <a:r>
              <a:rPr lang="en-US" baseline="0" dirty="0" smtClean="0"/>
              <a:t> and </a:t>
            </a:r>
            <a:r>
              <a:rPr lang="en-US" baseline="0" dirty="0" err="1" smtClean="0"/>
              <a:t>Churchhill</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a:t>
            </a:fld>
            <a:endParaRPr lang="en-US"/>
          </a:p>
        </p:txBody>
      </p:sp>
    </p:spTree>
    <p:extLst>
      <p:ext uri="{BB962C8B-B14F-4D97-AF65-F5344CB8AC3E}">
        <p14:creationId xmlns:p14="http://schemas.microsoft.com/office/powerpoint/2010/main" val="278143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13</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Skill of listening and interpreting – Listen, clarify by speaking back what you thing they mean, ponder and the respond. If you are angry – wait. EX. – Field Director</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u="none" baseline="0" dirty="0" smtClean="0"/>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14</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Skill of listening and interpreting – Listen, clarify by speaking back what you thing they mean, ponder and the respond. If you are angry – wait. EX. – Field Director</a:t>
            </a:r>
          </a:p>
          <a:p>
            <a:pPr marL="457200" marR="0" lvl="1" indent="0" algn="l" defTabSz="457200" rtl="0" eaLnBrk="1" fontAlgn="auto" latinLnBrk="0" hangingPunct="1">
              <a:lnSpc>
                <a:spcPct val="100000"/>
              </a:lnSpc>
              <a:spcBef>
                <a:spcPts val="0"/>
              </a:spcBef>
              <a:spcAft>
                <a:spcPts val="0"/>
              </a:spcAft>
              <a:buClrTx/>
              <a:buSzTx/>
              <a:buFont typeface="+mj-lt"/>
              <a:buNone/>
              <a:tabLst/>
              <a:defRPr/>
            </a:pPr>
            <a:r>
              <a:rPr lang="en-US" u="none" baseline="0" dirty="0" smtClean="0"/>
              <a:t>7.  Adult Teaching Techniques – examples, stories, object lessons, slogans, sound bites, analogies</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u="none" baseline="0" dirty="0" smtClean="0"/>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15</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Skill of listening and interpreting – Listen, clarify by speaking back what you thing they mean, ponder and the respond. If you are angry – wait. EX. – Field Director</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Positive Attitude – attitude carries enormous weight. Pick words and tone carefully. Even if you are delivering bad news. Negative news delivered in a positive tone. Ex: right sizing.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u="none" baseline="0" dirty="0" smtClean="0"/>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u="none" baseline="0" dirty="0" smtClean="0"/>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16</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Skill of listening and interpreting – Listen, clarify by speaking back what you thing they mean, ponder and the respond. If you are angry – wait. EX. – Field Director</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Positive Attitude – attitude carries enormous weight. Pick words and tone carefully. Even if you are delivering bad news. Negative news delivered in a positive tone. Ex: right sizing. </a:t>
            </a:r>
          </a:p>
          <a:p>
            <a:r>
              <a:rPr lang="en-US" dirty="0" smtClean="0"/>
              <a:t>	8. Consistency</a:t>
            </a:r>
            <a:r>
              <a:rPr lang="en-US" baseline="0" dirty="0" smtClean="0"/>
              <a:t> </a:t>
            </a:r>
            <a:r>
              <a:rPr lang="en-US" dirty="0" smtClean="0"/>
              <a:t> - same message,</a:t>
            </a:r>
            <a:r>
              <a:rPr lang="en-US" baseline="0" dirty="0" smtClean="0"/>
              <a:t> repeated (7 times), same from all leadership = EX: Gene</a:t>
            </a:r>
          </a:p>
          <a:p>
            <a:r>
              <a:rPr lang="en-US" baseline="0" dirty="0" smtClean="0"/>
              <a:t>	</a:t>
            </a:r>
          </a:p>
        </p:txBody>
      </p:sp>
      <p:sp>
        <p:nvSpPr>
          <p:cNvPr id="4" name="Slide Number Placeholder 3"/>
          <p:cNvSpPr>
            <a:spLocks noGrp="1"/>
          </p:cNvSpPr>
          <p:nvPr>
            <p:ph type="sldNum" sz="quarter" idx="10"/>
          </p:nvPr>
        </p:nvSpPr>
        <p:spPr/>
        <p:txBody>
          <a:bodyPr/>
          <a:lstStyle/>
          <a:p>
            <a:fld id="{F1F48AF3-E67D-0748-9464-6E49652C9C9A}" type="slidenum">
              <a:rPr lang="en-US" smtClean="0"/>
              <a:t>17</a:t>
            </a:fld>
            <a:endParaRPr lang="en-US"/>
          </a:p>
        </p:txBody>
      </p:sp>
    </p:spTree>
    <p:extLst>
      <p:ext uri="{BB962C8B-B14F-4D97-AF65-F5344CB8AC3E}">
        <p14:creationId xmlns:p14="http://schemas.microsoft.com/office/powerpoint/2010/main" val="193300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Skill of listening and interpreting – Listen, clarify by speaking back what you thing they mean, ponder and the respond. If you are angry – wait. EX. – Field Director</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u="none" baseline="0" dirty="0" smtClean="0"/>
              <a:t>Positive Attitude – attitude carries enormous weight. Pick words and tone carefully. Even if you are delivering bad news. Negative news delivered in a positive tone. Ex: right sizing. </a:t>
            </a:r>
          </a:p>
          <a:p>
            <a:r>
              <a:rPr lang="en-US" dirty="0" smtClean="0"/>
              <a:t>	8. Consistency</a:t>
            </a:r>
            <a:r>
              <a:rPr lang="en-US" baseline="0" dirty="0" smtClean="0"/>
              <a:t> </a:t>
            </a:r>
            <a:r>
              <a:rPr lang="en-US" dirty="0" smtClean="0"/>
              <a:t> - same message,</a:t>
            </a:r>
            <a:r>
              <a:rPr lang="en-US" baseline="0" dirty="0" smtClean="0"/>
              <a:t> repeated (7 times), same from all leadership = EX: Gene</a:t>
            </a:r>
          </a:p>
          <a:p>
            <a:r>
              <a:rPr lang="en-US" baseline="0" dirty="0" smtClean="0"/>
              <a:t>	9. Trust – no matter how well you communicate, you have to have trust. One of main reasons communication not accepted. EX: Be careful when you put things in writing. Comes back to haunt you. Lack of trust cause of interpersonal conflicts. EX: news or politician. </a:t>
            </a:r>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18</a:t>
            </a:fld>
            <a:endParaRPr lang="en-US"/>
          </a:p>
        </p:txBody>
      </p:sp>
    </p:spTree>
    <p:extLst>
      <p:ext uri="{BB962C8B-B14F-4D97-AF65-F5344CB8AC3E}">
        <p14:creationId xmlns:p14="http://schemas.microsoft.com/office/powerpoint/2010/main" val="3375612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a:t>
            </a:r>
            <a:r>
              <a:rPr lang="en-US" baseline="0" dirty="0" smtClean="0"/>
              <a:t> evil  that must be mastered. </a:t>
            </a:r>
          </a:p>
          <a:p>
            <a:r>
              <a:rPr lang="en-US" baseline="0" dirty="0" smtClean="0"/>
              <a:t>Can consume way to much time and effort. EX: If you have an hour meeting with eight people you have consumed </a:t>
            </a:r>
          </a:p>
          <a:p>
            <a:r>
              <a:rPr lang="en-US" baseline="0" dirty="0" smtClean="0"/>
              <a:t>Tend to end up at the lowest common denominator in decision making </a:t>
            </a:r>
          </a:p>
          <a:p>
            <a:r>
              <a:rPr lang="en-US" baseline="0" dirty="0" smtClean="0"/>
              <a:t>How to you run a good one. </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19</a:t>
            </a:fld>
            <a:endParaRPr lang="en-US"/>
          </a:p>
        </p:txBody>
      </p:sp>
    </p:spTree>
    <p:extLst>
      <p:ext uri="{BB962C8B-B14F-4D97-AF65-F5344CB8AC3E}">
        <p14:creationId xmlns:p14="http://schemas.microsoft.com/office/powerpoint/2010/main" val="3993791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Consume time – determine</a:t>
            </a:r>
            <a:r>
              <a:rPr lang="en-US" baseline="0" dirty="0" smtClean="0"/>
              <a:t> to have fewer of them and ruthlessly replace them with better alternatives </a:t>
            </a:r>
          </a:p>
          <a:p>
            <a:r>
              <a:rPr lang="en-US" i="1" dirty="0" smtClean="0"/>
              <a:t>Stand</a:t>
            </a:r>
            <a:r>
              <a:rPr lang="en-US" i="1" baseline="0" dirty="0" smtClean="0"/>
              <a:t> up </a:t>
            </a:r>
            <a:r>
              <a:rPr lang="en-US" i="1" dirty="0" smtClean="0"/>
              <a:t>meetings</a:t>
            </a:r>
            <a:r>
              <a:rPr lang="en-US" dirty="0" smtClean="0"/>
              <a:t> are reliably shorter (1/3) , more pleasant and more effective than </a:t>
            </a:r>
            <a:r>
              <a:rPr lang="en-US" i="1" dirty="0" smtClean="0"/>
              <a:t>sit</a:t>
            </a:r>
            <a:r>
              <a:rPr lang="en-US" dirty="0" smtClean="0"/>
              <a:t>-</a:t>
            </a:r>
            <a:r>
              <a:rPr lang="en-US" i="1" dirty="0" smtClean="0"/>
              <a:t>down meetings</a:t>
            </a:r>
            <a:r>
              <a:rPr lang="en-US" i="0" baseline="0" dirty="0" smtClean="0"/>
              <a:t> and produce the same results on less time. </a:t>
            </a:r>
          </a:p>
          <a:p>
            <a:endParaRPr lang="en-US" i="0" baseline="0" dirty="0" smtClean="0"/>
          </a:p>
          <a:p>
            <a:r>
              <a:rPr lang="en-US" i="0" baseline="0" dirty="0" smtClean="0"/>
              <a:t>Examine meetings  you are having – Are the needed? What are they accomplishing? Are those you can TERMINATE and accomplish your goals in other ways?</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20</a:t>
            </a:fld>
            <a:endParaRPr lang="en-US"/>
          </a:p>
        </p:txBody>
      </p:sp>
    </p:spTree>
    <p:extLst>
      <p:ext uri="{BB962C8B-B14F-4D97-AF65-F5344CB8AC3E}">
        <p14:creationId xmlns:p14="http://schemas.microsoft.com/office/powerpoint/2010/main" val="352664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that</a:t>
            </a:r>
            <a:r>
              <a:rPr lang="en-US" baseline="0" dirty="0" smtClean="0"/>
              <a:t> person needed? Don’t just have so won’t be left out. Each should contribute. Don’t waste productivity. </a:t>
            </a:r>
          </a:p>
          <a:p>
            <a:r>
              <a:rPr lang="en-US" baseline="0" dirty="0" smtClean="0"/>
              <a:t>Survey participants – Would you rather not be in this meeting? (If don’t contribute, won’t). How can we do this more efficiently&gt; Who needs to be here. </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21</a:t>
            </a:fld>
            <a:endParaRPr lang="en-US"/>
          </a:p>
        </p:txBody>
      </p:sp>
    </p:spTree>
    <p:extLst>
      <p:ext uri="{BB962C8B-B14F-4D97-AF65-F5344CB8AC3E}">
        <p14:creationId xmlns:p14="http://schemas.microsoft.com/office/powerpoint/2010/main" val="300259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on time whether</a:t>
            </a:r>
            <a:r>
              <a:rPr lang="en-US" baseline="0" dirty="0" smtClean="0"/>
              <a:t> people there are not. </a:t>
            </a:r>
          </a:p>
          <a:p>
            <a:r>
              <a:rPr lang="en-US" baseline="0" dirty="0" smtClean="0"/>
              <a:t>Keep the meeting on track. </a:t>
            </a:r>
          </a:p>
          <a:p>
            <a:r>
              <a:rPr lang="en-US" baseline="0" dirty="0" smtClean="0"/>
              <a:t>Set a time limit – no longer than an hour</a:t>
            </a:r>
          </a:p>
          <a:p>
            <a:r>
              <a:rPr lang="en-US" baseline="0" dirty="0" smtClean="0"/>
              <a:t>Critique the Meeting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22</a:t>
            </a:fld>
            <a:endParaRPr lang="en-US"/>
          </a:p>
        </p:txBody>
      </p:sp>
    </p:spTree>
    <p:extLst>
      <p:ext uri="{BB962C8B-B14F-4D97-AF65-F5344CB8AC3E}">
        <p14:creationId xmlns:p14="http://schemas.microsoft.com/office/powerpoint/2010/main" val="81982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a:t>
            </a:r>
            <a:r>
              <a:rPr lang="en-US" baseline="0" dirty="0" smtClean="0"/>
              <a:t> vs. influence. </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a:t>
            </a:fld>
            <a:endParaRPr lang="en-US"/>
          </a:p>
        </p:txBody>
      </p:sp>
    </p:spTree>
    <p:extLst>
      <p:ext uri="{BB962C8B-B14F-4D97-AF65-F5344CB8AC3E}">
        <p14:creationId xmlns:p14="http://schemas.microsoft.com/office/powerpoint/2010/main" val="3827997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Keep it focused on what is important.</a:t>
            </a:r>
            <a:endParaRPr lang="en-US" baseline="0" dirty="0" smtClean="0"/>
          </a:p>
          <a:p>
            <a:pPr marL="228600" indent="-228600">
              <a:buFont typeface="+mj-lt"/>
              <a:buAutoNum type="arabicPeriod"/>
            </a:pPr>
            <a:r>
              <a:rPr lang="en-US" baseline="0" dirty="0" smtClean="0"/>
              <a:t>Recap discussions,</a:t>
            </a:r>
          </a:p>
          <a:p>
            <a:pPr marL="228600" indent="-228600">
              <a:buFont typeface="+mj-lt"/>
              <a:buAutoNum type="arabicPeriod"/>
            </a:pPr>
            <a:r>
              <a:rPr lang="en-US" baseline="0" dirty="0" smtClean="0"/>
              <a:t>Ask questions</a:t>
            </a:r>
          </a:p>
          <a:p>
            <a:pPr marL="228600" indent="-228600">
              <a:buFont typeface="+mj-lt"/>
              <a:buAutoNum type="arabicPeriod"/>
            </a:pPr>
            <a:r>
              <a:rPr lang="en-US" baseline="0" dirty="0" smtClean="0"/>
              <a:t>Keep input concise. “How would you summarize what you want to say in one sentence?”</a:t>
            </a:r>
          </a:p>
          <a:p>
            <a:pPr marL="228600" indent="-228600">
              <a:buFont typeface="+mj-lt"/>
              <a:buAutoNum type="arabicPeriod"/>
            </a:pPr>
            <a:r>
              <a:rPr lang="en-US" baseline="0" dirty="0" smtClean="0"/>
              <a:t>Use visual aids if helpful</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Make decisions. </a:t>
            </a:r>
          </a:p>
          <a:p>
            <a:pPr marL="228600" indent="-228600">
              <a:buFont typeface="+mj-lt"/>
              <a:buAutoNum type="arabicPeriod"/>
            </a:pPr>
            <a:r>
              <a:rPr lang="en-US" dirty="0" smtClean="0"/>
              <a:t>Don’t let one</a:t>
            </a:r>
            <a:r>
              <a:rPr lang="en-US" baseline="0" dirty="0" smtClean="0"/>
              <a:t> person dominate</a:t>
            </a:r>
          </a:p>
          <a:p>
            <a:pPr marL="228600" indent="-228600">
              <a:buFont typeface="+mj-lt"/>
              <a:buAutoNum type="arabicPeriod"/>
            </a:pPr>
            <a:r>
              <a:rPr lang="en-US" baseline="0" dirty="0" smtClean="0"/>
              <a:t>Two way street  - leave time for discussion/brainstorming</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23</a:t>
            </a:fld>
            <a:endParaRPr lang="en-US"/>
          </a:p>
        </p:txBody>
      </p:sp>
    </p:spTree>
    <p:extLst>
      <p:ext uri="{BB962C8B-B14F-4D97-AF65-F5344CB8AC3E}">
        <p14:creationId xmlns:p14="http://schemas.microsoft.com/office/powerpoint/2010/main" val="2360554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a:t>
            </a:r>
          </a:p>
          <a:p>
            <a:endParaRPr lang="en-US" dirty="0" smtClean="0"/>
          </a:p>
          <a:p>
            <a:r>
              <a:rPr lang="en-US" dirty="0" smtClean="0"/>
              <a:t>Agenda</a:t>
            </a:r>
            <a:r>
              <a:rPr lang="en-US" baseline="0" dirty="0" smtClean="0"/>
              <a:t> – distribute so people will be ready with opinions, input and data. Where and when it will be held and how long will last. </a:t>
            </a:r>
          </a:p>
          <a:p>
            <a:r>
              <a:rPr lang="en-US" baseline="0" dirty="0" smtClean="0"/>
              <a:t>Send background materials, handouts, previous minutes- review before come </a:t>
            </a:r>
          </a:p>
          <a:p>
            <a:r>
              <a:rPr lang="en-US" baseline="0" dirty="0" err="1" smtClean="0"/>
              <a:t>Premeeting</a:t>
            </a:r>
            <a:r>
              <a:rPr lang="en-US" baseline="0" dirty="0" smtClean="0"/>
              <a:t> discussions with important stakeholders </a:t>
            </a:r>
          </a:p>
          <a:p>
            <a:endParaRPr lang="en-US" baseline="0" dirty="0" smtClean="0"/>
          </a:p>
          <a:p>
            <a:r>
              <a:rPr lang="en-US" baseline="0" dirty="0" smtClean="0"/>
              <a:t>Get the info out of the way EX: Reports distributed – “progress” “problems” “plans”</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24</a:t>
            </a:fld>
            <a:endParaRPr lang="en-US"/>
          </a:p>
        </p:txBody>
      </p:sp>
    </p:spTree>
    <p:extLst>
      <p:ext uri="{BB962C8B-B14F-4D97-AF65-F5344CB8AC3E}">
        <p14:creationId xmlns:p14="http://schemas.microsoft.com/office/powerpoint/2010/main" val="2629500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 – assignments, minutes if indicated – complex</a:t>
            </a:r>
            <a:r>
              <a:rPr lang="en-US" baseline="0" dirty="0" smtClean="0"/>
              <a:t> and many things to do like a board meeting. </a:t>
            </a:r>
            <a:r>
              <a:rPr lang="en-US" dirty="0" smtClean="0"/>
              <a:t>, committees</a:t>
            </a:r>
            <a:r>
              <a:rPr lang="en-US" baseline="0" dirty="0" smtClean="0"/>
              <a:t> if not all needed to proceed. </a:t>
            </a:r>
          </a:p>
          <a:p>
            <a:r>
              <a:rPr lang="en-US" baseline="0" dirty="0" smtClean="0"/>
              <a:t>Evaluate</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25</a:t>
            </a:fld>
            <a:endParaRPr lang="en-US"/>
          </a:p>
        </p:txBody>
      </p:sp>
    </p:spTree>
    <p:extLst>
      <p:ext uri="{BB962C8B-B14F-4D97-AF65-F5344CB8AC3E}">
        <p14:creationId xmlns:p14="http://schemas.microsoft.com/office/powerpoint/2010/main" val="220986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an unexpected surprise and honor! Christianity Today and the Christian Management Association gave CMDA the first “Best Christian Workplace in the U.S.” award sever- al years ago after surveying and interviewing our staff. As you can imagine, other organizations contacted us asking for the secret of our success. I confess I had to sit down and put into words some of the principles that guide us. Some were so ingrained that we had not even thought about them.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want to share those with you but also take it a little further by walk-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down memory lane. How would I apply these principles in a medical missions outreach if I were back in missions and doing what you are doing today? Though the applications may be different, the principles are the same whether you are running a large mission hos- </a:t>
            </a:r>
            <a:r>
              <a:rPr lang="en-US" sz="1200" kern="1200" dirty="0" err="1" smtClean="0">
                <a:solidFill>
                  <a:schemeClr val="tx1"/>
                </a:solidFill>
                <a:effectLst/>
                <a:latin typeface="+mn-lt"/>
                <a:ea typeface="+mn-ea"/>
                <a:cs typeface="+mn-cs"/>
              </a:rPr>
              <a:t>pital</a:t>
            </a:r>
            <a:r>
              <a:rPr lang="en-US" sz="1200" kern="1200" dirty="0" smtClean="0">
                <a:solidFill>
                  <a:schemeClr val="tx1"/>
                </a:solidFill>
                <a:effectLst/>
                <a:latin typeface="+mn-lt"/>
                <a:ea typeface="+mn-ea"/>
                <a:cs typeface="+mn-cs"/>
              </a:rPr>
              <a:t>, managing a clinic, in charge of a community health program, or running CMDA.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26</a:t>
            </a:fld>
            <a:endParaRPr lang="en-US" dirty="0"/>
          </a:p>
        </p:txBody>
      </p:sp>
    </p:spTree>
    <p:extLst>
      <p:ext uri="{BB962C8B-B14F-4D97-AF65-F5344CB8AC3E}">
        <p14:creationId xmlns:p14="http://schemas.microsoft.com/office/powerpoint/2010/main" val="2989166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 not misunderstand me. CMDA </a:t>
            </a:r>
            <a:r>
              <a:rPr lang="en-US" sz="1200" b="1" kern="1200" dirty="0" smtClean="0">
                <a:solidFill>
                  <a:schemeClr val="tx1"/>
                </a:solidFill>
                <a:effectLst/>
                <a:latin typeface="+mn-lt"/>
                <a:ea typeface="+mn-ea"/>
                <a:cs typeface="+mn-cs"/>
              </a:rPr>
              <a:t>is not </a:t>
            </a: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perfect</a:t>
            </a:r>
            <a:r>
              <a:rPr lang="en-US" sz="1200" kern="1200" dirty="0" smtClean="0">
                <a:solidFill>
                  <a:schemeClr val="tx1"/>
                </a:solidFill>
                <a:effectLst/>
                <a:latin typeface="+mn-lt"/>
                <a:ea typeface="+mn-ea"/>
                <a:cs typeface="+mn-cs"/>
              </a:rPr>
              <a:t> workplace. We have our problems. Like you, I have had to fire people, solve interpersonal conflicts, calm irate constituents, deal with financial shortfalls, revamp governance structures, and much more. However, when followed, what principals are most likely to create a workplace where staff members are joyous, fulfilled, and working hard for the Lord?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27</a:t>
            </a:fld>
            <a:endParaRPr lang="en-US" dirty="0"/>
          </a:p>
        </p:txBody>
      </p:sp>
    </p:spTree>
    <p:extLst>
      <p:ext uri="{BB962C8B-B14F-4D97-AF65-F5344CB8AC3E}">
        <p14:creationId xmlns:p14="http://schemas.microsoft.com/office/powerpoint/2010/main" val="327702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have to know where you are going before people will rally to the cause. Corporately, that means developing clear purpose, </a:t>
            </a:r>
            <a:r>
              <a:rPr lang="en-US" sz="1200" kern="1200" dirty="0" err="1" smtClean="0">
                <a:solidFill>
                  <a:schemeClr val="tx1"/>
                </a:solidFill>
                <a:effectLst/>
                <a:latin typeface="+mn-lt"/>
                <a:ea typeface="+mn-ea"/>
                <a:cs typeface="+mn-cs"/>
              </a:rPr>
              <a:t>mis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sion</a:t>
            </a:r>
            <a:r>
              <a:rPr lang="en-US" sz="1200" kern="1200" dirty="0" smtClean="0">
                <a:solidFill>
                  <a:schemeClr val="tx1"/>
                </a:solidFill>
                <a:effectLst/>
                <a:latin typeface="+mn-lt"/>
                <a:ea typeface="+mn-ea"/>
                <a:cs typeface="+mn-cs"/>
              </a:rPr>
              <a:t>, vision, values, and goal documents. With staff, it is answering the questions, “Why should I invest my life in this?” and “Will it make a </a:t>
            </a:r>
            <a:endParaRPr lang="en-US" dirty="0" smtClean="0"/>
          </a:p>
          <a:p>
            <a:r>
              <a:rPr lang="en-US" sz="1200" kern="1200" dirty="0" smtClean="0">
                <a:solidFill>
                  <a:schemeClr val="tx1"/>
                </a:solidFill>
                <a:effectLst/>
                <a:latin typeface="+mn-lt"/>
                <a:ea typeface="+mn-ea"/>
                <a:cs typeface="+mn-cs"/>
              </a:rPr>
              <a:t>difference for the </a:t>
            </a:r>
            <a:r>
              <a:rPr lang="en-US" sz="1200" kern="1200" dirty="0" err="1" smtClean="0">
                <a:solidFill>
                  <a:schemeClr val="tx1"/>
                </a:solidFill>
                <a:effectLst/>
                <a:latin typeface="+mn-lt"/>
                <a:ea typeface="+mn-ea"/>
                <a:cs typeface="+mn-cs"/>
              </a:rPr>
              <a:t>kingdom?”You</a:t>
            </a:r>
            <a:r>
              <a:rPr lang="en-US" sz="1200" kern="1200" dirty="0" smtClean="0">
                <a:solidFill>
                  <a:schemeClr val="tx1"/>
                </a:solidFill>
                <a:effectLst/>
                <a:latin typeface="+mn-lt"/>
                <a:ea typeface="+mn-ea"/>
                <a:cs typeface="+mn-cs"/>
              </a:rPr>
              <a:t> want everyone involved to see the organization’s mission as their mission and feel it is so important that they are eager to get up every morning to do it. This is done on many levels but let me give you an example. </a:t>
            </a:r>
            <a:endParaRPr lang="en-US" dirty="0" smtClean="0"/>
          </a:p>
          <a:p>
            <a:r>
              <a:rPr lang="en-US" sz="1200" kern="1200" dirty="0" smtClean="0">
                <a:solidFill>
                  <a:schemeClr val="tx1"/>
                </a:solidFill>
                <a:effectLst/>
                <a:latin typeface="+mn-lt"/>
                <a:ea typeface="+mn-ea"/>
                <a:cs typeface="+mn-cs"/>
              </a:rPr>
              <a:t>CMDA’s slogan used to be “A Fellowship of Christian Doctors.” Does that stir your heart? Are you willing to shout that as your battle cry? No, of course not. Fellowship is important, but it is the byproduct of being in mission together. We changed our slogan to “Changing the Face of Healthcare, By Changing the Hearts of Doctors,” which later morphed into “Changing Hearts in Healthcare.” </a:t>
            </a:r>
            <a:endParaRPr lang="en-US" dirty="0" smtClean="0"/>
          </a:p>
          <a:p>
            <a:r>
              <a:rPr lang="en-US" sz="1200" kern="1200" dirty="0" smtClean="0">
                <a:solidFill>
                  <a:schemeClr val="tx1"/>
                </a:solidFill>
                <a:effectLst/>
                <a:latin typeface="+mn-lt"/>
                <a:ea typeface="+mn-ea"/>
                <a:cs typeface="+mn-cs"/>
              </a:rPr>
              <a:t>We rally around our mission in publications to our members, but we also rally around it with our staff. We share stories of how the mission is being accomplished. We dream up new ways to accomplish it. I talk about our mission every chance I get. Employees need to know that what they are doing is important and that they are making a differ- </a:t>
            </a:r>
            <a:r>
              <a:rPr lang="en-US" sz="1200" kern="1200" dirty="0" err="1" smtClean="0">
                <a:solidFill>
                  <a:schemeClr val="tx1"/>
                </a:solidFill>
                <a:effectLst/>
                <a:latin typeface="+mn-lt"/>
                <a:ea typeface="+mn-ea"/>
                <a:cs typeface="+mn-cs"/>
              </a:rPr>
              <a:t>ence</a:t>
            </a:r>
            <a:r>
              <a:rPr lang="en-US" sz="1200" kern="1200" dirty="0" smtClean="0">
                <a:solidFill>
                  <a:schemeClr val="tx1"/>
                </a:solidFill>
                <a:effectLst/>
                <a:latin typeface="+mn-lt"/>
                <a:ea typeface="+mn-ea"/>
                <a:cs typeface="+mn-cs"/>
              </a:rPr>
              <a:t>. </a:t>
            </a:r>
            <a:endParaRPr lang="en-US" dirty="0" smtClean="0"/>
          </a:p>
          <a:p>
            <a:endParaRPr lang="en-US" dirty="0" smtClean="0"/>
          </a:p>
          <a:p>
            <a:r>
              <a:rPr lang="en-US" dirty="0" smtClean="0"/>
              <a:t>EX: Best Hospital</a:t>
            </a:r>
            <a:r>
              <a:rPr lang="en-US" baseline="0" dirty="0" smtClean="0"/>
              <a:t> in Africa</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28</a:t>
            </a:fld>
            <a:endParaRPr lang="en-US" dirty="0"/>
          </a:p>
        </p:txBody>
      </p:sp>
    </p:spTree>
    <p:extLst>
      <p:ext uri="{BB962C8B-B14F-4D97-AF65-F5344CB8AC3E}">
        <p14:creationId xmlns:p14="http://schemas.microsoft.com/office/powerpoint/2010/main" val="4001640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Adopt Instead of Hiring </a:t>
            </a:r>
            <a:endParaRPr lang="en-US" dirty="0" smtClean="0"/>
          </a:p>
          <a:p>
            <a:r>
              <a:rPr lang="en-US" sz="1200" kern="1200" dirty="0" smtClean="0">
                <a:solidFill>
                  <a:schemeClr val="tx1"/>
                </a:solidFill>
                <a:effectLst/>
                <a:latin typeface="+mn-lt"/>
                <a:ea typeface="+mn-ea"/>
                <a:cs typeface="+mn-cs"/>
              </a:rPr>
              <a:t>As we discussed in Part 1, we do not hire senior staff, we adopt them into our family. We will not settle for a “C” potential employee, but look for only “A” ones. If you do that, there will be an exponential multiplication effect in impact. That is why Gene Rudd and I are always involved in hiring key people. Of course, we look for people with the right skills but they also must be called by God to work at CMDA. If we do not sense that, we do not hire them. They also must have the personality, work ethic, and spiritual depth to complement and enhance our staff mix. One bad apple can spoil the whole bushel. </a:t>
            </a:r>
            <a:endParaRPr lang="en-US" dirty="0" smtClean="0"/>
          </a:p>
          <a:p>
            <a:r>
              <a:rPr lang="en-US" sz="1200" kern="1200" dirty="0" smtClean="0">
                <a:solidFill>
                  <a:schemeClr val="tx1"/>
                </a:solidFill>
                <a:effectLst/>
                <a:latin typeface="+mn-lt"/>
                <a:ea typeface="+mn-ea"/>
                <a:cs typeface="+mn-cs"/>
              </a:rPr>
              <a:t>Does that mean everyone is the same? No. That would be like making breakfast bread with only flour but no yeast, shortening, raisins, or cinnamon. Your workplace ingredients must blend so that the sum is more than the parts. Hiring staff is serious business and is one of the most important things leaders do. For lower level staff, we utilize our best staff at the level above them to make the decision.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other aspect of adoption versus hiring is that I contract for services for a certain amount of work when hiring. In adoption, I take on a stewardship responsibility to nurture, train, cherish, encourage, discipline, and develop the individual God has entrusted to my sphere of influence.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29</a:t>
            </a:fld>
            <a:endParaRPr lang="en-US" dirty="0"/>
          </a:p>
        </p:txBody>
      </p:sp>
    </p:spTree>
    <p:extLst>
      <p:ext uri="{BB962C8B-B14F-4D97-AF65-F5344CB8AC3E}">
        <p14:creationId xmlns:p14="http://schemas.microsoft.com/office/powerpoint/2010/main" val="3863369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More than ever, people need community. This is more true in the United States - where community is breaking down - than in many other countries, but we have a basic human need to be loved and cared about by others. It is impossible to carry out our stewardship responsibility unless we are involved in individual lives. That goes beyond making sure they are doing their job, to cultivating genuine relationships bearing the fruits of kindness. Actions are much more important than words. Gene is much better at this than I am, since I am on the road so much. He calls to meet needs when employees are sick, goes and sits in the emergency room, visits in the hospital, or gives medical advice. He helps people move, does counseling, and many other caring things. He creates an atmosphere and sets a </a:t>
            </a:r>
            <a:r>
              <a:rPr lang="en-US" sz="1200" kern="1200" dirty="0" err="1" smtClean="0">
                <a:solidFill>
                  <a:schemeClr val="tx1"/>
                </a:solidFill>
                <a:effectLst/>
                <a:latin typeface="+mn-lt"/>
                <a:ea typeface="+mn-ea"/>
                <a:cs typeface="+mn-cs"/>
              </a:rPr>
              <a:t>stan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dard</a:t>
            </a:r>
            <a:r>
              <a:rPr lang="en-US" sz="1200" kern="1200" dirty="0" smtClean="0">
                <a:solidFill>
                  <a:schemeClr val="tx1"/>
                </a:solidFill>
                <a:effectLst/>
                <a:latin typeface="+mn-lt"/>
                <a:ea typeface="+mn-ea"/>
                <a:cs typeface="+mn-cs"/>
              </a:rPr>
              <a:t> that others emulate. </a:t>
            </a:r>
            <a:endParaRPr lang="en-US" dirty="0" smtClean="0"/>
          </a:p>
          <a:p>
            <a:r>
              <a:rPr lang="en-US" sz="1200" kern="1200" dirty="0" smtClean="0">
                <a:solidFill>
                  <a:schemeClr val="tx1"/>
                </a:solidFill>
                <a:effectLst/>
                <a:latin typeface="+mn-lt"/>
                <a:ea typeface="+mn-ea"/>
                <a:cs typeface="+mn-cs"/>
              </a:rPr>
              <a:t>Staff at CMDA genuinely care about each other and express it in con- </a:t>
            </a:r>
            <a:r>
              <a:rPr lang="en-US" sz="1200" kern="1200" dirty="0" err="1" smtClean="0">
                <a:solidFill>
                  <a:schemeClr val="tx1"/>
                </a:solidFill>
                <a:effectLst/>
                <a:latin typeface="+mn-lt"/>
                <a:ea typeface="+mn-ea"/>
                <a:cs typeface="+mn-cs"/>
              </a:rPr>
              <a:t>crete</a:t>
            </a:r>
            <a:r>
              <a:rPr lang="en-US" sz="1200" kern="1200" dirty="0" smtClean="0">
                <a:solidFill>
                  <a:schemeClr val="tx1"/>
                </a:solidFill>
                <a:effectLst/>
                <a:latin typeface="+mn-lt"/>
                <a:ea typeface="+mn-ea"/>
                <a:cs typeface="+mn-cs"/>
              </a:rPr>
              <a:t> ways. Each year at our staff Christmas party, we have an </a:t>
            </a:r>
            <a:r>
              <a:rPr lang="en-US" sz="1200" kern="1200" dirty="0" err="1" smtClean="0">
                <a:solidFill>
                  <a:schemeClr val="tx1"/>
                </a:solidFill>
                <a:effectLst/>
                <a:latin typeface="+mn-lt"/>
                <a:ea typeface="+mn-ea"/>
                <a:cs typeface="+mn-cs"/>
              </a:rPr>
              <a:t>orna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ment</a:t>
            </a:r>
            <a:r>
              <a:rPr lang="en-US" sz="1200" kern="1200" dirty="0" smtClean="0">
                <a:solidFill>
                  <a:schemeClr val="tx1"/>
                </a:solidFill>
                <a:effectLst/>
                <a:latin typeface="+mn-lt"/>
                <a:ea typeface="+mn-ea"/>
                <a:cs typeface="+mn-cs"/>
              </a:rPr>
              <a:t> exchange. Whoever’s ornament you get becomes your prayer partner for the year. Many staff do special things for their prayer part- </a:t>
            </a:r>
            <a:r>
              <a:rPr lang="en-US" sz="1200" kern="1200" dirty="0" err="1" smtClean="0">
                <a:solidFill>
                  <a:schemeClr val="tx1"/>
                </a:solidFill>
                <a:effectLst/>
                <a:latin typeface="+mn-lt"/>
                <a:ea typeface="+mn-ea"/>
                <a:cs typeface="+mn-cs"/>
              </a:rPr>
              <a:t>ner</a:t>
            </a:r>
            <a:r>
              <a:rPr lang="en-US" sz="1200" kern="1200" dirty="0" smtClean="0">
                <a:solidFill>
                  <a:schemeClr val="tx1"/>
                </a:solidFill>
                <a:effectLst/>
                <a:latin typeface="+mn-lt"/>
                <a:ea typeface="+mn-ea"/>
                <a:cs typeface="+mn-cs"/>
              </a:rPr>
              <a:t> throughout the year. </a:t>
            </a:r>
            <a:endParaRPr lang="en-US" dirty="0" smtClean="0"/>
          </a:p>
          <a:p>
            <a:r>
              <a:rPr lang="en-US" sz="1200" kern="1200" dirty="0" smtClean="0">
                <a:solidFill>
                  <a:schemeClr val="tx1"/>
                </a:solidFill>
                <a:effectLst/>
                <a:latin typeface="+mn-lt"/>
                <a:ea typeface="+mn-ea"/>
                <a:cs typeface="+mn-cs"/>
              </a:rPr>
              <a:t>One of the barriers to a caring community is the “great divide” that can exist between missionary and national staff. There may be a car-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atmosphere among the missionaries but little going on across the deep valley. Address this in practical ways. Invite key staff over for meals, start a Bible study in your home, work on something together outside the medical/dental work situation, visit their homes, offer to help them with a personal project, or love on their children. In </a:t>
            </a:r>
            <a:r>
              <a:rPr lang="en-US" sz="1200" kern="1200" dirty="0" err="1" smtClean="0">
                <a:solidFill>
                  <a:schemeClr val="tx1"/>
                </a:solidFill>
                <a:effectLst/>
                <a:latin typeface="+mn-lt"/>
                <a:ea typeface="+mn-ea"/>
                <a:cs typeface="+mn-cs"/>
              </a:rPr>
              <a:t>medi</a:t>
            </a:r>
            <a:r>
              <a:rPr lang="en-US" sz="1200" kern="1200" dirty="0" smtClean="0">
                <a:solidFill>
                  <a:schemeClr val="tx1"/>
                </a:solidFill>
                <a:effectLst/>
                <a:latin typeface="+mn-lt"/>
                <a:ea typeface="+mn-ea"/>
                <a:cs typeface="+mn-cs"/>
              </a:rPr>
              <a:t>- cine, patients first want to know that you care. It is the same in the workplace.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30</a:t>
            </a:fld>
            <a:endParaRPr lang="en-US" dirty="0"/>
          </a:p>
        </p:txBody>
      </p:sp>
    </p:spTree>
    <p:extLst>
      <p:ext uri="{BB962C8B-B14F-4D97-AF65-F5344CB8AC3E}">
        <p14:creationId xmlns:p14="http://schemas.microsoft.com/office/powerpoint/2010/main" val="3355440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Grow in Christ Together </a:t>
            </a:r>
            <a:endParaRPr lang="en-US" dirty="0" smtClean="0"/>
          </a:p>
          <a:p>
            <a:r>
              <a:rPr lang="en-US" sz="1200" kern="1200" dirty="0" smtClean="0">
                <a:solidFill>
                  <a:schemeClr val="tx1"/>
                </a:solidFill>
                <a:effectLst/>
                <a:latin typeface="+mn-lt"/>
                <a:ea typeface="+mn-ea"/>
                <a:cs typeface="+mn-cs"/>
              </a:rPr>
              <a:t>At Tenwek, we used to have chapel for patients in various places </a:t>
            </a:r>
            <a:r>
              <a:rPr lang="en-US" sz="1200" kern="1200" dirty="0" err="1" smtClean="0">
                <a:solidFill>
                  <a:schemeClr val="tx1"/>
                </a:solidFill>
                <a:effectLst/>
                <a:latin typeface="+mn-lt"/>
                <a:ea typeface="+mn-ea"/>
                <a:cs typeface="+mn-cs"/>
              </a:rPr>
              <a:t>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multaneously</a:t>
            </a:r>
            <a:r>
              <a:rPr lang="en-US" sz="1200" kern="1200" dirty="0" smtClean="0">
                <a:solidFill>
                  <a:schemeClr val="tx1"/>
                </a:solidFill>
                <a:effectLst/>
                <a:latin typeface="+mn-lt"/>
                <a:ea typeface="+mn-ea"/>
                <a:cs typeface="+mn-cs"/>
              </a:rPr>
              <a:t> in the hospital every day. If I were to do it over, I would have chapel service for my staff during work hours at different times twice a week so everyone could attend. Employees who worship to- </a:t>
            </a:r>
            <a:r>
              <a:rPr lang="en-US" sz="1200" kern="1200" dirty="0" err="1" smtClean="0">
                <a:solidFill>
                  <a:schemeClr val="tx1"/>
                </a:solidFill>
                <a:effectLst/>
                <a:latin typeface="+mn-lt"/>
                <a:ea typeface="+mn-ea"/>
                <a:cs typeface="+mn-cs"/>
              </a:rPr>
              <a:t>gether</a:t>
            </a:r>
            <a:r>
              <a:rPr lang="en-US" sz="1200" kern="1200" dirty="0" smtClean="0">
                <a:solidFill>
                  <a:schemeClr val="tx1"/>
                </a:solidFill>
                <a:effectLst/>
                <a:latin typeface="+mn-lt"/>
                <a:ea typeface="+mn-ea"/>
                <a:cs typeface="+mn-cs"/>
              </a:rPr>
              <a:t> are drawn together as they grow closer to Christ. These should </a:t>
            </a:r>
            <a:endParaRPr lang="en-US" dirty="0" smtClean="0"/>
          </a:p>
          <a:p>
            <a:r>
              <a:rPr lang="en-US" sz="1200" kern="1200" dirty="0" smtClean="0">
                <a:solidFill>
                  <a:schemeClr val="tx1"/>
                </a:solidFill>
                <a:effectLst/>
                <a:latin typeface="+mn-lt"/>
                <a:ea typeface="+mn-ea"/>
                <a:cs typeface="+mn-cs"/>
              </a:rPr>
              <a:t>be high quality services with a variety of speakers from inside and outside the workplace. We have chapel twice a week at CMDA. We bring in special speakers, use PowerPoint, watch music videos, and learn through training courses. We never want chapel to get stale and each service must meet attendees at their point of need. </a:t>
            </a:r>
            <a:endParaRPr lang="en-US" dirty="0" smtClean="0"/>
          </a:p>
          <a:p>
            <a:r>
              <a:rPr lang="en-US" sz="1200" kern="1200" dirty="0" smtClean="0">
                <a:solidFill>
                  <a:schemeClr val="tx1"/>
                </a:solidFill>
                <a:effectLst/>
                <a:latin typeface="+mn-lt"/>
                <a:ea typeface="+mn-ea"/>
                <a:cs typeface="+mn-cs"/>
              </a:rPr>
              <a:t>One of our former staff members was a very successful pastor who served as the staff chaplain and organized, led, and evaluated our spiritual ministry. He was also available for counseling and </a:t>
            </a:r>
            <a:r>
              <a:rPr lang="en-US" sz="1200" kern="1200" dirty="0" err="1" smtClean="0">
                <a:solidFill>
                  <a:schemeClr val="tx1"/>
                </a:solidFill>
                <a:effectLst/>
                <a:latin typeface="+mn-lt"/>
                <a:ea typeface="+mn-ea"/>
                <a:cs typeface="+mn-cs"/>
              </a:rPr>
              <a:t>encour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agement</a:t>
            </a:r>
            <a:r>
              <a:rPr lang="en-US" sz="1200" kern="1200" dirty="0" smtClean="0">
                <a:solidFill>
                  <a:schemeClr val="tx1"/>
                </a:solidFill>
                <a:effectLst/>
                <a:latin typeface="+mn-lt"/>
                <a:ea typeface="+mn-ea"/>
                <a:cs typeface="+mn-cs"/>
              </a:rPr>
              <a:t>. The deepest bonds are forged in the fire of seeing Christ working in our lives and our co-workers’ lives.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31</a:t>
            </a:fld>
            <a:endParaRPr lang="en-US" dirty="0"/>
          </a:p>
        </p:txBody>
      </p:sp>
    </p:spTree>
    <p:extLst>
      <p:ext uri="{BB962C8B-B14F-4D97-AF65-F5344CB8AC3E}">
        <p14:creationId xmlns:p14="http://schemas.microsoft.com/office/powerpoint/2010/main" val="2943829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Timeliness </a:t>
            </a:r>
            <a:endParaRPr lang="en-US" dirty="0" smtClean="0"/>
          </a:p>
          <a:p>
            <a:r>
              <a:rPr lang="en-US" sz="1200" kern="1200" dirty="0" smtClean="0">
                <a:solidFill>
                  <a:schemeClr val="tx1"/>
                </a:solidFill>
                <a:effectLst/>
                <a:latin typeface="+mn-lt"/>
                <a:ea typeface="+mn-ea"/>
                <a:cs typeface="+mn-cs"/>
              </a:rPr>
              <a:t>We get so busy working that we fail to deal with problems and issues in a timely manner. We need to have our antennas up to snoop out interpersonal frictions, overworked staff, and underperforming employees. We need to identify what isn’t working and could be tuned up, and what isn’t working and is beyond salvage. Most importantly, we need to deal with problems quickly. </a:t>
            </a:r>
            <a:endParaRPr lang="en-US" dirty="0" smtClean="0"/>
          </a:p>
          <a:p>
            <a:r>
              <a:rPr lang="en-US" sz="1200" kern="1200" dirty="0" smtClean="0">
                <a:solidFill>
                  <a:schemeClr val="tx1"/>
                </a:solidFill>
                <a:effectLst/>
                <a:latin typeface="+mn-lt"/>
                <a:ea typeface="+mn-ea"/>
                <a:cs typeface="+mn-cs"/>
              </a:rPr>
              <a:t>I like to garden but hate to pull weeds. If I do not do it frequently, the small, easy-to-remove weeds turn into deeply invasive, almost immovable parasites that damage the growth of fruit and disrupt the root systems of other plants when removed. </a:t>
            </a:r>
            <a:endParaRPr lang="en-US" dirty="0" smtClean="0"/>
          </a:p>
          <a:p>
            <a:r>
              <a:rPr lang="en-US" sz="1200" kern="1200" dirty="0" smtClean="0">
                <a:solidFill>
                  <a:schemeClr val="tx1"/>
                </a:solidFill>
                <a:effectLst/>
                <a:latin typeface="+mn-lt"/>
                <a:ea typeface="+mn-ea"/>
                <a:cs typeface="+mn-cs"/>
              </a:rPr>
              <a:t>The same is true in the workplace. The postponement of dealing with problems, especially people problems, always makes the situation worst. It also damages morale and destroys trust in leadership. Deal with issues when they are small in a loving but uncompromising manner. As with your children, staff members need to know where their boundaries are and what happens when they are crossed. We set up a system of verbal cautions, written warnings, and probation tools to use in dealing with underperforming or problem people. We work hard to salvage every one of our adoptees due to our steward- ship responsibility, but staff members have seen that we do not shy away from hard decisions and do not ignore difficult problems. </a:t>
            </a:r>
            <a:endParaRPr lang="en-US" dirty="0" smtClean="0"/>
          </a:p>
          <a:p>
            <a:r>
              <a:rPr lang="en-US" sz="1200" kern="1200" dirty="0" smtClean="0">
                <a:solidFill>
                  <a:schemeClr val="tx1"/>
                </a:solidFill>
                <a:effectLst/>
                <a:latin typeface="+mn-lt"/>
                <a:ea typeface="+mn-ea"/>
                <a:cs typeface="+mn-cs"/>
              </a:rPr>
              <a:t>Labor laws and cultural mores impact how you can deal with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ployee</a:t>
            </a:r>
            <a:r>
              <a:rPr lang="en-US" sz="1200" kern="1200" dirty="0" smtClean="0">
                <a:solidFill>
                  <a:schemeClr val="tx1"/>
                </a:solidFill>
                <a:effectLst/>
                <a:latin typeface="+mn-lt"/>
                <a:ea typeface="+mn-ea"/>
                <a:cs typeface="+mn-cs"/>
              </a:rPr>
              <a:t> situations in many countries. You may have to adapt your techniques to the local situation, but it is critical that you deal with little problems before they become big ones. You must also do so in a consistent and Christ-like manner. That is the key to building </a:t>
            </a:r>
            <a:r>
              <a:rPr lang="en-US" sz="1200" kern="1200" dirty="0" err="1" smtClean="0">
                <a:solidFill>
                  <a:schemeClr val="tx1"/>
                </a:solidFill>
                <a:effectLst/>
                <a:latin typeface="+mn-lt"/>
                <a:ea typeface="+mn-ea"/>
                <a:cs typeface="+mn-cs"/>
              </a:rPr>
              <a:t>confi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dence</a:t>
            </a:r>
            <a:r>
              <a:rPr lang="en-US" sz="1200" kern="1200" dirty="0" smtClean="0">
                <a:solidFill>
                  <a:schemeClr val="tx1"/>
                </a:solidFill>
                <a:effectLst/>
                <a:latin typeface="+mn-lt"/>
                <a:ea typeface="+mn-ea"/>
                <a:cs typeface="+mn-cs"/>
              </a:rPr>
              <a:t> in you as a leader.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32</a:t>
            </a:fld>
            <a:endParaRPr lang="en-US" dirty="0"/>
          </a:p>
        </p:txBody>
      </p:sp>
    </p:spTree>
    <p:extLst>
      <p:ext uri="{BB962C8B-B14F-4D97-AF65-F5344CB8AC3E}">
        <p14:creationId xmlns:p14="http://schemas.microsoft.com/office/powerpoint/2010/main" val="52330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Skills</a:t>
            </a:r>
            <a:r>
              <a:rPr lang="en-US" baseline="0" dirty="0" smtClean="0"/>
              <a:t> can be built – training, mentoring and modeling</a:t>
            </a: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a:t>
            </a:fld>
            <a:endParaRPr lang="en-US"/>
          </a:p>
        </p:txBody>
      </p:sp>
    </p:spTree>
    <p:extLst>
      <p:ext uri="{BB962C8B-B14F-4D97-AF65-F5344CB8AC3E}">
        <p14:creationId xmlns:p14="http://schemas.microsoft.com/office/powerpoint/2010/main" val="333772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Transparency </a:t>
            </a:r>
            <a:endParaRPr lang="en-US" dirty="0" smtClean="0"/>
          </a:p>
          <a:p>
            <a:r>
              <a:rPr lang="en-US" sz="1200" kern="1200" dirty="0" smtClean="0">
                <a:solidFill>
                  <a:schemeClr val="tx1"/>
                </a:solidFill>
                <a:effectLst/>
                <a:latin typeface="+mn-lt"/>
                <a:ea typeface="+mn-ea"/>
                <a:cs typeface="+mn-cs"/>
              </a:rPr>
              <a:t>Make sure you and other leaders are clearly seen for who you are, for the decisions being made, and for where the organization is head-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Transparency means employees can see both the good and the bad. On a personal level, share your own spiritual struggles and the ways God is teaching and maturing you. Don’t hide your life behind a mirage of being a super-saint. Recently, I listened to a riveting </a:t>
            </a:r>
            <a:r>
              <a:rPr lang="en-US" sz="1200" kern="1200" dirty="0" err="1" smtClean="0">
                <a:solidFill>
                  <a:schemeClr val="tx1"/>
                </a:solidFill>
                <a:effectLst/>
                <a:latin typeface="+mn-lt"/>
                <a:ea typeface="+mn-ea"/>
                <a:cs typeface="+mn-cs"/>
              </a:rPr>
              <a:t>mes</a:t>
            </a:r>
            <a:r>
              <a:rPr lang="en-US" sz="1200" kern="1200" dirty="0" smtClean="0">
                <a:solidFill>
                  <a:schemeClr val="tx1"/>
                </a:solidFill>
                <a:effectLst/>
                <a:latin typeface="+mn-lt"/>
                <a:ea typeface="+mn-ea"/>
                <a:cs typeface="+mn-cs"/>
              </a:rPr>
              <a:t>- sage on forgiveness by Chuck </a:t>
            </a:r>
            <a:r>
              <a:rPr lang="en-US" sz="1200" kern="1200" dirty="0" err="1" smtClean="0">
                <a:solidFill>
                  <a:schemeClr val="tx1"/>
                </a:solidFill>
                <a:effectLst/>
                <a:latin typeface="+mn-lt"/>
                <a:ea typeface="+mn-ea"/>
                <a:cs typeface="+mn-cs"/>
              </a:rPr>
              <a:t>Swindoll</a:t>
            </a:r>
            <a:r>
              <a:rPr lang="en-US" sz="1200" kern="1200" dirty="0" smtClean="0">
                <a:solidFill>
                  <a:schemeClr val="tx1"/>
                </a:solidFill>
                <a:effectLst/>
                <a:latin typeface="+mn-lt"/>
                <a:ea typeface="+mn-ea"/>
                <a:cs typeface="+mn-cs"/>
              </a:rPr>
              <a:t>. It was so compelling and unforgettable because his wife Cynthia shared about conflicts with and alienation from her extended family, her own depression, and suicidal ideation. Her transparency ministered to me. </a:t>
            </a:r>
            <a:endParaRPr lang="en-US" dirty="0" smtClean="0"/>
          </a:p>
          <a:p>
            <a:r>
              <a:rPr lang="en-US" sz="1200" kern="1200" dirty="0" smtClean="0">
                <a:solidFill>
                  <a:schemeClr val="tx1"/>
                </a:solidFill>
                <a:effectLst/>
                <a:latin typeface="+mn-lt"/>
                <a:ea typeface="+mn-ea"/>
                <a:cs typeface="+mn-cs"/>
              </a:rPr>
              <a:t>In a cross-cultural situation, this has to be done in the right manner, but it is still important. It lets others see that you are not perfect and God continues to work in you. Apologize when you wrong someone, admit your bad decisions, and confess your mistakes. </a:t>
            </a:r>
            <a:endParaRPr lang="en-US" dirty="0" smtClean="0"/>
          </a:p>
          <a:p>
            <a:r>
              <a:rPr lang="en-US" sz="1200" kern="1200" dirty="0" smtClean="0">
                <a:solidFill>
                  <a:schemeClr val="tx1"/>
                </a:solidFill>
                <a:effectLst/>
                <a:latin typeface="+mn-lt"/>
                <a:ea typeface="+mn-ea"/>
                <a:cs typeface="+mn-cs"/>
              </a:rPr>
              <a:t>Be transparent at an organizational level as well. To feel a sense of ownership of the ministry, staff members need to know what is go-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on. At the same time, teach them what needs to be kept in the workplace family and what they may tell others. Ask them to pray for you and other leaders within the organization and be open to their care and counsel.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33</a:t>
            </a:fld>
            <a:endParaRPr lang="en-US" dirty="0"/>
          </a:p>
        </p:txBody>
      </p:sp>
    </p:spTree>
    <p:extLst>
      <p:ext uri="{BB962C8B-B14F-4D97-AF65-F5344CB8AC3E}">
        <p14:creationId xmlns:p14="http://schemas.microsoft.com/office/powerpoint/2010/main" val="193847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Make Memories Frequently </a:t>
            </a:r>
            <a:endParaRPr lang="en-US" dirty="0" smtClean="0"/>
          </a:p>
          <a:p>
            <a:r>
              <a:rPr lang="en-US" sz="1200" kern="1200" dirty="0" smtClean="0">
                <a:solidFill>
                  <a:schemeClr val="tx1"/>
                </a:solidFill>
                <a:effectLst/>
                <a:latin typeface="+mn-lt"/>
                <a:ea typeface="+mn-ea"/>
                <a:cs typeface="+mn-cs"/>
              </a:rPr>
              <a:t>Look for any excuse to have fun together. We work hard and play hard at CMDA. One time, we sensed everyone had spring fever on a beau- </a:t>
            </a:r>
            <a:r>
              <a:rPr lang="en-US" sz="1200" kern="1200" dirty="0" err="1" smtClean="0">
                <a:solidFill>
                  <a:schemeClr val="tx1"/>
                </a:solidFill>
                <a:effectLst/>
                <a:latin typeface="+mn-lt"/>
                <a:ea typeface="+mn-ea"/>
                <a:cs typeface="+mn-cs"/>
              </a:rPr>
              <a:t>tiful</a:t>
            </a:r>
            <a:r>
              <a:rPr lang="en-US" sz="1200" kern="1200" dirty="0" smtClean="0">
                <a:solidFill>
                  <a:schemeClr val="tx1"/>
                </a:solidFill>
                <a:effectLst/>
                <a:latin typeface="+mn-lt"/>
                <a:ea typeface="+mn-ea"/>
                <a:cs typeface="+mn-cs"/>
              </a:rPr>
              <a:t> day, so we had a surprise “Banana Split Party” with ice cream and all the toppings. I then announced that I thought “split” should mean that we all leave work early by a couple of hours! It is surprising how fast people can shut down their computers and get into their cars! </a:t>
            </a:r>
            <a:endParaRPr lang="en-US" dirty="0" smtClean="0"/>
          </a:p>
          <a:p>
            <a:r>
              <a:rPr lang="en-US" sz="1200" kern="1200" dirty="0" smtClean="0">
                <a:solidFill>
                  <a:schemeClr val="tx1"/>
                </a:solidFill>
                <a:effectLst/>
                <a:latin typeface="+mn-lt"/>
                <a:ea typeface="+mn-ea"/>
                <a:cs typeface="+mn-cs"/>
              </a:rPr>
              <a:t>We involve our staff in planning our parties and I’m always willing and ready to be the one laughed at. At our Christmas get-together one year, we played “Celebrity Hollywood Squares.” They gave nine staff members a bag with a costume in it that they had to put on. I was </a:t>
            </a:r>
            <a:endParaRPr lang="en-US" dirty="0" smtClean="0"/>
          </a:p>
          <a:p>
            <a:r>
              <a:rPr lang="en-US" sz="1200" kern="1200" dirty="0" smtClean="0">
                <a:solidFill>
                  <a:schemeClr val="tx1"/>
                </a:solidFill>
                <a:effectLst/>
                <a:latin typeface="+mn-lt"/>
                <a:ea typeface="+mn-ea"/>
                <a:cs typeface="+mn-cs"/>
              </a:rPr>
              <a:t>Elvis. It was a whole other me with a white sequined jumpsuit, cape, and fake sideburns! We always have a staff member photograph the craziness and put it up on the staff-only part of our website. (No, I’m not going to give you the URL!) The employees rush home to show their families all the fun we had and regularly visit the site with other employees for a few more belly laughs. We also have events for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eryone</a:t>
            </a:r>
            <a:r>
              <a:rPr lang="en-US" sz="1200" kern="1200" dirty="0" smtClean="0">
                <a:solidFill>
                  <a:schemeClr val="tx1"/>
                </a:solidFill>
                <a:effectLst/>
                <a:latin typeface="+mn-lt"/>
                <a:ea typeface="+mn-ea"/>
                <a:cs typeface="+mn-cs"/>
              </a:rPr>
              <a:t> to bring their spouses and children three times each year. </a:t>
            </a:r>
            <a:endParaRPr lang="en-US" dirty="0" smtClean="0"/>
          </a:p>
          <a:p>
            <a:r>
              <a:rPr lang="en-US" sz="1200" kern="1200" dirty="0" smtClean="0">
                <a:solidFill>
                  <a:schemeClr val="tx1"/>
                </a:solidFill>
                <a:effectLst/>
                <a:latin typeface="+mn-lt"/>
                <a:ea typeface="+mn-ea"/>
                <a:cs typeface="+mn-cs"/>
              </a:rPr>
              <a:t>When Gene and I turned fifty years old within a few months of each other, the staff picked us up out of our offices in wheelchairs for a “Fifties Party.” Everyone dressed the part and my assistant brought in sundaes on roller skates. The cakes looked like vinyl records and I ended up getting a pie in the eye before the event was over. </a:t>
            </a:r>
            <a:endParaRPr lang="en-US" dirty="0" smtClean="0"/>
          </a:p>
          <a:p>
            <a:r>
              <a:rPr lang="en-US" sz="1200" kern="1200" dirty="0" smtClean="0">
                <a:solidFill>
                  <a:schemeClr val="tx1"/>
                </a:solidFill>
                <a:effectLst/>
                <a:latin typeface="+mn-lt"/>
                <a:ea typeface="+mn-ea"/>
                <a:cs typeface="+mn-cs"/>
              </a:rPr>
              <a:t>One spring, we celebrated Easter by hiding more than one hundred plastic eggs full of goodies and one grand prize throughout the of- </a:t>
            </a:r>
            <a:r>
              <a:rPr lang="en-US" sz="1200" kern="1200" dirty="0" err="1" smtClean="0">
                <a:solidFill>
                  <a:schemeClr val="tx1"/>
                </a:solidFill>
                <a:effectLst/>
                <a:latin typeface="+mn-lt"/>
                <a:ea typeface="+mn-ea"/>
                <a:cs typeface="+mn-cs"/>
              </a:rPr>
              <a:t>fices</a:t>
            </a:r>
            <a:r>
              <a:rPr lang="en-US" sz="1200" kern="1200" dirty="0" smtClean="0">
                <a:solidFill>
                  <a:schemeClr val="tx1"/>
                </a:solidFill>
                <a:effectLst/>
                <a:latin typeface="+mn-lt"/>
                <a:ea typeface="+mn-ea"/>
                <a:cs typeface="+mn-cs"/>
              </a:rPr>
              <a:t>. It took more than two weeks for all of them to be found. We regularly put together competitions, contests, and other activities to make memories and lots of conversation. </a:t>
            </a:r>
            <a:endParaRPr lang="en-US" dirty="0" smtClean="0"/>
          </a:p>
          <a:p>
            <a:r>
              <a:rPr lang="en-US" sz="1200" kern="1200" dirty="0" smtClean="0">
                <a:solidFill>
                  <a:schemeClr val="tx1"/>
                </a:solidFill>
                <a:effectLst/>
                <a:latin typeface="+mn-lt"/>
                <a:ea typeface="+mn-ea"/>
                <a:cs typeface="+mn-cs"/>
              </a:rPr>
              <a:t>I guess you get the picture. Shared memories bind us together. In the midst of a busy work schedule in a medical mission situation, you need emotional release. Laughter is great medicine so organize a game night, put together a fun contest, or have a party. People will work better for it.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34</a:t>
            </a:fld>
            <a:endParaRPr lang="en-US" dirty="0"/>
          </a:p>
        </p:txBody>
      </p:sp>
    </p:spTree>
    <p:extLst>
      <p:ext uri="{BB962C8B-B14F-4D97-AF65-F5344CB8AC3E}">
        <p14:creationId xmlns:p14="http://schemas.microsoft.com/office/powerpoint/2010/main" val="2700196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Don’t Get Stuck in a Rut </a:t>
            </a:r>
            <a:endParaRPr lang="en-US" dirty="0" smtClean="0"/>
          </a:p>
          <a:p>
            <a:r>
              <a:rPr lang="en-US" sz="1200" kern="1200" dirty="0" smtClean="0">
                <a:solidFill>
                  <a:schemeClr val="tx1"/>
                </a:solidFill>
                <a:effectLst/>
                <a:latin typeface="+mn-lt"/>
                <a:ea typeface="+mn-ea"/>
                <a:cs typeface="+mn-cs"/>
              </a:rPr>
              <a:t>Traditions are important, but variety is the spice of life. Take this situation, for example. I’ve been on a thousand or more forgettable airplane trips, but I still remember getting on a late night Southwest flight from San Antonio to Dallas because the stewardesses had dressed for bed with housecoats, curlers, and the yucky green face- mask that some women put on for their complexion. They told us that they were trying to get us guys ready for what we were going to see when we got home! It was hilarious and unpredictable. </a:t>
            </a:r>
            <a:endParaRPr lang="en-US" dirty="0" smtClean="0"/>
          </a:p>
          <a:p>
            <a:r>
              <a:rPr lang="en-US" sz="1200" kern="1200" dirty="0" smtClean="0">
                <a:solidFill>
                  <a:schemeClr val="tx1"/>
                </a:solidFill>
                <a:effectLst/>
                <a:latin typeface="+mn-lt"/>
                <a:ea typeface="+mn-ea"/>
                <a:cs typeface="+mn-cs"/>
              </a:rPr>
              <a:t>At CMDA I continually emphasize that there is a better way to do everything and all of us should be out to find it. I’ve also been known to say, “If you don’t like change, don’t work here!” Like high performance racecars, a high performance organization must be continually tuned. The key is to get everyone working on the car together. Everyone’s ideas are equal so we have a suggestion box and an open door policy to our offices. We take every opportunity available to brag on an individual’s good idea. </a:t>
            </a:r>
            <a:endParaRPr lang="en-US" dirty="0" smtClean="0"/>
          </a:p>
          <a:p>
            <a:r>
              <a:rPr lang="en-US" sz="1200" kern="1200" dirty="0" smtClean="0">
                <a:solidFill>
                  <a:schemeClr val="tx1"/>
                </a:solidFill>
                <a:effectLst/>
                <a:latin typeface="+mn-lt"/>
                <a:ea typeface="+mn-ea"/>
                <a:cs typeface="+mn-cs"/>
              </a:rPr>
              <a:t>We also keep barriers between departments low by encouraging staff to help each other out whenever we can. I recently had a weekly meeting with one of my department heads. She had a large mailing to get out. I suggested we rent a DVD and show it on the big screen in our assembly hall and invite staff to come in with their kids and have an envelope stuffing party. This was a first for us, and it helped to get us out of a rut while also creating a few memories.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35</a:t>
            </a:fld>
            <a:endParaRPr lang="en-US" dirty="0"/>
          </a:p>
        </p:txBody>
      </p:sp>
    </p:spTree>
    <p:extLst>
      <p:ext uri="{BB962C8B-B14F-4D97-AF65-F5344CB8AC3E}">
        <p14:creationId xmlns:p14="http://schemas.microsoft.com/office/powerpoint/2010/main" val="2847193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Keep it Flat </a:t>
            </a:r>
            <a:endParaRPr lang="en-US" dirty="0" smtClean="0"/>
          </a:p>
          <a:p>
            <a:r>
              <a:rPr lang="en-US" sz="1200" kern="1200" dirty="0" smtClean="0">
                <a:solidFill>
                  <a:schemeClr val="tx1"/>
                </a:solidFill>
                <a:effectLst/>
                <a:latin typeface="+mn-lt"/>
                <a:ea typeface="+mn-ea"/>
                <a:cs typeface="+mn-cs"/>
              </a:rPr>
              <a:t>As organizations grow, they can get multilayered. Some of this is mandatory or leaders can’t manage well. If you are responsible for too many people, you can’t meet with them regularly to motivate, guide, and supervise them. The problem is that the more layers there are, the more communications and relationships become compartmentalized. Feelings of “them versus us” fester and tensions quickly escalate. </a:t>
            </a:r>
            <a:endParaRPr lang="en-US" dirty="0" smtClean="0"/>
          </a:p>
          <a:p>
            <a:r>
              <a:rPr lang="en-US" sz="1200" kern="1200" dirty="0" smtClean="0">
                <a:solidFill>
                  <a:schemeClr val="tx1"/>
                </a:solidFill>
                <a:effectLst/>
                <a:latin typeface="+mn-lt"/>
                <a:ea typeface="+mn-ea"/>
                <a:cs typeface="+mn-cs"/>
              </a:rPr>
              <a:t>Ideally, one person can directly supervise five to ten people well. Keep your organization as “flat” as possible to avoid problems. To do this at CMDA, Gene and I function as co-CEOs. I’m ultimately responsible, but we divide up senior staff and he supervises half while I supervise the other half. We meet individually with each person we supervise for at least thirty minutes each week for a scheduled meeting and our doors are open if needs arise. If I’m traveling, Gene has full authority to make decisions. We laughingly say that we don’t always make the same decisions, but we don’t make any higher percentage of wrong ones! We communicate regularly and make sure that employees don’t play one of us against the other. </a:t>
            </a:r>
            <a:endParaRPr lang="en-US" dirty="0" smtClean="0"/>
          </a:p>
          <a:p>
            <a:r>
              <a:rPr lang="en-US" sz="1200" kern="1200" dirty="0" smtClean="0">
                <a:solidFill>
                  <a:schemeClr val="tx1"/>
                </a:solidFill>
                <a:effectLst/>
                <a:latin typeface="+mn-lt"/>
                <a:ea typeface="+mn-ea"/>
                <a:cs typeface="+mn-cs"/>
              </a:rPr>
              <a:t>We also manage CMDA like we care for patients. If a decision is need- </a:t>
            </a:r>
            <a:r>
              <a:rPr lang="en-US" sz="1200" kern="1200" dirty="0" err="1" smtClean="0">
                <a:solidFill>
                  <a:schemeClr val="tx1"/>
                </a:solidFill>
                <a:effectLst/>
                <a:latin typeface="+mn-lt"/>
                <a:ea typeface="+mn-ea"/>
                <a:cs typeface="+mn-cs"/>
              </a:rPr>
              <a:t>ed</a:t>
            </a:r>
            <a:r>
              <a:rPr lang="en-US" sz="1200" kern="1200" dirty="0" smtClean="0">
                <a:solidFill>
                  <a:schemeClr val="tx1"/>
                </a:solidFill>
                <a:effectLst/>
                <a:latin typeface="+mn-lt"/>
                <a:ea typeface="+mn-ea"/>
                <a:cs typeface="+mn-cs"/>
              </a:rPr>
              <a:t>, we pull together the people needed for input and make the </a:t>
            </a:r>
            <a:r>
              <a:rPr lang="en-US" sz="1200" kern="1200" dirty="0" err="1" smtClean="0">
                <a:solidFill>
                  <a:schemeClr val="tx1"/>
                </a:solidFill>
                <a:effectLst/>
                <a:latin typeface="+mn-lt"/>
                <a:ea typeface="+mn-ea"/>
                <a:cs typeface="+mn-cs"/>
              </a:rPr>
              <a:t>deci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sion</a:t>
            </a:r>
            <a:r>
              <a:rPr lang="en-US" sz="1200" kern="1200" dirty="0" smtClean="0">
                <a:solidFill>
                  <a:schemeClr val="tx1"/>
                </a:solidFill>
                <a:effectLst/>
                <a:latin typeface="+mn-lt"/>
                <a:ea typeface="+mn-ea"/>
                <a:cs typeface="+mn-cs"/>
              </a:rPr>
              <a:t> then. We avoid committees that stagnate, taking decisions to the lowest common denominator. We empower staff with the authority they need to operate well and let them know what things we need to be informed of or require approval for. This system builds trust. </a:t>
            </a:r>
            <a:endParaRPr lang="en-US" dirty="0" smtClean="0"/>
          </a:p>
          <a:p>
            <a:r>
              <a:rPr lang="en-US" sz="1200" kern="1200" dirty="0" smtClean="0">
                <a:solidFill>
                  <a:schemeClr val="tx1"/>
                </a:solidFill>
                <a:effectLst/>
                <a:latin typeface="+mn-lt"/>
                <a:ea typeface="+mn-ea"/>
                <a:cs typeface="+mn-cs"/>
              </a:rPr>
              <a:t>We work hard to build relationships with staff members who are more than one layer below us. For example, the cleaning staff comes by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ery</a:t>
            </a:r>
            <a:r>
              <a:rPr lang="en-US" sz="1200" kern="1200" dirty="0" smtClean="0">
                <a:solidFill>
                  <a:schemeClr val="tx1"/>
                </a:solidFill>
                <a:effectLst/>
                <a:latin typeface="+mn-lt"/>
                <a:ea typeface="+mn-ea"/>
                <a:cs typeface="+mn-cs"/>
              </a:rPr>
              <a:t> day to pick up my trash. We talk about our dogs, building a house, the weather, and killing E. coli in well water, all in just a few minutes of conversation. It is important to be approachable and available.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36</a:t>
            </a:fld>
            <a:endParaRPr lang="en-US" dirty="0"/>
          </a:p>
        </p:txBody>
      </p:sp>
    </p:spTree>
    <p:extLst>
      <p:ext uri="{BB962C8B-B14F-4D97-AF65-F5344CB8AC3E}">
        <p14:creationId xmlns:p14="http://schemas.microsoft.com/office/powerpoint/2010/main" val="195120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37</a:t>
            </a:fld>
            <a:endParaRPr lang="en-US" dirty="0"/>
          </a:p>
        </p:txBody>
      </p:sp>
    </p:spTree>
    <p:extLst>
      <p:ext uri="{BB962C8B-B14F-4D97-AF65-F5344CB8AC3E}">
        <p14:creationId xmlns:p14="http://schemas.microsoft.com/office/powerpoint/2010/main" val="3971135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COMMUNICATE CONSISTENTLY - Communication is the oil that makes an organization work smoothly. Without it, the machinery soon seizes up. There should be “standing communications” in the form of policy manuals and other written regulations and guidelines. There should be frequent formal communication such as newsletters, staff meetings, e-mail or bulletins, and there should be informal communication happening in and between organizational layers. Answer the standard questions of who, what, when, where, and, more importantly, why. </a:t>
            </a:r>
            <a:endParaRPr lang="en-US" dirty="0" smtClean="0"/>
          </a:p>
          <a:p>
            <a:r>
              <a:rPr lang="en-US" sz="1200" kern="1200" dirty="0" smtClean="0">
                <a:solidFill>
                  <a:schemeClr val="tx1"/>
                </a:solidFill>
                <a:effectLst/>
                <a:latin typeface="+mn-lt"/>
                <a:ea typeface="+mn-ea"/>
                <a:cs typeface="+mn-cs"/>
              </a:rPr>
              <a:t>When I was leading our community health ministry, we printed a monthly newspaper for our 500 volunteers and many more health committee members. Each month we had at least one story in the paper about each outreach site. People love to read an article about someone they know. The newspaper also contained reports on con- tests, ideas to increase effectiveness, stories of changed lives, visitors who dropped by, and what others were saying about our program. Communication lubricated our organization and became the fuel that drove it. </a:t>
            </a:r>
            <a:endParaRPr lang="en-US" dirty="0" smtClean="0"/>
          </a:p>
          <a:p>
            <a:r>
              <a:rPr lang="en-US" sz="1200" kern="1200" dirty="0" smtClean="0">
                <a:solidFill>
                  <a:schemeClr val="tx1"/>
                </a:solidFill>
                <a:effectLst/>
                <a:latin typeface="+mn-lt"/>
                <a:ea typeface="+mn-ea"/>
                <a:cs typeface="+mn-cs"/>
              </a:rPr>
              <a:t>I heard it said of Martin Luther that he prayed at least an hour each day, but he prayed two hours if he was going to be really busy. That is not only a good spiritual principle, but also a tenet that should guide the communication within our organization. The busier things are, the more we need to go out of our way to keep people informed. </a:t>
            </a:r>
            <a:endParaRPr lang="en-US" dirty="0" smtClean="0"/>
          </a:p>
          <a:p>
            <a:r>
              <a:rPr lang="en-US" sz="1200" kern="1200" dirty="0" smtClean="0">
                <a:solidFill>
                  <a:schemeClr val="tx1"/>
                </a:solidFill>
                <a:effectLst/>
                <a:latin typeface="+mn-lt"/>
                <a:ea typeface="+mn-ea"/>
                <a:cs typeface="+mn-cs"/>
              </a:rPr>
              <a:t>One of the most important things to communicate is the success of your product. Share stories of how your outreach is impacting lives and the words of appreciation from those you are affecting. Staff members need to be reminded at every opportunity that they are making a difference in things they deeply care about. I encourage you to examine your workplace and see which principles you do or could employ. Figure out applications that will work where you are. We can all have a best Christian workplace!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38</a:t>
            </a:fld>
            <a:endParaRPr lang="en-US" dirty="0"/>
          </a:p>
        </p:txBody>
      </p:sp>
    </p:spTree>
    <p:extLst>
      <p:ext uri="{BB962C8B-B14F-4D97-AF65-F5344CB8AC3E}">
        <p14:creationId xmlns:p14="http://schemas.microsoft.com/office/powerpoint/2010/main" val="1660593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COMMUNICATE CONSISTENTLY - Communication is the oil that makes an organization work smoothly. Without it, the machinery soon seizes up. There should be “standing communications” in the form of policy manuals and other written regulations and guidelines. There should be frequent formal communication such as newsletters, staff meetings, e-mail or bulletins, and there should be informal communication happening in and between organizational layers. Answer the standard questions of who, what, when, where, and, more importantly, why. </a:t>
            </a:r>
            <a:endParaRPr lang="en-US" dirty="0" smtClean="0"/>
          </a:p>
          <a:p>
            <a:r>
              <a:rPr lang="en-US" sz="1200" kern="1200" dirty="0" smtClean="0">
                <a:solidFill>
                  <a:schemeClr val="tx1"/>
                </a:solidFill>
                <a:effectLst/>
                <a:latin typeface="+mn-lt"/>
                <a:ea typeface="+mn-ea"/>
                <a:cs typeface="+mn-cs"/>
              </a:rPr>
              <a:t>When I was leading our community health ministry, we printed a monthly newspaper for our 500 volunteers and many more health committee members. Each month we had at least one story in the paper about each outreach site. People love to read an article about someone they know. The newspaper also contained reports on con- tests, ideas to increase effectiveness, stories of changed lives, visitors who dropped by, and what others were saying about our program. Communication lubricated our organization and became the fuel that drove it. </a:t>
            </a:r>
            <a:endParaRPr lang="en-US" dirty="0" smtClean="0"/>
          </a:p>
          <a:p>
            <a:r>
              <a:rPr lang="en-US" sz="1200" kern="1200" dirty="0" smtClean="0">
                <a:solidFill>
                  <a:schemeClr val="tx1"/>
                </a:solidFill>
                <a:effectLst/>
                <a:latin typeface="+mn-lt"/>
                <a:ea typeface="+mn-ea"/>
                <a:cs typeface="+mn-cs"/>
              </a:rPr>
              <a:t>I heard it said of Martin Luther that he prayed at least an hour each day, but he prayed two hours if he was going to be really busy. That is not only a good spiritual principle, but also a tenet that should guide the communication within our organization. The busier things are, the more we need to go out of our way to keep people informed. </a:t>
            </a:r>
            <a:endParaRPr lang="en-US" dirty="0" smtClean="0"/>
          </a:p>
          <a:p>
            <a:r>
              <a:rPr lang="en-US" sz="1200" kern="1200" dirty="0" smtClean="0">
                <a:solidFill>
                  <a:schemeClr val="tx1"/>
                </a:solidFill>
                <a:effectLst/>
                <a:latin typeface="+mn-lt"/>
                <a:ea typeface="+mn-ea"/>
                <a:cs typeface="+mn-cs"/>
              </a:rPr>
              <a:t>One of the most important things to communicate is the success of your product. Share stories of how your outreach is impacting lives and the words of appreciation from those you are affecting. Staff members need to be reminded at every opportunity that they are making a difference in things they deeply care about. I encourage you to examine your workplace and see which principles you do or could employ. Figure out applications that will work where you are. We can all have a best Christian workplace!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39</a:t>
            </a:fld>
            <a:endParaRPr lang="en-US" dirty="0"/>
          </a:p>
        </p:txBody>
      </p:sp>
    </p:spTree>
    <p:extLst>
      <p:ext uri="{BB962C8B-B14F-4D97-AF65-F5344CB8AC3E}">
        <p14:creationId xmlns:p14="http://schemas.microsoft.com/office/powerpoint/2010/main" val="3739077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problem wasn’t the local grapevine. The problem was I had </a:t>
            </a:r>
            <a:r>
              <a:rPr lang="en-US" sz="1200" kern="1200" dirty="0" err="1" smtClean="0">
                <a:solidFill>
                  <a:schemeClr val="tx1"/>
                </a:solidFill>
                <a:effectLst/>
                <a:latin typeface="+mn-lt"/>
                <a:ea typeface="+mn-ea"/>
                <a:cs typeface="+mn-cs"/>
              </a:rPr>
              <a:t>ig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nored</a:t>
            </a:r>
            <a:r>
              <a:rPr lang="en-US" sz="1200" kern="1200" dirty="0" smtClean="0">
                <a:solidFill>
                  <a:schemeClr val="tx1"/>
                </a:solidFill>
                <a:effectLst/>
                <a:latin typeface="+mn-lt"/>
                <a:ea typeface="+mn-ea"/>
                <a:cs typeface="+mn-cs"/>
              </a:rPr>
              <a:t> it. If you ignore the local grapevine, it will hang you. I’ve seen it in missionary institutions, community programs, and even among missionary colleagues. In fact, the longer you ignore the grapevine, the quicker it will get its revenge on you.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40</a:t>
            </a:fld>
            <a:endParaRPr lang="en-US" dirty="0"/>
          </a:p>
        </p:txBody>
      </p:sp>
    </p:spTree>
    <p:extLst>
      <p:ext uri="{BB962C8B-B14F-4D97-AF65-F5344CB8AC3E}">
        <p14:creationId xmlns:p14="http://schemas.microsoft.com/office/powerpoint/2010/main" val="29041185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ignore the grapevine by: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Not acknowledging it exists </a:t>
            </a:r>
            <a:endParaRPr lang="en-US" dirty="0" smtClean="0">
              <a:effectLst/>
            </a:endParaRPr>
          </a:p>
          <a:p>
            <a:r>
              <a:rPr lang="en-US" sz="1200" kern="1200" dirty="0" smtClean="0">
                <a:solidFill>
                  <a:schemeClr val="tx1"/>
                </a:solidFill>
                <a:effectLst/>
                <a:latin typeface="+mn-lt"/>
                <a:ea typeface="+mn-ea"/>
                <a:cs typeface="+mn-cs"/>
              </a:rPr>
              <a:t> Not realizing its power </a:t>
            </a:r>
            <a:endParaRPr lang="en-US" dirty="0" smtClean="0">
              <a:effectLst/>
            </a:endParaRPr>
          </a:p>
          <a:p>
            <a:r>
              <a:rPr lang="en-US" sz="1200" kern="1200" dirty="0" smtClean="0">
                <a:solidFill>
                  <a:schemeClr val="tx1"/>
                </a:solidFill>
                <a:effectLst/>
                <a:latin typeface="+mn-lt"/>
                <a:ea typeface="+mn-ea"/>
                <a:cs typeface="+mn-cs"/>
              </a:rPr>
              <a:t> Not being attached to the vine </a:t>
            </a:r>
            <a:endParaRPr lang="en-US" dirty="0" smtClean="0">
              <a:effectLst/>
            </a:endParaRPr>
          </a:p>
          <a:p>
            <a:r>
              <a:rPr lang="en-US" sz="1200" kern="1200" dirty="0" smtClean="0">
                <a:solidFill>
                  <a:schemeClr val="tx1"/>
                </a:solidFill>
                <a:effectLst/>
                <a:latin typeface="+mn-lt"/>
                <a:ea typeface="+mn-ea"/>
                <a:cs typeface="+mn-cs"/>
              </a:rPr>
              <a:t> Not feeding it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41</a:t>
            </a:fld>
            <a:endParaRPr lang="en-US" dirty="0"/>
          </a:p>
        </p:txBody>
      </p:sp>
    </p:spTree>
    <p:extLst>
      <p:ext uri="{BB962C8B-B14F-4D97-AF65-F5344CB8AC3E}">
        <p14:creationId xmlns:p14="http://schemas.microsoft.com/office/powerpoint/2010/main" val="2882598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 Acknowledging</a:t>
            </a:r>
            <a:r>
              <a:rPr lang="en-US" sz="1200" b="1" kern="1200" baseline="0" dirty="0" smtClean="0">
                <a:solidFill>
                  <a:schemeClr val="tx1"/>
                </a:solidFill>
                <a:effectLst/>
                <a:latin typeface="+mn-lt"/>
                <a:ea typeface="+mn-ea"/>
                <a:cs typeface="+mn-cs"/>
              </a:rPr>
              <a:t> it Exists</a:t>
            </a:r>
          </a:p>
          <a:p>
            <a:r>
              <a:rPr lang="en-US" sz="1200" kern="1200" dirty="0" smtClean="0">
                <a:solidFill>
                  <a:schemeClr val="tx1"/>
                </a:solidFill>
                <a:effectLst/>
                <a:latin typeface="+mn-lt"/>
                <a:ea typeface="+mn-ea"/>
                <a:cs typeface="+mn-cs"/>
              </a:rPr>
              <a:t>People love to talk and speculate. Not only do they speculate, but they assume. Your good friends always assume you have the best motives and intentions. Those who don’t like you always assume you are up to something bad. Though the majority of people fall in the middle of that spectrum, they are not the silent majority. They all pass the message down the line and are strongly influenced by what they hear through unofficial channels. The grapevine is always on and functioning because everyone has a desire to be on the “inside” and know what is going on.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42</a:t>
            </a:fld>
            <a:endParaRPr lang="en-US" dirty="0"/>
          </a:p>
        </p:txBody>
      </p:sp>
    </p:spTree>
    <p:extLst>
      <p:ext uri="{BB962C8B-B14F-4D97-AF65-F5344CB8AC3E}">
        <p14:creationId xmlns:p14="http://schemas.microsoft.com/office/powerpoint/2010/main" val="234165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Vision</a:t>
            </a:r>
            <a:r>
              <a:rPr lang="en-US" baseline="0" dirty="0" smtClean="0"/>
              <a:t> – Better way to do everything and we are out to find it. Ex: We will be the best Christian organization in the USA  - Transformed Doctors, Transforming the World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Strategist – How do we get to where we need to go? Knows the way.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Motivator – Knows where need to go and takes others with you? “pull others after you”, Persuasive communicator to influence people to commit.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Cherished Values – This is who  we are and this is how we act.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Problem Solver – </a:t>
            </a:r>
            <a:r>
              <a:rPr lang="en-US" i="1" baseline="0" dirty="0" smtClean="0"/>
              <a:t>If we didn’t have problems we wouldn’t have jobs. </a:t>
            </a:r>
            <a:r>
              <a:rPr lang="en-US" i="0" baseline="0" dirty="0" smtClean="0"/>
              <a:t>Conflicts and Jobs - </a:t>
            </a:r>
            <a:r>
              <a:rPr lang="en-US" i="1" baseline="0" dirty="0" smtClean="0"/>
              <a:t> </a:t>
            </a:r>
            <a:r>
              <a:rPr lang="en-US" i="0" baseline="0" dirty="0" smtClean="0"/>
              <a:t>Timely, thoroughly, considering options, </a:t>
            </a:r>
            <a:r>
              <a:rPr lang="en-US" i="0" baseline="0" dirty="0" smtClean="0"/>
              <a:t>reevaluate</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Empathy – truly care about those they influence. Start where they are and take them where they need to go. </a:t>
            </a:r>
            <a:endParaRPr lang="en-US" i="1"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Wise Recruiter – five </a:t>
            </a:r>
            <a:r>
              <a:rPr lang="en-US" baseline="0" dirty="0" smtClean="0"/>
              <a:t>C’s,, </a:t>
            </a:r>
            <a:r>
              <a:rPr lang="en-US" baseline="0" dirty="0" smtClean="0"/>
              <a:t>not afraid to hire someone smarter than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1F48AF3-E67D-0748-9464-6E49652C9C9A}" type="slidenum">
              <a:rPr lang="en-US" smtClean="0"/>
              <a:t>6</a:t>
            </a:fld>
            <a:endParaRPr lang="en-US"/>
          </a:p>
        </p:txBody>
      </p:sp>
    </p:spTree>
    <p:extLst>
      <p:ext uri="{BB962C8B-B14F-4D97-AF65-F5344CB8AC3E}">
        <p14:creationId xmlns:p14="http://schemas.microsoft.com/office/powerpoint/2010/main" val="830107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NOT REALIZING ITS POWER</a:t>
            </a:r>
          </a:p>
          <a:p>
            <a:r>
              <a:rPr lang="en-US" sz="1200" kern="1200" dirty="0" smtClean="0">
                <a:solidFill>
                  <a:schemeClr val="tx1"/>
                </a:solidFill>
                <a:effectLst/>
                <a:latin typeface="+mn-lt"/>
                <a:ea typeface="+mn-ea"/>
                <a:cs typeface="+mn-cs"/>
              </a:rPr>
              <a:t>Knowledge is power. Those who don’t like you or are just suspicious by nature regularly feed the grapevine with their own assertions and sometimes outright lies. The more sensational the information, the greater their alleged power, and the faster the story travels. Those in the middle are negatively influenced and don’t usually share what they heard with your friends, so it doesn’t get back to you until you have a huge problem. You may only recognize a few rumblings be- fore the eruption that can badly damage you or your ministry. </a:t>
            </a:r>
            <a:endParaRPr lang="en-US" dirty="0" smtClean="0">
              <a:effectLst/>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nurse at our hospital was loved by our staff and she loved to joke with them and vice versa. One day at the end of some banter, she said in a joking way, “See you later alligator, after while crocodile.” A staff member who was present immediately connected to the grape- vine and spread the word that the nurse was calling national staff animals, a deep insult in the </a:t>
            </a:r>
            <a:r>
              <a:rPr lang="en-US" sz="1200" kern="1200" dirty="0" err="1" smtClean="0">
                <a:solidFill>
                  <a:schemeClr val="tx1"/>
                </a:solidFill>
                <a:effectLst/>
                <a:latin typeface="+mn-lt"/>
                <a:ea typeface="+mn-ea"/>
                <a:cs typeface="+mn-cs"/>
              </a:rPr>
              <a:t>Kipsigis</a:t>
            </a:r>
            <a:r>
              <a:rPr lang="en-US" sz="1200" kern="1200" dirty="0" smtClean="0">
                <a:solidFill>
                  <a:schemeClr val="tx1"/>
                </a:solidFill>
                <a:effectLst/>
                <a:latin typeface="+mn-lt"/>
                <a:ea typeface="+mn-ea"/>
                <a:cs typeface="+mn-cs"/>
              </a:rPr>
              <a:t> culture. The sensational accusation reached all the way to authorities in Nairobi, six hours by car. Within days, threats of deportation followed until the waters were calmed.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43</a:t>
            </a:fld>
            <a:endParaRPr lang="en-US" dirty="0"/>
          </a:p>
        </p:txBody>
      </p:sp>
    </p:spTree>
    <p:extLst>
      <p:ext uri="{BB962C8B-B14F-4D97-AF65-F5344CB8AC3E}">
        <p14:creationId xmlns:p14="http://schemas.microsoft.com/office/powerpoint/2010/main" val="20162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a:t>
            </a:r>
            <a:r>
              <a:rPr lang="en-US" sz="1200" b="1" kern="1200" baseline="0" dirty="0" smtClean="0">
                <a:solidFill>
                  <a:schemeClr val="tx1"/>
                </a:solidFill>
                <a:effectLst/>
                <a:latin typeface="+mn-lt"/>
                <a:ea typeface="+mn-ea"/>
                <a:cs typeface="+mn-cs"/>
              </a:rPr>
              <a:t> BE CONNECTED TO THE GRAPEVINE IS DANGEROUS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doubt I have to convince you about the grapevine. You probably have your own stories. You have experienced its power, a power </a:t>
            </a:r>
            <a:r>
              <a:rPr lang="en-US" sz="1200" kern="1200" dirty="0" smtClean="0">
                <a:solidFill>
                  <a:schemeClr val="tx1"/>
                </a:solidFill>
                <a:effectLst/>
                <a:latin typeface="+mn-lt"/>
                <a:ea typeface="+mn-ea"/>
                <a:cs typeface="+mn-cs"/>
              </a:rPr>
              <a:t>further </a:t>
            </a:r>
            <a:r>
              <a:rPr lang="en-US" sz="1200" kern="1200" dirty="0" smtClean="0">
                <a:solidFill>
                  <a:schemeClr val="tx1"/>
                </a:solidFill>
                <a:effectLst/>
                <a:latin typeface="+mn-lt"/>
                <a:ea typeface="+mn-ea"/>
                <a:cs typeface="+mn-cs"/>
              </a:rPr>
              <a:t>amplified by working cross-culturally. You cannot eliminate the grapevine, but you can get attached to it, learn to counter its </a:t>
            </a:r>
            <a:r>
              <a:rPr lang="en-US" sz="1200" kern="1200" dirty="0" smtClean="0">
                <a:solidFill>
                  <a:schemeClr val="tx1"/>
                </a:solidFill>
                <a:effectLst/>
                <a:latin typeface="+mn-lt"/>
                <a:ea typeface="+mn-ea"/>
                <a:cs typeface="+mn-cs"/>
              </a:rPr>
              <a:t>negative </a:t>
            </a:r>
            <a:r>
              <a:rPr lang="en-US" sz="1200" kern="1200" dirty="0" smtClean="0">
                <a:solidFill>
                  <a:schemeClr val="tx1"/>
                </a:solidFill>
                <a:effectLst/>
                <a:latin typeface="+mn-lt"/>
                <a:ea typeface="+mn-ea"/>
                <a:cs typeface="+mn-cs"/>
              </a:rPr>
              <a:t>effects, and even utilize it for your purposes. In today’s </a:t>
            </a:r>
            <a:r>
              <a:rPr lang="en-US" sz="1200" kern="1200" dirty="0" smtClean="0">
                <a:solidFill>
                  <a:schemeClr val="tx1"/>
                </a:solidFill>
                <a:effectLst/>
                <a:latin typeface="+mn-lt"/>
                <a:ea typeface="+mn-ea"/>
                <a:cs typeface="+mn-cs"/>
              </a:rPr>
              <a:t>vernacular</a:t>
            </a:r>
            <a:r>
              <a:rPr lang="en-US" sz="1200" kern="1200" dirty="0" smtClean="0">
                <a:solidFill>
                  <a:schemeClr val="tx1"/>
                </a:solidFill>
                <a:effectLst/>
                <a:latin typeface="+mn-lt"/>
                <a:ea typeface="+mn-ea"/>
                <a:cs typeface="+mn-cs"/>
              </a:rPr>
              <a:t>, you can go “viral.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44</a:t>
            </a:fld>
            <a:endParaRPr lang="en-US" dirty="0"/>
          </a:p>
        </p:txBody>
      </p:sp>
    </p:spTree>
    <p:extLst>
      <p:ext uri="{BB962C8B-B14F-4D97-AF65-F5344CB8AC3E}">
        <p14:creationId xmlns:p14="http://schemas.microsoft.com/office/powerpoint/2010/main" val="1684868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the keys: </a:t>
            </a:r>
            <a:endParaRPr lang="en-US" dirty="0" smtClean="0"/>
          </a:p>
          <a:p>
            <a:r>
              <a:rPr lang="en-US" sz="1200" kern="1200" dirty="0" smtClean="0">
                <a:solidFill>
                  <a:schemeClr val="tx1"/>
                </a:solidFill>
                <a:effectLst/>
                <a:latin typeface="+mn-lt"/>
                <a:ea typeface="+mn-ea"/>
                <a:cs typeface="+mn-cs"/>
              </a:rPr>
              <a:t> Communicate, communicate, communicate </a:t>
            </a:r>
            <a:endParaRPr lang="en-US" dirty="0" smtClean="0">
              <a:effectLst/>
            </a:endParaRPr>
          </a:p>
          <a:p>
            <a:r>
              <a:rPr lang="en-US" sz="1200" kern="1200" dirty="0" smtClean="0">
                <a:solidFill>
                  <a:schemeClr val="tx1"/>
                </a:solidFill>
                <a:effectLst/>
                <a:latin typeface="+mn-lt"/>
                <a:ea typeface="+mn-ea"/>
                <a:cs typeface="+mn-cs"/>
              </a:rPr>
              <a:t> Locate a few good grapevine nodes </a:t>
            </a:r>
            <a:endParaRPr lang="en-US" dirty="0" smtClean="0">
              <a:effectLst/>
            </a:endParaRPr>
          </a:p>
          <a:p>
            <a:r>
              <a:rPr lang="en-US" sz="1200" kern="1200" dirty="0" smtClean="0">
                <a:solidFill>
                  <a:schemeClr val="tx1"/>
                </a:solidFill>
                <a:effectLst/>
                <a:latin typeface="+mn-lt"/>
                <a:ea typeface="+mn-ea"/>
                <a:cs typeface="+mn-cs"/>
              </a:rPr>
              <a:t> Preempt </a:t>
            </a:r>
            <a:endParaRPr lang="en-US" dirty="0" smtClean="0">
              <a:effectLst/>
            </a:endParaRPr>
          </a:p>
          <a:p>
            <a:r>
              <a:rPr lang="en-US" sz="1200" kern="1200" dirty="0" smtClean="0">
                <a:solidFill>
                  <a:schemeClr val="tx1"/>
                </a:solidFill>
                <a:effectLst/>
                <a:latin typeface="+mn-lt"/>
                <a:ea typeface="+mn-ea"/>
                <a:cs typeface="+mn-cs"/>
              </a:rPr>
              <a:t> Proactively keep the information flowing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46</a:t>
            </a:fld>
            <a:endParaRPr lang="en-US" dirty="0"/>
          </a:p>
        </p:txBody>
      </p:sp>
    </p:spTree>
    <p:extLst>
      <p:ext uri="{BB962C8B-B14F-4D97-AF65-F5344CB8AC3E}">
        <p14:creationId xmlns:p14="http://schemas.microsoft.com/office/powerpoint/2010/main" val="2492812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best way to head off rumor, gossip, and innuendo is to constantly communicate formally through staff meetings, written information, and recruiting other authority figures to communicate your message. That means you must keep your leaders well informed and encourage them to speak out. You may want to create a communication “tree.” Recently, we cancelled church due to snow. The person making that decision accessed the church phone tree and, within an hour or so, members were informed.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47</a:t>
            </a:fld>
            <a:endParaRPr lang="en-US" dirty="0"/>
          </a:p>
        </p:txBody>
      </p:sp>
    </p:spTree>
    <p:extLst>
      <p:ext uri="{BB962C8B-B14F-4D97-AF65-F5344CB8AC3E}">
        <p14:creationId xmlns:p14="http://schemas.microsoft.com/office/powerpoint/2010/main" val="136629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Find a Few Good Grapevine Nodes you</a:t>
            </a:r>
            <a:r>
              <a:rPr lang="en-US" sz="1200" b="1" kern="1200" baseline="0" dirty="0" smtClean="0">
                <a:solidFill>
                  <a:schemeClr val="tx1"/>
                </a:solidFill>
                <a:effectLst/>
                <a:latin typeface="+mn-lt"/>
                <a:ea typeface="+mn-ea"/>
                <a:cs typeface="+mn-cs"/>
              </a:rPr>
              <a:t> Can Feed</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Part of communicating about controversial, easily misinterpreted, or crisis situations is deciding what messages you want to send down the grapevine. I remember watching a news report about a group of people watching a surfing event who had been swept off some rocks where they were observing the competitors. The person in charge of the event had her message ready with four key points: “We had medical personnel there quickly; we told people to watch the web- cast instead of coming when there were few safe places to observe the competition; we had a sign posted warning people not to stand on these rocks; and our hearts go out to those injured.” She had a well-prepared message which she delivered on national news and disarmed her critics before they had time to poison the grapevine. </a:t>
            </a:r>
            <a:endParaRPr lang="en-US" dirty="0" smtClean="0">
              <a:effectLst/>
            </a:endParaRPr>
          </a:p>
          <a:p>
            <a:r>
              <a:rPr lang="en-US" sz="1200" kern="1200" dirty="0" smtClean="0">
                <a:solidFill>
                  <a:schemeClr val="tx1"/>
                </a:solidFill>
                <a:effectLst/>
                <a:latin typeface="+mn-lt"/>
                <a:ea typeface="+mn-ea"/>
                <a:cs typeface="+mn-cs"/>
              </a:rPr>
              <a:t>Ask yourself, what do people need to know? What questions or con- </a:t>
            </a:r>
            <a:r>
              <a:rPr lang="en-US" sz="1200" kern="1200" dirty="0" err="1" smtClean="0">
                <a:solidFill>
                  <a:schemeClr val="tx1"/>
                </a:solidFill>
                <a:effectLst/>
                <a:latin typeface="+mn-lt"/>
                <a:ea typeface="+mn-ea"/>
                <a:cs typeface="+mn-cs"/>
              </a:rPr>
              <a:t>cerns</a:t>
            </a:r>
            <a:r>
              <a:rPr lang="en-US" sz="1200" kern="1200" dirty="0" smtClean="0">
                <a:solidFill>
                  <a:schemeClr val="tx1"/>
                </a:solidFill>
                <a:effectLst/>
                <a:latin typeface="+mn-lt"/>
                <a:ea typeface="+mn-ea"/>
                <a:cs typeface="+mn-cs"/>
              </a:rPr>
              <a:t> would I have about this situation if I were receiving this news? How can this information be twisted and what do I need to say to pre- vent that? How can I explain this in the most understandable way? </a:t>
            </a:r>
            <a:endParaRPr lang="en-US" dirty="0" smtClean="0">
              <a:effectLst/>
            </a:endParaRP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the informal as well as formal communication network. Who are the effective nodes on the grapevine? What “inside” scoop can you give them that you want to be heard by everyone? Often the grapevine is more trusted than the formal communication network so don’t neglect to feed it.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48</a:t>
            </a:fld>
            <a:endParaRPr lang="en-US" dirty="0"/>
          </a:p>
        </p:txBody>
      </p:sp>
    </p:spTree>
    <p:extLst>
      <p:ext uri="{BB962C8B-B14F-4D97-AF65-F5344CB8AC3E}">
        <p14:creationId xmlns:p14="http://schemas.microsoft.com/office/powerpoint/2010/main" val="532637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 of communicating about controversial, easily misinterpreted, or crisis situations is deciding what messages you want to send down the grapevine. I remember watching a news report about a group of people watching a surfing event who had been swept off some rocks where they were observing the competitors. The person in charge of the event had her message ready with four key points: “We had medical personnel there quickly; we told people to watch the web- cast instead of coming when there were few safe places to observe the competition; we had a sign posted warning people not to stand on these rocks; and our hearts go out to those injured.” She had a well-prepared message which she delivered on national news and disarmed her critics before they had time to poison the grapevine. </a:t>
            </a:r>
            <a:endParaRPr lang="en-US" dirty="0" smtClean="0">
              <a:effectLst/>
            </a:endParaRPr>
          </a:p>
          <a:p>
            <a:r>
              <a:rPr lang="en-US" sz="1200" kern="1200" dirty="0" smtClean="0">
                <a:solidFill>
                  <a:schemeClr val="tx1"/>
                </a:solidFill>
                <a:effectLst/>
                <a:latin typeface="+mn-lt"/>
                <a:ea typeface="+mn-ea"/>
                <a:cs typeface="+mn-cs"/>
              </a:rPr>
              <a:t>Ask yourself, what do people need to know? What questions or concerns would I have about this situation if I were receiving this news? How can this information be twisted and what do I need to say to prevent that? How can I explain this in the most understandable way? </a:t>
            </a:r>
            <a:endParaRPr lang="en-US" dirty="0" smtClean="0">
              <a:effectLst/>
            </a:endParaRPr>
          </a:p>
          <a:p>
            <a:r>
              <a:rPr lang="en-US" sz="1200" kern="1200" dirty="0" smtClean="0">
                <a:solidFill>
                  <a:schemeClr val="tx1"/>
                </a:solidFill>
                <a:effectLst/>
                <a:latin typeface="+mn-lt"/>
                <a:ea typeface="+mn-ea"/>
                <a:cs typeface="+mn-cs"/>
              </a:rPr>
              <a:t>You are only going to get one opportunity to give information the first time. Make sure you think it through and do it right. </a:t>
            </a:r>
            <a:endParaRPr lang="en-US" dirty="0" smtClean="0">
              <a:effectLst/>
            </a:endParaRPr>
          </a:p>
          <a:p>
            <a:endParaRPr lang="en-US" dirty="0" smtClean="0"/>
          </a:p>
          <a:p>
            <a:r>
              <a:rPr lang="en-US" sz="1200" kern="1200" dirty="0" smtClean="0">
                <a:solidFill>
                  <a:schemeClr val="tx1"/>
                </a:solidFill>
                <a:effectLst/>
                <a:latin typeface="+mn-lt"/>
                <a:ea typeface="+mn-ea"/>
                <a:cs typeface="+mn-cs"/>
              </a:rPr>
              <a:t>You also need to preempt or correct bad information traveling on the grapevine whenever possible. Remember the old Abbot and Costello comical sketch, “Who’s on first?” When it comes to communication, you want to be. </a:t>
            </a:r>
            <a:endParaRPr lang="en-US" dirty="0" smtClean="0"/>
          </a:p>
          <a:p>
            <a:r>
              <a:rPr lang="en-US" sz="1200" kern="1200" dirty="0" smtClean="0">
                <a:solidFill>
                  <a:schemeClr val="tx1"/>
                </a:solidFill>
                <a:effectLst/>
                <a:latin typeface="+mn-lt"/>
                <a:ea typeface="+mn-ea"/>
                <a:cs typeface="+mn-cs"/>
              </a:rPr>
              <a:t>That means you need to have your ears to the ground listening to what is on the grapevine. When you sense a problem, you want to get your communication engine revved up and get your message out. The longer you delay, the more damage the wrong information will have. </a:t>
            </a:r>
            <a:endParaRPr lang="en-US" dirty="0" smtClean="0"/>
          </a:p>
          <a:p>
            <a:r>
              <a:rPr lang="en-US" sz="1200" kern="1200" dirty="0" smtClean="0">
                <a:solidFill>
                  <a:schemeClr val="tx1"/>
                </a:solidFill>
                <a:effectLst/>
                <a:latin typeface="+mn-lt"/>
                <a:ea typeface="+mn-ea"/>
                <a:cs typeface="+mn-cs"/>
              </a:rPr>
              <a:t>136 Beyond Medicine Leadership Skills 137 </a:t>
            </a:r>
            <a:endParaRPr lang="en-US" dirty="0" smtClean="0"/>
          </a:p>
          <a:p>
            <a:r>
              <a:rPr lang="en-US" sz="1200" kern="1200" dirty="0" smtClean="0">
                <a:solidFill>
                  <a:schemeClr val="tx1"/>
                </a:solidFill>
                <a:effectLst/>
                <a:latin typeface="+mn-lt"/>
                <a:ea typeface="+mn-ea"/>
                <a:cs typeface="+mn-cs"/>
              </a:rPr>
              <a:t>Years ago, a single national nurse in Kenya took an overdose of chloroquine in a failed abortion attempt. She killed her baby and herself. It was a tragedy that could have been made much worse by </a:t>
            </a:r>
            <a:r>
              <a:rPr lang="en-US" sz="1200" kern="1200" dirty="0" err="1" smtClean="0">
                <a:solidFill>
                  <a:schemeClr val="tx1"/>
                </a:solidFill>
                <a:effectLst/>
                <a:latin typeface="+mn-lt"/>
                <a:ea typeface="+mn-ea"/>
                <a:cs typeface="+mn-cs"/>
              </a:rPr>
              <a:t>sensa-tional</a:t>
            </a:r>
            <a:r>
              <a:rPr lang="en-US" sz="1200" kern="1200" dirty="0" smtClean="0">
                <a:solidFill>
                  <a:schemeClr val="tx1"/>
                </a:solidFill>
                <a:effectLst/>
                <a:latin typeface="+mn-lt"/>
                <a:ea typeface="+mn-ea"/>
                <a:cs typeface="+mn-cs"/>
              </a:rPr>
              <a:t> stories on the grapevine. We called a staff meeting as quickly as possible to explain what happened and our efforts to save her life. We expressed God’s love for her and her grieving relatives, and talked about how this type of tragedy could be prevented in the future. We flooded the grapevine with the facts and our concern so it was our message and not the rumors that circulated around the hospital and in the community.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49</a:t>
            </a:fld>
            <a:endParaRPr lang="en-US" dirty="0"/>
          </a:p>
        </p:txBody>
      </p:sp>
    </p:spTree>
    <p:extLst>
      <p:ext uri="{BB962C8B-B14F-4D97-AF65-F5344CB8AC3E}">
        <p14:creationId xmlns:p14="http://schemas.microsoft.com/office/powerpoint/2010/main" val="2751203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a couple of caveats. If you have bad news, get all of it out there at once in the most comprehensive way possible. A few years ago, we had to lay off 20 percent of our staff for financial reasons.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a:t>
            </a:r>
            <a:r>
              <a:rPr lang="en-US" sz="1200" kern="1200" dirty="0" smtClean="0">
                <a:solidFill>
                  <a:schemeClr val="tx1"/>
                </a:solidFill>
                <a:effectLst/>
                <a:latin typeface="+mn-lt"/>
                <a:ea typeface="+mn-ea"/>
                <a:cs typeface="+mn-cs"/>
              </a:rPr>
              <a:t> making the termination decisions, I kept that information private. I met with all our staff to explain our financial situation, its </a:t>
            </a:r>
            <a:r>
              <a:rPr lang="en-US" sz="1200" kern="1200" dirty="0" err="1" smtClean="0">
                <a:solidFill>
                  <a:schemeClr val="tx1"/>
                </a:solidFill>
                <a:effectLst/>
                <a:latin typeface="+mn-lt"/>
                <a:ea typeface="+mn-ea"/>
                <a:cs typeface="+mn-cs"/>
              </a:rPr>
              <a:t>implica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tions</a:t>
            </a:r>
            <a:r>
              <a:rPr lang="en-US" sz="1200" kern="1200" dirty="0" smtClean="0">
                <a:solidFill>
                  <a:schemeClr val="tx1"/>
                </a:solidFill>
                <a:effectLst/>
                <a:latin typeface="+mn-lt"/>
                <a:ea typeface="+mn-ea"/>
                <a:cs typeface="+mn-cs"/>
              </a:rPr>
              <a:t>, what we were planning to do, and that those affected would be notified in the next few hours so as not to drag out the pain. I explained the severance package and we would work hard to help those affected find other jobs. I told them how I made the decision on who would be let go. I emphasized they were selected not because they were doing a bad job, but because we had some redundancy in their areas of responsibility. I expressed my sorrow for those affected and optimism for the future – CMDA was going to do well after this “right sizing” and those still employed were not in danger of losing their jobs. Then Gene Rudd or I met personally with each person </a:t>
            </a:r>
            <a:r>
              <a:rPr lang="en-US" sz="1200" kern="1200" dirty="0" err="1" smtClean="0">
                <a:solidFill>
                  <a:schemeClr val="tx1"/>
                </a:solidFill>
                <a:effectLst/>
                <a:latin typeface="+mn-lt"/>
                <a:ea typeface="+mn-ea"/>
                <a:cs typeface="+mn-cs"/>
              </a:rPr>
              <a:t>af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fected</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Get the idea? It was bad news, but I made sure I gave all the bad news at once, and answered questions before they were asked or before employees were tempted to feed the grapevine with speculations. </a:t>
            </a:r>
            <a:endParaRPr lang="en-US" dirty="0" smtClean="0"/>
          </a:p>
          <a:p>
            <a:r>
              <a:rPr lang="en-US" sz="1200" kern="1200" dirty="0" smtClean="0">
                <a:solidFill>
                  <a:schemeClr val="tx1"/>
                </a:solidFill>
                <a:effectLst/>
                <a:latin typeface="+mn-lt"/>
                <a:ea typeface="+mn-ea"/>
                <a:cs typeface="+mn-cs"/>
              </a:rPr>
              <a:t>The best way to avoid being blindsided by the grapevine is to sys- </a:t>
            </a:r>
            <a:r>
              <a:rPr lang="en-US" sz="1200" kern="1200" dirty="0" err="1" smtClean="0">
                <a:solidFill>
                  <a:schemeClr val="tx1"/>
                </a:solidFill>
                <a:effectLst/>
                <a:latin typeface="+mn-lt"/>
                <a:ea typeface="+mn-ea"/>
                <a:cs typeface="+mn-cs"/>
              </a:rPr>
              <a:t>temize</a:t>
            </a:r>
            <a:r>
              <a:rPr lang="en-US" sz="1200" kern="1200" dirty="0" smtClean="0">
                <a:solidFill>
                  <a:schemeClr val="tx1"/>
                </a:solidFill>
                <a:effectLst/>
                <a:latin typeface="+mn-lt"/>
                <a:ea typeface="+mn-ea"/>
                <a:cs typeface="+mn-cs"/>
              </a:rPr>
              <a:t> and prioritize your formal and informal communication both horizontally and vertically with your staff members. It is lots of work, but well worth the effort. Don’t ignore it! </a:t>
            </a:r>
            <a:endParaRPr lang="en-US" dirty="0" smtClean="0"/>
          </a:p>
          <a:p>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50</a:t>
            </a:fld>
            <a:endParaRPr lang="en-US" dirty="0"/>
          </a:p>
        </p:txBody>
      </p:sp>
    </p:spTree>
    <p:extLst>
      <p:ext uri="{BB962C8B-B14F-4D97-AF65-F5344CB8AC3E}">
        <p14:creationId xmlns:p14="http://schemas.microsoft.com/office/powerpoint/2010/main" val="95106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Psychological Bond – Winston Churchill – Confidence when afraid, certainty </a:t>
            </a:r>
            <a:r>
              <a:rPr lang="en-US" baseline="0" dirty="0" smtClean="0"/>
              <a:t>without </a:t>
            </a:r>
            <a:r>
              <a:rPr lang="en-US" baseline="0" dirty="0" err="1" smtClean="0"/>
              <a:t>vascillating</a:t>
            </a:r>
            <a:r>
              <a:rPr lang="en-US" baseline="0" dirty="0" smtClean="0"/>
              <a:t> EX: After Normandy invasion – </a:t>
            </a:r>
            <a:r>
              <a:rPr lang="en-US" i="1" baseline="0" dirty="0" smtClean="0"/>
              <a:t>Now is not the end. It is not even the beginning of the end, but it is perhaps, the end of the beginning.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Integrity – Character is most important. Fair, Truthful, Biblical, Achilles Heel. Be above reproach “</a:t>
            </a:r>
            <a:r>
              <a:rPr lang="en-US" i="1" baseline="0" dirty="0" smtClean="0"/>
              <a:t>Now the overseer must be above reproach…” </a:t>
            </a:r>
            <a:r>
              <a:rPr lang="en-US" i="0" baseline="0" dirty="0" smtClean="0"/>
              <a:t>1 Tim. 3:2 NIV</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People Steward – Sacred trust. Not rule by fear or intimidation. Spiritual responsibility to help them to become all designed them to be.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Balanced – learn the art of </a:t>
            </a:r>
            <a:r>
              <a:rPr lang="en-US" i="0" baseline="0" dirty="0" err="1" smtClean="0"/>
              <a:t>gracioulsy</a:t>
            </a:r>
            <a:r>
              <a:rPr lang="en-US" i="0" baseline="0" dirty="0" smtClean="0"/>
              <a:t> saying “no”. </a:t>
            </a:r>
            <a:r>
              <a:rPr lang="en-US" i="1" baseline="0" dirty="0" smtClean="0"/>
              <a:t>I have another priority right now. </a:t>
            </a:r>
            <a:r>
              <a:rPr lang="en-US" i="0" baseline="0" dirty="0" smtClean="0"/>
              <a:t>Right priorities – God-Spouse/Children. Balance between getting it done and relationships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Utilize Power Rightly – Positional, Expert, Personal Attraction, Effort – All needed to be use at proper time but first the least.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Willing to be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Scrutinized – put under the microscope, loss of privacy</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Pay the Price – in time, energy, not 9 to 5 leader. Work harder than everyone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To Fail – handle failure and try again – if you are not failing some you are not skating near enough to the edge.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To Persist – ordinary people with extraordinary determination. EX: Abraham Lincoln – failed in election after election. Civil War going bad with battle after battle lost.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i="0" baseline="0" dirty="0" smtClean="0"/>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1F48AF3-E67D-0748-9464-6E49652C9C9A}" type="slidenum">
              <a:rPr lang="en-US" smtClean="0"/>
              <a:t>7</a:t>
            </a:fld>
            <a:endParaRPr lang="en-US"/>
          </a:p>
        </p:txBody>
      </p:sp>
    </p:spTree>
    <p:extLst>
      <p:ext uri="{BB962C8B-B14F-4D97-AF65-F5344CB8AC3E}">
        <p14:creationId xmlns:p14="http://schemas.microsoft.com/office/powerpoint/2010/main" val="830107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p:txBody>
      </p:sp>
      <p:sp>
        <p:nvSpPr>
          <p:cNvPr id="4" name="Slide Number Placeholder 3"/>
          <p:cNvSpPr>
            <a:spLocks noGrp="1"/>
          </p:cNvSpPr>
          <p:nvPr>
            <p:ph type="sldNum" sz="quarter" idx="10"/>
          </p:nvPr>
        </p:nvSpPr>
        <p:spPr/>
        <p:txBody>
          <a:bodyPr/>
          <a:lstStyle/>
          <a:p>
            <a:fld id="{F1F48AF3-E67D-0748-9464-6E49652C9C9A}" type="slidenum">
              <a:rPr lang="en-US" smtClean="0"/>
              <a:t>9</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10</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More communication is verbal than non verbal – tone, pacing, volume, gestures. Ex: </a:t>
            </a:r>
            <a:r>
              <a:rPr lang="en-US" u="sng" baseline="0" dirty="0" smtClean="0"/>
              <a:t>Because I love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11</a:t>
            </a:fld>
            <a:endParaRPr lang="en-US"/>
          </a:p>
        </p:txBody>
      </p:sp>
    </p:spTree>
    <p:extLst>
      <p:ext uri="{BB962C8B-B14F-4D97-AF65-F5344CB8AC3E}">
        <p14:creationId xmlns:p14="http://schemas.microsoft.com/office/powerpoint/2010/main" val="278003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Going</a:t>
            </a:r>
            <a:r>
              <a:rPr lang="en-US" baseline="0" dirty="0" smtClean="0"/>
              <a:t> down one way street the wrong way – bedlam – Communications is two way street</a:t>
            </a:r>
          </a:p>
          <a:p>
            <a:pPr marL="228600" indent="-228600">
              <a:buFont typeface="+mj-lt"/>
              <a:buAutoNum type="arabicPeriod"/>
            </a:pPr>
            <a:r>
              <a:rPr lang="en-US" baseline="0" dirty="0" smtClean="0"/>
              <a:t>Principles</a:t>
            </a:r>
          </a:p>
          <a:p>
            <a:pPr marL="685800" lvl="1" indent="-228600">
              <a:buFont typeface="+mj-lt"/>
              <a:buAutoNum type="arabicPeriod"/>
            </a:pPr>
            <a:r>
              <a:rPr lang="en-US" baseline="0" dirty="0" smtClean="0"/>
              <a:t>Evoke a response – to let you know that the person heard, understood, accepts it and will act up on it in a timely manner. </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 appropriate method - Ex: difference between using PA system, memo, e-mail,  phone call or personal meeting - .body language,  </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Ex: Always give bad news in person</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Don’t avoid conflict – it will come back to bite you</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Appropriate person should deliver the message – EX: Right level of leader – Ex. Dr. bad news on diagnosis  vs. ignoring the person just above problem level</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 empathetic with your listeners – Bridge from where they are to where you want them to go. From what the know and believe to what you want the to know or believe. EX: PAS  EX: Inviting over to your house and it was so clean and nice. The hospital is our house.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457200" marR="0" lvl="1" indent="0" algn="l" defTabSz="457200" rtl="0" eaLnBrk="1" fontAlgn="auto" latinLnBrk="0" hangingPunct="1">
              <a:lnSpc>
                <a:spcPct val="100000"/>
              </a:lnSpc>
              <a:spcBef>
                <a:spcPts val="0"/>
              </a:spcBef>
              <a:spcAft>
                <a:spcPts val="0"/>
              </a:spcAft>
              <a:buClrTx/>
              <a:buSzTx/>
              <a:buFont typeface="+mj-lt"/>
              <a:buNone/>
              <a:tabLst/>
              <a:defRPr/>
            </a:pPr>
            <a:endParaRPr lang="en-US" baseline="0" dirty="0" smtClean="0"/>
          </a:p>
          <a:p>
            <a:pPr marL="685800" lvl="1"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1F48AF3-E67D-0748-9464-6E49652C9C9A}" type="slidenum">
              <a:rPr lang="en-US" smtClean="0"/>
              <a:t>12</a:t>
            </a:fld>
            <a:endParaRPr lang="en-US"/>
          </a:p>
        </p:txBody>
      </p:sp>
    </p:spTree>
    <p:extLst>
      <p:ext uri="{BB962C8B-B14F-4D97-AF65-F5344CB8AC3E}">
        <p14:creationId xmlns:p14="http://schemas.microsoft.com/office/powerpoint/2010/main" val="278003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8EB268-ABC9-6E4C-8C1C-6BEEB94A3A32}" type="datetimeFigureOut">
              <a:rPr lang="en-US" smtClean="0"/>
              <a:t>11/4/13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164076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EB268-ABC9-6E4C-8C1C-6BEEB94A3A32}" type="datetimeFigureOut">
              <a:rPr lang="en-US" smtClean="0"/>
              <a:t>11/4/13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39372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EB268-ABC9-6E4C-8C1C-6BEEB94A3A32}" type="datetimeFigureOut">
              <a:rPr lang="en-US" smtClean="0"/>
              <a:t>11/4/13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10124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EB268-ABC9-6E4C-8C1C-6BEEB94A3A32}" type="datetimeFigureOut">
              <a:rPr lang="en-US" smtClean="0"/>
              <a:t>11/4/13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254736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8EB268-ABC9-6E4C-8C1C-6BEEB94A3A32}" type="datetimeFigureOut">
              <a:rPr lang="en-US" smtClean="0"/>
              <a:t>11/4/13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298020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8EB268-ABC9-6E4C-8C1C-6BEEB94A3A32}" type="datetimeFigureOut">
              <a:rPr lang="en-US" smtClean="0"/>
              <a:t>11/4/13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734510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8EB268-ABC9-6E4C-8C1C-6BEEB94A3A32}" type="datetimeFigureOut">
              <a:rPr lang="en-US" smtClean="0"/>
              <a:t>11/4/13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92286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8EB268-ABC9-6E4C-8C1C-6BEEB94A3A32}" type="datetimeFigureOut">
              <a:rPr lang="en-US" smtClean="0"/>
              <a:t>11/4/13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3387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EB268-ABC9-6E4C-8C1C-6BEEB94A3A32}" type="datetimeFigureOut">
              <a:rPr lang="en-US" smtClean="0"/>
              <a:t>11/4/13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426600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EB268-ABC9-6E4C-8C1C-6BEEB94A3A32}" type="datetimeFigureOut">
              <a:rPr lang="en-US" smtClean="0"/>
              <a:t>11/4/13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143358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EB268-ABC9-6E4C-8C1C-6BEEB94A3A32}" type="datetimeFigureOut">
              <a:rPr lang="en-US" smtClean="0"/>
              <a:t>11/4/13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A368D-002A-FA42-8407-72C5AB647EA3}" type="slidenum">
              <a:rPr lang="en-US" smtClean="0"/>
              <a:t>‹#›</a:t>
            </a:fld>
            <a:endParaRPr lang="en-US" dirty="0"/>
          </a:p>
        </p:txBody>
      </p:sp>
    </p:spTree>
    <p:extLst>
      <p:ext uri="{BB962C8B-B14F-4D97-AF65-F5344CB8AC3E}">
        <p14:creationId xmlns:p14="http://schemas.microsoft.com/office/powerpoint/2010/main" val="41286304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EB268-ABC9-6E4C-8C1C-6BEEB94A3A32}" type="datetimeFigureOut">
              <a:rPr lang="en-US" smtClean="0"/>
              <a:t>11/4/13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A368D-002A-FA42-8407-72C5AB647EA3}" type="slidenum">
              <a:rPr lang="en-US" smtClean="0"/>
              <a:t>‹#›</a:t>
            </a:fld>
            <a:endParaRPr lang="en-US" dirty="0"/>
          </a:p>
        </p:txBody>
      </p:sp>
    </p:spTree>
    <p:extLst>
      <p:ext uri="{BB962C8B-B14F-4D97-AF65-F5344CB8AC3E}">
        <p14:creationId xmlns:p14="http://schemas.microsoft.com/office/powerpoint/2010/main" val="2297841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5" Type="http://schemas.microsoft.com/office/2007/relationships/hdphoto" Target="../media/hdphoto2.wdp"/><Relationship Id="rId6" Type="http://schemas.openxmlformats.org/officeDocument/2006/relationships/image" Target="../media/image37.png"/><Relationship Id="rId7"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YOND MED FOR PP.jpg"/>
          <p:cNvPicPr>
            <a:picLocks noChangeAspect="1"/>
          </p:cNvPicPr>
          <p:nvPr/>
        </p:nvPicPr>
        <p:blipFill rotWithShape="1">
          <a:blip r:embed="rId2">
            <a:extLst>
              <a:ext uri="{28A0092B-C50C-407E-A947-70E740481C1C}">
                <a14:useLocalDpi xmlns:a14="http://schemas.microsoft.com/office/drawing/2010/main" val="0"/>
              </a:ext>
            </a:extLst>
          </a:blip>
          <a:srcRect r="11620"/>
          <a:stretch/>
        </p:blipFill>
        <p:spPr>
          <a:xfrm>
            <a:off x="1" y="0"/>
            <a:ext cx="9144000" cy="6858000"/>
          </a:xfrm>
          <a:prstGeom prst="rect">
            <a:avLst/>
          </a:prstGeom>
        </p:spPr>
      </p:pic>
    </p:spTree>
    <p:extLst>
      <p:ext uri="{BB962C8B-B14F-4D97-AF65-F5344CB8AC3E}">
        <p14:creationId xmlns:p14="http://schemas.microsoft.com/office/powerpoint/2010/main" val="324611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uzzle_pieces_house_teamwork_1600_cl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406400" y="524933"/>
            <a:ext cx="27432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4800" dirty="0" smtClean="0"/>
              <a:t>METHODS</a:t>
            </a:r>
            <a:endParaRPr lang="en-US" sz="4800" dirty="0"/>
          </a:p>
        </p:txBody>
      </p:sp>
    </p:spTree>
    <p:extLst>
      <p:ext uri="{BB962C8B-B14F-4D97-AF65-F5344CB8AC3E}">
        <p14:creationId xmlns:p14="http://schemas.microsoft.com/office/powerpoint/2010/main" val="1472206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teve-Job-Ip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67" y="1574801"/>
            <a:ext cx="4345377" cy="3522132"/>
          </a:xfrm>
          <a:prstGeom prst="rect">
            <a:avLst/>
          </a:prstGeom>
          <a:ln>
            <a:noFill/>
          </a:ln>
          <a:effectLst>
            <a:outerShdw blurRad="292100" dist="139700" dir="2700000" algn="tl" rotWithShape="0">
              <a:srgbClr val="333333">
                <a:alpha val="65000"/>
              </a:srgbClr>
            </a:outerShdw>
          </a:effectLst>
        </p:spPr>
      </p:pic>
      <p:pic>
        <p:nvPicPr>
          <p:cNvPr id="10" name="Picture 9" descr="Steve_Job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614568" cy="3809999"/>
          </a:xfrm>
          <a:prstGeom prst="rect">
            <a:avLst/>
          </a:prstGeom>
          <a:ln>
            <a:noFill/>
          </a:ln>
          <a:effectLst>
            <a:outerShdw blurRad="292100" dist="139700" dir="2700000" algn="tl" rotWithShape="0">
              <a:srgbClr val="333333">
                <a:alpha val="65000"/>
              </a:srgbClr>
            </a:outerShdw>
          </a:effectLst>
        </p:spPr>
      </p:pic>
      <p:pic>
        <p:nvPicPr>
          <p:cNvPr id="9" name="Picture 8" descr="Steve_Jobs_Headshot_2010-CR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3800" y="3251200"/>
            <a:ext cx="3680200" cy="360679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463800" y="388878"/>
            <a:ext cx="3149601" cy="2862322"/>
          </a:xfrm>
          <a:prstGeom prst="rect">
            <a:avLst/>
          </a:prstGeom>
          <a:noFill/>
        </p:spPr>
        <p:txBody>
          <a:bodyPr wrap="square" rtlCol="0">
            <a:spAutoFit/>
          </a:bodyPr>
          <a:lstStyle/>
          <a:p>
            <a:pPr algn="ctr"/>
            <a:r>
              <a:rPr lang="en-US" sz="3600" dirty="0" smtClean="0">
                <a:solidFill>
                  <a:schemeClr val="bg1"/>
                </a:solidFill>
              </a:rPr>
              <a:t>APPROPRIATE</a:t>
            </a:r>
          </a:p>
          <a:p>
            <a:pPr algn="ctr"/>
            <a:r>
              <a:rPr lang="en-US" sz="3600" dirty="0" smtClean="0">
                <a:solidFill>
                  <a:schemeClr val="bg1"/>
                </a:solidFill>
              </a:rPr>
              <a:t>PERSON </a:t>
            </a:r>
          </a:p>
          <a:p>
            <a:pPr algn="ctr"/>
            <a:r>
              <a:rPr lang="en-US" sz="3600" dirty="0" smtClean="0">
                <a:solidFill>
                  <a:schemeClr val="bg1"/>
                </a:solidFill>
              </a:rPr>
              <a:t>SHOULD DELIVER</a:t>
            </a:r>
          </a:p>
          <a:p>
            <a:pPr algn="ctr"/>
            <a:r>
              <a:rPr lang="en-US" sz="3600" dirty="0" smtClean="0">
                <a:solidFill>
                  <a:schemeClr val="bg1"/>
                </a:solidFill>
              </a:rPr>
              <a:t>THE MESSAGE</a:t>
            </a:r>
            <a:endParaRPr lang="en-US" sz="3600" dirty="0">
              <a:solidFill>
                <a:schemeClr val="bg1"/>
              </a:solidFill>
            </a:endParaRPr>
          </a:p>
        </p:txBody>
      </p:sp>
    </p:spTree>
    <p:extLst>
      <p:ext uri="{BB962C8B-B14F-4D97-AF65-F5344CB8AC3E}">
        <p14:creationId xmlns:p14="http://schemas.microsoft.com/office/powerpoint/2010/main" val="29537326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ilding-bridges1.jpg"/>
          <p:cNvPicPr>
            <a:picLocks noChangeAspect="1"/>
          </p:cNvPicPr>
          <p:nvPr/>
        </p:nvPicPr>
        <p:blipFill rotWithShape="1">
          <a:blip r:embed="rId3">
            <a:extLst>
              <a:ext uri="{28A0092B-C50C-407E-A947-70E740481C1C}">
                <a14:useLocalDpi xmlns:a14="http://schemas.microsoft.com/office/drawing/2010/main" val="0"/>
              </a:ext>
            </a:extLst>
          </a:blip>
          <a:srcRect b="6133"/>
          <a:stretch/>
        </p:blipFill>
        <p:spPr>
          <a:xfrm>
            <a:off x="0" y="0"/>
            <a:ext cx="9139988" cy="6858000"/>
          </a:xfrm>
          <a:prstGeom prst="rect">
            <a:avLst/>
          </a:prstGeom>
        </p:spPr>
      </p:pic>
      <p:sp>
        <p:nvSpPr>
          <p:cNvPr id="5" name="Rectangle 4"/>
          <p:cNvSpPr/>
          <p:nvPr/>
        </p:nvSpPr>
        <p:spPr>
          <a:xfrm>
            <a:off x="147503" y="465645"/>
            <a:ext cx="5039398" cy="1107996"/>
          </a:xfrm>
          <a:prstGeom prst="rect">
            <a:avLst/>
          </a:prstGeom>
          <a:noFill/>
        </p:spPr>
        <p:txBody>
          <a:bodyPr wrap="none" lIns="91440" tIns="45720" rIns="91440" bIns="45720">
            <a:spAutoFit/>
          </a:bodyPr>
          <a:lstStyle/>
          <a:p>
            <a:pPr algn="ctr"/>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Build a Bridge</a:t>
            </a:r>
            <a:endPar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5547541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ading_Body_Language_Non_Verbal_Communic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3400"/>
            <a:ext cx="9144000" cy="3227294"/>
          </a:xfrm>
          <a:prstGeom prst="rect">
            <a:avLst/>
          </a:prstGeom>
        </p:spPr>
      </p:pic>
    </p:spTree>
    <p:extLst>
      <p:ext uri="{BB962C8B-B14F-4D97-AF65-F5344CB8AC3E}">
        <p14:creationId xmlns:p14="http://schemas.microsoft.com/office/powerpoint/2010/main" val="28245500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umblr_mc5rprochu1qlf2ilo1_1280.jpg"/>
          <p:cNvPicPr>
            <a:picLocks noChangeAspect="1"/>
          </p:cNvPicPr>
          <p:nvPr/>
        </p:nvPicPr>
        <p:blipFill rotWithShape="1">
          <a:blip r:embed="rId3">
            <a:extLst>
              <a:ext uri="{28A0092B-C50C-407E-A947-70E740481C1C}">
                <a14:useLocalDpi xmlns:a14="http://schemas.microsoft.com/office/drawing/2010/main" val="0"/>
              </a:ext>
            </a:extLst>
          </a:blip>
          <a:srcRect r="5459"/>
          <a:stretch/>
        </p:blipFill>
        <p:spPr>
          <a:xfrm>
            <a:off x="1480755" y="39561"/>
            <a:ext cx="7663246" cy="4524375"/>
          </a:xfrm>
          <a:prstGeom prst="rect">
            <a:avLst/>
          </a:prstGeom>
        </p:spPr>
      </p:pic>
      <p:pic>
        <p:nvPicPr>
          <p:cNvPr id="6" name="Picture 5" descr="listening.jpg"/>
          <p:cNvPicPr>
            <a:picLocks noChangeAspect="1"/>
          </p:cNvPicPr>
          <p:nvPr/>
        </p:nvPicPr>
        <p:blipFill>
          <a:blip r:embed="rId4">
            <a:extLst>
              <a:ext uri="{BEBA8EAE-BF5A-486C-A8C5-ECC9F3942E4B}">
                <a14:imgProps xmlns:a14="http://schemas.microsoft.com/office/drawing/2010/main">
                  <a14:imgLayer r:embed="rId5">
                    <a14:imgEffect>
                      <a14:backgroundRemoval t="0" b="100000" l="9725" r="93394"/>
                    </a14:imgEffect>
                  </a14:imgLayer>
                </a14:imgProps>
              </a:ext>
              <a:ext uri="{28A0092B-C50C-407E-A947-70E740481C1C}">
                <a14:useLocalDpi xmlns:a14="http://schemas.microsoft.com/office/drawing/2010/main" val="0"/>
              </a:ext>
            </a:extLst>
          </a:blip>
          <a:stretch>
            <a:fillRect/>
          </a:stretch>
        </p:blipFill>
        <p:spPr>
          <a:xfrm>
            <a:off x="-479848" y="3603822"/>
            <a:ext cx="3830512" cy="3254178"/>
          </a:xfrm>
          <a:prstGeom prst="rect">
            <a:avLst/>
          </a:prstGeom>
        </p:spPr>
      </p:pic>
    </p:spTree>
    <p:extLst>
      <p:ext uri="{BB962C8B-B14F-4D97-AF65-F5344CB8AC3E}">
        <p14:creationId xmlns:p14="http://schemas.microsoft.com/office/powerpoint/2010/main" val="4027810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stock_000007861337small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8286"/>
            <a:ext cx="6558391" cy="3879714"/>
          </a:xfrm>
          <a:prstGeom prst="rect">
            <a:avLst/>
          </a:prstGeom>
        </p:spPr>
      </p:pic>
      <p:sp>
        <p:nvSpPr>
          <p:cNvPr id="7" name="Rectangle 6"/>
          <p:cNvSpPr/>
          <p:nvPr/>
        </p:nvSpPr>
        <p:spPr>
          <a:xfrm>
            <a:off x="127450" y="874641"/>
            <a:ext cx="8771251"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solidFill>
                  <a:srgbClr val="FF0000"/>
                </a:solidFill>
                <a:effectLst>
                  <a:outerShdw blurRad="50800" dist="39000" dir="5460000" algn="tl">
                    <a:srgbClr val="000000">
                      <a:alpha val="38000"/>
                    </a:srgbClr>
                  </a:outerShdw>
                </a:effectLst>
              </a:rPr>
              <a:t>Effective Techniques</a:t>
            </a:r>
            <a:endParaRPr lang="en-US" sz="80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242352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ositive-Attitu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
            <a:ext cx="9144000" cy="6746240"/>
          </a:xfrm>
          <a:prstGeom prst="rect">
            <a:avLst/>
          </a:prstGeom>
        </p:spPr>
      </p:pic>
    </p:spTree>
    <p:extLst>
      <p:ext uri="{BB962C8B-B14F-4D97-AF65-F5344CB8AC3E}">
        <p14:creationId xmlns:p14="http://schemas.microsoft.com/office/powerpoint/2010/main" val="3255026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darts-in-bullsey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36719" cy="6858000"/>
          </a:xfrm>
          <a:prstGeom prst="rect">
            <a:avLst/>
          </a:prstGeom>
        </p:spPr>
      </p:pic>
      <p:sp>
        <p:nvSpPr>
          <p:cNvPr id="4" name="Rectangle 3"/>
          <p:cNvSpPr/>
          <p:nvPr/>
        </p:nvSpPr>
        <p:spPr>
          <a:xfrm>
            <a:off x="4287766" y="5392051"/>
            <a:ext cx="4608954" cy="1015663"/>
          </a:xfrm>
          <a:prstGeom prst="rect">
            <a:avLst/>
          </a:prstGeom>
          <a:noFill/>
        </p:spPr>
        <p:txBody>
          <a:bodyPr wrap="none" lIns="91440" tIns="45720" rIns="91440" bIns="45720">
            <a:spAutoFit/>
          </a:bodyPr>
          <a:lstStyle/>
          <a:p>
            <a:pPr algn="ctr"/>
            <a:r>
              <a:rPr lang="en-US" sz="6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CONSISTENCY</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03970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og-pic-14.jpg"/>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Tree>
    <p:extLst>
      <p:ext uri="{BB962C8B-B14F-4D97-AF65-F5344CB8AC3E}">
        <p14:creationId xmlns:p14="http://schemas.microsoft.com/office/powerpoint/2010/main" val="29195507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il-the-mee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3395"/>
            <a:ext cx="9144000" cy="5600700"/>
          </a:xfrm>
          <a:prstGeom prst="rect">
            <a:avLst/>
          </a:prstGeom>
        </p:spPr>
      </p:pic>
      <p:sp>
        <p:nvSpPr>
          <p:cNvPr id="4" name="TextBox 3"/>
          <p:cNvSpPr txBox="1"/>
          <p:nvPr/>
        </p:nvSpPr>
        <p:spPr>
          <a:xfrm>
            <a:off x="3039982" y="250170"/>
            <a:ext cx="5406553" cy="1754327"/>
          </a:xfrm>
          <a:prstGeom prst="rect">
            <a:avLst/>
          </a:prstGeom>
          <a:noFill/>
        </p:spPr>
        <p:txBody>
          <a:bodyPr wrap="square" rtlCol="0">
            <a:spAutoFit/>
          </a:bodyPr>
          <a:lstStyle/>
          <a:p>
            <a:pPr algn="ctr"/>
            <a:r>
              <a:rPr lang="en-US" sz="5400" dirty="0" smtClean="0"/>
              <a:t>NAILING YOUR  MEETING!</a:t>
            </a:r>
            <a:endParaRPr lang="en-US" sz="5400" dirty="0"/>
          </a:p>
        </p:txBody>
      </p:sp>
    </p:spTree>
    <p:extLst>
      <p:ext uri="{BB962C8B-B14F-4D97-AF65-F5344CB8AC3E}">
        <p14:creationId xmlns:p14="http://schemas.microsoft.com/office/powerpoint/2010/main" val="15566373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8318"/>
            <a:ext cx="9144000" cy="4826801"/>
          </a:xfrm>
          <a:prstGeom prst="rect">
            <a:avLst/>
          </a:prstGeom>
        </p:spPr>
      </p:pic>
    </p:spTree>
    <p:extLst>
      <p:ext uri="{BB962C8B-B14F-4D97-AF65-F5344CB8AC3E}">
        <p14:creationId xmlns:p14="http://schemas.microsoft.com/office/powerpoint/2010/main" val="3553248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erminator-main.jpeg"/>
          <p:cNvPicPr>
            <a:picLocks noChangeAspect="1"/>
          </p:cNvPicPr>
          <p:nvPr/>
        </p:nvPicPr>
        <p:blipFill rotWithShape="1">
          <a:blip r:embed="rId3">
            <a:extLst>
              <a:ext uri="{28A0092B-C50C-407E-A947-70E740481C1C}">
                <a14:useLocalDpi xmlns:a14="http://schemas.microsoft.com/office/drawing/2010/main" val="0"/>
              </a:ext>
            </a:extLst>
          </a:blip>
          <a:srcRect l="14194" r="-14407"/>
          <a:stretch/>
        </p:blipFill>
        <p:spPr>
          <a:xfrm>
            <a:off x="-1" y="0"/>
            <a:ext cx="10679289" cy="6858000"/>
          </a:xfrm>
          <a:prstGeom prst="rect">
            <a:avLst/>
          </a:prstGeom>
        </p:spPr>
      </p:pic>
      <p:sp>
        <p:nvSpPr>
          <p:cNvPr id="5" name="Rectangle 4"/>
          <p:cNvSpPr/>
          <p:nvPr/>
        </p:nvSpPr>
        <p:spPr>
          <a:xfrm>
            <a:off x="3232150" y="1295400"/>
            <a:ext cx="527050" cy="1714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124200" y="1278751"/>
            <a:ext cx="697627" cy="230832"/>
          </a:xfrm>
          <a:prstGeom prst="rect">
            <a:avLst/>
          </a:prstGeom>
          <a:noFill/>
        </p:spPr>
        <p:txBody>
          <a:bodyPr wrap="none" rtlCol="0">
            <a:spAutoFit/>
          </a:bodyPr>
          <a:lstStyle/>
          <a:p>
            <a:r>
              <a:rPr lang="en-US" sz="900" dirty="0" smtClean="0">
                <a:solidFill>
                  <a:srgbClr val="FF0000"/>
                </a:solidFill>
                <a:effectLst>
                  <a:reflection stA="50000" endPos="75000" dist="12700" dir="5400000" sy="-100000" algn="bl" rotWithShape="0"/>
                </a:effectLst>
                <a:latin typeface="Synchro LET"/>
                <a:cs typeface="Synchro LET"/>
              </a:rPr>
              <a:t>Meetings</a:t>
            </a:r>
            <a:endParaRPr lang="en-US" sz="900" dirty="0">
              <a:solidFill>
                <a:srgbClr val="FF0000"/>
              </a:solidFill>
              <a:effectLst>
                <a:reflection stA="50000" endPos="75000" dist="12700" dir="5400000" sy="-100000" algn="bl" rotWithShape="0"/>
              </a:effectLst>
              <a:latin typeface="Synchro LET"/>
              <a:cs typeface="Synchro LET"/>
            </a:endParaRPr>
          </a:p>
        </p:txBody>
      </p:sp>
    </p:spTree>
    <p:extLst>
      <p:ext uri="{BB962C8B-B14F-4D97-AF65-F5344CB8AC3E}">
        <p14:creationId xmlns:p14="http://schemas.microsoft.com/office/powerpoint/2010/main" val="21443712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SmallGrou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7867"/>
            <a:ext cx="9144000" cy="6858000"/>
          </a:xfrm>
          <a:prstGeom prst="rect">
            <a:avLst/>
          </a:prstGeom>
        </p:spPr>
      </p:pic>
      <p:sp>
        <p:nvSpPr>
          <p:cNvPr id="4" name="TextBox 3"/>
          <p:cNvSpPr txBox="1"/>
          <p:nvPr/>
        </p:nvSpPr>
        <p:spPr>
          <a:xfrm>
            <a:off x="2082800" y="5297494"/>
            <a:ext cx="5246147" cy="132343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Involving as Few People</a:t>
            </a:r>
          </a:p>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as Possible</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497169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pwatch-Circa-1700-69184.jpg"/>
          <p:cNvPicPr>
            <a:picLocks noChangeAspect="1"/>
          </p:cNvPicPr>
          <p:nvPr/>
        </p:nvPicPr>
        <p:blipFill rotWithShape="1">
          <a:blip r:embed="rId3">
            <a:extLst>
              <a:ext uri="{28A0092B-C50C-407E-A947-70E740481C1C}">
                <a14:useLocalDpi xmlns:a14="http://schemas.microsoft.com/office/drawing/2010/main" val="0"/>
              </a:ext>
            </a:extLst>
          </a:blip>
          <a:srcRect b="2877"/>
          <a:stretch/>
        </p:blipFill>
        <p:spPr>
          <a:xfrm>
            <a:off x="2184400" y="-473"/>
            <a:ext cx="6959600" cy="6858473"/>
          </a:xfrm>
          <a:prstGeom prst="rect">
            <a:avLst/>
          </a:prstGeom>
          <a:solidFill>
            <a:srgbClr val="5783C0"/>
          </a:solidFill>
        </p:spPr>
      </p:pic>
      <p:sp>
        <p:nvSpPr>
          <p:cNvPr id="3" name="Rectangle 2"/>
          <p:cNvSpPr/>
          <p:nvPr/>
        </p:nvSpPr>
        <p:spPr>
          <a:xfrm>
            <a:off x="0" y="0"/>
            <a:ext cx="21844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4" name="TextBox 3"/>
          <p:cNvSpPr txBox="1"/>
          <p:nvPr/>
        </p:nvSpPr>
        <p:spPr>
          <a:xfrm>
            <a:off x="287866" y="135467"/>
            <a:ext cx="643468" cy="2308324"/>
          </a:xfrm>
          <a:prstGeom prst="rect">
            <a:avLst/>
          </a:prstGeom>
          <a:noFill/>
        </p:spPr>
        <p:txBody>
          <a:bodyPr wrap="square" rtlCol="0">
            <a:spAutoFit/>
          </a:bodyPr>
          <a:lstStyle/>
          <a:p>
            <a:r>
              <a:rPr lang="en-US" sz="3600" b="1" dirty="0" smtClean="0">
                <a:solidFill>
                  <a:srgbClr val="5783C0"/>
                </a:solidFill>
                <a:latin typeface="Britannic Bold"/>
                <a:cs typeface="Britannic Bold"/>
              </a:rPr>
              <a:t>K</a:t>
            </a:r>
          </a:p>
          <a:p>
            <a:r>
              <a:rPr lang="en-US" sz="3600" b="1" dirty="0" smtClean="0">
                <a:solidFill>
                  <a:srgbClr val="5783C0"/>
                </a:solidFill>
                <a:latin typeface="Britannic Bold"/>
                <a:cs typeface="Britannic Bold"/>
              </a:rPr>
              <a:t>E</a:t>
            </a:r>
          </a:p>
          <a:p>
            <a:r>
              <a:rPr lang="en-US" sz="3600" b="1" dirty="0" smtClean="0">
                <a:solidFill>
                  <a:srgbClr val="5783C0"/>
                </a:solidFill>
                <a:latin typeface="Britannic Bold"/>
                <a:cs typeface="Britannic Bold"/>
              </a:rPr>
              <a:t>E</a:t>
            </a:r>
          </a:p>
          <a:p>
            <a:r>
              <a:rPr lang="en-US" sz="3600" b="1" dirty="0">
                <a:solidFill>
                  <a:srgbClr val="5783C0"/>
                </a:solidFill>
                <a:latin typeface="Britannic Bold"/>
                <a:cs typeface="Britannic Bold"/>
              </a:rPr>
              <a:t>P</a:t>
            </a:r>
          </a:p>
        </p:txBody>
      </p:sp>
      <p:sp>
        <p:nvSpPr>
          <p:cNvPr id="5" name="TextBox 4"/>
          <p:cNvSpPr txBox="1"/>
          <p:nvPr/>
        </p:nvSpPr>
        <p:spPr>
          <a:xfrm>
            <a:off x="778934" y="2443791"/>
            <a:ext cx="440267" cy="1200329"/>
          </a:xfrm>
          <a:prstGeom prst="rect">
            <a:avLst/>
          </a:prstGeom>
          <a:noFill/>
        </p:spPr>
        <p:txBody>
          <a:bodyPr wrap="square" rtlCol="0">
            <a:spAutoFit/>
          </a:bodyPr>
          <a:lstStyle/>
          <a:p>
            <a:pPr algn="ctr"/>
            <a:r>
              <a:rPr lang="en-US" sz="3600" b="1" dirty="0" smtClean="0">
                <a:solidFill>
                  <a:srgbClr val="5783C0"/>
                </a:solidFill>
                <a:latin typeface="Britannic Bold"/>
                <a:cs typeface="Britannic Bold"/>
              </a:rPr>
              <a:t>I</a:t>
            </a:r>
          </a:p>
          <a:p>
            <a:pPr algn="ctr"/>
            <a:r>
              <a:rPr lang="en-US" sz="3600" b="1" dirty="0">
                <a:solidFill>
                  <a:srgbClr val="5783C0"/>
                </a:solidFill>
                <a:latin typeface="Britannic Bold"/>
                <a:cs typeface="Britannic Bold"/>
              </a:rPr>
              <a:t>T</a:t>
            </a:r>
          </a:p>
        </p:txBody>
      </p:sp>
      <p:sp>
        <p:nvSpPr>
          <p:cNvPr id="6" name="TextBox 5"/>
          <p:cNvSpPr txBox="1"/>
          <p:nvPr/>
        </p:nvSpPr>
        <p:spPr>
          <a:xfrm>
            <a:off x="1219201" y="3644120"/>
            <a:ext cx="643467" cy="2862322"/>
          </a:xfrm>
          <a:prstGeom prst="rect">
            <a:avLst/>
          </a:prstGeom>
          <a:noFill/>
        </p:spPr>
        <p:txBody>
          <a:bodyPr wrap="square" rtlCol="0">
            <a:spAutoFit/>
          </a:bodyPr>
          <a:lstStyle/>
          <a:p>
            <a:pPr algn="ctr"/>
            <a:r>
              <a:rPr lang="en-US" sz="3600" b="1" dirty="0" smtClean="0">
                <a:solidFill>
                  <a:srgbClr val="5783C0"/>
                </a:solidFill>
                <a:latin typeface="Britannic Bold"/>
                <a:cs typeface="Britannic Bold"/>
              </a:rPr>
              <a:t>B</a:t>
            </a:r>
          </a:p>
          <a:p>
            <a:pPr algn="ctr"/>
            <a:r>
              <a:rPr lang="en-US" sz="3600" b="1" dirty="0" smtClean="0">
                <a:solidFill>
                  <a:srgbClr val="5783C0"/>
                </a:solidFill>
                <a:latin typeface="Britannic Bold"/>
                <a:cs typeface="Britannic Bold"/>
              </a:rPr>
              <a:t>R</a:t>
            </a:r>
          </a:p>
          <a:p>
            <a:pPr algn="ctr"/>
            <a:r>
              <a:rPr lang="en-US" sz="3600" b="1" dirty="0" smtClean="0">
                <a:solidFill>
                  <a:srgbClr val="5783C0"/>
                </a:solidFill>
                <a:latin typeface="Britannic Bold"/>
                <a:cs typeface="Britannic Bold"/>
              </a:rPr>
              <a:t>I</a:t>
            </a:r>
          </a:p>
          <a:p>
            <a:pPr algn="ctr"/>
            <a:r>
              <a:rPr lang="en-US" sz="3600" b="1" dirty="0" smtClean="0">
                <a:solidFill>
                  <a:srgbClr val="5783C0"/>
                </a:solidFill>
                <a:latin typeface="Britannic Bold"/>
                <a:cs typeface="Britannic Bold"/>
              </a:rPr>
              <a:t>E</a:t>
            </a:r>
          </a:p>
          <a:p>
            <a:pPr algn="ctr"/>
            <a:r>
              <a:rPr lang="en-US" sz="3600" b="1" dirty="0">
                <a:solidFill>
                  <a:srgbClr val="5783C0"/>
                </a:solidFill>
                <a:latin typeface="Britannic Bold"/>
                <a:cs typeface="Britannic Bold"/>
              </a:rPr>
              <a:t>F</a:t>
            </a:r>
          </a:p>
        </p:txBody>
      </p:sp>
    </p:spTree>
    <p:extLst>
      <p:ext uri="{BB962C8B-B14F-4D97-AF65-F5344CB8AC3E}">
        <p14:creationId xmlns:p14="http://schemas.microsoft.com/office/powerpoint/2010/main" val="35237087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c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120"/>
            <a:ext cx="9144000" cy="6995160"/>
          </a:xfrm>
          <a:prstGeom prst="rect">
            <a:avLst/>
          </a:prstGeom>
        </p:spPr>
      </p:pic>
    </p:spTree>
    <p:extLst>
      <p:ext uri="{BB962C8B-B14F-4D97-AF65-F5344CB8AC3E}">
        <p14:creationId xmlns:p14="http://schemas.microsoft.com/office/powerpoint/2010/main" val="6973818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5F1D2"/>
        </a:solidFill>
        <a:effectLst/>
      </p:bgPr>
    </p:bg>
    <p:spTree>
      <p:nvGrpSpPr>
        <p:cNvPr id="1" name=""/>
        <p:cNvGrpSpPr/>
        <p:nvPr/>
      </p:nvGrpSpPr>
      <p:grpSpPr>
        <a:xfrm>
          <a:off x="0" y="0"/>
          <a:ext cx="0" cy="0"/>
          <a:chOff x="0" y="0"/>
          <a:chExt cx="0" cy="0"/>
        </a:xfrm>
      </p:grpSpPr>
      <p:pic>
        <p:nvPicPr>
          <p:cNvPr id="2" name="Picture 1" descr="feature-prepa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0"/>
            <a:ext cx="9144000" cy="4180114"/>
          </a:xfrm>
          <a:prstGeom prst="rect">
            <a:avLst/>
          </a:prstGeom>
        </p:spPr>
      </p:pic>
    </p:spTree>
    <p:extLst>
      <p:ext uri="{BB962C8B-B14F-4D97-AF65-F5344CB8AC3E}">
        <p14:creationId xmlns:p14="http://schemas.microsoft.com/office/powerpoint/2010/main" val="15524201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ckered-flag.jpg"/>
          <p:cNvPicPr>
            <a:picLocks noChangeAspect="1"/>
          </p:cNvPicPr>
          <p:nvPr/>
        </p:nvPicPr>
        <p:blipFill rotWithShape="1">
          <a:blip r:embed="rId3">
            <a:extLst>
              <a:ext uri="{28A0092B-C50C-407E-A947-70E740481C1C}">
                <a14:useLocalDpi xmlns:a14="http://schemas.microsoft.com/office/drawing/2010/main" val="0"/>
              </a:ext>
            </a:extLst>
          </a:blip>
          <a:srcRect l="3871" r="4416"/>
          <a:stretch/>
        </p:blipFill>
        <p:spPr>
          <a:xfrm>
            <a:off x="-1" y="0"/>
            <a:ext cx="9144001" cy="6890763"/>
          </a:xfrm>
          <a:prstGeom prst="rect">
            <a:avLst/>
          </a:prstGeom>
        </p:spPr>
      </p:pic>
      <p:sp>
        <p:nvSpPr>
          <p:cNvPr id="4" name="TextBox 3"/>
          <p:cNvSpPr txBox="1"/>
          <p:nvPr/>
        </p:nvSpPr>
        <p:spPr>
          <a:xfrm>
            <a:off x="3708401" y="372533"/>
            <a:ext cx="1879599" cy="1569660"/>
          </a:xfrm>
          <a:prstGeom prst="rect">
            <a:avLst/>
          </a:prstGeom>
          <a:noFill/>
        </p:spPr>
        <p:txBody>
          <a:bodyPr wrap="square" rtlCol="0">
            <a:spAutoFit/>
          </a:bodyPr>
          <a:lstStyle/>
          <a:p>
            <a:pPr algn="ctr"/>
            <a:r>
              <a:rPr lang="en-US" sz="4800" dirty="0" smtClean="0">
                <a:solidFill>
                  <a:schemeClr val="bg1"/>
                </a:solidFill>
              </a:rPr>
              <a:t>FINISH</a:t>
            </a:r>
          </a:p>
          <a:p>
            <a:pPr algn="ctr"/>
            <a:r>
              <a:rPr lang="en-US" sz="4800" dirty="0" smtClean="0">
                <a:solidFill>
                  <a:schemeClr val="bg1"/>
                </a:solidFill>
              </a:rPr>
              <a:t>WELL</a:t>
            </a:r>
            <a:endParaRPr lang="en-US" sz="4800" dirty="0">
              <a:solidFill>
                <a:schemeClr val="bg1"/>
              </a:solidFill>
            </a:endParaRPr>
          </a:p>
        </p:txBody>
      </p:sp>
    </p:spTree>
    <p:extLst>
      <p:ext uri="{BB962C8B-B14F-4D97-AF65-F5344CB8AC3E}">
        <p14:creationId xmlns:p14="http://schemas.microsoft.com/office/powerpoint/2010/main" val="28927030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734" y="1151467"/>
            <a:ext cx="8043333" cy="457048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11500" b="1" dirty="0" smtClean="0">
                <a:solidFill>
                  <a:srgbClr val="FF0000"/>
                </a:solidFill>
                <a:latin typeface="News Gothic MT"/>
                <a:cs typeface="News Gothic MT"/>
              </a:rPr>
              <a:t>BEST</a:t>
            </a:r>
            <a:r>
              <a:rPr lang="en-US" sz="8000" b="1" dirty="0" smtClean="0">
                <a:solidFill>
                  <a:srgbClr val="FF0000"/>
                </a:solidFill>
                <a:latin typeface="News Gothic MT"/>
                <a:cs typeface="News Gothic MT"/>
              </a:rPr>
              <a:t> </a:t>
            </a:r>
          </a:p>
          <a:p>
            <a:pPr algn="ctr"/>
            <a:r>
              <a:rPr lang="en-US" sz="8000" b="1" dirty="0" smtClean="0">
                <a:solidFill>
                  <a:srgbClr val="FF0000"/>
                </a:solidFill>
                <a:latin typeface="News Gothic MT"/>
                <a:cs typeface="News Gothic MT"/>
              </a:rPr>
              <a:t>CHRISTIAN </a:t>
            </a:r>
            <a:r>
              <a:rPr lang="en-US" sz="9600" b="1" dirty="0" smtClean="0">
                <a:solidFill>
                  <a:srgbClr val="FF0000"/>
                </a:solidFill>
                <a:latin typeface="News Gothic MT"/>
                <a:cs typeface="News Gothic MT"/>
              </a:rPr>
              <a:t>WORKPLACE</a:t>
            </a:r>
            <a:endParaRPr lang="en-US" sz="9600" b="1" dirty="0">
              <a:solidFill>
                <a:srgbClr val="FF0000"/>
              </a:solidFill>
              <a:latin typeface="News Gothic MT"/>
              <a:cs typeface="News Gothic MT"/>
            </a:endParaRPr>
          </a:p>
        </p:txBody>
      </p:sp>
    </p:spTree>
    <p:extLst>
      <p:ext uri="{BB962C8B-B14F-4D97-AF65-F5344CB8AC3E}">
        <p14:creationId xmlns:p14="http://schemas.microsoft.com/office/powerpoint/2010/main" val="3115298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300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73600" y="541867"/>
            <a:ext cx="3979333" cy="2585323"/>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C002D"/>
                </a:solidFill>
                <a:effectLst>
                  <a:outerShdw blurRad="50800" dist="39000" dir="5460000" algn="tl">
                    <a:srgbClr val="000000">
                      <a:alpha val="38000"/>
                    </a:srgbClr>
                  </a:outerShdw>
                </a:effectLst>
              </a:rPr>
              <a:t>Rally Around the </a:t>
            </a:r>
          </a:p>
          <a:p>
            <a:pPr algn="ctr"/>
            <a:r>
              <a:rPr lang="en-US" sz="5400" b="1" dirty="0" smtClean="0">
                <a:ln w="11430"/>
                <a:solidFill>
                  <a:srgbClr val="FC002D"/>
                </a:solidFill>
                <a:effectLst>
                  <a:outerShdw blurRad="50800" dist="39000" dir="5460000" algn="tl">
                    <a:srgbClr val="000000">
                      <a:alpha val="38000"/>
                    </a:srgbClr>
                  </a:outerShdw>
                </a:effectLst>
              </a:rPr>
              <a:t>Mission</a:t>
            </a:r>
            <a:endParaRPr lang="en-US" sz="5400" b="1" dirty="0">
              <a:ln w="11430"/>
              <a:solidFill>
                <a:srgbClr val="FC002D"/>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51878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7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65382"/>
            <a:ext cx="9143999" cy="5170646"/>
          </a:xfrm>
          <a:prstGeom prst="rect">
            <a:avLst/>
          </a:prstGeom>
        </p:spPr>
        <p:txBody>
          <a:bodyPr wrap="square">
            <a:spAutoFit/>
          </a:bodyPr>
          <a:lstStyle/>
          <a:p>
            <a:pPr algn="ctr"/>
            <a:r>
              <a:rPr lang="en-US" sz="6600" i="1" dirty="0" smtClean="0">
                <a:latin typeface="Zapfino"/>
                <a:cs typeface="Zapfino"/>
              </a:rPr>
              <a:t>Leadership</a:t>
            </a:r>
          </a:p>
          <a:p>
            <a:pPr algn="ctr"/>
            <a:endParaRPr lang="en-US" sz="6600" i="1" dirty="0">
              <a:latin typeface="Zapfino"/>
              <a:cs typeface="Zapfino"/>
            </a:endParaRPr>
          </a:p>
          <a:p>
            <a:pPr algn="ctr"/>
            <a:r>
              <a:rPr lang="en-US" sz="6600" i="1" dirty="0" smtClean="0">
                <a:latin typeface="Zapfino"/>
                <a:cs typeface="Zapfino"/>
              </a:rPr>
              <a:t>Is </a:t>
            </a:r>
          </a:p>
          <a:p>
            <a:pPr algn="ctr"/>
            <a:endParaRPr lang="en-US" sz="6600" i="1" dirty="0">
              <a:latin typeface="Zapfino"/>
              <a:cs typeface="Zapfino"/>
            </a:endParaRPr>
          </a:p>
          <a:p>
            <a:pPr algn="ctr"/>
            <a:r>
              <a:rPr lang="en-US" sz="6600" i="1" dirty="0" smtClean="0">
                <a:latin typeface="Zapfino"/>
                <a:cs typeface="Zapfino"/>
              </a:rPr>
              <a:t>Influence</a:t>
            </a:r>
            <a:endParaRPr lang="en-US" sz="6600" dirty="0">
              <a:latin typeface="Zapfino"/>
              <a:cs typeface="Zapfino"/>
            </a:endParaRPr>
          </a:p>
        </p:txBody>
      </p:sp>
    </p:spTree>
    <p:extLst>
      <p:ext uri="{BB962C8B-B14F-4D97-AF65-F5344CB8AC3E}">
        <p14:creationId xmlns:p14="http://schemas.microsoft.com/office/powerpoint/2010/main" val="2193942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7068" y="411371"/>
            <a:ext cx="4470401" cy="2769989"/>
          </a:xfrm>
          <a:prstGeom prst="rect">
            <a:avLst/>
          </a:prstGeom>
          <a:noFill/>
        </p:spPr>
        <p:txBody>
          <a:bodyPr wrap="square" rtlCol="0">
            <a:spAutoFit/>
          </a:bodyPr>
          <a:lstStyle/>
          <a:p>
            <a:pPr algn="ctr"/>
            <a:r>
              <a:rPr lang="en-US" sz="6600" dirty="0" smtClean="0">
                <a:solidFill>
                  <a:srgbClr val="F9F8F5"/>
                </a:solidFill>
              </a:rPr>
              <a:t>CREATE</a:t>
            </a:r>
            <a:r>
              <a:rPr lang="en-US" sz="4400" dirty="0" smtClean="0">
                <a:solidFill>
                  <a:srgbClr val="F9F8F5"/>
                </a:solidFill>
              </a:rPr>
              <a:t> </a:t>
            </a:r>
          </a:p>
          <a:p>
            <a:pPr algn="ctr"/>
            <a:r>
              <a:rPr lang="en-US" sz="5400" dirty="0" smtClean="0">
                <a:solidFill>
                  <a:srgbClr val="F9F8F5"/>
                </a:solidFill>
              </a:rPr>
              <a:t>A CARING ATMOSPHERE</a:t>
            </a:r>
            <a:endParaRPr lang="en-US" sz="5400" dirty="0">
              <a:solidFill>
                <a:srgbClr val="F9F8F5"/>
              </a:solidFill>
            </a:endParaRPr>
          </a:p>
        </p:txBody>
      </p:sp>
    </p:spTree>
    <p:extLst>
      <p:ext uri="{BB962C8B-B14F-4D97-AF65-F5344CB8AC3E}">
        <p14:creationId xmlns:p14="http://schemas.microsoft.com/office/powerpoint/2010/main" val="1113965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growing-in-Chris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33" y="0"/>
            <a:ext cx="7083592" cy="6858000"/>
          </a:xfrm>
          <a:prstGeom prst="rect">
            <a:avLst/>
          </a:prstGeom>
        </p:spPr>
      </p:pic>
    </p:spTree>
    <p:extLst>
      <p:ext uri="{BB962C8B-B14F-4D97-AF65-F5344CB8AC3E}">
        <p14:creationId xmlns:p14="http://schemas.microsoft.com/office/powerpoint/2010/main" val="277269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570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502400" y="6519333"/>
            <a:ext cx="2506133" cy="2201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374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94436" y="291868"/>
            <a:ext cx="3280465" cy="156966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9600" b="1" cap="none" spc="0" dirty="0" smtClean="0">
                <a:ln w="12700">
                  <a:solidFill>
                    <a:schemeClr val="tx2">
                      <a:satMod val="155000"/>
                    </a:schemeClr>
                  </a:solidFill>
                  <a:prstDash val="solid"/>
                </a:ln>
                <a:solidFill>
                  <a:srgbClr val="505E5C"/>
                </a:solidFill>
                <a:effectLst>
                  <a:outerShdw blurRad="41275" dist="20320" dir="1800000" algn="tl" rotWithShape="0">
                    <a:srgbClr val="000000">
                      <a:alpha val="40000"/>
                    </a:srgbClr>
                  </a:outerShdw>
                </a:effectLst>
              </a:rPr>
              <a:t>MAKE</a:t>
            </a:r>
            <a:endParaRPr lang="en-US" sz="9600" b="1" cap="none" spc="0" dirty="0">
              <a:ln w="12700">
                <a:solidFill>
                  <a:schemeClr val="tx2">
                    <a:satMod val="155000"/>
                  </a:schemeClr>
                </a:solidFill>
                <a:prstDash val="solid"/>
              </a:ln>
              <a:solidFill>
                <a:srgbClr val="505E5C"/>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0748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937" t="8937"/>
          <a:stretch/>
        </p:blipFill>
        <p:spPr>
          <a:xfrm>
            <a:off x="0" y="0"/>
            <a:ext cx="9144000" cy="6858000"/>
          </a:xfrm>
          <a:prstGeom prst="rect">
            <a:avLst/>
          </a:prstGeom>
        </p:spPr>
      </p:pic>
      <p:sp>
        <p:nvSpPr>
          <p:cNvPr id="4" name="TextBox 3"/>
          <p:cNvSpPr txBox="1"/>
          <p:nvPr/>
        </p:nvSpPr>
        <p:spPr>
          <a:xfrm>
            <a:off x="6637866" y="1049867"/>
            <a:ext cx="2641600" cy="1938992"/>
          </a:xfrm>
          <a:prstGeom prst="rect">
            <a:avLst/>
          </a:prstGeom>
          <a:noFill/>
        </p:spPr>
        <p:txBody>
          <a:bodyPr wrap="square" rtlCol="0">
            <a:spAutoFit/>
          </a:bodyPr>
          <a:lstStyle/>
          <a:p>
            <a:pPr algn="ctr"/>
            <a:r>
              <a:rPr lang="en-US" sz="4000" dirty="0" smtClean="0">
                <a:solidFill>
                  <a:schemeClr val="bg1"/>
                </a:solidFill>
              </a:rPr>
              <a:t>Don’t Get Stuck in a RUT</a:t>
            </a:r>
            <a:endParaRPr lang="en-US" sz="4000" dirty="0">
              <a:solidFill>
                <a:schemeClr val="bg1"/>
              </a:solidFill>
            </a:endParaRPr>
          </a:p>
        </p:txBody>
      </p:sp>
    </p:spTree>
    <p:extLst>
      <p:ext uri="{BB962C8B-B14F-4D97-AF65-F5344CB8AC3E}">
        <p14:creationId xmlns:p14="http://schemas.microsoft.com/office/powerpoint/2010/main" val="347563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93333" y="2540000"/>
            <a:ext cx="5672667" cy="1323439"/>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KEEP IT FLAT</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84355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CCFFCC"/>
            </a:gs>
            <a:gs pos="100000">
              <a:srgbClr val="00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1112361" y="2514137"/>
            <a:ext cx="6919282" cy="2554545"/>
          </a:xfrm>
          <a:prstGeom prst="rect">
            <a:avLst/>
          </a:prstGeom>
          <a:noFill/>
        </p:spPr>
        <p:txBody>
          <a:bodyPr wrap="none" lIns="91440" tIns="45720" rIns="91440" bIns="45720">
            <a:spAutoFit/>
          </a:bodyPr>
          <a:lstStyle/>
          <a:p>
            <a:pPr algn="ctr"/>
            <a:r>
              <a:rPr lang="en-US" sz="8000" b="1" cap="none" spc="0" dirty="0" smtClean="0">
                <a:ln w="12700">
                  <a:solidFill>
                    <a:schemeClr val="tx2">
                      <a:satMod val="155000"/>
                    </a:schemeClr>
                  </a:solidFill>
                  <a:prstDash val="solid"/>
                </a:ln>
                <a:solidFill>
                  <a:srgbClr val="FFFF00"/>
                </a:solidFill>
                <a:effectLst>
                  <a:outerShdw blurRad="50800" dist="38100" dir="2700000" algn="tl" rotWithShape="0">
                    <a:prstClr val="black">
                      <a:alpha val="40000"/>
                    </a:prstClr>
                  </a:outerShdw>
                </a:effectLst>
              </a:rPr>
              <a:t>COMMUNICATE</a:t>
            </a:r>
          </a:p>
          <a:p>
            <a:pPr algn="ctr"/>
            <a:r>
              <a:rPr lang="en-US" sz="8000" b="1" dirty="0" smtClean="0">
                <a:ln w="12700">
                  <a:solidFill>
                    <a:schemeClr val="tx2">
                      <a:satMod val="155000"/>
                    </a:schemeClr>
                  </a:solidFill>
                  <a:prstDash val="solid"/>
                </a:ln>
                <a:solidFill>
                  <a:srgbClr val="FFFF00"/>
                </a:solidFill>
                <a:effectLst>
                  <a:outerShdw blurRad="50800" dist="38100" dir="2700000" algn="tl" rotWithShape="0">
                    <a:prstClr val="black">
                      <a:alpha val="40000"/>
                    </a:prstClr>
                  </a:outerShdw>
                </a:effectLst>
              </a:rPr>
              <a:t>CONSISTENTLY</a:t>
            </a:r>
            <a:endParaRPr lang="en-US" sz="8000" b="1" cap="none" spc="0" dirty="0">
              <a:ln w="12700">
                <a:solidFill>
                  <a:schemeClr val="tx2">
                    <a:satMod val="155000"/>
                  </a:schemeClr>
                </a:solidFill>
                <a:prstDash val="solid"/>
              </a:ln>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32899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30_WVeconomy.jpg"/>
          <p:cNvPicPr>
            <a:picLocks noChangeAspect="1"/>
          </p:cNvPicPr>
          <p:nvPr/>
        </p:nvPicPr>
        <p:blipFill rotWithShape="1">
          <a:blip r:embed="rId3">
            <a:extLst>
              <a:ext uri="{28A0092B-C50C-407E-A947-70E740481C1C}">
                <a14:useLocalDpi xmlns:a14="http://schemas.microsoft.com/office/drawing/2010/main" val="0"/>
              </a:ext>
            </a:extLst>
          </a:blip>
          <a:srcRect b="8028"/>
          <a:stretch/>
        </p:blipFill>
        <p:spPr>
          <a:xfrm>
            <a:off x="0" y="2396067"/>
            <a:ext cx="5946648" cy="4461934"/>
          </a:xfrm>
          <a:prstGeom prst="rect">
            <a:avLst/>
          </a:prstGeom>
        </p:spPr>
      </p:pic>
      <p:pic>
        <p:nvPicPr>
          <p:cNvPr id="3" name="Picture 2" descr="image_18294.jpg"/>
          <p:cNvPicPr>
            <a:picLocks noChangeAspect="1"/>
          </p:cNvPicPr>
          <p:nvPr/>
        </p:nvPicPr>
        <p:blipFill>
          <a:blip r:embed="rId4">
            <a:extLst>
              <a:ext uri="{BEBA8EAE-BF5A-486C-A8C5-ECC9F3942E4B}">
                <a14:imgProps xmlns:a14="http://schemas.microsoft.com/office/drawing/2010/main">
                  <a14:imgLayer r:embed="rId5">
                    <a14:imgEffect>
                      <a14:backgroundRemoval t="10000" b="90000" l="2250" r="98250"/>
                    </a14:imgEffect>
                  </a14:imgLayer>
                </a14:imgProps>
              </a:ext>
              <a:ext uri="{28A0092B-C50C-407E-A947-70E740481C1C}">
                <a14:useLocalDpi xmlns:a14="http://schemas.microsoft.com/office/drawing/2010/main" val="0"/>
              </a:ext>
            </a:extLst>
          </a:blip>
          <a:stretch>
            <a:fillRect/>
          </a:stretch>
        </p:blipFill>
        <p:spPr>
          <a:xfrm>
            <a:off x="4366593" y="-127000"/>
            <a:ext cx="3403600" cy="3403600"/>
          </a:xfrm>
          <a:prstGeom prst="rect">
            <a:avLst/>
          </a:prstGeom>
        </p:spPr>
      </p:pic>
      <p:pic>
        <p:nvPicPr>
          <p:cNvPr id="4" name="Picture 3" descr="oil-drop-copy-070110.jp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824727" y="2040467"/>
            <a:ext cx="1387182" cy="1236133"/>
          </a:xfrm>
          <a:prstGeom prst="rect">
            <a:avLst/>
          </a:prstGeom>
        </p:spPr>
      </p:pic>
      <p:sp>
        <p:nvSpPr>
          <p:cNvPr id="5" name="TextBox 4"/>
          <p:cNvSpPr txBox="1"/>
          <p:nvPr/>
        </p:nvSpPr>
        <p:spPr>
          <a:xfrm>
            <a:off x="5946648" y="3115733"/>
            <a:ext cx="2757085" cy="2862322"/>
          </a:xfrm>
          <a:prstGeom prst="rect">
            <a:avLst/>
          </a:prstGeom>
          <a:noFill/>
        </p:spPr>
        <p:txBody>
          <a:bodyPr wrap="square" rtlCol="0">
            <a:spAutoFit/>
          </a:bodyPr>
          <a:lstStyle/>
          <a:p>
            <a:pPr algn="ct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OILING </a:t>
            </a:r>
          </a:p>
          <a:p>
            <a:pPr algn="ct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THE </a:t>
            </a:r>
          </a:p>
          <a:p>
            <a:pPr algn="ct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GEARS</a:t>
            </a:r>
            <a:endParaRPr lang="en-US"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12231950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radioanten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058" y="555564"/>
            <a:ext cx="3097276" cy="49805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descr="Radio Hosp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0268" y="2913638"/>
            <a:ext cx="4552630" cy="30468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698668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5900"/>
            <a:ext cx="9144000" cy="6417733"/>
          </a:xfrm>
          <a:prstGeom prst="rect">
            <a:avLst/>
          </a:prstGeom>
        </p:spPr>
      </p:pic>
    </p:spTree>
    <p:extLst>
      <p:ext uri="{BB962C8B-B14F-4D97-AF65-F5344CB8AC3E}">
        <p14:creationId xmlns:p14="http://schemas.microsoft.com/office/powerpoint/2010/main" val="1881314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e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432140"/>
            <a:ext cx="7857065" cy="2530408"/>
          </a:xfrm>
          <a:prstGeom prst="rect">
            <a:avLst/>
          </a:prstGeom>
        </p:spPr>
      </p:pic>
    </p:spTree>
    <p:extLst>
      <p:ext uri="{BB962C8B-B14F-4D97-AF65-F5344CB8AC3E}">
        <p14:creationId xmlns:p14="http://schemas.microsoft.com/office/powerpoint/2010/main" val="24793196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ont Ignore It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47747" cy="6858000"/>
          </a:xfrm>
          <a:prstGeom prst="rect">
            <a:avLst/>
          </a:prstGeom>
        </p:spPr>
      </p:pic>
    </p:spTree>
    <p:extLst>
      <p:ext uri="{BB962C8B-B14F-4D97-AF65-F5344CB8AC3E}">
        <p14:creationId xmlns:p14="http://schemas.microsoft.com/office/powerpoint/2010/main" val="32795723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ist-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9" y="2624667"/>
            <a:ext cx="8198507" cy="3670782"/>
          </a:xfrm>
          <a:prstGeom prst="rect">
            <a:avLst/>
          </a:prstGeom>
        </p:spPr>
      </p:pic>
      <p:sp>
        <p:nvSpPr>
          <p:cNvPr id="3" name="Rectangle 2"/>
          <p:cNvSpPr/>
          <p:nvPr/>
        </p:nvSpPr>
        <p:spPr>
          <a:xfrm>
            <a:off x="3826933" y="3225800"/>
            <a:ext cx="4842934" cy="55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exist-logo.jpg"/>
          <p:cNvPicPr>
            <a:picLocks noChangeAspect="1"/>
          </p:cNvPicPr>
          <p:nvPr/>
        </p:nvPicPr>
        <p:blipFill rotWithShape="1">
          <a:blip r:embed="rId3">
            <a:extLst>
              <a:ext uri="{28A0092B-C50C-407E-A947-70E740481C1C}">
                <a14:useLocalDpi xmlns:a14="http://schemas.microsoft.com/office/drawing/2010/main" val="0"/>
              </a:ext>
            </a:extLst>
          </a:blip>
          <a:srcRect l="54337" t="32291" r="27677" b="21118"/>
          <a:stretch/>
        </p:blipFill>
        <p:spPr>
          <a:xfrm>
            <a:off x="7544493" y="3818466"/>
            <a:ext cx="1474586" cy="1710268"/>
          </a:xfrm>
          <a:prstGeom prst="rect">
            <a:avLst/>
          </a:prstGeom>
        </p:spPr>
      </p:pic>
      <p:pic>
        <p:nvPicPr>
          <p:cNvPr id="5" name="Picture 4" descr="exist-logo.jpg"/>
          <p:cNvPicPr>
            <a:picLocks noChangeAspect="1"/>
          </p:cNvPicPr>
          <p:nvPr/>
        </p:nvPicPr>
        <p:blipFill rotWithShape="1">
          <a:blip r:embed="rId3">
            <a:extLst>
              <a:ext uri="{28A0092B-C50C-407E-A947-70E740481C1C}">
                <a14:useLocalDpi xmlns:a14="http://schemas.microsoft.com/office/drawing/2010/main" val="0"/>
              </a:ext>
            </a:extLst>
          </a:blip>
          <a:srcRect l="41945" t="29984" r="44630" b="22964"/>
          <a:stretch/>
        </p:blipFill>
        <p:spPr>
          <a:xfrm>
            <a:off x="3539067" y="694267"/>
            <a:ext cx="1100666" cy="1727200"/>
          </a:xfrm>
          <a:prstGeom prst="rect">
            <a:avLst/>
          </a:prstGeom>
        </p:spPr>
      </p:pic>
      <p:pic>
        <p:nvPicPr>
          <p:cNvPr id="6" name="Picture 5" descr="exist-logo.jpg"/>
          <p:cNvPicPr>
            <a:picLocks noChangeAspect="1"/>
          </p:cNvPicPr>
          <p:nvPr/>
        </p:nvPicPr>
        <p:blipFill rotWithShape="1">
          <a:blip r:embed="rId3">
            <a:extLst>
              <a:ext uri="{28A0092B-C50C-407E-A947-70E740481C1C}">
                <a14:useLocalDpi xmlns:a14="http://schemas.microsoft.com/office/drawing/2010/main" val="0"/>
              </a:ext>
            </a:extLst>
          </a:blip>
          <a:srcRect l="74149" t="29421" r="8708" b="20759"/>
          <a:stretch/>
        </p:blipFill>
        <p:spPr>
          <a:xfrm>
            <a:off x="4639733" y="694267"/>
            <a:ext cx="1405468" cy="1828800"/>
          </a:xfrm>
          <a:prstGeom prst="rect">
            <a:avLst/>
          </a:prstGeom>
        </p:spPr>
      </p:pic>
    </p:spTree>
    <p:extLst>
      <p:ext uri="{BB962C8B-B14F-4D97-AF65-F5344CB8AC3E}">
        <p14:creationId xmlns:p14="http://schemas.microsoft.com/office/powerpoint/2010/main" val="25000372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9502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ivycqXg2L._SL1500_.jpg"/>
          <p:cNvPicPr>
            <a:picLocks noChangeAspect="1"/>
          </p:cNvPicPr>
          <p:nvPr/>
        </p:nvPicPr>
        <p:blipFill rotWithShape="1">
          <a:blip r:embed="rId3">
            <a:extLst>
              <a:ext uri="{28A0092B-C50C-407E-A947-70E740481C1C}">
                <a14:useLocalDpi xmlns:a14="http://schemas.microsoft.com/office/drawing/2010/main" val="0"/>
              </a:ext>
            </a:extLst>
          </a:blip>
          <a:srcRect r="-20357"/>
          <a:stretch/>
        </p:blipFill>
        <p:spPr>
          <a:xfrm>
            <a:off x="3141133" y="0"/>
            <a:ext cx="6858000" cy="6858000"/>
          </a:xfrm>
          <a:prstGeom prst="rect">
            <a:avLst/>
          </a:prstGeom>
        </p:spPr>
      </p:pic>
      <p:sp>
        <p:nvSpPr>
          <p:cNvPr id="3" name="Rectangle 2"/>
          <p:cNvSpPr/>
          <p:nvPr/>
        </p:nvSpPr>
        <p:spPr>
          <a:xfrm>
            <a:off x="311777" y="1811868"/>
            <a:ext cx="4073958" cy="3416320"/>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73497A"/>
                </a:solidFill>
                <a:effectLst>
                  <a:outerShdw blurRad="41275" dist="20320" dir="1800000" algn="tl" rotWithShape="0">
                    <a:srgbClr val="000000">
                      <a:alpha val="40000"/>
                    </a:srgbClr>
                  </a:outerShdw>
                </a:effectLst>
              </a:rPr>
              <a:t>Not Being Connected to the Grapevine</a:t>
            </a:r>
            <a:endParaRPr lang="en-US" sz="5400" b="1" cap="none" spc="0" dirty="0">
              <a:ln w="12700">
                <a:solidFill>
                  <a:schemeClr val="tx2">
                    <a:satMod val="155000"/>
                  </a:schemeClr>
                </a:solidFill>
                <a:prstDash val="solid"/>
              </a:ln>
              <a:solidFill>
                <a:srgbClr val="73497A"/>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66506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d_feed_frt223ds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366" y="0"/>
            <a:ext cx="4014216" cy="6858000"/>
          </a:xfrm>
          <a:prstGeom prst="rect">
            <a:avLst/>
          </a:prstGeom>
        </p:spPr>
      </p:pic>
      <p:sp>
        <p:nvSpPr>
          <p:cNvPr id="3" name="Rectangle 2"/>
          <p:cNvSpPr/>
          <p:nvPr/>
        </p:nvSpPr>
        <p:spPr>
          <a:xfrm>
            <a:off x="415239" y="1369874"/>
            <a:ext cx="3775393" cy="4462760"/>
          </a:xfrm>
          <a:prstGeom prst="rect">
            <a:avLst/>
          </a:prstGeom>
          <a:solidFill>
            <a:srgbClr val="FFFFFF"/>
          </a:solidFill>
        </p:spPr>
        <p:txBody>
          <a:bodyPr wrap="none" lIns="91440" tIns="45720" rIns="91440" bIns="45720">
            <a:spAutoFit/>
          </a:bodyPr>
          <a:lstStyle/>
          <a:p>
            <a:pPr algn="ctr">
              <a:lnSpc>
                <a:spcPct val="70000"/>
              </a:lnSpc>
            </a:pPr>
            <a:r>
              <a:rPr lang="en-US" sz="8000" b="1" cap="none" spc="0" dirty="0" smtClean="0">
                <a:ln w="12700">
                  <a:solidFill>
                    <a:schemeClr val="tx2">
                      <a:satMod val="155000"/>
                    </a:schemeClr>
                  </a:solidFill>
                  <a:prstDash val="solid"/>
                </a:ln>
                <a:solidFill>
                  <a:srgbClr val="FCFD3F"/>
                </a:solidFill>
                <a:effectLst>
                  <a:outerShdw blurRad="50800" dist="38100" dir="2700000" algn="tl" rotWithShape="0">
                    <a:prstClr val="black">
                      <a:alpha val="40000"/>
                    </a:prstClr>
                  </a:outerShdw>
                  <a:reflection blurRad="6350" stA="55000" endA="300" endPos="45500" dir="5400000" sy="-100000" algn="bl" rotWithShape="0"/>
                </a:effectLst>
              </a:rPr>
              <a:t>WEED IT</a:t>
            </a:r>
          </a:p>
          <a:p>
            <a:pPr algn="ctr">
              <a:lnSpc>
                <a:spcPct val="70000"/>
              </a:lnSpc>
            </a:pPr>
            <a:r>
              <a:rPr lang="en-US" sz="8000" b="1" cap="none" spc="0" dirty="0" smtClean="0">
                <a:ln w="12700">
                  <a:solidFill>
                    <a:schemeClr val="tx2">
                      <a:satMod val="155000"/>
                    </a:schemeClr>
                  </a:solidFill>
                  <a:prstDash val="solid"/>
                </a:ln>
                <a:solidFill>
                  <a:srgbClr val="FCFD3F"/>
                </a:solidFill>
                <a:effectLst>
                  <a:outerShdw blurRad="50800" dist="38100" dir="2700000" algn="tl" rotWithShape="0">
                    <a:prstClr val="black">
                      <a:alpha val="40000"/>
                    </a:prstClr>
                  </a:outerShdw>
                  <a:reflection blurRad="6350" stA="55000" endA="300" endPos="45500" dir="5400000" sy="-100000" algn="bl" rotWithShape="0"/>
                </a:effectLst>
              </a:rPr>
              <a:t> </a:t>
            </a:r>
          </a:p>
          <a:p>
            <a:pPr algn="ctr">
              <a:lnSpc>
                <a:spcPct val="70000"/>
              </a:lnSpc>
            </a:pPr>
            <a:r>
              <a:rPr lang="en-US" sz="8000" b="1" dirty="0" smtClean="0">
                <a:ln w="12700">
                  <a:solidFill>
                    <a:schemeClr val="tx2">
                      <a:satMod val="155000"/>
                    </a:schemeClr>
                  </a:solidFill>
                  <a:prstDash val="solid"/>
                </a:ln>
                <a:solidFill>
                  <a:srgbClr val="FCFD3F"/>
                </a:solidFill>
                <a:effectLst>
                  <a:outerShdw blurRad="50800" dist="38100" dir="2700000" algn="tl" rotWithShape="0">
                    <a:prstClr val="black">
                      <a:alpha val="40000"/>
                    </a:prstClr>
                  </a:outerShdw>
                  <a:reflection blurRad="6350" stA="55000" endA="300" endPos="45500" dir="5400000" sy="-100000" algn="bl" rotWithShape="0"/>
                </a:effectLst>
              </a:rPr>
              <a:t>And</a:t>
            </a:r>
          </a:p>
          <a:p>
            <a:pPr algn="ctr">
              <a:lnSpc>
                <a:spcPct val="70000"/>
              </a:lnSpc>
            </a:pPr>
            <a:endParaRPr lang="en-US" sz="8000" b="1" dirty="0" smtClean="0">
              <a:ln w="12700">
                <a:solidFill>
                  <a:schemeClr val="tx2">
                    <a:satMod val="155000"/>
                  </a:schemeClr>
                </a:solidFill>
                <a:prstDash val="solid"/>
              </a:ln>
              <a:solidFill>
                <a:srgbClr val="FCFD3F"/>
              </a:solidFill>
              <a:effectLst>
                <a:outerShdw blurRad="50800" dist="38100" dir="2700000" algn="tl" rotWithShape="0">
                  <a:prstClr val="black">
                    <a:alpha val="40000"/>
                  </a:prstClr>
                </a:outerShdw>
                <a:reflection blurRad="6350" stA="55000" endA="300" endPos="45500" dir="5400000" sy="-100000" algn="bl" rotWithShape="0"/>
              </a:effectLst>
            </a:endParaRPr>
          </a:p>
          <a:p>
            <a:pPr algn="ctr">
              <a:lnSpc>
                <a:spcPct val="70000"/>
              </a:lnSpc>
            </a:pPr>
            <a:r>
              <a:rPr lang="en-US" sz="8000" b="1" cap="none" spc="0" dirty="0" smtClean="0">
                <a:ln w="12700">
                  <a:solidFill>
                    <a:schemeClr val="tx2">
                      <a:satMod val="155000"/>
                    </a:schemeClr>
                  </a:solidFill>
                  <a:prstDash val="solid"/>
                </a:ln>
                <a:solidFill>
                  <a:srgbClr val="FCFD3F"/>
                </a:solidFill>
                <a:effectLst>
                  <a:outerShdw blurRad="50800" dist="38100" dir="2700000" algn="tl" rotWithShape="0">
                    <a:prstClr val="black">
                      <a:alpha val="40000"/>
                    </a:prstClr>
                  </a:outerShdw>
                  <a:reflection blurRad="6350" stA="55000" endA="300" endPos="45500" dir="5400000" sy="-100000" algn="bl" rotWithShape="0"/>
                </a:effectLst>
              </a:rPr>
              <a:t>FEED IT</a:t>
            </a:r>
            <a:endParaRPr lang="en-US" sz="8000" b="1" cap="none" spc="0" dirty="0">
              <a:ln w="12700">
                <a:solidFill>
                  <a:schemeClr val="tx2">
                    <a:satMod val="155000"/>
                  </a:schemeClr>
                </a:solidFill>
                <a:prstDash val="solid"/>
              </a:ln>
              <a:solidFill>
                <a:srgbClr val="FCFD3F"/>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4163649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409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1778000"/>
            <a:ext cx="7620000" cy="5080000"/>
          </a:xfrm>
          <a:prstGeom prst="rect">
            <a:avLst/>
          </a:prstGeom>
        </p:spPr>
      </p:pic>
      <p:pic>
        <p:nvPicPr>
          <p:cNvPr id="4" name="Picture 3"/>
          <p:cNvPicPr>
            <a:picLocks noChangeAspect="1"/>
          </p:cNvPicPr>
          <p:nvPr/>
        </p:nvPicPr>
        <p:blipFill rotWithShape="1">
          <a:blip r:embed="rId3"/>
          <a:srcRect l="10222" t="44668" r="67111" b="31332"/>
          <a:stretch/>
        </p:blipFill>
        <p:spPr>
          <a:xfrm>
            <a:off x="0" y="4047067"/>
            <a:ext cx="1727199" cy="1219200"/>
          </a:xfrm>
          <a:prstGeom prst="rect">
            <a:avLst/>
          </a:prstGeom>
        </p:spPr>
      </p:pic>
      <p:sp>
        <p:nvSpPr>
          <p:cNvPr id="5" name="Rectangle 4"/>
          <p:cNvSpPr/>
          <p:nvPr/>
        </p:nvSpPr>
        <p:spPr>
          <a:xfrm>
            <a:off x="499867" y="977837"/>
            <a:ext cx="8178140" cy="1015663"/>
          </a:xfrm>
          <a:prstGeom prst="rect">
            <a:avLst/>
          </a:prstGeom>
          <a:noFill/>
        </p:spPr>
        <p:txBody>
          <a:bodyPr wrap="none" lIns="91440" tIns="45720" rIns="91440" bIns="45720">
            <a:spAutoFit/>
          </a:bodyPr>
          <a:lstStyle/>
          <a:p>
            <a:pPr algn="ctr"/>
            <a:r>
              <a:rPr lang="en-US" sz="6000" b="1" dirty="0" smtClean="0">
                <a:ln w="12700">
                  <a:solidFill>
                    <a:schemeClr val="tx2">
                      <a:satMod val="155000"/>
                    </a:schemeClr>
                  </a:solidFill>
                  <a:prstDash val="solid"/>
                </a:ln>
                <a:solidFill>
                  <a:srgbClr val="3F3E44"/>
                </a:solidFill>
                <a:effectLst>
                  <a:outerShdw blurRad="41275" dist="20320" dir="1800000" algn="tl" rotWithShape="0">
                    <a:srgbClr val="000000">
                      <a:alpha val="40000"/>
                    </a:srgbClr>
                  </a:outerShdw>
                </a:effectLst>
              </a:rPr>
              <a:t>Constantly Communicate</a:t>
            </a:r>
            <a:endParaRPr lang="en-US" sz="6000" b="1" cap="none" spc="0" dirty="0">
              <a:ln w="12700">
                <a:solidFill>
                  <a:schemeClr val="tx2">
                    <a:satMod val="155000"/>
                  </a:schemeClr>
                </a:solidFill>
                <a:prstDash val="solid"/>
              </a:ln>
              <a:solidFill>
                <a:srgbClr val="3F3E44"/>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3002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42441" y="2317676"/>
            <a:ext cx="8059117" cy="1754327"/>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54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Find a Few Good Grapevine</a:t>
            </a:r>
          </a:p>
          <a:p>
            <a:pPr algn="ctr"/>
            <a:r>
              <a:rPr lang="en-US" sz="5400" b="1" kern="1200"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 Nodes you</a:t>
            </a:r>
            <a:r>
              <a:rPr lang="en-US" sz="5400" b="1" kern="1200" cap="none" spc="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 Can Feed</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91385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3" name="Rectangle 2"/>
          <p:cNvSpPr/>
          <p:nvPr/>
        </p:nvSpPr>
        <p:spPr>
          <a:xfrm>
            <a:off x="0" y="0"/>
            <a:ext cx="2286000" cy="6858000"/>
          </a:xfrm>
          <a:prstGeom prst="rect">
            <a:avLst/>
          </a:prstGeom>
          <a:solidFill>
            <a:srgbClr val="EA9082"/>
          </a:solidFill>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554101" y="37868"/>
            <a:ext cx="1059269" cy="6555641"/>
          </a:xfrm>
          <a:prstGeom prst="rect">
            <a:avLst/>
          </a:prstGeom>
          <a:noFill/>
        </p:spPr>
        <p:txBody>
          <a:bodyPr wrap="none" lIns="91440" tIns="45720" rIns="91440" bIns="45720">
            <a:spAutoFit/>
          </a:bodyPr>
          <a:lstStyle/>
          <a:p>
            <a:pPr algn="ctr"/>
            <a:r>
              <a:rPr lang="en-US" sz="6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P</a:t>
            </a:r>
          </a:p>
          <a:p>
            <a:pPr algn="ctr"/>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R</a:t>
            </a:r>
          </a:p>
          <a:p>
            <a:pPr algn="ctr"/>
            <a:r>
              <a:rPr lang="en-US" sz="6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E</a:t>
            </a:r>
          </a:p>
          <a:p>
            <a:pPr algn="ct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E</a:t>
            </a:r>
            <a:endParaRPr lang="en-US" sz="6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endParaRPr>
          </a:p>
          <a:p>
            <a:pPr algn="ctr"/>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M</a:t>
            </a:r>
          </a:p>
          <a:p>
            <a:pPr algn="ctr"/>
            <a:r>
              <a:rPr lang="en-US" sz="6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P</a:t>
            </a:r>
          </a:p>
          <a:p>
            <a:pPr algn="ct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rPr>
              <a:t>T</a:t>
            </a:r>
            <a:endParaRPr lang="en-US" sz="6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venir Black Oblique"/>
              <a:cs typeface="Avenir Black Oblique"/>
            </a:endParaRPr>
          </a:p>
        </p:txBody>
      </p:sp>
    </p:spTree>
    <p:extLst>
      <p:ext uri="{BB962C8B-B14F-4D97-AF65-F5344CB8AC3E}">
        <p14:creationId xmlns:p14="http://schemas.microsoft.com/office/powerpoint/2010/main" val="4029305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TWO TYPES OF LEADERS</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Text Placeholder 5"/>
          <p:cNvSpPr>
            <a:spLocks noGrp="1"/>
          </p:cNvSpPr>
          <p:nvPr>
            <p:ph type="body" idx="1"/>
          </p:nvPr>
        </p:nvSpPr>
        <p:spPr/>
        <p:txBody>
          <a:bodyPr/>
          <a:lstStyle/>
          <a:p>
            <a:pPr algn="ctr"/>
            <a:r>
              <a:rPr lang="en-US" dirty="0" smtClean="0"/>
              <a:t>TRANSACTIONAL</a:t>
            </a:r>
            <a:endParaRPr lang="en-US" dirty="0"/>
          </a:p>
        </p:txBody>
      </p:sp>
      <p:sp>
        <p:nvSpPr>
          <p:cNvPr id="3" name="Content Placeholder 2"/>
          <p:cNvSpPr>
            <a:spLocks noGrp="1"/>
          </p:cNvSpPr>
          <p:nvPr>
            <p:ph sz="half" idx="2"/>
          </p:nvPr>
        </p:nvSpPr>
        <p:spPr/>
        <p:txBody>
          <a:bodyPr>
            <a:normAutofit/>
          </a:bodyPr>
          <a:lstStyle/>
          <a:p>
            <a:r>
              <a:rPr lang="en-US" sz="2200" dirty="0"/>
              <a:t>I often avoid getting involved. I tend to be passive.</a:t>
            </a:r>
          </a:p>
          <a:p>
            <a:r>
              <a:rPr lang="en-US" sz="2200" dirty="0"/>
              <a:t>I loosely monitor what’s happening and step in only if things go really bad</a:t>
            </a:r>
            <a:r>
              <a:rPr lang="en-US" sz="2200" dirty="0" smtClean="0"/>
              <a:t>.</a:t>
            </a:r>
            <a:endParaRPr lang="en-US" sz="2200" dirty="0"/>
          </a:p>
        </p:txBody>
      </p:sp>
      <p:sp>
        <p:nvSpPr>
          <p:cNvPr id="7" name="Text Placeholder 6"/>
          <p:cNvSpPr>
            <a:spLocks noGrp="1"/>
          </p:cNvSpPr>
          <p:nvPr>
            <p:ph type="body" sz="quarter" idx="3"/>
          </p:nvPr>
        </p:nvSpPr>
        <p:spPr/>
        <p:txBody>
          <a:bodyPr/>
          <a:lstStyle/>
          <a:p>
            <a:pPr algn="ctr"/>
            <a:r>
              <a:rPr lang="en-US" dirty="0" smtClean="0"/>
              <a:t>TRANSFORMATIONAL</a:t>
            </a:r>
            <a:endParaRPr lang="en-US" dirty="0"/>
          </a:p>
        </p:txBody>
      </p:sp>
      <p:sp>
        <p:nvSpPr>
          <p:cNvPr id="8" name="Content Placeholder 7"/>
          <p:cNvSpPr>
            <a:spLocks noGrp="1"/>
          </p:cNvSpPr>
          <p:nvPr>
            <p:ph sz="quarter" idx="4"/>
          </p:nvPr>
        </p:nvSpPr>
        <p:spPr/>
        <p:txBody>
          <a:bodyPr>
            <a:normAutofit fontScale="92500" lnSpcReduction="20000"/>
          </a:bodyPr>
          <a:lstStyle/>
          <a:p>
            <a:r>
              <a:rPr lang="en-US" dirty="0" smtClean="0"/>
              <a:t>I listen to others and coach them to bring out their best.</a:t>
            </a:r>
          </a:p>
          <a:p>
            <a:r>
              <a:rPr lang="en-US" dirty="0" smtClean="0"/>
              <a:t>I ask others for their thoughts and perspectives.</a:t>
            </a:r>
          </a:p>
          <a:p>
            <a:r>
              <a:rPr lang="en-US" dirty="0" smtClean="0"/>
              <a:t>I’m genuinely positive, enthusiastic, and cast a compelling vision.</a:t>
            </a:r>
          </a:p>
          <a:p>
            <a:r>
              <a:rPr lang="en-US" dirty="0" smtClean="0"/>
              <a:t>I often talk about shared mission, vision, and values with the team.</a:t>
            </a:r>
          </a:p>
          <a:p>
            <a:r>
              <a:rPr lang="en-US" dirty="0" smtClean="0"/>
              <a:t>My simple presence can inspire others’ confidence.</a:t>
            </a:r>
          </a:p>
        </p:txBody>
      </p:sp>
    </p:spTree>
    <p:extLst>
      <p:ext uri="{BB962C8B-B14F-4D97-AF65-F5344CB8AC3E}">
        <p14:creationId xmlns:p14="http://schemas.microsoft.com/office/powerpoint/2010/main" val="607943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43046" y="1223201"/>
            <a:ext cx="6457918" cy="3785652"/>
          </a:xfrm>
          <a:prstGeom prst="rect">
            <a:avLst/>
          </a:prstGeom>
          <a:noFill/>
        </p:spPr>
        <p:txBody>
          <a:bodyPr wrap="none" lIns="91440" tIns="45720" rIns="91440" bIns="45720">
            <a:spAutoFit/>
          </a:bodyPr>
          <a:lstStyle/>
          <a:p>
            <a:pPr algn="ctr"/>
            <a:r>
              <a:rPr lang="en-US" sz="8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KEEP THE </a:t>
            </a:r>
          </a:p>
          <a:p>
            <a:pPr algn="ctr"/>
            <a:r>
              <a:rPr lang="en-US" sz="8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INFORMATION </a:t>
            </a:r>
          </a:p>
          <a:p>
            <a:pPr algn="ctr"/>
            <a:r>
              <a:rPr lang="en-US" sz="8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FLOWING</a:t>
            </a:r>
            <a:endParaRPr lang="en-US" sz="8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65307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YOND MED FOR P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924516" y="5469467"/>
            <a:ext cx="2882971" cy="923330"/>
          </a:xfrm>
          <a:prstGeom prst="rect">
            <a:avLst/>
          </a:prstGeom>
          <a:noFill/>
        </p:spPr>
        <p:txBody>
          <a:bodyPr wrap="none" lIns="91440" tIns="45720" rIns="91440" bIns="45720">
            <a:spAutoFit/>
          </a:bodyPr>
          <a:lstStyle/>
          <a:p>
            <a:pPr algn="ctr"/>
            <a:r>
              <a:rPr lang="en-US" sz="5400" b="1" dirty="0" err="1">
                <a:ln w="12700">
                  <a:solidFill>
                    <a:schemeClr val="tx2">
                      <a:satMod val="155000"/>
                    </a:schemeClr>
                  </a:solidFill>
                  <a:prstDash val="solid"/>
                </a:ln>
                <a:solidFill>
                  <a:schemeClr val="bg1">
                    <a:lumMod val="85000"/>
                  </a:schemeClr>
                </a:solidFill>
                <a:effectLst>
                  <a:outerShdw blurRad="41275" dist="20320" dir="1800000" algn="tl" rotWithShape="0">
                    <a:srgbClr val="000000">
                      <a:alpha val="40000"/>
                    </a:srgbClr>
                  </a:outerShdw>
                </a:effectLst>
              </a:rPr>
              <a:t>c</a:t>
            </a:r>
            <a:r>
              <a:rPr lang="en-US" sz="5400" b="1" dirty="0" err="1" smtClean="0">
                <a:ln w="12700">
                  <a:solidFill>
                    <a:schemeClr val="tx2">
                      <a:satMod val="155000"/>
                    </a:schemeClr>
                  </a:solidFill>
                  <a:prstDash val="solid"/>
                </a:ln>
                <a:solidFill>
                  <a:schemeClr val="bg1">
                    <a:lumMod val="85000"/>
                  </a:schemeClr>
                </a:solidFill>
                <a:effectLst>
                  <a:outerShdw blurRad="41275" dist="20320" dir="1800000" algn="tl" rotWithShape="0">
                    <a:srgbClr val="000000">
                      <a:alpha val="40000"/>
                    </a:srgbClr>
                  </a:outerShdw>
                </a:effectLst>
              </a:rPr>
              <a:t>mda.org</a:t>
            </a:r>
            <a:endParaRPr lang="en-US" sz="5400" b="1" cap="none" spc="0" dirty="0">
              <a:ln w="12700">
                <a:solidFill>
                  <a:schemeClr val="tx2">
                    <a:satMod val="155000"/>
                  </a:schemeClr>
                </a:solidFill>
                <a:prstDash val="solid"/>
              </a:ln>
              <a:solidFill>
                <a:schemeClr val="bg1">
                  <a:lumMod val="8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4609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Attributes of a Leader</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sz="half" idx="1"/>
          </p:nvPr>
        </p:nvSpPr>
        <p:spPr>
          <a:xfrm>
            <a:off x="457200" y="1600199"/>
            <a:ext cx="4038600" cy="5021943"/>
          </a:xfrm>
        </p:spPr>
        <p:txBody>
          <a:bodyPr>
            <a:normAutofit/>
          </a:bodyPr>
          <a:lstStyle/>
          <a:p>
            <a:r>
              <a:rPr lang="en-US" dirty="0" smtClean="0"/>
              <a:t>VISION</a:t>
            </a:r>
          </a:p>
          <a:p>
            <a:r>
              <a:rPr lang="en-US" dirty="0" smtClean="0"/>
              <a:t>STRATEGIST</a:t>
            </a:r>
          </a:p>
          <a:p>
            <a:r>
              <a:rPr lang="en-US" dirty="0" smtClean="0"/>
              <a:t>MOTIVATOR</a:t>
            </a:r>
          </a:p>
          <a:p>
            <a:r>
              <a:rPr lang="en-US" dirty="0" smtClean="0"/>
              <a:t>CHERISHED</a:t>
            </a:r>
            <a:r>
              <a:rPr lang="en-US" baseline="0" dirty="0" smtClean="0"/>
              <a:t> VALUES</a:t>
            </a:r>
          </a:p>
          <a:p>
            <a:r>
              <a:rPr lang="en-US" baseline="0" dirty="0" smtClean="0"/>
              <a:t>PROBLEM SOLVER</a:t>
            </a:r>
          </a:p>
          <a:p>
            <a:r>
              <a:rPr lang="en-US" dirty="0" smtClean="0"/>
              <a:t>EMPATHY</a:t>
            </a:r>
          </a:p>
          <a:p>
            <a:r>
              <a:rPr lang="en-US" baseline="0" dirty="0" smtClean="0"/>
              <a:t>WISE RECRUITER </a:t>
            </a:r>
          </a:p>
        </p:txBody>
      </p:sp>
      <p:sp>
        <p:nvSpPr>
          <p:cNvPr id="5" name="Rectangle 4"/>
          <p:cNvSpPr/>
          <p:nvPr/>
        </p:nvSpPr>
        <p:spPr>
          <a:xfrm>
            <a:off x="4876799" y="3084286"/>
            <a:ext cx="3995057" cy="34108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43285" y="3302000"/>
            <a:ext cx="3443515" cy="461665"/>
          </a:xfrm>
          <a:prstGeom prst="rect">
            <a:avLst/>
          </a:prstGeom>
          <a:noFill/>
        </p:spPr>
        <p:txBody>
          <a:bodyPr wrap="square" rtlCol="0">
            <a:spAutoFit/>
          </a:bodyPr>
          <a:lstStyle/>
          <a:p>
            <a:r>
              <a:rPr lang="en-US" sz="2400" b="1" u="sng" dirty="0" smtClean="0">
                <a:solidFill>
                  <a:schemeClr val="bg1"/>
                </a:solidFill>
              </a:rPr>
              <a:t>FIVE “C’S” OF RECRUTING</a:t>
            </a:r>
            <a:endParaRPr lang="en-US" sz="2400" b="1" u="sng" dirty="0">
              <a:solidFill>
                <a:schemeClr val="bg1"/>
              </a:solidFill>
            </a:endParaRPr>
          </a:p>
        </p:txBody>
      </p:sp>
      <p:sp>
        <p:nvSpPr>
          <p:cNvPr id="7" name="TextBox 6"/>
          <p:cNvSpPr txBox="1"/>
          <p:nvPr/>
        </p:nvSpPr>
        <p:spPr>
          <a:xfrm>
            <a:off x="5007429" y="3837205"/>
            <a:ext cx="3864427" cy="2523768"/>
          </a:xfrm>
          <a:prstGeom prst="rect">
            <a:avLst/>
          </a:prstGeom>
          <a:noFill/>
        </p:spPr>
        <p:txBody>
          <a:bodyPr wrap="square" rtlCol="0">
            <a:spAutoFit/>
          </a:bodyPr>
          <a:lstStyle/>
          <a:p>
            <a:pPr marL="342900" indent="-342900">
              <a:buAutoNum type="arabicPeriod"/>
            </a:pPr>
            <a:r>
              <a:rPr lang="en-US" sz="2800" b="1" dirty="0" smtClean="0">
                <a:solidFill>
                  <a:srgbClr val="FFFFFF"/>
                </a:solidFill>
              </a:rPr>
              <a:t>C</a:t>
            </a:r>
            <a:r>
              <a:rPr lang="en-US" sz="2400" dirty="0" smtClean="0">
                <a:solidFill>
                  <a:srgbClr val="FFFFFF"/>
                </a:solidFill>
              </a:rPr>
              <a:t>hristian Commitment</a:t>
            </a:r>
          </a:p>
          <a:p>
            <a:pPr marL="342900" indent="-342900">
              <a:buAutoNum type="arabicPeriod"/>
            </a:pPr>
            <a:r>
              <a:rPr lang="en-US" sz="2800" b="1" dirty="0" smtClean="0">
                <a:solidFill>
                  <a:srgbClr val="FFFFFF"/>
                </a:solidFill>
              </a:rPr>
              <a:t>C</a:t>
            </a:r>
            <a:r>
              <a:rPr lang="en-US" sz="2400" dirty="0" smtClean="0">
                <a:solidFill>
                  <a:srgbClr val="FFFFFF"/>
                </a:solidFill>
              </a:rPr>
              <a:t>alling</a:t>
            </a:r>
            <a:endParaRPr lang="en-US" sz="2400" b="1" dirty="0" smtClean="0">
              <a:solidFill>
                <a:srgbClr val="FFFFFF"/>
              </a:solidFill>
            </a:endParaRPr>
          </a:p>
          <a:p>
            <a:pPr marL="342900" indent="-342900">
              <a:buAutoNum type="arabicPeriod"/>
            </a:pPr>
            <a:r>
              <a:rPr lang="en-US" sz="2800" b="1" dirty="0" smtClean="0">
                <a:solidFill>
                  <a:srgbClr val="FFFFFF"/>
                </a:solidFill>
              </a:rPr>
              <a:t>C</a:t>
            </a:r>
            <a:r>
              <a:rPr lang="en-US" sz="2400" dirty="0" smtClean="0">
                <a:solidFill>
                  <a:srgbClr val="FFFFFF"/>
                </a:solidFill>
              </a:rPr>
              <a:t>haracter</a:t>
            </a:r>
          </a:p>
          <a:p>
            <a:pPr marL="342900" indent="-342900">
              <a:buAutoNum type="arabicPeriod"/>
            </a:pPr>
            <a:r>
              <a:rPr lang="en-US" sz="2800" b="1" dirty="0" smtClean="0">
                <a:solidFill>
                  <a:srgbClr val="FFFFFF"/>
                </a:solidFill>
              </a:rPr>
              <a:t>C</a:t>
            </a:r>
            <a:r>
              <a:rPr lang="en-US" sz="2400" dirty="0" smtClean="0">
                <a:solidFill>
                  <a:srgbClr val="FFFFFF"/>
                </a:solidFill>
              </a:rPr>
              <a:t>hemistry</a:t>
            </a:r>
          </a:p>
          <a:p>
            <a:pPr marL="342900" indent="-342900">
              <a:buAutoNum type="arabicPeriod"/>
            </a:pPr>
            <a:r>
              <a:rPr lang="en-US" sz="2800" b="1" dirty="0" smtClean="0">
                <a:solidFill>
                  <a:srgbClr val="FFFFFF"/>
                </a:solidFill>
              </a:rPr>
              <a:t>C</a:t>
            </a:r>
            <a:r>
              <a:rPr lang="en-US" sz="2400" dirty="0" smtClean="0">
                <a:solidFill>
                  <a:srgbClr val="FFFFFF"/>
                </a:solidFill>
              </a:rPr>
              <a:t>ompetency</a:t>
            </a:r>
            <a:endParaRPr lang="en-US" sz="2400" b="1" dirty="0" smtClean="0">
              <a:solidFill>
                <a:srgbClr val="FFFFFF"/>
              </a:solidFill>
            </a:endParaRPr>
          </a:p>
          <a:p>
            <a:pPr marL="342900" indent="-342900">
              <a:buAutoNum type="arabicPeriod"/>
            </a:pPr>
            <a:endParaRPr lang="en-US" b="1" dirty="0">
              <a:solidFill>
                <a:srgbClr val="FFFFFF"/>
              </a:solidFill>
            </a:endParaRPr>
          </a:p>
        </p:txBody>
      </p:sp>
      <p:sp>
        <p:nvSpPr>
          <p:cNvPr id="9" name="Right Arrow 8"/>
          <p:cNvSpPr/>
          <p:nvPr/>
        </p:nvSpPr>
        <p:spPr>
          <a:xfrm>
            <a:off x="3603170" y="4835072"/>
            <a:ext cx="1273629" cy="3084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118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6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6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6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6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6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6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6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blinds(horizontal)">
                                      <p:cBhvr>
                                        <p:cTn id="50" dur="50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blinds(horizontal)">
                                      <p:cBhvr>
                                        <p:cTn id="55" dur="500"/>
                                        <p:tgtEl>
                                          <p:spTgt spid="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blinds(horizontal)">
                                      <p:cBhvr>
                                        <p:cTn id="60" dur="500"/>
                                        <p:tgtEl>
                                          <p:spTgt spid="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7">
                                            <p:txEl>
                                              <p:pRg st="3" end="3"/>
                                            </p:txEl>
                                          </p:spTgt>
                                        </p:tgtEl>
                                        <p:attrNameLst>
                                          <p:attrName>style.visibility</p:attrName>
                                        </p:attrNameLst>
                                      </p:cBhvr>
                                      <p:to>
                                        <p:strVal val="visible"/>
                                      </p:to>
                                    </p:set>
                                    <p:animEffect transition="in" filter="blinds(horizontal)">
                                      <p:cBhvr>
                                        <p:cTn id="65" dur="500"/>
                                        <p:tgtEl>
                                          <p:spTgt spid="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7">
                                            <p:txEl>
                                              <p:pRg st="4" end="4"/>
                                            </p:txEl>
                                          </p:spTgt>
                                        </p:tgtEl>
                                        <p:attrNameLst>
                                          <p:attrName>style.visibility</p:attrName>
                                        </p:attrNameLst>
                                      </p:cBhvr>
                                      <p:to>
                                        <p:strVal val="visible"/>
                                      </p:to>
                                    </p:set>
                                    <p:animEffect transition="in" filter="blinds(horizontal)">
                                      <p:cBhvr>
                                        <p:cTn id="7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Attributes of a Leader</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sz="half" idx="1"/>
          </p:nvPr>
        </p:nvSpPr>
        <p:spPr>
          <a:xfrm>
            <a:off x="457200" y="1600199"/>
            <a:ext cx="4038600" cy="5021943"/>
          </a:xfrm>
        </p:spPr>
        <p:txBody>
          <a:bodyPr>
            <a:normAutofit lnSpcReduction="10000"/>
          </a:bodyPr>
          <a:lstStyle/>
          <a:p>
            <a:r>
              <a:rPr lang="en-US" dirty="0" smtClean="0"/>
              <a:t>VISION</a:t>
            </a:r>
          </a:p>
          <a:p>
            <a:r>
              <a:rPr lang="en-US" dirty="0" smtClean="0"/>
              <a:t>STRATEGIST</a:t>
            </a:r>
          </a:p>
          <a:p>
            <a:r>
              <a:rPr lang="en-US" dirty="0" smtClean="0"/>
              <a:t>MOTIVATOR</a:t>
            </a:r>
          </a:p>
          <a:p>
            <a:r>
              <a:rPr lang="en-US" dirty="0" smtClean="0"/>
              <a:t>CHERISHED</a:t>
            </a:r>
            <a:r>
              <a:rPr lang="en-US" baseline="0" dirty="0" smtClean="0"/>
              <a:t> VALUES</a:t>
            </a:r>
          </a:p>
          <a:p>
            <a:r>
              <a:rPr lang="en-US" baseline="0" dirty="0" smtClean="0"/>
              <a:t>PROBLEM SOLVER</a:t>
            </a:r>
          </a:p>
          <a:p>
            <a:r>
              <a:rPr lang="en-US" dirty="0" smtClean="0"/>
              <a:t>EMPATHY</a:t>
            </a:r>
          </a:p>
          <a:p>
            <a:r>
              <a:rPr lang="en-US" baseline="0" dirty="0" smtClean="0"/>
              <a:t>WISE RECRUITER </a:t>
            </a:r>
          </a:p>
          <a:p>
            <a:r>
              <a:rPr lang="en-US" baseline="0" dirty="0" smtClean="0"/>
              <a:t>PSYCHOLOGICAL BOND</a:t>
            </a:r>
          </a:p>
          <a:p>
            <a:r>
              <a:rPr lang="en-US" baseline="0" dirty="0" smtClean="0"/>
              <a:t>INTEGRITY</a:t>
            </a:r>
          </a:p>
        </p:txBody>
      </p:sp>
      <p:sp>
        <p:nvSpPr>
          <p:cNvPr id="4" name="Content Placeholder 3"/>
          <p:cNvSpPr>
            <a:spLocks noGrp="1"/>
          </p:cNvSpPr>
          <p:nvPr>
            <p:ph sz="half" idx="2"/>
          </p:nvPr>
        </p:nvSpPr>
        <p:spPr>
          <a:xfrm>
            <a:off x="4648199" y="1600200"/>
            <a:ext cx="4296229" cy="4525963"/>
          </a:xfrm>
        </p:spPr>
        <p:txBody>
          <a:bodyPr>
            <a:normAutofit lnSpcReduction="10000"/>
          </a:bodyPr>
          <a:lstStyle/>
          <a:p>
            <a:r>
              <a:rPr lang="en-US" baseline="0" dirty="0" smtClean="0"/>
              <a:t>STEWARD OF PEOPLE </a:t>
            </a:r>
          </a:p>
          <a:p>
            <a:r>
              <a:rPr lang="en-US" baseline="0" dirty="0" smtClean="0"/>
              <a:t>BALANCED</a:t>
            </a:r>
          </a:p>
          <a:p>
            <a:r>
              <a:rPr lang="en-US" baseline="0" dirty="0" smtClean="0"/>
              <a:t>UTILIZE POWER RIGHTLY</a:t>
            </a:r>
            <a:endParaRPr lang="en-US" dirty="0" smtClean="0"/>
          </a:p>
          <a:p>
            <a:r>
              <a:rPr lang="en-US" baseline="0" dirty="0" smtClean="0"/>
              <a:t>WILLING TO BE:</a:t>
            </a:r>
          </a:p>
          <a:p>
            <a:pPr lvl="1"/>
            <a:r>
              <a:rPr lang="en-US" sz="2800" baseline="0" dirty="0" smtClean="0"/>
              <a:t>SCRUTINIZED</a:t>
            </a:r>
          </a:p>
          <a:p>
            <a:pPr lvl="1"/>
            <a:r>
              <a:rPr lang="en-US" sz="2800" baseline="0" dirty="0" smtClean="0"/>
              <a:t>PAY THE PRICE</a:t>
            </a:r>
          </a:p>
          <a:p>
            <a:pPr lvl="1"/>
            <a:r>
              <a:rPr lang="en-US" sz="2800" baseline="0" dirty="0" smtClean="0"/>
              <a:t>TAKE A PUNCH</a:t>
            </a:r>
          </a:p>
          <a:p>
            <a:pPr lvl="1"/>
            <a:r>
              <a:rPr lang="en-US" sz="2800" baseline="0" dirty="0" smtClean="0"/>
              <a:t>TO FAIL</a:t>
            </a:r>
          </a:p>
          <a:p>
            <a:pPr lvl="1"/>
            <a:r>
              <a:rPr lang="en-US" sz="2800" baseline="0" dirty="0" smtClean="0"/>
              <a:t>TO PERSIST </a:t>
            </a:r>
          </a:p>
          <a:p>
            <a:endParaRPr lang="en-US" sz="3200" baseline="0" dirty="0" smtClean="0"/>
          </a:p>
          <a:p>
            <a:endParaRPr lang="en-US" dirty="0"/>
          </a:p>
        </p:txBody>
      </p:sp>
    </p:spTree>
    <p:extLst>
      <p:ext uri="{BB962C8B-B14F-4D97-AF65-F5344CB8AC3E}">
        <p14:creationId xmlns:p14="http://schemas.microsoft.com/office/powerpoint/2010/main" val="3722550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additive="base">
                                        <p:cTn id="61"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 calcmode="lin" valueType="num">
                                      <p:cBhvr additive="base">
                                        <p:cTn id="67"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unic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714" y="-1"/>
            <a:ext cx="6513286" cy="6781875"/>
          </a:xfrm>
          <a:prstGeom prst="rect">
            <a:avLst/>
          </a:prstGeom>
          <a:ln>
            <a:noFill/>
          </a:ln>
        </p:spPr>
      </p:pic>
      <p:sp>
        <p:nvSpPr>
          <p:cNvPr id="7" name="Oval 6"/>
          <p:cNvSpPr/>
          <p:nvPr/>
        </p:nvSpPr>
        <p:spPr>
          <a:xfrm>
            <a:off x="8055429" y="6059714"/>
            <a:ext cx="816428" cy="72216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542143" y="1215570"/>
            <a:ext cx="8200572" cy="861423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81000" y="254000"/>
            <a:ext cx="1803400" cy="6247864"/>
          </a:xfrm>
          <a:prstGeom prst="rect">
            <a:avLst/>
          </a:prstGeom>
          <a:noFill/>
          <a:ln>
            <a:solidFill>
              <a:srgbClr val="66C3BA"/>
            </a:solidFill>
          </a:ln>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00" b="1" dirty="0" smtClean="0">
                <a:ln/>
                <a:solidFill>
                  <a:srgbClr val="66C3BA"/>
                </a:solidFill>
              </a:rPr>
              <a:t>E</a:t>
            </a:r>
          </a:p>
          <a:p>
            <a:pPr algn="ctr"/>
            <a:r>
              <a:rPr lang="en-US" sz="4000" b="1" dirty="0" smtClean="0">
                <a:ln/>
                <a:solidFill>
                  <a:srgbClr val="66C3BA"/>
                </a:solidFill>
              </a:rPr>
              <a:t>S</a:t>
            </a:r>
          </a:p>
          <a:p>
            <a:pPr algn="ctr"/>
            <a:r>
              <a:rPr lang="en-US" sz="4000" b="1" dirty="0" smtClean="0">
                <a:ln/>
                <a:solidFill>
                  <a:srgbClr val="66C3BA"/>
                </a:solidFill>
              </a:rPr>
              <a:t>S</a:t>
            </a:r>
          </a:p>
          <a:p>
            <a:pPr algn="ctr"/>
            <a:r>
              <a:rPr lang="en-US" sz="4000" b="1" dirty="0" smtClean="0">
                <a:ln/>
                <a:solidFill>
                  <a:srgbClr val="66C3BA"/>
                </a:solidFill>
              </a:rPr>
              <a:t>E</a:t>
            </a:r>
          </a:p>
          <a:p>
            <a:pPr algn="ctr"/>
            <a:r>
              <a:rPr lang="en-US" sz="4000" b="1" dirty="0" smtClean="0">
                <a:ln/>
                <a:solidFill>
                  <a:srgbClr val="66C3BA"/>
                </a:solidFill>
              </a:rPr>
              <a:t>N</a:t>
            </a:r>
          </a:p>
          <a:p>
            <a:pPr algn="ctr"/>
            <a:r>
              <a:rPr lang="en-US" sz="4000" b="1" dirty="0" smtClean="0">
                <a:ln/>
                <a:solidFill>
                  <a:srgbClr val="66C3BA"/>
                </a:solidFill>
              </a:rPr>
              <a:t>T</a:t>
            </a:r>
          </a:p>
          <a:p>
            <a:pPr algn="ctr"/>
            <a:r>
              <a:rPr lang="en-US" sz="4000" b="1" dirty="0" smtClean="0">
                <a:ln/>
                <a:solidFill>
                  <a:srgbClr val="66C3BA"/>
                </a:solidFill>
              </a:rPr>
              <a:t>I</a:t>
            </a:r>
          </a:p>
          <a:p>
            <a:pPr algn="ctr"/>
            <a:r>
              <a:rPr lang="en-US" sz="4000" b="1" dirty="0" smtClean="0">
                <a:ln/>
                <a:solidFill>
                  <a:srgbClr val="66C3BA"/>
                </a:solidFill>
              </a:rPr>
              <a:t>A</a:t>
            </a:r>
          </a:p>
          <a:p>
            <a:pPr algn="ctr"/>
            <a:r>
              <a:rPr lang="en-US" sz="4000" b="1" dirty="0" smtClean="0">
                <a:ln/>
                <a:solidFill>
                  <a:srgbClr val="66C3BA"/>
                </a:solidFill>
              </a:rPr>
              <a:t>L</a:t>
            </a:r>
          </a:p>
          <a:p>
            <a:pPr algn="ctr"/>
            <a:r>
              <a:rPr lang="en-US" sz="4000" b="1" dirty="0">
                <a:ln/>
                <a:solidFill>
                  <a:srgbClr val="66C3BA"/>
                </a:solidFill>
              </a:rPr>
              <a:t>S</a:t>
            </a:r>
          </a:p>
        </p:txBody>
      </p:sp>
    </p:spTree>
    <p:extLst>
      <p:ext uri="{BB962C8B-B14F-4D97-AF65-F5344CB8AC3E}">
        <p14:creationId xmlns:p14="http://schemas.microsoft.com/office/powerpoint/2010/main" val="87868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dissolve">
                                      <p:cBhvr>
                                        <p:cTn id="22" dur="500"/>
                                        <p:tgtEl>
                                          <p:spTgt spid="10">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dissolve">
                                      <p:cBhvr>
                                        <p:cTn id="25" dur="500"/>
                                        <p:tgtEl>
                                          <p:spTgt spid="10">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dissolve">
                                      <p:cBhvr>
                                        <p:cTn id="28" dur="500"/>
                                        <p:tgtEl>
                                          <p:spTgt spid="10">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dissolve">
                                      <p:cBhvr>
                                        <p:cTn id="31" dur="500"/>
                                        <p:tgtEl>
                                          <p:spTgt spid="10">
                                            <p:txEl>
                                              <p:pRg st="8" end="8"/>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9" end="9"/>
                                            </p:txEl>
                                          </p:spTgt>
                                        </p:tgtEl>
                                        <p:attrNameLst>
                                          <p:attrName>style.visibility</p:attrName>
                                        </p:attrNameLst>
                                      </p:cBhvr>
                                      <p:to>
                                        <p:strVal val="visible"/>
                                      </p:to>
                                    </p:set>
                                    <p:animEffect transition="in" filter="dissolve">
                                      <p:cBhvr>
                                        <p:cTn id="34"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LIANCEforRESPONSE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0"/>
            <a:ext cx="7537888" cy="6858000"/>
          </a:xfrm>
          <a:prstGeom prst="rect">
            <a:avLst/>
          </a:prstGeom>
        </p:spPr>
      </p:pic>
    </p:spTree>
    <p:extLst>
      <p:ext uri="{BB962C8B-B14F-4D97-AF65-F5344CB8AC3E}">
        <p14:creationId xmlns:p14="http://schemas.microsoft.com/office/powerpoint/2010/main" val="20757889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4600</TotalTime>
  <Words>8568</Words>
  <Application>Microsoft Macintosh PowerPoint</Application>
  <PresentationFormat>On-screen Show (4:3)</PresentationFormat>
  <Paragraphs>407</Paragraphs>
  <Slides>51</Slides>
  <Notes>46</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TWO TYPES OF LEADERS</vt:lpstr>
      <vt:lpstr>Attributes of a Leader</vt:lpstr>
      <vt:lpstr>Attributes of a Leader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Christian Medical &amp; Dental Associations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Stevens</dc:creator>
  <cp:lastModifiedBy>David Stevens</cp:lastModifiedBy>
  <cp:revision>62</cp:revision>
  <dcterms:created xsi:type="dcterms:W3CDTF">2013-04-23T18:13:11Z</dcterms:created>
  <dcterms:modified xsi:type="dcterms:W3CDTF">2013-11-05T16:50:42Z</dcterms:modified>
</cp:coreProperties>
</file>