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9"/>
  </p:notesMasterIdLst>
  <p:handoutMasterIdLst>
    <p:handoutMasterId r:id="rId70"/>
  </p:handoutMasterIdLst>
  <p:sldIdLst>
    <p:sldId id="257" r:id="rId2"/>
    <p:sldId id="280" r:id="rId3"/>
    <p:sldId id="324" r:id="rId4"/>
    <p:sldId id="307" r:id="rId5"/>
    <p:sldId id="283" r:id="rId6"/>
    <p:sldId id="259" r:id="rId7"/>
    <p:sldId id="262" r:id="rId8"/>
    <p:sldId id="291" r:id="rId9"/>
    <p:sldId id="292" r:id="rId10"/>
    <p:sldId id="322" r:id="rId11"/>
    <p:sldId id="314" r:id="rId12"/>
    <p:sldId id="315" r:id="rId13"/>
    <p:sldId id="260" r:id="rId14"/>
    <p:sldId id="331" r:id="rId15"/>
    <p:sldId id="277" r:id="rId16"/>
    <p:sldId id="278" r:id="rId17"/>
    <p:sldId id="264" r:id="rId18"/>
    <p:sldId id="354" r:id="rId19"/>
    <p:sldId id="302" r:id="rId20"/>
    <p:sldId id="300" r:id="rId21"/>
    <p:sldId id="289" r:id="rId22"/>
    <p:sldId id="338" r:id="rId23"/>
    <p:sldId id="294" r:id="rId24"/>
    <p:sldId id="340" r:id="rId25"/>
    <p:sldId id="295" r:id="rId26"/>
    <p:sldId id="293" r:id="rId27"/>
    <p:sldId id="356" r:id="rId28"/>
    <p:sldId id="297" r:id="rId29"/>
    <p:sldId id="284" r:id="rId30"/>
    <p:sldId id="308" r:id="rId31"/>
    <p:sldId id="316" r:id="rId32"/>
    <p:sldId id="310" r:id="rId33"/>
    <p:sldId id="309" r:id="rId34"/>
    <p:sldId id="326" r:id="rId35"/>
    <p:sldId id="266" r:id="rId36"/>
    <p:sldId id="327" r:id="rId37"/>
    <p:sldId id="328" r:id="rId38"/>
    <p:sldId id="329" r:id="rId39"/>
    <p:sldId id="330" r:id="rId40"/>
    <p:sldId id="320" r:id="rId41"/>
    <p:sldId id="321" r:id="rId42"/>
    <p:sldId id="358" r:id="rId43"/>
    <p:sldId id="267" r:id="rId44"/>
    <p:sldId id="303" r:id="rId45"/>
    <p:sldId id="304" r:id="rId46"/>
    <p:sldId id="281" r:id="rId47"/>
    <p:sldId id="359" r:id="rId48"/>
    <p:sldId id="317" r:id="rId49"/>
    <p:sldId id="319" r:id="rId50"/>
    <p:sldId id="337" r:id="rId51"/>
    <p:sldId id="368" r:id="rId52"/>
    <p:sldId id="365" r:id="rId53"/>
    <p:sldId id="366" r:id="rId54"/>
    <p:sldId id="339" r:id="rId55"/>
    <p:sldId id="286" r:id="rId56"/>
    <p:sldId id="342" r:id="rId57"/>
    <p:sldId id="344" r:id="rId58"/>
    <p:sldId id="350" r:id="rId59"/>
    <p:sldId id="335" r:id="rId60"/>
    <p:sldId id="336" r:id="rId61"/>
    <p:sldId id="306" r:id="rId62"/>
    <p:sldId id="361" r:id="rId63"/>
    <p:sldId id="334" r:id="rId64"/>
    <p:sldId id="333" r:id="rId65"/>
    <p:sldId id="360" r:id="rId66"/>
    <p:sldId id="364" r:id="rId67"/>
    <p:sldId id="313"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8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2B5D57-2293-7C46-8CFD-26127C09EC1A}" type="datetimeFigureOut">
              <a:rPr lang="en-US" smtClean="0"/>
              <a:t>11/11/13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B00199-7D11-5F48-8A35-AEB5132CB930}" type="slidenum">
              <a:rPr lang="en-US" smtClean="0"/>
              <a:t>‹#›</a:t>
            </a:fld>
            <a:endParaRPr lang="en-US"/>
          </a:p>
        </p:txBody>
      </p:sp>
    </p:spTree>
    <p:extLst>
      <p:ext uri="{BB962C8B-B14F-4D97-AF65-F5344CB8AC3E}">
        <p14:creationId xmlns:p14="http://schemas.microsoft.com/office/powerpoint/2010/main" val="219046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4B0F98-8743-AE47-A8DD-A5E7B9679BEC}" type="datetimeFigureOut">
              <a:rPr lang="en-US" smtClean="0"/>
              <a:t>11/11/13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652285-3480-7748-BDF7-836273FBD773}" type="slidenum">
              <a:rPr lang="en-US" smtClean="0"/>
              <a:t>‹#›</a:t>
            </a:fld>
            <a:endParaRPr lang="en-US"/>
          </a:p>
        </p:txBody>
      </p:sp>
    </p:spTree>
    <p:extLst>
      <p:ext uri="{BB962C8B-B14F-4D97-AF65-F5344CB8AC3E}">
        <p14:creationId xmlns:p14="http://schemas.microsoft.com/office/powerpoint/2010/main" val="5239402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Multicountry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2</a:t>
            </a:fld>
            <a:endParaRPr lang="en-US"/>
          </a:p>
        </p:txBody>
      </p:sp>
    </p:spTree>
    <p:extLst>
      <p:ext uri="{BB962C8B-B14F-4D97-AF65-F5344CB8AC3E}">
        <p14:creationId xmlns:p14="http://schemas.microsoft.com/office/powerpoint/2010/main" val="176372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MOST VICTIMS FIRST RECOGNIZE THE GRAVITY OF THEIR PREDICAMENT SOMETIME IN TRANSIT</a:t>
            </a:r>
          </a:p>
        </p:txBody>
      </p:sp>
      <p:sp>
        <p:nvSpPr>
          <p:cNvPr id="747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ADC15CCC-C818-6447-ABC2-6F6A5C22503B}" type="slidenum">
              <a:rPr lang="en-US">
                <a:latin typeface="Arial" charset="0"/>
              </a:rPr>
              <a:pPr/>
              <a:t>17</a:t>
            </a:fld>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18</a:t>
            </a:fld>
            <a:endParaRPr lang="en-US"/>
          </a:p>
        </p:txBody>
      </p:sp>
    </p:spTree>
    <p:extLst>
      <p:ext uri="{BB962C8B-B14F-4D97-AF65-F5344CB8AC3E}">
        <p14:creationId xmlns:p14="http://schemas.microsoft.com/office/powerpoint/2010/main" val="2304516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soothe her pain</a:t>
            </a:r>
          </a:p>
          <a:p>
            <a:r>
              <a:rPr lang="en-US" dirty="0" smtClean="0"/>
              <a:t>To control by pimp</a:t>
            </a:r>
          </a:p>
          <a:p>
            <a:r>
              <a:rPr lang="en-US" dirty="0" smtClean="0"/>
              <a:t>withdrawal</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20</a:t>
            </a:fld>
            <a:endParaRPr lang="en-US"/>
          </a:p>
        </p:txBody>
      </p:sp>
    </p:spTree>
    <p:extLst>
      <p:ext uri="{BB962C8B-B14F-4D97-AF65-F5344CB8AC3E}">
        <p14:creationId xmlns:p14="http://schemas.microsoft.com/office/powerpoint/2010/main" val="255828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Substance abuse</a:t>
            </a:r>
            <a:r>
              <a:rPr lang="en-US" baseline="0" dirty="0" smtClean="0"/>
              <a:t> therapy- underutilized- fear of discrimination, shame</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21</a:t>
            </a:fld>
            <a:endParaRPr lang="en-US"/>
          </a:p>
        </p:txBody>
      </p:sp>
    </p:spTree>
    <p:extLst>
      <p:ext uri="{BB962C8B-B14F-4D97-AF65-F5344CB8AC3E}">
        <p14:creationId xmlns:p14="http://schemas.microsoft.com/office/powerpoint/2010/main" val="2773664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Affect memory, recall of events- giving a </a:t>
            </a:r>
            <a:r>
              <a:rPr lang="en-US" dirty="0" err="1" smtClean="0"/>
              <a:t>coherant</a:t>
            </a:r>
            <a:r>
              <a:rPr lang="en-US" dirty="0" smtClean="0"/>
              <a:t> history</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25</a:t>
            </a:fld>
            <a:endParaRPr lang="en-US"/>
          </a:p>
        </p:txBody>
      </p:sp>
    </p:spTree>
    <p:extLst>
      <p:ext uri="{BB962C8B-B14F-4D97-AF65-F5344CB8AC3E}">
        <p14:creationId xmlns:p14="http://schemas.microsoft.com/office/powerpoint/2010/main" val="4089483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8652285-3480-7748-BDF7-836273FBD773}" type="slidenum">
              <a:rPr lang="en-US" smtClean="0"/>
              <a:t>26</a:t>
            </a:fld>
            <a:endParaRPr lang="en-US"/>
          </a:p>
        </p:txBody>
      </p:sp>
    </p:spTree>
    <p:extLst>
      <p:ext uri="{BB962C8B-B14F-4D97-AF65-F5344CB8AC3E}">
        <p14:creationId xmlns:p14="http://schemas.microsoft.com/office/powerpoint/2010/main" val="4049601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29</a:t>
            </a:fld>
            <a:endParaRPr lang="en-US"/>
          </a:p>
        </p:txBody>
      </p:sp>
    </p:spTree>
    <p:extLst>
      <p:ext uri="{BB962C8B-B14F-4D97-AF65-F5344CB8AC3E}">
        <p14:creationId xmlns:p14="http://schemas.microsoft.com/office/powerpoint/2010/main" val="883079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HEPATITIS</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31</a:t>
            </a:fld>
            <a:endParaRPr lang="en-US"/>
          </a:p>
        </p:txBody>
      </p:sp>
    </p:spTree>
    <p:extLst>
      <p:ext uri="{BB962C8B-B14F-4D97-AF65-F5344CB8AC3E}">
        <p14:creationId xmlns:p14="http://schemas.microsoft.com/office/powerpoint/2010/main" val="2222466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TRICH</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32</a:t>
            </a:fld>
            <a:endParaRPr lang="en-US"/>
          </a:p>
        </p:txBody>
      </p:sp>
    </p:spTree>
    <p:extLst>
      <p:ext uri="{BB962C8B-B14F-4D97-AF65-F5344CB8AC3E}">
        <p14:creationId xmlns:p14="http://schemas.microsoft.com/office/powerpoint/2010/main" val="113471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Disease formerly known as Reiter’s syndrome- reactive arthritis can’t see, can’t pee, can’t climb a tree</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33</a:t>
            </a:fld>
            <a:endParaRPr lang="en-US"/>
          </a:p>
        </p:txBody>
      </p:sp>
    </p:spTree>
    <p:extLst>
      <p:ext uri="{BB962C8B-B14F-4D97-AF65-F5344CB8AC3E}">
        <p14:creationId xmlns:p14="http://schemas.microsoft.com/office/powerpoint/2010/main" val="243727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few arenas that interact with trafficked people</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3</a:t>
            </a:fld>
            <a:endParaRPr lang="en-US"/>
          </a:p>
        </p:txBody>
      </p:sp>
    </p:spTree>
    <p:extLst>
      <p:ext uri="{BB962C8B-B14F-4D97-AF65-F5344CB8AC3E}">
        <p14:creationId xmlns:p14="http://schemas.microsoft.com/office/powerpoint/2010/main" val="1984887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34</a:t>
            </a:fld>
            <a:endParaRPr lang="en-US"/>
          </a:p>
        </p:txBody>
      </p:sp>
    </p:spTree>
    <p:extLst>
      <p:ext uri="{BB962C8B-B14F-4D97-AF65-F5344CB8AC3E}">
        <p14:creationId xmlns:p14="http://schemas.microsoft.com/office/powerpoint/2010/main" val="4020258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25% increased STI</a:t>
            </a:r>
            <a:r>
              <a:rPr lang="ja-JP" altLang="en-US" dirty="0"/>
              <a:t>’</a:t>
            </a:r>
            <a:r>
              <a:rPr lang="en-US" dirty="0"/>
              <a:t>s in teens sexually assaulted</a:t>
            </a:r>
          </a:p>
          <a:p>
            <a:r>
              <a:rPr lang="en-US" dirty="0"/>
              <a:t>≥ 50 % prostitutes in one </a:t>
            </a:r>
            <a:r>
              <a:rPr lang="en-US" dirty="0" smtClean="0"/>
              <a:t>study </a:t>
            </a:r>
            <a:r>
              <a:rPr lang="en-US" dirty="0"/>
              <a:t>douche regularly</a:t>
            </a:r>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5CDA951B-265E-3B4E-8258-D08F55DE9FF1}" type="slidenum">
              <a:rPr lang="en-US">
                <a:latin typeface="Arial" charset="0"/>
              </a:rPr>
              <a:pPr/>
              <a:t>35</a:t>
            </a:fld>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2ndary syphilis</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37</a:t>
            </a:fld>
            <a:endParaRPr lang="en-US"/>
          </a:p>
        </p:txBody>
      </p:sp>
    </p:spTree>
    <p:extLst>
      <p:ext uri="{BB962C8B-B14F-4D97-AF65-F5344CB8AC3E}">
        <p14:creationId xmlns:p14="http://schemas.microsoft.com/office/powerpoint/2010/main" val="539605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Congenital syphilis</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38</a:t>
            </a:fld>
            <a:endParaRPr lang="en-US"/>
          </a:p>
        </p:txBody>
      </p:sp>
    </p:spTree>
    <p:extLst>
      <p:ext uri="{BB962C8B-B14F-4D97-AF65-F5344CB8AC3E}">
        <p14:creationId xmlns:p14="http://schemas.microsoft.com/office/powerpoint/2010/main" val="101341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gumMA</a:t>
            </a:r>
            <a:endParaRPr lang="en-US" dirty="0" smtClean="0"/>
          </a:p>
          <a:p>
            <a:r>
              <a:rPr lang="en-US" dirty="0" smtClean="0"/>
              <a:t>PRESENTATION</a:t>
            </a:r>
            <a:r>
              <a:rPr lang="en-US" baseline="0" dirty="0" smtClean="0"/>
              <a:t> 3 SYP + HIV</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39</a:t>
            </a:fld>
            <a:endParaRPr lang="en-US"/>
          </a:p>
        </p:txBody>
      </p:sp>
    </p:spTree>
    <p:extLst>
      <p:ext uri="{BB962C8B-B14F-4D97-AF65-F5344CB8AC3E}">
        <p14:creationId xmlns:p14="http://schemas.microsoft.com/office/powerpoint/2010/main" val="20461133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0A4A10E1-09B0-C74D-AD0E-A5DC9A6BE07A}" type="slidenum">
              <a:rPr lang="en-US">
                <a:latin typeface="Arial" charset="0"/>
              </a:rPr>
              <a:pPr/>
              <a:t>43</a:t>
            </a:fld>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B03AE0-FD7C-B046-90CB-9605958092C4}" type="slidenum">
              <a:rPr lang="en-US"/>
              <a:pPr>
                <a:defRPr/>
              </a:pPr>
              <a:t>48</a:t>
            </a:fld>
            <a:endParaRPr lang="en-US"/>
          </a:p>
        </p:txBody>
      </p:sp>
      <p:sp>
        <p:nvSpPr>
          <p:cNvPr id="129026" name="Rectangle 2"/>
          <p:cNvSpPr>
            <a:spLocks noGrp="1" noRot="1" noChangeAspect="1" noChangeArrowheads="1" noTextEdit="1"/>
          </p:cNvSpPr>
          <p:nvPr>
            <p:ph type="sldImg"/>
          </p:nvPr>
        </p:nvSpPr>
        <p:spPr>
          <a:xfrm>
            <a:off x="846138" y="1143000"/>
            <a:ext cx="2828925" cy="2120900"/>
          </a:xfrm>
          <a:ln/>
          <a:extLst>
            <a:ext uri="{FAA26D3D-D897-4be2-8F04-BA451C77F1D7}">
              <ma14:placeholderFlag xmlns:ma14="http://schemas.microsoft.com/office/mac/drawingml/2011/main" val="1"/>
            </a:ext>
          </a:extLst>
        </p:spPr>
      </p:sp>
      <p:sp>
        <p:nvSpPr>
          <p:cNvPr id="129027" name="Rectangle 3"/>
          <p:cNvSpPr>
            <a:spLocks noGrp="1" noChangeArrowheads="1"/>
          </p:cNvSpPr>
          <p:nvPr>
            <p:ph type="body" idx="1"/>
          </p:nvPr>
        </p:nvSpPr>
        <p:spPr>
          <a:xfrm>
            <a:off x="736600" y="3543300"/>
            <a:ext cx="5613400" cy="4991100"/>
          </a:xfrm>
        </p:spPr>
        <p:txBody>
          <a:bodyPr/>
          <a:lstStyle/>
          <a:p>
            <a:pPr eaLnBrk="1" hangingPunct="1">
              <a:defRPr/>
            </a:pPr>
            <a:r>
              <a:rPr lang="en-US" dirty="0" smtClean="0">
                <a:cs typeface="+mn-cs"/>
              </a:rPr>
              <a:t>Majority HPV disappears without </a:t>
            </a:r>
            <a:r>
              <a:rPr lang="en-US" dirty="0" err="1" smtClean="0">
                <a:cs typeface="+mn-cs"/>
              </a:rPr>
              <a:t>rx</a:t>
            </a:r>
            <a:endParaRPr lang="en-US" dirty="0" smtClean="0">
              <a:cs typeface="+mn-cs"/>
            </a:endParaRPr>
          </a:p>
          <a:p>
            <a:pPr eaLnBrk="1" hangingPunct="1">
              <a:defRPr/>
            </a:pPr>
            <a:endParaRPr lang="en-US" dirty="0"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Contraception without </a:t>
            </a:r>
            <a:r>
              <a:rPr lang="en-US" dirty="0" err="1" smtClean="0"/>
              <a:t>counselling</a:t>
            </a:r>
            <a:r>
              <a:rPr lang="en-US" dirty="0" smtClean="0"/>
              <a:t> </a:t>
            </a:r>
            <a:r>
              <a:rPr lang="en-US" dirty="0" err="1" smtClean="0"/>
              <a:t>doesn</a:t>
            </a:r>
            <a:r>
              <a:rPr lang="en-US" dirty="0" smtClean="0"/>
              <a:t>’’t prevent STI’s</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50</a:t>
            </a:fld>
            <a:endParaRPr lang="en-US"/>
          </a:p>
        </p:txBody>
      </p:sp>
    </p:spTree>
    <p:extLst>
      <p:ext uri="{BB962C8B-B14F-4D97-AF65-F5344CB8AC3E}">
        <p14:creationId xmlns:p14="http://schemas.microsoft.com/office/powerpoint/2010/main" val="1060251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52</a:t>
            </a:fld>
            <a:endParaRPr lang="en-US"/>
          </a:p>
        </p:txBody>
      </p:sp>
    </p:spTree>
    <p:extLst>
      <p:ext uri="{BB962C8B-B14F-4D97-AF65-F5344CB8AC3E}">
        <p14:creationId xmlns:p14="http://schemas.microsoft.com/office/powerpoint/2010/main" val="230593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Skin infections, burns, trauma, dermatitis</a:t>
            </a:r>
          </a:p>
          <a:p>
            <a:r>
              <a:rPr lang="en-US" dirty="0" smtClean="0"/>
              <a:t>Burns,</a:t>
            </a:r>
            <a:r>
              <a:rPr lang="en-US" baseline="0" dirty="0" smtClean="0"/>
              <a:t> cuts, fractures</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53</a:t>
            </a:fld>
            <a:endParaRPr lang="en-US"/>
          </a:p>
        </p:txBody>
      </p:sp>
    </p:spTree>
    <p:extLst>
      <p:ext uri="{BB962C8B-B14F-4D97-AF65-F5344CB8AC3E}">
        <p14:creationId xmlns:p14="http://schemas.microsoft.com/office/powerpoint/2010/main" val="207406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8652285-3480-7748-BDF7-836273FBD773}" type="slidenum">
              <a:rPr lang="en-US" smtClean="0"/>
              <a:t>5</a:t>
            </a:fld>
            <a:endParaRPr lang="en-US"/>
          </a:p>
        </p:txBody>
      </p:sp>
    </p:spTree>
    <p:extLst>
      <p:ext uri="{BB962C8B-B14F-4D97-AF65-F5344CB8AC3E}">
        <p14:creationId xmlns:p14="http://schemas.microsoft.com/office/powerpoint/2010/main" val="843915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CHILDREN OFTEN</a:t>
            </a:r>
            <a:r>
              <a:rPr lang="en-US" baseline="0" dirty="0" smtClean="0"/>
              <a:t> NO PREVENTIVE CARE</a:t>
            </a:r>
          </a:p>
          <a:p>
            <a:r>
              <a:rPr lang="en-US" baseline="0" dirty="0" smtClean="0"/>
              <a:t>Broken teeth or </a:t>
            </a:r>
            <a:r>
              <a:rPr lang="en-US" baseline="0" dirty="0" err="1" smtClean="0"/>
              <a:t>jaws,poor</a:t>
            </a:r>
            <a:r>
              <a:rPr lang="en-US" baseline="0" dirty="0" smtClean="0"/>
              <a:t> oral health-neglect, poor diet, poor physical health</a:t>
            </a:r>
          </a:p>
          <a:p>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55</a:t>
            </a:fld>
            <a:endParaRPr lang="en-US"/>
          </a:p>
        </p:txBody>
      </p:sp>
    </p:spTree>
    <p:extLst>
      <p:ext uri="{BB962C8B-B14F-4D97-AF65-F5344CB8AC3E}">
        <p14:creationId xmlns:p14="http://schemas.microsoft.com/office/powerpoint/2010/main" val="18031634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7FDF84C-5954-4E49-976C-BE637076D6B8}" type="slidenum">
              <a:rPr lang="en-US" sz="1200">
                <a:latin typeface="Arial" charset="0"/>
              </a:rPr>
              <a:pPr/>
              <a:t>56</a:t>
            </a:fld>
            <a:endParaRPr lang="en-US" sz="1200">
              <a:latin typeface="Arial" charset="0"/>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B1438D9-06AC-4649-AB06-7E949ECDBDEF}" type="slidenum">
              <a:rPr lang="en-US" sz="1200">
                <a:latin typeface="Arial" charset="0"/>
              </a:rPr>
              <a:pPr/>
              <a:t>57</a:t>
            </a:fld>
            <a:endParaRPr lang="en-US" sz="1200">
              <a:latin typeface="Arial"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sz="1000"/>
              <a:t>You may want to say that your ER/health clinic policy is to examine the patient alone.  </a:t>
            </a:r>
          </a:p>
          <a:p>
            <a:pPr eaLnBrk="1" hangingPunct="1">
              <a:buFontTx/>
              <a:buChar char="•"/>
            </a:pPr>
            <a:endParaRPr lang="en-US" sz="1000"/>
          </a:p>
          <a:p>
            <a:pPr eaLnBrk="1" hangingPunct="1">
              <a:buFontTx/>
              <a:buChar char="•"/>
            </a:pPr>
            <a:r>
              <a:rPr lang="en-US" sz="1000"/>
              <a:t>It</a:t>
            </a:r>
            <a:r>
              <a:rPr lang="ja-JP" altLang="en-US" sz="1000"/>
              <a:t>’</a:t>
            </a:r>
            <a:r>
              <a:rPr lang="en-US" altLang="ja-JP" sz="1000"/>
              <a:t>s also important to enlist a trusted translator/interpreter who also understands the patient</a:t>
            </a:r>
            <a:r>
              <a:rPr lang="ja-JP" altLang="en-US" sz="1000"/>
              <a:t>’</a:t>
            </a:r>
            <a:r>
              <a:rPr lang="en-US" altLang="ja-JP" sz="1000"/>
              <a:t>s cultural needs.  Don</a:t>
            </a:r>
            <a:r>
              <a:rPr lang="ja-JP" altLang="en-US" sz="1000"/>
              <a:t>’</a:t>
            </a:r>
            <a:r>
              <a:rPr lang="en-US" altLang="ja-JP" sz="1000"/>
              <a:t>t rely on the individual accompanying the patient to translate, since this individual could be the trafficker and will likely sanitize the patient</a:t>
            </a:r>
            <a:r>
              <a:rPr lang="ja-JP" altLang="en-US" sz="1000"/>
              <a:t>’</a:t>
            </a:r>
            <a:r>
              <a:rPr lang="en-US" altLang="ja-JP" sz="1000"/>
              <a:t>s responses. </a:t>
            </a:r>
          </a:p>
          <a:p>
            <a:pPr eaLnBrk="1" hangingPunct="1">
              <a:buFontTx/>
              <a:buChar char="•"/>
            </a:pPr>
            <a:endParaRPr lang="en-US" sz="1000"/>
          </a:p>
          <a:p>
            <a:pPr eaLnBrk="1" hangingPunct="1">
              <a:buFontTx/>
              <a:buChar char="•"/>
            </a:pPr>
            <a:r>
              <a:rPr lang="en-US" sz="1000"/>
              <a:t>If the patient is a child, it is important to call in a social services specialist skilled in interviewing children who are trafficking or abuse victims.</a:t>
            </a:r>
          </a:p>
          <a:p>
            <a:pPr eaLnBrk="1" hangingPunct="1">
              <a:buFontTx/>
              <a:buChar char="•"/>
            </a:pPr>
            <a:endParaRPr lang="en-US"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6040E0-36F6-CC4A-B8AA-8ADA68149939}" type="slidenum">
              <a:rPr lang="en-US" sz="1200">
                <a:latin typeface="Arial" charset="0"/>
              </a:rPr>
              <a:pPr/>
              <a:t>58</a:t>
            </a:fld>
            <a:endParaRPr lang="en-US" sz="1200">
              <a:latin typeface="Arial" charset="0"/>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Includes learning about how their responses stem from the past</a:t>
            </a:r>
          </a:p>
          <a:p>
            <a:endParaRPr lang="en-US" dirty="0" smtClean="0"/>
          </a:p>
        </p:txBody>
      </p:sp>
      <p:sp>
        <p:nvSpPr>
          <p:cNvPr id="4" name="Slide Number Placeholder 3"/>
          <p:cNvSpPr>
            <a:spLocks noGrp="1"/>
          </p:cNvSpPr>
          <p:nvPr>
            <p:ph type="sldNum" sz="quarter" idx="10"/>
          </p:nvPr>
        </p:nvSpPr>
        <p:spPr/>
        <p:txBody>
          <a:bodyPr/>
          <a:lstStyle/>
          <a:p>
            <a:fld id="{D8652285-3480-7748-BDF7-836273FBD773}" type="slidenum">
              <a:rPr lang="en-US" smtClean="0"/>
              <a:t>61</a:t>
            </a:fld>
            <a:endParaRPr lang="en-US"/>
          </a:p>
        </p:txBody>
      </p:sp>
    </p:spTree>
    <p:extLst>
      <p:ext uri="{BB962C8B-B14F-4D97-AF65-F5344CB8AC3E}">
        <p14:creationId xmlns:p14="http://schemas.microsoft.com/office/powerpoint/2010/main" val="4233332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just a list of clinical </a:t>
            </a:r>
            <a:r>
              <a:rPr lang="en-US" dirty="0" err="1" smtClean="0"/>
              <a:t>sx</a:t>
            </a:r>
            <a:endParaRPr lang="en-US" dirty="0" smtClean="0"/>
          </a:p>
          <a:p>
            <a:r>
              <a:rPr lang="en-US" dirty="0" smtClean="0"/>
              <a:t>Empowering- her</a:t>
            </a:r>
            <a:r>
              <a:rPr lang="en-US" baseline="0" dirty="0" smtClean="0"/>
              <a:t> rights, bodily </a:t>
            </a:r>
            <a:r>
              <a:rPr lang="en-US" baseline="0" dirty="0" err="1" smtClean="0"/>
              <a:t>integrity,participation</a:t>
            </a:r>
            <a:r>
              <a:rPr lang="en-US" baseline="0" dirty="0" smtClean="0"/>
              <a:t> in decision making</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62</a:t>
            </a:fld>
            <a:endParaRPr lang="en-US"/>
          </a:p>
        </p:txBody>
      </p:sp>
    </p:spTree>
    <p:extLst>
      <p:ext uri="{BB962C8B-B14F-4D97-AF65-F5344CB8AC3E}">
        <p14:creationId xmlns:p14="http://schemas.microsoft.com/office/powerpoint/2010/main" val="1758458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Privacy, confidentiality</a:t>
            </a:r>
          </a:p>
          <a:p>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64</a:t>
            </a:fld>
            <a:endParaRPr lang="en-US"/>
          </a:p>
        </p:txBody>
      </p:sp>
    </p:spTree>
    <p:extLst>
      <p:ext uri="{BB962C8B-B14F-4D97-AF65-F5344CB8AC3E}">
        <p14:creationId xmlns:p14="http://schemas.microsoft.com/office/powerpoint/2010/main" val="2411327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difficult- duration, cost, access to victims</a:t>
            </a:r>
          </a:p>
          <a:p>
            <a:r>
              <a:rPr lang="en-US" dirty="0" smtClean="0"/>
              <a:t>Risk factors, prevention,, health </a:t>
            </a:r>
            <a:r>
              <a:rPr lang="en-US" dirty="0" err="1" smtClean="0"/>
              <a:t>consequences,best</a:t>
            </a:r>
            <a:r>
              <a:rPr lang="en-US" dirty="0" smtClean="0"/>
              <a:t> practices</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65</a:t>
            </a:fld>
            <a:endParaRPr lang="en-US"/>
          </a:p>
        </p:txBody>
      </p:sp>
    </p:spTree>
    <p:extLst>
      <p:ext uri="{BB962C8B-B14F-4D97-AF65-F5344CB8AC3E}">
        <p14:creationId xmlns:p14="http://schemas.microsoft.com/office/powerpoint/2010/main" val="2379038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23C738-FB14-D54E-84C3-A442DA46223C}" type="slidenum">
              <a:rPr lang="en-US"/>
              <a:pPr>
                <a:defRPr/>
              </a:pPr>
              <a:t>67</a:t>
            </a:fld>
            <a:endParaRPr lang="en-US"/>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CDCD80F0-7A27-2941-B95F-4F7DAB156DB3}" type="slidenum">
              <a:rPr lang="en-US">
                <a:latin typeface="Arial" charset="0"/>
              </a:rPr>
              <a:pPr/>
              <a:t>6</a:t>
            </a:fld>
            <a:endParaRPr lang="en-US">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dirty="0" smtClean="0"/>
              <a:t>work </a:t>
            </a:r>
            <a:r>
              <a:rPr lang="en-US" sz="1000" dirty="0"/>
              <a:t>in dangerous conditions, </a:t>
            </a:r>
            <a:r>
              <a:rPr lang="en-US" sz="1000" dirty="0" smtClean="0"/>
              <a:t> </a:t>
            </a:r>
            <a:r>
              <a:rPr lang="en-US" sz="1000" dirty="0"/>
              <a:t>subjected to brutal physical and emotional </a:t>
            </a:r>
            <a:r>
              <a:rPr lang="en-US" sz="1000" dirty="0" smtClean="0"/>
              <a:t>attacks</a:t>
            </a:r>
            <a:endParaRPr lang="en-US" sz="10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Poverty itself associated with increased morbidity and nortality</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6481ED39-A9C2-A443-8120-BF4ED48A8805}" type="slidenum">
              <a:rPr lang="en-US">
                <a:latin typeface="Arial" charset="0"/>
              </a:rPr>
              <a:pPr/>
              <a:t>7</a:t>
            </a:fld>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scabies</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10</a:t>
            </a:fld>
            <a:endParaRPr lang="en-US"/>
          </a:p>
        </p:txBody>
      </p:sp>
    </p:spTree>
    <p:extLst>
      <p:ext uri="{BB962C8B-B14F-4D97-AF65-F5344CB8AC3E}">
        <p14:creationId xmlns:p14="http://schemas.microsoft.com/office/powerpoint/2010/main" val="29885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lice</a:t>
            </a:r>
            <a:endParaRPr lang="en-US" dirty="0"/>
          </a:p>
        </p:txBody>
      </p:sp>
      <p:sp>
        <p:nvSpPr>
          <p:cNvPr id="4" name="Slide Number Placeholder 3"/>
          <p:cNvSpPr>
            <a:spLocks noGrp="1"/>
          </p:cNvSpPr>
          <p:nvPr>
            <p:ph type="sldNum" sz="quarter" idx="10"/>
          </p:nvPr>
        </p:nvSpPr>
        <p:spPr/>
        <p:txBody>
          <a:bodyPr/>
          <a:lstStyle/>
          <a:p>
            <a:fld id="{D8652285-3480-7748-BDF7-836273FBD773}" type="slidenum">
              <a:rPr lang="en-US" smtClean="0"/>
              <a:t>12</a:t>
            </a:fld>
            <a:endParaRPr lang="en-US"/>
          </a:p>
        </p:txBody>
      </p:sp>
    </p:spTree>
    <p:extLst>
      <p:ext uri="{BB962C8B-B14F-4D97-AF65-F5344CB8AC3E}">
        <p14:creationId xmlns:p14="http://schemas.microsoft.com/office/powerpoint/2010/main" val="259763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fld id="{787E6A7C-F8BD-FF47-8B74-F38A32422548}" type="slidenum">
              <a:rPr lang="en-US">
                <a:latin typeface="Arial" charset="0"/>
              </a:rPr>
              <a:pPr/>
              <a:t>13</a:t>
            </a:fld>
            <a:endParaRPr lang="en-US">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endParaRPr lang="en-GB" sz="800" b="1"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827 people in 9 different countries</a:t>
            </a:r>
          </a:p>
        </p:txBody>
      </p:sp>
      <p:sp>
        <p:nvSpPr>
          <p:cNvPr id="4" name="Slide Number Placeholder 3"/>
          <p:cNvSpPr>
            <a:spLocks noGrp="1"/>
          </p:cNvSpPr>
          <p:nvPr>
            <p:ph type="sldNum" sz="quarter" idx="5"/>
          </p:nvPr>
        </p:nvSpPr>
        <p:spPr/>
        <p:txBody>
          <a:bodyPr/>
          <a:lstStyle/>
          <a:p>
            <a:pPr>
              <a:defRPr/>
            </a:pPr>
            <a:fld id="{D59E7E5E-66C1-D44F-A0F9-A3AB6167201E}" type="slidenum">
              <a:rPr lang="en-US" smtClean="0"/>
              <a:pPr>
                <a:defRPr/>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6B26F1-A2D0-A541-BCBC-171BD70CC5C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1933059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6B26F1-A2D0-A541-BCBC-171BD70CC5C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390904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6B26F1-A2D0-A541-BCBC-171BD70CC5C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3011919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F166B128-EC9E-A24F-916D-5988D26956A2}" type="slidenum">
              <a:rPr lang="en-US"/>
              <a:pPr>
                <a:defRPr/>
              </a:pPr>
              <a:t>‹#›</a:t>
            </a:fld>
            <a:endParaRPr lang="en-US"/>
          </a:p>
        </p:txBody>
      </p:sp>
    </p:spTree>
    <p:extLst>
      <p:ext uri="{BB962C8B-B14F-4D97-AF65-F5344CB8AC3E}">
        <p14:creationId xmlns:p14="http://schemas.microsoft.com/office/powerpoint/2010/main" val="2537909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6B26F1-A2D0-A541-BCBC-171BD70CC5C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2615023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6B26F1-A2D0-A541-BCBC-171BD70CC5C6}" type="datetimeFigureOut">
              <a:rPr lang="en-US" smtClean="0"/>
              <a:t>11/11/13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138823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6B26F1-A2D0-A541-BCBC-171BD70CC5C6}" type="datetimeFigureOut">
              <a:rPr lang="en-US" smtClean="0"/>
              <a:t>11/11/13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2851044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6B26F1-A2D0-A541-BCBC-171BD70CC5C6}" type="datetimeFigureOut">
              <a:rPr lang="en-US" smtClean="0"/>
              <a:t>11/11/13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3445959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6B26F1-A2D0-A541-BCBC-171BD70CC5C6}" type="datetimeFigureOut">
              <a:rPr lang="en-US" smtClean="0"/>
              <a:t>11/11/13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2809364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B26F1-A2D0-A541-BCBC-171BD70CC5C6}" type="datetimeFigureOut">
              <a:rPr lang="en-US" smtClean="0"/>
              <a:t>11/11/13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3266563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6B26F1-A2D0-A541-BCBC-171BD70CC5C6}" type="datetimeFigureOut">
              <a:rPr lang="en-US" smtClean="0"/>
              <a:t>11/11/13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453769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6B26F1-A2D0-A541-BCBC-171BD70CC5C6}" type="datetimeFigureOut">
              <a:rPr lang="en-US" smtClean="0"/>
              <a:t>11/11/13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830D18-5538-0345-8DB2-B34355D1594F}" type="slidenum">
              <a:rPr lang="en-US" smtClean="0"/>
              <a:t>‹#›</a:t>
            </a:fld>
            <a:endParaRPr lang="en-US"/>
          </a:p>
        </p:txBody>
      </p:sp>
    </p:spTree>
    <p:extLst>
      <p:ext uri="{BB962C8B-B14F-4D97-AF65-F5344CB8AC3E}">
        <p14:creationId xmlns:p14="http://schemas.microsoft.com/office/powerpoint/2010/main" val="42044116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6B26F1-A2D0-A541-BCBC-171BD70CC5C6}" type="datetimeFigureOut">
              <a:rPr lang="en-US" smtClean="0"/>
              <a:t>11/11/13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30D18-5538-0345-8DB2-B34355D1594F}" type="slidenum">
              <a:rPr lang="en-US" smtClean="0"/>
              <a:t>‹#›</a:t>
            </a:fld>
            <a:endParaRPr lang="en-US"/>
          </a:p>
        </p:txBody>
      </p:sp>
    </p:spTree>
    <p:extLst>
      <p:ext uri="{BB962C8B-B14F-4D97-AF65-F5344CB8AC3E}">
        <p14:creationId xmlns:p14="http://schemas.microsoft.com/office/powerpoint/2010/main" val="18846159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g"/><Relationship Id="rId5" Type="http://schemas.openxmlformats.org/officeDocument/2006/relationships/image" Target="../media/image12.jpg"/><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5"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6" Type="http://schemas.openxmlformats.org/officeDocument/2006/relationships/image" Target="../media/image38.jpg"/><Relationship Id="rId7" Type="http://schemas.openxmlformats.org/officeDocument/2006/relationships/image" Target="../media/image39.jpg"/><Relationship Id="rId8" Type="http://schemas.openxmlformats.org/officeDocument/2006/relationships/image" Target="../media/image40.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 Id="rId3"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jp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4" Type="http://schemas.openxmlformats.org/officeDocument/2006/relationships/image" Target="../media/image48.jpg"/><Relationship Id="rId5" Type="http://schemas.openxmlformats.org/officeDocument/2006/relationships/image" Target="../media/image49.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6" Type="http://schemas.openxmlformats.org/officeDocument/2006/relationships/image" Target="../media/image53.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g"/><Relationship Id="rId5" Type="http://schemas.openxmlformats.org/officeDocument/2006/relationships/image" Target="../media/image56.jp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7.xml"/><Relationship Id="rId2" Type="http://schemas.openxmlformats.org/officeDocument/2006/relationships/image" Target="../media/image57.jpg"/></Relationships>
</file>

<file path=ppt/slides/_rels/slide37.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62.jpg"/><Relationship Id="rId6" Type="http://schemas.openxmlformats.org/officeDocument/2006/relationships/image" Target="../media/image63.jpg"/><Relationship Id="rId7" Type="http://schemas.openxmlformats.org/officeDocument/2006/relationships/image" Target="../media/image64.jp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jpg"/><Relationship Id="rId5" Type="http://schemas.openxmlformats.org/officeDocument/2006/relationships/image" Target="../media/image67.jp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4" Type="http://schemas.openxmlformats.org/officeDocument/2006/relationships/image" Target="../media/image69.jp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g"/><Relationship Id="rId3" Type="http://schemas.openxmlformats.org/officeDocument/2006/relationships/image" Target="../media/image7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7.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eg"/><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1.jpg"/></Relationships>
</file>

<file path=ppt/slides/_rels/slide51.xml.rels><?xml version="1.0" encoding="UTF-8" standalone="yes"?>
<Relationships xmlns="http://schemas.openxmlformats.org/package/2006/relationships"><Relationship Id="rId3" Type="http://schemas.openxmlformats.org/officeDocument/2006/relationships/image" Target="../media/image83.jpg"/><Relationship Id="rId4" Type="http://schemas.openxmlformats.org/officeDocument/2006/relationships/image" Target="../media/image84.jpg"/><Relationship Id="rId5" Type="http://schemas.openxmlformats.org/officeDocument/2006/relationships/image" Target="../media/image85.jpg"/><Relationship Id="rId6" Type="http://schemas.openxmlformats.org/officeDocument/2006/relationships/image" Target="../media/image86.jpg"/><Relationship Id="rId7" Type="http://schemas.openxmlformats.org/officeDocument/2006/relationships/image" Target="../media/image87.jpg"/><Relationship Id="rId1" Type="http://schemas.openxmlformats.org/officeDocument/2006/relationships/slideLayout" Target="../slideLayouts/slideLayout7.xml"/><Relationship Id="rId2" Type="http://schemas.openxmlformats.org/officeDocument/2006/relationships/image" Target="../media/image8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g"/><Relationship Id="rId4" Type="http://schemas.openxmlformats.org/officeDocument/2006/relationships/image" Target="../media/image89.jpg"/><Relationship Id="rId5" Type="http://schemas.openxmlformats.org/officeDocument/2006/relationships/image" Target="../media/image90.jp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65.xml.rels><?xml version="1.0" encoding="UTF-8" standalone="yes"?>
<Relationships xmlns="http://schemas.openxmlformats.org/package/2006/relationships"><Relationship Id="rId3" Type="http://schemas.openxmlformats.org/officeDocument/2006/relationships/image" Target="../media/image91.jpg"/><Relationship Id="rId4" Type="http://schemas.openxmlformats.org/officeDocument/2006/relationships/image" Target="../media/image92.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9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6004977"/>
          </a:xfrm>
        </p:spPr>
        <p:txBody>
          <a:bodyPr>
            <a:normAutofit/>
          </a:bodyPr>
          <a:lstStyle/>
          <a:p>
            <a:r>
              <a:rPr lang="en-US" dirty="0" smtClean="0"/>
              <a:t>THE HEALTH  CONSEQUENCES OF HUMAN TRAFFICKING</a:t>
            </a:r>
            <a:endParaRPr lang="en-US" dirty="0"/>
          </a:p>
        </p:txBody>
      </p:sp>
      <p:sp>
        <p:nvSpPr>
          <p:cNvPr id="3" name="Content Placeholder 2"/>
          <p:cNvSpPr>
            <a:spLocks noGrp="1"/>
          </p:cNvSpPr>
          <p:nvPr>
            <p:ph idx="1"/>
          </p:nvPr>
        </p:nvSpPr>
        <p:spPr>
          <a:xfrm flipV="1">
            <a:off x="457200" y="274639"/>
            <a:ext cx="8229600" cy="1325562"/>
          </a:xfrm>
        </p:spPr>
        <p:txBody>
          <a:bodyPr/>
          <a:lstStyle/>
          <a:p>
            <a:r>
              <a:rPr lang="en-US" dirty="0" smtClean="0"/>
              <a:t>   </a:t>
            </a:r>
            <a:endParaRPr lang="en-US" dirty="0"/>
          </a:p>
        </p:txBody>
      </p:sp>
      <p:sp>
        <p:nvSpPr>
          <p:cNvPr id="4" name="TextBox 3"/>
          <p:cNvSpPr txBox="1"/>
          <p:nvPr/>
        </p:nvSpPr>
        <p:spPr>
          <a:xfrm>
            <a:off x="4610056" y="4766245"/>
            <a:ext cx="4162940" cy="461665"/>
          </a:xfrm>
          <a:prstGeom prst="rect">
            <a:avLst/>
          </a:prstGeom>
          <a:noFill/>
        </p:spPr>
        <p:txBody>
          <a:bodyPr wrap="square" rtlCol="0">
            <a:spAutoFit/>
          </a:bodyPr>
          <a:lstStyle/>
          <a:p>
            <a:r>
              <a:rPr lang="en-US" sz="2400" dirty="0" smtClean="0"/>
              <a:t>GLORIA HALVERSON M.D</a:t>
            </a:r>
            <a:r>
              <a:rPr lang="en-US" dirty="0" smtClean="0"/>
              <a:t>.</a:t>
            </a:r>
            <a:endParaRPr lang="en-US" dirty="0"/>
          </a:p>
        </p:txBody>
      </p:sp>
      <p:pic>
        <p:nvPicPr>
          <p:cNvPr id="5" name="Picture 4" descr="AA02125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12" y="4313973"/>
            <a:ext cx="3121256" cy="2335876"/>
          </a:xfrm>
          <a:prstGeom prst="rect">
            <a:avLst/>
          </a:prstGeom>
        </p:spPr>
      </p:pic>
      <p:pic>
        <p:nvPicPr>
          <p:cNvPr id="8" name="Picture 7"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7533" y="0"/>
            <a:ext cx="2235200" cy="2435308"/>
          </a:xfrm>
          <a:prstGeom prst="rect">
            <a:avLst/>
          </a:prstGeom>
        </p:spPr>
      </p:pic>
    </p:spTree>
    <p:extLst>
      <p:ext uri="{BB962C8B-B14F-4D97-AF65-F5344CB8AC3E}">
        <p14:creationId xmlns:p14="http://schemas.microsoft.com/office/powerpoint/2010/main" val="21256666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peti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742" y="203288"/>
            <a:ext cx="4111907" cy="2701686"/>
          </a:xfrm>
          <a:prstGeom prst="rect">
            <a:avLst/>
          </a:prstGeom>
        </p:spPr>
      </p:pic>
      <p:pic>
        <p:nvPicPr>
          <p:cNvPr id="3" name="Picture 2" descr="impetigo_23589_l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421" y="0"/>
            <a:ext cx="4473579" cy="3365702"/>
          </a:xfrm>
          <a:prstGeom prst="rect">
            <a:avLst/>
          </a:prstGeom>
        </p:spPr>
      </p:pic>
      <p:pic>
        <p:nvPicPr>
          <p:cNvPr id="4" name="Picture 3" descr="ringw.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42" y="3365702"/>
            <a:ext cx="3408266" cy="3408266"/>
          </a:xfrm>
          <a:prstGeom prst="rect">
            <a:avLst/>
          </a:prstGeom>
        </p:spPr>
      </p:pic>
      <p:pic>
        <p:nvPicPr>
          <p:cNvPr id="5" name="Picture 4" descr="how-to-get-rid-of-a-ringworm-300x22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0421" y="3722060"/>
            <a:ext cx="3810000" cy="2882900"/>
          </a:xfrm>
          <a:prstGeom prst="rect">
            <a:avLst/>
          </a:prstGeom>
        </p:spPr>
      </p:pic>
    </p:spTree>
    <p:extLst>
      <p:ext uri="{BB962C8B-B14F-4D97-AF65-F5344CB8AC3E}">
        <p14:creationId xmlns:p14="http://schemas.microsoft.com/office/powerpoint/2010/main" val="38256862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rmnet_photo_of_scabies_inestat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382" y="39992"/>
            <a:ext cx="4574618" cy="3327310"/>
          </a:xfrm>
          <a:prstGeom prst="rect">
            <a:avLst/>
          </a:prstGeom>
        </p:spPr>
      </p:pic>
      <p:pic>
        <p:nvPicPr>
          <p:cNvPr id="5" name="Picture 4" descr="scabi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767"/>
            <a:ext cx="4569382" cy="3040716"/>
          </a:xfrm>
          <a:prstGeom prst="rect">
            <a:avLst/>
          </a:prstGeom>
        </p:spPr>
      </p:pic>
      <p:pic>
        <p:nvPicPr>
          <p:cNvPr id="6" name="Picture 5" descr="scabies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9382" y="3235480"/>
            <a:ext cx="4574618" cy="3520164"/>
          </a:xfrm>
          <a:prstGeom prst="rect">
            <a:avLst/>
          </a:prstGeom>
        </p:spPr>
      </p:pic>
      <p:pic>
        <p:nvPicPr>
          <p:cNvPr id="2" name="Picture 1" descr="scabi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19627"/>
            <a:ext cx="4569382" cy="3987753"/>
          </a:xfrm>
          <a:prstGeom prst="rect">
            <a:avLst/>
          </a:prstGeom>
        </p:spPr>
      </p:pic>
    </p:spTree>
    <p:extLst>
      <p:ext uri="{BB962C8B-B14F-4D97-AF65-F5344CB8AC3E}">
        <p14:creationId xmlns:p14="http://schemas.microsoft.com/office/powerpoint/2010/main" val="389730414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d-lice-on-he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6919" y="3700884"/>
            <a:ext cx="4844362" cy="3157116"/>
          </a:xfrm>
          <a:prstGeom prst="rect">
            <a:avLst/>
          </a:prstGeom>
        </p:spPr>
      </p:pic>
      <p:pic>
        <p:nvPicPr>
          <p:cNvPr id="3" name="Picture 2" descr="lic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
            <a:ext cx="4140351" cy="5966503"/>
          </a:xfrm>
          <a:prstGeom prst="rect">
            <a:avLst/>
          </a:prstGeom>
        </p:spPr>
      </p:pic>
      <p:pic>
        <p:nvPicPr>
          <p:cNvPr id="4" name="Picture 3" descr="lice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543" y="891086"/>
            <a:ext cx="3454400" cy="2349500"/>
          </a:xfrm>
          <a:prstGeom prst="rect">
            <a:avLst/>
          </a:prstGeom>
        </p:spPr>
      </p:pic>
    </p:spTree>
    <p:extLst>
      <p:ext uri="{BB962C8B-B14F-4D97-AF65-F5344CB8AC3E}">
        <p14:creationId xmlns:p14="http://schemas.microsoft.com/office/powerpoint/2010/main" val="29913588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250825" y="404813"/>
            <a:ext cx="8642350" cy="5257800"/>
          </a:xfrm>
          <a:prstGeom prst="rect">
            <a:avLst/>
          </a:prstGeom>
          <a:solidFill>
            <a:srgbClr val="C0C0C0">
              <a:alpha val="9607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89138"/>
            <a:ext cx="14827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p:cNvSpPr txBox="1">
            <a:spLocks noChangeArrowheads="1"/>
          </p:cNvSpPr>
          <p:nvPr/>
        </p:nvSpPr>
        <p:spPr bwMode="auto">
          <a:xfrm>
            <a:off x="1042988" y="2408238"/>
            <a:ext cx="24479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lnSpc>
                <a:spcPct val="80000"/>
              </a:lnSpc>
              <a:spcBef>
                <a:spcPct val="50000"/>
              </a:spcBef>
            </a:pPr>
            <a:r>
              <a:rPr lang="en-GB" sz="2000" b="1">
                <a:solidFill>
                  <a:srgbClr val="000066"/>
                </a:solidFill>
                <a:latin typeface="Arial" charset="0"/>
                <a:cs typeface="Arial" charset="0"/>
              </a:rPr>
              <a:t>81% headaches </a:t>
            </a:r>
          </a:p>
          <a:p>
            <a:pPr eaLnBrk="1" hangingPunct="1">
              <a:lnSpc>
                <a:spcPct val="80000"/>
              </a:lnSpc>
              <a:spcBef>
                <a:spcPct val="50000"/>
              </a:spcBef>
            </a:pPr>
            <a:r>
              <a:rPr lang="en-GB" sz="2000" b="1">
                <a:solidFill>
                  <a:srgbClr val="000066"/>
                </a:solidFill>
                <a:latin typeface="Arial" charset="0"/>
                <a:cs typeface="Arial" charset="0"/>
              </a:rPr>
              <a:t>71% dizzy spells</a:t>
            </a:r>
          </a:p>
        </p:txBody>
      </p:sp>
      <p:sp>
        <p:nvSpPr>
          <p:cNvPr id="24581" name="Text Box 5"/>
          <p:cNvSpPr txBox="1">
            <a:spLocks noChangeArrowheads="1"/>
          </p:cNvSpPr>
          <p:nvPr/>
        </p:nvSpPr>
        <p:spPr bwMode="auto">
          <a:xfrm>
            <a:off x="5364163" y="3429000"/>
            <a:ext cx="2160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r>
              <a:rPr lang="en-GB" sz="2000" b="1">
                <a:solidFill>
                  <a:srgbClr val="000066"/>
                </a:solidFill>
                <a:latin typeface="Arial" charset="0"/>
                <a:cs typeface="Arial" charset="0"/>
              </a:rPr>
              <a:t>69% back pain</a:t>
            </a:r>
            <a:r>
              <a:rPr lang="en-GB" b="1">
                <a:solidFill>
                  <a:schemeClr val="bg1"/>
                </a:solidFill>
                <a:latin typeface="Arial" charset="0"/>
                <a:cs typeface="Arial" charset="0"/>
              </a:rPr>
              <a:t> 	</a:t>
            </a:r>
            <a:endParaRPr lang="en-GB">
              <a:latin typeface="Arial" charset="0"/>
              <a:cs typeface="Arial" charset="0"/>
            </a:endParaRPr>
          </a:p>
        </p:txBody>
      </p:sp>
      <p:sp>
        <p:nvSpPr>
          <p:cNvPr id="24582" name="Text Box 6"/>
          <p:cNvSpPr txBox="1">
            <a:spLocks noChangeArrowheads="1"/>
          </p:cNvSpPr>
          <p:nvPr/>
        </p:nvSpPr>
        <p:spPr bwMode="auto">
          <a:xfrm>
            <a:off x="1042988" y="3644900"/>
            <a:ext cx="30972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spcBef>
                <a:spcPct val="50000"/>
              </a:spcBef>
            </a:pPr>
            <a:r>
              <a:rPr lang="en-GB" sz="2000" b="1">
                <a:solidFill>
                  <a:srgbClr val="000066"/>
                </a:solidFill>
                <a:latin typeface="Arial" charset="0"/>
                <a:cs typeface="Arial" charset="0"/>
              </a:rPr>
              <a:t>60-70% various sexual health</a:t>
            </a:r>
            <a:r>
              <a:rPr lang="en-GB" sz="2000" b="1">
                <a:solidFill>
                  <a:schemeClr val="bg1"/>
                </a:solidFill>
                <a:latin typeface="Arial" charset="0"/>
                <a:cs typeface="Arial" charset="0"/>
              </a:rPr>
              <a:t> </a:t>
            </a:r>
            <a:r>
              <a:rPr lang="en-GB" sz="2000" b="1">
                <a:solidFill>
                  <a:srgbClr val="000066"/>
                </a:solidFill>
                <a:latin typeface="Arial" charset="0"/>
                <a:cs typeface="Arial" charset="0"/>
              </a:rPr>
              <a:t>problems</a:t>
            </a:r>
          </a:p>
        </p:txBody>
      </p:sp>
      <p:sp>
        <p:nvSpPr>
          <p:cNvPr id="24583" name="Text Box 7"/>
          <p:cNvSpPr txBox="1">
            <a:spLocks noChangeArrowheads="1"/>
          </p:cNvSpPr>
          <p:nvPr/>
        </p:nvSpPr>
        <p:spPr bwMode="auto">
          <a:xfrm>
            <a:off x="5364163" y="2349500"/>
            <a:ext cx="32400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spcBef>
                <a:spcPct val="50000"/>
              </a:spcBef>
            </a:pPr>
            <a:r>
              <a:rPr lang="en-GB" sz="2000" b="1">
                <a:solidFill>
                  <a:srgbClr val="000066"/>
                </a:solidFill>
                <a:latin typeface="Arial" charset="0"/>
                <a:cs typeface="Arial" charset="0"/>
              </a:rPr>
              <a:t>63% memory problems</a:t>
            </a:r>
          </a:p>
        </p:txBody>
      </p:sp>
      <p:sp>
        <p:nvSpPr>
          <p:cNvPr id="24584" name="Text Box 8"/>
          <p:cNvSpPr txBox="1">
            <a:spLocks noChangeArrowheads="1"/>
          </p:cNvSpPr>
          <p:nvPr/>
        </p:nvSpPr>
        <p:spPr bwMode="auto">
          <a:xfrm>
            <a:off x="5365750" y="4724400"/>
            <a:ext cx="2735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eaLnBrk="1" hangingPunct="1">
              <a:spcBef>
                <a:spcPct val="50000"/>
              </a:spcBef>
            </a:pPr>
            <a:r>
              <a:rPr lang="en-GB" sz="2000" b="1">
                <a:solidFill>
                  <a:srgbClr val="000066"/>
                </a:solidFill>
                <a:latin typeface="Arial" charset="0"/>
                <a:cs typeface="Arial" charset="0"/>
              </a:rPr>
              <a:t>82% fatigue</a:t>
            </a:r>
          </a:p>
        </p:txBody>
      </p:sp>
      <p:sp>
        <p:nvSpPr>
          <p:cNvPr id="24585" name="Text Box 9"/>
          <p:cNvSpPr txBox="1">
            <a:spLocks noChangeArrowheads="1"/>
          </p:cNvSpPr>
          <p:nvPr/>
        </p:nvSpPr>
        <p:spPr bwMode="auto">
          <a:xfrm>
            <a:off x="250825" y="476250"/>
            <a:ext cx="8569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eaLnBrk="1" hangingPunct="1">
              <a:spcBef>
                <a:spcPct val="50000"/>
              </a:spcBef>
            </a:pPr>
            <a:r>
              <a:rPr lang="en-GB" sz="3000" b="1">
                <a:solidFill>
                  <a:srgbClr val="000066"/>
                </a:solidFill>
                <a:latin typeface="Arial" charset="0"/>
                <a:cs typeface="Arial" charset="0"/>
              </a:rPr>
              <a:t>The most common physical health symptoms reported by women at 0-14 days</a:t>
            </a:r>
          </a:p>
        </p:txBody>
      </p:sp>
      <p:sp>
        <p:nvSpPr>
          <p:cNvPr id="2" name="TextBox 1"/>
          <p:cNvSpPr txBox="1"/>
          <p:nvPr/>
        </p:nvSpPr>
        <p:spPr>
          <a:xfrm>
            <a:off x="196284" y="5873486"/>
            <a:ext cx="8481809" cy="707886"/>
          </a:xfrm>
          <a:prstGeom prst="rect">
            <a:avLst/>
          </a:prstGeom>
          <a:noFill/>
        </p:spPr>
        <p:txBody>
          <a:bodyPr wrap="none" rtlCol="0">
            <a:spAutoFit/>
          </a:bodyPr>
          <a:lstStyle/>
          <a:p>
            <a:r>
              <a:rPr lang="en-US" sz="2000" dirty="0" smtClean="0"/>
              <a:t>63% reported more than 10 concurrent physical health problems upon entering </a:t>
            </a:r>
          </a:p>
          <a:p>
            <a:r>
              <a:rPr lang="en-US" sz="2000" dirty="0" err="1" smtClean="0"/>
              <a:t>posttrafficking</a:t>
            </a:r>
            <a:r>
              <a:rPr lang="en-US" sz="2000" dirty="0" smtClean="0"/>
              <a:t> programs                                          				   </a:t>
            </a:r>
            <a:r>
              <a:rPr lang="en-US" sz="1600" dirty="0" smtClean="0"/>
              <a:t>Zimmerman 2003</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WEIGHT LOSS</a:t>
            </a:r>
          </a:p>
          <a:p>
            <a:endParaRPr lang="en-US" dirty="0"/>
          </a:p>
          <a:p>
            <a:r>
              <a:rPr lang="en-US" dirty="0" smtClean="0"/>
              <a:t>EATING DISORDERS</a:t>
            </a:r>
          </a:p>
          <a:p>
            <a:endParaRPr lang="en-US" dirty="0"/>
          </a:p>
          <a:p>
            <a:r>
              <a:rPr lang="en-US" dirty="0" smtClean="0"/>
              <a:t>SLEEP DISTURBANCES</a:t>
            </a:r>
            <a:endParaRPr lang="en-US" dirty="0"/>
          </a:p>
        </p:txBody>
      </p:sp>
    </p:spTree>
    <p:extLst>
      <p:ext uri="{BB962C8B-B14F-4D97-AF65-F5344CB8AC3E}">
        <p14:creationId xmlns:p14="http://schemas.microsoft.com/office/powerpoint/2010/main" val="137814062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smtClean="0"/>
              <a:t>Mental Health Consequences</a:t>
            </a:r>
            <a:endParaRPr lang="en-US" dirty="0"/>
          </a:p>
        </p:txBody>
      </p:sp>
      <p:sp>
        <p:nvSpPr>
          <p:cNvPr id="8" name="Content Placeholder 7"/>
          <p:cNvSpPr>
            <a:spLocks noGrp="1"/>
          </p:cNvSpPr>
          <p:nvPr>
            <p:ph sz="half" idx="1"/>
          </p:nvPr>
        </p:nvSpPr>
        <p:spPr/>
        <p:txBody>
          <a:bodyPr/>
          <a:lstStyle/>
          <a:p>
            <a:pPr>
              <a:defRPr/>
            </a:pPr>
            <a:r>
              <a:rPr lang="en-US" dirty="0" smtClean="0"/>
              <a:t>PTSD 68%</a:t>
            </a:r>
          </a:p>
          <a:p>
            <a:pPr>
              <a:defRPr/>
            </a:pPr>
            <a:r>
              <a:rPr lang="en-US" dirty="0" smtClean="0"/>
              <a:t>Acute Anxiety  91%</a:t>
            </a:r>
          </a:p>
          <a:p>
            <a:pPr>
              <a:defRPr/>
            </a:pPr>
            <a:r>
              <a:rPr lang="en-US" dirty="0" smtClean="0"/>
              <a:t>Depression  85%</a:t>
            </a:r>
          </a:p>
          <a:p>
            <a:pPr>
              <a:defRPr/>
            </a:pPr>
            <a:r>
              <a:rPr lang="en-US" dirty="0" smtClean="0"/>
              <a:t>Insomnia</a:t>
            </a:r>
          </a:p>
          <a:p>
            <a:pPr>
              <a:defRPr/>
            </a:pPr>
            <a:r>
              <a:rPr lang="en-US" dirty="0" err="1" smtClean="0"/>
              <a:t>Hyperalertness</a:t>
            </a:r>
            <a:endParaRPr lang="en-US" dirty="0" smtClean="0"/>
          </a:p>
          <a:p>
            <a:pPr>
              <a:defRPr/>
            </a:pPr>
            <a:r>
              <a:rPr lang="en-US" dirty="0" smtClean="0"/>
              <a:t>Loneliness  88%</a:t>
            </a:r>
          </a:p>
          <a:p>
            <a:pPr>
              <a:defRPr/>
            </a:pPr>
            <a:r>
              <a:rPr lang="en-US" dirty="0" smtClean="0"/>
              <a:t>Fear  85%</a:t>
            </a:r>
          </a:p>
          <a:p>
            <a:pPr>
              <a:defRPr/>
            </a:pPr>
            <a:r>
              <a:rPr lang="en-US" dirty="0" smtClean="0"/>
              <a:t>Tension 84%</a:t>
            </a:r>
          </a:p>
          <a:p>
            <a:pPr>
              <a:defRPr/>
            </a:pPr>
            <a:endParaRPr lang="en-US" dirty="0"/>
          </a:p>
        </p:txBody>
      </p:sp>
      <p:pic>
        <p:nvPicPr>
          <p:cNvPr id="98307" name="Content Placeholder 9" descr="human-trafficking-for-sale1.jpg"/>
          <p:cNvPicPr>
            <a:picLocks noGrp="1" noChangeAspect="1"/>
          </p:cNvPicPr>
          <p:nvPr>
            <p:ph sz="half" idx="2"/>
          </p:nvPr>
        </p:nvPicPr>
        <p:blipFill>
          <a:blip r:embed="rId3">
            <a:extLst>
              <a:ext uri="{28A0092B-C50C-407E-A947-70E740481C1C}">
                <a14:useLocalDpi xmlns:a14="http://schemas.microsoft.com/office/drawing/2010/main" val="0"/>
              </a:ext>
            </a:extLst>
          </a:blip>
          <a:srcRect l="2235" r="2235"/>
          <a:stretch>
            <a:fillRect/>
          </a:stretch>
        </p:blipFill>
        <p:spPr/>
      </p:pic>
      <p:pic>
        <p:nvPicPr>
          <p:cNvPr id="5" name="Picture 4" descr="distressedwo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45" y="1570038"/>
            <a:ext cx="4968856"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62362" y="6126163"/>
            <a:ext cx="4124371" cy="369332"/>
          </a:xfrm>
          <a:prstGeom prst="rect">
            <a:avLst/>
          </a:prstGeom>
          <a:noFill/>
        </p:spPr>
        <p:txBody>
          <a:bodyPr wrap="none" rtlCol="0">
            <a:spAutoFit/>
          </a:bodyPr>
          <a:lstStyle/>
          <a:p>
            <a:r>
              <a:rPr lang="en-US" dirty="0" smtClean="0"/>
              <a:t>Flowers,2001. Raymond and Hughes,2001</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2057400"/>
          </a:xfrm>
        </p:spPr>
        <p:txBody>
          <a:bodyPr/>
          <a:lstStyle/>
          <a:p>
            <a:pPr>
              <a:defRPr/>
            </a:pPr>
            <a:r>
              <a:rPr lang="en-US" sz="4000" dirty="0">
                <a:latin typeface="Tahoma" charset="0"/>
              </a:rPr>
              <a:t>MENTAL HEALTH CONSEQUENCES</a:t>
            </a:r>
            <a:endParaRPr lang="en-US" sz="4000" dirty="0"/>
          </a:p>
        </p:txBody>
      </p:sp>
      <p:sp>
        <p:nvSpPr>
          <p:cNvPr id="3" name="Content Placeholder 2"/>
          <p:cNvSpPr>
            <a:spLocks noGrp="1"/>
          </p:cNvSpPr>
          <p:nvPr>
            <p:ph sz="half" idx="1"/>
          </p:nvPr>
        </p:nvSpPr>
        <p:spPr>
          <a:xfrm>
            <a:off x="457200" y="1143000"/>
            <a:ext cx="4038600" cy="5867400"/>
          </a:xfrm>
        </p:spPr>
        <p:txBody>
          <a:bodyPr/>
          <a:lstStyle/>
          <a:p>
            <a:pPr>
              <a:defRPr/>
            </a:pPr>
            <a:r>
              <a:rPr lang="en-US" dirty="0" smtClean="0"/>
              <a:t>Mind/body separation</a:t>
            </a:r>
          </a:p>
          <a:p>
            <a:pPr marL="0" indent="0">
              <a:buFontTx/>
              <a:buNone/>
              <a:defRPr/>
            </a:pPr>
            <a:r>
              <a:rPr lang="en-US" dirty="0" smtClean="0"/>
              <a:t>Disassociated ego states</a:t>
            </a:r>
          </a:p>
          <a:p>
            <a:pPr>
              <a:defRPr/>
            </a:pPr>
            <a:r>
              <a:rPr lang="en-US" dirty="0" smtClean="0"/>
              <a:t>Shame</a:t>
            </a:r>
          </a:p>
          <a:p>
            <a:pPr>
              <a:defRPr/>
            </a:pPr>
            <a:r>
              <a:rPr lang="en-US" dirty="0" smtClean="0"/>
              <a:t>Grief</a:t>
            </a:r>
          </a:p>
          <a:p>
            <a:pPr>
              <a:defRPr/>
            </a:pPr>
            <a:r>
              <a:rPr lang="en-US" dirty="0" smtClean="0"/>
              <a:t>Distrust</a:t>
            </a:r>
          </a:p>
          <a:p>
            <a:pPr>
              <a:defRPr/>
            </a:pPr>
            <a:r>
              <a:rPr lang="en-US" dirty="0" smtClean="0"/>
              <a:t>Hatred of men</a:t>
            </a:r>
          </a:p>
          <a:p>
            <a:pPr>
              <a:defRPr/>
            </a:pPr>
            <a:r>
              <a:rPr lang="en-US" dirty="0" smtClean="0"/>
              <a:t>Suicidal thoughts 67%, </a:t>
            </a:r>
            <a:r>
              <a:rPr lang="en-US" dirty="0" err="1" smtClean="0"/>
              <a:t>selfhatred</a:t>
            </a:r>
            <a:endParaRPr lang="en-US" dirty="0" smtClean="0"/>
          </a:p>
          <a:p>
            <a:pPr>
              <a:defRPr/>
            </a:pPr>
            <a:endParaRPr lang="en-US" dirty="0"/>
          </a:p>
        </p:txBody>
      </p:sp>
      <p:pic>
        <p:nvPicPr>
          <p:cNvPr id="100355" name="Content Placeholder 4" descr="child cryimg.jpg"/>
          <p:cNvPicPr>
            <a:picLocks noGrp="1" noChangeAspect="1"/>
          </p:cNvPicPr>
          <p:nvPr>
            <p:ph sz="half" idx="2"/>
          </p:nvPr>
        </p:nvPicPr>
        <p:blipFill>
          <a:blip r:embed="rId2">
            <a:extLst>
              <a:ext uri="{28A0092B-C50C-407E-A947-70E740481C1C}">
                <a14:useLocalDpi xmlns:a14="http://schemas.microsoft.com/office/drawing/2010/main" val="0"/>
              </a:ext>
            </a:extLst>
          </a:blip>
          <a:srcRect l="926" r="926"/>
          <a:stretch>
            <a:fillRect/>
          </a:stretch>
        </p:blipFill>
        <p:spPr>
          <a:xfrm>
            <a:off x="4648200" y="1600200"/>
            <a:ext cx="4038600" cy="4419600"/>
          </a:xfr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ahoma" charset="0"/>
              </a:rPr>
              <a:t>MENTAL HEALTH CONSEQUENCES</a:t>
            </a:r>
          </a:p>
        </p:txBody>
      </p:sp>
      <p:sp>
        <p:nvSpPr>
          <p:cNvPr id="3" name="Content Placeholder 2"/>
          <p:cNvSpPr>
            <a:spLocks noGrp="1"/>
          </p:cNvSpPr>
          <p:nvPr>
            <p:ph idx="1"/>
          </p:nvPr>
        </p:nvSpPr>
        <p:spPr>
          <a:xfrm>
            <a:off x="457200" y="1295400"/>
            <a:ext cx="8229600" cy="5562600"/>
          </a:xfrm>
        </p:spPr>
        <p:txBody>
          <a:bodyPr/>
          <a:lstStyle/>
          <a:p>
            <a:r>
              <a:rPr lang="en-US" dirty="0">
                <a:latin typeface="Tahoma" charset="0"/>
              </a:rPr>
              <a:t>Isolation</a:t>
            </a:r>
          </a:p>
          <a:p>
            <a:r>
              <a:rPr lang="en-US" dirty="0">
                <a:latin typeface="Tahoma" charset="0"/>
              </a:rPr>
              <a:t>Fear of the </a:t>
            </a:r>
            <a:r>
              <a:rPr lang="en-US" dirty="0" smtClean="0">
                <a:latin typeface="Tahoma" charset="0"/>
              </a:rPr>
              <a:t>authorities</a:t>
            </a:r>
            <a:endParaRPr lang="en-US" dirty="0">
              <a:latin typeface="Tahoma" charset="0"/>
            </a:endParaRPr>
          </a:p>
          <a:p>
            <a:r>
              <a:rPr lang="en-US" dirty="0">
                <a:latin typeface="Tahoma" charset="0"/>
              </a:rPr>
              <a:t>Sense of betrayal; since the trafficker has been characterized by the victims as:</a:t>
            </a:r>
          </a:p>
          <a:p>
            <a:pPr lvl="1"/>
            <a:r>
              <a:rPr lang="en-US" dirty="0">
                <a:latin typeface="Tahoma" charset="0"/>
              </a:rPr>
              <a:t>Acquaintances (46%)</a:t>
            </a:r>
          </a:p>
          <a:p>
            <a:pPr lvl="1"/>
            <a:r>
              <a:rPr lang="en-US" dirty="0">
                <a:latin typeface="Tahoma" charset="0"/>
              </a:rPr>
              <a:t>Friends (8%)</a:t>
            </a:r>
          </a:p>
          <a:p>
            <a:pPr lvl="1"/>
            <a:r>
              <a:rPr lang="en-US" dirty="0">
                <a:latin typeface="Tahoma" charset="0"/>
              </a:rPr>
              <a:t>Boyfriend/husband  (3.5%)</a:t>
            </a:r>
          </a:p>
          <a:p>
            <a:pPr lvl="1"/>
            <a:r>
              <a:rPr lang="en-US" dirty="0">
                <a:latin typeface="Tahoma" charset="0"/>
              </a:rPr>
              <a:t>Neighbor/family friend (3.2%)</a:t>
            </a:r>
          </a:p>
          <a:p>
            <a:pPr lvl="1"/>
            <a:r>
              <a:rPr lang="en-US" dirty="0">
                <a:latin typeface="Tahoma" charset="0"/>
              </a:rPr>
              <a:t>Relative (2.2%)</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804" y="2471478"/>
            <a:ext cx="3082196" cy="3835233"/>
          </a:xfrm>
          <a:prstGeom prst="rect">
            <a:avLst/>
          </a:prstGeom>
        </p:spPr>
      </p:pic>
      <p:sp>
        <p:nvSpPr>
          <p:cNvPr id="2" name="Rectangle 1"/>
          <p:cNvSpPr/>
          <p:nvPr/>
        </p:nvSpPr>
        <p:spPr>
          <a:xfrm>
            <a:off x="1774436" y="548101"/>
            <a:ext cx="6717683" cy="646331"/>
          </a:xfrm>
          <a:prstGeom prst="rect">
            <a:avLst/>
          </a:prstGeom>
        </p:spPr>
        <p:txBody>
          <a:bodyPr wrap="square">
            <a:spAutoFit/>
          </a:bodyPr>
          <a:lstStyle/>
          <a:p>
            <a:r>
              <a:rPr lang="en-US" sz="3600" dirty="0"/>
              <a:t>Mental Health issues for Children</a:t>
            </a:r>
          </a:p>
        </p:txBody>
      </p:sp>
      <p:sp>
        <p:nvSpPr>
          <p:cNvPr id="3" name="Rectangle 2"/>
          <p:cNvSpPr/>
          <p:nvPr/>
        </p:nvSpPr>
        <p:spPr>
          <a:xfrm>
            <a:off x="365325" y="1509455"/>
            <a:ext cx="6492675" cy="4524316"/>
          </a:xfrm>
          <a:prstGeom prst="rect">
            <a:avLst/>
          </a:prstGeom>
        </p:spPr>
        <p:txBody>
          <a:bodyPr wrap="square">
            <a:spAutoFit/>
          </a:bodyPr>
          <a:lstStyle/>
          <a:p>
            <a:r>
              <a:rPr lang="en-US" sz="3600" dirty="0"/>
              <a:t>Affective disorders</a:t>
            </a:r>
          </a:p>
          <a:p>
            <a:r>
              <a:rPr lang="en-US" sz="3600" dirty="0"/>
              <a:t>Behavioral disorders</a:t>
            </a:r>
          </a:p>
          <a:p>
            <a:r>
              <a:rPr lang="en-US" sz="3600" dirty="0"/>
              <a:t>Cognitive problems</a:t>
            </a:r>
          </a:p>
          <a:p>
            <a:r>
              <a:rPr lang="en-US" sz="3600" dirty="0"/>
              <a:t>Acute anxiety and stress</a:t>
            </a:r>
          </a:p>
          <a:p>
            <a:r>
              <a:rPr lang="en-US" sz="3600" dirty="0"/>
              <a:t>Conduct disorders</a:t>
            </a:r>
          </a:p>
          <a:p>
            <a:r>
              <a:rPr lang="en-US" sz="3600" dirty="0"/>
              <a:t>Personality disorders</a:t>
            </a:r>
          </a:p>
          <a:p>
            <a:r>
              <a:rPr lang="en-US" sz="3600" dirty="0"/>
              <a:t>Poor academic achievement</a:t>
            </a:r>
          </a:p>
          <a:p>
            <a:r>
              <a:rPr lang="en-US" sz="3600" dirty="0"/>
              <a:t>Poor interpersonal relationships</a:t>
            </a:r>
          </a:p>
        </p:txBody>
      </p:sp>
    </p:spTree>
    <p:extLst>
      <p:ext uri="{BB962C8B-B14F-4D97-AF65-F5344CB8AC3E}">
        <p14:creationId xmlns:p14="http://schemas.microsoft.com/office/powerpoint/2010/main" val="88843494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5147" y="2191777"/>
            <a:ext cx="3070071" cy="1569660"/>
          </a:xfrm>
          <a:prstGeom prst="rect">
            <a:avLst/>
          </a:prstGeom>
          <a:noFill/>
        </p:spPr>
        <p:txBody>
          <a:bodyPr wrap="none" rtlCol="0">
            <a:spAutoFit/>
          </a:bodyPr>
          <a:lstStyle/>
          <a:p>
            <a:pPr marL="285750" indent="-285750">
              <a:buFont typeface="Arial"/>
              <a:buChar char="•"/>
            </a:pPr>
            <a:r>
              <a:rPr lang="en-US" sz="3200" dirty="0" smtClean="0"/>
              <a:t>PANIC ATTACKS</a:t>
            </a:r>
          </a:p>
          <a:p>
            <a:pPr marL="285750" indent="-285750">
              <a:buFont typeface="Arial"/>
              <a:buChar char="•"/>
            </a:pPr>
            <a:endParaRPr lang="en-US" sz="3200" dirty="0" smtClean="0"/>
          </a:p>
          <a:p>
            <a:endParaRPr lang="en-US" sz="3200" dirty="0"/>
          </a:p>
        </p:txBody>
      </p:sp>
      <p:pic>
        <p:nvPicPr>
          <p:cNvPr id="3" name="Picture 2" descr="F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597247" cy="2887580"/>
          </a:xfrm>
          <a:prstGeom prst="rect">
            <a:avLst/>
          </a:prstGeom>
        </p:spPr>
      </p:pic>
      <p:pic>
        <p:nvPicPr>
          <p:cNvPr id="4" name="Picture 3" descr="how-to-stop-a-panic-attack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6030" y="4444858"/>
            <a:ext cx="3437970" cy="2413141"/>
          </a:xfrm>
          <a:prstGeom prst="rect">
            <a:avLst/>
          </a:prstGeom>
        </p:spPr>
      </p:pic>
      <p:pic>
        <p:nvPicPr>
          <p:cNvPr id="5" name="Picture 4" descr="SCRE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254" y="-86975"/>
            <a:ext cx="3559745" cy="3100031"/>
          </a:xfrm>
          <a:prstGeom prst="rect">
            <a:avLst/>
          </a:prstGeom>
        </p:spPr>
      </p:pic>
      <p:pic>
        <p:nvPicPr>
          <p:cNvPr id="6" name="Picture 5" descr="P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74813"/>
            <a:ext cx="2932444" cy="2683186"/>
          </a:xfrm>
          <a:prstGeom prst="rect">
            <a:avLst/>
          </a:prstGeom>
        </p:spPr>
      </p:pic>
      <p:pic>
        <p:nvPicPr>
          <p:cNvPr id="7" name="Picture 6" descr="PANIC ATTACK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9761" y="2336800"/>
            <a:ext cx="4704773" cy="3142642"/>
          </a:xfrm>
          <a:prstGeom prst="rect">
            <a:avLst/>
          </a:prstGeom>
        </p:spPr>
      </p:pic>
    </p:spTree>
    <p:extLst>
      <p:ext uri="{BB962C8B-B14F-4D97-AF65-F5344CB8AC3E}">
        <p14:creationId xmlns:p14="http://schemas.microsoft.com/office/powerpoint/2010/main" val="19624394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a:latin typeface="Tahoma" charset="0"/>
                <a:cs typeface="+mj-cs"/>
              </a:rPr>
              <a:t>Role of the Health Care Professional</a:t>
            </a:r>
          </a:p>
        </p:txBody>
      </p:sp>
      <p:sp>
        <p:nvSpPr>
          <p:cNvPr id="3" name="Content Placeholder 2"/>
          <p:cNvSpPr>
            <a:spLocks noGrp="1"/>
          </p:cNvSpPr>
          <p:nvPr>
            <p:ph idx="1"/>
          </p:nvPr>
        </p:nvSpPr>
        <p:spPr/>
        <p:txBody>
          <a:bodyPr/>
          <a:lstStyle/>
          <a:p>
            <a:pPr marL="0" indent="0">
              <a:buFontTx/>
              <a:buNone/>
              <a:defRPr/>
            </a:pPr>
            <a:r>
              <a:rPr lang="en-US" dirty="0">
                <a:latin typeface="Tahoma" charset="0"/>
                <a:cs typeface="+mn-cs"/>
              </a:rPr>
              <a:t>2005 European study-</a:t>
            </a:r>
          </a:p>
          <a:p>
            <a:pPr marL="0" indent="0">
              <a:defRPr/>
            </a:pPr>
            <a:r>
              <a:rPr lang="en-US" dirty="0">
                <a:latin typeface="Tahoma" charset="0"/>
                <a:cs typeface="+mn-cs"/>
              </a:rPr>
              <a:t>28% of human trafficking victims had encountered a health care provider while they were still in </a:t>
            </a:r>
            <a:r>
              <a:rPr lang="en-US" dirty="0" smtClean="0">
                <a:latin typeface="Tahoma" charset="0"/>
                <a:cs typeface="+mn-cs"/>
              </a:rPr>
              <a:t>captivity</a:t>
            </a:r>
          </a:p>
          <a:p>
            <a:pPr marL="0" indent="0">
              <a:defRPr/>
            </a:pPr>
            <a:endParaRPr lang="en-US" dirty="0">
              <a:latin typeface="Tahoma" charset="0"/>
            </a:endParaRPr>
          </a:p>
          <a:p>
            <a:pPr marL="3543300" lvl="8" indent="0">
              <a:defRPr/>
            </a:pPr>
            <a:r>
              <a:rPr lang="en-US" dirty="0" smtClean="0">
                <a:latin typeface="Tahoma" charset="0"/>
                <a:cs typeface="+mn-cs"/>
              </a:rPr>
              <a:t>                      Zimmerman,2008</a:t>
            </a:r>
            <a:endParaRPr lang="en-US" dirty="0">
              <a:latin typeface="Tahoma" charset="0"/>
              <a:cs typeface="+mn-cs"/>
            </a:endParaRPr>
          </a:p>
          <a:p>
            <a:pPr marL="0" indent="0">
              <a:buFontTx/>
              <a:buNone/>
              <a:defRPr/>
            </a:pPr>
            <a:endParaRPr lang="en-US" dirty="0">
              <a:latin typeface="Tahoma"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SUBSTANCE ABUSE</a:t>
            </a:r>
            <a:endParaRPr lang="en-US" dirty="0"/>
          </a:p>
        </p:txBody>
      </p:sp>
      <p:pic>
        <p:nvPicPr>
          <p:cNvPr id="6" name="Content Placeholder 5" descr="Substance-Abuse.jpg"/>
          <p:cNvPicPr>
            <a:picLocks noGrp="1" noChangeAspect="1"/>
          </p:cNvPicPr>
          <p:nvPr>
            <p:ph idx="1"/>
          </p:nvPr>
        </p:nvPicPr>
        <p:blipFill>
          <a:blip r:embed="rId3">
            <a:extLst>
              <a:ext uri="{28A0092B-C50C-407E-A947-70E740481C1C}">
                <a14:useLocalDpi xmlns:a14="http://schemas.microsoft.com/office/drawing/2010/main" val="0"/>
              </a:ext>
            </a:extLst>
          </a:blip>
          <a:srcRect t="31540" b="31540"/>
          <a:stretch>
            <a:fillRect/>
          </a:stretch>
        </p:blipFill>
        <p:spPr>
          <a:xfrm>
            <a:off x="0" y="4379996"/>
            <a:ext cx="4505777" cy="2478004"/>
          </a:xfrm>
        </p:spPr>
      </p:pic>
      <p:pic>
        <p:nvPicPr>
          <p:cNvPr id="7" name="Picture 6" descr="ETO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9048" y="1269797"/>
            <a:ext cx="3287926" cy="3110200"/>
          </a:xfrm>
          <a:prstGeom prst="rect">
            <a:avLst/>
          </a:prstGeom>
        </p:spPr>
      </p:pic>
      <p:pic>
        <p:nvPicPr>
          <p:cNvPr id="8" name="Picture 7" descr="DRUG.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99" y="1349303"/>
            <a:ext cx="3958443" cy="2634164"/>
          </a:xfrm>
          <a:prstGeom prst="rect">
            <a:avLst/>
          </a:prstGeom>
        </p:spPr>
      </p:pic>
      <p:pic>
        <p:nvPicPr>
          <p:cNvPr id="9" name="Picture 8" descr="SUBSTANCE.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101" y="4338656"/>
            <a:ext cx="3785899" cy="2519344"/>
          </a:xfrm>
          <a:prstGeom prst="rect">
            <a:avLst/>
          </a:prstGeom>
        </p:spPr>
      </p:pic>
    </p:spTree>
    <p:extLst>
      <p:ext uri="{BB962C8B-B14F-4D97-AF65-F5344CB8AC3E}">
        <p14:creationId xmlns:p14="http://schemas.microsoft.com/office/powerpoint/2010/main" val="11528465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Mental Health Care</a:t>
            </a:r>
            <a:br>
              <a:rPr lang="en-US" dirty="0" smtClean="0"/>
            </a:br>
            <a:r>
              <a:rPr lang="en-US" dirty="0" smtClean="0"/>
              <a:t>Trauma from </a:t>
            </a:r>
            <a:r>
              <a:rPr lang="en-US" dirty="0"/>
              <a:t>S</a:t>
            </a:r>
            <a:r>
              <a:rPr lang="en-US" dirty="0" smtClean="0"/>
              <a:t>exual Violence</a:t>
            </a:r>
            <a:br>
              <a:rPr lang="en-US" dirty="0" smtClean="0"/>
            </a:br>
            <a:endParaRPr lang="en-US" dirty="0"/>
          </a:p>
        </p:txBody>
      </p:sp>
      <p:sp>
        <p:nvSpPr>
          <p:cNvPr id="3" name="Content Placeholder 2"/>
          <p:cNvSpPr>
            <a:spLocks noGrp="1"/>
          </p:cNvSpPr>
          <p:nvPr>
            <p:ph idx="1"/>
          </p:nvPr>
        </p:nvSpPr>
        <p:spPr/>
        <p:txBody>
          <a:bodyPr/>
          <a:lstStyle/>
          <a:p>
            <a:r>
              <a:rPr lang="en-US" dirty="0" smtClean="0"/>
              <a:t>Cognitive  behavioral therapy</a:t>
            </a:r>
          </a:p>
          <a:p>
            <a:r>
              <a:rPr lang="en-US" dirty="0" smtClean="0"/>
              <a:t>Trauma informed mental health services</a:t>
            </a:r>
          </a:p>
          <a:p>
            <a:r>
              <a:rPr lang="en-US" dirty="0" smtClean="0"/>
              <a:t>Substance abuse therapy</a:t>
            </a:r>
            <a:endParaRPr lang="en-US" dirty="0"/>
          </a:p>
        </p:txBody>
      </p:sp>
    </p:spTree>
    <p:extLst>
      <p:ext uri="{BB962C8B-B14F-4D97-AF65-F5344CB8AC3E}">
        <p14:creationId xmlns:p14="http://schemas.microsoft.com/office/powerpoint/2010/main" val="136762299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4876"/>
            <a:ext cx="8229600" cy="1852514"/>
          </a:xfrm>
        </p:spPr>
        <p:txBody>
          <a:bodyPr/>
          <a:lstStyle/>
          <a:p>
            <a:r>
              <a:rPr lang="en-US" dirty="0" smtClean="0"/>
              <a:t>Infectious diseases</a:t>
            </a:r>
            <a:endParaRPr lang="en-US" dirty="0"/>
          </a:p>
        </p:txBody>
      </p:sp>
      <p:sp>
        <p:nvSpPr>
          <p:cNvPr id="3" name="Content Placeholder 2"/>
          <p:cNvSpPr>
            <a:spLocks noGrp="1"/>
          </p:cNvSpPr>
          <p:nvPr>
            <p:ph idx="1"/>
          </p:nvPr>
        </p:nvSpPr>
        <p:spPr>
          <a:xfrm>
            <a:off x="457200" y="1061098"/>
            <a:ext cx="8229600" cy="5065065"/>
          </a:xfrm>
        </p:spPr>
        <p:txBody>
          <a:bodyPr/>
          <a:lstStyle/>
          <a:p>
            <a:pPr marL="0" indent="0">
              <a:buNone/>
            </a:pPr>
            <a:r>
              <a:rPr lang="en-US" dirty="0" smtClean="0"/>
              <a:t>From place of origin- </a:t>
            </a:r>
            <a:r>
              <a:rPr lang="en-US" dirty="0"/>
              <a:t>u</a:t>
            </a:r>
            <a:r>
              <a:rPr lang="en-US" dirty="0" smtClean="0"/>
              <a:t>ndiagnosed or treatment stopped</a:t>
            </a:r>
          </a:p>
          <a:p>
            <a:r>
              <a:rPr lang="en-US" dirty="0" smtClean="0"/>
              <a:t>From transit- crowded, poorly ventilated, contaminated water</a:t>
            </a:r>
          </a:p>
          <a:p>
            <a:r>
              <a:rPr lang="en-US" dirty="0" smtClean="0"/>
              <a:t>From destination- neglected</a:t>
            </a:r>
          </a:p>
          <a:p>
            <a:endParaRPr lang="en-US" dirty="0" smtClean="0"/>
          </a:p>
          <a:p>
            <a:endParaRPr lang="en-US" dirty="0"/>
          </a:p>
        </p:txBody>
      </p:sp>
      <p:pic>
        <p:nvPicPr>
          <p:cNvPr id="4" name="Picture 3" descr="mala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00" y="4574898"/>
            <a:ext cx="3238500" cy="2151317"/>
          </a:xfrm>
          <a:prstGeom prst="rect">
            <a:avLst/>
          </a:prstGeom>
        </p:spPr>
      </p:pic>
      <p:pic>
        <p:nvPicPr>
          <p:cNvPr id="5" name="Picture 4" descr="T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00" y="4038600"/>
            <a:ext cx="2882900" cy="2819400"/>
          </a:xfrm>
          <a:prstGeom prst="rect">
            <a:avLst/>
          </a:prstGeom>
        </p:spPr>
      </p:pic>
    </p:spTree>
    <p:extLst>
      <p:ext uri="{BB962C8B-B14F-4D97-AF65-F5344CB8AC3E}">
        <p14:creationId xmlns:p14="http://schemas.microsoft.com/office/powerpoint/2010/main" val="184194069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ABUSE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FRACTURED BONES</a:t>
            </a:r>
          </a:p>
          <a:p>
            <a:r>
              <a:rPr lang="en-US" dirty="0" smtClean="0"/>
              <a:t>JOINT DISLOCATION</a:t>
            </a:r>
          </a:p>
          <a:p>
            <a:r>
              <a:rPr lang="en-US" dirty="0" smtClean="0"/>
              <a:t>BRUISES</a:t>
            </a:r>
          </a:p>
          <a:p>
            <a:r>
              <a:rPr lang="en-US" dirty="0" smtClean="0"/>
              <a:t>CUTS AND PUNCTURE WOUNDS</a:t>
            </a:r>
          </a:p>
          <a:p>
            <a:r>
              <a:rPr lang="en-US" dirty="0" smtClean="0"/>
              <a:t>DENTAL INJURIES</a:t>
            </a:r>
          </a:p>
          <a:p>
            <a:r>
              <a:rPr lang="en-US" dirty="0" smtClean="0"/>
              <a:t>FACIAL INJURIES</a:t>
            </a:r>
          </a:p>
          <a:p>
            <a:r>
              <a:rPr lang="en-US" dirty="0" smtClean="0"/>
              <a:t>BURNS</a:t>
            </a:r>
          </a:p>
          <a:p>
            <a:r>
              <a:rPr lang="en-US" dirty="0" smtClean="0"/>
              <a:t>HEAD TRAUMA, CONCUSSION, HEADACHES</a:t>
            </a:r>
          </a:p>
          <a:p>
            <a:r>
              <a:rPr lang="en-US" smtClean="0"/>
              <a:t>PERFORATED TYMPANIC MEMBRANE</a:t>
            </a:r>
            <a:endParaRPr lang="en-US" dirty="0"/>
          </a:p>
        </p:txBody>
      </p:sp>
    </p:spTree>
    <p:extLst>
      <p:ext uri="{BB962C8B-B14F-4D97-AF65-F5344CB8AC3E}">
        <p14:creationId xmlns:p14="http://schemas.microsoft.com/office/powerpoint/2010/main" val="39147951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94210" name="Content Placeholder 3" descr="beat up face.jpeg"/>
          <p:cNvPicPr>
            <a:picLocks noGrp="1" noChangeAspect="1"/>
          </p:cNvPicPr>
          <p:nvPr>
            <p:ph idx="1"/>
          </p:nvPr>
        </p:nvPicPr>
        <p:blipFill>
          <a:blip r:embed="rId2">
            <a:extLst>
              <a:ext uri="{28A0092B-C50C-407E-A947-70E740481C1C}">
                <a14:useLocalDpi xmlns:a14="http://schemas.microsoft.com/office/drawing/2010/main" val="0"/>
              </a:ext>
            </a:extLst>
          </a:blip>
          <a:srcRect t="31250" b="31250"/>
          <a:stretch>
            <a:fillRect/>
          </a:stretch>
        </p:blipFill>
        <p:spPr>
          <a:xfrm>
            <a:off x="33338" y="0"/>
            <a:ext cx="5638800" cy="3048000"/>
          </a:xfrm>
        </p:spPr>
      </p:pic>
      <p:pic>
        <p:nvPicPr>
          <p:cNvPr id="94211" name="Picture 4" descr="black ey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0"/>
            <a:ext cx="5334000" cy="362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5" descr="scar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9275" y="0"/>
            <a:ext cx="3514725" cy="3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s-denta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9400" y="3867401"/>
            <a:ext cx="3784600" cy="280576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4643" y="-365296"/>
            <a:ext cx="8229600" cy="1782934"/>
          </a:xfrm>
        </p:spPr>
        <p:txBody>
          <a:bodyPr/>
          <a:lstStyle/>
          <a:p>
            <a:r>
              <a:rPr lang="en-US" dirty="0" smtClean="0"/>
              <a:t>TRAUMATIC BRAIN INJURY</a:t>
            </a:r>
            <a:endParaRPr lang="en-US" dirty="0"/>
          </a:p>
        </p:txBody>
      </p:sp>
      <p:pic>
        <p:nvPicPr>
          <p:cNvPr id="4" name="Content Placeholder 3" descr="BI.jpg"/>
          <p:cNvPicPr>
            <a:picLocks noGrp="1" noChangeAspect="1"/>
          </p:cNvPicPr>
          <p:nvPr>
            <p:ph idx="1"/>
          </p:nvPr>
        </p:nvPicPr>
        <p:blipFill>
          <a:blip r:embed="rId3">
            <a:extLst>
              <a:ext uri="{28A0092B-C50C-407E-A947-70E740481C1C}">
                <a14:useLocalDpi xmlns:a14="http://schemas.microsoft.com/office/drawing/2010/main" val="0"/>
              </a:ext>
            </a:extLst>
          </a:blip>
          <a:srcRect l="355" r="355"/>
          <a:stretch>
            <a:fillRect/>
          </a:stretch>
        </p:blipFill>
        <p:spPr>
          <a:xfrm>
            <a:off x="0" y="3768506"/>
            <a:ext cx="3404808" cy="3089494"/>
          </a:xfrm>
        </p:spPr>
      </p:pic>
      <p:pic>
        <p:nvPicPr>
          <p:cNvPr id="5" name="Picture 4" descr="BRAI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0293" y="1417638"/>
            <a:ext cx="4036891" cy="3933139"/>
          </a:xfrm>
          <a:prstGeom prst="rect">
            <a:avLst/>
          </a:prstGeom>
        </p:spPr>
      </p:pic>
      <p:pic>
        <p:nvPicPr>
          <p:cNvPr id="6" name="Picture 5" descr="H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9636" y="4394200"/>
            <a:ext cx="3289300" cy="2463800"/>
          </a:xfrm>
          <a:prstGeom prst="rect">
            <a:avLst/>
          </a:prstGeom>
        </p:spPr>
      </p:pic>
      <p:pic>
        <p:nvPicPr>
          <p:cNvPr id="7" name="Picture 6" descr="MEMOR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7518" y="1417638"/>
            <a:ext cx="2876482" cy="2174085"/>
          </a:xfrm>
          <a:prstGeom prst="rect">
            <a:avLst/>
          </a:prstGeom>
        </p:spPr>
      </p:pic>
      <p:pic>
        <p:nvPicPr>
          <p:cNvPr id="8" name="Picture 7" descr="M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098550"/>
            <a:ext cx="3492500" cy="2324100"/>
          </a:xfrm>
          <a:prstGeom prst="rect">
            <a:avLst/>
          </a:prstGeom>
        </p:spPr>
      </p:pic>
      <p:pic>
        <p:nvPicPr>
          <p:cNvPr id="9" name="Picture 8" descr="BRAI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4140" y="909993"/>
            <a:ext cx="4263044" cy="4440784"/>
          </a:xfrm>
          <a:prstGeom prst="rect">
            <a:avLst/>
          </a:prstGeom>
        </p:spPr>
      </p:pic>
      <p:pic>
        <p:nvPicPr>
          <p:cNvPr id="10" name="Picture 9" descr="TBI.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2936" y="4557503"/>
            <a:ext cx="2857500" cy="2520463"/>
          </a:xfrm>
          <a:prstGeom prst="rect">
            <a:avLst/>
          </a:prstGeom>
        </p:spPr>
      </p:pic>
    </p:spTree>
    <p:extLst>
      <p:ext uri="{BB962C8B-B14F-4D97-AF65-F5344CB8AC3E}">
        <p14:creationId xmlns:p14="http://schemas.microsoft.com/office/powerpoint/2010/main" val="19887979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1852"/>
            <a:ext cx="8229600" cy="1939490"/>
          </a:xfrm>
        </p:spPr>
        <p:txBody>
          <a:bodyPr/>
          <a:lstStyle/>
          <a:p>
            <a:r>
              <a:rPr lang="en-US" dirty="0" smtClean="0"/>
              <a:t>SEXUAL EXPLOITATION</a:t>
            </a:r>
            <a:endParaRPr lang="en-US" dirty="0"/>
          </a:p>
        </p:txBody>
      </p:sp>
      <p:sp>
        <p:nvSpPr>
          <p:cNvPr id="3" name="Content Placeholder 2"/>
          <p:cNvSpPr>
            <a:spLocks noGrp="1"/>
          </p:cNvSpPr>
          <p:nvPr>
            <p:ph idx="1"/>
          </p:nvPr>
        </p:nvSpPr>
        <p:spPr>
          <a:xfrm>
            <a:off x="457200" y="1061098"/>
            <a:ext cx="8229600" cy="5065065"/>
          </a:xfrm>
        </p:spPr>
        <p:txBody>
          <a:bodyPr>
            <a:normAutofit lnSpcReduction="10000"/>
          </a:bodyPr>
          <a:lstStyle/>
          <a:p>
            <a:r>
              <a:rPr lang="en-US" dirty="0" smtClean="0"/>
              <a:t>HIV/AIDS</a:t>
            </a:r>
          </a:p>
          <a:p>
            <a:r>
              <a:rPr lang="en-US" dirty="0" smtClean="0"/>
              <a:t>HEPATITIS</a:t>
            </a:r>
          </a:p>
          <a:p>
            <a:r>
              <a:rPr lang="en-US" dirty="0" smtClean="0"/>
              <a:t>SEXUALLY TRANSMITTED INFECTION</a:t>
            </a:r>
          </a:p>
          <a:p>
            <a:r>
              <a:rPr lang="en-US" dirty="0" smtClean="0"/>
              <a:t>PREGNANCY</a:t>
            </a:r>
          </a:p>
          <a:p>
            <a:pPr marL="0" indent="0">
              <a:buNone/>
            </a:pPr>
            <a:r>
              <a:rPr lang="en-US" dirty="0"/>
              <a:t>	</a:t>
            </a:r>
            <a:r>
              <a:rPr lang="en-US" dirty="0" smtClean="0"/>
              <a:t>-ectopic pregnancy</a:t>
            </a:r>
          </a:p>
          <a:p>
            <a:pPr marL="0" indent="0">
              <a:buNone/>
            </a:pPr>
            <a:r>
              <a:rPr lang="en-US" dirty="0"/>
              <a:t>	</a:t>
            </a:r>
            <a:r>
              <a:rPr lang="en-US" dirty="0" smtClean="0"/>
              <a:t>-abortion complications</a:t>
            </a:r>
          </a:p>
          <a:p>
            <a:r>
              <a:rPr lang="en-US" dirty="0" smtClean="0"/>
              <a:t>VAGINAL TRAUMA</a:t>
            </a:r>
          </a:p>
          <a:p>
            <a:r>
              <a:rPr lang="en-US" dirty="0" smtClean="0"/>
              <a:t>CANDIDA</a:t>
            </a:r>
          </a:p>
          <a:p>
            <a:r>
              <a:rPr lang="en-US" dirty="0" smtClean="0"/>
              <a:t>UTI’S</a:t>
            </a:r>
          </a:p>
          <a:p>
            <a:endParaRPr lang="en-US" dirty="0"/>
          </a:p>
        </p:txBody>
      </p:sp>
      <p:sp>
        <p:nvSpPr>
          <p:cNvPr id="4" name="TextBox 3"/>
          <p:cNvSpPr txBox="1"/>
          <p:nvPr/>
        </p:nvSpPr>
        <p:spPr>
          <a:xfrm>
            <a:off x="5010173" y="6126163"/>
            <a:ext cx="2809145" cy="369332"/>
          </a:xfrm>
          <a:prstGeom prst="rect">
            <a:avLst/>
          </a:prstGeom>
          <a:noFill/>
        </p:spPr>
        <p:txBody>
          <a:bodyPr wrap="none" rtlCol="0">
            <a:spAutoFit/>
          </a:bodyPr>
          <a:lstStyle/>
          <a:p>
            <a:r>
              <a:rPr lang="en-US" dirty="0" smtClean="0"/>
              <a:t>Raymond and Hughes, 2001</a:t>
            </a:r>
            <a:endParaRPr lang="en-US" dirty="0"/>
          </a:p>
        </p:txBody>
      </p:sp>
    </p:spTree>
    <p:extLst>
      <p:ext uri="{BB962C8B-B14F-4D97-AF65-F5344CB8AC3E}">
        <p14:creationId xmlns:p14="http://schemas.microsoft.com/office/powerpoint/2010/main" val="326591088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SEXUAL EXPLOITATION</a:t>
            </a:r>
          </a:p>
        </p:txBody>
      </p:sp>
      <p:sp>
        <p:nvSpPr>
          <p:cNvPr id="3" name="Content Placeholder 2"/>
          <p:cNvSpPr>
            <a:spLocks noGrp="1"/>
          </p:cNvSpPr>
          <p:nvPr>
            <p:ph idx="1"/>
          </p:nvPr>
        </p:nvSpPr>
        <p:spPr/>
        <p:txBody>
          <a:bodyPr>
            <a:normAutofit fontScale="92500" lnSpcReduction="10000"/>
          </a:bodyPr>
          <a:lstStyle/>
          <a:p>
            <a:pPr marL="0" indent="0">
              <a:buNone/>
            </a:pPr>
            <a:endParaRPr lang="en-US" dirty="0"/>
          </a:p>
          <a:p>
            <a:r>
              <a:rPr lang="en-US" dirty="0" smtClean="0"/>
              <a:t>SEXUALLY </a:t>
            </a:r>
            <a:r>
              <a:rPr lang="en-US" dirty="0"/>
              <a:t>TRANSMITTED INFECTIONS</a:t>
            </a:r>
          </a:p>
          <a:p>
            <a:pPr lvl="1"/>
            <a:r>
              <a:rPr lang="en-US" dirty="0"/>
              <a:t>PELVIC INFLAMMATORY DISEASE</a:t>
            </a:r>
          </a:p>
          <a:p>
            <a:pPr lvl="1"/>
            <a:r>
              <a:rPr lang="en-US" dirty="0"/>
              <a:t>CHLAMYDIA</a:t>
            </a:r>
          </a:p>
          <a:p>
            <a:pPr lvl="1"/>
            <a:r>
              <a:rPr lang="en-US" dirty="0"/>
              <a:t>GONORRHEA</a:t>
            </a:r>
          </a:p>
          <a:p>
            <a:pPr lvl="1"/>
            <a:r>
              <a:rPr lang="en-US" dirty="0"/>
              <a:t>SYPHILIS</a:t>
            </a:r>
          </a:p>
          <a:p>
            <a:pPr lvl="1"/>
            <a:r>
              <a:rPr lang="en-US" dirty="0"/>
              <a:t>TRICHOMONIASIS</a:t>
            </a:r>
          </a:p>
          <a:p>
            <a:pPr lvl="1"/>
            <a:r>
              <a:rPr lang="en-US" dirty="0"/>
              <a:t>GENITAL HERPES</a:t>
            </a:r>
          </a:p>
          <a:p>
            <a:pPr lvl="1"/>
            <a:r>
              <a:rPr lang="en-US" dirty="0"/>
              <a:t>GENITAL </a:t>
            </a:r>
            <a:r>
              <a:rPr lang="en-US" dirty="0" smtClean="0"/>
              <a:t>WARTS</a:t>
            </a:r>
            <a:endParaRPr lang="en-US" dirty="0"/>
          </a:p>
          <a:p>
            <a:pPr lvl="1"/>
            <a:r>
              <a:rPr lang="en-US" dirty="0"/>
              <a:t>PUBIC LICE</a:t>
            </a:r>
          </a:p>
          <a:p>
            <a:endParaRPr lang="en-US" dirty="0"/>
          </a:p>
          <a:p>
            <a:endParaRPr lang="en-US" dirty="0"/>
          </a:p>
        </p:txBody>
      </p:sp>
    </p:spTree>
    <p:extLst>
      <p:ext uri="{BB962C8B-B14F-4D97-AF65-F5344CB8AC3E}">
        <p14:creationId xmlns:p14="http://schemas.microsoft.com/office/powerpoint/2010/main" val="38668968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I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6793" y="4584700"/>
            <a:ext cx="3492500" cy="2324100"/>
          </a:xfrm>
          <a:prstGeom prst="rect">
            <a:avLst/>
          </a:prstGeom>
        </p:spPr>
      </p:pic>
      <p:sp>
        <p:nvSpPr>
          <p:cNvPr id="5" name="Title 4"/>
          <p:cNvSpPr>
            <a:spLocks noGrp="1"/>
          </p:cNvSpPr>
          <p:nvPr>
            <p:ph type="title"/>
          </p:nvPr>
        </p:nvSpPr>
        <p:spPr/>
        <p:txBody>
          <a:bodyPr/>
          <a:lstStyle/>
          <a:p>
            <a:r>
              <a:rPr lang="en-US" dirty="0" smtClean="0"/>
              <a:t>                        HIV/AIDS SYMPTOMS</a:t>
            </a:r>
            <a:endParaRPr lang="en-US" dirty="0"/>
          </a:p>
        </p:txBody>
      </p:sp>
      <p:sp>
        <p:nvSpPr>
          <p:cNvPr id="10" name="Content Placeholder 9"/>
          <p:cNvSpPr>
            <a:spLocks noGrp="1"/>
          </p:cNvSpPr>
          <p:nvPr>
            <p:ph idx="1"/>
          </p:nvPr>
        </p:nvSpPr>
        <p:spPr/>
        <p:txBody>
          <a:bodyPr>
            <a:normAutofit lnSpcReduction="10000"/>
          </a:bodyPr>
          <a:lstStyle/>
          <a:p>
            <a:r>
              <a:rPr lang="en-US" dirty="0" smtClean="0"/>
              <a:t>FLULIKE SYMPTOMS</a:t>
            </a:r>
          </a:p>
          <a:p>
            <a:r>
              <a:rPr lang="en-US" dirty="0" smtClean="0"/>
              <a:t>WEIGHT LOSS</a:t>
            </a:r>
          </a:p>
          <a:p>
            <a:r>
              <a:rPr lang="en-US" dirty="0" smtClean="0"/>
              <a:t>ANOREXIA</a:t>
            </a:r>
          </a:p>
          <a:p>
            <a:r>
              <a:rPr lang="en-US" dirty="0" smtClean="0"/>
              <a:t>DIARRHEA</a:t>
            </a:r>
          </a:p>
          <a:p>
            <a:r>
              <a:rPr lang="en-US" dirty="0" smtClean="0"/>
              <a:t>ORAL CANDIDA</a:t>
            </a:r>
          </a:p>
          <a:p>
            <a:r>
              <a:rPr lang="en-US" dirty="0" smtClean="0"/>
              <a:t>TB</a:t>
            </a:r>
          </a:p>
          <a:p>
            <a:r>
              <a:rPr lang="en-US" dirty="0" smtClean="0"/>
              <a:t>KARPOSI’S SARCOMA</a:t>
            </a:r>
          </a:p>
          <a:p>
            <a:r>
              <a:rPr lang="en-US" dirty="0" smtClean="0"/>
              <a:t>ORAL HAIRY LEUKOPLAKIA</a:t>
            </a:r>
          </a:p>
          <a:p>
            <a:endParaRPr lang="en-US" dirty="0"/>
          </a:p>
        </p:txBody>
      </p:sp>
      <p:pic>
        <p:nvPicPr>
          <p:cNvPr id="8" name="Picture 7" descr="hi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650" y="261908"/>
            <a:ext cx="2407466" cy="1340089"/>
          </a:xfrm>
          <a:prstGeom prst="rect">
            <a:avLst/>
          </a:prstGeom>
        </p:spPr>
      </p:pic>
    </p:spTree>
    <p:extLst>
      <p:ext uri="{BB962C8B-B14F-4D97-AF65-F5344CB8AC3E}">
        <p14:creationId xmlns:p14="http://schemas.microsoft.com/office/powerpoint/2010/main" val="151774768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Trafficked Women vs. Legal Prostitutes </a:t>
            </a:r>
            <a:endParaRPr lang="en-US" dirty="0"/>
          </a:p>
        </p:txBody>
      </p:sp>
      <p:sp>
        <p:nvSpPr>
          <p:cNvPr id="3" name="Content Placeholder 2"/>
          <p:cNvSpPr>
            <a:spLocks noGrp="1"/>
          </p:cNvSpPr>
          <p:nvPr>
            <p:ph idx="1"/>
          </p:nvPr>
        </p:nvSpPr>
        <p:spPr/>
        <p:txBody>
          <a:bodyPr/>
          <a:lstStyle/>
          <a:p>
            <a:r>
              <a:rPr lang="en-US" dirty="0" smtClean="0"/>
              <a:t>Risks  and vulnerabilities for HIV</a:t>
            </a:r>
          </a:p>
          <a:p>
            <a:pPr lvl="1"/>
            <a:r>
              <a:rPr lang="en-US" dirty="0" smtClean="0"/>
              <a:t>Illiteracy</a:t>
            </a:r>
          </a:p>
          <a:p>
            <a:pPr lvl="1"/>
            <a:r>
              <a:rPr lang="en-US" dirty="0" smtClean="0"/>
              <a:t>Low awareness of STI’s and HIV</a:t>
            </a:r>
          </a:p>
          <a:p>
            <a:pPr lvl="1"/>
            <a:r>
              <a:rPr lang="en-US" dirty="0" smtClean="0"/>
              <a:t>Limited access to health care </a:t>
            </a:r>
          </a:p>
          <a:p>
            <a:pPr lvl="1"/>
            <a:r>
              <a:rPr lang="en-US" dirty="0" smtClean="0"/>
              <a:t>Limited ability to negotiate with clients</a:t>
            </a:r>
          </a:p>
          <a:p>
            <a:pPr lvl="1"/>
            <a:r>
              <a:rPr lang="en-US" dirty="0" smtClean="0"/>
              <a:t>Reluctance to seek services when available for fear of arrest and deportation</a:t>
            </a:r>
          </a:p>
          <a:p>
            <a:pPr lvl="1"/>
            <a:endParaRPr lang="en-US" dirty="0"/>
          </a:p>
        </p:txBody>
      </p:sp>
    </p:spTree>
    <p:extLst>
      <p:ext uri="{BB962C8B-B14F-4D97-AF65-F5344CB8AC3E}">
        <p14:creationId xmlns:p14="http://schemas.microsoft.com/office/powerpoint/2010/main" val="20613426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a:latin typeface="Tahoma" charset="0"/>
                <a:cs typeface="+mj-cs"/>
              </a:rPr>
              <a:t>Role of the Health Care Professional</a:t>
            </a:r>
          </a:p>
        </p:txBody>
      </p:sp>
      <p:sp>
        <p:nvSpPr>
          <p:cNvPr id="3" name="Content Placeholder 2"/>
          <p:cNvSpPr>
            <a:spLocks noGrp="1"/>
          </p:cNvSpPr>
          <p:nvPr>
            <p:ph idx="1"/>
          </p:nvPr>
        </p:nvSpPr>
        <p:spPr/>
        <p:txBody>
          <a:bodyPr/>
          <a:lstStyle/>
          <a:p>
            <a:pPr marL="0" indent="0">
              <a:buFontTx/>
              <a:buNone/>
              <a:defRPr/>
            </a:pPr>
            <a:r>
              <a:rPr lang="en-US" dirty="0" smtClean="0">
                <a:latin typeface="Tahoma" charset="0"/>
                <a:cs typeface="+mn-cs"/>
              </a:rPr>
              <a:t>2007 </a:t>
            </a:r>
            <a:r>
              <a:rPr lang="en-US" dirty="0">
                <a:latin typeface="Tahoma" charset="0"/>
                <a:cs typeface="+mn-cs"/>
              </a:rPr>
              <a:t>ER study</a:t>
            </a:r>
          </a:p>
          <a:p>
            <a:pPr marL="0" indent="0">
              <a:defRPr/>
            </a:pPr>
            <a:r>
              <a:rPr lang="en-US" dirty="0">
                <a:latin typeface="Tahoma" charset="0"/>
                <a:cs typeface="+mn-cs"/>
              </a:rPr>
              <a:t>76% heard of trafficking</a:t>
            </a:r>
          </a:p>
          <a:p>
            <a:pPr marL="0" indent="0">
              <a:defRPr/>
            </a:pPr>
            <a:r>
              <a:rPr lang="en-US" dirty="0">
                <a:latin typeface="Tahoma" charset="0"/>
                <a:cs typeface="+mn-cs"/>
              </a:rPr>
              <a:t>13% felt they could identify a </a:t>
            </a:r>
            <a:r>
              <a:rPr lang="en-US" dirty="0" smtClean="0">
                <a:latin typeface="Tahoma" charset="0"/>
                <a:cs typeface="+mn-cs"/>
              </a:rPr>
              <a:t>victim</a:t>
            </a:r>
          </a:p>
          <a:p>
            <a:pPr marL="0" indent="0">
              <a:defRPr/>
            </a:pPr>
            <a:r>
              <a:rPr lang="en-US" dirty="0" smtClean="0">
                <a:latin typeface="Tahoma" charset="0"/>
                <a:cs typeface="+mn-cs"/>
              </a:rPr>
              <a:t>&lt; 3% had ever had training on recognizing a TIP victim     </a:t>
            </a:r>
          </a:p>
          <a:p>
            <a:pPr marL="0" indent="0">
              <a:defRPr/>
            </a:pPr>
            <a:endParaRPr lang="en-US" dirty="0">
              <a:latin typeface="Tahoma" charset="0"/>
            </a:endParaRPr>
          </a:p>
          <a:p>
            <a:pPr marL="0" indent="0">
              <a:defRPr/>
            </a:pPr>
            <a:r>
              <a:rPr lang="en-US" dirty="0" smtClean="0">
                <a:latin typeface="Tahoma" charset="0"/>
                <a:cs typeface="+mn-cs"/>
              </a:rPr>
              <a:t>                                 </a:t>
            </a:r>
            <a:r>
              <a:rPr lang="en-US" sz="2000" dirty="0" smtClean="0">
                <a:latin typeface="Tahoma" charset="0"/>
                <a:cs typeface="+mn-cs"/>
              </a:rPr>
              <a:t>Chisolm-Strike,Richardson,2007</a:t>
            </a:r>
            <a:endParaRPr lang="en-US" sz="2000" dirty="0">
              <a:latin typeface="Tahoma" charset="0"/>
              <a:cs typeface="+mn-cs"/>
            </a:endParaRPr>
          </a:p>
        </p:txBody>
      </p:sp>
    </p:spTree>
    <p:extLst>
      <p:ext uri="{BB962C8B-B14F-4D97-AF65-F5344CB8AC3E}">
        <p14:creationId xmlns:p14="http://schemas.microsoft.com/office/powerpoint/2010/main" val="5396156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7901"/>
            <a:ext cx="8229600" cy="1765539"/>
          </a:xfrm>
        </p:spPr>
        <p:txBody>
          <a:bodyPr/>
          <a:lstStyle/>
          <a:p>
            <a:r>
              <a:rPr lang="en-US" dirty="0" smtClean="0"/>
              <a:t>PID</a:t>
            </a:r>
            <a:endParaRPr lang="en-US" dirty="0"/>
          </a:p>
        </p:txBody>
      </p:sp>
      <p:pic>
        <p:nvPicPr>
          <p:cNvPr id="4" name="Content Placeholder 3" descr="pelvic-pain.jpg"/>
          <p:cNvPicPr>
            <a:picLocks noGrp="1" noChangeAspect="1"/>
          </p:cNvPicPr>
          <p:nvPr>
            <p:ph idx="1"/>
          </p:nvPr>
        </p:nvPicPr>
        <p:blipFill>
          <a:blip r:embed="rId2">
            <a:extLst>
              <a:ext uri="{28A0092B-C50C-407E-A947-70E740481C1C}">
                <a14:useLocalDpi xmlns:a14="http://schemas.microsoft.com/office/drawing/2010/main" val="0"/>
              </a:ext>
            </a:extLst>
          </a:blip>
          <a:srcRect t="8712" b="8712"/>
          <a:stretch>
            <a:fillRect/>
          </a:stretch>
        </p:blipFill>
        <p:spPr>
          <a:xfrm>
            <a:off x="4344185" y="4189283"/>
            <a:ext cx="4344215" cy="2389151"/>
          </a:xfrm>
        </p:spPr>
      </p:pic>
      <p:pic>
        <p:nvPicPr>
          <p:cNvPr id="5" name="Picture 4" descr="PI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31" y="1417638"/>
            <a:ext cx="3302000" cy="2463800"/>
          </a:xfrm>
          <a:prstGeom prst="rect">
            <a:avLst/>
          </a:prstGeom>
        </p:spPr>
      </p:pic>
    </p:spTree>
    <p:extLst>
      <p:ext uri="{BB962C8B-B14F-4D97-AF65-F5344CB8AC3E}">
        <p14:creationId xmlns:p14="http://schemas.microsoft.com/office/powerpoint/2010/main" val="36399863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04629"/>
            <a:ext cx="3931594" cy="4453322"/>
          </a:xfrm>
          <a:prstGeom prst="rect">
            <a:avLst/>
          </a:prstGeom>
        </p:spPr>
      </p:pic>
      <p:pic>
        <p:nvPicPr>
          <p:cNvPr id="4" name="Picture 3" descr="HEPATITIS-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2732" y="1487124"/>
            <a:ext cx="4455790" cy="3557442"/>
          </a:xfrm>
          <a:prstGeom prst="rect">
            <a:avLst/>
          </a:prstGeom>
        </p:spPr>
      </p:pic>
    </p:spTree>
    <p:extLst>
      <p:ext uri="{BB962C8B-B14F-4D97-AF65-F5344CB8AC3E}">
        <p14:creationId xmlns:p14="http://schemas.microsoft.com/office/powerpoint/2010/main" val="228421287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I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1900" y="0"/>
            <a:ext cx="3530825" cy="2765813"/>
          </a:xfrm>
          <a:prstGeom prst="rect">
            <a:avLst/>
          </a:prstGeom>
        </p:spPr>
      </p:pic>
      <p:pic>
        <p:nvPicPr>
          <p:cNvPr id="3" name="Picture 2" descr="TRICH-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175" y="2960324"/>
            <a:ext cx="3891892" cy="3561081"/>
          </a:xfrm>
          <a:prstGeom prst="rect">
            <a:avLst/>
          </a:prstGeom>
        </p:spPr>
      </p:pic>
      <p:pic>
        <p:nvPicPr>
          <p:cNvPr id="4" name="Picture 3" descr="TRICH-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32105"/>
            <a:ext cx="4572000" cy="3289300"/>
          </a:xfrm>
          <a:prstGeom prst="rect">
            <a:avLst/>
          </a:prstGeom>
        </p:spPr>
      </p:pic>
    </p:spTree>
    <p:extLst>
      <p:ext uri="{BB962C8B-B14F-4D97-AF65-F5344CB8AC3E}">
        <p14:creationId xmlns:p14="http://schemas.microsoft.com/office/powerpoint/2010/main" val="8258809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LAMYDIA EYE INFEC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23" y="-25911"/>
            <a:ext cx="3549057" cy="3093931"/>
          </a:xfrm>
          <a:prstGeom prst="rect">
            <a:avLst/>
          </a:prstGeom>
        </p:spPr>
      </p:pic>
      <p:pic>
        <p:nvPicPr>
          <p:cNvPr id="5" name="Picture 4" descr="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82550"/>
            <a:ext cx="4445000" cy="3340100"/>
          </a:xfrm>
          <a:prstGeom prst="rect">
            <a:avLst/>
          </a:prstGeom>
        </p:spPr>
      </p:pic>
      <p:pic>
        <p:nvPicPr>
          <p:cNvPr id="6" name="Picture 5" descr="chla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606" y="3068020"/>
            <a:ext cx="3686175" cy="3400425"/>
          </a:xfrm>
          <a:prstGeom prst="rect">
            <a:avLst/>
          </a:prstGeom>
        </p:spPr>
      </p:pic>
      <p:pic>
        <p:nvPicPr>
          <p:cNvPr id="7" name="Picture 6" descr="chlamydi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546" y="3422649"/>
            <a:ext cx="4151237" cy="3097461"/>
          </a:xfrm>
          <a:prstGeom prst="rect">
            <a:avLst/>
          </a:prstGeom>
        </p:spPr>
      </p:pic>
    </p:spTree>
    <p:extLst>
      <p:ext uri="{BB962C8B-B14F-4D97-AF65-F5344CB8AC3E}">
        <p14:creationId xmlns:p14="http://schemas.microsoft.com/office/powerpoint/2010/main" val="5290591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lamy.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28" y="0"/>
            <a:ext cx="4107742" cy="2768261"/>
          </a:xfrm>
          <a:prstGeom prst="rect">
            <a:avLst/>
          </a:prstGeom>
        </p:spPr>
      </p:pic>
      <p:pic>
        <p:nvPicPr>
          <p:cNvPr id="4" name="Picture 3" descr="reac a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39" y="3479011"/>
            <a:ext cx="5250666" cy="2876675"/>
          </a:xfrm>
          <a:prstGeom prst="rect">
            <a:avLst/>
          </a:prstGeom>
        </p:spPr>
      </p:pic>
      <p:pic>
        <p:nvPicPr>
          <p:cNvPr id="5" name="Picture 4" descr="reiter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4453" y="2557074"/>
            <a:ext cx="3026347" cy="4049842"/>
          </a:xfrm>
          <a:prstGeom prst="rect">
            <a:avLst/>
          </a:prstGeom>
        </p:spPr>
      </p:pic>
    </p:spTree>
    <p:extLst>
      <p:ext uri="{BB962C8B-B14F-4D97-AF65-F5344CB8AC3E}">
        <p14:creationId xmlns:p14="http://schemas.microsoft.com/office/powerpoint/2010/main" val="23344804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84300"/>
          </a:xfrm>
        </p:spPr>
        <p:txBody>
          <a:bodyPr/>
          <a:lstStyle/>
          <a:p>
            <a:r>
              <a:rPr lang="en-US" sz="3200">
                <a:latin typeface="Tahoma" charset="0"/>
              </a:rPr>
              <a:t>FACTORS INFLUENCING THE PREVALENCE OF STI</a:t>
            </a:r>
            <a:r>
              <a:rPr lang="ja-JP" altLang="en-US" sz="3200">
                <a:latin typeface="Tahoma" charset="0"/>
              </a:rPr>
              <a:t>’</a:t>
            </a:r>
            <a:r>
              <a:rPr lang="en-US" sz="3200">
                <a:latin typeface="Tahoma" charset="0"/>
              </a:rPr>
              <a:t>S AMONG TRAFFICKING VICTIMS</a:t>
            </a:r>
          </a:p>
        </p:txBody>
      </p:sp>
      <p:sp>
        <p:nvSpPr>
          <p:cNvPr id="3" name="Content Placeholder 2"/>
          <p:cNvSpPr>
            <a:spLocks noGrp="1"/>
          </p:cNvSpPr>
          <p:nvPr>
            <p:ph idx="1"/>
          </p:nvPr>
        </p:nvSpPr>
        <p:spPr>
          <a:xfrm>
            <a:off x="457200" y="1371600"/>
            <a:ext cx="8229600" cy="5486400"/>
          </a:xfrm>
        </p:spPr>
        <p:txBody>
          <a:bodyPr/>
          <a:lstStyle/>
          <a:p>
            <a:r>
              <a:rPr lang="en-US">
                <a:latin typeface="Tahoma" charset="0"/>
              </a:rPr>
              <a:t>Degree of sexual exploitation</a:t>
            </a:r>
          </a:p>
          <a:p>
            <a:pPr>
              <a:buFontTx/>
              <a:buNone/>
            </a:pPr>
            <a:r>
              <a:rPr lang="en-US">
                <a:latin typeface="Tahoma" charset="0"/>
              </a:rPr>
              <a:t>Lifetime number of sexual partners- </a:t>
            </a:r>
          </a:p>
          <a:p>
            <a:pPr>
              <a:buFontTx/>
              <a:buNone/>
            </a:pPr>
            <a:r>
              <a:rPr lang="en-US">
                <a:latin typeface="Tahoma" charset="0"/>
              </a:rPr>
              <a:t>Victims of sexual trafficking have been reported as being forced to have sex  with as many as 40-50 men per night</a:t>
            </a:r>
          </a:p>
          <a:p>
            <a:pPr>
              <a:buFontTx/>
              <a:buNone/>
            </a:pPr>
            <a:r>
              <a:rPr lang="en-US">
                <a:latin typeface="Tahoma" charset="0"/>
              </a:rPr>
              <a:t>Condom use</a:t>
            </a:r>
          </a:p>
          <a:p>
            <a:pPr>
              <a:buFontTx/>
              <a:buNone/>
            </a:pPr>
            <a:r>
              <a:rPr lang="en-US">
                <a:latin typeface="Tahoma" charset="0"/>
              </a:rPr>
              <a:t>Trauma</a:t>
            </a:r>
          </a:p>
          <a:p>
            <a:pPr>
              <a:buFontTx/>
              <a:buNone/>
            </a:pPr>
            <a:r>
              <a:rPr lang="en-US">
                <a:latin typeface="Tahoma" charset="0"/>
              </a:rPr>
              <a:t>Coitus during menstruation</a:t>
            </a:r>
          </a:p>
          <a:p>
            <a:pPr>
              <a:buFontTx/>
              <a:buNone/>
            </a:pPr>
            <a:r>
              <a:rPr lang="en-US">
                <a:latin typeface="Tahoma" charset="0"/>
              </a:rPr>
              <a:t>Vaginal douching</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nc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0428" y="3484177"/>
            <a:ext cx="4045048" cy="3507946"/>
          </a:xfrm>
          <a:prstGeom prst="rect">
            <a:avLst/>
          </a:prstGeom>
        </p:spPr>
      </p:pic>
      <p:pic>
        <p:nvPicPr>
          <p:cNvPr id="8" name="Picture 7" descr="primarysyphil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9160"/>
            <a:ext cx="4572000" cy="3060700"/>
          </a:xfrm>
          <a:prstGeom prst="rect">
            <a:avLst/>
          </a:prstGeom>
        </p:spPr>
      </p:pic>
      <p:pic>
        <p:nvPicPr>
          <p:cNvPr id="10" name="Picture 9" descr="s_syphva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57" y="890461"/>
            <a:ext cx="3862008" cy="5187431"/>
          </a:xfrm>
          <a:prstGeom prst="rect">
            <a:avLst/>
          </a:prstGeom>
        </p:spPr>
      </p:pic>
    </p:spTree>
    <p:extLst>
      <p:ext uri="{BB962C8B-B14F-4D97-AF65-F5344CB8AC3E}">
        <p14:creationId xmlns:p14="http://schemas.microsoft.com/office/powerpoint/2010/main" val="34593830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 sy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6" y="-25923"/>
            <a:ext cx="3902574" cy="2441541"/>
          </a:xfrm>
          <a:prstGeom prst="rect">
            <a:avLst/>
          </a:prstGeom>
        </p:spPr>
      </p:pic>
      <p:pic>
        <p:nvPicPr>
          <p:cNvPr id="4" name="Picture 3" descr="2 s hiv.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4100" y="-25923"/>
            <a:ext cx="3009900" cy="2844411"/>
          </a:xfrm>
          <a:prstGeom prst="rect">
            <a:avLst/>
          </a:prstGeom>
        </p:spPr>
      </p:pic>
      <p:pic>
        <p:nvPicPr>
          <p:cNvPr id="5" name="Picture 4" descr="condy lat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18488"/>
            <a:ext cx="4766623" cy="4039511"/>
          </a:xfrm>
          <a:prstGeom prst="rect">
            <a:avLst/>
          </a:prstGeom>
        </p:spPr>
      </p:pic>
      <p:pic>
        <p:nvPicPr>
          <p:cNvPr id="6" name="Picture 5" descr="sy.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2019" y="3896492"/>
            <a:ext cx="3238500" cy="2961508"/>
          </a:xfrm>
          <a:prstGeom prst="rect">
            <a:avLst/>
          </a:prstGeom>
        </p:spPr>
      </p:pic>
      <p:pic>
        <p:nvPicPr>
          <p:cNvPr id="7" name="Picture 6" descr="Syphilis-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3928" y="1278706"/>
            <a:ext cx="3203200" cy="3432745"/>
          </a:xfrm>
          <a:prstGeom prst="rect">
            <a:avLst/>
          </a:prstGeom>
        </p:spPr>
      </p:pic>
    </p:spTree>
    <p:extLst>
      <p:ext uri="{BB962C8B-B14F-4D97-AF65-F5344CB8AC3E}">
        <p14:creationId xmlns:p14="http://schemas.microsoft.com/office/powerpoint/2010/main" val="249437345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g 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635"/>
            <a:ext cx="4933262" cy="4841905"/>
          </a:xfrm>
          <a:prstGeom prst="rect">
            <a:avLst/>
          </a:prstGeom>
        </p:spPr>
      </p:pic>
      <p:pic>
        <p:nvPicPr>
          <p:cNvPr id="3" name="Picture 2" descr="cong s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6285" y="139160"/>
            <a:ext cx="4227715" cy="2891928"/>
          </a:xfrm>
          <a:prstGeom prst="rect">
            <a:avLst/>
          </a:prstGeom>
        </p:spPr>
      </p:pic>
      <p:pic>
        <p:nvPicPr>
          <p:cNvPr id="4" name="Picture 3" descr="Syphili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636" y="3200690"/>
            <a:ext cx="5479363" cy="3510217"/>
          </a:xfrm>
          <a:prstGeom prst="rect">
            <a:avLst/>
          </a:prstGeom>
        </p:spPr>
      </p:pic>
    </p:spTree>
    <p:extLst>
      <p:ext uri="{BB962C8B-B14F-4D97-AF65-F5344CB8AC3E}">
        <p14:creationId xmlns:p14="http://schemas.microsoft.com/office/powerpoint/2010/main" val="233902799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dular 3 syp- HI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683" y="2712122"/>
            <a:ext cx="5647316" cy="3764877"/>
          </a:xfrm>
          <a:prstGeom prst="rect">
            <a:avLst/>
          </a:prstGeom>
        </p:spPr>
      </p:pic>
      <p:pic>
        <p:nvPicPr>
          <p:cNvPr id="3" name="Picture 2" descr="syph gumm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15042" cy="2712122"/>
          </a:xfrm>
          <a:prstGeom prst="rect">
            <a:avLst/>
          </a:prstGeom>
        </p:spPr>
      </p:pic>
    </p:spTree>
    <p:extLst>
      <p:ext uri="{BB962C8B-B14F-4D97-AF65-F5344CB8AC3E}">
        <p14:creationId xmlns:p14="http://schemas.microsoft.com/office/powerpoint/2010/main" val="301223631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0651" y="1217654"/>
            <a:ext cx="7905350" cy="4247317"/>
          </a:xfrm>
          <a:prstGeom prst="rect">
            <a:avLst/>
          </a:prstGeom>
          <a:noFill/>
        </p:spPr>
        <p:txBody>
          <a:bodyPr wrap="square" rtlCol="0">
            <a:spAutoFit/>
          </a:bodyPr>
          <a:lstStyle/>
          <a:p>
            <a:r>
              <a:rPr lang="en-US" sz="2800" dirty="0" smtClean="0"/>
              <a:t>Trafficking harms women in insidious ways that create “messy” health problems</a:t>
            </a:r>
          </a:p>
          <a:p>
            <a:r>
              <a:rPr lang="en-US" sz="2800" dirty="0" smtClean="0"/>
              <a:t> </a:t>
            </a:r>
            <a:endParaRPr lang="en-US" sz="2800" dirty="0"/>
          </a:p>
          <a:p>
            <a:r>
              <a:rPr lang="en-US" sz="2800" dirty="0" smtClean="0"/>
              <a:t>The physical and mental health consequences are not a side effect of trafficking but a central theme</a:t>
            </a:r>
          </a:p>
          <a:p>
            <a:endParaRPr lang="en-US" sz="2800" dirty="0" smtClean="0"/>
          </a:p>
          <a:p>
            <a:r>
              <a:rPr lang="en-US" sz="2800" dirty="0" smtClean="0"/>
              <a:t>Trafficking is a health care issue in that health care is central to restoring the well being of the trafficking survivor</a:t>
            </a:r>
          </a:p>
          <a:p>
            <a:endParaRPr lang="en-US" dirty="0"/>
          </a:p>
        </p:txBody>
      </p:sp>
      <p:sp>
        <p:nvSpPr>
          <p:cNvPr id="5" name="TextBox 4"/>
          <p:cNvSpPr txBox="1"/>
          <p:nvPr/>
        </p:nvSpPr>
        <p:spPr>
          <a:xfrm>
            <a:off x="2921000" y="5823857"/>
            <a:ext cx="5670994" cy="646331"/>
          </a:xfrm>
          <a:prstGeom prst="rect">
            <a:avLst/>
          </a:prstGeom>
          <a:noFill/>
        </p:spPr>
        <p:txBody>
          <a:bodyPr wrap="none" rtlCol="0">
            <a:spAutoFit/>
          </a:bodyPr>
          <a:lstStyle/>
          <a:p>
            <a:r>
              <a:rPr lang="en-US" dirty="0" smtClean="0"/>
              <a:t>The health risks and consequences of trafficking in women </a:t>
            </a:r>
          </a:p>
          <a:p>
            <a:r>
              <a:rPr lang="en-US" dirty="0" smtClean="0"/>
              <a:t>and adolescents: findings from a European study,2003</a:t>
            </a:r>
            <a:endParaRPr lang="en-US" dirty="0"/>
          </a:p>
        </p:txBody>
      </p:sp>
    </p:spTree>
    <p:extLst>
      <p:ext uri="{BB962C8B-B14F-4D97-AF65-F5344CB8AC3E}">
        <p14:creationId xmlns:p14="http://schemas.microsoft.com/office/powerpoint/2010/main" val="60168196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enital-HERPES-female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0" y="1905000"/>
            <a:ext cx="4064000" cy="3048000"/>
          </a:xfrm>
          <a:prstGeom prst="rect">
            <a:avLst/>
          </a:prstGeom>
        </p:spPr>
      </p:pic>
    </p:spTree>
    <p:extLst>
      <p:ext uri="{BB962C8B-B14F-4D97-AF65-F5344CB8AC3E}">
        <p14:creationId xmlns:p14="http://schemas.microsoft.com/office/powerpoint/2010/main" val="23047325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ITAL WAR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flipH="1">
            <a:off x="3810000" y="3117664"/>
            <a:ext cx="5005054" cy="3740336"/>
          </a:xfrm>
          <a:prstGeom prst="rect">
            <a:avLst/>
          </a:prstGeom>
        </p:spPr>
      </p:pic>
      <p:pic>
        <p:nvPicPr>
          <p:cNvPr id="3" name="Picture 2" descr="picture-of-genital-war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10000" cy="3810000"/>
          </a:xfrm>
          <a:prstGeom prst="rect">
            <a:avLst/>
          </a:prstGeom>
        </p:spPr>
      </p:pic>
    </p:spTree>
    <p:extLst>
      <p:ext uri="{BB962C8B-B14F-4D97-AF65-F5344CB8AC3E}">
        <p14:creationId xmlns:p14="http://schemas.microsoft.com/office/powerpoint/2010/main" val="429004641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7465" y="243531"/>
            <a:ext cx="5424657" cy="6192531"/>
          </a:xfrm>
          <a:prstGeom prst="rect">
            <a:avLst/>
          </a:prstGeom>
        </p:spPr>
      </p:pic>
    </p:spTree>
    <p:extLst>
      <p:ext uri="{BB962C8B-B14F-4D97-AF65-F5344CB8AC3E}">
        <p14:creationId xmlns:p14="http://schemas.microsoft.com/office/powerpoint/2010/main" val="833717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a:latin typeface="Tahoma" charset="0"/>
              </a:rPr>
              <a:t>CONSEQUENCES OF PREGNANCY IN PROSTITUTED CHILDREN</a:t>
            </a:r>
          </a:p>
        </p:txBody>
      </p:sp>
      <p:sp>
        <p:nvSpPr>
          <p:cNvPr id="3" name="Content Placeholder 2"/>
          <p:cNvSpPr>
            <a:spLocks noGrp="1"/>
          </p:cNvSpPr>
          <p:nvPr>
            <p:ph idx="1"/>
          </p:nvPr>
        </p:nvSpPr>
        <p:spPr/>
        <p:txBody>
          <a:bodyPr/>
          <a:lstStyle/>
          <a:p>
            <a:pPr>
              <a:defRPr/>
            </a:pPr>
            <a:r>
              <a:rPr lang="en-US" dirty="0" smtClean="0">
                <a:ea typeface="+mn-ea"/>
              </a:rPr>
              <a:t>9 million girls per year</a:t>
            </a:r>
          </a:p>
          <a:p>
            <a:pPr>
              <a:defRPr/>
            </a:pPr>
            <a:r>
              <a:rPr lang="en-US" dirty="0" smtClean="0">
                <a:ea typeface="+mn-ea"/>
              </a:rPr>
              <a:t>Maternal deaths 4752</a:t>
            </a:r>
          </a:p>
          <a:p>
            <a:pPr>
              <a:defRPr/>
            </a:pPr>
            <a:r>
              <a:rPr lang="en-US" dirty="0" smtClean="0">
                <a:ea typeface="+mn-ea"/>
              </a:rPr>
              <a:t>Induced abortions 1,224,000</a:t>
            </a:r>
          </a:p>
          <a:p>
            <a:pPr>
              <a:defRPr/>
            </a:pPr>
            <a:r>
              <a:rPr lang="en-US" dirty="0" smtClean="0">
                <a:ea typeface="+mn-ea"/>
              </a:rPr>
              <a:t>Abortion related complications 367,200</a:t>
            </a:r>
          </a:p>
          <a:p>
            <a:pPr>
              <a:defRPr/>
            </a:pPr>
            <a:r>
              <a:rPr lang="en-US" dirty="0" smtClean="0">
                <a:ea typeface="+mn-ea"/>
              </a:rPr>
              <a:t>Abortion related deaths 710</a:t>
            </a:r>
          </a:p>
          <a:p>
            <a:pPr>
              <a:buFontTx/>
              <a:buNone/>
              <a:defRPr/>
            </a:pPr>
            <a:r>
              <a:rPr lang="en-US" dirty="0" smtClean="0">
                <a:ea typeface="+mn-ea"/>
              </a:rPr>
              <a:t>							</a:t>
            </a:r>
            <a:r>
              <a:rPr lang="en-US"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n-ea"/>
              </a:rPr>
              <a:t>Lancet 2002</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mn-ea"/>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ABORTION COMPLICATIONS</a:t>
            </a:r>
            <a:endParaRPr lang="en-US" dirty="0"/>
          </a:p>
        </p:txBody>
      </p:sp>
      <p:sp>
        <p:nvSpPr>
          <p:cNvPr id="3" name="Content Placeholder 2"/>
          <p:cNvSpPr>
            <a:spLocks noGrp="1"/>
          </p:cNvSpPr>
          <p:nvPr>
            <p:ph idx="1"/>
          </p:nvPr>
        </p:nvSpPr>
        <p:spPr/>
        <p:txBody>
          <a:bodyPr/>
          <a:lstStyle/>
          <a:p>
            <a:pPr marL="0" indent="0">
              <a:buNone/>
            </a:pPr>
            <a:r>
              <a:rPr lang="en-US" dirty="0" smtClean="0"/>
              <a:t>PROLONGED BLEEDING</a:t>
            </a:r>
          </a:p>
          <a:p>
            <a:pPr marL="0" indent="0">
              <a:buNone/>
            </a:pPr>
            <a:r>
              <a:rPr lang="en-US" dirty="0" smtClean="0"/>
              <a:t>HEAVY BLEEDING</a:t>
            </a:r>
          </a:p>
          <a:p>
            <a:pPr marL="0" indent="0">
              <a:buNone/>
            </a:pPr>
            <a:r>
              <a:rPr lang="en-US" dirty="0" smtClean="0"/>
              <a:t>FEVER</a:t>
            </a:r>
          </a:p>
          <a:p>
            <a:pPr marL="0" indent="0">
              <a:buNone/>
            </a:pPr>
            <a:r>
              <a:rPr lang="en-US" dirty="0" smtClean="0"/>
              <a:t>LOWER ABDOMINAL PAIN</a:t>
            </a:r>
          </a:p>
          <a:p>
            <a:pPr marL="0" indent="0">
              <a:buNone/>
            </a:pPr>
            <a:r>
              <a:rPr lang="en-US" dirty="0" smtClean="0"/>
              <a:t>FOUL VAGINAL DISCHARGE</a:t>
            </a:r>
          </a:p>
          <a:p>
            <a:pPr marL="0" indent="0">
              <a:buNone/>
            </a:pPr>
            <a:endParaRPr lang="en-US" dirty="0"/>
          </a:p>
        </p:txBody>
      </p:sp>
      <p:pic>
        <p:nvPicPr>
          <p:cNvPr id="4" name="Picture 3" descr="aborted_procedure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230" y="4592294"/>
            <a:ext cx="3331921" cy="2265706"/>
          </a:xfrm>
          <a:prstGeom prst="rect">
            <a:avLst/>
          </a:prstGeom>
        </p:spPr>
      </p:pic>
    </p:spTree>
    <p:extLst>
      <p:ext uri="{BB962C8B-B14F-4D97-AF65-F5344CB8AC3E}">
        <p14:creationId xmlns:p14="http://schemas.microsoft.com/office/powerpoint/2010/main" val="6143354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 ABORTION COMPLICATIONS</a:t>
            </a:r>
            <a:endParaRPr lang="en-US" dirty="0"/>
          </a:p>
        </p:txBody>
      </p:sp>
      <p:sp>
        <p:nvSpPr>
          <p:cNvPr id="3" name="Content Placeholder 2"/>
          <p:cNvSpPr>
            <a:spLocks noGrp="1"/>
          </p:cNvSpPr>
          <p:nvPr>
            <p:ph idx="1"/>
          </p:nvPr>
        </p:nvSpPr>
        <p:spPr/>
        <p:txBody>
          <a:bodyPr/>
          <a:lstStyle/>
          <a:p>
            <a:r>
              <a:rPr lang="en-US" dirty="0" smtClean="0"/>
              <a:t>PREMATURITY</a:t>
            </a:r>
          </a:p>
          <a:p>
            <a:r>
              <a:rPr lang="en-US" dirty="0" smtClean="0"/>
              <a:t>INCOMPETENT CERVIX- PG LOSS</a:t>
            </a:r>
          </a:p>
          <a:p>
            <a:r>
              <a:rPr lang="en-US" dirty="0" smtClean="0"/>
              <a:t>PLACENTA PREVIA</a:t>
            </a:r>
          </a:p>
          <a:p>
            <a:r>
              <a:rPr lang="en-US" dirty="0" smtClean="0"/>
              <a:t>INFERTILITY</a:t>
            </a:r>
          </a:p>
          <a:p>
            <a:r>
              <a:rPr lang="en-US" dirty="0" smtClean="0"/>
              <a:t>CHRONIC PELVIC PAIN</a:t>
            </a:r>
          </a:p>
          <a:p>
            <a:endParaRPr lang="en-US" dirty="0"/>
          </a:p>
        </p:txBody>
      </p:sp>
      <p:pic>
        <p:nvPicPr>
          <p:cNvPr id="4" name="Picture 3" descr="PREM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1830" y="3705236"/>
            <a:ext cx="4203684" cy="3152763"/>
          </a:xfrm>
          <a:prstGeom prst="rect">
            <a:avLst/>
          </a:prstGeom>
        </p:spPr>
      </p:pic>
    </p:spTree>
    <p:extLst>
      <p:ext uri="{BB962C8B-B14F-4D97-AF65-F5344CB8AC3E}">
        <p14:creationId xmlns:p14="http://schemas.microsoft.com/office/powerpoint/2010/main" val="208930134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TERM CONSEQUENCES</a:t>
            </a:r>
            <a:endParaRPr lang="en-US" dirty="0"/>
          </a:p>
        </p:txBody>
      </p:sp>
      <p:sp>
        <p:nvSpPr>
          <p:cNvPr id="3" name="Content Placeholder 2"/>
          <p:cNvSpPr>
            <a:spLocks noGrp="1"/>
          </p:cNvSpPr>
          <p:nvPr>
            <p:ph idx="1"/>
          </p:nvPr>
        </p:nvSpPr>
        <p:spPr/>
        <p:txBody>
          <a:bodyPr/>
          <a:lstStyle/>
          <a:p>
            <a:r>
              <a:rPr lang="en-US" dirty="0"/>
              <a:t>UNWANTED PREGNANCY</a:t>
            </a:r>
          </a:p>
          <a:p>
            <a:r>
              <a:rPr lang="en-US" dirty="0" smtClean="0"/>
              <a:t>INFERTILITY</a:t>
            </a:r>
          </a:p>
          <a:p>
            <a:r>
              <a:rPr lang="en-US" dirty="0" smtClean="0"/>
              <a:t>CHRONIC PELVIC PAIN</a:t>
            </a:r>
          </a:p>
          <a:p>
            <a:r>
              <a:rPr lang="en-US" dirty="0" smtClean="0"/>
              <a:t>AIDS</a:t>
            </a:r>
          </a:p>
          <a:p>
            <a:r>
              <a:rPr lang="en-US" dirty="0" smtClean="0"/>
              <a:t>ECTOPIC PREGNANCIES         </a:t>
            </a:r>
          </a:p>
          <a:p>
            <a:r>
              <a:rPr lang="en-US" dirty="0" smtClean="0"/>
              <a:t>CERVICAL CANCER</a:t>
            </a:r>
            <a:endParaRPr lang="en-US" dirty="0"/>
          </a:p>
        </p:txBody>
      </p:sp>
    </p:spTree>
    <p:extLst>
      <p:ext uri="{BB962C8B-B14F-4D97-AF65-F5344CB8AC3E}">
        <p14:creationId xmlns:p14="http://schemas.microsoft.com/office/powerpoint/2010/main" val="398691700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ctopic_pregnanc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580" y="434876"/>
            <a:ext cx="7641395" cy="5705578"/>
          </a:xfrm>
          <a:prstGeom prst="rect">
            <a:avLst/>
          </a:prstGeom>
        </p:spPr>
      </p:pic>
    </p:spTree>
    <p:extLst>
      <p:ext uri="{BB962C8B-B14F-4D97-AF65-F5344CB8AC3E}">
        <p14:creationId xmlns:p14="http://schemas.microsoft.com/office/powerpoint/2010/main" val="2875031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r>
              <a:rPr lang="en-US" smtClean="0">
                <a:cs typeface="+mj-cs"/>
              </a:rPr>
              <a:t>Visual Inspection Methods</a:t>
            </a:r>
          </a:p>
        </p:txBody>
      </p:sp>
      <p:sp>
        <p:nvSpPr>
          <p:cNvPr id="31747" name="Rectangle 3"/>
          <p:cNvSpPr>
            <a:spLocks noGrp="1" noChangeArrowheads="1"/>
          </p:cNvSpPr>
          <p:nvPr>
            <p:ph type="body" sz="half" idx="1"/>
          </p:nvPr>
        </p:nvSpPr>
        <p:spPr>
          <a:xfrm>
            <a:off x="457200" y="1600200"/>
            <a:ext cx="4040188" cy="4530725"/>
          </a:xfrm>
        </p:spPr>
        <p:txBody>
          <a:bodyPr/>
          <a:lstStyle/>
          <a:p>
            <a:pPr eaLnBrk="1" hangingPunct="1">
              <a:defRPr/>
            </a:pPr>
            <a:r>
              <a:rPr lang="en-US" sz="2400" smtClean="0">
                <a:cs typeface="Arial" charset="0"/>
              </a:rPr>
              <a:t>VIA - visual inspection with acetic acid &amp;  naked eye</a:t>
            </a:r>
          </a:p>
          <a:p>
            <a:pPr eaLnBrk="1" hangingPunct="1">
              <a:defRPr/>
            </a:pPr>
            <a:r>
              <a:rPr lang="en-US" sz="2400" smtClean="0">
                <a:cs typeface="Arial" charset="0"/>
              </a:rPr>
              <a:t>VIAM - visual inspection with acetic acid &amp; low magnification</a:t>
            </a:r>
          </a:p>
          <a:p>
            <a:pPr eaLnBrk="1" hangingPunct="1">
              <a:defRPr/>
            </a:pPr>
            <a:r>
              <a:rPr lang="en-US" sz="2400" smtClean="0">
                <a:cs typeface="Arial" charset="0"/>
              </a:rPr>
              <a:t>VILI - visual inspection with Lugol</a:t>
            </a:r>
            <a:r>
              <a:rPr lang="ja-JP" altLang="en-US" sz="2400" smtClean="0">
                <a:latin typeface="Arial"/>
                <a:cs typeface="Arial" charset="0"/>
              </a:rPr>
              <a:t>’</a:t>
            </a:r>
            <a:r>
              <a:rPr lang="en-US" sz="2400" smtClean="0">
                <a:cs typeface="Arial" charset="0"/>
              </a:rPr>
              <a:t>s Iodine</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l="20313" t="6250" r="20313" b="22917"/>
          <a:stretch>
            <a:fillRect/>
          </a:stretch>
        </p:blipFill>
        <p:spPr bwMode="auto">
          <a:xfrm>
            <a:off x="4916488" y="3937000"/>
            <a:ext cx="2157412"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1749" name="Picture 5" descr="Picture in Pre- and Post- Cryotherapy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146300"/>
            <a:ext cx="2068513"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HG VI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525" y="2889250"/>
            <a:ext cx="17748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0-#ppt_w/2"/>
                                          </p:val>
                                        </p:tav>
                                        <p:tav tm="100000">
                                          <p:val>
                                            <p:strVal val="#ppt_x"/>
                                          </p:val>
                                        </p:tav>
                                      </p:tavLst>
                                    </p:anim>
                                    <p:anim calcmode="lin" valueType="num">
                                      <p:cBhvr additive="base">
                                        <p:cTn id="8" dur="500" fill="hold"/>
                                        <p:tgtEl>
                                          <p:spTgt spid="317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1750"/>
                                        </p:tgtEl>
                                        <p:attrNameLst>
                                          <p:attrName>style.visibility</p:attrName>
                                        </p:attrNameLst>
                                      </p:cBhvr>
                                      <p:to>
                                        <p:strVal val="visible"/>
                                      </p:to>
                                    </p:set>
                                    <p:anim calcmode="lin" valueType="num">
                                      <p:cBhvr additive="base">
                                        <p:cTn id="13" dur="500" fill="hold"/>
                                        <p:tgtEl>
                                          <p:spTgt spid="31750"/>
                                        </p:tgtEl>
                                        <p:attrNameLst>
                                          <p:attrName>ppt_x</p:attrName>
                                        </p:attrNameLst>
                                      </p:cBhvr>
                                      <p:tavLst>
                                        <p:tav tm="0">
                                          <p:val>
                                            <p:strVal val="0-#ppt_w/2"/>
                                          </p:val>
                                        </p:tav>
                                        <p:tav tm="100000">
                                          <p:val>
                                            <p:strVal val="#ppt_x"/>
                                          </p:val>
                                        </p:tav>
                                      </p:tavLst>
                                    </p:anim>
                                    <p:anim calcmode="lin" valueType="num">
                                      <p:cBhvr additive="base">
                                        <p:cTn id="14" dur="500" fill="hold"/>
                                        <p:tgtEl>
                                          <p:spTgt spid="317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1748"/>
                                        </p:tgtEl>
                                        <p:attrNameLst>
                                          <p:attrName>style.visibility</p:attrName>
                                        </p:attrNameLst>
                                      </p:cBhvr>
                                      <p:to>
                                        <p:strVal val="visible"/>
                                      </p:to>
                                    </p:set>
                                    <p:anim calcmode="lin" valueType="num">
                                      <p:cBhvr additive="base">
                                        <p:cTn id="19" dur="500" fill="hold"/>
                                        <p:tgtEl>
                                          <p:spTgt spid="31748"/>
                                        </p:tgtEl>
                                        <p:attrNameLst>
                                          <p:attrName>ppt_x</p:attrName>
                                        </p:attrNameLst>
                                      </p:cBhvr>
                                      <p:tavLst>
                                        <p:tav tm="0">
                                          <p:val>
                                            <p:strVal val="0-#ppt_w/2"/>
                                          </p:val>
                                        </p:tav>
                                        <p:tav tm="100000">
                                          <p:val>
                                            <p:strVal val="#ppt_x"/>
                                          </p:val>
                                        </p:tav>
                                      </p:tavLst>
                                    </p:anim>
                                    <p:anim calcmode="lin" valueType="num">
                                      <p:cBhvr additive="base">
                                        <p:cTn id="20"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CARE ACCESS</a:t>
            </a:r>
            <a:endParaRPr lang="en-US" dirty="0"/>
          </a:p>
        </p:txBody>
      </p:sp>
      <p:sp>
        <p:nvSpPr>
          <p:cNvPr id="3" name="Content Placeholder 2"/>
          <p:cNvSpPr>
            <a:spLocks noGrp="1"/>
          </p:cNvSpPr>
          <p:nvPr>
            <p:ph idx="1"/>
          </p:nvPr>
        </p:nvSpPr>
        <p:spPr/>
        <p:txBody>
          <a:bodyPr>
            <a:normAutofit lnSpcReduction="10000"/>
          </a:bodyPr>
          <a:lstStyle/>
          <a:p>
            <a:r>
              <a:rPr lang="en-US" dirty="0" smtClean="0"/>
              <a:t>LACK OF PREVENTIVE SERVICES</a:t>
            </a:r>
          </a:p>
          <a:p>
            <a:r>
              <a:rPr lang="en-US" dirty="0" smtClean="0"/>
              <a:t>LACK OF ACCESS TO CARE*</a:t>
            </a:r>
          </a:p>
          <a:p>
            <a:r>
              <a:rPr lang="en-US" dirty="0" smtClean="0"/>
              <a:t>LATE SERVICES</a:t>
            </a:r>
          </a:p>
          <a:p>
            <a:endParaRPr lang="en-US" dirty="0"/>
          </a:p>
          <a:p>
            <a:endParaRPr lang="en-US" dirty="0" smtClean="0"/>
          </a:p>
          <a:p>
            <a:r>
              <a:rPr lang="en-US" dirty="0" smtClean="0"/>
              <a:t>*</a:t>
            </a:r>
            <a:r>
              <a:rPr lang="en-US" sz="2400" dirty="0" smtClean="0"/>
              <a:t>20% Interviewed victims could identify a location capable of rendering care</a:t>
            </a:r>
          </a:p>
          <a:p>
            <a:r>
              <a:rPr lang="en-US" sz="2400" dirty="0" smtClean="0"/>
              <a:t>Restricted freedom, lack of finances, language skills</a:t>
            </a:r>
          </a:p>
          <a:p>
            <a:r>
              <a:rPr lang="en-US" sz="2400" dirty="0"/>
              <a:t> </a:t>
            </a:r>
            <a:r>
              <a:rPr lang="en-US" sz="2400" dirty="0" smtClean="0"/>
              <a:t>									                        </a:t>
            </a:r>
            <a:r>
              <a:rPr lang="en-US" sz="2000" dirty="0" smtClean="0"/>
              <a:t> Zimmerman,2003</a:t>
            </a:r>
          </a:p>
          <a:p>
            <a:endParaRPr lang="en-US" dirty="0"/>
          </a:p>
        </p:txBody>
      </p:sp>
    </p:spTree>
    <p:extLst>
      <p:ext uri="{BB962C8B-B14F-4D97-AF65-F5344CB8AC3E}">
        <p14:creationId xmlns:p14="http://schemas.microsoft.com/office/powerpoint/2010/main" val="157235900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Reproductive Considerations</a:t>
            </a:r>
            <a:endParaRPr lang="en-US" dirty="0"/>
          </a:p>
        </p:txBody>
      </p:sp>
      <p:sp>
        <p:nvSpPr>
          <p:cNvPr id="3" name="Content Placeholder 2"/>
          <p:cNvSpPr>
            <a:spLocks noGrp="1"/>
          </p:cNvSpPr>
          <p:nvPr>
            <p:ph idx="1"/>
          </p:nvPr>
        </p:nvSpPr>
        <p:spPr/>
        <p:txBody>
          <a:bodyPr/>
          <a:lstStyle/>
          <a:p>
            <a:r>
              <a:rPr lang="en-US" dirty="0" smtClean="0"/>
              <a:t>HIV testing</a:t>
            </a:r>
          </a:p>
          <a:p>
            <a:r>
              <a:rPr lang="en-US" dirty="0" smtClean="0"/>
              <a:t>Pregnancy test</a:t>
            </a:r>
          </a:p>
          <a:p>
            <a:r>
              <a:rPr lang="en-US" dirty="0" smtClean="0"/>
              <a:t>STI screening</a:t>
            </a:r>
          </a:p>
          <a:p>
            <a:r>
              <a:rPr lang="en-US" dirty="0" smtClean="0"/>
              <a:t>Contraception options</a:t>
            </a:r>
          </a:p>
          <a:p>
            <a:r>
              <a:rPr lang="en-US" dirty="0" smtClean="0"/>
              <a:t>Safe sex counseling</a:t>
            </a:r>
          </a:p>
          <a:p>
            <a:r>
              <a:rPr lang="en-US" dirty="0" smtClean="0"/>
              <a:t>? </a:t>
            </a:r>
            <a:r>
              <a:rPr lang="en-US" dirty="0" err="1" smtClean="0"/>
              <a:t>Syndromic</a:t>
            </a:r>
            <a:r>
              <a:rPr lang="en-US" dirty="0" smtClean="0"/>
              <a:t> treatment</a:t>
            </a:r>
            <a:endParaRPr lang="en-US" dirty="0"/>
          </a:p>
        </p:txBody>
      </p:sp>
      <p:pic>
        <p:nvPicPr>
          <p:cNvPr id="4" name="Picture 3" descr="SYNDROM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7608" y="3698615"/>
            <a:ext cx="2857500" cy="2857500"/>
          </a:xfrm>
          <a:prstGeom prst="rect">
            <a:avLst/>
          </a:prstGeom>
        </p:spPr>
      </p:pic>
    </p:spTree>
    <p:extLst>
      <p:ext uri="{BB962C8B-B14F-4D97-AF65-F5344CB8AC3E}">
        <p14:creationId xmlns:p14="http://schemas.microsoft.com/office/powerpoint/2010/main" val="396031856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220" y="0"/>
            <a:ext cx="3401868" cy="2174765"/>
          </a:xfrm>
          <a:prstGeom prst="rect">
            <a:avLst/>
          </a:prstGeom>
        </p:spPr>
      </p:pic>
      <p:pic>
        <p:nvPicPr>
          <p:cNvPr id="4" name="Picture 3" descr="image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7073"/>
            <a:ext cx="2400300" cy="4523498"/>
          </a:xfrm>
          <a:prstGeom prst="rect">
            <a:avLst/>
          </a:prstGeom>
        </p:spPr>
      </p:pic>
      <p:pic>
        <p:nvPicPr>
          <p:cNvPr id="5" name="Picture 4" descr="images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6088" y="0"/>
            <a:ext cx="3987912" cy="2485424"/>
          </a:xfrm>
          <a:prstGeom prst="rect">
            <a:avLst/>
          </a:prstGeom>
        </p:spPr>
      </p:pic>
      <p:pic>
        <p:nvPicPr>
          <p:cNvPr id="6" name="Picture 5" descr="images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59974"/>
            <a:ext cx="4810392" cy="2998026"/>
          </a:xfrm>
          <a:prstGeom prst="rect">
            <a:avLst/>
          </a:prstGeom>
        </p:spPr>
      </p:pic>
      <p:pic>
        <p:nvPicPr>
          <p:cNvPr id="7" name="Picture 6" descr="Unknown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4235" y="3859974"/>
            <a:ext cx="4739765" cy="2870562"/>
          </a:xfrm>
          <a:prstGeom prst="rect">
            <a:avLst/>
          </a:prstGeom>
        </p:spPr>
      </p:pic>
      <p:pic>
        <p:nvPicPr>
          <p:cNvPr id="8" name="Picture 7" descr="Unknow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9500" y="2000292"/>
            <a:ext cx="2984500" cy="2717800"/>
          </a:xfrm>
          <a:prstGeom prst="rect">
            <a:avLst/>
          </a:prstGeom>
        </p:spPr>
      </p:pic>
      <p:sp>
        <p:nvSpPr>
          <p:cNvPr id="9" name="TextBox 8"/>
          <p:cNvSpPr txBox="1"/>
          <p:nvPr/>
        </p:nvSpPr>
        <p:spPr>
          <a:xfrm>
            <a:off x="2400300" y="2819806"/>
            <a:ext cx="3949141" cy="584776"/>
          </a:xfrm>
          <a:prstGeom prst="rect">
            <a:avLst/>
          </a:prstGeom>
          <a:noFill/>
        </p:spPr>
        <p:txBody>
          <a:bodyPr wrap="square" rtlCol="0">
            <a:spAutoFit/>
          </a:bodyPr>
          <a:lstStyle/>
          <a:p>
            <a:r>
              <a:rPr lang="en-US" sz="3200" dirty="0" smtClean="0"/>
              <a:t>Labor Trafficking</a:t>
            </a:r>
            <a:endParaRPr lang="en-US" sz="3200" dirty="0"/>
          </a:p>
        </p:txBody>
      </p:sp>
    </p:spTree>
    <p:extLst>
      <p:ext uri="{BB962C8B-B14F-4D97-AF65-F5344CB8AC3E}">
        <p14:creationId xmlns:p14="http://schemas.microsoft.com/office/powerpoint/2010/main" val="1910627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Specifically Labor trafficked Persons</a:t>
            </a:r>
            <a:endParaRPr lang="en-US" dirty="0"/>
          </a:p>
        </p:txBody>
      </p:sp>
      <p:sp>
        <p:nvSpPr>
          <p:cNvPr id="3" name="Content Placeholder 2"/>
          <p:cNvSpPr>
            <a:spLocks noGrp="1"/>
          </p:cNvSpPr>
          <p:nvPr>
            <p:ph idx="1"/>
          </p:nvPr>
        </p:nvSpPr>
        <p:spPr/>
        <p:txBody>
          <a:bodyPr>
            <a:normAutofit lnSpcReduction="10000"/>
          </a:bodyPr>
          <a:lstStyle/>
          <a:p>
            <a:r>
              <a:rPr lang="en-US" dirty="0" smtClean="0"/>
              <a:t>Often diseases of poverty</a:t>
            </a:r>
          </a:p>
          <a:p>
            <a:r>
              <a:rPr lang="en-US" dirty="0" smtClean="0"/>
              <a:t>Often physically abused</a:t>
            </a:r>
          </a:p>
          <a:p>
            <a:r>
              <a:rPr lang="en-US" dirty="0" smtClean="0"/>
              <a:t>Often sexually abused</a:t>
            </a:r>
          </a:p>
          <a:p>
            <a:r>
              <a:rPr lang="en-US" dirty="0" smtClean="0"/>
              <a:t>Same chronic diseases of general population but less treated/more advanced</a:t>
            </a:r>
          </a:p>
          <a:p>
            <a:r>
              <a:rPr lang="en-US" dirty="0" smtClean="0"/>
              <a:t>Diseases from unsafe working conditions</a:t>
            </a:r>
          </a:p>
          <a:p>
            <a:endParaRPr lang="en-US" dirty="0" smtClean="0"/>
          </a:p>
          <a:p>
            <a:pPr marL="0" indent="0">
              <a:buNone/>
            </a:pPr>
            <a:r>
              <a:rPr lang="en-US" dirty="0" smtClean="0"/>
              <a:t>	</a:t>
            </a:r>
          </a:p>
          <a:p>
            <a:pPr marL="0" indent="0">
              <a:buNone/>
            </a:pPr>
            <a:endParaRPr lang="en-US" dirty="0"/>
          </a:p>
        </p:txBody>
      </p:sp>
    </p:spTree>
    <p:extLst>
      <p:ext uri="{BB962C8B-B14F-4D97-AF65-F5344CB8AC3E}">
        <p14:creationId xmlns:p14="http://schemas.microsoft.com/office/powerpoint/2010/main" val="3513479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Specifically labor trafficked victims</a:t>
            </a:r>
            <a:endParaRPr lang="en-US" dirty="0"/>
          </a:p>
        </p:txBody>
      </p:sp>
      <p:sp>
        <p:nvSpPr>
          <p:cNvPr id="3" name="Content Placeholder 2"/>
          <p:cNvSpPr>
            <a:spLocks noGrp="1"/>
          </p:cNvSpPr>
          <p:nvPr>
            <p:ph idx="1"/>
          </p:nvPr>
        </p:nvSpPr>
        <p:spPr/>
        <p:txBody>
          <a:bodyPr>
            <a:normAutofit fontScale="92500" lnSpcReduction="10000"/>
          </a:bodyPr>
          <a:lstStyle/>
          <a:p>
            <a:pPr lvl="1"/>
            <a:r>
              <a:rPr lang="en-US" dirty="0" smtClean="0"/>
              <a:t>Diseases from poor ventilation and exposure to chemicals and other toxins</a:t>
            </a:r>
          </a:p>
          <a:p>
            <a:pPr lvl="2"/>
            <a:r>
              <a:rPr lang="en-US" dirty="0" smtClean="0"/>
              <a:t>Respiratory</a:t>
            </a:r>
          </a:p>
          <a:p>
            <a:pPr lvl="2"/>
            <a:r>
              <a:rPr lang="en-US" dirty="0" smtClean="0"/>
              <a:t>Skin </a:t>
            </a:r>
          </a:p>
          <a:p>
            <a:pPr lvl="1"/>
            <a:r>
              <a:rPr lang="en-US" dirty="0" smtClean="0"/>
              <a:t>Injuries </a:t>
            </a:r>
            <a:r>
              <a:rPr lang="en-US" dirty="0"/>
              <a:t>from repetitive </a:t>
            </a:r>
            <a:r>
              <a:rPr lang="en-US" dirty="0" smtClean="0"/>
              <a:t>motion</a:t>
            </a:r>
          </a:p>
          <a:p>
            <a:pPr lvl="2"/>
            <a:r>
              <a:rPr lang="en-US" dirty="0" smtClean="0"/>
              <a:t>Musculoskeletal</a:t>
            </a:r>
          </a:p>
          <a:p>
            <a:pPr lvl="1"/>
            <a:r>
              <a:rPr lang="en-US" dirty="0" smtClean="0"/>
              <a:t>Injury from loud environment</a:t>
            </a:r>
          </a:p>
          <a:p>
            <a:pPr lvl="2"/>
            <a:r>
              <a:rPr lang="en-US" dirty="0" smtClean="0"/>
              <a:t>Ear</a:t>
            </a:r>
          </a:p>
          <a:p>
            <a:pPr lvl="1"/>
            <a:r>
              <a:rPr lang="en-US" dirty="0" smtClean="0"/>
              <a:t>Injuries from unsafe conditions</a:t>
            </a:r>
          </a:p>
          <a:p>
            <a:pPr lvl="2"/>
            <a:r>
              <a:rPr lang="en-US" dirty="0" smtClean="0"/>
              <a:t>Eye </a:t>
            </a:r>
          </a:p>
          <a:p>
            <a:pPr lvl="2"/>
            <a:r>
              <a:rPr lang="en-US" dirty="0" smtClean="0"/>
              <a:t>Musculoskeletal</a:t>
            </a:r>
          </a:p>
          <a:p>
            <a:pPr lvl="2"/>
            <a:endParaRPr lang="en-US" dirty="0" smtClean="0"/>
          </a:p>
          <a:p>
            <a:pPr marL="914400" lvl="2" indent="0">
              <a:buNone/>
            </a:pPr>
            <a:endParaRPr lang="en-US" dirty="0" smtClean="0"/>
          </a:p>
          <a:p>
            <a:pPr lvl="2"/>
            <a:endParaRPr lang="en-US" dirty="0" smtClean="0"/>
          </a:p>
          <a:p>
            <a:endParaRPr lang="en-US" dirty="0" smtClean="0"/>
          </a:p>
          <a:p>
            <a:pPr marL="0" indent="0">
              <a:buNone/>
            </a:pPr>
            <a:endParaRPr lang="en-US" dirty="0" smtClean="0"/>
          </a:p>
        </p:txBody>
      </p:sp>
    </p:spTree>
    <p:extLst>
      <p:ext uri="{BB962C8B-B14F-4D97-AF65-F5344CB8AC3E}">
        <p14:creationId xmlns:p14="http://schemas.microsoft.com/office/powerpoint/2010/main" val="4035714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7481"/>
            <a:ext cx="8229600" cy="1835119"/>
          </a:xfrm>
        </p:spPr>
        <p:txBody>
          <a:bodyPr/>
          <a:lstStyle/>
          <a:p>
            <a:r>
              <a:rPr lang="en-US" dirty="0" smtClean="0"/>
              <a:t>Lab Considerations</a:t>
            </a:r>
            <a:endParaRPr lang="en-US" dirty="0"/>
          </a:p>
        </p:txBody>
      </p:sp>
      <p:sp>
        <p:nvSpPr>
          <p:cNvPr id="3" name="Content Placeholder 2"/>
          <p:cNvSpPr>
            <a:spLocks noGrp="1"/>
          </p:cNvSpPr>
          <p:nvPr>
            <p:ph idx="1"/>
          </p:nvPr>
        </p:nvSpPr>
        <p:spPr>
          <a:xfrm>
            <a:off x="457200" y="730592"/>
            <a:ext cx="8229600" cy="5931714"/>
          </a:xfrm>
        </p:spPr>
        <p:txBody>
          <a:bodyPr>
            <a:normAutofit fontScale="92500" lnSpcReduction="10000"/>
          </a:bodyPr>
          <a:lstStyle/>
          <a:p>
            <a:r>
              <a:rPr lang="en-US" dirty="0" smtClean="0"/>
              <a:t>CBC with diff</a:t>
            </a:r>
          </a:p>
          <a:p>
            <a:r>
              <a:rPr lang="en-US" dirty="0" smtClean="0"/>
              <a:t>HIV</a:t>
            </a:r>
          </a:p>
          <a:p>
            <a:r>
              <a:rPr lang="en-US" dirty="0" smtClean="0"/>
              <a:t>Serology for hepatitis B and C, syphilis</a:t>
            </a:r>
          </a:p>
          <a:p>
            <a:r>
              <a:rPr lang="en-US" dirty="0" smtClean="0"/>
              <a:t>Chest </a:t>
            </a:r>
            <a:r>
              <a:rPr lang="en-US" dirty="0" err="1" smtClean="0"/>
              <a:t>xray</a:t>
            </a:r>
            <a:endParaRPr lang="en-US" dirty="0" smtClean="0"/>
          </a:p>
          <a:p>
            <a:r>
              <a:rPr lang="en-US" dirty="0" smtClean="0"/>
              <a:t>Stool ova and parasites</a:t>
            </a:r>
          </a:p>
          <a:p>
            <a:r>
              <a:rPr lang="en-US" dirty="0" smtClean="0"/>
              <a:t>TB skin test</a:t>
            </a:r>
          </a:p>
          <a:p>
            <a:r>
              <a:rPr lang="en-US" dirty="0" smtClean="0"/>
              <a:t>Pap smear</a:t>
            </a:r>
          </a:p>
          <a:p>
            <a:r>
              <a:rPr lang="en-US" dirty="0" smtClean="0"/>
              <a:t>Cervical/vaginal swab- chlamydia,  </a:t>
            </a:r>
            <a:r>
              <a:rPr lang="en-US" dirty="0" err="1" smtClean="0"/>
              <a:t>trichomonas</a:t>
            </a:r>
            <a:endParaRPr lang="en-US" dirty="0" smtClean="0"/>
          </a:p>
          <a:p>
            <a:r>
              <a:rPr lang="en-US" dirty="0" smtClean="0"/>
              <a:t>Pharyngeal, high rectal and vaginal swabs- GC</a:t>
            </a:r>
          </a:p>
          <a:p>
            <a:r>
              <a:rPr lang="en-US" dirty="0" smtClean="0"/>
              <a:t>U/A</a:t>
            </a:r>
          </a:p>
          <a:p>
            <a:r>
              <a:rPr lang="en-US" dirty="0" smtClean="0"/>
              <a:t>Rape kit for forensics</a:t>
            </a:r>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129247572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PREVENTIVE CARE</a:t>
            </a:r>
            <a:endParaRPr lang="en-US" dirty="0"/>
          </a:p>
        </p:txBody>
      </p:sp>
      <p:sp>
        <p:nvSpPr>
          <p:cNvPr id="3" name="Content Placeholder 2"/>
          <p:cNvSpPr>
            <a:spLocks noGrp="1"/>
          </p:cNvSpPr>
          <p:nvPr>
            <p:ph idx="1"/>
          </p:nvPr>
        </p:nvSpPr>
        <p:spPr/>
        <p:txBody>
          <a:bodyPr/>
          <a:lstStyle/>
          <a:p>
            <a:r>
              <a:rPr lang="en-US" dirty="0" smtClean="0"/>
              <a:t>SUPPLY IMMUNIZATIONS</a:t>
            </a:r>
          </a:p>
          <a:p>
            <a:r>
              <a:rPr lang="en-US" dirty="0" smtClean="0"/>
              <a:t>PAP SCREENING</a:t>
            </a:r>
          </a:p>
          <a:p>
            <a:r>
              <a:rPr lang="en-US" dirty="0" smtClean="0"/>
              <a:t>DENTAL</a:t>
            </a:r>
          </a:p>
          <a:p>
            <a:r>
              <a:rPr lang="en-US" dirty="0" smtClean="0"/>
              <a:t>HEARING</a:t>
            </a:r>
          </a:p>
          <a:p>
            <a:r>
              <a:rPr lang="en-US" dirty="0" smtClean="0"/>
              <a:t>VISION</a:t>
            </a:r>
            <a:endParaRPr lang="en-US" dirty="0"/>
          </a:p>
        </p:txBody>
      </p:sp>
    </p:spTree>
    <p:extLst>
      <p:ext uri="{BB962C8B-B14F-4D97-AF65-F5344CB8AC3E}">
        <p14:creationId xmlns:p14="http://schemas.microsoft.com/office/powerpoint/2010/main" val="310190641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2"/>
          <p:cNvSpPr txBox="1">
            <a:spLocks noChangeArrowheads="1"/>
          </p:cNvSpPr>
          <p:nvPr/>
        </p:nvSpPr>
        <p:spPr bwMode="auto">
          <a:xfrm>
            <a:off x="323850" y="620713"/>
            <a:ext cx="8496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GB" sz="3000" b="1">
                <a:latin typeface="Arial" charset="0"/>
                <a:cs typeface="Arial" charset="0"/>
              </a:rPr>
              <a:t>A Complex Victim Group</a:t>
            </a:r>
          </a:p>
        </p:txBody>
      </p:sp>
      <p:sp>
        <p:nvSpPr>
          <p:cNvPr id="110594" name="Text Box 3"/>
          <p:cNvSpPr txBox="1">
            <a:spLocks noChangeArrowheads="1"/>
          </p:cNvSpPr>
          <p:nvPr/>
        </p:nvSpPr>
        <p:spPr bwMode="auto">
          <a:xfrm>
            <a:off x="323850" y="2066925"/>
            <a:ext cx="8496300" cy="40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GB" b="1" dirty="0">
                <a:latin typeface="Arial" charset="0"/>
                <a:cs typeface="Arial" charset="0"/>
              </a:rPr>
              <a:t>Disclosure barriers</a:t>
            </a:r>
          </a:p>
          <a:p>
            <a:pPr eaLnBrk="1" hangingPunct="1">
              <a:spcBef>
                <a:spcPct val="50000"/>
              </a:spcBef>
              <a:buFontTx/>
              <a:buChar char="•"/>
            </a:pPr>
            <a:r>
              <a:rPr lang="en-GB" dirty="0">
                <a:latin typeface="Arial" charset="0"/>
                <a:cs typeface="Arial" charset="0"/>
              </a:rPr>
              <a:t> </a:t>
            </a:r>
            <a:r>
              <a:rPr lang="en-GB" sz="2200" dirty="0">
                <a:latin typeface="Arial" charset="0"/>
                <a:cs typeface="Arial" charset="0"/>
              </a:rPr>
              <a:t>Fear of retaliation by </a:t>
            </a:r>
            <a:r>
              <a:rPr lang="en-GB" sz="2200" dirty="0" smtClean="0">
                <a:latin typeface="Arial" charset="0"/>
                <a:cs typeface="Arial" charset="0"/>
              </a:rPr>
              <a:t>traffickers</a:t>
            </a:r>
          </a:p>
          <a:p>
            <a:pPr eaLnBrk="1" hangingPunct="1">
              <a:spcBef>
                <a:spcPct val="50000"/>
              </a:spcBef>
              <a:buFontTx/>
              <a:buChar char="•"/>
            </a:pPr>
            <a:r>
              <a:rPr lang="en-GB" sz="2200" dirty="0" smtClean="0">
                <a:latin typeface="Arial" charset="0"/>
                <a:cs typeface="Arial" charset="0"/>
              </a:rPr>
              <a:t>Fear for family safety</a:t>
            </a:r>
            <a:endParaRPr lang="en-GB" sz="2200" dirty="0">
              <a:latin typeface="Arial" charset="0"/>
              <a:cs typeface="Arial" charset="0"/>
            </a:endParaRPr>
          </a:p>
          <a:p>
            <a:pPr eaLnBrk="1" hangingPunct="1">
              <a:spcBef>
                <a:spcPct val="50000"/>
              </a:spcBef>
              <a:buFontTx/>
              <a:buChar char="•"/>
            </a:pPr>
            <a:r>
              <a:rPr lang="en-GB" sz="2200" dirty="0">
                <a:latin typeface="Arial" charset="0"/>
                <a:cs typeface="Arial" charset="0"/>
              </a:rPr>
              <a:t> Guilt of her perceived complicity in what occurred</a:t>
            </a:r>
          </a:p>
          <a:p>
            <a:pPr eaLnBrk="1" hangingPunct="1">
              <a:spcBef>
                <a:spcPct val="50000"/>
              </a:spcBef>
              <a:buFontTx/>
              <a:buChar char="•"/>
            </a:pPr>
            <a:r>
              <a:rPr lang="en-GB" sz="2200" dirty="0">
                <a:latin typeface="Arial" charset="0"/>
                <a:cs typeface="Arial" charset="0"/>
              </a:rPr>
              <a:t> Guilt over any criminal activities in which she participated</a:t>
            </a:r>
          </a:p>
          <a:p>
            <a:pPr eaLnBrk="1" hangingPunct="1">
              <a:spcBef>
                <a:spcPct val="50000"/>
              </a:spcBef>
              <a:buFontTx/>
              <a:buChar char="•"/>
            </a:pPr>
            <a:r>
              <a:rPr lang="en-GB" sz="2200" dirty="0">
                <a:latin typeface="Arial" charset="0"/>
                <a:cs typeface="Arial" charset="0"/>
              </a:rPr>
              <a:t> Shame about what she has done, particularly sexual activities</a:t>
            </a:r>
          </a:p>
          <a:p>
            <a:pPr eaLnBrk="1" hangingPunct="1">
              <a:spcBef>
                <a:spcPct val="50000"/>
              </a:spcBef>
              <a:buFontTx/>
              <a:buChar char="•"/>
            </a:pPr>
            <a:r>
              <a:rPr lang="en-GB" sz="2200" dirty="0">
                <a:latin typeface="Arial" charset="0"/>
                <a:cs typeface="Arial" charset="0"/>
              </a:rPr>
              <a:t> Little trust in officials, e.g., police, immigration, health </a:t>
            </a:r>
            <a:r>
              <a:rPr lang="en-GB" sz="2200" dirty="0" smtClean="0">
                <a:latin typeface="Arial" charset="0"/>
                <a:cs typeface="Arial" charset="0"/>
              </a:rPr>
              <a:t>workers</a:t>
            </a:r>
          </a:p>
          <a:p>
            <a:pPr eaLnBrk="1" hangingPunct="1">
              <a:spcBef>
                <a:spcPct val="50000"/>
              </a:spcBef>
              <a:buFontTx/>
              <a:buChar char="•"/>
            </a:pPr>
            <a:r>
              <a:rPr lang="en-GB" sz="2200" dirty="0" smtClean="0">
                <a:latin typeface="Arial" charset="0"/>
                <a:cs typeface="Arial" charset="0"/>
              </a:rPr>
              <a:t>Loyalty to traffickers as coping mechanism</a:t>
            </a:r>
            <a:endParaRPr lang="en-GB" sz="2200" dirty="0">
              <a:latin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1371600" y="304800"/>
            <a:ext cx="7772400" cy="1295400"/>
          </a:xfrm>
        </p:spPr>
        <p:txBody>
          <a:bodyPr/>
          <a:lstStyle/>
          <a:p>
            <a:pPr eaLnBrk="1" hangingPunct="1">
              <a:defRPr/>
            </a:pPr>
            <a:r>
              <a:rPr lang="en-US" sz="3600" b="1">
                <a:latin typeface="Tahoma" charset="0"/>
                <a:cs typeface="+mj-cs"/>
              </a:rPr>
              <a:t>Communicating with Victims of Human Trafficking</a:t>
            </a:r>
          </a:p>
        </p:txBody>
      </p:sp>
      <p:sp>
        <p:nvSpPr>
          <p:cNvPr id="381955" name="Rectangle 3"/>
          <p:cNvSpPr>
            <a:spLocks noGrp="1" noChangeArrowheads="1"/>
          </p:cNvSpPr>
          <p:nvPr>
            <p:ph idx="1"/>
          </p:nvPr>
        </p:nvSpPr>
        <p:spPr>
          <a:xfrm>
            <a:off x="1371600" y="1905000"/>
            <a:ext cx="7772400" cy="4191000"/>
          </a:xfrm>
        </p:spPr>
        <p:txBody>
          <a:bodyPr/>
          <a:lstStyle/>
          <a:p>
            <a:pPr eaLnBrk="1" hangingPunct="1">
              <a:defRPr/>
            </a:pPr>
            <a:r>
              <a:rPr lang="en-US" smtClean="0">
                <a:ea typeface="+mn-ea"/>
                <a:cs typeface="+mn-cs"/>
              </a:rPr>
              <a:t>Before questioning potential trafficking victim: </a:t>
            </a:r>
          </a:p>
          <a:p>
            <a:pPr lvl="1" eaLnBrk="1" hangingPunct="1">
              <a:defRPr/>
            </a:pPr>
            <a:r>
              <a:rPr lang="en-US" b="1" smtClean="0"/>
              <a:t>Isolate</a:t>
            </a:r>
            <a:r>
              <a:rPr lang="en-US" smtClean="0"/>
              <a:t> individual from person accompanying her/him without raising suspicions</a:t>
            </a:r>
            <a:r>
              <a:rPr lang="en-US" sz="3200" smtClean="0"/>
              <a:t> </a:t>
            </a:r>
          </a:p>
          <a:p>
            <a:pPr lvl="1" eaLnBrk="1" hangingPunct="1">
              <a:defRPr/>
            </a:pPr>
            <a:r>
              <a:rPr lang="en-US" i="1" smtClean="0"/>
              <a:t>Individual accompanying patient may be trafficker posing as spouse, other family member or employer</a:t>
            </a:r>
          </a:p>
          <a:p>
            <a:pPr eaLnBrk="1" hangingPunct="1">
              <a:defRPr/>
            </a:pPr>
            <a:endParaRPr lang="en-US" sz="2800" i="1" smtClean="0">
              <a:ea typeface="+mn-ea"/>
              <a:cs typeface="+mn-cs"/>
            </a:endParaRPr>
          </a:p>
          <a:p>
            <a:pPr eaLnBrk="1" hangingPunct="1">
              <a:defRPr/>
            </a:pPr>
            <a:endParaRPr lang="en-US" sz="4000" smtClean="0">
              <a:ea typeface="+mn-ea"/>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1371600" y="304800"/>
            <a:ext cx="7772400" cy="1143000"/>
          </a:xfrm>
        </p:spPr>
        <p:txBody>
          <a:bodyPr>
            <a:normAutofit fontScale="90000"/>
          </a:bodyPr>
          <a:lstStyle/>
          <a:p>
            <a:pPr eaLnBrk="1" hangingPunct="1">
              <a:defRPr/>
            </a:pPr>
            <a:r>
              <a:rPr lang="en-US" sz="3600" b="1">
                <a:latin typeface="Tahoma" charset="0"/>
                <a:cs typeface="+mj-cs"/>
              </a:rPr>
              <a:t>Communicating with Victims of Human Trafficking: Messages</a:t>
            </a:r>
          </a:p>
        </p:txBody>
      </p:sp>
      <p:sp>
        <p:nvSpPr>
          <p:cNvPr id="392195" name="Rectangle 3"/>
          <p:cNvSpPr>
            <a:spLocks noGrp="1" noChangeArrowheads="1"/>
          </p:cNvSpPr>
          <p:nvPr>
            <p:ph idx="1"/>
          </p:nvPr>
        </p:nvSpPr>
        <p:spPr>
          <a:xfrm>
            <a:off x="2133600" y="1676400"/>
            <a:ext cx="6629400" cy="4495800"/>
          </a:xfrm>
        </p:spPr>
        <p:txBody>
          <a:bodyPr/>
          <a:lstStyle/>
          <a:p>
            <a:pPr marL="693738" indent="-349250" eaLnBrk="1" hangingPunct="1">
              <a:lnSpc>
                <a:spcPct val="80000"/>
              </a:lnSpc>
              <a:defRPr/>
            </a:pPr>
            <a:r>
              <a:rPr lang="en-US">
                <a:latin typeface="Tahoma" charset="0"/>
                <a:cs typeface="+mn-cs"/>
              </a:rPr>
              <a:t>Gaining victim</a:t>
            </a:r>
            <a:r>
              <a:rPr lang="ja-JP" altLang="en-US">
                <a:latin typeface="Tahoma" charset="0"/>
                <a:cs typeface="+mn-cs"/>
              </a:rPr>
              <a:t>’</a:t>
            </a:r>
            <a:r>
              <a:rPr lang="en-US">
                <a:latin typeface="Tahoma" charset="0"/>
                <a:cs typeface="+mn-cs"/>
              </a:rPr>
              <a:t>s trust important first step in providing assistance</a:t>
            </a:r>
          </a:p>
          <a:p>
            <a:pPr marL="693738" indent="-349250" eaLnBrk="1" hangingPunct="1">
              <a:lnSpc>
                <a:spcPct val="80000"/>
              </a:lnSpc>
              <a:defRPr/>
            </a:pPr>
            <a:r>
              <a:rPr lang="en-US">
                <a:latin typeface="Tahoma" charset="0"/>
                <a:cs typeface="+mn-cs"/>
              </a:rPr>
              <a:t>Sample messages to convey:</a:t>
            </a:r>
          </a:p>
          <a:p>
            <a:pPr marL="1144588" lvl="1" eaLnBrk="1" hangingPunct="1">
              <a:lnSpc>
                <a:spcPct val="80000"/>
              </a:lnSpc>
              <a:defRPr/>
            </a:pPr>
            <a:r>
              <a:rPr lang="en-US" i="1">
                <a:latin typeface="Tahoma" charset="0"/>
                <a:cs typeface="Arial" charset="0"/>
              </a:rPr>
              <a:t>We are here to help you.</a:t>
            </a:r>
            <a:endParaRPr lang="en-US" i="1">
              <a:latin typeface="Tahoma" charset="0"/>
            </a:endParaRPr>
          </a:p>
          <a:p>
            <a:pPr marL="1144588" lvl="1" eaLnBrk="1" hangingPunct="1">
              <a:lnSpc>
                <a:spcPct val="80000"/>
              </a:lnSpc>
              <a:defRPr/>
            </a:pPr>
            <a:r>
              <a:rPr lang="en-US" i="1">
                <a:latin typeface="Tahoma" charset="0"/>
                <a:cs typeface="Times New Roman" charset="0"/>
              </a:rPr>
              <a:t>Our first priority is your safety.</a:t>
            </a:r>
            <a:endParaRPr lang="en-US" i="1">
              <a:latin typeface="Tahoma" charset="0"/>
            </a:endParaRPr>
          </a:p>
          <a:p>
            <a:pPr marL="1144588" lvl="1" eaLnBrk="1" hangingPunct="1">
              <a:lnSpc>
                <a:spcPct val="80000"/>
              </a:lnSpc>
              <a:defRPr/>
            </a:pPr>
            <a:r>
              <a:rPr lang="en-US" i="1">
                <a:latin typeface="Tahoma" charset="0"/>
                <a:cs typeface="Times New Roman" charset="0"/>
              </a:rPr>
              <a:t> </a:t>
            </a:r>
            <a:r>
              <a:rPr lang="en-US" i="1">
                <a:latin typeface="Tahoma" charset="0"/>
              </a:rPr>
              <a:t>If you are a victim of trafficking and you cooperate, you will not be deported.</a:t>
            </a:r>
          </a:p>
          <a:p>
            <a:pPr marL="1144588" lvl="1" eaLnBrk="1" hangingPunct="1">
              <a:lnSpc>
                <a:spcPct val="80000"/>
              </a:lnSpc>
              <a:defRPr/>
            </a:pPr>
            <a:r>
              <a:rPr lang="en-US" i="1">
                <a:latin typeface="Tahoma" charset="0"/>
                <a:cs typeface="Times New Roman" charset="0"/>
              </a:rPr>
              <a:t>We will </a:t>
            </a:r>
            <a:r>
              <a:rPr lang="en-US" i="1">
                <a:latin typeface="Tahoma" charset="0"/>
                <a:cs typeface="Arial" charset="0"/>
              </a:rPr>
              <a:t>give you the medical care that you need.</a:t>
            </a:r>
            <a:endParaRPr lang="en-US" i="1">
              <a:latin typeface="Tahom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99485"/>
          </a:xfrm>
        </p:spPr>
        <p:txBody>
          <a:bodyPr>
            <a:normAutofit fontScale="90000"/>
          </a:bodyPr>
          <a:lstStyle/>
          <a:p>
            <a:r>
              <a:rPr lang="en-US" dirty="0" smtClean="0"/>
              <a:t>Additional Systems Review</a:t>
            </a:r>
            <a:endParaRPr lang="en-US" dirty="0"/>
          </a:p>
        </p:txBody>
      </p:sp>
      <p:sp>
        <p:nvSpPr>
          <p:cNvPr id="3" name="Content Placeholder 2"/>
          <p:cNvSpPr>
            <a:spLocks noGrp="1"/>
          </p:cNvSpPr>
          <p:nvPr>
            <p:ph idx="1"/>
          </p:nvPr>
        </p:nvSpPr>
        <p:spPr>
          <a:xfrm>
            <a:off x="457200" y="1095888"/>
            <a:ext cx="8229600" cy="5030275"/>
          </a:xfrm>
        </p:spPr>
        <p:txBody>
          <a:bodyPr>
            <a:normAutofit fontScale="70000" lnSpcReduction="20000"/>
          </a:bodyPr>
          <a:lstStyle/>
          <a:p>
            <a:r>
              <a:rPr lang="en-US" dirty="0" smtClean="0"/>
              <a:t>HEENT</a:t>
            </a:r>
          </a:p>
          <a:p>
            <a:pPr lvl="1"/>
            <a:r>
              <a:rPr lang="en-US" dirty="0" smtClean="0"/>
              <a:t>Head trauma?</a:t>
            </a:r>
          </a:p>
          <a:p>
            <a:pPr lvl="1"/>
            <a:r>
              <a:rPr lang="en-US" dirty="0" smtClean="0"/>
              <a:t>Frequent headache?</a:t>
            </a:r>
          </a:p>
          <a:p>
            <a:pPr lvl="1"/>
            <a:r>
              <a:rPr lang="en-US" dirty="0" smtClean="0"/>
              <a:t>Pharyngeal trauma?</a:t>
            </a:r>
          </a:p>
          <a:p>
            <a:pPr lvl="1"/>
            <a:r>
              <a:rPr lang="en-US" dirty="0" smtClean="0"/>
              <a:t>Dental or gingival pain?</a:t>
            </a:r>
          </a:p>
          <a:p>
            <a:pPr lvl="1"/>
            <a:r>
              <a:rPr lang="en-US" dirty="0" smtClean="0"/>
              <a:t>Visual changes?</a:t>
            </a:r>
          </a:p>
          <a:p>
            <a:r>
              <a:rPr lang="en-US" dirty="0" smtClean="0"/>
              <a:t>Neck</a:t>
            </a:r>
          </a:p>
          <a:p>
            <a:pPr lvl="1"/>
            <a:r>
              <a:rPr lang="en-US" dirty="0" err="1" smtClean="0"/>
              <a:t>Hx</a:t>
            </a:r>
            <a:r>
              <a:rPr lang="en-US" dirty="0" smtClean="0"/>
              <a:t> strangulation?</a:t>
            </a:r>
          </a:p>
          <a:p>
            <a:r>
              <a:rPr lang="en-US" dirty="0" smtClean="0"/>
              <a:t>CV</a:t>
            </a:r>
          </a:p>
          <a:p>
            <a:pPr lvl="1"/>
            <a:r>
              <a:rPr lang="en-US" dirty="0" smtClean="0"/>
              <a:t>Chest trauma?</a:t>
            </a:r>
          </a:p>
          <a:p>
            <a:r>
              <a:rPr lang="en-US" dirty="0" smtClean="0"/>
              <a:t>Respiratory</a:t>
            </a:r>
          </a:p>
          <a:p>
            <a:pPr lvl="1"/>
            <a:r>
              <a:rPr lang="en-US" dirty="0" smtClean="0"/>
              <a:t>Possible TB exposure (living conditions?  #people sharing a room?)</a:t>
            </a:r>
          </a:p>
          <a:p>
            <a:r>
              <a:rPr lang="en-US" dirty="0" smtClean="0"/>
              <a:t>GI</a:t>
            </a:r>
          </a:p>
          <a:p>
            <a:pPr lvl="1"/>
            <a:r>
              <a:rPr lang="en-US" dirty="0" smtClean="0"/>
              <a:t>Abdominal trauma?</a:t>
            </a:r>
            <a:endParaRPr lang="en-US" dirty="0"/>
          </a:p>
          <a:p>
            <a:pPr lvl="1"/>
            <a:r>
              <a:rPr lang="en-US" dirty="0" smtClean="0"/>
              <a:t>Chronic diarrhea</a:t>
            </a:r>
          </a:p>
        </p:txBody>
      </p:sp>
    </p:spTree>
    <p:extLst>
      <p:ext uri="{BB962C8B-B14F-4D97-AF65-F5344CB8AC3E}">
        <p14:creationId xmlns:p14="http://schemas.microsoft.com/office/powerpoint/2010/main" val="25824507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idx="4294967295"/>
          </p:nvPr>
        </p:nvSpPr>
        <p:spPr>
          <a:xfrm>
            <a:off x="0" y="274638"/>
            <a:ext cx="8229600" cy="1143000"/>
          </a:xfrm>
        </p:spPr>
        <p:txBody>
          <a:bodyPr>
            <a:normAutofit fontScale="90000"/>
          </a:bodyPr>
          <a:lstStyle/>
          <a:p>
            <a:pPr eaLnBrk="1" hangingPunct="1"/>
            <a:r>
              <a:rPr lang="en-US" sz="3600" b="1">
                <a:latin typeface="Tahoma" charset="0"/>
              </a:rPr>
              <a:t>Health Issues Associated with Victims of Human Trafficking</a:t>
            </a:r>
          </a:p>
        </p:txBody>
      </p:sp>
      <p:sp>
        <p:nvSpPr>
          <p:cNvPr id="365571" name="Rectangle 3"/>
          <p:cNvSpPr>
            <a:spLocks noGrp="1" noChangeArrowheads="1"/>
          </p:cNvSpPr>
          <p:nvPr>
            <p:ph type="body" idx="4294967295"/>
          </p:nvPr>
        </p:nvSpPr>
        <p:spPr>
          <a:xfrm>
            <a:off x="0" y="1600200"/>
            <a:ext cx="8229600" cy="4525963"/>
          </a:xfrm>
        </p:spPr>
        <p:txBody>
          <a:bodyPr/>
          <a:lstStyle/>
          <a:p>
            <a:pPr eaLnBrk="1" hangingPunct="1"/>
            <a:r>
              <a:rPr lang="en-US" sz="2800">
                <a:latin typeface="Tahoma" charset="0"/>
              </a:rPr>
              <a:t>Victims suffer from host of physical and psychological problems stemming from:</a:t>
            </a:r>
            <a:r>
              <a:rPr lang="en-US">
                <a:latin typeface="Tahoma" charset="0"/>
              </a:rPr>
              <a:t> </a:t>
            </a:r>
          </a:p>
          <a:p>
            <a:pPr lvl="1" eaLnBrk="1" hangingPunct="1"/>
            <a:r>
              <a:rPr lang="en-US" sz="2400" i="1">
                <a:latin typeface="Tahoma" charset="0"/>
              </a:rPr>
              <a:t>Inhumane living conditions</a:t>
            </a:r>
          </a:p>
          <a:p>
            <a:pPr lvl="1" eaLnBrk="1" hangingPunct="1"/>
            <a:r>
              <a:rPr lang="en-US" sz="2400" i="1">
                <a:latin typeface="Tahoma" charset="0"/>
              </a:rPr>
              <a:t>Poor sanitation</a:t>
            </a:r>
          </a:p>
          <a:p>
            <a:pPr lvl="1" eaLnBrk="1" hangingPunct="1"/>
            <a:r>
              <a:rPr lang="en-US" sz="2400" i="1">
                <a:latin typeface="Tahoma" charset="0"/>
              </a:rPr>
              <a:t>Inadequate nutrition</a:t>
            </a:r>
          </a:p>
          <a:p>
            <a:pPr lvl="1" eaLnBrk="1" hangingPunct="1"/>
            <a:r>
              <a:rPr lang="en-US" sz="2400" i="1">
                <a:latin typeface="Tahoma" charset="0"/>
              </a:rPr>
              <a:t>Poor personal hygiene</a:t>
            </a:r>
          </a:p>
          <a:p>
            <a:pPr lvl="1" eaLnBrk="1" hangingPunct="1"/>
            <a:r>
              <a:rPr lang="en-US" sz="2400" i="1">
                <a:latin typeface="Tahoma" charset="0"/>
              </a:rPr>
              <a:t>Brutal physical and emotional abuse</a:t>
            </a:r>
          </a:p>
          <a:p>
            <a:pPr lvl="1" eaLnBrk="1" hangingPunct="1"/>
            <a:r>
              <a:rPr lang="en-US" sz="2400" i="1">
                <a:latin typeface="Tahoma" charset="0"/>
              </a:rPr>
              <a:t>Dangerous workplace conditions</a:t>
            </a:r>
          </a:p>
          <a:p>
            <a:pPr lvl="1" eaLnBrk="1" hangingPunct="1"/>
            <a:r>
              <a:rPr lang="en-US" sz="2400" i="1">
                <a:latin typeface="Tahoma" charset="0"/>
              </a:rPr>
              <a:t>General lack of quality medical care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7987"/>
            <a:ext cx="8229600" cy="2165625"/>
          </a:xfrm>
        </p:spPr>
        <p:txBody>
          <a:bodyPr>
            <a:normAutofit/>
          </a:bodyPr>
          <a:lstStyle/>
          <a:p>
            <a:r>
              <a:rPr lang="en-US" sz="3600" dirty="0"/>
              <a:t>Additional Systems Review</a:t>
            </a:r>
          </a:p>
        </p:txBody>
      </p:sp>
      <p:sp>
        <p:nvSpPr>
          <p:cNvPr id="3" name="Content Placeholder 2"/>
          <p:cNvSpPr>
            <a:spLocks noGrp="1"/>
          </p:cNvSpPr>
          <p:nvPr>
            <p:ph idx="1"/>
          </p:nvPr>
        </p:nvSpPr>
        <p:spPr>
          <a:xfrm>
            <a:off x="457200" y="765382"/>
            <a:ext cx="8229600" cy="5360781"/>
          </a:xfrm>
        </p:spPr>
        <p:txBody>
          <a:bodyPr>
            <a:normAutofit fontScale="70000" lnSpcReduction="20000"/>
          </a:bodyPr>
          <a:lstStyle/>
          <a:p>
            <a:r>
              <a:rPr lang="en-US" dirty="0" smtClean="0"/>
              <a:t>GU</a:t>
            </a:r>
          </a:p>
          <a:p>
            <a:pPr lvl="1"/>
            <a:r>
              <a:rPr lang="en-US" dirty="0" smtClean="0"/>
              <a:t>Sexual trauma including foreign </a:t>
            </a:r>
            <a:r>
              <a:rPr lang="en-US" dirty="0"/>
              <a:t>o</a:t>
            </a:r>
            <a:r>
              <a:rPr lang="en-US" dirty="0" smtClean="0"/>
              <a:t>bjects?</a:t>
            </a:r>
            <a:endParaRPr lang="en-US" dirty="0"/>
          </a:p>
          <a:p>
            <a:r>
              <a:rPr lang="en-US" dirty="0" smtClean="0"/>
              <a:t>Musculoskeletal</a:t>
            </a:r>
          </a:p>
          <a:p>
            <a:pPr lvl="1"/>
            <a:r>
              <a:rPr lang="en-US" dirty="0" smtClean="0"/>
              <a:t>Fractures?</a:t>
            </a:r>
          </a:p>
          <a:p>
            <a:pPr lvl="1"/>
            <a:r>
              <a:rPr lang="en-US" dirty="0" smtClean="0"/>
              <a:t>Burns? Contractures?</a:t>
            </a:r>
            <a:endParaRPr lang="en-US" dirty="0"/>
          </a:p>
          <a:p>
            <a:r>
              <a:rPr lang="en-US" dirty="0" smtClean="0"/>
              <a:t>Neurological</a:t>
            </a:r>
            <a:r>
              <a:rPr lang="en-US" dirty="0"/>
              <a:t>/</a:t>
            </a:r>
            <a:r>
              <a:rPr lang="en-US" dirty="0" smtClean="0"/>
              <a:t>Behavioral</a:t>
            </a:r>
          </a:p>
          <a:p>
            <a:pPr lvl="1"/>
            <a:r>
              <a:rPr lang="en-US" dirty="0" smtClean="0"/>
              <a:t>Seizure activity?</a:t>
            </a:r>
          </a:p>
          <a:p>
            <a:pPr lvl="1"/>
            <a:r>
              <a:rPr lang="en-US" dirty="0" smtClean="0"/>
              <a:t>Head trauma?</a:t>
            </a:r>
          </a:p>
          <a:p>
            <a:pPr lvl="1"/>
            <a:r>
              <a:rPr lang="en-US" dirty="0" smtClean="0"/>
              <a:t>Sleep disorders?</a:t>
            </a:r>
            <a:endParaRPr lang="en-US" dirty="0"/>
          </a:p>
          <a:p>
            <a:r>
              <a:rPr lang="en-US" dirty="0" smtClean="0"/>
              <a:t>Nutrition</a:t>
            </a:r>
          </a:p>
          <a:p>
            <a:pPr lvl="1"/>
            <a:r>
              <a:rPr lang="en-US" dirty="0" smtClean="0"/>
              <a:t>Deficiencies? (food intake? </a:t>
            </a:r>
            <a:r>
              <a:rPr lang="en-US" dirty="0"/>
              <a:t>c</a:t>
            </a:r>
            <a:r>
              <a:rPr lang="en-US" dirty="0" smtClean="0"/>
              <a:t>ontent?)</a:t>
            </a:r>
          </a:p>
          <a:p>
            <a:pPr lvl="1"/>
            <a:r>
              <a:rPr lang="en-US" dirty="0" smtClean="0"/>
              <a:t>Disordered eating?</a:t>
            </a:r>
            <a:endParaRPr lang="en-US" dirty="0"/>
          </a:p>
          <a:p>
            <a:r>
              <a:rPr lang="en-US" dirty="0" smtClean="0"/>
              <a:t>Dermatological</a:t>
            </a:r>
          </a:p>
          <a:p>
            <a:pPr lvl="1"/>
            <a:r>
              <a:rPr lang="en-US" dirty="0" smtClean="0"/>
              <a:t>Scabies?  Lice?  fine hair? (nutritional deficiencies?)</a:t>
            </a:r>
          </a:p>
          <a:p>
            <a:pPr lvl="1"/>
            <a:r>
              <a:rPr lang="en-US" dirty="0" smtClean="0"/>
              <a:t>Burns?</a:t>
            </a:r>
          </a:p>
          <a:p>
            <a:pPr lvl="1"/>
            <a:r>
              <a:rPr lang="en-US" dirty="0" smtClean="0"/>
              <a:t>Impetigo? Fungal infections?</a:t>
            </a:r>
            <a:endParaRPr lang="en-US" dirty="0"/>
          </a:p>
          <a:p>
            <a:endParaRPr lang="en-US" dirty="0"/>
          </a:p>
        </p:txBody>
      </p:sp>
    </p:spTree>
    <p:extLst>
      <p:ext uri="{BB962C8B-B14F-4D97-AF65-F5344CB8AC3E}">
        <p14:creationId xmlns:p14="http://schemas.microsoft.com/office/powerpoint/2010/main" val="222580622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TRAUMA INFORMED CARE</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Give priority to survivor’s physical and emotional safety </a:t>
            </a:r>
          </a:p>
          <a:p>
            <a:r>
              <a:rPr lang="en-US" dirty="0" smtClean="0"/>
              <a:t>Concurrently address co-occurring problems</a:t>
            </a:r>
          </a:p>
          <a:p>
            <a:r>
              <a:rPr lang="en-US" dirty="0" smtClean="0"/>
              <a:t>Use an empowerment  philosophy to guide service delivery</a:t>
            </a:r>
          </a:p>
          <a:p>
            <a:r>
              <a:rPr lang="en-US" dirty="0" smtClean="0"/>
              <a:t>Maximize survivor’s choice and control of services</a:t>
            </a:r>
          </a:p>
          <a:p>
            <a:r>
              <a:rPr lang="en-US" dirty="0" smtClean="0"/>
              <a:t>Emphasize survivor’s resilience</a:t>
            </a:r>
          </a:p>
          <a:p>
            <a:r>
              <a:rPr lang="en-US" dirty="0" smtClean="0"/>
              <a:t>Minimize the potential of the survivor experiencing additional trauma</a:t>
            </a:r>
          </a:p>
          <a:p>
            <a:endParaRPr lang="en-US" dirty="0" smtClean="0"/>
          </a:p>
          <a:p>
            <a:endParaRPr lang="en-US" dirty="0"/>
          </a:p>
        </p:txBody>
      </p:sp>
    </p:spTree>
    <p:extLst>
      <p:ext uri="{BB962C8B-B14F-4D97-AF65-F5344CB8AC3E}">
        <p14:creationId xmlns:p14="http://schemas.microsoft.com/office/powerpoint/2010/main" val="3738002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2" nodeType="click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2" nodeType="click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2" nodeType="click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2"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2"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2"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3" nodeType="clickEffect">
                                  <p:stCondLst>
                                    <p:cond delay="0"/>
                                  </p:stCondLst>
                                  <p:childTnLst>
                                    <p:set>
                                      <p:cBhvr>
                                        <p:cTn id="7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3" nodeType="clickEffect">
                                  <p:stCondLst>
                                    <p:cond delay="0"/>
                                  </p:stCondLst>
                                  <p:childTnLst>
                                    <p:set>
                                      <p:cBhvr>
                                        <p:cTn id="8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3" nodeType="clickEffect">
                                  <p:stCondLst>
                                    <p:cond delay="0"/>
                                  </p:stCondLst>
                                  <p:childTnLst>
                                    <p:set>
                                      <p:cBhvr>
                                        <p:cTn id="8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3" nodeType="clickEffect">
                                  <p:stCondLst>
                                    <p:cond delay="0"/>
                                  </p:stCondLst>
                                  <p:childTnLst>
                                    <p:set>
                                      <p:cBhvr>
                                        <p:cTn id="9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3" nodeType="clickEffect">
                                  <p:stCondLst>
                                    <p:cond delay="0"/>
                                  </p:stCondLst>
                                  <p:childTnLst>
                                    <p:set>
                                      <p:cBhvr>
                                        <p:cTn id="9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3" nodeType="clickEffect">
                                  <p:stCondLst>
                                    <p:cond delay="0"/>
                                  </p:stCondLst>
                                  <p:childTnLst>
                                    <p:set>
                                      <p:cBhvr>
                                        <p:cTn id="9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4" nodeType="clickEffect">
                                  <p:stCondLst>
                                    <p:cond delay="0"/>
                                  </p:stCondLst>
                                  <p:childTnLst>
                                    <p:set>
                                      <p:cBhvr>
                                        <p:cTn id="10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4" nodeType="clickEffect">
                                  <p:stCondLst>
                                    <p:cond delay="0"/>
                                  </p:stCondLst>
                                  <p:childTnLst>
                                    <p:set>
                                      <p:cBhvr>
                                        <p:cTn id="10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4" nodeType="clickEffect">
                                  <p:stCondLst>
                                    <p:cond delay="0"/>
                                  </p:stCondLst>
                                  <p:childTnLst>
                                    <p:set>
                                      <p:cBhvr>
                                        <p:cTn id="1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4" nodeType="clickEffect">
                                  <p:stCondLst>
                                    <p:cond delay="0"/>
                                  </p:stCondLst>
                                  <p:childTnLst>
                                    <p:set>
                                      <p:cBhvr>
                                        <p:cTn id="1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4" nodeType="clickEffect">
                                  <p:stCondLst>
                                    <p:cond delay="0"/>
                                  </p:stCondLst>
                                  <p:childTnLst>
                                    <p:set>
                                      <p:cBhvr>
                                        <p:cTn id="1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4" nodeType="clickEffect">
                                  <p:stCondLst>
                                    <p:cond delay="0"/>
                                  </p:stCondLst>
                                  <p:childTnLst>
                                    <p:set>
                                      <p:cBhvr>
                                        <p:cTn id="1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3" grpId="2" build="p"/>
      <p:bldP spid="3" grpId="3" build="p"/>
      <p:bldP spid="3" grpId="4"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Foundational Goals of Trauma Informed Care </a:t>
            </a:r>
            <a:r>
              <a:rPr lang="en-US" sz="2700" dirty="0" smtClean="0"/>
              <a:t>(Lancet 2010)</a:t>
            </a:r>
            <a:endParaRPr lang="en-US" sz="2700" dirty="0"/>
          </a:p>
        </p:txBody>
      </p:sp>
      <p:sp>
        <p:nvSpPr>
          <p:cNvPr id="3" name="Content Placeholder 2"/>
          <p:cNvSpPr>
            <a:spLocks noGrp="1"/>
          </p:cNvSpPr>
          <p:nvPr>
            <p:ph idx="1"/>
          </p:nvPr>
        </p:nvSpPr>
        <p:spPr/>
        <p:txBody>
          <a:bodyPr/>
          <a:lstStyle/>
          <a:p>
            <a:r>
              <a:rPr lang="en-US" dirty="0" smtClean="0"/>
              <a:t>Integrated care- body, mind and spirit- a whole person</a:t>
            </a:r>
          </a:p>
          <a:p>
            <a:r>
              <a:rPr lang="en-US" dirty="0" smtClean="0"/>
              <a:t>Non-judgmental, caring approach</a:t>
            </a:r>
          </a:p>
          <a:p>
            <a:r>
              <a:rPr lang="en-US" dirty="0" smtClean="0"/>
              <a:t>Adapted to individual’s needs</a:t>
            </a:r>
          </a:p>
          <a:p>
            <a:r>
              <a:rPr lang="en-US" dirty="0" smtClean="0"/>
              <a:t>Cultural, gender, and age appropriate care</a:t>
            </a:r>
          </a:p>
          <a:p>
            <a:endParaRPr lang="en-US" dirty="0" smtClean="0"/>
          </a:p>
          <a:p>
            <a:endParaRPr lang="en-US" dirty="0"/>
          </a:p>
        </p:txBody>
      </p:sp>
    </p:spTree>
    <p:extLst>
      <p:ext uri="{BB962C8B-B14F-4D97-AF65-F5344CB8AC3E}">
        <p14:creationId xmlns:p14="http://schemas.microsoft.com/office/powerpoint/2010/main" val="30856198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Cultural/Educational/Social differences</a:t>
            </a:r>
            <a:endParaRPr lang="en-US" dirty="0"/>
          </a:p>
        </p:txBody>
      </p:sp>
      <p:sp>
        <p:nvSpPr>
          <p:cNvPr id="3" name="Content Placeholder 2"/>
          <p:cNvSpPr>
            <a:spLocks noGrp="1"/>
          </p:cNvSpPr>
          <p:nvPr>
            <p:ph idx="1"/>
          </p:nvPr>
        </p:nvSpPr>
        <p:spPr/>
        <p:txBody>
          <a:bodyPr/>
          <a:lstStyle/>
          <a:p>
            <a:r>
              <a:rPr lang="en-US" dirty="0" smtClean="0"/>
              <a:t>What is the problem?</a:t>
            </a:r>
          </a:p>
          <a:p>
            <a:r>
              <a:rPr lang="en-US" dirty="0" smtClean="0"/>
              <a:t>What do you think caused your problem?</a:t>
            </a:r>
          </a:p>
          <a:p>
            <a:r>
              <a:rPr lang="en-US" dirty="0" smtClean="0"/>
              <a:t>Why do you think the problem started when it did?</a:t>
            </a:r>
          </a:p>
          <a:p>
            <a:r>
              <a:rPr lang="en-US" dirty="0" smtClean="0"/>
              <a:t>How does it affect you?</a:t>
            </a:r>
          </a:p>
          <a:p>
            <a:r>
              <a:rPr lang="en-US" dirty="0" smtClean="0"/>
              <a:t>What worries you most? (severity? duration?)</a:t>
            </a:r>
          </a:p>
          <a:p>
            <a:r>
              <a:rPr lang="en-US" dirty="0" smtClean="0"/>
              <a:t>What kind of treatment do you think you should receive?</a:t>
            </a:r>
          </a:p>
          <a:p>
            <a:endParaRPr lang="en-US" dirty="0"/>
          </a:p>
        </p:txBody>
      </p:sp>
    </p:spTree>
    <p:extLst>
      <p:ext uri="{BB962C8B-B14F-4D97-AF65-F5344CB8AC3E}">
        <p14:creationId xmlns:p14="http://schemas.microsoft.com/office/powerpoint/2010/main" val="156873350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nfidential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696690"/>
            <a:ext cx="3810000" cy="3035300"/>
          </a:xfrm>
          <a:prstGeom prst="rect">
            <a:avLst/>
          </a:prstGeom>
        </p:spPr>
      </p:pic>
      <p:pic>
        <p:nvPicPr>
          <p:cNvPr id="4" name="Picture 3" descr="email-confidentialit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62480" cy="5462480"/>
          </a:xfrm>
          <a:prstGeom prst="rect">
            <a:avLst/>
          </a:prstGeom>
        </p:spPr>
      </p:pic>
      <p:pic>
        <p:nvPicPr>
          <p:cNvPr id="5" name="Picture 4" descr="priv.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480" y="207983"/>
            <a:ext cx="3492500" cy="2324100"/>
          </a:xfrm>
          <a:prstGeom prst="rect">
            <a:avLst/>
          </a:prstGeom>
        </p:spPr>
      </p:pic>
    </p:spTree>
    <p:extLst>
      <p:ext uri="{BB962C8B-B14F-4D97-AF65-F5344CB8AC3E}">
        <p14:creationId xmlns:p14="http://schemas.microsoft.com/office/powerpoint/2010/main" val="82600413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nex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6059" y="0"/>
            <a:ext cx="4587798" cy="2293899"/>
          </a:xfrm>
          <a:prstGeom prst="rect">
            <a:avLst/>
          </a:prstGeom>
        </p:spPr>
      </p:pic>
      <p:pic>
        <p:nvPicPr>
          <p:cNvPr id="3" name="Picture 2" descr="images-bab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400" y="0"/>
            <a:ext cx="2387600" cy="2387600"/>
          </a:xfrm>
          <a:prstGeom prst="rect">
            <a:avLst/>
          </a:prstGeom>
        </p:spPr>
      </p:pic>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smtClean="0"/>
          </a:p>
          <a:p>
            <a:endParaRPr lang="en-US" dirty="0"/>
          </a:p>
          <a:p>
            <a:r>
              <a:rPr lang="en-US" dirty="0" smtClean="0"/>
              <a:t>1. know your resources</a:t>
            </a:r>
          </a:p>
          <a:p>
            <a:r>
              <a:rPr lang="en-US" dirty="0" smtClean="0"/>
              <a:t>2. develop protocols</a:t>
            </a:r>
          </a:p>
          <a:p>
            <a:r>
              <a:rPr lang="en-US" dirty="0" smtClean="0"/>
              <a:t>3. research needed</a:t>
            </a:r>
          </a:p>
          <a:p>
            <a:endParaRPr lang="en-US" dirty="0"/>
          </a:p>
        </p:txBody>
      </p:sp>
    </p:spTree>
    <p:extLst>
      <p:ext uri="{BB962C8B-B14F-4D97-AF65-F5344CB8AC3E}">
        <p14:creationId xmlns:p14="http://schemas.microsoft.com/office/powerpoint/2010/main" val="1397523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44568"/>
            <a:ext cx="8229600" cy="5481596"/>
          </a:xfrm>
        </p:spPr>
        <p:txBody>
          <a:bodyPr/>
          <a:lstStyle/>
          <a:p>
            <a:r>
              <a:rPr lang="en-US" dirty="0" smtClean="0"/>
              <a:t>“The healthcare community must become more engaged in increasing the recognition of trafficked women and girls in healthcare settings, in provision of appropriate services, and in helping shape public policy to address what is one of the most disturbing health issues of our time.” </a:t>
            </a:r>
          </a:p>
          <a:p>
            <a:pPr lvl="8"/>
            <a:r>
              <a:rPr lang="en-US" sz="2400" dirty="0" smtClean="0"/>
              <a:t>Chris </a:t>
            </a:r>
            <a:r>
              <a:rPr lang="en-US" sz="2400" dirty="0" err="1" smtClean="0"/>
              <a:t>Beyrer</a:t>
            </a:r>
            <a:r>
              <a:rPr lang="en-US" sz="2400" dirty="0" smtClean="0"/>
              <a:t>, Lancet, 2004</a:t>
            </a:r>
            <a:endParaRPr lang="en-US" sz="2400" dirty="0"/>
          </a:p>
        </p:txBody>
      </p:sp>
    </p:spTree>
    <p:extLst>
      <p:ext uri="{BB962C8B-B14F-4D97-AF65-F5344CB8AC3E}">
        <p14:creationId xmlns:p14="http://schemas.microsoft.com/office/powerpoint/2010/main" val="36424040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02" name="Rectangle 2"/>
          <p:cNvSpPr>
            <a:spLocks noGrp="1" noChangeArrowheads="1"/>
          </p:cNvSpPr>
          <p:nvPr>
            <p:ph type="subTitle" idx="4294967295"/>
          </p:nvPr>
        </p:nvSpPr>
        <p:spPr>
          <a:xfrm>
            <a:off x="1384300" y="4914900"/>
            <a:ext cx="6400800" cy="1752600"/>
          </a:xfrm>
        </p:spPr>
        <p:txBody>
          <a:bodyPr/>
          <a:lstStyle/>
          <a:p>
            <a:pPr marL="0" indent="0" algn="ctr">
              <a:buFontTx/>
              <a:buNone/>
              <a:defRPr/>
            </a:pPr>
            <a:r>
              <a:rPr lang="en-US" sz="2800">
                <a:latin typeface="Footlight MT Light" charset="0"/>
              </a:rPr>
              <a:t>"I</a:t>
            </a:r>
            <a:r>
              <a:rPr lang="en-US" sz="1800">
                <a:latin typeface="Footlight MT Light" charset="0"/>
              </a:rPr>
              <a:t>f therefore the Son shall make you free, </a:t>
            </a:r>
          </a:p>
          <a:p>
            <a:pPr marL="0" indent="0" algn="ctr">
              <a:buFontTx/>
              <a:buNone/>
              <a:defRPr/>
            </a:pPr>
            <a:r>
              <a:rPr lang="en-US" sz="1800">
                <a:latin typeface="Footlight MT Light" charset="0"/>
              </a:rPr>
              <a:t>you shall be free indeed.</a:t>
            </a:r>
            <a:r>
              <a:rPr lang="ja-JP" altLang="en-US" sz="1800">
                <a:latin typeface="Arial"/>
              </a:rPr>
              <a:t>”</a:t>
            </a:r>
            <a:r>
              <a:rPr lang="en-US" sz="1800">
                <a:latin typeface="Footlight MT Light" charset="0"/>
              </a:rPr>
              <a:t> </a:t>
            </a:r>
          </a:p>
          <a:p>
            <a:pPr marL="0" indent="0" algn="ctr">
              <a:buFontTx/>
              <a:buNone/>
              <a:defRPr/>
            </a:pPr>
            <a:r>
              <a:rPr lang="en-US" sz="1200">
                <a:latin typeface="Footlight MT Light" charset="0"/>
              </a:rPr>
              <a:t>--John 8:36</a:t>
            </a:r>
          </a:p>
        </p:txBody>
      </p:sp>
      <p:pic>
        <p:nvPicPr>
          <p:cNvPr id="139266" name="Picture 3" descr="TIP_children Large e-mail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09600"/>
            <a:ext cx="6400800"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4" name="Rectangle 4"/>
          <p:cNvSpPr>
            <a:spLocks noChangeArrowheads="1"/>
          </p:cNvSpPr>
          <p:nvPr/>
        </p:nvSpPr>
        <p:spPr bwMode="auto">
          <a:xfrm rot="16200000">
            <a:off x="8731" y="2434432"/>
            <a:ext cx="243046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342900" indent="-342900" eaLnBrk="1" hangingPunct="1">
              <a:lnSpc>
                <a:spcPct val="90000"/>
              </a:lnSpc>
              <a:spcBef>
                <a:spcPct val="20000"/>
              </a:spcBef>
              <a:buClr>
                <a:schemeClr val="hlink"/>
              </a:buClr>
              <a:buSzPct val="70000"/>
              <a:buFont typeface="Wingdings" charset="0"/>
              <a:buNone/>
              <a:defRPr/>
            </a:pPr>
            <a:r>
              <a:rPr lang="en-US" sz="1000">
                <a:effectLst>
                  <a:outerShdw blurRad="38100" dist="38100" dir="2700000" algn="tl">
                    <a:srgbClr val="000000"/>
                  </a:outerShdw>
                </a:effectLst>
                <a:latin typeface="Garamond" charset="0"/>
              </a:rPr>
              <a:t>Kay Chernush for the U.S. State Department.</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02">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12002">
                                            <p:txEl>
                                              <p:pRg st="1" end="1"/>
                                            </p:txEl>
                                          </p:spTgt>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1200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a:latin typeface="Tahoma" charset="0"/>
              </a:rPr>
              <a:t>PREEXISTING CONDITIONS</a:t>
            </a:r>
          </a:p>
        </p:txBody>
      </p:sp>
      <p:sp>
        <p:nvSpPr>
          <p:cNvPr id="3" name="Content Placeholder 2"/>
          <p:cNvSpPr>
            <a:spLocks noGrp="1"/>
          </p:cNvSpPr>
          <p:nvPr>
            <p:ph idx="1"/>
          </p:nvPr>
        </p:nvSpPr>
        <p:spPr/>
        <p:txBody>
          <a:bodyPr/>
          <a:lstStyle/>
          <a:p>
            <a:r>
              <a:rPr lang="en-US">
                <a:latin typeface="Tahoma" charset="0"/>
              </a:rPr>
              <a:t>POVERTY – 70% poor or very poor </a:t>
            </a:r>
          </a:p>
          <a:p>
            <a:r>
              <a:rPr lang="en-US">
                <a:latin typeface="Tahoma" charset="0"/>
              </a:rPr>
              <a:t>PHYSICAL ABUSE- 50%</a:t>
            </a:r>
          </a:p>
          <a:p>
            <a:r>
              <a:rPr lang="en-US">
                <a:latin typeface="Tahoma" charset="0"/>
              </a:rPr>
              <a:t>SEXUAL ABUSE – 32%</a:t>
            </a:r>
          </a:p>
          <a:p>
            <a:r>
              <a:rPr lang="en-US">
                <a:latin typeface="Tahoma" charset="0"/>
              </a:rPr>
              <a:t>PHYSICAL &amp; SEXUAL ABUSE -22%</a:t>
            </a:r>
          </a:p>
          <a:p>
            <a:r>
              <a:rPr lang="en-US">
                <a:latin typeface="Tahoma" charset="0"/>
              </a:rPr>
              <a:t>HEALTH IGNORANCE 48% no knowledge of STI</a:t>
            </a:r>
            <a:r>
              <a:rPr lang="ja-JP" altLang="en-US">
                <a:latin typeface="Tahoma" charset="0"/>
              </a:rPr>
              <a:t>’</a:t>
            </a:r>
            <a:r>
              <a:rPr lang="en-US">
                <a:latin typeface="Tahoma" charset="0"/>
              </a:rPr>
              <a:t>s or HIV</a:t>
            </a:r>
          </a:p>
          <a:p>
            <a:endParaRPr lang="en-US">
              <a:latin typeface="Tahoma"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Poor Living Conditions</a:t>
            </a:r>
            <a:endParaRPr lang="en-US" dirty="0"/>
          </a:p>
        </p:txBody>
      </p:sp>
      <p:pic>
        <p:nvPicPr>
          <p:cNvPr id="4" name="Content Placeholder 3" descr="IMG_0930.JPG"/>
          <p:cNvPicPr>
            <a:picLocks noGrp="1" noChangeAspect="1"/>
          </p:cNvPicPr>
          <p:nvPr>
            <p:ph idx="1"/>
          </p:nvPr>
        </p:nvPicPr>
        <p:blipFill>
          <a:blip r:embed="rId2">
            <a:extLst>
              <a:ext uri="{28A0092B-C50C-407E-A947-70E740481C1C}">
                <a14:useLocalDpi xmlns:a14="http://schemas.microsoft.com/office/drawing/2010/main" val="0"/>
              </a:ext>
            </a:extLst>
          </a:blip>
          <a:srcRect t="29376" b="29376"/>
          <a:stretch>
            <a:fillRect/>
          </a:stretch>
        </p:blipFill>
        <p:spPr/>
      </p:pic>
    </p:spTree>
    <p:extLst>
      <p:ext uri="{BB962C8B-B14F-4D97-AF65-F5344CB8AC3E}">
        <p14:creationId xmlns:p14="http://schemas.microsoft.com/office/powerpoint/2010/main" val="32339919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Poor Living Conditions</a:t>
            </a:r>
            <a:endParaRPr lang="en-US" dirty="0"/>
          </a:p>
        </p:txBody>
      </p:sp>
      <p:sp>
        <p:nvSpPr>
          <p:cNvPr id="3" name="Content Placeholder 2"/>
          <p:cNvSpPr>
            <a:spLocks noGrp="1"/>
          </p:cNvSpPr>
          <p:nvPr>
            <p:ph idx="1"/>
          </p:nvPr>
        </p:nvSpPr>
        <p:spPr/>
        <p:txBody>
          <a:bodyPr/>
          <a:lstStyle/>
          <a:p>
            <a:r>
              <a:rPr lang="en-US" dirty="0" smtClean="0"/>
              <a:t>Malnutrition</a:t>
            </a:r>
          </a:p>
          <a:p>
            <a:r>
              <a:rPr lang="en-US" dirty="0" smtClean="0"/>
              <a:t>Diarrhea</a:t>
            </a:r>
          </a:p>
          <a:p>
            <a:r>
              <a:rPr lang="en-US" dirty="0" smtClean="0"/>
              <a:t>Scabies</a:t>
            </a:r>
          </a:p>
          <a:p>
            <a:r>
              <a:rPr lang="en-US" dirty="0" smtClean="0"/>
              <a:t>Head Lice</a:t>
            </a:r>
          </a:p>
          <a:p>
            <a:r>
              <a:rPr lang="en-US" dirty="0" smtClean="0"/>
              <a:t>Typhoid</a:t>
            </a:r>
          </a:p>
          <a:p>
            <a:r>
              <a:rPr lang="en-US" dirty="0" smtClean="0"/>
              <a:t>Tuberculosis</a:t>
            </a:r>
          </a:p>
          <a:p>
            <a:r>
              <a:rPr lang="en-US" dirty="0" smtClean="0"/>
              <a:t>Impetigo</a:t>
            </a:r>
          </a:p>
          <a:p>
            <a:endParaRPr lang="en-US" dirty="0"/>
          </a:p>
        </p:txBody>
      </p:sp>
      <p:pic>
        <p:nvPicPr>
          <p:cNvPr id="4" name="Picture 3" descr="IMG_2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0650" y="1600200"/>
            <a:ext cx="3943349" cy="5257799"/>
          </a:xfrm>
          <a:prstGeom prst="rect">
            <a:avLst/>
          </a:prstGeom>
        </p:spPr>
      </p:pic>
    </p:spTree>
    <p:extLst>
      <p:ext uri="{BB962C8B-B14F-4D97-AF65-F5344CB8AC3E}">
        <p14:creationId xmlns:p14="http://schemas.microsoft.com/office/powerpoint/2010/main" val="1269165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1257</TotalTime>
  <Words>1821</Words>
  <Application>Microsoft Macintosh PowerPoint</Application>
  <PresentationFormat>On-screen Show (4:3)</PresentationFormat>
  <Paragraphs>414</Paragraphs>
  <Slides>67</Slides>
  <Notes>38</Notes>
  <HiddenSlides>1</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THE HEALTH  CONSEQUENCES OF HUMAN TRAFFICKING</vt:lpstr>
      <vt:lpstr>Role of the Health Care Professional</vt:lpstr>
      <vt:lpstr>Role of the Health Care Professional</vt:lpstr>
      <vt:lpstr>PowerPoint Presentation</vt:lpstr>
      <vt:lpstr>HEALTH CARE ACCESS</vt:lpstr>
      <vt:lpstr>Health Issues Associated with Victims of Human Trafficking</vt:lpstr>
      <vt:lpstr>PREEXISTING CONDITIONS</vt:lpstr>
      <vt:lpstr>Poor Living Conditions</vt:lpstr>
      <vt:lpstr>Poor Living Conditions</vt:lpstr>
      <vt:lpstr>PowerPoint Presentation</vt:lpstr>
      <vt:lpstr>PowerPoint Presentation</vt:lpstr>
      <vt:lpstr>PowerPoint Presentation</vt:lpstr>
      <vt:lpstr>PowerPoint Presentation</vt:lpstr>
      <vt:lpstr>PowerPoint Presentation</vt:lpstr>
      <vt:lpstr>Mental Health Consequences</vt:lpstr>
      <vt:lpstr>MENTAL HEALTH CONSEQUENCES</vt:lpstr>
      <vt:lpstr>MENTAL HEALTH CONSEQUENCES</vt:lpstr>
      <vt:lpstr>PowerPoint Presentation</vt:lpstr>
      <vt:lpstr>PowerPoint Presentation</vt:lpstr>
      <vt:lpstr>SUBSTANCE ABUSE</vt:lpstr>
      <vt:lpstr>Mental Health Care Trauma from Sexual Violence </vt:lpstr>
      <vt:lpstr>Infectious diseases</vt:lpstr>
      <vt:lpstr>PHYSICAL ABUSE</vt:lpstr>
      <vt:lpstr>PowerPoint Presentation</vt:lpstr>
      <vt:lpstr>TRAUMATIC BRAIN INJURY</vt:lpstr>
      <vt:lpstr>SEXUAL EXPLOITATION</vt:lpstr>
      <vt:lpstr>SEXUAL EXPLOITATION</vt:lpstr>
      <vt:lpstr>                        HIV/AIDS SYMPTOMS</vt:lpstr>
      <vt:lpstr>Trafficked Women vs. Legal Prostitutes </vt:lpstr>
      <vt:lpstr>PID</vt:lpstr>
      <vt:lpstr>PowerPoint Presentation</vt:lpstr>
      <vt:lpstr>PowerPoint Presentation</vt:lpstr>
      <vt:lpstr>PowerPoint Presentation</vt:lpstr>
      <vt:lpstr>PowerPoint Presentation</vt:lpstr>
      <vt:lpstr>FACTORS INFLUENCING THE PREVALENCE OF STI’S AMONG TRAFFICKING VICTIMS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CONSEQUENCES OF PREGNANCY IN PROSTITUTED CHILDREN</vt:lpstr>
      <vt:lpstr>ABORTION COMPLICATIONS</vt:lpstr>
      <vt:lpstr>LATE ABORTION COMPLICATIONS</vt:lpstr>
      <vt:lpstr>LONG TERM CONSEQUENCES</vt:lpstr>
      <vt:lpstr>PowerPoint Presentation</vt:lpstr>
      <vt:lpstr>PowerPoint Presentation</vt:lpstr>
      <vt:lpstr>Visual Inspection Methods</vt:lpstr>
      <vt:lpstr>Reproductive Considerations</vt:lpstr>
      <vt:lpstr>PowerPoint Presentation</vt:lpstr>
      <vt:lpstr>Specifically Labor trafficked Persons</vt:lpstr>
      <vt:lpstr>Specifically labor trafficked victims</vt:lpstr>
      <vt:lpstr>Lab Considerations</vt:lpstr>
      <vt:lpstr>PREVENTIVE CARE</vt:lpstr>
      <vt:lpstr>PowerPoint Presentation</vt:lpstr>
      <vt:lpstr>Communicating with Victims of Human Trafficking</vt:lpstr>
      <vt:lpstr>Communicating with Victims of Human Trafficking: Messages</vt:lpstr>
      <vt:lpstr>Additional Systems Review</vt:lpstr>
      <vt:lpstr>Additional Systems Review</vt:lpstr>
      <vt:lpstr>TRAUMA INFORMED CARE</vt:lpstr>
      <vt:lpstr>Foundational Goals of Trauma Informed Care (Lancet 2010)</vt:lpstr>
      <vt:lpstr>Cultural/Educational/Social differences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HEALTH CONSEQUENCES OF HUMAN TRAFFICKING</dc:title>
  <dc:creator>Gloria Halverson</dc:creator>
  <cp:lastModifiedBy>Gloria Halverson</cp:lastModifiedBy>
  <cp:revision>128</cp:revision>
  <cp:lastPrinted>2011-11-10T00:44:22Z</cp:lastPrinted>
  <dcterms:created xsi:type="dcterms:W3CDTF">2011-11-01T00:18:20Z</dcterms:created>
  <dcterms:modified xsi:type="dcterms:W3CDTF">2013-11-12T00:55:44Z</dcterms:modified>
</cp:coreProperties>
</file>