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3.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4.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6"/>
  </p:notesMasterIdLst>
  <p:sldIdLst>
    <p:sldId id="665" r:id="rId2"/>
    <p:sldId id="269" r:id="rId3"/>
    <p:sldId id="672" r:id="rId4"/>
    <p:sldId id="425" r:id="rId5"/>
    <p:sldId id="426" r:id="rId6"/>
    <p:sldId id="630" r:id="rId7"/>
    <p:sldId id="427" r:id="rId8"/>
    <p:sldId id="636" r:id="rId9"/>
    <p:sldId id="588" r:id="rId10"/>
    <p:sldId id="589" r:id="rId11"/>
    <p:sldId id="620" r:id="rId12"/>
    <p:sldId id="621" r:id="rId13"/>
    <p:sldId id="597" r:id="rId14"/>
    <p:sldId id="598" r:id="rId15"/>
    <p:sldId id="624" r:id="rId16"/>
    <p:sldId id="600" r:id="rId17"/>
    <p:sldId id="659" r:id="rId18"/>
    <p:sldId id="652" r:id="rId19"/>
    <p:sldId id="668" r:id="rId20"/>
    <p:sldId id="658" r:id="rId21"/>
    <p:sldId id="666" r:id="rId22"/>
    <p:sldId id="657" r:id="rId23"/>
    <p:sldId id="605" r:id="rId24"/>
    <p:sldId id="607" r:id="rId25"/>
    <p:sldId id="622" r:id="rId26"/>
    <p:sldId id="673" r:id="rId27"/>
    <p:sldId id="674" r:id="rId28"/>
    <p:sldId id="604" r:id="rId29"/>
    <p:sldId id="619" r:id="rId30"/>
    <p:sldId id="608" r:id="rId31"/>
    <p:sldId id="609" r:id="rId32"/>
    <p:sldId id="610" r:id="rId33"/>
    <p:sldId id="615" r:id="rId34"/>
    <p:sldId id="587" r:id="rId35"/>
    <p:sldId id="585" r:id="rId36"/>
    <p:sldId id="614" r:id="rId37"/>
    <p:sldId id="612" r:id="rId38"/>
    <p:sldId id="586" r:id="rId39"/>
    <p:sldId id="641" r:id="rId40"/>
    <p:sldId id="654" r:id="rId41"/>
    <p:sldId id="662" r:id="rId42"/>
    <p:sldId id="643" r:id="rId43"/>
    <p:sldId id="651" r:id="rId44"/>
    <p:sldId id="650" r:id="rId45"/>
    <p:sldId id="540" r:id="rId46"/>
    <p:sldId id="572" r:id="rId47"/>
    <p:sldId id="571" r:id="rId48"/>
    <p:sldId id="661" r:id="rId49"/>
    <p:sldId id="626" r:id="rId50"/>
    <p:sldId id="660" r:id="rId51"/>
    <p:sldId id="631" r:id="rId52"/>
    <p:sldId id="576" r:id="rId53"/>
    <p:sldId id="577" r:id="rId54"/>
    <p:sldId id="578" r:id="rId55"/>
    <p:sldId id="579" r:id="rId56"/>
    <p:sldId id="580" r:id="rId57"/>
    <p:sldId id="575" r:id="rId58"/>
    <p:sldId id="570" r:id="rId59"/>
    <p:sldId id="573" r:id="rId60"/>
    <p:sldId id="669" r:id="rId61"/>
    <p:sldId id="541" r:id="rId62"/>
    <p:sldId id="542" r:id="rId63"/>
    <p:sldId id="543" r:id="rId64"/>
    <p:sldId id="545" r:id="rId65"/>
    <p:sldId id="546" r:id="rId66"/>
    <p:sldId id="548" r:id="rId67"/>
    <p:sldId id="547" r:id="rId68"/>
    <p:sldId id="549" r:id="rId69"/>
    <p:sldId id="670" r:id="rId70"/>
    <p:sldId id="663" r:id="rId71"/>
    <p:sldId id="656" r:id="rId72"/>
    <p:sldId id="436" r:id="rId73"/>
    <p:sldId id="437" r:id="rId74"/>
    <p:sldId id="667" r:id="rId75"/>
    <p:sldId id="675" r:id="rId76"/>
    <p:sldId id="623" r:id="rId77"/>
    <p:sldId id="655" r:id="rId78"/>
    <p:sldId id="648" r:id="rId79"/>
    <p:sldId id="473" r:id="rId80"/>
    <p:sldId id="428" r:id="rId81"/>
    <p:sldId id="431" r:id="rId82"/>
    <p:sldId id="637" r:id="rId83"/>
    <p:sldId id="438" r:id="rId84"/>
    <p:sldId id="633" r:id="rId85"/>
    <p:sldId id="442" r:id="rId86"/>
    <p:sldId id="640" r:id="rId87"/>
    <p:sldId id="645" r:id="rId88"/>
    <p:sldId id="453" r:id="rId89"/>
    <p:sldId id="638" r:id="rId90"/>
    <p:sldId id="676" r:id="rId91"/>
    <p:sldId id="635" r:id="rId92"/>
    <p:sldId id="671" r:id="rId93"/>
    <p:sldId id="629" r:id="rId94"/>
    <p:sldId id="268" r:id="rId9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90" autoAdjust="0"/>
  </p:normalViewPr>
  <p:slideViewPr>
    <p:cSldViewPr>
      <p:cViewPr varScale="1">
        <p:scale>
          <a:sx n="76" d="100"/>
          <a:sy n="76" d="100"/>
        </p:scale>
        <p:origin x="-1840" y="-96"/>
      </p:cViewPr>
      <p:guideLst>
        <p:guide orient="horz" pos="3888"/>
        <p:guide orient="horz" pos="3456"/>
        <p:guide orient="horz" pos="2592"/>
        <p:guide orient="horz" pos="1728"/>
        <p:guide orient="horz" pos="864"/>
        <p:guide orient="horz" pos="432"/>
        <p:guide pos="414"/>
        <p:guide pos="822"/>
        <p:guide pos="1650"/>
        <p:guide pos="2466"/>
        <p:guide pos="3294"/>
        <p:guide pos="4110"/>
        <p:guide pos="4938"/>
        <p:guide pos="5346"/>
      </p:guideLst>
    </p:cSldViewPr>
  </p:slideViewPr>
  <p:notesTextViewPr>
    <p:cViewPr>
      <p:scale>
        <a:sx n="1" d="1"/>
        <a:sy n="1" d="1"/>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notesMaster" Target="notesMasters/notesMaster1.xml"/><Relationship Id="rId97" Type="http://schemas.openxmlformats.org/officeDocument/2006/relationships/printerSettings" Target="printerSettings/printerSettings1.bin"/><Relationship Id="rId98" Type="http://schemas.openxmlformats.org/officeDocument/2006/relationships/presProps" Target="presProps.xml"/><Relationship Id="rId9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heme" Target="theme/theme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pPr>
              <a:defRPr/>
            </a:pPr>
            <a:fld id="{549A851C-087C-4143-8658-47284DFEA93E}" type="datetimeFigureOut">
              <a:rPr lang="en-US" altLang="en-US"/>
              <a:pPr>
                <a:defRPr/>
              </a:pPr>
              <a:t>11/8/15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pPr>
              <a:defRPr/>
            </a:pPr>
            <a:fld id="{7C9824B4-2E38-4CAA-B78E-12F2C4E37A8E}" type="slidenum">
              <a:rPr lang="en-US" altLang="en-US"/>
              <a:pPr>
                <a:defRPr/>
              </a:pPr>
              <a:t>‹#›</a:t>
            </a:fld>
            <a:endParaRPr lang="en-US" altLang="en-US"/>
          </a:p>
        </p:txBody>
      </p:sp>
    </p:spTree>
    <p:extLst>
      <p:ext uri="{BB962C8B-B14F-4D97-AF65-F5344CB8AC3E}">
        <p14:creationId xmlns:p14="http://schemas.microsoft.com/office/powerpoint/2010/main" val="3163248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smtClean="0">
                <a:ea typeface="ＭＳ Ｐゴシック" pitchFamily="34" charset="-128"/>
              </a:rPr>
              <a:t>How many students, physicians, NP/PA </a:t>
            </a:r>
          </a:p>
          <a:p>
            <a:r>
              <a:rPr lang="fr-CA" altLang="en-US" smtClean="0">
                <a:ea typeface="ＭＳ Ｐゴシック" pitchFamily="34" charset="-128"/>
              </a:rPr>
              <a:t>How many have done clinical work in LMIC?</a:t>
            </a:r>
          </a:p>
          <a:p>
            <a:r>
              <a:rPr lang="fr-CA" altLang="en-US" smtClean="0">
                <a:ea typeface="ＭＳ Ｐゴシック" pitchFamily="34" charset="-128"/>
              </a:rPr>
              <a:t>How many expect to do so in the future.</a:t>
            </a:r>
          </a:p>
          <a:p>
            <a:pPr eaLnBrk="1" hangingPunct="1">
              <a:spcBef>
                <a:spcPct val="0"/>
              </a:spcBef>
            </a:pPr>
            <a:endParaRPr lang="fr-CA" altLang="en-US" smtClean="0">
              <a:ea typeface="ＭＳ Ｐゴシック" pitchFamily="34" charset="-128"/>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DAC1EC3-EEAF-4DDA-B609-96C0F1A8D270}" type="slidenum">
              <a:rPr lang="en-US" altLang="en-US" smtClean="0"/>
              <a:pPr eaLnBrk="1" hangingPunct="1">
                <a:spcBef>
                  <a:spcPct val="0"/>
                </a:spcBef>
              </a:pPr>
              <a:t>2</a:t>
            </a:fld>
            <a:endParaRPr lang="en-US" altLang="en-US" smtClean="0"/>
          </a:p>
        </p:txBody>
      </p:sp>
      <p:sp>
        <p:nvSpPr>
          <p:cNvPr id="134149" name="Footer Placeholder 4"/>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smtClean="0">
                <a:latin typeface="Calibri" pitchFamily="34" charset="0"/>
              </a:rPr>
              <a:t>test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FDF4B2C-CE59-4872-AB0A-32CD42998F3D}" type="slidenum">
              <a:rPr lang="da-DK" altLang="en-US" smtClean="0"/>
              <a:pPr eaLnBrk="1" hangingPunct="1">
                <a:spcBef>
                  <a:spcPct val="0"/>
                </a:spcBef>
              </a:pPr>
              <a:t>35</a:t>
            </a:fld>
            <a:endParaRPr lang="da-DK" altLang="en-US" smtClean="0"/>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ea typeface="ＭＳ Ｐゴシック" pitchFamily="34" charset="-128"/>
              </a:rPr>
              <a:t>Major outcomes in high-risk hypertensive patients randomized to angiotensin-converting enzyme inhibitor or calcium channel blocker vs diuretic: The Antihypertensive and Lipid-Lowering Treatment to Prevent Heart Attack Trial (ALLHAT). AUSOJAMA 2002 Dec 18;288(23):2981-97.   CONTEXT: Antihypertensive therapy is well established to reduce hypertension-related morbidity and mortality, but the optimal first-step therapy is unknown. OBJECTIVE: To determine whether treatment with a calcium channel blocker or an angiotensin-converting enzyme inhibitor lowers the incidence of coronary heart disease (CHD) or other cardiovascular disease (CVD) events vs treatment with a diuretic. DESIGN: The Antihypertensive and Lipid-Lowering Treatment to Prevent Heart Attack Trial (ALLHAT), a randomized, double-blind, active-controlled clinical trial conducted from February 1994 through March 2002. SETTING AND PARTICIPANTS: A total of 33 357 participants aged 55 years or older with hypertension and at least 1 other CHD risk factor from 623 North American centers. INTERVENTIONS: Participants were randomly assigned to receive chlorthalidone, 12.5 to 25 mg/d (n = 15 255); amlodipine, 2.5 to 10 mg/d (n = 9048); or lisinopril, 10 to 40 mg/d (n = 9054) for planned follow-up of approximately 4 to 8 years. MAIN OUTCOME MEASURES: The primary outcome was combined fatal CHD or nonfatal myocardial infarction, analyzed by intent-to-treat. Secondary outcomes were all-cause mortality, stroke, combined CHD (primary outcome, coronary revascularization, or angina with hospitalization), and combined CVD (combined CHD, stroke, treated angina without hospitalization, heart failure [HF], and peripheral arterial disease). RESULTS: Mean follow-up was 4.9 years. The primary outcome occurred in 2956 participants, with no difference between treatments. Compared with chlorthalidone (6-year rate, 11.5%), the relative risks (RRs) were 0.98 (95% CI, 0.90-1.07) for amlodipine (6-year rate, 11.3%) and 0.99 (95% CI, 0.91-1.08) for lisinopril (6-year rate, 11.4%). Likewise, all-cause mortality did not differ between groups. Five-year systolic blood pressures were significantly higher in the amlodipine (0.8 mm Hg, P =.03) and lisinopril (2 mm Hg, P&lt;.001) groups compared with chlorthalidone, and 5-year diastolic blood pressure was significantly lower with amlodipine (0.8 mm Hg, P&lt;.001). For amlodipine vs chlorthalidone, secondary outcomes were similar except for a higher 6-year rate of HF with amlodipine (10.2% vs 7.7%; RR, 1.38; 95% CI, 1.25-1.52). For lisinopril vs chlorthalidone, lisinopril had higher 6-year rates of combined CVD (33.3% vs 30.9%; RR, 1.10; 95% CI, 1.05-1.16); stroke (6.3% vs 5.6%; RR, 1.15; 95% CI, 1.02-1.30); and HF (8.7% vs 7.7%; RR, 1.19; 95% CI, 1.07-1.31). CONCLUSION: Thiazide-type diuretics are superior in preventing 1 or more major forms of CVD and are less expensive. They should be preferred for first-step antihypertensive therapy.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C586C82-594C-4166-9CB7-9483781EC933}" type="slidenum">
              <a:rPr lang="da-DK" altLang="en-US" smtClean="0"/>
              <a:pPr eaLnBrk="1" hangingPunct="1">
                <a:spcBef>
                  <a:spcPct val="0"/>
                </a:spcBef>
              </a:pPr>
              <a:t>38</a:t>
            </a:fld>
            <a:endParaRPr lang="da-DK" altLang="en-US" smtClean="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CA" alt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CA" alt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07BA0E9-E7FF-48E3-B0A0-78329E901EF1}" type="slidenum">
              <a:rPr lang="da-DK" altLang="en-US" smtClean="0"/>
              <a:pPr eaLnBrk="1" hangingPunct="1">
                <a:spcBef>
                  <a:spcPct val="0"/>
                </a:spcBef>
              </a:pPr>
              <a:t>52</a:t>
            </a:fld>
            <a:endParaRPr lang="da-DK" altLang="en-US"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a-DK" altLang="en-US" dirty="0" err="1" smtClean="0">
                <a:ea typeface="ＭＳ Ｐゴシック" pitchFamily="34" charset="-128"/>
              </a:rPr>
              <a:t>Calculated</a:t>
            </a:r>
            <a:r>
              <a:rPr lang="da-DK" altLang="en-US" dirty="0" smtClean="0">
                <a:ea typeface="ＭＳ Ｐゴシック" pitchFamily="34" charset="-128"/>
              </a:rPr>
              <a:t> </a:t>
            </a:r>
            <a:r>
              <a:rPr lang="da-DK" altLang="en-US" dirty="0" err="1" smtClean="0">
                <a:ea typeface="ＭＳ Ｐゴシック" pitchFamily="34" charset="-128"/>
              </a:rPr>
              <a:t>effects</a:t>
            </a:r>
            <a:r>
              <a:rPr lang="da-DK" altLang="en-US" dirty="0" smtClean="0">
                <a:ea typeface="ＭＳ Ｐゴシック" pitchFamily="34" charset="-128"/>
              </a:rPr>
              <a:t> of </a:t>
            </a:r>
            <a:r>
              <a:rPr lang="da-DK" altLang="en-US" dirty="0" err="1" smtClean="0">
                <a:ea typeface="ＭＳ Ｐゴシック" pitchFamily="34" charset="-128"/>
              </a:rPr>
              <a:t>different</a:t>
            </a:r>
            <a:r>
              <a:rPr lang="da-DK" altLang="en-US" dirty="0" smtClean="0">
                <a:ea typeface="ＭＳ Ｐゴシック" pitchFamily="34" charset="-128"/>
              </a:rPr>
              <a:t> interventions on </a:t>
            </a:r>
            <a:r>
              <a:rPr lang="da-DK" altLang="en-US" dirty="0" err="1" smtClean="0">
                <a:ea typeface="ＭＳ Ｐゴシック" pitchFamily="34" charset="-128"/>
              </a:rPr>
              <a:t>coronary</a:t>
            </a:r>
            <a:r>
              <a:rPr lang="da-DK" altLang="en-US" dirty="0" smtClean="0">
                <a:ea typeface="ＭＳ Ｐゴシック" pitchFamily="34" charset="-128"/>
              </a:rPr>
              <a:t> and total </a:t>
            </a:r>
            <a:r>
              <a:rPr lang="da-DK" altLang="en-US" dirty="0" err="1" smtClean="0">
                <a:ea typeface="ＭＳ Ｐゴシック" pitchFamily="34" charset="-128"/>
              </a:rPr>
              <a:t>deaths</a:t>
            </a:r>
            <a:r>
              <a:rPr lang="da-DK" altLang="en-US" dirty="0" smtClean="0">
                <a:ea typeface="ＭＳ Ｐゴシック" pitchFamily="34" charset="-128"/>
              </a:rPr>
              <a:t> in 1000 normal and 1000 men with type 2 diabetes </a:t>
            </a:r>
            <a:r>
              <a:rPr lang="da-DK" altLang="en-US" dirty="0" err="1" smtClean="0">
                <a:ea typeface="ＭＳ Ｐゴシック" pitchFamily="34" charset="-128"/>
              </a:rPr>
              <a:t>aged</a:t>
            </a:r>
            <a:r>
              <a:rPr lang="da-DK" altLang="en-US" dirty="0" smtClean="0">
                <a:ea typeface="ＭＳ Ｐゴシック" pitchFamily="34" charset="-128"/>
              </a:rPr>
              <a:t> 35 to 57 </a:t>
            </a:r>
            <a:r>
              <a:rPr lang="da-DK" altLang="en-US" dirty="0" err="1" smtClean="0">
                <a:ea typeface="ＭＳ Ｐゴシック" pitchFamily="34" charset="-128"/>
              </a:rPr>
              <a:t>years</a:t>
            </a:r>
            <a:r>
              <a:rPr lang="da-DK" altLang="en-US" dirty="0" smtClean="0">
                <a:ea typeface="ＭＳ Ｐゴシック" pitchFamily="34" charset="-128"/>
              </a:rPr>
              <a:t> </a:t>
            </a:r>
            <a:r>
              <a:rPr lang="da-DK" altLang="en-US" dirty="0" err="1" smtClean="0">
                <a:ea typeface="ＭＳ Ｐゴシック" pitchFamily="34" charset="-128"/>
              </a:rPr>
              <a:t>without</a:t>
            </a:r>
            <a:r>
              <a:rPr lang="da-DK" altLang="en-US" dirty="0" smtClean="0">
                <a:ea typeface="ＭＳ Ｐゴシック" pitchFamily="34" charset="-128"/>
              </a:rPr>
              <a:t> a </a:t>
            </a:r>
            <a:r>
              <a:rPr lang="da-DK" altLang="en-US" dirty="0" err="1" smtClean="0">
                <a:ea typeface="ＭＳ Ｐゴシック" pitchFamily="34" charset="-128"/>
              </a:rPr>
              <a:t>history</a:t>
            </a:r>
            <a:r>
              <a:rPr lang="da-DK" altLang="en-US" dirty="0" smtClean="0">
                <a:ea typeface="ＭＳ Ｐゴシック" pitchFamily="34" charset="-128"/>
              </a:rPr>
              <a:t> of </a:t>
            </a:r>
            <a:r>
              <a:rPr lang="da-DK" altLang="en-US" dirty="0" err="1" smtClean="0">
                <a:ea typeface="ＭＳ Ｐゴシック" pitchFamily="34" charset="-128"/>
              </a:rPr>
              <a:t>myocardial</a:t>
            </a:r>
            <a:r>
              <a:rPr lang="da-DK" altLang="en-US" dirty="0" smtClean="0">
                <a:ea typeface="ＭＳ Ｐゴシック" pitchFamily="34" charset="-128"/>
              </a:rPr>
              <a:t> </a:t>
            </a:r>
            <a:r>
              <a:rPr lang="da-DK" altLang="en-US" dirty="0" err="1" smtClean="0">
                <a:ea typeface="ＭＳ Ｐゴシック" pitchFamily="34" charset="-128"/>
              </a:rPr>
              <a:t>infarction</a:t>
            </a:r>
            <a:r>
              <a:rPr lang="da-DK" altLang="en-US" dirty="0" smtClean="0">
                <a:ea typeface="ＭＳ Ｐゴシック" pitchFamily="34" charset="-128"/>
              </a:rPr>
              <a:t>. </a:t>
            </a:r>
            <a:r>
              <a:rPr lang="da-DK" altLang="en-US" dirty="0" err="1" smtClean="0">
                <a:ea typeface="ＭＳ Ｐゴシック" pitchFamily="34" charset="-128"/>
              </a:rPr>
              <a:t>Although</a:t>
            </a:r>
            <a:r>
              <a:rPr lang="da-DK" altLang="en-US" dirty="0" smtClean="0">
                <a:ea typeface="ＭＳ Ｐゴシック" pitchFamily="34" charset="-128"/>
              </a:rPr>
              <a:t> </a:t>
            </a:r>
            <a:r>
              <a:rPr lang="da-DK" altLang="en-US" dirty="0" err="1" smtClean="0">
                <a:ea typeface="ＭＳ Ｐゴシック" pitchFamily="34" charset="-128"/>
              </a:rPr>
              <a:t>risk</a:t>
            </a:r>
            <a:r>
              <a:rPr lang="da-DK" altLang="en-US" dirty="0" smtClean="0">
                <a:ea typeface="ＭＳ Ｐゴシック" pitchFamily="34" charset="-128"/>
              </a:rPr>
              <a:t> </a:t>
            </a:r>
            <a:r>
              <a:rPr lang="da-DK" altLang="en-US" dirty="0" err="1" smtClean="0">
                <a:ea typeface="ＭＳ Ｐゴシック" pitchFamily="34" charset="-128"/>
              </a:rPr>
              <a:t>was</a:t>
            </a:r>
            <a:r>
              <a:rPr lang="da-DK" altLang="en-US" dirty="0" smtClean="0">
                <a:ea typeface="ＭＳ Ｐゴシック" pitchFamily="34" charset="-128"/>
              </a:rPr>
              <a:t> </a:t>
            </a:r>
            <a:r>
              <a:rPr lang="da-DK" altLang="en-US" dirty="0" err="1" smtClean="0">
                <a:ea typeface="ＭＳ Ｐゴシック" pitchFamily="34" charset="-128"/>
              </a:rPr>
              <a:t>reduced</a:t>
            </a:r>
            <a:r>
              <a:rPr lang="da-DK" altLang="en-US" dirty="0" smtClean="0">
                <a:ea typeface="ＭＳ Ｐゴシック" pitchFamily="34" charset="-128"/>
              </a:rPr>
              <a:t> by the </a:t>
            </a:r>
            <a:r>
              <a:rPr lang="da-DK" altLang="en-US" dirty="0" err="1" smtClean="0">
                <a:ea typeface="ＭＳ Ｐゴシック" pitchFamily="34" charset="-128"/>
              </a:rPr>
              <a:t>therapeutic</a:t>
            </a:r>
            <a:r>
              <a:rPr lang="da-DK" altLang="en-US" dirty="0" smtClean="0">
                <a:ea typeface="ＭＳ Ｐゴシック" pitchFamily="34" charset="-128"/>
              </a:rPr>
              <a:t> interventions (</a:t>
            </a:r>
            <a:r>
              <a:rPr lang="da-DK" altLang="en-US" dirty="0" err="1" smtClean="0">
                <a:ea typeface="ＭＳ Ｐゴシック" pitchFamily="34" charset="-128"/>
              </a:rPr>
              <a:t>particularly</a:t>
            </a:r>
            <a:r>
              <a:rPr lang="da-DK" altLang="en-US" dirty="0" smtClean="0">
                <a:ea typeface="ＭＳ Ｐゴシック" pitchFamily="34" charset="-128"/>
              </a:rPr>
              <a:t> </a:t>
            </a:r>
            <a:r>
              <a:rPr lang="da-DK" altLang="en-US" dirty="0" err="1" smtClean="0">
                <a:ea typeface="ＭＳ Ｐゴシック" pitchFamily="34" charset="-128"/>
              </a:rPr>
              <a:t>cessation</a:t>
            </a:r>
            <a:r>
              <a:rPr lang="da-DK" altLang="en-US" dirty="0" smtClean="0">
                <a:ea typeface="ＭＳ Ｐゴシック" pitchFamily="34" charset="-128"/>
              </a:rPr>
              <a:t> of smoking), </a:t>
            </a:r>
            <a:r>
              <a:rPr lang="da-DK" altLang="en-US" dirty="0" err="1" smtClean="0">
                <a:ea typeface="ＭＳ Ｐゴシック" pitchFamily="34" charset="-128"/>
              </a:rPr>
              <a:t>there</a:t>
            </a:r>
            <a:r>
              <a:rPr lang="da-DK" altLang="en-US" dirty="0" smtClean="0">
                <a:ea typeface="ＭＳ Ｐゴシック" pitchFamily="34" charset="-128"/>
              </a:rPr>
              <a:t> </a:t>
            </a:r>
            <a:r>
              <a:rPr lang="da-DK" altLang="en-US" dirty="0" err="1" smtClean="0">
                <a:ea typeface="ＭＳ Ｐゴシック" pitchFamily="34" charset="-128"/>
              </a:rPr>
              <a:t>was</a:t>
            </a:r>
            <a:r>
              <a:rPr lang="da-DK" altLang="en-US" dirty="0" smtClean="0">
                <a:ea typeface="ＭＳ Ｐゴシック" pitchFamily="34" charset="-128"/>
              </a:rPr>
              <a:t> a </a:t>
            </a:r>
            <a:r>
              <a:rPr lang="da-DK" altLang="en-US" dirty="0" err="1" smtClean="0">
                <a:ea typeface="ＭＳ Ｐゴシック" pitchFamily="34" charset="-128"/>
              </a:rPr>
              <a:t>residual</a:t>
            </a:r>
            <a:r>
              <a:rPr lang="da-DK" altLang="en-US" dirty="0" smtClean="0">
                <a:ea typeface="ＭＳ Ｐゴシック" pitchFamily="34" charset="-128"/>
              </a:rPr>
              <a:t> </a:t>
            </a:r>
            <a:r>
              <a:rPr lang="da-DK" altLang="en-US" dirty="0" err="1" smtClean="0">
                <a:ea typeface="ＭＳ Ｐゴシック" pitchFamily="34" charset="-128"/>
              </a:rPr>
              <a:t>three</a:t>
            </a:r>
            <a:r>
              <a:rPr lang="da-DK" altLang="en-US" dirty="0" smtClean="0">
                <a:ea typeface="ＭＳ Ｐゴシック" pitchFamily="34" charset="-128"/>
              </a:rPr>
              <a:t> to </a:t>
            </a:r>
            <a:r>
              <a:rPr lang="da-DK" altLang="en-US" dirty="0" err="1" smtClean="0">
                <a:ea typeface="ＭＳ Ｐゴシック" pitchFamily="34" charset="-128"/>
              </a:rPr>
              <a:t>four</a:t>
            </a:r>
            <a:r>
              <a:rPr lang="da-DK" altLang="en-US" dirty="0" smtClean="0">
                <a:ea typeface="ＭＳ Ｐゴシック" pitchFamily="34" charset="-128"/>
              </a:rPr>
              <a:t> fold </a:t>
            </a:r>
            <a:r>
              <a:rPr lang="da-DK" altLang="en-US" dirty="0" err="1" smtClean="0">
                <a:ea typeface="ＭＳ Ｐゴシック" pitchFamily="34" charset="-128"/>
              </a:rPr>
              <a:t>increase</a:t>
            </a:r>
            <a:r>
              <a:rPr lang="da-DK" altLang="en-US" dirty="0" smtClean="0">
                <a:ea typeface="ＭＳ Ｐゴシック" pitchFamily="34" charset="-128"/>
              </a:rPr>
              <a:t> in </a:t>
            </a:r>
            <a:r>
              <a:rPr lang="da-DK" altLang="en-US" dirty="0" err="1" smtClean="0">
                <a:ea typeface="ＭＳ Ｐゴシック" pitchFamily="34" charset="-128"/>
              </a:rPr>
              <a:t>mortality</a:t>
            </a:r>
            <a:r>
              <a:rPr lang="da-DK" altLang="en-US" dirty="0" smtClean="0">
                <a:ea typeface="ＭＳ Ｐゴシック" pitchFamily="34" charset="-128"/>
              </a:rPr>
              <a:t> in the </a:t>
            </a:r>
            <a:r>
              <a:rPr lang="da-DK" altLang="en-US" dirty="0" err="1" smtClean="0">
                <a:ea typeface="ＭＳ Ｐゴシック" pitchFamily="34" charset="-128"/>
              </a:rPr>
              <a:t>diabetic</a:t>
            </a:r>
            <a:r>
              <a:rPr lang="da-DK" altLang="en-US" dirty="0" smtClean="0">
                <a:ea typeface="ＭＳ Ｐゴシック" pitchFamily="34" charset="-128"/>
              </a:rPr>
              <a:t> men, </a:t>
            </a:r>
            <a:r>
              <a:rPr lang="da-DK" altLang="en-US" dirty="0" err="1" smtClean="0">
                <a:ea typeface="ＭＳ Ｐゴシック" pitchFamily="34" charset="-128"/>
              </a:rPr>
              <a:t>which</a:t>
            </a:r>
            <a:r>
              <a:rPr lang="da-DK" altLang="en-US" dirty="0" smtClean="0">
                <a:ea typeface="ＭＳ Ｐゴシック" pitchFamily="34" charset="-128"/>
              </a:rPr>
              <a:t> </a:t>
            </a:r>
            <a:r>
              <a:rPr lang="da-DK" altLang="en-US" dirty="0" err="1" smtClean="0">
                <a:ea typeface="ＭＳ Ｐゴシック" pitchFamily="34" charset="-128"/>
              </a:rPr>
              <a:t>was</a:t>
            </a:r>
            <a:r>
              <a:rPr lang="da-DK" altLang="en-US" dirty="0" smtClean="0">
                <a:ea typeface="ＭＳ Ｐゴシック" pitchFamily="34" charset="-128"/>
              </a:rPr>
              <a:t> </a:t>
            </a:r>
            <a:r>
              <a:rPr lang="da-DK" altLang="en-US" dirty="0" err="1" smtClean="0">
                <a:ea typeface="ＭＳ Ｐゴシック" pitchFamily="34" charset="-128"/>
              </a:rPr>
              <a:t>apparently</a:t>
            </a:r>
            <a:r>
              <a:rPr lang="da-DK" altLang="en-US" dirty="0" smtClean="0">
                <a:ea typeface="ＭＳ Ｐゴシック" pitchFamily="34" charset="-128"/>
              </a:rPr>
              <a:t> </a:t>
            </a:r>
            <a:r>
              <a:rPr lang="da-DK" altLang="en-US" dirty="0" err="1" smtClean="0">
                <a:ea typeface="ＭＳ Ｐゴシック" pitchFamily="34" charset="-128"/>
              </a:rPr>
              <a:t>incorrectly</a:t>
            </a:r>
            <a:r>
              <a:rPr lang="da-DK" altLang="en-US" dirty="0" smtClean="0">
                <a:ea typeface="ＭＳ Ｐゴシック" pitchFamily="34" charset="-128"/>
              </a:rPr>
              <a:t> </a:t>
            </a:r>
            <a:r>
              <a:rPr lang="da-DK" altLang="en-US" dirty="0" err="1" smtClean="0">
                <a:ea typeface="ＭＳ Ｐゴシック" pitchFamily="34" charset="-128"/>
              </a:rPr>
              <a:t>thought</a:t>
            </a:r>
            <a:r>
              <a:rPr lang="da-DK" altLang="en-US" dirty="0" smtClean="0">
                <a:ea typeface="ＭＳ Ｐゴシック" pitchFamily="34" charset="-128"/>
              </a:rPr>
              <a:t> to </a:t>
            </a:r>
            <a:r>
              <a:rPr lang="da-DK" altLang="en-US" dirty="0" err="1" smtClean="0">
                <a:ea typeface="ＭＳ Ｐゴシック" pitchFamily="34" charset="-128"/>
              </a:rPr>
              <a:t>be</a:t>
            </a:r>
            <a:r>
              <a:rPr lang="da-DK" altLang="en-US" dirty="0" smtClean="0">
                <a:ea typeface="ＭＳ Ｐゴシック" pitchFamily="34" charset="-128"/>
              </a:rPr>
              <a:t> due to </a:t>
            </a:r>
            <a:r>
              <a:rPr lang="da-DK" altLang="en-US" dirty="0" err="1" smtClean="0">
                <a:ea typeface="ＭＳ Ｐゴシック" pitchFamily="34" charset="-128"/>
              </a:rPr>
              <a:t>simply</a:t>
            </a:r>
            <a:r>
              <a:rPr lang="da-DK" altLang="en-US" dirty="0" smtClean="0">
                <a:ea typeface="ＭＳ Ｐゴシック" pitchFamily="34" charset="-128"/>
              </a:rPr>
              <a:t> the </a:t>
            </a:r>
            <a:r>
              <a:rPr lang="da-DK" altLang="en-US" dirty="0" err="1" smtClean="0">
                <a:ea typeface="ＭＳ Ｐゴシック" pitchFamily="34" charset="-128"/>
              </a:rPr>
              <a:t>effects</a:t>
            </a:r>
            <a:r>
              <a:rPr lang="da-DK" altLang="en-US" dirty="0" smtClean="0">
                <a:ea typeface="ＭＳ Ｐゴシック" pitchFamily="34" charset="-128"/>
              </a:rPr>
              <a:t> of </a:t>
            </a:r>
            <a:r>
              <a:rPr lang="da-DK" altLang="en-US" dirty="0" err="1" smtClean="0">
                <a:ea typeface="ＭＳ Ｐゴシック" pitchFamily="34" charset="-128"/>
              </a:rPr>
              <a:t>hyperglycemia</a:t>
            </a:r>
            <a:r>
              <a:rPr lang="da-DK" altLang="en-US" dirty="0" smtClean="0">
                <a:ea typeface="ＭＳ Ｐゴシック" pitchFamily="34" charset="-128"/>
              </a:rPr>
              <a:t> or </a:t>
            </a:r>
            <a:r>
              <a:rPr lang="da-DK" altLang="en-US" dirty="0" err="1" smtClean="0">
                <a:ea typeface="ＭＳ Ｐゴシック" pitchFamily="34" charset="-128"/>
              </a:rPr>
              <a:t>hyperinsulinemia</a:t>
            </a:r>
            <a:r>
              <a:rPr lang="da-DK" altLang="en-US" dirty="0" smtClean="0">
                <a:ea typeface="ＭＳ Ｐゴシック" pitchFamily="34" charset="-128"/>
              </a:rPr>
              <a:t>. Data from </a:t>
            </a:r>
            <a:r>
              <a:rPr lang="da-DK" altLang="en-US" dirty="0" err="1" smtClean="0">
                <a:ea typeface="ＭＳ Ｐゴシック" pitchFamily="34" charset="-128"/>
              </a:rPr>
              <a:t>Yudkin</a:t>
            </a:r>
            <a:r>
              <a:rPr lang="da-DK" altLang="en-US" dirty="0" smtClean="0">
                <a:ea typeface="ＭＳ Ｐゴシック" pitchFamily="34" charset="-128"/>
              </a:rPr>
              <a:t>, JS, BMJ 1993; 306:1313. </a:t>
            </a:r>
          </a:p>
          <a:p>
            <a:pPr eaLnBrk="1" hangingPunct="1"/>
            <a:endParaRPr lang="en-GB" alt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0D5ED67-6B74-4E4C-A95F-533966A62A68}" type="slidenum">
              <a:rPr lang="da-DK" altLang="en-US" smtClean="0"/>
              <a:pPr eaLnBrk="1" hangingPunct="1">
                <a:spcBef>
                  <a:spcPct val="0"/>
                </a:spcBef>
              </a:pPr>
              <a:t>53</a:t>
            </a:fld>
            <a:endParaRPr lang="da-DK" altLang="en-US" smtClean="0"/>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CA" alt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5CF81D2-9043-40AD-B8B5-E1BC30A9E402}" type="slidenum">
              <a:rPr lang="da-DK" altLang="en-US" smtClean="0"/>
              <a:pPr eaLnBrk="1" hangingPunct="1">
                <a:spcBef>
                  <a:spcPct val="0"/>
                </a:spcBef>
              </a:pPr>
              <a:t>54</a:t>
            </a:fld>
            <a:endParaRPr lang="da-DK" altLang="en-US" smtClean="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ea typeface="ＭＳ Ｐゴシック" pitchFamily="34" charset="-128"/>
              </a:rPr>
              <a:t>BACKGROUND: Improved blood-glucose control decreases the progression of diabetic microvascular disease, but the effect on macrovascular complications is unknown. There is concern that </a:t>
            </a:r>
            <a:r>
              <a:rPr lang="en-US" altLang="en-US" dirty="0" err="1" smtClean="0">
                <a:ea typeface="ＭＳ Ｐゴシック" pitchFamily="34" charset="-128"/>
              </a:rPr>
              <a:t>sulphonylureas</a:t>
            </a:r>
            <a:r>
              <a:rPr lang="en-US" altLang="en-US" dirty="0" smtClean="0">
                <a:ea typeface="ＭＳ Ｐゴシック" pitchFamily="34" charset="-128"/>
              </a:rPr>
              <a:t> may increase cardiovascular mortality in patients with type 2 diabetes and that high insulin concentrations may enhance atheroma formation. We compared the effects of intensive blood-glucose control with either </a:t>
            </a:r>
            <a:r>
              <a:rPr lang="en-US" altLang="en-US" dirty="0" err="1" smtClean="0">
                <a:ea typeface="ＭＳ Ｐゴシック" pitchFamily="34" charset="-128"/>
              </a:rPr>
              <a:t>sulphonylurea</a:t>
            </a:r>
            <a:r>
              <a:rPr lang="en-US" altLang="en-US" dirty="0" smtClean="0">
                <a:ea typeface="ＭＳ Ｐゴシック" pitchFamily="34" charset="-128"/>
              </a:rPr>
              <a:t> or insulin and conventional treatment on the risk of microvascular and macrovascular complications in patients with type 2 diabetes in a </a:t>
            </a:r>
            <a:r>
              <a:rPr lang="en-US" altLang="en-US" dirty="0" err="1" smtClean="0">
                <a:ea typeface="ＭＳ Ｐゴシック" pitchFamily="34" charset="-128"/>
              </a:rPr>
              <a:t>randomised</a:t>
            </a:r>
            <a:r>
              <a:rPr lang="en-US" altLang="en-US" dirty="0" smtClean="0">
                <a:ea typeface="ＭＳ Ｐゴシック" pitchFamily="34" charset="-128"/>
              </a:rPr>
              <a:t> controlled trial. METHODS: 3867 newly diagnosed patients with type 2 diabetes, median age 54 years (IQR 48-60 years), who after 3 months' diet treatment had a mean of two fasting plasma glucose (FPG) concentrations of 6.1-15.0 mmol/L were randomly assigned intensive policy with a </a:t>
            </a:r>
            <a:r>
              <a:rPr lang="en-US" altLang="en-US" dirty="0" err="1" smtClean="0">
                <a:ea typeface="ＭＳ Ｐゴシック" pitchFamily="34" charset="-128"/>
              </a:rPr>
              <a:t>sulphonylurea</a:t>
            </a:r>
            <a:r>
              <a:rPr lang="en-US" altLang="en-US" dirty="0" smtClean="0">
                <a:ea typeface="ＭＳ Ｐゴシック" pitchFamily="34" charset="-128"/>
              </a:rPr>
              <a:t> (chlorpropamide, glibenclamide, or glipizide) or with insulin, or conventional policy with diet. The aim in the intensive group was FPG less than 6 mmol/L. In the conventional group, the aim was the best achievable FPG with diet alone; drugs were added only if there were </a:t>
            </a:r>
            <a:r>
              <a:rPr lang="en-US" altLang="en-US" dirty="0" err="1" smtClean="0">
                <a:ea typeface="ＭＳ Ｐゴシック" pitchFamily="34" charset="-128"/>
              </a:rPr>
              <a:t>hyperglycaemic</a:t>
            </a:r>
            <a:r>
              <a:rPr lang="en-US" altLang="en-US" dirty="0" smtClean="0">
                <a:ea typeface="ＭＳ Ｐゴシック" pitchFamily="34" charset="-128"/>
              </a:rPr>
              <a:t> symptoms or FPG greater than 15 mmol/L. Three aggregate endpoints were used to assess differences between conventional and intensive treatment: any diabetes-related endpoint (sudden death, death from </a:t>
            </a:r>
            <a:r>
              <a:rPr lang="en-US" altLang="en-US" dirty="0" err="1" smtClean="0">
                <a:ea typeface="ＭＳ Ｐゴシック" pitchFamily="34" charset="-128"/>
              </a:rPr>
              <a:t>hyperglycaemia</a:t>
            </a:r>
            <a:r>
              <a:rPr lang="en-US" altLang="en-US" dirty="0" smtClean="0">
                <a:ea typeface="ＭＳ Ｐゴシック" pitchFamily="34" charset="-128"/>
              </a:rPr>
              <a:t> or </a:t>
            </a:r>
            <a:r>
              <a:rPr lang="en-US" altLang="en-US" dirty="0" err="1" smtClean="0">
                <a:ea typeface="ＭＳ Ｐゴシック" pitchFamily="34" charset="-128"/>
              </a:rPr>
              <a:t>hypoglycaemia</a:t>
            </a:r>
            <a:r>
              <a:rPr lang="en-US" altLang="en-US" dirty="0" smtClean="0">
                <a:ea typeface="ＭＳ Ｐゴシック" pitchFamily="34" charset="-128"/>
              </a:rPr>
              <a:t>, fatal or non-fatal myocardial infarction, angina, heart failure, stroke, renal failure, amputation [of at least one digit], vitreous </a:t>
            </a:r>
            <a:r>
              <a:rPr lang="en-US" altLang="en-US" dirty="0" err="1" smtClean="0">
                <a:ea typeface="ＭＳ Ｐゴシック" pitchFamily="34" charset="-128"/>
              </a:rPr>
              <a:t>haemorrhage</a:t>
            </a:r>
            <a:r>
              <a:rPr lang="en-US" altLang="en-US" dirty="0" smtClean="0">
                <a:ea typeface="ＭＳ Ｐゴシック" pitchFamily="34" charset="-128"/>
              </a:rPr>
              <a:t>, retinopathy requiring photocoagulation, blindness in one eye, or cataract extraction); diabetes-related death (death from myocardial infarction, stroke, peripheral vascular disease, renal disease, </a:t>
            </a:r>
            <a:r>
              <a:rPr lang="en-US" altLang="en-US" dirty="0" err="1" smtClean="0">
                <a:ea typeface="ＭＳ Ｐゴシック" pitchFamily="34" charset="-128"/>
              </a:rPr>
              <a:t>hyperglycaemia</a:t>
            </a:r>
            <a:r>
              <a:rPr lang="en-US" altLang="en-US" dirty="0" smtClean="0">
                <a:ea typeface="ＭＳ Ｐゴシック" pitchFamily="34" charset="-128"/>
              </a:rPr>
              <a:t> or </a:t>
            </a:r>
            <a:r>
              <a:rPr lang="en-US" altLang="en-US" dirty="0" err="1" smtClean="0">
                <a:ea typeface="ＭＳ Ｐゴシック" pitchFamily="34" charset="-128"/>
              </a:rPr>
              <a:t>hypoglycaemia</a:t>
            </a:r>
            <a:r>
              <a:rPr lang="en-US" altLang="en-US" dirty="0" smtClean="0">
                <a:ea typeface="ＭＳ Ｐゴシック" pitchFamily="34" charset="-128"/>
              </a:rPr>
              <a:t>, and sudden death); all-cause mortality. Single clinical endpoints and surrogate subclinical endpoints were also assessed. All analyses were by intention to treat and frequency of </a:t>
            </a:r>
            <a:r>
              <a:rPr lang="en-US" altLang="en-US" dirty="0" err="1" smtClean="0">
                <a:ea typeface="ＭＳ Ｐゴシック" pitchFamily="34" charset="-128"/>
              </a:rPr>
              <a:t>hypoglycaemia</a:t>
            </a:r>
            <a:r>
              <a:rPr lang="en-US" altLang="en-US" dirty="0" smtClean="0">
                <a:ea typeface="ＭＳ Ｐゴシック" pitchFamily="34" charset="-128"/>
              </a:rPr>
              <a:t> was also </a:t>
            </a:r>
            <a:r>
              <a:rPr lang="en-US" altLang="en-US" dirty="0" err="1" smtClean="0">
                <a:ea typeface="ＭＳ Ｐゴシック" pitchFamily="34" charset="-128"/>
              </a:rPr>
              <a:t>analysed</a:t>
            </a:r>
            <a:r>
              <a:rPr lang="en-US" altLang="en-US" dirty="0" smtClean="0">
                <a:ea typeface="ＭＳ Ｐゴシック" pitchFamily="34" charset="-128"/>
              </a:rPr>
              <a:t> by actual therapy. FINDINGS: Over 10 years, </a:t>
            </a:r>
            <a:r>
              <a:rPr lang="en-US" altLang="en-US" dirty="0" err="1" smtClean="0">
                <a:ea typeface="ＭＳ Ｐゴシック" pitchFamily="34" charset="-128"/>
              </a:rPr>
              <a:t>haemoglobin</a:t>
            </a:r>
            <a:r>
              <a:rPr lang="en-US" altLang="en-US" dirty="0" smtClean="0">
                <a:ea typeface="ＭＳ Ｐゴシック" pitchFamily="34" charset="-128"/>
              </a:rPr>
              <a:t> A1c (HbA1c) was 7.0% (6.2-8.2) in the intensive group compared with 7.9% (6.9-8.8) in the conventional group--an 11% reduction. There was no difference in HbA1c among agents in the intensive group. Compared with the conventional group, the risk in the intensive group was 12% lower (95% CI 1-21, p=0.029) for any diabetes-related endpoint; 10% lower (-11 to 27, p=0.34) for any diabetes-related death; and 6% lower (-10 to 20, p=0.44) for all-cause mortality. Most of the risk reduction in the any diabetes-related aggregate endpoint was due to a 25% risk reduction (7-40, p=0.0099) in microvascular endpoints, including the need for retinal photocoagulation. There was no difference for any of the three aggregate endpoints between the three intensive agents (chlorpropamide, glibenclamide, or insulin). Patients in the intensive group had more </a:t>
            </a:r>
            <a:r>
              <a:rPr lang="en-US" altLang="en-US" dirty="0" err="1" smtClean="0">
                <a:ea typeface="ＭＳ Ｐゴシック" pitchFamily="34" charset="-128"/>
              </a:rPr>
              <a:t>hypoglycaemic</a:t>
            </a:r>
            <a:r>
              <a:rPr lang="en-US" altLang="en-US" dirty="0" smtClean="0">
                <a:ea typeface="ＭＳ Ｐゴシック" pitchFamily="34" charset="-128"/>
              </a:rPr>
              <a:t> episodes than those in the conventional group on both types of analysis (both p&lt;0.0001). The rates of major </a:t>
            </a:r>
            <a:r>
              <a:rPr lang="en-US" altLang="en-US" dirty="0" err="1" smtClean="0">
                <a:ea typeface="ＭＳ Ｐゴシック" pitchFamily="34" charset="-128"/>
              </a:rPr>
              <a:t>hypoglycaemic</a:t>
            </a:r>
            <a:r>
              <a:rPr lang="en-US" altLang="en-US" dirty="0" smtClean="0">
                <a:ea typeface="ＭＳ Ｐゴシック" pitchFamily="34" charset="-128"/>
              </a:rPr>
              <a:t> episodes per year were 0.7% with conventional treatment, 1.0% with chlorpropamide, 1.4% with glibenclamide, and 1.8% with insulin. Weight gain was significantly higher in the intensive group (mean 2.9 kg) than in the conventional group (p&lt;0.001), and patients assigned insulin had a greater gain in weight (4.0 kg) than those assigned chlorpropamide (2.6 kg) or glibenclamide (1.7 kg). INTERPRETATION: Intensive blood-glucose control by either </a:t>
            </a:r>
            <a:r>
              <a:rPr lang="en-US" altLang="en-US" dirty="0" err="1" smtClean="0">
                <a:ea typeface="ＭＳ Ｐゴシック" pitchFamily="34" charset="-128"/>
              </a:rPr>
              <a:t>sulphonylureas</a:t>
            </a:r>
            <a:r>
              <a:rPr lang="en-US" altLang="en-US" dirty="0" smtClean="0">
                <a:ea typeface="ＭＳ Ｐゴシック" pitchFamily="34" charset="-128"/>
              </a:rPr>
              <a:t> or insulin substantially decreases the risk of microvascular complications, but not macrovascular disease, in patients with type 2 diabetes. </a:t>
            </a:r>
            <a:endParaRPr lang="en-GB" altLang="en-US" dirty="0"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4536F2C-E475-4518-8844-3060EAABB83E}" type="slidenum">
              <a:rPr lang="da-DK" altLang="en-US" smtClean="0"/>
              <a:pPr eaLnBrk="1" hangingPunct="1">
                <a:spcBef>
                  <a:spcPct val="0"/>
                </a:spcBef>
              </a:pPr>
              <a:t>55</a:t>
            </a:fld>
            <a:endParaRPr lang="da-DK" altLang="en-US" smtClean="0"/>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CA" altLang="en-US" sz="1000"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45DAB76-E122-4681-A5BC-F29663FBF1F3}" type="slidenum">
              <a:rPr lang="da-DK" altLang="en-US" smtClean="0"/>
              <a:pPr eaLnBrk="1" hangingPunct="1">
                <a:spcBef>
                  <a:spcPct val="0"/>
                </a:spcBef>
              </a:pPr>
              <a:t>56</a:t>
            </a:fld>
            <a:endParaRPr lang="da-DK" altLang="en-US" smtClean="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CA" alt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CA" altLang="en-US" smtClean="0">
              <a:latin typeface="Arial" pitchFamily="34" charset="0"/>
              <a:ea typeface="ＭＳ Ｐゴシック" pitchFamily="34" charset="-128"/>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Much </a:t>
            </a:r>
            <a:r>
              <a:rPr lang="fr-CA" dirty="0" err="1" smtClean="0"/>
              <a:t>work</a:t>
            </a:r>
            <a:r>
              <a:rPr lang="fr-CA" baseline="0" dirty="0" smtClean="0"/>
              <a:t> </a:t>
            </a:r>
            <a:r>
              <a:rPr lang="fr-CA" dirty="0" err="1" smtClean="0"/>
              <a:t>remains</a:t>
            </a:r>
            <a:r>
              <a:rPr lang="fr-CA" dirty="0" smtClean="0"/>
              <a:t>!</a:t>
            </a:r>
            <a:endParaRPr lang="fr-CA" dirty="0"/>
          </a:p>
        </p:txBody>
      </p:sp>
      <p:sp>
        <p:nvSpPr>
          <p:cNvPr id="4" name="Slide Number Placeholder 3"/>
          <p:cNvSpPr>
            <a:spLocks noGrp="1"/>
          </p:cNvSpPr>
          <p:nvPr>
            <p:ph type="sldNum" sz="quarter" idx="10"/>
          </p:nvPr>
        </p:nvSpPr>
        <p:spPr/>
        <p:txBody>
          <a:bodyPr/>
          <a:lstStyle/>
          <a:p>
            <a:pPr>
              <a:defRPr/>
            </a:pPr>
            <a:fld id="{7C9824B4-2E38-4CAA-B78E-12F2C4E37A8E}" type="slidenum">
              <a:rPr lang="en-US" altLang="en-US" smtClean="0"/>
              <a:pPr>
                <a:defRPr/>
              </a:pPr>
              <a:t>64</a:t>
            </a:fld>
            <a:endParaRPr lang="en-US" altLang="en-US"/>
          </a:p>
        </p:txBody>
      </p:sp>
    </p:spTree>
    <p:extLst>
      <p:ext uri="{BB962C8B-B14F-4D97-AF65-F5344CB8AC3E}">
        <p14:creationId xmlns:p14="http://schemas.microsoft.com/office/powerpoint/2010/main" val="300796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smtClean="0">
                <a:ea typeface="ＭＳ Ｐゴシック" pitchFamily="34" charset="-128"/>
              </a:rPr>
              <a:t>How many students, physicians, NP/PA </a:t>
            </a:r>
          </a:p>
          <a:p>
            <a:r>
              <a:rPr lang="fr-CA" altLang="en-US" smtClean="0">
                <a:ea typeface="ＭＳ Ｐゴシック" pitchFamily="34" charset="-128"/>
              </a:rPr>
              <a:t>How many have done clinical work in LMIC?</a:t>
            </a:r>
          </a:p>
          <a:p>
            <a:r>
              <a:rPr lang="fr-CA" altLang="en-US" smtClean="0">
                <a:ea typeface="ＭＳ Ｐゴシック" pitchFamily="34" charset="-128"/>
              </a:rPr>
              <a:t>How many expect to do so in the future.</a:t>
            </a:r>
          </a:p>
          <a:p>
            <a:pPr eaLnBrk="1" hangingPunct="1">
              <a:spcBef>
                <a:spcPct val="0"/>
              </a:spcBef>
            </a:pPr>
            <a:endParaRPr lang="fr-CA" altLang="en-US" smtClean="0">
              <a:ea typeface="ＭＳ Ｐゴシック" pitchFamily="34" charset="-128"/>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DAC1EC3-EEAF-4DDA-B609-96C0F1A8D270}" type="slidenum">
              <a:rPr lang="en-US" altLang="en-US" smtClean="0"/>
              <a:pPr eaLnBrk="1" hangingPunct="1">
                <a:spcBef>
                  <a:spcPct val="0"/>
                </a:spcBef>
              </a:pPr>
              <a:t>3</a:t>
            </a:fld>
            <a:endParaRPr lang="en-US" altLang="en-US" smtClean="0"/>
          </a:p>
        </p:txBody>
      </p:sp>
      <p:sp>
        <p:nvSpPr>
          <p:cNvPr id="134149" name="Footer Placeholder 4"/>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r>
              <a:rPr lang="en-US" smtClean="0">
                <a:latin typeface="Calibri" pitchFamily="34" charset="0"/>
              </a:rPr>
              <a:t>test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9824B4-2E38-4CAA-B78E-12F2C4E37A8E}" type="slidenum">
              <a:rPr lang="en-US" altLang="en-US" smtClean="0"/>
              <a:pPr>
                <a:defRPr/>
              </a:pPr>
              <a:t>70</a:t>
            </a:fld>
            <a:endParaRPr lang="en-US" altLang="en-US"/>
          </a:p>
        </p:txBody>
      </p:sp>
    </p:spTree>
    <p:extLst>
      <p:ext uri="{BB962C8B-B14F-4D97-AF65-F5344CB8AC3E}">
        <p14:creationId xmlns:p14="http://schemas.microsoft.com/office/powerpoint/2010/main" val="3443415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9824B4-2E38-4CAA-B78E-12F2C4E37A8E}" type="slidenum">
              <a:rPr lang="en-US" altLang="en-US" smtClean="0"/>
              <a:pPr>
                <a:defRPr/>
              </a:pPr>
              <a:t>76</a:t>
            </a:fld>
            <a:endParaRPr lang="en-US" altLang="en-US"/>
          </a:p>
        </p:txBody>
      </p:sp>
    </p:spTree>
    <p:extLst>
      <p:ext uri="{BB962C8B-B14F-4D97-AF65-F5344CB8AC3E}">
        <p14:creationId xmlns:p14="http://schemas.microsoft.com/office/powerpoint/2010/main" val="3136341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902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wrap="square" numCol="1" anchor="t" anchorCtr="0" compatLnSpc="1">
            <a:prstTxWarp prst="textNoShape">
              <a:avLst/>
            </a:prstTxWarp>
          </a:bodyPr>
          <a:lstStyle/>
          <a:p>
            <a:pPr marL="39688" eaLnBrk="1" hangingPunct="1">
              <a:spcBef>
                <a:spcPts val="413"/>
              </a:spcBef>
            </a:pPr>
            <a:r>
              <a:rPr lang="en-US" altLang="en-US" smtClean="0">
                <a:solidFill>
                  <a:srgbClr val="000000"/>
                </a:solidFill>
                <a:ea typeface="ＭＳ Ｐゴシック" pitchFamily="34" charset="-128"/>
                <a:cs typeface="Arial" pitchFamily="34" charset="0"/>
                <a:sym typeface="Arial" pitchFamily="34" charset="0"/>
              </a:rPr>
              <a:t>IMCI – WHO algorithms for community health workers</a:t>
            </a:r>
          </a:p>
          <a:p>
            <a:pPr marL="39688" eaLnBrk="1" hangingPunct="1">
              <a:spcBef>
                <a:spcPts val="413"/>
              </a:spcBef>
            </a:pPr>
            <a:r>
              <a:rPr lang="en-US" altLang="en-US" smtClean="0">
                <a:solidFill>
                  <a:srgbClr val="000000"/>
                </a:solidFill>
                <a:ea typeface="ＭＳ Ｐゴシック" pitchFamily="34" charset="-128"/>
                <a:cs typeface="Arial" pitchFamily="34" charset="0"/>
                <a:sym typeface="Arial" pitchFamily="34" charset="0"/>
              </a:rPr>
              <a:t>Pneumonia recognized by clinical signs – sufficient to begin antibiotics</a:t>
            </a:r>
          </a:p>
          <a:p>
            <a:pPr marL="39688" eaLnBrk="1" hangingPunct="1">
              <a:spcBef>
                <a:spcPts val="413"/>
              </a:spcBef>
            </a:pPr>
            <a:r>
              <a:rPr lang="en-US" altLang="en-US" smtClean="0">
                <a:solidFill>
                  <a:srgbClr val="000000"/>
                </a:solidFill>
                <a:ea typeface="ＭＳ Ｐゴシック" pitchFamily="34" charset="-128"/>
                <a:cs typeface="Arial" pitchFamily="34" charset="0"/>
                <a:sym typeface="Arial" pitchFamily="34" charset="0"/>
              </a:rPr>
              <a:t>Associated with grunting respirations, pulmonary crackles</a:t>
            </a:r>
          </a:p>
          <a:p>
            <a:pPr marL="39688" eaLnBrk="1" hangingPunct="1">
              <a:spcBef>
                <a:spcPts val="413"/>
              </a:spcBef>
            </a:pPr>
            <a:r>
              <a:rPr lang="en-US" altLang="en-US" smtClean="0">
                <a:solidFill>
                  <a:srgbClr val="000000"/>
                </a:solidFill>
                <a:ea typeface="ＭＳ Ｐゴシック" pitchFamily="34" charset="-128"/>
                <a:cs typeface="Arial" pitchFamily="34" charset="0"/>
                <a:sym typeface="Arial" pitchFamily="34" charset="0"/>
              </a:rPr>
              <a:t>CXR usually not necessary</a:t>
            </a:r>
          </a:p>
          <a:p>
            <a:pPr marL="39688" eaLnBrk="1" hangingPunct="1">
              <a:spcBef>
                <a:spcPts val="413"/>
              </a:spcBef>
            </a:pPr>
            <a:r>
              <a:rPr lang="en-US" altLang="en-US" smtClean="0">
                <a:solidFill>
                  <a:srgbClr val="000000"/>
                </a:solidFill>
                <a:ea typeface="ＭＳ Ｐゴシック" pitchFamily="34" charset="-128"/>
                <a:cs typeface="Arial" pitchFamily="34" charset="0"/>
                <a:sym typeface="Arial" pitchFamily="34" charset="0"/>
              </a:rPr>
              <a:t>Pneumonia is usually due to S. pneumoniae or H. influenza and treatment with amoxicillin or cotrimoxazole is typically given.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en-US" smtClean="0">
              <a:ea typeface="ＭＳ Ｐゴシック" pitchFamily="34" charset="-128"/>
            </a:endParaRP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5C048AF-0B80-4FF4-BA80-D00998BE754A}" type="slidenum">
              <a:rPr lang="en-US" altLang="en-US" smtClean="0"/>
              <a:pPr eaLnBrk="1" hangingPunct="1">
                <a:spcBef>
                  <a:spcPct val="0"/>
                </a:spcBef>
              </a:pPr>
              <a:t>83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en-US" smtClean="0">
              <a:ea typeface="ＭＳ Ｐゴシック" pitchFamily="34" charset="-128"/>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37B5194-9444-4EA0-AF15-7DB03479FD95}"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9824B4-2E38-4CAA-B78E-12F2C4E37A8E}" type="slidenum">
              <a:rPr lang="en-US" altLang="en-US" smtClean="0"/>
              <a:pPr>
                <a:defRPr/>
              </a:pPr>
              <a:t>11</a:t>
            </a:fld>
            <a:endParaRPr lang="en-US" altLang="en-US"/>
          </a:p>
        </p:txBody>
      </p:sp>
    </p:spTree>
    <p:extLst>
      <p:ext uri="{BB962C8B-B14F-4D97-AF65-F5344CB8AC3E}">
        <p14:creationId xmlns:p14="http://schemas.microsoft.com/office/powerpoint/2010/main" val="272179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CB6458F-1327-4198-9F95-869B961A7D11}" type="slidenum">
              <a:rPr lang="en-US" altLang="en-US" smtClean="0">
                <a:latin typeface="Times New Roman" pitchFamily="18" charset="0"/>
              </a:rPr>
              <a:pPr eaLnBrk="1" hangingPunct="1">
                <a:spcBef>
                  <a:spcPct val="0"/>
                </a:spcBef>
              </a:pPr>
              <a:t>15</a:t>
            </a:fld>
            <a:endParaRPr lang="en-US" altLang="en-US" smtClean="0">
              <a:latin typeface="Times New Roman" pitchFamily="18" charset="0"/>
            </a:endParaRPr>
          </a:p>
        </p:txBody>
      </p:sp>
      <p:sp>
        <p:nvSpPr>
          <p:cNvPr id="11571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Amoah AG. Cardiology 2000; 93(1-2):11-8</a:t>
            </a:r>
            <a:br>
              <a:rPr lang="en-US" altLang="en-US" smtClean="0">
                <a:ea typeface="ＭＳ Ｐゴシック" pitchFamily="34" charset="-128"/>
              </a:rPr>
            </a:br>
            <a:r>
              <a:rPr lang="en-US" altLang="en-US" smtClean="0">
                <a:ea typeface="ＭＳ Ｐゴシック" pitchFamily="34" charset="-128"/>
              </a:rPr>
              <a:t>572 consecutive patients with </a:t>
            </a:r>
            <a:r>
              <a:rPr lang="en-US" altLang="en-US" b="1" smtClean="0">
                <a:ea typeface="ＭＳ Ｐゴシック" pitchFamily="34" charset="-128"/>
              </a:rPr>
              <a:t>heart</a:t>
            </a:r>
            <a:r>
              <a:rPr lang="en-US" altLang="en-US" smtClean="0">
                <a:ea typeface="ＭＳ Ｐゴシック" pitchFamily="34" charset="-128"/>
              </a:rPr>
              <a:t> </a:t>
            </a:r>
            <a:r>
              <a:rPr lang="en-US" altLang="en-US" b="1" smtClean="0">
                <a:ea typeface="ＭＳ Ｐゴシック" pitchFamily="34" charset="-128"/>
              </a:rPr>
              <a:t>failure</a:t>
            </a:r>
            <a:r>
              <a:rPr lang="en-US" altLang="en-US" smtClean="0">
                <a:ea typeface="ＭＳ Ｐゴシック" pitchFamily="34" charset="-128"/>
              </a:rPr>
              <a:t> referred to the National Cardiothoracic Centre, Accra, Ghana, over a 4-year period were evaluated for the aetiology of </a:t>
            </a:r>
            <a:r>
              <a:rPr lang="en-US" altLang="en-US" b="1" smtClean="0">
                <a:ea typeface="ＭＳ Ｐゴシック" pitchFamily="34" charset="-128"/>
              </a:rPr>
              <a:t>heart</a:t>
            </a:r>
            <a:r>
              <a:rPr lang="en-US" altLang="en-US" smtClean="0">
                <a:ea typeface="ＭＳ Ｐゴシック" pitchFamily="34" charset="-128"/>
              </a:rPr>
              <a:t> </a:t>
            </a:r>
            <a:r>
              <a:rPr lang="en-US" altLang="en-US" b="1" smtClean="0">
                <a:ea typeface="ＭＳ Ｐゴシック" pitchFamily="34" charset="-128"/>
              </a:rPr>
              <a:t>failure</a:t>
            </a:r>
            <a:r>
              <a:rPr lang="en-US" altLang="en-US" smtClean="0">
                <a:ea typeface="ＭＳ Ｐゴシック" pitchFamily="34" charset="-128"/>
              </a:rPr>
              <a:t> using two-dimensional Doppler echocardiography with colour flow. The mean age of the subjects with </a:t>
            </a:r>
            <a:r>
              <a:rPr lang="en-US" altLang="en-US" b="1" smtClean="0">
                <a:ea typeface="ＭＳ Ｐゴシック" pitchFamily="34" charset="-128"/>
              </a:rPr>
              <a:t>heart</a:t>
            </a:r>
            <a:r>
              <a:rPr lang="en-US" altLang="en-US" smtClean="0">
                <a:ea typeface="ＭＳ Ｐゴシック" pitchFamily="34" charset="-128"/>
              </a:rPr>
              <a:t> </a:t>
            </a:r>
            <a:r>
              <a:rPr lang="en-US" altLang="en-US" b="1" smtClean="0">
                <a:ea typeface="ＭＳ Ｐゴシック" pitchFamily="34" charset="-128"/>
              </a:rPr>
              <a:t>failure</a:t>
            </a:r>
            <a:r>
              <a:rPr lang="en-US" altLang="en-US" smtClean="0">
                <a:ea typeface="ＭＳ Ｐゴシック" pitchFamily="34" charset="-128"/>
              </a:rPr>
              <a:t> was 42.3 +/- 0.9 years. The male to female ratio was 1.2:1.0. Combined </a:t>
            </a:r>
            <a:r>
              <a:rPr lang="en-US" altLang="en-US" b="1" smtClean="0">
                <a:ea typeface="ＭＳ Ｐゴシック" pitchFamily="34" charset="-128"/>
              </a:rPr>
              <a:t>heart</a:t>
            </a:r>
            <a:r>
              <a:rPr lang="en-US" altLang="en-US" smtClean="0">
                <a:ea typeface="ＭＳ Ｐゴシック" pitchFamily="34" charset="-128"/>
              </a:rPr>
              <a:t> </a:t>
            </a:r>
            <a:r>
              <a:rPr lang="en-US" altLang="en-US" b="1" smtClean="0">
                <a:ea typeface="ＭＳ Ｐゴシック" pitchFamily="34" charset="-128"/>
              </a:rPr>
              <a:t>failure</a:t>
            </a:r>
            <a:r>
              <a:rPr lang="en-US" altLang="en-US" smtClean="0">
                <a:ea typeface="ＭＳ Ｐゴシック" pitchFamily="34" charset="-128"/>
              </a:rPr>
              <a:t> was seen in 50.5% of subjects. Peak incidence of </a:t>
            </a:r>
            <a:r>
              <a:rPr lang="en-US" altLang="en-US" b="1" smtClean="0">
                <a:ea typeface="ＭＳ Ｐゴシック" pitchFamily="34" charset="-128"/>
              </a:rPr>
              <a:t>heart</a:t>
            </a:r>
            <a:r>
              <a:rPr lang="en-US" altLang="en-US" smtClean="0">
                <a:ea typeface="ＭＳ Ｐゴシック" pitchFamily="34" charset="-128"/>
              </a:rPr>
              <a:t> </a:t>
            </a:r>
            <a:r>
              <a:rPr lang="en-US" altLang="en-US" b="1" smtClean="0">
                <a:ea typeface="ＭＳ Ｐゴシック" pitchFamily="34" charset="-128"/>
              </a:rPr>
              <a:t>failure</a:t>
            </a:r>
            <a:r>
              <a:rPr lang="en-US" altLang="en-US" smtClean="0">
                <a:ea typeface="ＭＳ Ｐゴシック" pitchFamily="34" charset="-128"/>
              </a:rPr>
              <a:t> occurred in the 5th decade. The main causes of </a:t>
            </a:r>
            <a:r>
              <a:rPr lang="en-US" altLang="en-US" b="1" smtClean="0">
                <a:ea typeface="ＭＳ Ｐゴシック" pitchFamily="34" charset="-128"/>
              </a:rPr>
              <a:t>heart</a:t>
            </a:r>
            <a:r>
              <a:rPr lang="en-US" altLang="en-US" smtClean="0">
                <a:ea typeface="ＭＳ Ｐゴシック" pitchFamily="34" charset="-128"/>
              </a:rPr>
              <a:t> </a:t>
            </a:r>
            <a:r>
              <a:rPr lang="en-US" altLang="en-US" b="1" smtClean="0">
                <a:ea typeface="ＭＳ Ｐゴシック" pitchFamily="34" charset="-128"/>
              </a:rPr>
              <a:t>failure</a:t>
            </a:r>
            <a:r>
              <a:rPr lang="en-US" altLang="en-US" smtClean="0">
                <a:ea typeface="ＭＳ Ｐゴシック" pitchFamily="34" charset="-128"/>
              </a:rPr>
              <a:t> were hypertension (21.3%; n = 122), rheumatic </a:t>
            </a:r>
            <a:r>
              <a:rPr lang="en-US" altLang="en-US" b="1" smtClean="0">
                <a:ea typeface="ＭＳ Ｐゴシック" pitchFamily="34" charset="-128"/>
              </a:rPr>
              <a:t>heart</a:t>
            </a:r>
            <a:r>
              <a:rPr lang="en-US" altLang="en-US" smtClean="0">
                <a:ea typeface="ＭＳ Ｐゴシック" pitchFamily="34" charset="-128"/>
              </a:rPr>
              <a:t> disease (20.1%; n = 115) and cardiomyopathy (16.8%; n = 96). Congenital </a:t>
            </a:r>
            <a:r>
              <a:rPr lang="en-US" altLang="en-US" b="1" smtClean="0">
                <a:ea typeface="ＭＳ Ｐゴシック" pitchFamily="34" charset="-128"/>
              </a:rPr>
              <a:t>heart</a:t>
            </a:r>
            <a:r>
              <a:rPr lang="en-US" altLang="en-US" smtClean="0">
                <a:ea typeface="ＭＳ Ｐゴシック" pitchFamily="34" charset="-128"/>
              </a:rPr>
              <a:t> disease and coronary artery disease accounted for 9.8 and 10% of cases, respectively. The commonest rheumatic valvular lesion was mitral regurgitation (78%). Dilated cardiomyopathy was the commonest form of idiopathic cardiomyopathy (67.7%; n = 65). Endomyocardial fibrosis and hypertrophic cardiomyopathy accounted for 22.9% (n = 22) and 9.4% (n = 9), respectively, of cardiomyopathies.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9824B4-2E38-4CAA-B78E-12F2C4E37A8E}" type="slidenum">
              <a:rPr lang="en-US" altLang="en-US" smtClean="0"/>
              <a:pPr>
                <a:defRPr/>
              </a:pPr>
              <a:t>18</a:t>
            </a:fld>
            <a:endParaRPr lang="en-US" altLang="en-US"/>
          </a:p>
        </p:txBody>
      </p:sp>
    </p:spTree>
    <p:extLst>
      <p:ext uri="{BB962C8B-B14F-4D97-AF65-F5344CB8AC3E}">
        <p14:creationId xmlns:p14="http://schemas.microsoft.com/office/powerpoint/2010/main" val="344341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8E737D9-BFE2-4555-B720-AD5B6974802A}" type="slidenum">
              <a:rPr lang="en-US" altLang="en-US" smtClean="0">
                <a:latin typeface="Times New Roman" pitchFamily="18" charset="0"/>
              </a:rPr>
              <a:pPr eaLnBrk="1" hangingPunct="1">
                <a:spcBef>
                  <a:spcPct val="0"/>
                </a:spcBef>
              </a:pPr>
              <a:t>23</a:t>
            </a:fld>
            <a:endParaRPr lang="en-US" altLang="en-US" smtClean="0">
              <a:latin typeface="Times New Roman" pitchFamily="18" charset="0"/>
            </a:endParaRPr>
          </a:p>
        </p:txBody>
      </p:sp>
      <p:sp>
        <p:nvSpPr>
          <p:cNvPr id="11264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CA" altLang="en-US" smtClean="0">
              <a:ea typeface="ＭＳ Ｐゴシック" pitchFamily="34" charset="-128"/>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F74AB22-96EB-4418-B861-ED3A298D3CF6}" type="slidenum">
              <a:rPr lang="en-US" altLang="en-US" smtClean="0"/>
              <a:pPr eaLnBrk="1" hangingPunct="1">
                <a:spcBef>
                  <a:spcPct val="0"/>
                </a:spcBef>
              </a:pPr>
              <a:t>30</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F5FC582-A12B-44AF-81B7-F870EDE96303}" type="slidenum">
              <a:rPr lang="da-DK" altLang="en-US" smtClean="0"/>
              <a:pPr eaLnBrk="1" hangingPunct="1">
                <a:spcBef>
                  <a:spcPct val="0"/>
                </a:spcBef>
              </a:pPr>
              <a:t>34</a:t>
            </a:fld>
            <a:endParaRPr lang="da-DK" alt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CA"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
          <p:cNvGrpSpPr/>
          <p:nvPr/>
        </p:nvGrpSpPr>
        <p:grpSpPr>
          <a:xfrm>
            <a:off x="658813" y="684213"/>
            <a:ext cx="1263650" cy="1376362"/>
            <a:chOff x="658813" y="684213"/>
            <a:chExt cx="1263650" cy="1376362"/>
          </a:xfrm>
          <a:solidFill>
            <a:srgbClr val="FFFFFF"/>
          </a:solidFill>
        </p:grpSpPr>
        <p:sp>
          <p:nvSpPr>
            <p:cNvPr id="5"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grpSp>
          <p:nvGrpSpPr>
            <p:cNvPr id="6" name="Group 5"/>
            <p:cNvGrpSpPr/>
            <p:nvPr/>
          </p:nvGrpSpPr>
          <p:grpSpPr>
            <a:xfrm>
              <a:off x="658813" y="684213"/>
              <a:ext cx="1263650" cy="561975"/>
              <a:chOff x="658813" y="684213"/>
              <a:chExt cx="1263650" cy="561975"/>
            </a:xfrm>
            <a:grpFill/>
          </p:grpSpPr>
          <p:sp>
            <p:nvSpPr>
              <p:cNvPr id="7"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8"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9"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10"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11"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12"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13"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14"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15"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16"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grpSp>
      </p:grpSp>
      <p:sp>
        <p:nvSpPr>
          <p:cNvPr id="2" name="Title 1"/>
          <p:cNvSpPr>
            <a:spLocks noGrp="1"/>
          </p:cNvSpPr>
          <p:nvPr>
            <p:ph type="ctrTitle"/>
          </p:nvPr>
        </p:nvSpPr>
        <p:spPr>
          <a:xfrm>
            <a:off x="658368" y="2743200"/>
            <a:ext cx="7827264" cy="1371600"/>
          </a:xfrm>
        </p:spPr>
        <p:txBody>
          <a:bodyPr>
            <a:noAutofit/>
          </a:bodyPr>
          <a:lstStyle>
            <a:lvl1pPr algn="l">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58368" y="4114800"/>
            <a:ext cx="7827264" cy="685800"/>
          </a:xfrm>
        </p:spPr>
        <p:txBody>
          <a:bodyPr>
            <a:noAutofit/>
          </a:bodyPr>
          <a:lstStyle>
            <a:lvl1pPr marL="0" indent="0" algn="l">
              <a:spcBef>
                <a:spcPts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7" name="Date Placeholder 3"/>
          <p:cNvSpPr>
            <a:spLocks noGrp="1"/>
          </p:cNvSpPr>
          <p:nvPr>
            <p:ph type="dt" sz="half" idx="10"/>
          </p:nvPr>
        </p:nvSpPr>
        <p:spPr/>
        <p:txBody>
          <a:bodyPr/>
          <a:lstStyle>
            <a:lvl1pPr>
              <a:defRPr/>
            </a:lvl1pPr>
          </a:lstStyle>
          <a:p>
            <a:pPr>
              <a:defRPr/>
            </a:pPr>
            <a:fld id="{6E20066E-867C-46F8-9FDC-98CFA02A5EEF}" type="datetimeFigureOut">
              <a:rPr lang="en-US" altLang="en-US"/>
              <a:pPr>
                <a:defRPr/>
              </a:pPr>
              <a:t>11/8/15</a:t>
            </a:fld>
            <a:endParaRPr lang="en-US" altLang="en-US"/>
          </a:p>
        </p:txBody>
      </p:sp>
      <p:sp>
        <p:nvSpPr>
          <p:cNvPr id="18" name="Footer Placeholder 4"/>
          <p:cNvSpPr>
            <a:spLocks noGrp="1"/>
          </p:cNvSpPr>
          <p:nvPr>
            <p:ph type="ftr" sz="quarter" idx="11"/>
          </p:nvPr>
        </p:nvSpPr>
        <p:spPr/>
        <p:txBody>
          <a:bodyPr/>
          <a:lstStyle>
            <a:lvl1pPr>
              <a:defRPr/>
            </a:lvl1pPr>
          </a:lstStyle>
          <a:p>
            <a:pPr>
              <a:defRPr/>
            </a:pPr>
            <a:endParaRPr lang="en-US"/>
          </a:p>
        </p:txBody>
      </p:sp>
      <p:sp>
        <p:nvSpPr>
          <p:cNvPr id="19" name="Slide Number Placeholder 5"/>
          <p:cNvSpPr>
            <a:spLocks noGrp="1"/>
          </p:cNvSpPr>
          <p:nvPr>
            <p:ph type="sldNum" sz="quarter" idx="12"/>
          </p:nvPr>
        </p:nvSpPr>
        <p:spPr/>
        <p:txBody>
          <a:bodyPr/>
          <a:lstStyle>
            <a:lvl1pPr>
              <a:defRPr/>
            </a:lvl1pPr>
          </a:lstStyle>
          <a:p>
            <a:pPr>
              <a:defRPr/>
            </a:pPr>
            <a:fld id="{7718D31D-42C5-45E4-8016-9EF9C2C81126}" type="slidenum">
              <a:rPr lang="en-US" altLang="en-US"/>
              <a:pPr>
                <a:defRPr/>
              </a:pPr>
              <a:t>‹#›</a:t>
            </a:fld>
            <a:endParaRPr lang="en-US" altLang="en-US"/>
          </a:p>
        </p:txBody>
      </p:sp>
    </p:spTree>
    <p:extLst>
      <p:ext uri="{BB962C8B-B14F-4D97-AF65-F5344CB8AC3E}">
        <p14:creationId xmlns:p14="http://schemas.microsoft.com/office/powerpoint/2010/main" val="386921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p:cNvGrpSpPr/>
          <p:nvPr/>
        </p:nvGrpSpPr>
        <p:grpSpPr>
          <a:xfrm>
            <a:off x="120650" y="6299200"/>
            <a:ext cx="420688" cy="458788"/>
            <a:chOff x="120650" y="6299200"/>
            <a:chExt cx="420688" cy="458788"/>
          </a:xfrm>
          <a:solidFill>
            <a:srgbClr val="FFFFFF"/>
          </a:solidFill>
        </p:grpSpPr>
        <p:sp>
          <p:nvSpPr>
            <p:cNvPr id="6" name="Freeform 9"/>
            <p:cNvSpPr>
              <a:spLocks noChangeAspect="1" noEditPoints="1"/>
            </p:cNvSpPr>
            <p:nvPr/>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grpSp>
          <p:nvGrpSpPr>
            <p:cNvPr id="7" name="Group 6"/>
            <p:cNvGrpSpPr/>
            <p:nvPr/>
          </p:nvGrpSpPr>
          <p:grpSpPr>
            <a:xfrm>
              <a:off x="120650" y="6299200"/>
              <a:ext cx="420688" cy="187326"/>
              <a:chOff x="120650" y="6299200"/>
              <a:chExt cx="420688" cy="187326"/>
            </a:xfrm>
            <a:grpFill/>
          </p:grpSpPr>
          <p:sp>
            <p:nvSpPr>
              <p:cNvPr id="8" name="Freeform 7"/>
              <p:cNvSpPr>
                <a:spLocks noChangeAspect="1"/>
              </p:cNvSpPr>
              <p:nvPr/>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9" name="Freeform 8"/>
              <p:cNvSpPr>
                <a:spLocks noChangeAspect="1" noEditPoints="1"/>
              </p:cNvSpPr>
              <p:nvPr/>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0" name="Freeform 9"/>
              <p:cNvSpPr>
                <a:spLocks noChangeAspect="1"/>
              </p:cNvSpPr>
              <p:nvPr/>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1" name="Freeform 10"/>
              <p:cNvSpPr>
                <a:spLocks noChangeAspect="1"/>
              </p:cNvSpPr>
              <p:nvPr/>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2" name="Freeform 11"/>
              <p:cNvSpPr>
                <a:spLocks noChangeAspect="1"/>
              </p:cNvSpPr>
              <p:nvPr/>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3" name="Freeform 12"/>
              <p:cNvSpPr>
                <a:spLocks noChangeAspect="1"/>
              </p:cNvSpPr>
              <p:nvPr/>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4" name="Freeform 13"/>
              <p:cNvSpPr>
                <a:spLocks noChangeAspect="1"/>
              </p:cNvSpPr>
              <p:nvPr/>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5" name="Freeform 14"/>
              <p:cNvSpPr>
                <a:spLocks noChangeAspect="1" noEditPoints="1"/>
              </p:cNvSpPr>
              <p:nvPr/>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6" name="Freeform 15"/>
              <p:cNvSpPr>
                <a:spLocks noChangeAspect="1"/>
              </p:cNvSpPr>
              <p:nvPr/>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7" name="Freeform 16"/>
              <p:cNvSpPr>
                <a:spLocks noChangeAspect="1" noEditPoints="1"/>
              </p:cNvSpPr>
              <p:nvPr/>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grpSp>
      </p:grpSp>
      <p:sp>
        <p:nvSpPr>
          <p:cNvPr id="2" name="Title 1"/>
          <p:cNvSpPr>
            <a:spLocks noGrp="1"/>
          </p:cNvSpPr>
          <p:nvPr>
            <p:ph type="title"/>
          </p:nvPr>
        </p:nvSpPr>
        <p:spPr>
          <a:xfrm>
            <a:off x="658368" y="0"/>
            <a:ext cx="7827264" cy="1371600"/>
          </a:xfrm>
        </p:spPr>
        <p:txBody>
          <a:bodyPr/>
          <a:lstStyle>
            <a:lvl1pPr algn="l">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658368" y="1444752"/>
            <a:ext cx="7827264" cy="4270248"/>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58368" y="5788152"/>
            <a:ext cx="7827264" cy="384048"/>
          </a:xfrm>
        </p:spPr>
        <p:txBody>
          <a:bodyPr tIns="45720" anchor="ctr"/>
          <a:lstStyle>
            <a:lvl1pPr marL="0" indent="0">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4"/>
          <p:cNvSpPr>
            <a:spLocks noGrp="1"/>
          </p:cNvSpPr>
          <p:nvPr>
            <p:ph type="dt" sz="half" idx="10"/>
          </p:nvPr>
        </p:nvSpPr>
        <p:spPr/>
        <p:txBody>
          <a:bodyPr/>
          <a:lstStyle>
            <a:lvl1pPr>
              <a:defRPr/>
            </a:lvl1pPr>
          </a:lstStyle>
          <a:p>
            <a:pPr>
              <a:defRPr/>
            </a:pPr>
            <a:fld id="{E8F5C74F-0AF7-49BC-B808-2B0F24EFBC46}" type="datetimeFigureOut">
              <a:rPr lang="en-US" altLang="en-US"/>
              <a:pPr>
                <a:defRPr/>
              </a:pPr>
              <a:t>11/8/15</a:t>
            </a:fld>
            <a:endParaRPr lang="en-US" altLang="en-US"/>
          </a:p>
        </p:txBody>
      </p:sp>
      <p:sp>
        <p:nvSpPr>
          <p:cNvPr id="19" name="Footer Placeholder 5"/>
          <p:cNvSpPr>
            <a:spLocks noGrp="1"/>
          </p:cNvSpPr>
          <p:nvPr>
            <p:ph type="ftr" sz="quarter" idx="11"/>
          </p:nvPr>
        </p:nvSpPr>
        <p:spPr/>
        <p:txBody>
          <a:bodyPr/>
          <a:lstStyle>
            <a:lvl1pPr>
              <a:defRPr/>
            </a:lvl1pPr>
          </a:lstStyle>
          <a:p>
            <a:pPr>
              <a:defRPr/>
            </a:pPr>
            <a:endParaRPr lang="en-US"/>
          </a:p>
        </p:txBody>
      </p:sp>
      <p:sp>
        <p:nvSpPr>
          <p:cNvPr id="20" name="Slide Number Placeholder 6"/>
          <p:cNvSpPr>
            <a:spLocks noGrp="1"/>
          </p:cNvSpPr>
          <p:nvPr>
            <p:ph type="sldNum" sz="quarter" idx="12"/>
          </p:nvPr>
        </p:nvSpPr>
        <p:spPr/>
        <p:txBody>
          <a:bodyPr/>
          <a:lstStyle>
            <a:lvl1pPr>
              <a:defRPr/>
            </a:lvl1pPr>
          </a:lstStyle>
          <a:p>
            <a:pPr>
              <a:defRPr/>
            </a:pPr>
            <a:fld id="{42E21D71-6BF2-4150-8E25-FD29F241A52B}" type="slidenum">
              <a:rPr lang="en-US" altLang="en-US"/>
              <a:pPr>
                <a:defRPr/>
              </a:pPr>
              <a:t>‹#›</a:t>
            </a:fld>
            <a:endParaRPr lang="en-US" altLang="en-US"/>
          </a:p>
        </p:txBody>
      </p:sp>
    </p:spTree>
    <p:extLst>
      <p:ext uri="{BB962C8B-B14F-4D97-AF65-F5344CB8AC3E}">
        <p14:creationId xmlns:p14="http://schemas.microsoft.com/office/powerpoint/2010/main" val="16678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Mayo Ending Slide">
    <p:spTree>
      <p:nvGrpSpPr>
        <p:cNvPr id="1" name=""/>
        <p:cNvGrpSpPr/>
        <p:nvPr/>
      </p:nvGrpSpPr>
      <p:grpSpPr>
        <a:xfrm>
          <a:off x="0" y="0"/>
          <a:ext cx="0" cy="0"/>
          <a:chOff x="0" y="0"/>
          <a:chExt cx="0" cy="0"/>
        </a:xfrm>
      </p:grpSpPr>
      <p:grpSp>
        <p:nvGrpSpPr>
          <p:cNvPr id="3" name="Group 2"/>
          <p:cNvGrpSpPr/>
          <p:nvPr/>
        </p:nvGrpSpPr>
        <p:grpSpPr>
          <a:xfrm>
            <a:off x="3940175" y="684213"/>
            <a:ext cx="1263650" cy="1376362"/>
            <a:chOff x="658813" y="684213"/>
            <a:chExt cx="1263650" cy="1376362"/>
          </a:xfrm>
          <a:solidFill>
            <a:srgbClr val="FFFFFF"/>
          </a:solidFill>
        </p:grpSpPr>
        <p:sp>
          <p:nvSpPr>
            <p:cNvPr id="4"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grpSp>
          <p:nvGrpSpPr>
            <p:cNvPr id="5" name="Group 4"/>
            <p:cNvGrpSpPr/>
            <p:nvPr/>
          </p:nvGrpSpPr>
          <p:grpSpPr>
            <a:xfrm>
              <a:off x="658813" y="684213"/>
              <a:ext cx="1263650" cy="561975"/>
              <a:chOff x="658813" y="684213"/>
              <a:chExt cx="1263650" cy="561975"/>
            </a:xfrm>
            <a:grpFill/>
          </p:grpSpPr>
          <p:sp>
            <p:nvSpPr>
              <p:cNvPr id="6"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7"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8"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9"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10"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11"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12"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13"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14"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sp>
            <p:nvSpPr>
              <p:cNvPr id="15"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grpSp>
      </p:grpSp>
      <p:sp>
        <p:nvSpPr>
          <p:cNvPr id="2" name="Title 1"/>
          <p:cNvSpPr>
            <a:spLocks noGrp="1"/>
          </p:cNvSpPr>
          <p:nvPr>
            <p:ph type="title"/>
          </p:nvPr>
        </p:nvSpPr>
        <p:spPr>
          <a:xfrm>
            <a:off x="0" y="2733675"/>
            <a:ext cx="9144000" cy="1371600"/>
          </a:xfrm>
        </p:spPr>
        <p:txBody>
          <a:bodyPr anchor="ctr"/>
          <a:lstStyle>
            <a:lvl1pPr algn="ctr">
              <a:defRPr/>
            </a:lvl1pPr>
          </a:lstStyle>
          <a:p>
            <a:r>
              <a:rPr lang="en-US" smtClean="0"/>
              <a:t>Click to edit Master title style</a:t>
            </a:r>
            <a:endParaRPr lang="en-US"/>
          </a:p>
        </p:txBody>
      </p:sp>
      <p:sp>
        <p:nvSpPr>
          <p:cNvPr id="16" name="Date Placeholder 2"/>
          <p:cNvSpPr>
            <a:spLocks noGrp="1"/>
          </p:cNvSpPr>
          <p:nvPr>
            <p:ph type="dt" sz="half" idx="10"/>
          </p:nvPr>
        </p:nvSpPr>
        <p:spPr/>
        <p:txBody>
          <a:bodyPr/>
          <a:lstStyle>
            <a:lvl1pPr>
              <a:defRPr/>
            </a:lvl1pPr>
          </a:lstStyle>
          <a:p>
            <a:pPr>
              <a:defRPr/>
            </a:pPr>
            <a:fld id="{7AFE8C8A-0E85-460B-BF4F-FEE6F5096D08}" type="datetimeFigureOut">
              <a:rPr lang="en-US" altLang="en-US"/>
              <a:pPr>
                <a:defRPr/>
              </a:pPr>
              <a:t>11/8/15</a:t>
            </a:fld>
            <a:endParaRPr lang="en-US" altLang="en-US"/>
          </a:p>
        </p:txBody>
      </p:sp>
      <p:sp>
        <p:nvSpPr>
          <p:cNvPr id="17" name="Footer Placeholder 3"/>
          <p:cNvSpPr>
            <a:spLocks noGrp="1"/>
          </p:cNvSpPr>
          <p:nvPr>
            <p:ph type="ftr" sz="quarter" idx="11"/>
          </p:nvPr>
        </p:nvSpPr>
        <p:spPr/>
        <p:txBody>
          <a:bodyPr/>
          <a:lstStyle>
            <a:lvl1pPr>
              <a:defRPr/>
            </a:lvl1pPr>
          </a:lstStyle>
          <a:p>
            <a:pPr>
              <a:defRPr/>
            </a:pPr>
            <a:endParaRPr lang="en-US"/>
          </a:p>
        </p:txBody>
      </p:sp>
      <p:sp>
        <p:nvSpPr>
          <p:cNvPr id="18" name="Slide Number Placeholder 4"/>
          <p:cNvSpPr>
            <a:spLocks noGrp="1"/>
          </p:cNvSpPr>
          <p:nvPr>
            <p:ph type="sldNum" sz="quarter" idx="12"/>
          </p:nvPr>
        </p:nvSpPr>
        <p:spPr/>
        <p:txBody>
          <a:bodyPr/>
          <a:lstStyle>
            <a:lvl1pPr>
              <a:defRPr/>
            </a:lvl1pPr>
          </a:lstStyle>
          <a:p>
            <a:pPr>
              <a:defRPr/>
            </a:pPr>
            <a:fld id="{5B88523D-ACB0-4B7D-8059-BE94CC3A6609}" type="slidenum">
              <a:rPr lang="en-US" altLang="en-US"/>
              <a:pPr>
                <a:defRPr/>
              </a:pPr>
              <a:t>‹#›</a:t>
            </a:fld>
            <a:endParaRPr lang="en-US" altLang="en-US"/>
          </a:p>
        </p:txBody>
      </p:sp>
    </p:spTree>
    <p:extLst>
      <p:ext uri="{BB962C8B-B14F-4D97-AF65-F5344CB8AC3E}">
        <p14:creationId xmlns:p14="http://schemas.microsoft.com/office/powerpoint/2010/main" val="3444854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0A7A70-D8B7-4245-AFBA-4B043AB2B038}" type="datetimeFigureOut">
              <a:rPr lang="en-US" altLang="en-US"/>
              <a:pPr>
                <a:defRPr/>
              </a:pPr>
              <a:t>11/8/15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E34205-1ECC-44A3-9259-E2E7B6464E50}" type="slidenum">
              <a:rPr lang="en-US" altLang="en-US"/>
              <a:pPr>
                <a:defRPr/>
              </a:pPr>
              <a:t>‹#›</a:t>
            </a:fld>
            <a:endParaRPr lang="en-US" altLang="en-US"/>
          </a:p>
        </p:txBody>
      </p:sp>
    </p:spTree>
    <p:extLst>
      <p:ext uri="{BB962C8B-B14F-4D97-AF65-F5344CB8AC3E}">
        <p14:creationId xmlns:p14="http://schemas.microsoft.com/office/powerpoint/2010/main" val="1940467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87DD36-476D-454E-A20E-316CC23DD743}" type="datetimeFigureOut">
              <a:rPr lang="en-US" altLang="en-US"/>
              <a:pPr>
                <a:defRPr/>
              </a:pPr>
              <a:t>11/8/15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5A9031-815E-4ADD-8160-B35214FA53B7}" type="slidenum">
              <a:rPr lang="en-US" altLang="en-US"/>
              <a:pPr>
                <a:defRPr/>
              </a:pPr>
              <a:t>‹#›</a:t>
            </a:fld>
            <a:endParaRPr lang="en-US" altLang="en-US"/>
          </a:p>
        </p:txBody>
      </p:sp>
    </p:spTree>
    <p:extLst>
      <p:ext uri="{BB962C8B-B14F-4D97-AF65-F5344CB8AC3E}">
        <p14:creationId xmlns:p14="http://schemas.microsoft.com/office/powerpoint/2010/main" val="726402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500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9313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878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39900"/>
            <a:ext cx="7772400" cy="4662488"/>
          </a:xfrm>
        </p:spPr>
        <p:txBody>
          <a:bodyPr rtlCol="0">
            <a:noAutofit/>
          </a:bodyPr>
          <a:lstStyle/>
          <a:p>
            <a:pPr lvl="0"/>
            <a:endParaRPr lang="en-US"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chemeClr val="bg2">
                    <a:lumMod val="60000"/>
                    <a:lumOff val="40000"/>
                  </a:schemeClr>
                </a:solidFill>
                <a:latin typeface="+mn-lt"/>
                <a:ea typeface="+mn-ea"/>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0356587-F1B3-44C9-BA89-B34A5C43E31A}" type="slidenum">
              <a:rPr lang="en-US" altLang="en-US"/>
              <a:pPr>
                <a:defRPr/>
              </a:pPr>
              <a:t>‹#›</a:t>
            </a:fld>
            <a:endParaRPr lang="en-US" altLang="en-US"/>
          </a:p>
        </p:txBody>
      </p:sp>
    </p:spTree>
    <p:extLst>
      <p:ext uri="{BB962C8B-B14F-4D97-AF65-F5344CB8AC3E}">
        <p14:creationId xmlns:p14="http://schemas.microsoft.com/office/powerpoint/2010/main" val="198622042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8788"/>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739900"/>
            <a:ext cx="7772400" cy="4662488"/>
          </a:xfrm>
        </p:spPr>
        <p:txBody>
          <a:bodyPr rtlCol="0">
            <a:noAutofit/>
          </a:bodyPr>
          <a:lstStyle/>
          <a:p>
            <a:pPr lvl="0"/>
            <a:endParaRPr lang="en-US"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chemeClr val="bg2">
                    <a:lumMod val="60000"/>
                    <a:lumOff val="40000"/>
                  </a:schemeClr>
                </a:solidFill>
                <a:latin typeface="+mn-lt"/>
                <a:ea typeface="+mn-ea"/>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E73AA42-E0C1-4524-A593-52CBDDC0FD4B}" type="slidenum">
              <a:rPr lang="en-US" altLang="en-US"/>
              <a:pPr>
                <a:defRPr/>
              </a:pPr>
              <a:t>‹#›</a:t>
            </a:fld>
            <a:endParaRPr lang="en-US" altLang="en-US"/>
          </a:p>
        </p:txBody>
      </p:sp>
    </p:spTree>
    <p:extLst>
      <p:ext uri="{BB962C8B-B14F-4D97-AF65-F5344CB8AC3E}">
        <p14:creationId xmlns:p14="http://schemas.microsoft.com/office/powerpoint/2010/main" val="189378891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3"/>
          <p:cNvGrpSpPr/>
          <p:nvPr/>
        </p:nvGrpSpPr>
        <p:grpSpPr>
          <a:xfrm>
            <a:off x="120650" y="6299200"/>
            <a:ext cx="420688" cy="458788"/>
            <a:chOff x="120650" y="6299200"/>
            <a:chExt cx="420688" cy="458788"/>
          </a:xfrm>
          <a:solidFill>
            <a:srgbClr val="FFFFFF"/>
          </a:solidFill>
        </p:grpSpPr>
        <p:sp>
          <p:nvSpPr>
            <p:cNvPr id="5" name="Freeform 9"/>
            <p:cNvSpPr>
              <a:spLocks noChangeAspect="1" noEditPoints="1"/>
            </p:cNvSpPr>
            <p:nvPr/>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grpSp>
          <p:nvGrpSpPr>
            <p:cNvPr id="6" name="Group 5"/>
            <p:cNvGrpSpPr/>
            <p:nvPr/>
          </p:nvGrpSpPr>
          <p:grpSpPr>
            <a:xfrm>
              <a:off x="120650" y="6299200"/>
              <a:ext cx="420688" cy="187326"/>
              <a:chOff x="120650" y="6299200"/>
              <a:chExt cx="420688" cy="187326"/>
            </a:xfrm>
            <a:grpFill/>
          </p:grpSpPr>
          <p:sp>
            <p:nvSpPr>
              <p:cNvPr id="7" name="Freeform 6"/>
              <p:cNvSpPr>
                <a:spLocks noChangeAspect="1"/>
              </p:cNvSpPr>
              <p:nvPr/>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8" name="Freeform 7"/>
              <p:cNvSpPr>
                <a:spLocks noChangeAspect="1" noEditPoints="1"/>
              </p:cNvSpPr>
              <p:nvPr/>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9" name="Freeform 8"/>
              <p:cNvSpPr>
                <a:spLocks noChangeAspect="1"/>
              </p:cNvSpPr>
              <p:nvPr/>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0" name="Freeform 9"/>
              <p:cNvSpPr>
                <a:spLocks noChangeAspect="1"/>
              </p:cNvSpPr>
              <p:nvPr/>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1" name="Freeform 10"/>
              <p:cNvSpPr>
                <a:spLocks noChangeAspect="1"/>
              </p:cNvSpPr>
              <p:nvPr/>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2" name="Freeform 11"/>
              <p:cNvSpPr>
                <a:spLocks noChangeAspect="1"/>
              </p:cNvSpPr>
              <p:nvPr/>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3" name="Freeform 12"/>
              <p:cNvSpPr>
                <a:spLocks noChangeAspect="1"/>
              </p:cNvSpPr>
              <p:nvPr/>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4" name="Freeform 13"/>
              <p:cNvSpPr>
                <a:spLocks noChangeAspect="1" noEditPoints="1"/>
              </p:cNvSpPr>
              <p:nvPr/>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5" name="Freeform 14"/>
              <p:cNvSpPr>
                <a:spLocks noChangeAspect="1"/>
              </p:cNvSpPr>
              <p:nvPr/>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6" name="Freeform 15"/>
              <p:cNvSpPr>
                <a:spLocks noChangeAspect="1" noEditPoints="1"/>
              </p:cNvSpPr>
              <p:nvPr/>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gr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Date Placeholder 3"/>
          <p:cNvSpPr>
            <a:spLocks noGrp="1"/>
          </p:cNvSpPr>
          <p:nvPr>
            <p:ph type="dt" sz="half" idx="10"/>
          </p:nvPr>
        </p:nvSpPr>
        <p:spPr/>
        <p:txBody>
          <a:bodyPr/>
          <a:lstStyle>
            <a:lvl1pPr>
              <a:defRPr/>
            </a:lvl1pPr>
          </a:lstStyle>
          <a:p>
            <a:pPr>
              <a:defRPr/>
            </a:pPr>
            <a:fld id="{B22DF158-A45E-4B01-8709-9A03A990890A}" type="datetimeFigureOut">
              <a:rPr lang="en-US" altLang="en-US"/>
              <a:pPr>
                <a:defRPr/>
              </a:pPr>
              <a:t>11/8/15</a:t>
            </a:fld>
            <a:endParaRPr lang="en-US" altLang="en-US"/>
          </a:p>
        </p:txBody>
      </p:sp>
      <p:sp>
        <p:nvSpPr>
          <p:cNvPr id="18" name="Footer Placeholder 4"/>
          <p:cNvSpPr>
            <a:spLocks noGrp="1"/>
          </p:cNvSpPr>
          <p:nvPr>
            <p:ph type="ftr" sz="quarter" idx="11"/>
          </p:nvPr>
        </p:nvSpPr>
        <p:spPr/>
        <p:txBody>
          <a:bodyPr/>
          <a:lstStyle>
            <a:lvl1pPr>
              <a:defRPr/>
            </a:lvl1pPr>
          </a:lstStyle>
          <a:p>
            <a:pPr>
              <a:defRPr/>
            </a:pPr>
            <a:endParaRPr lang="en-US"/>
          </a:p>
        </p:txBody>
      </p:sp>
      <p:sp>
        <p:nvSpPr>
          <p:cNvPr id="19" name="Slide Number Placeholder 5"/>
          <p:cNvSpPr>
            <a:spLocks noGrp="1"/>
          </p:cNvSpPr>
          <p:nvPr>
            <p:ph type="sldNum" sz="quarter" idx="12"/>
          </p:nvPr>
        </p:nvSpPr>
        <p:spPr/>
        <p:txBody>
          <a:bodyPr/>
          <a:lstStyle>
            <a:lvl1pPr>
              <a:defRPr/>
            </a:lvl1pPr>
          </a:lstStyle>
          <a:p>
            <a:pPr>
              <a:defRPr/>
            </a:pPr>
            <a:fld id="{12C8EDDE-A7D5-4468-83C2-33F0306D56F1}" type="slidenum">
              <a:rPr lang="en-US" altLang="en-US"/>
              <a:pPr>
                <a:defRPr/>
              </a:pPr>
              <a:t>‹#›</a:t>
            </a:fld>
            <a:endParaRPr lang="en-US" altLang="en-US"/>
          </a:p>
        </p:txBody>
      </p:sp>
    </p:spTree>
    <p:extLst>
      <p:ext uri="{BB962C8B-B14F-4D97-AF65-F5344CB8AC3E}">
        <p14:creationId xmlns:p14="http://schemas.microsoft.com/office/powerpoint/2010/main" val="407581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ayo Reduced Size">
    <p:spTree>
      <p:nvGrpSpPr>
        <p:cNvPr id="1" name=""/>
        <p:cNvGrpSpPr/>
        <p:nvPr/>
      </p:nvGrpSpPr>
      <p:grpSpPr>
        <a:xfrm>
          <a:off x="0" y="0"/>
          <a:ext cx="0" cy="0"/>
          <a:chOff x="0" y="0"/>
          <a:chExt cx="0" cy="0"/>
        </a:xfrm>
      </p:grpSpPr>
      <p:grpSp>
        <p:nvGrpSpPr>
          <p:cNvPr id="4" name="Group 3"/>
          <p:cNvGrpSpPr/>
          <p:nvPr/>
        </p:nvGrpSpPr>
        <p:grpSpPr>
          <a:xfrm>
            <a:off x="120650" y="6299200"/>
            <a:ext cx="420688" cy="458788"/>
            <a:chOff x="120650" y="6299200"/>
            <a:chExt cx="420688" cy="458788"/>
          </a:xfrm>
          <a:solidFill>
            <a:srgbClr val="FFFFFF"/>
          </a:solidFill>
        </p:grpSpPr>
        <p:sp>
          <p:nvSpPr>
            <p:cNvPr id="5" name="Freeform 9"/>
            <p:cNvSpPr>
              <a:spLocks noChangeAspect="1" noEditPoints="1"/>
            </p:cNvSpPr>
            <p:nvPr/>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grpSp>
          <p:nvGrpSpPr>
            <p:cNvPr id="6" name="Group 5"/>
            <p:cNvGrpSpPr/>
            <p:nvPr/>
          </p:nvGrpSpPr>
          <p:grpSpPr>
            <a:xfrm>
              <a:off x="120650" y="6299200"/>
              <a:ext cx="420688" cy="187326"/>
              <a:chOff x="120650" y="6299200"/>
              <a:chExt cx="420688" cy="187326"/>
            </a:xfrm>
            <a:grpFill/>
          </p:grpSpPr>
          <p:sp>
            <p:nvSpPr>
              <p:cNvPr id="7" name="Freeform 6"/>
              <p:cNvSpPr>
                <a:spLocks noChangeAspect="1"/>
              </p:cNvSpPr>
              <p:nvPr/>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8" name="Freeform 7"/>
              <p:cNvSpPr>
                <a:spLocks noChangeAspect="1" noEditPoints="1"/>
              </p:cNvSpPr>
              <p:nvPr/>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9" name="Freeform 8"/>
              <p:cNvSpPr>
                <a:spLocks noChangeAspect="1"/>
              </p:cNvSpPr>
              <p:nvPr/>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0" name="Freeform 9"/>
              <p:cNvSpPr>
                <a:spLocks noChangeAspect="1"/>
              </p:cNvSpPr>
              <p:nvPr/>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1" name="Freeform 10"/>
              <p:cNvSpPr>
                <a:spLocks noChangeAspect="1"/>
              </p:cNvSpPr>
              <p:nvPr/>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2" name="Freeform 11"/>
              <p:cNvSpPr>
                <a:spLocks noChangeAspect="1"/>
              </p:cNvSpPr>
              <p:nvPr/>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3" name="Freeform 12"/>
              <p:cNvSpPr>
                <a:spLocks noChangeAspect="1"/>
              </p:cNvSpPr>
              <p:nvPr/>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4" name="Freeform 13"/>
              <p:cNvSpPr>
                <a:spLocks noChangeAspect="1" noEditPoints="1"/>
              </p:cNvSpPr>
              <p:nvPr/>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5" name="Freeform 14"/>
              <p:cNvSpPr>
                <a:spLocks noChangeAspect="1"/>
              </p:cNvSpPr>
              <p:nvPr/>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6" name="Freeform 15"/>
              <p:cNvSpPr>
                <a:spLocks noChangeAspect="1" noEditPoints="1"/>
              </p:cNvSpPr>
              <p:nvPr/>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gr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316736" y="1673352"/>
            <a:ext cx="652881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Date Placeholder 3"/>
          <p:cNvSpPr>
            <a:spLocks noGrp="1"/>
          </p:cNvSpPr>
          <p:nvPr>
            <p:ph type="dt" sz="half" idx="10"/>
          </p:nvPr>
        </p:nvSpPr>
        <p:spPr/>
        <p:txBody>
          <a:bodyPr/>
          <a:lstStyle>
            <a:lvl1pPr>
              <a:defRPr/>
            </a:lvl1pPr>
          </a:lstStyle>
          <a:p>
            <a:pPr>
              <a:defRPr/>
            </a:pPr>
            <a:fld id="{5EE00BBD-5F51-49A0-BE87-11AADB78E19E}" type="datetimeFigureOut">
              <a:rPr lang="en-US" altLang="en-US"/>
              <a:pPr>
                <a:defRPr/>
              </a:pPr>
              <a:t>11/8/15</a:t>
            </a:fld>
            <a:endParaRPr lang="en-US" altLang="en-US"/>
          </a:p>
        </p:txBody>
      </p:sp>
      <p:sp>
        <p:nvSpPr>
          <p:cNvPr id="18" name="Footer Placeholder 4"/>
          <p:cNvSpPr>
            <a:spLocks noGrp="1"/>
          </p:cNvSpPr>
          <p:nvPr>
            <p:ph type="ftr" sz="quarter" idx="11"/>
          </p:nvPr>
        </p:nvSpPr>
        <p:spPr/>
        <p:txBody>
          <a:bodyPr/>
          <a:lstStyle>
            <a:lvl1pPr>
              <a:defRPr/>
            </a:lvl1pPr>
          </a:lstStyle>
          <a:p>
            <a:pPr>
              <a:defRPr/>
            </a:pPr>
            <a:endParaRPr lang="en-US"/>
          </a:p>
        </p:txBody>
      </p:sp>
      <p:sp>
        <p:nvSpPr>
          <p:cNvPr id="19" name="Slide Number Placeholder 5"/>
          <p:cNvSpPr>
            <a:spLocks noGrp="1"/>
          </p:cNvSpPr>
          <p:nvPr>
            <p:ph type="sldNum" sz="quarter" idx="12"/>
          </p:nvPr>
        </p:nvSpPr>
        <p:spPr/>
        <p:txBody>
          <a:bodyPr/>
          <a:lstStyle>
            <a:lvl1pPr>
              <a:defRPr/>
            </a:lvl1pPr>
          </a:lstStyle>
          <a:p>
            <a:pPr>
              <a:defRPr/>
            </a:pPr>
            <a:fld id="{9D26602D-C31C-4DC8-8BF2-E5D891913DC6}" type="slidenum">
              <a:rPr lang="en-US" altLang="en-US"/>
              <a:pPr>
                <a:defRPr/>
              </a:pPr>
              <a:t>‹#›</a:t>
            </a:fld>
            <a:endParaRPr lang="en-US" altLang="en-US"/>
          </a:p>
        </p:txBody>
      </p:sp>
    </p:spTree>
    <p:extLst>
      <p:ext uri="{BB962C8B-B14F-4D97-AF65-F5344CB8AC3E}">
        <p14:creationId xmlns:p14="http://schemas.microsoft.com/office/powerpoint/2010/main" val="232230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3"/>
          <p:cNvGrpSpPr/>
          <p:nvPr/>
        </p:nvGrpSpPr>
        <p:grpSpPr>
          <a:xfrm>
            <a:off x="120650" y="6299200"/>
            <a:ext cx="420688" cy="458788"/>
            <a:chOff x="120650" y="6299200"/>
            <a:chExt cx="420688" cy="458788"/>
          </a:xfrm>
          <a:solidFill>
            <a:srgbClr val="FFFFFF"/>
          </a:solidFill>
        </p:grpSpPr>
        <p:sp>
          <p:nvSpPr>
            <p:cNvPr id="5" name="Freeform 9"/>
            <p:cNvSpPr>
              <a:spLocks noChangeAspect="1" noEditPoints="1"/>
            </p:cNvSpPr>
            <p:nvPr/>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grpSp>
          <p:nvGrpSpPr>
            <p:cNvPr id="6" name="Group 5"/>
            <p:cNvGrpSpPr/>
            <p:nvPr/>
          </p:nvGrpSpPr>
          <p:grpSpPr>
            <a:xfrm>
              <a:off x="120650" y="6299200"/>
              <a:ext cx="420688" cy="187326"/>
              <a:chOff x="120650" y="6299200"/>
              <a:chExt cx="420688" cy="187326"/>
            </a:xfrm>
            <a:grpFill/>
          </p:grpSpPr>
          <p:sp>
            <p:nvSpPr>
              <p:cNvPr id="7" name="Freeform 6"/>
              <p:cNvSpPr>
                <a:spLocks noChangeAspect="1"/>
              </p:cNvSpPr>
              <p:nvPr/>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8" name="Freeform 7"/>
              <p:cNvSpPr>
                <a:spLocks noChangeAspect="1" noEditPoints="1"/>
              </p:cNvSpPr>
              <p:nvPr/>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9" name="Freeform 8"/>
              <p:cNvSpPr>
                <a:spLocks noChangeAspect="1"/>
              </p:cNvSpPr>
              <p:nvPr/>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0" name="Freeform 9"/>
              <p:cNvSpPr>
                <a:spLocks noChangeAspect="1"/>
              </p:cNvSpPr>
              <p:nvPr/>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1" name="Freeform 10"/>
              <p:cNvSpPr>
                <a:spLocks noChangeAspect="1"/>
              </p:cNvSpPr>
              <p:nvPr/>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2" name="Freeform 11"/>
              <p:cNvSpPr>
                <a:spLocks noChangeAspect="1"/>
              </p:cNvSpPr>
              <p:nvPr/>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3" name="Freeform 12"/>
              <p:cNvSpPr>
                <a:spLocks noChangeAspect="1"/>
              </p:cNvSpPr>
              <p:nvPr/>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4" name="Freeform 13"/>
              <p:cNvSpPr>
                <a:spLocks noChangeAspect="1" noEditPoints="1"/>
              </p:cNvSpPr>
              <p:nvPr/>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5" name="Freeform 14"/>
              <p:cNvSpPr>
                <a:spLocks noChangeAspect="1"/>
              </p:cNvSpPr>
              <p:nvPr/>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6" name="Freeform 15"/>
              <p:cNvSpPr>
                <a:spLocks noChangeAspect="1" noEditPoints="1"/>
              </p:cNvSpPr>
              <p:nvPr/>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grpSp>
      </p:grpSp>
      <p:sp>
        <p:nvSpPr>
          <p:cNvPr id="2" name="Title 1"/>
          <p:cNvSpPr>
            <a:spLocks noGrp="1"/>
          </p:cNvSpPr>
          <p:nvPr>
            <p:ph type="title"/>
          </p:nvPr>
        </p:nvSpPr>
        <p:spPr>
          <a:xfrm>
            <a:off x="658368" y="2743200"/>
            <a:ext cx="7827264" cy="1371600"/>
          </a:xfrm>
        </p:spPr>
        <p:txBody>
          <a:bodyPr/>
          <a:lstStyle>
            <a:lvl1pPr algn="l">
              <a:defRPr sz="36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58368" y="4114800"/>
            <a:ext cx="7827264" cy="685800"/>
          </a:xfrm>
        </p:spPr>
        <p:txBody>
          <a:bodyPr/>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7" name="Date Placeholder 3"/>
          <p:cNvSpPr>
            <a:spLocks noGrp="1"/>
          </p:cNvSpPr>
          <p:nvPr>
            <p:ph type="dt" sz="half" idx="10"/>
          </p:nvPr>
        </p:nvSpPr>
        <p:spPr/>
        <p:txBody>
          <a:bodyPr/>
          <a:lstStyle>
            <a:lvl1pPr>
              <a:defRPr/>
            </a:lvl1pPr>
          </a:lstStyle>
          <a:p>
            <a:pPr>
              <a:defRPr/>
            </a:pPr>
            <a:fld id="{409B54F4-9BED-4F34-B498-F13EAA61AF94}" type="datetimeFigureOut">
              <a:rPr lang="en-US" altLang="en-US"/>
              <a:pPr>
                <a:defRPr/>
              </a:pPr>
              <a:t>11/8/15</a:t>
            </a:fld>
            <a:endParaRPr lang="en-US" altLang="en-US"/>
          </a:p>
        </p:txBody>
      </p:sp>
      <p:sp>
        <p:nvSpPr>
          <p:cNvPr id="18" name="Footer Placeholder 4"/>
          <p:cNvSpPr>
            <a:spLocks noGrp="1"/>
          </p:cNvSpPr>
          <p:nvPr>
            <p:ph type="ftr" sz="quarter" idx="11"/>
          </p:nvPr>
        </p:nvSpPr>
        <p:spPr/>
        <p:txBody>
          <a:bodyPr/>
          <a:lstStyle>
            <a:lvl1pPr>
              <a:defRPr/>
            </a:lvl1pPr>
          </a:lstStyle>
          <a:p>
            <a:pPr>
              <a:defRPr/>
            </a:pPr>
            <a:endParaRPr lang="en-US"/>
          </a:p>
        </p:txBody>
      </p:sp>
      <p:sp>
        <p:nvSpPr>
          <p:cNvPr id="19" name="Slide Number Placeholder 5"/>
          <p:cNvSpPr>
            <a:spLocks noGrp="1"/>
          </p:cNvSpPr>
          <p:nvPr>
            <p:ph type="sldNum" sz="quarter" idx="12"/>
          </p:nvPr>
        </p:nvSpPr>
        <p:spPr/>
        <p:txBody>
          <a:bodyPr/>
          <a:lstStyle>
            <a:lvl1pPr>
              <a:defRPr/>
            </a:lvl1pPr>
          </a:lstStyle>
          <a:p>
            <a:pPr>
              <a:defRPr/>
            </a:pPr>
            <a:fld id="{78D23EA9-58C4-48BB-99F5-180341E30B6F}" type="slidenum">
              <a:rPr lang="en-US" altLang="en-US"/>
              <a:pPr>
                <a:defRPr/>
              </a:pPr>
              <a:t>‹#›</a:t>
            </a:fld>
            <a:endParaRPr lang="en-US" altLang="en-US"/>
          </a:p>
        </p:txBody>
      </p:sp>
    </p:spTree>
    <p:extLst>
      <p:ext uri="{BB962C8B-B14F-4D97-AF65-F5344CB8AC3E}">
        <p14:creationId xmlns:p14="http://schemas.microsoft.com/office/powerpoint/2010/main" val="139615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p:cNvGrpSpPr/>
          <p:nvPr/>
        </p:nvGrpSpPr>
        <p:grpSpPr>
          <a:xfrm>
            <a:off x="120650" y="6299200"/>
            <a:ext cx="420688" cy="458788"/>
            <a:chOff x="120650" y="6299200"/>
            <a:chExt cx="420688" cy="458788"/>
          </a:xfrm>
          <a:solidFill>
            <a:srgbClr val="FFFFFF"/>
          </a:solidFill>
        </p:grpSpPr>
        <p:sp>
          <p:nvSpPr>
            <p:cNvPr id="6" name="Freeform 9"/>
            <p:cNvSpPr>
              <a:spLocks noChangeAspect="1" noEditPoints="1"/>
            </p:cNvSpPr>
            <p:nvPr/>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grpSp>
          <p:nvGrpSpPr>
            <p:cNvPr id="7" name="Group 6"/>
            <p:cNvGrpSpPr/>
            <p:nvPr/>
          </p:nvGrpSpPr>
          <p:grpSpPr>
            <a:xfrm>
              <a:off x="120650" y="6299200"/>
              <a:ext cx="420688" cy="187326"/>
              <a:chOff x="120650" y="6299200"/>
              <a:chExt cx="420688" cy="187326"/>
            </a:xfrm>
            <a:grpFill/>
          </p:grpSpPr>
          <p:sp>
            <p:nvSpPr>
              <p:cNvPr id="8" name="Freeform 7"/>
              <p:cNvSpPr>
                <a:spLocks noChangeAspect="1"/>
              </p:cNvSpPr>
              <p:nvPr/>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9" name="Freeform 8"/>
              <p:cNvSpPr>
                <a:spLocks noChangeAspect="1" noEditPoints="1"/>
              </p:cNvSpPr>
              <p:nvPr/>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0" name="Freeform 9"/>
              <p:cNvSpPr>
                <a:spLocks noChangeAspect="1"/>
              </p:cNvSpPr>
              <p:nvPr/>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1" name="Freeform 10"/>
              <p:cNvSpPr>
                <a:spLocks noChangeAspect="1"/>
              </p:cNvSpPr>
              <p:nvPr/>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2" name="Freeform 11"/>
              <p:cNvSpPr>
                <a:spLocks noChangeAspect="1"/>
              </p:cNvSpPr>
              <p:nvPr/>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3" name="Freeform 12"/>
              <p:cNvSpPr>
                <a:spLocks noChangeAspect="1"/>
              </p:cNvSpPr>
              <p:nvPr/>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4" name="Freeform 13"/>
              <p:cNvSpPr>
                <a:spLocks noChangeAspect="1"/>
              </p:cNvSpPr>
              <p:nvPr/>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5" name="Freeform 14"/>
              <p:cNvSpPr>
                <a:spLocks noChangeAspect="1" noEditPoints="1"/>
              </p:cNvSpPr>
              <p:nvPr/>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6" name="Freeform 15"/>
              <p:cNvSpPr>
                <a:spLocks noChangeAspect="1"/>
              </p:cNvSpPr>
              <p:nvPr/>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7" name="Freeform 16"/>
              <p:cNvSpPr>
                <a:spLocks noChangeAspect="1" noEditPoints="1"/>
              </p:cNvSpPr>
              <p:nvPr/>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gr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368" y="1371600"/>
            <a:ext cx="3840480" cy="4800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3840480" cy="4800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Date Placeholder 4"/>
          <p:cNvSpPr>
            <a:spLocks noGrp="1"/>
          </p:cNvSpPr>
          <p:nvPr>
            <p:ph type="dt" sz="half" idx="10"/>
          </p:nvPr>
        </p:nvSpPr>
        <p:spPr/>
        <p:txBody>
          <a:bodyPr/>
          <a:lstStyle>
            <a:lvl1pPr>
              <a:defRPr/>
            </a:lvl1pPr>
          </a:lstStyle>
          <a:p>
            <a:pPr>
              <a:defRPr/>
            </a:pPr>
            <a:fld id="{D396614E-A4EE-46E6-939C-6A74AAD425B1}" type="datetimeFigureOut">
              <a:rPr lang="en-US" altLang="en-US"/>
              <a:pPr>
                <a:defRPr/>
              </a:pPr>
              <a:t>11/8/15</a:t>
            </a:fld>
            <a:endParaRPr lang="en-US" altLang="en-US"/>
          </a:p>
        </p:txBody>
      </p:sp>
      <p:sp>
        <p:nvSpPr>
          <p:cNvPr id="19" name="Footer Placeholder 5"/>
          <p:cNvSpPr>
            <a:spLocks noGrp="1"/>
          </p:cNvSpPr>
          <p:nvPr>
            <p:ph type="ftr" sz="quarter" idx="11"/>
          </p:nvPr>
        </p:nvSpPr>
        <p:spPr/>
        <p:txBody>
          <a:bodyPr/>
          <a:lstStyle>
            <a:lvl1pPr>
              <a:defRPr/>
            </a:lvl1pPr>
          </a:lstStyle>
          <a:p>
            <a:pPr>
              <a:defRPr/>
            </a:pPr>
            <a:endParaRPr lang="en-US"/>
          </a:p>
        </p:txBody>
      </p:sp>
      <p:sp>
        <p:nvSpPr>
          <p:cNvPr id="20" name="Slide Number Placeholder 6"/>
          <p:cNvSpPr>
            <a:spLocks noGrp="1"/>
          </p:cNvSpPr>
          <p:nvPr>
            <p:ph type="sldNum" sz="quarter" idx="12"/>
          </p:nvPr>
        </p:nvSpPr>
        <p:spPr/>
        <p:txBody>
          <a:bodyPr/>
          <a:lstStyle>
            <a:lvl1pPr>
              <a:defRPr/>
            </a:lvl1pPr>
          </a:lstStyle>
          <a:p>
            <a:pPr>
              <a:defRPr/>
            </a:pPr>
            <a:fld id="{A4EB84B4-7FCC-42BF-82AD-81794E9C7E29}" type="slidenum">
              <a:rPr lang="en-US" altLang="en-US"/>
              <a:pPr>
                <a:defRPr/>
              </a:pPr>
              <a:t>‹#›</a:t>
            </a:fld>
            <a:endParaRPr lang="en-US" altLang="en-US"/>
          </a:p>
        </p:txBody>
      </p:sp>
    </p:spTree>
    <p:extLst>
      <p:ext uri="{BB962C8B-B14F-4D97-AF65-F5344CB8AC3E}">
        <p14:creationId xmlns:p14="http://schemas.microsoft.com/office/powerpoint/2010/main" val="98539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p:nvPr/>
        </p:nvGrpSpPr>
        <p:grpSpPr>
          <a:xfrm>
            <a:off x="120650" y="6299200"/>
            <a:ext cx="420688" cy="458788"/>
            <a:chOff x="120650" y="6299200"/>
            <a:chExt cx="420688" cy="458788"/>
          </a:xfrm>
          <a:solidFill>
            <a:srgbClr val="FFFFFF"/>
          </a:solidFill>
        </p:grpSpPr>
        <p:sp>
          <p:nvSpPr>
            <p:cNvPr id="8" name="Freeform 9"/>
            <p:cNvSpPr>
              <a:spLocks noChangeAspect="1" noEditPoints="1"/>
            </p:cNvSpPr>
            <p:nvPr/>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grpSp>
          <p:nvGrpSpPr>
            <p:cNvPr id="9" name="Group 8"/>
            <p:cNvGrpSpPr/>
            <p:nvPr/>
          </p:nvGrpSpPr>
          <p:grpSpPr>
            <a:xfrm>
              <a:off x="120650" y="6299200"/>
              <a:ext cx="420688" cy="187326"/>
              <a:chOff x="120650" y="6299200"/>
              <a:chExt cx="420688" cy="187326"/>
            </a:xfrm>
            <a:grpFill/>
          </p:grpSpPr>
          <p:sp>
            <p:nvSpPr>
              <p:cNvPr id="10" name="Freeform 9"/>
              <p:cNvSpPr>
                <a:spLocks noChangeAspect="1"/>
              </p:cNvSpPr>
              <p:nvPr/>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1" name="Freeform 10"/>
              <p:cNvSpPr>
                <a:spLocks noChangeAspect="1" noEditPoints="1"/>
              </p:cNvSpPr>
              <p:nvPr/>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2" name="Freeform 11"/>
              <p:cNvSpPr>
                <a:spLocks noChangeAspect="1"/>
              </p:cNvSpPr>
              <p:nvPr/>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3" name="Freeform 12"/>
              <p:cNvSpPr>
                <a:spLocks noChangeAspect="1"/>
              </p:cNvSpPr>
              <p:nvPr/>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4" name="Freeform 13"/>
              <p:cNvSpPr>
                <a:spLocks noChangeAspect="1"/>
              </p:cNvSpPr>
              <p:nvPr/>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5" name="Freeform 14"/>
              <p:cNvSpPr>
                <a:spLocks noChangeAspect="1"/>
              </p:cNvSpPr>
              <p:nvPr/>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6" name="Freeform 15"/>
              <p:cNvSpPr>
                <a:spLocks noChangeAspect="1"/>
              </p:cNvSpPr>
              <p:nvPr/>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7" name="Freeform 16"/>
              <p:cNvSpPr>
                <a:spLocks noChangeAspect="1" noEditPoints="1"/>
              </p:cNvSpPr>
              <p:nvPr/>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8" name="Freeform 17"/>
              <p:cNvSpPr>
                <a:spLocks noChangeAspect="1"/>
              </p:cNvSpPr>
              <p:nvPr/>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9" name="Freeform 18"/>
              <p:cNvSpPr>
                <a:spLocks noChangeAspect="1" noEditPoints="1"/>
              </p:cNvSpPr>
              <p:nvPr/>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grp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8368" y="1371600"/>
            <a:ext cx="3840480" cy="80467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8368" y="2174875"/>
            <a:ext cx="3840480" cy="3986784"/>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1600"/>
            <a:ext cx="3840480" cy="80467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840480" cy="3986784"/>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Date Placeholder 6"/>
          <p:cNvSpPr>
            <a:spLocks noGrp="1"/>
          </p:cNvSpPr>
          <p:nvPr>
            <p:ph type="dt" sz="half" idx="10"/>
          </p:nvPr>
        </p:nvSpPr>
        <p:spPr/>
        <p:txBody>
          <a:bodyPr/>
          <a:lstStyle>
            <a:lvl1pPr>
              <a:defRPr/>
            </a:lvl1pPr>
          </a:lstStyle>
          <a:p>
            <a:pPr>
              <a:defRPr/>
            </a:pPr>
            <a:fld id="{B9E3C9C6-034B-4C4B-90EC-8127E7066E3E}" type="datetimeFigureOut">
              <a:rPr lang="en-US" altLang="en-US"/>
              <a:pPr>
                <a:defRPr/>
              </a:pPr>
              <a:t>11/8/15</a:t>
            </a:fld>
            <a:endParaRPr lang="en-US" altLang="en-US"/>
          </a:p>
        </p:txBody>
      </p:sp>
      <p:sp>
        <p:nvSpPr>
          <p:cNvPr id="21" name="Footer Placeholder 7"/>
          <p:cNvSpPr>
            <a:spLocks noGrp="1"/>
          </p:cNvSpPr>
          <p:nvPr>
            <p:ph type="ftr" sz="quarter" idx="11"/>
          </p:nvPr>
        </p:nvSpPr>
        <p:spPr/>
        <p:txBody>
          <a:bodyPr/>
          <a:lstStyle>
            <a:lvl1pPr>
              <a:defRPr/>
            </a:lvl1pPr>
          </a:lstStyle>
          <a:p>
            <a:pPr>
              <a:defRPr/>
            </a:pPr>
            <a:endParaRPr lang="en-US"/>
          </a:p>
        </p:txBody>
      </p:sp>
      <p:sp>
        <p:nvSpPr>
          <p:cNvPr id="22" name="Slide Number Placeholder 8"/>
          <p:cNvSpPr>
            <a:spLocks noGrp="1"/>
          </p:cNvSpPr>
          <p:nvPr>
            <p:ph type="sldNum" sz="quarter" idx="12"/>
          </p:nvPr>
        </p:nvSpPr>
        <p:spPr/>
        <p:txBody>
          <a:bodyPr/>
          <a:lstStyle>
            <a:lvl1pPr>
              <a:defRPr/>
            </a:lvl1pPr>
          </a:lstStyle>
          <a:p>
            <a:pPr>
              <a:defRPr/>
            </a:pPr>
            <a:fld id="{1F966137-C833-4584-BCD0-697BD3196F40}" type="slidenum">
              <a:rPr lang="en-US" altLang="en-US"/>
              <a:pPr>
                <a:defRPr/>
              </a:pPr>
              <a:t>‹#›</a:t>
            </a:fld>
            <a:endParaRPr lang="en-US" altLang="en-US"/>
          </a:p>
        </p:txBody>
      </p:sp>
    </p:spTree>
    <p:extLst>
      <p:ext uri="{BB962C8B-B14F-4D97-AF65-F5344CB8AC3E}">
        <p14:creationId xmlns:p14="http://schemas.microsoft.com/office/powerpoint/2010/main" val="3748562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2"/>
          <p:cNvGrpSpPr/>
          <p:nvPr/>
        </p:nvGrpSpPr>
        <p:grpSpPr>
          <a:xfrm>
            <a:off x="120650" y="6299200"/>
            <a:ext cx="420688" cy="458788"/>
            <a:chOff x="120650" y="6299200"/>
            <a:chExt cx="420688" cy="458788"/>
          </a:xfrm>
          <a:solidFill>
            <a:srgbClr val="FFFFFF"/>
          </a:solidFill>
        </p:grpSpPr>
        <p:sp>
          <p:nvSpPr>
            <p:cNvPr id="4" name="Freeform 9"/>
            <p:cNvSpPr>
              <a:spLocks noChangeAspect="1" noEditPoints="1"/>
            </p:cNvSpPr>
            <p:nvPr/>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grpSp>
          <p:nvGrpSpPr>
            <p:cNvPr id="5" name="Group 4"/>
            <p:cNvGrpSpPr/>
            <p:nvPr/>
          </p:nvGrpSpPr>
          <p:grpSpPr>
            <a:xfrm>
              <a:off x="120650" y="6299200"/>
              <a:ext cx="420688" cy="187326"/>
              <a:chOff x="120650" y="6299200"/>
              <a:chExt cx="420688" cy="187326"/>
            </a:xfrm>
            <a:grpFill/>
          </p:grpSpPr>
          <p:sp>
            <p:nvSpPr>
              <p:cNvPr id="6" name="Freeform 5"/>
              <p:cNvSpPr>
                <a:spLocks noChangeAspect="1"/>
              </p:cNvSpPr>
              <p:nvPr/>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7" name="Freeform 6"/>
              <p:cNvSpPr>
                <a:spLocks noChangeAspect="1" noEditPoints="1"/>
              </p:cNvSpPr>
              <p:nvPr/>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8" name="Freeform 7"/>
              <p:cNvSpPr>
                <a:spLocks noChangeAspect="1"/>
              </p:cNvSpPr>
              <p:nvPr/>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9" name="Freeform 8"/>
              <p:cNvSpPr>
                <a:spLocks noChangeAspect="1"/>
              </p:cNvSpPr>
              <p:nvPr/>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0" name="Freeform 9"/>
              <p:cNvSpPr>
                <a:spLocks noChangeAspect="1"/>
              </p:cNvSpPr>
              <p:nvPr/>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1" name="Freeform 10"/>
              <p:cNvSpPr>
                <a:spLocks noChangeAspect="1"/>
              </p:cNvSpPr>
              <p:nvPr/>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2" name="Freeform 11"/>
              <p:cNvSpPr>
                <a:spLocks noChangeAspect="1"/>
              </p:cNvSpPr>
              <p:nvPr/>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3" name="Freeform 12"/>
              <p:cNvSpPr>
                <a:spLocks noChangeAspect="1" noEditPoints="1"/>
              </p:cNvSpPr>
              <p:nvPr/>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4" name="Freeform 13"/>
              <p:cNvSpPr>
                <a:spLocks noChangeAspect="1"/>
              </p:cNvSpPr>
              <p:nvPr/>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5" name="Freeform 14"/>
              <p:cNvSpPr>
                <a:spLocks noChangeAspect="1" noEditPoints="1"/>
              </p:cNvSpPr>
              <p:nvPr/>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gr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16" name="Date Placeholder 2"/>
          <p:cNvSpPr>
            <a:spLocks noGrp="1"/>
          </p:cNvSpPr>
          <p:nvPr>
            <p:ph type="dt" sz="half" idx="10"/>
          </p:nvPr>
        </p:nvSpPr>
        <p:spPr/>
        <p:txBody>
          <a:bodyPr/>
          <a:lstStyle>
            <a:lvl1pPr>
              <a:defRPr/>
            </a:lvl1pPr>
          </a:lstStyle>
          <a:p>
            <a:pPr>
              <a:defRPr/>
            </a:pPr>
            <a:fld id="{EEC0D9EC-B3AB-4D46-8A90-EC7CE5A25714}" type="datetimeFigureOut">
              <a:rPr lang="en-US" altLang="en-US"/>
              <a:pPr>
                <a:defRPr/>
              </a:pPr>
              <a:t>11/8/15</a:t>
            </a:fld>
            <a:endParaRPr lang="en-US" altLang="en-US"/>
          </a:p>
        </p:txBody>
      </p:sp>
      <p:sp>
        <p:nvSpPr>
          <p:cNvPr id="17" name="Footer Placeholder 3"/>
          <p:cNvSpPr>
            <a:spLocks noGrp="1"/>
          </p:cNvSpPr>
          <p:nvPr>
            <p:ph type="ftr" sz="quarter" idx="11"/>
          </p:nvPr>
        </p:nvSpPr>
        <p:spPr/>
        <p:txBody>
          <a:bodyPr/>
          <a:lstStyle>
            <a:lvl1pPr>
              <a:defRPr/>
            </a:lvl1pPr>
          </a:lstStyle>
          <a:p>
            <a:pPr>
              <a:defRPr/>
            </a:pPr>
            <a:endParaRPr lang="en-US"/>
          </a:p>
        </p:txBody>
      </p:sp>
      <p:sp>
        <p:nvSpPr>
          <p:cNvPr id="18" name="Slide Number Placeholder 4"/>
          <p:cNvSpPr>
            <a:spLocks noGrp="1"/>
          </p:cNvSpPr>
          <p:nvPr>
            <p:ph type="sldNum" sz="quarter" idx="12"/>
          </p:nvPr>
        </p:nvSpPr>
        <p:spPr/>
        <p:txBody>
          <a:bodyPr/>
          <a:lstStyle>
            <a:lvl1pPr>
              <a:defRPr/>
            </a:lvl1pPr>
          </a:lstStyle>
          <a:p>
            <a:pPr>
              <a:defRPr/>
            </a:pPr>
            <a:fld id="{F5CAEABE-BD99-40FB-80F8-2A4E60D7B943}" type="slidenum">
              <a:rPr lang="en-US" altLang="en-US"/>
              <a:pPr>
                <a:defRPr/>
              </a:pPr>
              <a:t>‹#›</a:t>
            </a:fld>
            <a:endParaRPr lang="en-US" altLang="en-US"/>
          </a:p>
        </p:txBody>
      </p:sp>
    </p:spTree>
    <p:extLst>
      <p:ext uri="{BB962C8B-B14F-4D97-AF65-F5344CB8AC3E}">
        <p14:creationId xmlns:p14="http://schemas.microsoft.com/office/powerpoint/2010/main" val="2730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p:cNvGrpSpPr/>
          <p:nvPr/>
        </p:nvGrpSpPr>
        <p:grpSpPr>
          <a:xfrm>
            <a:off x="120650" y="6299200"/>
            <a:ext cx="420688" cy="458788"/>
            <a:chOff x="120650" y="6299200"/>
            <a:chExt cx="420688" cy="458788"/>
          </a:xfrm>
          <a:solidFill>
            <a:srgbClr val="FFFFFF"/>
          </a:solidFill>
        </p:grpSpPr>
        <p:sp>
          <p:nvSpPr>
            <p:cNvPr id="3" name="Freeform 9"/>
            <p:cNvSpPr>
              <a:spLocks noChangeAspect="1" noEditPoints="1"/>
            </p:cNvSpPr>
            <p:nvPr/>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grpSp>
          <p:nvGrpSpPr>
            <p:cNvPr id="4" name="Group 3"/>
            <p:cNvGrpSpPr/>
            <p:nvPr/>
          </p:nvGrpSpPr>
          <p:grpSpPr>
            <a:xfrm>
              <a:off x="120650" y="6299200"/>
              <a:ext cx="420688" cy="187326"/>
              <a:chOff x="120650" y="6299200"/>
              <a:chExt cx="420688" cy="187326"/>
            </a:xfrm>
            <a:grpFill/>
          </p:grpSpPr>
          <p:sp>
            <p:nvSpPr>
              <p:cNvPr id="5" name="Freeform 4"/>
              <p:cNvSpPr>
                <a:spLocks noChangeAspect="1"/>
              </p:cNvSpPr>
              <p:nvPr/>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6" name="Freeform 5"/>
              <p:cNvSpPr>
                <a:spLocks noChangeAspect="1" noEditPoints="1"/>
              </p:cNvSpPr>
              <p:nvPr/>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7" name="Freeform 6"/>
              <p:cNvSpPr>
                <a:spLocks noChangeAspect="1"/>
              </p:cNvSpPr>
              <p:nvPr/>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8" name="Freeform 7"/>
              <p:cNvSpPr>
                <a:spLocks noChangeAspect="1"/>
              </p:cNvSpPr>
              <p:nvPr/>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9" name="Freeform 8"/>
              <p:cNvSpPr>
                <a:spLocks noChangeAspect="1"/>
              </p:cNvSpPr>
              <p:nvPr/>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0" name="Freeform 9"/>
              <p:cNvSpPr>
                <a:spLocks noChangeAspect="1"/>
              </p:cNvSpPr>
              <p:nvPr/>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1" name="Freeform 10"/>
              <p:cNvSpPr>
                <a:spLocks noChangeAspect="1"/>
              </p:cNvSpPr>
              <p:nvPr/>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2" name="Freeform 11"/>
              <p:cNvSpPr>
                <a:spLocks noChangeAspect="1" noEditPoints="1"/>
              </p:cNvSpPr>
              <p:nvPr/>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3" name="Freeform 12"/>
              <p:cNvSpPr>
                <a:spLocks noChangeAspect="1"/>
              </p:cNvSpPr>
              <p:nvPr/>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4" name="Freeform 13"/>
              <p:cNvSpPr>
                <a:spLocks noChangeAspect="1" noEditPoints="1"/>
              </p:cNvSpPr>
              <p:nvPr/>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grpSp>
      </p:grpSp>
      <p:sp>
        <p:nvSpPr>
          <p:cNvPr id="15" name="Date Placeholder 1"/>
          <p:cNvSpPr>
            <a:spLocks noGrp="1"/>
          </p:cNvSpPr>
          <p:nvPr>
            <p:ph type="dt" sz="half" idx="10"/>
          </p:nvPr>
        </p:nvSpPr>
        <p:spPr/>
        <p:txBody>
          <a:bodyPr/>
          <a:lstStyle>
            <a:lvl1pPr>
              <a:defRPr/>
            </a:lvl1pPr>
          </a:lstStyle>
          <a:p>
            <a:pPr>
              <a:defRPr/>
            </a:pPr>
            <a:fld id="{506689C6-7B43-4D15-80C4-E2B16CCAEE3B}" type="datetimeFigureOut">
              <a:rPr lang="en-US" altLang="en-US"/>
              <a:pPr>
                <a:defRPr/>
              </a:pPr>
              <a:t>11/8/15</a:t>
            </a:fld>
            <a:endParaRPr lang="en-US" altLang="en-US"/>
          </a:p>
        </p:txBody>
      </p:sp>
      <p:sp>
        <p:nvSpPr>
          <p:cNvPr id="16" name="Footer Placeholder 2"/>
          <p:cNvSpPr>
            <a:spLocks noGrp="1"/>
          </p:cNvSpPr>
          <p:nvPr>
            <p:ph type="ftr" sz="quarter" idx="11"/>
          </p:nvPr>
        </p:nvSpPr>
        <p:spPr/>
        <p:txBody>
          <a:bodyPr/>
          <a:lstStyle>
            <a:lvl1pPr>
              <a:defRPr/>
            </a:lvl1pPr>
          </a:lstStyle>
          <a:p>
            <a:pPr>
              <a:defRPr/>
            </a:pPr>
            <a:endParaRPr lang="en-US"/>
          </a:p>
        </p:txBody>
      </p:sp>
      <p:sp>
        <p:nvSpPr>
          <p:cNvPr id="17" name="Slide Number Placeholder 3"/>
          <p:cNvSpPr>
            <a:spLocks noGrp="1"/>
          </p:cNvSpPr>
          <p:nvPr>
            <p:ph type="sldNum" sz="quarter" idx="12"/>
          </p:nvPr>
        </p:nvSpPr>
        <p:spPr/>
        <p:txBody>
          <a:bodyPr/>
          <a:lstStyle>
            <a:lvl1pPr>
              <a:defRPr/>
            </a:lvl1pPr>
          </a:lstStyle>
          <a:p>
            <a:pPr>
              <a:defRPr/>
            </a:pPr>
            <a:fld id="{4DA48A73-79B5-4AD8-B7CA-480FC920B634}" type="slidenum">
              <a:rPr lang="en-US" altLang="en-US"/>
              <a:pPr>
                <a:defRPr/>
              </a:pPr>
              <a:t>‹#›</a:t>
            </a:fld>
            <a:endParaRPr lang="en-US" altLang="en-US"/>
          </a:p>
        </p:txBody>
      </p:sp>
    </p:spTree>
    <p:extLst>
      <p:ext uri="{BB962C8B-B14F-4D97-AF65-F5344CB8AC3E}">
        <p14:creationId xmlns:p14="http://schemas.microsoft.com/office/powerpoint/2010/main" val="683984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p:cNvGrpSpPr/>
          <p:nvPr/>
        </p:nvGrpSpPr>
        <p:grpSpPr>
          <a:xfrm>
            <a:off x="120650" y="6299200"/>
            <a:ext cx="420688" cy="458788"/>
            <a:chOff x="120650" y="6299200"/>
            <a:chExt cx="420688" cy="458788"/>
          </a:xfrm>
          <a:solidFill>
            <a:srgbClr val="FFFFFF"/>
          </a:solidFill>
        </p:grpSpPr>
        <p:sp>
          <p:nvSpPr>
            <p:cNvPr id="6" name="Freeform 9"/>
            <p:cNvSpPr>
              <a:spLocks noChangeAspect="1" noEditPoints="1"/>
            </p:cNvSpPr>
            <p:nvPr/>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endParaRPr>
            </a:p>
          </p:txBody>
        </p:sp>
        <p:grpSp>
          <p:nvGrpSpPr>
            <p:cNvPr id="7" name="Group 6"/>
            <p:cNvGrpSpPr/>
            <p:nvPr/>
          </p:nvGrpSpPr>
          <p:grpSpPr>
            <a:xfrm>
              <a:off x="120650" y="6299200"/>
              <a:ext cx="420688" cy="187326"/>
              <a:chOff x="120650" y="6299200"/>
              <a:chExt cx="420688" cy="187326"/>
            </a:xfrm>
            <a:grpFill/>
          </p:grpSpPr>
          <p:sp>
            <p:nvSpPr>
              <p:cNvPr id="8" name="Freeform 7"/>
              <p:cNvSpPr>
                <a:spLocks noChangeAspect="1"/>
              </p:cNvSpPr>
              <p:nvPr/>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9" name="Freeform 8"/>
              <p:cNvSpPr>
                <a:spLocks noChangeAspect="1" noEditPoints="1"/>
              </p:cNvSpPr>
              <p:nvPr/>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0" name="Freeform 9"/>
              <p:cNvSpPr>
                <a:spLocks noChangeAspect="1"/>
              </p:cNvSpPr>
              <p:nvPr/>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1" name="Freeform 10"/>
              <p:cNvSpPr>
                <a:spLocks noChangeAspect="1"/>
              </p:cNvSpPr>
              <p:nvPr/>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2" name="Freeform 11"/>
              <p:cNvSpPr>
                <a:spLocks noChangeAspect="1"/>
              </p:cNvSpPr>
              <p:nvPr/>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3" name="Freeform 12"/>
              <p:cNvSpPr>
                <a:spLocks noChangeAspect="1"/>
              </p:cNvSpPr>
              <p:nvPr/>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4" name="Freeform 13"/>
              <p:cNvSpPr>
                <a:spLocks noChangeAspect="1"/>
              </p:cNvSpPr>
              <p:nvPr/>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5" name="Freeform 14"/>
              <p:cNvSpPr>
                <a:spLocks noChangeAspect="1" noEditPoints="1"/>
              </p:cNvSpPr>
              <p:nvPr/>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6" name="Freeform 15"/>
              <p:cNvSpPr>
                <a:spLocks noChangeAspect="1"/>
              </p:cNvSpPr>
              <p:nvPr/>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sp>
            <p:nvSpPr>
              <p:cNvPr id="17" name="Freeform 16"/>
              <p:cNvSpPr>
                <a:spLocks noChangeAspect="1" noEditPoints="1"/>
              </p:cNvSpPr>
              <p:nvPr/>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pPr fontAlgn="auto">
                  <a:spcBef>
                    <a:spcPts val="0"/>
                  </a:spcBef>
                  <a:spcAft>
                    <a:spcPts val="0"/>
                  </a:spcAft>
                  <a:defRPr/>
                </a:pPr>
                <a:endParaRPr lang="en-US" dirty="0">
                  <a:latin typeface="+mn-lt"/>
                  <a:ea typeface="+mn-ea"/>
                </a:endParaRPr>
              </a:p>
            </p:txBody>
          </p:sp>
        </p:grpSp>
      </p:grpSp>
      <p:sp>
        <p:nvSpPr>
          <p:cNvPr id="2" name="Title 1"/>
          <p:cNvSpPr>
            <a:spLocks noGrp="1"/>
          </p:cNvSpPr>
          <p:nvPr>
            <p:ph type="title"/>
          </p:nvPr>
        </p:nvSpPr>
        <p:spPr>
          <a:xfrm>
            <a:off x="658368" y="0"/>
            <a:ext cx="2807208" cy="1371600"/>
          </a:xfrm>
        </p:spPr>
        <p:txBody>
          <a:bodyPr/>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575050" y="457200"/>
            <a:ext cx="4910328" cy="5715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8368" y="1371600"/>
            <a:ext cx="2807208" cy="4800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4"/>
          <p:cNvSpPr>
            <a:spLocks noGrp="1"/>
          </p:cNvSpPr>
          <p:nvPr>
            <p:ph type="dt" sz="half" idx="10"/>
          </p:nvPr>
        </p:nvSpPr>
        <p:spPr/>
        <p:txBody>
          <a:bodyPr/>
          <a:lstStyle>
            <a:lvl1pPr>
              <a:defRPr/>
            </a:lvl1pPr>
          </a:lstStyle>
          <a:p>
            <a:pPr>
              <a:defRPr/>
            </a:pPr>
            <a:fld id="{56C24AFB-5257-47E4-BDB5-943CC1453C2F}" type="datetimeFigureOut">
              <a:rPr lang="en-US" altLang="en-US"/>
              <a:pPr>
                <a:defRPr/>
              </a:pPr>
              <a:t>11/8/15</a:t>
            </a:fld>
            <a:endParaRPr lang="en-US" altLang="en-US"/>
          </a:p>
        </p:txBody>
      </p:sp>
      <p:sp>
        <p:nvSpPr>
          <p:cNvPr id="19" name="Footer Placeholder 5"/>
          <p:cNvSpPr>
            <a:spLocks noGrp="1"/>
          </p:cNvSpPr>
          <p:nvPr>
            <p:ph type="ftr" sz="quarter" idx="11"/>
          </p:nvPr>
        </p:nvSpPr>
        <p:spPr/>
        <p:txBody>
          <a:bodyPr/>
          <a:lstStyle>
            <a:lvl1pPr>
              <a:defRPr/>
            </a:lvl1pPr>
          </a:lstStyle>
          <a:p>
            <a:pPr>
              <a:defRPr/>
            </a:pPr>
            <a:endParaRPr lang="en-US"/>
          </a:p>
        </p:txBody>
      </p:sp>
      <p:sp>
        <p:nvSpPr>
          <p:cNvPr id="20" name="Slide Number Placeholder 6"/>
          <p:cNvSpPr>
            <a:spLocks noGrp="1"/>
          </p:cNvSpPr>
          <p:nvPr>
            <p:ph type="sldNum" sz="quarter" idx="12"/>
          </p:nvPr>
        </p:nvSpPr>
        <p:spPr/>
        <p:txBody>
          <a:bodyPr/>
          <a:lstStyle>
            <a:lvl1pPr>
              <a:defRPr/>
            </a:lvl1pPr>
          </a:lstStyle>
          <a:p>
            <a:pPr>
              <a:defRPr/>
            </a:pPr>
            <a:fld id="{FBB5805E-B1A0-4501-8BA7-CCC31F85D0E9}" type="slidenum">
              <a:rPr lang="en-US" altLang="en-US"/>
              <a:pPr>
                <a:defRPr/>
              </a:pPr>
              <a:t>‹#›</a:t>
            </a:fld>
            <a:endParaRPr lang="en-US" altLang="en-US"/>
          </a:p>
        </p:txBody>
      </p:sp>
    </p:spTree>
    <p:extLst>
      <p:ext uri="{BB962C8B-B14F-4D97-AF65-F5344CB8AC3E}">
        <p14:creationId xmlns:p14="http://schemas.microsoft.com/office/powerpoint/2010/main" val="11155979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8813" y="0"/>
            <a:ext cx="78263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8813" y="1371600"/>
            <a:ext cx="78263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28600" rIns="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485188" y="6529388"/>
            <a:ext cx="658812" cy="109537"/>
          </a:xfrm>
          <a:prstGeom prst="rect">
            <a:avLst/>
          </a:prstGeom>
        </p:spPr>
        <p:txBody>
          <a:bodyPr vert="horz" wrap="square" lIns="91440" tIns="0" rIns="91440" bIns="0" numCol="1" anchor="ctr" anchorCtr="0" compatLnSpc="1">
            <a:prstTxWarp prst="textNoShape">
              <a:avLst/>
            </a:prstTxWarp>
          </a:bodyPr>
          <a:lstStyle>
            <a:lvl1pPr algn="r">
              <a:defRPr sz="700">
                <a:solidFill>
                  <a:srgbClr val="3587FF"/>
                </a:solidFill>
                <a:cs typeface="Arial" pitchFamily="34" charset="0"/>
              </a:defRPr>
            </a:lvl1pPr>
          </a:lstStyle>
          <a:p>
            <a:pPr>
              <a:defRPr/>
            </a:pPr>
            <a:fld id="{C2E7C35C-6D7A-4217-AAE7-6EA41E72CD52}" type="datetimeFigureOut">
              <a:rPr lang="en-US" altLang="en-US"/>
              <a:pPr>
                <a:defRPr/>
              </a:pPr>
              <a:t>11/8/15</a:t>
            </a:fld>
            <a:endParaRPr lang="en-US" altLang="en-US"/>
          </a:p>
        </p:txBody>
      </p:sp>
      <p:sp>
        <p:nvSpPr>
          <p:cNvPr id="5" name="Footer Placeholder 4"/>
          <p:cNvSpPr>
            <a:spLocks noGrp="1"/>
          </p:cNvSpPr>
          <p:nvPr>
            <p:ph type="ftr" sz="quarter" idx="3"/>
          </p:nvPr>
        </p:nvSpPr>
        <p:spPr>
          <a:xfrm>
            <a:off x="1984375" y="6172200"/>
            <a:ext cx="6510338" cy="457200"/>
          </a:xfrm>
          <a:prstGeom prst="rect">
            <a:avLst/>
          </a:prstGeom>
        </p:spPr>
        <p:txBody>
          <a:bodyPr vert="horz" lIns="0" tIns="45720" rIns="0" bIns="0" rtlCol="0" anchor="t" anchorCtr="0"/>
          <a:lstStyle>
            <a:lvl1pPr algn="r" fontAlgn="auto">
              <a:lnSpc>
                <a:spcPct val="90000"/>
              </a:lnSpc>
              <a:spcBef>
                <a:spcPts val="0"/>
              </a:spcBef>
              <a:spcAft>
                <a:spcPts val="0"/>
              </a:spcAft>
              <a:defRPr sz="1400">
                <a:solidFill>
                  <a:schemeClr val="bg2">
                    <a:lumMod val="40000"/>
                    <a:lumOff val="60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485188" y="6931025"/>
            <a:ext cx="658812" cy="109538"/>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3587FF"/>
                </a:solidFill>
                <a:cs typeface="Arial" pitchFamily="34" charset="0"/>
              </a:defRPr>
            </a:lvl1pPr>
          </a:lstStyle>
          <a:p>
            <a:pPr>
              <a:defRPr/>
            </a:pPr>
            <a:fld id="{C43E72CB-004C-4382-944F-179092292DF4}" type="slidenum">
              <a:rPr lang="en-US" altLang="en-US"/>
              <a:pPr>
                <a:defRPr/>
              </a:pPr>
              <a:t>‹#›</a:t>
            </a:fld>
            <a:endParaRPr lang="en-US" altLang="en-US"/>
          </a:p>
        </p:txBody>
      </p:sp>
      <p:sp>
        <p:nvSpPr>
          <p:cNvPr id="7" name="TextBox 6"/>
          <p:cNvSpPr txBox="1"/>
          <p:nvPr/>
        </p:nvSpPr>
        <p:spPr>
          <a:xfrm>
            <a:off x="7010400" y="6657975"/>
            <a:ext cx="2133600" cy="200025"/>
          </a:xfrm>
          <a:prstGeom prst="rect">
            <a:avLst/>
          </a:prstGeom>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r>
              <a:rPr lang="en-US" altLang="en-US" sz="700" smtClean="0">
                <a:solidFill>
                  <a:srgbClr val="3587FF"/>
                </a:solidFill>
                <a:cs typeface="Arial" pitchFamily="34" charset="0"/>
              </a:rPr>
              <a:t>©2013 MFMER  |  slide-</a:t>
            </a:r>
            <a:fld id="{90DC1623-C993-435B-A323-05A292A27B86}" type="slidenum">
              <a:rPr lang="en-US" altLang="en-US" sz="700" smtClean="0">
                <a:solidFill>
                  <a:srgbClr val="3587FF"/>
                </a:solidFill>
                <a:cs typeface="Arial" pitchFamily="34" charset="0"/>
              </a:rPr>
              <a:pPr algn="r" eaLnBrk="1" hangingPunct="1">
                <a:defRPr/>
              </a:pPr>
              <a:t>‹#›</a:t>
            </a:fld>
            <a:endParaRPr lang="en-US" altLang="en-US" sz="700" smtClean="0">
              <a:solidFill>
                <a:srgbClr val="3587FF"/>
              </a:solidFill>
              <a:cs typeface="Arial" pitchFamily="34" charset="0"/>
            </a:endParaRPr>
          </a:p>
        </p:txBody>
      </p:sp>
    </p:spTree>
  </p:cSld>
  <p:clrMap bg1="dk1" tx1="lt1" bg2="dk2" tx2="lt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74" r:id="rId12"/>
    <p:sldLayoutId id="2147484175" r:id="rId13"/>
    <p:sldLayoutId id="2147484187" r:id="rId14"/>
    <p:sldLayoutId id="2147484188" r:id="rId15"/>
    <p:sldLayoutId id="2147484189" r:id="rId16"/>
    <p:sldLayoutId id="2147484190" r:id="rId17"/>
  </p:sldLayoutIdLst>
  <p:timing>
    <p:tnLst>
      <p:par>
        <p:cTn xmlns:p14="http://schemas.microsoft.com/office/powerpoint/2010/main" id="1" dur="indefinite" restart="never" nodeType="tmRoot"/>
      </p:par>
    </p:tnLst>
  </p:timing>
  <p:txStyles>
    <p:titleStyle>
      <a:lvl1pPr algn="l" rtl="0" eaLnBrk="0" fontAlgn="base" hangingPunct="0">
        <a:lnSpc>
          <a:spcPct val="90000"/>
        </a:lnSpc>
        <a:spcBef>
          <a:spcPct val="0"/>
        </a:spcBef>
        <a:spcAft>
          <a:spcPct val="0"/>
        </a:spcAft>
        <a:defRPr sz="3200" kern="1200">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3200">
          <a:solidFill>
            <a:schemeClr val="tx2"/>
          </a:solidFill>
          <a:latin typeface="Arial"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3200">
          <a:solidFill>
            <a:schemeClr val="tx2"/>
          </a:solidFill>
          <a:latin typeface="Arial"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3200">
          <a:solidFill>
            <a:schemeClr val="tx2"/>
          </a:solidFill>
          <a:latin typeface="Arial"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3200">
          <a:solidFill>
            <a:schemeClr val="tx2"/>
          </a:solidFill>
          <a:latin typeface="Arial" pitchFamily="34" charset="0"/>
          <a:ea typeface="ＭＳ Ｐゴシック" charset="0"/>
          <a:cs typeface="ＭＳ Ｐゴシック" charset="0"/>
        </a:defRPr>
      </a:lvl5pPr>
      <a:lvl6pPr marL="457200" algn="l" rtl="0" fontAlgn="base">
        <a:lnSpc>
          <a:spcPct val="90000"/>
        </a:lnSpc>
        <a:spcBef>
          <a:spcPct val="0"/>
        </a:spcBef>
        <a:spcAft>
          <a:spcPct val="0"/>
        </a:spcAft>
        <a:defRPr sz="3200">
          <a:solidFill>
            <a:schemeClr val="tx2"/>
          </a:solidFill>
          <a:latin typeface="Arial" pitchFamily="34" charset="0"/>
        </a:defRPr>
      </a:lvl6pPr>
      <a:lvl7pPr marL="914400" algn="l" rtl="0" fontAlgn="base">
        <a:lnSpc>
          <a:spcPct val="90000"/>
        </a:lnSpc>
        <a:spcBef>
          <a:spcPct val="0"/>
        </a:spcBef>
        <a:spcAft>
          <a:spcPct val="0"/>
        </a:spcAft>
        <a:defRPr sz="3200">
          <a:solidFill>
            <a:schemeClr val="tx2"/>
          </a:solidFill>
          <a:latin typeface="Arial" pitchFamily="34" charset="0"/>
        </a:defRPr>
      </a:lvl7pPr>
      <a:lvl8pPr marL="1371600" algn="l" rtl="0" fontAlgn="base">
        <a:lnSpc>
          <a:spcPct val="90000"/>
        </a:lnSpc>
        <a:spcBef>
          <a:spcPct val="0"/>
        </a:spcBef>
        <a:spcAft>
          <a:spcPct val="0"/>
        </a:spcAft>
        <a:defRPr sz="3200">
          <a:solidFill>
            <a:schemeClr val="tx2"/>
          </a:solidFill>
          <a:latin typeface="Arial" pitchFamily="34" charset="0"/>
        </a:defRPr>
      </a:lvl8pPr>
      <a:lvl9pPr marL="1828800" algn="l" rtl="0" fontAlgn="base">
        <a:lnSpc>
          <a:spcPct val="90000"/>
        </a:lnSpc>
        <a:spcBef>
          <a:spcPct val="0"/>
        </a:spcBef>
        <a:spcAft>
          <a:spcPct val="0"/>
        </a:spcAft>
        <a:defRPr sz="3200">
          <a:solidFill>
            <a:schemeClr val="tx2"/>
          </a:solidFill>
          <a:latin typeface="Arial" pitchFamily="34" charset="0"/>
        </a:defRPr>
      </a:lvl9pPr>
    </p:titleStyle>
    <p:bodyStyle>
      <a:lvl1pPr marL="228600" indent="-228600" algn="l" rtl="0" eaLnBrk="0" fontAlgn="base" hangingPunct="0">
        <a:lnSpc>
          <a:spcPct val="90000"/>
        </a:lnSpc>
        <a:spcBef>
          <a:spcPts val="1500"/>
        </a:spcBef>
        <a:spcAft>
          <a:spcPct val="0"/>
        </a:spcAft>
        <a:buClr>
          <a:schemeClr val="tx2"/>
        </a:buClr>
        <a:buFont typeface="Arial" pitchFamily="34" charset="0"/>
        <a:buChar char="•"/>
        <a:defRPr sz="2800" kern="1200">
          <a:solidFill>
            <a:schemeClr val="tx1"/>
          </a:solidFill>
          <a:latin typeface="+mn-lt"/>
          <a:ea typeface="ＭＳ Ｐゴシック" charset="0"/>
          <a:cs typeface="ＭＳ Ｐゴシック" charset="0"/>
        </a:defRPr>
      </a:lvl1pPr>
      <a:lvl2pPr marL="692150" indent="-234950" algn="l" rtl="0" eaLnBrk="0" fontAlgn="base" hangingPunct="0">
        <a:lnSpc>
          <a:spcPct val="90000"/>
        </a:lnSpc>
        <a:spcBef>
          <a:spcPts val="600"/>
        </a:spcBef>
        <a:spcAft>
          <a:spcPct val="0"/>
        </a:spcAft>
        <a:buClr>
          <a:srgbClr val="78AFFF"/>
        </a:buClr>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600"/>
        </a:spcBef>
        <a:spcAft>
          <a:spcPct val="0"/>
        </a:spcAft>
        <a:buClr>
          <a:srgbClr val="78AFFF"/>
        </a:buClr>
        <a:buFont typeface="Arial" pitchFamily="34" charset="0"/>
        <a:buChar char="•"/>
        <a:defRPr sz="28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600"/>
        </a:spcBef>
        <a:spcAft>
          <a:spcPct val="0"/>
        </a:spcAft>
        <a:buClr>
          <a:srgbClr val="78AFFF"/>
        </a:buClr>
        <a:buFont typeface="Arial" pitchFamily="34" charset="0"/>
        <a:buChar char="•"/>
        <a:defRPr sz="2800" kern="1200">
          <a:solidFill>
            <a:schemeClr val="tx1"/>
          </a:solidFill>
          <a:latin typeface="+mn-lt"/>
          <a:ea typeface="ＭＳ Ｐゴシック" charset="0"/>
          <a:cs typeface="+mn-cs"/>
        </a:defRPr>
      </a:lvl4pPr>
      <a:lvl5pPr marL="2057400" indent="-228600" algn="l" rtl="0" eaLnBrk="0" fontAlgn="base" hangingPunct="0">
        <a:lnSpc>
          <a:spcPct val="90000"/>
        </a:lnSpc>
        <a:spcBef>
          <a:spcPts val="600"/>
        </a:spcBef>
        <a:spcAft>
          <a:spcPct val="0"/>
        </a:spcAft>
        <a:buClr>
          <a:srgbClr val="78AFFF"/>
        </a:buClr>
        <a:buFont typeface="Arial" pitchFamily="34" charset="0"/>
        <a:buChar char="•"/>
        <a:defRPr sz="28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ho.int/entity/choice/costs/CER_levels/en/index.html" TargetMode="External"/><Relationship Id="rId4" Type="http://schemas.openxmlformats.org/officeDocument/2006/relationships/hyperlink" Target="http://www.who.int/choice/costs/CER_thresholds/en/" TargetMode="External"/><Relationship Id="rId5" Type="http://schemas.openxmlformats.org/officeDocument/2006/relationships/hyperlink" Target="https://en.wikipedia.org/wiki/File:DALY_disability_affected_life_year_infographic.svg" TargetMode="External"/><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ho.int/choice/cost-effectiveness/en/" TargetMode="External"/><Relationship Id="rId3" Type="http://schemas.openxmlformats.org/officeDocument/2006/relationships/hyperlink" Target="http://www.who.int/choice/onehealthtool/e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ho.int/choice/documents/economic_evaluation/e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ngls.org/IMG/pdf_MDGs_and_Diabetes_Factsheet.pdf"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3.bin"/><Relationship Id="rId5" Type="http://schemas.openxmlformats.org/officeDocument/2006/relationships/oleObject" Target="../embeddings/Microsoft_Excel_97_-_2004_Worksheet1.xls"/><Relationship Id="rId6"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4.bin"/><Relationship Id="rId5" Type="http://schemas.openxmlformats.org/officeDocument/2006/relationships/oleObject" Target="../embeddings/Microsoft_Excel_97_-_2004_Worksheet2.xls"/><Relationship Id="rId6"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 Id="rId3" Type="http://schemas.openxmlformats.org/officeDocument/2006/relationships/image" Target="../media/image2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7.png"/><Relationship Id="rId5" Type="http://schemas.openxmlformats.org/officeDocument/2006/relationships/oleObject" Target="../embeddings/oleObject6.bin"/><Relationship Id="rId6" Type="http://schemas.openxmlformats.org/officeDocument/2006/relationships/image" Target="../media/image28.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s.who.int/medicinedocs/documents/s19989en/s19989en.pdf" TargetMode="External"/><Relationship Id="rId3" Type="http://schemas.openxmlformats.org/officeDocument/2006/relationships/image" Target="../media/image30.png"/></Relationships>
</file>

<file path=ppt/slides/_rels/slide87.xml.rels><?xml version="1.0" encoding="UTF-8" standalone="yes"?>
<Relationships xmlns="http://schemas.openxmlformats.org/package/2006/relationships"><Relationship Id="rId3" Type="http://schemas.openxmlformats.org/officeDocument/2006/relationships/hyperlink" Target="http://www.ida.nl/" TargetMode="External"/><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hyperlink" Target="http://www.who.int/medicines/en/"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s.who.int/medicinedocs/en/cl/CL9.1/clmd,50.html" TargetMode="External"/><Relationship Id="rId3"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who.int/choice/cost-effectiveness/en/" TargetMode="External"/><Relationship Id="rId3" Type="http://schemas.openxmlformats.org/officeDocument/2006/relationships/hyperlink" Target="http://www.who.int/choice/onehealthtool/en/"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Welcome</a:t>
            </a:r>
            <a:r>
              <a:rPr lang="fr-CA" dirty="0" smtClean="0"/>
              <a:t> to ICD-10: Important </a:t>
            </a:r>
            <a:r>
              <a:rPr lang="fr-CA" dirty="0"/>
              <a:t>New </a:t>
            </a:r>
            <a:r>
              <a:rPr lang="fr-CA" dirty="0" smtClean="0"/>
              <a:t>Codes</a:t>
            </a:r>
            <a:endParaRPr lang="fr-CA" dirty="0"/>
          </a:p>
        </p:txBody>
      </p:sp>
      <p:sp>
        <p:nvSpPr>
          <p:cNvPr id="3" name="Content Placeholder 2"/>
          <p:cNvSpPr>
            <a:spLocks noGrp="1"/>
          </p:cNvSpPr>
          <p:nvPr>
            <p:ph idx="1"/>
          </p:nvPr>
        </p:nvSpPr>
        <p:spPr/>
        <p:txBody>
          <a:bodyPr/>
          <a:lstStyle/>
          <a:p>
            <a:r>
              <a:rPr lang="fr-CA" sz="2000" dirty="0"/>
              <a:t>W61.33 </a:t>
            </a:r>
            <a:r>
              <a:rPr lang="fr-CA" sz="2000" dirty="0" smtClean="0"/>
              <a:t>- </a:t>
            </a:r>
            <a:r>
              <a:rPr lang="fr-CA" sz="2000" dirty="0" err="1"/>
              <a:t>P</a:t>
            </a:r>
            <a:r>
              <a:rPr lang="fr-CA" sz="2000" dirty="0" err="1" smtClean="0"/>
              <a:t>ecked</a:t>
            </a:r>
            <a:r>
              <a:rPr lang="fr-CA" sz="2000" dirty="0" smtClean="0"/>
              <a:t> </a:t>
            </a:r>
            <a:r>
              <a:rPr lang="fr-CA" sz="2000" dirty="0"/>
              <a:t>by a </a:t>
            </a:r>
            <a:r>
              <a:rPr lang="fr-CA" sz="2000" dirty="0" err="1" smtClean="0"/>
              <a:t>chicken</a:t>
            </a:r>
            <a:endParaRPr lang="fr-CA" sz="2000" dirty="0"/>
          </a:p>
          <a:p>
            <a:r>
              <a:rPr lang="fr-CA" sz="2000" dirty="0" smtClean="0"/>
              <a:t>V91.07XA - </a:t>
            </a:r>
            <a:r>
              <a:rPr lang="fr-CA" sz="2000" dirty="0" err="1" smtClean="0"/>
              <a:t>Burn</a:t>
            </a:r>
            <a:r>
              <a:rPr lang="fr-CA" sz="2000" dirty="0" smtClean="0"/>
              <a:t> </a:t>
            </a:r>
            <a:r>
              <a:rPr lang="fr-CA" sz="2000" dirty="0"/>
              <a:t>due to water-skis on </a:t>
            </a:r>
            <a:r>
              <a:rPr lang="fr-CA" sz="2000" dirty="0" err="1"/>
              <a:t>fire</a:t>
            </a:r>
            <a:r>
              <a:rPr lang="fr-CA" sz="2000" dirty="0"/>
              <a:t> </a:t>
            </a:r>
          </a:p>
          <a:p>
            <a:r>
              <a:rPr lang="fr-CA" sz="2000" dirty="0" smtClean="0"/>
              <a:t>R46.1 - Bizarre </a:t>
            </a:r>
            <a:r>
              <a:rPr lang="fr-CA" sz="2000" dirty="0" err="1"/>
              <a:t>personal</a:t>
            </a:r>
            <a:r>
              <a:rPr lang="fr-CA" sz="2000" dirty="0"/>
              <a:t> </a:t>
            </a:r>
            <a:r>
              <a:rPr lang="fr-CA" sz="2000" dirty="0" err="1"/>
              <a:t>appearance</a:t>
            </a:r>
            <a:r>
              <a:rPr lang="fr-CA" sz="2000" dirty="0"/>
              <a:t>)</a:t>
            </a:r>
          </a:p>
          <a:p>
            <a:r>
              <a:rPr lang="fr-CA" sz="2000" dirty="0"/>
              <a:t>W22.02XD </a:t>
            </a:r>
            <a:r>
              <a:rPr lang="fr-CA" sz="2000" dirty="0" smtClean="0"/>
              <a:t>- </a:t>
            </a:r>
            <a:r>
              <a:rPr lang="fr-CA" sz="2000" dirty="0" err="1" smtClean="0"/>
              <a:t>Walked</a:t>
            </a:r>
            <a:r>
              <a:rPr lang="fr-CA" sz="2000" dirty="0" smtClean="0"/>
              <a:t> </a:t>
            </a:r>
            <a:r>
              <a:rPr lang="fr-CA" sz="2000" dirty="0" err="1"/>
              <a:t>into</a:t>
            </a:r>
            <a:r>
              <a:rPr lang="fr-CA" sz="2000" dirty="0"/>
              <a:t> a </a:t>
            </a:r>
            <a:r>
              <a:rPr lang="fr-CA" sz="2000" dirty="0" err="1" smtClean="0"/>
              <a:t>lamppost</a:t>
            </a:r>
            <a:endParaRPr lang="fr-CA" sz="2000" dirty="0"/>
          </a:p>
          <a:p>
            <a:r>
              <a:rPr lang="fr-CA" sz="2000" dirty="0"/>
              <a:t>T71.224 </a:t>
            </a:r>
            <a:r>
              <a:rPr lang="fr-CA" sz="2000" dirty="0" smtClean="0"/>
              <a:t>- </a:t>
            </a:r>
            <a:r>
              <a:rPr lang="fr-CA" sz="2000" dirty="0" err="1" smtClean="0"/>
              <a:t>Asphyxiation</a:t>
            </a:r>
            <a:r>
              <a:rPr lang="fr-CA" sz="2000" dirty="0" smtClean="0"/>
              <a:t> </a:t>
            </a:r>
            <a:r>
              <a:rPr lang="fr-CA" sz="2000" dirty="0"/>
              <a:t>due to </a:t>
            </a:r>
            <a:r>
              <a:rPr lang="fr-CA" sz="2000" dirty="0" err="1"/>
              <a:t>being</a:t>
            </a:r>
            <a:r>
              <a:rPr lang="fr-CA" sz="2000" dirty="0"/>
              <a:t> </a:t>
            </a:r>
            <a:r>
              <a:rPr lang="fr-CA" sz="2000" dirty="0" err="1"/>
              <a:t>trapped</a:t>
            </a:r>
            <a:r>
              <a:rPr lang="fr-CA" sz="2000" dirty="0"/>
              <a:t> in a car </a:t>
            </a:r>
            <a:r>
              <a:rPr lang="fr-CA" sz="2000" dirty="0" err="1" smtClean="0"/>
              <a:t>trunk</a:t>
            </a:r>
            <a:endParaRPr lang="fr-CA" sz="2000" dirty="0"/>
          </a:p>
          <a:p>
            <a:r>
              <a:rPr lang="fr-CA" sz="2000" dirty="0"/>
              <a:t>Z63.1 </a:t>
            </a:r>
            <a:r>
              <a:rPr lang="fr-CA" sz="2000" dirty="0" smtClean="0"/>
              <a:t>- </a:t>
            </a:r>
            <a:r>
              <a:rPr lang="fr-CA" sz="2000" dirty="0" err="1"/>
              <a:t>P</a:t>
            </a:r>
            <a:r>
              <a:rPr lang="fr-CA" sz="2000" dirty="0" err="1" smtClean="0"/>
              <a:t>roblems</a:t>
            </a:r>
            <a:r>
              <a:rPr lang="fr-CA" sz="2000" dirty="0" smtClean="0"/>
              <a:t> </a:t>
            </a:r>
            <a:r>
              <a:rPr lang="fr-CA" sz="2000" dirty="0"/>
              <a:t>in </a:t>
            </a:r>
            <a:r>
              <a:rPr lang="fr-CA" sz="2000" dirty="0" err="1"/>
              <a:t>relationship</a:t>
            </a:r>
            <a:r>
              <a:rPr lang="fr-CA" sz="2000" dirty="0"/>
              <a:t> </a:t>
            </a:r>
            <a:r>
              <a:rPr lang="fr-CA" sz="2000" dirty="0" err="1"/>
              <a:t>with</a:t>
            </a:r>
            <a:r>
              <a:rPr lang="fr-CA" sz="2000" dirty="0"/>
              <a:t> in-</a:t>
            </a:r>
            <a:r>
              <a:rPr lang="fr-CA" sz="2000" dirty="0" err="1" smtClean="0"/>
              <a:t>laws</a:t>
            </a:r>
            <a:endParaRPr lang="fr-CA" sz="2000" dirty="0"/>
          </a:p>
          <a:p>
            <a:r>
              <a:rPr lang="fr-CA" sz="2000" dirty="0"/>
              <a:t>V95.42 </a:t>
            </a:r>
            <a:r>
              <a:rPr lang="fr-CA" sz="2000" dirty="0" smtClean="0"/>
              <a:t>- </a:t>
            </a:r>
            <a:r>
              <a:rPr lang="fr-CA" sz="2000" dirty="0" err="1" smtClean="0"/>
              <a:t>Forced</a:t>
            </a:r>
            <a:r>
              <a:rPr lang="fr-CA" sz="2000" dirty="0" smtClean="0"/>
              <a:t> </a:t>
            </a:r>
            <a:r>
              <a:rPr lang="fr-CA" sz="2000" dirty="0"/>
              <a:t>landing of </a:t>
            </a:r>
            <a:r>
              <a:rPr lang="fr-CA" sz="2000" dirty="0" err="1"/>
              <a:t>spacecraft</a:t>
            </a:r>
            <a:r>
              <a:rPr lang="fr-CA" sz="2000" dirty="0"/>
              <a:t> </a:t>
            </a:r>
            <a:r>
              <a:rPr lang="fr-CA" sz="2000" dirty="0" err="1"/>
              <a:t>injuring</a:t>
            </a:r>
            <a:r>
              <a:rPr lang="fr-CA" sz="2000" dirty="0"/>
              <a:t> </a:t>
            </a:r>
            <a:r>
              <a:rPr lang="fr-CA" sz="2000" dirty="0" smtClean="0"/>
              <a:t>occupant</a:t>
            </a:r>
          </a:p>
          <a:p>
            <a:r>
              <a:rPr lang="fr-CA" sz="2000" dirty="0" smtClean="0"/>
              <a:t>Y92146 - </a:t>
            </a:r>
            <a:r>
              <a:rPr lang="fr-CA" sz="2000" dirty="0" err="1" smtClean="0"/>
              <a:t>Hurt</a:t>
            </a:r>
            <a:r>
              <a:rPr lang="fr-CA" sz="2000" dirty="0" smtClean="0"/>
              <a:t> </a:t>
            </a:r>
            <a:r>
              <a:rPr lang="fr-CA" sz="2000" dirty="0" err="1"/>
              <a:t>at</a:t>
            </a:r>
            <a:r>
              <a:rPr lang="fr-CA" sz="2000" dirty="0"/>
              <a:t> </a:t>
            </a:r>
            <a:r>
              <a:rPr lang="fr-CA" sz="2000" dirty="0" err="1"/>
              <a:t>swimming</a:t>
            </a:r>
            <a:r>
              <a:rPr lang="fr-CA" sz="2000" dirty="0"/>
              <a:t> pool of prison as the place of occurrence </a:t>
            </a:r>
          </a:p>
          <a:p>
            <a:r>
              <a:rPr lang="fr-CA" sz="2000" dirty="0" smtClean="0"/>
              <a:t>Y92253 - </a:t>
            </a:r>
            <a:r>
              <a:rPr lang="fr-CA" sz="2000" dirty="0" err="1" smtClean="0"/>
              <a:t>Hurt</a:t>
            </a:r>
            <a:r>
              <a:rPr lang="fr-CA" sz="2000" dirty="0" smtClean="0"/>
              <a:t> </a:t>
            </a:r>
            <a:r>
              <a:rPr lang="fr-CA" sz="2000" dirty="0" err="1"/>
              <a:t>at</a:t>
            </a:r>
            <a:r>
              <a:rPr lang="fr-CA" sz="2000" dirty="0"/>
              <a:t> the </a:t>
            </a:r>
            <a:r>
              <a:rPr lang="fr-CA" sz="2000" dirty="0" err="1" smtClean="0"/>
              <a:t>opera</a:t>
            </a:r>
            <a:endParaRPr lang="fr-CA" sz="2000" dirty="0"/>
          </a:p>
          <a:p>
            <a:endParaRPr lang="fr-CA" sz="2000" dirty="0"/>
          </a:p>
        </p:txBody>
      </p:sp>
    </p:spTree>
    <p:extLst>
      <p:ext uri="{BB962C8B-B14F-4D97-AF65-F5344CB8AC3E}">
        <p14:creationId xmlns:p14="http://schemas.microsoft.com/office/powerpoint/2010/main" val="34074536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ea typeface="ＭＳ Ｐゴシック" pitchFamily="34" charset="-128"/>
              </a:rPr>
              <a:t>Cost Effectiveness Analysis	</a:t>
            </a:r>
          </a:p>
        </p:txBody>
      </p:sp>
      <p:sp>
        <p:nvSpPr>
          <p:cNvPr id="27651" name="Content Placeholder 2"/>
          <p:cNvSpPr>
            <a:spLocks noGrp="1"/>
          </p:cNvSpPr>
          <p:nvPr>
            <p:ph idx="1"/>
          </p:nvPr>
        </p:nvSpPr>
        <p:spPr/>
        <p:txBody>
          <a:bodyPr/>
          <a:lstStyle/>
          <a:p>
            <a:r>
              <a:rPr lang="en-US" altLang="en-US" dirty="0" smtClean="0">
                <a:ea typeface="ＭＳ Ｐゴシック" pitchFamily="34" charset="-128"/>
              </a:rPr>
              <a:t>Searches for </a:t>
            </a:r>
            <a:r>
              <a:rPr lang="en-US" altLang="fr-CA" dirty="0" smtClean="0">
                <a:ea typeface="ＭＳ Ｐゴシック" pitchFamily="34" charset="-128"/>
              </a:rPr>
              <a:t>“</a:t>
            </a:r>
            <a:r>
              <a:rPr lang="en-US" altLang="en-US" dirty="0" smtClean="0">
                <a:ea typeface="ＭＳ Ｐゴシック" pitchFamily="34" charset="-128"/>
              </a:rPr>
              <a:t>best buys</a:t>
            </a:r>
            <a:r>
              <a:rPr lang="en-US" altLang="fr-CA" dirty="0" smtClean="0">
                <a:ea typeface="ＭＳ Ｐゴシック" pitchFamily="34" charset="-128"/>
              </a:rPr>
              <a:t>”</a:t>
            </a:r>
            <a:endParaRPr lang="en-US" altLang="en-US" dirty="0" smtClean="0">
              <a:ea typeface="ＭＳ Ｐゴシック" pitchFamily="34" charset="-128"/>
            </a:endParaRPr>
          </a:p>
          <a:p>
            <a:pPr lvl="1"/>
            <a:r>
              <a:rPr lang="en-US" altLang="en-US" dirty="0" smtClean="0">
                <a:ea typeface="ＭＳ Ｐゴシック" pitchFamily="34" charset="-128"/>
              </a:rPr>
              <a:t>E.g. smoking cessation </a:t>
            </a:r>
            <a:r>
              <a:rPr lang="en-US" altLang="en-US" dirty="0" err="1" smtClean="0">
                <a:ea typeface="ＭＳ Ｐゴシック" pitchFamily="34" charset="-128"/>
              </a:rPr>
              <a:t>vs</a:t>
            </a:r>
            <a:r>
              <a:rPr lang="en-US" altLang="en-US" dirty="0" smtClean="0">
                <a:ea typeface="ＭＳ Ｐゴシック" pitchFamily="34" charset="-128"/>
              </a:rPr>
              <a:t> statins for CVD prevention.</a:t>
            </a:r>
          </a:p>
          <a:p>
            <a:r>
              <a:rPr lang="en-US" altLang="en-US" dirty="0" smtClean="0">
                <a:ea typeface="ＭＳ Ｐゴシック" pitchFamily="34" charset="-128"/>
              </a:rPr>
              <a:t>Expresses decisions in cost per benefit (usually cost in US$/DALY gained)</a:t>
            </a:r>
          </a:p>
          <a:p>
            <a:r>
              <a:rPr lang="en-US" altLang="en-US" dirty="0" smtClean="0">
                <a:ea typeface="ＭＳ Ｐゴシック" pitchFamily="34" charset="-128"/>
              </a:rPr>
              <a:t>Requires clear knowledge (or an informed guess) of numbers needed to treat for one to benefit.</a:t>
            </a:r>
          </a:p>
        </p:txBody>
      </p:sp>
      <p:sp>
        <p:nvSpPr>
          <p:cNvPr id="27652" name="TextBox 3"/>
          <p:cNvSpPr txBox="1">
            <a:spLocks noChangeArrowheads="1"/>
          </p:cNvSpPr>
          <p:nvPr/>
        </p:nvSpPr>
        <p:spPr bwMode="auto">
          <a:xfrm>
            <a:off x="4572000" y="5943600"/>
            <a:ext cx="434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r>
              <a:rPr lang="en-US" altLang="en-US" sz="1800"/>
              <a:t>WHO and World Economic Forum, </a:t>
            </a:r>
            <a:r>
              <a:rPr lang="en-US" altLang="fr-CA" sz="1800"/>
              <a:t>“</a:t>
            </a:r>
            <a:r>
              <a:rPr lang="en-US" altLang="en-US" sz="1800"/>
              <a:t>From Burden to </a:t>
            </a:r>
            <a:r>
              <a:rPr lang="en-US" altLang="fr-CA" sz="1800"/>
              <a:t>‘</a:t>
            </a:r>
            <a:r>
              <a:rPr lang="en-US" altLang="en-US" sz="1800"/>
              <a:t>Best Buys</a:t>
            </a:r>
            <a:r>
              <a:rPr lang="en-US" altLang="fr-CA" sz="1800"/>
              <a:t>’”</a:t>
            </a:r>
            <a:r>
              <a:rPr lang="en-US" altLang="en-US" sz="1800"/>
              <a:t>, 2009</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itchFamily="34" charset="-128"/>
              </a:rPr>
              <a:t>What Is A Reasonable Cost?	</a:t>
            </a:r>
          </a:p>
        </p:txBody>
      </p:sp>
      <p:sp>
        <p:nvSpPr>
          <p:cNvPr id="28675" name="Content Placeholder 2"/>
          <p:cNvSpPr>
            <a:spLocks noGrp="1"/>
          </p:cNvSpPr>
          <p:nvPr>
            <p:ph idx="1"/>
          </p:nvPr>
        </p:nvSpPr>
        <p:spPr/>
        <p:txBody>
          <a:bodyPr/>
          <a:lstStyle/>
          <a:p>
            <a:pPr marL="514350" indent="-514350">
              <a:buFont typeface="+mj-lt"/>
              <a:buAutoNum type="arabicPeriod"/>
              <a:defRPr/>
            </a:pPr>
            <a:r>
              <a:rPr lang="en-US" dirty="0" smtClean="0"/>
              <a:t>How </a:t>
            </a:r>
            <a:r>
              <a:rPr lang="en-US" dirty="0"/>
              <a:t>much </a:t>
            </a:r>
            <a:r>
              <a:rPr lang="en-US" dirty="0" smtClean="0"/>
              <a:t>is a patient willing </a:t>
            </a:r>
            <a:r>
              <a:rPr lang="en-US" dirty="0"/>
              <a:t>to </a:t>
            </a:r>
            <a:r>
              <a:rPr lang="en-US" dirty="0" smtClean="0"/>
              <a:t>pay (WTP) </a:t>
            </a:r>
            <a:r>
              <a:rPr lang="en-US" dirty="0"/>
              <a:t>for the estimated value of the treatment</a:t>
            </a:r>
            <a:r>
              <a:rPr lang="en-US" dirty="0" smtClean="0"/>
              <a:t>? </a:t>
            </a:r>
            <a:endParaRPr lang="en-US" dirty="0"/>
          </a:p>
          <a:p>
            <a:pPr marL="514350" indent="-514350">
              <a:buFont typeface="+mj-lt"/>
              <a:buAutoNum type="arabicPeriod"/>
              <a:defRPr/>
            </a:pPr>
            <a:r>
              <a:rPr lang="en-US" dirty="0"/>
              <a:t>What is 1 DALY worth</a:t>
            </a:r>
          </a:p>
          <a:p>
            <a:pPr marL="971550" lvl="1" indent="-514350">
              <a:buFont typeface="+mj-lt"/>
              <a:buAutoNum type="alphaLcPeriod"/>
              <a:defRPr/>
            </a:pPr>
            <a:r>
              <a:rPr lang="en-US" dirty="0" smtClean="0"/>
              <a:t>1-3 </a:t>
            </a:r>
            <a:r>
              <a:rPr lang="en-US" dirty="0"/>
              <a:t>x the </a:t>
            </a:r>
            <a:r>
              <a:rPr lang="en-US" dirty="0">
                <a:hlinkClick r:id="rId3"/>
              </a:rPr>
              <a:t>per capita </a:t>
            </a:r>
            <a:r>
              <a:rPr lang="en-US" dirty="0" smtClean="0">
                <a:hlinkClick r:id="rId3"/>
              </a:rPr>
              <a:t>GDP</a:t>
            </a:r>
            <a:r>
              <a:rPr lang="en-US" dirty="0" smtClean="0"/>
              <a:t> (</a:t>
            </a:r>
            <a:r>
              <a:rPr lang="en-US" dirty="0" smtClean="0">
                <a:hlinkClick r:id="rId4"/>
              </a:rPr>
              <a:t>WHO</a:t>
            </a:r>
            <a:r>
              <a:rPr lang="en-US" dirty="0" smtClean="0"/>
              <a:t>)</a:t>
            </a:r>
            <a:endParaRPr lang="en-US" dirty="0"/>
          </a:p>
          <a:p>
            <a:pPr marL="971550" lvl="1" indent="-514350">
              <a:buFont typeface="+mj-lt"/>
              <a:buAutoNum type="alphaLcPeriod"/>
              <a:defRPr/>
            </a:pPr>
            <a:r>
              <a:rPr lang="en-US" dirty="0" smtClean="0">
                <a:solidFill>
                  <a:schemeClr val="tx2"/>
                </a:solidFill>
              </a:rPr>
              <a:t>1-3 x the per capita family income - (income </a:t>
            </a:r>
            <a:r>
              <a:rPr lang="en-US" dirty="0">
                <a:solidFill>
                  <a:schemeClr val="tx2"/>
                </a:solidFill>
              </a:rPr>
              <a:t>of the family / # in </a:t>
            </a:r>
            <a:r>
              <a:rPr lang="en-US" dirty="0" smtClean="0">
                <a:solidFill>
                  <a:schemeClr val="tx2"/>
                </a:solidFill>
              </a:rPr>
              <a:t>family) x 3 ?</a:t>
            </a:r>
            <a:endParaRPr lang="en-US" dirty="0">
              <a:solidFill>
                <a:schemeClr val="tx2"/>
              </a:solidFill>
            </a:endParaRPr>
          </a:p>
          <a:p>
            <a:pPr>
              <a:buFont typeface="Arial" charset="0"/>
              <a:buChar char="•"/>
              <a:defRPr/>
            </a:pPr>
            <a:endParaRPr lang="en-US" dirty="0"/>
          </a:p>
        </p:txBody>
      </p:sp>
      <p:pic>
        <p:nvPicPr>
          <p:cNvPr id="89090" name="Picture 2" descr="djusted life year">
            <a:hlinkClick r:id="rId5" tooltip="djusted life year"/>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283" y="4267200"/>
            <a:ext cx="8305335" cy="2724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ea typeface="ＭＳ Ｐゴシック" pitchFamily="34" charset="-128"/>
              </a:rPr>
              <a:t>Case 1: Hypertensive Guinean Farmer</a:t>
            </a:r>
          </a:p>
        </p:txBody>
      </p:sp>
      <p:sp>
        <p:nvSpPr>
          <p:cNvPr id="29699" name="Content Placeholder 2"/>
          <p:cNvSpPr>
            <a:spLocks noGrp="1"/>
          </p:cNvSpPr>
          <p:nvPr>
            <p:ph idx="1"/>
          </p:nvPr>
        </p:nvSpPr>
        <p:spPr>
          <a:xfrm>
            <a:off x="658813" y="1371600"/>
            <a:ext cx="7826375" cy="4876800"/>
          </a:xfrm>
        </p:spPr>
        <p:txBody>
          <a:bodyPr/>
          <a:lstStyle/>
          <a:p>
            <a:pPr marL="0" indent="0">
              <a:buNone/>
            </a:pPr>
            <a:r>
              <a:rPr lang="en-US" altLang="en-US" sz="2400" dirty="0" smtClean="0">
                <a:ea typeface="ＭＳ Ｐゴシック" pitchFamily="34" charset="-128"/>
              </a:rPr>
              <a:t>A </a:t>
            </a:r>
            <a:r>
              <a:rPr lang="en-US" altLang="en-US" sz="2400" dirty="0">
                <a:ea typeface="ＭＳ Ｐゴシック" pitchFamily="34" charset="-128"/>
              </a:rPr>
              <a:t>5</a:t>
            </a:r>
            <a:r>
              <a:rPr lang="en-US" altLang="en-US" sz="2400" dirty="0" smtClean="0">
                <a:ea typeface="ＭＳ Ｐゴシック" pitchFamily="34" charset="-128"/>
              </a:rPr>
              <a:t>5 yo Guinean farmer</a:t>
            </a:r>
            <a:r>
              <a:rPr lang="en-US" altLang="en-US" sz="2400" dirty="0">
                <a:ea typeface="ＭＳ Ｐゴシック" pitchFamily="34" charset="-128"/>
              </a:rPr>
              <a:t>; drinks heavily</a:t>
            </a:r>
            <a:r>
              <a:rPr lang="en-US" altLang="en-US" sz="2400" dirty="0" smtClean="0">
                <a:ea typeface="ＭＳ Ｐゴシック" pitchFamily="34" charset="-128"/>
              </a:rPr>
              <a:t>, BP 159/99, BMI 33, exam normal.</a:t>
            </a:r>
          </a:p>
          <a:p>
            <a:pPr marL="457200" indent="-457200">
              <a:buFont typeface="+mj-lt"/>
              <a:buAutoNum type="alphaLcParenR"/>
            </a:pPr>
            <a:r>
              <a:rPr lang="en-US" altLang="en-US" sz="2400" dirty="0" smtClean="0">
                <a:ea typeface="ＭＳ Ｐゴシック" pitchFamily="34" charset="-128"/>
              </a:rPr>
              <a:t>Recommend lifestyle changes, BP checks by a CHW, and return or see CHC nurse if consistently elevated above 160/100.</a:t>
            </a:r>
          </a:p>
          <a:p>
            <a:pPr marL="457200" indent="-457200">
              <a:buFont typeface="+mj-lt"/>
              <a:buAutoNum type="alphaLcParenR"/>
            </a:pPr>
            <a:r>
              <a:rPr lang="en-US" altLang="en-US" sz="2400" dirty="0" smtClean="0">
                <a:ea typeface="ＭＳ Ｐゴシック" pitchFamily="34" charset="-128"/>
              </a:rPr>
              <a:t>Do </a:t>
            </a:r>
            <a:r>
              <a:rPr lang="en-US" altLang="fr-CA" sz="2400" dirty="0" smtClean="0">
                <a:ea typeface="ＭＳ Ｐゴシック" pitchFamily="34" charset="-128"/>
              </a:rPr>
              <a:t>“</a:t>
            </a:r>
            <a:r>
              <a:rPr lang="en-US" altLang="en-US" sz="2400" dirty="0" smtClean="0">
                <a:ea typeface="ＭＳ Ｐゴシック" pitchFamily="34" charset="-128"/>
              </a:rPr>
              <a:t>a</a:t>
            </a:r>
            <a:r>
              <a:rPr lang="en-US" altLang="fr-CA" sz="2400" dirty="0" smtClean="0">
                <a:ea typeface="ＭＳ Ｐゴシック" pitchFamily="34" charset="-128"/>
              </a:rPr>
              <a:t>”</a:t>
            </a:r>
            <a:r>
              <a:rPr lang="en-US" altLang="en-US" sz="2400" dirty="0" smtClean="0">
                <a:ea typeface="ＭＳ Ｐゴシック" pitchFamily="34" charset="-128"/>
              </a:rPr>
              <a:t> and start HCTZ.</a:t>
            </a:r>
          </a:p>
          <a:p>
            <a:pPr marL="457200" indent="-457200">
              <a:buFont typeface="+mj-lt"/>
              <a:buAutoNum type="alphaLcParenR"/>
            </a:pPr>
            <a:r>
              <a:rPr lang="en-US" altLang="en-US" sz="2400" dirty="0" smtClean="0">
                <a:ea typeface="ＭＳ Ｐゴシック" pitchFamily="34" charset="-128"/>
              </a:rPr>
              <a:t>Do </a:t>
            </a:r>
            <a:r>
              <a:rPr lang="en-US" altLang="fr-CA" sz="2400" dirty="0" smtClean="0">
                <a:ea typeface="ＭＳ Ｐゴシック" pitchFamily="34" charset="-128"/>
              </a:rPr>
              <a:t>“</a:t>
            </a:r>
            <a:r>
              <a:rPr lang="en-US" altLang="en-US" sz="2400" dirty="0" smtClean="0">
                <a:ea typeface="ＭＳ Ｐゴシック" pitchFamily="34" charset="-128"/>
              </a:rPr>
              <a:t>b</a:t>
            </a:r>
            <a:r>
              <a:rPr lang="en-US" altLang="fr-CA" sz="2400" dirty="0" smtClean="0">
                <a:ea typeface="ＭＳ Ｐゴシック" pitchFamily="34" charset="-128"/>
              </a:rPr>
              <a:t>”</a:t>
            </a:r>
            <a:r>
              <a:rPr lang="en-US" altLang="en-US" sz="2400" dirty="0" smtClean="0">
                <a:ea typeface="ＭＳ Ｐゴシック" pitchFamily="34" charset="-128"/>
              </a:rPr>
              <a:t> and check a potassium, creatinine, fasting glucose, U/A, CBC, and ECG</a:t>
            </a:r>
          </a:p>
          <a:p>
            <a:pPr marL="457200" indent="-457200">
              <a:buFont typeface="+mj-lt"/>
              <a:buAutoNum type="alphaLcParenR"/>
            </a:pPr>
            <a:r>
              <a:rPr lang="en-US" altLang="en-US" sz="2400" dirty="0" smtClean="0">
                <a:ea typeface="ＭＳ Ｐゴシック" pitchFamily="34" charset="-128"/>
              </a:rPr>
              <a:t>Do </a:t>
            </a:r>
            <a:r>
              <a:rPr lang="en-US" altLang="fr-CA" sz="2400" dirty="0" smtClean="0">
                <a:ea typeface="ＭＳ Ｐゴシック" pitchFamily="34" charset="-128"/>
              </a:rPr>
              <a:t>“</a:t>
            </a:r>
            <a:r>
              <a:rPr lang="en-US" altLang="en-US" sz="2400" dirty="0" smtClean="0">
                <a:ea typeface="ＭＳ Ｐゴシック" pitchFamily="34" charset="-128"/>
              </a:rPr>
              <a:t>c</a:t>
            </a:r>
            <a:r>
              <a:rPr lang="en-US" altLang="fr-CA" sz="2400" dirty="0" smtClean="0">
                <a:ea typeface="ＭＳ Ｐゴシック" pitchFamily="34" charset="-128"/>
              </a:rPr>
              <a:t>”</a:t>
            </a:r>
            <a:r>
              <a:rPr lang="en-US" altLang="en-US" sz="2400" dirty="0" smtClean="0">
                <a:ea typeface="ＭＳ Ｐゴシック" pitchFamily="34" charset="-128"/>
              </a:rPr>
              <a:t> and also check his cholesterol level and initiate statin and ASA if elevated.</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ea typeface="ＭＳ Ｐゴシック" pitchFamily="34" charset="-128"/>
              </a:rPr>
              <a:t>What is HTN?</a:t>
            </a:r>
            <a:br>
              <a:rPr lang="en-US" altLang="en-US" smtClean="0">
                <a:ea typeface="ＭＳ Ｐゴシック" pitchFamily="34" charset="-128"/>
              </a:rPr>
            </a:br>
            <a:r>
              <a:rPr lang="en-US" altLang="en-US" smtClean="0">
                <a:ea typeface="ＭＳ Ｐゴシック" pitchFamily="34" charset="-128"/>
              </a:rPr>
              <a:t>JNC 7 and WHO</a:t>
            </a:r>
          </a:p>
        </p:txBody>
      </p:sp>
      <p:sp>
        <p:nvSpPr>
          <p:cNvPr id="30723" name="Rectangle 3"/>
          <p:cNvSpPr>
            <a:spLocks noGrp="1" noChangeArrowheads="1"/>
          </p:cNvSpPr>
          <p:nvPr>
            <p:ph type="body" idx="1"/>
          </p:nvPr>
        </p:nvSpPr>
        <p:spPr/>
        <p:txBody>
          <a:bodyPr/>
          <a:lstStyle/>
          <a:p>
            <a:pPr eaLnBrk="1" hangingPunct="1"/>
            <a:r>
              <a:rPr lang="en-US" altLang="en-US" smtClean="0">
                <a:ea typeface="ＭＳ Ｐゴシック" pitchFamily="34" charset="-128"/>
              </a:rPr>
              <a:t>Normal = systolic &lt;120 mmHg and diastolic &lt;80</a:t>
            </a:r>
          </a:p>
          <a:p>
            <a:pPr eaLnBrk="1" hangingPunct="1"/>
            <a:r>
              <a:rPr lang="en-US" altLang="en-US" smtClean="0">
                <a:ea typeface="ＭＳ Ｐゴシック" pitchFamily="34" charset="-128"/>
              </a:rPr>
              <a:t>Pre-hypertension: systolic 120-139 or diastolic 80-89</a:t>
            </a:r>
          </a:p>
          <a:p>
            <a:pPr eaLnBrk="1" hangingPunct="1"/>
            <a:r>
              <a:rPr lang="en-US" altLang="en-US" smtClean="0">
                <a:ea typeface="ＭＳ Ｐゴシック" pitchFamily="34" charset="-128"/>
              </a:rPr>
              <a:t>Hypertension:</a:t>
            </a:r>
          </a:p>
          <a:p>
            <a:pPr lvl="1" eaLnBrk="1" hangingPunct="1"/>
            <a:r>
              <a:rPr lang="en-US" altLang="en-US" smtClean="0">
                <a:ea typeface="ＭＳ Ｐゴシック" pitchFamily="34" charset="-128"/>
              </a:rPr>
              <a:t>Stage 1: systolic 140-159 or diastolic 90-99</a:t>
            </a:r>
          </a:p>
          <a:p>
            <a:pPr lvl="1" eaLnBrk="1" hangingPunct="1"/>
            <a:r>
              <a:rPr lang="en-US" altLang="en-US" smtClean="0">
                <a:ea typeface="ＭＳ Ｐゴシック" pitchFamily="34" charset="-128"/>
              </a:rPr>
              <a:t>Stage 2: systolic  160 or diastolic 100</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ea typeface="ＭＳ Ｐゴシック" pitchFamily="34" charset="-128"/>
              </a:rPr>
              <a:t>Hypertension in Africa</a:t>
            </a:r>
          </a:p>
        </p:txBody>
      </p:sp>
      <p:graphicFrame>
        <p:nvGraphicFramePr>
          <p:cNvPr id="31747" name="Object 3"/>
          <p:cNvGraphicFramePr>
            <a:graphicFrameLocks noGrp="1" noChangeAspect="1"/>
          </p:cNvGraphicFramePr>
          <p:nvPr>
            <p:ph idx="1"/>
          </p:nvPr>
        </p:nvGraphicFramePr>
        <p:xfrm>
          <a:off x="1524000" y="2043113"/>
          <a:ext cx="6735763" cy="4097337"/>
        </p:xfrm>
        <a:graphic>
          <a:graphicData uri="http://schemas.openxmlformats.org/presentationml/2006/ole">
            <mc:AlternateContent xmlns:mc="http://schemas.openxmlformats.org/markup-compatibility/2006">
              <mc:Choice xmlns:v="urn:schemas-microsoft-com:vml" Requires="v">
                <p:oleObj spid="_x0000_s31807" name="Chart" r:id="rId3" imgW="6692900" imgH="4076700" progId="MSGraph.Chart.8">
                  <p:embed followColorScheme="full"/>
                </p:oleObj>
              </mc:Choice>
              <mc:Fallback>
                <p:oleObj name="Chart" r:id="rId3" imgW="6692900" imgH="407670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43113"/>
                        <a:ext cx="6735763" cy="409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884" name="Text Box 4"/>
          <p:cNvSpPr txBox="1">
            <a:spLocks noChangeArrowheads="1"/>
          </p:cNvSpPr>
          <p:nvPr/>
        </p:nvSpPr>
        <p:spPr bwMode="auto">
          <a:xfrm>
            <a:off x="3962400" y="6096000"/>
            <a:ext cx="51816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marL="609600" indent="-609600">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a:defRPr sz="2800">
                <a:solidFill>
                  <a:schemeClr val="tx1"/>
                </a:solidFill>
                <a:latin typeface="Arial" charset="0"/>
                <a:ea typeface="ＭＳ Ｐゴシック" charset="0"/>
              </a:defRPr>
            </a:lvl3pPr>
            <a:lvl4pPr>
              <a:defRPr sz="2800">
                <a:solidFill>
                  <a:schemeClr val="tx1"/>
                </a:solidFill>
                <a:latin typeface="Arial" charset="0"/>
                <a:ea typeface="ＭＳ Ｐゴシック" charset="0"/>
              </a:defRPr>
            </a:lvl4pPr>
            <a:lvl5pPr>
              <a:defRPr sz="2800">
                <a:solidFill>
                  <a:schemeClr val="tx1"/>
                </a:solidFill>
                <a:latin typeface="Arial" charset="0"/>
                <a:ea typeface="ＭＳ Ｐゴシック" charset="0"/>
              </a:defRPr>
            </a:lvl5pPr>
            <a:lvl6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6pPr>
            <a:lvl7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7pPr>
            <a:lvl8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8pPr>
            <a:lvl9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9pPr>
          </a:lstStyle>
          <a:p>
            <a:pPr marL="0">
              <a:defRPr/>
            </a:pPr>
            <a:r>
              <a:rPr lang="en-US" sz="1400" b="1" dirty="0" smtClean="0">
                <a:cs typeface="Arial" charset="0"/>
              </a:rPr>
              <a:t>Adapted from Edwards R, </a:t>
            </a:r>
            <a:r>
              <a:rPr lang="en-US" sz="1400" b="1" dirty="0" err="1" smtClean="0">
                <a:cs typeface="Arial" charset="0"/>
              </a:rPr>
              <a:t>Unwin</a:t>
            </a:r>
            <a:r>
              <a:rPr lang="en-US" sz="1400" b="1" dirty="0" smtClean="0">
                <a:cs typeface="Arial" charset="0"/>
              </a:rPr>
              <a:t> N, </a:t>
            </a:r>
            <a:r>
              <a:rPr lang="en-US" sz="1400" b="1" dirty="0" err="1" smtClean="0">
                <a:cs typeface="Arial" charset="0"/>
              </a:rPr>
              <a:t>Mugusi</a:t>
            </a:r>
            <a:r>
              <a:rPr lang="en-US" sz="1400" b="1" dirty="0" smtClean="0">
                <a:cs typeface="Arial" charset="0"/>
              </a:rPr>
              <a:t> F et al. Hypertension prevalence and care in an urban and rural area of Tanzania 2000. J </a:t>
            </a:r>
            <a:r>
              <a:rPr lang="en-US" sz="1400" b="1" dirty="0" err="1" smtClean="0">
                <a:cs typeface="Arial" charset="0"/>
              </a:rPr>
              <a:t>Hypertens</a:t>
            </a:r>
            <a:r>
              <a:rPr lang="en-US" sz="1400" b="1" dirty="0" smtClean="0">
                <a:cs typeface="Arial" charset="0"/>
              </a:rPr>
              <a:t>; 18:145-52.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smtClean="0">
                <a:ea typeface="ＭＳ Ｐゴシック" pitchFamily="34" charset="-128"/>
              </a:rPr>
              <a:t>Hypertension is the Leading Cause of Heart Failure in Africa </a:t>
            </a:r>
            <a:br>
              <a:rPr lang="en-US" altLang="en-US" dirty="0" smtClean="0">
                <a:ea typeface="ＭＳ Ｐゴシック" pitchFamily="34" charset="-128"/>
              </a:rPr>
            </a:br>
            <a:r>
              <a:rPr lang="en-US" altLang="en-US" sz="1800" dirty="0" smtClean="0">
                <a:ea typeface="ＭＳ Ｐゴシック" pitchFamily="34" charset="-128"/>
              </a:rPr>
              <a:t>(Urban Cardiology Practice in Ghana)</a:t>
            </a:r>
          </a:p>
        </p:txBody>
      </p:sp>
      <p:graphicFrame>
        <p:nvGraphicFramePr>
          <p:cNvPr id="43011" name="Object 3"/>
          <p:cNvGraphicFramePr>
            <a:graphicFrameLocks noGrp="1" noChangeAspect="1"/>
          </p:cNvGraphicFramePr>
          <p:nvPr>
            <p:ph sz="half" idx="2"/>
          </p:nvPr>
        </p:nvGraphicFramePr>
        <p:xfrm>
          <a:off x="685800" y="1741488"/>
          <a:ext cx="7772400" cy="4657725"/>
        </p:xfrm>
        <a:graphic>
          <a:graphicData uri="http://schemas.openxmlformats.org/presentationml/2006/ole">
            <mc:AlternateContent xmlns:mc="http://schemas.openxmlformats.org/markup-compatibility/2006">
              <mc:Choice xmlns:v="urn:schemas-microsoft-com:vml" Requires="v">
                <p:oleObj spid="_x0000_s43072" name="Chart" r:id="rId4" imgW="7785100" imgH="4673600" progId="MSGraph.Chart.8">
                  <p:embed followColorScheme="full"/>
                </p:oleObj>
              </mc:Choice>
              <mc:Fallback>
                <p:oleObj name="Chart" r:id="rId4" imgW="7785100" imgH="46736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741488"/>
                        <a:ext cx="7772400"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Lst>
                    </p:spPr>
                  </p:pic>
                </p:oleObj>
              </mc:Fallback>
            </mc:AlternateContent>
          </a:graphicData>
        </a:graphic>
      </p:graphicFrame>
      <p:sp>
        <p:nvSpPr>
          <p:cNvPr id="145412" name="Text Box 4"/>
          <p:cNvSpPr txBox="1">
            <a:spLocks noChangeArrowheads="1"/>
          </p:cNvSpPr>
          <p:nvPr/>
        </p:nvSpPr>
        <p:spPr bwMode="auto">
          <a:xfrm>
            <a:off x="6172200" y="6172200"/>
            <a:ext cx="2590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a:spAutoFit/>
          </a:bodyPr>
          <a:lstStyle>
            <a:lvl1pPr marL="609600" indent="-609600">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a:defRPr sz="2800">
                <a:solidFill>
                  <a:schemeClr val="tx1"/>
                </a:solidFill>
                <a:latin typeface="Arial" charset="0"/>
                <a:ea typeface="ＭＳ Ｐゴシック" charset="0"/>
              </a:defRPr>
            </a:lvl3pPr>
            <a:lvl4pPr>
              <a:defRPr sz="2800">
                <a:solidFill>
                  <a:schemeClr val="tx1"/>
                </a:solidFill>
                <a:latin typeface="Arial" charset="0"/>
                <a:ea typeface="ＭＳ Ｐゴシック" charset="0"/>
              </a:defRPr>
            </a:lvl4pPr>
            <a:lvl5pPr>
              <a:defRPr sz="2800">
                <a:solidFill>
                  <a:schemeClr val="tx1"/>
                </a:solidFill>
                <a:latin typeface="Arial" charset="0"/>
                <a:ea typeface="ＭＳ Ｐゴシック" charset="0"/>
              </a:defRPr>
            </a:lvl5pPr>
            <a:lvl6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6pPr>
            <a:lvl7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7pPr>
            <a:lvl8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8pPr>
            <a:lvl9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9pPr>
          </a:lstStyle>
          <a:p>
            <a:pPr>
              <a:defRPr/>
            </a:pPr>
            <a:r>
              <a:rPr lang="en-US" sz="1400" dirty="0" err="1" smtClean="0">
                <a:cs typeface="Arial" charset="0"/>
              </a:rPr>
              <a:t>Amoah</a:t>
            </a:r>
            <a:r>
              <a:rPr lang="en-US" sz="1400" dirty="0" smtClean="0">
                <a:cs typeface="Arial" charset="0"/>
              </a:rPr>
              <a:t> AG, Cardiology, 2000</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smtClean="0">
                <a:ea typeface="ＭＳ Ｐゴシック" pitchFamily="34" charset="-128"/>
              </a:rPr>
              <a:t>Paternalism vs. Shared Decision Making</a:t>
            </a:r>
          </a:p>
        </p:txBody>
      </p:sp>
      <p:sp>
        <p:nvSpPr>
          <p:cNvPr id="32771" name="Rectangle 3"/>
          <p:cNvSpPr>
            <a:spLocks noGrp="1" noChangeArrowheads="1"/>
          </p:cNvSpPr>
          <p:nvPr>
            <p:ph type="body" idx="1"/>
          </p:nvPr>
        </p:nvSpPr>
        <p:spPr>
          <a:xfrm>
            <a:off x="685800" y="1739900"/>
            <a:ext cx="8458200" cy="4662488"/>
          </a:xfrm>
        </p:spPr>
        <p:txBody>
          <a:bodyPr/>
          <a:lstStyle/>
          <a:p>
            <a:pPr eaLnBrk="1" hangingPunct="1"/>
            <a:r>
              <a:rPr lang="en-US" altLang="en-US" dirty="0" smtClean="0">
                <a:ea typeface="ＭＳ Ｐゴシック" pitchFamily="34" charset="-128"/>
              </a:rPr>
              <a:t>Treat &gt; 140/90 without risk factors?</a:t>
            </a:r>
          </a:p>
          <a:p>
            <a:pPr eaLnBrk="1" hangingPunct="1"/>
            <a:r>
              <a:rPr lang="en-US" altLang="en-US" dirty="0" smtClean="0">
                <a:ea typeface="ＭＳ Ｐゴシック" pitchFamily="34" charset="-128"/>
              </a:rPr>
              <a:t>NNT</a:t>
            </a:r>
            <a:r>
              <a:rPr lang="en-US" altLang="en-US" baseline="30000" dirty="0" smtClean="0">
                <a:ea typeface="ＭＳ Ｐゴシック" pitchFamily="34" charset="-128"/>
              </a:rPr>
              <a:t>*</a:t>
            </a:r>
            <a:r>
              <a:rPr lang="en-US" altLang="en-US" dirty="0" smtClean="0">
                <a:ea typeface="ＭＳ Ｐゴシック" pitchFamily="34" charset="-128"/>
              </a:rPr>
              <a:t> = 700/year (mild HTN) to prevent 1 CV death.</a:t>
            </a:r>
          </a:p>
          <a:p>
            <a:pPr eaLnBrk="1" hangingPunct="1"/>
            <a:r>
              <a:rPr lang="en-US" altLang="en-US" i="1" dirty="0" smtClean="0">
                <a:solidFill>
                  <a:srgbClr val="FFFF00"/>
                </a:solidFill>
                <a:ea typeface="ＭＳ Ｐゴシック" pitchFamily="34" charset="-128"/>
              </a:rPr>
              <a:t>If cost of Rx = US$50/year, is the farmer REALLY consenting to US $35,000 (given a 1 in 700 chance of benefit per year) to save ~10 years life (about $3,500/DALY gained)</a:t>
            </a:r>
          </a:p>
          <a:p>
            <a:pPr marL="0" indent="0" algn="r" eaLnBrk="1" hangingPunct="1">
              <a:buNone/>
            </a:pPr>
            <a:r>
              <a:rPr lang="en-US" altLang="en-US" i="1" dirty="0" smtClean="0">
                <a:solidFill>
                  <a:srgbClr val="FFFF00"/>
                </a:solidFill>
                <a:ea typeface="ＭＳ Ｐゴシック" pitchFamily="34" charset="-128"/>
              </a:rPr>
              <a:t>				*Number Needed to Treat for one 										person to receive a defined 									benefit in a given period of time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smtClean="0">
                <a:ea typeface="ＭＳ Ｐゴシック" pitchFamily="34" charset="-128"/>
              </a:rPr>
              <a:t>Paternalism vs. Shared Decision Making</a:t>
            </a:r>
          </a:p>
        </p:txBody>
      </p:sp>
      <p:sp>
        <p:nvSpPr>
          <p:cNvPr id="32771" name="Rectangle 3"/>
          <p:cNvSpPr>
            <a:spLocks noGrp="1" noChangeArrowheads="1"/>
          </p:cNvSpPr>
          <p:nvPr>
            <p:ph type="body" idx="1"/>
          </p:nvPr>
        </p:nvSpPr>
        <p:spPr>
          <a:xfrm>
            <a:off x="685800" y="1739900"/>
            <a:ext cx="8458200" cy="4662488"/>
          </a:xfrm>
        </p:spPr>
        <p:txBody>
          <a:bodyPr/>
          <a:lstStyle/>
          <a:p>
            <a:pPr eaLnBrk="1" hangingPunct="1"/>
            <a:r>
              <a:rPr lang="en-US" altLang="en-US" i="1" dirty="0" smtClean="0">
                <a:ea typeface="ＭＳ Ｐゴシック" pitchFamily="34" charset="-128"/>
              </a:rPr>
              <a:t>WHO suggests max DALY cost should be 2-3x per capita GNP (skewed by the wealthy)</a:t>
            </a:r>
          </a:p>
          <a:p>
            <a:pPr eaLnBrk="1" hangingPunct="1"/>
            <a:r>
              <a:rPr lang="en-US" altLang="en-US" i="1" dirty="0">
                <a:solidFill>
                  <a:srgbClr val="FFFF00"/>
                </a:solidFill>
                <a:ea typeface="ＭＳ Ｐゴシック" pitchFamily="34" charset="-128"/>
              </a:rPr>
              <a:t>P</a:t>
            </a:r>
            <a:r>
              <a:rPr lang="en-US" altLang="en-US" i="1" dirty="0" smtClean="0">
                <a:solidFill>
                  <a:srgbClr val="FFFF00"/>
                </a:solidFill>
                <a:ea typeface="ＭＳ Ｐゴシック" pitchFamily="34" charset="-128"/>
              </a:rPr>
              <a:t>erhaps a better threshold for max DALY is 2-3x his family per capita income</a:t>
            </a:r>
          </a:p>
          <a:p>
            <a:pPr eaLnBrk="1" hangingPunct="1"/>
            <a:r>
              <a:rPr lang="en-US" altLang="en-US" i="1" dirty="0" smtClean="0">
                <a:solidFill>
                  <a:srgbClr val="FFFF00"/>
                </a:solidFill>
                <a:ea typeface="ＭＳ Ｐゴシック" pitchFamily="34" charset="-128"/>
              </a:rPr>
              <a:t>Given he makes $200/year and has a </a:t>
            </a:r>
            <a:r>
              <a:rPr lang="en-US" altLang="en-US" i="1" dirty="0">
                <a:solidFill>
                  <a:srgbClr val="FFFF00"/>
                </a:solidFill>
                <a:ea typeface="ＭＳ Ｐゴシック" pitchFamily="34" charset="-128"/>
              </a:rPr>
              <a:t>family of 4 (3 wives, no children still at home) </a:t>
            </a:r>
            <a:r>
              <a:rPr lang="en-US" altLang="en-US" i="1" dirty="0" smtClean="0">
                <a:solidFill>
                  <a:srgbClr val="FFFF00"/>
                </a:solidFill>
                <a:ea typeface="ＭＳ Ｐゴシック" pitchFamily="34" charset="-128"/>
              </a:rPr>
              <a:t>then </a:t>
            </a:r>
            <a:r>
              <a:rPr lang="is-IS" altLang="en-US" i="1" dirty="0" smtClean="0">
                <a:solidFill>
                  <a:srgbClr val="FFFF00"/>
                </a:solidFill>
                <a:ea typeface="ＭＳ Ｐゴシック" pitchFamily="34" charset="-128"/>
              </a:rPr>
              <a:t>…		</a:t>
            </a:r>
            <a:r>
              <a:rPr lang="en-US" altLang="en-US" i="1" dirty="0" smtClean="0">
                <a:solidFill>
                  <a:srgbClr val="FFFF00"/>
                </a:solidFill>
                <a:ea typeface="ＭＳ Ｐゴシック" pitchFamily="34" charset="-128"/>
              </a:rPr>
              <a:t>max DALY cost = ($200 x 3) ÷ 4 = $150/DALY.</a:t>
            </a:r>
          </a:p>
        </p:txBody>
      </p:sp>
    </p:spTree>
    <p:extLst>
      <p:ext uri="{BB962C8B-B14F-4D97-AF65-F5344CB8AC3E}">
        <p14:creationId xmlns:p14="http://schemas.microsoft.com/office/powerpoint/2010/main" val="20317410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47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399" y="8267"/>
            <a:ext cx="5269931" cy="6849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50157" y="5267235"/>
            <a:ext cx="1828800" cy="1200329"/>
          </a:xfrm>
          <a:prstGeom prst="rect">
            <a:avLst/>
          </a:prstGeom>
          <a:noFill/>
        </p:spPr>
        <p:txBody>
          <a:bodyPr wrap="square" rtlCol="0">
            <a:spAutoFit/>
          </a:bodyPr>
          <a:lstStyle/>
          <a:p>
            <a:r>
              <a:rPr lang="en-US" dirty="0" err="1" smtClean="0"/>
              <a:t>Jha</a:t>
            </a:r>
            <a:r>
              <a:rPr lang="en-US" dirty="0" smtClean="0"/>
              <a:t> et al, Health Policy and Planning, 1998</a:t>
            </a:r>
            <a:endParaRPr lang="en-US" dirty="0"/>
          </a:p>
        </p:txBody>
      </p:sp>
      <p:cxnSp>
        <p:nvCxnSpPr>
          <p:cNvPr id="6" name="Straight Arrow Connector 5"/>
          <p:cNvCxnSpPr/>
          <p:nvPr/>
        </p:nvCxnSpPr>
        <p:spPr>
          <a:xfrm>
            <a:off x="914400" y="5715000"/>
            <a:ext cx="8382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1676400"/>
            <a:ext cx="1600200" cy="3139321"/>
          </a:xfrm>
          <a:prstGeom prst="rect">
            <a:avLst/>
          </a:prstGeom>
          <a:noFill/>
        </p:spPr>
        <p:txBody>
          <a:bodyPr wrap="square" rtlCol="0">
            <a:spAutoFit/>
          </a:bodyPr>
          <a:lstStyle/>
          <a:p>
            <a:r>
              <a:rPr lang="en-US" dirty="0" smtClean="0"/>
              <a:t>40 Health Interventions in Guinea, ranked by cost-effectiveness. </a:t>
            </a:r>
          </a:p>
          <a:p>
            <a:endParaRPr lang="en-US" dirty="0"/>
          </a:p>
          <a:p>
            <a:r>
              <a:rPr lang="en-US" dirty="0" smtClean="0"/>
              <a:t>HTN treatment is the least cost effective.</a:t>
            </a:r>
            <a:endParaRPr lang="en-US" dirty="0"/>
          </a:p>
        </p:txBody>
      </p:sp>
    </p:spTree>
    <p:extLst>
      <p:ext uri="{BB962C8B-B14F-4D97-AF65-F5344CB8AC3E}">
        <p14:creationId xmlns:p14="http://schemas.microsoft.com/office/powerpoint/2010/main" val="17619578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ea typeface="ＭＳ Ｐゴシック" pitchFamily="34" charset="-128"/>
              </a:rPr>
              <a:t>Case 1: Hypertensive Guinean Farmer</a:t>
            </a:r>
          </a:p>
        </p:txBody>
      </p:sp>
      <p:sp>
        <p:nvSpPr>
          <p:cNvPr id="29699" name="Content Placeholder 2"/>
          <p:cNvSpPr>
            <a:spLocks noGrp="1"/>
          </p:cNvSpPr>
          <p:nvPr>
            <p:ph idx="1"/>
          </p:nvPr>
        </p:nvSpPr>
        <p:spPr>
          <a:xfrm>
            <a:off x="658813" y="1371600"/>
            <a:ext cx="7826375" cy="4876800"/>
          </a:xfrm>
        </p:spPr>
        <p:txBody>
          <a:bodyPr/>
          <a:lstStyle/>
          <a:p>
            <a:pPr marL="0" indent="0">
              <a:buNone/>
            </a:pPr>
            <a:r>
              <a:rPr lang="en-US" altLang="en-US" sz="2400" dirty="0" smtClean="0">
                <a:ea typeface="ＭＳ Ｐゴシック" pitchFamily="34" charset="-128"/>
              </a:rPr>
              <a:t>A </a:t>
            </a:r>
            <a:r>
              <a:rPr lang="en-US" altLang="en-US" sz="2400" dirty="0">
                <a:ea typeface="ＭＳ Ｐゴシック" pitchFamily="34" charset="-128"/>
              </a:rPr>
              <a:t>5</a:t>
            </a:r>
            <a:r>
              <a:rPr lang="en-US" altLang="en-US" sz="2400" dirty="0" smtClean="0">
                <a:ea typeface="ＭＳ Ｐゴシック" pitchFamily="34" charset="-128"/>
              </a:rPr>
              <a:t>5 yo Guinean farmer</a:t>
            </a:r>
            <a:r>
              <a:rPr lang="en-US" altLang="en-US" sz="2400" dirty="0">
                <a:ea typeface="ＭＳ Ｐゴシック" pitchFamily="34" charset="-128"/>
              </a:rPr>
              <a:t>; drinks heavily</a:t>
            </a:r>
            <a:r>
              <a:rPr lang="en-US" altLang="en-US" sz="2400" dirty="0" smtClean="0">
                <a:ea typeface="ＭＳ Ｐゴシック" pitchFamily="34" charset="-128"/>
              </a:rPr>
              <a:t>, BP 159/99, BMI 33, exam normal.</a:t>
            </a:r>
          </a:p>
          <a:p>
            <a:pPr marL="457200" indent="-457200">
              <a:buFont typeface="+mj-lt"/>
              <a:buAutoNum type="alphaLcParenR"/>
            </a:pPr>
            <a:r>
              <a:rPr lang="en-US" altLang="en-US" sz="2400" dirty="0" smtClean="0">
                <a:solidFill>
                  <a:schemeClr val="tx2"/>
                </a:solidFill>
                <a:ea typeface="ＭＳ Ｐゴシック" pitchFamily="34" charset="-128"/>
              </a:rPr>
              <a:t>Recommend lifestyle changes, BP checks by a CHW, and return or see CHC nurse if consistently elevated above 160/100.</a:t>
            </a:r>
          </a:p>
          <a:p>
            <a:pPr marL="457200" indent="-457200">
              <a:buFont typeface="+mj-lt"/>
              <a:buAutoNum type="alphaLcParenR"/>
            </a:pPr>
            <a:r>
              <a:rPr lang="en-US" altLang="en-US" sz="2400" dirty="0" smtClean="0">
                <a:ea typeface="ＭＳ Ｐゴシック" pitchFamily="34" charset="-128"/>
              </a:rPr>
              <a:t>Do </a:t>
            </a:r>
            <a:r>
              <a:rPr lang="en-US" altLang="fr-CA" sz="2400" dirty="0" smtClean="0">
                <a:ea typeface="ＭＳ Ｐゴシック" pitchFamily="34" charset="-128"/>
              </a:rPr>
              <a:t>“</a:t>
            </a:r>
            <a:r>
              <a:rPr lang="en-US" altLang="en-US" sz="2400" dirty="0" smtClean="0">
                <a:ea typeface="ＭＳ Ｐゴシック" pitchFamily="34" charset="-128"/>
              </a:rPr>
              <a:t>a</a:t>
            </a:r>
            <a:r>
              <a:rPr lang="en-US" altLang="fr-CA" sz="2400" dirty="0" smtClean="0">
                <a:ea typeface="ＭＳ Ｐゴシック" pitchFamily="34" charset="-128"/>
              </a:rPr>
              <a:t>”</a:t>
            </a:r>
            <a:r>
              <a:rPr lang="en-US" altLang="en-US" sz="2400" dirty="0" smtClean="0">
                <a:ea typeface="ＭＳ Ｐゴシック" pitchFamily="34" charset="-128"/>
              </a:rPr>
              <a:t> and start HCTZ.</a:t>
            </a:r>
          </a:p>
          <a:p>
            <a:pPr marL="457200" indent="-457200">
              <a:buFont typeface="+mj-lt"/>
              <a:buAutoNum type="alphaLcParenR"/>
            </a:pPr>
            <a:r>
              <a:rPr lang="en-US" altLang="en-US" sz="2400" dirty="0" smtClean="0">
                <a:ea typeface="ＭＳ Ｐゴシック" pitchFamily="34" charset="-128"/>
              </a:rPr>
              <a:t>Do </a:t>
            </a:r>
            <a:r>
              <a:rPr lang="en-US" altLang="fr-CA" sz="2400" dirty="0" smtClean="0">
                <a:ea typeface="ＭＳ Ｐゴシック" pitchFamily="34" charset="-128"/>
              </a:rPr>
              <a:t>“</a:t>
            </a:r>
            <a:r>
              <a:rPr lang="en-US" altLang="en-US" sz="2400" dirty="0" smtClean="0">
                <a:ea typeface="ＭＳ Ｐゴシック" pitchFamily="34" charset="-128"/>
              </a:rPr>
              <a:t>b</a:t>
            </a:r>
            <a:r>
              <a:rPr lang="en-US" altLang="fr-CA" sz="2400" dirty="0" smtClean="0">
                <a:ea typeface="ＭＳ Ｐゴシック" pitchFamily="34" charset="-128"/>
              </a:rPr>
              <a:t>”</a:t>
            </a:r>
            <a:r>
              <a:rPr lang="en-US" altLang="en-US" sz="2400" dirty="0" smtClean="0">
                <a:ea typeface="ＭＳ Ｐゴシック" pitchFamily="34" charset="-128"/>
              </a:rPr>
              <a:t> and check a potassium, creatinine, fasting glucose, U/A, CBC, and ECG</a:t>
            </a:r>
          </a:p>
          <a:p>
            <a:pPr marL="457200" indent="-457200">
              <a:buFont typeface="+mj-lt"/>
              <a:buAutoNum type="alphaLcParenR"/>
            </a:pPr>
            <a:r>
              <a:rPr lang="en-US" altLang="en-US" sz="2400" dirty="0" smtClean="0">
                <a:ea typeface="ＭＳ Ｐゴシック" pitchFamily="34" charset="-128"/>
              </a:rPr>
              <a:t>Do </a:t>
            </a:r>
            <a:r>
              <a:rPr lang="en-US" altLang="fr-CA" sz="2400" dirty="0" smtClean="0">
                <a:ea typeface="ＭＳ Ｐゴシック" pitchFamily="34" charset="-128"/>
              </a:rPr>
              <a:t>“</a:t>
            </a:r>
            <a:r>
              <a:rPr lang="en-US" altLang="en-US" sz="2400" dirty="0" smtClean="0">
                <a:ea typeface="ＭＳ Ｐゴシック" pitchFamily="34" charset="-128"/>
              </a:rPr>
              <a:t>c</a:t>
            </a:r>
            <a:r>
              <a:rPr lang="en-US" altLang="fr-CA" sz="2400" dirty="0" smtClean="0">
                <a:ea typeface="ＭＳ Ｐゴシック" pitchFamily="34" charset="-128"/>
              </a:rPr>
              <a:t>”</a:t>
            </a:r>
            <a:r>
              <a:rPr lang="en-US" altLang="en-US" sz="2400" dirty="0" smtClean="0">
                <a:ea typeface="ＭＳ Ｐゴシック" pitchFamily="34" charset="-128"/>
              </a:rPr>
              <a:t> and also check his cholesterol level and initiate statin and ASA if elevated.</a:t>
            </a:r>
          </a:p>
        </p:txBody>
      </p:sp>
    </p:spTree>
    <p:extLst>
      <p:ext uri="{BB962C8B-B14F-4D97-AF65-F5344CB8AC3E}">
        <p14:creationId xmlns:p14="http://schemas.microsoft.com/office/powerpoint/2010/main" val="27810902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658813" y="2743200"/>
            <a:ext cx="7826375" cy="1371600"/>
          </a:xfrm>
        </p:spPr>
        <p:txBody>
          <a:bodyPr/>
          <a:lstStyle/>
          <a:p>
            <a:pPr eaLnBrk="1" hangingPunct="1"/>
            <a:r>
              <a:rPr lang="en-US" altLang="en-US" sz="4400" dirty="0" smtClean="0">
                <a:ea typeface="ＭＳ Ｐゴシック" pitchFamily="34" charset="-128"/>
              </a:rPr>
              <a:t>Merging First World Quality With Third World Resources</a:t>
            </a:r>
            <a:endParaRPr lang="en-US" altLang="en-US" sz="2400" dirty="0" smtClean="0">
              <a:solidFill>
                <a:srgbClr val="FFC000"/>
              </a:solidFill>
              <a:ea typeface="ＭＳ Ｐゴシック" pitchFamily="34" charset="-128"/>
            </a:endParaRPr>
          </a:p>
        </p:txBody>
      </p:sp>
      <p:sp>
        <p:nvSpPr>
          <p:cNvPr id="16386" name="Subtitle 2"/>
          <p:cNvSpPr>
            <a:spLocks noGrp="1"/>
          </p:cNvSpPr>
          <p:nvPr>
            <p:ph type="subTitle" idx="1"/>
          </p:nvPr>
        </p:nvSpPr>
        <p:spPr>
          <a:xfrm>
            <a:off x="685800" y="4191000"/>
            <a:ext cx="7826375" cy="1676400"/>
          </a:xfrm>
        </p:spPr>
        <p:txBody>
          <a:bodyPr rtlCol="0">
            <a:normAutofit fontScale="92500" lnSpcReduction="10000"/>
          </a:bodyPr>
          <a:lstStyle/>
          <a:p>
            <a:pPr marL="39688" eaLnBrk="1" fontAlgn="auto" hangingPunct="1">
              <a:spcBef>
                <a:spcPct val="0"/>
              </a:spcBef>
              <a:spcAft>
                <a:spcPts val="0"/>
              </a:spcAft>
              <a:defRPr/>
            </a:pPr>
            <a:r>
              <a:rPr lang="en-US" sz="3200" dirty="0">
                <a:ea typeface="+mn-ea"/>
                <a:cs typeface="+mn-cs"/>
              </a:rPr>
              <a:t>Stephen P. Merry, MD, MPH, DTM&amp;H</a:t>
            </a:r>
          </a:p>
          <a:p>
            <a:pPr marL="39688" eaLnBrk="1" fontAlgn="auto" hangingPunct="1">
              <a:spcBef>
                <a:spcPts val="400"/>
              </a:spcBef>
              <a:spcAft>
                <a:spcPts val="0"/>
              </a:spcAft>
              <a:defRPr/>
            </a:pPr>
            <a:r>
              <a:rPr lang="en-US" sz="2400" dirty="0">
                <a:ea typeface="+mn-ea"/>
                <a:cs typeface="+mn-cs"/>
              </a:rPr>
              <a:t>Assistant Professor of Family </a:t>
            </a:r>
            <a:r>
              <a:rPr lang="en-US" sz="2400" dirty="0" smtClean="0">
                <a:ea typeface="+mn-ea"/>
                <a:cs typeface="+mn-cs"/>
              </a:rPr>
              <a:t>Medicine</a:t>
            </a:r>
            <a:endParaRPr lang="en-US" sz="2400" dirty="0">
              <a:ea typeface="+mn-ea"/>
              <a:cs typeface="+mn-cs"/>
            </a:endParaRPr>
          </a:p>
          <a:p>
            <a:pPr marL="39688" eaLnBrk="1" fontAlgn="auto" hangingPunct="1">
              <a:spcBef>
                <a:spcPts val="400"/>
              </a:spcBef>
              <a:spcAft>
                <a:spcPts val="0"/>
              </a:spcAft>
              <a:defRPr/>
            </a:pPr>
            <a:r>
              <a:rPr lang="en-US" sz="2400" dirty="0" smtClean="0">
                <a:ea typeface="+mn-ea"/>
                <a:cs typeface="+mn-cs"/>
              </a:rPr>
              <a:t>Chair, Mayo International Health Program</a:t>
            </a:r>
          </a:p>
          <a:p>
            <a:pPr marL="39688" eaLnBrk="1" fontAlgn="auto" hangingPunct="1">
              <a:spcBef>
                <a:spcPts val="400"/>
              </a:spcBef>
              <a:spcAft>
                <a:spcPts val="0"/>
              </a:spcAft>
              <a:defRPr/>
            </a:pPr>
            <a:r>
              <a:rPr lang="en-US" sz="2400" dirty="0" smtClean="0">
                <a:ea typeface="+mn-ea"/>
                <a:cs typeface="+mn-cs"/>
              </a:rPr>
              <a:t>Mayo </a:t>
            </a:r>
            <a:r>
              <a:rPr lang="en-US" sz="2400" dirty="0">
                <a:ea typeface="+mn-ea"/>
                <a:cs typeface="+mn-cs"/>
              </a:rPr>
              <a:t>Clinic, Rochester</a:t>
            </a:r>
          </a:p>
        </p:txBody>
      </p:sp>
      <p:pic>
        <p:nvPicPr>
          <p:cNvPr id="17412" name="Picture 1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76200"/>
            <a:ext cx="3352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smtClean="0">
                <a:ea typeface="ＭＳ Ｐゴシック" pitchFamily="34" charset="-128"/>
              </a:rPr>
              <a:t>Case 1 Alternative</a:t>
            </a:r>
            <a:r>
              <a:rPr lang="en-US" altLang="en-US" baseline="-25000" dirty="0" smtClean="0">
                <a:ea typeface="ＭＳ Ｐゴシック" pitchFamily="34" charset="-128"/>
              </a:rPr>
              <a:t>1</a:t>
            </a:r>
            <a:r>
              <a:rPr lang="en-US" altLang="en-US" dirty="0" smtClean="0">
                <a:ea typeface="ＭＳ Ｐゴシック" pitchFamily="34" charset="-128"/>
              </a:rPr>
              <a:t>:</a:t>
            </a:r>
          </a:p>
        </p:txBody>
      </p:sp>
      <p:sp>
        <p:nvSpPr>
          <p:cNvPr id="32771" name="Rectangle 3"/>
          <p:cNvSpPr>
            <a:spLocks noGrp="1" noChangeArrowheads="1"/>
          </p:cNvSpPr>
          <p:nvPr>
            <p:ph type="body" idx="1"/>
          </p:nvPr>
        </p:nvSpPr>
        <p:spPr>
          <a:xfrm>
            <a:off x="685800" y="1739900"/>
            <a:ext cx="8458200" cy="4662488"/>
          </a:xfrm>
        </p:spPr>
        <p:txBody>
          <a:bodyPr/>
          <a:lstStyle/>
          <a:p>
            <a:pPr eaLnBrk="1" hangingPunct="1"/>
            <a:r>
              <a:rPr lang="en-US" altLang="en-US" dirty="0" smtClean="0">
                <a:ea typeface="ＭＳ Ｐゴシック" pitchFamily="34" charset="-128"/>
              </a:rPr>
              <a:t>Change scenario - </a:t>
            </a:r>
            <a:r>
              <a:rPr lang="en-US" altLang="en-US" dirty="0" smtClean="0">
                <a:solidFill>
                  <a:schemeClr val="tx2"/>
                </a:solidFill>
                <a:ea typeface="ＭＳ Ｐゴシック" pitchFamily="34" charset="-128"/>
              </a:rPr>
              <a:t>35 </a:t>
            </a:r>
            <a:r>
              <a:rPr lang="en-US" altLang="en-US" dirty="0" err="1" smtClean="0">
                <a:solidFill>
                  <a:srgbClr val="FFFF00"/>
                </a:solidFill>
                <a:ea typeface="ＭＳ Ｐゴシック" pitchFamily="34" charset="-128"/>
              </a:rPr>
              <a:t>yo</a:t>
            </a:r>
            <a:r>
              <a:rPr lang="en-US" altLang="en-US" dirty="0" smtClean="0">
                <a:solidFill>
                  <a:srgbClr val="FFFF00"/>
                </a:solidFill>
                <a:ea typeface="ＭＳ Ｐゴシック" pitchFamily="34" charset="-128"/>
              </a:rPr>
              <a:t> </a:t>
            </a:r>
            <a:r>
              <a:rPr lang="en-US" altLang="en-US" dirty="0" smtClean="0">
                <a:ea typeface="ＭＳ Ｐゴシック" pitchFamily="34" charset="-128"/>
              </a:rPr>
              <a:t>business owner, family of 6, </a:t>
            </a:r>
            <a:r>
              <a:rPr lang="en-US" altLang="en-US" dirty="0" smtClean="0">
                <a:solidFill>
                  <a:srgbClr val="FFFF00"/>
                </a:solidFill>
                <a:ea typeface="ＭＳ Ｐゴシック" pitchFamily="34" charset="-128"/>
              </a:rPr>
              <a:t>makes $2000/year</a:t>
            </a:r>
            <a:r>
              <a:rPr lang="en-US" altLang="en-US" dirty="0" smtClean="0">
                <a:ea typeface="ＭＳ Ｐゴシック" pitchFamily="34" charset="-128"/>
              </a:rPr>
              <a:t>.</a:t>
            </a:r>
          </a:p>
          <a:p>
            <a:pPr eaLnBrk="1" hangingPunct="1"/>
            <a:r>
              <a:rPr lang="en-US" altLang="en-US" dirty="0" smtClean="0">
                <a:ea typeface="ＭＳ Ｐゴシック" pitchFamily="34" charset="-128"/>
              </a:rPr>
              <a:t>NNT = 700/year (mild HTN) to prevent 1 CV death.</a:t>
            </a:r>
          </a:p>
          <a:p>
            <a:pPr eaLnBrk="1" hangingPunct="1"/>
            <a:r>
              <a:rPr lang="en-US" altLang="en-US" i="1" dirty="0" smtClean="0">
                <a:ea typeface="ＭＳ Ｐゴシック" pitchFamily="34" charset="-128"/>
              </a:rPr>
              <a:t>If cost of Rx = US$50/year, is the farmer REALLY consenting to US $35,000 (given a 1 in 700 chance) to </a:t>
            </a:r>
            <a:r>
              <a:rPr lang="en-US" altLang="en-US" i="1" dirty="0" smtClean="0">
                <a:solidFill>
                  <a:srgbClr val="FFFF00"/>
                </a:solidFill>
                <a:ea typeface="ＭＳ Ｐゴシック" pitchFamily="34" charset="-128"/>
              </a:rPr>
              <a:t>save ~35 years life </a:t>
            </a:r>
            <a:r>
              <a:rPr lang="en-US" altLang="en-US" i="1" dirty="0" smtClean="0">
                <a:ea typeface="ＭＳ Ｐゴシック" pitchFamily="34" charset="-128"/>
              </a:rPr>
              <a:t>=&gt; </a:t>
            </a:r>
            <a:r>
              <a:rPr lang="en-US" altLang="en-US" i="1" dirty="0" smtClean="0">
                <a:solidFill>
                  <a:srgbClr val="FFFF00"/>
                </a:solidFill>
                <a:ea typeface="ＭＳ Ｐゴシック" pitchFamily="34" charset="-128"/>
              </a:rPr>
              <a:t>cost Rx = $1,000/DALY</a:t>
            </a:r>
            <a:endParaRPr lang="en-US" altLang="en-US" i="1" dirty="0" smtClean="0">
              <a:ea typeface="ＭＳ Ｐゴシック" pitchFamily="34" charset="-128"/>
            </a:endParaRPr>
          </a:p>
          <a:p>
            <a:pPr eaLnBrk="1" hangingPunct="1"/>
            <a:r>
              <a:rPr lang="en-US" altLang="en-US" i="1" dirty="0" smtClean="0">
                <a:solidFill>
                  <a:srgbClr val="FFFF00"/>
                </a:solidFill>
                <a:ea typeface="ＭＳ Ｐゴシック" pitchFamily="34" charset="-128"/>
              </a:rPr>
              <a:t>If max DALY cost = 2-3x per capita family income then ($2000 annual income ÷ 6 people in family) x 3 = $1000 so therefore treatment stage 1 HTN is cost effective.</a:t>
            </a:r>
          </a:p>
          <a:p>
            <a:pPr marL="0" indent="0" eaLnBrk="1" hangingPunct="1">
              <a:buNone/>
            </a:pPr>
            <a:endParaRPr lang="en-US" altLang="en-US" dirty="0" smtClean="0">
              <a:ea typeface="ＭＳ Ｐゴシック" pitchFamily="34" charset="-128"/>
            </a:endParaRPr>
          </a:p>
        </p:txBody>
      </p:sp>
    </p:spTree>
    <p:extLst>
      <p:ext uri="{BB962C8B-B14F-4D97-AF65-F5344CB8AC3E}">
        <p14:creationId xmlns:p14="http://schemas.microsoft.com/office/powerpoint/2010/main" val="34928760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smtClean="0">
                <a:ea typeface="ＭＳ Ｐゴシック" pitchFamily="34" charset="-128"/>
              </a:rPr>
              <a:t>Case 1 Alternative</a:t>
            </a:r>
            <a:r>
              <a:rPr lang="en-US" altLang="en-US" baseline="-25000" dirty="0" smtClean="0">
                <a:ea typeface="ＭＳ Ｐゴシック" pitchFamily="34" charset="-128"/>
              </a:rPr>
              <a:t>2</a:t>
            </a:r>
            <a:r>
              <a:rPr lang="en-US" altLang="en-US" dirty="0" smtClean="0">
                <a:ea typeface="ＭＳ Ｐゴシック" pitchFamily="34" charset="-128"/>
              </a:rPr>
              <a:t>:</a:t>
            </a:r>
          </a:p>
        </p:txBody>
      </p:sp>
      <p:sp>
        <p:nvSpPr>
          <p:cNvPr id="32771" name="Rectangle 3"/>
          <p:cNvSpPr>
            <a:spLocks noGrp="1" noChangeArrowheads="1"/>
          </p:cNvSpPr>
          <p:nvPr>
            <p:ph type="body" idx="1"/>
          </p:nvPr>
        </p:nvSpPr>
        <p:spPr>
          <a:xfrm>
            <a:off x="685800" y="1739900"/>
            <a:ext cx="8458200" cy="4662488"/>
          </a:xfrm>
        </p:spPr>
        <p:txBody>
          <a:bodyPr/>
          <a:lstStyle/>
          <a:p>
            <a:pPr eaLnBrk="1" hangingPunct="1"/>
            <a:r>
              <a:rPr lang="en-US" altLang="en-US" dirty="0" smtClean="0">
                <a:solidFill>
                  <a:schemeClr val="tx2"/>
                </a:solidFill>
                <a:ea typeface="ＭＳ Ｐゴシック" pitchFamily="34" charset="-128"/>
              </a:rPr>
              <a:t>55 </a:t>
            </a:r>
            <a:r>
              <a:rPr lang="en-US" altLang="en-US" dirty="0" err="1" smtClean="0">
                <a:solidFill>
                  <a:srgbClr val="FFFF00"/>
                </a:solidFill>
                <a:ea typeface="ＭＳ Ｐゴシック" pitchFamily="34" charset="-128"/>
              </a:rPr>
              <a:t>yo</a:t>
            </a:r>
            <a:r>
              <a:rPr lang="en-US" altLang="en-US" dirty="0" smtClean="0">
                <a:solidFill>
                  <a:srgbClr val="FFFF00"/>
                </a:solidFill>
                <a:ea typeface="ＭＳ Ｐゴシック" pitchFamily="34" charset="-128"/>
              </a:rPr>
              <a:t> </a:t>
            </a:r>
            <a:r>
              <a:rPr lang="en-US" altLang="en-US" dirty="0" smtClean="0">
                <a:ea typeface="ＭＳ Ｐゴシック" pitchFamily="34" charset="-128"/>
              </a:rPr>
              <a:t>business owner with </a:t>
            </a:r>
            <a:r>
              <a:rPr lang="en-US" altLang="en-US" dirty="0" smtClean="0">
                <a:solidFill>
                  <a:srgbClr val="FFFF00"/>
                </a:solidFill>
                <a:ea typeface="ＭＳ Ｐゴシック" pitchFamily="34" charset="-128"/>
              </a:rPr>
              <a:t>stage 2 HTN</a:t>
            </a:r>
            <a:r>
              <a:rPr lang="en-US" altLang="en-US" dirty="0" smtClean="0">
                <a:ea typeface="ＭＳ Ｐゴシック" pitchFamily="34" charset="-128"/>
              </a:rPr>
              <a:t>.</a:t>
            </a:r>
          </a:p>
          <a:p>
            <a:pPr eaLnBrk="1" hangingPunct="1"/>
            <a:r>
              <a:rPr lang="en-US" altLang="en-US" dirty="0" smtClean="0">
                <a:solidFill>
                  <a:srgbClr val="FFFF00"/>
                </a:solidFill>
                <a:ea typeface="ＭＳ Ｐゴシック" pitchFamily="34" charset="-128"/>
              </a:rPr>
              <a:t>NNT = ~35/year </a:t>
            </a:r>
            <a:r>
              <a:rPr lang="en-US" altLang="en-US" dirty="0" smtClean="0">
                <a:ea typeface="ＭＳ Ｐゴシック" pitchFamily="34" charset="-128"/>
              </a:rPr>
              <a:t>to prevent 1 CV death.</a:t>
            </a:r>
          </a:p>
          <a:p>
            <a:pPr eaLnBrk="1" hangingPunct="1"/>
            <a:r>
              <a:rPr lang="en-US" altLang="en-US" i="1" dirty="0" smtClean="0">
                <a:ea typeface="ＭＳ Ｐゴシック" pitchFamily="34" charset="-128"/>
              </a:rPr>
              <a:t>Cost/DALY = $175 (given Rx = US$50/year, then cost = US$1,750 to save ~10 years life.</a:t>
            </a:r>
            <a:endParaRPr lang="en-US" altLang="en-US" dirty="0">
              <a:ea typeface="ＭＳ Ｐゴシック" pitchFamily="34" charset="-128"/>
            </a:endParaRPr>
          </a:p>
          <a:p>
            <a:pPr eaLnBrk="1" hangingPunct="1"/>
            <a:r>
              <a:rPr lang="en-US" altLang="en-US" i="1" dirty="0" smtClean="0">
                <a:solidFill>
                  <a:schemeClr val="tx2"/>
                </a:solidFill>
                <a:ea typeface="ＭＳ Ｐゴシック" pitchFamily="34" charset="-128"/>
              </a:rPr>
              <a:t>Treatment of </a:t>
            </a:r>
            <a:r>
              <a:rPr lang="en-US" altLang="en-US" sz="3600" i="1" dirty="0" smtClean="0">
                <a:solidFill>
                  <a:schemeClr val="tx2"/>
                </a:solidFill>
                <a:ea typeface="ＭＳ Ｐゴシック" pitchFamily="34" charset="-128"/>
              </a:rPr>
              <a:t>stage 2 HTN </a:t>
            </a:r>
            <a:r>
              <a:rPr lang="en-US" altLang="en-US" i="1" dirty="0" smtClean="0">
                <a:solidFill>
                  <a:schemeClr val="tx2"/>
                </a:solidFill>
                <a:ea typeface="ＭＳ Ｐゴシック" pitchFamily="34" charset="-128"/>
              </a:rPr>
              <a:t>is cost effective for most.</a:t>
            </a:r>
          </a:p>
        </p:txBody>
      </p:sp>
    </p:spTree>
    <p:extLst>
      <p:ext uri="{BB962C8B-B14F-4D97-AF65-F5344CB8AC3E}">
        <p14:creationId xmlns:p14="http://schemas.microsoft.com/office/powerpoint/2010/main" val="4075260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0"/>
            <a:ext cx="8332787" cy="685800"/>
          </a:xfrm>
        </p:spPr>
        <p:txBody>
          <a:bodyPr/>
          <a:lstStyle/>
          <a:p>
            <a:r>
              <a:rPr lang="en-US" dirty="0" smtClean="0"/>
              <a:t>Guinea Guide </a:t>
            </a:r>
            <a:r>
              <a:rPr lang="fr-CA" dirty="0" smtClean="0"/>
              <a:t>Thérapeutique Nationale</a:t>
            </a:r>
            <a:endParaRPr lang="en-US" dirty="0"/>
          </a:p>
        </p:txBody>
      </p:sp>
      <p:sp>
        <p:nvSpPr>
          <p:cNvPr id="3" name="Content Placeholder 2"/>
          <p:cNvSpPr>
            <a:spLocks noGrp="1"/>
          </p:cNvSpPr>
          <p:nvPr>
            <p:ph idx="1"/>
          </p:nvPr>
        </p:nvSpPr>
        <p:spPr/>
        <p:txBody>
          <a:bodyPr/>
          <a:lstStyle/>
          <a:p>
            <a:endParaRPr lang="en-US"/>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685800"/>
            <a:ext cx="9142067" cy="556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a:off x="1930400" y="4775200"/>
            <a:ext cx="5331202" cy="598311"/>
          </a:xfrm>
          <a:custGeom>
            <a:avLst/>
            <a:gdLst>
              <a:gd name="connsiteX0" fmla="*/ 2980267 w 5331202"/>
              <a:gd name="connsiteY0" fmla="*/ 0 h 598311"/>
              <a:gd name="connsiteX1" fmla="*/ 2980267 w 5331202"/>
              <a:gd name="connsiteY1" fmla="*/ 0 h 598311"/>
              <a:gd name="connsiteX2" fmla="*/ 1083733 w 5331202"/>
              <a:gd name="connsiteY2" fmla="*/ 11289 h 598311"/>
              <a:gd name="connsiteX3" fmla="*/ 1027289 w 5331202"/>
              <a:gd name="connsiteY3" fmla="*/ 22578 h 598311"/>
              <a:gd name="connsiteX4" fmla="*/ 948267 w 5331202"/>
              <a:gd name="connsiteY4" fmla="*/ 33867 h 598311"/>
              <a:gd name="connsiteX5" fmla="*/ 722489 w 5331202"/>
              <a:gd name="connsiteY5" fmla="*/ 67733 h 598311"/>
              <a:gd name="connsiteX6" fmla="*/ 677333 w 5331202"/>
              <a:gd name="connsiteY6" fmla="*/ 79022 h 598311"/>
              <a:gd name="connsiteX7" fmla="*/ 609600 w 5331202"/>
              <a:gd name="connsiteY7" fmla="*/ 90311 h 598311"/>
              <a:gd name="connsiteX8" fmla="*/ 541867 w 5331202"/>
              <a:gd name="connsiteY8" fmla="*/ 112889 h 598311"/>
              <a:gd name="connsiteX9" fmla="*/ 496711 w 5331202"/>
              <a:gd name="connsiteY9" fmla="*/ 124178 h 598311"/>
              <a:gd name="connsiteX10" fmla="*/ 406400 w 5331202"/>
              <a:gd name="connsiteY10" fmla="*/ 169333 h 598311"/>
              <a:gd name="connsiteX11" fmla="*/ 304800 w 5331202"/>
              <a:gd name="connsiteY11" fmla="*/ 237067 h 598311"/>
              <a:gd name="connsiteX12" fmla="*/ 270933 w 5331202"/>
              <a:gd name="connsiteY12" fmla="*/ 248356 h 598311"/>
              <a:gd name="connsiteX13" fmla="*/ 214489 w 5331202"/>
              <a:gd name="connsiteY13" fmla="*/ 282222 h 598311"/>
              <a:gd name="connsiteX14" fmla="*/ 124178 w 5331202"/>
              <a:gd name="connsiteY14" fmla="*/ 304800 h 598311"/>
              <a:gd name="connsiteX15" fmla="*/ 90311 w 5331202"/>
              <a:gd name="connsiteY15" fmla="*/ 327378 h 598311"/>
              <a:gd name="connsiteX16" fmla="*/ 0 w 5331202"/>
              <a:gd name="connsiteY16" fmla="*/ 372533 h 598311"/>
              <a:gd name="connsiteX17" fmla="*/ 22578 w 5331202"/>
              <a:gd name="connsiteY17" fmla="*/ 440267 h 598311"/>
              <a:gd name="connsiteX18" fmla="*/ 90311 w 5331202"/>
              <a:gd name="connsiteY18" fmla="*/ 474133 h 598311"/>
              <a:gd name="connsiteX19" fmla="*/ 180622 w 5331202"/>
              <a:gd name="connsiteY19" fmla="*/ 508000 h 598311"/>
              <a:gd name="connsiteX20" fmla="*/ 248356 w 5331202"/>
              <a:gd name="connsiteY20" fmla="*/ 530578 h 598311"/>
              <a:gd name="connsiteX21" fmla="*/ 304800 w 5331202"/>
              <a:gd name="connsiteY21" fmla="*/ 553156 h 598311"/>
              <a:gd name="connsiteX22" fmla="*/ 383822 w 5331202"/>
              <a:gd name="connsiteY22" fmla="*/ 564444 h 598311"/>
              <a:gd name="connsiteX23" fmla="*/ 440267 w 5331202"/>
              <a:gd name="connsiteY23" fmla="*/ 575733 h 598311"/>
              <a:gd name="connsiteX24" fmla="*/ 541867 w 5331202"/>
              <a:gd name="connsiteY24" fmla="*/ 598311 h 598311"/>
              <a:gd name="connsiteX25" fmla="*/ 936978 w 5331202"/>
              <a:gd name="connsiteY25" fmla="*/ 587022 h 598311"/>
              <a:gd name="connsiteX26" fmla="*/ 982133 w 5331202"/>
              <a:gd name="connsiteY26" fmla="*/ 575733 h 598311"/>
              <a:gd name="connsiteX27" fmla="*/ 1456267 w 5331202"/>
              <a:gd name="connsiteY27" fmla="*/ 541867 h 598311"/>
              <a:gd name="connsiteX28" fmla="*/ 1851378 w 5331202"/>
              <a:gd name="connsiteY28" fmla="*/ 519289 h 598311"/>
              <a:gd name="connsiteX29" fmla="*/ 2020711 w 5331202"/>
              <a:gd name="connsiteY29" fmla="*/ 496711 h 598311"/>
              <a:gd name="connsiteX30" fmla="*/ 2201333 w 5331202"/>
              <a:gd name="connsiteY30" fmla="*/ 474133 h 598311"/>
              <a:gd name="connsiteX31" fmla="*/ 5046133 w 5331202"/>
              <a:gd name="connsiteY31" fmla="*/ 451556 h 598311"/>
              <a:gd name="connsiteX32" fmla="*/ 5102578 w 5331202"/>
              <a:gd name="connsiteY32" fmla="*/ 440267 h 598311"/>
              <a:gd name="connsiteX33" fmla="*/ 5226756 w 5331202"/>
              <a:gd name="connsiteY33" fmla="*/ 395111 h 598311"/>
              <a:gd name="connsiteX34" fmla="*/ 5294489 w 5331202"/>
              <a:gd name="connsiteY34" fmla="*/ 361244 h 598311"/>
              <a:gd name="connsiteX35" fmla="*/ 5317067 w 5331202"/>
              <a:gd name="connsiteY35" fmla="*/ 327378 h 598311"/>
              <a:gd name="connsiteX36" fmla="*/ 5317067 w 5331202"/>
              <a:gd name="connsiteY36" fmla="*/ 203200 h 598311"/>
              <a:gd name="connsiteX37" fmla="*/ 5260622 w 5331202"/>
              <a:gd name="connsiteY37" fmla="*/ 169333 h 598311"/>
              <a:gd name="connsiteX38" fmla="*/ 5125156 w 5331202"/>
              <a:gd name="connsiteY38" fmla="*/ 135467 h 598311"/>
              <a:gd name="connsiteX39" fmla="*/ 5068711 w 5331202"/>
              <a:gd name="connsiteY39" fmla="*/ 112889 h 598311"/>
              <a:gd name="connsiteX40" fmla="*/ 4899378 w 5331202"/>
              <a:gd name="connsiteY40" fmla="*/ 101600 h 598311"/>
              <a:gd name="connsiteX41" fmla="*/ 4775200 w 5331202"/>
              <a:gd name="connsiteY41" fmla="*/ 79022 h 598311"/>
              <a:gd name="connsiteX42" fmla="*/ 4651022 w 5331202"/>
              <a:gd name="connsiteY42" fmla="*/ 56444 h 598311"/>
              <a:gd name="connsiteX43" fmla="*/ 4492978 w 5331202"/>
              <a:gd name="connsiteY43" fmla="*/ 33867 h 598311"/>
              <a:gd name="connsiteX44" fmla="*/ 3149600 w 5331202"/>
              <a:gd name="connsiteY44" fmla="*/ 45156 h 598311"/>
              <a:gd name="connsiteX45" fmla="*/ 2472267 w 5331202"/>
              <a:gd name="connsiteY45" fmla="*/ 56444 h 598311"/>
              <a:gd name="connsiteX46" fmla="*/ 2393244 w 5331202"/>
              <a:gd name="connsiteY46" fmla="*/ 90311 h 598311"/>
              <a:gd name="connsiteX47" fmla="*/ 2359378 w 5331202"/>
              <a:gd name="connsiteY47" fmla="*/ 101600 h 59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1202" h="598311">
                <a:moveTo>
                  <a:pt x="2980267" y="0"/>
                </a:moveTo>
                <a:lnTo>
                  <a:pt x="2980267" y="0"/>
                </a:lnTo>
                <a:lnTo>
                  <a:pt x="1083733" y="11289"/>
                </a:lnTo>
                <a:cubicBezTo>
                  <a:pt x="1064547" y="11511"/>
                  <a:pt x="1046215" y="19424"/>
                  <a:pt x="1027289" y="22578"/>
                </a:cubicBezTo>
                <a:cubicBezTo>
                  <a:pt x="1001043" y="26952"/>
                  <a:pt x="974513" y="29493"/>
                  <a:pt x="948267" y="33867"/>
                </a:cubicBezTo>
                <a:cubicBezTo>
                  <a:pt x="747559" y="67318"/>
                  <a:pt x="900734" y="47928"/>
                  <a:pt x="722489" y="67733"/>
                </a:cubicBezTo>
                <a:cubicBezTo>
                  <a:pt x="707437" y="71496"/>
                  <a:pt x="692547" y="75979"/>
                  <a:pt x="677333" y="79022"/>
                </a:cubicBezTo>
                <a:cubicBezTo>
                  <a:pt x="654888" y="83511"/>
                  <a:pt x="631806" y="84759"/>
                  <a:pt x="609600" y="90311"/>
                </a:cubicBezTo>
                <a:cubicBezTo>
                  <a:pt x="586512" y="96083"/>
                  <a:pt x="564955" y="107117"/>
                  <a:pt x="541867" y="112889"/>
                </a:cubicBezTo>
                <a:lnTo>
                  <a:pt x="496711" y="124178"/>
                </a:lnTo>
                <a:cubicBezTo>
                  <a:pt x="418245" y="176489"/>
                  <a:pt x="516871" y="114098"/>
                  <a:pt x="406400" y="169333"/>
                </a:cubicBezTo>
                <a:cubicBezTo>
                  <a:pt x="252617" y="246225"/>
                  <a:pt x="437143" y="161442"/>
                  <a:pt x="304800" y="237067"/>
                </a:cubicBezTo>
                <a:cubicBezTo>
                  <a:pt x="294468" y="242971"/>
                  <a:pt x="281576" y="243034"/>
                  <a:pt x="270933" y="248356"/>
                </a:cubicBezTo>
                <a:cubicBezTo>
                  <a:pt x="251308" y="258168"/>
                  <a:pt x="234114" y="272410"/>
                  <a:pt x="214489" y="282222"/>
                </a:cubicBezTo>
                <a:cubicBezTo>
                  <a:pt x="191347" y="293793"/>
                  <a:pt x="145647" y="300506"/>
                  <a:pt x="124178" y="304800"/>
                </a:cubicBezTo>
                <a:cubicBezTo>
                  <a:pt x="112889" y="312326"/>
                  <a:pt x="102446" y="321310"/>
                  <a:pt x="90311" y="327378"/>
                </a:cubicBezTo>
                <a:cubicBezTo>
                  <a:pt x="-20163" y="382616"/>
                  <a:pt x="78469" y="320223"/>
                  <a:pt x="0" y="372533"/>
                </a:cubicBezTo>
                <a:cubicBezTo>
                  <a:pt x="7526" y="395111"/>
                  <a:pt x="6767" y="422479"/>
                  <a:pt x="22578" y="440267"/>
                </a:cubicBezTo>
                <a:cubicBezTo>
                  <a:pt x="39348" y="459134"/>
                  <a:pt x="68245" y="461874"/>
                  <a:pt x="90311" y="474133"/>
                </a:cubicBezTo>
                <a:cubicBezTo>
                  <a:pt x="172403" y="519739"/>
                  <a:pt x="65251" y="476535"/>
                  <a:pt x="180622" y="508000"/>
                </a:cubicBezTo>
                <a:cubicBezTo>
                  <a:pt x="203583" y="514262"/>
                  <a:pt x="226259" y="521739"/>
                  <a:pt x="248356" y="530578"/>
                </a:cubicBezTo>
                <a:cubicBezTo>
                  <a:pt x="267171" y="538104"/>
                  <a:pt x="285141" y="548241"/>
                  <a:pt x="304800" y="553156"/>
                </a:cubicBezTo>
                <a:cubicBezTo>
                  <a:pt x="330614" y="559609"/>
                  <a:pt x="357576" y="560070"/>
                  <a:pt x="383822" y="564444"/>
                </a:cubicBezTo>
                <a:cubicBezTo>
                  <a:pt x="402749" y="567598"/>
                  <a:pt x="421389" y="572301"/>
                  <a:pt x="440267" y="575733"/>
                </a:cubicBezTo>
                <a:cubicBezTo>
                  <a:pt x="527684" y="591627"/>
                  <a:pt x="482154" y="578407"/>
                  <a:pt x="541867" y="598311"/>
                </a:cubicBezTo>
                <a:cubicBezTo>
                  <a:pt x="673571" y="594548"/>
                  <a:pt x="805394" y="593770"/>
                  <a:pt x="936978" y="587022"/>
                </a:cubicBezTo>
                <a:cubicBezTo>
                  <a:pt x="952473" y="586227"/>
                  <a:pt x="966676" y="577077"/>
                  <a:pt x="982133" y="575733"/>
                </a:cubicBezTo>
                <a:cubicBezTo>
                  <a:pt x="1139985" y="562007"/>
                  <a:pt x="1298159" y="552235"/>
                  <a:pt x="1456267" y="541867"/>
                </a:cubicBezTo>
                <a:cubicBezTo>
                  <a:pt x="1614533" y="531489"/>
                  <a:pt x="1697431" y="531605"/>
                  <a:pt x="1851378" y="519289"/>
                </a:cubicBezTo>
                <a:cubicBezTo>
                  <a:pt x="1988205" y="508343"/>
                  <a:pt x="1910985" y="511674"/>
                  <a:pt x="2020711" y="496711"/>
                </a:cubicBezTo>
                <a:cubicBezTo>
                  <a:pt x="2080830" y="488513"/>
                  <a:pt x="2140662" y="474873"/>
                  <a:pt x="2201333" y="474133"/>
                </a:cubicBezTo>
                <a:lnTo>
                  <a:pt x="5046133" y="451556"/>
                </a:lnTo>
                <a:cubicBezTo>
                  <a:pt x="5064948" y="447793"/>
                  <a:pt x="5084066" y="445316"/>
                  <a:pt x="5102578" y="440267"/>
                </a:cubicBezTo>
                <a:cubicBezTo>
                  <a:pt x="5160548" y="424457"/>
                  <a:pt x="5172897" y="415308"/>
                  <a:pt x="5226756" y="395111"/>
                </a:cubicBezTo>
                <a:cubicBezTo>
                  <a:pt x="5280169" y="375081"/>
                  <a:pt x="5243109" y="395497"/>
                  <a:pt x="5294489" y="361244"/>
                </a:cubicBezTo>
                <a:cubicBezTo>
                  <a:pt x="5302015" y="349955"/>
                  <a:pt x="5310999" y="339513"/>
                  <a:pt x="5317067" y="327378"/>
                </a:cubicBezTo>
                <a:cubicBezTo>
                  <a:pt x="5335343" y="290826"/>
                  <a:pt x="5336478" y="238786"/>
                  <a:pt x="5317067" y="203200"/>
                </a:cubicBezTo>
                <a:cubicBezTo>
                  <a:pt x="5306560" y="183937"/>
                  <a:pt x="5281313" y="176636"/>
                  <a:pt x="5260622" y="169333"/>
                </a:cubicBezTo>
                <a:cubicBezTo>
                  <a:pt x="5216730" y="153842"/>
                  <a:pt x="5168372" y="152753"/>
                  <a:pt x="5125156" y="135467"/>
                </a:cubicBezTo>
                <a:cubicBezTo>
                  <a:pt x="5106341" y="127941"/>
                  <a:pt x="5088751" y="115895"/>
                  <a:pt x="5068711" y="112889"/>
                </a:cubicBezTo>
                <a:cubicBezTo>
                  <a:pt x="5012767" y="104497"/>
                  <a:pt x="4955822" y="105363"/>
                  <a:pt x="4899378" y="101600"/>
                </a:cubicBezTo>
                <a:cubicBezTo>
                  <a:pt x="4812683" y="79926"/>
                  <a:pt x="4896549" y="99247"/>
                  <a:pt x="4775200" y="79022"/>
                </a:cubicBezTo>
                <a:cubicBezTo>
                  <a:pt x="4611214" y="51691"/>
                  <a:pt x="4839199" y="84670"/>
                  <a:pt x="4651022" y="56444"/>
                </a:cubicBezTo>
                <a:lnTo>
                  <a:pt x="4492978" y="33867"/>
                </a:lnTo>
                <a:lnTo>
                  <a:pt x="3149600" y="45156"/>
                </a:lnTo>
                <a:lnTo>
                  <a:pt x="2472267" y="56444"/>
                </a:lnTo>
                <a:cubicBezTo>
                  <a:pt x="2453205" y="57049"/>
                  <a:pt x="2405527" y="85047"/>
                  <a:pt x="2393244" y="90311"/>
                </a:cubicBezTo>
                <a:cubicBezTo>
                  <a:pt x="2382307" y="94998"/>
                  <a:pt x="2359378" y="101600"/>
                  <a:pt x="2359378" y="1016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8877036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ea typeface="ＭＳ Ｐゴシック" pitchFamily="34" charset="-128"/>
              </a:rPr>
              <a:t>Who to Treat?</a:t>
            </a:r>
          </a:p>
        </p:txBody>
      </p:sp>
      <p:sp>
        <p:nvSpPr>
          <p:cNvPr id="36867" name="Rectangle 3"/>
          <p:cNvSpPr>
            <a:spLocks noGrp="1" noChangeArrowheads="1"/>
          </p:cNvSpPr>
          <p:nvPr>
            <p:ph type="body" idx="1"/>
          </p:nvPr>
        </p:nvSpPr>
        <p:spPr/>
        <p:txBody>
          <a:bodyPr/>
          <a:lstStyle/>
          <a:p>
            <a:pPr eaLnBrk="1" hangingPunct="1"/>
            <a:r>
              <a:rPr lang="en-US" altLang="en-US" dirty="0" smtClean="0">
                <a:ea typeface="ＭＳ Ｐゴシック" pitchFamily="34" charset="-128"/>
              </a:rPr>
              <a:t>Depends…</a:t>
            </a:r>
          </a:p>
          <a:p>
            <a:pPr lvl="1" eaLnBrk="1" hangingPunct="1"/>
            <a:r>
              <a:rPr lang="en-US" altLang="en-US" dirty="0" smtClean="0">
                <a:ea typeface="ＭＳ Ｐゴシック" pitchFamily="34" charset="-128"/>
              </a:rPr>
              <a:t>Risk factors</a:t>
            </a:r>
          </a:p>
          <a:p>
            <a:pPr lvl="1" eaLnBrk="1" hangingPunct="1"/>
            <a:r>
              <a:rPr lang="en-US" altLang="en-US" dirty="0" smtClean="0">
                <a:ea typeface="ＭＳ Ｐゴシック" pitchFamily="34" charset="-128"/>
              </a:rPr>
              <a:t>Access to care and follow up</a:t>
            </a:r>
          </a:p>
          <a:p>
            <a:pPr lvl="1" eaLnBrk="1" hangingPunct="1"/>
            <a:r>
              <a:rPr lang="en-US" altLang="en-US" dirty="0" smtClean="0">
                <a:ea typeface="ＭＳ Ｐゴシック" pitchFamily="34" charset="-128"/>
              </a:rPr>
              <a:t>Availability/cost of meds</a:t>
            </a:r>
          </a:p>
          <a:p>
            <a:pPr lvl="1" eaLnBrk="1" hangingPunct="1"/>
            <a:r>
              <a:rPr lang="en-US" altLang="en-US" dirty="0" smtClean="0">
                <a:ea typeface="ＭＳ Ｐゴシック" pitchFamily="34" charset="-128"/>
              </a:rPr>
              <a:t>Comorbidity</a:t>
            </a:r>
          </a:p>
          <a:p>
            <a:pPr lvl="1" eaLnBrk="1" hangingPunct="1"/>
            <a:r>
              <a:rPr lang="en-US" altLang="en-US" dirty="0" smtClean="0">
                <a:ea typeface="ＭＳ Ｐゴシック" pitchFamily="34" charset="-128"/>
              </a:rPr>
              <a:t>Household finances</a:t>
            </a:r>
          </a:p>
          <a:p>
            <a:pPr eaLnBrk="1" hangingPunct="1"/>
            <a:endParaRPr lang="en-US" altLang="en-US" dirty="0" smtClean="0">
              <a:ea typeface="ＭＳ Ｐゴシック" pitchFamily="34" charset="-128"/>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a munch one"/>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857375" y="0"/>
            <a:ext cx="542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86431" y="685800"/>
            <a:ext cx="3762568" cy="923330"/>
          </a:xfrm>
          <a:prstGeom prst="rect">
            <a:avLst/>
          </a:prstGeom>
          <a:noFill/>
        </p:spPr>
        <p:txBody>
          <a:bodyPr wrap="none">
            <a:spAutoFit/>
          </a:bodyPr>
          <a:lstStyle/>
          <a:p>
            <a:pPr algn="ctr">
              <a:defRPr/>
            </a:pPr>
            <a:r>
              <a:rPr lang="en-US" sz="5400" b="1" i="1" dirty="0">
                <a:ln w="18000">
                  <a:solidFill>
                    <a:schemeClr val="accent2">
                      <a:satMod val="140000"/>
                    </a:schemeClr>
                  </a:solidFill>
                  <a:prstDash val="solid"/>
                  <a:miter lim="800000"/>
                </a:ln>
                <a:solidFill>
                  <a:schemeClr val="bg2">
                    <a:lumMod val="60000"/>
                    <a:lumOff val="40000"/>
                  </a:schemeClr>
                </a:solidFill>
                <a:effectLst>
                  <a:outerShdw blurRad="25500" dist="23000" dir="7020000" algn="tl">
                    <a:srgbClr val="000000">
                      <a:alpha val="50000"/>
                    </a:srgbClr>
                  </a:outerShdw>
                </a:effectLst>
                <a:latin typeface="Arial" charset="0"/>
                <a:ea typeface="ＭＳ Ｐゴシック" charset="0"/>
                <a:cs typeface="ＭＳ Ｐゴシック" charset="0"/>
              </a:rPr>
              <a:t>#</a:t>
            </a:r>
            <a:r>
              <a:rPr lang="en-US" sz="5400" b="1" i="1" dirty="0" smtClean="0">
                <a:ln w="18000">
                  <a:solidFill>
                    <a:schemeClr val="accent2">
                      <a:satMod val="140000"/>
                    </a:schemeClr>
                  </a:solidFill>
                  <a:prstDash val="solid"/>
                  <a:miter lim="800000"/>
                </a:ln>
                <a:solidFill>
                  <a:schemeClr val="bg2">
                    <a:lumMod val="60000"/>
                    <a:lumOff val="40000"/>
                  </a:schemeClr>
                </a:solidFill>
                <a:effectLst>
                  <a:outerShdw blurRad="25500" dist="23000" dir="7020000" algn="tl">
                    <a:srgbClr val="000000">
                      <a:alpha val="50000"/>
                    </a:srgbClr>
                  </a:outerShdw>
                </a:effectLst>
                <a:latin typeface="Arial" charset="0"/>
                <a:ea typeface="ＭＳ Ｐゴシック" charset="0"/>
                <a:cs typeface="ＭＳ Ｐゴシック" charset="0"/>
              </a:rPr>
              <a:t>Rationing</a:t>
            </a:r>
            <a:endParaRPr lang="en-US" sz="5400" b="1" i="1" dirty="0">
              <a:ln w="18000">
                <a:solidFill>
                  <a:schemeClr val="accent2">
                    <a:satMod val="140000"/>
                  </a:schemeClr>
                </a:solidFill>
                <a:prstDash val="solid"/>
                <a:miter lim="800000"/>
              </a:ln>
              <a:solidFill>
                <a:schemeClr val="bg2">
                  <a:lumMod val="60000"/>
                  <a:lumOff val="40000"/>
                </a:schemeClr>
              </a:solidFill>
              <a:effectLst>
                <a:outerShdw blurRad="25500" dist="23000" dir="7020000" algn="tl">
                  <a:srgbClr val="000000">
                    <a:alpha val="50000"/>
                  </a:srgbClr>
                </a:outerShdw>
              </a:effectLst>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ea typeface="ＭＳ Ｐゴシック" pitchFamily="34" charset="-128"/>
              </a:rPr>
              <a:t>Wait…Are You Saying Life Isn</a:t>
            </a:r>
            <a:r>
              <a:rPr lang="en-US" altLang="fr-CA" smtClean="0">
                <a:ea typeface="ＭＳ Ｐゴシック" pitchFamily="34" charset="-128"/>
              </a:rPr>
              <a:t>’</a:t>
            </a:r>
            <a:r>
              <a:rPr lang="en-US" altLang="en-US" smtClean="0">
                <a:ea typeface="ＭＳ Ｐゴシック" pitchFamily="34" charset="-128"/>
              </a:rPr>
              <a:t>t Worth That?</a:t>
            </a:r>
          </a:p>
        </p:txBody>
      </p:sp>
      <p:sp>
        <p:nvSpPr>
          <p:cNvPr id="37891" name="Content Placeholder 2"/>
          <p:cNvSpPr>
            <a:spLocks noGrp="1"/>
          </p:cNvSpPr>
          <p:nvPr>
            <p:ph idx="1"/>
          </p:nvPr>
        </p:nvSpPr>
        <p:spPr/>
        <p:txBody>
          <a:bodyPr/>
          <a:lstStyle/>
          <a:p>
            <a:r>
              <a:rPr lang="en-US" altLang="en-US" dirty="0" smtClean="0">
                <a:ea typeface="ＭＳ Ｐゴシック" pitchFamily="34" charset="-128"/>
              </a:rPr>
              <a:t>No…</a:t>
            </a:r>
          </a:p>
          <a:p>
            <a:r>
              <a:rPr lang="en-US" altLang="en-US" dirty="0" smtClean="0">
                <a:ea typeface="ＭＳ Ｐゴシック" pitchFamily="34" charset="-128"/>
              </a:rPr>
              <a:t>This is normal, of course, in US practice too…(to a far lesser degree).</a:t>
            </a:r>
          </a:p>
          <a:p>
            <a:r>
              <a:rPr lang="en-US" altLang="en-US" dirty="0" smtClean="0">
                <a:ea typeface="ＭＳ Ｐゴシック" pitchFamily="34" charset="-128"/>
              </a:rPr>
              <a:t>Examine the total costs per benefit in light of resources.</a:t>
            </a:r>
            <a:endParaRPr lang="en-US" altLang="en-US" dirty="0">
              <a:ea typeface="ＭＳ Ｐゴシック" pitchFamily="34" charset="-128"/>
            </a:endParaRPr>
          </a:p>
          <a:p>
            <a:r>
              <a:rPr lang="en-US" altLang="en-US" dirty="0" smtClean="0">
                <a:ea typeface="ＭＳ Ｐゴシック" pitchFamily="34" charset="-128"/>
              </a:rPr>
              <a:t>Treat if the treatment is cost-effective for </a:t>
            </a:r>
            <a:r>
              <a:rPr lang="en-US" altLang="en-US" dirty="0" smtClean="0">
                <a:solidFill>
                  <a:srgbClr val="FFFF00"/>
                </a:solidFill>
                <a:ea typeface="ＭＳ Ｐゴシック" pitchFamily="34" charset="-128"/>
              </a:rPr>
              <a:t>this</a:t>
            </a:r>
            <a:r>
              <a:rPr lang="en-US" altLang="en-US" dirty="0" smtClean="0">
                <a:ea typeface="ＭＳ Ｐゴシック" pitchFamily="34" charset="-128"/>
              </a:rPr>
              <a:t> patient.</a:t>
            </a:r>
          </a:p>
          <a:p>
            <a:r>
              <a:rPr lang="en-US" altLang="en-US" dirty="0" smtClean="0">
                <a:ea typeface="ＭＳ Ｐゴシック" pitchFamily="34" charset="-128"/>
              </a:rPr>
              <a:t>This is not as easy as a simple calculation</a:t>
            </a:r>
            <a:r>
              <a:rPr lang="is-IS" altLang="en-US" dirty="0" smtClean="0">
                <a:ea typeface="ＭＳ Ｐゴシック" pitchFamily="34" charset="-128"/>
              </a:rPr>
              <a:t>…</a:t>
            </a:r>
            <a:endParaRPr lang="en-US" alt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ea typeface="ＭＳ Ｐゴシック" pitchFamily="34" charset="-128"/>
              </a:rPr>
              <a:t>Where </a:t>
            </a:r>
            <a:r>
              <a:rPr lang="en-US" altLang="en-US" dirty="0">
                <a:ea typeface="ＭＳ Ｐゴシック" pitchFamily="34" charset="-128"/>
              </a:rPr>
              <a:t>is that money coming </a:t>
            </a:r>
            <a:r>
              <a:rPr lang="en-US" altLang="en-US" dirty="0" smtClean="0">
                <a:ea typeface="ＭＳ Ｐゴシック" pitchFamily="34" charset="-128"/>
              </a:rPr>
              <a:t>from?</a:t>
            </a:r>
            <a:endParaRPr lang="en-US" altLang="en-US" dirty="0">
              <a:ea typeface="ＭＳ Ｐゴシック" pitchFamily="34" charset="-128"/>
            </a:endParaRPr>
          </a:p>
        </p:txBody>
      </p:sp>
      <p:sp>
        <p:nvSpPr>
          <p:cNvPr id="37891" name="Content Placeholder 2"/>
          <p:cNvSpPr>
            <a:spLocks noGrp="1"/>
          </p:cNvSpPr>
          <p:nvPr>
            <p:ph idx="1"/>
          </p:nvPr>
        </p:nvSpPr>
        <p:spPr/>
        <p:txBody>
          <a:bodyPr/>
          <a:lstStyle/>
          <a:p>
            <a:r>
              <a:rPr lang="en-US" altLang="en-US" dirty="0" smtClean="0">
                <a:ea typeface="ＭＳ Ｐゴシック" pitchFamily="34" charset="-128"/>
              </a:rPr>
              <a:t>Could have been used for </a:t>
            </a:r>
          </a:p>
          <a:p>
            <a:pPr lvl="1"/>
            <a:r>
              <a:rPr lang="en-US" altLang="en-US" dirty="0" smtClean="0">
                <a:ea typeface="ＭＳ Ｐゴシック" pitchFamily="34" charset="-128"/>
              </a:rPr>
              <a:t>Children</a:t>
            </a:r>
            <a:r>
              <a:rPr lang="en-US" altLang="fr-CA" dirty="0" smtClean="0">
                <a:ea typeface="ＭＳ Ｐゴシック" pitchFamily="34" charset="-128"/>
              </a:rPr>
              <a:t>’</a:t>
            </a:r>
            <a:r>
              <a:rPr lang="en-US" altLang="en-US" dirty="0" smtClean="0">
                <a:ea typeface="ＭＳ Ｐゴシック" pitchFamily="34" charset="-128"/>
              </a:rPr>
              <a:t>s nutrition</a:t>
            </a:r>
          </a:p>
          <a:p>
            <a:pPr lvl="1"/>
            <a:r>
              <a:rPr lang="en-US" altLang="en-US" dirty="0" smtClean="0">
                <a:ea typeface="ＭＳ Ｐゴシック" pitchFamily="34" charset="-128"/>
              </a:rPr>
              <a:t>Wife</a:t>
            </a:r>
            <a:r>
              <a:rPr lang="en-US" altLang="fr-CA" dirty="0" smtClean="0">
                <a:ea typeface="ＭＳ Ｐゴシック" pitchFamily="34" charset="-128"/>
              </a:rPr>
              <a:t>’</a:t>
            </a:r>
            <a:r>
              <a:rPr lang="en-US" altLang="en-US" dirty="0" smtClean="0">
                <a:ea typeface="ＭＳ Ｐゴシック" pitchFamily="34" charset="-128"/>
              </a:rPr>
              <a:t>s prenatal care</a:t>
            </a:r>
          </a:p>
          <a:p>
            <a:r>
              <a:rPr lang="en-US" altLang="en-US" dirty="0" smtClean="0">
                <a:ea typeface="ＭＳ Ｐゴシック" pitchFamily="34" charset="-128"/>
              </a:rPr>
              <a:t>Could have more resources than his income:</a:t>
            </a:r>
          </a:p>
          <a:p>
            <a:pPr lvl="1"/>
            <a:r>
              <a:rPr lang="en-US" altLang="en-US" dirty="0" smtClean="0">
                <a:ea typeface="ＭＳ Ｐゴシック" pitchFamily="34" charset="-128"/>
              </a:rPr>
              <a:t>A rich uncle in the city?</a:t>
            </a:r>
          </a:p>
          <a:p>
            <a:pPr lvl="1"/>
            <a:r>
              <a:rPr lang="en-US" altLang="en-US" dirty="0" smtClean="0">
                <a:ea typeface="ＭＳ Ｐゴシック" pitchFamily="34" charset="-128"/>
              </a:rPr>
              <a:t>Barter economy might mean more ability to pay if sells.</a:t>
            </a:r>
          </a:p>
        </p:txBody>
      </p:sp>
    </p:spTree>
    <p:extLst>
      <p:ext uri="{BB962C8B-B14F-4D97-AF65-F5344CB8AC3E}">
        <p14:creationId xmlns:p14="http://schemas.microsoft.com/office/powerpoint/2010/main" val="20008930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ea typeface="ＭＳ Ｐゴシック" pitchFamily="34" charset="-128"/>
              </a:rPr>
              <a:t>What will happen if I don’t treat</a:t>
            </a:r>
            <a:r>
              <a:rPr lang="en-US" altLang="en-US" dirty="0" smtClean="0">
                <a:ea typeface="ＭＳ Ｐゴシック" pitchFamily="34" charset="-128"/>
              </a:rPr>
              <a:t>…</a:t>
            </a:r>
          </a:p>
        </p:txBody>
      </p:sp>
      <p:sp>
        <p:nvSpPr>
          <p:cNvPr id="37891" name="Content Placeholder 2"/>
          <p:cNvSpPr>
            <a:spLocks noGrp="1"/>
          </p:cNvSpPr>
          <p:nvPr>
            <p:ph idx="1"/>
          </p:nvPr>
        </p:nvSpPr>
        <p:spPr>
          <a:xfrm>
            <a:off x="658813" y="1371600"/>
            <a:ext cx="8332787" cy="4800600"/>
          </a:xfrm>
        </p:spPr>
        <p:txBody>
          <a:bodyPr/>
          <a:lstStyle/>
          <a:p>
            <a:r>
              <a:rPr lang="en-US" altLang="en-US" dirty="0" smtClean="0">
                <a:ea typeface="ＭＳ Ｐゴシック" pitchFamily="34" charset="-128"/>
              </a:rPr>
              <a:t>CVA or CHF and disability of bread winner.</a:t>
            </a:r>
          </a:p>
          <a:p>
            <a:r>
              <a:rPr lang="en-US" altLang="en-US" dirty="0" smtClean="0">
                <a:ea typeface="ＭＳ Ｐゴシック" pitchFamily="34" charset="-128"/>
              </a:rPr>
              <a:t>Never come back – my one chance to treat?</a:t>
            </a:r>
          </a:p>
          <a:p>
            <a:r>
              <a:rPr lang="en-US" altLang="en-US" dirty="0" smtClean="0">
                <a:ea typeface="ＭＳ Ｐゴシック" pitchFamily="34" charset="-128"/>
              </a:rPr>
              <a:t>Disenchanted with mission hospital – “I came to get treated b/c I didn’t feel well!”</a:t>
            </a:r>
            <a:r>
              <a:rPr lang="is-IS" altLang="en-US" dirty="0" smtClean="0">
                <a:ea typeface="ＭＳ Ｐゴシック" pitchFamily="34" charset="-128"/>
              </a:rPr>
              <a:t> but ...</a:t>
            </a:r>
          </a:p>
          <a:p>
            <a:pPr lvl="1"/>
            <a:r>
              <a:rPr lang="is-IS" altLang="en-US" dirty="0">
                <a:ea typeface="ＭＳ Ｐゴシック" pitchFamily="34" charset="-128"/>
              </a:rPr>
              <a:t>W</a:t>
            </a:r>
            <a:r>
              <a:rPr lang="is-IS" altLang="en-US" dirty="0" smtClean="0">
                <a:ea typeface="ＭＳ Ｐゴシック" pitchFamily="34" charset="-128"/>
              </a:rPr>
              <a:t>ere his symptoms from HTN? (treat him for the disease he came there for – that matters)</a:t>
            </a:r>
          </a:p>
          <a:p>
            <a:pPr lvl="1"/>
            <a:r>
              <a:rPr lang="is-IS" altLang="en-US" dirty="0" smtClean="0">
                <a:ea typeface="ＭＳ Ｐゴシック" pitchFamily="34" charset="-128"/>
              </a:rPr>
              <a:t>Does he think your pills will certainly prevent death/disability?</a:t>
            </a:r>
          </a:p>
          <a:p>
            <a:pPr lvl="1"/>
            <a:r>
              <a:rPr lang="is-IS" altLang="en-US" dirty="0" smtClean="0">
                <a:ea typeface="ＭＳ Ｐゴシック" pitchFamily="34" charset="-128"/>
              </a:rPr>
              <a:t>Does he know there’s a low chance of that?</a:t>
            </a:r>
            <a:endParaRPr lang="en-US" altLang="en-US" dirty="0" smtClean="0">
              <a:ea typeface="ＭＳ Ｐゴシック" pitchFamily="34" charset="-128"/>
            </a:endParaRPr>
          </a:p>
          <a:p>
            <a:pPr marL="0" indent="-6350">
              <a:buNone/>
            </a:pPr>
            <a:endParaRPr lang="en-US" altLang="en-US" dirty="0" smtClean="0">
              <a:ea typeface="ＭＳ Ｐゴシック" pitchFamily="34" charset="-128"/>
            </a:endParaRPr>
          </a:p>
        </p:txBody>
      </p:sp>
    </p:spTree>
    <p:extLst>
      <p:ext uri="{BB962C8B-B14F-4D97-AF65-F5344CB8AC3E}">
        <p14:creationId xmlns:p14="http://schemas.microsoft.com/office/powerpoint/2010/main" val="296707058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dirty="0" smtClean="0">
                <a:ea typeface="ＭＳ Ｐゴシック" pitchFamily="34" charset="-128"/>
              </a:rPr>
              <a:t>If you do decide to treat…</a:t>
            </a:r>
          </a:p>
        </p:txBody>
      </p:sp>
      <p:sp>
        <p:nvSpPr>
          <p:cNvPr id="35843" name="Rectangle 3"/>
          <p:cNvSpPr>
            <a:spLocks noGrp="1" noChangeArrowheads="1"/>
          </p:cNvSpPr>
          <p:nvPr>
            <p:ph type="body" idx="1"/>
          </p:nvPr>
        </p:nvSpPr>
        <p:spPr/>
        <p:txBody>
          <a:bodyPr/>
          <a:lstStyle/>
          <a:p>
            <a:pPr eaLnBrk="1" hangingPunct="1"/>
            <a:r>
              <a:rPr lang="en-US" altLang="en-US" dirty="0" err="1" smtClean="0">
                <a:ea typeface="ＭＳ Ｐゴシック" pitchFamily="34" charset="-128"/>
              </a:rPr>
              <a:t>Hx</a:t>
            </a:r>
            <a:endParaRPr lang="en-US" altLang="en-US" dirty="0" smtClean="0">
              <a:ea typeface="ＭＳ Ｐゴシック" pitchFamily="34" charset="-128"/>
            </a:endParaRPr>
          </a:p>
          <a:p>
            <a:pPr eaLnBrk="1" hangingPunct="1"/>
            <a:r>
              <a:rPr lang="en-US" altLang="en-US" dirty="0" smtClean="0">
                <a:ea typeface="ＭＳ Ｐゴシック" pitchFamily="34" charset="-128"/>
              </a:rPr>
              <a:t>Exam</a:t>
            </a:r>
          </a:p>
          <a:p>
            <a:pPr eaLnBrk="1" hangingPunct="1"/>
            <a:r>
              <a:rPr lang="en-US" altLang="en-US" dirty="0" smtClean="0">
                <a:ea typeface="ＭＳ Ｐゴシック" pitchFamily="34" charset="-128"/>
              </a:rPr>
              <a:t>Labs</a:t>
            </a:r>
          </a:p>
          <a:p>
            <a:pPr lvl="1" eaLnBrk="1" hangingPunct="1"/>
            <a:r>
              <a:rPr lang="en-US" altLang="en-US" dirty="0" smtClean="0">
                <a:ea typeface="ＭＳ Ｐゴシック" pitchFamily="34" charset="-128"/>
              </a:rPr>
              <a:t>Dip U/A; maybe other if history, exam or urinalysis suggests need and can afford.</a:t>
            </a:r>
          </a:p>
          <a:p>
            <a:pPr lvl="2" eaLnBrk="1" hangingPunct="1"/>
            <a:r>
              <a:rPr lang="en-US" altLang="en-US" dirty="0" smtClean="0">
                <a:ea typeface="ＭＳ Ｐゴシック" pitchFamily="34" charset="-128"/>
              </a:rPr>
              <a:t>Creatinine</a:t>
            </a:r>
          </a:p>
          <a:p>
            <a:pPr lvl="2" eaLnBrk="1" hangingPunct="1"/>
            <a:r>
              <a:rPr lang="en-US" altLang="en-US" dirty="0" smtClean="0">
                <a:ea typeface="ＭＳ Ｐゴシック" pitchFamily="34" charset="-128"/>
              </a:rPr>
              <a:t>(K+)</a:t>
            </a:r>
          </a:p>
          <a:p>
            <a:pPr lvl="2" eaLnBrk="1" hangingPunct="1"/>
            <a:r>
              <a:rPr lang="en-US" altLang="en-US" dirty="0" smtClean="0">
                <a:ea typeface="ＭＳ Ｐゴシック" pitchFamily="34" charset="-128"/>
              </a:rPr>
              <a:t>(ECG)</a:t>
            </a:r>
          </a:p>
          <a:p>
            <a:pPr lvl="2" eaLnBrk="1" hangingPunct="1"/>
            <a:r>
              <a:rPr lang="en-US" altLang="en-US" dirty="0" smtClean="0">
                <a:ea typeface="ＭＳ Ｐゴシック" pitchFamily="34" charset="-128"/>
              </a:rPr>
              <a:t>(Lipids)</a:t>
            </a:r>
          </a:p>
          <a:p>
            <a:pPr lvl="2" eaLnBrk="1" hangingPunct="1"/>
            <a:r>
              <a:rPr lang="en-US" altLang="en-US" dirty="0" smtClean="0">
                <a:ea typeface="ＭＳ Ｐゴシック" pitchFamily="34" charset="-128"/>
              </a:rPr>
              <a:t>(Fasting blood sugar)</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ea typeface="ＭＳ Ｐゴシック" pitchFamily="34" charset="-128"/>
              </a:rPr>
              <a:t>Choose Meds &amp; Methods Wisely</a:t>
            </a:r>
          </a:p>
        </p:txBody>
      </p:sp>
      <p:sp>
        <p:nvSpPr>
          <p:cNvPr id="39939" name="Rectangle 3"/>
          <p:cNvSpPr>
            <a:spLocks noGrp="1" noChangeArrowheads="1"/>
          </p:cNvSpPr>
          <p:nvPr>
            <p:ph type="body" idx="1"/>
          </p:nvPr>
        </p:nvSpPr>
        <p:spPr>
          <a:xfrm>
            <a:off x="658813" y="1371600"/>
            <a:ext cx="8332787" cy="4800600"/>
          </a:xfrm>
        </p:spPr>
        <p:txBody>
          <a:bodyPr/>
          <a:lstStyle/>
          <a:p>
            <a:pPr eaLnBrk="1" hangingPunct="1">
              <a:buFontTx/>
              <a:buNone/>
            </a:pPr>
            <a:r>
              <a:rPr lang="en-US" altLang="en-US" dirty="0" smtClean="0">
                <a:ea typeface="ＭＳ Ｐゴシック" pitchFamily="34" charset="-128"/>
              </a:rPr>
              <a:t>Start with Thiazide diuretics - cheap, few side effects</a:t>
            </a:r>
          </a:p>
          <a:p>
            <a:pPr lvl="1" eaLnBrk="1" hangingPunct="1"/>
            <a:r>
              <a:rPr lang="en-US" altLang="en-US" dirty="0" err="1" smtClean="0">
                <a:ea typeface="ＭＳ Ｐゴシック" pitchFamily="34" charset="-128"/>
              </a:rPr>
              <a:t>Hydrochlorthiazide</a:t>
            </a:r>
            <a:r>
              <a:rPr lang="en-US" altLang="en-US" dirty="0" smtClean="0">
                <a:ea typeface="ＭＳ Ｐゴシック" pitchFamily="34" charset="-128"/>
              </a:rPr>
              <a:t> 25 mg daily # 400 + 1 banana/day</a:t>
            </a:r>
          </a:p>
          <a:p>
            <a:pPr lvl="1" eaLnBrk="1" hangingPunct="1"/>
            <a:r>
              <a:rPr lang="en-US" altLang="fr-CA" dirty="0" smtClean="0">
                <a:ea typeface="ＭＳ Ｐゴシック" pitchFamily="34" charset="-128"/>
              </a:rPr>
              <a:t>“</a:t>
            </a:r>
            <a:r>
              <a:rPr lang="en-US" altLang="en-US" dirty="0" smtClean="0">
                <a:ea typeface="ＭＳ Ｐゴシック" pitchFamily="34" charset="-128"/>
              </a:rPr>
              <a:t>See me in 1 year” – sooner if high risk.</a:t>
            </a:r>
          </a:p>
          <a:p>
            <a:pPr lvl="1" eaLnBrk="1" hangingPunct="1"/>
            <a:r>
              <a:rPr lang="en-US" altLang="en-US" dirty="0" smtClean="0">
                <a:ea typeface="ＭＳ Ｐゴシック" pitchFamily="34" charset="-128"/>
              </a:rPr>
              <a:t>Annual to q 5 year check on co-morbidities, compliance, refills, (dip urine).</a:t>
            </a:r>
          </a:p>
          <a:p>
            <a:pPr marL="457200" lvl="1" indent="0" eaLnBrk="1" hangingPunct="1">
              <a:buNone/>
            </a:pPr>
            <a:endParaRPr lang="en-US" altLang="en-US" dirty="0" smtClean="0">
              <a:ea typeface="ＭＳ Ｐゴシック" pitchFamily="34" charset="-128"/>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658813" y="2743200"/>
            <a:ext cx="7826375" cy="1371600"/>
          </a:xfrm>
        </p:spPr>
        <p:txBody>
          <a:bodyPr/>
          <a:lstStyle/>
          <a:p>
            <a:pPr eaLnBrk="1" hangingPunct="1"/>
            <a:r>
              <a:rPr lang="en-US" altLang="en-US" sz="4000" dirty="0" smtClean="0">
                <a:ea typeface="ＭＳ Ｐゴシック" pitchFamily="34" charset="-128"/>
              </a:rPr>
              <a:t>Alternative Title: </a:t>
            </a:r>
            <a:br>
              <a:rPr lang="en-US" altLang="en-US" sz="4000" dirty="0" smtClean="0">
                <a:ea typeface="ＭＳ Ｐゴシック" pitchFamily="34" charset="-128"/>
              </a:rPr>
            </a:br>
            <a:r>
              <a:rPr lang="en-US" altLang="en-US" sz="4000" dirty="0" smtClean="0">
                <a:ea typeface="ＭＳ Ｐゴシック" pitchFamily="34" charset="-128"/>
              </a:rPr>
              <a:t>Cost </a:t>
            </a:r>
            <a:r>
              <a:rPr lang="en-US" altLang="en-US" sz="4000" dirty="0" smtClean="0">
                <a:ea typeface="ＭＳ Ｐゴシック" pitchFamily="34" charset="-128"/>
              </a:rPr>
              <a:t>Effective Care in Low Income Countries:</a:t>
            </a:r>
            <a:r>
              <a:rPr lang="en-US" altLang="en-US" sz="4800" dirty="0" smtClean="0">
                <a:ea typeface="ＭＳ Ｐゴシック" pitchFamily="34" charset="-128"/>
              </a:rPr>
              <a:t/>
            </a:r>
            <a:br>
              <a:rPr lang="en-US" altLang="en-US" sz="4800" dirty="0" smtClean="0">
                <a:ea typeface="ＭＳ Ｐゴシック" pitchFamily="34" charset="-128"/>
              </a:rPr>
            </a:br>
            <a:r>
              <a:rPr lang="en-US" altLang="en-US" sz="2800" dirty="0" smtClean="0">
                <a:solidFill>
                  <a:srgbClr val="FFC000"/>
                </a:solidFill>
                <a:ea typeface="ＭＳ Ｐゴシック" pitchFamily="34" charset="-128"/>
              </a:rPr>
              <a:t>Quality Care With Less Resources</a:t>
            </a:r>
            <a:endParaRPr lang="en-US" altLang="en-US" sz="2000" dirty="0" smtClean="0">
              <a:solidFill>
                <a:srgbClr val="FFC000"/>
              </a:solidFill>
              <a:ea typeface="ＭＳ Ｐゴシック" pitchFamily="34" charset="-128"/>
            </a:endParaRPr>
          </a:p>
        </p:txBody>
      </p:sp>
      <p:sp>
        <p:nvSpPr>
          <p:cNvPr id="16386" name="Subtitle 2"/>
          <p:cNvSpPr>
            <a:spLocks noGrp="1"/>
          </p:cNvSpPr>
          <p:nvPr>
            <p:ph type="subTitle" idx="1"/>
          </p:nvPr>
        </p:nvSpPr>
        <p:spPr>
          <a:xfrm>
            <a:off x="685800" y="4191000"/>
            <a:ext cx="7826375" cy="1676400"/>
          </a:xfrm>
        </p:spPr>
        <p:txBody>
          <a:bodyPr rtlCol="0">
            <a:normAutofit fontScale="92500" lnSpcReduction="10000"/>
          </a:bodyPr>
          <a:lstStyle/>
          <a:p>
            <a:pPr marL="39688" eaLnBrk="1" fontAlgn="auto" hangingPunct="1">
              <a:spcBef>
                <a:spcPct val="0"/>
              </a:spcBef>
              <a:spcAft>
                <a:spcPts val="0"/>
              </a:spcAft>
              <a:defRPr/>
            </a:pPr>
            <a:r>
              <a:rPr lang="en-US" sz="3200" dirty="0">
                <a:ea typeface="+mn-ea"/>
                <a:cs typeface="+mn-cs"/>
              </a:rPr>
              <a:t>Stephen P. Merry, MD, MPH, DTM&amp;H</a:t>
            </a:r>
          </a:p>
          <a:p>
            <a:pPr marL="39688" eaLnBrk="1" fontAlgn="auto" hangingPunct="1">
              <a:spcBef>
                <a:spcPts val="400"/>
              </a:spcBef>
              <a:spcAft>
                <a:spcPts val="0"/>
              </a:spcAft>
              <a:defRPr/>
            </a:pPr>
            <a:r>
              <a:rPr lang="en-US" sz="2400" dirty="0">
                <a:ea typeface="+mn-ea"/>
                <a:cs typeface="+mn-cs"/>
              </a:rPr>
              <a:t>Assistant Professor of Family </a:t>
            </a:r>
            <a:r>
              <a:rPr lang="en-US" sz="2400" dirty="0" smtClean="0">
                <a:ea typeface="+mn-ea"/>
                <a:cs typeface="+mn-cs"/>
              </a:rPr>
              <a:t>Medicine</a:t>
            </a:r>
            <a:endParaRPr lang="en-US" sz="2400" dirty="0">
              <a:ea typeface="+mn-ea"/>
              <a:cs typeface="+mn-cs"/>
            </a:endParaRPr>
          </a:p>
          <a:p>
            <a:pPr marL="39688" eaLnBrk="1" fontAlgn="auto" hangingPunct="1">
              <a:spcBef>
                <a:spcPts val="400"/>
              </a:spcBef>
              <a:spcAft>
                <a:spcPts val="0"/>
              </a:spcAft>
              <a:defRPr/>
            </a:pPr>
            <a:r>
              <a:rPr lang="en-US" sz="2400" dirty="0" smtClean="0">
                <a:ea typeface="+mn-ea"/>
                <a:cs typeface="+mn-cs"/>
              </a:rPr>
              <a:t>Chair, Mayo International Health Program</a:t>
            </a:r>
          </a:p>
          <a:p>
            <a:pPr marL="39688" eaLnBrk="1" fontAlgn="auto" hangingPunct="1">
              <a:spcBef>
                <a:spcPts val="400"/>
              </a:spcBef>
              <a:spcAft>
                <a:spcPts val="0"/>
              </a:spcAft>
              <a:defRPr/>
            </a:pPr>
            <a:r>
              <a:rPr lang="en-US" sz="2400" dirty="0" smtClean="0">
                <a:ea typeface="+mn-ea"/>
                <a:cs typeface="+mn-cs"/>
              </a:rPr>
              <a:t>Mayo </a:t>
            </a:r>
            <a:r>
              <a:rPr lang="en-US" sz="2400" dirty="0">
                <a:ea typeface="+mn-ea"/>
                <a:cs typeface="+mn-cs"/>
              </a:rPr>
              <a:t>Clinic, Rochester</a:t>
            </a:r>
          </a:p>
        </p:txBody>
      </p:sp>
      <p:pic>
        <p:nvPicPr>
          <p:cNvPr id="17412" name="Picture 1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76200"/>
            <a:ext cx="3352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34344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04800"/>
            <a:ext cx="7772400" cy="1143000"/>
          </a:xfrm>
        </p:spPr>
        <p:txBody>
          <a:bodyPr/>
          <a:lstStyle/>
          <a:p>
            <a:pPr eaLnBrk="1" hangingPunct="1"/>
            <a:r>
              <a:rPr lang="en-US" altLang="en-US" smtClean="0">
                <a:ea typeface="ＭＳ Ｐゴシック" pitchFamily="34" charset="-128"/>
              </a:rPr>
              <a:t>Risk Stratification </a:t>
            </a:r>
            <a:br>
              <a:rPr lang="en-US" altLang="en-US" smtClean="0">
                <a:ea typeface="ＭＳ Ｐゴシック" pitchFamily="34" charset="-128"/>
              </a:rPr>
            </a:br>
            <a:r>
              <a:rPr lang="en-US" altLang="en-US" smtClean="0">
                <a:ea typeface="ＭＳ Ｐゴシック" pitchFamily="34" charset="-128"/>
              </a:rPr>
              <a:t>of hypertensive patients</a:t>
            </a:r>
          </a:p>
        </p:txBody>
      </p:sp>
      <p:graphicFrame>
        <p:nvGraphicFramePr>
          <p:cNvPr id="435240" name="Group 40"/>
          <p:cNvGraphicFramePr>
            <a:graphicFrameLocks noGrp="1"/>
          </p:cNvGraphicFramePr>
          <p:nvPr>
            <p:ph idx="1"/>
          </p:nvPr>
        </p:nvGraphicFramePr>
        <p:xfrm>
          <a:off x="609600" y="1676400"/>
          <a:ext cx="7772400" cy="4543471"/>
        </p:xfrm>
        <a:graphic>
          <a:graphicData uri="http://schemas.openxmlformats.org/drawingml/2006/table">
            <a:tbl>
              <a:tblPr/>
              <a:tblGrid>
                <a:gridCol w="2667000"/>
                <a:gridCol w="1676400"/>
                <a:gridCol w="1828800"/>
                <a:gridCol w="1600200"/>
              </a:tblGrid>
              <a:tr h="1066740">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endParaRPr kumimoji="0" lang="en-US" altLang="en-US" sz="2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endParaRP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2"/>
                          </a:solidFill>
                          <a:effectLst>
                            <a:outerShdw blurRad="38100" dist="38100" dir="2700000" algn="tl">
                              <a:srgbClr val="FFFFFF"/>
                            </a:outerShdw>
                          </a:effectLst>
                          <a:latin typeface="Arial" pitchFamily="34" charset="0"/>
                          <a:ea typeface="ＭＳ Ｐゴシック" pitchFamily="34" charset="-128"/>
                          <a:cs typeface="Arial" pitchFamily="34" charset="0"/>
                        </a:rPr>
                        <a:t>Grade 1</a:t>
                      </a:r>
                    </a:p>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2"/>
                          </a:solidFill>
                          <a:effectLst>
                            <a:outerShdw blurRad="38100" dist="38100" dir="2700000" algn="tl">
                              <a:srgbClr val="FFFFFF"/>
                            </a:outerShdw>
                          </a:effectLst>
                          <a:latin typeface="Arial" pitchFamily="34" charset="0"/>
                          <a:ea typeface="ＭＳ Ｐゴシック" pitchFamily="34" charset="-128"/>
                          <a:cs typeface="Arial" pitchFamily="34" charset="0"/>
                        </a:rPr>
                        <a:t>(140-159/90-99 mm Hg)</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2"/>
                          </a:solidFill>
                          <a:effectLst>
                            <a:outerShdw blurRad="38100" dist="38100" dir="2700000" algn="tl">
                              <a:srgbClr val="FFFFFF"/>
                            </a:outerShdw>
                          </a:effectLst>
                          <a:latin typeface="Arial" pitchFamily="34" charset="0"/>
                          <a:ea typeface="ＭＳ Ｐゴシック" pitchFamily="34" charset="-128"/>
                          <a:cs typeface="Arial" pitchFamily="34" charset="0"/>
                        </a:rPr>
                        <a:t>Grade 2</a:t>
                      </a:r>
                    </a:p>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2"/>
                          </a:solidFill>
                          <a:effectLst>
                            <a:outerShdw blurRad="38100" dist="38100" dir="2700000" algn="tl">
                              <a:srgbClr val="FFFFFF"/>
                            </a:outerShdw>
                          </a:effectLst>
                          <a:latin typeface="Arial" pitchFamily="34" charset="0"/>
                          <a:ea typeface="ＭＳ Ｐゴシック" pitchFamily="34" charset="-128"/>
                          <a:cs typeface="Arial" pitchFamily="34" charset="0"/>
                        </a:rPr>
                        <a:t>(160-179/100-109 mm Hg)</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2"/>
                          </a:solidFill>
                          <a:effectLst>
                            <a:outerShdw blurRad="38100" dist="38100" dir="2700000" algn="tl">
                              <a:srgbClr val="FFFFFF"/>
                            </a:outerShdw>
                          </a:effectLst>
                          <a:latin typeface="Arial" pitchFamily="34" charset="0"/>
                          <a:ea typeface="ＭＳ Ｐゴシック" pitchFamily="34" charset="-128"/>
                          <a:cs typeface="Arial" pitchFamily="34" charset="0"/>
                        </a:rPr>
                        <a:t>Grade 3</a:t>
                      </a:r>
                    </a:p>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2"/>
                          </a:solidFill>
                          <a:effectLst>
                            <a:outerShdw blurRad="38100" dist="38100" dir="2700000" algn="tl">
                              <a:srgbClr val="FFFFFF"/>
                            </a:outerShdw>
                          </a:effectLst>
                          <a:latin typeface="Arial" pitchFamily="34" charset="0"/>
                          <a:ea typeface="ＭＳ Ｐゴシック" pitchFamily="34" charset="-128"/>
                          <a:cs typeface="Arial" pitchFamily="34" charset="0"/>
                        </a:rPr>
                        <a:t>(</a:t>
                      </a:r>
                      <a:r>
                        <a:rPr kumimoji="0" lang="en-US" altLang="en-US" sz="20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a:t>
                      </a:r>
                      <a:r>
                        <a:rPr kumimoji="0" lang="en-US" altLang="en-US" sz="2000" b="1" i="0" u="none" strike="noStrike" cap="none" normalizeH="0" baseline="0" smtClean="0">
                          <a:ln>
                            <a:noFill/>
                          </a:ln>
                          <a:solidFill>
                            <a:schemeClr val="tx2"/>
                          </a:solidFill>
                          <a:effectLst>
                            <a:outerShdw blurRad="38100" dist="38100" dir="2700000" algn="tl">
                              <a:srgbClr val="FFFFFF"/>
                            </a:outerShdw>
                          </a:effectLst>
                          <a:latin typeface="Arial" pitchFamily="34" charset="0"/>
                          <a:ea typeface="ＭＳ Ｐゴシック" pitchFamily="34" charset="-128"/>
                          <a:cs typeface="Arial" pitchFamily="34" charset="0"/>
                        </a:rPr>
                        <a:t> 180/110 mm Hg)</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28">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No risk factors</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Low risk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490B">
                        <a:alpha val="50195"/>
                      </a:srgbClr>
                    </a:solid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Medium risk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00"/>
                    </a:solid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High risk</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D8E12">
                        <a:alpha val="50195"/>
                      </a:srgbClr>
                    </a:solidFill>
                  </a:tcPr>
                </a:tc>
              </a:tr>
              <a:tr h="640028">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1-2 risk factors</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Medium risk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00"/>
                    </a:solid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Medium-high risk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00"/>
                    </a:solid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Very high risk</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D8E12">
                        <a:alpha val="50195"/>
                      </a:srgbClr>
                    </a:solidFill>
                  </a:tcPr>
                </a:tc>
              </a:tr>
              <a:tr h="1195290">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 3 risk factors, LVH, proteinuria, raised creatinine, grade 2 retinopathy.</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High risk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D8E12">
                        <a:alpha val="50195"/>
                      </a:srgbClr>
                    </a:solid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High risk</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D8E12">
                        <a:alpha val="50195"/>
                      </a:srgbClr>
                    </a:solid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Very high risk</a:t>
                      </a:r>
                    </a:p>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endPar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D8E12">
                        <a:alpha val="50195"/>
                      </a:srgbClr>
                    </a:solidFill>
                  </a:tcPr>
                </a:tc>
              </a:tr>
              <a:tr h="1066740">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Associated clinical condition </a:t>
                      </a:r>
                      <a:r>
                        <a:rPr kumimoji="0" lang="en-US" altLang="en-US" sz="14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 stroke, CAD, CHF, CRF, DM neph, grade 3+ hypertensive retinopathy</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Very high risk</a:t>
                      </a:r>
                    </a:p>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endPar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D8E12">
                        <a:alpha val="50195"/>
                      </a:srgbClr>
                    </a:solid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Very high risk</a:t>
                      </a:r>
                    </a:p>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endPar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D8E12">
                        <a:alpha val="50195"/>
                      </a:srgbClr>
                    </a:solid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Very high risk</a:t>
                      </a:r>
                    </a:p>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endParaRPr kumimoji="0" lang="en-US" alt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D8E12">
                        <a:alpha val="50195"/>
                      </a:srgbClr>
                    </a:solidFill>
                  </a:tcPr>
                </a:tc>
              </a:tr>
            </a:tbl>
          </a:graphicData>
        </a:graphic>
      </p:graphicFrame>
      <p:sp>
        <p:nvSpPr>
          <p:cNvPr id="133155" name="Text Box 35"/>
          <p:cNvSpPr txBox="1">
            <a:spLocks noChangeArrowheads="1"/>
          </p:cNvSpPr>
          <p:nvPr/>
        </p:nvSpPr>
        <p:spPr bwMode="auto">
          <a:xfrm>
            <a:off x="4800600" y="6400800"/>
            <a:ext cx="38862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marL="609600" indent="-609600">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a:defRPr sz="2800">
                <a:solidFill>
                  <a:schemeClr val="tx1"/>
                </a:solidFill>
                <a:latin typeface="Arial" charset="0"/>
                <a:ea typeface="ＭＳ Ｐゴシック" charset="0"/>
              </a:defRPr>
            </a:lvl3pPr>
            <a:lvl4pPr>
              <a:defRPr sz="2800">
                <a:solidFill>
                  <a:schemeClr val="tx1"/>
                </a:solidFill>
                <a:latin typeface="Arial" charset="0"/>
                <a:ea typeface="ＭＳ Ｐゴシック" charset="0"/>
              </a:defRPr>
            </a:lvl4pPr>
            <a:lvl5pPr>
              <a:defRPr sz="2800">
                <a:solidFill>
                  <a:schemeClr val="tx1"/>
                </a:solidFill>
                <a:latin typeface="Arial" charset="0"/>
                <a:ea typeface="ＭＳ Ｐゴシック" charset="0"/>
              </a:defRPr>
            </a:lvl5pPr>
            <a:lvl6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6pPr>
            <a:lvl7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7pPr>
            <a:lvl8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8pPr>
            <a:lvl9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9pPr>
          </a:lstStyle>
          <a:p>
            <a:pPr>
              <a:defRPr/>
            </a:pPr>
            <a:r>
              <a:rPr lang="en-US" sz="1800" b="1" dirty="0" smtClean="0">
                <a:cs typeface="Arial" charset="0"/>
              </a:rPr>
              <a:t>Adapted from WHO Guidelines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smtClean="0">
                <a:ea typeface="ＭＳ Ｐゴシック" pitchFamily="34" charset="-128"/>
              </a:rPr>
              <a:t>How should we treat mild HTN in LIC?</a:t>
            </a:r>
          </a:p>
        </p:txBody>
      </p:sp>
      <p:sp>
        <p:nvSpPr>
          <p:cNvPr id="44035" name="Rectangle 3"/>
          <p:cNvSpPr>
            <a:spLocks noGrp="1" noChangeArrowheads="1"/>
          </p:cNvSpPr>
          <p:nvPr>
            <p:ph type="body" idx="1"/>
          </p:nvPr>
        </p:nvSpPr>
        <p:spPr>
          <a:xfrm>
            <a:off x="685800" y="1676400"/>
            <a:ext cx="8305800" cy="4662488"/>
          </a:xfrm>
        </p:spPr>
        <p:txBody>
          <a:bodyPr/>
          <a:lstStyle/>
          <a:p>
            <a:pPr eaLnBrk="1" hangingPunct="1"/>
            <a:r>
              <a:rPr lang="en-US" altLang="en-US" dirty="0" smtClean="0">
                <a:ea typeface="ＭＳ Ｐゴシック" pitchFamily="34" charset="-128"/>
              </a:rPr>
              <a:t>Depends… </a:t>
            </a:r>
            <a:r>
              <a:rPr lang="en-US" altLang="fr-CA" dirty="0" smtClean="0">
                <a:ea typeface="ＭＳ Ｐゴシック" pitchFamily="34" charset="-128"/>
              </a:rPr>
              <a:t>“</a:t>
            </a:r>
            <a:r>
              <a:rPr lang="en-US" altLang="en-US" dirty="0" smtClean="0">
                <a:ea typeface="ＭＳ Ｐゴシック" pitchFamily="34" charset="-128"/>
              </a:rPr>
              <a:t>Shared Decision Making</a:t>
            </a:r>
            <a:r>
              <a:rPr lang="en-US" altLang="fr-CA" dirty="0" smtClean="0">
                <a:ea typeface="ＭＳ Ｐゴシック" pitchFamily="34" charset="-128"/>
              </a:rPr>
              <a:t>”</a:t>
            </a:r>
          </a:p>
          <a:p>
            <a:pPr lvl="1" eaLnBrk="1" hangingPunct="1"/>
            <a:r>
              <a:rPr lang="en-US" altLang="en-US" dirty="0">
                <a:ea typeface="ＭＳ Ｐゴシック" pitchFamily="34" charset="-128"/>
              </a:rPr>
              <a:t>Risk factors</a:t>
            </a:r>
          </a:p>
          <a:p>
            <a:pPr lvl="1" eaLnBrk="1" hangingPunct="1"/>
            <a:r>
              <a:rPr lang="en-US" altLang="en-US" dirty="0" smtClean="0">
                <a:ea typeface="ＭＳ Ｐゴシック" pitchFamily="34" charset="-128"/>
              </a:rPr>
              <a:t>Finances, values and preferences</a:t>
            </a:r>
          </a:p>
          <a:p>
            <a:pPr eaLnBrk="1" hangingPunct="1"/>
            <a:r>
              <a:rPr lang="en-US" altLang="en-US" dirty="0" smtClean="0">
                <a:ea typeface="ＭＳ Ｐゴシック" pitchFamily="34" charset="-128"/>
              </a:rPr>
              <a:t>Lifestyle modification if appropriate</a:t>
            </a:r>
          </a:p>
          <a:p>
            <a:pPr lvl="1" eaLnBrk="1" hangingPunct="1"/>
            <a:r>
              <a:rPr lang="en-US" altLang="en-US" dirty="0" smtClean="0">
                <a:ea typeface="ＭＳ Ｐゴシック" pitchFamily="34" charset="-128"/>
              </a:rPr>
              <a:t>Weight loss, if obese</a:t>
            </a:r>
          </a:p>
          <a:p>
            <a:pPr lvl="1" eaLnBrk="1" hangingPunct="1"/>
            <a:r>
              <a:rPr lang="en-US" altLang="en-US" dirty="0" smtClean="0">
                <a:ea typeface="ＭＳ Ｐゴシック" pitchFamily="34" charset="-128"/>
              </a:rPr>
              <a:t>Plant-based </a:t>
            </a:r>
            <a:r>
              <a:rPr lang="en-US" altLang="en-US" dirty="0">
                <a:ea typeface="ＭＳ Ｐゴシック" pitchFamily="34" charset="-128"/>
              </a:rPr>
              <a:t>d</a:t>
            </a:r>
            <a:r>
              <a:rPr lang="en-US" altLang="en-US" dirty="0" smtClean="0">
                <a:ea typeface="ＭＳ Ｐゴシック" pitchFamily="34" charset="-128"/>
              </a:rPr>
              <a:t>iet, NAS if not already eating.</a:t>
            </a:r>
            <a:endParaRPr lang="en-US" altLang="en-US" dirty="0">
              <a:ea typeface="ＭＳ Ｐゴシック" pitchFamily="34" charset="-128"/>
            </a:endParaRPr>
          </a:p>
          <a:p>
            <a:pPr lvl="1" eaLnBrk="1" hangingPunct="1"/>
            <a:r>
              <a:rPr lang="en-US" altLang="en-US" dirty="0" smtClean="0">
                <a:ea typeface="ＭＳ Ｐゴシック" pitchFamily="34" charset="-128"/>
              </a:rPr>
              <a:t>Exercise, if sedentary.</a:t>
            </a:r>
          </a:p>
          <a:p>
            <a:pPr lvl="1" eaLnBrk="1" hangingPunct="1"/>
            <a:r>
              <a:rPr lang="en-US" altLang="en-US" dirty="0" smtClean="0">
                <a:ea typeface="ＭＳ Ｐゴシック" pitchFamily="34" charset="-128"/>
              </a:rPr>
              <a:t>Less alcohol if drinking in excess</a:t>
            </a:r>
          </a:p>
          <a:p>
            <a:pPr eaLnBrk="1" hangingPunct="1"/>
            <a:r>
              <a:rPr lang="en-US" altLang="en-US" dirty="0" smtClean="0">
                <a:ea typeface="ＭＳ Ｐゴシック" pitchFamily="34" charset="-128"/>
              </a:rPr>
              <a:t>Meds aren’t the only answer…</a:t>
            </a:r>
          </a:p>
          <a:p>
            <a:pPr eaLnBrk="1" hangingPunct="1"/>
            <a:endParaRPr lang="en-US" altLang="en-US" dirty="0" smtClean="0">
              <a:ea typeface="ＭＳ Ｐゴシック" pitchFamily="34" charset="-128"/>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ea typeface="ＭＳ Ｐゴシック" pitchFamily="34" charset="-128"/>
              </a:rPr>
              <a:t>Lifestyle Modifications in the Management of Hypertension</a:t>
            </a:r>
          </a:p>
        </p:txBody>
      </p:sp>
      <p:graphicFrame>
        <p:nvGraphicFramePr>
          <p:cNvPr id="437283" name="Group 35"/>
          <p:cNvGraphicFramePr>
            <a:graphicFrameLocks noGrp="1"/>
          </p:cNvGraphicFramePr>
          <p:nvPr>
            <p:ph idx="1"/>
          </p:nvPr>
        </p:nvGraphicFramePr>
        <p:xfrm>
          <a:off x="685800" y="1739900"/>
          <a:ext cx="7772400" cy="4194222"/>
        </p:xfrm>
        <a:graphic>
          <a:graphicData uri="http://schemas.openxmlformats.org/drawingml/2006/table">
            <a:tbl>
              <a:tblPr/>
              <a:tblGrid>
                <a:gridCol w="2590800"/>
                <a:gridCol w="2590800"/>
                <a:gridCol w="2590800"/>
              </a:tblGrid>
              <a:tr h="633330">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0" i="0" u="none" strike="noStrike" cap="none" normalizeH="0" baseline="0" smtClean="0">
                          <a:ln>
                            <a:noFill/>
                          </a:ln>
                          <a:solidFill>
                            <a:schemeClr val="tx2"/>
                          </a:solidFill>
                          <a:effectLst>
                            <a:outerShdw blurRad="38100" dist="38100" dir="2700000" algn="tl">
                              <a:srgbClr val="FFFFFF"/>
                            </a:outerShdw>
                          </a:effectLst>
                          <a:latin typeface="Arial" pitchFamily="34" charset="0"/>
                          <a:ea typeface="ＭＳ Ｐゴシック" pitchFamily="34" charset="-128"/>
                          <a:cs typeface="Arial" pitchFamily="34" charset="0"/>
                        </a:rPr>
                        <a:t>Modification</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0" i="0" u="none" strike="noStrike" cap="none" normalizeH="0" baseline="0" smtClean="0">
                          <a:ln>
                            <a:noFill/>
                          </a:ln>
                          <a:solidFill>
                            <a:schemeClr val="tx2"/>
                          </a:solidFill>
                          <a:effectLst>
                            <a:outerShdw blurRad="38100" dist="38100" dir="2700000" algn="tl">
                              <a:srgbClr val="FFFFFF"/>
                            </a:outerShdw>
                          </a:effectLst>
                          <a:latin typeface="Arial" pitchFamily="34" charset="0"/>
                          <a:ea typeface="ＭＳ Ｐゴシック" pitchFamily="34" charset="-128"/>
                          <a:cs typeface="Arial" pitchFamily="34" charset="0"/>
                        </a:rPr>
                        <a:t>Recommendation</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0" i="0" u="none" strike="noStrike" cap="none" normalizeH="0" baseline="0" smtClean="0">
                          <a:ln>
                            <a:noFill/>
                          </a:ln>
                          <a:solidFill>
                            <a:schemeClr val="tx2"/>
                          </a:solidFill>
                          <a:effectLst>
                            <a:outerShdw blurRad="38100" dist="38100" dir="2700000" algn="tl">
                              <a:srgbClr val="FFFFFF"/>
                            </a:outerShdw>
                          </a:effectLst>
                          <a:latin typeface="Arial" pitchFamily="34" charset="0"/>
                          <a:ea typeface="ＭＳ Ｐゴシック" pitchFamily="34" charset="-128"/>
                          <a:cs typeface="Arial" pitchFamily="34" charset="0"/>
                        </a:rPr>
                        <a:t>Approximate systolic BP reduction</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743">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Weight reduction</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Maintain BMI 18.5 – 25</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5-20 mm Hg per 10 lb loss</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2014">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Adopt DASH eating plan</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Diet rich in fruits, vege</a:t>
                      </a:r>
                      <a:r>
                        <a:rPr kumimoji="0" lang="ja-JP"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a:t>
                      </a:r>
                      <a:r>
                        <a:rPr kumimoji="0" lang="en-US" altLang="ja-JP"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s, low fat dairy, reduced sat. fat</a:t>
                      </a:r>
                      <a:endPar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endParaRP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8-14 mm Hg</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743">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Dietary sodium reduction</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Low salt diet – 2.4 gm sodium</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2-8 mm Hg</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330">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Physical activity</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30 min per day brisk activity</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4-9 mm Hg</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2014">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ＭＳ Ｐゴシック" pitchFamily="34" charset="-128"/>
                          <a:cs typeface="Arial" pitchFamily="34" charset="0"/>
                        </a:rPr>
                        <a:t>Limit alcohol</a:t>
                      </a:r>
                    </a:p>
                  </a:txBody>
                  <a:tcPr marT="45687" marB="456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No more than 2/day men and 1/day women</a:t>
                      </a:r>
                    </a:p>
                  </a:txBody>
                  <a:tcPr marT="45687" marB="456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2-4 mm Hg</a:t>
                      </a:r>
                    </a:p>
                  </a:txBody>
                  <a:tcPr marT="45687" marB="456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5201" name="Text Box 33"/>
          <p:cNvSpPr txBox="1">
            <a:spLocks noChangeArrowheads="1"/>
          </p:cNvSpPr>
          <p:nvPr/>
        </p:nvSpPr>
        <p:spPr bwMode="auto">
          <a:xfrm>
            <a:off x="6096000" y="6324600"/>
            <a:ext cx="26670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marL="609600" indent="-609600">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a:defRPr sz="2800">
                <a:solidFill>
                  <a:schemeClr val="tx1"/>
                </a:solidFill>
                <a:latin typeface="Arial" charset="0"/>
                <a:ea typeface="ＭＳ Ｐゴシック" charset="0"/>
              </a:defRPr>
            </a:lvl3pPr>
            <a:lvl4pPr>
              <a:defRPr sz="2800">
                <a:solidFill>
                  <a:schemeClr val="tx1"/>
                </a:solidFill>
                <a:latin typeface="Arial" charset="0"/>
                <a:ea typeface="ＭＳ Ｐゴシック" charset="0"/>
              </a:defRPr>
            </a:lvl4pPr>
            <a:lvl5pPr>
              <a:defRPr sz="2800">
                <a:solidFill>
                  <a:schemeClr val="tx1"/>
                </a:solidFill>
                <a:latin typeface="Arial" charset="0"/>
                <a:ea typeface="ＭＳ Ｐゴシック" charset="0"/>
              </a:defRPr>
            </a:lvl5pPr>
            <a:lvl6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6pPr>
            <a:lvl7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7pPr>
            <a:lvl8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8pPr>
            <a:lvl9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9pPr>
          </a:lstStyle>
          <a:p>
            <a:pPr>
              <a:defRPr/>
            </a:pPr>
            <a:r>
              <a:rPr lang="en-US" sz="1800" b="1" dirty="0" smtClean="0">
                <a:cs typeface="Arial" charset="0"/>
              </a:rPr>
              <a:t>Adapted from JNC 7</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ea typeface="ＭＳ Ｐゴシック" pitchFamily="34" charset="-128"/>
              </a:rPr>
              <a:t>Patient Education - HTN</a:t>
            </a:r>
          </a:p>
        </p:txBody>
      </p:sp>
      <p:sp>
        <p:nvSpPr>
          <p:cNvPr id="46083" name="Rectangle 3"/>
          <p:cNvSpPr>
            <a:spLocks noGrp="1" noChangeArrowheads="1"/>
          </p:cNvSpPr>
          <p:nvPr>
            <p:ph type="body" idx="1"/>
          </p:nvPr>
        </p:nvSpPr>
        <p:spPr/>
        <p:txBody>
          <a:bodyPr/>
          <a:lstStyle/>
          <a:p>
            <a:pPr eaLnBrk="1" hangingPunct="1"/>
            <a:r>
              <a:rPr lang="en-US" altLang="en-US" dirty="0">
                <a:ea typeface="ＭＳ Ｐゴシック" pitchFamily="34" charset="-128"/>
              </a:rPr>
              <a:t>HTN increases the risk of many diseases – stroke, heart attack, etc.</a:t>
            </a:r>
          </a:p>
          <a:p>
            <a:pPr eaLnBrk="1" hangingPunct="1"/>
            <a:r>
              <a:rPr lang="en-US" altLang="en-US" dirty="0" smtClean="0">
                <a:ea typeface="ＭＳ Ｐゴシック" pitchFamily="34" charset="-128"/>
              </a:rPr>
              <a:t>Lifestyle </a:t>
            </a:r>
            <a:r>
              <a:rPr lang="en-US" altLang="en-US" dirty="0">
                <a:ea typeface="ＭＳ Ｐゴシック" pitchFamily="34" charset="-128"/>
              </a:rPr>
              <a:t>mod is AS </a:t>
            </a:r>
            <a:r>
              <a:rPr lang="en-US" altLang="en-US" dirty="0" smtClean="0">
                <a:ea typeface="ＭＳ Ｐゴシック" pitchFamily="34" charset="-128"/>
              </a:rPr>
              <a:t>EFFECTIVE as medicine</a:t>
            </a:r>
          </a:p>
          <a:p>
            <a:pPr lvl="1" eaLnBrk="1" hangingPunct="1"/>
            <a:r>
              <a:rPr lang="en-US" altLang="en-US" dirty="0" smtClean="0">
                <a:ea typeface="ＭＳ Ｐゴシック" pitchFamily="34" charset="-128"/>
              </a:rPr>
              <a:t>It’s lots cheaper with multiple other benefits</a:t>
            </a:r>
          </a:p>
          <a:p>
            <a:pPr lvl="1" eaLnBrk="1" hangingPunct="1"/>
            <a:r>
              <a:rPr lang="en-US" altLang="en-US" dirty="0" smtClean="0">
                <a:ea typeface="ＭＳ Ｐゴシック" pitchFamily="34" charset="-128"/>
              </a:rPr>
              <a:t>Patients in LIC will follow your advice.</a:t>
            </a:r>
            <a:endParaRPr lang="en-US" altLang="en-US" dirty="0">
              <a:ea typeface="ＭＳ Ｐゴシック" pitchFamily="34" charset="-128"/>
            </a:endParaRPr>
          </a:p>
          <a:p>
            <a:pPr eaLnBrk="1" hangingPunct="1"/>
            <a:r>
              <a:rPr lang="en-US" altLang="en-US" dirty="0" smtClean="0">
                <a:ea typeface="ＭＳ Ｐゴシック" pitchFamily="34" charset="-128"/>
              </a:rPr>
              <a:t>HTN requires lifelong treatment</a:t>
            </a:r>
          </a:p>
          <a:p>
            <a:pPr eaLnBrk="1" hangingPunct="1"/>
            <a:r>
              <a:rPr lang="en-US" altLang="en-US" dirty="0">
                <a:ea typeface="ＭＳ Ｐゴシック" pitchFamily="34" charset="-128"/>
              </a:rPr>
              <a:t>You need to take your medicine daily.</a:t>
            </a:r>
          </a:p>
          <a:p>
            <a:pPr eaLnBrk="1" hangingPunct="1"/>
            <a:r>
              <a:rPr lang="en-US" altLang="en-US" dirty="0" smtClean="0">
                <a:ea typeface="ＭＳ Ｐゴシック" pitchFamily="34" charset="-128"/>
              </a:rPr>
              <a:t>HTN treatment won</a:t>
            </a:r>
            <a:r>
              <a:rPr lang="en-US" altLang="fr-CA" dirty="0" smtClean="0">
                <a:ea typeface="ＭＳ Ｐゴシック" pitchFamily="34" charset="-128"/>
              </a:rPr>
              <a:t>’</a:t>
            </a:r>
            <a:r>
              <a:rPr lang="en-US" altLang="en-US" dirty="0" smtClean="0">
                <a:ea typeface="ＭＳ Ｐゴシック" pitchFamily="34" charset="-128"/>
              </a:rPr>
              <a:t>t make you feel much better but it</a:t>
            </a:r>
            <a:r>
              <a:rPr lang="en-US" altLang="fr-CA" dirty="0" smtClean="0">
                <a:ea typeface="ＭＳ Ｐゴシック" pitchFamily="34" charset="-128"/>
              </a:rPr>
              <a:t>’</a:t>
            </a:r>
            <a:r>
              <a:rPr lang="en-US" altLang="en-US" dirty="0" smtClean="0">
                <a:ea typeface="ＭＳ Ｐゴシック" pitchFamily="34" charset="-128"/>
              </a:rPr>
              <a:t>s good for you.</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ea typeface="ＭＳ Ｐゴシック" pitchFamily="34" charset="-128"/>
              </a:rPr>
              <a:t>Choose Meds Wisely</a:t>
            </a:r>
          </a:p>
        </p:txBody>
      </p:sp>
      <p:sp>
        <p:nvSpPr>
          <p:cNvPr id="47107" name="Rectangle 3"/>
          <p:cNvSpPr>
            <a:spLocks noGrp="1" noChangeArrowheads="1"/>
          </p:cNvSpPr>
          <p:nvPr>
            <p:ph type="body" idx="1"/>
          </p:nvPr>
        </p:nvSpPr>
        <p:spPr>
          <a:xfrm>
            <a:off x="685800" y="1739900"/>
            <a:ext cx="8458200" cy="4662488"/>
          </a:xfrm>
        </p:spPr>
        <p:txBody>
          <a:bodyPr/>
          <a:lstStyle/>
          <a:p>
            <a:pPr eaLnBrk="1" hangingPunct="1"/>
            <a:r>
              <a:rPr lang="en-US" altLang="en-US" smtClean="0">
                <a:ea typeface="ＭＳ Ｐゴシック" pitchFamily="34" charset="-128"/>
              </a:rPr>
              <a:t>Goal</a:t>
            </a:r>
          </a:p>
          <a:p>
            <a:pPr lvl="1" eaLnBrk="1" hangingPunct="1"/>
            <a:r>
              <a:rPr lang="en-US" altLang="en-US" smtClean="0">
                <a:ea typeface="ＭＳ Ｐゴシック" pitchFamily="34" charset="-128"/>
              </a:rPr>
              <a:t>Cheap</a:t>
            </a:r>
          </a:p>
          <a:p>
            <a:pPr lvl="1" eaLnBrk="1" hangingPunct="1"/>
            <a:r>
              <a:rPr lang="en-US" altLang="en-US" smtClean="0">
                <a:ea typeface="ＭＳ Ｐゴシック" pitchFamily="34" charset="-128"/>
              </a:rPr>
              <a:t>Convenient</a:t>
            </a:r>
          </a:p>
          <a:p>
            <a:pPr lvl="1" eaLnBrk="1" hangingPunct="1"/>
            <a:r>
              <a:rPr lang="en-US" altLang="en-US" smtClean="0">
                <a:ea typeface="ＭＳ Ｐゴシック" pitchFamily="34" charset="-128"/>
              </a:rPr>
              <a:t>Effective risk reduction</a:t>
            </a:r>
          </a:p>
          <a:p>
            <a:pPr lvl="1" eaLnBrk="1" hangingPunct="1"/>
            <a:r>
              <a:rPr lang="en-US" altLang="en-US" smtClean="0">
                <a:ea typeface="ＭＳ Ｐゴシック" pitchFamily="34" charset="-128"/>
              </a:rPr>
              <a:t>No side effects</a:t>
            </a:r>
          </a:p>
          <a:p>
            <a:pPr eaLnBrk="1" hangingPunct="1"/>
            <a:endParaRPr lang="en-US" altLang="en-US" smtClean="0">
              <a:ea typeface="ＭＳ Ｐゴシック" pitchFamily="34" charset="-128"/>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4213" y="333375"/>
            <a:ext cx="7772400" cy="1143000"/>
          </a:xfrm>
        </p:spPr>
        <p:txBody>
          <a:bodyPr/>
          <a:lstStyle/>
          <a:p>
            <a:pPr eaLnBrk="1" hangingPunct="1"/>
            <a:r>
              <a:rPr lang="en-US" altLang="en-US" smtClean="0">
                <a:ea typeface="ＭＳ Ｐゴシック" pitchFamily="34" charset="-128"/>
              </a:rPr>
              <a:t>Second Rx:</a:t>
            </a:r>
            <a:br>
              <a:rPr lang="en-US" altLang="en-US" smtClean="0">
                <a:ea typeface="ＭＳ Ｐゴシック" pitchFamily="34" charset="-128"/>
              </a:rPr>
            </a:br>
            <a:r>
              <a:rPr lang="en-US" altLang="en-US" smtClean="0">
                <a:ea typeface="ＭＳ Ｐゴシック" pitchFamily="34" charset="-128"/>
              </a:rPr>
              <a:t>Choose Meds Wisely</a:t>
            </a:r>
          </a:p>
        </p:txBody>
      </p:sp>
      <p:sp>
        <p:nvSpPr>
          <p:cNvPr id="48131" name="Rectangle 3"/>
          <p:cNvSpPr>
            <a:spLocks noGrp="1" noChangeArrowheads="1"/>
          </p:cNvSpPr>
          <p:nvPr>
            <p:ph type="body" idx="1"/>
          </p:nvPr>
        </p:nvSpPr>
        <p:spPr>
          <a:xfrm>
            <a:off x="685800" y="1739900"/>
            <a:ext cx="8458200" cy="4662488"/>
          </a:xfrm>
        </p:spPr>
        <p:txBody>
          <a:bodyPr/>
          <a:lstStyle/>
          <a:p>
            <a:pPr eaLnBrk="1" hangingPunct="1"/>
            <a:r>
              <a:rPr lang="en-US" altLang="en-US" smtClean="0">
                <a:ea typeface="ＭＳ Ｐゴシック" pitchFamily="34" charset="-128"/>
              </a:rPr>
              <a:t>All meds ~ same benefit in large studies </a:t>
            </a:r>
            <a:r>
              <a:rPr lang="en-US" altLang="en-US" sz="1800" smtClean="0">
                <a:ea typeface="ＭＳ Ｐゴシック" pitchFamily="34" charset="-128"/>
              </a:rPr>
              <a:t>(ALLHAT).</a:t>
            </a:r>
          </a:p>
          <a:p>
            <a:pPr eaLnBrk="1" hangingPunct="1"/>
            <a:r>
              <a:rPr lang="en-US" altLang="en-US" smtClean="0">
                <a:ea typeface="ＭＳ Ｐゴシック" pitchFamily="34" charset="-128"/>
              </a:rPr>
              <a:t>Start with Thiazide diuretics </a:t>
            </a:r>
            <a:r>
              <a:rPr lang="en-US" altLang="en-US" sz="2000" smtClean="0">
                <a:ea typeface="ＭＳ Ｐゴシック" pitchFamily="34" charset="-128"/>
              </a:rPr>
              <a:t>- cheap, few side effects, superior in CHD prevention</a:t>
            </a:r>
          </a:p>
          <a:p>
            <a:pPr eaLnBrk="1" hangingPunct="1"/>
            <a:r>
              <a:rPr lang="en-US" altLang="en-US" smtClean="0">
                <a:ea typeface="ＭＳ Ｐゴシック" pitchFamily="34" charset="-128"/>
              </a:rPr>
              <a:t>CCB</a:t>
            </a:r>
            <a:r>
              <a:rPr lang="en-US" altLang="fr-CA" smtClean="0">
                <a:ea typeface="ＭＳ Ｐゴシック" pitchFamily="34" charset="-128"/>
              </a:rPr>
              <a:t>’</a:t>
            </a:r>
            <a:r>
              <a:rPr lang="en-US" altLang="en-US" smtClean="0">
                <a:ea typeface="ＭＳ Ｐゴシック" pitchFamily="34" charset="-128"/>
              </a:rPr>
              <a:t>s work best in Africans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ea typeface="ＭＳ Ｐゴシック" pitchFamily="34" charset="-128"/>
              </a:rPr>
              <a:t>Antihypertensive Medication Response in US African Americans</a:t>
            </a:r>
          </a:p>
        </p:txBody>
      </p:sp>
      <p:pic>
        <p:nvPicPr>
          <p:cNvPr id="49155" name="Picture 5" descr="drug_bla"/>
          <p:cNvPicPr>
            <a:picLocks noChangeAspect="1" noChangeArrowheads="1"/>
          </p:cNvPicPr>
          <p:nvPr/>
        </p:nvPicPr>
        <p:blipFill>
          <a:blip r:embed="rId2">
            <a:extLst>
              <a:ext uri="{28A0092B-C50C-407E-A947-70E740481C1C}">
                <a14:useLocalDpi xmlns:a14="http://schemas.microsoft.com/office/drawing/2010/main" val="0"/>
              </a:ext>
            </a:extLst>
          </a:blip>
          <a:srcRect b="45108"/>
          <a:stretch>
            <a:fillRect/>
          </a:stretch>
        </p:blipFill>
        <p:spPr bwMode="auto">
          <a:xfrm>
            <a:off x="533400" y="1828800"/>
            <a:ext cx="800100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 Box 8"/>
          <p:cNvSpPr txBox="1">
            <a:spLocks noChangeArrowheads="1"/>
          </p:cNvSpPr>
          <p:nvPr/>
        </p:nvSpPr>
        <p:spPr bwMode="auto">
          <a:xfrm>
            <a:off x="6400800" y="6172201"/>
            <a:ext cx="2743200" cy="33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a:spAutoFit/>
          </a:bodyPr>
          <a:lstStyle>
            <a:lvl1pPr marL="609600" indent="-609600">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a:defRPr sz="2800">
                <a:solidFill>
                  <a:schemeClr val="tx1"/>
                </a:solidFill>
                <a:latin typeface="Arial" charset="0"/>
                <a:ea typeface="ＭＳ Ｐゴシック" charset="0"/>
              </a:defRPr>
            </a:lvl3pPr>
            <a:lvl4pPr>
              <a:defRPr sz="2800">
                <a:solidFill>
                  <a:schemeClr val="tx1"/>
                </a:solidFill>
                <a:latin typeface="Arial" charset="0"/>
                <a:ea typeface="ＭＳ Ｐゴシック" charset="0"/>
              </a:defRPr>
            </a:lvl4pPr>
            <a:lvl5pPr>
              <a:defRPr sz="2800">
                <a:solidFill>
                  <a:schemeClr val="tx1"/>
                </a:solidFill>
                <a:latin typeface="Arial" charset="0"/>
                <a:ea typeface="ＭＳ Ｐゴシック" charset="0"/>
              </a:defRPr>
            </a:lvl5pPr>
            <a:lvl6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6pPr>
            <a:lvl7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7pPr>
            <a:lvl8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8pPr>
            <a:lvl9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9pPr>
          </a:lstStyle>
          <a:p>
            <a:pPr marL="0">
              <a:lnSpc>
                <a:spcPct val="85000"/>
              </a:lnSpc>
              <a:defRPr/>
            </a:pPr>
            <a:r>
              <a:rPr lang="en-US" sz="1800" dirty="0" err="1" smtClean="0">
                <a:cs typeface="Arial" charset="0"/>
              </a:rPr>
              <a:t>Materson</a:t>
            </a:r>
            <a:r>
              <a:rPr lang="en-US" sz="1800" dirty="0" smtClean="0">
                <a:cs typeface="Arial" charset="0"/>
              </a:rPr>
              <a:t>, NEJM, 1993</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ea typeface="ＭＳ Ｐゴシック" pitchFamily="34" charset="-128"/>
              </a:rPr>
              <a:t>Choosing Meds Wisely</a:t>
            </a:r>
          </a:p>
        </p:txBody>
      </p:sp>
      <p:sp>
        <p:nvSpPr>
          <p:cNvPr id="50179" name="Rectangle 3"/>
          <p:cNvSpPr>
            <a:spLocks noGrp="1" noChangeArrowheads="1"/>
          </p:cNvSpPr>
          <p:nvPr>
            <p:ph type="body" idx="1"/>
          </p:nvPr>
        </p:nvSpPr>
        <p:spPr/>
        <p:txBody>
          <a:bodyPr/>
          <a:lstStyle/>
          <a:p>
            <a:pPr eaLnBrk="1" hangingPunct="1"/>
            <a:r>
              <a:rPr lang="en-US" altLang="en-US" smtClean="0">
                <a:ea typeface="ＭＳ Ｐゴシック" pitchFamily="34" charset="-128"/>
              </a:rPr>
              <a:t>Amlodipine or Verapamil cheap and effective second line</a:t>
            </a:r>
          </a:p>
          <a:p>
            <a:pPr eaLnBrk="1" hangingPunct="1"/>
            <a:r>
              <a:rPr lang="en-US" altLang="en-US" smtClean="0">
                <a:ea typeface="ＭＳ Ｐゴシック" pitchFamily="34" charset="-128"/>
              </a:rPr>
              <a:t>CCB</a:t>
            </a:r>
            <a:r>
              <a:rPr lang="en-US" altLang="fr-CA" smtClean="0">
                <a:ea typeface="ＭＳ Ｐゴシック" pitchFamily="34" charset="-128"/>
              </a:rPr>
              <a:t>’</a:t>
            </a:r>
            <a:r>
              <a:rPr lang="en-US" altLang="en-US" smtClean="0">
                <a:ea typeface="ＭＳ Ｐゴシック" pitchFamily="34" charset="-128"/>
              </a:rPr>
              <a:t>s, Alpha-B</a:t>
            </a:r>
            <a:r>
              <a:rPr lang="en-US" altLang="fr-CA" smtClean="0">
                <a:ea typeface="ＭＳ Ｐゴシック" pitchFamily="34" charset="-128"/>
              </a:rPr>
              <a:t>’</a:t>
            </a:r>
            <a:r>
              <a:rPr lang="en-US" altLang="en-US" smtClean="0">
                <a:ea typeface="ＭＳ Ｐゴシック" pitchFamily="34" charset="-128"/>
              </a:rPr>
              <a:t>s, methyldopa, reserpine, hydralazine - effective without a Thiazide.</a:t>
            </a:r>
          </a:p>
          <a:p>
            <a:pPr eaLnBrk="1" hangingPunct="1"/>
            <a:r>
              <a:rPr lang="en-US" altLang="en-US" smtClean="0">
                <a:ea typeface="ＭＳ Ｐゴシック" pitchFamily="34" charset="-128"/>
              </a:rPr>
              <a:t>B-blockers and ACE</a:t>
            </a:r>
            <a:r>
              <a:rPr lang="en-US" altLang="fr-CA" smtClean="0">
                <a:ea typeface="ＭＳ Ｐゴシック" pitchFamily="34" charset="-128"/>
              </a:rPr>
              <a:t>’</a:t>
            </a:r>
            <a:r>
              <a:rPr lang="en-US" altLang="en-US" smtClean="0">
                <a:ea typeface="ＭＳ Ｐゴシック" pitchFamily="34" charset="-128"/>
              </a:rPr>
              <a:t>s - made more effective in Africans with a Thiazide.</a:t>
            </a:r>
          </a:p>
          <a:p>
            <a:pPr eaLnBrk="1" hangingPunct="1"/>
            <a:r>
              <a:rPr lang="en-US" altLang="en-US" smtClean="0">
                <a:ea typeface="ＭＳ Ｐゴシック" pitchFamily="34" charset="-128"/>
              </a:rPr>
              <a:t>Choose med based on co-morbidity e.g.</a:t>
            </a:r>
          </a:p>
          <a:p>
            <a:pPr lvl="1" eaLnBrk="1" hangingPunct="1"/>
            <a:r>
              <a:rPr lang="en-US" altLang="en-US" smtClean="0">
                <a:ea typeface="ＭＳ Ｐゴシック" pitchFamily="34" charset="-128"/>
              </a:rPr>
              <a:t>Start with ACE if DM2</a:t>
            </a:r>
          </a:p>
          <a:p>
            <a:pPr lvl="2" eaLnBrk="1" hangingPunct="1"/>
            <a:r>
              <a:rPr lang="en-US" altLang="en-US" smtClean="0">
                <a:ea typeface="ＭＳ Ｐゴシック" pitchFamily="34" charset="-128"/>
              </a:rPr>
              <a:t>Expect a creatinine rise up to 0.3 mg/dl</a:t>
            </a:r>
          </a:p>
          <a:p>
            <a:pPr lvl="2" eaLnBrk="1" hangingPunct="1"/>
            <a:r>
              <a:rPr lang="en-US" altLang="en-US" smtClean="0">
                <a:ea typeface="ＭＳ Ｐゴシック" pitchFamily="34" charset="-128"/>
              </a:rPr>
              <a:t>Check creatinine and K+ after ~ 2 weeks</a:t>
            </a:r>
          </a:p>
          <a:p>
            <a:pPr lvl="1" eaLnBrk="1" hangingPunct="1">
              <a:buFont typeface="Arial" pitchFamily="34" charset="0"/>
              <a:buNone/>
            </a:pPr>
            <a:endParaRPr lang="en-US" altLang="en-US" smtClean="0">
              <a:ea typeface="ＭＳ Ｐゴシック" pitchFamily="34" charset="-128"/>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 y="152400"/>
            <a:ext cx="8763000" cy="531813"/>
          </a:xfrm>
        </p:spPr>
        <p:txBody>
          <a:bodyPr/>
          <a:lstStyle/>
          <a:p>
            <a:pPr eaLnBrk="1" hangingPunct="1"/>
            <a:r>
              <a:rPr lang="en-US" altLang="en-US" smtClean="0">
                <a:ea typeface="ＭＳ Ｐゴシック" pitchFamily="34" charset="-128"/>
              </a:rPr>
              <a:t>The ABCD</a:t>
            </a:r>
            <a:r>
              <a:rPr lang="en-US" altLang="fr-CA" smtClean="0">
                <a:ea typeface="ＭＳ Ｐゴシック" pitchFamily="34" charset="-128"/>
              </a:rPr>
              <a:t>’</a:t>
            </a:r>
            <a:r>
              <a:rPr lang="en-US" altLang="en-US" smtClean="0">
                <a:ea typeface="ＭＳ Ｐゴシック" pitchFamily="34" charset="-128"/>
              </a:rPr>
              <a:t>s of Choosing HTN Meds Wisely</a:t>
            </a:r>
          </a:p>
        </p:txBody>
      </p:sp>
      <p:graphicFrame>
        <p:nvGraphicFramePr>
          <p:cNvPr id="693289" name="Group 41"/>
          <p:cNvGraphicFramePr>
            <a:graphicFrameLocks noGrp="1"/>
          </p:cNvGraphicFramePr>
          <p:nvPr>
            <p:ph idx="1"/>
            <p:extLst>
              <p:ext uri="{D42A27DB-BD31-4B8C-83A1-F6EECF244321}">
                <p14:modId xmlns:p14="http://schemas.microsoft.com/office/powerpoint/2010/main" val="1208447056"/>
              </p:ext>
            </p:extLst>
          </p:nvPr>
        </p:nvGraphicFramePr>
        <p:xfrm>
          <a:off x="228600" y="685800"/>
          <a:ext cx="8763000" cy="5940651"/>
        </p:xfrm>
        <a:graphic>
          <a:graphicData uri="http://schemas.openxmlformats.org/drawingml/2006/table">
            <a:tbl>
              <a:tblPr/>
              <a:tblGrid>
                <a:gridCol w="2678113"/>
                <a:gridCol w="2305050"/>
                <a:gridCol w="3779837"/>
              </a:tblGrid>
              <a:tr h="722277">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dirty="0" smtClean="0">
                          <a:ln>
                            <a:noFill/>
                          </a:ln>
                          <a:solidFill>
                            <a:schemeClr val="tx2"/>
                          </a:solidFill>
                          <a:effectLst/>
                          <a:latin typeface="Arial" pitchFamily="34" charset="0"/>
                          <a:ea typeface="ＭＳ Ｐゴシック" pitchFamily="34" charset="-128"/>
                          <a:cs typeface="Arial" pitchFamily="34" charset="0"/>
                        </a:rPr>
                        <a:t>Class of Drug</a:t>
                      </a:r>
                    </a:p>
                  </a:txBody>
                  <a:tcPr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2"/>
                          </a:solidFill>
                          <a:effectLst/>
                          <a:latin typeface="Arial" pitchFamily="34" charset="0"/>
                          <a:ea typeface="ＭＳ Ｐゴシック" pitchFamily="34" charset="-128"/>
                          <a:cs typeface="Arial" pitchFamily="34" charset="0"/>
                        </a:rPr>
                        <a:t>Indication</a:t>
                      </a:r>
                    </a:p>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endParaRPr kumimoji="0" lang="en-US" altLang="en-US" sz="1800" b="1" i="0" u="none" strike="noStrike" cap="none" normalizeH="0" baseline="0" smtClean="0">
                        <a:ln>
                          <a:noFill/>
                        </a:ln>
                        <a:solidFill>
                          <a:schemeClr val="tx2"/>
                        </a:solidFill>
                        <a:effectLst/>
                        <a:latin typeface="Arial" pitchFamily="34" charset="0"/>
                        <a:ea typeface="ＭＳ Ｐゴシック" pitchFamily="34" charset="-128"/>
                        <a:cs typeface="Arial" pitchFamily="34" charset="0"/>
                      </a:endParaRP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dirty="0" smtClean="0">
                          <a:ln>
                            <a:noFill/>
                          </a:ln>
                          <a:solidFill>
                            <a:schemeClr val="tx2"/>
                          </a:solidFill>
                          <a:effectLst/>
                          <a:latin typeface="Arial" pitchFamily="34" charset="0"/>
                          <a:ea typeface="ＭＳ Ｐゴシック" pitchFamily="34" charset="-128"/>
                          <a:cs typeface="Arial" pitchFamily="34" charset="0"/>
                        </a:rPr>
                        <a:t>Contraindication/Side effects/</a:t>
                      </a:r>
                      <a:r>
                        <a:rPr kumimoji="0" lang="en-US" altLang="en-US" sz="1800" b="1" i="0" u="none" strike="noStrike" cap="none" normalizeH="0" baseline="0" dirty="0" smtClean="0">
                          <a:ln>
                            <a:noFill/>
                          </a:ln>
                          <a:solidFill>
                            <a:srgbClr val="99FF33"/>
                          </a:solidFill>
                          <a:effectLst/>
                          <a:latin typeface="Arial" pitchFamily="34" charset="0"/>
                          <a:ea typeface="ＭＳ Ｐゴシック" pitchFamily="34" charset="-128"/>
                          <a:cs typeface="Arial" pitchFamily="34" charset="0"/>
                        </a:rPr>
                        <a:t>Monitoring</a:t>
                      </a:r>
                    </a:p>
                  </a:txBody>
                  <a:tcPr marT="45685" marB="45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35">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Alpha-blocker (Hytrin)</a:t>
                      </a:r>
                    </a:p>
                  </a:txBody>
                  <a:tcPr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BPH</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Orthostatic hypotension</a:t>
                      </a:r>
                    </a:p>
                  </a:txBody>
                  <a:tcPr marT="45685" marB="45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6030">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ACE/ARB ***</a:t>
                      </a:r>
                    </a:p>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Lisinopril etc</a:t>
                      </a:r>
                    </a:p>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Diovan, Candesartan </a:t>
                      </a:r>
                    </a:p>
                  </a:txBody>
                  <a:tcPr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CHF, DM nephropathy, renal disease</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Cough (ACE), </a:t>
                      </a:r>
                      <a:r>
                        <a:rPr kumimoji="0" lang="en-US" altLang="en-US" sz="1800" b="1" i="0" u="none" strike="noStrike" cap="none" normalizeH="0" baseline="0" dirty="0" err="1" smtClean="0">
                          <a:ln>
                            <a:noFill/>
                          </a:ln>
                          <a:solidFill>
                            <a:schemeClr val="tx1"/>
                          </a:solidFill>
                          <a:effectLst/>
                          <a:latin typeface="Arial" pitchFamily="34" charset="0"/>
                          <a:ea typeface="ＭＳ Ｐゴシック" pitchFamily="34" charset="-128"/>
                          <a:cs typeface="Arial" pitchFamily="34" charset="0"/>
                        </a:rPr>
                        <a:t>hyperK</a:t>
                      </a:r>
                      <a:r>
                        <a:rPr kumimoji="0" lang="en-US" altLang="en-US" sz="18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 renal impairment.</a:t>
                      </a:r>
                    </a:p>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dirty="0" smtClean="0">
                          <a:ln>
                            <a:noFill/>
                          </a:ln>
                          <a:solidFill>
                            <a:srgbClr val="99FF33"/>
                          </a:solidFill>
                          <a:effectLst/>
                          <a:latin typeface="Arial" pitchFamily="34" charset="0"/>
                          <a:ea typeface="ＭＳ Ｐゴシック" pitchFamily="34" charset="-128"/>
                          <a:cs typeface="Arial" pitchFamily="34" charset="0"/>
                        </a:rPr>
                        <a:t>K+ and Creatinine at 2 weeks, annual</a:t>
                      </a:r>
                    </a:p>
                  </a:txBody>
                  <a:tcPr marT="45685" marB="45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2277">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Beta-blocker</a:t>
                      </a:r>
                    </a:p>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(Atenolol, Metoprolol)</a:t>
                      </a:r>
                    </a:p>
                  </a:txBody>
                  <a:tcPr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CAD, pregnancy, (CHF)</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CHF, brady, asthma</a:t>
                      </a:r>
                    </a:p>
                  </a:txBody>
                  <a:tcPr marT="45685" marB="45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2277">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Calcium blocker</a:t>
                      </a:r>
                    </a:p>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(Verapamil, Cardizem)</a:t>
                      </a:r>
                    </a:p>
                  </a:txBody>
                  <a:tcPr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CAD</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Don</a:t>
                      </a:r>
                      <a:r>
                        <a:rPr kumimoji="0" lang="ja-JP" altLang="en-US" sz="18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t>
                      </a:r>
                      <a:r>
                        <a:rPr kumimoji="0" lang="en-US" altLang="ja-JP" sz="18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t use with B-blocker</a:t>
                      </a:r>
                      <a:endParaRPr kumimoji="0" lang="en-US" altLang="en-US" sz="18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endParaRPr>
                    </a:p>
                  </a:txBody>
                  <a:tcPr marT="45685" marB="45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2000">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Calcium blocker</a:t>
                      </a:r>
                    </a:p>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(DHP class: Norvasc)</a:t>
                      </a:r>
                    </a:p>
                  </a:txBody>
                  <a:tcPr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CAD, isolated systolic HTN in elderly</a:t>
                      </a: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Ankle edema, flushing, HA</a:t>
                      </a:r>
                    </a:p>
                  </a:txBody>
                  <a:tcPr marT="45685" marB="45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6030">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Diuretic (Thiazide e.g. HCTZ or Chlorthalidone)</a:t>
                      </a:r>
                    </a:p>
                  </a:txBody>
                  <a:tcPr marT="45685" marB="456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rPr>
                        <a:t>Low cost, edema, highly effective with ACE/ARB</a:t>
                      </a:r>
                    </a:p>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endParaRPr kumimoji="0" lang="en-US" altLang="en-US" sz="1800" b="1" i="0" u="none" strike="noStrike" cap="none" normalizeH="0" baseline="0" smtClean="0">
                        <a:ln>
                          <a:noFill/>
                        </a:ln>
                        <a:solidFill>
                          <a:schemeClr val="tx1"/>
                        </a:solidFill>
                        <a:effectLst>
                          <a:outerShdw blurRad="38100" dist="38100" dir="2700000" algn="tl">
                            <a:srgbClr val="0046AD"/>
                          </a:outerShdw>
                        </a:effectLst>
                        <a:latin typeface="Arial" pitchFamily="34" charset="0"/>
                        <a:ea typeface="ＭＳ Ｐゴシック" pitchFamily="34" charset="-128"/>
                        <a:cs typeface="Arial" pitchFamily="34" charset="0"/>
                      </a:endParaRPr>
                    </a:p>
                  </a:txBody>
                  <a:tcPr marT="45685" marB="456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ts val="1500"/>
                        </a:spcBef>
                        <a:buClr>
                          <a:schemeClr val="tx2"/>
                        </a:buClr>
                        <a:buFont typeface="Arial" pitchFamily="34" charset="0"/>
                        <a:defRPr sz="24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defRPr sz="24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dirty="0" smtClean="0">
                          <a:ln>
                            <a:noFill/>
                          </a:ln>
                          <a:solidFill>
                            <a:schemeClr val="tx1"/>
                          </a:solidFill>
                          <a:effectLst/>
                          <a:latin typeface="Arial" pitchFamily="34" charset="0"/>
                          <a:ea typeface="ＭＳ Ｐゴシック" pitchFamily="34" charset="-128"/>
                          <a:cs typeface="Arial" pitchFamily="34" charset="0"/>
                        </a:rPr>
                        <a:t>Hypokalemia</a:t>
                      </a:r>
                    </a:p>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altLang="en-US" sz="1800" b="1" i="0" u="none" strike="noStrike" cap="none" normalizeH="0" baseline="0" dirty="0" smtClean="0">
                          <a:ln>
                            <a:noFill/>
                          </a:ln>
                          <a:solidFill>
                            <a:srgbClr val="99FF33"/>
                          </a:solidFill>
                          <a:effectLst/>
                          <a:latin typeface="Arial" pitchFamily="34" charset="0"/>
                          <a:ea typeface="ＭＳ Ｐゴシック" pitchFamily="34" charset="-128"/>
                          <a:cs typeface="Arial" pitchFamily="34" charset="0"/>
                        </a:rPr>
                        <a:t>Check K+ at 2 weeks to 1 mo then annually.  NAS diet.</a:t>
                      </a:r>
                    </a:p>
                  </a:txBody>
                  <a:tcPr marT="45685" marB="456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fr-CA" altLang="en-US" smtClean="0">
              <a:ea typeface="ＭＳ Ｐゴシック" pitchFamily="34" charset="-128"/>
            </a:endParaRPr>
          </a:p>
        </p:txBody>
      </p:sp>
      <p:sp>
        <p:nvSpPr>
          <p:cNvPr id="52227" name="Table Placeholder 2"/>
          <p:cNvSpPr>
            <a:spLocks noGrp="1" noTextEdit="1"/>
          </p:cNvSpPr>
          <p:nvPr>
            <p:ph type="tbl" idx="1"/>
          </p:nvPr>
        </p:nvSpPr>
        <p:spPr/>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677863"/>
            <a:ext cx="8820150" cy="55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9" name="TextBox 3"/>
          <p:cNvSpPr txBox="1">
            <a:spLocks noChangeArrowheads="1"/>
          </p:cNvSpPr>
          <p:nvPr/>
        </p:nvSpPr>
        <p:spPr bwMode="auto">
          <a:xfrm>
            <a:off x="3352800" y="6183313"/>
            <a:ext cx="579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r>
              <a:rPr lang="en-US" altLang="en-US" sz="1200" dirty="0"/>
              <a:t>Ha DA, Chisholm D Cost-effectiveness analysis of interventions to prevent cardiovascular disease in Vietnam.  Health Policy and Planning 2011;26:210–222.</a:t>
            </a:r>
          </a:p>
        </p:txBody>
      </p:sp>
      <p:sp>
        <p:nvSpPr>
          <p:cNvPr id="5" name="Oval 4"/>
          <p:cNvSpPr/>
          <p:nvPr/>
        </p:nvSpPr>
        <p:spPr>
          <a:xfrm>
            <a:off x="1447800" y="4267200"/>
            <a:ext cx="32766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8" name="Oval 7"/>
          <p:cNvSpPr/>
          <p:nvPr/>
        </p:nvSpPr>
        <p:spPr>
          <a:xfrm>
            <a:off x="6705600" y="762000"/>
            <a:ext cx="1676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9" name="Oval 8"/>
          <p:cNvSpPr/>
          <p:nvPr/>
        </p:nvSpPr>
        <p:spPr>
          <a:xfrm>
            <a:off x="6762750" y="2743200"/>
            <a:ext cx="1676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4" name="Oval 13"/>
          <p:cNvSpPr/>
          <p:nvPr/>
        </p:nvSpPr>
        <p:spPr>
          <a:xfrm>
            <a:off x="6705600" y="2057400"/>
            <a:ext cx="1676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52"/>
          <p:cNvSpPr txBox="1">
            <a:spLocks noChangeArrowheads="1"/>
          </p:cNvSpPr>
          <p:nvPr/>
        </p:nvSpPr>
        <p:spPr bwMode="auto">
          <a:xfrm>
            <a:off x="7569200" y="6245225"/>
            <a:ext cx="2555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50800" tIns="50800" bIns="50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fld id="{B0A1A621-E112-4732-B2F9-16D633A945B8}" type="slidenum">
              <a:rPr lang="en-US" altLang="en-US" sz="1000" smtClean="0">
                <a:cs typeface="Arial" pitchFamily="34" charset="0"/>
              </a:rPr>
              <a:pPr algn="ctr" eaLnBrk="1" hangingPunct="1">
                <a:defRPr/>
              </a:pPr>
              <a:t>4</a:t>
            </a:fld>
            <a:endParaRPr lang="en-US" altLang="en-US" sz="1000" smtClean="0">
              <a:cs typeface="Arial" pitchFamily="34" charset="0"/>
            </a:endParaRPr>
          </a:p>
        </p:txBody>
      </p:sp>
      <p:grpSp>
        <p:nvGrpSpPr>
          <p:cNvPr id="18435" name="Group 164"/>
          <p:cNvGrpSpPr>
            <a:grpSpLocks/>
          </p:cNvGrpSpPr>
          <p:nvPr/>
        </p:nvGrpSpPr>
        <p:grpSpPr bwMode="auto">
          <a:xfrm>
            <a:off x="120650" y="6299200"/>
            <a:ext cx="420688" cy="458788"/>
            <a:chOff x="0" y="0"/>
            <a:chExt cx="265" cy="289"/>
          </a:xfrm>
        </p:grpSpPr>
        <p:sp>
          <p:nvSpPr>
            <p:cNvPr id="18438" name="Freeform 153"/>
            <p:cNvSpPr>
              <a:spLocks/>
            </p:cNvSpPr>
            <p:nvPr/>
          </p:nvSpPr>
          <p:spPr bwMode="auto">
            <a:xfrm>
              <a:off x="98" y="67"/>
              <a:ext cx="21"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39" name="AutoShape 154"/>
            <p:cNvSpPr>
              <a:spLocks/>
            </p:cNvSpPr>
            <p:nvPr/>
          </p:nvSpPr>
          <p:spPr bwMode="auto">
            <a:xfrm>
              <a:off x="39" y="140"/>
              <a:ext cx="186"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17027" y="0"/>
                  </a:moveTo>
                  <a:cubicBezTo>
                    <a:pt x="12455" y="0"/>
                    <a:pt x="12455" y="0"/>
                    <a:pt x="12455" y="0"/>
                  </a:cubicBezTo>
                  <a:cubicBezTo>
                    <a:pt x="12455" y="6472"/>
                    <a:pt x="12455" y="6472"/>
                    <a:pt x="12455" y="6472"/>
                  </a:cubicBezTo>
                  <a:cubicBezTo>
                    <a:pt x="12455" y="9408"/>
                    <a:pt x="13297" y="11440"/>
                    <a:pt x="14681" y="12870"/>
                  </a:cubicBezTo>
                  <a:cubicBezTo>
                    <a:pt x="14681" y="11967"/>
                    <a:pt x="14681" y="11967"/>
                    <a:pt x="14681" y="11967"/>
                  </a:cubicBezTo>
                  <a:cubicBezTo>
                    <a:pt x="13658" y="10461"/>
                    <a:pt x="13477" y="8730"/>
                    <a:pt x="13477" y="7225"/>
                  </a:cubicBezTo>
                  <a:cubicBezTo>
                    <a:pt x="13477" y="5569"/>
                    <a:pt x="13477" y="5569"/>
                    <a:pt x="13477" y="5569"/>
                  </a:cubicBezTo>
                  <a:cubicBezTo>
                    <a:pt x="15222" y="5569"/>
                    <a:pt x="15222" y="5569"/>
                    <a:pt x="15222" y="5569"/>
                  </a:cubicBezTo>
                  <a:cubicBezTo>
                    <a:pt x="15222" y="12870"/>
                    <a:pt x="15222" y="12870"/>
                    <a:pt x="15222" y="12870"/>
                  </a:cubicBezTo>
                  <a:cubicBezTo>
                    <a:pt x="15222" y="15579"/>
                    <a:pt x="14621" y="18966"/>
                    <a:pt x="10830" y="21073"/>
                  </a:cubicBezTo>
                  <a:cubicBezTo>
                    <a:pt x="7160" y="19041"/>
                    <a:pt x="6438" y="15880"/>
                    <a:pt x="6378" y="13321"/>
                  </a:cubicBezTo>
                  <a:cubicBezTo>
                    <a:pt x="8123" y="11816"/>
                    <a:pt x="9085" y="9709"/>
                    <a:pt x="9085" y="6472"/>
                  </a:cubicBezTo>
                  <a:cubicBezTo>
                    <a:pt x="9085" y="5569"/>
                    <a:pt x="9085" y="5569"/>
                    <a:pt x="9085" y="5569"/>
                  </a:cubicBezTo>
                  <a:cubicBezTo>
                    <a:pt x="10830" y="5569"/>
                    <a:pt x="10830" y="5569"/>
                    <a:pt x="10830" y="5569"/>
                  </a:cubicBezTo>
                  <a:cubicBezTo>
                    <a:pt x="11913" y="5569"/>
                    <a:pt x="11913" y="5569"/>
                    <a:pt x="11913" y="5569"/>
                  </a:cubicBezTo>
                  <a:cubicBezTo>
                    <a:pt x="11913" y="4215"/>
                    <a:pt x="11913" y="4215"/>
                    <a:pt x="11913" y="4215"/>
                  </a:cubicBezTo>
                  <a:cubicBezTo>
                    <a:pt x="10830" y="4215"/>
                    <a:pt x="10830" y="4215"/>
                    <a:pt x="10830" y="4215"/>
                  </a:cubicBezTo>
                  <a:cubicBezTo>
                    <a:pt x="9085" y="4215"/>
                    <a:pt x="9085" y="4215"/>
                    <a:pt x="9085" y="4215"/>
                  </a:cubicBezTo>
                  <a:cubicBezTo>
                    <a:pt x="9085" y="4215"/>
                    <a:pt x="9085" y="4215"/>
                    <a:pt x="9085" y="4215"/>
                  </a:cubicBezTo>
                  <a:cubicBezTo>
                    <a:pt x="8062" y="4215"/>
                    <a:pt x="8062" y="4215"/>
                    <a:pt x="8062" y="4215"/>
                  </a:cubicBezTo>
                  <a:cubicBezTo>
                    <a:pt x="8062" y="4215"/>
                    <a:pt x="8062" y="4215"/>
                    <a:pt x="8062" y="4215"/>
                  </a:cubicBezTo>
                  <a:cubicBezTo>
                    <a:pt x="5355" y="4215"/>
                    <a:pt x="5355" y="4215"/>
                    <a:pt x="5355" y="4215"/>
                  </a:cubicBezTo>
                  <a:cubicBezTo>
                    <a:pt x="5355" y="11967"/>
                    <a:pt x="5355" y="11967"/>
                    <a:pt x="5355" y="11967"/>
                  </a:cubicBezTo>
                  <a:cubicBezTo>
                    <a:pt x="5355" y="12192"/>
                    <a:pt x="5355" y="12493"/>
                    <a:pt x="5355" y="12719"/>
                  </a:cubicBezTo>
                  <a:cubicBezTo>
                    <a:pt x="5355" y="12719"/>
                    <a:pt x="5355" y="12719"/>
                    <a:pt x="5355" y="12719"/>
                  </a:cubicBezTo>
                  <a:cubicBezTo>
                    <a:pt x="5776" y="12418"/>
                    <a:pt x="6077" y="12042"/>
                    <a:pt x="6378" y="11666"/>
                  </a:cubicBezTo>
                  <a:cubicBezTo>
                    <a:pt x="6378" y="11666"/>
                    <a:pt x="6378" y="11666"/>
                    <a:pt x="6378" y="11666"/>
                  </a:cubicBezTo>
                  <a:cubicBezTo>
                    <a:pt x="6378" y="5569"/>
                    <a:pt x="6378" y="5569"/>
                    <a:pt x="6378" y="5569"/>
                  </a:cubicBezTo>
                  <a:cubicBezTo>
                    <a:pt x="8062" y="5569"/>
                    <a:pt x="8062" y="5569"/>
                    <a:pt x="8062" y="5569"/>
                  </a:cubicBezTo>
                  <a:cubicBezTo>
                    <a:pt x="8062" y="5569"/>
                    <a:pt x="8062" y="5569"/>
                    <a:pt x="8062" y="5569"/>
                  </a:cubicBezTo>
                  <a:cubicBezTo>
                    <a:pt x="8062" y="7225"/>
                    <a:pt x="8062" y="7225"/>
                    <a:pt x="8062" y="7225"/>
                  </a:cubicBezTo>
                  <a:cubicBezTo>
                    <a:pt x="8062" y="9483"/>
                    <a:pt x="7701" y="12192"/>
                    <a:pt x="4513" y="13999"/>
                  </a:cubicBezTo>
                  <a:cubicBezTo>
                    <a:pt x="1384" y="12192"/>
                    <a:pt x="1023" y="9483"/>
                    <a:pt x="1023" y="7225"/>
                  </a:cubicBezTo>
                  <a:cubicBezTo>
                    <a:pt x="1023" y="1355"/>
                    <a:pt x="1023" y="1355"/>
                    <a:pt x="1023" y="1355"/>
                  </a:cubicBezTo>
                  <a:cubicBezTo>
                    <a:pt x="4513" y="1355"/>
                    <a:pt x="4513" y="1355"/>
                    <a:pt x="4513" y="1355"/>
                  </a:cubicBezTo>
                  <a:cubicBezTo>
                    <a:pt x="8062" y="1355"/>
                    <a:pt x="8062" y="1355"/>
                    <a:pt x="8062" y="1355"/>
                  </a:cubicBezTo>
                  <a:cubicBezTo>
                    <a:pt x="8062" y="3613"/>
                    <a:pt x="8062" y="3613"/>
                    <a:pt x="8062" y="3613"/>
                  </a:cubicBezTo>
                  <a:cubicBezTo>
                    <a:pt x="9085" y="3613"/>
                    <a:pt x="9085" y="3613"/>
                    <a:pt x="9085" y="3613"/>
                  </a:cubicBezTo>
                  <a:cubicBezTo>
                    <a:pt x="9085" y="0"/>
                    <a:pt x="9085" y="0"/>
                    <a:pt x="9085" y="0"/>
                  </a:cubicBezTo>
                  <a:cubicBezTo>
                    <a:pt x="4513" y="0"/>
                    <a:pt x="4513" y="0"/>
                    <a:pt x="4513" y="0"/>
                  </a:cubicBezTo>
                  <a:cubicBezTo>
                    <a:pt x="0" y="0"/>
                    <a:pt x="0" y="0"/>
                    <a:pt x="0" y="0"/>
                  </a:cubicBezTo>
                  <a:cubicBezTo>
                    <a:pt x="0" y="6472"/>
                    <a:pt x="0" y="6472"/>
                    <a:pt x="0" y="6472"/>
                  </a:cubicBezTo>
                  <a:cubicBezTo>
                    <a:pt x="0" y="10762"/>
                    <a:pt x="1685" y="13095"/>
                    <a:pt x="4513" y="14450"/>
                  </a:cubicBezTo>
                  <a:cubicBezTo>
                    <a:pt x="4874" y="14300"/>
                    <a:pt x="5174" y="14149"/>
                    <a:pt x="5475" y="13999"/>
                  </a:cubicBezTo>
                  <a:cubicBezTo>
                    <a:pt x="5957" y="17837"/>
                    <a:pt x="7882" y="20170"/>
                    <a:pt x="10830" y="21600"/>
                  </a:cubicBezTo>
                  <a:cubicBezTo>
                    <a:pt x="13718" y="20170"/>
                    <a:pt x="15643" y="17912"/>
                    <a:pt x="16185" y="13999"/>
                  </a:cubicBezTo>
                  <a:cubicBezTo>
                    <a:pt x="16426" y="14149"/>
                    <a:pt x="16726" y="14300"/>
                    <a:pt x="17027" y="14450"/>
                  </a:cubicBezTo>
                  <a:cubicBezTo>
                    <a:pt x="19855" y="13095"/>
                    <a:pt x="21600" y="10762"/>
                    <a:pt x="21600" y="6472"/>
                  </a:cubicBezTo>
                  <a:cubicBezTo>
                    <a:pt x="21600" y="0"/>
                    <a:pt x="21600" y="0"/>
                    <a:pt x="21600" y="0"/>
                  </a:cubicBezTo>
                  <a:lnTo>
                    <a:pt x="17027" y="0"/>
                  </a:lnTo>
                  <a:close/>
                  <a:moveTo>
                    <a:pt x="20517" y="7225"/>
                  </a:moveTo>
                  <a:cubicBezTo>
                    <a:pt x="20517" y="9483"/>
                    <a:pt x="20216" y="12192"/>
                    <a:pt x="17027" y="13999"/>
                  </a:cubicBezTo>
                  <a:cubicBezTo>
                    <a:pt x="16726" y="13848"/>
                    <a:pt x="16486" y="13698"/>
                    <a:pt x="16245" y="13472"/>
                  </a:cubicBezTo>
                  <a:cubicBezTo>
                    <a:pt x="16245" y="13020"/>
                    <a:pt x="16305" y="12493"/>
                    <a:pt x="16305" y="11967"/>
                  </a:cubicBezTo>
                  <a:cubicBezTo>
                    <a:pt x="16305" y="4215"/>
                    <a:pt x="16305" y="4215"/>
                    <a:pt x="16305" y="4215"/>
                  </a:cubicBezTo>
                  <a:cubicBezTo>
                    <a:pt x="13477" y="4215"/>
                    <a:pt x="13477" y="4215"/>
                    <a:pt x="13477" y="4215"/>
                  </a:cubicBezTo>
                  <a:cubicBezTo>
                    <a:pt x="13477" y="1355"/>
                    <a:pt x="13477" y="1355"/>
                    <a:pt x="13477" y="1355"/>
                  </a:cubicBezTo>
                  <a:cubicBezTo>
                    <a:pt x="17027" y="1355"/>
                    <a:pt x="17027" y="1355"/>
                    <a:pt x="17027" y="1355"/>
                  </a:cubicBezTo>
                  <a:cubicBezTo>
                    <a:pt x="20517" y="1355"/>
                    <a:pt x="20517" y="1355"/>
                    <a:pt x="20517" y="1355"/>
                  </a:cubicBezTo>
                  <a:lnTo>
                    <a:pt x="20517" y="7225"/>
                  </a:lnTo>
                  <a:close/>
                  <a:moveTo>
                    <a:pt x="20517" y="722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8440" name="Freeform 155"/>
            <p:cNvSpPr>
              <a:spLocks/>
            </p:cNvSpPr>
            <p:nvPr/>
          </p:nvSpPr>
          <p:spPr bwMode="auto">
            <a:xfrm>
              <a:off x="54" y="67"/>
              <a:ext cx="39"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1705" y="21600"/>
                  </a:moveTo>
                  <a:cubicBezTo>
                    <a:pt x="1705" y="20700"/>
                    <a:pt x="1705" y="20700"/>
                    <a:pt x="1705" y="20700"/>
                  </a:cubicBezTo>
                  <a:cubicBezTo>
                    <a:pt x="2558" y="20475"/>
                    <a:pt x="3126" y="20250"/>
                    <a:pt x="3411" y="20025"/>
                  </a:cubicBezTo>
                  <a:cubicBezTo>
                    <a:pt x="3411" y="20025"/>
                    <a:pt x="3411" y="19800"/>
                    <a:pt x="3695" y="19800"/>
                  </a:cubicBezTo>
                  <a:cubicBezTo>
                    <a:pt x="3695" y="19350"/>
                    <a:pt x="3695" y="18900"/>
                    <a:pt x="3695" y="18000"/>
                  </a:cubicBezTo>
                  <a:cubicBezTo>
                    <a:pt x="3979" y="16425"/>
                    <a:pt x="3979" y="15750"/>
                    <a:pt x="3979" y="15300"/>
                  </a:cubicBezTo>
                  <a:cubicBezTo>
                    <a:pt x="3979" y="7200"/>
                    <a:pt x="3979" y="7200"/>
                    <a:pt x="3979" y="7200"/>
                  </a:cubicBezTo>
                  <a:cubicBezTo>
                    <a:pt x="3979" y="5850"/>
                    <a:pt x="3979" y="4500"/>
                    <a:pt x="3695" y="3150"/>
                  </a:cubicBezTo>
                  <a:cubicBezTo>
                    <a:pt x="3695" y="2250"/>
                    <a:pt x="3695" y="1575"/>
                    <a:pt x="3411" y="1350"/>
                  </a:cubicBezTo>
                  <a:cubicBezTo>
                    <a:pt x="3411" y="1350"/>
                    <a:pt x="3126" y="1125"/>
                    <a:pt x="2842" y="1125"/>
                  </a:cubicBezTo>
                  <a:cubicBezTo>
                    <a:pt x="2558" y="900"/>
                    <a:pt x="1421" y="900"/>
                    <a:pt x="0" y="900"/>
                  </a:cubicBezTo>
                  <a:cubicBezTo>
                    <a:pt x="0" y="0"/>
                    <a:pt x="0" y="0"/>
                    <a:pt x="0" y="0"/>
                  </a:cubicBezTo>
                  <a:cubicBezTo>
                    <a:pt x="3126" y="0"/>
                    <a:pt x="5116" y="0"/>
                    <a:pt x="5968" y="0"/>
                  </a:cubicBezTo>
                  <a:cubicBezTo>
                    <a:pt x="6821" y="0"/>
                    <a:pt x="8811" y="0"/>
                    <a:pt x="11653" y="0"/>
                  </a:cubicBezTo>
                  <a:cubicBezTo>
                    <a:pt x="11653" y="900"/>
                    <a:pt x="11653" y="900"/>
                    <a:pt x="11653" y="900"/>
                  </a:cubicBezTo>
                  <a:cubicBezTo>
                    <a:pt x="10232" y="900"/>
                    <a:pt x="9095" y="900"/>
                    <a:pt x="8811" y="1125"/>
                  </a:cubicBezTo>
                  <a:cubicBezTo>
                    <a:pt x="8526" y="1125"/>
                    <a:pt x="8242" y="1350"/>
                    <a:pt x="8242" y="1350"/>
                  </a:cubicBezTo>
                  <a:cubicBezTo>
                    <a:pt x="7958" y="1575"/>
                    <a:pt x="7958" y="2025"/>
                    <a:pt x="7958" y="2925"/>
                  </a:cubicBezTo>
                  <a:cubicBezTo>
                    <a:pt x="7674" y="3150"/>
                    <a:pt x="7674" y="4500"/>
                    <a:pt x="7674" y="7200"/>
                  </a:cubicBezTo>
                  <a:cubicBezTo>
                    <a:pt x="7674" y="17550"/>
                    <a:pt x="7674" y="17550"/>
                    <a:pt x="7674" y="17550"/>
                  </a:cubicBezTo>
                  <a:cubicBezTo>
                    <a:pt x="7674" y="18450"/>
                    <a:pt x="7674" y="19350"/>
                    <a:pt x="7958" y="20025"/>
                  </a:cubicBezTo>
                  <a:cubicBezTo>
                    <a:pt x="9379" y="20025"/>
                    <a:pt x="9379" y="20250"/>
                    <a:pt x="11084" y="20250"/>
                  </a:cubicBezTo>
                  <a:cubicBezTo>
                    <a:pt x="14779" y="20250"/>
                    <a:pt x="17621" y="20025"/>
                    <a:pt x="19042" y="19575"/>
                  </a:cubicBezTo>
                  <a:cubicBezTo>
                    <a:pt x="19326" y="19350"/>
                    <a:pt x="19326" y="18900"/>
                    <a:pt x="19611" y="18450"/>
                  </a:cubicBezTo>
                  <a:cubicBezTo>
                    <a:pt x="20463" y="15975"/>
                    <a:pt x="20463" y="15975"/>
                    <a:pt x="20463" y="15975"/>
                  </a:cubicBezTo>
                  <a:cubicBezTo>
                    <a:pt x="21600" y="15975"/>
                    <a:pt x="21600" y="15975"/>
                    <a:pt x="21600" y="15975"/>
                  </a:cubicBezTo>
                  <a:cubicBezTo>
                    <a:pt x="21316" y="17550"/>
                    <a:pt x="21032" y="19350"/>
                    <a:pt x="20747" y="21375"/>
                  </a:cubicBezTo>
                  <a:cubicBezTo>
                    <a:pt x="20179" y="21375"/>
                    <a:pt x="19895" y="21375"/>
                    <a:pt x="19611" y="21600"/>
                  </a:cubicBezTo>
                  <a:cubicBezTo>
                    <a:pt x="18758" y="21600"/>
                    <a:pt x="17905" y="21600"/>
                    <a:pt x="16200" y="21600"/>
                  </a:cubicBezTo>
                  <a:cubicBezTo>
                    <a:pt x="5684" y="21375"/>
                    <a:pt x="5684" y="21375"/>
                    <a:pt x="5684" y="21375"/>
                  </a:cubicBezTo>
                  <a:cubicBezTo>
                    <a:pt x="4263" y="21375"/>
                    <a:pt x="3126" y="21375"/>
                    <a:pt x="1705" y="21600"/>
                  </a:cubicBezTo>
                  <a:close/>
                  <a:moveTo>
                    <a:pt x="170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1" name="Freeform 156"/>
            <p:cNvSpPr>
              <a:spLocks/>
            </p:cNvSpPr>
            <p:nvPr/>
          </p:nvSpPr>
          <p:spPr bwMode="auto">
            <a:xfrm>
              <a:off x="127" y="67"/>
              <a:ext cx="58"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0" y="21159"/>
                  </a:moveTo>
                  <a:cubicBezTo>
                    <a:pt x="0" y="20057"/>
                    <a:pt x="0" y="20057"/>
                    <a:pt x="0" y="20057"/>
                  </a:cubicBezTo>
                  <a:cubicBezTo>
                    <a:pt x="973" y="20057"/>
                    <a:pt x="1557" y="20057"/>
                    <a:pt x="1946" y="19837"/>
                  </a:cubicBezTo>
                  <a:cubicBezTo>
                    <a:pt x="2141" y="19837"/>
                    <a:pt x="2141" y="19837"/>
                    <a:pt x="2141" y="19616"/>
                  </a:cubicBezTo>
                  <a:cubicBezTo>
                    <a:pt x="2335" y="19396"/>
                    <a:pt x="2335" y="18955"/>
                    <a:pt x="2335" y="18073"/>
                  </a:cubicBezTo>
                  <a:cubicBezTo>
                    <a:pt x="2530" y="16751"/>
                    <a:pt x="2530" y="15649"/>
                    <a:pt x="2530" y="14767"/>
                  </a:cubicBezTo>
                  <a:cubicBezTo>
                    <a:pt x="2530" y="2645"/>
                    <a:pt x="2530" y="2645"/>
                    <a:pt x="2530" y="2645"/>
                  </a:cubicBezTo>
                  <a:cubicBezTo>
                    <a:pt x="2530" y="2204"/>
                    <a:pt x="2530" y="1984"/>
                    <a:pt x="2530" y="1984"/>
                  </a:cubicBezTo>
                  <a:cubicBezTo>
                    <a:pt x="2335" y="1763"/>
                    <a:pt x="2141" y="1543"/>
                    <a:pt x="1946" y="1322"/>
                  </a:cubicBezTo>
                  <a:cubicBezTo>
                    <a:pt x="1751" y="1102"/>
                    <a:pt x="1557" y="1102"/>
                    <a:pt x="1362" y="882"/>
                  </a:cubicBezTo>
                  <a:cubicBezTo>
                    <a:pt x="1168" y="882"/>
                    <a:pt x="584" y="882"/>
                    <a:pt x="0" y="882"/>
                  </a:cubicBezTo>
                  <a:cubicBezTo>
                    <a:pt x="0" y="0"/>
                    <a:pt x="0" y="0"/>
                    <a:pt x="0" y="0"/>
                  </a:cubicBezTo>
                  <a:cubicBezTo>
                    <a:pt x="1557" y="0"/>
                    <a:pt x="2530" y="0"/>
                    <a:pt x="2919" y="0"/>
                  </a:cubicBezTo>
                  <a:cubicBezTo>
                    <a:pt x="3697" y="0"/>
                    <a:pt x="4281" y="0"/>
                    <a:pt x="5059" y="0"/>
                  </a:cubicBezTo>
                  <a:cubicBezTo>
                    <a:pt x="5838" y="1102"/>
                    <a:pt x="6227" y="1763"/>
                    <a:pt x="6616" y="2424"/>
                  </a:cubicBezTo>
                  <a:cubicBezTo>
                    <a:pt x="9535" y="6171"/>
                    <a:pt x="9535" y="6171"/>
                    <a:pt x="9535" y="6171"/>
                  </a:cubicBezTo>
                  <a:cubicBezTo>
                    <a:pt x="13622" y="11461"/>
                    <a:pt x="13622" y="11461"/>
                    <a:pt x="13622" y="11461"/>
                  </a:cubicBezTo>
                  <a:cubicBezTo>
                    <a:pt x="14789" y="13224"/>
                    <a:pt x="15957" y="14547"/>
                    <a:pt x="16735" y="15649"/>
                  </a:cubicBezTo>
                  <a:cubicBezTo>
                    <a:pt x="17124" y="16310"/>
                    <a:pt x="17708" y="16751"/>
                    <a:pt x="17903" y="17192"/>
                  </a:cubicBezTo>
                  <a:cubicBezTo>
                    <a:pt x="17903" y="6392"/>
                    <a:pt x="17903" y="6392"/>
                    <a:pt x="17903" y="6392"/>
                  </a:cubicBezTo>
                  <a:cubicBezTo>
                    <a:pt x="17903" y="5290"/>
                    <a:pt x="17903" y="4188"/>
                    <a:pt x="17903" y="2865"/>
                  </a:cubicBezTo>
                  <a:cubicBezTo>
                    <a:pt x="17903" y="1984"/>
                    <a:pt x="17708" y="1543"/>
                    <a:pt x="17708" y="1322"/>
                  </a:cubicBezTo>
                  <a:lnTo>
                    <a:pt x="17514" y="1102"/>
                  </a:lnTo>
                  <a:cubicBezTo>
                    <a:pt x="17124" y="882"/>
                    <a:pt x="16541" y="882"/>
                    <a:pt x="15568" y="882"/>
                  </a:cubicBezTo>
                  <a:cubicBezTo>
                    <a:pt x="15568" y="0"/>
                    <a:pt x="15568" y="0"/>
                    <a:pt x="15568" y="0"/>
                  </a:cubicBezTo>
                  <a:cubicBezTo>
                    <a:pt x="16541" y="0"/>
                    <a:pt x="17708" y="0"/>
                    <a:pt x="18876" y="0"/>
                  </a:cubicBezTo>
                  <a:cubicBezTo>
                    <a:pt x="19849" y="0"/>
                    <a:pt x="20822" y="0"/>
                    <a:pt x="21600" y="0"/>
                  </a:cubicBezTo>
                  <a:cubicBezTo>
                    <a:pt x="21600" y="882"/>
                    <a:pt x="21600" y="882"/>
                    <a:pt x="21600" y="882"/>
                  </a:cubicBezTo>
                  <a:cubicBezTo>
                    <a:pt x="20627" y="882"/>
                    <a:pt x="20043" y="882"/>
                    <a:pt x="19849" y="1102"/>
                  </a:cubicBezTo>
                  <a:cubicBezTo>
                    <a:pt x="19654" y="1102"/>
                    <a:pt x="19654" y="1322"/>
                    <a:pt x="19459" y="1322"/>
                  </a:cubicBezTo>
                  <a:cubicBezTo>
                    <a:pt x="19459" y="1543"/>
                    <a:pt x="19265" y="2204"/>
                    <a:pt x="19265" y="2865"/>
                  </a:cubicBezTo>
                  <a:cubicBezTo>
                    <a:pt x="19265" y="4188"/>
                    <a:pt x="19265" y="5290"/>
                    <a:pt x="19265" y="6392"/>
                  </a:cubicBezTo>
                  <a:cubicBezTo>
                    <a:pt x="19265" y="13445"/>
                    <a:pt x="19265" y="13445"/>
                    <a:pt x="19265" y="13445"/>
                  </a:cubicBezTo>
                  <a:cubicBezTo>
                    <a:pt x="19265" y="14988"/>
                    <a:pt x="19265" y="17633"/>
                    <a:pt x="19265" y="21600"/>
                  </a:cubicBezTo>
                  <a:cubicBezTo>
                    <a:pt x="17903" y="21600"/>
                    <a:pt x="17903" y="21600"/>
                    <a:pt x="17903" y="21600"/>
                  </a:cubicBezTo>
                  <a:cubicBezTo>
                    <a:pt x="17708" y="21159"/>
                    <a:pt x="17708" y="21159"/>
                    <a:pt x="17708" y="21159"/>
                  </a:cubicBezTo>
                  <a:cubicBezTo>
                    <a:pt x="17514" y="21159"/>
                    <a:pt x="17514" y="20939"/>
                    <a:pt x="17319" y="20939"/>
                  </a:cubicBezTo>
                  <a:cubicBezTo>
                    <a:pt x="17319" y="20939"/>
                    <a:pt x="17124" y="20718"/>
                    <a:pt x="16930" y="20498"/>
                  </a:cubicBezTo>
                  <a:cubicBezTo>
                    <a:pt x="16151" y="19396"/>
                    <a:pt x="15568" y="18735"/>
                    <a:pt x="15178" y="18294"/>
                  </a:cubicBezTo>
                  <a:cubicBezTo>
                    <a:pt x="13427" y="15869"/>
                    <a:pt x="13427" y="15869"/>
                    <a:pt x="13427" y="15869"/>
                  </a:cubicBezTo>
                  <a:cubicBezTo>
                    <a:pt x="3697" y="3086"/>
                    <a:pt x="3697" y="3086"/>
                    <a:pt x="3697" y="3086"/>
                  </a:cubicBezTo>
                  <a:cubicBezTo>
                    <a:pt x="3697" y="14547"/>
                    <a:pt x="3697" y="14547"/>
                    <a:pt x="3697" y="14547"/>
                  </a:cubicBezTo>
                  <a:cubicBezTo>
                    <a:pt x="3697" y="15649"/>
                    <a:pt x="3697" y="16751"/>
                    <a:pt x="3892" y="18073"/>
                  </a:cubicBezTo>
                  <a:cubicBezTo>
                    <a:pt x="3892" y="18955"/>
                    <a:pt x="3892" y="19396"/>
                    <a:pt x="3892" y="19616"/>
                  </a:cubicBezTo>
                  <a:cubicBezTo>
                    <a:pt x="4086" y="19837"/>
                    <a:pt x="4086" y="19837"/>
                    <a:pt x="4281" y="19837"/>
                  </a:cubicBezTo>
                  <a:cubicBezTo>
                    <a:pt x="4476" y="20057"/>
                    <a:pt x="5254" y="20057"/>
                    <a:pt x="6227" y="20057"/>
                  </a:cubicBezTo>
                  <a:cubicBezTo>
                    <a:pt x="6227" y="21159"/>
                    <a:pt x="6227" y="21159"/>
                    <a:pt x="6227" y="21159"/>
                  </a:cubicBezTo>
                  <a:cubicBezTo>
                    <a:pt x="5449" y="20939"/>
                    <a:pt x="4476" y="20939"/>
                    <a:pt x="3503" y="20939"/>
                  </a:cubicBezTo>
                  <a:cubicBezTo>
                    <a:pt x="2530" y="20939"/>
                    <a:pt x="1362" y="20939"/>
                    <a:pt x="0" y="21159"/>
                  </a:cubicBezTo>
                  <a:close/>
                  <a:moveTo>
                    <a:pt x="0" y="21159"/>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2" name="Freeform 157"/>
            <p:cNvSpPr>
              <a:spLocks/>
            </p:cNvSpPr>
            <p:nvPr/>
          </p:nvSpPr>
          <p:spPr bwMode="auto">
            <a:xfrm>
              <a:off x="191" y="67"/>
              <a:ext cx="22"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3" name="Freeform 158"/>
            <p:cNvSpPr>
              <a:spLocks/>
            </p:cNvSpPr>
            <p:nvPr/>
          </p:nvSpPr>
          <p:spPr bwMode="auto">
            <a:xfrm>
              <a:off x="216" y="66"/>
              <a:ext cx="49"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532" y="5616"/>
                    <a:pt x="19532" y="5616"/>
                    <a:pt x="1953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4" name="Freeform 159"/>
            <p:cNvSpPr>
              <a:spLocks/>
            </p:cNvSpPr>
            <p:nvPr/>
          </p:nvSpPr>
          <p:spPr bwMode="auto">
            <a:xfrm>
              <a:off x="0" y="66"/>
              <a:ext cx="48"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762" y="5616"/>
                    <a:pt x="19762" y="5616"/>
                    <a:pt x="1976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5" name="Freeform 160"/>
            <p:cNvSpPr>
              <a:spLocks/>
            </p:cNvSpPr>
            <p:nvPr/>
          </p:nvSpPr>
          <p:spPr bwMode="auto">
            <a:xfrm>
              <a:off x="21" y="1"/>
              <a:ext cx="67"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0" y="891"/>
                  </a:moveTo>
                  <a:cubicBezTo>
                    <a:pt x="0" y="0"/>
                    <a:pt x="0" y="0"/>
                    <a:pt x="0" y="0"/>
                  </a:cubicBezTo>
                  <a:cubicBezTo>
                    <a:pt x="665" y="0"/>
                    <a:pt x="1495" y="0"/>
                    <a:pt x="2326" y="0"/>
                  </a:cubicBezTo>
                  <a:cubicBezTo>
                    <a:pt x="2991" y="0"/>
                    <a:pt x="3822" y="0"/>
                    <a:pt x="4486" y="0"/>
                  </a:cubicBezTo>
                  <a:cubicBezTo>
                    <a:pt x="5151" y="2004"/>
                    <a:pt x="5815" y="3786"/>
                    <a:pt x="6314" y="5344"/>
                  </a:cubicBezTo>
                  <a:cubicBezTo>
                    <a:pt x="10800" y="16924"/>
                    <a:pt x="10800" y="16924"/>
                    <a:pt x="10800" y="16924"/>
                  </a:cubicBezTo>
                  <a:cubicBezTo>
                    <a:pt x="14788" y="6235"/>
                    <a:pt x="14788" y="6235"/>
                    <a:pt x="14788" y="6235"/>
                  </a:cubicBezTo>
                  <a:cubicBezTo>
                    <a:pt x="15951" y="3340"/>
                    <a:pt x="16615" y="1113"/>
                    <a:pt x="16948" y="0"/>
                  </a:cubicBezTo>
                  <a:cubicBezTo>
                    <a:pt x="17778" y="0"/>
                    <a:pt x="18609" y="0"/>
                    <a:pt x="19108" y="0"/>
                  </a:cubicBezTo>
                  <a:cubicBezTo>
                    <a:pt x="19606" y="0"/>
                    <a:pt x="20437" y="0"/>
                    <a:pt x="21600" y="0"/>
                  </a:cubicBezTo>
                  <a:cubicBezTo>
                    <a:pt x="21600" y="891"/>
                    <a:pt x="21600" y="891"/>
                    <a:pt x="21600" y="891"/>
                  </a:cubicBezTo>
                  <a:cubicBezTo>
                    <a:pt x="20769" y="891"/>
                    <a:pt x="20105" y="1113"/>
                    <a:pt x="19938" y="1113"/>
                  </a:cubicBezTo>
                  <a:cubicBezTo>
                    <a:pt x="19772" y="1113"/>
                    <a:pt x="19606" y="1336"/>
                    <a:pt x="19606" y="1559"/>
                  </a:cubicBezTo>
                  <a:cubicBezTo>
                    <a:pt x="19440" y="1781"/>
                    <a:pt x="19440" y="2227"/>
                    <a:pt x="19440" y="2895"/>
                  </a:cubicBezTo>
                  <a:cubicBezTo>
                    <a:pt x="19274" y="3118"/>
                    <a:pt x="19274" y="4454"/>
                    <a:pt x="19274" y="7126"/>
                  </a:cubicBezTo>
                  <a:cubicBezTo>
                    <a:pt x="19274" y="14029"/>
                    <a:pt x="19274" y="14029"/>
                    <a:pt x="19274" y="14029"/>
                  </a:cubicBezTo>
                  <a:cubicBezTo>
                    <a:pt x="19274" y="15365"/>
                    <a:pt x="19274" y="16701"/>
                    <a:pt x="19440" y="18037"/>
                  </a:cubicBezTo>
                  <a:cubicBezTo>
                    <a:pt x="19440" y="18928"/>
                    <a:pt x="19440" y="19596"/>
                    <a:pt x="19606" y="19819"/>
                  </a:cubicBezTo>
                  <a:cubicBezTo>
                    <a:pt x="19606" y="19819"/>
                    <a:pt x="19772" y="20041"/>
                    <a:pt x="19938" y="20041"/>
                  </a:cubicBezTo>
                  <a:cubicBezTo>
                    <a:pt x="20105" y="20264"/>
                    <a:pt x="20769" y="20264"/>
                    <a:pt x="21600" y="20264"/>
                  </a:cubicBezTo>
                  <a:cubicBezTo>
                    <a:pt x="21600" y="21155"/>
                    <a:pt x="21600" y="21155"/>
                    <a:pt x="21600" y="21155"/>
                  </a:cubicBezTo>
                  <a:cubicBezTo>
                    <a:pt x="20105" y="21155"/>
                    <a:pt x="18942" y="21155"/>
                    <a:pt x="18277" y="21155"/>
                  </a:cubicBezTo>
                  <a:cubicBezTo>
                    <a:pt x="17778" y="21155"/>
                    <a:pt x="16615" y="21155"/>
                    <a:pt x="14788" y="21155"/>
                  </a:cubicBezTo>
                  <a:cubicBezTo>
                    <a:pt x="14788" y="20264"/>
                    <a:pt x="14788" y="20264"/>
                    <a:pt x="14788" y="20264"/>
                  </a:cubicBezTo>
                  <a:cubicBezTo>
                    <a:pt x="15785" y="20264"/>
                    <a:pt x="16283" y="20264"/>
                    <a:pt x="16615" y="20041"/>
                  </a:cubicBezTo>
                  <a:cubicBezTo>
                    <a:pt x="16782" y="20041"/>
                    <a:pt x="16948" y="19819"/>
                    <a:pt x="16948" y="19819"/>
                  </a:cubicBezTo>
                  <a:cubicBezTo>
                    <a:pt x="17114" y="19596"/>
                    <a:pt x="17114" y="19151"/>
                    <a:pt x="17114" y="18260"/>
                  </a:cubicBezTo>
                  <a:cubicBezTo>
                    <a:pt x="17114" y="18037"/>
                    <a:pt x="17114" y="16701"/>
                    <a:pt x="17114" y="14029"/>
                  </a:cubicBezTo>
                  <a:cubicBezTo>
                    <a:pt x="17114" y="3118"/>
                    <a:pt x="17114" y="3118"/>
                    <a:pt x="17114" y="3118"/>
                  </a:cubicBezTo>
                  <a:cubicBezTo>
                    <a:pt x="13126" y="13806"/>
                    <a:pt x="13126" y="13806"/>
                    <a:pt x="13126" y="13806"/>
                  </a:cubicBezTo>
                  <a:cubicBezTo>
                    <a:pt x="12462" y="15588"/>
                    <a:pt x="11963" y="16924"/>
                    <a:pt x="11631" y="18037"/>
                  </a:cubicBezTo>
                  <a:cubicBezTo>
                    <a:pt x="11465" y="18705"/>
                    <a:pt x="10966" y="19819"/>
                    <a:pt x="10468" y="21600"/>
                  </a:cubicBezTo>
                  <a:cubicBezTo>
                    <a:pt x="9969" y="21600"/>
                    <a:pt x="9969" y="21600"/>
                    <a:pt x="9969" y="21600"/>
                  </a:cubicBezTo>
                  <a:cubicBezTo>
                    <a:pt x="9969" y="21155"/>
                    <a:pt x="9803" y="20932"/>
                    <a:pt x="9803" y="20709"/>
                  </a:cubicBezTo>
                  <a:cubicBezTo>
                    <a:pt x="8972" y="18482"/>
                    <a:pt x="8972" y="18482"/>
                    <a:pt x="8972" y="18482"/>
                  </a:cubicBezTo>
                  <a:cubicBezTo>
                    <a:pt x="3323" y="3563"/>
                    <a:pt x="3323" y="3563"/>
                    <a:pt x="3323" y="3563"/>
                  </a:cubicBezTo>
                  <a:cubicBezTo>
                    <a:pt x="3323" y="14029"/>
                    <a:pt x="3323" y="14029"/>
                    <a:pt x="3323" y="14029"/>
                  </a:cubicBezTo>
                  <a:cubicBezTo>
                    <a:pt x="3323" y="15365"/>
                    <a:pt x="3323" y="16701"/>
                    <a:pt x="3323" y="18037"/>
                  </a:cubicBezTo>
                  <a:cubicBezTo>
                    <a:pt x="3489" y="18928"/>
                    <a:pt x="3489" y="19596"/>
                    <a:pt x="3655" y="19819"/>
                  </a:cubicBezTo>
                  <a:cubicBezTo>
                    <a:pt x="3655" y="19819"/>
                    <a:pt x="3822" y="20041"/>
                    <a:pt x="3988" y="20041"/>
                  </a:cubicBezTo>
                  <a:cubicBezTo>
                    <a:pt x="4154" y="20264"/>
                    <a:pt x="4818" y="20264"/>
                    <a:pt x="5649" y="20264"/>
                  </a:cubicBezTo>
                  <a:cubicBezTo>
                    <a:pt x="5649" y="21155"/>
                    <a:pt x="5649" y="21155"/>
                    <a:pt x="5649" y="21155"/>
                  </a:cubicBezTo>
                  <a:cubicBezTo>
                    <a:pt x="2825" y="21155"/>
                    <a:pt x="2825" y="21155"/>
                    <a:pt x="2825" y="21155"/>
                  </a:cubicBezTo>
                  <a:cubicBezTo>
                    <a:pt x="0" y="21155"/>
                    <a:pt x="0" y="21155"/>
                    <a:pt x="0" y="21155"/>
                  </a:cubicBezTo>
                  <a:cubicBezTo>
                    <a:pt x="0" y="20264"/>
                    <a:pt x="0" y="20264"/>
                    <a:pt x="0" y="20264"/>
                  </a:cubicBezTo>
                  <a:cubicBezTo>
                    <a:pt x="831" y="20264"/>
                    <a:pt x="1329" y="20264"/>
                    <a:pt x="1662" y="20041"/>
                  </a:cubicBezTo>
                  <a:cubicBezTo>
                    <a:pt x="1828" y="20041"/>
                    <a:pt x="1994" y="19819"/>
                    <a:pt x="1994" y="19819"/>
                  </a:cubicBezTo>
                  <a:cubicBezTo>
                    <a:pt x="2160" y="19596"/>
                    <a:pt x="2160" y="19151"/>
                    <a:pt x="2160" y="18260"/>
                  </a:cubicBezTo>
                  <a:cubicBezTo>
                    <a:pt x="2160" y="18037"/>
                    <a:pt x="2160" y="16701"/>
                    <a:pt x="2326" y="14029"/>
                  </a:cubicBezTo>
                  <a:cubicBezTo>
                    <a:pt x="2326" y="7126"/>
                    <a:pt x="2326" y="7126"/>
                    <a:pt x="2326" y="7126"/>
                  </a:cubicBezTo>
                  <a:cubicBezTo>
                    <a:pt x="2326" y="5790"/>
                    <a:pt x="2160" y="4454"/>
                    <a:pt x="2160" y="3118"/>
                  </a:cubicBezTo>
                  <a:cubicBezTo>
                    <a:pt x="2160" y="2227"/>
                    <a:pt x="2160" y="1781"/>
                    <a:pt x="1994" y="1559"/>
                  </a:cubicBezTo>
                  <a:cubicBezTo>
                    <a:pt x="1994" y="1336"/>
                    <a:pt x="1828" y="1113"/>
                    <a:pt x="1662" y="1113"/>
                  </a:cubicBezTo>
                  <a:cubicBezTo>
                    <a:pt x="1329" y="1113"/>
                    <a:pt x="831" y="891"/>
                    <a:pt x="0" y="891"/>
                  </a:cubicBezTo>
                  <a:close/>
                  <a:moveTo>
                    <a:pt x="0" y="89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6" name="AutoShape 161"/>
            <p:cNvSpPr>
              <a:spLocks/>
            </p:cNvSpPr>
            <p:nvPr/>
          </p:nvSpPr>
          <p:spPr bwMode="auto">
            <a:xfrm>
              <a:off x="90" y="0"/>
              <a:ext cx="56"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3028" y="21600"/>
                  </a:moveTo>
                  <a:cubicBezTo>
                    <a:pt x="3836" y="21600"/>
                    <a:pt x="5047" y="21600"/>
                    <a:pt x="6662" y="21600"/>
                  </a:cubicBezTo>
                  <a:cubicBezTo>
                    <a:pt x="6662" y="20700"/>
                    <a:pt x="6662" y="20700"/>
                    <a:pt x="6662" y="20700"/>
                  </a:cubicBezTo>
                  <a:cubicBezTo>
                    <a:pt x="5652" y="20700"/>
                    <a:pt x="5047" y="20700"/>
                    <a:pt x="4845" y="20700"/>
                  </a:cubicBezTo>
                  <a:cubicBezTo>
                    <a:pt x="4441" y="20475"/>
                    <a:pt x="4441" y="20475"/>
                    <a:pt x="4239" y="20250"/>
                  </a:cubicBezTo>
                  <a:cubicBezTo>
                    <a:pt x="4239" y="20250"/>
                    <a:pt x="4239" y="20025"/>
                    <a:pt x="4239" y="20025"/>
                  </a:cubicBezTo>
                  <a:cubicBezTo>
                    <a:pt x="4239" y="19575"/>
                    <a:pt x="4239" y="19125"/>
                    <a:pt x="4643" y="18450"/>
                  </a:cubicBezTo>
                  <a:cubicBezTo>
                    <a:pt x="6056" y="14625"/>
                    <a:pt x="6056" y="14625"/>
                    <a:pt x="6056" y="14625"/>
                  </a:cubicBezTo>
                  <a:cubicBezTo>
                    <a:pt x="14333" y="14625"/>
                    <a:pt x="14333" y="14625"/>
                    <a:pt x="14333" y="14625"/>
                  </a:cubicBezTo>
                  <a:cubicBezTo>
                    <a:pt x="16150" y="19125"/>
                    <a:pt x="16150" y="19125"/>
                    <a:pt x="16150" y="19125"/>
                  </a:cubicBezTo>
                  <a:cubicBezTo>
                    <a:pt x="16351" y="19575"/>
                    <a:pt x="16351" y="19800"/>
                    <a:pt x="16351" y="20025"/>
                  </a:cubicBezTo>
                  <a:cubicBezTo>
                    <a:pt x="16351" y="20250"/>
                    <a:pt x="16351" y="20250"/>
                    <a:pt x="16150" y="20475"/>
                  </a:cubicBezTo>
                  <a:cubicBezTo>
                    <a:pt x="16150" y="20475"/>
                    <a:pt x="15948" y="20475"/>
                    <a:pt x="15746" y="20700"/>
                  </a:cubicBezTo>
                  <a:cubicBezTo>
                    <a:pt x="15544" y="20700"/>
                    <a:pt x="14938" y="20700"/>
                    <a:pt x="13727" y="20700"/>
                  </a:cubicBezTo>
                  <a:cubicBezTo>
                    <a:pt x="13727" y="21600"/>
                    <a:pt x="13727" y="21600"/>
                    <a:pt x="13727" y="21600"/>
                  </a:cubicBezTo>
                  <a:cubicBezTo>
                    <a:pt x="18370" y="21600"/>
                    <a:pt x="18370" y="21600"/>
                    <a:pt x="18370" y="21600"/>
                  </a:cubicBezTo>
                  <a:cubicBezTo>
                    <a:pt x="18976" y="21600"/>
                    <a:pt x="19985" y="21600"/>
                    <a:pt x="21600" y="21600"/>
                  </a:cubicBezTo>
                  <a:cubicBezTo>
                    <a:pt x="21600" y="20700"/>
                    <a:pt x="21600" y="20700"/>
                    <a:pt x="21600" y="20700"/>
                  </a:cubicBezTo>
                  <a:cubicBezTo>
                    <a:pt x="20793" y="20700"/>
                    <a:pt x="20187" y="20700"/>
                    <a:pt x="19985" y="20475"/>
                  </a:cubicBezTo>
                  <a:cubicBezTo>
                    <a:pt x="19783" y="20475"/>
                    <a:pt x="19581" y="20250"/>
                    <a:pt x="19379" y="19800"/>
                  </a:cubicBezTo>
                  <a:cubicBezTo>
                    <a:pt x="19178" y="19125"/>
                    <a:pt x="18572" y="17775"/>
                    <a:pt x="17563" y="15300"/>
                  </a:cubicBezTo>
                  <a:cubicBezTo>
                    <a:pt x="11305" y="0"/>
                    <a:pt x="11305" y="0"/>
                    <a:pt x="11305" y="0"/>
                  </a:cubicBezTo>
                  <a:cubicBezTo>
                    <a:pt x="10497" y="0"/>
                    <a:pt x="10497" y="0"/>
                    <a:pt x="10497" y="0"/>
                  </a:cubicBezTo>
                  <a:cubicBezTo>
                    <a:pt x="9286" y="3150"/>
                    <a:pt x="8479" y="5400"/>
                    <a:pt x="8075" y="6300"/>
                  </a:cubicBezTo>
                  <a:cubicBezTo>
                    <a:pt x="4441" y="14850"/>
                    <a:pt x="4441" y="14850"/>
                    <a:pt x="4441" y="14850"/>
                  </a:cubicBezTo>
                  <a:cubicBezTo>
                    <a:pt x="3432" y="17325"/>
                    <a:pt x="2624" y="18675"/>
                    <a:pt x="2624" y="19125"/>
                  </a:cubicBezTo>
                  <a:cubicBezTo>
                    <a:pt x="2221" y="19800"/>
                    <a:pt x="2019" y="20250"/>
                    <a:pt x="1817" y="20250"/>
                  </a:cubicBezTo>
                  <a:cubicBezTo>
                    <a:pt x="1615" y="20475"/>
                    <a:pt x="1615" y="20475"/>
                    <a:pt x="1413" y="20700"/>
                  </a:cubicBezTo>
                  <a:cubicBezTo>
                    <a:pt x="1211" y="20700"/>
                    <a:pt x="606" y="20700"/>
                    <a:pt x="0" y="20700"/>
                  </a:cubicBezTo>
                  <a:cubicBezTo>
                    <a:pt x="0" y="21600"/>
                    <a:pt x="0" y="21600"/>
                    <a:pt x="0" y="21600"/>
                  </a:cubicBezTo>
                  <a:cubicBezTo>
                    <a:pt x="1009" y="21600"/>
                    <a:pt x="2019" y="21600"/>
                    <a:pt x="3028" y="21600"/>
                  </a:cubicBezTo>
                  <a:close/>
                  <a:moveTo>
                    <a:pt x="10295" y="4050"/>
                  </a:moveTo>
                  <a:cubicBezTo>
                    <a:pt x="13727" y="13275"/>
                    <a:pt x="13727" y="13275"/>
                    <a:pt x="13727" y="13275"/>
                  </a:cubicBezTo>
                  <a:cubicBezTo>
                    <a:pt x="6662" y="13275"/>
                    <a:pt x="6662" y="13275"/>
                    <a:pt x="6662" y="13275"/>
                  </a:cubicBezTo>
                  <a:lnTo>
                    <a:pt x="10295" y="4050"/>
                  </a:lnTo>
                  <a:close/>
                  <a:moveTo>
                    <a:pt x="10295" y="405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8447" name="Freeform 162"/>
            <p:cNvSpPr>
              <a:spLocks/>
            </p:cNvSpPr>
            <p:nvPr/>
          </p:nvSpPr>
          <p:spPr bwMode="auto">
            <a:xfrm>
              <a:off x="136" y="1"/>
              <a:ext cx="54"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5840" y="3183"/>
                  </a:moveTo>
                  <a:cubicBezTo>
                    <a:pt x="16457" y="2274"/>
                    <a:pt x="16869" y="1592"/>
                    <a:pt x="16869" y="1592"/>
                  </a:cubicBezTo>
                  <a:cubicBezTo>
                    <a:pt x="16869" y="1364"/>
                    <a:pt x="16663" y="1137"/>
                    <a:pt x="16457" y="1137"/>
                  </a:cubicBezTo>
                  <a:cubicBezTo>
                    <a:pt x="16251" y="1137"/>
                    <a:pt x="15429" y="909"/>
                    <a:pt x="14400" y="909"/>
                  </a:cubicBezTo>
                  <a:cubicBezTo>
                    <a:pt x="14400" y="0"/>
                    <a:pt x="14400" y="0"/>
                    <a:pt x="14400" y="0"/>
                  </a:cubicBezTo>
                  <a:cubicBezTo>
                    <a:pt x="16251" y="0"/>
                    <a:pt x="17280" y="0"/>
                    <a:pt x="18309" y="0"/>
                  </a:cubicBezTo>
                  <a:cubicBezTo>
                    <a:pt x="19131" y="0"/>
                    <a:pt x="19749" y="0"/>
                    <a:pt x="21600" y="0"/>
                  </a:cubicBezTo>
                  <a:cubicBezTo>
                    <a:pt x="21600" y="909"/>
                    <a:pt x="21600" y="909"/>
                    <a:pt x="21600" y="909"/>
                  </a:cubicBezTo>
                  <a:cubicBezTo>
                    <a:pt x="20571" y="909"/>
                    <a:pt x="19954" y="1137"/>
                    <a:pt x="19749" y="1137"/>
                  </a:cubicBezTo>
                  <a:cubicBezTo>
                    <a:pt x="19543" y="1137"/>
                    <a:pt x="19131" y="1364"/>
                    <a:pt x="18926" y="1592"/>
                  </a:cubicBezTo>
                  <a:cubicBezTo>
                    <a:pt x="18720" y="1592"/>
                    <a:pt x="18309" y="2274"/>
                    <a:pt x="17897" y="2956"/>
                  </a:cubicBezTo>
                  <a:cubicBezTo>
                    <a:pt x="13577" y="9777"/>
                    <a:pt x="13577" y="9777"/>
                    <a:pt x="13577" y="9777"/>
                  </a:cubicBezTo>
                  <a:cubicBezTo>
                    <a:pt x="12754" y="11141"/>
                    <a:pt x="12343" y="12051"/>
                    <a:pt x="12137" y="12278"/>
                  </a:cubicBezTo>
                  <a:cubicBezTo>
                    <a:pt x="12137" y="12733"/>
                    <a:pt x="12137" y="12960"/>
                    <a:pt x="12137" y="13187"/>
                  </a:cubicBezTo>
                  <a:cubicBezTo>
                    <a:pt x="12137" y="14324"/>
                    <a:pt x="12137" y="14324"/>
                    <a:pt x="12137" y="14324"/>
                  </a:cubicBezTo>
                  <a:cubicBezTo>
                    <a:pt x="12137" y="15688"/>
                    <a:pt x="12137" y="17053"/>
                    <a:pt x="12137" y="18417"/>
                  </a:cubicBezTo>
                  <a:cubicBezTo>
                    <a:pt x="12137" y="19326"/>
                    <a:pt x="12343" y="20008"/>
                    <a:pt x="12343" y="20236"/>
                  </a:cubicBezTo>
                  <a:cubicBezTo>
                    <a:pt x="12549" y="20236"/>
                    <a:pt x="12549" y="20463"/>
                    <a:pt x="12960" y="20463"/>
                  </a:cubicBezTo>
                  <a:cubicBezTo>
                    <a:pt x="13166" y="20691"/>
                    <a:pt x="13783" y="20691"/>
                    <a:pt x="15017" y="20691"/>
                  </a:cubicBezTo>
                  <a:cubicBezTo>
                    <a:pt x="15017" y="21600"/>
                    <a:pt x="15017" y="21600"/>
                    <a:pt x="15017" y="21600"/>
                  </a:cubicBezTo>
                  <a:cubicBezTo>
                    <a:pt x="13371" y="21600"/>
                    <a:pt x="11931" y="21600"/>
                    <a:pt x="10903" y="21600"/>
                  </a:cubicBezTo>
                  <a:cubicBezTo>
                    <a:pt x="9669" y="21600"/>
                    <a:pt x="8229" y="21600"/>
                    <a:pt x="6583" y="21600"/>
                  </a:cubicBezTo>
                  <a:cubicBezTo>
                    <a:pt x="6583" y="20691"/>
                    <a:pt x="6583" y="20691"/>
                    <a:pt x="6583" y="20691"/>
                  </a:cubicBezTo>
                  <a:cubicBezTo>
                    <a:pt x="7611" y="20691"/>
                    <a:pt x="8229" y="20691"/>
                    <a:pt x="8640" y="20463"/>
                  </a:cubicBezTo>
                  <a:cubicBezTo>
                    <a:pt x="8846" y="20463"/>
                    <a:pt x="9051" y="20463"/>
                    <a:pt x="9051" y="20236"/>
                  </a:cubicBezTo>
                  <a:cubicBezTo>
                    <a:pt x="9257" y="20008"/>
                    <a:pt x="9257" y="19554"/>
                    <a:pt x="9257" y="18644"/>
                  </a:cubicBezTo>
                  <a:cubicBezTo>
                    <a:pt x="9257" y="18417"/>
                    <a:pt x="9257" y="17053"/>
                    <a:pt x="9463" y="14324"/>
                  </a:cubicBezTo>
                  <a:cubicBezTo>
                    <a:pt x="9463" y="12733"/>
                    <a:pt x="9463" y="12733"/>
                    <a:pt x="9463" y="12733"/>
                  </a:cubicBezTo>
                  <a:cubicBezTo>
                    <a:pt x="9257" y="12278"/>
                    <a:pt x="9051" y="11823"/>
                    <a:pt x="8846" y="11368"/>
                  </a:cubicBezTo>
                  <a:cubicBezTo>
                    <a:pt x="8640" y="11141"/>
                    <a:pt x="8229" y="10232"/>
                    <a:pt x="7200" y="8867"/>
                  </a:cubicBezTo>
                  <a:cubicBezTo>
                    <a:pt x="3497" y="2956"/>
                    <a:pt x="3497" y="2956"/>
                    <a:pt x="3497" y="2956"/>
                  </a:cubicBezTo>
                  <a:cubicBezTo>
                    <a:pt x="3086" y="2274"/>
                    <a:pt x="2880" y="1592"/>
                    <a:pt x="2674" y="1592"/>
                  </a:cubicBezTo>
                  <a:cubicBezTo>
                    <a:pt x="2469" y="1364"/>
                    <a:pt x="2057" y="1137"/>
                    <a:pt x="1851" y="1137"/>
                  </a:cubicBezTo>
                  <a:cubicBezTo>
                    <a:pt x="1646" y="1137"/>
                    <a:pt x="1234" y="909"/>
                    <a:pt x="0" y="909"/>
                  </a:cubicBezTo>
                  <a:cubicBezTo>
                    <a:pt x="0" y="0"/>
                    <a:pt x="0" y="0"/>
                    <a:pt x="0" y="0"/>
                  </a:cubicBezTo>
                  <a:cubicBezTo>
                    <a:pt x="1851" y="0"/>
                    <a:pt x="2469" y="0"/>
                    <a:pt x="3497" y="0"/>
                  </a:cubicBezTo>
                  <a:cubicBezTo>
                    <a:pt x="4526" y="0"/>
                    <a:pt x="6994" y="0"/>
                    <a:pt x="8846" y="0"/>
                  </a:cubicBezTo>
                  <a:cubicBezTo>
                    <a:pt x="8846" y="909"/>
                    <a:pt x="8846" y="909"/>
                    <a:pt x="8846" y="909"/>
                  </a:cubicBezTo>
                  <a:cubicBezTo>
                    <a:pt x="7817" y="909"/>
                    <a:pt x="6789" y="1137"/>
                    <a:pt x="6583" y="1137"/>
                  </a:cubicBezTo>
                  <a:cubicBezTo>
                    <a:pt x="6377" y="1137"/>
                    <a:pt x="6171" y="1364"/>
                    <a:pt x="6171" y="1592"/>
                  </a:cubicBezTo>
                  <a:cubicBezTo>
                    <a:pt x="6171" y="1592"/>
                    <a:pt x="6377" y="2274"/>
                    <a:pt x="6994" y="3183"/>
                  </a:cubicBezTo>
                  <a:cubicBezTo>
                    <a:pt x="11314" y="10914"/>
                    <a:pt x="11314" y="10914"/>
                    <a:pt x="11314" y="10914"/>
                  </a:cubicBezTo>
                  <a:lnTo>
                    <a:pt x="15840" y="3183"/>
                  </a:lnTo>
                  <a:close/>
                  <a:moveTo>
                    <a:pt x="15840" y="3183"/>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18448" name="AutoShape 163"/>
            <p:cNvSpPr>
              <a:spLocks/>
            </p:cNvSpPr>
            <p:nvPr/>
          </p:nvSpPr>
          <p:spPr bwMode="auto">
            <a:xfrm>
              <a:off x="188" y="0"/>
              <a:ext cx="55"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3872" y="5236"/>
                  </a:moveTo>
                  <a:cubicBezTo>
                    <a:pt x="4483" y="3927"/>
                    <a:pt x="5298" y="2836"/>
                    <a:pt x="6317" y="2182"/>
                  </a:cubicBezTo>
                  <a:cubicBezTo>
                    <a:pt x="7540" y="1527"/>
                    <a:pt x="8966" y="1091"/>
                    <a:pt x="10392" y="1091"/>
                  </a:cubicBezTo>
                  <a:cubicBezTo>
                    <a:pt x="11411" y="1091"/>
                    <a:pt x="12430" y="1309"/>
                    <a:pt x="13449" y="1745"/>
                  </a:cubicBezTo>
                  <a:cubicBezTo>
                    <a:pt x="14264" y="1964"/>
                    <a:pt x="15079" y="2400"/>
                    <a:pt x="15487" y="2836"/>
                  </a:cubicBezTo>
                  <a:cubicBezTo>
                    <a:pt x="16098" y="3491"/>
                    <a:pt x="16709" y="3927"/>
                    <a:pt x="17117" y="4582"/>
                  </a:cubicBezTo>
                  <a:cubicBezTo>
                    <a:pt x="17525" y="5236"/>
                    <a:pt x="17728" y="5891"/>
                    <a:pt x="17932" y="6764"/>
                  </a:cubicBezTo>
                  <a:cubicBezTo>
                    <a:pt x="18340" y="8073"/>
                    <a:pt x="18543" y="9600"/>
                    <a:pt x="18543" y="11127"/>
                  </a:cubicBezTo>
                  <a:cubicBezTo>
                    <a:pt x="18543" y="12873"/>
                    <a:pt x="18340" y="14618"/>
                    <a:pt x="17728" y="15927"/>
                  </a:cubicBezTo>
                  <a:cubicBezTo>
                    <a:pt x="17321" y="17236"/>
                    <a:pt x="16302" y="18327"/>
                    <a:pt x="15283" y="19200"/>
                  </a:cubicBezTo>
                  <a:cubicBezTo>
                    <a:pt x="14060" y="19855"/>
                    <a:pt x="12838" y="20291"/>
                    <a:pt x="11208" y="20291"/>
                  </a:cubicBezTo>
                  <a:cubicBezTo>
                    <a:pt x="10189" y="20291"/>
                    <a:pt x="9170" y="20073"/>
                    <a:pt x="8151" y="19855"/>
                  </a:cubicBezTo>
                  <a:cubicBezTo>
                    <a:pt x="7336" y="19418"/>
                    <a:pt x="6521" y="18764"/>
                    <a:pt x="5706" y="17891"/>
                  </a:cubicBezTo>
                  <a:cubicBezTo>
                    <a:pt x="4891" y="17236"/>
                    <a:pt x="4279" y="16145"/>
                    <a:pt x="3872" y="15055"/>
                  </a:cubicBezTo>
                  <a:cubicBezTo>
                    <a:pt x="3668" y="14400"/>
                    <a:pt x="3464" y="13527"/>
                    <a:pt x="3260" y="12436"/>
                  </a:cubicBezTo>
                  <a:cubicBezTo>
                    <a:pt x="3057" y="11564"/>
                    <a:pt x="2853" y="10691"/>
                    <a:pt x="2853" y="9818"/>
                  </a:cubicBezTo>
                  <a:cubicBezTo>
                    <a:pt x="2853" y="8073"/>
                    <a:pt x="3260" y="6545"/>
                    <a:pt x="3872" y="5236"/>
                  </a:cubicBezTo>
                  <a:close/>
                  <a:moveTo>
                    <a:pt x="611" y="15055"/>
                  </a:moveTo>
                  <a:cubicBezTo>
                    <a:pt x="1019" y="16582"/>
                    <a:pt x="1834" y="17673"/>
                    <a:pt x="2649" y="18764"/>
                  </a:cubicBezTo>
                  <a:cubicBezTo>
                    <a:pt x="3668" y="19636"/>
                    <a:pt x="4687" y="20509"/>
                    <a:pt x="5909" y="20945"/>
                  </a:cubicBezTo>
                  <a:cubicBezTo>
                    <a:pt x="7336" y="21382"/>
                    <a:pt x="8762" y="21600"/>
                    <a:pt x="10189" y="21600"/>
                  </a:cubicBezTo>
                  <a:cubicBezTo>
                    <a:pt x="13449" y="21600"/>
                    <a:pt x="16302" y="20509"/>
                    <a:pt x="18340" y="18327"/>
                  </a:cubicBezTo>
                  <a:cubicBezTo>
                    <a:pt x="20581" y="16145"/>
                    <a:pt x="21600" y="13527"/>
                    <a:pt x="21600" y="10036"/>
                  </a:cubicBezTo>
                  <a:cubicBezTo>
                    <a:pt x="21600" y="9164"/>
                    <a:pt x="21600" y="8073"/>
                    <a:pt x="21396" y="7200"/>
                  </a:cubicBezTo>
                  <a:cubicBezTo>
                    <a:pt x="21192" y="6327"/>
                    <a:pt x="20785" y="5455"/>
                    <a:pt x="20581" y="4800"/>
                  </a:cubicBezTo>
                  <a:cubicBezTo>
                    <a:pt x="19970" y="3927"/>
                    <a:pt x="19358" y="3273"/>
                    <a:pt x="18543" y="2400"/>
                  </a:cubicBezTo>
                  <a:cubicBezTo>
                    <a:pt x="17728" y="1745"/>
                    <a:pt x="16709" y="1091"/>
                    <a:pt x="15283" y="655"/>
                  </a:cubicBezTo>
                  <a:cubicBezTo>
                    <a:pt x="14060" y="218"/>
                    <a:pt x="12634" y="0"/>
                    <a:pt x="11004" y="0"/>
                  </a:cubicBezTo>
                  <a:cubicBezTo>
                    <a:pt x="9374" y="0"/>
                    <a:pt x="7743" y="218"/>
                    <a:pt x="6521" y="655"/>
                  </a:cubicBezTo>
                  <a:cubicBezTo>
                    <a:pt x="5094" y="1309"/>
                    <a:pt x="3872" y="1964"/>
                    <a:pt x="2853" y="3055"/>
                  </a:cubicBezTo>
                  <a:cubicBezTo>
                    <a:pt x="1834" y="4145"/>
                    <a:pt x="1019" y="5236"/>
                    <a:pt x="611" y="6545"/>
                  </a:cubicBezTo>
                  <a:cubicBezTo>
                    <a:pt x="204" y="7855"/>
                    <a:pt x="0" y="9382"/>
                    <a:pt x="0" y="10909"/>
                  </a:cubicBezTo>
                  <a:cubicBezTo>
                    <a:pt x="0" y="12218"/>
                    <a:pt x="204" y="13745"/>
                    <a:pt x="611" y="15055"/>
                  </a:cubicBezTo>
                  <a:close/>
                  <a:moveTo>
                    <a:pt x="611" y="1505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18436" name="Rectangle 165"/>
          <p:cNvSpPr>
            <a:spLocks noGrp="1" noChangeArrowheads="1"/>
          </p:cNvSpPr>
          <p:nvPr>
            <p:ph type="title"/>
          </p:nvPr>
        </p:nvSpPr>
        <p:spPr/>
        <p:txBody>
          <a:bodyPr rIns="132080"/>
          <a:lstStyle/>
          <a:p>
            <a:pPr eaLnBrk="1" hangingPunct="1"/>
            <a:r>
              <a:rPr lang="en-US" altLang="en-US" smtClean="0">
                <a:ea typeface="ＭＳ Ｐゴシック" pitchFamily="34" charset="-128"/>
              </a:rPr>
              <a:t>Disclosures</a:t>
            </a:r>
          </a:p>
        </p:txBody>
      </p:sp>
      <p:sp>
        <p:nvSpPr>
          <p:cNvPr id="18437" name="Rectangle 166"/>
          <p:cNvSpPr>
            <a:spLocks noGrp="1" noChangeArrowheads="1"/>
          </p:cNvSpPr>
          <p:nvPr>
            <p:ph type="body" idx="1"/>
          </p:nvPr>
        </p:nvSpPr>
        <p:spPr/>
        <p:txBody>
          <a:bodyPr rIns="132080"/>
          <a:lstStyle/>
          <a:p>
            <a:pPr eaLnBrk="1" hangingPunct="1"/>
            <a:r>
              <a:rPr lang="en-US" altLang="en-US" smtClean="0">
                <a:ea typeface="ＭＳ Ｐゴシック" pitchFamily="34" charset="-128"/>
              </a:rPr>
              <a:t>Financial Disclosures</a:t>
            </a:r>
          </a:p>
          <a:p>
            <a:pPr marL="782638" lvl="1" eaLnBrk="1" hangingPunct="1"/>
            <a:r>
              <a:rPr lang="en-US" altLang="en-US" smtClean="0">
                <a:ea typeface="ＭＳ Ｐゴシック" pitchFamily="34" charset="-128"/>
              </a:rPr>
              <a:t>None</a:t>
            </a:r>
          </a:p>
          <a:p>
            <a:pPr eaLnBrk="1" hangingPunct="1"/>
            <a:r>
              <a:rPr lang="en-US" altLang="en-US" smtClean="0">
                <a:ea typeface="ＭＳ Ｐゴシック" pitchFamily="34" charset="-128"/>
              </a:rPr>
              <a:t>Off label drug use</a:t>
            </a:r>
          </a:p>
          <a:p>
            <a:pPr marL="782638" lvl="1" eaLnBrk="1" hangingPunct="1"/>
            <a:r>
              <a:rPr lang="en-US" altLang="en-US" smtClean="0">
                <a:ea typeface="ＭＳ Ｐゴシック" pitchFamily="34" charset="-128"/>
              </a:rPr>
              <a:t>None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able Placeholder 2"/>
          <p:cNvSpPr>
            <a:spLocks noGrp="1"/>
          </p:cNvSpPr>
          <p:nvPr>
            <p:ph type="tbl" idx="1"/>
          </p:nvPr>
        </p:nvSpPr>
        <p:spPr/>
      </p:sp>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 y="0"/>
            <a:ext cx="9129141"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rot="19520020">
            <a:off x="139895" y="795145"/>
            <a:ext cx="2604585" cy="2677656"/>
          </a:xfrm>
          <a:prstGeom prst="rect">
            <a:avLst/>
          </a:prstGeom>
          <a:noFill/>
        </p:spPr>
        <p:txBody>
          <a:bodyPr wrap="square" lIns="91440" tIns="45720" rIns="91440" bIns="45720">
            <a:spAutoFit/>
          </a:bodyPr>
          <a:lstStyle/>
          <a:p>
            <a:pPr algn="ctr"/>
            <a:r>
              <a:rPr lang="en-US"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Treatment of stage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hypertension not cost-effective in even China (at 1x GDP)</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290146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58813" y="0"/>
            <a:ext cx="7826375" cy="838200"/>
          </a:xfrm>
        </p:spPr>
        <p:txBody>
          <a:bodyPr/>
          <a:lstStyle/>
          <a:p>
            <a:r>
              <a:rPr lang="en-US" altLang="en-US" dirty="0" smtClean="0">
                <a:ea typeface="ＭＳ Ｐゴシック" pitchFamily="34" charset="-128"/>
              </a:rPr>
              <a:t>Best Buys</a:t>
            </a:r>
          </a:p>
        </p:txBody>
      </p:sp>
      <p:sp>
        <p:nvSpPr>
          <p:cNvPr id="27651" name="Content Placeholder 2"/>
          <p:cNvSpPr>
            <a:spLocks noGrp="1"/>
          </p:cNvSpPr>
          <p:nvPr>
            <p:ph idx="1"/>
          </p:nvPr>
        </p:nvSpPr>
        <p:spPr/>
        <p:txBody>
          <a:bodyPr/>
          <a:lstStyle/>
          <a:p>
            <a:pPr marL="0" indent="0">
              <a:buNone/>
            </a:pPr>
            <a:endParaRPr lang="en-US" dirty="0"/>
          </a:p>
          <a:p>
            <a:pPr marL="0" indent="0">
              <a:buNone/>
            </a:pPr>
            <a:endParaRPr lang="en-US" dirty="0"/>
          </a:p>
        </p:txBody>
      </p:sp>
      <p:sp>
        <p:nvSpPr>
          <p:cNvPr id="27652" name="TextBox 3"/>
          <p:cNvSpPr txBox="1">
            <a:spLocks noChangeArrowheads="1"/>
          </p:cNvSpPr>
          <p:nvPr/>
        </p:nvSpPr>
        <p:spPr bwMode="auto">
          <a:xfrm>
            <a:off x="4780075" y="6175873"/>
            <a:ext cx="434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r>
              <a:rPr lang="en-US" altLang="en-US" sz="1200" dirty="0"/>
              <a:t>WHO and World Economic Forum, </a:t>
            </a:r>
            <a:r>
              <a:rPr lang="en-US" altLang="fr-CA" sz="1200" dirty="0"/>
              <a:t>“</a:t>
            </a:r>
            <a:r>
              <a:rPr lang="en-US" altLang="en-US" sz="1200" dirty="0"/>
              <a:t>From Burden to </a:t>
            </a:r>
            <a:r>
              <a:rPr lang="en-US" altLang="fr-CA" sz="1200" dirty="0"/>
              <a:t>‘</a:t>
            </a:r>
            <a:r>
              <a:rPr lang="en-US" altLang="en-US" sz="1200" dirty="0"/>
              <a:t>Best Buys</a:t>
            </a:r>
            <a:r>
              <a:rPr lang="en-US" altLang="fr-CA" sz="1200" dirty="0"/>
              <a:t>’”</a:t>
            </a:r>
            <a:r>
              <a:rPr lang="en-US" altLang="en-US" sz="1200" dirty="0"/>
              <a:t>, 2009</a:t>
            </a:r>
          </a:p>
        </p:txBody>
      </p:sp>
      <p:pic>
        <p:nvPicPr>
          <p:cNvPr id="3" name="Picture 2"/>
          <p:cNvPicPr>
            <a:picLocks noChangeAspect="1"/>
          </p:cNvPicPr>
          <p:nvPr/>
        </p:nvPicPr>
        <p:blipFill>
          <a:blip r:embed="rId2"/>
          <a:stretch>
            <a:fillRect/>
          </a:stretch>
        </p:blipFill>
        <p:spPr>
          <a:xfrm>
            <a:off x="0" y="-1"/>
            <a:ext cx="9144000" cy="6172201"/>
          </a:xfrm>
          <a:prstGeom prst="rect">
            <a:avLst/>
          </a:prstGeom>
        </p:spPr>
      </p:pic>
    </p:spTree>
    <p:extLst>
      <p:ext uri="{BB962C8B-B14F-4D97-AF65-F5344CB8AC3E}">
        <p14:creationId xmlns:p14="http://schemas.microsoft.com/office/powerpoint/2010/main" val="83887407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r>
              <a:rPr lang="en-US" altLang="en-US" smtClean="0">
                <a:ea typeface="ＭＳ Ｐゴシック" pitchFamily="34" charset="-128"/>
              </a:rPr>
              <a:t>Cost-Effectiveness Analysis</a:t>
            </a:r>
          </a:p>
        </p:txBody>
      </p:sp>
      <p:sp>
        <p:nvSpPr>
          <p:cNvPr id="53251" name="Content Placeholder 4"/>
          <p:cNvSpPr>
            <a:spLocks noGrp="1"/>
          </p:cNvSpPr>
          <p:nvPr>
            <p:ph idx="1"/>
          </p:nvPr>
        </p:nvSpPr>
        <p:spPr/>
        <p:txBody>
          <a:bodyPr/>
          <a:lstStyle/>
          <a:p>
            <a:r>
              <a:rPr lang="en-US" altLang="en-US" dirty="0" smtClean="0">
                <a:ea typeface="ＭＳ Ｐゴシック" pitchFamily="34" charset="-128"/>
              </a:rPr>
              <a:t>WHO-Choice ((</a:t>
            </a:r>
            <a:r>
              <a:rPr lang="en-US" altLang="en-US" b="1" dirty="0" err="1" smtClean="0">
                <a:ea typeface="ＭＳ Ｐゴシック" pitchFamily="34" charset="-128"/>
              </a:rPr>
              <a:t>CHO</a:t>
            </a:r>
            <a:r>
              <a:rPr lang="en-US" altLang="en-US" dirty="0" err="1" smtClean="0">
                <a:ea typeface="ＭＳ Ｐゴシック" pitchFamily="34" charset="-128"/>
              </a:rPr>
              <a:t>osing</a:t>
            </a:r>
            <a:r>
              <a:rPr lang="en-US" altLang="en-US" dirty="0" smtClean="0">
                <a:ea typeface="ＭＳ Ｐゴシック" pitchFamily="34" charset="-128"/>
              </a:rPr>
              <a:t> </a:t>
            </a:r>
            <a:r>
              <a:rPr lang="en-US" altLang="en-US" b="1" dirty="0" smtClean="0">
                <a:ea typeface="ＭＳ Ｐゴシック" pitchFamily="34" charset="-128"/>
              </a:rPr>
              <a:t>I</a:t>
            </a:r>
            <a:r>
              <a:rPr lang="en-US" altLang="en-US" dirty="0" smtClean="0">
                <a:ea typeface="ＭＳ Ｐゴシック" pitchFamily="34" charset="-128"/>
              </a:rPr>
              <a:t>nterventions that are </a:t>
            </a:r>
            <a:r>
              <a:rPr lang="en-US" altLang="en-US" b="1" dirty="0" smtClean="0">
                <a:ea typeface="ＭＳ Ｐゴシック" pitchFamily="34" charset="-128"/>
              </a:rPr>
              <a:t>C</a:t>
            </a:r>
            <a:r>
              <a:rPr lang="en-US" altLang="en-US" dirty="0" smtClean="0">
                <a:ea typeface="ＭＳ Ｐゴシック" pitchFamily="34" charset="-128"/>
              </a:rPr>
              <a:t>ost-</a:t>
            </a:r>
            <a:r>
              <a:rPr lang="en-US" altLang="en-US" b="1" dirty="0" smtClean="0">
                <a:ea typeface="ＭＳ Ｐゴシック" pitchFamily="34" charset="-128"/>
              </a:rPr>
              <a:t>E</a:t>
            </a:r>
            <a:r>
              <a:rPr lang="en-US" altLang="en-US" dirty="0" smtClean="0">
                <a:ea typeface="ＭＳ Ｐゴシック" pitchFamily="34" charset="-128"/>
              </a:rPr>
              <a:t>ffective): </a:t>
            </a:r>
            <a:r>
              <a:rPr lang="en-US" altLang="en-US" dirty="0" smtClean="0">
                <a:ea typeface="ＭＳ Ｐゴシック" pitchFamily="34" charset="-128"/>
                <a:hlinkClick r:id="rId2"/>
              </a:rPr>
              <a:t>http://www.who.int/choice/cost-effectiveness/en/</a:t>
            </a:r>
            <a:r>
              <a:rPr lang="en-US" altLang="en-US" dirty="0" smtClean="0">
                <a:ea typeface="ＭＳ Ｐゴシック" pitchFamily="34" charset="-128"/>
              </a:rPr>
              <a:t> </a:t>
            </a:r>
          </a:p>
          <a:p>
            <a:pPr lvl="1"/>
            <a:r>
              <a:rPr lang="en-US" altLang="en-US" dirty="0" smtClean="0">
                <a:ea typeface="ＭＳ Ｐゴシック" pitchFamily="34" charset="-128"/>
              </a:rPr>
              <a:t>program in the World Health Organization that helps countries decide health system priorities based on considerations of costs and impacts.</a:t>
            </a:r>
          </a:p>
          <a:p>
            <a:r>
              <a:rPr lang="en-US" altLang="en-US" dirty="0" smtClean="0">
                <a:ea typeface="ＭＳ Ｐゴシック" pitchFamily="34" charset="-128"/>
              </a:rPr>
              <a:t>One Health Tool – software – released 2012 </a:t>
            </a:r>
            <a:r>
              <a:rPr lang="en-US" altLang="en-US" dirty="0" smtClean="0">
                <a:ea typeface="ＭＳ Ｐゴシック" pitchFamily="34" charset="-128"/>
                <a:hlinkClick r:id="rId3"/>
              </a:rPr>
              <a:t>http://www.who.int/choice/onehealthtool/en/</a:t>
            </a:r>
            <a:r>
              <a:rPr lang="en-US" altLang="en-US" dirty="0" smtClean="0">
                <a:ea typeface="ＭＳ Ｐゴシック" pitchFamily="34" charset="-128"/>
              </a:rPr>
              <a:t> </a:t>
            </a:r>
          </a:p>
          <a:p>
            <a:pPr lvl="1"/>
            <a:r>
              <a:rPr lang="en-US" altLang="en-US" dirty="0" smtClean="0">
                <a:ea typeface="ＭＳ Ｐゴシック" pitchFamily="34" charset="-128"/>
              </a:rPr>
              <a:t>software tool designed to inform national strategic health planning in low- and middle-income countries</a:t>
            </a:r>
          </a:p>
          <a:p>
            <a:endParaRPr lang="en-US" altLang="en-US" dirty="0" smtClean="0">
              <a:ea typeface="ＭＳ Ｐゴシック" pitchFamily="34" charset="-128"/>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r>
              <a:rPr lang="en-US" altLang="en-US" smtClean="0">
                <a:ea typeface="ＭＳ Ｐゴシック" pitchFamily="34" charset="-128"/>
              </a:rPr>
              <a:t>Cost-Effectiveness Analysis</a:t>
            </a:r>
          </a:p>
        </p:txBody>
      </p:sp>
      <p:sp>
        <p:nvSpPr>
          <p:cNvPr id="53251" name="Content Placeholder 4"/>
          <p:cNvSpPr>
            <a:spLocks noGrp="1"/>
          </p:cNvSpPr>
          <p:nvPr>
            <p:ph idx="1"/>
          </p:nvPr>
        </p:nvSpPr>
        <p:spPr/>
        <p:txBody>
          <a:bodyPr/>
          <a:lstStyle/>
          <a:p>
            <a:r>
              <a:rPr lang="en-US" altLang="en-US" sz="3200" dirty="0" smtClean="0">
                <a:ea typeface="ＭＳ Ｐゴシック" pitchFamily="34" charset="-128"/>
              </a:rPr>
              <a:t>Economic evaluation</a:t>
            </a:r>
            <a:r>
              <a:rPr lang="en-US" altLang="en-US" dirty="0" smtClean="0">
                <a:ea typeface="ＭＳ Ｐゴシック" pitchFamily="34" charset="-128"/>
              </a:rPr>
              <a:t>:</a:t>
            </a:r>
            <a:r>
              <a:rPr lang="en-US" altLang="en-US" dirty="0">
                <a:ea typeface="ＭＳ Ｐゴシック" pitchFamily="34" charset="-128"/>
              </a:rPr>
              <a:t> </a:t>
            </a:r>
            <a:r>
              <a:rPr lang="en-US" altLang="en-US" dirty="0" smtClean="0">
                <a:ea typeface="ＭＳ Ｐゴシック" pitchFamily="34" charset="-128"/>
                <a:hlinkClick r:id="rId2"/>
              </a:rPr>
              <a:t>http://www.who.int/choice/documents/economic_evaluation/en/</a:t>
            </a:r>
            <a:r>
              <a:rPr lang="en-US" altLang="en-US" dirty="0" smtClean="0">
                <a:ea typeface="ＭＳ Ｐゴシック" pitchFamily="34" charset="-128"/>
              </a:rPr>
              <a:t> </a:t>
            </a:r>
          </a:p>
          <a:p>
            <a:pPr lvl="1"/>
            <a:r>
              <a:rPr lang="en-US" altLang="en-US" dirty="0" smtClean="0">
                <a:ea typeface="ＭＳ Ｐゴシック" pitchFamily="34" charset="-128"/>
              </a:rPr>
              <a:t>publications seeking to analyze </a:t>
            </a:r>
            <a:r>
              <a:rPr lang="en-US" altLang="en-US" dirty="0" err="1" smtClean="0">
                <a:ea typeface="ＭＳ Ｐゴシック" pitchFamily="34" charset="-128"/>
              </a:rPr>
              <a:t>cost:benefit</a:t>
            </a:r>
            <a:r>
              <a:rPr lang="en-US" altLang="en-US" dirty="0" smtClean="0">
                <a:ea typeface="ＭＳ Ｐゴシック" pitchFamily="34" charset="-128"/>
              </a:rPr>
              <a:t> for a variety of diseases and syndromes</a:t>
            </a:r>
          </a:p>
          <a:p>
            <a:r>
              <a:rPr lang="en-US" altLang="en-US" sz="3200" dirty="0" smtClean="0">
                <a:solidFill>
                  <a:schemeClr val="tx2"/>
                </a:solidFill>
                <a:ea typeface="ＭＳ Ｐゴシック" pitchFamily="34" charset="-128"/>
              </a:rPr>
              <a:t>Country specific research needed!…</a:t>
            </a:r>
          </a:p>
        </p:txBody>
      </p:sp>
    </p:spTree>
    <p:extLst>
      <p:ext uri="{BB962C8B-B14F-4D97-AF65-F5344CB8AC3E}">
        <p14:creationId xmlns:p14="http://schemas.microsoft.com/office/powerpoint/2010/main" val="42019283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fr-CA" altLang="en-US" dirty="0" err="1" smtClean="0">
                <a:ea typeface="ＭＳ Ｐゴシック" pitchFamily="34" charset="-128"/>
              </a:rPr>
              <a:t>Therefore</a:t>
            </a:r>
            <a:r>
              <a:rPr lang="fr-CA" altLang="en-US" dirty="0" smtClean="0">
                <a:ea typeface="ＭＳ Ｐゴシック" pitchFamily="34" charset="-128"/>
              </a:rPr>
              <a:t>…</a:t>
            </a:r>
          </a:p>
        </p:txBody>
      </p:sp>
      <p:sp>
        <p:nvSpPr>
          <p:cNvPr id="54275" name="Content Placeholder 2"/>
          <p:cNvSpPr>
            <a:spLocks noGrp="1"/>
          </p:cNvSpPr>
          <p:nvPr>
            <p:ph idx="1"/>
          </p:nvPr>
        </p:nvSpPr>
        <p:spPr/>
        <p:txBody>
          <a:bodyPr/>
          <a:lstStyle/>
          <a:p>
            <a:r>
              <a:rPr lang="en-US" altLang="en-US" dirty="0" smtClean="0">
                <a:ea typeface="ＭＳ Ｐゴシック" pitchFamily="34" charset="-128"/>
              </a:rPr>
              <a:t>I can</a:t>
            </a:r>
            <a:r>
              <a:rPr lang="en-US" altLang="fr-CA" dirty="0" smtClean="0">
                <a:ea typeface="ＭＳ Ｐゴシック" pitchFamily="34" charset="-128"/>
              </a:rPr>
              <a:t>’</a:t>
            </a:r>
            <a:r>
              <a:rPr lang="en-US" altLang="en-US" dirty="0" smtClean="0">
                <a:ea typeface="ＭＳ Ｐゴシック" pitchFamily="34" charset="-128"/>
              </a:rPr>
              <a:t>t (or shouldn’t) practice </a:t>
            </a:r>
            <a:r>
              <a:rPr lang="en-US" altLang="fr-CA" dirty="0" smtClean="0">
                <a:ea typeface="ＭＳ Ｐゴシック" pitchFamily="34" charset="-128"/>
              </a:rPr>
              <a:t>“</a:t>
            </a:r>
            <a:r>
              <a:rPr lang="en-US" altLang="en-US" dirty="0" smtClean="0">
                <a:ea typeface="ＭＳ Ｐゴシック" pitchFamily="34" charset="-128"/>
              </a:rPr>
              <a:t>there</a:t>
            </a:r>
            <a:r>
              <a:rPr lang="en-US" altLang="fr-CA" dirty="0" smtClean="0">
                <a:ea typeface="ＭＳ Ｐゴシック" pitchFamily="34" charset="-128"/>
              </a:rPr>
              <a:t>”</a:t>
            </a:r>
            <a:r>
              <a:rPr lang="en-US" altLang="en-US" dirty="0" smtClean="0">
                <a:ea typeface="ＭＳ Ｐゴシック" pitchFamily="34" charset="-128"/>
              </a:rPr>
              <a:t> just like I practice here.</a:t>
            </a:r>
          </a:p>
          <a:p>
            <a:r>
              <a:rPr lang="en-US" altLang="en-US" dirty="0" smtClean="0">
                <a:ea typeface="ＭＳ Ｐゴシック" pitchFamily="34" charset="-128"/>
              </a:rPr>
              <a:t>Someone has thought about what should be screened, prevented, diagnosed and treated (the WHO </a:t>
            </a:r>
            <a:r>
              <a:rPr lang="en-US" altLang="en-US" dirty="0">
                <a:ea typeface="ＭＳ Ｐゴシック" pitchFamily="34" charset="-128"/>
              </a:rPr>
              <a:t>policy </a:t>
            </a:r>
            <a:r>
              <a:rPr lang="en-US" altLang="en-US" dirty="0" smtClean="0">
                <a:ea typeface="ＭＳ Ｐゴシック" pitchFamily="34" charset="-128"/>
              </a:rPr>
              <a:t>analysts and hopefully the MOH)</a:t>
            </a:r>
          </a:p>
          <a:p>
            <a:r>
              <a:rPr lang="en-US" altLang="en-US" dirty="0" smtClean="0">
                <a:ea typeface="ＭＳ Ｐゴシック" pitchFamily="34" charset="-128"/>
              </a:rPr>
              <a:t>I should integrate with national practice standards.</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smtClean="0">
                <a:ea typeface="ＭＳ Ｐゴシック" pitchFamily="34" charset="-128"/>
              </a:rPr>
              <a:t>Case 2: The Togolese Boy With DM1</a:t>
            </a:r>
          </a:p>
        </p:txBody>
      </p:sp>
      <p:sp>
        <p:nvSpPr>
          <p:cNvPr id="55299" name="Content Placeholder 2"/>
          <p:cNvSpPr>
            <a:spLocks noGrp="1"/>
          </p:cNvSpPr>
          <p:nvPr>
            <p:ph idx="1"/>
          </p:nvPr>
        </p:nvSpPr>
        <p:spPr>
          <a:xfrm>
            <a:off x="658813" y="1371600"/>
            <a:ext cx="8180387" cy="4800600"/>
          </a:xfrm>
        </p:spPr>
        <p:txBody>
          <a:bodyPr/>
          <a:lstStyle/>
          <a:p>
            <a:pPr marL="0" indent="0" eaLnBrk="1" hangingPunct="1">
              <a:buFont typeface="Arial" pitchFamily="34" charset="0"/>
              <a:buNone/>
            </a:pPr>
            <a:r>
              <a:rPr lang="en-US" altLang="en-US" sz="2400" dirty="0" smtClean="0">
                <a:ea typeface="ＭＳ Ｐゴシック" pitchFamily="34" charset="-128"/>
              </a:rPr>
              <a:t>A 7 year old boy in DKA presents to your rural mission hospital.  His village has no electricity.  His family lives on &lt; $2/day per person.  His father asks you to d/c his son home to die.  You would</a:t>
            </a:r>
          </a:p>
          <a:p>
            <a:pPr marL="457200" indent="-457200" eaLnBrk="1" hangingPunct="1">
              <a:buFont typeface="+mj-lt"/>
              <a:buAutoNum type="alphaLcParenR"/>
            </a:pPr>
            <a:r>
              <a:rPr lang="en-US" altLang="en-US" sz="2400" dirty="0" smtClean="0">
                <a:ea typeface="ＭＳ Ｐゴシック" pitchFamily="34" charset="-128"/>
              </a:rPr>
              <a:t>Become angry and give dad your </a:t>
            </a:r>
            <a:r>
              <a:rPr lang="ja-JP" altLang="en-US" sz="2400" dirty="0" smtClean="0">
                <a:ea typeface="ＭＳ Ｐゴシック" pitchFamily="34" charset="-128"/>
              </a:rPr>
              <a:t>“</a:t>
            </a:r>
            <a:r>
              <a:rPr lang="en-US" altLang="ja-JP" sz="2400" dirty="0" smtClean="0">
                <a:ea typeface="ＭＳ Ｐゴシック" pitchFamily="34" charset="-128"/>
              </a:rPr>
              <a:t>man up</a:t>
            </a:r>
            <a:r>
              <a:rPr lang="ja-JP" altLang="en-US" sz="2400" dirty="0" smtClean="0">
                <a:ea typeface="ＭＳ Ｐゴシック" pitchFamily="34" charset="-128"/>
              </a:rPr>
              <a:t>”</a:t>
            </a:r>
            <a:r>
              <a:rPr lang="en-US" altLang="ja-JP" sz="2400" dirty="0" smtClean="0">
                <a:ea typeface="ＭＳ Ｐゴシック" pitchFamily="34" charset="-128"/>
              </a:rPr>
              <a:t> pep talk</a:t>
            </a:r>
          </a:p>
          <a:p>
            <a:pPr marL="457200" indent="-457200" eaLnBrk="1" hangingPunct="1">
              <a:buFont typeface="+mj-lt"/>
              <a:buAutoNum type="alphaLcParenR"/>
            </a:pPr>
            <a:r>
              <a:rPr lang="en-US" altLang="en-US" sz="2400" dirty="0">
                <a:ea typeface="ＭＳ Ｐゴシック" pitchFamily="34" charset="-128"/>
              </a:rPr>
              <a:t>Keep him hospitalized and think about it later.</a:t>
            </a:r>
          </a:p>
          <a:p>
            <a:pPr marL="457200" indent="-457200" eaLnBrk="1" hangingPunct="1">
              <a:buFont typeface="+mj-lt"/>
              <a:buAutoNum type="alphaLcParenR"/>
            </a:pPr>
            <a:r>
              <a:rPr lang="en-US" altLang="en-US" sz="2400" dirty="0" smtClean="0">
                <a:ea typeface="ＭＳ Ｐゴシック" pitchFamily="34" charset="-128"/>
              </a:rPr>
              <a:t>Find the funds for home monitoring and insulin.</a:t>
            </a:r>
          </a:p>
          <a:p>
            <a:pPr marL="457200" indent="-457200" eaLnBrk="1" hangingPunct="1">
              <a:buFont typeface="+mj-lt"/>
              <a:buAutoNum type="alphaLcParenR"/>
            </a:pPr>
            <a:r>
              <a:rPr lang="en-US" altLang="en-US" sz="2400" dirty="0" smtClean="0">
                <a:ea typeface="ＭＳ Ｐゴシック" pitchFamily="34" charset="-128"/>
              </a:rPr>
              <a:t>Have a compassionate discussion with the dad and child, explain the Gospel, pray with him, and d/c the boy per his father’</a:t>
            </a:r>
            <a:r>
              <a:rPr lang="en-US" altLang="ja-JP" sz="2400" dirty="0" smtClean="0">
                <a:ea typeface="ＭＳ Ｐゴシック" pitchFamily="34" charset="-128"/>
              </a:rPr>
              <a:t>s wishes.</a:t>
            </a:r>
            <a:endParaRPr lang="en-US" altLang="en-US" dirty="0" smtClean="0">
              <a:ea typeface="ＭＳ Ｐゴシック" pitchFamily="34" charset="-128"/>
            </a:endParaRPr>
          </a:p>
          <a:p>
            <a:pPr marL="0" indent="0" eaLnBrk="1" hangingPunct="1">
              <a:buFont typeface="Arial" pitchFamily="34" charset="0"/>
              <a:buAutoNum type="alphaLcParenR"/>
            </a:pPr>
            <a:endParaRPr lang="en-US" alt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dirty="0" smtClean="0">
                <a:ea typeface="ＭＳ Ｐゴシック" pitchFamily="34" charset="-128"/>
              </a:rPr>
              <a:t>DM1 – A Terminal Disease in LIC</a:t>
            </a:r>
          </a:p>
        </p:txBody>
      </p:sp>
      <p:sp>
        <p:nvSpPr>
          <p:cNvPr id="56323" name="Content Placeholder 2"/>
          <p:cNvSpPr>
            <a:spLocks noGrp="1"/>
          </p:cNvSpPr>
          <p:nvPr>
            <p:ph idx="1"/>
          </p:nvPr>
        </p:nvSpPr>
        <p:spPr/>
        <p:txBody>
          <a:bodyPr/>
          <a:lstStyle/>
          <a:p>
            <a:pPr eaLnBrk="1" hangingPunct="1"/>
            <a:r>
              <a:rPr lang="en-US" altLang="en-US" dirty="0" smtClean="0">
                <a:ea typeface="ＭＳ Ｐゴシック" pitchFamily="34" charset="-128"/>
              </a:rPr>
              <a:t>Costs exceed household resources. </a:t>
            </a:r>
          </a:p>
          <a:p>
            <a:pPr eaLnBrk="1" hangingPunct="1"/>
            <a:r>
              <a:rPr lang="en-US" altLang="en-US" dirty="0" smtClean="0">
                <a:ea typeface="ＭＳ Ｐゴシック" pitchFamily="34" charset="-128"/>
              </a:rPr>
              <a:t>Hold your Western indignation – DM1 rarely treated in LIC (without relief type aid which maybe you/the hospital decides to provide).</a:t>
            </a:r>
          </a:p>
          <a:p>
            <a:pPr lvl="1" eaLnBrk="1" hangingPunct="1"/>
            <a:r>
              <a:rPr lang="en-US" altLang="en-US" sz="2000" dirty="0" smtClean="0">
                <a:ea typeface="ＭＳ Ｐゴシック" pitchFamily="34" charset="-128"/>
              </a:rPr>
              <a:t>E.g. - International </a:t>
            </a:r>
            <a:r>
              <a:rPr lang="en-US" altLang="en-US" sz="2000" dirty="0" err="1" smtClean="0">
                <a:ea typeface="ＭＳ Ｐゴシック" pitchFamily="34" charset="-128"/>
              </a:rPr>
              <a:t>atttention</a:t>
            </a:r>
            <a:r>
              <a:rPr lang="en-US" altLang="en-US" sz="2000" dirty="0" smtClean="0">
                <a:ea typeface="ＭＳ Ｐゴシック" pitchFamily="34" charset="-128"/>
              </a:rPr>
              <a:t> focused on providing specifically for DM1 costs (c.f. </a:t>
            </a:r>
            <a:r>
              <a:rPr lang="en-US" altLang="en-US" sz="2000" dirty="0" smtClean="0">
                <a:ea typeface="ＭＳ Ｐゴシック" pitchFamily="34" charset="-128"/>
                <a:hlinkClick r:id="rId2"/>
              </a:rPr>
              <a:t>http://www.un-ngls.org/IMG/pdf_MDGs_and_Diabetes_Factsheet.pdf</a:t>
            </a:r>
            <a:r>
              <a:rPr lang="en-US" altLang="en-US" sz="2000" dirty="0" smtClean="0">
                <a:ea typeface="ＭＳ Ｐゴシック" pitchFamily="34" charset="-128"/>
              </a:rPr>
              <a:t>)</a:t>
            </a:r>
          </a:p>
          <a:p>
            <a:pPr eaLnBrk="1" hangingPunct="1"/>
            <a:endParaRPr lang="en-US" alt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atum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r>
              <a:rPr lang="nl-NL" altLang="en-US" sz="700" smtClean="0">
                <a:latin typeface="Verdana" pitchFamily="34" charset="0"/>
              </a:rPr>
              <a:t>27/05/2008</a:t>
            </a:r>
          </a:p>
        </p:txBody>
      </p:sp>
      <p:sp>
        <p:nvSpPr>
          <p:cNvPr id="57347" name="Tijdelijke aanduiding voor voettekst 4"/>
          <p:cNvSpPr>
            <a:spLocks noGrp="1"/>
          </p:cNvSpPr>
          <p:nvPr>
            <p:ph type="ftr" sz="quarter" idx="11"/>
          </p:nvPr>
        </p:nvSpPr>
        <p:spPr bwMode="auto">
          <a:xfrm>
            <a:off x="2057400" y="6324600"/>
            <a:ext cx="65103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fontAlgn="base" hangingPunct="1">
              <a:spcBef>
                <a:spcPct val="0"/>
              </a:spcBef>
              <a:spcAft>
                <a:spcPct val="0"/>
              </a:spcAft>
              <a:buClrTx/>
              <a:buFontTx/>
              <a:buNone/>
            </a:pPr>
            <a:r>
              <a:rPr lang="nl-NL" altLang="en-US" sz="1400" dirty="0" smtClean="0">
                <a:latin typeface="Verdana" pitchFamily="34" charset="0"/>
              </a:rPr>
              <a:t>Geneva Health Forum</a:t>
            </a:r>
          </a:p>
        </p:txBody>
      </p:sp>
      <p:sp>
        <p:nvSpPr>
          <p:cNvPr id="57348" name="Tijdelijke aanduiding voor dianumm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fld id="{1DE568F8-A676-4BAF-BE71-3C765782ACF9}" type="slidenum">
              <a:rPr lang="nl-NL" altLang="en-US" sz="1200" smtClean="0">
                <a:latin typeface="Verdana" pitchFamily="34" charset="0"/>
              </a:rPr>
              <a:pPr eaLnBrk="1" hangingPunct="1">
                <a:lnSpc>
                  <a:spcPct val="100000"/>
                </a:lnSpc>
                <a:spcBef>
                  <a:spcPct val="0"/>
                </a:spcBef>
                <a:buClrTx/>
                <a:buFontTx/>
                <a:buNone/>
              </a:pPr>
              <a:t>47</a:t>
            </a:fld>
            <a:endParaRPr lang="nl-NL" altLang="en-US" sz="1200" smtClean="0">
              <a:latin typeface="Verdana" pitchFamily="34" charset="0"/>
            </a:endParaRPr>
          </a:p>
        </p:txBody>
      </p:sp>
      <p:sp>
        <p:nvSpPr>
          <p:cNvPr id="57349" name="Rectangle 2"/>
          <p:cNvSpPr>
            <a:spLocks noGrp="1" noChangeArrowheads="1"/>
          </p:cNvSpPr>
          <p:nvPr>
            <p:ph type="title"/>
          </p:nvPr>
        </p:nvSpPr>
        <p:spPr/>
        <p:txBody>
          <a:bodyPr/>
          <a:lstStyle/>
          <a:p>
            <a:pPr eaLnBrk="1" hangingPunct="1"/>
            <a:r>
              <a:rPr lang="nl-NL" altLang="en-US" dirty="0" err="1" smtClean="0">
                <a:ea typeface="ＭＳ Ｐゴシック" pitchFamily="34" charset="-128"/>
              </a:rPr>
              <a:t>Less</a:t>
            </a:r>
            <a:r>
              <a:rPr lang="nl-NL" altLang="en-US" dirty="0" smtClean="0">
                <a:ea typeface="ＭＳ Ｐゴシック" pitchFamily="34" charset="-128"/>
              </a:rPr>
              <a:t> </a:t>
            </a:r>
            <a:r>
              <a:rPr lang="nl-NL" altLang="en-US" dirty="0" err="1">
                <a:ea typeface="ＭＳ Ｐゴシック" pitchFamily="34" charset="-128"/>
              </a:rPr>
              <a:t>T</a:t>
            </a:r>
            <a:r>
              <a:rPr lang="nl-NL" altLang="en-US" dirty="0" err="1" smtClean="0">
                <a:ea typeface="ＭＳ Ｐゴシック" pitchFamily="34" charset="-128"/>
              </a:rPr>
              <a:t>han</a:t>
            </a:r>
            <a:r>
              <a:rPr lang="nl-NL" altLang="en-US" dirty="0" smtClean="0">
                <a:ea typeface="ＭＳ Ｐゴシック" pitchFamily="34" charset="-128"/>
              </a:rPr>
              <a:t> </a:t>
            </a:r>
            <a:r>
              <a:rPr lang="nl-NL" altLang="en-US" dirty="0">
                <a:ea typeface="ＭＳ Ｐゴシック" pitchFamily="34" charset="-128"/>
              </a:rPr>
              <a:t>5</a:t>
            </a:r>
            <a:r>
              <a:rPr lang="nl-NL" altLang="en-US" dirty="0" smtClean="0">
                <a:ea typeface="ＭＳ Ｐゴシック" pitchFamily="34" charset="-128"/>
              </a:rPr>
              <a:t>% of DM1 Is </a:t>
            </a:r>
            <a:r>
              <a:rPr lang="nl-NL" altLang="en-US" dirty="0" err="1">
                <a:ea typeface="ＭＳ Ｐゴシック" pitchFamily="34" charset="-128"/>
              </a:rPr>
              <a:t>T</a:t>
            </a:r>
            <a:r>
              <a:rPr lang="nl-NL" altLang="en-US" dirty="0" err="1" smtClean="0">
                <a:ea typeface="ＭＳ Ｐゴシック" pitchFamily="34" charset="-128"/>
              </a:rPr>
              <a:t>reated</a:t>
            </a:r>
            <a:r>
              <a:rPr lang="nl-NL" altLang="en-US" dirty="0" smtClean="0">
                <a:ea typeface="ＭＳ Ｐゴシック" pitchFamily="34" charset="-128"/>
              </a:rPr>
              <a:t> in Low </a:t>
            </a:r>
            <a:r>
              <a:rPr lang="nl-NL" altLang="en-US" dirty="0" err="1" smtClean="0">
                <a:ea typeface="ＭＳ Ｐゴシック" pitchFamily="34" charset="-128"/>
              </a:rPr>
              <a:t>Income</a:t>
            </a:r>
            <a:r>
              <a:rPr lang="nl-NL" altLang="en-US" dirty="0" smtClean="0">
                <a:ea typeface="ＭＳ Ｐゴシック" pitchFamily="34" charset="-128"/>
              </a:rPr>
              <a:t> </a:t>
            </a:r>
            <a:r>
              <a:rPr lang="nl-NL" altLang="en-US" dirty="0" err="1" smtClean="0">
                <a:ea typeface="ＭＳ Ｐゴシック" pitchFamily="34" charset="-128"/>
              </a:rPr>
              <a:t>Countries</a:t>
            </a:r>
            <a:endParaRPr lang="nl-NL" altLang="en-US" dirty="0" smtClean="0">
              <a:ea typeface="ＭＳ Ｐゴシック" pitchFamily="34" charset="-128"/>
            </a:endParaRPr>
          </a:p>
        </p:txBody>
      </p:sp>
      <p:sp>
        <p:nvSpPr>
          <p:cNvPr id="57350" name="Rectangle 3"/>
          <p:cNvSpPr>
            <a:spLocks noGrp="1" noChangeArrowheads="1"/>
          </p:cNvSpPr>
          <p:nvPr>
            <p:ph type="body" idx="1"/>
          </p:nvPr>
        </p:nvSpPr>
        <p:spPr/>
        <p:txBody>
          <a:bodyPr/>
          <a:lstStyle/>
          <a:p>
            <a:pPr eaLnBrk="1" hangingPunct="1"/>
            <a:endParaRPr lang="fr-CA" altLang="en-US" smtClean="0">
              <a:ea typeface="ＭＳ Ｐゴシック" pitchFamily="34" charset="-128"/>
            </a:endParaRPr>
          </a:p>
        </p:txBody>
      </p:sp>
      <p:sp>
        <p:nvSpPr>
          <p:cNvPr id="5735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endParaRPr lang="fr-CA" altLang="en-US" sz="1800"/>
          </a:p>
        </p:txBody>
      </p:sp>
      <p:graphicFrame>
        <p:nvGraphicFramePr>
          <p:cNvPr id="57352" name="Object 4"/>
          <p:cNvGraphicFramePr>
            <a:graphicFrameLocks noChangeAspect="1"/>
          </p:cNvGraphicFramePr>
          <p:nvPr/>
        </p:nvGraphicFramePr>
        <p:xfrm>
          <a:off x="609600" y="1447800"/>
          <a:ext cx="7945438" cy="4803775"/>
        </p:xfrm>
        <a:graphic>
          <a:graphicData uri="http://schemas.openxmlformats.org/presentationml/2006/ole">
            <mc:AlternateContent xmlns:mc="http://schemas.openxmlformats.org/markup-compatibility/2006">
              <mc:Choice xmlns:v="urn:schemas-microsoft-com:vml" Requires="v">
                <p:oleObj spid="_x0000_s57412" name="Grafiek" r:id="rId5" imgW="5499100" imgH="4673600" progId="Excel.Sheet.8">
                  <p:embed/>
                </p:oleObj>
              </mc:Choice>
              <mc:Fallback>
                <p:oleObj name="Grafiek" r:id="rId5" imgW="5499100" imgH="4673600"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447800"/>
                        <a:ext cx="7945438"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fr-CA" dirty="0"/>
          </a:p>
        </p:txBody>
      </p:sp>
      <p:sp>
        <p:nvSpPr>
          <p:cNvPr id="3" name="Content Placeholder 2"/>
          <p:cNvSpPr>
            <a:spLocks noGrp="1"/>
          </p:cNvSpPr>
          <p:nvPr>
            <p:ph idx="1"/>
          </p:nvPr>
        </p:nvSpPr>
        <p:spPr/>
        <p:txBody>
          <a:bodyPr/>
          <a:lstStyle/>
          <a:p>
            <a:pPr marL="0" indent="0" algn="ctr">
              <a:buNone/>
            </a:pPr>
            <a:endParaRPr lang="fr-CA" sz="4800" smtClean="0">
              <a:solidFill>
                <a:srgbClr val="FFFF00"/>
              </a:solidFill>
            </a:endParaRPr>
          </a:p>
          <a:p>
            <a:pPr marL="0" indent="0" algn="ctr">
              <a:buNone/>
            </a:pPr>
            <a:r>
              <a:rPr lang="fr-CA" sz="4800" smtClean="0">
                <a:solidFill>
                  <a:srgbClr val="FFFF00"/>
                </a:solidFill>
              </a:rPr>
              <a:t>BRIEF </a:t>
            </a:r>
            <a:r>
              <a:rPr lang="fr-CA" sz="4800" dirty="0">
                <a:solidFill>
                  <a:srgbClr val="FFFF00"/>
                </a:solidFill>
              </a:rPr>
              <a:t>DEBRIEF</a:t>
            </a:r>
          </a:p>
        </p:txBody>
      </p:sp>
    </p:spTree>
    <p:extLst>
      <p:ext uri="{BB962C8B-B14F-4D97-AF65-F5344CB8AC3E}">
        <p14:creationId xmlns:p14="http://schemas.microsoft.com/office/powerpoint/2010/main" val="278383704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smtClean="0">
                <a:ea typeface="ＭＳ Ｐゴシック" pitchFamily="34" charset="-128"/>
              </a:rPr>
              <a:t>Case 3: 60 year old Togolese DM2</a:t>
            </a:r>
          </a:p>
        </p:txBody>
      </p:sp>
      <p:sp>
        <p:nvSpPr>
          <p:cNvPr id="59395" name="Content Placeholder 2"/>
          <p:cNvSpPr>
            <a:spLocks noGrp="1"/>
          </p:cNvSpPr>
          <p:nvPr>
            <p:ph idx="1"/>
          </p:nvPr>
        </p:nvSpPr>
        <p:spPr/>
        <p:txBody>
          <a:bodyPr/>
          <a:lstStyle/>
          <a:p>
            <a:pPr marL="0" indent="0">
              <a:buNone/>
            </a:pPr>
            <a:r>
              <a:rPr lang="en-US" altLang="en-US" sz="2400" dirty="0">
                <a:ea typeface="ＭＳ Ｐゴシック" pitchFamily="34" charset="-128"/>
              </a:rPr>
              <a:t>6</a:t>
            </a:r>
            <a:r>
              <a:rPr lang="en-US" altLang="en-US" sz="2400" dirty="0" smtClean="0">
                <a:ea typeface="ＭＳ Ｐゴシック" pitchFamily="34" charset="-128"/>
              </a:rPr>
              <a:t>0 yo man with type 2 diabetes mellitus. He lives with his son, a subsistence farmer, but is himself inactive. Exam significant for obesity otherwise normal.  You would</a:t>
            </a:r>
          </a:p>
          <a:p>
            <a:pPr marL="457200" indent="-457200">
              <a:buFont typeface="+mj-lt"/>
              <a:buAutoNum type="alphaLcParenR"/>
            </a:pPr>
            <a:r>
              <a:rPr lang="en-US" altLang="en-US" sz="2400" dirty="0" smtClean="0">
                <a:ea typeface="ＭＳ Ｐゴシック" pitchFamily="34" charset="-128"/>
              </a:rPr>
              <a:t>Advise weight loss, exercise, and 1 aspirin per day</a:t>
            </a:r>
          </a:p>
          <a:p>
            <a:pPr marL="457200" indent="-457200">
              <a:buFont typeface="+mj-lt"/>
              <a:buAutoNum type="alphaLcParenR"/>
            </a:pPr>
            <a:r>
              <a:rPr lang="en-US" altLang="fr-CA" sz="2400" dirty="0" smtClean="0">
                <a:ea typeface="ＭＳ Ｐゴシック" pitchFamily="34" charset="-128"/>
              </a:rPr>
              <a:t>“</a:t>
            </a:r>
            <a:r>
              <a:rPr lang="en-US" altLang="en-US" sz="2400" dirty="0" smtClean="0">
                <a:ea typeface="ＭＳ Ｐゴシック" pitchFamily="34" charset="-128"/>
              </a:rPr>
              <a:t>a</a:t>
            </a:r>
            <a:r>
              <a:rPr lang="en-US" altLang="fr-CA" sz="2400" dirty="0" smtClean="0">
                <a:ea typeface="ＭＳ Ｐゴシック" pitchFamily="34" charset="-128"/>
              </a:rPr>
              <a:t>”</a:t>
            </a:r>
            <a:r>
              <a:rPr lang="en-US" altLang="en-US" sz="2400" dirty="0" smtClean="0">
                <a:ea typeface="ＭＳ Ｐゴシック" pitchFamily="34" charset="-128"/>
              </a:rPr>
              <a:t> and add Metformin 2000 mg daily</a:t>
            </a:r>
          </a:p>
          <a:p>
            <a:pPr marL="457200" indent="-457200">
              <a:buFont typeface="+mj-lt"/>
              <a:buAutoNum type="alphaLcParenR"/>
            </a:pPr>
            <a:r>
              <a:rPr lang="en-US" altLang="en-US" sz="2400" dirty="0" smtClean="0">
                <a:ea typeface="ＭＳ Ｐゴシック" pitchFamily="34" charset="-128"/>
              </a:rPr>
              <a:t>Check a creatinine and do </a:t>
            </a:r>
            <a:r>
              <a:rPr lang="en-US" altLang="fr-CA" sz="2400" dirty="0" smtClean="0">
                <a:ea typeface="ＭＳ Ｐゴシック" pitchFamily="34" charset="-128"/>
              </a:rPr>
              <a:t>“</a:t>
            </a:r>
            <a:r>
              <a:rPr lang="en-US" altLang="en-US" sz="2400" dirty="0" smtClean="0">
                <a:ea typeface="ＭＳ Ｐゴシック" pitchFamily="34" charset="-128"/>
              </a:rPr>
              <a:t>b</a:t>
            </a:r>
            <a:r>
              <a:rPr lang="en-US" altLang="fr-CA" sz="2400" dirty="0" smtClean="0">
                <a:ea typeface="ＭＳ Ｐゴシック" pitchFamily="34" charset="-128"/>
              </a:rPr>
              <a:t>”</a:t>
            </a:r>
            <a:r>
              <a:rPr lang="en-US" altLang="en-US" sz="2400" dirty="0" smtClean="0">
                <a:ea typeface="ＭＳ Ｐゴシック" pitchFamily="34" charset="-128"/>
              </a:rPr>
              <a:t> if &lt; 1.5</a:t>
            </a:r>
          </a:p>
          <a:p>
            <a:pPr marL="457200" indent="-457200">
              <a:buFont typeface="+mj-lt"/>
              <a:buAutoNum type="alphaLcParenR"/>
            </a:pPr>
            <a:r>
              <a:rPr lang="en-US" altLang="en-US" sz="2400" dirty="0" smtClean="0">
                <a:ea typeface="ＭＳ Ｐゴシック" pitchFamily="34" charset="-128"/>
              </a:rPr>
              <a:t>Do </a:t>
            </a:r>
            <a:r>
              <a:rPr lang="en-US" altLang="fr-CA" sz="2400" dirty="0" smtClean="0">
                <a:ea typeface="ＭＳ Ｐゴシック" pitchFamily="34" charset="-128"/>
              </a:rPr>
              <a:t>“</a:t>
            </a:r>
            <a:r>
              <a:rPr lang="en-US" altLang="en-US" sz="2400" dirty="0" smtClean="0">
                <a:ea typeface="ＭＳ Ｐゴシック" pitchFamily="34" charset="-128"/>
              </a:rPr>
              <a:t>c</a:t>
            </a:r>
            <a:r>
              <a:rPr lang="en-US" altLang="fr-CA" sz="2400" dirty="0" smtClean="0">
                <a:ea typeface="ＭＳ Ｐゴシック" pitchFamily="34" charset="-128"/>
              </a:rPr>
              <a:t>”</a:t>
            </a:r>
            <a:r>
              <a:rPr lang="en-US" altLang="en-US" sz="2400" dirty="0" smtClean="0">
                <a:ea typeface="ＭＳ Ｐゴシック" pitchFamily="34" charset="-128"/>
              </a:rPr>
              <a:t> and check his cholesterol and add a statin to control his LDL &lt; 100</a:t>
            </a:r>
          </a:p>
          <a:p>
            <a:pPr marL="457200" indent="-457200">
              <a:buFont typeface="+mj-lt"/>
              <a:buAutoNum type="alphaLcParenR"/>
            </a:pPr>
            <a:r>
              <a:rPr lang="en-US" altLang="en-US" sz="2400" dirty="0" smtClean="0">
                <a:ea typeface="ＭＳ Ｐゴシック" pitchFamily="34" charset="-128"/>
              </a:rPr>
              <a:t>Do </a:t>
            </a:r>
            <a:r>
              <a:rPr lang="en-US" altLang="fr-CA" sz="2400" dirty="0" smtClean="0">
                <a:ea typeface="ＭＳ Ｐゴシック" pitchFamily="34" charset="-128"/>
              </a:rPr>
              <a:t>“</a:t>
            </a:r>
            <a:r>
              <a:rPr lang="en-US" altLang="en-US" sz="2400" dirty="0" smtClean="0">
                <a:ea typeface="ＭＳ Ｐゴシック" pitchFamily="34" charset="-128"/>
              </a:rPr>
              <a:t>d</a:t>
            </a:r>
            <a:r>
              <a:rPr lang="en-US" altLang="fr-CA" sz="2400" dirty="0" smtClean="0">
                <a:ea typeface="ＭＳ Ｐゴシック" pitchFamily="34" charset="-128"/>
              </a:rPr>
              <a:t>”</a:t>
            </a:r>
            <a:r>
              <a:rPr lang="en-US" altLang="en-US" sz="2400" dirty="0" smtClean="0">
                <a:ea typeface="ＭＳ Ｐゴシック" pitchFamily="34" charset="-128"/>
              </a:rPr>
              <a:t> and also add an ACE in case and recommend  home glucose monitoring</a:t>
            </a:r>
            <a:endParaRPr lang="en-US" altLang="en-US" dirty="0" smtClean="0">
              <a:ea typeface="ＭＳ Ｐゴシック" pitchFamily="34" charset="-128"/>
            </a:endParaRPr>
          </a:p>
          <a:p>
            <a:pPr marL="0" indent="0">
              <a:buFont typeface="Arial" pitchFamily="34" charset="0"/>
              <a:buNone/>
            </a:pPr>
            <a:endParaRPr lang="en-US" alt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ea typeface="ＭＳ Ｐゴシック" pitchFamily="34" charset="-128"/>
              </a:rPr>
              <a:t>Learning Objectives</a:t>
            </a:r>
          </a:p>
        </p:txBody>
      </p:sp>
      <p:sp>
        <p:nvSpPr>
          <p:cNvPr id="19459" name="Content Placeholder 2"/>
          <p:cNvSpPr>
            <a:spLocks noGrp="1"/>
          </p:cNvSpPr>
          <p:nvPr>
            <p:ph idx="1"/>
          </p:nvPr>
        </p:nvSpPr>
        <p:spPr/>
        <p:txBody>
          <a:bodyPr/>
          <a:lstStyle/>
          <a:p>
            <a:pPr eaLnBrk="1" hangingPunct="1"/>
            <a:r>
              <a:rPr lang="en-US" altLang="en-US" dirty="0" smtClean="0">
                <a:ea typeface="ＭＳ Ｐゴシック" pitchFamily="34" charset="-128"/>
              </a:rPr>
              <a:t>Treat chronic diseases in resource-limited settings in a rational, cost-effective way.</a:t>
            </a:r>
          </a:p>
          <a:p>
            <a:pPr eaLnBrk="1" hangingPunct="1"/>
            <a:r>
              <a:rPr lang="en-US" altLang="en-US" dirty="0" smtClean="0">
                <a:ea typeface="ＭＳ Ｐゴシック" pitchFamily="34" charset="-128"/>
              </a:rPr>
              <a:t>Follow an income-</a:t>
            </a:r>
            <a:r>
              <a:rPr lang="en-US" altLang="en-US" dirty="0">
                <a:ea typeface="ＭＳ Ｐゴシック" pitchFamily="34" charset="-128"/>
              </a:rPr>
              <a:t>based diagnosis and </a:t>
            </a:r>
            <a:r>
              <a:rPr lang="en-US" altLang="en-US" dirty="0" smtClean="0">
                <a:ea typeface="ＭＳ Ｐゴシック" pitchFamily="34" charset="-128"/>
              </a:rPr>
              <a:t>treatment protocol for hypertension, type 1 and 2 diabetes, maternity care, surgery, cancer screening, and acute care.</a:t>
            </a:r>
          </a:p>
          <a:p>
            <a:pPr eaLnBrk="1" hangingPunct="1"/>
            <a:r>
              <a:rPr lang="en-US" altLang="en-US" dirty="0" smtClean="0">
                <a:ea typeface="ＭＳ Ｐゴシック" pitchFamily="34" charset="-128"/>
              </a:rPr>
              <a:t>Design treatment protocols based on guiding principles of cost-effectiveness.</a:t>
            </a:r>
          </a:p>
          <a:p>
            <a:pPr eaLnBrk="1" hangingPunct="1"/>
            <a:endParaRPr lang="en-US" altLang="en-US" dirty="0" smtClean="0">
              <a:ea typeface="ＭＳ Ｐゴシック" pitchFamily="34" charset="-128"/>
            </a:endParaRPr>
          </a:p>
        </p:txBody>
      </p:sp>
      <p:sp>
        <p:nvSpPr>
          <p:cNvPr id="19460" name="Slide Number Placeholder 3"/>
          <p:cNvSpPr>
            <a:spLocks noGrp="1"/>
          </p:cNvSpPr>
          <p:nvPr>
            <p:ph type="sldNum" sz="quarter" idx="12"/>
          </p:nvPr>
        </p:nvSpPr>
        <p:spPr bwMode="auto">
          <a:xfrm>
            <a:off x="8485188" y="6529388"/>
            <a:ext cx="658812" cy="10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fld id="{28FAA29E-DD39-4FBD-B0C4-C3A90747D006}" type="slidenum">
              <a:rPr lang="en-US" altLang="en-US" sz="700" smtClean="0">
                <a:solidFill>
                  <a:srgbClr val="3587FF"/>
                </a:solidFill>
              </a:rPr>
              <a:pPr eaLnBrk="1" hangingPunct="1">
                <a:lnSpc>
                  <a:spcPct val="100000"/>
                </a:lnSpc>
                <a:spcBef>
                  <a:spcPct val="0"/>
                </a:spcBef>
                <a:buClrTx/>
                <a:buFontTx/>
                <a:buNone/>
              </a:pPr>
              <a:t>5</a:t>
            </a:fld>
            <a:endParaRPr lang="en-US" altLang="en-US" sz="700" smtClean="0">
              <a:solidFill>
                <a:srgbClr val="3587FF"/>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Another</a:t>
            </a:r>
            <a:r>
              <a:rPr lang="fr-CA" dirty="0" smtClean="0"/>
              <a:t> Type of DM2:</a:t>
            </a:r>
            <a:br>
              <a:rPr lang="fr-CA" dirty="0" smtClean="0"/>
            </a:br>
            <a:r>
              <a:rPr lang="fr-CA" dirty="0" smtClean="0"/>
              <a:t>DM2 </a:t>
            </a:r>
            <a:r>
              <a:rPr lang="fr-CA" dirty="0" err="1" smtClean="0"/>
              <a:t>without</a:t>
            </a:r>
            <a:r>
              <a:rPr lang="fr-CA" dirty="0" smtClean="0"/>
              <a:t> </a:t>
            </a:r>
            <a:r>
              <a:rPr lang="fr-CA" dirty="0" err="1" smtClean="0"/>
              <a:t>obesity</a:t>
            </a:r>
            <a:r>
              <a:rPr lang="fr-CA" dirty="0" smtClean="0"/>
              <a:t> and </a:t>
            </a:r>
            <a:r>
              <a:rPr lang="fr-CA" dirty="0" err="1" smtClean="0"/>
              <a:t>inactivity</a:t>
            </a:r>
            <a:r>
              <a:rPr lang="fr-CA" dirty="0" smtClean="0"/>
              <a:t>	</a:t>
            </a:r>
            <a:endParaRPr lang="fr-CA" dirty="0"/>
          </a:p>
        </p:txBody>
      </p:sp>
      <p:sp>
        <p:nvSpPr>
          <p:cNvPr id="3" name="Content Placeholder 2"/>
          <p:cNvSpPr>
            <a:spLocks noGrp="1"/>
          </p:cNvSpPr>
          <p:nvPr>
            <p:ph idx="1"/>
          </p:nvPr>
        </p:nvSpPr>
        <p:spPr/>
        <p:txBody>
          <a:bodyPr/>
          <a:lstStyle/>
          <a:p>
            <a:r>
              <a:rPr lang="en-US" altLang="en-US" dirty="0">
                <a:ea typeface="ＭＳ Ｐゴシック" pitchFamily="34" charset="-128"/>
              </a:rPr>
              <a:t>Majority of DM2 in some LIC </a:t>
            </a:r>
            <a:r>
              <a:rPr lang="en-US" altLang="en-US" dirty="0" smtClean="0">
                <a:ea typeface="ＭＳ Ｐゴシック" pitchFamily="34" charset="-128"/>
              </a:rPr>
              <a:t>regions</a:t>
            </a:r>
            <a:endParaRPr lang="en-US" altLang="en-US" dirty="0">
              <a:ea typeface="ＭＳ Ｐゴシック" pitchFamily="34" charset="-128"/>
            </a:endParaRPr>
          </a:p>
          <a:p>
            <a:r>
              <a:rPr lang="fr-CA" dirty="0" err="1" smtClean="0"/>
              <a:t>Responds</a:t>
            </a:r>
            <a:r>
              <a:rPr lang="fr-CA" dirty="0" smtClean="0"/>
              <a:t> to oral agents</a:t>
            </a:r>
          </a:p>
          <a:p>
            <a:r>
              <a:rPr lang="fr-CA" dirty="0" err="1" smtClean="0"/>
              <a:t>Lifestyle</a:t>
            </a:r>
            <a:r>
              <a:rPr lang="fr-CA" dirty="0" smtClean="0"/>
              <a:t> change </a:t>
            </a:r>
            <a:r>
              <a:rPr lang="fr-CA" dirty="0" err="1" smtClean="0"/>
              <a:t>makes</a:t>
            </a:r>
            <a:r>
              <a:rPr lang="fr-CA" dirty="0" smtClean="0"/>
              <a:t> </a:t>
            </a:r>
            <a:r>
              <a:rPr lang="fr-CA" dirty="0" err="1" smtClean="0"/>
              <a:t>little</a:t>
            </a:r>
            <a:r>
              <a:rPr lang="fr-CA" dirty="0" smtClean="0"/>
              <a:t> </a:t>
            </a:r>
            <a:r>
              <a:rPr lang="fr-CA" dirty="0" err="1" smtClean="0"/>
              <a:t>difference</a:t>
            </a:r>
            <a:r>
              <a:rPr lang="fr-CA" dirty="0"/>
              <a:t>.</a:t>
            </a:r>
            <a:endParaRPr lang="fr-CA" dirty="0" smtClean="0"/>
          </a:p>
          <a:p>
            <a:r>
              <a:rPr lang="fr-CA" dirty="0" err="1" smtClean="0"/>
              <a:t>Unknown</a:t>
            </a:r>
            <a:r>
              <a:rPr lang="fr-CA" dirty="0" smtClean="0"/>
              <a:t> </a:t>
            </a:r>
            <a:r>
              <a:rPr lang="fr-CA" dirty="0" err="1" smtClean="0"/>
              <a:t>etiology</a:t>
            </a:r>
            <a:r>
              <a:rPr lang="fr-CA" dirty="0" smtClean="0"/>
              <a:t>. </a:t>
            </a:r>
            <a:r>
              <a:rPr lang="fr-CA" dirty="0" err="1" smtClean="0"/>
              <a:t>Pancreatic</a:t>
            </a:r>
            <a:r>
              <a:rPr lang="fr-CA" dirty="0" smtClean="0"/>
              <a:t> </a:t>
            </a:r>
            <a:r>
              <a:rPr lang="fr-CA" dirty="0" err="1" smtClean="0"/>
              <a:t>toxicity</a:t>
            </a:r>
            <a:r>
              <a:rPr lang="fr-CA" dirty="0" smtClean="0"/>
              <a:t> </a:t>
            </a:r>
            <a:r>
              <a:rPr lang="fr-CA" dirty="0" err="1" smtClean="0"/>
              <a:t>from</a:t>
            </a:r>
            <a:r>
              <a:rPr lang="fr-CA" dirty="0" smtClean="0"/>
              <a:t> </a:t>
            </a:r>
            <a:r>
              <a:rPr lang="fr-CA" dirty="0" err="1" smtClean="0"/>
              <a:t>food</a:t>
            </a:r>
            <a:r>
              <a:rPr lang="fr-CA" dirty="0" smtClean="0"/>
              <a:t> (</a:t>
            </a:r>
            <a:r>
              <a:rPr lang="fr-CA" dirty="0" err="1" smtClean="0"/>
              <a:t>cassava</a:t>
            </a:r>
            <a:r>
              <a:rPr lang="fr-CA" dirty="0" smtClean="0"/>
              <a:t>) or infection or </a:t>
            </a:r>
            <a:r>
              <a:rPr lang="fr-CA" dirty="0" err="1" smtClean="0"/>
              <a:t>genetics</a:t>
            </a:r>
            <a:r>
              <a:rPr lang="fr-CA" dirty="0" smtClean="0"/>
              <a:t> (cycles of </a:t>
            </a:r>
            <a:r>
              <a:rPr lang="fr-CA" dirty="0" err="1" smtClean="0"/>
              <a:t>food</a:t>
            </a:r>
            <a:r>
              <a:rPr lang="fr-CA" dirty="0" smtClean="0"/>
              <a:t> </a:t>
            </a:r>
            <a:r>
              <a:rPr lang="fr-CA" dirty="0" err="1" smtClean="0"/>
              <a:t>inavailability</a:t>
            </a:r>
            <a:r>
              <a:rPr lang="fr-CA" dirty="0" smtClean="0"/>
              <a:t>)?</a:t>
            </a:r>
          </a:p>
          <a:p>
            <a:r>
              <a:rPr lang="fr-CA" dirty="0" smtClean="0"/>
              <a:t>NEED for country/</a:t>
            </a:r>
            <a:r>
              <a:rPr lang="fr-CA" dirty="0" err="1" smtClean="0"/>
              <a:t>region</a:t>
            </a:r>
            <a:r>
              <a:rPr lang="fr-CA" dirty="0" err="1"/>
              <a:t>-</a:t>
            </a:r>
            <a:r>
              <a:rPr lang="fr-CA" dirty="0" err="1" smtClean="0"/>
              <a:t>specific</a:t>
            </a:r>
            <a:r>
              <a:rPr lang="fr-CA" dirty="0" smtClean="0"/>
              <a:t> </a:t>
            </a:r>
            <a:r>
              <a:rPr lang="fr-CA" dirty="0" err="1" smtClean="0"/>
              <a:t>research</a:t>
            </a:r>
            <a:endParaRPr lang="fr-CA" dirty="0" smtClean="0"/>
          </a:p>
          <a:p>
            <a:pPr lvl="1"/>
            <a:r>
              <a:rPr lang="fr-CA" dirty="0" err="1" smtClean="0"/>
              <a:t>Etiology</a:t>
            </a:r>
            <a:r>
              <a:rPr lang="fr-CA" dirty="0" smtClean="0"/>
              <a:t> </a:t>
            </a:r>
          </a:p>
          <a:p>
            <a:pPr lvl="1"/>
            <a:r>
              <a:rPr lang="fr-CA" dirty="0" smtClean="0"/>
              <a:t>Natural course of </a:t>
            </a:r>
            <a:r>
              <a:rPr lang="fr-CA" dirty="0" err="1" smtClean="0"/>
              <a:t>disease</a:t>
            </a:r>
            <a:endParaRPr lang="fr-CA" dirty="0" smtClean="0"/>
          </a:p>
          <a:p>
            <a:pPr lvl="1"/>
            <a:r>
              <a:rPr lang="fr-CA" dirty="0" err="1" smtClean="0"/>
              <a:t>Alteration</a:t>
            </a:r>
            <a:r>
              <a:rPr lang="fr-CA" dirty="0" smtClean="0"/>
              <a:t> of dz progression </a:t>
            </a:r>
            <a:r>
              <a:rPr lang="fr-CA" dirty="0" err="1" smtClean="0"/>
              <a:t>with</a:t>
            </a:r>
            <a:r>
              <a:rPr lang="fr-CA" dirty="0" smtClean="0"/>
              <a:t> </a:t>
            </a:r>
            <a:r>
              <a:rPr lang="fr-CA" dirty="0" err="1" smtClean="0"/>
              <a:t>treatment</a:t>
            </a:r>
            <a:endParaRPr lang="fr-CA" dirty="0"/>
          </a:p>
        </p:txBody>
      </p:sp>
    </p:spTree>
    <p:extLst>
      <p:ext uri="{BB962C8B-B14F-4D97-AF65-F5344CB8AC3E}">
        <p14:creationId xmlns:p14="http://schemas.microsoft.com/office/powerpoint/2010/main" val="332803908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smtClean="0">
                <a:ea typeface="ＭＳ Ｐゴシック" pitchFamily="34" charset="-128"/>
              </a:rPr>
              <a:t>Obesity/Inactivity Associated DM2</a:t>
            </a:r>
          </a:p>
        </p:txBody>
      </p:sp>
      <p:sp>
        <p:nvSpPr>
          <p:cNvPr id="65539" name="Content Placeholder 2"/>
          <p:cNvSpPr>
            <a:spLocks noGrp="1"/>
          </p:cNvSpPr>
          <p:nvPr>
            <p:ph idx="1"/>
          </p:nvPr>
        </p:nvSpPr>
        <p:spPr/>
        <p:txBody>
          <a:bodyPr/>
          <a:lstStyle/>
          <a:p>
            <a:r>
              <a:rPr lang="en-US" altLang="en-US" dirty="0" smtClean="0">
                <a:ea typeface="ＭＳ Ｐゴシック" pitchFamily="34" charset="-128"/>
              </a:rPr>
              <a:t>Tight glycemic control has only a little to do with morbidity and mortality</a:t>
            </a:r>
          </a:p>
          <a:p>
            <a:r>
              <a:rPr lang="en-US" altLang="en-US" dirty="0" smtClean="0">
                <a:ea typeface="ＭＳ Ｐゴシック" pitchFamily="34" charset="-128"/>
              </a:rPr>
              <a:t>Obesity, inactivity, and other bad behaviors mitigate risk</a:t>
            </a:r>
          </a:p>
          <a:p>
            <a:r>
              <a:rPr lang="en-US" altLang="en-US" dirty="0" smtClean="0">
                <a:ea typeface="ＭＳ Ｐゴシック" pitchFamily="34" charset="-128"/>
              </a:rPr>
              <a:t>Correcting these real problems reduce risk.</a:t>
            </a:r>
          </a:p>
          <a:p>
            <a:endParaRPr lang="en-US" alt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a:xfrm>
            <a:off x="684213" y="333375"/>
            <a:ext cx="7772400" cy="1143000"/>
          </a:xfrm>
        </p:spPr>
        <p:txBody>
          <a:bodyPr/>
          <a:lstStyle/>
          <a:p>
            <a:pPr eaLnBrk="1" hangingPunct="1">
              <a:defRPr/>
            </a:pPr>
            <a:r>
              <a:rPr lang="da-DK" b="1">
                <a:solidFill>
                  <a:srgbClr val="FFFF00"/>
                </a:solidFill>
                <a:effectLst>
                  <a:outerShdw blurRad="38100" dist="38100" dir="2700000" algn="tl">
                    <a:srgbClr val="000000"/>
                  </a:outerShdw>
                </a:effectLst>
                <a:ea typeface="+mj-ea"/>
                <a:cs typeface="+mj-cs"/>
              </a:rPr>
              <a:t>Risk Reduction of Various Interventions - 1993</a:t>
            </a:r>
            <a:endParaRPr lang="da-DK">
              <a:solidFill>
                <a:srgbClr val="FFFF00"/>
              </a:solidFill>
              <a:ea typeface="+mj-ea"/>
              <a:cs typeface="+mj-cs"/>
            </a:endParaRPr>
          </a:p>
        </p:txBody>
      </p:sp>
      <p:sp>
        <p:nvSpPr>
          <p:cNvPr id="33795" name="Line 46"/>
          <p:cNvSpPr>
            <a:spLocks noChangeShapeType="1"/>
          </p:cNvSpPr>
          <p:nvPr/>
        </p:nvSpPr>
        <p:spPr bwMode="auto">
          <a:xfrm>
            <a:off x="381000" y="1524000"/>
            <a:ext cx="8229600" cy="0"/>
          </a:xfrm>
          <a:prstGeom prst="line">
            <a:avLst/>
          </a:prstGeom>
          <a:noFill/>
          <a:ln w="1905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fr-CA">
              <a:latin typeface="Arial" charset="0"/>
              <a:ea typeface="ＭＳ Ｐゴシック" charset="0"/>
              <a:cs typeface="ＭＳ Ｐゴシック" charset="0"/>
            </a:endParaRPr>
          </a:p>
        </p:txBody>
      </p:sp>
      <p:sp>
        <p:nvSpPr>
          <p:cNvPr id="33796" name="Line 47"/>
          <p:cNvSpPr>
            <a:spLocks noChangeShapeType="1"/>
          </p:cNvSpPr>
          <p:nvPr/>
        </p:nvSpPr>
        <p:spPr bwMode="auto">
          <a:xfrm>
            <a:off x="539750" y="6597650"/>
            <a:ext cx="8229600" cy="0"/>
          </a:xfrm>
          <a:prstGeom prst="line">
            <a:avLst/>
          </a:prstGeom>
          <a:noFill/>
          <a:ln w="1905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fr-CA">
              <a:latin typeface="Arial" charset="0"/>
              <a:ea typeface="ＭＳ Ｐゴシック" charset="0"/>
              <a:cs typeface="ＭＳ Ｐゴシック" charset="0"/>
            </a:endParaRPr>
          </a:p>
        </p:txBody>
      </p:sp>
      <p:sp>
        <p:nvSpPr>
          <p:cNvPr id="33797" name="Rectangle 93"/>
          <p:cNvSpPr>
            <a:spLocks noChangeArrowheads="1"/>
          </p:cNvSpPr>
          <p:nvPr/>
        </p:nvSpPr>
        <p:spPr bwMode="auto">
          <a:xfrm>
            <a:off x="0" y="2297921"/>
            <a:ext cx="9144000" cy="226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a-DK" altLang="en-US" sz="14100" dirty="0" smtClean="0">
                <a:cs typeface="Arial" pitchFamily="34" charset="0"/>
              </a:rPr>
              <a:t> </a:t>
            </a:r>
            <a:r>
              <a:rPr lang="da-DK" altLang="en-US" sz="1800" dirty="0" smtClean="0">
                <a:cs typeface="Arial" pitchFamily="34" charset="0"/>
              </a:rPr>
              <a:t>                                                                 </a:t>
            </a:r>
          </a:p>
        </p:txBody>
      </p:sp>
      <p:pic>
        <p:nvPicPr>
          <p:cNvPr id="60422" name="Picture 94" descr="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22967"/>
            <a:ext cx="8208962"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95"/>
          <p:cNvSpPr txBox="1">
            <a:spLocks noChangeArrowheads="1"/>
          </p:cNvSpPr>
          <p:nvPr/>
        </p:nvSpPr>
        <p:spPr bwMode="auto">
          <a:xfrm>
            <a:off x="323850" y="5300663"/>
            <a:ext cx="828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a:defRPr sz="2800">
                <a:solidFill>
                  <a:schemeClr val="tx1"/>
                </a:solidFill>
                <a:latin typeface="Arial" charset="0"/>
                <a:ea typeface="ＭＳ Ｐゴシック" charset="0"/>
              </a:defRPr>
            </a:lvl3pPr>
            <a:lvl4pPr>
              <a:defRPr sz="2800">
                <a:solidFill>
                  <a:schemeClr val="tx1"/>
                </a:solidFill>
                <a:latin typeface="Arial" charset="0"/>
                <a:ea typeface="ＭＳ Ｐゴシック" charset="0"/>
              </a:defRPr>
            </a:lvl4pPr>
            <a:lvl5pPr>
              <a:defRPr sz="2800">
                <a:solidFill>
                  <a:schemeClr val="tx1"/>
                </a:solidFill>
                <a:latin typeface="Arial" charset="0"/>
                <a:ea typeface="ＭＳ Ｐゴシック" charset="0"/>
              </a:defRPr>
            </a:lvl5pPr>
            <a:lvl6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6pPr>
            <a:lvl7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7pPr>
            <a:lvl8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8pPr>
            <a:lvl9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9pPr>
          </a:lstStyle>
          <a:p>
            <a:pPr>
              <a:spcBef>
                <a:spcPct val="50000"/>
              </a:spcBef>
              <a:defRPr/>
            </a:pPr>
            <a:endParaRPr lang="en-US" sz="1800" smtClean="0">
              <a:cs typeface="Arial" charset="0"/>
            </a:endParaRPr>
          </a:p>
        </p:txBody>
      </p:sp>
      <p:sp>
        <p:nvSpPr>
          <p:cNvPr id="33800" name="Text Box 96"/>
          <p:cNvSpPr txBox="1">
            <a:spLocks noChangeArrowheads="1"/>
          </p:cNvSpPr>
          <p:nvPr/>
        </p:nvSpPr>
        <p:spPr bwMode="auto">
          <a:xfrm>
            <a:off x="2987675" y="5589588"/>
            <a:ext cx="583247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a:defRPr sz="2800">
                <a:solidFill>
                  <a:schemeClr val="tx1"/>
                </a:solidFill>
                <a:latin typeface="Arial" charset="0"/>
                <a:ea typeface="ＭＳ Ｐゴシック" charset="0"/>
              </a:defRPr>
            </a:lvl3pPr>
            <a:lvl4pPr>
              <a:defRPr sz="2800">
                <a:solidFill>
                  <a:schemeClr val="tx1"/>
                </a:solidFill>
                <a:latin typeface="Arial" charset="0"/>
                <a:ea typeface="ＭＳ Ｐゴシック" charset="0"/>
              </a:defRPr>
            </a:lvl4pPr>
            <a:lvl5pPr>
              <a:defRPr sz="2800">
                <a:solidFill>
                  <a:schemeClr val="tx1"/>
                </a:solidFill>
                <a:latin typeface="Arial" charset="0"/>
                <a:ea typeface="ＭＳ Ｐゴシック" charset="0"/>
              </a:defRPr>
            </a:lvl5pPr>
            <a:lvl6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6pPr>
            <a:lvl7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7pPr>
            <a:lvl8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8pPr>
            <a:lvl9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9pPr>
          </a:lstStyle>
          <a:p>
            <a:pPr>
              <a:spcBef>
                <a:spcPct val="50000"/>
              </a:spcBef>
              <a:defRPr/>
            </a:pPr>
            <a:r>
              <a:rPr lang="da-DK" sz="1400" smtClean="0">
                <a:solidFill>
                  <a:schemeClr val="bg1"/>
                </a:solidFill>
                <a:cs typeface="Arial" charset="0"/>
              </a:rPr>
              <a:t>Calculated effects of different interventions on coronary and total deaths in 1000 normal and 1000 men with type 2 diabetes aged 35 to 57 years without a history of myocardial infarction. Yudkin, JS, BMJ 1993; 306:1313</a:t>
            </a:r>
            <a:endParaRPr lang="en-US" sz="1400" smtClean="0">
              <a:solidFill>
                <a:schemeClr val="bg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solidFill>
                  <a:srgbClr val="FFFF00"/>
                </a:solidFill>
                <a:ea typeface="ＭＳ Ｐゴシック" pitchFamily="34" charset="-128"/>
              </a:rPr>
              <a:t>Conclusion Errors…</a:t>
            </a:r>
          </a:p>
        </p:txBody>
      </p:sp>
      <p:sp>
        <p:nvSpPr>
          <p:cNvPr id="61443" name="Rectangle 3"/>
          <p:cNvSpPr>
            <a:spLocks noGrp="1" noChangeArrowheads="1"/>
          </p:cNvSpPr>
          <p:nvPr>
            <p:ph type="body" idx="1"/>
          </p:nvPr>
        </p:nvSpPr>
        <p:spPr/>
        <p:txBody>
          <a:bodyPr/>
          <a:lstStyle/>
          <a:p>
            <a:pPr eaLnBrk="1" hangingPunct="1"/>
            <a:r>
              <a:rPr lang="en-US" altLang="en-US" dirty="0" smtClean="0">
                <a:ea typeface="ＭＳ Ｐゴシック" pitchFamily="34" charset="-128"/>
              </a:rPr>
              <a:t>The residual risk of </a:t>
            </a:r>
            <a:r>
              <a:rPr lang="en-US" altLang="fr-CA" dirty="0" smtClean="0">
                <a:ea typeface="ＭＳ Ｐゴシック" pitchFamily="34" charset="-128"/>
              </a:rPr>
              <a:t>“</a:t>
            </a:r>
            <a:r>
              <a:rPr lang="en-US" altLang="en-US" dirty="0" smtClean="0">
                <a:ea typeface="ＭＳ Ｐゴシック" pitchFamily="34" charset="-128"/>
              </a:rPr>
              <a:t>MRFIT</a:t>
            </a:r>
            <a:r>
              <a:rPr lang="en-US" altLang="fr-CA" dirty="0" smtClean="0">
                <a:ea typeface="ＭＳ Ｐゴシック" pitchFamily="34" charset="-128"/>
              </a:rPr>
              <a:t>”</a:t>
            </a:r>
            <a:r>
              <a:rPr lang="en-US" altLang="en-US" dirty="0" smtClean="0">
                <a:ea typeface="ＭＳ Ｐゴシック" pitchFamily="34" charset="-128"/>
              </a:rPr>
              <a:t> is due to high sugars</a:t>
            </a:r>
          </a:p>
          <a:p>
            <a:pPr eaLnBrk="1" hangingPunct="1"/>
            <a:r>
              <a:rPr lang="en-US" altLang="en-US" dirty="0" smtClean="0">
                <a:ea typeface="ＭＳ Ｐゴシック" pitchFamily="34" charset="-128"/>
              </a:rPr>
              <a:t>Lowering sugar eliminates the risk</a:t>
            </a:r>
            <a:endParaRPr lang="en-US" altLang="en-US" dirty="0">
              <a:ea typeface="ＭＳ Ｐゴシック" pitchFamily="34" charset="-128"/>
            </a:endParaRPr>
          </a:p>
          <a:p>
            <a:pPr eaLnBrk="1" hangingPunct="1"/>
            <a:endParaRPr lang="en-US" alt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a:xfrm>
            <a:off x="381000" y="152400"/>
            <a:ext cx="8915400" cy="1143000"/>
          </a:xfrm>
        </p:spPr>
        <p:txBody>
          <a:bodyPr/>
          <a:lstStyle/>
          <a:p>
            <a:pPr eaLnBrk="1" hangingPunct="1">
              <a:defRPr/>
            </a:pPr>
            <a:r>
              <a:rPr lang="da-DK" b="1" dirty="0">
                <a:solidFill>
                  <a:srgbClr val="FFFF00"/>
                </a:solidFill>
                <a:effectLst>
                  <a:outerShdw blurRad="38100" dist="38100" dir="2700000" algn="tl">
                    <a:srgbClr val="000000"/>
                  </a:outerShdw>
                </a:effectLst>
                <a:ea typeface="+mj-ea"/>
                <a:cs typeface="+mj-cs"/>
              </a:rPr>
              <a:t>Value of Intensive </a:t>
            </a:r>
            <a:r>
              <a:rPr lang="da-DK" b="1" dirty="0" err="1">
                <a:solidFill>
                  <a:srgbClr val="FFFF00"/>
                </a:solidFill>
                <a:effectLst>
                  <a:outerShdw blurRad="38100" dist="38100" dir="2700000" algn="tl">
                    <a:srgbClr val="000000"/>
                  </a:outerShdw>
                </a:effectLst>
                <a:ea typeface="+mj-ea"/>
                <a:cs typeface="+mj-cs"/>
              </a:rPr>
              <a:t>Glycemic</a:t>
            </a:r>
            <a:r>
              <a:rPr lang="da-DK" b="1" dirty="0">
                <a:solidFill>
                  <a:srgbClr val="FFFF00"/>
                </a:solidFill>
                <a:effectLst>
                  <a:outerShdw blurRad="38100" dist="38100" dir="2700000" algn="tl">
                    <a:srgbClr val="000000"/>
                  </a:outerShdw>
                </a:effectLst>
                <a:ea typeface="+mj-ea"/>
                <a:cs typeface="+mj-cs"/>
              </a:rPr>
              <a:t> </a:t>
            </a:r>
            <a:r>
              <a:rPr lang="da-DK" b="1" dirty="0" smtClean="0">
                <a:solidFill>
                  <a:srgbClr val="FFFF00"/>
                </a:solidFill>
                <a:effectLst>
                  <a:outerShdw blurRad="38100" dist="38100" dir="2700000" algn="tl">
                    <a:srgbClr val="000000"/>
                  </a:outerShdw>
                </a:effectLst>
                <a:ea typeface="+mj-ea"/>
                <a:cs typeface="+mj-cs"/>
              </a:rPr>
              <a:t>Control - 1998</a:t>
            </a:r>
            <a:r>
              <a:rPr lang="da-DK" b="1" dirty="0">
                <a:solidFill>
                  <a:srgbClr val="FFFF00"/>
                </a:solidFill>
                <a:effectLst>
                  <a:outerShdw blurRad="38100" dist="38100" dir="2700000" algn="tl">
                    <a:srgbClr val="000000"/>
                  </a:outerShdw>
                </a:effectLst>
                <a:ea typeface="+mj-ea"/>
                <a:cs typeface="+mj-cs"/>
              </a:rPr>
              <a:t/>
            </a:r>
            <a:br>
              <a:rPr lang="da-DK" b="1" dirty="0">
                <a:solidFill>
                  <a:srgbClr val="FFFF00"/>
                </a:solidFill>
                <a:effectLst>
                  <a:outerShdw blurRad="38100" dist="38100" dir="2700000" algn="tl">
                    <a:srgbClr val="000000"/>
                  </a:outerShdw>
                </a:effectLst>
                <a:ea typeface="+mj-ea"/>
                <a:cs typeface="+mj-cs"/>
              </a:rPr>
            </a:br>
            <a:r>
              <a:rPr lang="da-DK" sz="2800" b="1" dirty="0">
                <a:solidFill>
                  <a:srgbClr val="FFFF00"/>
                </a:solidFill>
                <a:effectLst>
                  <a:outerShdw blurRad="38100" dist="38100" dir="2700000" algn="tl">
                    <a:srgbClr val="000000"/>
                  </a:outerShdw>
                </a:effectLst>
                <a:ea typeface="+mj-ea"/>
                <a:cs typeface="+mj-cs"/>
              </a:rPr>
              <a:t>3867 Type 2 DM </a:t>
            </a:r>
            <a:r>
              <a:rPr lang="da-DK" sz="2800" b="1" dirty="0" err="1">
                <a:solidFill>
                  <a:srgbClr val="FFFF00"/>
                </a:solidFill>
                <a:effectLst>
                  <a:outerShdw blurRad="38100" dist="38100" dir="2700000" algn="tl">
                    <a:srgbClr val="000000"/>
                  </a:outerShdw>
                </a:effectLst>
                <a:ea typeface="+mj-ea"/>
                <a:cs typeface="+mj-cs"/>
              </a:rPr>
              <a:t>followed</a:t>
            </a:r>
            <a:r>
              <a:rPr lang="da-DK" sz="2800" b="1" dirty="0">
                <a:solidFill>
                  <a:srgbClr val="FFFF00"/>
                </a:solidFill>
                <a:effectLst>
                  <a:outerShdw blurRad="38100" dist="38100" dir="2700000" algn="tl">
                    <a:srgbClr val="000000"/>
                  </a:outerShdw>
                </a:effectLst>
                <a:ea typeface="+mj-ea"/>
                <a:cs typeface="+mj-cs"/>
              </a:rPr>
              <a:t> 10 </a:t>
            </a:r>
            <a:r>
              <a:rPr lang="da-DK" sz="2800" b="1" dirty="0" err="1">
                <a:solidFill>
                  <a:srgbClr val="FFFF00"/>
                </a:solidFill>
                <a:effectLst>
                  <a:outerShdw blurRad="38100" dist="38100" dir="2700000" algn="tl">
                    <a:srgbClr val="000000"/>
                  </a:outerShdw>
                </a:effectLst>
                <a:ea typeface="+mj-ea"/>
                <a:cs typeface="+mj-cs"/>
              </a:rPr>
              <a:t>years</a:t>
            </a:r>
            <a:endParaRPr lang="da-DK" sz="4000" dirty="0">
              <a:solidFill>
                <a:srgbClr val="FFFF00"/>
              </a:solidFill>
              <a:ea typeface="+mj-ea"/>
              <a:cs typeface="+mj-cs"/>
            </a:endParaRPr>
          </a:p>
        </p:txBody>
      </p:sp>
      <p:sp>
        <p:nvSpPr>
          <p:cNvPr id="35843" name="Text Box 3"/>
          <p:cNvSpPr txBox="1">
            <a:spLocks noChangeArrowheads="1"/>
          </p:cNvSpPr>
          <p:nvPr/>
        </p:nvSpPr>
        <p:spPr bwMode="auto">
          <a:xfrm>
            <a:off x="6629400" y="6424613"/>
            <a:ext cx="2451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a:defRPr sz="2800">
                <a:solidFill>
                  <a:schemeClr val="tx1"/>
                </a:solidFill>
                <a:latin typeface="Arial" charset="0"/>
                <a:ea typeface="ＭＳ Ｐゴシック" charset="0"/>
              </a:defRPr>
            </a:lvl3pPr>
            <a:lvl4pPr>
              <a:defRPr sz="2800">
                <a:solidFill>
                  <a:schemeClr val="tx1"/>
                </a:solidFill>
                <a:latin typeface="Arial" charset="0"/>
                <a:ea typeface="ＭＳ Ｐゴシック" charset="0"/>
              </a:defRPr>
            </a:lvl4pPr>
            <a:lvl5pPr>
              <a:defRPr sz="2800">
                <a:solidFill>
                  <a:schemeClr val="tx1"/>
                </a:solidFill>
                <a:latin typeface="Arial" charset="0"/>
                <a:ea typeface="ＭＳ Ｐゴシック" charset="0"/>
              </a:defRPr>
            </a:lvl5pPr>
            <a:lvl6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6pPr>
            <a:lvl7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7pPr>
            <a:lvl8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8pPr>
            <a:lvl9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9pPr>
          </a:lstStyle>
          <a:p>
            <a:pPr eaLnBrk="0" hangingPunct="0">
              <a:defRPr/>
            </a:pPr>
            <a:r>
              <a:rPr lang="da-DK" sz="1600" dirty="0" smtClean="0">
                <a:solidFill>
                  <a:srgbClr val="FFFFFF"/>
                </a:solidFill>
                <a:cs typeface="Arial" charset="0"/>
              </a:rPr>
              <a:t>UKPDS 33, Lancet 1998</a:t>
            </a:r>
          </a:p>
        </p:txBody>
      </p:sp>
      <p:graphicFrame>
        <p:nvGraphicFramePr>
          <p:cNvPr id="656459" name="Group 75"/>
          <p:cNvGraphicFramePr>
            <a:graphicFrameLocks noGrp="1"/>
          </p:cNvGraphicFramePr>
          <p:nvPr/>
        </p:nvGraphicFramePr>
        <p:xfrm>
          <a:off x="395288" y="1700213"/>
          <a:ext cx="8772525" cy="4387853"/>
        </p:xfrm>
        <a:graphic>
          <a:graphicData uri="http://schemas.openxmlformats.org/drawingml/2006/table">
            <a:tbl>
              <a:tblPr/>
              <a:tblGrid>
                <a:gridCol w="3759063"/>
                <a:gridCol w="230179"/>
                <a:gridCol w="331776"/>
                <a:gridCol w="4243233"/>
                <a:gridCol w="208274"/>
              </a:tblGrid>
              <a:tr h="127098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700" b="1" i="0" u="none" strike="noStrike" cap="none" normalizeH="0" baseline="0" smtClean="0">
                          <a:ln>
                            <a:noFill/>
                          </a:ln>
                          <a:solidFill>
                            <a:schemeClr val="tx1"/>
                          </a:solidFill>
                          <a:effectLst/>
                          <a:latin typeface="Arial" pitchFamily="34" charset="0"/>
                        </a:rPr>
                        <a:t>Conventional Control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100" b="1" i="0" u="none" strike="noStrike" cap="none" normalizeH="0" baseline="0" smtClean="0">
                          <a:ln>
                            <a:noFill/>
                          </a:ln>
                          <a:solidFill>
                            <a:schemeClr val="tx1"/>
                          </a:solidFill>
                          <a:effectLst/>
                          <a:latin typeface="Arial" pitchFamily="34" charset="0"/>
                        </a:rPr>
                        <a:t>Diet alone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100" b="1" i="0" u="none" strike="noStrike" cap="none" normalizeH="0" baseline="0" smtClean="0">
                          <a:ln>
                            <a:noFill/>
                          </a:ln>
                          <a:solidFill>
                            <a:schemeClr val="tx1"/>
                          </a:solidFill>
                          <a:effectLst/>
                          <a:latin typeface="Arial" pitchFamily="34" charset="0"/>
                        </a:rPr>
                        <a:t>A1C 7.9%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700" b="1" i="0" u="none" strike="noStrike" cap="none" normalizeH="0" baseline="0" smtClean="0">
                        <a:ln>
                          <a:noFill/>
                        </a:ln>
                        <a:solidFill>
                          <a:schemeClr val="tx1"/>
                        </a:solidFill>
                        <a:effectLst/>
                        <a:latin typeface="Arial" pitchFamily="34" charset="0"/>
                      </a:endParaRPr>
                    </a:p>
                  </a:txBody>
                  <a:tcPr marL="91437" marR="91437" marT="45705" marB="45705"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700" b="1" i="0" u="none" strike="noStrike" cap="none" normalizeH="0" baseline="0" smtClean="0">
                          <a:ln>
                            <a:noFill/>
                          </a:ln>
                          <a:solidFill>
                            <a:schemeClr val="tx1"/>
                          </a:solidFill>
                          <a:effectLst/>
                          <a:latin typeface="Arial" pitchFamily="34" charset="0"/>
                        </a:rPr>
                        <a:t>vs</a:t>
                      </a:r>
                    </a:p>
                  </a:txBody>
                  <a:tcPr marL="91437" marR="91437" marT="45705" marB="45705" horzOverflow="overflow">
                    <a:lnL>
                      <a:noFill/>
                    </a:lnL>
                    <a:lnR>
                      <a:noFill/>
                    </a:lnR>
                    <a:lnT cap="fla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Symbol" pitchFamily="18" charset="2"/>
                        <a:buNone/>
                        <a:tabLst/>
                      </a:pPr>
                      <a:r>
                        <a:rPr kumimoji="0" lang="da-DK" sz="2700" b="1" i="0" u="none" strike="noStrike" cap="none" normalizeH="0" baseline="0" smtClean="0">
                          <a:ln>
                            <a:noFill/>
                          </a:ln>
                          <a:solidFill>
                            <a:schemeClr val="tx1"/>
                          </a:solidFill>
                          <a:effectLst/>
                          <a:latin typeface="Arial" pitchFamily="34" charset="0"/>
                        </a:rPr>
                        <a:t>Intensive Control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da-DK" sz="2100" b="1" i="0" u="none" strike="noStrike" cap="none" normalizeH="0" baseline="0" smtClean="0">
                          <a:ln>
                            <a:noFill/>
                          </a:ln>
                          <a:solidFill>
                            <a:schemeClr val="tx1"/>
                          </a:solidFill>
                          <a:effectLst/>
                          <a:latin typeface="Arial" pitchFamily="34" charset="0"/>
                        </a:rPr>
                        <a:t>Diet + Sulfa or Insulin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da-DK" sz="2100" b="1" i="0" u="none" strike="noStrike" cap="none" normalizeH="0" baseline="0" smtClean="0">
                          <a:ln>
                            <a:noFill/>
                          </a:ln>
                          <a:solidFill>
                            <a:schemeClr val="tx1"/>
                          </a:solidFill>
                          <a:effectLst/>
                          <a:latin typeface="Arial" pitchFamily="34" charset="0"/>
                        </a:rPr>
                        <a:t>A1C 7%</a:t>
                      </a:r>
                    </a:p>
                  </a:txBody>
                  <a:tcPr marL="91437" marR="91437" marT="45705" marB="45705"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700" b="1" i="0" u="none" strike="noStrike" cap="none" normalizeH="0" baseline="0" smtClean="0">
                        <a:ln>
                          <a:noFill/>
                        </a:ln>
                        <a:solidFill>
                          <a:schemeClr val="bg1"/>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700" b="1" i="0" u="none" strike="noStrike" cap="none" normalizeH="0" baseline="0" smtClean="0">
                        <a:ln>
                          <a:noFill/>
                        </a:ln>
                        <a:solidFill>
                          <a:schemeClr val="bg1"/>
                        </a:solidFill>
                        <a:effectLst/>
                        <a:latin typeface="Arial" pitchFamily="34" charset="0"/>
                      </a:endParaRPr>
                    </a:p>
                  </a:txBody>
                  <a:tcPr marL="91437" marR="91437" marT="45705" marB="45705" horzOverflow="overflow">
                    <a:lnL>
                      <a:noFill/>
                    </a:lnL>
                    <a:lnR cap="flat">
                      <a:noFill/>
                    </a:lnR>
                    <a:lnT cap="flat">
                      <a:noFill/>
                    </a:lnT>
                    <a:lnB>
                      <a:noFill/>
                    </a:lnB>
                    <a:lnTlToBr>
                      <a:noFill/>
                    </a:lnTlToBr>
                    <a:lnBlToTr>
                      <a:noFill/>
                    </a:lnBlToTr>
                    <a:noFill/>
                  </a:tcPr>
                </a:tc>
              </a:tr>
              <a:tr h="50289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700" b="1" i="0" u="none" strike="noStrike" cap="none" normalizeH="0" baseline="0" smtClean="0">
                        <a:ln>
                          <a:noFill/>
                        </a:ln>
                        <a:solidFill>
                          <a:schemeClr val="tx1"/>
                        </a:solidFill>
                        <a:effectLst/>
                        <a:latin typeface="Arial" pitchFamily="34" charset="0"/>
                      </a:endParaRPr>
                    </a:p>
                  </a:txBody>
                  <a:tcPr marL="91437" marR="91437" marT="45705" marB="45705"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700" b="1" i="0" u="none" strike="noStrike" cap="none" normalizeH="0" baseline="0" smtClean="0">
                        <a:ln>
                          <a:noFill/>
                        </a:ln>
                        <a:solidFill>
                          <a:schemeClr val="tx1"/>
                        </a:solidFill>
                        <a:effectLst/>
                        <a:latin typeface="Arial" pitchFamily="34" charset="0"/>
                      </a:endParaRPr>
                    </a:p>
                  </a:txBody>
                  <a:tcPr marL="91437" marR="91437" marT="45705" marB="45705"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700" b="1" i="0" u="none" strike="noStrike" cap="none" normalizeH="0" baseline="0" smtClean="0">
                        <a:ln>
                          <a:noFill/>
                        </a:ln>
                        <a:solidFill>
                          <a:schemeClr val="bg1"/>
                        </a:solidFill>
                        <a:effectLst/>
                        <a:latin typeface="Arial" pitchFamily="34" charset="0"/>
                      </a:endParaRPr>
                    </a:p>
                  </a:txBody>
                  <a:tcPr marL="91437" marR="91437" marT="45705" marB="45705" horzOverflow="overflow">
                    <a:lnL>
                      <a:noFill/>
                    </a:lnL>
                    <a:lnR cap="flat">
                      <a:noFill/>
                    </a:lnR>
                    <a:lnT>
                      <a:noFill/>
                    </a:lnT>
                    <a:lnB>
                      <a:noFill/>
                    </a:lnB>
                    <a:lnTlToBr>
                      <a:noFill/>
                    </a:lnTlToBr>
                    <a:lnBlToTr>
                      <a:noFill/>
                    </a:lnBlToTr>
                    <a:noFill/>
                  </a:tcPr>
                </a:tc>
              </a:tr>
              <a:tr h="5776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700" b="1" i="0" u="none" strike="noStrike" cap="none" normalizeH="0" baseline="0" smtClean="0">
                          <a:ln>
                            <a:noFill/>
                          </a:ln>
                          <a:solidFill>
                            <a:schemeClr val="tx1"/>
                          </a:solidFill>
                          <a:effectLst/>
                          <a:latin typeface="Arial" pitchFamily="34" charset="0"/>
                        </a:rPr>
                        <a:t>Less weight gain</a:t>
                      </a:r>
                    </a:p>
                  </a:txBody>
                  <a:tcPr marL="91437" marR="91437" marT="45705" marB="45705"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700" b="1" i="0" u="none" strike="noStrike" cap="none" normalizeH="0" baseline="0" smtClean="0">
                        <a:ln>
                          <a:noFill/>
                        </a:ln>
                        <a:solidFill>
                          <a:schemeClr val="tx1"/>
                        </a:solidFill>
                        <a:effectLst/>
                        <a:latin typeface="Arial" pitchFamily="34" charset="0"/>
                      </a:endParaRPr>
                    </a:p>
                  </a:txBody>
                  <a:tcPr marL="91437" marR="91437" marT="45705" marB="45705"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700" b="1" i="0" u="none" strike="noStrike" cap="none" normalizeH="0" baseline="0" smtClean="0">
                          <a:ln>
                            <a:noFill/>
                          </a:ln>
                          <a:solidFill>
                            <a:schemeClr val="tx1"/>
                          </a:solidFill>
                          <a:effectLst/>
                          <a:latin typeface="Arial" pitchFamily="34" charset="0"/>
                        </a:rPr>
                        <a:t>No difference in agent eff.</a:t>
                      </a:r>
                    </a:p>
                  </a:txBody>
                  <a:tcPr marL="91437" marR="91437" marT="45705" marB="45705"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700" b="1" i="0" u="none" strike="noStrike" cap="none" normalizeH="0" baseline="0" smtClean="0">
                        <a:ln>
                          <a:noFill/>
                        </a:ln>
                        <a:solidFill>
                          <a:schemeClr val="bg1"/>
                        </a:solidFill>
                        <a:effectLst/>
                        <a:latin typeface="Arial" pitchFamily="34" charset="0"/>
                      </a:endParaRPr>
                    </a:p>
                  </a:txBody>
                  <a:tcPr marL="91437" marR="91437" marT="45705" marB="45705" horzOverflow="overflow">
                    <a:lnL>
                      <a:noFill/>
                    </a:lnL>
                    <a:lnR cap="flat">
                      <a:noFill/>
                    </a:lnR>
                    <a:lnT>
                      <a:noFill/>
                    </a:lnT>
                    <a:lnB>
                      <a:noFill/>
                    </a:lnB>
                    <a:lnTlToBr>
                      <a:noFill/>
                    </a:lnTlToBr>
                    <a:lnBlToTr>
                      <a:noFill/>
                    </a:lnBlToTr>
                    <a:noFill/>
                  </a:tcPr>
                </a:tc>
              </a:tr>
              <a:tr h="9143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700" b="1" i="0" u="none" strike="noStrike" cap="none" normalizeH="0" baseline="0" smtClean="0">
                          <a:ln>
                            <a:noFill/>
                          </a:ln>
                          <a:solidFill>
                            <a:schemeClr val="tx1"/>
                          </a:solidFill>
                          <a:effectLst/>
                          <a:latin typeface="Arial" pitchFamily="34" charset="0"/>
                        </a:rPr>
                        <a:t>Less hypoglycemia</a:t>
                      </a:r>
                    </a:p>
                  </a:txBody>
                  <a:tcPr marL="91437" marR="91437" marT="45705" marB="45705"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700" b="1" i="0" u="none" strike="noStrike" cap="none" normalizeH="0" baseline="0" smtClean="0">
                        <a:ln>
                          <a:noFill/>
                        </a:ln>
                        <a:solidFill>
                          <a:schemeClr val="tx1"/>
                        </a:solidFill>
                        <a:effectLst/>
                        <a:latin typeface="Arial" pitchFamily="34" charset="0"/>
                      </a:endParaRPr>
                    </a:p>
                  </a:txBody>
                  <a:tcPr marL="91437" marR="91437" marT="45705" marB="45705"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700" b="1" i="0" u="none" strike="noStrike" cap="none" normalizeH="0" baseline="0" smtClean="0">
                          <a:ln>
                            <a:noFill/>
                          </a:ln>
                          <a:solidFill>
                            <a:schemeClr val="tx1"/>
                          </a:solidFill>
                          <a:effectLst/>
                          <a:latin typeface="Arial" pitchFamily="34" charset="0"/>
                        </a:rPr>
                        <a:t>12% less laser photocoag of retinae</a:t>
                      </a:r>
                    </a:p>
                  </a:txBody>
                  <a:tcPr marL="91437" marR="91437" marT="45705" marB="45705"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700" b="1" i="0" u="none" strike="noStrike" cap="none" normalizeH="0" baseline="0" smtClean="0">
                        <a:ln>
                          <a:noFill/>
                        </a:ln>
                        <a:solidFill>
                          <a:schemeClr val="bg1"/>
                        </a:solidFill>
                        <a:effectLst/>
                        <a:latin typeface="Arial" pitchFamily="34" charset="0"/>
                      </a:endParaRPr>
                    </a:p>
                  </a:txBody>
                  <a:tcPr marL="91437" marR="91437" marT="45705" marB="45705" horzOverflow="overflow">
                    <a:lnL>
                      <a:noFill/>
                    </a:lnL>
                    <a:lnR cap="flat">
                      <a:noFill/>
                    </a:lnR>
                    <a:lnT>
                      <a:noFill/>
                    </a:lnT>
                    <a:lnB>
                      <a:noFill/>
                    </a:lnB>
                    <a:lnTlToBr>
                      <a:noFill/>
                    </a:lnTlToBr>
                    <a:lnBlToTr>
                      <a:noFill/>
                    </a:lnBlToTr>
                    <a:noFill/>
                  </a:tcPr>
                </a:tc>
              </a:tr>
              <a:tr h="560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1" i="0" u="none" strike="noStrike" cap="none" normalizeH="0" baseline="0" smtClean="0">
                        <a:ln>
                          <a:noFill/>
                        </a:ln>
                        <a:solidFill>
                          <a:schemeClr val="tx1"/>
                        </a:solidFill>
                        <a:effectLst/>
                        <a:latin typeface="Arial" pitchFamily="34" charset="0"/>
                      </a:endParaRPr>
                    </a:p>
                  </a:txBody>
                  <a:tcPr marL="91437" marR="91437" marT="45705" marB="45705"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700" b="1" i="0" u="none" strike="noStrike" cap="none" normalizeH="0" baseline="0" smtClean="0">
                        <a:ln>
                          <a:noFill/>
                        </a:ln>
                        <a:solidFill>
                          <a:schemeClr val="tx1"/>
                        </a:solidFill>
                        <a:effectLst/>
                        <a:latin typeface="Arial" pitchFamily="34" charset="0"/>
                      </a:endParaRPr>
                    </a:p>
                  </a:txBody>
                  <a:tcPr marL="91437" marR="91437" marT="45705" marB="45705"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a-DK" sz="2700" b="1" i="0" u="none" strike="noStrike" cap="none" normalizeH="0" baseline="0" dirty="0" smtClean="0">
                          <a:ln>
                            <a:noFill/>
                          </a:ln>
                          <a:solidFill>
                            <a:schemeClr val="tx1"/>
                          </a:solidFill>
                          <a:effectLst/>
                          <a:latin typeface="Arial" pitchFamily="34" charset="0"/>
                        </a:rPr>
                        <a:t>No sig difference in </a:t>
                      </a:r>
                      <a:r>
                        <a:rPr kumimoji="0" lang="da-DK" sz="2700" b="1" i="0" u="none" strike="noStrike" cap="none" normalizeH="0" baseline="0" dirty="0" err="1" smtClean="0">
                          <a:ln>
                            <a:noFill/>
                          </a:ln>
                          <a:solidFill>
                            <a:schemeClr val="tx1"/>
                          </a:solidFill>
                          <a:effectLst/>
                          <a:latin typeface="Arial" pitchFamily="34" charset="0"/>
                        </a:rPr>
                        <a:t>deaths</a:t>
                      </a:r>
                      <a:endParaRPr kumimoji="0" lang="da-DK" sz="2700" b="1" i="0" u="none" strike="noStrike" cap="none" normalizeH="0" baseline="0" dirty="0" smtClean="0">
                        <a:ln>
                          <a:noFill/>
                        </a:ln>
                        <a:solidFill>
                          <a:schemeClr val="tx1"/>
                        </a:solidFill>
                        <a:effectLst/>
                        <a:latin typeface="Arial" pitchFamily="34" charset="0"/>
                      </a:endParaRPr>
                    </a:p>
                  </a:txBody>
                  <a:tcPr marL="91437" marR="91437" marT="45705" marB="45705"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700" b="1" i="0" u="none" strike="noStrike" cap="none" normalizeH="0" baseline="0" smtClean="0">
                        <a:ln>
                          <a:noFill/>
                        </a:ln>
                        <a:solidFill>
                          <a:schemeClr val="bg1"/>
                        </a:solidFill>
                        <a:effectLst/>
                        <a:latin typeface="Arial" pitchFamily="34" charset="0"/>
                      </a:endParaRPr>
                    </a:p>
                  </a:txBody>
                  <a:tcPr marL="91437" marR="91437" marT="45705" marB="45705" horzOverflow="overflow">
                    <a:lnL>
                      <a:noFill/>
                    </a:lnL>
                    <a:lnR cap="flat">
                      <a:noFill/>
                    </a:lnR>
                    <a:lnT>
                      <a:noFill/>
                    </a:lnT>
                    <a:lnB>
                      <a:noFill/>
                    </a:lnB>
                    <a:lnTlToBr>
                      <a:noFill/>
                    </a:lnTlToBr>
                    <a:lnBlToTr>
                      <a:noFill/>
                    </a:lnBlToTr>
                    <a:noFill/>
                  </a:tcPr>
                </a:tc>
              </a:tr>
              <a:tr h="561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1" i="0" u="none" strike="noStrike" cap="none" normalizeH="0" baseline="0" smtClean="0">
                        <a:ln>
                          <a:noFill/>
                        </a:ln>
                        <a:solidFill>
                          <a:schemeClr val="bg1"/>
                        </a:solidFill>
                        <a:effectLst/>
                        <a:latin typeface="Arial" pitchFamily="34" charset="0"/>
                      </a:endParaRPr>
                    </a:p>
                  </a:txBody>
                  <a:tcPr marL="91437" marR="91437" marT="45705" marB="45705"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700" b="1" i="0" u="none" strike="noStrike" cap="none" normalizeH="0" baseline="0" smtClean="0">
                        <a:ln>
                          <a:noFill/>
                        </a:ln>
                        <a:solidFill>
                          <a:schemeClr val="bg1"/>
                        </a:solidFill>
                        <a:effectLst/>
                        <a:latin typeface="Arial" pitchFamily="34" charset="0"/>
                      </a:endParaRPr>
                    </a:p>
                  </a:txBody>
                  <a:tcPr marL="91437" marR="91437" marT="45705" marB="45705" horzOverflow="overflow">
                    <a:lnL>
                      <a:noFill/>
                    </a:lnL>
                    <a:lnR>
                      <a:noFill/>
                    </a:lnR>
                    <a:lnT>
                      <a:noFill/>
                    </a:lnT>
                    <a:lnB cap="flat">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700" b="1" i="0" u="none" strike="noStrike" cap="none" normalizeH="0" baseline="0" smtClean="0">
                        <a:ln>
                          <a:noFill/>
                        </a:ln>
                        <a:solidFill>
                          <a:schemeClr val="bg1"/>
                        </a:solidFill>
                        <a:effectLst/>
                        <a:latin typeface="Arial" pitchFamily="34" charset="0"/>
                      </a:endParaRPr>
                    </a:p>
                  </a:txBody>
                  <a:tcPr marL="91437" marR="91437" marT="45705" marB="45705" horzOverflow="overflow">
                    <a:lnL>
                      <a:noFill/>
                    </a:lnL>
                    <a:lnR>
                      <a:noFill/>
                    </a:lnR>
                    <a:lnT>
                      <a:noFill/>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2700" b="1" i="0" u="none" strike="noStrike" cap="none" normalizeH="0" baseline="0" dirty="0" smtClean="0">
                        <a:ln>
                          <a:noFill/>
                        </a:ln>
                        <a:solidFill>
                          <a:schemeClr val="bg1"/>
                        </a:solidFill>
                        <a:effectLst/>
                        <a:latin typeface="Arial" pitchFamily="34" charset="0"/>
                      </a:endParaRPr>
                    </a:p>
                  </a:txBody>
                  <a:tcPr marL="91437" marR="91437" marT="45705" marB="45705" horzOverflow="overflow">
                    <a:lnL>
                      <a:noFill/>
                    </a:lnL>
                    <a:lnR cap="flat">
                      <a:noFill/>
                    </a:lnR>
                    <a:lnT>
                      <a:noFill/>
                    </a:lnT>
                    <a:lnB cap="flat">
                      <a:noFill/>
                    </a:lnB>
                    <a:lnTlToBr>
                      <a:noFill/>
                    </a:lnTlToBr>
                    <a:lnBlToTr>
                      <a:noFill/>
                    </a:lnBlToTr>
                    <a:noFill/>
                  </a:tcPr>
                </a:tc>
              </a:tr>
            </a:tbl>
          </a:graphicData>
        </a:graphic>
      </p:graphicFrame>
      <p:sp>
        <p:nvSpPr>
          <p:cNvPr id="35868" name="Line 46"/>
          <p:cNvSpPr>
            <a:spLocks noChangeShapeType="1"/>
          </p:cNvSpPr>
          <p:nvPr/>
        </p:nvSpPr>
        <p:spPr bwMode="auto">
          <a:xfrm>
            <a:off x="381000" y="1524000"/>
            <a:ext cx="8229600" cy="0"/>
          </a:xfrm>
          <a:prstGeom prst="line">
            <a:avLst/>
          </a:prstGeom>
          <a:noFill/>
          <a:ln w="1905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fr-CA">
              <a:latin typeface="Arial" charset="0"/>
              <a:ea typeface="ＭＳ Ｐゴシック" charset="0"/>
              <a:cs typeface="ＭＳ Ｐゴシック" charset="0"/>
            </a:endParaRPr>
          </a:p>
        </p:txBody>
      </p:sp>
      <p:sp>
        <p:nvSpPr>
          <p:cNvPr id="35869" name="Line 47"/>
          <p:cNvSpPr>
            <a:spLocks noChangeShapeType="1"/>
          </p:cNvSpPr>
          <p:nvPr/>
        </p:nvSpPr>
        <p:spPr bwMode="auto">
          <a:xfrm>
            <a:off x="468313" y="3213100"/>
            <a:ext cx="8229600" cy="0"/>
          </a:xfrm>
          <a:prstGeom prst="line">
            <a:avLst/>
          </a:prstGeom>
          <a:noFill/>
          <a:ln w="19050">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fr-CA">
              <a:latin typeface="Arial" charset="0"/>
              <a:ea typeface="ＭＳ Ｐゴシック" charset="0"/>
              <a:cs typeface="ＭＳ Ｐゴシック" charset="0"/>
            </a:endParaRPr>
          </a:p>
        </p:txBody>
      </p:sp>
      <p:sp>
        <p:nvSpPr>
          <p:cNvPr id="35870" name="Text Box 73"/>
          <p:cNvSpPr txBox="1">
            <a:spLocks noChangeArrowheads="1"/>
          </p:cNvSpPr>
          <p:nvPr/>
        </p:nvSpPr>
        <p:spPr bwMode="auto">
          <a:xfrm>
            <a:off x="323850" y="5373688"/>
            <a:ext cx="882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a:defRPr sz="2800">
                <a:solidFill>
                  <a:schemeClr val="tx1"/>
                </a:solidFill>
                <a:latin typeface="Arial" charset="0"/>
                <a:ea typeface="ＭＳ Ｐゴシック" charset="0"/>
              </a:defRPr>
            </a:lvl3pPr>
            <a:lvl4pPr>
              <a:defRPr sz="2800">
                <a:solidFill>
                  <a:schemeClr val="tx1"/>
                </a:solidFill>
                <a:latin typeface="Arial" charset="0"/>
                <a:ea typeface="ＭＳ Ｐゴシック" charset="0"/>
              </a:defRPr>
            </a:lvl4pPr>
            <a:lvl5pPr>
              <a:defRPr sz="2800">
                <a:solidFill>
                  <a:schemeClr val="tx1"/>
                </a:solidFill>
                <a:latin typeface="Arial" charset="0"/>
                <a:ea typeface="ＭＳ Ｐゴシック" charset="0"/>
              </a:defRPr>
            </a:lvl5pPr>
            <a:lvl6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6pPr>
            <a:lvl7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7pPr>
            <a:lvl8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8pPr>
            <a:lvl9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9pPr>
          </a:lstStyle>
          <a:p>
            <a:pPr>
              <a:spcBef>
                <a:spcPct val="50000"/>
              </a:spcBef>
              <a:defRPr/>
            </a:pPr>
            <a:endParaRPr lang="en-US" sz="1800" smtClean="0">
              <a:cs typeface="Arial" charset="0"/>
            </a:endParaRPr>
          </a:p>
        </p:txBody>
      </p:sp>
      <p:sp>
        <p:nvSpPr>
          <p:cNvPr id="35871" name="Text Box 74"/>
          <p:cNvSpPr txBox="1">
            <a:spLocks noChangeArrowheads="1"/>
          </p:cNvSpPr>
          <p:nvPr/>
        </p:nvSpPr>
        <p:spPr bwMode="auto">
          <a:xfrm>
            <a:off x="468313" y="5373688"/>
            <a:ext cx="83518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en-US" altLang="en-US" sz="3200" smtClean="0">
                <a:solidFill>
                  <a:srgbClr val="FFFF00"/>
                </a:solidFill>
                <a:cs typeface="Arial" pitchFamily="34" charset="0"/>
              </a:rPr>
              <a:t>Conclusion: Tight control of DM2 doesn</a:t>
            </a:r>
            <a:r>
              <a:rPr lang="en-US" altLang="fr-CA" sz="3200" smtClean="0">
                <a:solidFill>
                  <a:srgbClr val="FFFF00"/>
                </a:solidFill>
                <a:cs typeface="Arial" pitchFamily="34" charset="0"/>
              </a:rPr>
              <a:t>’</a:t>
            </a:r>
            <a:r>
              <a:rPr lang="en-US" altLang="en-US" sz="3200" smtClean="0">
                <a:solidFill>
                  <a:srgbClr val="FFFF00"/>
                </a:solidFill>
                <a:cs typeface="Arial" pitchFamily="34" charset="0"/>
              </a:rPr>
              <a:t>t affect mortality (or help much).</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z="4000" dirty="0" smtClean="0">
                <a:solidFill>
                  <a:srgbClr val="FF5050"/>
                </a:solidFill>
                <a:ea typeface="ＭＳ Ｐゴシック" pitchFamily="34" charset="-128"/>
              </a:rPr>
              <a:t>ADVANCE </a:t>
            </a:r>
            <a:r>
              <a:rPr lang="en-US" altLang="en-US" sz="4000" dirty="0" smtClean="0">
                <a:solidFill>
                  <a:srgbClr val="FFFF00"/>
                </a:solidFill>
                <a:ea typeface="ＭＳ Ｐゴシック" pitchFamily="34" charset="-128"/>
              </a:rPr>
              <a:t>- 2008</a:t>
            </a:r>
            <a:r>
              <a:rPr lang="en-US" altLang="en-US" sz="4000" dirty="0" smtClean="0">
                <a:ea typeface="ＭＳ Ｐゴシック" pitchFamily="34" charset="-128"/>
              </a:rPr>
              <a:t/>
            </a:r>
            <a:br>
              <a:rPr lang="en-US" altLang="en-US" sz="4000" dirty="0" smtClean="0">
                <a:ea typeface="ＭＳ Ｐゴシック" pitchFamily="34" charset="-128"/>
              </a:rPr>
            </a:br>
            <a:r>
              <a:rPr lang="en-US" altLang="en-US" sz="4000" dirty="0" smtClean="0">
                <a:ea typeface="ＭＳ Ｐゴシック" pitchFamily="34" charset="-128"/>
              </a:rPr>
              <a:t>Is Tight Control Good?</a:t>
            </a:r>
          </a:p>
        </p:txBody>
      </p:sp>
      <p:sp>
        <p:nvSpPr>
          <p:cNvPr id="63491" name="Rectangle 3"/>
          <p:cNvSpPr>
            <a:spLocks noGrp="1" noChangeArrowheads="1"/>
          </p:cNvSpPr>
          <p:nvPr>
            <p:ph type="body" idx="1"/>
          </p:nvPr>
        </p:nvSpPr>
        <p:spPr>
          <a:xfrm>
            <a:off x="685800" y="1600200"/>
            <a:ext cx="8458200" cy="4495800"/>
          </a:xfrm>
        </p:spPr>
        <p:txBody>
          <a:bodyPr/>
          <a:lstStyle/>
          <a:p>
            <a:pPr eaLnBrk="1" hangingPunct="1">
              <a:lnSpc>
                <a:spcPct val="80000"/>
              </a:lnSpc>
            </a:pPr>
            <a:r>
              <a:rPr lang="en-US" altLang="en-US" dirty="0" smtClean="0">
                <a:ea typeface="ＭＳ Ｐゴシック" pitchFamily="34" charset="-128"/>
              </a:rPr>
              <a:t>215 centers, 20 countries</a:t>
            </a:r>
          </a:p>
          <a:p>
            <a:pPr eaLnBrk="1" hangingPunct="1">
              <a:lnSpc>
                <a:spcPct val="80000"/>
              </a:lnSpc>
            </a:pPr>
            <a:r>
              <a:rPr lang="en-US" altLang="en-US" dirty="0" smtClean="0">
                <a:ea typeface="ＭＳ Ｐゴシック" pitchFamily="34" charset="-128"/>
              </a:rPr>
              <a:t>11,140 pts DM2 randomized to </a:t>
            </a:r>
            <a:r>
              <a:rPr lang="en-US" altLang="fr-CA" dirty="0" smtClean="0">
                <a:ea typeface="ＭＳ Ｐゴシック" pitchFamily="34" charset="-128"/>
              </a:rPr>
              <a:t>“</a:t>
            </a:r>
            <a:r>
              <a:rPr lang="en-US" altLang="en-US" dirty="0" smtClean="0">
                <a:ea typeface="ＭＳ Ｐゴシック" pitchFamily="34" charset="-128"/>
              </a:rPr>
              <a:t>tight</a:t>
            </a:r>
            <a:r>
              <a:rPr lang="en-US" altLang="fr-CA" dirty="0" smtClean="0">
                <a:ea typeface="ＭＳ Ｐゴシック" pitchFamily="34" charset="-128"/>
              </a:rPr>
              <a:t>”</a:t>
            </a:r>
            <a:r>
              <a:rPr lang="en-US" altLang="en-US" dirty="0" smtClean="0">
                <a:ea typeface="ＭＳ Ｐゴシック" pitchFamily="34" charset="-128"/>
              </a:rPr>
              <a:t> A1C 6.5% or standard A1C to 7.3%; f/u 5 years</a:t>
            </a:r>
          </a:p>
          <a:p>
            <a:pPr eaLnBrk="1" hangingPunct="1">
              <a:lnSpc>
                <a:spcPct val="80000"/>
              </a:lnSpc>
            </a:pPr>
            <a:r>
              <a:rPr lang="en-US" altLang="en-US" dirty="0" smtClean="0">
                <a:ea typeface="ＭＳ Ｐゴシック" pitchFamily="34" charset="-128"/>
              </a:rPr>
              <a:t>Age &gt; 55, Vascular disease or risk</a:t>
            </a:r>
          </a:p>
          <a:p>
            <a:pPr eaLnBrk="1" hangingPunct="1">
              <a:lnSpc>
                <a:spcPct val="80000"/>
              </a:lnSpc>
            </a:pPr>
            <a:r>
              <a:rPr lang="en-US" altLang="en-US" dirty="0" smtClean="0">
                <a:ea typeface="ＭＳ Ｐゴシック" pitchFamily="34" charset="-128"/>
              </a:rPr>
              <a:t>Less macroalbuminuria (9.4% vs 10.9%)</a:t>
            </a:r>
          </a:p>
          <a:p>
            <a:pPr eaLnBrk="1" hangingPunct="1">
              <a:lnSpc>
                <a:spcPct val="80000"/>
              </a:lnSpc>
            </a:pPr>
            <a:r>
              <a:rPr lang="en-US" altLang="en-US" dirty="0" smtClean="0">
                <a:ea typeface="ＭＳ Ｐゴシック" pitchFamily="34" charset="-128"/>
              </a:rPr>
              <a:t>More hypoglycemia (2.7% vs 1.5%)</a:t>
            </a:r>
          </a:p>
          <a:p>
            <a:pPr eaLnBrk="1" hangingPunct="1">
              <a:lnSpc>
                <a:spcPct val="80000"/>
              </a:lnSpc>
            </a:pPr>
            <a:r>
              <a:rPr lang="en-US" altLang="en-US" sz="4000" dirty="0" smtClean="0">
                <a:ea typeface="ＭＳ Ｐゴシック" pitchFamily="34" charset="-128"/>
              </a:rPr>
              <a:t>No difference in CV death, nonfatal MI, stroke.</a:t>
            </a:r>
          </a:p>
          <a:p>
            <a:pPr eaLnBrk="1" hangingPunct="1">
              <a:lnSpc>
                <a:spcPct val="80000"/>
              </a:lnSpc>
            </a:pPr>
            <a:endParaRPr lang="en-US" altLang="en-US" dirty="0" smtClean="0">
              <a:ea typeface="ＭＳ Ｐゴシック" pitchFamily="34" charset="-128"/>
            </a:endParaRPr>
          </a:p>
        </p:txBody>
      </p:sp>
      <p:sp>
        <p:nvSpPr>
          <p:cNvPr id="36868" name="Text Box 4"/>
          <p:cNvSpPr txBox="1">
            <a:spLocks noChangeArrowheads="1"/>
          </p:cNvSpPr>
          <p:nvPr/>
        </p:nvSpPr>
        <p:spPr bwMode="auto">
          <a:xfrm>
            <a:off x="3814763" y="6096000"/>
            <a:ext cx="53292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a:defRPr sz="2800">
                <a:solidFill>
                  <a:schemeClr val="tx1"/>
                </a:solidFill>
                <a:latin typeface="Arial" charset="0"/>
                <a:ea typeface="ＭＳ Ｐゴシック" charset="0"/>
              </a:defRPr>
            </a:lvl3pPr>
            <a:lvl4pPr>
              <a:defRPr sz="2800">
                <a:solidFill>
                  <a:schemeClr val="tx1"/>
                </a:solidFill>
                <a:latin typeface="Arial" charset="0"/>
                <a:ea typeface="ＭＳ Ｐゴシック" charset="0"/>
              </a:defRPr>
            </a:lvl4pPr>
            <a:lvl5pPr>
              <a:defRPr sz="2800">
                <a:solidFill>
                  <a:schemeClr val="tx1"/>
                </a:solidFill>
                <a:latin typeface="Arial" charset="0"/>
                <a:ea typeface="ＭＳ Ｐゴシック" charset="0"/>
              </a:defRPr>
            </a:lvl5pPr>
            <a:lvl6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6pPr>
            <a:lvl7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7pPr>
            <a:lvl8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8pPr>
            <a:lvl9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9pPr>
          </a:lstStyle>
          <a:p>
            <a:pPr>
              <a:defRPr/>
            </a:pPr>
            <a:r>
              <a:rPr lang="en-US" sz="1200" dirty="0" smtClean="0">
                <a:solidFill>
                  <a:srgbClr val="FFFFFF"/>
                </a:solidFill>
                <a:cs typeface="Arial" charset="0"/>
              </a:rPr>
              <a:t>The ADVANCE Collaborative Group.  INTENSIVE BLOOD GLUCOSE CONTROL AND VASCULAR OUTCOMES IN PATIENTS WITH TYPE 2 DIABETES. N </a:t>
            </a:r>
            <a:r>
              <a:rPr lang="en-US" sz="1200" dirty="0" err="1" smtClean="0">
                <a:solidFill>
                  <a:srgbClr val="FFFFFF"/>
                </a:solidFill>
                <a:cs typeface="Arial" charset="0"/>
              </a:rPr>
              <a:t>Engl</a:t>
            </a:r>
            <a:r>
              <a:rPr lang="en-US" sz="1200" dirty="0" smtClean="0">
                <a:solidFill>
                  <a:srgbClr val="FFFFFF"/>
                </a:solidFill>
                <a:cs typeface="Arial" charset="0"/>
              </a:rPr>
              <a:t> J Med 358(24):2560, June 12, 2008</a:t>
            </a:r>
            <a:endParaRPr lang="en-US" sz="1200" dirty="0" smtClean="0">
              <a:solidFill>
                <a:schemeClr val="bg1"/>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z="4000" dirty="0" smtClean="0">
                <a:solidFill>
                  <a:srgbClr val="FF5050"/>
                </a:solidFill>
                <a:ea typeface="ＭＳ Ｐゴシック" pitchFamily="34" charset="-128"/>
              </a:rPr>
              <a:t>ACCORD</a:t>
            </a:r>
            <a:r>
              <a:rPr lang="en-US" altLang="en-US" sz="4000" dirty="0">
                <a:ea typeface="ＭＳ Ｐゴシック" pitchFamily="34" charset="-128"/>
              </a:rPr>
              <a:t> </a:t>
            </a:r>
            <a:r>
              <a:rPr lang="en-US" altLang="en-US" sz="4000" dirty="0" smtClean="0">
                <a:ea typeface="ＭＳ Ｐゴシック" pitchFamily="34" charset="-128"/>
              </a:rPr>
              <a:t>- 2008</a:t>
            </a:r>
            <a:br>
              <a:rPr lang="en-US" altLang="en-US" sz="4000" dirty="0" smtClean="0">
                <a:ea typeface="ＭＳ Ｐゴシック" pitchFamily="34" charset="-128"/>
              </a:rPr>
            </a:br>
            <a:r>
              <a:rPr lang="en-US" altLang="en-US" sz="4000" dirty="0" smtClean="0">
                <a:ea typeface="ＭＳ Ｐゴシック" pitchFamily="34" charset="-128"/>
              </a:rPr>
              <a:t>The End of Tight Control?</a:t>
            </a:r>
          </a:p>
        </p:txBody>
      </p:sp>
      <p:sp>
        <p:nvSpPr>
          <p:cNvPr id="64515" name="Rectangle 3"/>
          <p:cNvSpPr>
            <a:spLocks noGrp="1" noChangeArrowheads="1"/>
          </p:cNvSpPr>
          <p:nvPr>
            <p:ph type="body" idx="1"/>
          </p:nvPr>
        </p:nvSpPr>
        <p:spPr>
          <a:xfrm>
            <a:off x="685800" y="1981200"/>
            <a:ext cx="8458200" cy="4114800"/>
          </a:xfrm>
        </p:spPr>
        <p:txBody>
          <a:bodyPr/>
          <a:lstStyle/>
          <a:p>
            <a:pPr eaLnBrk="1" hangingPunct="1">
              <a:lnSpc>
                <a:spcPct val="80000"/>
              </a:lnSpc>
            </a:pPr>
            <a:r>
              <a:rPr lang="en-US" altLang="en-US" dirty="0" smtClean="0">
                <a:ea typeface="ＭＳ Ｐゴシック" pitchFamily="34" charset="-128"/>
              </a:rPr>
              <a:t>No significant different in MI or stroke</a:t>
            </a:r>
          </a:p>
          <a:p>
            <a:pPr eaLnBrk="1" hangingPunct="1">
              <a:lnSpc>
                <a:spcPct val="80000"/>
              </a:lnSpc>
            </a:pPr>
            <a:r>
              <a:rPr lang="en-US" altLang="en-US" dirty="0" smtClean="0">
                <a:ea typeface="ＭＳ Ｐゴシック" pitchFamily="34" charset="-128"/>
              </a:rPr>
              <a:t>Intensive treatment caused</a:t>
            </a:r>
          </a:p>
          <a:p>
            <a:pPr lvl="1" eaLnBrk="1" hangingPunct="1">
              <a:lnSpc>
                <a:spcPct val="80000"/>
              </a:lnSpc>
            </a:pPr>
            <a:r>
              <a:rPr lang="en-US" altLang="en-US" sz="2400" dirty="0" smtClean="0">
                <a:solidFill>
                  <a:schemeClr val="tx2"/>
                </a:solidFill>
                <a:ea typeface="ＭＳ Ｐゴシック" pitchFamily="34" charset="-128"/>
              </a:rPr>
              <a:t>Increased all-cause mortality  	5% </a:t>
            </a:r>
            <a:r>
              <a:rPr lang="en-US" altLang="en-US" sz="2400" dirty="0" err="1" smtClean="0">
                <a:solidFill>
                  <a:schemeClr val="tx2"/>
                </a:solidFill>
                <a:ea typeface="ＭＳ Ｐゴシック" pitchFamily="34" charset="-128"/>
              </a:rPr>
              <a:t>vs</a:t>
            </a:r>
            <a:r>
              <a:rPr lang="en-US" altLang="en-US" sz="2400" dirty="0" smtClean="0">
                <a:solidFill>
                  <a:schemeClr val="tx2"/>
                </a:solidFill>
                <a:ea typeface="ＭＳ Ｐゴシック" pitchFamily="34" charset="-128"/>
              </a:rPr>
              <a:t> 4% (P=NS)</a:t>
            </a:r>
          </a:p>
          <a:p>
            <a:pPr lvl="1" eaLnBrk="1" hangingPunct="1">
              <a:lnSpc>
                <a:spcPct val="80000"/>
              </a:lnSpc>
            </a:pPr>
            <a:r>
              <a:rPr lang="en-US" altLang="en-US" sz="2400" dirty="0" smtClean="0">
                <a:ea typeface="ＭＳ Ｐゴシック" pitchFamily="34" charset="-128"/>
              </a:rPr>
              <a:t>More Hypoglycemia 		      16.2% </a:t>
            </a:r>
            <a:r>
              <a:rPr lang="en-US" altLang="en-US" sz="2400" dirty="0" err="1" smtClean="0">
                <a:ea typeface="ＭＳ Ｐゴシック" pitchFamily="34" charset="-128"/>
              </a:rPr>
              <a:t>vs</a:t>
            </a:r>
            <a:r>
              <a:rPr lang="en-US" altLang="en-US" sz="2400" dirty="0" smtClean="0">
                <a:ea typeface="ＭＳ Ｐゴシック" pitchFamily="34" charset="-128"/>
              </a:rPr>
              <a:t> 5.1%</a:t>
            </a:r>
          </a:p>
          <a:p>
            <a:pPr lvl="1" eaLnBrk="1" hangingPunct="1">
              <a:lnSpc>
                <a:spcPct val="80000"/>
              </a:lnSpc>
            </a:pPr>
            <a:r>
              <a:rPr lang="en-US" altLang="en-US" sz="2400" dirty="0" smtClean="0">
                <a:ea typeface="ＭＳ Ｐゴシック" pitchFamily="34" charset="-128"/>
              </a:rPr>
              <a:t>More Weight gain &gt; 10 kg 	      27.8% </a:t>
            </a:r>
            <a:r>
              <a:rPr lang="en-US" altLang="en-US" sz="2400" dirty="0" err="1" smtClean="0">
                <a:ea typeface="ＭＳ Ｐゴシック" pitchFamily="34" charset="-128"/>
              </a:rPr>
              <a:t>vs</a:t>
            </a:r>
            <a:r>
              <a:rPr lang="en-US" altLang="en-US" sz="2400" dirty="0" smtClean="0">
                <a:ea typeface="ＭＳ Ｐゴシック" pitchFamily="34" charset="-128"/>
              </a:rPr>
              <a:t> 14.1%</a:t>
            </a:r>
          </a:p>
        </p:txBody>
      </p:sp>
      <p:sp>
        <p:nvSpPr>
          <p:cNvPr id="37892" name="Text Box 4"/>
          <p:cNvSpPr txBox="1">
            <a:spLocks noChangeArrowheads="1"/>
          </p:cNvSpPr>
          <p:nvPr/>
        </p:nvSpPr>
        <p:spPr bwMode="auto">
          <a:xfrm>
            <a:off x="3563938" y="5943600"/>
            <a:ext cx="53292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a:defRPr sz="2800">
                <a:solidFill>
                  <a:schemeClr val="tx1"/>
                </a:solidFill>
                <a:latin typeface="Arial" charset="0"/>
                <a:ea typeface="ＭＳ Ｐゴシック" charset="0"/>
              </a:defRPr>
            </a:lvl3pPr>
            <a:lvl4pPr>
              <a:defRPr sz="2800">
                <a:solidFill>
                  <a:schemeClr val="tx1"/>
                </a:solidFill>
                <a:latin typeface="Arial" charset="0"/>
                <a:ea typeface="ＭＳ Ｐゴシック" charset="0"/>
              </a:defRPr>
            </a:lvl4pPr>
            <a:lvl5pPr>
              <a:defRPr sz="2800">
                <a:solidFill>
                  <a:schemeClr val="tx1"/>
                </a:solidFill>
                <a:latin typeface="Arial" charset="0"/>
                <a:ea typeface="ＭＳ Ｐゴシック" charset="0"/>
              </a:defRPr>
            </a:lvl5pPr>
            <a:lvl6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6pPr>
            <a:lvl7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7pPr>
            <a:lvl8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8pPr>
            <a:lvl9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9pPr>
          </a:lstStyle>
          <a:p>
            <a:pPr>
              <a:defRPr/>
            </a:pPr>
            <a:r>
              <a:rPr lang="en-US" sz="1200" dirty="0" smtClean="0">
                <a:solidFill>
                  <a:srgbClr val="FFFFFF"/>
                </a:solidFill>
                <a:cs typeface="Arial" charset="0"/>
              </a:rPr>
              <a:t>The Action to Control Cardiovascular Risk in Diabetes (ACCORD) Study Group . The EFFECTS OF INTENSIVE GLUCOSE LOWERING IN TYPE 2 DIABETES.  N </a:t>
            </a:r>
            <a:r>
              <a:rPr lang="en-US" sz="1200" dirty="0" err="1" smtClean="0">
                <a:solidFill>
                  <a:srgbClr val="FFFFFF"/>
                </a:solidFill>
                <a:cs typeface="Arial" charset="0"/>
              </a:rPr>
              <a:t>Engl</a:t>
            </a:r>
            <a:r>
              <a:rPr lang="en-US" sz="1200" dirty="0" smtClean="0">
                <a:solidFill>
                  <a:srgbClr val="FFFFFF"/>
                </a:solidFill>
                <a:cs typeface="Arial" charset="0"/>
              </a:rPr>
              <a:t> J Med 358(24):2545, June 12, 2008 </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dirty="0" smtClean="0">
                <a:solidFill>
                  <a:srgbClr val="FFFF00"/>
                </a:solidFill>
                <a:ea typeface="ＭＳ Ｐゴシック" pitchFamily="34" charset="-128"/>
              </a:rPr>
              <a:t>Rational Obesity Associated DM2 CV Risk Reduction:</a:t>
            </a:r>
          </a:p>
        </p:txBody>
      </p:sp>
      <p:sp>
        <p:nvSpPr>
          <p:cNvPr id="66563" name="Rectangle 3"/>
          <p:cNvSpPr>
            <a:spLocks noGrp="1" noChangeArrowheads="1"/>
          </p:cNvSpPr>
          <p:nvPr>
            <p:ph type="body" idx="1"/>
          </p:nvPr>
        </p:nvSpPr>
        <p:spPr/>
        <p:txBody>
          <a:bodyPr/>
          <a:lstStyle/>
          <a:p>
            <a:pPr eaLnBrk="1" hangingPunct="1"/>
            <a:r>
              <a:rPr lang="en-US" altLang="en-US" dirty="0" smtClean="0">
                <a:ea typeface="ＭＳ Ｐゴシック" pitchFamily="34" charset="-128"/>
              </a:rPr>
              <a:t>Smoking Cessation</a:t>
            </a:r>
          </a:p>
          <a:p>
            <a:pPr eaLnBrk="1" hangingPunct="1"/>
            <a:r>
              <a:rPr lang="en-US" altLang="en-US" dirty="0">
                <a:ea typeface="ＭＳ Ｐゴシック" pitchFamily="34" charset="-128"/>
              </a:rPr>
              <a:t>W</a:t>
            </a:r>
            <a:r>
              <a:rPr lang="en-US" altLang="en-US" dirty="0" smtClean="0">
                <a:ea typeface="ＭＳ Ｐゴシック" pitchFamily="34" charset="-128"/>
              </a:rPr>
              <a:t>eight loss, Mediterranean Diet, exercise</a:t>
            </a:r>
          </a:p>
          <a:p>
            <a:pPr eaLnBrk="1" hangingPunct="1"/>
            <a:r>
              <a:rPr lang="en-US" altLang="en-US" dirty="0">
                <a:ea typeface="ＭＳ Ｐゴシック" pitchFamily="34" charset="-128"/>
              </a:rPr>
              <a:t>BP normalization</a:t>
            </a:r>
          </a:p>
          <a:p>
            <a:pPr eaLnBrk="1" hangingPunct="1"/>
            <a:r>
              <a:rPr lang="en-US" altLang="en-US" dirty="0" smtClean="0">
                <a:ea typeface="ＭＳ Ｐゴシック" pitchFamily="34" charset="-128"/>
              </a:rPr>
              <a:t>ASA (males)</a:t>
            </a:r>
          </a:p>
          <a:p>
            <a:pPr eaLnBrk="1" hangingPunct="1"/>
            <a:r>
              <a:rPr lang="en-US" altLang="en-US" dirty="0">
                <a:ea typeface="ＭＳ Ｐゴシック" pitchFamily="34" charset="-128"/>
              </a:rPr>
              <a:t>Glycemic control of minor benefit – use for symptoms unless well </a:t>
            </a:r>
            <a:r>
              <a:rPr lang="en-US" altLang="en-US" dirty="0" smtClean="0">
                <a:ea typeface="ＭＳ Ｐゴシック" pitchFamily="34" charset="-128"/>
              </a:rPr>
              <a:t>resourced</a:t>
            </a:r>
          </a:p>
          <a:p>
            <a:pPr eaLnBrk="1" hangingPunct="1"/>
            <a:r>
              <a:rPr lang="en-US" altLang="en-US" dirty="0" smtClean="0">
                <a:ea typeface="ＭＳ Ｐゴシック" pitchFamily="34" charset="-128"/>
              </a:rPr>
              <a:t>Statin (not lipid lowering)</a:t>
            </a:r>
          </a:p>
          <a:p>
            <a:pPr eaLnBrk="1" hangingPunct="1"/>
            <a:r>
              <a:rPr lang="en-US" altLang="en-US" dirty="0" smtClean="0">
                <a:ea typeface="ＭＳ Ｐゴシック" pitchFamily="34" charset="-128"/>
              </a:rPr>
              <a:t>No self testing - wasteful unless on varying dose insulin</a:t>
            </a:r>
          </a:p>
          <a:p>
            <a:pPr eaLnBrk="1" hangingPunct="1"/>
            <a:endParaRPr lang="en-US" alt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Tijdelijke aanduiding voor datum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r>
              <a:rPr lang="nl-NL" altLang="en-US" sz="700" smtClean="0">
                <a:latin typeface="Verdana" pitchFamily="34" charset="0"/>
              </a:rPr>
              <a:t>27/05/2008</a:t>
            </a:r>
          </a:p>
        </p:txBody>
      </p:sp>
      <p:sp>
        <p:nvSpPr>
          <p:cNvPr id="68611" name="Tijdelijke aanduiding voor voettekst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fontAlgn="base" hangingPunct="1">
              <a:spcBef>
                <a:spcPct val="0"/>
              </a:spcBef>
              <a:spcAft>
                <a:spcPct val="0"/>
              </a:spcAft>
              <a:buClrTx/>
              <a:buFontTx/>
              <a:buNone/>
            </a:pPr>
            <a:r>
              <a:rPr lang="nl-NL" altLang="en-US" sz="1400" smtClean="0">
                <a:latin typeface="Verdana" pitchFamily="34" charset="0"/>
              </a:rPr>
              <a:t>Geneva Health Forum</a:t>
            </a:r>
          </a:p>
        </p:txBody>
      </p:sp>
      <p:sp>
        <p:nvSpPr>
          <p:cNvPr id="68612" name="Tijdelijke aanduiding voor dianumm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fld id="{A1178D71-C70A-40E9-BACE-2A4030E2552A}" type="slidenum">
              <a:rPr lang="nl-NL" altLang="en-US" sz="1200" smtClean="0">
                <a:latin typeface="Verdana" pitchFamily="34" charset="0"/>
              </a:rPr>
              <a:pPr eaLnBrk="1" hangingPunct="1">
                <a:lnSpc>
                  <a:spcPct val="100000"/>
                </a:lnSpc>
                <a:spcBef>
                  <a:spcPct val="0"/>
                </a:spcBef>
                <a:buClrTx/>
                <a:buFontTx/>
                <a:buNone/>
              </a:pPr>
              <a:t>58</a:t>
            </a:fld>
            <a:endParaRPr lang="nl-NL" altLang="en-US" sz="1200" smtClean="0">
              <a:latin typeface="Verdana" pitchFamily="34" charset="0"/>
            </a:endParaRPr>
          </a:p>
        </p:txBody>
      </p:sp>
      <p:sp>
        <p:nvSpPr>
          <p:cNvPr id="68613" name="Rectangle 5"/>
          <p:cNvSpPr>
            <a:spLocks noGrp="1" noChangeArrowheads="1"/>
          </p:cNvSpPr>
          <p:nvPr>
            <p:ph type="title"/>
          </p:nvPr>
        </p:nvSpPr>
        <p:spPr/>
        <p:txBody>
          <a:bodyPr/>
          <a:lstStyle/>
          <a:p>
            <a:pPr eaLnBrk="1" hangingPunct="1"/>
            <a:r>
              <a:rPr lang="nl-NL" altLang="en-US" smtClean="0">
                <a:ea typeface="ＭＳ Ｐゴシック" pitchFamily="34" charset="-128"/>
              </a:rPr>
              <a:t>World Health Organization/ Health Action International (VII) – Cost of Meds Expressed in Days of Wages</a:t>
            </a:r>
          </a:p>
        </p:txBody>
      </p:sp>
      <p:graphicFrame>
        <p:nvGraphicFramePr>
          <p:cNvPr id="68614" name="Object 4"/>
          <p:cNvGraphicFramePr>
            <a:graphicFrameLocks noGrp="1" noChangeAspect="1"/>
          </p:cNvGraphicFramePr>
          <p:nvPr>
            <p:ph idx="1"/>
          </p:nvPr>
        </p:nvGraphicFramePr>
        <p:xfrm>
          <a:off x="481013" y="1447800"/>
          <a:ext cx="8267700" cy="4789488"/>
        </p:xfrm>
        <a:graphic>
          <a:graphicData uri="http://schemas.openxmlformats.org/presentationml/2006/ole">
            <mc:AlternateContent xmlns:mc="http://schemas.openxmlformats.org/markup-compatibility/2006">
              <mc:Choice xmlns:v="urn:schemas-microsoft-com:vml" Requires="v">
                <p:oleObj spid="_x0000_s68674" name="Grafiek" r:id="rId5" imgW="5029200" imgH="4025900" progId="Excel.Sheet.8">
                  <p:embed/>
                </p:oleObj>
              </mc:Choice>
              <mc:Fallback>
                <p:oleObj name="Grafiek" r:id="rId5" imgW="5029200" imgH="4025900"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013" y="1447800"/>
                        <a:ext cx="82677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en-US" smtClean="0">
                <a:ea typeface="ＭＳ Ｐゴシック" pitchFamily="34" charset="-128"/>
              </a:rPr>
              <a:t>Cost Effective Care of DM2 in LIC</a:t>
            </a:r>
          </a:p>
        </p:txBody>
      </p:sp>
      <p:sp>
        <p:nvSpPr>
          <p:cNvPr id="69635" name="Content Placeholder 2"/>
          <p:cNvSpPr>
            <a:spLocks noGrp="1"/>
          </p:cNvSpPr>
          <p:nvPr>
            <p:ph idx="1"/>
          </p:nvPr>
        </p:nvSpPr>
        <p:spPr>
          <a:xfrm>
            <a:off x="658813" y="1371600"/>
            <a:ext cx="8180387" cy="4800600"/>
          </a:xfrm>
        </p:spPr>
        <p:txBody>
          <a:bodyPr/>
          <a:lstStyle/>
          <a:p>
            <a:pPr eaLnBrk="1" hangingPunct="1"/>
            <a:r>
              <a:rPr lang="en-US" altLang="en-US" dirty="0" smtClean="0">
                <a:ea typeface="ＭＳ Ｐゴシック" pitchFamily="34" charset="-128"/>
              </a:rPr>
              <a:t>One medication decreases mortality* = Metformin</a:t>
            </a:r>
          </a:p>
          <a:p>
            <a:pPr eaLnBrk="1" hangingPunct="1"/>
            <a:r>
              <a:rPr lang="en-US" altLang="en-US" dirty="0" smtClean="0">
                <a:ea typeface="ＭＳ Ｐゴシック" pitchFamily="34" charset="-128"/>
              </a:rPr>
              <a:t>Goal – Order of highest to lowest priority</a:t>
            </a:r>
          </a:p>
          <a:p>
            <a:pPr marL="971550" lvl="1" indent="-514350" eaLnBrk="1" hangingPunct="1">
              <a:buFont typeface="Arial" pitchFamily="34" charset="0"/>
              <a:buAutoNum type="arabicPeriod"/>
            </a:pPr>
            <a:r>
              <a:rPr lang="en-US" altLang="en-US" dirty="0" smtClean="0">
                <a:ea typeface="ＭＳ Ｐゴシック" pitchFamily="34" charset="-128"/>
              </a:rPr>
              <a:t>Reduce cardiac risk (see prior slide)</a:t>
            </a:r>
          </a:p>
          <a:p>
            <a:pPr marL="971550" lvl="1" indent="-514350" eaLnBrk="1" hangingPunct="1">
              <a:buFont typeface="Arial" pitchFamily="34" charset="0"/>
              <a:buAutoNum type="arabicPeriod"/>
            </a:pPr>
            <a:r>
              <a:rPr lang="en-US" altLang="en-US" dirty="0" smtClean="0">
                <a:ea typeface="ＭＳ Ｐゴシック" pitchFamily="34" charset="-128"/>
              </a:rPr>
              <a:t>Treat the poor to reduce symptoms not A1C</a:t>
            </a:r>
          </a:p>
          <a:p>
            <a:pPr marL="971550" lvl="1" indent="-514350" eaLnBrk="1" hangingPunct="1">
              <a:buFont typeface="Arial" pitchFamily="34" charset="0"/>
              <a:buAutoNum type="arabicPeriod"/>
            </a:pPr>
            <a:r>
              <a:rPr lang="en-US" altLang="en-US" dirty="0" smtClean="0">
                <a:ea typeface="ＭＳ Ｐゴシック" pitchFamily="34" charset="-128"/>
              </a:rPr>
              <a:t>Retinal monitoring if affordable/treatment available</a:t>
            </a:r>
          </a:p>
          <a:p>
            <a:pPr marL="971550" lvl="1" indent="-514350" eaLnBrk="1" hangingPunct="1">
              <a:buFont typeface="Arial" pitchFamily="34" charset="0"/>
              <a:buAutoNum type="arabicPeriod"/>
            </a:pPr>
            <a:r>
              <a:rPr lang="en-US" altLang="en-US" dirty="0" smtClean="0">
                <a:ea typeface="ＭＳ Ｐゴシック" pitchFamily="34" charset="-128"/>
              </a:rPr>
              <a:t>Treat </a:t>
            </a:r>
            <a:r>
              <a:rPr lang="en-US" altLang="en-US" dirty="0" err="1">
                <a:ea typeface="ＭＳ Ｐゴシック" pitchFamily="34" charset="-128"/>
              </a:rPr>
              <a:t>m</a:t>
            </a:r>
            <a:r>
              <a:rPr lang="en-US" altLang="en-US" dirty="0" err="1" smtClean="0">
                <a:ea typeface="ＭＳ Ｐゴシック" pitchFamily="34" charset="-128"/>
              </a:rPr>
              <a:t>icroalbuminuria</a:t>
            </a:r>
            <a:r>
              <a:rPr lang="en-US" altLang="en-US" dirty="0" smtClean="0">
                <a:ea typeface="ＭＳ Ｐゴシック" pitchFamily="34" charset="-128"/>
              </a:rPr>
              <a:t> with ACE if affordable</a:t>
            </a:r>
          </a:p>
          <a:p>
            <a:pPr marL="971550" lvl="1" indent="-514350" eaLnBrk="1" hangingPunct="1">
              <a:buFont typeface="Arial" pitchFamily="34" charset="0"/>
              <a:buAutoNum type="arabicPeriod"/>
            </a:pPr>
            <a:r>
              <a:rPr lang="en-US" altLang="en-US" dirty="0" smtClean="0">
                <a:ea typeface="ＭＳ Ｐゴシック" pitchFamily="34" charset="-128"/>
              </a:rPr>
              <a:t>Lower fasting glucose as income allows</a:t>
            </a:r>
          </a:p>
          <a:p>
            <a:pPr marL="971550" lvl="1" indent="-514350" eaLnBrk="1" hangingPunct="1">
              <a:buFont typeface="Arial" pitchFamily="34" charset="0"/>
              <a:buAutoNum type="arabicPeriod"/>
            </a:pPr>
            <a:endParaRPr lang="en-US" altLang="en-US" dirty="0">
              <a:ea typeface="ＭＳ Ｐゴシック" pitchFamily="34" charset="-128"/>
            </a:endParaRPr>
          </a:p>
          <a:p>
            <a:pPr marL="457200" lvl="1" indent="0" algn="r" eaLnBrk="1" hangingPunct="1">
              <a:buNone/>
            </a:pPr>
            <a:r>
              <a:rPr lang="en-US" altLang="en-US" sz="2400" dirty="0" smtClean="0">
                <a:ea typeface="ＭＳ Ｐゴシック" pitchFamily="34" charset="-128"/>
              </a:rPr>
              <a:t>*Till </a:t>
            </a:r>
            <a:r>
              <a:rPr lang="en-US" altLang="en-US" sz="2400" dirty="0" err="1" smtClean="0">
                <a:ea typeface="ＭＳ Ｐゴシック" pitchFamily="34" charset="-128"/>
              </a:rPr>
              <a:t>Empagliflozin</a:t>
            </a:r>
            <a:endParaRPr lang="en-US" altLang="en-US" sz="2400" dirty="0" smtClean="0">
              <a:ea typeface="ＭＳ Ｐゴシック" pitchFamily="34" charset="-128"/>
            </a:endParaRPr>
          </a:p>
          <a:p>
            <a:pPr marL="457200" lvl="1" indent="0" algn="r" eaLnBrk="1" hangingPunct="1">
              <a:buNone/>
            </a:pPr>
            <a:r>
              <a:rPr lang="en-US" altLang="en-US" sz="2400" dirty="0" err="1" smtClean="0">
                <a:ea typeface="ＭＳ Ｐゴシック" pitchFamily="34" charset="-128"/>
              </a:rPr>
              <a:t>Zinman</a:t>
            </a:r>
            <a:r>
              <a:rPr lang="en-US" altLang="en-US" sz="2400" dirty="0" smtClean="0">
                <a:ea typeface="ＭＳ Ｐゴシック" pitchFamily="34" charset="-128"/>
              </a:rPr>
              <a:t>, NEJM, Sept 2015.</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58813" y="0"/>
            <a:ext cx="8256587" cy="1371600"/>
          </a:xfrm>
        </p:spPr>
        <p:txBody>
          <a:bodyPr/>
          <a:lstStyle/>
          <a:p>
            <a:r>
              <a:rPr lang="en-US" altLang="en-US" dirty="0" smtClean="0">
                <a:ea typeface="ＭＳ Ｐゴシック" pitchFamily="34" charset="-128"/>
              </a:rPr>
              <a:t>Medical Missionaries Behaving Badly in LIC</a:t>
            </a:r>
          </a:p>
        </p:txBody>
      </p:sp>
      <p:sp>
        <p:nvSpPr>
          <p:cNvPr id="22531" name="Content Placeholder 2"/>
          <p:cNvSpPr>
            <a:spLocks noGrp="1"/>
          </p:cNvSpPr>
          <p:nvPr>
            <p:ph idx="1"/>
          </p:nvPr>
        </p:nvSpPr>
        <p:spPr/>
        <p:txBody>
          <a:bodyPr/>
          <a:lstStyle/>
          <a:p>
            <a:r>
              <a:rPr lang="en-US" altLang="en-US" dirty="0" smtClean="0">
                <a:ea typeface="ＭＳ Ｐゴシック" pitchFamily="34" charset="-128"/>
              </a:rPr>
              <a:t>Export US treatment protocols</a:t>
            </a:r>
          </a:p>
          <a:p>
            <a:r>
              <a:rPr lang="en-US" altLang="en-US" dirty="0" smtClean="0">
                <a:ea typeface="ＭＳ Ｐゴシック" pitchFamily="34" charset="-128"/>
              </a:rPr>
              <a:t>Treat diseases with little regard to </a:t>
            </a:r>
            <a:r>
              <a:rPr lang="en-US" altLang="en-US" dirty="0">
                <a:ea typeface="ＭＳ Ｐゴシック" pitchFamily="34" charset="-128"/>
              </a:rPr>
              <a:t>benefit or cost</a:t>
            </a:r>
          </a:p>
          <a:p>
            <a:r>
              <a:rPr lang="en-US" altLang="fr-CA" dirty="0" smtClean="0">
                <a:ea typeface="ＭＳ Ｐゴシック" pitchFamily="34" charset="-128"/>
              </a:rPr>
              <a:t>“</a:t>
            </a:r>
            <a:r>
              <a:rPr lang="en-US" altLang="en-US" dirty="0" smtClean="0">
                <a:ea typeface="ＭＳ Ｐゴシック" pitchFamily="34" charset="-128"/>
              </a:rPr>
              <a:t>We shouldn</a:t>
            </a:r>
            <a:r>
              <a:rPr lang="en-US" altLang="fr-CA" dirty="0" smtClean="0">
                <a:ea typeface="ＭＳ Ｐゴシック" pitchFamily="34" charset="-128"/>
              </a:rPr>
              <a:t>’</a:t>
            </a:r>
            <a:r>
              <a:rPr lang="en-US" altLang="en-US" dirty="0" smtClean="0">
                <a:ea typeface="ＭＳ Ｐゴシック" pitchFamily="34" charset="-128"/>
              </a:rPr>
              <a:t>t treat them any differently than we</a:t>
            </a:r>
            <a:r>
              <a:rPr lang="en-US" altLang="fr-CA" dirty="0" smtClean="0">
                <a:ea typeface="ＭＳ Ｐゴシック" pitchFamily="34" charset="-128"/>
              </a:rPr>
              <a:t>’</a:t>
            </a:r>
            <a:r>
              <a:rPr lang="en-US" altLang="en-US" dirty="0" smtClean="0">
                <a:ea typeface="ＭＳ Ｐゴシック" pitchFamily="34" charset="-128"/>
              </a:rPr>
              <a:t>d want to be treated…</a:t>
            </a:r>
            <a:r>
              <a:rPr lang="en-US" altLang="fr-CA" dirty="0" smtClean="0">
                <a:ea typeface="ＭＳ Ｐゴシック" pitchFamily="34" charset="-128"/>
              </a:rPr>
              <a:t>”</a:t>
            </a:r>
            <a:endParaRPr lang="en-US" altLang="fr-CA" dirty="0">
              <a:ea typeface="ＭＳ Ｐゴシック" pitchFamily="34" charset="-128"/>
            </a:endParaRPr>
          </a:p>
          <a:p>
            <a:pPr marL="0" indent="0">
              <a:buNone/>
            </a:pPr>
            <a:endParaRPr lang="en-US" alt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smtClean="0">
                <a:ea typeface="ＭＳ Ｐゴシック" pitchFamily="34" charset="-128"/>
              </a:rPr>
              <a:t>Case 3: 60 year old Togolese DM2</a:t>
            </a:r>
          </a:p>
        </p:txBody>
      </p:sp>
      <p:sp>
        <p:nvSpPr>
          <p:cNvPr id="59395" name="Content Placeholder 2"/>
          <p:cNvSpPr>
            <a:spLocks noGrp="1"/>
          </p:cNvSpPr>
          <p:nvPr>
            <p:ph idx="1"/>
          </p:nvPr>
        </p:nvSpPr>
        <p:spPr/>
        <p:txBody>
          <a:bodyPr/>
          <a:lstStyle/>
          <a:p>
            <a:pPr marL="0" indent="0">
              <a:buNone/>
            </a:pPr>
            <a:r>
              <a:rPr lang="en-US" altLang="en-US" sz="2400" dirty="0">
                <a:ea typeface="ＭＳ Ｐゴシック" pitchFamily="34" charset="-128"/>
              </a:rPr>
              <a:t>6</a:t>
            </a:r>
            <a:r>
              <a:rPr lang="en-US" altLang="en-US" sz="2400" dirty="0" smtClean="0">
                <a:ea typeface="ＭＳ Ｐゴシック" pitchFamily="34" charset="-128"/>
              </a:rPr>
              <a:t>0 yo man with type 2 diabetes mellitus. He lives with his son, a subsistence farmer, but is himself inactive. Exam significant for obesity otherwise normal.  You would</a:t>
            </a:r>
          </a:p>
          <a:p>
            <a:pPr marL="457200" indent="-457200">
              <a:buFont typeface="+mj-lt"/>
              <a:buAutoNum type="alphaLcParenR"/>
            </a:pPr>
            <a:r>
              <a:rPr lang="en-US" altLang="en-US" sz="2400" dirty="0" smtClean="0">
                <a:solidFill>
                  <a:srgbClr val="FFFF00"/>
                </a:solidFill>
                <a:ea typeface="ＭＳ Ｐゴシック" pitchFamily="34" charset="-128"/>
              </a:rPr>
              <a:t>Advise weight loss, exercise, and 1 aspirin per day</a:t>
            </a:r>
          </a:p>
          <a:p>
            <a:pPr marL="457200" indent="-457200">
              <a:buFont typeface="+mj-lt"/>
              <a:buAutoNum type="alphaLcParenR"/>
            </a:pPr>
            <a:r>
              <a:rPr lang="en-US" altLang="fr-CA" sz="2400" dirty="0" smtClean="0">
                <a:solidFill>
                  <a:srgbClr val="FFFF00"/>
                </a:solidFill>
                <a:ea typeface="ＭＳ Ｐゴシック" pitchFamily="34" charset="-128"/>
              </a:rPr>
              <a:t>“</a:t>
            </a:r>
            <a:r>
              <a:rPr lang="en-US" altLang="en-US" sz="2400" dirty="0" smtClean="0">
                <a:solidFill>
                  <a:srgbClr val="FFFF00"/>
                </a:solidFill>
                <a:ea typeface="ＭＳ Ｐゴシック" pitchFamily="34" charset="-128"/>
              </a:rPr>
              <a:t>a</a:t>
            </a:r>
            <a:r>
              <a:rPr lang="en-US" altLang="fr-CA" sz="2400" dirty="0" smtClean="0">
                <a:solidFill>
                  <a:srgbClr val="FFFF00"/>
                </a:solidFill>
                <a:ea typeface="ＭＳ Ｐゴシック" pitchFamily="34" charset="-128"/>
              </a:rPr>
              <a:t>”</a:t>
            </a:r>
            <a:r>
              <a:rPr lang="en-US" altLang="en-US" sz="2400" dirty="0" smtClean="0">
                <a:solidFill>
                  <a:srgbClr val="FFFF00"/>
                </a:solidFill>
                <a:ea typeface="ＭＳ Ｐゴシック" pitchFamily="34" charset="-128"/>
              </a:rPr>
              <a:t> and add Metformin 2000 mg daily</a:t>
            </a:r>
          </a:p>
          <a:p>
            <a:pPr marL="457200" indent="-457200">
              <a:buFont typeface="+mj-lt"/>
              <a:buAutoNum type="alphaLcParenR"/>
            </a:pPr>
            <a:r>
              <a:rPr lang="en-US" altLang="en-US" sz="2400" dirty="0" smtClean="0">
                <a:ea typeface="ＭＳ Ｐゴシック" pitchFamily="34" charset="-128"/>
              </a:rPr>
              <a:t>Check a creatinine and do </a:t>
            </a:r>
            <a:r>
              <a:rPr lang="en-US" altLang="fr-CA" sz="2400" dirty="0" smtClean="0">
                <a:ea typeface="ＭＳ Ｐゴシック" pitchFamily="34" charset="-128"/>
              </a:rPr>
              <a:t>“</a:t>
            </a:r>
            <a:r>
              <a:rPr lang="en-US" altLang="en-US" sz="2400" dirty="0" smtClean="0">
                <a:ea typeface="ＭＳ Ｐゴシック" pitchFamily="34" charset="-128"/>
              </a:rPr>
              <a:t>b</a:t>
            </a:r>
            <a:r>
              <a:rPr lang="en-US" altLang="fr-CA" sz="2400" dirty="0" smtClean="0">
                <a:ea typeface="ＭＳ Ｐゴシック" pitchFamily="34" charset="-128"/>
              </a:rPr>
              <a:t>”</a:t>
            </a:r>
            <a:r>
              <a:rPr lang="en-US" altLang="en-US" sz="2400" dirty="0" smtClean="0">
                <a:ea typeface="ＭＳ Ｐゴシック" pitchFamily="34" charset="-128"/>
              </a:rPr>
              <a:t> if &lt; 1.7 (or so)</a:t>
            </a:r>
          </a:p>
          <a:p>
            <a:pPr marL="457200" indent="-457200">
              <a:buFont typeface="+mj-lt"/>
              <a:buAutoNum type="alphaLcParenR"/>
            </a:pPr>
            <a:r>
              <a:rPr lang="en-US" altLang="en-US" sz="2400" dirty="0" smtClean="0">
                <a:ea typeface="ＭＳ Ｐゴシック" pitchFamily="34" charset="-128"/>
              </a:rPr>
              <a:t>Do </a:t>
            </a:r>
            <a:r>
              <a:rPr lang="en-US" altLang="fr-CA" sz="2400" dirty="0" smtClean="0">
                <a:ea typeface="ＭＳ Ｐゴシック" pitchFamily="34" charset="-128"/>
              </a:rPr>
              <a:t>“</a:t>
            </a:r>
            <a:r>
              <a:rPr lang="en-US" altLang="en-US" sz="2400" dirty="0" smtClean="0">
                <a:ea typeface="ＭＳ Ｐゴシック" pitchFamily="34" charset="-128"/>
              </a:rPr>
              <a:t>c</a:t>
            </a:r>
            <a:r>
              <a:rPr lang="en-US" altLang="fr-CA" sz="2400" dirty="0" smtClean="0">
                <a:ea typeface="ＭＳ Ｐゴシック" pitchFamily="34" charset="-128"/>
              </a:rPr>
              <a:t>”</a:t>
            </a:r>
            <a:r>
              <a:rPr lang="en-US" altLang="en-US" sz="2400" dirty="0" smtClean="0">
                <a:ea typeface="ＭＳ Ｐゴシック" pitchFamily="34" charset="-128"/>
              </a:rPr>
              <a:t> and check his cholesterol and add a statin to control his LDL &lt; 100</a:t>
            </a:r>
          </a:p>
          <a:p>
            <a:pPr marL="457200" indent="-457200">
              <a:buFont typeface="+mj-lt"/>
              <a:buAutoNum type="alphaLcParenR"/>
            </a:pPr>
            <a:r>
              <a:rPr lang="en-US" altLang="en-US" sz="2400" dirty="0" smtClean="0">
                <a:ea typeface="ＭＳ Ｐゴシック" pitchFamily="34" charset="-128"/>
              </a:rPr>
              <a:t>Do </a:t>
            </a:r>
            <a:r>
              <a:rPr lang="en-US" altLang="fr-CA" sz="2400" dirty="0" smtClean="0">
                <a:ea typeface="ＭＳ Ｐゴシック" pitchFamily="34" charset="-128"/>
              </a:rPr>
              <a:t>“</a:t>
            </a:r>
            <a:r>
              <a:rPr lang="en-US" altLang="en-US" sz="2400" dirty="0" smtClean="0">
                <a:ea typeface="ＭＳ Ｐゴシック" pitchFamily="34" charset="-128"/>
              </a:rPr>
              <a:t>d</a:t>
            </a:r>
            <a:r>
              <a:rPr lang="en-US" altLang="fr-CA" sz="2400" dirty="0" smtClean="0">
                <a:ea typeface="ＭＳ Ｐゴシック" pitchFamily="34" charset="-128"/>
              </a:rPr>
              <a:t>”</a:t>
            </a:r>
            <a:r>
              <a:rPr lang="en-US" altLang="en-US" sz="2400" dirty="0" smtClean="0">
                <a:ea typeface="ＭＳ Ｐゴシック" pitchFamily="34" charset="-128"/>
              </a:rPr>
              <a:t> and also add an ACE in case and recommend  home glucose monitoring</a:t>
            </a:r>
            <a:endParaRPr lang="en-US" altLang="en-US" dirty="0" smtClean="0">
              <a:ea typeface="ＭＳ Ｐゴシック" pitchFamily="34" charset="-128"/>
            </a:endParaRPr>
          </a:p>
          <a:p>
            <a:pPr marL="0" indent="0">
              <a:buFont typeface="Arial" pitchFamily="34" charset="0"/>
              <a:buNone/>
            </a:pPr>
            <a:endParaRPr lang="en-US" altLang="en-US" dirty="0" smtClean="0">
              <a:ea typeface="ＭＳ Ｐゴシック" pitchFamily="34" charset="-128"/>
            </a:endParaRPr>
          </a:p>
        </p:txBody>
      </p:sp>
    </p:spTree>
    <p:extLst>
      <p:ext uri="{BB962C8B-B14F-4D97-AF65-F5344CB8AC3E}">
        <p14:creationId xmlns:p14="http://schemas.microsoft.com/office/powerpoint/2010/main" val="173384957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smtClean="0">
                <a:ea typeface="ＭＳ Ｐゴシック" pitchFamily="34" charset="-128"/>
              </a:rPr>
              <a:t>Case 4: The Pregnant Pakistani Woman</a:t>
            </a:r>
          </a:p>
        </p:txBody>
      </p:sp>
      <p:sp>
        <p:nvSpPr>
          <p:cNvPr id="3" name="Content Placeholder 2"/>
          <p:cNvSpPr>
            <a:spLocks noGrp="1"/>
          </p:cNvSpPr>
          <p:nvPr>
            <p:ph idx="1"/>
          </p:nvPr>
        </p:nvSpPr>
        <p:spPr>
          <a:xfrm>
            <a:off x="658813" y="1371600"/>
            <a:ext cx="8256587" cy="4800600"/>
          </a:xfrm>
        </p:spPr>
        <p:txBody>
          <a:bodyPr/>
          <a:lstStyle/>
          <a:p>
            <a:pPr marL="0" indent="0" eaLnBrk="1" hangingPunct="1">
              <a:buFont typeface="Arial" pitchFamily="34" charset="0"/>
              <a:buNone/>
              <a:defRPr/>
            </a:pPr>
            <a:r>
              <a:rPr lang="en-US" sz="2400" dirty="0" smtClean="0">
                <a:ea typeface="+mn-ea"/>
                <a:cs typeface="+mn-cs"/>
              </a:rPr>
              <a:t>A healthy 30 yo G2P1, an uncomplicated prior pregnancy delivered by untrained TBA in her home presents for prenatal care to your rural hospital at 12 weeks GA.  You would</a:t>
            </a:r>
          </a:p>
          <a:p>
            <a:pPr marL="514350" indent="-514350" eaLnBrk="1" hangingPunct="1">
              <a:buFont typeface="+mj-lt"/>
              <a:buAutoNum type="alphaLcParenR"/>
              <a:defRPr/>
            </a:pPr>
            <a:r>
              <a:rPr lang="en-US" sz="2400" dirty="0" smtClean="0">
                <a:ea typeface="+mn-ea"/>
                <a:cs typeface="+mn-cs"/>
              </a:rPr>
              <a:t>Recommend monthly visits increasing to every 2 weeks at term with hospital delivery</a:t>
            </a:r>
          </a:p>
          <a:p>
            <a:pPr marL="514350" indent="-514350" eaLnBrk="1" hangingPunct="1">
              <a:buFont typeface="+mj-lt"/>
              <a:buAutoNum type="alphaLcParenR"/>
              <a:defRPr/>
            </a:pPr>
            <a:r>
              <a:rPr lang="en-US" sz="2400" dirty="0">
                <a:ea typeface="+mn-ea"/>
                <a:cs typeface="+mn-cs"/>
              </a:rPr>
              <a:t>Recommend she simply again deliver at home with the TBA</a:t>
            </a:r>
          </a:p>
          <a:p>
            <a:pPr marL="514350" indent="-514350" eaLnBrk="1" hangingPunct="1">
              <a:buFont typeface="+mj-lt"/>
              <a:buAutoNum type="alphaLcParenR"/>
              <a:defRPr/>
            </a:pPr>
            <a:r>
              <a:rPr lang="en-US" sz="2400" dirty="0" smtClean="0">
                <a:ea typeface="+mn-ea"/>
                <a:cs typeface="+mn-cs"/>
              </a:rPr>
              <a:t>Recommend care at the maternity in town</a:t>
            </a:r>
          </a:p>
          <a:p>
            <a:pPr marL="514350" indent="-514350" eaLnBrk="1" hangingPunct="1">
              <a:buFont typeface="+mj-lt"/>
              <a:buAutoNum type="alphaLcParenR"/>
              <a:defRPr/>
            </a:pPr>
            <a:r>
              <a:rPr lang="en-US" sz="2400" dirty="0" smtClean="0">
                <a:ea typeface="+mn-ea"/>
                <a:cs typeface="+mn-cs"/>
              </a:rPr>
              <a:t>Recommend TT2, iron/folate, insecticide treated bednet use, </a:t>
            </a:r>
            <a:r>
              <a:rPr lang="en-US" sz="2400" dirty="0" err="1" smtClean="0">
                <a:ea typeface="+mn-ea"/>
                <a:cs typeface="+mn-cs"/>
              </a:rPr>
              <a:t>IPTp</a:t>
            </a:r>
            <a:r>
              <a:rPr lang="en-US" sz="2400" dirty="0" smtClean="0">
                <a:ea typeface="+mn-ea"/>
                <a:cs typeface="+mn-cs"/>
              </a:rPr>
              <a:t>, a prenatal visit in each trimester with a midwife or physician and delivery with the midwife</a:t>
            </a:r>
            <a:r>
              <a:rPr lang="en-US" dirty="0" smtClean="0">
                <a:ea typeface="+mn-ea"/>
                <a:cs typeface="+mn-cs"/>
              </a:rPr>
              <a:t>.</a:t>
            </a:r>
          </a:p>
          <a:p>
            <a:pPr marL="514350" indent="-514350" eaLnBrk="1" hangingPunct="1">
              <a:buFont typeface="+mj-lt"/>
              <a:buAutoNum type="alphaLcParenR"/>
              <a:defRPr/>
            </a:pP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1"/>
          <p:cNvSpPr>
            <a:spLocks noGrp="1"/>
          </p:cNvSpPr>
          <p:nvPr>
            <p:ph type="sldNum" sz="quarter" idx="12"/>
          </p:nvPr>
        </p:nvSpPr>
        <p:spPr bwMode="auto">
          <a:xfrm>
            <a:off x="8485188" y="6529388"/>
            <a:ext cx="658812" cy="10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fld id="{D80EA9D7-5FD5-44FE-85D0-B5A06168727A}" type="slidenum">
              <a:rPr lang="en-US" altLang="en-US" sz="700" smtClean="0">
                <a:sym typeface="Arial" pitchFamily="34" charset="0"/>
              </a:rPr>
              <a:pPr eaLnBrk="1" hangingPunct="1">
                <a:lnSpc>
                  <a:spcPct val="100000"/>
                </a:lnSpc>
                <a:spcBef>
                  <a:spcPct val="0"/>
                </a:spcBef>
                <a:buClrTx/>
                <a:buFontTx/>
                <a:buNone/>
              </a:pPr>
              <a:t>62</a:t>
            </a:fld>
            <a:endParaRPr lang="en-US" altLang="en-US" sz="700" smtClean="0">
              <a:sym typeface="Arial" pitchFamily="34" charset="0"/>
            </a:endParaRPr>
          </a:p>
        </p:txBody>
      </p:sp>
      <p:sp>
        <p:nvSpPr>
          <p:cNvPr id="71683" name="Rectangle 2"/>
          <p:cNvSpPr>
            <a:spLocks noGrp="1" noChangeArrowheads="1"/>
          </p:cNvSpPr>
          <p:nvPr>
            <p:ph type="title" idx="4294967295"/>
          </p:nvPr>
        </p:nvSpPr>
        <p:spPr/>
        <p:txBody>
          <a:bodyPr lIns="91440" anchorCtr="1"/>
          <a:lstStyle/>
          <a:p>
            <a:pPr eaLnBrk="1" hangingPunct="1"/>
            <a:r>
              <a:rPr lang="en-US" altLang="en-US" smtClean="0">
                <a:ea typeface="ＭＳ Ｐゴシック" pitchFamily="34" charset="-128"/>
              </a:rPr>
              <a:t>Why Be Involved</a:t>
            </a:r>
          </a:p>
        </p:txBody>
      </p:sp>
      <p:sp>
        <p:nvSpPr>
          <p:cNvPr id="71684" name="Rectangle 3"/>
          <p:cNvSpPr>
            <a:spLocks noGrp="1" noChangeArrowheads="1"/>
          </p:cNvSpPr>
          <p:nvPr>
            <p:ph type="body" idx="4294967295"/>
          </p:nvPr>
        </p:nvSpPr>
        <p:spPr/>
        <p:txBody>
          <a:bodyPr lIns="91440" tIns="45720"/>
          <a:lstStyle/>
          <a:p>
            <a:pPr eaLnBrk="1" hangingPunct="1">
              <a:buFont typeface="Arial" pitchFamily="34" charset="0"/>
              <a:buChar char="►"/>
            </a:pPr>
            <a:endParaRPr lang="fr-CA" altLang="en-US" smtClean="0">
              <a:ea typeface="ＭＳ Ｐゴシック" pitchFamily="34" charset="-128"/>
            </a:endParaRPr>
          </a:p>
        </p:txBody>
      </p:sp>
      <p:sp>
        <p:nvSpPr>
          <p:cNvPr id="71685" name="Text Box 4"/>
          <p:cNvSpPr txBox="1">
            <a:spLocks noChangeArrowheads="1"/>
          </p:cNvSpPr>
          <p:nvPr/>
        </p:nvSpPr>
        <p:spPr bwMode="auto">
          <a:xfrm>
            <a:off x="3124200" y="6096000"/>
            <a:ext cx="60198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r>
              <a:rPr lang="en-US" altLang="en-US" sz="1400">
                <a:sym typeface="Arial" pitchFamily="34" charset="0"/>
              </a:rPr>
              <a:t>Institute of Medicine. The U.S. Commitment to Global Health: Recommendations for the New Administration Committee on the U.S. Commitment to Global Health. 2009. </a:t>
            </a:r>
          </a:p>
        </p:txBody>
      </p:sp>
      <p:pic>
        <p:nvPicPr>
          <p:cNvPr id="71686" name="Picture 5"/>
          <p:cNvPicPr>
            <a:picLocks noChangeAspect="1" noChangeArrowheads="1"/>
          </p:cNvPicPr>
          <p:nvPr/>
        </p:nvPicPr>
        <p:blipFill>
          <a:blip r:embed="rId2">
            <a:extLst>
              <a:ext uri="{28A0092B-C50C-407E-A947-70E740481C1C}">
                <a14:useLocalDpi xmlns:a14="http://schemas.microsoft.com/office/drawing/2010/main" val="0"/>
              </a:ext>
            </a:extLst>
          </a:blip>
          <a:srcRect t="9846"/>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Oval 6"/>
          <p:cNvSpPr>
            <a:spLocks noChangeArrowheads="1"/>
          </p:cNvSpPr>
          <p:nvPr/>
        </p:nvSpPr>
        <p:spPr bwMode="auto">
          <a:xfrm>
            <a:off x="0" y="2362200"/>
            <a:ext cx="9140825" cy="1447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endParaRPr lang="fr-CA" altLang="en-US" sz="1800"/>
          </a:p>
        </p:txBody>
      </p:sp>
      <p:sp>
        <p:nvSpPr>
          <p:cNvPr id="71688" name="Rectangle 7"/>
          <p:cNvSpPr>
            <a:spLocks noChangeArrowheads="1"/>
          </p:cNvSpPr>
          <p:nvPr/>
        </p:nvSpPr>
        <p:spPr bwMode="auto">
          <a:xfrm>
            <a:off x="0" y="0"/>
            <a:ext cx="609600" cy="381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endParaRPr lang="fr-CA" altLang="en-US" sz="180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1"/>
          <p:cNvSpPr>
            <a:spLocks noGrp="1"/>
          </p:cNvSpPr>
          <p:nvPr>
            <p:ph type="sldNum" sz="quarter" idx="12"/>
          </p:nvPr>
        </p:nvSpPr>
        <p:spPr bwMode="auto">
          <a:xfrm>
            <a:off x="8485188" y="6529388"/>
            <a:ext cx="658812" cy="10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fld id="{B0AAB31F-B28C-4834-98EC-E4D1C0CBAA3B}" type="slidenum">
              <a:rPr lang="en-US" altLang="en-US" sz="700" smtClean="0">
                <a:sym typeface="Arial" pitchFamily="34" charset="0"/>
              </a:rPr>
              <a:pPr eaLnBrk="1" hangingPunct="1">
                <a:lnSpc>
                  <a:spcPct val="100000"/>
                </a:lnSpc>
                <a:spcBef>
                  <a:spcPct val="0"/>
                </a:spcBef>
                <a:buClrTx/>
                <a:buFontTx/>
                <a:buNone/>
              </a:pPr>
              <a:t>63</a:t>
            </a:fld>
            <a:endParaRPr lang="en-US" altLang="en-US" sz="700" smtClean="0">
              <a:sym typeface="Arial" pitchFamily="34" charset="0"/>
            </a:endParaRPr>
          </a:p>
        </p:txBody>
      </p:sp>
      <p:sp>
        <p:nvSpPr>
          <p:cNvPr id="72707" name="Rectangle 2"/>
          <p:cNvSpPr>
            <a:spLocks noGrp="1" noChangeArrowheads="1"/>
          </p:cNvSpPr>
          <p:nvPr>
            <p:ph type="title" idx="4294967295"/>
          </p:nvPr>
        </p:nvSpPr>
        <p:spPr/>
        <p:txBody>
          <a:bodyPr lIns="91440" anchorCtr="1"/>
          <a:lstStyle/>
          <a:p>
            <a:pPr eaLnBrk="1" hangingPunct="1"/>
            <a:endParaRPr lang="fr-CA" altLang="en-US" smtClean="0">
              <a:ea typeface="ＭＳ Ｐゴシック" pitchFamily="34" charset="-128"/>
            </a:endParaRPr>
          </a:p>
        </p:txBody>
      </p:sp>
      <p:sp>
        <p:nvSpPr>
          <p:cNvPr id="72708" name="Rectangle 3"/>
          <p:cNvSpPr>
            <a:spLocks noGrp="1" noChangeArrowheads="1"/>
          </p:cNvSpPr>
          <p:nvPr>
            <p:ph type="body" idx="4294967295"/>
          </p:nvPr>
        </p:nvSpPr>
        <p:spPr/>
        <p:txBody>
          <a:bodyPr lIns="91440" tIns="45720"/>
          <a:lstStyle/>
          <a:p>
            <a:pPr eaLnBrk="1" hangingPunct="1">
              <a:buFont typeface="Arial" pitchFamily="34" charset="0"/>
              <a:buChar char="►"/>
            </a:pPr>
            <a:endParaRPr lang="fr-CA" altLang="en-US" smtClean="0">
              <a:ea typeface="ＭＳ Ｐゴシック" pitchFamily="34" charset="-128"/>
            </a:endParaRPr>
          </a:p>
        </p:txBody>
      </p:sp>
      <p:pic>
        <p:nvPicPr>
          <p:cNvPr id="72709" name="Picture 4"/>
          <p:cNvPicPr>
            <a:picLocks noChangeAspect="1" noChangeArrowheads="1"/>
          </p:cNvPicPr>
          <p:nvPr/>
        </p:nvPicPr>
        <p:blipFill>
          <a:blip r:embed="rId2">
            <a:extLst>
              <a:ext uri="{28A0092B-C50C-407E-A947-70E740481C1C}">
                <a14:useLocalDpi xmlns:a14="http://schemas.microsoft.com/office/drawing/2010/main" val="0"/>
              </a:ext>
            </a:extLst>
          </a:blip>
          <a:srcRect l="6029" t="12770" r="2791" b="5815"/>
          <a:stretch>
            <a:fillRect/>
          </a:stretch>
        </p:blipFill>
        <p:spPr bwMode="auto">
          <a:xfrm>
            <a:off x="-152400" y="0"/>
            <a:ext cx="9601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5"/>
          <p:cNvSpPr txBox="1">
            <a:spLocks noChangeArrowheads="1"/>
          </p:cNvSpPr>
          <p:nvPr/>
        </p:nvSpPr>
        <p:spPr bwMode="auto">
          <a:xfrm>
            <a:off x="7772400" y="5105400"/>
            <a:ext cx="1524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a:defRPr sz="2800">
                <a:solidFill>
                  <a:schemeClr val="tx1"/>
                </a:solidFill>
                <a:latin typeface="Arial" charset="0"/>
                <a:ea typeface="ＭＳ Ｐゴシック" charset="0"/>
              </a:defRPr>
            </a:lvl3pPr>
            <a:lvl4pPr>
              <a:defRPr sz="2800">
                <a:solidFill>
                  <a:schemeClr val="tx1"/>
                </a:solidFill>
                <a:latin typeface="Arial" charset="0"/>
                <a:ea typeface="ＭＳ Ｐゴシック" charset="0"/>
              </a:defRPr>
            </a:lvl4pPr>
            <a:lvl5pPr>
              <a:defRPr sz="2800">
                <a:solidFill>
                  <a:schemeClr val="tx1"/>
                </a:solidFill>
                <a:latin typeface="Arial" charset="0"/>
                <a:ea typeface="ＭＳ Ｐゴシック" charset="0"/>
              </a:defRPr>
            </a:lvl5pPr>
            <a:lvl6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6pPr>
            <a:lvl7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7pPr>
            <a:lvl8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8pPr>
            <a:lvl9pPr eaLnBrk="0" fontAlgn="base" hangingPunct="0">
              <a:lnSpc>
                <a:spcPct val="90000"/>
              </a:lnSpc>
              <a:spcBef>
                <a:spcPts val="600"/>
              </a:spcBef>
              <a:spcAft>
                <a:spcPct val="0"/>
              </a:spcAft>
              <a:buClr>
                <a:srgbClr val="78AFFF"/>
              </a:buClr>
              <a:buFont typeface="Arial" charset="0"/>
              <a:defRPr sz="2800">
                <a:solidFill>
                  <a:schemeClr val="tx1"/>
                </a:solidFill>
                <a:latin typeface="Arial" charset="0"/>
                <a:ea typeface="ＭＳ Ｐゴシック" charset="0"/>
              </a:defRPr>
            </a:lvl9pPr>
          </a:lstStyle>
          <a:p>
            <a:pPr>
              <a:spcBef>
                <a:spcPct val="50000"/>
              </a:spcBef>
              <a:defRPr/>
            </a:pPr>
            <a:r>
              <a:rPr lang="en-US" sz="1800" smtClean="0">
                <a:solidFill>
                  <a:schemeClr val="bg1"/>
                </a:solidFill>
                <a:cs typeface="Arial" charset="0"/>
                <a:sym typeface="Arial" charset="0"/>
              </a:rPr>
              <a:t>per 100,000</a:t>
            </a:r>
          </a:p>
          <a:p>
            <a:pPr>
              <a:spcBef>
                <a:spcPct val="50000"/>
              </a:spcBef>
              <a:defRPr/>
            </a:pPr>
            <a:r>
              <a:rPr lang="en-US" sz="1800" smtClean="0">
                <a:solidFill>
                  <a:schemeClr val="bg1"/>
                </a:solidFill>
                <a:cs typeface="Arial" charset="0"/>
                <a:sym typeface="Arial" charset="0"/>
              </a:rPr>
              <a:t>live births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74754" name="Rectangle 2"/>
          <p:cNvSpPr>
            <a:spLocks/>
          </p:cNvSpPr>
          <p:nvPr/>
        </p:nvSpPr>
        <p:spPr bwMode="auto">
          <a:xfrm>
            <a:off x="7639050" y="6296025"/>
            <a:ext cx="1397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ctr" eaLnBrk="1" hangingPunct="1">
              <a:lnSpc>
                <a:spcPct val="100000"/>
              </a:lnSpc>
              <a:spcBef>
                <a:spcPct val="0"/>
              </a:spcBef>
              <a:buClrTx/>
              <a:buFontTx/>
              <a:buNone/>
            </a:pPr>
            <a:r>
              <a:rPr lang="en-US" altLang="en-US" sz="1000">
                <a:latin typeface="Gill Sans" charset="0"/>
                <a:sym typeface="Gill Sans" charset="0"/>
              </a:rPr>
              <a:t>29</a:t>
            </a:r>
          </a:p>
        </p:txBody>
      </p:sp>
      <p:pic>
        <p:nvPicPr>
          <p:cNvPr id="7475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38100"/>
            <a:ext cx="5105400" cy="679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p:cNvSpPr>
          <p:nvPr/>
        </p:nvSpPr>
        <p:spPr bwMode="auto">
          <a:xfrm>
            <a:off x="7639050" y="6296025"/>
            <a:ext cx="1397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ctr" eaLnBrk="1" hangingPunct="1">
              <a:lnSpc>
                <a:spcPct val="100000"/>
              </a:lnSpc>
              <a:spcBef>
                <a:spcPct val="0"/>
              </a:spcBef>
              <a:buClrTx/>
              <a:buFontTx/>
              <a:buNone/>
            </a:pPr>
            <a:r>
              <a:rPr lang="en-US" altLang="en-US" sz="1000">
                <a:latin typeface="Gill Sans" charset="0"/>
                <a:sym typeface="Gill Sans" charset="0"/>
              </a:rPr>
              <a:t>29</a:t>
            </a:r>
          </a:p>
        </p:txBody>
      </p:sp>
      <p:pic>
        <p:nvPicPr>
          <p:cNvPr id="7577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0" y="-12700"/>
            <a:ext cx="40132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p:cNvSpPr>
            <a:spLocks noGrp="1"/>
          </p:cNvSpPr>
          <p:nvPr>
            <p:ph type="sldNum" sz="quarter" idx="12"/>
          </p:nvPr>
        </p:nvSpPr>
        <p:spPr bwMode="auto">
          <a:xfrm>
            <a:off x="8485188" y="6529388"/>
            <a:ext cx="658812" cy="10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fld id="{B5D4C3BF-359B-417D-AC25-98B6E8855CE9}" type="slidenum">
              <a:rPr lang="en-US" altLang="en-US" sz="700" smtClean="0">
                <a:sym typeface="Arial" pitchFamily="34" charset="0"/>
              </a:rPr>
              <a:pPr eaLnBrk="1" hangingPunct="1">
                <a:lnSpc>
                  <a:spcPct val="100000"/>
                </a:lnSpc>
                <a:spcBef>
                  <a:spcPct val="0"/>
                </a:spcBef>
                <a:buClrTx/>
                <a:buFontTx/>
                <a:buNone/>
              </a:pPr>
              <a:t>66</a:t>
            </a:fld>
            <a:endParaRPr lang="en-US" altLang="en-US" sz="700" smtClean="0">
              <a:sym typeface="Arial" pitchFamily="34" charset="0"/>
            </a:endParaRPr>
          </a:p>
        </p:txBody>
      </p:sp>
      <p:sp>
        <p:nvSpPr>
          <p:cNvPr id="77827" name="Rectangle 2"/>
          <p:cNvSpPr>
            <a:spLocks noGrp="1" noChangeArrowheads="1"/>
          </p:cNvSpPr>
          <p:nvPr>
            <p:ph type="title" idx="4294967295"/>
          </p:nvPr>
        </p:nvSpPr>
        <p:spPr>
          <a:xfrm>
            <a:off x="658813" y="0"/>
            <a:ext cx="7826375" cy="609600"/>
          </a:xfrm>
        </p:spPr>
        <p:txBody>
          <a:bodyPr lIns="91440" anchorCtr="1"/>
          <a:lstStyle/>
          <a:p>
            <a:pPr eaLnBrk="1" hangingPunct="1"/>
            <a:r>
              <a:rPr lang="en-US" altLang="en-US" smtClean="0">
                <a:ea typeface="ＭＳ Ｐゴシック" pitchFamily="34" charset="-128"/>
              </a:rPr>
              <a:t>Inadequate Prenatal Care</a:t>
            </a:r>
          </a:p>
        </p:txBody>
      </p:sp>
      <p:pic>
        <p:nvPicPr>
          <p:cNvPr id="778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838200"/>
            <a:ext cx="7110412" cy="534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6248400"/>
            <a:ext cx="632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1"/>
          <p:cNvSpPr>
            <a:spLocks noGrp="1"/>
          </p:cNvSpPr>
          <p:nvPr>
            <p:ph type="sldNum" sz="quarter" idx="12"/>
          </p:nvPr>
        </p:nvSpPr>
        <p:spPr bwMode="auto">
          <a:xfrm>
            <a:off x="8485188" y="6529388"/>
            <a:ext cx="658812" cy="10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fld id="{F85CA119-7208-488E-951D-7ECC6B7765C5}" type="slidenum">
              <a:rPr lang="en-US" altLang="en-US" sz="700" smtClean="0">
                <a:sym typeface="Arial" pitchFamily="34" charset="0"/>
              </a:rPr>
              <a:pPr eaLnBrk="1" hangingPunct="1">
                <a:lnSpc>
                  <a:spcPct val="100000"/>
                </a:lnSpc>
                <a:spcBef>
                  <a:spcPct val="0"/>
                </a:spcBef>
                <a:buClrTx/>
                <a:buFontTx/>
                <a:buNone/>
              </a:pPr>
              <a:t>67</a:t>
            </a:fld>
            <a:endParaRPr lang="en-US" altLang="en-US" sz="700" smtClean="0">
              <a:sym typeface="Arial" pitchFamily="34" charset="0"/>
            </a:endParaRPr>
          </a:p>
        </p:txBody>
      </p:sp>
      <p:sp>
        <p:nvSpPr>
          <p:cNvPr id="76803" name="Rectangle 2"/>
          <p:cNvSpPr>
            <a:spLocks noGrp="1" noChangeArrowheads="1"/>
          </p:cNvSpPr>
          <p:nvPr>
            <p:ph type="title" idx="4294967295"/>
          </p:nvPr>
        </p:nvSpPr>
        <p:spPr/>
        <p:txBody>
          <a:bodyPr lIns="91440" anchorCtr="1"/>
          <a:lstStyle/>
          <a:p>
            <a:pPr eaLnBrk="1" hangingPunct="1"/>
            <a:endParaRPr lang="fr-CA" altLang="en-US" smtClean="0">
              <a:ea typeface="ＭＳ Ｐゴシック" pitchFamily="34" charset="-128"/>
            </a:endParaRPr>
          </a:p>
        </p:txBody>
      </p:sp>
      <p:sp>
        <p:nvSpPr>
          <p:cNvPr id="76804" name="Rectangle 3"/>
          <p:cNvSpPr>
            <a:spLocks noGrp="1" noChangeArrowheads="1"/>
          </p:cNvSpPr>
          <p:nvPr>
            <p:ph type="body" idx="4294967295"/>
          </p:nvPr>
        </p:nvSpPr>
        <p:spPr/>
        <p:txBody>
          <a:bodyPr lIns="91440" tIns="45720"/>
          <a:lstStyle/>
          <a:p>
            <a:pPr eaLnBrk="1" hangingPunct="1">
              <a:buFont typeface="Arial" pitchFamily="34" charset="0"/>
              <a:buChar char="►"/>
            </a:pPr>
            <a:endParaRPr lang="fr-CA" altLang="en-US" smtClean="0">
              <a:ea typeface="ＭＳ Ｐゴシック" pitchFamily="34" charset="-128"/>
            </a:endParaRPr>
          </a:p>
        </p:txBody>
      </p:sp>
      <p:pic>
        <p:nvPicPr>
          <p:cNvPr id="768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5275"/>
            <a:ext cx="9144000" cy="710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2"/>
          </p:nvPr>
        </p:nvSpPr>
        <p:spPr bwMode="auto">
          <a:xfrm>
            <a:off x="8485188" y="6529388"/>
            <a:ext cx="658812" cy="10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fld id="{45693CAF-C9CA-43D7-B623-7955F092A2C0}" type="slidenum">
              <a:rPr lang="en-US" altLang="en-US" sz="700" smtClean="0">
                <a:sym typeface="Arial" pitchFamily="34" charset="0"/>
              </a:rPr>
              <a:pPr eaLnBrk="1" hangingPunct="1">
                <a:lnSpc>
                  <a:spcPct val="100000"/>
                </a:lnSpc>
                <a:spcBef>
                  <a:spcPct val="0"/>
                </a:spcBef>
                <a:buClrTx/>
                <a:buFontTx/>
                <a:buNone/>
              </a:pPr>
              <a:t>68</a:t>
            </a:fld>
            <a:endParaRPr lang="en-US" altLang="en-US" sz="700" smtClean="0">
              <a:sym typeface="Arial" pitchFamily="34" charset="0"/>
            </a:endParaRPr>
          </a:p>
        </p:txBody>
      </p:sp>
      <p:sp>
        <p:nvSpPr>
          <p:cNvPr id="78851" name="Rectangle 2"/>
          <p:cNvSpPr>
            <a:spLocks noGrp="1" noChangeArrowheads="1"/>
          </p:cNvSpPr>
          <p:nvPr>
            <p:ph type="title"/>
          </p:nvPr>
        </p:nvSpPr>
        <p:spPr/>
        <p:txBody>
          <a:bodyPr/>
          <a:lstStyle/>
          <a:p>
            <a:pPr eaLnBrk="1" hangingPunct="1"/>
            <a:r>
              <a:rPr lang="en-US" altLang="en-US" dirty="0" smtClean="0">
                <a:ea typeface="ＭＳ Ｐゴシック" pitchFamily="34" charset="-128"/>
              </a:rPr>
              <a:t>Good Maternity Care</a:t>
            </a:r>
          </a:p>
        </p:txBody>
      </p:sp>
      <p:sp>
        <p:nvSpPr>
          <p:cNvPr id="78852" name="Rectangle 3"/>
          <p:cNvSpPr>
            <a:spLocks noGrp="1" noChangeArrowheads="1"/>
          </p:cNvSpPr>
          <p:nvPr>
            <p:ph type="body" idx="1"/>
          </p:nvPr>
        </p:nvSpPr>
        <p:spPr/>
        <p:txBody>
          <a:bodyPr/>
          <a:lstStyle/>
          <a:p>
            <a:pPr eaLnBrk="1" hangingPunct="1"/>
            <a:r>
              <a:rPr lang="en-US" altLang="en-US" dirty="0" smtClean="0">
                <a:ea typeface="ＭＳ Ｐゴシック" pitchFamily="34" charset="-128"/>
              </a:rPr>
              <a:t>Requires at least 1 visit per trimester</a:t>
            </a:r>
          </a:p>
          <a:p>
            <a:pPr eaLnBrk="1" hangingPunct="1"/>
            <a:r>
              <a:rPr lang="en-US" altLang="en-US" dirty="0" smtClean="0">
                <a:ea typeface="ＭＳ Ｐゴシック" pitchFamily="34" charset="-128"/>
              </a:rPr>
              <a:t>Interventions</a:t>
            </a:r>
          </a:p>
          <a:p>
            <a:pPr lvl="1" eaLnBrk="1" hangingPunct="1"/>
            <a:r>
              <a:rPr lang="en-US" altLang="en-US" dirty="0" smtClean="0">
                <a:ea typeface="ＭＳ Ｐゴシック" pitchFamily="34" charset="-128"/>
              </a:rPr>
              <a:t>Iron/</a:t>
            </a:r>
            <a:r>
              <a:rPr lang="en-US" altLang="en-US" dirty="0" err="1" smtClean="0">
                <a:ea typeface="ＭＳ Ｐゴシック" pitchFamily="34" charset="-128"/>
              </a:rPr>
              <a:t>Folate</a:t>
            </a:r>
            <a:endParaRPr lang="en-US" altLang="en-US" dirty="0" smtClean="0">
              <a:ea typeface="ＭＳ Ｐゴシック" pitchFamily="34" charset="-128"/>
            </a:endParaRPr>
          </a:p>
          <a:p>
            <a:pPr lvl="1" eaLnBrk="1" hangingPunct="1"/>
            <a:r>
              <a:rPr lang="en-US" altLang="en-US" dirty="0" err="1" smtClean="0">
                <a:ea typeface="ＭＳ Ｐゴシック" pitchFamily="34" charset="-128"/>
              </a:rPr>
              <a:t>Fansidar</a:t>
            </a:r>
            <a:r>
              <a:rPr lang="en-US" altLang="en-US" dirty="0" smtClean="0">
                <a:ea typeface="ＭＳ Ｐゴシック" pitchFamily="34" charset="-128"/>
              </a:rPr>
              <a:t> malaria treatment/prophylaxis</a:t>
            </a:r>
          </a:p>
          <a:p>
            <a:pPr lvl="1" eaLnBrk="1" hangingPunct="1"/>
            <a:r>
              <a:rPr lang="en-US" altLang="en-US" dirty="0" smtClean="0">
                <a:ea typeface="ＭＳ Ｐゴシック" pitchFamily="34" charset="-128"/>
              </a:rPr>
              <a:t>IT Bed nets</a:t>
            </a:r>
          </a:p>
          <a:p>
            <a:pPr lvl="1" eaLnBrk="1" hangingPunct="1"/>
            <a:r>
              <a:rPr lang="en-US" altLang="en-US" dirty="0" smtClean="0">
                <a:ea typeface="ＭＳ Ｐゴシック" pitchFamily="34" charset="-128"/>
              </a:rPr>
              <a:t>Tetanus immunization - TT2 </a:t>
            </a:r>
          </a:p>
          <a:p>
            <a:pPr lvl="1" eaLnBrk="1" hangingPunct="1"/>
            <a:r>
              <a:rPr lang="en-US" altLang="en-US" dirty="0" smtClean="0">
                <a:ea typeface="ＭＳ Ｐゴシック" pitchFamily="34" charset="-128"/>
              </a:rPr>
              <a:t>Advise location of delivery</a:t>
            </a:r>
          </a:p>
          <a:p>
            <a:pPr eaLnBrk="1" hangingPunct="1"/>
            <a:r>
              <a:rPr lang="en-US" altLang="en-US" dirty="0" smtClean="0">
                <a:ea typeface="ＭＳ Ｐゴシック" pitchFamily="34" charset="-128"/>
              </a:rPr>
              <a:t>Delivery by </a:t>
            </a:r>
            <a:r>
              <a:rPr lang="en-US" altLang="en-US" dirty="0">
                <a:ea typeface="ＭＳ Ｐゴシック" pitchFamily="34" charset="-128"/>
              </a:rPr>
              <a:t>M</a:t>
            </a:r>
            <a:r>
              <a:rPr lang="en-US" altLang="en-US" dirty="0" smtClean="0">
                <a:ea typeface="ＭＳ Ｐゴシック" pitchFamily="34" charset="-128"/>
              </a:rPr>
              <a:t>idwife/Family Medicine/OB - a trained professional.</a:t>
            </a:r>
          </a:p>
          <a:p>
            <a:pPr eaLnBrk="1" hangingPunct="1"/>
            <a:endParaRPr lang="en-US" alt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smtClean="0">
                <a:ea typeface="ＭＳ Ｐゴシック" pitchFamily="34" charset="-128"/>
              </a:rPr>
              <a:t>Case 4: The Pregnant Pakistani Woman</a:t>
            </a:r>
          </a:p>
        </p:txBody>
      </p:sp>
      <p:sp>
        <p:nvSpPr>
          <p:cNvPr id="3" name="Content Placeholder 2"/>
          <p:cNvSpPr>
            <a:spLocks noGrp="1"/>
          </p:cNvSpPr>
          <p:nvPr>
            <p:ph idx="1"/>
          </p:nvPr>
        </p:nvSpPr>
        <p:spPr>
          <a:xfrm>
            <a:off x="658813" y="1371600"/>
            <a:ext cx="8256587" cy="4800600"/>
          </a:xfrm>
        </p:spPr>
        <p:txBody>
          <a:bodyPr/>
          <a:lstStyle/>
          <a:p>
            <a:pPr marL="0" indent="0" eaLnBrk="1" hangingPunct="1">
              <a:buFont typeface="Arial" pitchFamily="34" charset="0"/>
              <a:buNone/>
              <a:defRPr/>
            </a:pPr>
            <a:r>
              <a:rPr lang="en-US" sz="2400" dirty="0" smtClean="0">
                <a:ea typeface="+mn-ea"/>
                <a:cs typeface="+mn-cs"/>
              </a:rPr>
              <a:t>A healthy 30 yo G2P1, an uncomplicated prior pregnancy delivered by untrained TBA in her home presents for prenatal care to your rural hospital at 12 weeks GA.  You would</a:t>
            </a:r>
          </a:p>
          <a:p>
            <a:pPr marL="514350" indent="-514350" eaLnBrk="1" hangingPunct="1">
              <a:buFont typeface="+mj-lt"/>
              <a:buAutoNum type="alphaLcParenR"/>
              <a:defRPr/>
            </a:pPr>
            <a:r>
              <a:rPr lang="en-US" sz="2400" dirty="0" smtClean="0">
                <a:ea typeface="+mn-ea"/>
                <a:cs typeface="+mn-cs"/>
              </a:rPr>
              <a:t>Recommend monthly visits increasing to every 2 weeks at term with hospital delivery</a:t>
            </a:r>
          </a:p>
          <a:p>
            <a:pPr marL="514350" indent="-514350" eaLnBrk="1" hangingPunct="1">
              <a:buFont typeface="+mj-lt"/>
              <a:buAutoNum type="alphaLcParenR"/>
              <a:defRPr/>
            </a:pPr>
            <a:r>
              <a:rPr lang="en-US" sz="2400" dirty="0">
                <a:ea typeface="+mn-ea"/>
                <a:cs typeface="+mn-cs"/>
              </a:rPr>
              <a:t>Recommend she simply again deliver at home with the TBA</a:t>
            </a:r>
          </a:p>
          <a:p>
            <a:pPr marL="514350" indent="-514350" eaLnBrk="1" hangingPunct="1">
              <a:buFont typeface="+mj-lt"/>
              <a:buAutoNum type="alphaLcParenR"/>
              <a:defRPr/>
            </a:pPr>
            <a:r>
              <a:rPr lang="en-US" sz="2400" dirty="0" smtClean="0">
                <a:ea typeface="+mn-ea"/>
                <a:cs typeface="+mn-cs"/>
              </a:rPr>
              <a:t>Recommend care at the maternity in town</a:t>
            </a:r>
          </a:p>
          <a:p>
            <a:pPr marL="514350" indent="-514350" eaLnBrk="1" hangingPunct="1">
              <a:buFont typeface="+mj-lt"/>
              <a:buAutoNum type="alphaLcParenR"/>
              <a:defRPr/>
            </a:pPr>
            <a:r>
              <a:rPr lang="en-US" sz="2400" dirty="0" smtClean="0">
                <a:solidFill>
                  <a:schemeClr val="tx2"/>
                </a:solidFill>
                <a:ea typeface="+mn-ea"/>
                <a:cs typeface="+mn-cs"/>
              </a:rPr>
              <a:t>Recommend TT2, iron/folate, insecticide treated bednet use, </a:t>
            </a:r>
            <a:r>
              <a:rPr lang="en-US" sz="2400" dirty="0" err="1" smtClean="0">
                <a:solidFill>
                  <a:schemeClr val="tx2"/>
                </a:solidFill>
                <a:ea typeface="+mn-ea"/>
                <a:cs typeface="+mn-cs"/>
              </a:rPr>
              <a:t>IPTp</a:t>
            </a:r>
            <a:r>
              <a:rPr lang="en-US" sz="2400" dirty="0" smtClean="0">
                <a:solidFill>
                  <a:schemeClr val="tx2"/>
                </a:solidFill>
                <a:ea typeface="+mn-ea"/>
                <a:cs typeface="+mn-cs"/>
              </a:rPr>
              <a:t>, a prenatal visit in each trimester with a midwife or physician and delivery with the midwife</a:t>
            </a:r>
            <a:r>
              <a:rPr lang="en-US" dirty="0" smtClean="0">
                <a:solidFill>
                  <a:schemeClr val="tx2"/>
                </a:solidFill>
                <a:ea typeface="+mn-ea"/>
                <a:cs typeface="+mn-cs"/>
              </a:rPr>
              <a:t>.</a:t>
            </a:r>
          </a:p>
          <a:p>
            <a:pPr marL="514350" indent="-514350" eaLnBrk="1" hangingPunct="1">
              <a:buFont typeface="+mj-lt"/>
              <a:buAutoNum type="alphaLcParenR"/>
              <a:defRPr/>
            </a:pPr>
            <a:endParaRPr lang="en-US" dirty="0">
              <a:ea typeface="+mn-ea"/>
              <a:cs typeface="+mn-cs"/>
            </a:endParaRPr>
          </a:p>
        </p:txBody>
      </p:sp>
    </p:spTree>
    <p:extLst>
      <p:ext uri="{BB962C8B-B14F-4D97-AF65-F5344CB8AC3E}">
        <p14:creationId xmlns:p14="http://schemas.microsoft.com/office/powerpoint/2010/main" val="8846070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bwMode="auto">
          <a:xfrm>
            <a:off x="8485188" y="6529388"/>
            <a:ext cx="658812" cy="10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fld id="{C51A659E-7F7F-48AA-8081-1FDD99E73654}" type="slidenum">
              <a:rPr lang="en-US" altLang="en-US" sz="700" smtClean="0">
                <a:solidFill>
                  <a:srgbClr val="3587FF"/>
                </a:solidFill>
              </a:rPr>
              <a:pPr eaLnBrk="1" hangingPunct="1">
                <a:lnSpc>
                  <a:spcPct val="100000"/>
                </a:lnSpc>
                <a:spcBef>
                  <a:spcPct val="0"/>
                </a:spcBef>
                <a:buClrTx/>
                <a:buFontTx/>
                <a:buNone/>
              </a:pPr>
              <a:t>7</a:t>
            </a:fld>
            <a:endParaRPr lang="en-US" altLang="en-US" sz="700" smtClean="0">
              <a:solidFill>
                <a:srgbClr val="3587FF"/>
              </a:solidFill>
            </a:endParaRPr>
          </a:p>
        </p:txBody>
      </p:sp>
      <p:sp>
        <p:nvSpPr>
          <p:cNvPr id="23555" name="Rectangle 2"/>
          <p:cNvSpPr>
            <a:spLocks noGrp="1" noChangeArrowheads="1"/>
          </p:cNvSpPr>
          <p:nvPr>
            <p:ph type="title"/>
          </p:nvPr>
        </p:nvSpPr>
        <p:spPr/>
        <p:txBody>
          <a:bodyPr/>
          <a:lstStyle/>
          <a:p>
            <a:pPr eaLnBrk="1" hangingPunct="1"/>
            <a:r>
              <a:rPr lang="en-US" altLang="en-US" dirty="0" smtClean="0">
                <a:ea typeface="ＭＳ Ｐゴシック" pitchFamily="34" charset="-128"/>
              </a:rPr>
              <a:t>The Overview Slide</a:t>
            </a:r>
          </a:p>
        </p:txBody>
      </p:sp>
      <p:sp>
        <p:nvSpPr>
          <p:cNvPr id="23556" name="Rectangle 3"/>
          <p:cNvSpPr>
            <a:spLocks noGrp="1" noChangeArrowheads="1"/>
          </p:cNvSpPr>
          <p:nvPr>
            <p:ph type="body" idx="1"/>
          </p:nvPr>
        </p:nvSpPr>
        <p:spPr/>
        <p:txBody>
          <a:bodyPr/>
          <a:lstStyle/>
          <a:p>
            <a:pPr eaLnBrk="1" hangingPunct="1">
              <a:buFont typeface="Arial" pitchFamily="34" charset="0"/>
              <a:buNone/>
            </a:pPr>
            <a:r>
              <a:rPr lang="en-US" altLang="en-US" dirty="0" smtClean="0">
                <a:ea typeface="ＭＳ Ｐゴシック" pitchFamily="34" charset="-128"/>
              </a:rPr>
              <a:t>	Careful consideration of the ratio of the whole care process to benefits</a:t>
            </a:r>
          </a:p>
          <a:p>
            <a:pPr eaLnBrk="1" hangingPunct="1">
              <a:buFont typeface="Arial" pitchFamily="34" charset="0"/>
              <a:buNone/>
            </a:pPr>
            <a:endParaRPr lang="en-US" altLang="en-US" dirty="0" smtClean="0">
              <a:ea typeface="ＭＳ Ｐゴシック" pitchFamily="34" charset="-128"/>
            </a:endParaRPr>
          </a:p>
          <a:p>
            <a:pPr eaLnBrk="1" hangingPunct="1">
              <a:buFont typeface="Arial" pitchFamily="34" charset="0"/>
              <a:buNone/>
            </a:pPr>
            <a:r>
              <a:rPr lang="en-US" altLang="en-US" dirty="0">
                <a:ea typeface="ＭＳ Ｐゴシック" pitchFamily="34" charset="-128"/>
              </a:rPr>
              <a:t>	</a:t>
            </a:r>
            <a:r>
              <a:rPr lang="en-US" altLang="en-US" dirty="0" smtClean="0">
                <a:ea typeface="ＭＳ Ｐゴシック" pitchFamily="34" charset="-128"/>
              </a:rPr>
              <a:t>			:</a:t>
            </a:r>
          </a:p>
          <a:p>
            <a:pPr eaLnBrk="1" hangingPunct="1">
              <a:buFont typeface="Arial" pitchFamily="34" charset="0"/>
              <a:buNone/>
            </a:pPr>
            <a:r>
              <a:rPr lang="en-US" altLang="en-US" dirty="0" smtClean="0">
                <a:ea typeface="ＭＳ Ｐゴシック" pitchFamily="34" charset="-128"/>
              </a:rPr>
              <a:t>in the context of the resources of patient/family/employer/country (whoever is paying)</a:t>
            </a:r>
          </a:p>
          <a:p>
            <a:pPr eaLnBrk="1" hangingPunct="1">
              <a:buFont typeface="Arial" pitchFamily="34" charset="0"/>
              <a:buNone/>
            </a:pPr>
            <a:r>
              <a:rPr lang="en-US" altLang="en-US" dirty="0" smtClean="0">
                <a:ea typeface="ＭＳ Ｐゴシック" pitchFamily="34" charset="-128"/>
              </a:rPr>
              <a:t>				</a:t>
            </a:r>
          </a:p>
          <a:p>
            <a:pPr algn="ctr" eaLnBrk="1" hangingPunct="1">
              <a:buFont typeface="Arial" pitchFamily="34" charset="0"/>
              <a:buNone/>
            </a:pPr>
            <a:endParaRPr lang="en-US" altLang="en-US" dirty="0" smtClean="0">
              <a:ea typeface="ＭＳ Ｐゴシック" pitchFamily="34" charset="-128"/>
            </a:endParaRPr>
          </a:p>
          <a:p>
            <a:pPr algn="ctr" eaLnBrk="1" hangingPunct="1">
              <a:buFont typeface="Arial" pitchFamily="34" charset="0"/>
              <a:buNone/>
            </a:pPr>
            <a:r>
              <a:rPr lang="en-US" altLang="en-US" dirty="0" smtClean="0">
                <a:ea typeface="ＭＳ Ｐゴシック" pitchFamily="34" charset="-128"/>
              </a:rPr>
              <a:t>Cost effective care</a:t>
            </a:r>
          </a:p>
          <a:p>
            <a:pPr eaLnBrk="1" hangingPunct="1">
              <a:buFont typeface="Arial" pitchFamily="34" charset="0"/>
              <a:buNone/>
            </a:pPr>
            <a:endParaRPr lang="en-US" altLang="en-US" dirty="0" smtClean="0">
              <a:ea typeface="ＭＳ Ｐゴシック" pitchFamily="34" charset="-128"/>
            </a:endParaRPr>
          </a:p>
        </p:txBody>
      </p:sp>
      <p:sp>
        <p:nvSpPr>
          <p:cNvPr id="20485" name="Line 4"/>
          <p:cNvSpPr>
            <a:spLocks noChangeShapeType="1"/>
          </p:cNvSpPr>
          <p:nvPr/>
        </p:nvSpPr>
        <p:spPr bwMode="auto">
          <a:xfrm>
            <a:off x="4648200" y="4724400"/>
            <a:ext cx="0" cy="838200"/>
          </a:xfrm>
          <a:prstGeom prst="line">
            <a:avLst/>
          </a:prstGeom>
          <a:noFill/>
          <a:ln w="635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fr-CA">
              <a:latin typeface="Arial" charset="0"/>
              <a:ea typeface="ＭＳ Ｐゴシック" charset="0"/>
              <a:cs typeface="ＭＳ Ｐゴシック"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91457736"/>
              </p:ext>
            </p:extLst>
          </p:nvPr>
        </p:nvGraphicFramePr>
        <p:xfrm>
          <a:off x="1676400" y="2667000"/>
          <a:ext cx="6096000" cy="914399"/>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r"/>
                      <a:r>
                        <a:rPr lang="en-US" altLang="en-US" dirty="0" smtClean="0">
                          <a:ea typeface="ＭＳ Ｐゴシック" pitchFamily="34" charset="-128"/>
                        </a:rPr>
                        <a:t>Cost :</a:t>
                      </a:r>
                    </a:p>
                    <a:p>
                      <a:pPr algn="r"/>
                      <a:r>
                        <a:rPr lang="en-US" altLang="en-US" dirty="0" smtClean="0">
                          <a:ea typeface="ＭＳ Ｐゴシック" pitchFamily="34" charset="-128"/>
                        </a:rPr>
                        <a:t>[from access to diagnosis to treatment to follow-up] </a:t>
                      </a:r>
                      <a:endParaRPr lang="fr-CA" dirty="0"/>
                    </a:p>
                  </a:txBody>
                  <a:tcPr>
                    <a:solidFill>
                      <a:schemeClr val="bg2">
                        <a:lumMod val="75000"/>
                      </a:schemeClr>
                    </a:solidFill>
                  </a:tcPr>
                </a:tc>
                <a:tc>
                  <a:txBody>
                    <a:bodyPr/>
                    <a:lstStyle/>
                    <a:p>
                      <a:r>
                        <a:rPr lang="en-US" altLang="en-US" dirty="0" smtClean="0">
                          <a:ea typeface="ＭＳ Ｐゴシック" pitchFamily="34" charset="-128"/>
                        </a:rPr>
                        <a:t>Benefit </a:t>
                      </a:r>
                    </a:p>
                    <a:p>
                      <a:r>
                        <a:rPr lang="en-US" altLang="en-US" dirty="0" smtClean="0">
                          <a:ea typeface="ＭＳ Ｐゴシック" pitchFamily="34" charset="-128"/>
                        </a:rPr>
                        <a:t>(in Disability</a:t>
                      </a:r>
                      <a:r>
                        <a:rPr lang="en-US" altLang="en-US" baseline="0" dirty="0" smtClean="0">
                          <a:ea typeface="ＭＳ Ｐゴシック" pitchFamily="34" charset="-128"/>
                        </a:rPr>
                        <a:t> Adjusted Life Years - D</a:t>
                      </a:r>
                      <a:r>
                        <a:rPr lang="en-US" altLang="en-US" dirty="0" smtClean="0">
                          <a:ea typeface="ＭＳ Ｐゴシック" pitchFamily="34" charset="-128"/>
                        </a:rPr>
                        <a:t>ALYs) </a:t>
                      </a:r>
                      <a:endParaRPr lang="fr-CA" dirty="0"/>
                    </a:p>
                  </a:txBody>
                  <a:tcPr>
                    <a:solidFill>
                      <a:schemeClr val="bg2">
                        <a:lumMod val="75000"/>
                      </a:schemeClr>
                    </a:solidFill>
                  </a:tcPr>
                </a:tc>
              </a:tr>
            </a:tbl>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47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399" y="8267"/>
            <a:ext cx="5269931" cy="6849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50157" y="5267235"/>
            <a:ext cx="1828800" cy="1200329"/>
          </a:xfrm>
          <a:prstGeom prst="rect">
            <a:avLst/>
          </a:prstGeom>
          <a:noFill/>
        </p:spPr>
        <p:txBody>
          <a:bodyPr wrap="square" rtlCol="0">
            <a:spAutoFit/>
          </a:bodyPr>
          <a:lstStyle/>
          <a:p>
            <a:r>
              <a:rPr lang="en-US" dirty="0" err="1" smtClean="0"/>
              <a:t>Jha</a:t>
            </a:r>
            <a:r>
              <a:rPr lang="en-US" dirty="0" smtClean="0"/>
              <a:t> et al, Health Policy and Planning, 1998</a:t>
            </a:r>
            <a:endParaRPr lang="en-US" dirty="0"/>
          </a:p>
        </p:txBody>
      </p:sp>
      <p:cxnSp>
        <p:nvCxnSpPr>
          <p:cNvPr id="6" name="Straight Arrow Connector 5"/>
          <p:cNvCxnSpPr/>
          <p:nvPr/>
        </p:nvCxnSpPr>
        <p:spPr>
          <a:xfrm flipV="1">
            <a:off x="838200" y="1828800"/>
            <a:ext cx="9144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2438400"/>
            <a:ext cx="1600200" cy="1569660"/>
          </a:xfrm>
          <a:prstGeom prst="rect">
            <a:avLst/>
          </a:prstGeom>
          <a:noFill/>
        </p:spPr>
        <p:txBody>
          <a:bodyPr wrap="square" rtlCol="0">
            <a:spAutoFit/>
          </a:bodyPr>
          <a:lstStyle/>
          <a:p>
            <a:r>
              <a:rPr lang="en-US" sz="2400" dirty="0" smtClean="0"/>
              <a:t>C. Section is highly cost effective</a:t>
            </a:r>
            <a:endParaRPr lang="en-US" sz="2400" dirty="0"/>
          </a:p>
        </p:txBody>
      </p:sp>
    </p:spTree>
    <p:extLst>
      <p:ext uri="{BB962C8B-B14F-4D97-AF65-F5344CB8AC3E}">
        <p14:creationId xmlns:p14="http://schemas.microsoft.com/office/powerpoint/2010/main" val="4075515365"/>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Surgery is Highly Cost-Effective</a:t>
            </a:r>
            <a:endParaRPr lang="en-US" dirty="0"/>
          </a:p>
        </p:txBody>
      </p:sp>
      <p:sp>
        <p:nvSpPr>
          <p:cNvPr id="3" name="Content Placeholder 2"/>
          <p:cNvSpPr>
            <a:spLocks noGrp="1"/>
          </p:cNvSpPr>
          <p:nvPr>
            <p:ph idx="1"/>
          </p:nvPr>
        </p:nvSpPr>
        <p:spPr/>
        <p:txBody>
          <a:bodyPr/>
          <a:lstStyle/>
          <a:p>
            <a:endParaRPr lang="en-US"/>
          </a:p>
        </p:txBody>
      </p:sp>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101" y="1600200"/>
            <a:ext cx="8029575"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67400" y="6172200"/>
            <a:ext cx="3124200" cy="369332"/>
          </a:xfrm>
          <a:prstGeom prst="rect">
            <a:avLst/>
          </a:prstGeom>
          <a:noFill/>
        </p:spPr>
        <p:txBody>
          <a:bodyPr wrap="square" rtlCol="0">
            <a:spAutoFit/>
          </a:bodyPr>
          <a:lstStyle/>
          <a:p>
            <a:r>
              <a:rPr lang="en-US" dirty="0" smtClean="0"/>
              <a:t>Grimes, World J </a:t>
            </a:r>
            <a:r>
              <a:rPr lang="en-US" dirty="0" err="1" smtClean="0"/>
              <a:t>Surg</a:t>
            </a:r>
            <a:r>
              <a:rPr lang="en-US" dirty="0" smtClean="0"/>
              <a:t>, 2014</a:t>
            </a:r>
            <a:endParaRPr lang="en-US" dirty="0"/>
          </a:p>
        </p:txBody>
      </p:sp>
      <p:cxnSp>
        <p:nvCxnSpPr>
          <p:cNvPr id="7" name="Straight Arrow Connector 6"/>
          <p:cNvCxnSpPr/>
          <p:nvPr/>
        </p:nvCxnSpPr>
        <p:spPr>
          <a:xfrm>
            <a:off x="2514600" y="4953000"/>
            <a:ext cx="914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89200" y="4648200"/>
            <a:ext cx="914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21844" y="4114800"/>
            <a:ext cx="914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66800" y="3962400"/>
            <a:ext cx="914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585156" y="3786187"/>
            <a:ext cx="914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57400" y="3048000"/>
            <a:ext cx="914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86200" y="1784866"/>
            <a:ext cx="914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876800" y="1600200"/>
            <a:ext cx="2286000" cy="369332"/>
          </a:xfrm>
          <a:prstGeom prst="rect">
            <a:avLst/>
          </a:prstGeom>
          <a:noFill/>
        </p:spPr>
        <p:txBody>
          <a:bodyPr wrap="square" rtlCol="0">
            <a:spAutoFit/>
          </a:bodyPr>
          <a:lstStyle/>
          <a:p>
            <a:r>
              <a:rPr lang="en-US" dirty="0" smtClean="0">
                <a:solidFill>
                  <a:schemeClr val="bg1"/>
                </a:solidFill>
              </a:rPr>
              <a:t>= Surgeries</a:t>
            </a:r>
            <a:endParaRPr lang="en-US" dirty="0">
              <a:solidFill>
                <a:schemeClr val="bg1"/>
              </a:solidFill>
            </a:endParaRPr>
          </a:p>
        </p:txBody>
      </p:sp>
    </p:spTree>
    <p:extLst>
      <p:ext uri="{BB962C8B-B14F-4D97-AF65-F5344CB8AC3E}">
        <p14:creationId xmlns:p14="http://schemas.microsoft.com/office/powerpoint/2010/main" val="81561169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52"/>
          <p:cNvSpPr txBox="1">
            <a:spLocks noChangeArrowheads="1"/>
          </p:cNvSpPr>
          <p:nvPr/>
        </p:nvSpPr>
        <p:spPr bwMode="auto">
          <a:xfrm>
            <a:off x="7569200" y="6245225"/>
            <a:ext cx="2555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50800" tIns="50800" bIns="50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fld id="{1EDBFFB6-8897-4FFF-8B09-5B34D2530F5F}" type="slidenum">
              <a:rPr lang="en-US" altLang="en-US" sz="1000" smtClean="0">
                <a:cs typeface="Arial" pitchFamily="34" charset="0"/>
              </a:rPr>
              <a:pPr algn="ctr" eaLnBrk="1" hangingPunct="1">
                <a:defRPr/>
              </a:pPr>
              <a:t>72</a:t>
            </a:fld>
            <a:endParaRPr lang="en-US" altLang="en-US" sz="1000" smtClean="0">
              <a:cs typeface="Arial" pitchFamily="34" charset="0"/>
            </a:endParaRPr>
          </a:p>
        </p:txBody>
      </p:sp>
      <p:grpSp>
        <p:nvGrpSpPr>
          <p:cNvPr id="92163" name="Group 164"/>
          <p:cNvGrpSpPr>
            <a:grpSpLocks/>
          </p:cNvGrpSpPr>
          <p:nvPr/>
        </p:nvGrpSpPr>
        <p:grpSpPr bwMode="auto">
          <a:xfrm>
            <a:off x="120650" y="6299200"/>
            <a:ext cx="420688" cy="458788"/>
            <a:chOff x="0" y="0"/>
            <a:chExt cx="265" cy="289"/>
          </a:xfrm>
        </p:grpSpPr>
        <p:sp>
          <p:nvSpPr>
            <p:cNvPr id="92167" name="Freeform 153"/>
            <p:cNvSpPr>
              <a:spLocks/>
            </p:cNvSpPr>
            <p:nvPr/>
          </p:nvSpPr>
          <p:spPr bwMode="auto">
            <a:xfrm>
              <a:off x="98" y="67"/>
              <a:ext cx="21"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2168" name="AutoShape 154"/>
            <p:cNvSpPr>
              <a:spLocks/>
            </p:cNvSpPr>
            <p:nvPr/>
          </p:nvSpPr>
          <p:spPr bwMode="auto">
            <a:xfrm>
              <a:off x="39" y="140"/>
              <a:ext cx="186"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17027" y="0"/>
                  </a:moveTo>
                  <a:cubicBezTo>
                    <a:pt x="12455" y="0"/>
                    <a:pt x="12455" y="0"/>
                    <a:pt x="12455" y="0"/>
                  </a:cubicBezTo>
                  <a:cubicBezTo>
                    <a:pt x="12455" y="6472"/>
                    <a:pt x="12455" y="6472"/>
                    <a:pt x="12455" y="6472"/>
                  </a:cubicBezTo>
                  <a:cubicBezTo>
                    <a:pt x="12455" y="9408"/>
                    <a:pt x="13297" y="11440"/>
                    <a:pt x="14681" y="12870"/>
                  </a:cubicBezTo>
                  <a:cubicBezTo>
                    <a:pt x="14681" y="11967"/>
                    <a:pt x="14681" y="11967"/>
                    <a:pt x="14681" y="11967"/>
                  </a:cubicBezTo>
                  <a:cubicBezTo>
                    <a:pt x="13658" y="10461"/>
                    <a:pt x="13477" y="8730"/>
                    <a:pt x="13477" y="7225"/>
                  </a:cubicBezTo>
                  <a:cubicBezTo>
                    <a:pt x="13477" y="5569"/>
                    <a:pt x="13477" y="5569"/>
                    <a:pt x="13477" y="5569"/>
                  </a:cubicBezTo>
                  <a:cubicBezTo>
                    <a:pt x="15222" y="5569"/>
                    <a:pt x="15222" y="5569"/>
                    <a:pt x="15222" y="5569"/>
                  </a:cubicBezTo>
                  <a:cubicBezTo>
                    <a:pt x="15222" y="12870"/>
                    <a:pt x="15222" y="12870"/>
                    <a:pt x="15222" y="12870"/>
                  </a:cubicBezTo>
                  <a:cubicBezTo>
                    <a:pt x="15222" y="15579"/>
                    <a:pt x="14621" y="18966"/>
                    <a:pt x="10830" y="21073"/>
                  </a:cubicBezTo>
                  <a:cubicBezTo>
                    <a:pt x="7160" y="19041"/>
                    <a:pt x="6438" y="15880"/>
                    <a:pt x="6378" y="13321"/>
                  </a:cubicBezTo>
                  <a:cubicBezTo>
                    <a:pt x="8123" y="11816"/>
                    <a:pt x="9085" y="9709"/>
                    <a:pt x="9085" y="6472"/>
                  </a:cubicBezTo>
                  <a:cubicBezTo>
                    <a:pt x="9085" y="5569"/>
                    <a:pt x="9085" y="5569"/>
                    <a:pt x="9085" y="5569"/>
                  </a:cubicBezTo>
                  <a:cubicBezTo>
                    <a:pt x="10830" y="5569"/>
                    <a:pt x="10830" y="5569"/>
                    <a:pt x="10830" y="5569"/>
                  </a:cubicBezTo>
                  <a:cubicBezTo>
                    <a:pt x="11913" y="5569"/>
                    <a:pt x="11913" y="5569"/>
                    <a:pt x="11913" y="5569"/>
                  </a:cubicBezTo>
                  <a:cubicBezTo>
                    <a:pt x="11913" y="4215"/>
                    <a:pt x="11913" y="4215"/>
                    <a:pt x="11913" y="4215"/>
                  </a:cubicBezTo>
                  <a:cubicBezTo>
                    <a:pt x="10830" y="4215"/>
                    <a:pt x="10830" y="4215"/>
                    <a:pt x="10830" y="4215"/>
                  </a:cubicBezTo>
                  <a:cubicBezTo>
                    <a:pt x="9085" y="4215"/>
                    <a:pt x="9085" y="4215"/>
                    <a:pt x="9085" y="4215"/>
                  </a:cubicBezTo>
                  <a:cubicBezTo>
                    <a:pt x="9085" y="4215"/>
                    <a:pt x="9085" y="4215"/>
                    <a:pt x="9085" y="4215"/>
                  </a:cubicBezTo>
                  <a:cubicBezTo>
                    <a:pt x="8062" y="4215"/>
                    <a:pt x="8062" y="4215"/>
                    <a:pt x="8062" y="4215"/>
                  </a:cubicBezTo>
                  <a:cubicBezTo>
                    <a:pt x="8062" y="4215"/>
                    <a:pt x="8062" y="4215"/>
                    <a:pt x="8062" y="4215"/>
                  </a:cubicBezTo>
                  <a:cubicBezTo>
                    <a:pt x="5355" y="4215"/>
                    <a:pt x="5355" y="4215"/>
                    <a:pt x="5355" y="4215"/>
                  </a:cubicBezTo>
                  <a:cubicBezTo>
                    <a:pt x="5355" y="11967"/>
                    <a:pt x="5355" y="11967"/>
                    <a:pt x="5355" y="11967"/>
                  </a:cubicBezTo>
                  <a:cubicBezTo>
                    <a:pt x="5355" y="12192"/>
                    <a:pt x="5355" y="12493"/>
                    <a:pt x="5355" y="12719"/>
                  </a:cubicBezTo>
                  <a:cubicBezTo>
                    <a:pt x="5355" y="12719"/>
                    <a:pt x="5355" y="12719"/>
                    <a:pt x="5355" y="12719"/>
                  </a:cubicBezTo>
                  <a:cubicBezTo>
                    <a:pt x="5776" y="12418"/>
                    <a:pt x="6077" y="12042"/>
                    <a:pt x="6378" y="11666"/>
                  </a:cubicBezTo>
                  <a:cubicBezTo>
                    <a:pt x="6378" y="11666"/>
                    <a:pt x="6378" y="11666"/>
                    <a:pt x="6378" y="11666"/>
                  </a:cubicBezTo>
                  <a:cubicBezTo>
                    <a:pt x="6378" y="5569"/>
                    <a:pt x="6378" y="5569"/>
                    <a:pt x="6378" y="5569"/>
                  </a:cubicBezTo>
                  <a:cubicBezTo>
                    <a:pt x="8062" y="5569"/>
                    <a:pt x="8062" y="5569"/>
                    <a:pt x="8062" y="5569"/>
                  </a:cubicBezTo>
                  <a:cubicBezTo>
                    <a:pt x="8062" y="5569"/>
                    <a:pt x="8062" y="5569"/>
                    <a:pt x="8062" y="5569"/>
                  </a:cubicBezTo>
                  <a:cubicBezTo>
                    <a:pt x="8062" y="7225"/>
                    <a:pt x="8062" y="7225"/>
                    <a:pt x="8062" y="7225"/>
                  </a:cubicBezTo>
                  <a:cubicBezTo>
                    <a:pt x="8062" y="9483"/>
                    <a:pt x="7701" y="12192"/>
                    <a:pt x="4513" y="13999"/>
                  </a:cubicBezTo>
                  <a:cubicBezTo>
                    <a:pt x="1384" y="12192"/>
                    <a:pt x="1023" y="9483"/>
                    <a:pt x="1023" y="7225"/>
                  </a:cubicBezTo>
                  <a:cubicBezTo>
                    <a:pt x="1023" y="1355"/>
                    <a:pt x="1023" y="1355"/>
                    <a:pt x="1023" y="1355"/>
                  </a:cubicBezTo>
                  <a:cubicBezTo>
                    <a:pt x="4513" y="1355"/>
                    <a:pt x="4513" y="1355"/>
                    <a:pt x="4513" y="1355"/>
                  </a:cubicBezTo>
                  <a:cubicBezTo>
                    <a:pt x="8062" y="1355"/>
                    <a:pt x="8062" y="1355"/>
                    <a:pt x="8062" y="1355"/>
                  </a:cubicBezTo>
                  <a:cubicBezTo>
                    <a:pt x="8062" y="3613"/>
                    <a:pt x="8062" y="3613"/>
                    <a:pt x="8062" y="3613"/>
                  </a:cubicBezTo>
                  <a:cubicBezTo>
                    <a:pt x="9085" y="3613"/>
                    <a:pt x="9085" y="3613"/>
                    <a:pt x="9085" y="3613"/>
                  </a:cubicBezTo>
                  <a:cubicBezTo>
                    <a:pt x="9085" y="0"/>
                    <a:pt x="9085" y="0"/>
                    <a:pt x="9085" y="0"/>
                  </a:cubicBezTo>
                  <a:cubicBezTo>
                    <a:pt x="4513" y="0"/>
                    <a:pt x="4513" y="0"/>
                    <a:pt x="4513" y="0"/>
                  </a:cubicBezTo>
                  <a:cubicBezTo>
                    <a:pt x="0" y="0"/>
                    <a:pt x="0" y="0"/>
                    <a:pt x="0" y="0"/>
                  </a:cubicBezTo>
                  <a:cubicBezTo>
                    <a:pt x="0" y="6472"/>
                    <a:pt x="0" y="6472"/>
                    <a:pt x="0" y="6472"/>
                  </a:cubicBezTo>
                  <a:cubicBezTo>
                    <a:pt x="0" y="10762"/>
                    <a:pt x="1685" y="13095"/>
                    <a:pt x="4513" y="14450"/>
                  </a:cubicBezTo>
                  <a:cubicBezTo>
                    <a:pt x="4874" y="14300"/>
                    <a:pt x="5174" y="14149"/>
                    <a:pt x="5475" y="13999"/>
                  </a:cubicBezTo>
                  <a:cubicBezTo>
                    <a:pt x="5957" y="17837"/>
                    <a:pt x="7882" y="20170"/>
                    <a:pt x="10830" y="21600"/>
                  </a:cubicBezTo>
                  <a:cubicBezTo>
                    <a:pt x="13718" y="20170"/>
                    <a:pt x="15643" y="17912"/>
                    <a:pt x="16185" y="13999"/>
                  </a:cubicBezTo>
                  <a:cubicBezTo>
                    <a:pt x="16426" y="14149"/>
                    <a:pt x="16726" y="14300"/>
                    <a:pt x="17027" y="14450"/>
                  </a:cubicBezTo>
                  <a:cubicBezTo>
                    <a:pt x="19855" y="13095"/>
                    <a:pt x="21600" y="10762"/>
                    <a:pt x="21600" y="6472"/>
                  </a:cubicBezTo>
                  <a:cubicBezTo>
                    <a:pt x="21600" y="0"/>
                    <a:pt x="21600" y="0"/>
                    <a:pt x="21600" y="0"/>
                  </a:cubicBezTo>
                  <a:lnTo>
                    <a:pt x="17027" y="0"/>
                  </a:lnTo>
                  <a:close/>
                  <a:moveTo>
                    <a:pt x="20517" y="7225"/>
                  </a:moveTo>
                  <a:cubicBezTo>
                    <a:pt x="20517" y="9483"/>
                    <a:pt x="20216" y="12192"/>
                    <a:pt x="17027" y="13999"/>
                  </a:cubicBezTo>
                  <a:cubicBezTo>
                    <a:pt x="16726" y="13848"/>
                    <a:pt x="16486" y="13698"/>
                    <a:pt x="16245" y="13472"/>
                  </a:cubicBezTo>
                  <a:cubicBezTo>
                    <a:pt x="16245" y="13020"/>
                    <a:pt x="16305" y="12493"/>
                    <a:pt x="16305" y="11967"/>
                  </a:cubicBezTo>
                  <a:cubicBezTo>
                    <a:pt x="16305" y="4215"/>
                    <a:pt x="16305" y="4215"/>
                    <a:pt x="16305" y="4215"/>
                  </a:cubicBezTo>
                  <a:cubicBezTo>
                    <a:pt x="13477" y="4215"/>
                    <a:pt x="13477" y="4215"/>
                    <a:pt x="13477" y="4215"/>
                  </a:cubicBezTo>
                  <a:cubicBezTo>
                    <a:pt x="13477" y="1355"/>
                    <a:pt x="13477" y="1355"/>
                    <a:pt x="13477" y="1355"/>
                  </a:cubicBezTo>
                  <a:cubicBezTo>
                    <a:pt x="17027" y="1355"/>
                    <a:pt x="17027" y="1355"/>
                    <a:pt x="17027" y="1355"/>
                  </a:cubicBezTo>
                  <a:cubicBezTo>
                    <a:pt x="20517" y="1355"/>
                    <a:pt x="20517" y="1355"/>
                    <a:pt x="20517" y="1355"/>
                  </a:cubicBezTo>
                  <a:lnTo>
                    <a:pt x="20517" y="7225"/>
                  </a:lnTo>
                  <a:close/>
                  <a:moveTo>
                    <a:pt x="20517" y="722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2169" name="Freeform 155"/>
            <p:cNvSpPr>
              <a:spLocks/>
            </p:cNvSpPr>
            <p:nvPr/>
          </p:nvSpPr>
          <p:spPr bwMode="auto">
            <a:xfrm>
              <a:off x="54" y="67"/>
              <a:ext cx="39"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1705" y="21600"/>
                  </a:moveTo>
                  <a:cubicBezTo>
                    <a:pt x="1705" y="20700"/>
                    <a:pt x="1705" y="20700"/>
                    <a:pt x="1705" y="20700"/>
                  </a:cubicBezTo>
                  <a:cubicBezTo>
                    <a:pt x="2558" y="20475"/>
                    <a:pt x="3126" y="20250"/>
                    <a:pt x="3411" y="20025"/>
                  </a:cubicBezTo>
                  <a:cubicBezTo>
                    <a:pt x="3411" y="20025"/>
                    <a:pt x="3411" y="19800"/>
                    <a:pt x="3695" y="19800"/>
                  </a:cubicBezTo>
                  <a:cubicBezTo>
                    <a:pt x="3695" y="19350"/>
                    <a:pt x="3695" y="18900"/>
                    <a:pt x="3695" y="18000"/>
                  </a:cubicBezTo>
                  <a:cubicBezTo>
                    <a:pt x="3979" y="16425"/>
                    <a:pt x="3979" y="15750"/>
                    <a:pt x="3979" y="15300"/>
                  </a:cubicBezTo>
                  <a:cubicBezTo>
                    <a:pt x="3979" y="7200"/>
                    <a:pt x="3979" y="7200"/>
                    <a:pt x="3979" y="7200"/>
                  </a:cubicBezTo>
                  <a:cubicBezTo>
                    <a:pt x="3979" y="5850"/>
                    <a:pt x="3979" y="4500"/>
                    <a:pt x="3695" y="3150"/>
                  </a:cubicBezTo>
                  <a:cubicBezTo>
                    <a:pt x="3695" y="2250"/>
                    <a:pt x="3695" y="1575"/>
                    <a:pt x="3411" y="1350"/>
                  </a:cubicBezTo>
                  <a:cubicBezTo>
                    <a:pt x="3411" y="1350"/>
                    <a:pt x="3126" y="1125"/>
                    <a:pt x="2842" y="1125"/>
                  </a:cubicBezTo>
                  <a:cubicBezTo>
                    <a:pt x="2558" y="900"/>
                    <a:pt x="1421" y="900"/>
                    <a:pt x="0" y="900"/>
                  </a:cubicBezTo>
                  <a:cubicBezTo>
                    <a:pt x="0" y="0"/>
                    <a:pt x="0" y="0"/>
                    <a:pt x="0" y="0"/>
                  </a:cubicBezTo>
                  <a:cubicBezTo>
                    <a:pt x="3126" y="0"/>
                    <a:pt x="5116" y="0"/>
                    <a:pt x="5968" y="0"/>
                  </a:cubicBezTo>
                  <a:cubicBezTo>
                    <a:pt x="6821" y="0"/>
                    <a:pt x="8811" y="0"/>
                    <a:pt x="11653" y="0"/>
                  </a:cubicBezTo>
                  <a:cubicBezTo>
                    <a:pt x="11653" y="900"/>
                    <a:pt x="11653" y="900"/>
                    <a:pt x="11653" y="900"/>
                  </a:cubicBezTo>
                  <a:cubicBezTo>
                    <a:pt x="10232" y="900"/>
                    <a:pt x="9095" y="900"/>
                    <a:pt x="8811" y="1125"/>
                  </a:cubicBezTo>
                  <a:cubicBezTo>
                    <a:pt x="8526" y="1125"/>
                    <a:pt x="8242" y="1350"/>
                    <a:pt x="8242" y="1350"/>
                  </a:cubicBezTo>
                  <a:cubicBezTo>
                    <a:pt x="7958" y="1575"/>
                    <a:pt x="7958" y="2025"/>
                    <a:pt x="7958" y="2925"/>
                  </a:cubicBezTo>
                  <a:cubicBezTo>
                    <a:pt x="7674" y="3150"/>
                    <a:pt x="7674" y="4500"/>
                    <a:pt x="7674" y="7200"/>
                  </a:cubicBezTo>
                  <a:cubicBezTo>
                    <a:pt x="7674" y="17550"/>
                    <a:pt x="7674" y="17550"/>
                    <a:pt x="7674" y="17550"/>
                  </a:cubicBezTo>
                  <a:cubicBezTo>
                    <a:pt x="7674" y="18450"/>
                    <a:pt x="7674" y="19350"/>
                    <a:pt x="7958" y="20025"/>
                  </a:cubicBezTo>
                  <a:cubicBezTo>
                    <a:pt x="9379" y="20025"/>
                    <a:pt x="9379" y="20250"/>
                    <a:pt x="11084" y="20250"/>
                  </a:cubicBezTo>
                  <a:cubicBezTo>
                    <a:pt x="14779" y="20250"/>
                    <a:pt x="17621" y="20025"/>
                    <a:pt x="19042" y="19575"/>
                  </a:cubicBezTo>
                  <a:cubicBezTo>
                    <a:pt x="19326" y="19350"/>
                    <a:pt x="19326" y="18900"/>
                    <a:pt x="19611" y="18450"/>
                  </a:cubicBezTo>
                  <a:cubicBezTo>
                    <a:pt x="20463" y="15975"/>
                    <a:pt x="20463" y="15975"/>
                    <a:pt x="20463" y="15975"/>
                  </a:cubicBezTo>
                  <a:cubicBezTo>
                    <a:pt x="21600" y="15975"/>
                    <a:pt x="21600" y="15975"/>
                    <a:pt x="21600" y="15975"/>
                  </a:cubicBezTo>
                  <a:cubicBezTo>
                    <a:pt x="21316" y="17550"/>
                    <a:pt x="21032" y="19350"/>
                    <a:pt x="20747" y="21375"/>
                  </a:cubicBezTo>
                  <a:cubicBezTo>
                    <a:pt x="20179" y="21375"/>
                    <a:pt x="19895" y="21375"/>
                    <a:pt x="19611" y="21600"/>
                  </a:cubicBezTo>
                  <a:cubicBezTo>
                    <a:pt x="18758" y="21600"/>
                    <a:pt x="17905" y="21600"/>
                    <a:pt x="16200" y="21600"/>
                  </a:cubicBezTo>
                  <a:cubicBezTo>
                    <a:pt x="5684" y="21375"/>
                    <a:pt x="5684" y="21375"/>
                    <a:pt x="5684" y="21375"/>
                  </a:cubicBezTo>
                  <a:cubicBezTo>
                    <a:pt x="4263" y="21375"/>
                    <a:pt x="3126" y="21375"/>
                    <a:pt x="1705" y="21600"/>
                  </a:cubicBezTo>
                  <a:close/>
                  <a:moveTo>
                    <a:pt x="170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2170" name="Freeform 156"/>
            <p:cNvSpPr>
              <a:spLocks/>
            </p:cNvSpPr>
            <p:nvPr/>
          </p:nvSpPr>
          <p:spPr bwMode="auto">
            <a:xfrm>
              <a:off x="127" y="67"/>
              <a:ext cx="58"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0" y="21159"/>
                  </a:moveTo>
                  <a:cubicBezTo>
                    <a:pt x="0" y="20057"/>
                    <a:pt x="0" y="20057"/>
                    <a:pt x="0" y="20057"/>
                  </a:cubicBezTo>
                  <a:cubicBezTo>
                    <a:pt x="973" y="20057"/>
                    <a:pt x="1557" y="20057"/>
                    <a:pt x="1946" y="19837"/>
                  </a:cubicBezTo>
                  <a:cubicBezTo>
                    <a:pt x="2141" y="19837"/>
                    <a:pt x="2141" y="19837"/>
                    <a:pt x="2141" y="19616"/>
                  </a:cubicBezTo>
                  <a:cubicBezTo>
                    <a:pt x="2335" y="19396"/>
                    <a:pt x="2335" y="18955"/>
                    <a:pt x="2335" y="18073"/>
                  </a:cubicBezTo>
                  <a:cubicBezTo>
                    <a:pt x="2530" y="16751"/>
                    <a:pt x="2530" y="15649"/>
                    <a:pt x="2530" y="14767"/>
                  </a:cubicBezTo>
                  <a:cubicBezTo>
                    <a:pt x="2530" y="2645"/>
                    <a:pt x="2530" y="2645"/>
                    <a:pt x="2530" y="2645"/>
                  </a:cubicBezTo>
                  <a:cubicBezTo>
                    <a:pt x="2530" y="2204"/>
                    <a:pt x="2530" y="1984"/>
                    <a:pt x="2530" y="1984"/>
                  </a:cubicBezTo>
                  <a:cubicBezTo>
                    <a:pt x="2335" y="1763"/>
                    <a:pt x="2141" y="1543"/>
                    <a:pt x="1946" y="1322"/>
                  </a:cubicBezTo>
                  <a:cubicBezTo>
                    <a:pt x="1751" y="1102"/>
                    <a:pt x="1557" y="1102"/>
                    <a:pt x="1362" y="882"/>
                  </a:cubicBezTo>
                  <a:cubicBezTo>
                    <a:pt x="1168" y="882"/>
                    <a:pt x="584" y="882"/>
                    <a:pt x="0" y="882"/>
                  </a:cubicBezTo>
                  <a:cubicBezTo>
                    <a:pt x="0" y="0"/>
                    <a:pt x="0" y="0"/>
                    <a:pt x="0" y="0"/>
                  </a:cubicBezTo>
                  <a:cubicBezTo>
                    <a:pt x="1557" y="0"/>
                    <a:pt x="2530" y="0"/>
                    <a:pt x="2919" y="0"/>
                  </a:cubicBezTo>
                  <a:cubicBezTo>
                    <a:pt x="3697" y="0"/>
                    <a:pt x="4281" y="0"/>
                    <a:pt x="5059" y="0"/>
                  </a:cubicBezTo>
                  <a:cubicBezTo>
                    <a:pt x="5838" y="1102"/>
                    <a:pt x="6227" y="1763"/>
                    <a:pt x="6616" y="2424"/>
                  </a:cubicBezTo>
                  <a:cubicBezTo>
                    <a:pt x="9535" y="6171"/>
                    <a:pt x="9535" y="6171"/>
                    <a:pt x="9535" y="6171"/>
                  </a:cubicBezTo>
                  <a:cubicBezTo>
                    <a:pt x="13622" y="11461"/>
                    <a:pt x="13622" y="11461"/>
                    <a:pt x="13622" y="11461"/>
                  </a:cubicBezTo>
                  <a:cubicBezTo>
                    <a:pt x="14789" y="13224"/>
                    <a:pt x="15957" y="14547"/>
                    <a:pt x="16735" y="15649"/>
                  </a:cubicBezTo>
                  <a:cubicBezTo>
                    <a:pt x="17124" y="16310"/>
                    <a:pt x="17708" y="16751"/>
                    <a:pt x="17903" y="17192"/>
                  </a:cubicBezTo>
                  <a:cubicBezTo>
                    <a:pt x="17903" y="6392"/>
                    <a:pt x="17903" y="6392"/>
                    <a:pt x="17903" y="6392"/>
                  </a:cubicBezTo>
                  <a:cubicBezTo>
                    <a:pt x="17903" y="5290"/>
                    <a:pt x="17903" y="4188"/>
                    <a:pt x="17903" y="2865"/>
                  </a:cubicBezTo>
                  <a:cubicBezTo>
                    <a:pt x="17903" y="1984"/>
                    <a:pt x="17708" y="1543"/>
                    <a:pt x="17708" y="1322"/>
                  </a:cubicBezTo>
                  <a:lnTo>
                    <a:pt x="17514" y="1102"/>
                  </a:lnTo>
                  <a:cubicBezTo>
                    <a:pt x="17124" y="882"/>
                    <a:pt x="16541" y="882"/>
                    <a:pt x="15568" y="882"/>
                  </a:cubicBezTo>
                  <a:cubicBezTo>
                    <a:pt x="15568" y="0"/>
                    <a:pt x="15568" y="0"/>
                    <a:pt x="15568" y="0"/>
                  </a:cubicBezTo>
                  <a:cubicBezTo>
                    <a:pt x="16541" y="0"/>
                    <a:pt x="17708" y="0"/>
                    <a:pt x="18876" y="0"/>
                  </a:cubicBezTo>
                  <a:cubicBezTo>
                    <a:pt x="19849" y="0"/>
                    <a:pt x="20822" y="0"/>
                    <a:pt x="21600" y="0"/>
                  </a:cubicBezTo>
                  <a:cubicBezTo>
                    <a:pt x="21600" y="882"/>
                    <a:pt x="21600" y="882"/>
                    <a:pt x="21600" y="882"/>
                  </a:cubicBezTo>
                  <a:cubicBezTo>
                    <a:pt x="20627" y="882"/>
                    <a:pt x="20043" y="882"/>
                    <a:pt x="19849" y="1102"/>
                  </a:cubicBezTo>
                  <a:cubicBezTo>
                    <a:pt x="19654" y="1102"/>
                    <a:pt x="19654" y="1322"/>
                    <a:pt x="19459" y="1322"/>
                  </a:cubicBezTo>
                  <a:cubicBezTo>
                    <a:pt x="19459" y="1543"/>
                    <a:pt x="19265" y="2204"/>
                    <a:pt x="19265" y="2865"/>
                  </a:cubicBezTo>
                  <a:cubicBezTo>
                    <a:pt x="19265" y="4188"/>
                    <a:pt x="19265" y="5290"/>
                    <a:pt x="19265" y="6392"/>
                  </a:cubicBezTo>
                  <a:cubicBezTo>
                    <a:pt x="19265" y="13445"/>
                    <a:pt x="19265" y="13445"/>
                    <a:pt x="19265" y="13445"/>
                  </a:cubicBezTo>
                  <a:cubicBezTo>
                    <a:pt x="19265" y="14988"/>
                    <a:pt x="19265" y="17633"/>
                    <a:pt x="19265" y="21600"/>
                  </a:cubicBezTo>
                  <a:cubicBezTo>
                    <a:pt x="17903" y="21600"/>
                    <a:pt x="17903" y="21600"/>
                    <a:pt x="17903" y="21600"/>
                  </a:cubicBezTo>
                  <a:cubicBezTo>
                    <a:pt x="17708" y="21159"/>
                    <a:pt x="17708" y="21159"/>
                    <a:pt x="17708" y="21159"/>
                  </a:cubicBezTo>
                  <a:cubicBezTo>
                    <a:pt x="17514" y="21159"/>
                    <a:pt x="17514" y="20939"/>
                    <a:pt x="17319" y="20939"/>
                  </a:cubicBezTo>
                  <a:cubicBezTo>
                    <a:pt x="17319" y="20939"/>
                    <a:pt x="17124" y="20718"/>
                    <a:pt x="16930" y="20498"/>
                  </a:cubicBezTo>
                  <a:cubicBezTo>
                    <a:pt x="16151" y="19396"/>
                    <a:pt x="15568" y="18735"/>
                    <a:pt x="15178" y="18294"/>
                  </a:cubicBezTo>
                  <a:cubicBezTo>
                    <a:pt x="13427" y="15869"/>
                    <a:pt x="13427" y="15869"/>
                    <a:pt x="13427" y="15869"/>
                  </a:cubicBezTo>
                  <a:cubicBezTo>
                    <a:pt x="3697" y="3086"/>
                    <a:pt x="3697" y="3086"/>
                    <a:pt x="3697" y="3086"/>
                  </a:cubicBezTo>
                  <a:cubicBezTo>
                    <a:pt x="3697" y="14547"/>
                    <a:pt x="3697" y="14547"/>
                    <a:pt x="3697" y="14547"/>
                  </a:cubicBezTo>
                  <a:cubicBezTo>
                    <a:pt x="3697" y="15649"/>
                    <a:pt x="3697" y="16751"/>
                    <a:pt x="3892" y="18073"/>
                  </a:cubicBezTo>
                  <a:cubicBezTo>
                    <a:pt x="3892" y="18955"/>
                    <a:pt x="3892" y="19396"/>
                    <a:pt x="3892" y="19616"/>
                  </a:cubicBezTo>
                  <a:cubicBezTo>
                    <a:pt x="4086" y="19837"/>
                    <a:pt x="4086" y="19837"/>
                    <a:pt x="4281" y="19837"/>
                  </a:cubicBezTo>
                  <a:cubicBezTo>
                    <a:pt x="4476" y="20057"/>
                    <a:pt x="5254" y="20057"/>
                    <a:pt x="6227" y="20057"/>
                  </a:cubicBezTo>
                  <a:cubicBezTo>
                    <a:pt x="6227" y="21159"/>
                    <a:pt x="6227" y="21159"/>
                    <a:pt x="6227" y="21159"/>
                  </a:cubicBezTo>
                  <a:cubicBezTo>
                    <a:pt x="5449" y="20939"/>
                    <a:pt x="4476" y="20939"/>
                    <a:pt x="3503" y="20939"/>
                  </a:cubicBezTo>
                  <a:cubicBezTo>
                    <a:pt x="2530" y="20939"/>
                    <a:pt x="1362" y="20939"/>
                    <a:pt x="0" y="21159"/>
                  </a:cubicBezTo>
                  <a:close/>
                  <a:moveTo>
                    <a:pt x="0" y="21159"/>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2171" name="Freeform 157"/>
            <p:cNvSpPr>
              <a:spLocks/>
            </p:cNvSpPr>
            <p:nvPr/>
          </p:nvSpPr>
          <p:spPr bwMode="auto">
            <a:xfrm>
              <a:off x="191" y="67"/>
              <a:ext cx="22"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2172" name="Freeform 158"/>
            <p:cNvSpPr>
              <a:spLocks/>
            </p:cNvSpPr>
            <p:nvPr/>
          </p:nvSpPr>
          <p:spPr bwMode="auto">
            <a:xfrm>
              <a:off x="216" y="66"/>
              <a:ext cx="49"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532" y="5616"/>
                    <a:pt x="19532" y="5616"/>
                    <a:pt x="1953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2173" name="Freeform 159"/>
            <p:cNvSpPr>
              <a:spLocks/>
            </p:cNvSpPr>
            <p:nvPr/>
          </p:nvSpPr>
          <p:spPr bwMode="auto">
            <a:xfrm>
              <a:off x="0" y="66"/>
              <a:ext cx="48"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762" y="5616"/>
                    <a:pt x="19762" y="5616"/>
                    <a:pt x="1976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2174" name="Freeform 160"/>
            <p:cNvSpPr>
              <a:spLocks/>
            </p:cNvSpPr>
            <p:nvPr/>
          </p:nvSpPr>
          <p:spPr bwMode="auto">
            <a:xfrm>
              <a:off x="21" y="1"/>
              <a:ext cx="67"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0" y="891"/>
                  </a:moveTo>
                  <a:cubicBezTo>
                    <a:pt x="0" y="0"/>
                    <a:pt x="0" y="0"/>
                    <a:pt x="0" y="0"/>
                  </a:cubicBezTo>
                  <a:cubicBezTo>
                    <a:pt x="665" y="0"/>
                    <a:pt x="1495" y="0"/>
                    <a:pt x="2326" y="0"/>
                  </a:cubicBezTo>
                  <a:cubicBezTo>
                    <a:pt x="2991" y="0"/>
                    <a:pt x="3822" y="0"/>
                    <a:pt x="4486" y="0"/>
                  </a:cubicBezTo>
                  <a:cubicBezTo>
                    <a:pt x="5151" y="2004"/>
                    <a:pt x="5815" y="3786"/>
                    <a:pt x="6314" y="5344"/>
                  </a:cubicBezTo>
                  <a:cubicBezTo>
                    <a:pt x="10800" y="16924"/>
                    <a:pt x="10800" y="16924"/>
                    <a:pt x="10800" y="16924"/>
                  </a:cubicBezTo>
                  <a:cubicBezTo>
                    <a:pt x="14788" y="6235"/>
                    <a:pt x="14788" y="6235"/>
                    <a:pt x="14788" y="6235"/>
                  </a:cubicBezTo>
                  <a:cubicBezTo>
                    <a:pt x="15951" y="3340"/>
                    <a:pt x="16615" y="1113"/>
                    <a:pt x="16948" y="0"/>
                  </a:cubicBezTo>
                  <a:cubicBezTo>
                    <a:pt x="17778" y="0"/>
                    <a:pt x="18609" y="0"/>
                    <a:pt x="19108" y="0"/>
                  </a:cubicBezTo>
                  <a:cubicBezTo>
                    <a:pt x="19606" y="0"/>
                    <a:pt x="20437" y="0"/>
                    <a:pt x="21600" y="0"/>
                  </a:cubicBezTo>
                  <a:cubicBezTo>
                    <a:pt x="21600" y="891"/>
                    <a:pt x="21600" y="891"/>
                    <a:pt x="21600" y="891"/>
                  </a:cubicBezTo>
                  <a:cubicBezTo>
                    <a:pt x="20769" y="891"/>
                    <a:pt x="20105" y="1113"/>
                    <a:pt x="19938" y="1113"/>
                  </a:cubicBezTo>
                  <a:cubicBezTo>
                    <a:pt x="19772" y="1113"/>
                    <a:pt x="19606" y="1336"/>
                    <a:pt x="19606" y="1559"/>
                  </a:cubicBezTo>
                  <a:cubicBezTo>
                    <a:pt x="19440" y="1781"/>
                    <a:pt x="19440" y="2227"/>
                    <a:pt x="19440" y="2895"/>
                  </a:cubicBezTo>
                  <a:cubicBezTo>
                    <a:pt x="19274" y="3118"/>
                    <a:pt x="19274" y="4454"/>
                    <a:pt x="19274" y="7126"/>
                  </a:cubicBezTo>
                  <a:cubicBezTo>
                    <a:pt x="19274" y="14029"/>
                    <a:pt x="19274" y="14029"/>
                    <a:pt x="19274" y="14029"/>
                  </a:cubicBezTo>
                  <a:cubicBezTo>
                    <a:pt x="19274" y="15365"/>
                    <a:pt x="19274" y="16701"/>
                    <a:pt x="19440" y="18037"/>
                  </a:cubicBezTo>
                  <a:cubicBezTo>
                    <a:pt x="19440" y="18928"/>
                    <a:pt x="19440" y="19596"/>
                    <a:pt x="19606" y="19819"/>
                  </a:cubicBezTo>
                  <a:cubicBezTo>
                    <a:pt x="19606" y="19819"/>
                    <a:pt x="19772" y="20041"/>
                    <a:pt x="19938" y="20041"/>
                  </a:cubicBezTo>
                  <a:cubicBezTo>
                    <a:pt x="20105" y="20264"/>
                    <a:pt x="20769" y="20264"/>
                    <a:pt x="21600" y="20264"/>
                  </a:cubicBezTo>
                  <a:cubicBezTo>
                    <a:pt x="21600" y="21155"/>
                    <a:pt x="21600" y="21155"/>
                    <a:pt x="21600" y="21155"/>
                  </a:cubicBezTo>
                  <a:cubicBezTo>
                    <a:pt x="20105" y="21155"/>
                    <a:pt x="18942" y="21155"/>
                    <a:pt x="18277" y="21155"/>
                  </a:cubicBezTo>
                  <a:cubicBezTo>
                    <a:pt x="17778" y="21155"/>
                    <a:pt x="16615" y="21155"/>
                    <a:pt x="14788" y="21155"/>
                  </a:cubicBezTo>
                  <a:cubicBezTo>
                    <a:pt x="14788" y="20264"/>
                    <a:pt x="14788" y="20264"/>
                    <a:pt x="14788" y="20264"/>
                  </a:cubicBezTo>
                  <a:cubicBezTo>
                    <a:pt x="15785" y="20264"/>
                    <a:pt x="16283" y="20264"/>
                    <a:pt x="16615" y="20041"/>
                  </a:cubicBezTo>
                  <a:cubicBezTo>
                    <a:pt x="16782" y="20041"/>
                    <a:pt x="16948" y="19819"/>
                    <a:pt x="16948" y="19819"/>
                  </a:cubicBezTo>
                  <a:cubicBezTo>
                    <a:pt x="17114" y="19596"/>
                    <a:pt x="17114" y="19151"/>
                    <a:pt x="17114" y="18260"/>
                  </a:cubicBezTo>
                  <a:cubicBezTo>
                    <a:pt x="17114" y="18037"/>
                    <a:pt x="17114" y="16701"/>
                    <a:pt x="17114" y="14029"/>
                  </a:cubicBezTo>
                  <a:cubicBezTo>
                    <a:pt x="17114" y="3118"/>
                    <a:pt x="17114" y="3118"/>
                    <a:pt x="17114" y="3118"/>
                  </a:cubicBezTo>
                  <a:cubicBezTo>
                    <a:pt x="13126" y="13806"/>
                    <a:pt x="13126" y="13806"/>
                    <a:pt x="13126" y="13806"/>
                  </a:cubicBezTo>
                  <a:cubicBezTo>
                    <a:pt x="12462" y="15588"/>
                    <a:pt x="11963" y="16924"/>
                    <a:pt x="11631" y="18037"/>
                  </a:cubicBezTo>
                  <a:cubicBezTo>
                    <a:pt x="11465" y="18705"/>
                    <a:pt x="10966" y="19819"/>
                    <a:pt x="10468" y="21600"/>
                  </a:cubicBezTo>
                  <a:cubicBezTo>
                    <a:pt x="9969" y="21600"/>
                    <a:pt x="9969" y="21600"/>
                    <a:pt x="9969" y="21600"/>
                  </a:cubicBezTo>
                  <a:cubicBezTo>
                    <a:pt x="9969" y="21155"/>
                    <a:pt x="9803" y="20932"/>
                    <a:pt x="9803" y="20709"/>
                  </a:cubicBezTo>
                  <a:cubicBezTo>
                    <a:pt x="8972" y="18482"/>
                    <a:pt x="8972" y="18482"/>
                    <a:pt x="8972" y="18482"/>
                  </a:cubicBezTo>
                  <a:cubicBezTo>
                    <a:pt x="3323" y="3563"/>
                    <a:pt x="3323" y="3563"/>
                    <a:pt x="3323" y="3563"/>
                  </a:cubicBezTo>
                  <a:cubicBezTo>
                    <a:pt x="3323" y="14029"/>
                    <a:pt x="3323" y="14029"/>
                    <a:pt x="3323" y="14029"/>
                  </a:cubicBezTo>
                  <a:cubicBezTo>
                    <a:pt x="3323" y="15365"/>
                    <a:pt x="3323" y="16701"/>
                    <a:pt x="3323" y="18037"/>
                  </a:cubicBezTo>
                  <a:cubicBezTo>
                    <a:pt x="3489" y="18928"/>
                    <a:pt x="3489" y="19596"/>
                    <a:pt x="3655" y="19819"/>
                  </a:cubicBezTo>
                  <a:cubicBezTo>
                    <a:pt x="3655" y="19819"/>
                    <a:pt x="3822" y="20041"/>
                    <a:pt x="3988" y="20041"/>
                  </a:cubicBezTo>
                  <a:cubicBezTo>
                    <a:pt x="4154" y="20264"/>
                    <a:pt x="4818" y="20264"/>
                    <a:pt x="5649" y="20264"/>
                  </a:cubicBezTo>
                  <a:cubicBezTo>
                    <a:pt x="5649" y="21155"/>
                    <a:pt x="5649" y="21155"/>
                    <a:pt x="5649" y="21155"/>
                  </a:cubicBezTo>
                  <a:cubicBezTo>
                    <a:pt x="2825" y="21155"/>
                    <a:pt x="2825" y="21155"/>
                    <a:pt x="2825" y="21155"/>
                  </a:cubicBezTo>
                  <a:cubicBezTo>
                    <a:pt x="0" y="21155"/>
                    <a:pt x="0" y="21155"/>
                    <a:pt x="0" y="21155"/>
                  </a:cubicBezTo>
                  <a:cubicBezTo>
                    <a:pt x="0" y="20264"/>
                    <a:pt x="0" y="20264"/>
                    <a:pt x="0" y="20264"/>
                  </a:cubicBezTo>
                  <a:cubicBezTo>
                    <a:pt x="831" y="20264"/>
                    <a:pt x="1329" y="20264"/>
                    <a:pt x="1662" y="20041"/>
                  </a:cubicBezTo>
                  <a:cubicBezTo>
                    <a:pt x="1828" y="20041"/>
                    <a:pt x="1994" y="19819"/>
                    <a:pt x="1994" y="19819"/>
                  </a:cubicBezTo>
                  <a:cubicBezTo>
                    <a:pt x="2160" y="19596"/>
                    <a:pt x="2160" y="19151"/>
                    <a:pt x="2160" y="18260"/>
                  </a:cubicBezTo>
                  <a:cubicBezTo>
                    <a:pt x="2160" y="18037"/>
                    <a:pt x="2160" y="16701"/>
                    <a:pt x="2326" y="14029"/>
                  </a:cubicBezTo>
                  <a:cubicBezTo>
                    <a:pt x="2326" y="7126"/>
                    <a:pt x="2326" y="7126"/>
                    <a:pt x="2326" y="7126"/>
                  </a:cubicBezTo>
                  <a:cubicBezTo>
                    <a:pt x="2326" y="5790"/>
                    <a:pt x="2160" y="4454"/>
                    <a:pt x="2160" y="3118"/>
                  </a:cubicBezTo>
                  <a:cubicBezTo>
                    <a:pt x="2160" y="2227"/>
                    <a:pt x="2160" y="1781"/>
                    <a:pt x="1994" y="1559"/>
                  </a:cubicBezTo>
                  <a:cubicBezTo>
                    <a:pt x="1994" y="1336"/>
                    <a:pt x="1828" y="1113"/>
                    <a:pt x="1662" y="1113"/>
                  </a:cubicBezTo>
                  <a:cubicBezTo>
                    <a:pt x="1329" y="1113"/>
                    <a:pt x="831" y="891"/>
                    <a:pt x="0" y="891"/>
                  </a:cubicBezTo>
                  <a:close/>
                  <a:moveTo>
                    <a:pt x="0" y="89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2175" name="AutoShape 161"/>
            <p:cNvSpPr>
              <a:spLocks/>
            </p:cNvSpPr>
            <p:nvPr/>
          </p:nvSpPr>
          <p:spPr bwMode="auto">
            <a:xfrm>
              <a:off x="90" y="0"/>
              <a:ext cx="56"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3028" y="21600"/>
                  </a:moveTo>
                  <a:cubicBezTo>
                    <a:pt x="3836" y="21600"/>
                    <a:pt x="5047" y="21600"/>
                    <a:pt x="6662" y="21600"/>
                  </a:cubicBezTo>
                  <a:cubicBezTo>
                    <a:pt x="6662" y="20700"/>
                    <a:pt x="6662" y="20700"/>
                    <a:pt x="6662" y="20700"/>
                  </a:cubicBezTo>
                  <a:cubicBezTo>
                    <a:pt x="5652" y="20700"/>
                    <a:pt x="5047" y="20700"/>
                    <a:pt x="4845" y="20700"/>
                  </a:cubicBezTo>
                  <a:cubicBezTo>
                    <a:pt x="4441" y="20475"/>
                    <a:pt x="4441" y="20475"/>
                    <a:pt x="4239" y="20250"/>
                  </a:cubicBezTo>
                  <a:cubicBezTo>
                    <a:pt x="4239" y="20250"/>
                    <a:pt x="4239" y="20025"/>
                    <a:pt x="4239" y="20025"/>
                  </a:cubicBezTo>
                  <a:cubicBezTo>
                    <a:pt x="4239" y="19575"/>
                    <a:pt x="4239" y="19125"/>
                    <a:pt x="4643" y="18450"/>
                  </a:cubicBezTo>
                  <a:cubicBezTo>
                    <a:pt x="6056" y="14625"/>
                    <a:pt x="6056" y="14625"/>
                    <a:pt x="6056" y="14625"/>
                  </a:cubicBezTo>
                  <a:cubicBezTo>
                    <a:pt x="14333" y="14625"/>
                    <a:pt x="14333" y="14625"/>
                    <a:pt x="14333" y="14625"/>
                  </a:cubicBezTo>
                  <a:cubicBezTo>
                    <a:pt x="16150" y="19125"/>
                    <a:pt x="16150" y="19125"/>
                    <a:pt x="16150" y="19125"/>
                  </a:cubicBezTo>
                  <a:cubicBezTo>
                    <a:pt x="16351" y="19575"/>
                    <a:pt x="16351" y="19800"/>
                    <a:pt x="16351" y="20025"/>
                  </a:cubicBezTo>
                  <a:cubicBezTo>
                    <a:pt x="16351" y="20250"/>
                    <a:pt x="16351" y="20250"/>
                    <a:pt x="16150" y="20475"/>
                  </a:cubicBezTo>
                  <a:cubicBezTo>
                    <a:pt x="16150" y="20475"/>
                    <a:pt x="15948" y="20475"/>
                    <a:pt x="15746" y="20700"/>
                  </a:cubicBezTo>
                  <a:cubicBezTo>
                    <a:pt x="15544" y="20700"/>
                    <a:pt x="14938" y="20700"/>
                    <a:pt x="13727" y="20700"/>
                  </a:cubicBezTo>
                  <a:cubicBezTo>
                    <a:pt x="13727" y="21600"/>
                    <a:pt x="13727" y="21600"/>
                    <a:pt x="13727" y="21600"/>
                  </a:cubicBezTo>
                  <a:cubicBezTo>
                    <a:pt x="18370" y="21600"/>
                    <a:pt x="18370" y="21600"/>
                    <a:pt x="18370" y="21600"/>
                  </a:cubicBezTo>
                  <a:cubicBezTo>
                    <a:pt x="18976" y="21600"/>
                    <a:pt x="19985" y="21600"/>
                    <a:pt x="21600" y="21600"/>
                  </a:cubicBezTo>
                  <a:cubicBezTo>
                    <a:pt x="21600" y="20700"/>
                    <a:pt x="21600" y="20700"/>
                    <a:pt x="21600" y="20700"/>
                  </a:cubicBezTo>
                  <a:cubicBezTo>
                    <a:pt x="20793" y="20700"/>
                    <a:pt x="20187" y="20700"/>
                    <a:pt x="19985" y="20475"/>
                  </a:cubicBezTo>
                  <a:cubicBezTo>
                    <a:pt x="19783" y="20475"/>
                    <a:pt x="19581" y="20250"/>
                    <a:pt x="19379" y="19800"/>
                  </a:cubicBezTo>
                  <a:cubicBezTo>
                    <a:pt x="19178" y="19125"/>
                    <a:pt x="18572" y="17775"/>
                    <a:pt x="17563" y="15300"/>
                  </a:cubicBezTo>
                  <a:cubicBezTo>
                    <a:pt x="11305" y="0"/>
                    <a:pt x="11305" y="0"/>
                    <a:pt x="11305" y="0"/>
                  </a:cubicBezTo>
                  <a:cubicBezTo>
                    <a:pt x="10497" y="0"/>
                    <a:pt x="10497" y="0"/>
                    <a:pt x="10497" y="0"/>
                  </a:cubicBezTo>
                  <a:cubicBezTo>
                    <a:pt x="9286" y="3150"/>
                    <a:pt x="8479" y="5400"/>
                    <a:pt x="8075" y="6300"/>
                  </a:cubicBezTo>
                  <a:cubicBezTo>
                    <a:pt x="4441" y="14850"/>
                    <a:pt x="4441" y="14850"/>
                    <a:pt x="4441" y="14850"/>
                  </a:cubicBezTo>
                  <a:cubicBezTo>
                    <a:pt x="3432" y="17325"/>
                    <a:pt x="2624" y="18675"/>
                    <a:pt x="2624" y="19125"/>
                  </a:cubicBezTo>
                  <a:cubicBezTo>
                    <a:pt x="2221" y="19800"/>
                    <a:pt x="2019" y="20250"/>
                    <a:pt x="1817" y="20250"/>
                  </a:cubicBezTo>
                  <a:cubicBezTo>
                    <a:pt x="1615" y="20475"/>
                    <a:pt x="1615" y="20475"/>
                    <a:pt x="1413" y="20700"/>
                  </a:cubicBezTo>
                  <a:cubicBezTo>
                    <a:pt x="1211" y="20700"/>
                    <a:pt x="606" y="20700"/>
                    <a:pt x="0" y="20700"/>
                  </a:cubicBezTo>
                  <a:cubicBezTo>
                    <a:pt x="0" y="21600"/>
                    <a:pt x="0" y="21600"/>
                    <a:pt x="0" y="21600"/>
                  </a:cubicBezTo>
                  <a:cubicBezTo>
                    <a:pt x="1009" y="21600"/>
                    <a:pt x="2019" y="21600"/>
                    <a:pt x="3028" y="21600"/>
                  </a:cubicBezTo>
                  <a:close/>
                  <a:moveTo>
                    <a:pt x="10295" y="4050"/>
                  </a:moveTo>
                  <a:cubicBezTo>
                    <a:pt x="13727" y="13275"/>
                    <a:pt x="13727" y="13275"/>
                    <a:pt x="13727" y="13275"/>
                  </a:cubicBezTo>
                  <a:cubicBezTo>
                    <a:pt x="6662" y="13275"/>
                    <a:pt x="6662" y="13275"/>
                    <a:pt x="6662" y="13275"/>
                  </a:cubicBezTo>
                  <a:lnTo>
                    <a:pt x="10295" y="4050"/>
                  </a:lnTo>
                  <a:close/>
                  <a:moveTo>
                    <a:pt x="10295" y="405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2176" name="Freeform 162"/>
            <p:cNvSpPr>
              <a:spLocks/>
            </p:cNvSpPr>
            <p:nvPr/>
          </p:nvSpPr>
          <p:spPr bwMode="auto">
            <a:xfrm>
              <a:off x="136" y="1"/>
              <a:ext cx="54"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5840" y="3183"/>
                  </a:moveTo>
                  <a:cubicBezTo>
                    <a:pt x="16457" y="2274"/>
                    <a:pt x="16869" y="1592"/>
                    <a:pt x="16869" y="1592"/>
                  </a:cubicBezTo>
                  <a:cubicBezTo>
                    <a:pt x="16869" y="1364"/>
                    <a:pt x="16663" y="1137"/>
                    <a:pt x="16457" y="1137"/>
                  </a:cubicBezTo>
                  <a:cubicBezTo>
                    <a:pt x="16251" y="1137"/>
                    <a:pt x="15429" y="909"/>
                    <a:pt x="14400" y="909"/>
                  </a:cubicBezTo>
                  <a:cubicBezTo>
                    <a:pt x="14400" y="0"/>
                    <a:pt x="14400" y="0"/>
                    <a:pt x="14400" y="0"/>
                  </a:cubicBezTo>
                  <a:cubicBezTo>
                    <a:pt x="16251" y="0"/>
                    <a:pt x="17280" y="0"/>
                    <a:pt x="18309" y="0"/>
                  </a:cubicBezTo>
                  <a:cubicBezTo>
                    <a:pt x="19131" y="0"/>
                    <a:pt x="19749" y="0"/>
                    <a:pt x="21600" y="0"/>
                  </a:cubicBezTo>
                  <a:cubicBezTo>
                    <a:pt x="21600" y="909"/>
                    <a:pt x="21600" y="909"/>
                    <a:pt x="21600" y="909"/>
                  </a:cubicBezTo>
                  <a:cubicBezTo>
                    <a:pt x="20571" y="909"/>
                    <a:pt x="19954" y="1137"/>
                    <a:pt x="19749" y="1137"/>
                  </a:cubicBezTo>
                  <a:cubicBezTo>
                    <a:pt x="19543" y="1137"/>
                    <a:pt x="19131" y="1364"/>
                    <a:pt x="18926" y="1592"/>
                  </a:cubicBezTo>
                  <a:cubicBezTo>
                    <a:pt x="18720" y="1592"/>
                    <a:pt x="18309" y="2274"/>
                    <a:pt x="17897" y="2956"/>
                  </a:cubicBezTo>
                  <a:cubicBezTo>
                    <a:pt x="13577" y="9777"/>
                    <a:pt x="13577" y="9777"/>
                    <a:pt x="13577" y="9777"/>
                  </a:cubicBezTo>
                  <a:cubicBezTo>
                    <a:pt x="12754" y="11141"/>
                    <a:pt x="12343" y="12051"/>
                    <a:pt x="12137" y="12278"/>
                  </a:cubicBezTo>
                  <a:cubicBezTo>
                    <a:pt x="12137" y="12733"/>
                    <a:pt x="12137" y="12960"/>
                    <a:pt x="12137" y="13187"/>
                  </a:cubicBezTo>
                  <a:cubicBezTo>
                    <a:pt x="12137" y="14324"/>
                    <a:pt x="12137" y="14324"/>
                    <a:pt x="12137" y="14324"/>
                  </a:cubicBezTo>
                  <a:cubicBezTo>
                    <a:pt x="12137" y="15688"/>
                    <a:pt x="12137" y="17053"/>
                    <a:pt x="12137" y="18417"/>
                  </a:cubicBezTo>
                  <a:cubicBezTo>
                    <a:pt x="12137" y="19326"/>
                    <a:pt x="12343" y="20008"/>
                    <a:pt x="12343" y="20236"/>
                  </a:cubicBezTo>
                  <a:cubicBezTo>
                    <a:pt x="12549" y="20236"/>
                    <a:pt x="12549" y="20463"/>
                    <a:pt x="12960" y="20463"/>
                  </a:cubicBezTo>
                  <a:cubicBezTo>
                    <a:pt x="13166" y="20691"/>
                    <a:pt x="13783" y="20691"/>
                    <a:pt x="15017" y="20691"/>
                  </a:cubicBezTo>
                  <a:cubicBezTo>
                    <a:pt x="15017" y="21600"/>
                    <a:pt x="15017" y="21600"/>
                    <a:pt x="15017" y="21600"/>
                  </a:cubicBezTo>
                  <a:cubicBezTo>
                    <a:pt x="13371" y="21600"/>
                    <a:pt x="11931" y="21600"/>
                    <a:pt x="10903" y="21600"/>
                  </a:cubicBezTo>
                  <a:cubicBezTo>
                    <a:pt x="9669" y="21600"/>
                    <a:pt x="8229" y="21600"/>
                    <a:pt x="6583" y="21600"/>
                  </a:cubicBezTo>
                  <a:cubicBezTo>
                    <a:pt x="6583" y="20691"/>
                    <a:pt x="6583" y="20691"/>
                    <a:pt x="6583" y="20691"/>
                  </a:cubicBezTo>
                  <a:cubicBezTo>
                    <a:pt x="7611" y="20691"/>
                    <a:pt x="8229" y="20691"/>
                    <a:pt x="8640" y="20463"/>
                  </a:cubicBezTo>
                  <a:cubicBezTo>
                    <a:pt x="8846" y="20463"/>
                    <a:pt x="9051" y="20463"/>
                    <a:pt x="9051" y="20236"/>
                  </a:cubicBezTo>
                  <a:cubicBezTo>
                    <a:pt x="9257" y="20008"/>
                    <a:pt x="9257" y="19554"/>
                    <a:pt x="9257" y="18644"/>
                  </a:cubicBezTo>
                  <a:cubicBezTo>
                    <a:pt x="9257" y="18417"/>
                    <a:pt x="9257" y="17053"/>
                    <a:pt x="9463" y="14324"/>
                  </a:cubicBezTo>
                  <a:cubicBezTo>
                    <a:pt x="9463" y="12733"/>
                    <a:pt x="9463" y="12733"/>
                    <a:pt x="9463" y="12733"/>
                  </a:cubicBezTo>
                  <a:cubicBezTo>
                    <a:pt x="9257" y="12278"/>
                    <a:pt x="9051" y="11823"/>
                    <a:pt x="8846" y="11368"/>
                  </a:cubicBezTo>
                  <a:cubicBezTo>
                    <a:pt x="8640" y="11141"/>
                    <a:pt x="8229" y="10232"/>
                    <a:pt x="7200" y="8867"/>
                  </a:cubicBezTo>
                  <a:cubicBezTo>
                    <a:pt x="3497" y="2956"/>
                    <a:pt x="3497" y="2956"/>
                    <a:pt x="3497" y="2956"/>
                  </a:cubicBezTo>
                  <a:cubicBezTo>
                    <a:pt x="3086" y="2274"/>
                    <a:pt x="2880" y="1592"/>
                    <a:pt x="2674" y="1592"/>
                  </a:cubicBezTo>
                  <a:cubicBezTo>
                    <a:pt x="2469" y="1364"/>
                    <a:pt x="2057" y="1137"/>
                    <a:pt x="1851" y="1137"/>
                  </a:cubicBezTo>
                  <a:cubicBezTo>
                    <a:pt x="1646" y="1137"/>
                    <a:pt x="1234" y="909"/>
                    <a:pt x="0" y="909"/>
                  </a:cubicBezTo>
                  <a:cubicBezTo>
                    <a:pt x="0" y="0"/>
                    <a:pt x="0" y="0"/>
                    <a:pt x="0" y="0"/>
                  </a:cubicBezTo>
                  <a:cubicBezTo>
                    <a:pt x="1851" y="0"/>
                    <a:pt x="2469" y="0"/>
                    <a:pt x="3497" y="0"/>
                  </a:cubicBezTo>
                  <a:cubicBezTo>
                    <a:pt x="4526" y="0"/>
                    <a:pt x="6994" y="0"/>
                    <a:pt x="8846" y="0"/>
                  </a:cubicBezTo>
                  <a:cubicBezTo>
                    <a:pt x="8846" y="909"/>
                    <a:pt x="8846" y="909"/>
                    <a:pt x="8846" y="909"/>
                  </a:cubicBezTo>
                  <a:cubicBezTo>
                    <a:pt x="7817" y="909"/>
                    <a:pt x="6789" y="1137"/>
                    <a:pt x="6583" y="1137"/>
                  </a:cubicBezTo>
                  <a:cubicBezTo>
                    <a:pt x="6377" y="1137"/>
                    <a:pt x="6171" y="1364"/>
                    <a:pt x="6171" y="1592"/>
                  </a:cubicBezTo>
                  <a:cubicBezTo>
                    <a:pt x="6171" y="1592"/>
                    <a:pt x="6377" y="2274"/>
                    <a:pt x="6994" y="3183"/>
                  </a:cubicBezTo>
                  <a:cubicBezTo>
                    <a:pt x="11314" y="10914"/>
                    <a:pt x="11314" y="10914"/>
                    <a:pt x="11314" y="10914"/>
                  </a:cubicBezTo>
                  <a:lnTo>
                    <a:pt x="15840" y="3183"/>
                  </a:lnTo>
                  <a:close/>
                  <a:moveTo>
                    <a:pt x="15840" y="3183"/>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2177" name="AutoShape 163"/>
            <p:cNvSpPr>
              <a:spLocks/>
            </p:cNvSpPr>
            <p:nvPr/>
          </p:nvSpPr>
          <p:spPr bwMode="auto">
            <a:xfrm>
              <a:off x="188" y="0"/>
              <a:ext cx="55"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3872" y="5236"/>
                  </a:moveTo>
                  <a:cubicBezTo>
                    <a:pt x="4483" y="3927"/>
                    <a:pt x="5298" y="2836"/>
                    <a:pt x="6317" y="2182"/>
                  </a:cubicBezTo>
                  <a:cubicBezTo>
                    <a:pt x="7540" y="1527"/>
                    <a:pt x="8966" y="1091"/>
                    <a:pt x="10392" y="1091"/>
                  </a:cubicBezTo>
                  <a:cubicBezTo>
                    <a:pt x="11411" y="1091"/>
                    <a:pt x="12430" y="1309"/>
                    <a:pt x="13449" y="1745"/>
                  </a:cubicBezTo>
                  <a:cubicBezTo>
                    <a:pt x="14264" y="1964"/>
                    <a:pt x="15079" y="2400"/>
                    <a:pt x="15487" y="2836"/>
                  </a:cubicBezTo>
                  <a:cubicBezTo>
                    <a:pt x="16098" y="3491"/>
                    <a:pt x="16709" y="3927"/>
                    <a:pt x="17117" y="4582"/>
                  </a:cubicBezTo>
                  <a:cubicBezTo>
                    <a:pt x="17525" y="5236"/>
                    <a:pt x="17728" y="5891"/>
                    <a:pt x="17932" y="6764"/>
                  </a:cubicBezTo>
                  <a:cubicBezTo>
                    <a:pt x="18340" y="8073"/>
                    <a:pt x="18543" y="9600"/>
                    <a:pt x="18543" y="11127"/>
                  </a:cubicBezTo>
                  <a:cubicBezTo>
                    <a:pt x="18543" y="12873"/>
                    <a:pt x="18340" y="14618"/>
                    <a:pt x="17728" y="15927"/>
                  </a:cubicBezTo>
                  <a:cubicBezTo>
                    <a:pt x="17321" y="17236"/>
                    <a:pt x="16302" y="18327"/>
                    <a:pt x="15283" y="19200"/>
                  </a:cubicBezTo>
                  <a:cubicBezTo>
                    <a:pt x="14060" y="19855"/>
                    <a:pt x="12838" y="20291"/>
                    <a:pt x="11208" y="20291"/>
                  </a:cubicBezTo>
                  <a:cubicBezTo>
                    <a:pt x="10189" y="20291"/>
                    <a:pt x="9170" y="20073"/>
                    <a:pt x="8151" y="19855"/>
                  </a:cubicBezTo>
                  <a:cubicBezTo>
                    <a:pt x="7336" y="19418"/>
                    <a:pt x="6521" y="18764"/>
                    <a:pt x="5706" y="17891"/>
                  </a:cubicBezTo>
                  <a:cubicBezTo>
                    <a:pt x="4891" y="17236"/>
                    <a:pt x="4279" y="16145"/>
                    <a:pt x="3872" y="15055"/>
                  </a:cubicBezTo>
                  <a:cubicBezTo>
                    <a:pt x="3668" y="14400"/>
                    <a:pt x="3464" y="13527"/>
                    <a:pt x="3260" y="12436"/>
                  </a:cubicBezTo>
                  <a:cubicBezTo>
                    <a:pt x="3057" y="11564"/>
                    <a:pt x="2853" y="10691"/>
                    <a:pt x="2853" y="9818"/>
                  </a:cubicBezTo>
                  <a:cubicBezTo>
                    <a:pt x="2853" y="8073"/>
                    <a:pt x="3260" y="6545"/>
                    <a:pt x="3872" y="5236"/>
                  </a:cubicBezTo>
                  <a:close/>
                  <a:moveTo>
                    <a:pt x="611" y="15055"/>
                  </a:moveTo>
                  <a:cubicBezTo>
                    <a:pt x="1019" y="16582"/>
                    <a:pt x="1834" y="17673"/>
                    <a:pt x="2649" y="18764"/>
                  </a:cubicBezTo>
                  <a:cubicBezTo>
                    <a:pt x="3668" y="19636"/>
                    <a:pt x="4687" y="20509"/>
                    <a:pt x="5909" y="20945"/>
                  </a:cubicBezTo>
                  <a:cubicBezTo>
                    <a:pt x="7336" y="21382"/>
                    <a:pt x="8762" y="21600"/>
                    <a:pt x="10189" y="21600"/>
                  </a:cubicBezTo>
                  <a:cubicBezTo>
                    <a:pt x="13449" y="21600"/>
                    <a:pt x="16302" y="20509"/>
                    <a:pt x="18340" y="18327"/>
                  </a:cubicBezTo>
                  <a:cubicBezTo>
                    <a:pt x="20581" y="16145"/>
                    <a:pt x="21600" y="13527"/>
                    <a:pt x="21600" y="10036"/>
                  </a:cubicBezTo>
                  <a:cubicBezTo>
                    <a:pt x="21600" y="9164"/>
                    <a:pt x="21600" y="8073"/>
                    <a:pt x="21396" y="7200"/>
                  </a:cubicBezTo>
                  <a:cubicBezTo>
                    <a:pt x="21192" y="6327"/>
                    <a:pt x="20785" y="5455"/>
                    <a:pt x="20581" y="4800"/>
                  </a:cubicBezTo>
                  <a:cubicBezTo>
                    <a:pt x="19970" y="3927"/>
                    <a:pt x="19358" y="3273"/>
                    <a:pt x="18543" y="2400"/>
                  </a:cubicBezTo>
                  <a:cubicBezTo>
                    <a:pt x="17728" y="1745"/>
                    <a:pt x="16709" y="1091"/>
                    <a:pt x="15283" y="655"/>
                  </a:cubicBezTo>
                  <a:cubicBezTo>
                    <a:pt x="14060" y="218"/>
                    <a:pt x="12634" y="0"/>
                    <a:pt x="11004" y="0"/>
                  </a:cubicBezTo>
                  <a:cubicBezTo>
                    <a:pt x="9374" y="0"/>
                    <a:pt x="7743" y="218"/>
                    <a:pt x="6521" y="655"/>
                  </a:cubicBezTo>
                  <a:cubicBezTo>
                    <a:pt x="5094" y="1309"/>
                    <a:pt x="3872" y="1964"/>
                    <a:pt x="2853" y="3055"/>
                  </a:cubicBezTo>
                  <a:cubicBezTo>
                    <a:pt x="1834" y="4145"/>
                    <a:pt x="1019" y="5236"/>
                    <a:pt x="611" y="6545"/>
                  </a:cubicBezTo>
                  <a:cubicBezTo>
                    <a:pt x="204" y="7855"/>
                    <a:pt x="0" y="9382"/>
                    <a:pt x="0" y="10909"/>
                  </a:cubicBezTo>
                  <a:cubicBezTo>
                    <a:pt x="0" y="12218"/>
                    <a:pt x="204" y="13745"/>
                    <a:pt x="611" y="15055"/>
                  </a:cubicBezTo>
                  <a:close/>
                  <a:moveTo>
                    <a:pt x="611" y="1505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92164" name="Rectangle 165"/>
          <p:cNvSpPr>
            <a:spLocks noGrp="1" noChangeArrowheads="1"/>
          </p:cNvSpPr>
          <p:nvPr>
            <p:ph type="title"/>
          </p:nvPr>
        </p:nvSpPr>
        <p:spPr/>
        <p:txBody>
          <a:bodyPr rIns="132080"/>
          <a:lstStyle/>
          <a:p>
            <a:pPr eaLnBrk="1" hangingPunct="1"/>
            <a:r>
              <a:rPr lang="en-US" altLang="en-US" dirty="0" smtClean="0">
                <a:ea typeface="ＭＳ Ｐゴシック" pitchFamily="34" charset="-128"/>
              </a:rPr>
              <a:t>Surgical Task Shifting (or Sharing)</a:t>
            </a:r>
          </a:p>
        </p:txBody>
      </p:sp>
      <p:sp>
        <p:nvSpPr>
          <p:cNvPr id="92165" name="Rectangle 166"/>
          <p:cNvSpPr>
            <a:spLocks/>
          </p:cNvSpPr>
          <p:nvPr/>
        </p:nvSpPr>
        <p:spPr bwMode="auto">
          <a:xfrm>
            <a:off x="4419600" y="6400800"/>
            <a:ext cx="4737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ts val="1100"/>
              </a:spcBef>
              <a:buClrTx/>
              <a:buFontTx/>
              <a:buNone/>
            </a:pPr>
            <a:r>
              <a:rPr lang="en-US" altLang="en-US" sz="1800">
                <a:latin typeface="Tahoma" pitchFamily="34" charset="0"/>
                <a:cs typeface="Tahoma" pitchFamily="34" charset="0"/>
                <a:sym typeface="Tahoma" pitchFamily="34" charset="0"/>
              </a:rPr>
              <a:t>Chu et al. PLoS Medicine 2009</a:t>
            </a:r>
          </a:p>
        </p:txBody>
      </p:sp>
      <p:pic>
        <p:nvPicPr>
          <p:cNvPr id="92166" name="Picture 169" descr="Surgical task shifting func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4" y="160020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4800600" y="3891202"/>
            <a:ext cx="914400" cy="3365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p:cNvSpPr txBox="1"/>
          <p:nvPr/>
        </p:nvSpPr>
        <p:spPr>
          <a:xfrm>
            <a:off x="2362200" y="3777587"/>
            <a:ext cx="2286000" cy="646331"/>
          </a:xfrm>
          <a:prstGeom prst="rect">
            <a:avLst/>
          </a:prstGeom>
          <a:noFill/>
        </p:spPr>
        <p:txBody>
          <a:bodyPr wrap="square" rtlCol="0">
            <a:spAutoFit/>
          </a:bodyPr>
          <a:lstStyle/>
          <a:p>
            <a:r>
              <a:rPr lang="en-US" dirty="0" smtClean="0">
                <a:solidFill>
                  <a:schemeClr val="bg1"/>
                </a:solidFill>
              </a:rPr>
              <a:t>What Family Docs should be able to do</a:t>
            </a:r>
            <a:endParaRPr lang="en-US" dirty="0">
              <a:solidFill>
                <a:schemeClr val="bg1"/>
              </a:solidFill>
            </a:endParaRPr>
          </a:p>
        </p:txBody>
      </p:sp>
      <p:sp>
        <p:nvSpPr>
          <p:cNvPr id="6" name="Bent-Up Arrow 5"/>
          <p:cNvSpPr/>
          <p:nvPr/>
        </p:nvSpPr>
        <p:spPr>
          <a:xfrm rot="5400000">
            <a:off x="1467534" y="3485466"/>
            <a:ext cx="646331" cy="838200"/>
          </a:xfrm>
          <a:prstGeom prst="ben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152"/>
          <p:cNvSpPr txBox="1">
            <a:spLocks noChangeArrowheads="1"/>
          </p:cNvSpPr>
          <p:nvPr/>
        </p:nvSpPr>
        <p:spPr bwMode="auto">
          <a:xfrm>
            <a:off x="7569200" y="6245225"/>
            <a:ext cx="2555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50800" tIns="50800" bIns="50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fld id="{582182A3-7459-43AA-8BC8-858EFDE1C1C3}" type="slidenum">
              <a:rPr lang="en-US" altLang="en-US" sz="1000" smtClean="0">
                <a:cs typeface="Arial" pitchFamily="34" charset="0"/>
              </a:rPr>
              <a:pPr algn="ctr" eaLnBrk="1" hangingPunct="1">
                <a:defRPr/>
              </a:pPr>
              <a:t>73</a:t>
            </a:fld>
            <a:endParaRPr lang="en-US" altLang="en-US" sz="1000" smtClean="0">
              <a:cs typeface="Arial" pitchFamily="34" charset="0"/>
            </a:endParaRPr>
          </a:p>
        </p:txBody>
      </p:sp>
      <p:grpSp>
        <p:nvGrpSpPr>
          <p:cNvPr id="93187" name="Group 164"/>
          <p:cNvGrpSpPr>
            <a:grpSpLocks/>
          </p:cNvGrpSpPr>
          <p:nvPr/>
        </p:nvGrpSpPr>
        <p:grpSpPr bwMode="auto">
          <a:xfrm>
            <a:off x="120650" y="6299200"/>
            <a:ext cx="420688" cy="458788"/>
            <a:chOff x="0" y="0"/>
            <a:chExt cx="265" cy="289"/>
          </a:xfrm>
        </p:grpSpPr>
        <p:sp>
          <p:nvSpPr>
            <p:cNvPr id="93191" name="Freeform 153"/>
            <p:cNvSpPr>
              <a:spLocks/>
            </p:cNvSpPr>
            <p:nvPr/>
          </p:nvSpPr>
          <p:spPr bwMode="auto">
            <a:xfrm>
              <a:off x="98" y="67"/>
              <a:ext cx="21"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3192" name="AutoShape 154"/>
            <p:cNvSpPr>
              <a:spLocks/>
            </p:cNvSpPr>
            <p:nvPr/>
          </p:nvSpPr>
          <p:spPr bwMode="auto">
            <a:xfrm>
              <a:off x="39" y="140"/>
              <a:ext cx="186"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17027" y="0"/>
                  </a:moveTo>
                  <a:cubicBezTo>
                    <a:pt x="12455" y="0"/>
                    <a:pt x="12455" y="0"/>
                    <a:pt x="12455" y="0"/>
                  </a:cubicBezTo>
                  <a:cubicBezTo>
                    <a:pt x="12455" y="6472"/>
                    <a:pt x="12455" y="6472"/>
                    <a:pt x="12455" y="6472"/>
                  </a:cubicBezTo>
                  <a:cubicBezTo>
                    <a:pt x="12455" y="9408"/>
                    <a:pt x="13297" y="11440"/>
                    <a:pt x="14681" y="12870"/>
                  </a:cubicBezTo>
                  <a:cubicBezTo>
                    <a:pt x="14681" y="11967"/>
                    <a:pt x="14681" y="11967"/>
                    <a:pt x="14681" y="11967"/>
                  </a:cubicBezTo>
                  <a:cubicBezTo>
                    <a:pt x="13658" y="10461"/>
                    <a:pt x="13477" y="8730"/>
                    <a:pt x="13477" y="7225"/>
                  </a:cubicBezTo>
                  <a:cubicBezTo>
                    <a:pt x="13477" y="5569"/>
                    <a:pt x="13477" y="5569"/>
                    <a:pt x="13477" y="5569"/>
                  </a:cubicBezTo>
                  <a:cubicBezTo>
                    <a:pt x="15222" y="5569"/>
                    <a:pt x="15222" y="5569"/>
                    <a:pt x="15222" y="5569"/>
                  </a:cubicBezTo>
                  <a:cubicBezTo>
                    <a:pt x="15222" y="12870"/>
                    <a:pt x="15222" y="12870"/>
                    <a:pt x="15222" y="12870"/>
                  </a:cubicBezTo>
                  <a:cubicBezTo>
                    <a:pt x="15222" y="15579"/>
                    <a:pt x="14621" y="18966"/>
                    <a:pt x="10830" y="21073"/>
                  </a:cubicBezTo>
                  <a:cubicBezTo>
                    <a:pt x="7160" y="19041"/>
                    <a:pt x="6438" y="15880"/>
                    <a:pt x="6378" y="13321"/>
                  </a:cubicBezTo>
                  <a:cubicBezTo>
                    <a:pt x="8123" y="11816"/>
                    <a:pt x="9085" y="9709"/>
                    <a:pt x="9085" y="6472"/>
                  </a:cubicBezTo>
                  <a:cubicBezTo>
                    <a:pt x="9085" y="5569"/>
                    <a:pt x="9085" y="5569"/>
                    <a:pt x="9085" y="5569"/>
                  </a:cubicBezTo>
                  <a:cubicBezTo>
                    <a:pt x="10830" y="5569"/>
                    <a:pt x="10830" y="5569"/>
                    <a:pt x="10830" y="5569"/>
                  </a:cubicBezTo>
                  <a:cubicBezTo>
                    <a:pt x="11913" y="5569"/>
                    <a:pt x="11913" y="5569"/>
                    <a:pt x="11913" y="5569"/>
                  </a:cubicBezTo>
                  <a:cubicBezTo>
                    <a:pt x="11913" y="4215"/>
                    <a:pt x="11913" y="4215"/>
                    <a:pt x="11913" y="4215"/>
                  </a:cubicBezTo>
                  <a:cubicBezTo>
                    <a:pt x="10830" y="4215"/>
                    <a:pt x="10830" y="4215"/>
                    <a:pt x="10830" y="4215"/>
                  </a:cubicBezTo>
                  <a:cubicBezTo>
                    <a:pt x="9085" y="4215"/>
                    <a:pt x="9085" y="4215"/>
                    <a:pt x="9085" y="4215"/>
                  </a:cubicBezTo>
                  <a:cubicBezTo>
                    <a:pt x="9085" y="4215"/>
                    <a:pt x="9085" y="4215"/>
                    <a:pt x="9085" y="4215"/>
                  </a:cubicBezTo>
                  <a:cubicBezTo>
                    <a:pt x="8062" y="4215"/>
                    <a:pt x="8062" y="4215"/>
                    <a:pt x="8062" y="4215"/>
                  </a:cubicBezTo>
                  <a:cubicBezTo>
                    <a:pt x="8062" y="4215"/>
                    <a:pt x="8062" y="4215"/>
                    <a:pt x="8062" y="4215"/>
                  </a:cubicBezTo>
                  <a:cubicBezTo>
                    <a:pt x="5355" y="4215"/>
                    <a:pt x="5355" y="4215"/>
                    <a:pt x="5355" y="4215"/>
                  </a:cubicBezTo>
                  <a:cubicBezTo>
                    <a:pt x="5355" y="11967"/>
                    <a:pt x="5355" y="11967"/>
                    <a:pt x="5355" y="11967"/>
                  </a:cubicBezTo>
                  <a:cubicBezTo>
                    <a:pt x="5355" y="12192"/>
                    <a:pt x="5355" y="12493"/>
                    <a:pt x="5355" y="12719"/>
                  </a:cubicBezTo>
                  <a:cubicBezTo>
                    <a:pt x="5355" y="12719"/>
                    <a:pt x="5355" y="12719"/>
                    <a:pt x="5355" y="12719"/>
                  </a:cubicBezTo>
                  <a:cubicBezTo>
                    <a:pt x="5776" y="12418"/>
                    <a:pt x="6077" y="12042"/>
                    <a:pt x="6378" y="11666"/>
                  </a:cubicBezTo>
                  <a:cubicBezTo>
                    <a:pt x="6378" y="11666"/>
                    <a:pt x="6378" y="11666"/>
                    <a:pt x="6378" y="11666"/>
                  </a:cubicBezTo>
                  <a:cubicBezTo>
                    <a:pt x="6378" y="5569"/>
                    <a:pt x="6378" y="5569"/>
                    <a:pt x="6378" y="5569"/>
                  </a:cubicBezTo>
                  <a:cubicBezTo>
                    <a:pt x="8062" y="5569"/>
                    <a:pt x="8062" y="5569"/>
                    <a:pt x="8062" y="5569"/>
                  </a:cubicBezTo>
                  <a:cubicBezTo>
                    <a:pt x="8062" y="5569"/>
                    <a:pt x="8062" y="5569"/>
                    <a:pt x="8062" y="5569"/>
                  </a:cubicBezTo>
                  <a:cubicBezTo>
                    <a:pt x="8062" y="7225"/>
                    <a:pt x="8062" y="7225"/>
                    <a:pt x="8062" y="7225"/>
                  </a:cubicBezTo>
                  <a:cubicBezTo>
                    <a:pt x="8062" y="9483"/>
                    <a:pt x="7701" y="12192"/>
                    <a:pt x="4513" y="13999"/>
                  </a:cubicBezTo>
                  <a:cubicBezTo>
                    <a:pt x="1384" y="12192"/>
                    <a:pt x="1023" y="9483"/>
                    <a:pt x="1023" y="7225"/>
                  </a:cubicBezTo>
                  <a:cubicBezTo>
                    <a:pt x="1023" y="1355"/>
                    <a:pt x="1023" y="1355"/>
                    <a:pt x="1023" y="1355"/>
                  </a:cubicBezTo>
                  <a:cubicBezTo>
                    <a:pt x="4513" y="1355"/>
                    <a:pt x="4513" y="1355"/>
                    <a:pt x="4513" y="1355"/>
                  </a:cubicBezTo>
                  <a:cubicBezTo>
                    <a:pt x="8062" y="1355"/>
                    <a:pt x="8062" y="1355"/>
                    <a:pt x="8062" y="1355"/>
                  </a:cubicBezTo>
                  <a:cubicBezTo>
                    <a:pt x="8062" y="3613"/>
                    <a:pt x="8062" y="3613"/>
                    <a:pt x="8062" y="3613"/>
                  </a:cubicBezTo>
                  <a:cubicBezTo>
                    <a:pt x="9085" y="3613"/>
                    <a:pt x="9085" y="3613"/>
                    <a:pt x="9085" y="3613"/>
                  </a:cubicBezTo>
                  <a:cubicBezTo>
                    <a:pt x="9085" y="0"/>
                    <a:pt x="9085" y="0"/>
                    <a:pt x="9085" y="0"/>
                  </a:cubicBezTo>
                  <a:cubicBezTo>
                    <a:pt x="4513" y="0"/>
                    <a:pt x="4513" y="0"/>
                    <a:pt x="4513" y="0"/>
                  </a:cubicBezTo>
                  <a:cubicBezTo>
                    <a:pt x="0" y="0"/>
                    <a:pt x="0" y="0"/>
                    <a:pt x="0" y="0"/>
                  </a:cubicBezTo>
                  <a:cubicBezTo>
                    <a:pt x="0" y="6472"/>
                    <a:pt x="0" y="6472"/>
                    <a:pt x="0" y="6472"/>
                  </a:cubicBezTo>
                  <a:cubicBezTo>
                    <a:pt x="0" y="10762"/>
                    <a:pt x="1685" y="13095"/>
                    <a:pt x="4513" y="14450"/>
                  </a:cubicBezTo>
                  <a:cubicBezTo>
                    <a:pt x="4874" y="14300"/>
                    <a:pt x="5174" y="14149"/>
                    <a:pt x="5475" y="13999"/>
                  </a:cubicBezTo>
                  <a:cubicBezTo>
                    <a:pt x="5957" y="17837"/>
                    <a:pt x="7882" y="20170"/>
                    <a:pt x="10830" y="21600"/>
                  </a:cubicBezTo>
                  <a:cubicBezTo>
                    <a:pt x="13718" y="20170"/>
                    <a:pt x="15643" y="17912"/>
                    <a:pt x="16185" y="13999"/>
                  </a:cubicBezTo>
                  <a:cubicBezTo>
                    <a:pt x="16426" y="14149"/>
                    <a:pt x="16726" y="14300"/>
                    <a:pt x="17027" y="14450"/>
                  </a:cubicBezTo>
                  <a:cubicBezTo>
                    <a:pt x="19855" y="13095"/>
                    <a:pt x="21600" y="10762"/>
                    <a:pt x="21600" y="6472"/>
                  </a:cubicBezTo>
                  <a:cubicBezTo>
                    <a:pt x="21600" y="0"/>
                    <a:pt x="21600" y="0"/>
                    <a:pt x="21600" y="0"/>
                  </a:cubicBezTo>
                  <a:lnTo>
                    <a:pt x="17027" y="0"/>
                  </a:lnTo>
                  <a:close/>
                  <a:moveTo>
                    <a:pt x="20517" y="7225"/>
                  </a:moveTo>
                  <a:cubicBezTo>
                    <a:pt x="20517" y="9483"/>
                    <a:pt x="20216" y="12192"/>
                    <a:pt x="17027" y="13999"/>
                  </a:cubicBezTo>
                  <a:cubicBezTo>
                    <a:pt x="16726" y="13848"/>
                    <a:pt x="16486" y="13698"/>
                    <a:pt x="16245" y="13472"/>
                  </a:cubicBezTo>
                  <a:cubicBezTo>
                    <a:pt x="16245" y="13020"/>
                    <a:pt x="16305" y="12493"/>
                    <a:pt x="16305" y="11967"/>
                  </a:cubicBezTo>
                  <a:cubicBezTo>
                    <a:pt x="16305" y="4215"/>
                    <a:pt x="16305" y="4215"/>
                    <a:pt x="16305" y="4215"/>
                  </a:cubicBezTo>
                  <a:cubicBezTo>
                    <a:pt x="13477" y="4215"/>
                    <a:pt x="13477" y="4215"/>
                    <a:pt x="13477" y="4215"/>
                  </a:cubicBezTo>
                  <a:cubicBezTo>
                    <a:pt x="13477" y="1355"/>
                    <a:pt x="13477" y="1355"/>
                    <a:pt x="13477" y="1355"/>
                  </a:cubicBezTo>
                  <a:cubicBezTo>
                    <a:pt x="17027" y="1355"/>
                    <a:pt x="17027" y="1355"/>
                    <a:pt x="17027" y="1355"/>
                  </a:cubicBezTo>
                  <a:cubicBezTo>
                    <a:pt x="20517" y="1355"/>
                    <a:pt x="20517" y="1355"/>
                    <a:pt x="20517" y="1355"/>
                  </a:cubicBezTo>
                  <a:lnTo>
                    <a:pt x="20517" y="7225"/>
                  </a:lnTo>
                  <a:close/>
                  <a:moveTo>
                    <a:pt x="20517" y="722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3193" name="Freeform 155"/>
            <p:cNvSpPr>
              <a:spLocks/>
            </p:cNvSpPr>
            <p:nvPr/>
          </p:nvSpPr>
          <p:spPr bwMode="auto">
            <a:xfrm>
              <a:off x="54" y="67"/>
              <a:ext cx="39"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1705" y="21600"/>
                  </a:moveTo>
                  <a:cubicBezTo>
                    <a:pt x="1705" y="20700"/>
                    <a:pt x="1705" y="20700"/>
                    <a:pt x="1705" y="20700"/>
                  </a:cubicBezTo>
                  <a:cubicBezTo>
                    <a:pt x="2558" y="20475"/>
                    <a:pt x="3126" y="20250"/>
                    <a:pt x="3411" y="20025"/>
                  </a:cubicBezTo>
                  <a:cubicBezTo>
                    <a:pt x="3411" y="20025"/>
                    <a:pt x="3411" y="19800"/>
                    <a:pt x="3695" y="19800"/>
                  </a:cubicBezTo>
                  <a:cubicBezTo>
                    <a:pt x="3695" y="19350"/>
                    <a:pt x="3695" y="18900"/>
                    <a:pt x="3695" y="18000"/>
                  </a:cubicBezTo>
                  <a:cubicBezTo>
                    <a:pt x="3979" y="16425"/>
                    <a:pt x="3979" y="15750"/>
                    <a:pt x="3979" y="15300"/>
                  </a:cubicBezTo>
                  <a:cubicBezTo>
                    <a:pt x="3979" y="7200"/>
                    <a:pt x="3979" y="7200"/>
                    <a:pt x="3979" y="7200"/>
                  </a:cubicBezTo>
                  <a:cubicBezTo>
                    <a:pt x="3979" y="5850"/>
                    <a:pt x="3979" y="4500"/>
                    <a:pt x="3695" y="3150"/>
                  </a:cubicBezTo>
                  <a:cubicBezTo>
                    <a:pt x="3695" y="2250"/>
                    <a:pt x="3695" y="1575"/>
                    <a:pt x="3411" y="1350"/>
                  </a:cubicBezTo>
                  <a:cubicBezTo>
                    <a:pt x="3411" y="1350"/>
                    <a:pt x="3126" y="1125"/>
                    <a:pt x="2842" y="1125"/>
                  </a:cubicBezTo>
                  <a:cubicBezTo>
                    <a:pt x="2558" y="900"/>
                    <a:pt x="1421" y="900"/>
                    <a:pt x="0" y="900"/>
                  </a:cubicBezTo>
                  <a:cubicBezTo>
                    <a:pt x="0" y="0"/>
                    <a:pt x="0" y="0"/>
                    <a:pt x="0" y="0"/>
                  </a:cubicBezTo>
                  <a:cubicBezTo>
                    <a:pt x="3126" y="0"/>
                    <a:pt x="5116" y="0"/>
                    <a:pt x="5968" y="0"/>
                  </a:cubicBezTo>
                  <a:cubicBezTo>
                    <a:pt x="6821" y="0"/>
                    <a:pt x="8811" y="0"/>
                    <a:pt x="11653" y="0"/>
                  </a:cubicBezTo>
                  <a:cubicBezTo>
                    <a:pt x="11653" y="900"/>
                    <a:pt x="11653" y="900"/>
                    <a:pt x="11653" y="900"/>
                  </a:cubicBezTo>
                  <a:cubicBezTo>
                    <a:pt x="10232" y="900"/>
                    <a:pt x="9095" y="900"/>
                    <a:pt x="8811" y="1125"/>
                  </a:cubicBezTo>
                  <a:cubicBezTo>
                    <a:pt x="8526" y="1125"/>
                    <a:pt x="8242" y="1350"/>
                    <a:pt x="8242" y="1350"/>
                  </a:cubicBezTo>
                  <a:cubicBezTo>
                    <a:pt x="7958" y="1575"/>
                    <a:pt x="7958" y="2025"/>
                    <a:pt x="7958" y="2925"/>
                  </a:cubicBezTo>
                  <a:cubicBezTo>
                    <a:pt x="7674" y="3150"/>
                    <a:pt x="7674" y="4500"/>
                    <a:pt x="7674" y="7200"/>
                  </a:cubicBezTo>
                  <a:cubicBezTo>
                    <a:pt x="7674" y="17550"/>
                    <a:pt x="7674" y="17550"/>
                    <a:pt x="7674" y="17550"/>
                  </a:cubicBezTo>
                  <a:cubicBezTo>
                    <a:pt x="7674" y="18450"/>
                    <a:pt x="7674" y="19350"/>
                    <a:pt x="7958" y="20025"/>
                  </a:cubicBezTo>
                  <a:cubicBezTo>
                    <a:pt x="9379" y="20025"/>
                    <a:pt x="9379" y="20250"/>
                    <a:pt x="11084" y="20250"/>
                  </a:cubicBezTo>
                  <a:cubicBezTo>
                    <a:pt x="14779" y="20250"/>
                    <a:pt x="17621" y="20025"/>
                    <a:pt x="19042" y="19575"/>
                  </a:cubicBezTo>
                  <a:cubicBezTo>
                    <a:pt x="19326" y="19350"/>
                    <a:pt x="19326" y="18900"/>
                    <a:pt x="19611" y="18450"/>
                  </a:cubicBezTo>
                  <a:cubicBezTo>
                    <a:pt x="20463" y="15975"/>
                    <a:pt x="20463" y="15975"/>
                    <a:pt x="20463" y="15975"/>
                  </a:cubicBezTo>
                  <a:cubicBezTo>
                    <a:pt x="21600" y="15975"/>
                    <a:pt x="21600" y="15975"/>
                    <a:pt x="21600" y="15975"/>
                  </a:cubicBezTo>
                  <a:cubicBezTo>
                    <a:pt x="21316" y="17550"/>
                    <a:pt x="21032" y="19350"/>
                    <a:pt x="20747" y="21375"/>
                  </a:cubicBezTo>
                  <a:cubicBezTo>
                    <a:pt x="20179" y="21375"/>
                    <a:pt x="19895" y="21375"/>
                    <a:pt x="19611" y="21600"/>
                  </a:cubicBezTo>
                  <a:cubicBezTo>
                    <a:pt x="18758" y="21600"/>
                    <a:pt x="17905" y="21600"/>
                    <a:pt x="16200" y="21600"/>
                  </a:cubicBezTo>
                  <a:cubicBezTo>
                    <a:pt x="5684" y="21375"/>
                    <a:pt x="5684" y="21375"/>
                    <a:pt x="5684" y="21375"/>
                  </a:cubicBezTo>
                  <a:cubicBezTo>
                    <a:pt x="4263" y="21375"/>
                    <a:pt x="3126" y="21375"/>
                    <a:pt x="1705" y="21600"/>
                  </a:cubicBezTo>
                  <a:close/>
                  <a:moveTo>
                    <a:pt x="170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3194" name="Freeform 156"/>
            <p:cNvSpPr>
              <a:spLocks/>
            </p:cNvSpPr>
            <p:nvPr/>
          </p:nvSpPr>
          <p:spPr bwMode="auto">
            <a:xfrm>
              <a:off x="127" y="67"/>
              <a:ext cx="58"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0" y="21159"/>
                  </a:moveTo>
                  <a:cubicBezTo>
                    <a:pt x="0" y="20057"/>
                    <a:pt x="0" y="20057"/>
                    <a:pt x="0" y="20057"/>
                  </a:cubicBezTo>
                  <a:cubicBezTo>
                    <a:pt x="973" y="20057"/>
                    <a:pt x="1557" y="20057"/>
                    <a:pt x="1946" y="19837"/>
                  </a:cubicBezTo>
                  <a:cubicBezTo>
                    <a:pt x="2141" y="19837"/>
                    <a:pt x="2141" y="19837"/>
                    <a:pt x="2141" y="19616"/>
                  </a:cubicBezTo>
                  <a:cubicBezTo>
                    <a:pt x="2335" y="19396"/>
                    <a:pt x="2335" y="18955"/>
                    <a:pt x="2335" y="18073"/>
                  </a:cubicBezTo>
                  <a:cubicBezTo>
                    <a:pt x="2530" y="16751"/>
                    <a:pt x="2530" y="15649"/>
                    <a:pt x="2530" y="14767"/>
                  </a:cubicBezTo>
                  <a:cubicBezTo>
                    <a:pt x="2530" y="2645"/>
                    <a:pt x="2530" y="2645"/>
                    <a:pt x="2530" y="2645"/>
                  </a:cubicBezTo>
                  <a:cubicBezTo>
                    <a:pt x="2530" y="2204"/>
                    <a:pt x="2530" y="1984"/>
                    <a:pt x="2530" y="1984"/>
                  </a:cubicBezTo>
                  <a:cubicBezTo>
                    <a:pt x="2335" y="1763"/>
                    <a:pt x="2141" y="1543"/>
                    <a:pt x="1946" y="1322"/>
                  </a:cubicBezTo>
                  <a:cubicBezTo>
                    <a:pt x="1751" y="1102"/>
                    <a:pt x="1557" y="1102"/>
                    <a:pt x="1362" y="882"/>
                  </a:cubicBezTo>
                  <a:cubicBezTo>
                    <a:pt x="1168" y="882"/>
                    <a:pt x="584" y="882"/>
                    <a:pt x="0" y="882"/>
                  </a:cubicBezTo>
                  <a:cubicBezTo>
                    <a:pt x="0" y="0"/>
                    <a:pt x="0" y="0"/>
                    <a:pt x="0" y="0"/>
                  </a:cubicBezTo>
                  <a:cubicBezTo>
                    <a:pt x="1557" y="0"/>
                    <a:pt x="2530" y="0"/>
                    <a:pt x="2919" y="0"/>
                  </a:cubicBezTo>
                  <a:cubicBezTo>
                    <a:pt x="3697" y="0"/>
                    <a:pt x="4281" y="0"/>
                    <a:pt x="5059" y="0"/>
                  </a:cubicBezTo>
                  <a:cubicBezTo>
                    <a:pt x="5838" y="1102"/>
                    <a:pt x="6227" y="1763"/>
                    <a:pt x="6616" y="2424"/>
                  </a:cubicBezTo>
                  <a:cubicBezTo>
                    <a:pt x="9535" y="6171"/>
                    <a:pt x="9535" y="6171"/>
                    <a:pt x="9535" y="6171"/>
                  </a:cubicBezTo>
                  <a:cubicBezTo>
                    <a:pt x="13622" y="11461"/>
                    <a:pt x="13622" y="11461"/>
                    <a:pt x="13622" y="11461"/>
                  </a:cubicBezTo>
                  <a:cubicBezTo>
                    <a:pt x="14789" y="13224"/>
                    <a:pt x="15957" y="14547"/>
                    <a:pt x="16735" y="15649"/>
                  </a:cubicBezTo>
                  <a:cubicBezTo>
                    <a:pt x="17124" y="16310"/>
                    <a:pt x="17708" y="16751"/>
                    <a:pt x="17903" y="17192"/>
                  </a:cubicBezTo>
                  <a:cubicBezTo>
                    <a:pt x="17903" y="6392"/>
                    <a:pt x="17903" y="6392"/>
                    <a:pt x="17903" y="6392"/>
                  </a:cubicBezTo>
                  <a:cubicBezTo>
                    <a:pt x="17903" y="5290"/>
                    <a:pt x="17903" y="4188"/>
                    <a:pt x="17903" y="2865"/>
                  </a:cubicBezTo>
                  <a:cubicBezTo>
                    <a:pt x="17903" y="1984"/>
                    <a:pt x="17708" y="1543"/>
                    <a:pt x="17708" y="1322"/>
                  </a:cubicBezTo>
                  <a:lnTo>
                    <a:pt x="17514" y="1102"/>
                  </a:lnTo>
                  <a:cubicBezTo>
                    <a:pt x="17124" y="882"/>
                    <a:pt x="16541" y="882"/>
                    <a:pt x="15568" y="882"/>
                  </a:cubicBezTo>
                  <a:cubicBezTo>
                    <a:pt x="15568" y="0"/>
                    <a:pt x="15568" y="0"/>
                    <a:pt x="15568" y="0"/>
                  </a:cubicBezTo>
                  <a:cubicBezTo>
                    <a:pt x="16541" y="0"/>
                    <a:pt x="17708" y="0"/>
                    <a:pt x="18876" y="0"/>
                  </a:cubicBezTo>
                  <a:cubicBezTo>
                    <a:pt x="19849" y="0"/>
                    <a:pt x="20822" y="0"/>
                    <a:pt x="21600" y="0"/>
                  </a:cubicBezTo>
                  <a:cubicBezTo>
                    <a:pt x="21600" y="882"/>
                    <a:pt x="21600" y="882"/>
                    <a:pt x="21600" y="882"/>
                  </a:cubicBezTo>
                  <a:cubicBezTo>
                    <a:pt x="20627" y="882"/>
                    <a:pt x="20043" y="882"/>
                    <a:pt x="19849" y="1102"/>
                  </a:cubicBezTo>
                  <a:cubicBezTo>
                    <a:pt x="19654" y="1102"/>
                    <a:pt x="19654" y="1322"/>
                    <a:pt x="19459" y="1322"/>
                  </a:cubicBezTo>
                  <a:cubicBezTo>
                    <a:pt x="19459" y="1543"/>
                    <a:pt x="19265" y="2204"/>
                    <a:pt x="19265" y="2865"/>
                  </a:cubicBezTo>
                  <a:cubicBezTo>
                    <a:pt x="19265" y="4188"/>
                    <a:pt x="19265" y="5290"/>
                    <a:pt x="19265" y="6392"/>
                  </a:cubicBezTo>
                  <a:cubicBezTo>
                    <a:pt x="19265" y="13445"/>
                    <a:pt x="19265" y="13445"/>
                    <a:pt x="19265" y="13445"/>
                  </a:cubicBezTo>
                  <a:cubicBezTo>
                    <a:pt x="19265" y="14988"/>
                    <a:pt x="19265" y="17633"/>
                    <a:pt x="19265" y="21600"/>
                  </a:cubicBezTo>
                  <a:cubicBezTo>
                    <a:pt x="17903" y="21600"/>
                    <a:pt x="17903" y="21600"/>
                    <a:pt x="17903" y="21600"/>
                  </a:cubicBezTo>
                  <a:cubicBezTo>
                    <a:pt x="17708" y="21159"/>
                    <a:pt x="17708" y="21159"/>
                    <a:pt x="17708" y="21159"/>
                  </a:cubicBezTo>
                  <a:cubicBezTo>
                    <a:pt x="17514" y="21159"/>
                    <a:pt x="17514" y="20939"/>
                    <a:pt x="17319" y="20939"/>
                  </a:cubicBezTo>
                  <a:cubicBezTo>
                    <a:pt x="17319" y="20939"/>
                    <a:pt x="17124" y="20718"/>
                    <a:pt x="16930" y="20498"/>
                  </a:cubicBezTo>
                  <a:cubicBezTo>
                    <a:pt x="16151" y="19396"/>
                    <a:pt x="15568" y="18735"/>
                    <a:pt x="15178" y="18294"/>
                  </a:cubicBezTo>
                  <a:cubicBezTo>
                    <a:pt x="13427" y="15869"/>
                    <a:pt x="13427" y="15869"/>
                    <a:pt x="13427" y="15869"/>
                  </a:cubicBezTo>
                  <a:cubicBezTo>
                    <a:pt x="3697" y="3086"/>
                    <a:pt x="3697" y="3086"/>
                    <a:pt x="3697" y="3086"/>
                  </a:cubicBezTo>
                  <a:cubicBezTo>
                    <a:pt x="3697" y="14547"/>
                    <a:pt x="3697" y="14547"/>
                    <a:pt x="3697" y="14547"/>
                  </a:cubicBezTo>
                  <a:cubicBezTo>
                    <a:pt x="3697" y="15649"/>
                    <a:pt x="3697" y="16751"/>
                    <a:pt x="3892" y="18073"/>
                  </a:cubicBezTo>
                  <a:cubicBezTo>
                    <a:pt x="3892" y="18955"/>
                    <a:pt x="3892" y="19396"/>
                    <a:pt x="3892" y="19616"/>
                  </a:cubicBezTo>
                  <a:cubicBezTo>
                    <a:pt x="4086" y="19837"/>
                    <a:pt x="4086" y="19837"/>
                    <a:pt x="4281" y="19837"/>
                  </a:cubicBezTo>
                  <a:cubicBezTo>
                    <a:pt x="4476" y="20057"/>
                    <a:pt x="5254" y="20057"/>
                    <a:pt x="6227" y="20057"/>
                  </a:cubicBezTo>
                  <a:cubicBezTo>
                    <a:pt x="6227" y="21159"/>
                    <a:pt x="6227" y="21159"/>
                    <a:pt x="6227" y="21159"/>
                  </a:cubicBezTo>
                  <a:cubicBezTo>
                    <a:pt x="5449" y="20939"/>
                    <a:pt x="4476" y="20939"/>
                    <a:pt x="3503" y="20939"/>
                  </a:cubicBezTo>
                  <a:cubicBezTo>
                    <a:pt x="2530" y="20939"/>
                    <a:pt x="1362" y="20939"/>
                    <a:pt x="0" y="21159"/>
                  </a:cubicBezTo>
                  <a:close/>
                  <a:moveTo>
                    <a:pt x="0" y="21159"/>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3195" name="Freeform 157"/>
            <p:cNvSpPr>
              <a:spLocks/>
            </p:cNvSpPr>
            <p:nvPr/>
          </p:nvSpPr>
          <p:spPr bwMode="auto">
            <a:xfrm>
              <a:off x="191" y="67"/>
              <a:ext cx="22"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3196" name="Freeform 158"/>
            <p:cNvSpPr>
              <a:spLocks/>
            </p:cNvSpPr>
            <p:nvPr/>
          </p:nvSpPr>
          <p:spPr bwMode="auto">
            <a:xfrm>
              <a:off x="216" y="66"/>
              <a:ext cx="49"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532" y="5616"/>
                    <a:pt x="19532" y="5616"/>
                    <a:pt x="1953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3197" name="Freeform 159"/>
            <p:cNvSpPr>
              <a:spLocks/>
            </p:cNvSpPr>
            <p:nvPr/>
          </p:nvSpPr>
          <p:spPr bwMode="auto">
            <a:xfrm>
              <a:off x="0" y="66"/>
              <a:ext cx="48"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762" y="5616"/>
                    <a:pt x="19762" y="5616"/>
                    <a:pt x="1976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3198" name="Freeform 160"/>
            <p:cNvSpPr>
              <a:spLocks/>
            </p:cNvSpPr>
            <p:nvPr/>
          </p:nvSpPr>
          <p:spPr bwMode="auto">
            <a:xfrm>
              <a:off x="21" y="1"/>
              <a:ext cx="67"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0" y="891"/>
                  </a:moveTo>
                  <a:cubicBezTo>
                    <a:pt x="0" y="0"/>
                    <a:pt x="0" y="0"/>
                    <a:pt x="0" y="0"/>
                  </a:cubicBezTo>
                  <a:cubicBezTo>
                    <a:pt x="665" y="0"/>
                    <a:pt x="1495" y="0"/>
                    <a:pt x="2326" y="0"/>
                  </a:cubicBezTo>
                  <a:cubicBezTo>
                    <a:pt x="2991" y="0"/>
                    <a:pt x="3822" y="0"/>
                    <a:pt x="4486" y="0"/>
                  </a:cubicBezTo>
                  <a:cubicBezTo>
                    <a:pt x="5151" y="2004"/>
                    <a:pt x="5815" y="3786"/>
                    <a:pt x="6314" y="5344"/>
                  </a:cubicBezTo>
                  <a:cubicBezTo>
                    <a:pt x="10800" y="16924"/>
                    <a:pt x="10800" y="16924"/>
                    <a:pt x="10800" y="16924"/>
                  </a:cubicBezTo>
                  <a:cubicBezTo>
                    <a:pt x="14788" y="6235"/>
                    <a:pt x="14788" y="6235"/>
                    <a:pt x="14788" y="6235"/>
                  </a:cubicBezTo>
                  <a:cubicBezTo>
                    <a:pt x="15951" y="3340"/>
                    <a:pt x="16615" y="1113"/>
                    <a:pt x="16948" y="0"/>
                  </a:cubicBezTo>
                  <a:cubicBezTo>
                    <a:pt x="17778" y="0"/>
                    <a:pt x="18609" y="0"/>
                    <a:pt x="19108" y="0"/>
                  </a:cubicBezTo>
                  <a:cubicBezTo>
                    <a:pt x="19606" y="0"/>
                    <a:pt x="20437" y="0"/>
                    <a:pt x="21600" y="0"/>
                  </a:cubicBezTo>
                  <a:cubicBezTo>
                    <a:pt x="21600" y="891"/>
                    <a:pt x="21600" y="891"/>
                    <a:pt x="21600" y="891"/>
                  </a:cubicBezTo>
                  <a:cubicBezTo>
                    <a:pt x="20769" y="891"/>
                    <a:pt x="20105" y="1113"/>
                    <a:pt x="19938" y="1113"/>
                  </a:cubicBezTo>
                  <a:cubicBezTo>
                    <a:pt x="19772" y="1113"/>
                    <a:pt x="19606" y="1336"/>
                    <a:pt x="19606" y="1559"/>
                  </a:cubicBezTo>
                  <a:cubicBezTo>
                    <a:pt x="19440" y="1781"/>
                    <a:pt x="19440" y="2227"/>
                    <a:pt x="19440" y="2895"/>
                  </a:cubicBezTo>
                  <a:cubicBezTo>
                    <a:pt x="19274" y="3118"/>
                    <a:pt x="19274" y="4454"/>
                    <a:pt x="19274" y="7126"/>
                  </a:cubicBezTo>
                  <a:cubicBezTo>
                    <a:pt x="19274" y="14029"/>
                    <a:pt x="19274" y="14029"/>
                    <a:pt x="19274" y="14029"/>
                  </a:cubicBezTo>
                  <a:cubicBezTo>
                    <a:pt x="19274" y="15365"/>
                    <a:pt x="19274" y="16701"/>
                    <a:pt x="19440" y="18037"/>
                  </a:cubicBezTo>
                  <a:cubicBezTo>
                    <a:pt x="19440" y="18928"/>
                    <a:pt x="19440" y="19596"/>
                    <a:pt x="19606" y="19819"/>
                  </a:cubicBezTo>
                  <a:cubicBezTo>
                    <a:pt x="19606" y="19819"/>
                    <a:pt x="19772" y="20041"/>
                    <a:pt x="19938" y="20041"/>
                  </a:cubicBezTo>
                  <a:cubicBezTo>
                    <a:pt x="20105" y="20264"/>
                    <a:pt x="20769" y="20264"/>
                    <a:pt x="21600" y="20264"/>
                  </a:cubicBezTo>
                  <a:cubicBezTo>
                    <a:pt x="21600" y="21155"/>
                    <a:pt x="21600" y="21155"/>
                    <a:pt x="21600" y="21155"/>
                  </a:cubicBezTo>
                  <a:cubicBezTo>
                    <a:pt x="20105" y="21155"/>
                    <a:pt x="18942" y="21155"/>
                    <a:pt x="18277" y="21155"/>
                  </a:cubicBezTo>
                  <a:cubicBezTo>
                    <a:pt x="17778" y="21155"/>
                    <a:pt x="16615" y="21155"/>
                    <a:pt x="14788" y="21155"/>
                  </a:cubicBezTo>
                  <a:cubicBezTo>
                    <a:pt x="14788" y="20264"/>
                    <a:pt x="14788" y="20264"/>
                    <a:pt x="14788" y="20264"/>
                  </a:cubicBezTo>
                  <a:cubicBezTo>
                    <a:pt x="15785" y="20264"/>
                    <a:pt x="16283" y="20264"/>
                    <a:pt x="16615" y="20041"/>
                  </a:cubicBezTo>
                  <a:cubicBezTo>
                    <a:pt x="16782" y="20041"/>
                    <a:pt x="16948" y="19819"/>
                    <a:pt x="16948" y="19819"/>
                  </a:cubicBezTo>
                  <a:cubicBezTo>
                    <a:pt x="17114" y="19596"/>
                    <a:pt x="17114" y="19151"/>
                    <a:pt x="17114" y="18260"/>
                  </a:cubicBezTo>
                  <a:cubicBezTo>
                    <a:pt x="17114" y="18037"/>
                    <a:pt x="17114" y="16701"/>
                    <a:pt x="17114" y="14029"/>
                  </a:cubicBezTo>
                  <a:cubicBezTo>
                    <a:pt x="17114" y="3118"/>
                    <a:pt x="17114" y="3118"/>
                    <a:pt x="17114" y="3118"/>
                  </a:cubicBezTo>
                  <a:cubicBezTo>
                    <a:pt x="13126" y="13806"/>
                    <a:pt x="13126" y="13806"/>
                    <a:pt x="13126" y="13806"/>
                  </a:cubicBezTo>
                  <a:cubicBezTo>
                    <a:pt x="12462" y="15588"/>
                    <a:pt x="11963" y="16924"/>
                    <a:pt x="11631" y="18037"/>
                  </a:cubicBezTo>
                  <a:cubicBezTo>
                    <a:pt x="11465" y="18705"/>
                    <a:pt x="10966" y="19819"/>
                    <a:pt x="10468" y="21600"/>
                  </a:cubicBezTo>
                  <a:cubicBezTo>
                    <a:pt x="9969" y="21600"/>
                    <a:pt x="9969" y="21600"/>
                    <a:pt x="9969" y="21600"/>
                  </a:cubicBezTo>
                  <a:cubicBezTo>
                    <a:pt x="9969" y="21155"/>
                    <a:pt x="9803" y="20932"/>
                    <a:pt x="9803" y="20709"/>
                  </a:cubicBezTo>
                  <a:cubicBezTo>
                    <a:pt x="8972" y="18482"/>
                    <a:pt x="8972" y="18482"/>
                    <a:pt x="8972" y="18482"/>
                  </a:cubicBezTo>
                  <a:cubicBezTo>
                    <a:pt x="3323" y="3563"/>
                    <a:pt x="3323" y="3563"/>
                    <a:pt x="3323" y="3563"/>
                  </a:cubicBezTo>
                  <a:cubicBezTo>
                    <a:pt x="3323" y="14029"/>
                    <a:pt x="3323" y="14029"/>
                    <a:pt x="3323" y="14029"/>
                  </a:cubicBezTo>
                  <a:cubicBezTo>
                    <a:pt x="3323" y="15365"/>
                    <a:pt x="3323" y="16701"/>
                    <a:pt x="3323" y="18037"/>
                  </a:cubicBezTo>
                  <a:cubicBezTo>
                    <a:pt x="3489" y="18928"/>
                    <a:pt x="3489" y="19596"/>
                    <a:pt x="3655" y="19819"/>
                  </a:cubicBezTo>
                  <a:cubicBezTo>
                    <a:pt x="3655" y="19819"/>
                    <a:pt x="3822" y="20041"/>
                    <a:pt x="3988" y="20041"/>
                  </a:cubicBezTo>
                  <a:cubicBezTo>
                    <a:pt x="4154" y="20264"/>
                    <a:pt x="4818" y="20264"/>
                    <a:pt x="5649" y="20264"/>
                  </a:cubicBezTo>
                  <a:cubicBezTo>
                    <a:pt x="5649" y="21155"/>
                    <a:pt x="5649" y="21155"/>
                    <a:pt x="5649" y="21155"/>
                  </a:cubicBezTo>
                  <a:cubicBezTo>
                    <a:pt x="2825" y="21155"/>
                    <a:pt x="2825" y="21155"/>
                    <a:pt x="2825" y="21155"/>
                  </a:cubicBezTo>
                  <a:cubicBezTo>
                    <a:pt x="0" y="21155"/>
                    <a:pt x="0" y="21155"/>
                    <a:pt x="0" y="21155"/>
                  </a:cubicBezTo>
                  <a:cubicBezTo>
                    <a:pt x="0" y="20264"/>
                    <a:pt x="0" y="20264"/>
                    <a:pt x="0" y="20264"/>
                  </a:cubicBezTo>
                  <a:cubicBezTo>
                    <a:pt x="831" y="20264"/>
                    <a:pt x="1329" y="20264"/>
                    <a:pt x="1662" y="20041"/>
                  </a:cubicBezTo>
                  <a:cubicBezTo>
                    <a:pt x="1828" y="20041"/>
                    <a:pt x="1994" y="19819"/>
                    <a:pt x="1994" y="19819"/>
                  </a:cubicBezTo>
                  <a:cubicBezTo>
                    <a:pt x="2160" y="19596"/>
                    <a:pt x="2160" y="19151"/>
                    <a:pt x="2160" y="18260"/>
                  </a:cubicBezTo>
                  <a:cubicBezTo>
                    <a:pt x="2160" y="18037"/>
                    <a:pt x="2160" y="16701"/>
                    <a:pt x="2326" y="14029"/>
                  </a:cubicBezTo>
                  <a:cubicBezTo>
                    <a:pt x="2326" y="7126"/>
                    <a:pt x="2326" y="7126"/>
                    <a:pt x="2326" y="7126"/>
                  </a:cubicBezTo>
                  <a:cubicBezTo>
                    <a:pt x="2326" y="5790"/>
                    <a:pt x="2160" y="4454"/>
                    <a:pt x="2160" y="3118"/>
                  </a:cubicBezTo>
                  <a:cubicBezTo>
                    <a:pt x="2160" y="2227"/>
                    <a:pt x="2160" y="1781"/>
                    <a:pt x="1994" y="1559"/>
                  </a:cubicBezTo>
                  <a:cubicBezTo>
                    <a:pt x="1994" y="1336"/>
                    <a:pt x="1828" y="1113"/>
                    <a:pt x="1662" y="1113"/>
                  </a:cubicBezTo>
                  <a:cubicBezTo>
                    <a:pt x="1329" y="1113"/>
                    <a:pt x="831" y="891"/>
                    <a:pt x="0" y="891"/>
                  </a:cubicBezTo>
                  <a:close/>
                  <a:moveTo>
                    <a:pt x="0" y="89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3199" name="AutoShape 161"/>
            <p:cNvSpPr>
              <a:spLocks/>
            </p:cNvSpPr>
            <p:nvPr/>
          </p:nvSpPr>
          <p:spPr bwMode="auto">
            <a:xfrm>
              <a:off x="90" y="0"/>
              <a:ext cx="56"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3028" y="21600"/>
                  </a:moveTo>
                  <a:cubicBezTo>
                    <a:pt x="3836" y="21600"/>
                    <a:pt x="5047" y="21600"/>
                    <a:pt x="6662" y="21600"/>
                  </a:cubicBezTo>
                  <a:cubicBezTo>
                    <a:pt x="6662" y="20700"/>
                    <a:pt x="6662" y="20700"/>
                    <a:pt x="6662" y="20700"/>
                  </a:cubicBezTo>
                  <a:cubicBezTo>
                    <a:pt x="5652" y="20700"/>
                    <a:pt x="5047" y="20700"/>
                    <a:pt x="4845" y="20700"/>
                  </a:cubicBezTo>
                  <a:cubicBezTo>
                    <a:pt x="4441" y="20475"/>
                    <a:pt x="4441" y="20475"/>
                    <a:pt x="4239" y="20250"/>
                  </a:cubicBezTo>
                  <a:cubicBezTo>
                    <a:pt x="4239" y="20250"/>
                    <a:pt x="4239" y="20025"/>
                    <a:pt x="4239" y="20025"/>
                  </a:cubicBezTo>
                  <a:cubicBezTo>
                    <a:pt x="4239" y="19575"/>
                    <a:pt x="4239" y="19125"/>
                    <a:pt x="4643" y="18450"/>
                  </a:cubicBezTo>
                  <a:cubicBezTo>
                    <a:pt x="6056" y="14625"/>
                    <a:pt x="6056" y="14625"/>
                    <a:pt x="6056" y="14625"/>
                  </a:cubicBezTo>
                  <a:cubicBezTo>
                    <a:pt x="14333" y="14625"/>
                    <a:pt x="14333" y="14625"/>
                    <a:pt x="14333" y="14625"/>
                  </a:cubicBezTo>
                  <a:cubicBezTo>
                    <a:pt x="16150" y="19125"/>
                    <a:pt x="16150" y="19125"/>
                    <a:pt x="16150" y="19125"/>
                  </a:cubicBezTo>
                  <a:cubicBezTo>
                    <a:pt x="16351" y="19575"/>
                    <a:pt x="16351" y="19800"/>
                    <a:pt x="16351" y="20025"/>
                  </a:cubicBezTo>
                  <a:cubicBezTo>
                    <a:pt x="16351" y="20250"/>
                    <a:pt x="16351" y="20250"/>
                    <a:pt x="16150" y="20475"/>
                  </a:cubicBezTo>
                  <a:cubicBezTo>
                    <a:pt x="16150" y="20475"/>
                    <a:pt x="15948" y="20475"/>
                    <a:pt x="15746" y="20700"/>
                  </a:cubicBezTo>
                  <a:cubicBezTo>
                    <a:pt x="15544" y="20700"/>
                    <a:pt x="14938" y="20700"/>
                    <a:pt x="13727" y="20700"/>
                  </a:cubicBezTo>
                  <a:cubicBezTo>
                    <a:pt x="13727" y="21600"/>
                    <a:pt x="13727" y="21600"/>
                    <a:pt x="13727" y="21600"/>
                  </a:cubicBezTo>
                  <a:cubicBezTo>
                    <a:pt x="18370" y="21600"/>
                    <a:pt x="18370" y="21600"/>
                    <a:pt x="18370" y="21600"/>
                  </a:cubicBezTo>
                  <a:cubicBezTo>
                    <a:pt x="18976" y="21600"/>
                    <a:pt x="19985" y="21600"/>
                    <a:pt x="21600" y="21600"/>
                  </a:cubicBezTo>
                  <a:cubicBezTo>
                    <a:pt x="21600" y="20700"/>
                    <a:pt x="21600" y="20700"/>
                    <a:pt x="21600" y="20700"/>
                  </a:cubicBezTo>
                  <a:cubicBezTo>
                    <a:pt x="20793" y="20700"/>
                    <a:pt x="20187" y="20700"/>
                    <a:pt x="19985" y="20475"/>
                  </a:cubicBezTo>
                  <a:cubicBezTo>
                    <a:pt x="19783" y="20475"/>
                    <a:pt x="19581" y="20250"/>
                    <a:pt x="19379" y="19800"/>
                  </a:cubicBezTo>
                  <a:cubicBezTo>
                    <a:pt x="19178" y="19125"/>
                    <a:pt x="18572" y="17775"/>
                    <a:pt x="17563" y="15300"/>
                  </a:cubicBezTo>
                  <a:cubicBezTo>
                    <a:pt x="11305" y="0"/>
                    <a:pt x="11305" y="0"/>
                    <a:pt x="11305" y="0"/>
                  </a:cubicBezTo>
                  <a:cubicBezTo>
                    <a:pt x="10497" y="0"/>
                    <a:pt x="10497" y="0"/>
                    <a:pt x="10497" y="0"/>
                  </a:cubicBezTo>
                  <a:cubicBezTo>
                    <a:pt x="9286" y="3150"/>
                    <a:pt x="8479" y="5400"/>
                    <a:pt x="8075" y="6300"/>
                  </a:cubicBezTo>
                  <a:cubicBezTo>
                    <a:pt x="4441" y="14850"/>
                    <a:pt x="4441" y="14850"/>
                    <a:pt x="4441" y="14850"/>
                  </a:cubicBezTo>
                  <a:cubicBezTo>
                    <a:pt x="3432" y="17325"/>
                    <a:pt x="2624" y="18675"/>
                    <a:pt x="2624" y="19125"/>
                  </a:cubicBezTo>
                  <a:cubicBezTo>
                    <a:pt x="2221" y="19800"/>
                    <a:pt x="2019" y="20250"/>
                    <a:pt x="1817" y="20250"/>
                  </a:cubicBezTo>
                  <a:cubicBezTo>
                    <a:pt x="1615" y="20475"/>
                    <a:pt x="1615" y="20475"/>
                    <a:pt x="1413" y="20700"/>
                  </a:cubicBezTo>
                  <a:cubicBezTo>
                    <a:pt x="1211" y="20700"/>
                    <a:pt x="606" y="20700"/>
                    <a:pt x="0" y="20700"/>
                  </a:cubicBezTo>
                  <a:cubicBezTo>
                    <a:pt x="0" y="21600"/>
                    <a:pt x="0" y="21600"/>
                    <a:pt x="0" y="21600"/>
                  </a:cubicBezTo>
                  <a:cubicBezTo>
                    <a:pt x="1009" y="21600"/>
                    <a:pt x="2019" y="21600"/>
                    <a:pt x="3028" y="21600"/>
                  </a:cubicBezTo>
                  <a:close/>
                  <a:moveTo>
                    <a:pt x="10295" y="4050"/>
                  </a:moveTo>
                  <a:cubicBezTo>
                    <a:pt x="13727" y="13275"/>
                    <a:pt x="13727" y="13275"/>
                    <a:pt x="13727" y="13275"/>
                  </a:cubicBezTo>
                  <a:cubicBezTo>
                    <a:pt x="6662" y="13275"/>
                    <a:pt x="6662" y="13275"/>
                    <a:pt x="6662" y="13275"/>
                  </a:cubicBezTo>
                  <a:lnTo>
                    <a:pt x="10295" y="4050"/>
                  </a:lnTo>
                  <a:close/>
                  <a:moveTo>
                    <a:pt x="10295" y="405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3200" name="Freeform 162"/>
            <p:cNvSpPr>
              <a:spLocks/>
            </p:cNvSpPr>
            <p:nvPr/>
          </p:nvSpPr>
          <p:spPr bwMode="auto">
            <a:xfrm>
              <a:off x="136" y="1"/>
              <a:ext cx="54"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5840" y="3183"/>
                  </a:moveTo>
                  <a:cubicBezTo>
                    <a:pt x="16457" y="2274"/>
                    <a:pt x="16869" y="1592"/>
                    <a:pt x="16869" y="1592"/>
                  </a:cubicBezTo>
                  <a:cubicBezTo>
                    <a:pt x="16869" y="1364"/>
                    <a:pt x="16663" y="1137"/>
                    <a:pt x="16457" y="1137"/>
                  </a:cubicBezTo>
                  <a:cubicBezTo>
                    <a:pt x="16251" y="1137"/>
                    <a:pt x="15429" y="909"/>
                    <a:pt x="14400" y="909"/>
                  </a:cubicBezTo>
                  <a:cubicBezTo>
                    <a:pt x="14400" y="0"/>
                    <a:pt x="14400" y="0"/>
                    <a:pt x="14400" y="0"/>
                  </a:cubicBezTo>
                  <a:cubicBezTo>
                    <a:pt x="16251" y="0"/>
                    <a:pt x="17280" y="0"/>
                    <a:pt x="18309" y="0"/>
                  </a:cubicBezTo>
                  <a:cubicBezTo>
                    <a:pt x="19131" y="0"/>
                    <a:pt x="19749" y="0"/>
                    <a:pt x="21600" y="0"/>
                  </a:cubicBezTo>
                  <a:cubicBezTo>
                    <a:pt x="21600" y="909"/>
                    <a:pt x="21600" y="909"/>
                    <a:pt x="21600" y="909"/>
                  </a:cubicBezTo>
                  <a:cubicBezTo>
                    <a:pt x="20571" y="909"/>
                    <a:pt x="19954" y="1137"/>
                    <a:pt x="19749" y="1137"/>
                  </a:cubicBezTo>
                  <a:cubicBezTo>
                    <a:pt x="19543" y="1137"/>
                    <a:pt x="19131" y="1364"/>
                    <a:pt x="18926" y="1592"/>
                  </a:cubicBezTo>
                  <a:cubicBezTo>
                    <a:pt x="18720" y="1592"/>
                    <a:pt x="18309" y="2274"/>
                    <a:pt x="17897" y="2956"/>
                  </a:cubicBezTo>
                  <a:cubicBezTo>
                    <a:pt x="13577" y="9777"/>
                    <a:pt x="13577" y="9777"/>
                    <a:pt x="13577" y="9777"/>
                  </a:cubicBezTo>
                  <a:cubicBezTo>
                    <a:pt x="12754" y="11141"/>
                    <a:pt x="12343" y="12051"/>
                    <a:pt x="12137" y="12278"/>
                  </a:cubicBezTo>
                  <a:cubicBezTo>
                    <a:pt x="12137" y="12733"/>
                    <a:pt x="12137" y="12960"/>
                    <a:pt x="12137" y="13187"/>
                  </a:cubicBezTo>
                  <a:cubicBezTo>
                    <a:pt x="12137" y="14324"/>
                    <a:pt x="12137" y="14324"/>
                    <a:pt x="12137" y="14324"/>
                  </a:cubicBezTo>
                  <a:cubicBezTo>
                    <a:pt x="12137" y="15688"/>
                    <a:pt x="12137" y="17053"/>
                    <a:pt x="12137" y="18417"/>
                  </a:cubicBezTo>
                  <a:cubicBezTo>
                    <a:pt x="12137" y="19326"/>
                    <a:pt x="12343" y="20008"/>
                    <a:pt x="12343" y="20236"/>
                  </a:cubicBezTo>
                  <a:cubicBezTo>
                    <a:pt x="12549" y="20236"/>
                    <a:pt x="12549" y="20463"/>
                    <a:pt x="12960" y="20463"/>
                  </a:cubicBezTo>
                  <a:cubicBezTo>
                    <a:pt x="13166" y="20691"/>
                    <a:pt x="13783" y="20691"/>
                    <a:pt x="15017" y="20691"/>
                  </a:cubicBezTo>
                  <a:cubicBezTo>
                    <a:pt x="15017" y="21600"/>
                    <a:pt x="15017" y="21600"/>
                    <a:pt x="15017" y="21600"/>
                  </a:cubicBezTo>
                  <a:cubicBezTo>
                    <a:pt x="13371" y="21600"/>
                    <a:pt x="11931" y="21600"/>
                    <a:pt x="10903" y="21600"/>
                  </a:cubicBezTo>
                  <a:cubicBezTo>
                    <a:pt x="9669" y="21600"/>
                    <a:pt x="8229" y="21600"/>
                    <a:pt x="6583" y="21600"/>
                  </a:cubicBezTo>
                  <a:cubicBezTo>
                    <a:pt x="6583" y="20691"/>
                    <a:pt x="6583" y="20691"/>
                    <a:pt x="6583" y="20691"/>
                  </a:cubicBezTo>
                  <a:cubicBezTo>
                    <a:pt x="7611" y="20691"/>
                    <a:pt x="8229" y="20691"/>
                    <a:pt x="8640" y="20463"/>
                  </a:cubicBezTo>
                  <a:cubicBezTo>
                    <a:pt x="8846" y="20463"/>
                    <a:pt x="9051" y="20463"/>
                    <a:pt x="9051" y="20236"/>
                  </a:cubicBezTo>
                  <a:cubicBezTo>
                    <a:pt x="9257" y="20008"/>
                    <a:pt x="9257" y="19554"/>
                    <a:pt x="9257" y="18644"/>
                  </a:cubicBezTo>
                  <a:cubicBezTo>
                    <a:pt x="9257" y="18417"/>
                    <a:pt x="9257" y="17053"/>
                    <a:pt x="9463" y="14324"/>
                  </a:cubicBezTo>
                  <a:cubicBezTo>
                    <a:pt x="9463" y="12733"/>
                    <a:pt x="9463" y="12733"/>
                    <a:pt x="9463" y="12733"/>
                  </a:cubicBezTo>
                  <a:cubicBezTo>
                    <a:pt x="9257" y="12278"/>
                    <a:pt x="9051" y="11823"/>
                    <a:pt x="8846" y="11368"/>
                  </a:cubicBezTo>
                  <a:cubicBezTo>
                    <a:pt x="8640" y="11141"/>
                    <a:pt x="8229" y="10232"/>
                    <a:pt x="7200" y="8867"/>
                  </a:cubicBezTo>
                  <a:cubicBezTo>
                    <a:pt x="3497" y="2956"/>
                    <a:pt x="3497" y="2956"/>
                    <a:pt x="3497" y="2956"/>
                  </a:cubicBezTo>
                  <a:cubicBezTo>
                    <a:pt x="3086" y="2274"/>
                    <a:pt x="2880" y="1592"/>
                    <a:pt x="2674" y="1592"/>
                  </a:cubicBezTo>
                  <a:cubicBezTo>
                    <a:pt x="2469" y="1364"/>
                    <a:pt x="2057" y="1137"/>
                    <a:pt x="1851" y="1137"/>
                  </a:cubicBezTo>
                  <a:cubicBezTo>
                    <a:pt x="1646" y="1137"/>
                    <a:pt x="1234" y="909"/>
                    <a:pt x="0" y="909"/>
                  </a:cubicBezTo>
                  <a:cubicBezTo>
                    <a:pt x="0" y="0"/>
                    <a:pt x="0" y="0"/>
                    <a:pt x="0" y="0"/>
                  </a:cubicBezTo>
                  <a:cubicBezTo>
                    <a:pt x="1851" y="0"/>
                    <a:pt x="2469" y="0"/>
                    <a:pt x="3497" y="0"/>
                  </a:cubicBezTo>
                  <a:cubicBezTo>
                    <a:pt x="4526" y="0"/>
                    <a:pt x="6994" y="0"/>
                    <a:pt x="8846" y="0"/>
                  </a:cubicBezTo>
                  <a:cubicBezTo>
                    <a:pt x="8846" y="909"/>
                    <a:pt x="8846" y="909"/>
                    <a:pt x="8846" y="909"/>
                  </a:cubicBezTo>
                  <a:cubicBezTo>
                    <a:pt x="7817" y="909"/>
                    <a:pt x="6789" y="1137"/>
                    <a:pt x="6583" y="1137"/>
                  </a:cubicBezTo>
                  <a:cubicBezTo>
                    <a:pt x="6377" y="1137"/>
                    <a:pt x="6171" y="1364"/>
                    <a:pt x="6171" y="1592"/>
                  </a:cubicBezTo>
                  <a:cubicBezTo>
                    <a:pt x="6171" y="1592"/>
                    <a:pt x="6377" y="2274"/>
                    <a:pt x="6994" y="3183"/>
                  </a:cubicBezTo>
                  <a:cubicBezTo>
                    <a:pt x="11314" y="10914"/>
                    <a:pt x="11314" y="10914"/>
                    <a:pt x="11314" y="10914"/>
                  </a:cubicBezTo>
                  <a:lnTo>
                    <a:pt x="15840" y="3183"/>
                  </a:lnTo>
                  <a:close/>
                  <a:moveTo>
                    <a:pt x="15840" y="3183"/>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3201" name="AutoShape 163"/>
            <p:cNvSpPr>
              <a:spLocks/>
            </p:cNvSpPr>
            <p:nvPr/>
          </p:nvSpPr>
          <p:spPr bwMode="auto">
            <a:xfrm>
              <a:off x="188" y="0"/>
              <a:ext cx="55"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3872" y="5236"/>
                  </a:moveTo>
                  <a:cubicBezTo>
                    <a:pt x="4483" y="3927"/>
                    <a:pt x="5298" y="2836"/>
                    <a:pt x="6317" y="2182"/>
                  </a:cubicBezTo>
                  <a:cubicBezTo>
                    <a:pt x="7540" y="1527"/>
                    <a:pt x="8966" y="1091"/>
                    <a:pt x="10392" y="1091"/>
                  </a:cubicBezTo>
                  <a:cubicBezTo>
                    <a:pt x="11411" y="1091"/>
                    <a:pt x="12430" y="1309"/>
                    <a:pt x="13449" y="1745"/>
                  </a:cubicBezTo>
                  <a:cubicBezTo>
                    <a:pt x="14264" y="1964"/>
                    <a:pt x="15079" y="2400"/>
                    <a:pt x="15487" y="2836"/>
                  </a:cubicBezTo>
                  <a:cubicBezTo>
                    <a:pt x="16098" y="3491"/>
                    <a:pt x="16709" y="3927"/>
                    <a:pt x="17117" y="4582"/>
                  </a:cubicBezTo>
                  <a:cubicBezTo>
                    <a:pt x="17525" y="5236"/>
                    <a:pt x="17728" y="5891"/>
                    <a:pt x="17932" y="6764"/>
                  </a:cubicBezTo>
                  <a:cubicBezTo>
                    <a:pt x="18340" y="8073"/>
                    <a:pt x="18543" y="9600"/>
                    <a:pt x="18543" y="11127"/>
                  </a:cubicBezTo>
                  <a:cubicBezTo>
                    <a:pt x="18543" y="12873"/>
                    <a:pt x="18340" y="14618"/>
                    <a:pt x="17728" y="15927"/>
                  </a:cubicBezTo>
                  <a:cubicBezTo>
                    <a:pt x="17321" y="17236"/>
                    <a:pt x="16302" y="18327"/>
                    <a:pt x="15283" y="19200"/>
                  </a:cubicBezTo>
                  <a:cubicBezTo>
                    <a:pt x="14060" y="19855"/>
                    <a:pt x="12838" y="20291"/>
                    <a:pt x="11208" y="20291"/>
                  </a:cubicBezTo>
                  <a:cubicBezTo>
                    <a:pt x="10189" y="20291"/>
                    <a:pt x="9170" y="20073"/>
                    <a:pt x="8151" y="19855"/>
                  </a:cubicBezTo>
                  <a:cubicBezTo>
                    <a:pt x="7336" y="19418"/>
                    <a:pt x="6521" y="18764"/>
                    <a:pt x="5706" y="17891"/>
                  </a:cubicBezTo>
                  <a:cubicBezTo>
                    <a:pt x="4891" y="17236"/>
                    <a:pt x="4279" y="16145"/>
                    <a:pt x="3872" y="15055"/>
                  </a:cubicBezTo>
                  <a:cubicBezTo>
                    <a:pt x="3668" y="14400"/>
                    <a:pt x="3464" y="13527"/>
                    <a:pt x="3260" y="12436"/>
                  </a:cubicBezTo>
                  <a:cubicBezTo>
                    <a:pt x="3057" y="11564"/>
                    <a:pt x="2853" y="10691"/>
                    <a:pt x="2853" y="9818"/>
                  </a:cubicBezTo>
                  <a:cubicBezTo>
                    <a:pt x="2853" y="8073"/>
                    <a:pt x="3260" y="6545"/>
                    <a:pt x="3872" y="5236"/>
                  </a:cubicBezTo>
                  <a:close/>
                  <a:moveTo>
                    <a:pt x="611" y="15055"/>
                  </a:moveTo>
                  <a:cubicBezTo>
                    <a:pt x="1019" y="16582"/>
                    <a:pt x="1834" y="17673"/>
                    <a:pt x="2649" y="18764"/>
                  </a:cubicBezTo>
                  <a:cubicBezTo>
                    <a:pt x="3668" y="19636"/>
                    <a:pt x="4687" y="20509"/>
                    <a:pt x="5909" y="20945"/>
                  </a:cubicBezTo>
                  <a:cubicBezTo>
                    <a:pt x="7336" y="21382"/>
                    <a:pt x="8762" y="21600"/>
                    <a:pt x="10189" y="21600"/>
                  </a:cubicBezTo>
                  <a:cubicBezTo>
                    <a:pt x="13449" y="21600"/>
                    <a:pt x="16302" y="20509"/>
                    <a:pt x="18340" y="18327"/>
                  </a:cubicBezTo>
                  <a:cubicBezTo>
                    <a:pt x="20581" y="16145"/>
                    <a:pt x="21600" y="13527"/>
                    <a:pt x="21600" y="10036"/>
                  </a:cubicBezTo>
                  <a:cubicBezTo>
                    <a:pt x="21600" y="9164"/>
                    <a:pt x="21600" y="8073"/>
                    <a:pt x="21396" y="7200"/>
                  </a:cubicBezTo>
                  <a:cubicBezTo>
                    <a:pt x="21192" y="6327"/>
                    <a:pt x="20785" y="5455"/>
                    <a:pt x="20581" y="4800"/>
                  </a:cubicBezTo>
                  <a:cubicBezTo>
                    <a:pt x="19970" y="3927"/>
                    <a:pt x="19358" y="3273"/>
                    <a:pt x="18543" y="2400"/>
                  </a:cubicBezTo>
                  <a:cubicBezTo>
                    <a:pt x="17728" y="1745"/>
                    <a:pt x="16709" y="1091"/>
                    <a:pt x="15283" y="655"/>
                  </a:cubicBezTo>
                  <a:cubicBezTo>
                    <a:pt x="14060" y="218"/>
                    <a:pt x="12634" y="0"/>
                    <a:pt x="11004" y="0"/>
                  </a:cubicBezTo>
                  <a:cubicBezTo>
                    <a:pt x="9374" y="0"/>
                    <a:pt x="7743" y="218"/>
                    <a:pt x="6521" y="655"/>
                  </a:cubicBezTo>
                  <a:cubicBezTo>
                    <a:pt x="5094" y="1309"/>
                    <a:pt x="3872" y="1964"/>
                    <a:pt x="2853" y="3055"/>
                  </a:cubicBezTo>
                  <a:cubicBezTo>
                    <a:pt x="1834" y="4145"/>
                    <a:pt x="1019" y="5236"/>
                    <a:pt x="611" y="6545"/>
                  </a:cubicBezTo>
                  <a:cubicBezTo>
                    <a:pt x="204" y="7855"/>
                    <a:pt x="0" y="9382"/>
                    <a:pt x="0" y="10909"/>
                  </a:cubicBezTo>
                  <a:cubicBezTo>
                    <a:pt x="0" y="12218"/>
                    <a:pt x="204" y="13745"/>
                    <a:pt x="611" y="15055"/>
                  </a:cubicBezTo>
                  <a:close/>
                  <a:moveTo>
                    <a:pt x="611" y="1505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93188" name="Rectangle 165"/>
          <p:cNvSpPr>
            <a:spLocks noGrp="1" noChangeArrowheads="1"/>
          </p:cNvSpPr>
          <p:nvPr>
            <p:ph type="title"/>
          </p:nvPr>
        </p:nvSpPr>
        <p:spPr/>
        <p:txBody>
          <a:bodyPr rIns="132080"/>
          <a:lstStyle/>
          <a:p>
            <a:pPr eaLnBrk="1" hangingPunct="1"/>
            <a:r>
              <a:rPr lang="en-US" altLang="en-US" dirty="0" smtClean="0">
                <a:ea typeface="ＭＳ Ｐゴシック" pitchFamily="34" charset="-128"/>
              </a:rPr>
              <a:t>Surgical Task Shifting/Sharing With Surgeons</a:t>
            </a:r>
          </a:p>
        </p:txBody>
      </p:sp>
      <p:sp>
        <p:nvSpPr>
          <p:cNvPr id="93189" name="Rectangle 166"/>
          <p:cNvSpPr>
            <a:spLocks/>
          </p:cNvSpPr>
          <p:nvPr/>
        </p:nvSpPr>
        <p:spPr bwMode="auto">
          <a:xfrm>
            <a:off x="5638800" y="6477000"/>
            <a:ext cx="3517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ts val="1100"/>
              </a:spcBef>
              <a:buClrTx/>
              <a:buFontTx/>
              <a:buNone/>
            </a:pPr>
            <a:r>
              <a:rPr lang="en-US" altLang="en-US" sz="1800">
                <a:latin typeface="Tahoma" pitchFamily="34" charset="0"/>
                <a:cs typeface="Tahoma" pitchFamily="34" charset="0"/>
                <a:sym typeface="Tahoma" pitchFamily="34" charset="0"/>
              </a:rPr>
              <a:t>Merry, World J Surg, 2011</a:t>
            </a:r>
          </a:p>
        </p:txBody>
      </p:sp>
      <p:pic>
        <p:nvPicPr>
          <p:cNvPr id="93190" name="Picture 1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05467"/>
            <a:ext cx="6096000" cy="4783138"/>
          </a:xfrm>
          <a:prstGeom prst="rect">
            <a:avLst/>
          </a:prstGeom>
          <a:solidFill>
            <a:schemeClr val="tx1"/>
          </a:solidFill>
          <a:ln>
            <a:noFill/>
          </a:ln>
          <a:extLst>
            <a:ext uri="{91240B29-F687-4f45-9708-019B960494DF}">
              <a14:hiddenLine xmlns:a14="http://schemas.microsoft.com/office/drawing/2010/main" w="38100">
                <a:solidFill>
                  <a:schemeClr val="tx1"/>
                </a:solidFill>
                <a:round/>
                <a:headEnd/>
                <a:tailEnd/>
              </a14:hiddenLine>
            </a:ext>
          </a:extLst>
        </p:spPr>
      </p:pic>
      <p:sp>
        <p:nvSpPr>
          <p:cNvPr id="2" name="TextBox 1"/>
          <p:cNvSpPr txBox="1"/>
          <p:nvPr/>
        </p:nvSpPr>
        <p:spPr>
          <a:xfrm>
            <a:off x="6917444" y="1919599"/>
            <a:ext cx="2094706" cy="3754874"/>
          </a:xfrm>
          <a:prstGeom prst="rect">
            <a:avLst/>
          </a:prstGeom>
          <a:noFill/>
        </p:spPr>
        <p:txBody>
          <a:bodyPr wrap="square" rtlCol="0">
            <a:spAutoFit/>
          </a:bodyPr>
          <a:lstStyle/>
          <a:p>
            <a:r>
              <a:rPr lang="en-US" sz="1400" dirty="0" smtClean="0"/>
              <a:t>“most </a:t>
            </a:r>
            <a:r>
              <a:rPr lang="en-US" sz="1400" dirty="0"/>
              <a:t>of the surgery is presently being</a:t>
            </a:r>
          </a:p>
          <a:p>
            <a:r>
              <a:rPr lang="en-US" sz="1400" dirty="0"/>
              <a:t>done by generalists with no surgical qualifications, without</a:t>
            </a:r>
          </a:p>
          <a:p>
            <a:r>
              <a:rPr lang="en-US" sz="1400" dirty="0"/>
              <a:t>anesthesiology support and under difficult </a:t>
            </a:r>
            <a:r>
              <a:rPr lang="en-US" sz="1400" dirty="0" smtClean="0"/>
              <a:t>conditions… </a:t>
            </a:r>
            <a:r>
              <a:rPr lang="en-US" sz="1400" dirty="0"/>
              <a:t>This situation will not</a:t>
            </a:r>
          </a:p>
          <a:p>
            <a:r>
              <a:rPr lang="en-US" sz="1400" dirty="0"/>
              <a:t>change rapidly if the ‘‘cornerstone to improving surgical</a:t>
            </a:r>
          </a:p>
          <a:p>
            <a:r>
              <a:rPr lang="en-US" sz="1400" dirty="0"/>
              <a:t>care in rural Africa’’ is the training of general surgeons in</a:t>
            </a:r>
          </a:p>
          <a:p>
            <a:r>
              <a:rPr lang="en-US" sz="1400" dirty="0"/>
              <a:t>5-year surgical residencies.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What</a:t>
            </a:r>
            <a:r>
              <a:rPr lang="fr-CA" dirty="0" smtClean="0"/>
              <a:t> about cancer screening?</a:t>
            </a:r>
            <a:endParaRPr lang="fr-CA" dirty="0"/>
          </a:p>
        </p:txBody>
      </p:sp>
      <p:sp>
        <p:nvSpPr>
          <p:cNvPr id="3" name="Content Placeholder 2"/>
          <p:cNvSpPr>
            <a:spLocks noGrp="1"/>
          </p:cNvSpPr>
          <p:nvPr>
            <p:ph idx="1"/>
          </p:nvPr>
        </p:nvSpPr>
        <p:spPr>
          <a:xfrm>
            <a:off x="658813" y="1371600"/>
            <a:ext cx="8485187" cy="4800600"/>
          </a:xfrm>
        </p:spPr>
        <p:txBody>
          <a:bodyPr/>
          <a:lstStyle/>
          <a:p>
            <a:r>
              <a:rPr lang="fr-CA" dirty="0" smtClean="0"/>
              <a:t>Screening for Cervical Ca </a:t>
            </a:r>
            <a:r>
              <a:rPr lang="fr-CA" dirty="0" err="1" smtClean="0"/>
              <a:t>is</a:t>
            </a:r>
            <a:r>
              <a:rPr lang="fr-CA" dirty="0" smtClean="0"/>
              <a:t> </a:t>
            </a:r>
            <a:r>
              <a:rPr lang="fr-CA" dirty="0" err="1" smtClean="0"/>
              <a:t>cost</a:t>
            </a:r>
            <a:r>
              <a:rPr lang="fr-CA" dirty="0" smtClean="0"/>
              <a:t> effective in LIC: </a:t>
            </a:r>
          </a:p>
          <a:p>
            <a:pPr lvl="1"/>
            <a:r>
              <a:rPr lang="fr-CA" dirty="0" smtClean="0"/>
              <a:t>Screening </a:t>
            </a:r>
            <a:r>
              <a:rPr lang="fr-CA" dirty="0" err="1"/>
              <a:t>women</a:t>
            </a:r>
            <a:r>
              <a:rPr lang="fr-CA" dirty="0"/>
              <a:t> </a:t>
            </a:r>
            <a:r>
              <a:rPr lang="fr-CA" dirty="0" smtClean="0"/>
              <a:t>once…</a:t>
            </a:r>
            <a:r>
              <a:rPr lang="fr-CA" dirty="0" err="1" smtClean="0"/>
              <a:t>at</a:t>
            </a:r>
            <a:r>
              <a:rPr lang="fr-CA" dirty="0" smtClean="0"/>
              <a:t> </a:t>
            </a:r>
            <a:r>
              <a:rPr lang="fr-CA" dirty="0" err="1" smtClean="0"/>
              <a:t>age</a:t>
            </a:r>
            <a:r>
              <a:rPr lang="fr-CA" dirty="0" smtClean="0"/>
              <a:t> 35 </a:t>
            </a:r>
            <a:r>
              <a:rPr lang="fr-CA" dirty="0" err="1"/>
              <a:t>years</a:t>
            </a:r>
            <a:r>
              <a:rPr lang="fr-CA" dirty="0"/>
              <a:t>, </a:t>
            </a:r>
            <a:r>
              <a:rPr lang="fr-CA" dirty="0" err="1"/>
              <a:t>with</a:t>
            </a:r>
            <a:r>
              <a:rPr lang="fr-CA" dirty="0"/>
              <a:t> </a:t>
            </a:r>
            <a:r>
              <a:rPr lang="is-IS" dirty="0" smtClean="0"/>
              <a:t>…</a:t>
            </a:r>
            <a:r>
              <a:rPr lang="fr-CA" dirty="0" err="1" smtClean="0"/>
              <a:t>visual</a:t>
            </a:r>
            <a:r>
              <a:rPr lang="fr-CA" dirty="0" smtClean="0"/>
              <a:t> </a:t>
            </a:r>
            <a:r>
              <a:rPr lang="fr-CA" dirty="0"/>
              <a:t>inspection of the </a:t>
            </a:r>
            <a:r>
              <a:rPr lang="fr-CA" dirty="0" err="1"/>
              <a:t>cervix</a:t>
            </a:r>
            <a:r>
              <a:rPr lang="fr-CA" dirty="0"/>
              <a:t> </a:t>
            </a:r>
            <a:r>
              <a:rPr lang="fr-CA" dirty="0" err="1"/>
              <a:t>with</a:t>
            </a:r>
            <a:r>
              <a:rPr lang="fr-CA" dirty="0"/>
              <a:t> </a:t>
            </a:r>
            <a:r>
              <a:rPr lang="fr-CA" dirty="0" err="1"/>
              <a:t>acetic</a:t>
            </a:r>
            <a:r>
              <a:rPr lang="fr-CA" dirty="0"/>
              <a:t> </a:t>
            </a:r>
            <a:r>
              <a:rPr lang="fr-CA" dirty="0" err="1"/>
              <a:t>acid</a:t>
            </a:r>
            <a:r>
              <a:rPr lang="fr-CA" dirty="0"/>
              <a:t> or DNA </a:t>
            </a:r>
            <a:r>
              <a:rPr lang="fr-CA" dirty="0" err="1"/>
              <a:t>testing</a:t>
            </a:r>
            <a:r>
              <a:rPr lang="fr-CA" dirty="0"/>
              <a:t> for </a:t>
            </a:r>
            <a:r>
              <a:rPr lang="fr-CA" dirty="0" smtClean="0"/>
              <a:t>HPV </a:t>
            </a:r>
            <a:r>
              <a:rPr lang="fr-CA" dirty="0"/>
              <a:t>in cervical </a:t>
            </a:r>
            <a:r>
              <a:rPr lang="fr-CA" dirty="0" err="1"/>
              <a:t>cell</a:t>
            </a:r>
            <a:r>
              <a:rPr lang="fr-CA" dirty="0"/>
              <a:t> </a:t>
            </a:r>
            <a:r>
              <a:rPr lang="fr-CA" dirty="0" err="1"/>
              <a:t>samples</a:t>
            </a:r>
            <a:r>
              <a:rPr lang="fr-CA" dirty="0"/>
              <a:t>, </a:t>
            </a:r>
            <a:r>
              <a:rPr lang="fr-CA" dirty="0" err="1"/>
              <a:t>reduced</a:t>
            </a:r>
            <a:r>
              <a:rPr lang="fr-CA" dirty="0"/>
              <a:t> the </a:t>
            </a:r>
            <a:r>
              <a:rPr lang="fr-CA" dirty="0" err="1"/>
              <a:t>lifetime</a:t>
            </a:r>
            <a:r>
              <a:rPr lang="fr-CA" dirty="0"/>
              <a:t> </a:t>
            </a:r>
            <a:r>
              <a:rPr lang="fr-CA" dirty="0" err="1"/>
              <a:t>risk</a:t>
            </a:r>
            <a:r>
              <a:rPr lang="fr-CA" dirty="0"/>
              <a:t> of cancer by </a:t>
            </a:r>
            <a:r>
              <a:rPr lang="is-IS" dirty="0" smtClean="0"/>
              <a:t>…</a:t>
            </a:r>
            <a:r>
              <a:rPr lang="fr-CA" dirty="0" smtClean="0"/>
              <a:t>25 </a:t>
            </a:r>
            <a:r>
              <a:rPr lang="fr-CA" dirty="0"/>
              <a:t>to 36 percent, and </a:t>
            </a:r>
            <a:r>
              <a:rPr lang="fr-CA" dirty="0" err="1"/>
              <a:t>cost</a:t>
            </a:r>
            <a:r>
              <a:rPr lang="fr-CA" dirty="0"/>
              <a:t> </a:t>
            </a:r>
            <a:r>
              <a:rPr lang="fr-CA" dirty="0" err="1"/>
              <a:t>less</a:t>
            </a:r>
            <a:r>
              <a:rPr lang="fr-CA" dirty="0"/>
              <a:t> </a:t>
            </a:r>
            <a:r>
              <a:rPr lang="fr-CA" dirty="0" err="1"/>
              <a:t>than</a:t>
            </a:r>
            <a:r>
              <a:rPr lang="fr-CA" dirty="0"/>
              <a:t> $500 per </a:t>
            </a:r>
            <a:r>
              <a:rPr lang="fr-CA" dirty="0" err="1"/>
              <a:t>year</a:t>
            </a:r>
            <a:r>
              <a:rPr lang="fr-CA" dirty="0"/>
              <a:t> of life </a:t>
            </a:r>
            <a:r>
              <a:rPr lang="fr-CA" dirty="0" err="1"/>
              <a:t>saved</a:t>
            </a:r>
            <a:r>
              <a:rPr lang="fr-CA" dirty="0"/>
              <a:t>. </a:t>
            </a:r>
            <a:endParaRPr lang="fr-CA" dirty="0" smtClean="0"/>
          </a:p>
          <a:p>
            <a:pPr lvl="1"/>
            <a:r>
              <a:rPr lang="fr-CA" dirty="0" smtClean="0"/>
              <a:t>Relative </a:t>
            </a:r>
            <a:r>
              <a:rPr lang="fr-CA" dirty="0"/>
              <a:t>cancer </a:t>
            </a:r>
            <a:r>
              <a:rPr lang="fr-CA" dirty="0" err="1"/>
              <a:t>risk</a:t>
            </a:r>
            <a:r>
              <a:rPr lang="fr-CA" dirty="0"/>
              <a:t> </a:t>
            </a:r>
            <a:r>
              <a:rPr lang="fr-CA" dirty="0" err="1"/>
              <a:t>declined</a:t>
            </a:r>
            <a:r>
              <a:rPr lang="fr-CA" dirty="0"/>
              <a:t> by an </a:t>
            </a:r>
            <a:r>
              <a:rPr lang="fr-CA" dirty="0" err="1"/>
              <a:t>additional</a:t>
            </a:r>
            <a:r>
              <a:rPr lang="fr-CA" dirty="0"/>
              <a:t> 40 percent </a:t>
            </a:r>
            <a:r>
              <a:rPr lang="fr-CA" dirty="0" err="1"/>
              <a:t>with</a:t>
            </a:r>
            <a:r>
              <a:rPr lang="fr-CA" dirty="0"/>
              <a:t> </a:t>
            </a:r>
            <a:r>
              <a:rPr lang="fr-CA" dirty="0" err="1"/>
              <a:t>two</a:t>
            </a:r>
            <a:r>
              <a:rPr lang="fr-CA" dirty="0"/>
              <a:t> </a:t>
            </a:r>
            <a:r>
              <a:rPr lang="fr-CA" dirty="0" err="1"/>
              <a:t>screenings</a:t>
            </a:r>
            <a:r>
              <a:rPr lang="fr-CA" dirty="0"/>
              <a:t> (</a:t>
            </a:r>
            <a:r>
              <a:rPr lang="fr-CA" dirty="0" err="1"/>
              <a:t>at</a:t>
            </a:r>
            <a:r>
              <a:rPr lang="fr-CA" dirty="0"/>
              <a:t> 35 and 40 </a:t>
            </a:r>
            <a:r>
              <a:rPr lang="fr-CA" dirty="0" err="1"/>
              <a:t>years</a:t>
            </a:r>
            <a:r>
              <a:rPr lang="fr-CA" dirty="0"/>
              <a:t> of </a:t>
            </a:r>
            <a:r>
              <a:rPr lang="fr-CA" dirty="0" err="1"/>
              <a:t>age</a:t>
            </a:r>
            <a:r>
              <a:rPr lang="fr-CA" dirty="0"/>
              <a:t>), </a:t>
            </a:r>
            <a:r>
              <a:rPr lang="fr-CA" dirty="0" err="1"/>
              <a:t>resulting</a:t>
            </a:r>
            <a:r>
              <a:rPr lang="fr-CA" dirty="0"/>
              <a:t> in a </a:t>
            </a:r>
            <a:r>
              <a:rPr lang="fr-CA" dirty="0" err="1"/>
              <a:t>cost</a:t>
            </a:r>
            <a:r>
              <a:rPr lang="fr-CA" dirty="0"/>
              <a:t> per </a:t>
            </a:r>
            <a:r>
              <a:rPr lang="fr-CA" dirty="0" err="1"/>
              <a:t>year</a:t>
            </a:r>
            <a:r>
              <a:rPr lang="fr-CA" dirty="0"/>
              <a:t> of life </a:t>
            </a:r>
            <a:r>
              <a:rPr lang="fr-CA" dirty="0" err="1"/>
              <a:t>saved</a:t>
            </a:r>
            <a:r>
              <a:rPr lang="fr-CA" dirty="0"/>
              <a:t> </a:t>
            </a:r>
            <a:r>
              <a:rPr lang="fr-CA" dirty="0" err="1"/>
              <a:t>that</a:t>
            </a:r>
            <a:r>
              <a:rPr lang="fr-CA" dirty="0"/>
              <a:t> </a:t>
            </a:r>
            <a:r>
              <a:rPr lang="fr-CA" dirty="0" err="1"/>
              <a:t>was</a:t>
            </a:r>
            <a:r>
              <a:rPr lang="fr-CA" dirty="0"/>
              <a:t> </a:t>
            </a:r>
            <a:r>
              <a:rPr lang="fr-CA" dirty="0" err="1"/>
              <a:t>less</a:t>
            </a:r>
            <a:r>
              <a:rPr lang="fr-CA" dirty="0"/>
              <a:t> </a:t>
            </a:r>
            <a:r>
              <a:rPr lang="fr-CA" dirty="0" err="1"/>
              <a:t>than</a:t>
            </a:r>
            <a:r>
              <a:rPr lang="fr-CA" dirty="0"/>
              <a:t> </a:t>
            </a:r>
            <a:r>
              <a:rPr lang="fr-CA" dirty="0" err="1"/>
              <a:t>each</a:t>
            </a:r>
            <a:r>
              <a:rPr lang="fr-CA" dirty="0"/>
              <a:t> </a:t>
            </a:r>
            <a:r>
              <a:rPr lang="fr-CA" dirty="0" err="1"/>
              <a:t>country's</a:t>
            </a:r>
            <a:r>
              <a:rPr lang="fr-CA" dirty="0"/>
              <a:t> per capita </a:t>
            </a:r>
            <a:r>
              <a:rPr lang="fr-CA" dirty="0" err="1"/>
              <a:t>gross</a:t>
            </a:r>
            <a:r>
              <a:rPr lang="fr-CA" dirty="0"/>
              <a:t> </a:t>
            </a:r>
            <a:r>
              <a:rPr lang="fr-CA" dirty="0" err="1"/>
              <a:t>domestic</a:t>
            </a:r>
            <a:r>
              <a:rPr lang="fr-CA" dirty="0"/>
              <a:t> </a:t>
            </a:r>
            <a:r>
              <a:rPr lang="fr-CA" dirty="0" err="1"/>
              <a:t>product</a:t>
            </a:r>
            <a:r>
              <a:rPr lang="fr-CA" dirty="0"/>
              <a:t> </a:t>
            </a:r>
          </a:p>
        </p:txBody>
      </p:sp>
      <p:sp>
        <p:nvSpPr>
          <p:cNvPr id="4" name="TextBox 3"/>
          <p:cNvSpPr txBox="1"/>
          <p:nvPr/>
        </p:nvSpPr>
        <p:spPr>
          <a:xfrm>
            <a:off x="6318682" y="6488668"/>
            <a:ext cx="2819400" cy="369332"/>
          </a:xfrm>
          <a:prstGeom prst="rect">
            <a:avLst/>
          </a:prstGeom>
          <a:noFill/>
        </p:spPr>
        <p:txBody>
          <a:bodyPr wrap="square" rtlCol="0">
            <a:spAutoFit/>
          </a:bodyPr>
          <a:lstStyle/>
          <a:p>
            <a:r>
              <a:rPr lang="fr-CA" dirty="0" err="1" smtClean="0"/>
              <a:t>Goldie</a:t>
            </a:r>
            <a:r>
              <a:rPr lang="fr-CA" dirty="0" smtClean="0"/>
              <a:t>, NEJM, 2005</a:t>
            </a:r>
            <a:endParaRPr lang="fr-CA" dirty="0"/>
          </a:p>
        </p:txBody>
      </p:sp>
    </p:spTree>
    <p:extLst>
      <p:ext uri="{BB962C8B-B14F-4D97-AF65-F5344CB8AC3E}">
        <p14:creationId xmlns:p14="http://schemas.microsoft.com/office/powerpoint/2010/main" val="389556513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Other</a:t>
            </a:r>
            <a:r>
              <a:rPr lang="fr-CA" dirty="0" smtClean="0"/>
              <a:t> Cancer Screening?</a:t>
            </a:r>
            <a:endParaRPr lang="fr-CA" dirty="0"/>
          </a:p>
        </p:txBody>
      </p:sp>
      <p:sp>
        <p:nvSpPr>
          <p:cNvPr id="3" name="Content Placeholder 2"/>
          <p:cNvSpPr>
            <a:spLocks noGrp="1"/>
          </p:cNvSpPr>
          <p:nvPr>
            <p:ph idx="1"/>
          </p:nvPr>
        </p:nvSpPr>
        <p:spPr/>
        <p:txBody>
          <a:bodyPr/>
          <a:lstStyle/>
          <a:p>
            <a:r>
              <a:rPr lang="fr-CA" dirty="0"/>
              <a:t>Not colon (</a:t>
            </a:r>
            <a:r>
              <a:rPr lang="fr-CA" dirty="0" err="1"/>
              <a:t>cost</a:t>
            </a:r>
            <a:r>
              <a:rPr lang="fr-CA" dirty="0"/>
              <a:t> effective in US but not LMIC)</a:t>
            </a:r>
          </a:p>
          <a:p>
            <a:r>
              <a:rPr lang="fr-CA" dirty="0" smtClean="0"/>
              <a:t>Not </a:t>
            </a:r>
            <a:r>
              <a:rPr lang="fr-CA" dirty="0" err="1" smtClean="0"/>
              <a:t>breast</a:t>
            </a:r>
            <a:r>
              <a:rPr lang="fr-CA" dirty="0" smtClean="0"/>
              <a:t> (</a:t>
            </a:r>
            <a:r>
              <a:rPr lang="fr-CA" dirty="0" err="1" smtClean="0"/>
              <a:t>hardly</a:t>
            </a:r>
            <a:r>
              <a:rPr lang="fr-CA" dirty="0" smtClean="0"/>
              <a:t> </a:t>
            </a:r>
            <a:r>
              <a:rPr lang="fr-CA" dirty="0" err="1" smtClean="0"/>
              <a:t>cost</a:t>
            </a:r>
            <a:r>
              <a:rPr lang="fr-CA" dirty="0" smtClean="0"/>
              <a:t> effective in US)</a:t>
            </a:r>
          </a:p>
          <a:p>
            <a:r>
              <a:rPr lang="fr-CA" dirty="0" smtClean="0"/>
              <a:t>Not prostate (not effective </a:t>
            </a:r>
            <a:r>
              <a:rPr lang="fr-CA" dirty="0" err="1" smtClean="0"/>
              <a:t>even</a:t>
            </a:r>
            <a:r>
              <a:rPr lang="fr-CA" dirty="0" smtClean="0"/>
              <a:t> in US)</a:t>
            </a:r>
          </a:p>
          <a:p>
            <a:r>
              <a:rPr lang="fr-CA" dirty="0" smtClean="0"/>
              <a:t>Not </a:t>
            </a:r>
            <a:r>
              <a:rPr lang="fr-CA" dirty="0" err="1" smtClean="0"/>
              <a:t>liver</a:t>
            </a:r>
            <a:r>
              <a:rPr lang="fr-CA" dirty="0" smtClean="0"/>
              <a:t> – </a:t>
            </a:r>
            <a:r>
              <a:rPr lang="fr-CA" dirty="0" err="1" smtClean="0"/>
              <a:t>need</a:t>
            </a:r>
            <a:r>
              <a:rPr lang="fr-CA" dirty="0" smtClean="0"/>
              <a:t> to </a:t>
            </a:r>
            <a:r>
              <a:rPr lang="fr-CA" dirty="0" err="1" smtClean="0"/>
              <a:t>prevent</a:t>
            </a:r>
            <a:r>
              <a:rPr lang="fr-CA" dirty="0" smtClean="0"/>
              <a:t> </a:t>
            </a:r>
            <a:r>
              <a:rPr lang="fr-CA" dirty="0" err="1" smtClean="0"/>
              <a:t>with</a:t>
            </a:r>
            <a:r>
              <a:rPr lang="fr-CA" dirty="0" smtClean="0"/>
              <a:t> </a:t>
            </a:r>
            <a:r>
              <a:rPr lang="fr-CA" dirty="0" err="1" smtClean="0"/>
              <a:t>treatment</a:t>
            </a:r>
            <a:r>
              <a:rPr lang="fr-CA" dirty="0" smtClean="0"/>
              <a:t> of Hep B/C.</a:t>
            </a:r>
            <a:endParaRPr lang="fr-CA" dirty="0"/>
          </a:p>
        </p:txBody>
      </p:sp>
    </p:spTree>
    <p:extLst>
      <p:ext uri="{BB962C8B-B14F-4D97-AF65-F5344CB8AC3E}">
        <p14:creationId xmlns:p14="http://schemas.microsoft.com/office/powerpoint/2010/main" val="19593977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152"/>
          <p:cNvSpPr txBox="1">
            <a:spLocks noChangeArrowheads="1"/>
          </p:cNvSpPr>
          <p:nvPr/>
        </p:nvSpPr>
        <p:spPr bwMode="auto">
          <a:xfrm>
            <a:off x="7569200" y="6245225"/>
            <a:ext cx="2555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50800" tIns="50800" bIns="50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fld id="{73C43B88-1627-4854-8C37-20BB14A94E13}" type="slidenum">
              <a:rPr lang="en-US" altLang="en-US" sz="1000" smtClean="0">
                <a:cs typeface="Arial" pitchFamily="34" charset="0"/>
              </a:rPr>
              <a:pPr algn="ctr" eaLnBrk="1" hangingPunct="1">
                <a:defRPr/>
              </a:pPr>
              <a:t>76</a:t>
            </a:fld>
            <a:endParaRPr lang="en-US" altLang="en-US" sz="1000" smtClean="0">
              <a:cs typeface="Arial" pitchFamily="34" charset="0"/>
            </a:endParaRPr>
          </a:p>
        </p:txBody>
      </p:sp>
      <p:grpSp>
        <p:nvGrpSpPr>
          <p:cNvPr id="83971" name="Group 164"/>
          <p:cNvGrpSpPr>
            <a:grpSpLocks/>
          </p:cNvGrpSpPr>
          <p:nvPr/>
        </p:nvGrpSpPr>
        <p:grpSpPr bwMode="auto">
          <a:xfrm>
            <a:off x="120650" y="6299200"/>
            <a:ext cx="420688" cy="458788"/>
            <a:chOff x="0" y="0"/>
            <a:chExt cx="265" cy="289"/>
          </a:xfrm>
        </p:grpSpPr>
        <p:sp>
          <p:nvSpPr>
            <p:cNvPr id="83975" name="Freeform 153"/>
            <p:cNvSpPr>
              <a:spLocks/>
            </p:cNvSpPr>
            <p:nvPr/>
          </p:nvSpPr>
          <p:spPr bwMode="auto">
            <a:xfrm>
              <a:off x="98" y="67"/>
              <a:ext cx="21"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3976" name="AutoShape 154"/>
            <p:cNvSpPr>
              <a:spLocks/>
            </p:cNvSpPr>
            <p:nvPr/>
          </p:nvSpPr>
          <p:spPr bwMode="auto">
            <a:xfrm>
              <a:off x="39" y="140"/>
              <a:ext cx="186"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17027" y="0"/>
                  </a:moveTo>
                  <a:cubicBezTo>
                    <a:pt x="12455" y="0"/>
                    <a:pt x="12455" y="0"/>
                    <a:pt x="12455" y="0"/>
                  </a:cubicBezTo>
                  <a:cubicBezTo>
                    <a:pt x="12455" y="6472"/>
                    <a:pt x="12455" y="6472"/>
                    <a:pt x="12455" y="6472"/>
                  </a:cubicBezTo>
                  <a:cubicBezTo>
                    <a:pt x="12455" y="9408"/>
                    <a:pt x="13297" y="11440"/>
                    <a:pt x="14681" y="12870"/>
                  </a:cubicBezTo>
                  <a:cubicBezTo>
                    <a:pt x="14681" y="11967"/>
                    <a:pt x="14681" y="11967"/>
                    <a:pt x="14681" y="11967"/>
                  </a:cubicBezTo>
                  <a:cubicBezTo>
                    <a:pt x="13658" y="10461"/>
                    <a:pt x="13477" y="8730"/>
                    <a:pt x="13477" y="7225"/>
                  </a:cubicBezTo>
                  <a:cubicBezTo>
                    <a:pt x="13477" y="5569"/>
                    <a:pt x="13477" y="5569"/>
                    <a:pt x="13477" y="5569"/>
                  </a:cubicBezTo>
                  <a:cubicBezTo>
                    <a:pt x="15222" y="5569"/>
                    <a:pt x="15222" y="5569"/>
                    <a:pt x="15222" y="5569"/>
                  </a:cubicBezTo>
                  <a:cubicBezTo>
                    <a:pt x="15222" y="12870"/>
                    <a:pt x="15222" y="12870"/>
                    <a:pt x="15222" y="12870"/>
                  </a:cubicBezTo>
                  <a:cubicBezTo>
                    <a:pt x="15222" y="15579"/>
                    <a:pt x="14621" y="18966"/>
                    <a:pt x="10830" y="21073"/>
                  </a:cubicBezTo>
                  <a:cubicBezTo>
                    <a:pt x="7160" y="19041"/>
                    <a:pt x="6438" y="15880"/>
                    <a:pt x="6378" y="13321"/>
                  </a:cubicBezTo>
                  <a:cubicBezTo>
                    <a:pt x="8123" y="11816"/>
                    <a:pt x="9085" y="9709"/>
                    <a:pt x="9085" y="6472"/>
                  </a:cubicBezTo>
                  <a:cubicBezTo>
                    <a:pt x="9085" y="5569"/>
                    <a:pt x="9085" y="5569"/>
                    <a:pt x="9085" y="5569"/>
                  </a:cubicBezTo>
                  <a:cubicBezTo>
                    <a:pt x="10830" y="5569"/>
                    <a:pt x="10830" y="5569"/>
                    <a:pt x="10830" y="5569"/>
                  </a:cubicBezTo>
                  <a:cubicBezTo>
                    <a:pt x="11913" y="5569"/>
                    <a:pt x="11913" y="5569"/>
                    <a:pt x="11913" y="5569"/>
                  </a:cubicBezTo>
                  <a:cubicBezTo>
                    <a:pt x="11913" y="4215"/>
                    <a:pt x="11913" y="4215"/>
                    <a:pt x="11913" y="4215"/>
                  </a:cubicBezTo>
                  <a:cubicBezTo>
                    <a:pt x="10830" y="4215"/>
                    <a:pt x="10830" y="4215"/>
                    <a:pt x="10830" y="4215"/>
                  </a:cubicBezTo>
                  <a:cubicBezTo>
                    <a:pt x="9085" y="4215"/>
                    <a:pt x="9085" y="4215"/>
                    <a:pt x="9085" y="4215"/>
                  </a:cubicBezTo>
                  <a:cubicBezTo>
                    <a:pt x="9085" y="4215"/>
                    <a:pt x="9085" y="4215"/>
                    <a:pt x="9085" y="4215"/>
                  </a:cubicBezTo>
                  <a:cubicBezTo>
                    <a:pt x="8062" y="4215"/>
                    <a:pt x="8062" y="4215"/>
                    <a:pt x="8062" y="4215"/>
                  </a:cubicBezTo>
                  <a:cubicBezTo>
                    <a:pt x="8062" y="4215"/>
                    <a:pt x="8062" y="4215"/>
                    <a:pt x="8062" y="4215"/>
                  </a:cubicBezTo>
                  <a:cubicBezTo>
                    <a:pt x="5355" y="4215"/>
                    <a:pt x="5355" y="4215"/>
                    <a:pt x="5355" y="4215"/>
                  </a:cubicBezTo>
                  <a:cubicBezTo>
                    <a:pt x="5355" y="11967"/>
                    <a:pt x="5355" y="11967"/>
                    <a:pt x="5355" y="11967"/>
                  </a:cubicBezTo>
                  <a:cubicBezTo>
                    <a:pt x="5355" y="12192"/>
                    <a:pt x="5355" y="12493"/>
                    <a:pt x="5355" y="12719"/>
                  </a:cubicBezTo>
                  <a:cubicBezTo>
                    <a:pt x="5355" y="12719"/>
                    <a:pt x="5355" y="12719"/>
                    <a:pt x="5355" y="12719"/>
                  </a:cubicBezTo>
                  <a:cubicBezTo>
                    <a:pt x="5776" y="12418"/>
                    <a:pt x="6077" y="12042"/>
                    <a:pt x="6378" y="11666"/>
                  </a:cubicBezTo>
                  <a:cubicBezTo>
                    <a:pt x="6378" y="11666"/>
                    <a:pt x="6378" y="11666"/>
                    <a:pt x="6378" y="11666"/>
                  </a:cubicBezTo>
                  <a:cubicBezTo>
                    <a:pt x="6378" y="5569"/>
                    <a:pt x="6378" y="5569"/>
                    <a:pt x="6378" y="5569"/>
                  </a:cubicBezTo>
                  <a:cubicBezTo>
                    <a:pt x="8062" y="5569"/>
                    <a:pt x="8062" y="5569"/>
                    <a:pt x="8062" y="5569"/>
                  </a:cubicBezTo>
                  <a:cubicBezTo>
                    <a:pt x="8062" y="5569"/>
                    <a:pt x="8062" y="5569"/>
                    <a:pt x="8062" y="5569"/>
                  </a:cubicBezTo>
                  <a:cubicBezTo>
                    <a:pt x="8062" y="7225"/>
                    <a:pt x="8062" y="7225"/>
                    <a:pt x="8062" y="7225"/>
                  </a:cubicBezTo>
                  <a:cubicBezTo>
                    <a:pt x="8062" y="9483"/>
                    <a:pt x="7701" y="12192"/>
                    <a:pt x="4513" y="13999"/>
                  </a:cubicBezTo>
                  <a:cubicBezTo>
                    <a:pt x="1384" y="12192"/>
                    <a:pt x="1023" y="9483"/>
                    <a:pt x="1023" y="7225"/>
                  </a:cubicBezTo>
                  <a:cubicBezTo>
                    <a:pt x="1023" y="1355"/>
                    <a:pt x="1023" y="1355"/>
                    <a:pt x="1023" y="1355"/>
                  </a:cubicBezTo>
                  <a:cubicBezTo>
                    <a:pt x="4513" y="1355"/>
                    <a:pt x="4513" y="1355"/>
                    <a:pt x="4513" y="1355"/>
                  </a:cubicBezTo>
                  <a:cubicBezTo>
                    <a:pt x="8062" y="1355"/>
                    <a:pt x="8062" y="1355"/>
                    <a:pt x="8062" y="1355"/>
                  </a:cubicBezTo>
                  <a:cubicBezTo>
                    <a:pt x="8062" y="3613"/>
                    <a:pt x="8062" y="3613"/>
                    <a:pt x="8062" y="3613"/>
                  </a:cubicBezTo>
                  <a:cubicBezTo>
                    <a:pt x="9085" y="3613"/>
                    <a:pt x="9085" y="3613"/>
                    <a:pt x="9085" y="3613"/>
                  </a:cubicBezTo>
                  <a:cubicBezTo>
                    <a:pt x="9085" y="0"/>
                    <a:pt x="9085" y="0"/>
                    <a:pt x="9085" y="0"/>
                  </a:cubicBezTo>
                  <a:cubicBezTo>
                    <a:pt x="4513" y="0"/>
                    <a:pt x="4513" y="0"/>
                    <a:pt x="4513" y="0"/>
                  </a:cubicBezTo>
                  <a:cubicBezTo>
                    <a:pt x="0" y="0"/>
                    <a:pt x="0" y="0"/>
                    <a:pt x="0" y="0"/>
                  </a:cubicBezTo>
                  <a:cubicBezTo>
                    <a:pt x="0" y="6472"/>
                    <a:pt x="0" y="6472"/>
                    <a:pt x="0" y="6472"/>
                  </a:cubicBezTo>
                  <a:cubicBezTo>
                    <a:pt x="0" y="10762"/>
                    <a:pt x="1685" y="13095"/>
                    <a:pt x="4513" y="14450"/>
                  </a:cubicBezTo>
                  <a:cubicBezTo>
                    <a:pt x="4874" y="14300"/>
                    <a:pt x="5174" y="14149"/>
                    <a:pt x="5475" y="13999"/>
                  </a:cubicBezTo>
                  <a:cubicBezTo>
                    <a:pt x="5957" y="17837"/>
                    <a:pt x="7882" y="20170"/>
                    <a:pt x="10830" y="21600"/>
                  </a:cubicBezTo>
                  <a:cubicBezTo>
                    <a:pt x="13718" y="20170"/>
                    <a:pt x="15643" y="17912"/>
                    <a:pt x="16185" y="13999"/>
                  </a:cubicBezTo>
                  <a:cubicBezTo>
                    <a:pt x="16426" y="14149"/>
                    <a:pt x="16726" y="14300"/>
                    <a:pt x="17027" y="14450"/>
                  </a:cubicBezTo>
                  <a:cubicBezTo>
                    <a:pt x="19855" y="13095"/>
                    <a:pt x="21600" y="10762"/>
                    <a:pt x="21600" y="6472"/>
                  </a:cubicBezTo>
                  <a:cubicBezTo>
                    <a:pt x="21600" y="0"/>
                    <a:pt x="21600" y="0"/>
                    <a:pt x="21600" y="0"/>
                  </a:cubicBezTo>
                  <a:lnTo>
                    <a:pt x="17027" y="0"/>
                  </a:lnTo>
                  <a:close/>
                  <a:moveTo>
                    <a:pt x="20517" y="7225"/>
                  </a:moveTo>
                  <a:cubicBezTo>
                    <a:pt x="20517" y="9483"/>
                    <a:pt x="20216" y="12192"/>
                    <a:pt x="17027" y="13999"/>
                  </a:cubicBezTo>
                  <a:cubicBezTo>
                    <a:pt x="16726" y="13848"/>
                    <a:pt x="16486" y="13698"/>
                    <a:pt x="16245" y="13472"/>
                  </a:cubicBezTo>
                  <a:cubicBezTo>
                    <a:pt x="16245" y="13020"/>
                    <a:pt x="16305" y="12493"/>
                    <a:pt x="16305" y="11967"/>
                  </a:cubicBezTo>
                  <a:cubicBezTo>
                    <a:pt x="16305" y="4215"/>
                    <a:pt x="16305" y="4215"/>
                    <a:pt x="16305" y="4215"/>
                  </a:cubicBezTo>
                  <a:cubicBezTo>
                    <a:pt x="13477" y="4215"/>
                    <a:pt x="13477" y="4215"/>
                    <a:pt x="13477" y="4215"/>
                  </a:cubicBezTo>
                  <a:cubicBezTo>
                    <a:pt x="13477" y="1355"/>
                    <a:pt x="13477" y="1355"/>
                    <a:pt x="13477" y="1355"/>
                  </a:cubicBezTo>
                  <a:cubicBezTo>
                    <a:pt x="17027" y="1355"/>
                    <a:pt x="17027" y="1355"/>
                    <a:pt x="17027" y="1355"/>
                  </a:cubicBezTo>
                  <a:cubicBezTo>
                    <a:pt x="20517" y="1355"/>
                    <a:pt x="20517" y="1355"/>
                    <a:pt x="20517" y="1355"/>
                  </a:cubicBezTo>
                  <a:lnTo>
                    <a:pt x="20517" y="7225"/>
                  </a:lnTo>
                  <a:close/>
                  <a:moveTo>
                    <a:pt x="20517" y="722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3977" name="Freeform 155"/>
            <p:cNvSpPr>
              <a:spLocks/>
            </p:cNvSpPr>
            <p:nvPr/>
          </p:nvSpPr>
          <p:spPr bwMode="auto">
            <a:xfrm>
              <a:off x="54" y="67"/>
              <a:ext cx="39"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1705" y="21600"/>
                  </a:moveTo>
                  <a:cubicBezTo>
                    <a:pt x="1705" y="20700"/>
                    <a:pt x="1705" y="20700"/>
                    <a:pt x="1705" y="20700"/>
                  </a:cubicBezTo>
                  <a:cubicBezTo>
                    <a:pt x="2558" y="20475"/>
                    <a:pt x="3126" y="20250"/>
                    <a:pt x="3411" y="20025"/>
                  </a:cubicBezTo>
                  <a:cubicBezTo>
                    <a:pt x="3411" y="20025"/>
                    <a:pt x="3411" y="19800"/>
                    <a:pt x="3695" y="19800"/>
                  </a:cubicBezTo>
                  <a:cubicBezTo>
                    <a:pt x="3695" y="19350"/>
                    <a:pt x="3695" y="18900"/>
                    <a:pt x="3695" y="18000"/>
                  </a:cubicBezTo>
                  <a:cubicBezTo>
                    <a:pt x="3979" y="16425"/>
                    <a:pt x="3979" y="15750"/>
                    <a:pt x="3979" y="15300"/>
                  </a:cubicBezTo>
                  <a:cubicBezTo>
                    <a:pt x="3979" y="7200"/>
                    <a:pt x="3979" y="7200"/>
                    <a:pt x="3979" y="7200"/>
                  </a:cubicBezTo>
                  <a:cubicBezTo>
                    <a:pt x="3979" y="5850"/>
                    <a:pt x="3979" y="4500"/>
                    <a:pt x="3695" y="3150"/>
                  </a:cubicBezTo>
                  <a:cubicBezTo>
                    <a:pt x="3695" y="2250"/>
                    <a:pt x="3695" y="1575"/>
                    <a:pt x="3411" y="1350"/>
                  </a:cubicBezTo>
                  <a:cubicBezTo>
                    <a:pt x="3411" y="1350"/>
                    <a:pt x="3126" y="1125"/>
                    <a:pt x="2842" y="1125"/>
                  </a:cubicBezTo>
                  <a:cubicBezTo>
                    <a:pt x="2558" y="900"/>
                    <a:pt x="1421" y="900"/>
                    <a:pt x="0" y="900"/>
                  </a:cubicBezTo>
                  <a:cubicBezTo>
                    <a:pt x="0" y="0"/>
                    <a:pt x="0" y="0"/>
                    <a:pt x="0" y="0"/>
                  </a:cubicBezTo>
                  <a:cubicBezTo>
                    <a:pt x="3126" y="0"/>
                    <a:pt x="5116" y="0"/>
                    <a:pt x="5968" y="0"/>
                  </a:cubicBezTo>
                  <a:cubicBezTo>
                    <a:pt x="6821" y="0"/>
                    <a:pt x="8811" y="0"/>
                    <a:pt x="11653" y="0"/>
                  </a:cubicBezTo>
                  <a:cubicBezTo>
                    <a:pt x="11653" y="900"/>
                    <a:pt x="11653" y="900"/>
                    <a:pt x="11653" y="900"/>
                  </a:cubicBezTo>
                  <a:cubicBezTo>
                    <a:pt x="10232" y="900"/>
                    <a:pt x="9095" y="900"/>
                    <a:pt x="8811" y="1125"/>
                  </a:cubicBezTo>
                  <a:cubicBezTo>
                    <a:pt x="8526" y="1125"/>
                    <a:pt x="8242" y="1350"/>
                    <a:pt x="8242" y="1350"/>
                  </a:cubicBezTo>
                  <a:cubicBezTo>
                    <a:pt x="7958" y="1575"/>
                    <a:pt x="7958" y="2025"/>
                    <a:pt x="7958" y="2925"/>
                  </a:cubicBezTo>
                  <a:cubicBezTo>
                    <a:pt x="7674" y="3150"/>
                    <a:pt x="7674" y="4500"/>
                    <a:pt x="7674" y="7200"/>
                  </a:cubicBezTo>
                  <a:cubicBezTo>
                    <a:pt x="7674" y="17550"/>
                    <a:pt x="7674" y="17550"/>
                    <a:pt x="7674" y="17550"/>
                  </a:cubicBezTo>
                  <a:cubicBezTo>
                    <a:pt x="7674" y="18450"/>
                    <a:pt x="7674" y="19350"/>
                    <a:pt x="7958" y="20025"/>
                  </a:cubicBezTo>
                  <a:cubicBezTo>
                    <a:pt x="9379" y="20025"/>
                    <a:pt x="9379" y="20250"/>
                    <a:pt x="11084" y="20250"/>
                  </a:cubicBezTo>
                  <a:cubicBezTo>
                    <a:pt x="14779" y="20250"/>
                    <a:pt x="17621" y="20025"/>
                    <a:pt x="19042" y="19575"/>
                  </a:cubicBezTo>
                  <a:cubicBezTo>
                    <a:pt x="19326" y="19350"/>
                    <a:pt x="19326" y="18900"/>
                    <a:pt x="19611" y="18450"/>
                  </a:cubicBezTo>
                  <a:cubicBezTo>
                    <a:pt x="20463" y="15975"/>
                    <a:pt x="20463" y="15975"/>
                    <a:pt x="20463" y="15975"/>
                  </a:cubicBezTo>
                  <a:cubicBezTo>
                    <a:pt x="21600" y="15975"/>
                    <a:pt x="21600" y="15975"/>
                    <a:pt x="21600" y="15975"/>
                  </a:cubicBezTo>
                  <a:cubicBezTo>
                    <a:pt x="21316" y="17550"/>
                    <a:pt x="21032" y="19350"/>
                    <a:pt x="20747" y="21375"/>
                  </a:cubicBezTo>
                  <a:cubicBezTo>
                    <a:pt x="20179" y="21375"/>
                    <a:pt x="19895" y="21375"/>
                    <a:pt x="19611" y="21600"/>
                  </a:cubicBezTo>
                  <a:cubicBezTo>
                    <a:pt x="18758" y="21600"/>
                    <a:pt x="17905" y="21600"/>
                    <a:pt x="16200" y="21600"/>
                  </a:cubicBezTo>
                  <a:cubicBezTo>
                    <a:pt x="5684" y="21375"/>
                    <a:pt x="5684" y="21375"/>
                    <a:pt x="5684" y="21375"/>
                  </a:cubicBezTo>
                  <a:cubicBezTo>
                    <a:pt x="4263" y="21375"/>
                    <a:pt x="3126" y="21375"/>
                    <a:pt x="1705" y="21600"/>
                  </a:cubicBezTo>
                  <a:close/>
                  <a:moveTo>
                    <a:pt x="170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3978" name="Freeform 156"/>
            <p:cNvSpPr>
              <a:spLocks/>
            </p:cNvSpPr>
            <p:nvPr/>
          </p:nvSpPr>
          <p:spPr bwMode="auto">
            <a:xfrm>
              <a:off x="127" y="67"/>
              <a:ext cx="58"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0" y="21159"/>
                  </a:moveTo>
                  <a:cubicBezTo>
                    <a:pt x="0" y="20057"/>
                    <a:pt x="0" y="20057"/>
                    <a:pt x="0" y="20057"/>
                  </a:cubicBezTo>
                  <a:cubicBezTo>
                    <a:pt x="973" y="20057"/>
                    <a:pt x="1557" y="20057"/>
                    <a:pt x="1946" y="19837"/>
                  </a:cubicBezTo>
                  <a:cubicBezTo>
                    <a:pt x="2141" y="19837"/>
                    <a:pt x="2141" y="19837"/>
                    <a:pt x="2141" y="19616"/>
                  </a:cubicBezTo>
                  <a:cubicBezTo>
                    <a:pt x="2335" y="19396"/>
                    <a:pt x="2335" y="18955"/>
                    <a:pt x="2335" y="18073"/>
                  </a:cubicBezTo>
                  <a:cubicBezTo>
                    <a:pt x="2530" y="16751"/>
                    <a:pt x="2530" y="15649"/>
                    <a:pt x="2530" y="14767"/>
                  </a:cubicBezTo>
                  <a:cubicBezTo>
                    <a:pt x="2530" y="2645"/>
                    <a:pt x="2530" y="2645"/>
                    <a:pt x="2530" y="2645"/>
                  </a:cubicBezTo>
                  <a:cubicBezTo>
                    <a:pt x="2530" y="2204"/>
                    <a:pt x="2530" y="1984"/>
                    <a:pt x="2530" y="1984"/>
                  </a:cubicBezTo>
                  <a:cubicBezTo>
                    <a:pt x="2335" y="1763"/>
                    <a:pt x="2141" y="1543"/>
                    <a:pt x="1946" y="1322"/>
                  </a:cubicBezTo>
                  <a:cubicBezTo>
                    <a:pt x="1751" y="1102"/>
                    <a:pt x="1557" y="1102"/>
                    <a:pt x="1362" y="882"/>
                  </a:cubicBezTo>
                  <a:cubicBezTo>
                    <a:pt x="1168" y="882"/>
                    <a:pt x="584" y="882"/>
                    <a:pt x="0" y="882"/>
                  </a:cubicBezTo>
                  <a:cubicBezTo>
                    <a:pt x="0" y="0"/>
                    <a:pt x="0" y="0"/>
                    <a:pt x="0" y="0"/>
                  </a:cubicBezTo>
                  <a:cubicBezTo>
                    <a:pt x="1557" y="0"/>
                    <a:pt x="2530" y="0"/>
                    <a:pt x="2919" y="0"/>
                  </a:cubicBezTo>
                  <a:cubicBezTo>
                    <a:pt x="3697" y="0"/>
                    <a:pt x="4281" y="0"/>
                    <a:pt x="5059" y="0"/>
                  </a:cubicBezTo>
                  <a:cubicBezTo>
                    <a:pt x="5838" y="1102"/>
                    <a:pt x="6227" y="1763"/>
                    <a:pt x="6616" y="2424"/>
                  </a:cubicBezTo>
                  <a:cubicBezTo>
                    <a:pt x="9535" y="6171"/>
                    <a:pt x="9535" y="6171"/>
                    <a:pt x="9535" y="6171"/>
                  </a:cubicBezTo>
                  <a:cubicBezTo>
                    <a:pt x="13622" y="11461"/>
                    <a:pt x="13622" y="11461"/>
                    <a:pt x="13622" y="11461"/>
                  </a:cubicBezTo>
                  <a:cubicBezTo>
                    <a:pt x="14789" y="13224"/>
                    <a:pt x="15957" y="14547"/>
                    <a:pt x="16735" y="15649"/>
                  </a:cubicBezTo>
                  <a:cubicBezTo>
                    <a:pt x="17124" y="16310"/>
                    <a:pt x="17708" y="16751"/>
                    <a:pt x="17903" y="17192"/>
                  </a:cubicBezTo>
                  <a:cubicBezTo>
                    <a:pt x="17903" y="6392"/>
                    <a:pt x="17903" y="6392"/>
                    <a:pt x="17903" y="6392"/>
                  </a:cubicBezTo>
                  <a:cubicBezTo>
                    <a:pt x="17903" y="5290"/>
                    <a:pt x="17903" y="4188"/>
                    <a:pt x="17903" y="2865"/>
                  </a:cubicBezTo>
                  <a:cubicBezTo>
                    <a:pt x="17903" y="1984"/>
                    <a:pt x="17708" y="1543"/>
                    <a:pt x="17708" y="1322"/>
                  </a:cubicBezTo>
                  <a:lnTo>
                    <a:pt x="17514" y="1102"/>
                  </a:lnTo>
                  <a:cubicBezTo>
                    <a:pt x="17124" y="882"/>
                    <a:pt x="16541" y="882"/>
                    <a:pt x="15568" y="882"/>
                  </a:cubicBezTo>
                  <a:cubicBezTo>
                    <a:pt x="15568" y="0"/>
                    <a:pt x="15568" y="0"/>
                    <a:pt x="15568" y="0"/>
                  </a:cubicBezTo>
                  <a:cubicBezTo>
                    <a:pt x="16541" y="0"/>
                    <a:pt x="17708" y="0"/>
                    <a:pt x="18876" y="0"/>
                  </a:cubicBezTo>
                  <a:cubicBezTo>
                    <a:pt x="19849" y="0"/>
                    <a:pt x="20822" y="0"/>
                    <a:pt x="21600" y="0"/>
                  </a:cubicBezTo>
                  <a:cubicBezTo>
                    <a:pt x="21600" y="882"/>
                    <a:pt x="21600" y="882"/>
                    <a:pt x="21600" y="882"/>
                  </a:cubicBezTo>
                  <a:cubicBezTo>
                    <a:pt x="20627" y="882"/>
                    <a:pt x="20043" y="882"/>
                    <a:pt x="19849" y="1102"/>
                  </a:cubicBezTo>
                  <a:cubicBezTo>
                    <a:pt x="19654" y="1102"/>
                    <a:pt x="19654" y="1322"/>
                    <a:pt x="19459" y="1322"/>
                  </a:cubicBezTo>
                  <a:cubicBezTo>
                    <a:pt x="19459" y="1543"/>
                    <a:pt x="19265" y="2204"/>
                    <a:pt x="19265" y="2865"/>
                  </a:cubicBezTo>
                  <a:cubicBezTo>
                    <a:pt x="19265" y="4188"/>
                    <a:pt x="19265" y="5290"/>
                    <a:pt x="19265" y="6392"/>
                  </a:cubicBezTo>
                  <a:cubicBezTo>
                    <a:pt x="19265" y="13445"/>
                    <a:pt x="19265" y="13445"/>
                    <a:pt x="19265" y="13445"/>
                  </a:cubicBezTo>
                  <a:cubicBezTo>
                    <a:pt x="19265" y="14988"/>
                    <a:pt x="19265" y="17633"/>
                    <a:pt x="19265" y="21600"/>
                  </a:cubicBezTo>
                  <a:cubicBezTo>
                    <a:pt x="17903" y="21600"/>
                    <a:pt x="17903" y="21600"/>
                    <a:pt x="17903" y="21600"/>
                  </a:cubicBezTo>
                  <a:cubicBezTo>
                    <a:pt x="17708" y="21159"/>
                    <a:pt x="17708" y="21159"/>
                    <a:pt x="17708" y="21159"/>
                  </a:cubicBezTo>
                  <a:cubicBezTo>
                    <a:pt x="17514" y="21159"/>
                    <a:pt x="17514" y="20939"/>
                    <a:pt x="17319" y="20939"/>
                  </a:cubicBezTo>
                  <a:cubicBezTo>
                    <a:pt x="17319" y="20939"/>
                    <a:pt x="17124" y="20718"/>
                    <a:pt x="16930" y="20498"/>
                  </a:cubicBezTo>
                  <a:cubicBezTo>
                    <a:pt x="16151" y="19396"/>
                    <a:pt x="15568" y="18735"/>
                    <a:pt x="15178" y="18294"/>
                  </a:cubicBezTo>
                  <a:cubicBezTo>
                    <a:pt x="13427" y="15869"/>
                    <a:pt x="13427" y="15869"/>
                    <a:pt x="13427" y="15869"/>
                  </a:cubicBezTo>
                  <a:cubicBezTo>
                    <a:pt x="3697" y="3086"/>
                    <a:pt x="3697" y="3086"/>
                    <a:pt x="3697" y="3086"/>
                  </a:cubicBezTo>
                  <a:cubicBezTo>
                    <a:pt x="3697" y="14547"/>
                    <a:pt x="3697" y="14547"/>
                    <a:pt x="3697" y="14547"/>
                  </a:cubicBezTo>
                  <a:cubicBezTo>
                    <a:pt x="3697" y="15649"/>
                    <a:pt x="3697" y="16751"/>
                    <a:pt x="3892" y="18073"/>
                  </a:cubicBezTo>
                  <a:cubicBezTo>
                    <a:pt x="3892" y="18955"/>
                    <a:pt x="3892" y="19396"/>
                    <a:pt x="3892" y="19616"/>
                  </a:cubicBezTo>
                  <a:cubicBezTo>
                    <a:pt x="4086" y="19837"/>
                    <a:pt x="4086" y="19837"/>
                    <a:pt x="4281" y="19837"/>
                  </a:cubicBezTo>
                  <a:cubicBezTo>
                    <a:pt x="4476" y="20057"/>
                    <a:pt x="5254" y="20057"/>
                    <a:pt x="6227" y="20057"/>
                  </a:cubicBezTo>
                  <a:cubicBezTo>
                    <a:pt x="6227" y="21159"/>
                    <a:pt x="6227" y="21159"/>
                    <a:pt x="6227" y="21159"/>
                  </a:cubicBezTo>
                  <a:cubicBezTo>
                    <a:pt x="5449" y="20939"/>
                    <a:pt x="4476" y="20939"/>
                    <a:pt x="3503" y="20939"/>
                  </a:cubicBezTo>
                  <a:cubicBezTo>
                    <a:pt x="2530" y="20939"/>
                    <a:pt x="1362" y="20939"/>
                    <a:pt x="0" y="21159"/>
                  </a:cubicBezTo>
                  <a:close/>
                  <a:moveTo>
                    <a:pt x="0" y="21159"/>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3979" name="Freeform 157"/>
            <p:cNvSpPr>
              <a:spLocks/>
            </p:cNvSpPr>
            <p:nvPr/>
          </p:nvSpPr>
          <p:spPr bwMode="auto">
            <a:xfrm>
              <a:off x="191" y="67"/>
              <a:ext cx="22"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3980" name="Freeform 158"/>
            <p:cNvSpPr>
              <a:spLocks/>
            </p:cNvSpPr>
            <p:nvPr/>
          </p:nvSpPr>
          <p:spPr bwMode="auto">
            <a:xfrm>
              <a:off x="216" y="66"/>
              <a:ext cx="49"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532" y="5616"/>
                    <a:pt x="19532" y="5616"/>
                    <a:pt x="1953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3981" name="Freeform 159"/>
            <p:cNvSpPr>
              <a:spLocks/>
            </p:cNvSpPr>
            <p:nvPr/>
          </p:nvSpPr>
          <p:spPr bwMode="auto">
            <a:xfrm>
              <a:off x="0" y="66"/>
              <a:ext cx="48"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762" y="5616"/>
                    <a:pt x="19762" y="5616"/>
                    <a:pt x="1976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3982" name="Freeform 160"/>
            <p:cNvSpPr>
              <a:spLocks/>
            </p:cNvSpPr>
            <p:nvPr/>
          </p:nvSpPr>
          <p:spPr bwMode="auto">
            <a:xfrm>
              <a:off x="21" y="1"/>
              <a:ext cx="67"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0" y="891"/>
                  </a:moveTo>
                  <a:cubicBezTo>
                    <a:pt x="0" y="0"/>
                    <a:pt x="0" y="0"/>
                    <a:pt x="0" y="0"/>
                  </a:cubicBezTo>
                  <a:cubicBezTo>
                    <a:pt x="665" y="0"/>
                    <a:pt x="1495" y="0"/>
                    <a:pt x="2326" y="0"/>
                  </a:cubicBezTo>
                  <a:cubicBezTo>
                    <a:pt x="2991" y="0"/>
                    <a:pt x="3822" y="0"/>
                    <a:pt x="4486" y="0"/>
                  </a:cubicBezTo>
                  <a:cubicBezTo>
                    <a:pt x="5151" y="2004"/>
                    <a:pt x="5815" y="3786"/>
                    <a:pt x="6314" y="5344"/>
                  </a:cubicBezTo>
                  <a:cubicBezTo>
                    <a:pt x="10800" y="16924"/>
                    <a:pt x="10800" y="16924"/>
                    <a:pt x="10800" y="16924"/>
                  </a:cubicBezTo>
                  <a:cubicBezTo>
                    <a:pt x="14788" y="6235"/>
                    <a:pt x="14788" y="6235"/>
                    <a:pt x="14788" y="6235"/>
                  </a:cubicBezTo>
                  <a:cubicBezTo>
                    <a:pt x="15951" y="3340"/>
                    <a:pt x="16615" y="1113"/>
                    <a:pt x="16948" y="0"/>
                  </a:cubicBezTo>
                  <a:cubicBezTo>
                    <a:pt x="17778" y="0"/>
                    <a:pt x="18609" y="0"/>
                    <a:pt x="19108" y="0"/>
                  </a:cubicBezTo>
                  <a:cubicBezTo>
                    <a:pt x="19606" y="0"/>
                    <a:pt x="20437" y="0"/>
                    <a:pt x="21600" y="0"/>
                  </a:cubicBezTo>
                  <a:cubicBezTo>
                    <a:pt x="21600" y="891"/>
                    <a:pt x="21600" y="891"/>
                    <a:pt x="21600" y="891"/>
                  </a:cubicBezTo>
                  <a:cubicBezTo>
                    <a:pt x="20769" y="891"/>
                    <a:pt x="20105" y="1113"/>
                    <a:pt x="19938" y="1113"/>
                  </a:cubicBezTo>
                  <a:cubicBezTo>
                    <a:pt x="19772" y="1113"/>
                    <a:pt x="19606" y="1336"/>
                    <a:pt x="19606" y="1559"/>
                  </a:cubicBezTo>
                  <a:cubicBezTo>
                    <a:pt x="19440" y="1781"/>
                    <a:pt x="19440" y="2227"/>
                    <a:pt x="19440" y="2895"/>
                  </a:cubicBezTo>
                  <a:cubicBezTo>
                    <a:pt x="19274" y="3118"/>
                    <a:pt x="19274" y="4454"/>
                    <a:pt x="19274" y="7126"/>
                  </a:cubicBezTo>
                  <a:cubicBezTo>
                    <a:pt x="19274" y="14029"/>
                    <a:pt x="19274" y="14029"/>
                    <a:pt x="19274" y="14029"/>
                  </a:cubicBezTo>
                  <a:cubicBezTo>
                    <a:pt x="19274" y="15365"/>
                    <a:pt x="19274" y="16701"/>
                    <a:pt x="19440" y="18037"/>
                  </a:cubicBezTo>
                  <a:cubicBezTo>
                    <a:pt x="19440" y="18928"/>
                    <a:pt x="19440" y="19596"/>
                    <a:pt x="19606" y="19819"/>
                  </a:cubicBezTo>
                  <a:cubicBezTo>
                    <a:pt x="19606" y="19819"/>
                    <a:pt x="19772" y="20041"/>
                    <a:pt x="19938" y="20041"/>
                  </a:cubicBezTo>
                  <a:cubicBezTo>
                    <a:pt x="20105" y="20264"/>
                    <a:pt x="20769" y="20264"/>
                    <a:pt x="21600" y="20264"/>
                  </a:cubicBezTo>
                  <a:cubicBezTo>
                    <a:pt x="21600" y="21155"/>
                    <a:pt x="21600" y="21155"/>
                    <a:pt x="21600" y="21155"/>
                  </a:cubicBezTo>
                  <a:cubicBezTo>
                    <a:pt x="20105" y="21155"/>
                    <a:pt x="18942" y="21155"/>
                    <a:pt x="18277" y="21155"/>
                  </a:cubicBezTo>
                  <a:cubicBezTo>
                    <a:pt x="17778" y="21155"/>
                    <a:pt x="16615" y="21155"/>
                    <a:pt x="14788" y="21155"/>
                  </a:cubicBezTo>
                  <a:cubicBezTo>
                    <a:pt x="14788" y="20264"/>
                    <a:pt x="14788" y="20264"/>
                    <a:pt x="14788" y="20264"/>
                  </a:cubicBezTo>
                  <a:cubicBezTo>
                    <a:pt x="15785" y="20264"/>
                    <a:pt x="16283" y="20264"/>
                    <a:pt x="16615" y="20041"/>
                  </a:cubicBezTo>
                  <a:cubicBezTo>
                    <a:pt x="16782" y="20041"/>
                    <a:pt x="16948" y="19819"/>
                    <a:pt x="16948" y="19819"/>
                  </a:cubicBezTo>
                  <a:cubicBezTo>
                    <a:pt x="17114" y="19596"/>
                    <a:pt x="17114" y="19151"/>
                    <a:pt x="17114" y="18260"/>
                  </a:cubicBezTo>
                  <a:cubicBezTo>
                    <a:pt x="17114" y="18037"/>
                    <a:pt x="17114" y="16701"/>
                    <a:pt x="17114" y="14029"/>
                  </a:cubicBezTo>
                  <a:cubicBezTo>
                    <a:pt x="17114" y="3118"/>
                    <a:pt x="17114" y="3118"/>
                    <a:pt x="17114" y="3118"/>
                  </a:cubicBezTo>
                  <a:cubicBezTo>
                    <a:pt x="13126" y="13806"/>
                    <a:pt x="13126" y="13806"/>
                    <a:pt x="13126" y="13806"/>
                  </a:cubicBezTo>
                  <a:cubicBezTo>
                    <a:pt x="12462" y="15588"/>
                    <a:pt x="11963" y="16924"/>
                    <a:pt x="11631" y="18037"/>
                  </a:cubicBezTo>
                  <a:cubicBezTo>
                    <a:pt x="11465" y="18705"/>
                    <a:pt x="10966" y="19819"/>
                    <a:pt x="10468" y="21600"/>
                  </a:cubicBezTo>
                  <a:cubicBezTo>
                    <a:pt x="9969" y="21600"/>
                    <a:pt x="9969" y="21600"/>
                    <a:pt x="9969" y="21600"/>
                  </a:cubicBezTo>
                  <a:cubicBezTo>
                    <a:pt x="9969" y="21155"/>
                    <a:pt x="9803" y="20932"/>
                    <a:pt x="9803" y="20709"/>
                  </a:cubicBezTo>
                  <a:cubicBezTo>
                    <a:pt x="8972" y="18482"/>
                    <a:pt x="8972" y="18482"/>
                    <a:pt x="8972" y="18482"/>
                  </a:cubicBezTo>
                  <a:cubicBezTo>
                    <a:pt x="3323" y="3563"/>
                    <a:pt x="3323" y="3563"/>
                    <a:pt x="3323" y="3563"/>
                  </a:cubicBezTo>
                  <a:cubicBezTo>
                    <a:pt x="3323" y="14029"/>
                    <a:pt x="3323" y="14029"/>
                    <a:pt x="3323" y="14029"/>
                  </a:cubicBezTo>
                  <a:cubicBezTo>
                    <a:pt x="3323" y="15365"/>
                    <a:pt x="3323" y="16701"/>
                    <a:pt x="3323" y="18037"/>
                  </a:cubicBezTo>
                  <a:cubicBezTo>
                    <a:pt x="3489" y="18928"/>
                    <a:pt x="3489" y="19596"/>
                    <a:pt x="3655" y="19819"/>
                  </a:cubicBezTo>
                  <a:cubicBezTo>
                    <a:pt x="3655" y="19819"/>
                    <a:pt x="3822" y="20041"/>
                    <a:pt x="3988" y="20041"/>
                  </a:cubicBezTo>
                  <a:cubicBezTo>
                    <a:pt x="4154" y="20264"/>
                    <a:pt x="4818" y="20264"/>
                    <a:pt x="5649" y="20264"/>
                  </a:cubicBezTo>
                  <a:cubicBezTo>
                    <a:pt x="5649" y="21155"/>
                    <a:pt x="5649" y="21155"/>
                    <a:pt x="5649" y="21155"/>
                  </a:cubicBezTo>
                  <a:cubicBezTo>
                    <a:pt x="2825" y="21155"/>
                    <a:pt x="2825" y="21155"/>
                    <a:pt x="2825" y="21155"/>
                  </a:cubicBezTo>
                  <a:cubicBezTo>
                    <a:pt x="0" y="21155"/>
                    <a:pt x="0" y="21155"/>
                    <a:pt x="0" y="21155"/>
                  </a:cubicBezTo>
                  <a:cubicBezTo>
                    <a:pt x="0" y="20264"/>
                    <a:pt x="0" y="20264"/>
                    <a:pt x="0" y="20264"/>
                  </a:cubicBezTo>
                  <a:cubicBezTo>
                    <a:pt x="831" y="20264"/>
                    <a:pt x="1329" y="20264"/>
                    <a:pt x="1662" y="20041"/>
                  </a:cubicBezTo>
                  <a:cubicBezTo>
                    <a:pt x="1828" y="20041"/>
                    <a:pt x="1994" y="19819"/>
                    <a:pt x="1994" y="19819"/>
                  </a:cubicBezTo>
                  <a:cubicBezTo>
                    <a:pt x="2160" y="19596"/>
                    <a:pt x="2160" y="19151"/>
                    <a:pt x="2160" y="18260"/>
                  </a:cubicBezTo>
                  <a:cubicBezTo>
                    <a:pt x="2160" y="18037"/>
                    <a:pt x="2160" y="16701"/>
                    <a:pt x="2326" y="14029"/>
                  </a:cubicBezTo>
                  <a:cubicBezTo>
                    <a:pt x="2326" y="7126"/>
                    <a:pt x="2326" y="7126"/>
                    <a:pt x="2326" y="7126"/>
                  </a:cubicBezTo>
                  <a:cubicBezTo>
                    <a:pt x="2326" y="5790"/>
                    <a:pt x="2160" y="4454"/>
                    <a:pt x="2160" y="3118"/>
                  </a:cubicBezTo>
                  <a:cubicBezTo>
                    <a:pt x="2160" y="2227"/>
                    <a:pt x="2160" y="1781"/>
                    <a:pt x="1994" y="1559"/>
                  </a:cubicBezTo>
                  <a:cubicBezTo>
                    <a:pt x="1994" y="1336"/>
                    <a:pt x="1828" y="1113"/>
                    <a:pt x="1662" y="1113"/>
                  </a:cubicBezTo>
                  <a:cubicBezTo>
                    <a:pt x="1329" y="1113"/>
                    <a:pt x="831" y="891"/>
                    <a:pt x="0" y="891"/>
                  </a:cubicBezTo>
                  <a:close/>
                  <a:moveTo>
                    <a:pt x="0" y="89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3983" name="AutoShape 161"/>
            <p:cNvSpPr>
              <a:spLocks/>
            </p:cNvSpPr>
            <p:nvPr/>
          </p:nvSpPr>
          <p:spPr bwMode="auto">
            <a:xfrm>
              <a:off x="90" y="0"/>
              <a:ext cx="56"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3028" y="21600"/>
                  </a:moveTo>
                  <a:cubicBezTo>
                    <a:pt x="3836" y="21600"/>
                    <a:pt x="5047" y="21600"/>
                    <a:pt x="6662" y="21600"/>
                  </a:cubicBezTo>
                  <a:cubicBezTo>
                    <a:pt x="6662" y="20700"/>
                    <a:pt x="6662" y="20700"/>
                    <a:pt x="6662" y="20700"/>
                  </a:cubicBezTo>
                  <a:cubicBezTo>
                    <a:pt x="5652" y="20700"/>
                    <a:pt x="5047" y="20700"/>
                    <a:pt x="4845" y="20700"/>
                  </a:cubicBezTo>
                  <a:cubicBezTo>
                    <a:pt x="4441" y="20475"/>
                    <a:pt x="4441" y="20475"/>
                    <a:pt x="4239" y="20250"/>
                  </a:cubicBezTo>
                  <a:cubicBezTo>
                    <a:pt x="4239" y="20250"/>
                    <a:pt x="4239" y="20025"/>
                    <a:pt x="4239" y="20025"/>
                  </a:cubicBezTo>
                  <a:cubicBezTo>
                    <a:pt x="4239" y="19575"/>
                    <a:pt x="4239" y="19125"/>
                    <a:pt x="4643" y="18450"/>
                  </a:cubicBezTo>
                  <a:cubicBezTo>
                    <a:pt x="6056" y="14625"/>
                    <a:pt x="6056" y="14625"/>
                    <a:pt x="6056" y="14625"/>
                  </a:cubicBezTo>
                  <a:cubicBezTo>
                    <a:pt x="14333" y="14625"/>
                    <a:pt x="14333" y="14625"/>
                    <a:pt x="14333" y="14625"/>
                  </a:cubicBezTo>
                  <a:cubicBezTo>
                    <a:pt x="16150" y="19125"/>
                    <a:pt x="16150" y="19125"/>
                    <a:pt x="16150" y="19125"/>
                  </a:cubicBezTo>
                  <a:cubicBezTo>
                    <a:pt x="16351" y="19575"/>
                    <a:pt x="16351" y="19800"/>
                    <a:pt x="16351" y="20025"/>
                  </a:cubicBezTo>
                  <a:cubicBezTo>
                    <a:pt x="16351" y="20250"/>
                    <a:pt x="16351" y="20250"/>
                    <a:pt x="16150" y="20475"/>
                  </a:cubicBezTo>
                  <a:cubicBezTo>
                    <a:pt x="16150" y="20475"/>
                    <a:pt x="15948" y="20475"/>
                    <a:pt x="15746" y="20700"/>
                  </a:cubicBezTo>
                  <a:cubicBezTo>
                    <a:pt x="15544" y="20700"/>
                    <a:pt x="14938" y="20700"/>
                    <a:pt x="13727" y="20700"/>
                  </a:cubicBezTo>
                  <a:cubicBezTo>
                    <a:pt x="13727" y="21600"/>
                    <a:pt x="13727" y="21600"/>
                    <a:pt x="13727" y="21600"/>
                  </a:cubicBezTo>
                  <a:cubicBezTo>
                    <a:pt x="18370" y="21600"/>
                    <a:pt x="18370" y="21600"/>
                    <a:pt x="18370" y="21600"/>
                  </a:cubicBezTo>
                  <a:cubicBezTo>
                    <a:pt x="18976" y="21600"/>
                    <a:pt x="19985" y="21600"/>
                    <a:pt x="21600" y="21600"/>
                  </a:cubicBezTo>
                  <a:cubicBezTo>
                    <a:pt x="21600" y="20700"/>
                    <a:pt x="21600" y="20700"/>
                    <a:pt x="21600" y="20700"/>
                  </a:cubicBezTo>
                  <a:cubicBezTo>
                    <a:pt x="20793" y="20700"/>
                    <a:pt x="20187" y="20700"/>
                    <a:pt x="19985" y="20475"/>
                  </a:cubicBezTo>
                  <a:cubicBezTo>
                    <a:pt x="19783" y="20475"/>
                    <a:pt x="19581" y="20250"/>
                    <a:pt x="19379" y="19800"/>
                  </a:cubicBezTo>
                  <a:cubicBezTo>
                    <a:pt x="19178" y="19125"/>
                    <a:pt x="18572" y="17775"/>
                    <a:pt x="17563" y="15300"/>
                  </a:cubicBezTo>
                  <a:cubicBezTo>
                    <a:pt x="11305" y="0"/>
                    <a:pt x="11305" y="0"/>
                    <a:pt x="11305" y="0"/>
                  </a:cubicBezTo>
                  <a:cubicBezTo>
                    <a:pt x="10497" y="0"/>
                    <a:pt x="10497" y="0"/>
                    <a:pt x="10497" y="0"/>
                  </a:cubicBezTo>
                  <a:cubicBezTo>
                    <a:pt x="9286" y="3150"/>
                    <a:pt x="8479" y="5400"/>
                    <a:pt x="8075" y="6300"/>
                  </a:cubicBezTo>
                  <a:cubicBezTo>
                    <a:pt x="4441" y="14850"/>
                    <a:pt x="4441" y="14850"/>
                    <a:pt x="4441" y="14850"/>
                  </a:cubicBezTo>
                  <a:cubicBezTo>
                    <a:pt x="3432" y="17325"/>
                    <a:pt x="2624" y="18675"/>
                    <a:pt x="2624" y="19125"/>
                  </a:cubicBezTo>
                  <a:cubicBezTo>
                    <a:pt x="2221" y="19800"/>
                    <a:pt x="2019" y="20250"/>
                    <a:pt x="1817" y="20250"/>
                  </a:cubicBezTo>
                  <a:cubicBezTo>
                    <a:pt x="1615" y="20475"/>
                    <a:pt x="1615" y="20475"/>
                    <a:pt x="1413" y="20700"/>
                  </a:cubicBezTo>
                  <a:cubicBezTo>
                    <a:pt x="1211" y="20700"/>
                    <a:pt x="606" y="20700"/>
                    <a:pt x="0" y="20700"/>
                  </a:cubicBezTo>
                  <a:cubicBezTo>
                    <a:pt x="0" y="21600"/>
                    <a:pt x="0" y="21600"/>
                    <a:pt x="0" y="21600"/>
                  </a:cubicBezTo>
                  <a:cubicBezTo>
                    <a:pt x="1009" y="21600"/>
                    <a:pt x="2019" y="21600"/>
                    <a:pt x="3028" y="21600"/>
                  </a:cubicBezTo>
                  <a:close/>
                  <a:moveTo>
                    <a:pt x="10295" y="4050"/>
                  </a:moveTo>
                  <a:cubicBezTo>
                    <a:pt x="13727" y="13275"/>
                    <a:pt x="13727" y="13275"/>
                    <a:pt x="13727" y="13275"/>
                  </a:cubicBezTo>
                  <a:cubicBezTo>
                    <a:pt x="6662" y="13275"/>
                    <a:pt x="6662" y="13275"/>
                    <a:pt x="6662" y="13275"/>
                  </a:cubicBezTo>
                  <a:lnTo>
                    <a:pt x="10295" y="4050"/>
                  </a:lnTo>
                  <a:close/>
                  <a:moveTo>
                    <a:pt x="10295" y="405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3984" name="Freeform 162"/>
            <p:cNvSpPr>
              <a:spLocks/>
            </p:cNvSpPr>
            <p:nvPr/>
          </p:nvSpPr>
          <p:spPr bwMode="auto">
            <a:xfrm>
              <a:off x="136" y="1"/>
              <a:ext cx="54"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5840" y="3183"/>
                  </a:moveTo>
                  <a:cubicBezTo>
                    <a:pt x="16457" y="2274"/>
                    <a:pt x="16869" y="1592"/>
                    <a:pt x="16869" y="1592"/>
                  </a:cubicBezTo>
                  <a:cubicBezTo>
                    <a:pt x="16869" y="1364"/>
                    <a:pt x="16663" y="1137"/>
                    <a:pt x="16457" y="1137"/>
                  </a:cubicBezTo>
                  <a:cubicBezTo>
                    <a:pt x="16251" y="1137"/>
                    <a:pt x="15429" y="909"/>
                    <a:pt x="14400" y="909"/>
                  </a:cubicBezTo>
                  <a:cubicBezTo>
                    <a:pt x="14400" y="0"/>
                    <a:pt x="14400" y="0"/>
                    <a:pt x="14400" y="0"/>
                  </a:cubicBezTo>
                  <a:cubicBezTo>
                    <a:pt x="16251" y="0"/>
                    <a:pt x="17280" y="0"/>
                    <a:pt x="18309" y="0"/>
                  </a:cubicBezTo>
                  <a:cubicBezTo>
                    <a:pt x="19131" y="0"/>
                    <a:pt x="19749" y="0"/>
                    <a:pt x="21600" y="0"/>
                  </a:cubicBezTo>
                  <a:cubicBezTo>
                    <a:pt x="21600" y="909"/>
                    <a:pt x="21600" y="909"/>
                    <a:pt x="21600" y="909"/>
                  </a:cubicBezTo>
                  <a:cubicBezTo>
                    <a:pt x="20571" y="909"/>
                    <a:pt x="19954" y="1137"/>
                    <a:pt x="19749" y="1137"/>
                  </a:cubicBezTo>
                  <a:cubicBezTo>
                    <a:pt x="19543" y="1137"/>
                    <a:pt x="19131" y="1364"/>
                    <a:pt x="18926" y="1592"/>
                  </a:cubicBezTo>
                  <a:cubicBezTo>
                    <a:pt x="18720" y="1592"/>
                    <a:pt x="18309" y="2274"/>
                    <a:pt x="17897" y="2956"/>
                  </a:cubicBezTo>
                  <a:cubicBezTo>
                    <a:pt x="13577" y="9777"/>
                    <a:pt x="13577" y="9777"/>
                    <a:pt x="13577" y="9777"/>
                  </a:cubicBezTo>
                  <a:cubicBezTo>
                    <a:pt x="12754" y="11141"/>
                    <a:pt x="12343" y="12051"/>
                    <a:pt x="12137" y="12278"/>
                  </a:cubicBezTo>
                  <a:cubicBezTo>
                    <a:pt x="12137" y="12733"/>
                    <a:pt x="12137" y="12960"/>
                    <a:pt x="12137" y="13187"/>
                  </a:cubicBezTo>
                  <a:cubicBezTo>
                    <a:pt x="12137" y="14324"/>
                    <a:pt x="12137" y="14324"/>
                    <a:pt x="12137" y="14324"/>
                  </a:cubicBezTo>
                  <a:cubicBezTo>
                    <a:pt x="12137" y="15688"/>
                    <a:pt x="12137" y="17053"/>
                    <a:pt x="12137" y="18417"/>
                  </a:cubicBezTo>
                  <a:cubicBezTo>
                    <a:pt x="12137" y="19326"/>
                    <a:pt x="12343" y="20008"/>
                    <a:pt x="12343" y="20236"/>
                  </a:cubicBezTo>
                  <a:cubicBezTo>
                    <a:pt x="12549" y="20236"/>
                    <a:pt x="12549" y="20463"/>
                    <a:pt x="12960" y="20463"/>
                  </a:cubicBezTo>
                  <a:cubicBezTo>
                    <a:pt x="13166" y="20691"/>
                    <a:pt x="13783" y="20691"/>
                    <a:pt x="15017" y="20691"/>
                  </a:cubicBezTo>
                  <a:cubicBezTo>
                    <a:pt x="15017" y="21600"/>
                    <a:pt x="15017" y="21600"/>
                    <a:pt x="15017" y="21600"/>
                  </a:cubicBezTo>
                  <a:cubicBezTo>
                    <a:pt x="13371" y="21600"/>
                    <a:pt x="11931" y="21600"/>
                    <a:pt x="10903" y="21600"/>
                  </a:cubicBezTo>
                  <a:cubicBezTo>
                    <a:pt x="9669" y="21600"/>
                    <a:pt x="8229" y="21600"/>
                    <a:pt x="6583" y="21600"/>
                  </a:cubicBezTo>
                  <a:cubicBezTo>
                    <a:pt x="6583" y="20691"/>
                    <a:pt x="6583" y="20691"/>
                    <a:pt x="6583" y="20691"/>
                  </a:cubicBezTo>
                  <a:cubicBezTo>
                    <a:pt x="7611" y="20691"/>
                    <a:pt x="8229" y="20691"/>
                    <a:pt x="8640" y="20463"/>
                  </a:cubicBezTo>
                  <a:cubicBezTo>
                    <a:pt x="8846" y="20463"/>
                    <a:pt x="9051" y="20463"/>
                    <a:pt x="9051" y="20236"/>
                  </a:cubicBezTo>
                  <a:cubicBezTo>
                    <a:pt x="9257" y="20008"/>
                    <a:pt x="9257" y="19554"/>
                    <a:pt x="9257" y="18644"/>
                  </a:cubicBezTo>
                  <a:cubicBezTo>
                    <a:pt x="9257" y="18417"/>
                    <a:pt x="9257" y="17053"/>
                    <a:pt x="9463" y="14324"/>
                  </a:cubicBezTo>
                  <a:cubicBezTo>
                    <a:pt x="9463" y="12733"/>
                    <a:pt x="9463" y="12733"/>
                    <a:pt x="9463" y="12733"/>
                  </a:cubicBezTo>
                  <a:cubicBezTo>
                    <a:pt x="9257" y="12278"/>
                    <a:pt x="9051" y="11823"/>
                    <a:pt x="8846" y="11368"/>
                  </a:cubicBezTo>
                  <a:cubicBezTo>
                    <a:pt x="8640" y="11141"/>
                    <a:pt x="8229" y="10232"/>
                    <a:pt x="7200" y="8867"/>
                  </a:cubicBezTo>
                  <a:cubicBezTo>
                    <a:pt x="3497" y="2956"/>
                    <a:pt x="3497" y="2956"/>
                    <a:pt x="3497" y="2956"/>
                  </a:cubicBezTo>
                  <a:cubicBezTo>
                    <a:pt x="3086" y="2274"/>
                    <a:pt x="2880" y="1592"/>
                    <a:pt x="2674" y="1592"/>
                  </a:cubicBezTo>
                  <a:cubicBezTo>
                    <a:pt x="2469" y="1364"/>
                    <a:pt x="2057" y="1137"/>
                    <a:pt x="1851" y="1137"/>
                  </a:cubicBezTo>
                  <a:cubicBezTo>
                    <a:pt x="1646" y="1137"/>
                    <a:pt x="1234" y="909"/>
                    <a:pt x="0" y="909"/>
                  </a:cubicBezTo>
                  <a:cubicBezTo>
                    <a:pt x="0" y="0"/>
                    <a:pt x="0" y="0"/>
                    <a:pt x="0" y="0"/>
                  </a:cubicBezTo>
                  <a:cubicBezTo>
                    <a:pt x="1851" y="0"/>
                    <a:pt x="2469" y="0"/>
                    <a:pt x="3497" y="0"/>
                  </a:cubicBezTo>
                  <a:cubicBezTo>
                    <a:pt x="4526" y="0"/>
                    <a:pt x="6994" y="0"/>
                    <a:pt x="8846" y="0"/>
                  </a:cubicBezTo>
                  <a:cubicBezTo>
                    <a:pt x="8846" y="909"/>
                    <a:pt x="8846" y="909"/>
                    <a:pt x="8846" y="909"/>
                  </a:cubicBezTo>
                  <a:cubicBezTo>
                    <a:pt x="7817" y="909"/>
                    <a:pt x="6789" y="1137"/>
                    <a:pt x="6583" y="1137"/>
                  </a:cubicBezTo>
                  <a:cubicBezTo>
                    <a:pt x="6377" y="1137"/>
                    <a:pt x="6171" y="1364"/>
                    <a:pt x="6171" y="1592"/>
                  </a:cubicBezTo>
                  <a:cubicBezTo>
                    <a:pt x="6171" y="1592"/>
                    <a:pt x="6377" y="2274"/>
                    <a:pt x="6994" y="3183"/>
                  </a:cubicBezTo>
                  <a:cubicBezTo>
                    <a:pt x="11314" y="10914"/>
                    <a:pt x="11314" y="10914"/>
                    <a:pt x="11314" y="10914"/>
                  </a:cubicBezTo>
                  <a:lnTo>
                    <a:pt x="15840" y="3183"/>
                  </a:lnTo>
                  <a:close/>
                  <a:moveTo>
                    <a:pt x="15840" y="3183"/>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3985" name="AutoShape 163"/>
            <p:cNvSpPr>
              <a:spLocks/>
            </p:cNvSpPr>
            <p:nvPr/>
          </p:nvSpPr>
          <p:spPr bwMode="auto">
            <a:xfrm>
              <a:off x="188" y="0"/>
              <a:ext cx="55"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3872" y="5236"/>
                  </a:moveTo>
                  <a:cubicBezTo>
                    <a:pt x="4483" y="3927"/>
                    <a:pt x="5298" y="2836"/>
                    <a:pt x="6317" y="2182"/>
                  </a:cubicBezTo>
                  <a:cubicBezTo>
                    <a:pt x="7540" y="1527"/>
                    <a:pt x="8966" y="1091"/>
                    <a:pt x="10392" y="1091"/>
                  </a:cubicBezTo>
                  <a:cubicBezTo>
                    <a:pt x="11411" y="1091"/>
                    <a:pt x="12430" y="1309"/>
                    <a:pt x="13449" y="1745"/>
                  </a:cubicBezTo>
                  <a:cubicBezTo>
                    <a:pt x="14264" y="1964"/>
                    <a:pt x="15079" y="2400"/>
                    <a:pt x="15487" y="2836"/>
                  </a:cubicBezTo>
                  <a:cubicBezTo>
                    <a:pt x="16098" y="3491"/>
                    <a:pt x="16709" y="3927"/>
                    <a:pt x="17117" y="4582"/>
                  </a:cubicBezTo>
                  <a:cubicBezTo>
                    <a:pt x="17525" y="5236"/>
                    <a:pt x="17728" y="5891"/>
                    <a:pt x="17932" y="6764"/>
                  </a:cubicBezTo>
                  <a:cubicBezTo>
                    <a:pt x="18340" y="8073"/>
                    <a:pt x="18543" y="9600"/>
                    <a:pt x="18543" y="11127"/>
                  </a:cubicBezTo>
                  <a:cubicBezTo>
                    <a:pt x="18543" y="12873"/>
                    <a:pt x="18340" y="14618"/>
                    <a:pt x="17728" y="15927"/>
                  </a:cubicBezTo>
                  <a:cubicBezTo>
                    <a:pt x="17321" y="17236"/>
                    <a:pt x="16302" y="18327"/>
                    <a:pt x="15283" y="19200"/>
                  </a:cubicBezTo>
                  <a:cubicBezTo>
                    <a:pt x="14060" y="19855"/>
                    <a:pt x="12838" y="20291"/>
                    <a:pt x="11208" y="20291"/>
                  </a:cubicBezTo>
                  <a:cubicBezTo>
                    <a:pt x="10189" y="20291"/>
                    <a:pt x="9170" y="20073"/>
                    <a:pt x="8151" y="19855"/>
                  </a:cubicBezTo>
                  <a:cubicBezTo>
                    <a:pt x="7336" y="19418"/>
                    <a:pt x="6521" y="18764"/>
                    <a:pt x="5706" y="17891"/>
                  </a:cubicBezTo>
                  <a:cubicBezTo>
                    <a:pt x="4891" y="17236"/>
                    <a:pt x="4279" y="16145"/>
                    <a:pt x="3872" y="15055"/>
                  </a:cubicBezTo>
                  <a:cubicBezTo>
                    <a:pt x="3668" y="14400"/>
                    <a:pt x="3464" y="13527"/>
                    <a:pt x="3260" y="12436"/>
                  </a:cubicBezTo>
                  <a:cubicBezTo>
                    <a:pt x="3057" y="11564"/>
                    <a:pt x="2853" y="10691"/>
                    <a:pt x="2853" y="9818"/>
                  </a:cubicBezTo>
                  <a:cubicBezTo>
                    <a:pt x="2853" y="8073"/>
                    <a:pt x="3260" y="6545"/>
                    <a:pt x="3872" y="5236"/>
                  </a:cubicBezTo>
                  <a:close/>
                  <a:moveTo>
                    <a:pt x="611" y="15055"/>
                  </a:moveTo>
                  <a:cubicBezTo>
                    <a:pt x="1019" y="16582"/>
                    <a:pt x="1834" y="17673"/>
                    <a:pt x="2649" y="18764"/>
                  </a:cubicBezTo>
                  <a:cubicBezTo>
                    <a:pt x="3668" y="19636"/>
                    <a:pt x="4687" y="20509"/>
                    <a:pt x="5909" y="20945"/>
                  </a:cubicBezTo>
                  <a:cubicBezTo>
                    <a:pt x="7336" y="21382"/>
                    <a:pt x="8762" y="21600"/>
                    <a:pt x="10189" y="21600"/>
                  </a:cubicBezTo>
                  <a:cubicBezTo>
                    <a:pt x="13449" y="21600"/>
                    <a:pt x="16302" y="20509"/>
                    <a:pt x="18340" y="18327"/>
                  </a:cubicBezTo>
                  <a:cubicBezTo>
                    <a:pt x="20581" y="16145"/>
                    <a:pt x="21600" y="13527"/>
                    <a:pt x="21600" y="10036"/>
                  </a:cubicBezTo>
                  <a:cubicBezTo>
                    <a:pt x="21600" y="9164"/>
                    <a:pt x="21600" y="8073"/>
                    <a:pt x="21396" y="7200"/>
                  </a:cubicBezTo>
                  <a:cubicBezTo>
                    <a:pt x="21192" y="6327"/>
                    <a:pt x="20785" y="5455"/>
                    <a:pt x="20581" y="4800"/>
                  </a:cubicBezTo>
                  <a:cubicBezTo>
                    <a:pt x="19970" y="3927"/>
                    <a:pt x="19358" y="3273"/>
                    <a:pt x="18543" y="2400"/>
                  </a:cubicBezTo>
                  <a:cubicBezTo>
                    <a:pt x="17728" y="1745"/>
                    <a:pt x="16709" y="1091"/>
                    <a:pt x="15283" y="655"/>
                  </a:cubicBezTo>
                  <a:cubicBezTo>
                    <a:pt x="14060" y="218"/>
                    <a:pt x="12634" y="0"/>
                    <a:pt x="11004" y="0"/>
                  </a:cubicBezTo>
                  <a:cubicBezTo>
                    <a:pt x="9374" y="0"/>
                    <a:pt x="7743" y="218"/>
                    <a:pt x="6521" y="655"/>
                  </a:cubicBezTo>
                  <a:cubicBezTo>
                    <a:pt x="5094" y="1309"/>
                    <a:pt x="3872" y="1964"/>
                    <a:pt x="2853" y="3055"/>
                  </a:cubicBezTo>
                  <a:cubicBezTo>
                    <a:pt x="1834" y="4145"/>
                    <a:pt x="1019" y="5236"/>
                    <a:pt x="611" y="6545"/>
                  </a:cubicBezTo>
                  <a:cubicBezTo>
                    <a:pt x="204" y="7855"/>
                    <a:pt x="0" y="9382"/>
                    <a:pt x="0" y="10909"/>
                  </a:cubicBezTo>
                  <a:cubicBezTo>
                    <a:pt x="0" y="12218"/>
                    <a:pt x="204" y="13745"/>
                    <a:pt x="611" y="15055"/>
                  </a:cubicBezTo>
                  <a:close/>
                  <a:moveTo>
                    <a:pt x="611" y="1505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83972" name="Rectangle 165"/>
          <p:cNvSpPr>
            <a:spLocks noGrp="1" noChangeArrowheads="1"/>
          </p:cNvSpPr>
          <p:nvPr>
            <p:ph type="title"/>
          </p:nvPr>
        </p:nvSpPr>
        <p:spPr/>
        <p:txBody>
          <a:bodyPr rIns="132080"/>
          <a:lstStyle/>
          <a:p>
            <a:pPr eaLnBrk="1" hangingPunct="1"/>
            <a:r>
              <a:rPr lang="en-US" altLang="en-US" sz="3600" dirty="0" smtClean="0">
                <a:ea typeface="ＭＳ Ｐゴシック" pitchFamily="34" charset="-128"/>
              </a:rPr>
              <a:t>Highly Cost Effective Care = Prevention</a:t>
            </a:r>
          </a:p>
        </p:txBody>
      </p:sp>
      <p:sp>
        <p:nvSpPr>
          <p:cNvPr id="83973" name="Rectangle 166"/>
          <p:cNvSpPr>
            <a:spLocks noGrp="1" noChangeArrowheads="1"/>
          </p:cNvSpPr>
          <p:nvPr>
            <p:ph type="body" idx="1"/>
          </p:nvPr>
        </p:nvSpPr>
        <p:spPr>
          <a:xfrm>
            <a:off x="658813" y="1371600"/>
            <a:ext cx="8485187" cy="4800600"/>
          </a:xfrm>
        </p:spPr>
        <p:txBody>
          <a:bodyPr rIns="132080"/>
          <a:lstStyle/>
          <a:p>
            <a:pPr eaLnBrk="1" hangingPunct="1"/>
            <a:r>
              <a:rPr lang="en-US" altLang="en-US" sz="3200" dirty="0" smtClean="0">
                <a:ea typeface="ＭＳ Ｐゴシック" pitchFamily="34" charset="-128"/>
              </a:rPr>
              <a:t>Lifestyle/public health</a:t>
            </a:r>
            <a:r>
              <a:rPr lang="en-US" altLang="en-US" sz="2400" dirty="0" smtClean="0">
                <a:ea typeface="ＭＳ Ｐゴシック" pitchFamily="34" charset="-128"/>
              </a:rPr>
              <a:t>		</a:t>
            </a:r>
          </a:p>
          <a:p>
            <a:pPr marL="782638" lvl="1" eaLnBrk="1" hangingPunct="1"/>
            <a:r>
              <a:rPr lang="en-US" altLang="en-US" dirty="0" smtClean="0">
                <a:ea typeface="ＭＳ Ｐゴシック" pitchFamily="34" charset="-128"/>
              </a:rPr>
              <a:t>Latrines</a:t>
            </a:r>
          </a:p>
          <a:p>
            <a:pPr marL="782638" lvl="1" eaLnBrk="1" hangingPunct="1"/>
            <a:r>
              <a:rPr lang="en-US" altLang="en-US" dirty="0" smtClean="0">
                <a:ea typeface="ＭＳ Ｐゴシック" pitchFamily="34" charset="-128"/>
              </a:rPr>
              <a:t>Hand washing 			Infections</a:t>
            </a:r>
          </a:p>
          <a:p>
            <a:pPr marL="782638" lvl="1" eaLnBrk="1" hangingPunct="1"/>
            <a:r>
              <a:rPr lang="en-US" altLang="en-US" dirty="0" smtClean="0">
                <a:ea typeface="ＭＳ Ｐゴシック" pitchFamily="34" charset="-128"/>
              </a:rPr>
              <a:t>Clean water 			 NTD’s, </a:t>
            </a:r>
          </a:p>
          <a:p>
            <a:pPr marL="782638" lvl="1" eaLnBrk="1" hangingPunct="1"/>
            <a:r>
              <a:rPr lang="en-US" altLang="en-US" dirty="0" smtClean="0">
                <a:ea typeface="ＭＳ Ｐゴシック" pitchFamily="34" charset="-128"/>
              </a:rPr>
              <a:t>Insecticide treated bed nets</a:t>
            </a:r>
          </a:p>
          <a:p>
            <a:pPr marL="782638" lvl="1" eaLnBrk="1" hangingPunct="1"/>
            <a:r>
              <a:rPr lang="en-US" altLang="en-US" dirty="0" smtClean="0">
                <a:ea typeface="ＭＳ Ｐゴシック" pitchFamily="34" charset="-128"/>
              </a:rPr>
              <a:t>Vaccinations</a:t>
            </a:r>
          </a:p>
          <a:p>
            <a:pPr marL="782638" lvl="1" eaLnBrk="1" hangingPunct="1"/>
            <a:r>
              <a:rPr lang="en-US" altLang="en-US" dirty="0" smtClean="0">
                <a:ea typeface="ＭＳ Ｐゴシック" pitchFamily="34" charset="-128"/>
              </a:rPr>
              <a:t>Smoking cessation</a:t>
            </a:r>
          </a:p>
          <a:p>
            <a:pPr marL="782638" lvl="1" eaLnBrk="1" hangingPunct="1"/>
            <a:r>
              <a:rPr lang="en-US" altLang="en-US" dirty="0" smtClean="0">
                <a:ea typeface="ＭＳ Ｐゴシック" pitchFamily="34" charset="-128"/>
              </a:rPr>
              <a:t>Weight loss</a:t>
            </a:r>
          </a:p>
          <a:p>
            <a:pPr marL="782638" lvl="1" eaLnBrk="1" hangingPunct="1"/>
            <a:r>
              <a:rPr lang="en-US" altLang="en-US" dirty="0" smtClean="0">
                <a:ea typeface="ＭＳ Ｐゴシック" pitchFamily="34" charset="-128"/>
              </a:rPr>
              <a:t>Exercise 	    			 DM2, HTN, CAD</a:t>
            </a:r>
          </a:p>
          <a:p>
            <a:pPr marL="782638" lvl="1" eaLnBrk="1" hangingPunct="1"/>
            <a:r>
              <a:rPr lang="en-US" altLang="en-US" dirty="0" smtClean="0">
                <a:ea typeface="ＭＳ Ｐゴシック" pitchFamily="34" charset="-128"/>
              </a:rPr>
              <a:t>Mediterranean Diet </a:t>
            </a:r>
          </a:p>
          <a:p>
            <a:pPr marL="782638" lvl="1" eaLnBrk="1" hangingPunct="1"/>
            <a:r>
              <a:rPr lang="en-US" altLang="en-US" dirty="0" smtClean="0">
                <a:ea typeface="ＭＳ Ｐゴシック" pitchFamily="34" charset="-128"/>
              </a:rPr>
              <a:t>Aspirin</a:t>
            </a:r>
          </a:p>
          <a:p>
            <a:pPr marL="547688" lvl="1" indent="0" eaLnBrk="1" hangingPunct="1">
              <a:buNone/>
            </a:pPr>
            <a:r>
              <a:rPr lang="en-US" altLang="en-US" dirty="0" smtClean="0">
                <a:ea typeface="ＭＳ Ｐゴシック" pitchFamily="34" charset="-128"/>
              </a:rPr>
              <a:t>			</a:t>
            </a:r>
          </a:p>
        </p:txBody>
      </p:sp>
      <p:sp>
        <p:nvSpPr>
          <p:cNvPr id="83974" name="Freeform 167"/>
          <p:cNvSpPr>
            <a:spLocks/>
          </p:cNvSpPr>
          <p:nvPr/>
        </p:nvSpPr>
        <p:spPr bwMode="auto">
          <a:xfrm>
            <a:off x="5957710" y="4464050"/>
            <a:ext cx="228600" cy="2057400"/>
          </a:xfrm>
          <a:custGeom>
            <a:avLst/>
            <a:gdLst>
              <a:gd name="T0" fmla="*/ 0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 name="Freeform 167"/>
          <p:cNvSpPr>
            <a:spLocks/>
          </p:cNvSpPr>
          <p:nvPr/>
        </p:nvSpPr>
        <p:spPr bwMode="auto">
          <a:xfrm>
            <a:off x="5884333" y="2167466"/>
            <a:ext cx="228600" cy="2175933"/>
          </a:xfrm>
          <a:custGeom>
            <a:avLst/>
            <a:gdLst>
              <a:gd name="T0" fmla="*/ 0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0"/>
            <a:ext cx="8256587" cy="1371600"/>
          </a:xfrm>
        </p:spPr>
        <p:txBody>
          <a:bodyPr/>
          <a:lstStyle/>
          <a:p>
            <a:r>
              <a:rPr lang="en-US" dirty="0" smtClean="0"/>
              <a:t>Economic Benefits of Prevention Framework of Vaccinations</a:t>
            </a:r>
            <a:endParaRPr lang="en-US" dirty="0"/>
          </a:p>
        </p:txBody>
      </p:sp>
      <p:sp>
        <p:nvSpPr>
          <p:cNvPr id="3" name="Content Placeholder 2"/>
          <p:cNvSpPr>
            <a:spLocks noGrp="1"/>
          </p:cNvSpPr>
          <p:nvPr>
            <p:ph idx="1"/>
          </p:nvPr>
        </p:nvSpPr>
        <p:spPr/>
        <p:txBody>
          <a:bodyPr/>
          <a:lstStyle/>
          <a:p>
            <a:endParaRPr lang="en-US" dirty="0"/>
          </a:p>
        </p:txBody>
      </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2390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86400" y="6400800"/>
            <a:ext cx="3200400" cy="369332"/>
          </a:xfrm>
          <a:prstGeom prst="rect">
            <a:avLst/>
          </a:prstGeom>
          <a:noFill/>
        </p:spPr>
        <p:txBody>
          <a:bodyPr wrap="square" rtlCol="0">
            <a:spAutoFit/>
          </a:bodyPr>
          <a:lstStyle/>
          <a:p>
            <a:r>
              <a:rPr lang="en-US" dirty="0" smtClean="0"/>
              <a:t>Ozawa S, Vaccine, 2012</a:t>
            </a:r>
            <a:endParaRPr lang="en-US" dirty="0"/>
          </a:p>
        </p:txBody>
      </p:sp>
    </p:spTree>
    <p:extLst>
      <p:ext uri="{BB962C8B-B14F-4D97-AF65-F5344CB8AC3E}">
        <p14:creationId xmlns:p14="http://schemas.microsoft.com/office/powerpoint/2010/main" val="2817555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Text Box 152"/>
          <p:cNvSpPr txBox="1">
            <a:spLocks noChangeArrowheads="1"/>
          </p:cNvSpPr>
          <p:nvPr/>
        </p:nvSpPr>
        <p:spPr bwMode="auto">
          <a:xfrm>
            <a:off x="7569200" y="6245225"/>
            <a:ext cx="2555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50800" tIns="50800" bIns="50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fld id="{66C0312F-CC6C-4B1D-A509-C638B16C667C}" type="slidenum">
              <a:rPr lang="en-US" altLang="en-US" sz="1000" smtClean="0">
                <a:cs typeface="Arial" pitchFamily="34" charset="0"/>
              </a:rPr>
              <a:pPr algn="ctr" eaLnBrk="1" hangingPunct="1">
                <a:defRPr/>
              </a:pPr>
              <a:t>78</a:t>
            </a:fld>
            <a:endParaRPr lang="en-US" altLang="en-US" sz="1000" smtClean="0">
              <a:cs typeface="Arial" pitchFamily="34" charset="0"/>
            </a:endParaRPr>
          </a:p>
        </p:txBody>
      </p:sp>
      <p:grpSp>
        <p:nvGrpSpPr>
          <p:cNvPr id="82947" name="Group 164"/>
          <p:cNvGrpSpPr>
            <a:grpSpLocks/>
          </p:cNvGrpSpPr>
          <p:nvPr/>
        </p:nvGrpSpPr>
        <p:grpSpPr bwMode="auto">
          <a:xfrm>
            <a:off x="120650" y="6299200"/>
            <a:ext cx="420688" cy="458788"/>
            <a:chOff x="0" y="0"/>
            <a:chExt cx="265" cy="289"/>
          </a:xfrm>
        </p:grpSpPr>
        <p:sp>
          <p:nvSpPr>
            <p:cNvPr id="82974" name="Freeform 153"/>
            <p:cNvSpPr>
              <a:spLocks/>
            </p:cNvSpPr>
            <p:nvPr/>
          </p:nvSpPr>
          <p:spPr bwMode="auto">
            <a:xfrm>
              <a:off x="98" y="67"/>
              <a:ext cx="21"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2975" name="AutoShape 154"/>
            <p:cNvSpPr>
              <a:spLocks/>
            </p:cNvSpPr>
            <p:nvPr/>
          </p:nvSpPr>
          <p:spPr bwMode="auto">
            <a:xfrm>
              <a:off x="39" y="140"/>
              <a:ext cx="186"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17027" y="0"/>
                  </a:moveTo>
                  <a:cubicBezTo>
                    <a:pt x="12455" y="0"/>
                    <a:pt x="12455" y="0"/>
                    <a:pt x="12455" y="0"/>
                  </a:cubicBezTo>
                  <a:cubicBezTo>
                    <a:pt x="12455" y="6472"/>
                    <a:pt x="12455" y="6472"/>
                    <a:pt x="12455" y="6472"/>
                  </a:cubicBezTo>
                  <a:cubicBezTo>
                    <a:pt x="12455" y="9408"/>
                    <a:pt x="13297" y="11440"/>
                    <a:pt x="14681" y="12870"/>
                  </a:cubicBezTo>
                  <a:cubicBezTo>
                    <a:pt x="14681" y="11967"/>
                    <a:pt x="14681" y="11967"/>
                    <a:pt x="14681" y="11967"/>
                  </a:cubicBezTo>
                  <a:cubicBezTo>
                    <a:pt x="13658" y="10461"/>
                    <a:pt x="13477" y="8730"/>
                    <a:pt x="13477" y="7225"/>
                  </a:cubicBezTo>
                  <a:cubicBezTo>
                    <a:pt x="13477" y="5569"/>
                    <a:pt x="13477" y="5569"/>
                    <a:pt x="13477" y="5569"/>
                  </a:cubicBezTo>
                  <a:cubicBezTo>
                    <a:pt x="15222" y="5569"/>
                    <a:pt x="15222" y="5569"/>
                    <a:pt x="15222" y="5569"/>
                  </a:cubicBezTo>
                  <a:cubicBezTo>
                    <a:pt x="15222" y="12870"/>
                    <a:pt x="15222" y="12870"/>
                    <a:pt x="15222" y="12870"/>
                  </a:cubicBezTo>
                  <a:cubicBezTo>
                    <a:pt x="15222" y="15579"/>
                    <a:pt x="14621" y="18966"/>
                    <a:pt x="10830" y="21073"/>
                  </a:cubicBezTo>
                  <a:cubicBezTo>
                    <a:pt x="7160" y="19041"/>
                    <a:pt x="6438" y="15880"/>
                    <a:pt x="6378" y="13321"/>
                  </a:cubicBezTo>
                  <a:cubicBezTo>
                    <a:pt x="8123" y="11816"/>
                    <a:pt x="9085" y="9709"/>
                    <a:pt x="9085" y="6472"/>
                  </a:cubicBezTo>
                  <a:cubicBezTo>
                    <a:pt x="9085" y="5569"/>
                    <a:pt x="9085" y="5569"/>
                    <a:pt x="9085" y="5569"/>
                  </a:cubicBezTo>
                  <a:cubicBezTo>
                    <a:pt x="10830" y="5569"/>
                    <a:pt x="10830" y="5569"/>
                    <a:pt x="10830" y="5569"/>
                  </a:cubicBezTo>
                  <a:cubicBezTo>
                    <a:pt x="11913" y="5569"/>
                    <a:pt x="11913" y="5569"/>
                    <a:pt x="11913" y="5569"/>
                  </a:cubicBezTo>
                  <a:cubicBezTo>
                    <a:pt x="11913" y="4215"/>
                    <a:pt x="11913" y="4215"/>
                    <a:pt x="11913" y="4215"/>
                  </a:cubicBezTo>
                  <a:cubicBezTo>
                    <a:pt x="10830" y="4215"/>
                    <a:pt x="10830" y="4215"/>
                    <a:pt x="10830" y="4215"/>
                  </a:cubicBezTo>
                  <a:cubicBezTo>
                    <a:pt x="9085" y="4215"/>
                    <a:pt x="9085" y="4215"/>
                    <a:pt x="9085" y="4215"/>
                  </a:cubicBezTo>
                  <a:cubicBezTo>
                    <a:pt x="9085" y="4215"/>
                    <a:pt x="9085" y="4215"/>
                    <a:pt x="9085" y="4215"/>
                  </a:cubicBezTo>
                  <a:cubicBezTo>
                    <a:pt x="8062" y="4215"/>
                    <a:pt x="8062" y="4215"/>
                    <a:pt x="8062" y="4215"/>
                  </a:cubicBezTo>
                  <a:cubicBezTo>
                    <a:pt x="8062" y="4215"/>
                    <a:pt x="8062" y="4215"/>
                    <a:pt x="8062" y="4215"/>
                  </a:cubicBezTo>
                  <a:cubicBezTo>
                    <a:pt x="5355" y="4215"/>
                    <a:pt x="5355" y="4215"/>
                    <a:pt x="5355" y="4215"/>
                  </a:cubicBezTo>
                  <a:cubicBezTo>
                    <a:pt x="5355" y="11967"/>
                    <a:pt x="5355" y="11967"/>
                    <a:pt x="5355" y="11967"/>
                  </a:cubicBezTo>
                  <a:cubicBezTo>
                    <a:pt x="5355" y="12192"/>
                    <a:pt x="5355" y="12493"/>
                    <a:pt x="5355" y="12719"/>
                  </a:cubicBezTo>
                  <a:cubicBezTo>
                    <a:pt x="5355" y="12719"/>
                    <a:pt x="5355" y="12719"/>
                    <a:pt x="5355" y="12719"/>
                  </a:cubicBezTo>
                  <a:cubicBezTo>
                    <a:pt x="5776" y="12418"/>
                    <a:pt x="6077" y="12042"/>
                    <a:pt x="6378" y="11666"/>
                  </a:cubicBezTo>
                  <a:cubicBezTo>
                    <a:pt x="6378" y="11666"/>
                    <a:pt x="6378" y="11666"/>
                    <a:pt x="6378" y="11666"/>
                  </a:cubicBezTo>
                  <a:cubicBezTo>
                    <a:pt x="6378" y="5569"/>
                    <a:pt x="6378" y="5569"/>
                    <a:pt x="6378" y="5569"/>
                  </a:cubicBezTo>
                  <a:cubicBezTo>
                    <a:pt x="8062" y="5569"/>
                    <a:pt x="8062" y="5569"/>
                    <a:pt x="8062" y="5569"/>
                  </a:cubicBezTo>
                  <a:cubicBezTo>
                    <a:pt x="8062" y="5569"/>
                    <a:pt x="8062" y="5569"/>
                    <a:pt x="8062" y="5569"/>
                  </a:cubicBezTo>
                  <a:cubicBezTo>
                    <a:pt x="8062" y="7225"/>
                    <a:pt x="8062" y="7225"/>
                    <a:pt x="8062" y="7225"/>
                  </a:cubicBezTo>
                  <a:cubicBezTo>
                    <a:pt x="8062" y="9483"/>
                    <a:pt x="7701" y="12192"/>
                    <a:pt x="4513" y="13999"/>
                  </a:cubicBezTo>
                  <a:cubicBezTo>
                    <a:pt x="1384" y="12192"/>
                    <a:pt x="1023" y="9483"/>
                    <a:pt x="1023" y="7225"/>
                  </a:cubicBezTo>
                  <a:cubicBezTo>
                    <a:pt x="1023" y="1355"/>
                    <a:pt x="1023" y="1355"/>
                    <a:pt x="1023" y="1355"/>
                  </a:cubicBezTo>
                  <a:cubicBezTo>
                    <a:pt x="4513" y="1355"/>
                    <a:pt x="4513" y="1355"/>
                    <a:pt x="4513" y="1355"/>
                  </a:cubicBezTo>
                  <a:cubicBezTo>
                    <a:pt x="8062" y="1355"/>
                    <a:pt x="8062" y="1355"/>
                    <a:pt x="8062" y="1355"/>
                  </a:cubicBezTo>
                  <a:cubicBezTo>
                    <a:pt x="8062" y="3613"/>
                    <a:pt x="8062" y="3613"/>
                    <a:pt x="8062" y="3613"/>
                  </a:cubicBezTo>
                  <a:cubicBezTo>
                    <a:pt x="9085" y="3613"/>
                    <a:pt x="9085" y="3613"/>
                    <a:pt x="9085" y="3613"/>
                  </a:cubicBezTo>
                  <a:cubicBezTo>
                    <a:pt x="9085" y="0"/>
                    <a:pt x="9085" y="0"/>
                    <a:pt x="9085" y="0"/>
                  </a:cubicBezTo>
                  <a:cubicBezTo>
                    <a:pt x="4513" y="0"/>
                    <a:pt x="4513" y="0"/>
                    <a:pt x="4513" y="0"/>
                  </a:cubicBezTo>
                  <a:cubicBezTo>
                    <a:pt x="0" y="0"/>
                    <a:pt x="0" y="0"/>
                    <a:pt x="0" y="0"/>
                  </a:cubicBezTo>
                  <a:cubicBezTo>
                    <a:pt x="0" y="6472"/>
                    <a:pt x="0" y="6472"/>
                    <a:pt x="0" y="6472"/>
                  </a:cubicBezTo>
                  <a:cubicBezTo>
                    <a:pt x="0" y="10762"/>
                    <a:pt x="1685" y="13095"/>
                    <a:pt x="4513" y="14450"/>
                  </a:cubicBezTo>
                  <a:cubicBezTo>
                    <a:pt x="4874" y="14300"/>
                    <a:pt x="5174" y="14149"/>
                    <a:pt x="5475" y="13999"/>
                  </a:cubicBezTo>
                  <a:cubicBezTo>
                    <a:pt x="5957" y="17837"/>
                    <a:pt x="7882" y="20170"/>
                    <a:pt x="10830" y="21600"/>
                  </a:cubicBezTo>
                  <a:cubicBezTo>
                    <a:pt x="13718" y="20170"/>
                    <a:pt x="15643" y="17912"/>
                    <a:pt x="16185" y="13999"/>
                  </a:cubicBezTo>
                  <a:cubicBezTo>
                    <a:pt x="16426" y="14149"/>
                    <a:pt x="16726" y="14300"/>
                    <a:pt x="17027" y="14450"/>
                  </a:cubicBezTo>
                  <a:cubicBezTo>
                    <a:pt x="19855" y="13095"/>
                    <a:pt x="21600" y="10762"/>
                    <a:pt x="21600" y="6472"/>
                  </a:cubicBezTo>
                  <a:cubicBezTo>
                    <a:pt x="21600" y="0"/>
                    <a:pt x="21600" y="0"/>
                    <a:pt x="21600" y="0"/>
                  </a:cubicBezTo>
                  <a:lnTo>
                    <a:pt x="17027" y="0"/>
                  </a:lnTo>
                  <a:close/>
                  <a:moveTo>
                    <a:pt x="20517" y="7225"/>
                  </a:moveTo>
                  <a:cubicBezTo>
                    <a:pt x="20517" y="9483"/>
                    <a:pt x="20216" y="12192"/>
                    <a:pt x="17027" y="13999"/>
                  </a:cubicBezTo>
                  <a:cubicBezTo>
                    <a:pt x="16726" y="13848"/>
                    <a:pt x="16486" y="13698"/>
                    <a:pt x="16245" y="13472"/>
                  </a:cubicBezTo>
                  <a:cubicBezTo>
                    <a:pt x="16245" y="13020"/>
                    <a:pt x="16305" y="12493"/>
                    <a:pt x="16305" y="11967"/>
                  </a:cubicBezTo>
                  <a:cubicBezTo>
                    <a:pt x="16305" y="4215"/>
                    <a:pt x="16305" y="4215"/>
                    <a:pt x="16305" y="4215"/>
                  </a:cubicBezTo>
                  <a:cubicBezTo>
                    <a:pt x="13477" y="4215"/>
                    <a:pt x="13477" y="4215"/>
                    <a:pt x="13477" y="4215"/>
                  </a:cubicBezTo>
                  <a:cubicBezTo>
                    <a:pt x="13477" y="1355"/>
                    <a:pt x="13477" y="1355"/>
                    <a:pt x="13477" y="1355"/>
                  </a:cubicBezTo>
                  <a:cubicBezTo>
                    <a:pt x="17027" y="1355"/>
                    <a:pt x="17027" y="1355"/>
                    <a:pt x="17027" y="1355"/>
                  </a:cubicBezTo>
                  <a:cubicBezTo>
                    <a:pt x="20517" y="1355"/>
                    <a:pt x="20517" y="1355"/>
                    <a:pt x="20517" y="1355"/>
                  </a:cubicBezTo>
                  <a:lnTo>
                    <a:pt x="20517" y="7225"/>
                  </a:lnTo>
                  <a:close/>
                  <a:moveTo>
                    <a:pt x="20517" y="722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2976" name="Freeform 155"/>
            <p:cNvSpPr>
              <a:spLocks/>
            </p:cNvSpPr>
            <p:nvPr/>
          </p:nvSpPr>
          <p:spPr bwMode="auto">
            <a:xfrm>
              <a:off x="54" y="67"/>
              <a:ext cx="39"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1705" y="21600"/>
                  </a:moveTo>
                  <a:cubicBezTo>
                    <a:pt x="1705" y="20700"/>
                    <a:pt x="1705" y="20700"/>
                    <a:pt x="1705" y="20700"/>
                  </a:cubicBezTo>
                  <a:cubicBezTo>
                    <a:pt x="2558" y="20475"/>
                    <a:pt x="3126" y="20250"/>
                    <a:pt x="3411" y="20025"/>
                  </a:cubicBezTo>
                  <a:cubicBezTo>
                    <a:pt x="3411" y="20025"/>
                    <a:pt x="3411" y="19800"/>
                    <a:pt x="3695" y="19800"/>
                  </a:cubicBezTo>
                  <a:cubicBezTo>
                    <a:pt x="3695" y="19350"/>
                    <a:pt x="3695" y="18900"/>
                    <a:pt x="3695" y="18000"/>
                  </a:cubicBezTo>
                  <a:cubicBezTo>
                    <a:pt x="3979" y="16425"/>
                    <a:pt x="3979" y="15750"/>
                    <a:pt x="3979" y="15300"/>
                  </a:cubicBezTo>
                  <a:cubicBezTo>
                    <a:pt x="3979" y="7200"/>
                    <a:pt x="3979" y="7200"/>
                    <a:pt x="3979" y="7200"/>
                  </a:cubicBezTo>
                  <a:cubicBezTo>
                    <a:pt x="3979" y="5850"/>
                    <a:pt x="3979" y="4500"/>
                    <a:pt x="3695" y="3150"/>
                  </a:cubicBezTo>
                  <a:cubicBezTo>
                    <a:pt x="3695" y="2250"/>
                    <a:pt x="3695" y="1575"/>
                    <a:pt x="3411" y="1350"/>
                  </a:cubicBezTo>
                  <a:cubicBezTo>
                    <a:pt x="3411" y="1350"/>
                    <a:pt x="3126" y="1125"/>
                    <a:pt x="2842" y="1125"/>
                  </a:cubicBezTo>
                  <a:cubicBezTo>
                    <a:pt x="2558" y="900"/>
                    <a:pt x="1421" y="900"/>
                    <a:pt x="0" y="900"/>
                  </a:cubicBezTo>
                  <a:cubicBezTo>
                    <a:pt x="0" y="0"/>
                    <a:pt x="0" y="0"/>
                    <a:pt x="0" y="0"/>
                  </a:cubicBezTo>
                  <a:cubicBezTo>
                    <a:pt x="3126" y="0"/>
                    <a:pt x="5116" y="0"/>
                    <a:pt x="5968" y="0"/>
                  </a:cubicBezTo>
                  <a:cubicBezTo>
                    <a:pt x="6821" y="0"/>
                    <a:pt x="8811" y="0"/>
                    <a:pt x="11653" y="0"/>
                  </a:cubicBezTo>
                  <a:cubicBezTo>
                    <a:pt x="11653" y="900"/>
                    <a:pt x="11653" y="900"/>
                    <a:pt x="11653" y="900"/>
                  </a:cubicBezTo>
                  <a:cubicBezTo>
                    <a:pt x="10232" y="900"/>
                    <a:pt x="9095" y="900"/>
                    <a:pt x="8811" y="1125"/>
                  </a:cubicBezTo>
                  <a:cubicBezTo>
                    <a:pt x="8526" y="1125"/>
                    <a:pt x="8242" y="1350"/>
                    <a:pt x="8242" y="1350"/>
                  </a:cubicBezTo>
                  <a:cubicBezTo>
                    <a:pt x="7958" y="1575"/>
                    <a:pt x="7958" y="2025"/>
                    <a:pt x="7958" y="2925"/>
                  </a:cubicBezTo>
                  <a:cubicBezTo>
                    <a:pt x="7674" y="3150"/>
                    <a:pt x="7674" y="4500"/>
                    <a:pt x="7674" y="7200"/>
                  </a:cubicBezTo>
                  <a:cubicBezTo>
                    <a:pt x="7674" y="17550"/>
                    <a:pt x="7674" y="17550"/>
                    <a:pt x="7674" y="17550"/>
                  </a:cubicBezTo>
                  <a:cubicBezTo>
                    <a:pt x="7674" y="18450"/>
                    <a:pt x="7674" y="19350"/>
                    <a:pt x="7958" y="20025"/>
                  </a:cubicBezTo>
                  <a:cubicBezTo>
                    <a:pt x="9379" y="20025"/>
                    <a:pt x="9379" y="20250"/>
                    <a:pt x="11084" y="20250"/>
                  </a:cubicBezTo>
                  <a:cubicBezTo>
                    <a:pt x="14779" y="20250"/>
                    <a:pt x="17621" y="20025"/>
                    <a:pt x="19042" y="19575"/>
                  </a:cubicBezTo>
                  <a:cubicBezTo>
                    <a:pt x="19326" y="19350"/>
                    <a:pt x="19326" y="18900"/>
                    <a:pt x="19611" y="18450"/>
                  </a:cubicBezTo>
                  <a:cubicBezTo>
                    <a:pt x="20463" y="15975"/>
                    <a:pt x="20463" y="15975"/>
                    <a:pt x="20463" y="15975"/>
                  </a:cubicBezTo>
                  <a:cubicBezTo>
                    <a:pt x="21600" y="15975"/>
                    <a:pt x="21600" y="15975"/>
                    <a:pt x="21600" y="15975"/>
                  </a:cubicBezTo>
                  <a:cubicBezTo>
                    <a:pt x="21316" y="17550"/>
                    <a:pt x="21032" y="19350"/>
                    <a:pt x="20747" y="21375"/>
                  </a:cubicBezTo>
                  <a:cubicBezTo>
                    <a:pt x="20179" y="21375"/>
                    <a:pt x="19895" y="21375"/>
                    <a:pt x="19611" y="21600"/>
                  </a:cubicBezTo>
                  <a:cubicBezTo>
                    <a:pt x="18758" y="21600"/>
                    <a:pt x="17905" y="21600"/>
                    <a:pt x="16200" y="21600"/>
                  </a:cubicBezTo>
                  <a:cubicBezTo>
                    <a:pt x="5684" y="21375"/>
                    <a:pt x="5684" y="21375"/>
                    <a:pt x="5684" y="21375"/>
                  </a:cubicBezTo>
                  <a:cubicBezTo>
                    <a:pt x="4263" y="21375"/>
                    <a:pt x="3126" y="21375"/>
                    <a:pt x="1705" y="21600"/>
                  </a:cubicBezTo>
                  <a:close/>
                  <a:moveTo>
                    <a:pt x="170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2977" name="Freeform 156"/>
            <p:cNvSpPr>
              <a:spLocks/>
            </p:cNvSpPr>
            <p:nvPr/>
          </p:nvSpPr>
          <p:spPr bwMode="auto">
            <a:xfrm>
              <a:off x="127" y="67"/>
              <a:ext cx="58"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0" y="21159"/>
                  </a:moveTo>
                  <a:cubicBezTo>
                    <a:pt x="0" y="20057"/>
                    <a:pt x="0" y="20057"/>
                    <a:pt x="0" y="20057"/>
                  </a:cubicBezTo>
                  <a:cubicBezTo>
                    <a:pt x="973" y="20057"/>
                    <a:pt x="1557" y="20057"/>
                    <a:pt x="1946" y="19837"/>
                  </a:cubicBezTo>
                  <a:cubicBezTo>
                    <a:pt x="2141" y="19837"/>
                    <a:pt x="2141" y="19837"/>
                    <a:pt x="2141" y="19616"/>
                  </a:cubicBezTo>
                  <a:cubicBezTo>
                    <a:pt x="2335" y="19396"/>
                    <a:pt x="2335" y="18955"/>
                    <a:pt x="2335" y="18073"/>
                  </a:cubicBezTo>
                  <a:cubicBezTo>
                    <a:pt x="2530" y="16751"/>
                    <a:pt x="2530" y="15649"/>
                    <a:pt x="2530" y="14767"/>
                  </a:cubicBezTo>
                  <a:cubicBezTo>
                    <a:pt x="2530" y="2645"/>
                    <a:pt x="2530" y="2645"/>
                    <a:pt x="2530" y="2645"/>
                  </a:cubicBezTo>
                  <a:cubicBezTo>
                    <a:pt x="2530" y="2204"/>
                    <a:pt x="2530" y="1984"/>
                    <a:pt x="2530" y="1984"/>
                  </a:cubicBezTo>
                  <a:cubicBezTo>
                    <a:pt x="2335" y="1763"/>
                    <a:pt x="2141" y="1543"/>
                    <a:pt x="1946" y="1322"/>
                  </a:cubicBezTo>
                  <a:cubicBezTo>
                    <a:pt x="1751" y="1102"/>
                    <a:pt x="1557" y="1102"/>
                    <a:pt x="1362" y="882"/>
                  </a:cubicBezTo>
                  <a:cubicBezTo>
                    <a:pt x="1168" y="882"/>
                    <a:pt x="584" y="882"/>
                    <a:pt x="0" y="882"/>
                  </a:cubicBezTo>
                  <a:cubicBezTo>
                    <a:pt x="0" y="0"/>
                    <a:pt x="0" y="0"/>
                    <a:pt x="0" y="0"/>
                  </a:cubicBezTo>
                  <a:cubicBezTo>
                    <a:pt x="1557" y="0"/>
                    <a:pt x="2530" y="0"/>
                    <a:pt x="2919" y="0"/>
                  </a:cubicBezTo>
                  <a:cubicBezTo>
                    <a:pt x="3697" y="0"/>
                    <a:pt x="4281" y="0"/>
                    <a:pt x="5059" y="0"/>
                  </a:cubicBezTo>
                  <a:cubicBezTo>
                    <a:pt x="5838" y="1102"/>
                    <a:pt x="6227" y="1763"/>
                    <a:pt x="6616" y="2424"/>
                  </a:cubicBezTo>
                  <a:cubicBezTo>
                    <a:pt x="9535" y="6171"/>
                    <a:pt x="9535" y="6171"/>
                    <a:pt x="9535" y="6171"/>
                  </a:cubicBezTo>
                  <a:cubicBezTo>
                    <a:pt x="13622" y="11461"/>
                    <a:pt x="13622" y="11461"/>
                    <a:pt x="13622" y="11461"/>
                  </a:cubicBezTo>
                  <a:cubicBezTo>
                    <a:pt x="14789" y="13224"/>
                    <a:pt x="15957" y="14547"/>
                    <a:pt x="16735" y="15649"/>
                  </a:cubicBezTo>
                  <a:cubicBezTo>
                    <a:pt x="17124" y="16310"/>
                    <a:pt x="17708" y="16751"/>
                    <a:pt x="17903" y="17192"/>
                  </a:cubicBezTo>
                  <a:cubicBezTo>
                    <a:pt x="17903" y="6392"/>
                    <a:pt x="17903" y="6392"/>
                    <a:pt x="17903" y="6392"/>
                  </a:cubicBezTo>
                  <a:cubicBezTo>
                    <a:pt x="17903" y="5290"/>
                    <a:pt x="17903" y="4188"/>
                    <a:pt x="17903" y="2865"/>
                  </a:cubicBezTo>
                  <a:cubicBezTo>
                    <a:pt x="17903" y="1984"/>
                    <a:pt x="17708" y="1543"/>
                    <a:pt x="17708" y="1322"/>
                  </a:cubicBezTo>
                  <a:lnTo>
                    <a:pt x="17514" y="1102"/>
                  </a:lnTo>
                  <a:cubicBezTo>
                    <a:pt x="17124" y="882"/>
                    <a:pt x="16541" y="882"/>
                    <a:pt x="15568" y="882"/>
                  </a:cubicBezTo>
                  <a:cubicBezTo>
                    <a:pt x="15568" y="0"/>
                    <a:pt x="15568" y="0"/>
                    <a:pt x="15568" y="0"/>
                  </a:cubicBezTo>
                  <a:cubicBezTo>
                    <a:pt x="16541" y="0"/>
                    <a:pt x="17708" y="0"/>
                    <a:pt x="18876" y="0"/>
                  </a:cubicBezTo>
                  <a:cubicBezTo>
                    <a:pt x="19849" y="0"/>
                    <a:pt x="20822" y="0"/>
                    <a:pt x="21600" y="0"/>
                  </a:cubicBezTo>
                  <a:cubicBezTo>
                    <a:pt x="21600" y="882"/>
                    <a:pt x="21600" y="882"/>
                    <a:pt x="21600" y="882"/>
                  </a:cubicBezTo>
                  <a:cubicBezTo>
                    <a:pt x="20627" y="882"/>
                    <a:pt x="20043" y="882"/>
                    <a:pt x="19849" y="1102"/>
                  </a:cubicBezTo>
                  <a:cubicBezTo>
                    <a:pt x="19654" y="1102"/>
                    <a:pt x="19654" y="1322"/>
                    <a:pt x="19459" y="1322"/>
                  </a:cubicBezTo>
                  <a:cubicBezTo>
                    <a:pt x="19459" y="1543"/>
                    <a:pt x="19265" y="2204"/>
                    <a:pt x="19265" y="2865"/>
                  </a:cubicBezTo>
                  <a:cubicBezTo>
                    <a:pt x="19265" y="4188"/>
                    <a:pt x="19265" y="5290"/>
                    <a:pt x="19265" y="6392"/>
                  </a:cubicBezTo>
                  <a:cubicBezTo>
                    <a:pt x="19265" y="13445"/>
                    <a:pt x="19265" y="13445"/>
                    <a:pt x="19265" y="13445"/>
                  </a:cubicBezTo>
                  <a:cubicBezTo>
                    <a:pt x="19265" y="14988"/>
                    <a:pt x="19265" y="17633"/>
                    <a:pt x="19265" y="21600"/>
                  </a:cubicBezTo>
                  <a:cubicBezTo>
                    <a:pt x="17903" y="21600"/>
                    <a:pt x="17903" y="21600"/>
                    <a:pt x="17903" y="21600"/>
                  </a:cubicBezTo>
                  <a:cubicBezTo>
                    <a:pt x="17708" y="21159"/>
                    <a:pt x="17708" y="21159"/>
                    <a:pt x="17708" y="21159"/>
                  </a:cubicBezTo>
                  <a:cubicBezTo>
                    <a:pt x="17514" y="21159"/>
                    <a:pt x="17514" y="20939"/>
                    <a:pt x="17319" y="20939"/>
                  </a:cubicBezTo>
                  <a:cubicBezTo>
                    <a:pt x="17319" y="20939"/>
                    <a:pt x="17124" y="20718"/>
                    <a:pt x="16930" y="20498"/>
                  </a:cubicBezTo>
                  <a:cubicBezTo>
                    <a:pt x="16151" y="19396"/>
                    <a:pt x="15568" y="18735"/>
                    <a:pt x="15178" y="18294"/>
                  </a:cubicBezTo>
                  <a:cubicBezTo>
                    <a:pt x="13427" y="15869"/>
                    <a:pt x="13427" y="15869"/>
                    <a:pt x="13427" y="15869"/>
                  </a:cubicBezTo>
                  <a:cubicBezTo>
                    <a:pt x="3697" y="3086"/>
                    <a:pt x="3697" y="3086"/>
                    <a:pt x="3697" y="3086"/>
                  </a:cubicBezTo>
                  <a:cubicBezTo>
                    <a:pt x="3697" y="14547"/>
                    <a:pt x="3697" y="14547"/>
                    <a:pt x="3697" y="14547"/>
                  </a:cubicBezTo>
                  <a:cubicBezTo>
                    <a:pt x="3697" y="15649"/>
                    <a:pt x="3697" y="16751"/>
                    <a:pt x="3892" y="18073"/>
                  </a:cubicBezTo>
                  <a:cubicBezTo>
                    <a:pt x="3892" y="18955"/>
                    <a:pt x="3892" y="19396"/>
                    <a:pt x="3892" y="19616"/>
                  </a:cubicBezTo>
                  <a:cubicBezTo>
                    <a:pt x="4086" y="19837"/>
                    <a:pt x="4086" y="19837"/>
                    <a:pt x="4281" y="19837"/>
                  </a:cubicBezTo>
                  <a:cubicBezTo>
                    <a:pt x="4476" y="20057"/>
                    <a:pt x="5254" y="20057"/>
                    <a:pt x="6227" y="20057"/>
                  </a:cubicBezTo>
                  <a:cubicBezTo>
                    <a:pt x="6227" y="21159"/>
                    <a:pt x="6227" y="21159"/>
                    <a:pt x="6227" y="21159"/>
                  </a:cubicBezTo>
                  <a:cubicBezTo>
                    <a:pt x="5449" y="20939"/>
                    <a:pt x="4476" y="20939"/>
                    <a:pt x="3503" y="20939"/>
                  </a:cubicBezTo>
                  <a:cubicBezTo>
                    <a:pt x="2530" y="20939"/>
                    <a:pt x="1362" y="20939"/>
                    <a:pt x="0" y="21159"/>
                  </a:cubicBezTo>
                  <a:close/>
                  <a:moveTo>
                    <a:pt x="0" y="21159"/>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2978" name="Freeform 157"/>
            <p:cNvSpPr>
              <a:spLocks/>
            </p:cNvSpPr>
            <p:nvPr/>
          </p:nvSpPr>
          <p:spPr bwMode="auto">
            <a:xfrm>
              <a:off x="191" y="67"/>
              <a:ext cx="22"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2979" name="Freeform 158"/>
            <p:cNvSpPr>
              <a:spLocks/>
            </p:cNvSpPr>
            <p:nvPr/>
          </p:nvSpPr>
          <p:spPr bwMode="auto">
            <a:xfrm>
              <a:off x="216" y="66"/>
              <a:ext cx="49"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532" y="5616"/>
                    <a:pt x="19532" y="5616"/>
                    <a:pt x="1953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2980" name="Freeform 159"/>
            <p:cNvSpPr>
              <a:spLocks/>
            </p:cNvSpPr>
            <p:nvPr/>
          </p:nvSpPr>
          <p:spPr bwMode="auto">
            <a:xfrm>
              <a:off x="0" y="66"/>
              <a:ext cx="48"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762" y="5616"/>
                    <a:pt x="19762" y="5616"/>
                    <a:pt x="1976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2981" name="Freeform 160"/>
            <p:cNvSpPr>
              <a:spLocks/>
            </p:cNvSpPr>
            <p:nvPr/>
          </p:nvSpPr>
          <p:spPr bwMode="auto">
            <a:xfrm>
              <a:off x="21" y="1"/>
              <a:ext cx="67"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0" y="891"/>
                  </a:moveTo>
                  <a:cubicBezTo>
                    <a:pt x="0" y="0"/>
                    <a:pt x="0" y="0"/>
                    <a:pt x="0" y="0"/>
                  </a:cubicBezTo>
                  <a:cubicBezTo>
                    <a:pt x="665" y="0"/>
                    <a:pt x="1495" y="0"/>
                    <a:pt x="2326" y="0"/>
                  </a:cubicBezTo>
                  <a:cubicBezTo>
                    <a:pt x="2991" y="0"/>
                    <a:pt x="3822" y="0"/>
                    <a:pt x="4486" y="0"/>
                  </a:cubicBezTo>
                  <a:cubicBezTo>
                    <a:pt x="5151" y="2004"/>
                    <a:pt x="5815" y="3786"/>
                    <a:pt x="6314" y="5344"/>
                  </a:cubicBezTo>
                  <a:cubicBezTo>
                    <a:pt x="10800" y="16924"/>
                    <a:pt x="10800" y="16924"/>
                    <a:pt x="10800" y="16924"/>
                  </a:cubicBezTo>
                  <a:cubicBezTo>
                    <a:pt x="14788" y="6235"/>
                    <a:pt x="14788" y="6235"/>
                    <a:pt x="14788" y="6235"/>
                  </a:cubicBezTo>
                  <a:cubicBezTo>
                    <a:pt x="15951" y="3340"/>
                    <a:pt x="16615" y="1113"/>
                    <a:pt x="16948" y="0"/>
                  </a:cubicBezTo>
                  <a:cubicBezTo>
                    <a:pt x="17778" y="0"/>
                    <a:pt x="18609" y="0"/>
                    <a:pt x="19108" y="0"/>
                  </a:cubicBezTo>
                  <a:cubicBezTo>
                    <a:pt x="19606" y="0"/>
                    <a:pt x="20437" y="0"/>
                    <a:pt x="21600" y="0"/>
                  </a:cubicBezTo>
                  <a:cubicBezTo>
                    <a:pt x="21600" y="891"/>
                    <a:pt x="21600" y="891"/>
                    <a:pt x="21600" y="891"/>
                  </a:cubicBezTo>
                  <a:cubicBezTo>
                    <a:pt x="20769" y="891"/>
                    <a:pt x="20105" y="1113"/>
                    <a:pt x="19938" y="1113"/>
                  </a:cubicBezTo>
                  <a:cubicBezTo>
                    <a:pt x="19772" y="1113"/>
                    <a:pt x="19606" y="1336"/>
                    <a:pt x="19606" y="1559"/>
                  </a:cubicBezTo>
                  <a:cubicBezTo>
                    <a:pt x="19440" y="1781"/>
                    <a:pt x="19440" y="2227"/>
                    <a:pt x="19440" y="2895"/>
                  </a:cubicBezTo>
                  <a:cubicBezTo>
                    <a:pt x="19274" y="3118"/>
                    <a:pt x="19274" y="4454"/>
                    <a:pt x="19274" y="7126"/>
                  </a:cubicBezTo>
                  <a:cubicBezTo>
                    <a:pt x="19274" y="14029"/>
                    <a:pt x="19274" y="14029"/>
                    <a:pt x="19274" y="14029"/>
                  </a:cubicBezTo>
                  <a:cubicBezTo>
                    <a:pt x="19274" y="15365"/>
                    <a:pt x="19274" y="16701"/>
                    <a:pt x="19440" y="18037"/>
                  </a:cubicBezTo>
                  <a:cubicBezTo>
                    <a:pt x="19440" y="18928"/>
                    <a:pt x="19440" y="19596"/>
                    <a:pt x="19606" y="19819"/>
                  </a:cubicBezTo>
                  <a:cubicBezTo>
                    <a:pt x="19606" y="19819"/>
                    <a:pt x="19772" y="20041"/>
                    <a:pt x="19938" y="20041"/>
                  </a:cubicBezTo>
                  <a:cubicBezTo>
                    <a:pt x="20105" y="20264"/>
                    <a:pt x="20769" y="20264"/>
                    <a:pt x="21600" y="20264"/>
                  </a:cubicBezTo>
                  <a:cubicBezTo>
                    <a:pt x="21600" y="21155"/>
                    <a:pt x="21600" y="21155"/>
                    <a:pt x="21600" y="21155"/>
                  </a:cubicBezTo>
                  <a:cubicBezTo>
                    <a:pt x="20105" y="21155"/>
                    <a:pt x="18942" y="21155"/>
                    <a:pt x="18277" y="21155"/>
                  </a:cubicBezTo>
                  <a:cubicBezTo>
                    <a:pt x="17778" y="21155"/>
                    <a:pt x="16615" y="21155"/>
                    <a:pt x="14788" y="21155"/>
                  </a:cubicBezTo>
                  <a:cubicBezTo>
                    <a:pt x="14788" y="20264"/>
                    <a:pt x="14788" y="20264"/>
                    <a:pt x="14788" y="20264"/>
                  </a:cubicBezTo>
                  <a:cubicBezTo>
                    <a:pt x="15785" y="20264"/>
                    <a:pt x="16283" y="20264"/>
                    <a:pt x="16615" y="20041"/>
                  </a:cubicBezTo>
                  <a:cubicBezTo>
                    <a:pt x="16782" y="20041"/>
                    <a:pt x="16948" y="19819"/>
                    <a:pt x="16948" y="19819"/>
                  </a:cubicBezTo>
                  <a:cubicBezTo>
                    <a:pt x="17114" y="19596"/>
                    <a:pt x="17114" y="19151"/>
                    <a:pt x="17114" y="18260"/>
                  </a:cubicBezTo>
                  <a:cubicBezTo>
                    <a:pt x="17114" y="18037"/>
                    <a:pt x="17114" y="16701"/>
                    <a:pt x="17114" y="14029"/>
                  </a:cubicBezTo>
                  <a:cubicBezTo>
                    <a:pt x="17114" y="3118"/>
                    <a:pt x="17114" y="3118"/>
                    <a:pt x="17114" y="3118"/>
                  </a:cubicBezTo>
                  <a:cubicBezTo>
                    <a:pt x="13126" y="13806"/>
                    <a:pt x="13126" y="13806"/>
                    <a:pt x="13126" y="13806"/>
                  </a:cubicBezTo>
                  <a:cubicBezTo>
                    <a:pt x="12462" y="15588"/>
                    <a:pt x="11963" y="16924"/>
                    <a:pt x="11631" y="18037"/>
                  </a:cubicBezTo>
                  <a:cubicBezTo>
                    <a:pt x="11465" y="18705"/>
                    <a:pt x="10966" y="19819"/>
                    <a:pt x="10468" y="21600"/>
                  </a:cubicBezTo>
                  <a:cubicBezTo>
                    <a:pt x="9969" y="21600"/>
                    <a:pt x="9969" y="21600"/>
                    <a:pt x="9969" y="21600"/>
                  </a:cubicBezTo>
                  <a:cubicBezTo>
                    <a:pt x="9969" y="21155"/>
                    <a:pt x="9803" y="20932"/>
                    <a:pt x="9803" y="20709"/>
                  </a:cubicBezTo>
                  <a:cubicBezTo>
                    <a:pt x="8972" y="18482"/>
                    <a:pt x="8972" y="18482"/>
                    <a:pt x="8972" y="18482"/>
                  </a:cubicBezTo>
                  <a:cubicBezTo>
                    <a:pt x="3323" y="3563"/>
                    <a:pt x="3323" y="3563"/>
                    <a:pt x="3323" y="3563"/>
                  </a:cubicBezTo>
                  <a:cubicBezTo>
                    <a:pt x="3323" y="14029"/>
                    <a:pt x="3323" y="14029"/>
                    <a:pt x="3323" y="14029"/>
                  </a:cubicBezTo>
                  <a:cubicBezTo>
                    <a:pt x="3323" y="15365"/>
                    <a:pt x="3323" y="16701"/>
                    <a:pt x="3323" y="18037"/>
                  </a:cubicBezTo>
                  <a:cubicBezTo>
                    <a:pt x="3489" y="18928"/>
                    <a:pt x="3489" y="19596"/>
                    <a:pt x="3655" y="19819"/>
                  </a:cubicBezTo>
                  <a:cubicBezTo>
                    <a:pt x="3655" y="19819"/>
                    <a:pt x="3822" y="20041"/>
                    <a:pt x="3988" y="20041"/>
                  </a:cubicBezTo>
                  <a:cubicBezTo>
                    <a:pt x="4154" y="20264"/>
                    <a:pt x="4818" y="20264"/>
                    <a:pt x="5649" y="20264"/>
                  </a:cubicBezTo>
                  <a:cubicBezTo>
                    <a:pt x="5649" y="21155"/>
                    <a:pt x="5649" y="21155"/>
                    <a:pt x="5649" y="21155"/>
                  </a:cubicBezTo>
                  <a:cubicBezTo>
                    <a:pt x="2825" y="21155"/>
                    <a:pt x="2825" y="21155"/>
                    <a:pt x="2825" y="21155"/>
                  </a:cubicBezTo>
                  <a:cubicBezTo>
                    <a:pt x="0" y="21155"/>
                    <a:pt x="0" y="21155"/>
                    <a:pt x="0" y="21155"/>
                  </a:cubicBezTo>
                  <a:cubicBezTo>
                    <a:pt x="0" y="20264"/>
                    <a:pt x="0" y="20264"/>
                    <a:pt x="0" y="20264"/>
                  </a:cubicBezTo>
                  <a:cubicBezTo>
                    <a:pt x="831" y="20264"/>
                    <a:pt x="1329" y="20264"/>
                    <a:pt x="1662" y="20041"/>
                  </a:cubicBezTo>
                  <a:cubicBezTo>
                    <a:pt x="1828" y="20041"/>
                    <a:pt x="1994" y="19819"/>
                    <a:pt x="1994" y="19819"/>
                  </a:cubicBezTo>
                  <a:cubicBezTo>
                    <a:pt x="2160" y="19596"/>
                    <a:pt x="2160" y="19151"/>
                    <a:pt x="2160" y="18260"/>
                  </a:cubicBezTo>
                  <a:cubicBezTo>
                    <a:pt x="2160" y="18037"/>
                    <a:pt x="2160" y="16701"/>
                    <a:pt x="2326" y="14029"/>
                  </a:cubicBezTo>
                  <a:cubicBezTo>
                    <a:pt x="2326" y="7126"/>
                    <a:pt x="2326" y="7126"/>
                    <a:pt x="2326" y="7126"/>
                  </a:cubicBezTo>
                  <a:cubicBezTo>
                    <a:pt x="2326" y="5790"/>
                    <a:pt x="2160" y="4454"/>
                    <a:pt x="2160" y="3118"/>
                  </a:cubicBezTo>
                  <a:cubicBezTo>
                    <a:pt x="2160" y="2227"/>
                    <a:pt x="2160" y="1781"/>
                    <a:pt x="1994" y="1559"/>
                  </a:cubicBezTo>
                  <a:cubicBezTo>
                    <a:pt x="1994" y="1336"/>
                    <a:pt x="1828" y="1113"/>
                    <a:pt x="1662" y="1113"/>
                  </a:cubicBezTo>
                  <a:cubicBezTo>
                    <a:pt x="1329" y="1113"/>
                    <a:pt x="831" y="891"/>
                    <a:pt x="0" y="891"/>
                  </a:cubicBezTo>
                  <a:close/>
                  <a:moveTo>
                    <a:pt x="0" y="89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2982" name="AutoShape 161"/>
            <p:cNvSpPr>
              <a:spLocks/>
            </p:cNvSpPr>
            <p:nvPr/>
          </p:nvSpPr>
          <p:spPr bwMode="auto">
            <a:xfrm>
              <a:off x="90" y="0"/>
              <a:ext cx="56"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3028" y="21600"/>
                  </a:moveTo>
                  <a:cubicBezTo>
                    <a:pt x="3836" y="21600"/>
                    <a:pt x="5047" y="21600"/>
                    <a:pt x="6662" y="21600"/>
                  </a:cubicBezTo>
                  <a:cubicBezTo>
                    <a:pt x="6662" y="20700"/>
                    <a:pt x="6662" y="20700"/>
                    <a:pt x="6662" y="20700"/>
                  </a:cubicBezTo>
                  <a:cubicBezTo>
                    <a:pt x="5652" y="20700"/>
                    <a:pt x="5047" y="20700"/>
                    <a:pt x="4845" y="20700"/>
                  </a:cubicBezTo>
                  <a:cubicBezTo>
                    <a:pt x="4441" y="20475"/>
                    <a:pt x="4441" y="20475"/>
                    <a:pt x="4239" y="20250"/>
                  </a:cubicBezTo>
                  <a:cubicBezTo>
                    <a:pt x="4239" y="20250"/>
                    <a:pt x="4239" y="20025"/>
                    <a:pt x="4239" y="20025"/>
                  </a:cubicBezTo>
                  <a:cubicBezTo>
                    <a:pt x="4239" y="19575"/>
                    <a:pt x="4239" y="19125"/>
                    <a:pt x="4643" y="18450"/>
                  </a:cubicBezTo>
                  <a:cubicBezTo>
                    <a:pt x="6056" y="14625"/>
                    <a:pt x="6056" y="14625"/>
                    <a:pt x="6056" y="14625"/>
                  </a:cubicBezTo>
                  <a:cubicBezTo>
                    <a:pt x="14333" y="14625"/>
                    <a:pt x="14333" y="14625"/>
                    <a:pt x="14333" y="14625"/>
                  </a:cubicBezTo>
                  <a:cubicBezTo>
                    <a:pt x="16150" y="19125"/>
                    <a:pt x="16150" y="19125"/>
                    <a:pt x="16150" y="19125"/>
                  </a:cubicBezTo>
                  <a:cubicBezTo>
                    <a:pt x="16351" y="19575"/>
                    <a:pt x="16351" y="19800"/>
                    <a:pt x="16351" y="20025"/>
                  </a:cubicBezTo>
                  <a:cubicBezTo>
                    <a:pt x="16351" y="20250"/>
                    <a:pt x="16351" y="20250"/>
                    <a:pt x="16150" y="20475"/>
                  </a:cubicBezTo>
                  <a:cubicBezTo>
                    <a:pt x="16150" y="20475"/>
                    <a:pt x="15948" y="20475"/>
                    <a:pt x="15746" y="20700"/>
                  </a:cubicBezTo>
                  <a:cubicBezTo>
                    <a:pt x="15544" y="20700"/>
                    <a:pt x="14938" y="20700"/>
                    <a:pt x="13727" y="20700"/>
                  </a:cubicBezTo>
                  <a:cubicBezTo>
                    <a:pt x="13727" y="21600"/>
                    <a:pt x="13727" y="21600"/>
                    <a:pt x="13727" y="21600"/>
                  </a:cubicBezTo>
                  <a:cubicBezTo>
                    <a:pt x="18370" y="21600"/>
                    <a:pt x="18370" y="21600"/>
                    <a:pt x="18370" y="21600"/>
                  </a:cubicBezTo>
                  <a:cubicBezTo>
                    <a:pt x="18976" y="21600"/>
                    <a:pt x="19985" y="21600"/>
                    <a:pt x="21600" y="21600"/>
                  </a:cubicBezTo>
                  <a:cubicBezTo>
                    <a:pt x="21600" y="20700"/>
                    <a:pt x="21600" y="20700"/>
                    <a:pt x="21600" y="20700"/>
                  </a:cubicBezTo>
                  <a:cubicBezTo>
                    <a:pt x="20793" y="20700"/>
                    <a:pt x="20187" y="20700"/>
                    <a:pt x="19985" y="20475"/>
                  </a:cubicBezTo>
                  <a:cubicBezTo>
                    <a:pt x="19783" y="20475"/>
                    <a:pt x="19581" y="20250"/>
                    <a:pt x="19379" y="19800"/>
                  </a:cubicBezTo>
                  <a:cubicBezTo>
                    <a:pt x="19178" y="19125"/>
                    <a:pt x="18572" y="17775"/>
                    <a:pt x="17563" y="15300"/>
                  </a:cubicBezTo>
                  <a:cubicBezTo>
                    <a:pt x="11305" y="0"/>
                    <a:pt x="11305" y="0"/>
                    <a:pt x="11305" y="0"/>
                  </a:cubicBezTo>
                  <a:cubicBezTo>
                    <a:pt x="10497" y="0"/>
                    <a:pt x="10497" y="0"/>
                    <a:pt x="10497" y="0"/>
                  </a:cubicBezTo>
                  <a:cubicBezTo>
                    <a:pt x="9286" y="3150"/>
                    <a:pt x="8479" y="5400"/>
                    <a:pt x="8075" y="6300"/>
                  </a:cubicBezTo>
                  <a:cubicBezTo>
                    <a:pt x="4441" y="14850"/>
                    <a:pt x="4441" y="14850"/>
                    <a:pt x="4441" y="14850"/>
                  </a:cubicBezTo>
                  <a:cubicBezTo>
                    <a:pt x="3432" y="17325"/>
                    <a:pt x="2624" y="18675"/>
                    <a:pt x="2624" y="19125"/>
                  </a:cubicBezTo>
                  <a:cubicBezTo>
                    <a:pt x="2221" y="19800"/>
                    <a:pt x="2019" y="20250"/>
                    <a:pt x="1817" y="20250"/>
                  </a:cubicBezTo>
                  <a:cubicBezTo>
                    <a:pt x="1615" y="20475"/>
                    <a:pt x="1615" y="20475"/>
                    <a:pt x="1413" y="20700"/>
                  </a:cubicBezTo>
                  <a:cubicBezTo>
                    <a:pt x="1211" y="20700"/>
                    <a:pt x="606" y="20700"/>
                    <a:pt x="0" y="20700"/>
                  </a:cubicBezTo>
                  <a:cubicBezTo>
                    <a:pt x="0" y="21600"/>
                    <a:pt x="0" y="21600"/>
                    <a:pt x="0" y="21600"/>
                  </a:cubicBezTo>
                  <a:cubicBezTo>
                    <a:pt x="1009" y="21600"/>
                    <a:pt x="2019" y="21600"/>
                    <a:pt x="3028" y="21600"/>
                  </a:cubicBezTo>
                  <a:close/>
                  <a:moveTo>
                    <a:pt x="10295" y="4050"/>
                  </a:moveTo>
                  <a:cubicBezTo>
                    <a:pt x="13727" y="13275"/>
                    <a:pt x="13727" y="13275"/>
                    <a:pt x="13727" y="13275"/>
                  </a:cubicBezTo>
                  <a:cubicBezTo>
                    <a:pt x="6662" y="13275"/>
                    <a:pt x="6662" y="13275"/>
                    <a:pt x="6662" y="13275"/>
                  </a:cubicBezTo>
                  <a:lnTo>
                    <a:pt x="10295" y="4050"/>
                  </a:lnTo>
                  <a:close/>
                  <a:moveTo>
                    <a:pt x="10295" y="405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2983" name="Freeform 162"/>
            <p:cNvSpPr>
              <a:spLocks/>
            </p:cNvSpPr>
            <p:nvPr/>
          </p:nvSpPr>
          <p:spPr bwMode="auto">
            <a:xfrm>
              <a:off x="136" y="1"/>
              <a:ext cx="54"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5840" y="3183"/>
                  </a:moveTo>
                  <a:cubicBezTo>
                    <a:pt x="16457" y="2274"/>
                    <a:pt x="16869" y="1592"/>
                    <a:pt x="16869" y="1592"/>
                  </a:cubicBezTo>
                  <a:cubicBezTo>
                    <a:pt x="16869" y="1364"/>
                    <a:pt x="16663" y="1137"/>
                    <a:pt x="16457" y="1137"/>
                  </a:cubicBezTo>
                  <a:cubicBezTo>
                    <a:pt x="16251" y="1137"/>
                    <a:pt x="15429" y="909"/>
                    <a:pt x="14400" y="909"/>
                  </a:cubicBezTo>
                  <a:cubicBezTo>
                    <a:pt x="14400" y="0"/>
                    <a:pt x="14400" y="0"/>
                    <a:pt x="14400" y="0"/>
                  </a:cubicBezTo>
                  <a:cubicBezTo>
                    <a:pt x="16251" y="0"/>
                    <a:pt x="17280" y="0"/>
                    <a:pt x="18309" y="0"/>
                  </a:cubicBezTo>
                  <a:cubicBezTo>
                    <a:pt x="19131" y="0"/>
                    <a:pt x="19749" y="0"/>
                    <a:pt x="21600" y="0"/>
                  </a:cubicBezTo>
                  <a:cubicBezTo>
                    <a:pt x="21600" y="909"/>
                    <a:pt x="21600" y="909"/>
                    <a:pt x="21600" y="909"/>
                  </a:cubicBezTo>
                  <a:cubicBezTo>
                    <a:pt x="20571" y="909"/>
                    <a:pt x="19954" y="1137"/>
                    <a:pt x="19749" y="1137"/>
                  </a:cubicBezTo>
                  <a:cubicBezTo>
                    <a:pt x="19543" y="1137"/>
                    <a:pt x="19131" y="1364"/>
                    <a:pt x="18926" y="1592"/>
                  </a:cubicBezTo>
                  <a:cubicBezTo>
                    <a:pt x="18720" y="1592"/>
                    <a:pt x="18309" y="2274"/>
                    <a:pt x="17897" y="2956"/>
                  </a:cubicBezTo>
                  <a:cubicBezTo>
                    <a:pt x="13577" y="9777"/>
                    <a:pt x="13577" y="9777"/>
                    <a:pt x="13577" y="9777"/>
                  </a:cubicBezTo>
                  <a:cubicBezTo>
                    <a:pt x="12754" y="11141"/>
                    <a:pt x="12343" y="12051"/>
                    <a:pt x="12137" y="12278"/>
                  </a:cubicBezTo>
                  <a:cubicBezTo>
                    <a:pt x="12137" y="12733"/>
                    <a:pt x="12137" y="12960"/>
                    <a:pt x="12137" y="13187"/>
                  </a:cubicBezTo>
                  <a:cubicBezTo>
                    <a:pt x="12137" y="14324"/>
                    <a:pt x="12137" y="14324"/>
                    <a:pt x="12137" y="14324"/>
                  </a:cubicBezTo>
                  <a:cubicBezTo>
                    <a:pt x="12137" y="15688"/>
                    <a:pt x="12137" y="17053"/>
                    <a:pt x="12137" y="18417"/>
                  </a:cubicBezTo>
                  <a:cubicBezTo>
                    <a:pt x="12137" y="19326"/>
                    <a:pt x="12343" y="20008"/>
                    <a:pt x="12343" y="20236"/>
                  </a:cubicBezTo>
                  <a:cubicBezTo>
                    <a:pt x="12549" y="20236"/>
                    <a:pt x="12549" y="20463"/>
                    <a:pt x="12960" y="20463"/>
                  </a:cubicBezTo>
                  <a:cubicBezTo>
                    <a:pt x="13166" y="20691"/>
                    <a:pt x="13783" y="20691"/>
                    <a:pt x="15017" y="20691"/>
                  </a:cubicBezTo>
                  <a:cubicBezTo>
                    <a:pt x="15017" y="21600"/>
                    <a:pt x="15017" y="21600"/>
                    <a:pt x="15017" y="21600"/>
                  </a:cubicBezTo>
                  <a:cubicBezTo>
                    <a:pt x="13371" y="21600"/>
                    <a:pt x="11931" y="21600"/>
                    <a:pt x="10903" y="21600"/>
                  </a:cubicBezTo>
                  <a:cubicBezTo>
                    <a:pt x="9669" y="21600"/>
                    <a:pt x="8229" y="21600"/>
                    <a:pt x="6583" y="21600"/>
                  </a:cubicBezTo>
                  <a:cubicBezTo>
                    <a:pt x="6583" y="20691"/>
                    <a:pt x="6583" y="20691"/>
                    <a:pt x="6583" y="20691"/>
                  </a:cubicBezTo>
                  <a:cubicBezTo>
                    <a:pt x="7611" y="20691"/>
                    <a:pt x="8229" y="20691"/>
                    <a:pt x="8640" y="20463"/>
                  </a:cubicBezTo>
                  <a:cubicBezTo>
                    <a:pt x="8846" y="20463"/>
                    <a:pt x="9051" y="20463"/>
                    <a:pt x="9051" y="20236"/>
                  </a:cubicBezTo>
                  <a:cubicBezTo>
                    <a:pt x="9257" y="20008"/>
                    <a:pt x="9257" y="19554"/>
                    <a:pt x="9257" y="18644"/>
                  </a:cubicBezTo>
                  <a:cubicBezTo>
                    <a:pt x="9257" y="18417"/>
                    <a:pt x="9257" y="17053"/>
                    <a:pt x="9463" y="14324"/>
                  </a:cubicBezTo>
                  <a:cubicBezTo>
                    <a:pt x="9463" y="12733"/>
                    <a:pt x="9463" y="12733"/>
                    <a:pt x="9463" y="12733"/>
                  </a:cubicBezTo>
                  <a:cubicBezTo>
                    <a:pt x="9257" y="12278"/>
                    <a:pt x="9051" y="11823"/>
                    <a:pt x="8846" y="11368"/>
                  </a:cubicBezTo>
                  <a:cubicBezTo>
                    <a:pt x="8640" y="11141"/>
                    <a:pt x="8229" y="10232"/>
                    <a:pt x="7200" y="8867"/>
                  </a:cubicBezTo>
                  <a:cubicBezTo>
                    <a:pt x="3497" y="2956"/>
                    <a:pt x="3497" y="2956"/>
                    <a:pt x="3497" y="2956"/>
                  </a:cubicBezTo>
                  <a:cubicBezTo>
                    <a:pt x="3086" y="2274"/>
                    <a:pt x="2880" y="1592"/>
                    <a:pt x="2674" y="1592"/>
                  </a:cubicBezTo>
                  <a:cubicBezTo>
                    <a:pt x="2469" y="1364"/>
                    <a:pt x="2057" y="1137"/>
                    <a:pt x="1851" y="1137"/>
                  </a:cubicBezTo>
                  <a:cubicBezTo>
                    <a:pt x="1646" y="1137"/>
                    <a:pt x="1234" y="909"/>
                    <a:pt x="0" y="909"/>
                  </a:cubicBezTo>
                  <a:cubicBezTo>
                    <a:pt x="0" y="0"/>
                    <a:pt x="0" y="0"/>
                    <a:pt x="0" y="0"/>
                  </a:cubicBezTo>
                  <a:cubicBezTo>
                    <a:pt x="1851" y="0"/>
                    <a:pt x="2469" y="0"/>
                    <a:pt x="3497" y="0"/>
                  </a:cubicBezTo>
                  <a:cubicBezTo>
                    <a:pt x="4526" y="0"/>
                    <a:pt x="6994" y="0"/>
                    <a:pt x="8846" y="0"/>
                  </a:cubicBezTo>
                  <a:cubicBezTo>
                    <a:pt x="8846" y="909"/>
                    <a:pt x="8846" y="909"/>
                    <a:pt x="8846" y="909"/>
                  </a:cubicBezTo>
                  <a:cubicBezTo>
                    <a:pt x="7817" y="909"/>
                    <a:pt x="6789" y="1137"/>
                    <a:pt x="6583" y="1137"/>
                  </a:cubicBezTo>
                  <a:cubicBezTo>
                    <a:pt x="6377" y="1137"/>
                    <a:pt x="6171" y="1364"/>
                    <a:pt x="6171" y="1592"/>
                  </a:cubicBezTo>
                  <a:cubicBezTo>
                    <a:pt x="6171" y="1592"/>
                    <a:pt x="6377" y="2274"/>
                    <a:pt x="6994" y="3183"/>
                  </a:cubicBezTo>
                  <a:cubicBezTo>
                    <a:pt x="11314" y="10914"/>
                    <a:pt x="11314" y="10914"/>
                    <a:pt x="11314" y="10914"/>
                  </a:cubicBezTo>
                  <a:lnTo>
                    <a:pt x="15840" y="3183"/>
                  </a:lnTo>
                  <a:close/>
                  <a:moveTo>
                    <a:pt x="15840" y="3183"/>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2984" name="AutoShape 163"/>
            <p:cNvSpPr>
              <a:spLocks/>
            </p:cNvSpPr>
            <p:nvPr/>
          </p:nvSpPr>
          <p:spPr bwMode="auto">
            <a:xfrm>
              <a:off x="188" y="0"/>
              <a:ext cx="55"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3872" y="5236"/>
                  </a:moveTo>
                  <a:cubicBezTo>
                    <a:pt x="4483" y="3927"/>
                    <a:pt x="5298" y="2836"/>
                    <a:pt x="6317" y="2182"/>
                  </a:cubicBezTo>
                  <a:cubicBezTo>
                    <a:pt x="7540" y="1527"/>
                    <a:pt x="8966" y="1091"/>
                    <a:pt x="10392" y="1091"/>
                  </a:cubicBezTo>
                  <a:cubicBezTo>
                    <a:pt x="11411" y="1091"/>
                    <a:pt x="12430" y="1309"/>
                    <a:pt x="13449" y="1745"/>
                  </a:cubicBezTo>
                  <a:cubicBezTo>
                    <a:pt x="14264" y="1964"/>
                    <a:pt x="15079" y="2400"/>
                    <a:pt x="15487" y="2836"/>
                  </a:cubicBezTo>
                  <a:cubicBezTo>
                    <a:pt x="16098" y="3491"/>
                    <a:pt x="16709" y="3927"/>
                    <a:pt x="17117" y="4582"/>
                  </a:cubicBezTo>
                  <a:cubicBezTo>
                    <a:pt x="17525" y="5236"/>
                    <a:pt x="17728" y="5891"/>
                    <a:pt x="17932" y="6764"/>
                  </a:cubicBezTo>
                  <a:cubicBezTo>
                    <a:pt x="18340" y="8073"/>
                    <a:pt x="18543" y="9600"/>
                    <a:pt x="18543" y="11127"/>
                  </a:cubicBezTo>
                  <a:cubicBezTo>
                    <a:pt x="18543" y="12873"/>
                    <a:pt x="18340" y="14618"/>
                    <a:pt x="17728" y="15927"/>
                  </a:cubicBezTo>
                  <a:cubicBezTo>
                    <a:pt x="17321" y="17236"/>
                    <a:pt x="16302" y="18327"/>
                    <a:pt x="15283" y="19200"/>
                  </a:cubicBezTo>
                  <a:cubicBezTo>
                    <a:pt x="14060" y="19855"/>
                    <a:pt x="12838" y="20291"/>
                    <a:pt x="11208" y="20291"/>
                  </a:cubicBezTo>
                  <a:cubicBezTo>
                    <a:pt x="10189" y="20291"/>
                    <a:pt x="9170" y="20073"/>
                    <a:pt x="8151" y="19855"/>
                  </a:cubicBezTo>
                  <a:cubicBezTo>
                    <a:pt x="7336" y="19418"/>
                    <a:pt x="6521" y="18764"/>
                    <a:pt x="5706" y="17891"/>
                  </a:cubicBezTo>
                  <a:cubicBezTo>
                    <a:pt x="4891" y="17236"/>
                    <a:pt x="4279" y="16145"/>
                    <a:pt x="3872" y="15055"/>
                  </a:cubicBezTo>
                  <a:cubicBezTo>
                    <a:pt x="3668" y="14400"/>
                    <a:pt x="3464" y="13527"/>
                    <a:pt x="3260" y="12436"/>
                  </a:cubicBezTo>
                  <a:cubicBezTo>
                    <a:pt x="3057" y="11564"/>
                    <a:pt x="2853" y="10691"/>
                    <a:pt x="2853" y="9818"/>
                  </a:cubicBezTo>
                  <a:cubicBezTo>
                    <a:pt x="2853" y="8073"/>
                    <a:pt x="3260" y="6545"/>
                    <a:pt x="3872" y="5236"/>
                  </a:cubicBezTo>
                  <a:close/>
                  <a:moveTo>
                    <a:pt x="611" y="15055"/>
                  </a:moveTo>
                  <a:cubicBezTo>
                    <a:pt x="1019" y="16582"/>
                    <a:pt x="1834" y="17673"/>
                    <a:pt x="2649" y="18764"/>
                  </a:cubicBezTo>
                  <a:cubicBezTo>
                    <a:pt x="3668" y="19636"/>
                    <a:pt x="4687" y="20509"/>
                    <a:pt x="5909" y="20945"/>
                  </a:cubicBezTo>
                  <a:cubicBezTo>
                    <a:pt x="7336" y="21382"/>
                    <a:pt x="8762" y="21600"/>
                    <a:pt x="10189" y="21600"/>
                  </a:cubicBezTo>
                  <a:cubicBezTo>
                    <a:pt x="13449" y="21600"/>
                    <a:pt x="16302" y="20509"/>
                    <a:pt x="18340" y="18327"/>
                  </a:cubicBezTo>
                  <a:cubicBezTo>
                    <a:pt x="20581" y="16145"/>
                    <a:pt x="21600" y="13527"/>
                    <a:pt x="21600" y="10036"/>
                  </a:cubicBezTo>
                  <a:cubicBezTo>
                    <a:pt x="21600" y="9164"/>
                    <a:pt x="21600" y="8073"/>
                    <a:pt x="21396" y="7200"/>
                  </a:cubicBezTo>
                  <a:cubicBezTo>
                    <a:pt x="21192" y="6327"/>
                    <a:pt x="20785" y="5455"/>
                    <a:pt x="20581" y="4800"/>
                  </a:cubicBezTo>
                  <a:cubicBezTo>
                    <a:pt x="19970" y="3927"/>
                    <a:pt x="19358" y="3273"/>
                    <a:pt x="18543" y="2400"/>
                  </a:cubicBezTo>
                  <a:cubicBezTo>
                    <a:pt x="17728" y="1745"/>
                    <a:pt x="16709" y="1091"/>
                    <a:pt x="15283" y="655"/>
                  </a:cubicBezTo>
                  <a:cubicBezTo>
                    <a:pt x="14060" y="218"/>
                    <a:pt x="12634" y="0"/>
                    <a:pt x="11004" y="0"/>
                  </a:cubicBezTo>
                  <a:cubicBezTo>
                    <a:pt x="9374" y="0"/>
                    <a:pt x="7743" y="218"/>
                    <a:pt x="6521" y="655"/>
                  </a:cubicBezTo>
                  <a:cubicBezTo>
                    <a:pt x="5094" y="1309"/>
                    <a:pt x="3872" y="1964"/>
                    <a:pt x="2853" y="3055"/>
                  </a:cubicBezTo>
                  <a:cubicBezTo>
                    <a:pt x="1834" y="4145"/>
                    <a:pt x="1019" y="5236"/>
                    <a:pt x="611" y="6545"/>
                  </a:cubicBezTo>
                  <a:cubicBezTo>
                    <a:pt x="204" y="7855"/>
                    <a:pt x="0" y="9382"/>
                    <a:pt x="0" y="10909"/>
                  </a:cubicBezTo>
                  <a:cubicBezTo>
                    <a:pt x="0" y="12218"/>
                    <a:pt x="204" y="13745"/>
                    <a:pt x="611" y="15055"/>
                  </a:cubicBezTo>
                  <a:close/>
                  <a:moveTo>
                    <a:pt x="611" y="1505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63653" name="Rectangle 165"/>
          <p:cNvSpPr>
            <a:spLocks/>
          </p:cNvSpPr>
          <p:nvPr/>
        </p:nvSpPr>
        <p:spPr bwMode="auto">
          <a:xfrm>
            <a:off x="5527675" y="1905000"/>
            <a:ext cx="28844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ctr" eaLnBrk="1" hangingPunct="1">
              <a:lnSpc>
                <a:spcPct val="100000"/>
              </a:lnSpc>
              <a:spcBef>
                <a:spcPct val="0"/>
              </a:spcBef>
              <a:buClrTx/>
              <a:buFontTx/>
              <a:buNone/>
            </a:pPr>
            <a:r>
              <a:rPr lang="en-US" altLang="en-US" sz="1600" u="sng">
                <a:latin typeface="Verdana Bold" charset="0"/>
                <a:sym typeface="Verdana Bold" charset="0"/>
              </a:rPr>
              <a:t>Actual Causes of Death</a:t>
            </a:r>
            <a:r>
              <a:rPr lang="en-US" altLang="en-US" sz="1600" baseline="30000">
                <a:latin typeface="Verdana Bold" charset="0"/>
                <a:sym typeface="Verdana Bold" charset="0"/>
              </a:rPr>
              <a:t>2</a:t>
            </a:r>
          </a:p>
        </p:txBody>
      </p:sp>
      <p:sp>
        <p:nvSpPr>
          <p:cNvPr id="63654" name="Rectangle 166"/>
          <p:cNvSpPr>
            <a:spLocks/>
          </p:cNvSpPr>
          <p:nvPr/>
        </p:nvSpPr>
        <p:spPr bwMode="auto">
          <a:xfrm>
            <a:off x="5386388" y="2438400"/>
            <a:ext cx="7985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ct val="0"/>
              </a:spcBef>
              <a:buClrTx/>
              <a:buFontTx/>
              <a:buNone/>
            </a:pPr>
            <a:r>
              <a:rPr lang="en-US" altLang="en-US" sz="1100">
                <a:latin typeface="Verdana Bold" charset="0"/>
                <a:sym typeface="Verdana Bold" charset="0"/>
              </a:rPr>
              <a:t>Tobacco</a:t>
            </a:r>
          </a:p>
        </p:txBody>
      </p:sp>
      <p:sp>
        <p:nvSpPr>
          <p:cNvPr id="63655" name="Rectangle 167"/>
          <p:cNvSpPr>
            <a:spLocks/>
          </p:cNvSpPr>
          <p:nvPr/>
        </p:nvSpPr>
        <p:spPr bwMode="auto">
          <a:xfrm>
            <a:off x="4818063" y="2819400"/>
            <a:ext cx="14430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80000"/>
              </a:lnSpc>
              <a:spcBef>
                <a:spcPct val="0"/>
              </a:spcBef>
              <a:buClrTx/>
              <a:buFontTx/>
              <a:buNone/>
            </a:pPr>
            <a:r>
              <a:rPr lang="en-US" altLang="en-US" sz="1100">
                <a:latin typeface="Verdana Bold" charset="0"/>
                <a:sym typeface="Verdana Bold" charset="0"/>
              </a:rPr>
              <a:t>Poor diet/</a:t>
            </a:r>
            <a:br>
              <a:rPr lang="en-US" altLang="en-US" sz="1100">
                <a:latin typeface="Verdana Bold" charset="0"/>
                <a:sym typeface="Verdana Bold" charset="0"/>
              </a:rPr>
            </a:br>
            <a:r>
              <a:rPr lang="en-US" altLang="en-US" sz="1100">
                <a:latin typeface="Verdana Bold" charset="0"/>
                <a:sym typeface="Verdana Bold" charset="0"/>
              </a:rPr>
              <a:t>lack of exercise</a:t>
            </a:r>
            <a:r>
              <a:rPr lang="en-US" altLang="en-US" sz="1100" baseline="30000">
                <a:latin typeface="Verdana Bold" charset="0"/>
                <a:sym typeface="Verdana Bold" charset="0"/>
              </a:rPr>
              <a:t>3</a:t>
            </a:r>
          </a:p>
        </p:txBody>
      </p:sp>
      <p:sp>
        <p:nvSpPr>
          <p:cNvPr id="63656" name="Rectangle 168"/>
          <p:cNvSpPr>
            <a:spLocks/>
          </p:cNvSpPr>
          <p:nvPr/>
        </p:nvSpPr>
        <p:spPr bwMode="auto">
          <a:xfrm>
            <a:off x="5527675" y="3200400"/>
            <a:ext cx="7334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ct val="0"/>
              </a:spcBef>
              <a:buClrTx/>
              <a:buFontTx/>
              <a:buNone/>
            </a:pPr>
            <a:r>
              <a:rPr lang="en-US" altLang="en-US" sz="1100">
                <a:latin typeface="Verdana Bold" charset="0"/>
                <a:sym typeface="Verdana Bold" charset="0"/>
              </a:rPr>
              <a:t>Alcohol</a:t>
            </a:r>
          </a:p>
        </p:txBody>
      </p:sp>
      <p:sp>
        <p:nvSpPr>
          <p:cNvPr id="63657" name="Rectangle 169"/>
          <p:cNvSpPr>
            <a:spLocks/>
          </p:cNvSpPr>
          <p:nvPr/>
        </p:nvSpPr>
        <p:spPr bwMode="auto">
          <a:xfrm>
            <a:off x="4752975" y="3505200"/>
            <a:ext cx="15335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ct val="0"/>
              </a:spcBef>
              <a:buClrTx/>
              <a:buFontTx/>
              <a:buNone/>
            </a:pPr>
            <a:r>
              <a:rPr lang="en-US" altLang="en-US" sz="1100">
                <a:latin typeface="Verdana Bold" charset="0"/>
                <a:sym typeface="Verdana Bold" charset="0"/>
              </a:rPr>
              <a:t>Infectious agents</a:t>
            </a:r>
          </a:p>
        </p:txBody>
      </p:sp>
      <p:sp>
        <p:nvSpPr>
          <p:cNvPr id="63658" name="Rectangle 170"/>
          <p:cNvSpPr>
            <a:spLocks/>
          </p:cNvSpPr>
          <p:nvPr/>
        </p:nvSpPr>
        <p:spPr bwMode="auto">
          <a:xfrm>
            <a:off x="4818063" y="3810000"/>
            <a:ext cx="14319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ct val="0"/>
              </a:spcBef>
              <a:buClrTx/>
              <a:buFontTx/>
              <a:buNone/>
            </a:pPr>
            <a:r>
              <a:rPr lang="en-US" altLang="en-US" sz="1200">
                <a:latin typeface="Verdana" pitchFamily="34" charset="0"/>
                <a:sym typeface="Verdana" pitchFamily="34" charset="0"/>
              </a:rPr>
              <a:t>Pollutants/toxins</a:t>
            </a:r>
          </a:p>
        </p:txBody>
      </p:sp>
      <p:sp>
        <p:nvSpPr>
          <p:cNvPr id="63659" name="Rectangle 171"/>
          <p:cNvSpPr>
            <a:spLocks/>
          </p:cNvSpPr>
          <p:nvPr/>
        </p:nvSpPr>
        <p:spPr bwMode="auto">
          <a:xfrm>
            <a:off x="5297488" y="4191000"/>
            <a:ext cx="8493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ct val="0"/>
              </a:spcBef>
              <a:buClrTx/>
              <a:buFontTx/>
              <a:buNone/>
            </a:pPr>
            <a:r>
              <a:rPr lang="en-US" altLang="en-US" sz="1100">
                <a:latin typeface="Verdana Bold" charset="0"/>
                <a:sym typeface="Verdana Bold" charset="0"/>
              </a:rPr>
              <a:t>Firearms</a:t>
            </a:r>
          </a:p>
        </p:txBody>
      </p:sp>
      <p:sp>
        <p:nvSpPr>
          <p:cNvPr id="63660" name="Rectangle 172"/>
          <p:cNvSpPr>
            <a:spLocks/>
          </p:cNvSpPr>
          <p:nvPr/>
        </p:nvSpPr>
        <p:spPr bwMode="auto">
          <a:xfrm>
            <a:off x="4862513" y="4495800"/>
            <a:ext cx="14160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ct val="0"/>
              </a:spcBef>
              <a:buClrTx/>
              <a:buFontTx/>
              <a:buNone/>
            </a:pPr>
            <a:r>
              <a:rPr lang="en-US" altLang="en-US" sz="1100">
                <a:latin typeface="Verdana Bold" charset="0"/>
                <a:sym typeface="Verdana Bold" charset="0"/>
              </a:rPr>
              <a:t>Sexual behavior</a:t>
            </a:r>
          </a:p>
        </p:txBody>
      </p:sp>
      <p:sp>
        <p:nvSpPr>
          <p:cNvPr id="63661" name="Rectangle 173"/>
          <p:cNvSpPr>
            <a:spLocks/>
          </p:cNvSpPr>
          <p:nvPr/>
        </p:nvSpPr>
        <p:spPr bwMode="auto">
          <a:xfrm>
            <a:off x="5014913" y="4876800"/>
            <a:ext cx="12969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ct val="0"/>
              </a:spcBef>
              <a:buClrTx/>
              <a:buFontTx/>
              <a:buNone/>
            </a:pPr>
            <a:r>
              <a:rPr lang="en-US" altLang="en-US" sz="1100">
                <a:latin typeface="Verdana Bold" charset="0"/>
                <a:sym typeface="Verdana Bold" charset="0"/>
              </a:rPr>
              <a:t>Motor vehicles</a:t>
            </a:r>
          </a:p>
        </p:txBody>
      </p:sp>
      <p:sp>
        <p:nvSpPr>
          <p:cNvPr id="63662" name="Rectangle 174"/>
          <p:cNvSpPr>
            <a:spLocks/>
          </p:cNvSpPr>
          <p:nvPr/>
        </p:nvSpPr>
        <p:spPr bwMode="auto">
          <a:xfrm>
            <a:off x="5005388" y="5181600"/>
            <a:ext cx="13033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ct val="0"/>
              </a:spcBef>
              <a:buClrTx/>
              <a:buFontTx/>
              <a:buNone/>
            </a:pPr>
            <a:r>
              <a:rPr lang="en-US" altLang="en-US" sz="1100">
                <a:latin typeface="Verdana Bold" charset="0"/>
                <a:sym typeface="Verdana Bold" charset="0"/>
              </a:rPr>
              <a:t>Illicit drug use</a:t>
            </a:r>
          </a:p>
        </p:txBody>
      </p:sp>
      <p:sp>
        <p:nvSpPr>
          <p:cNvPr id="63663" name="Rectangle 175"/>
          <p:cNvSpPr>
            <a:spLocks/>
          </p:cNvSpPr>
          <p:nvPr/>
        </p:nvSpPr>
        <p:spPr bwMode="auto">
          <a:xfrm>
            <a:off x="1158875" y="1981200"/>
            <a:ext cx="2921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ctr" eaLnBrk="1" hangingPunct="1">
              <a:lnSpc>
                <a:spcPct val="100000"/>
              </a:lnSpc>
              <a:spcBef>
                <a:spcPct val="0"/>
              </a:spcBef>
              <a:buClrTx/>
              <a:buFontTx/>
              <a:buNone/>
            </a:pPr>
            <a:r>
              <a:rPr lang="en-US" altLang="en-US" sz="1600" u="sng">
                <a:latin typeface="Verdana Bold" charset="0"/>
                <a:sym typeface="Verdana Bold" charset="0"/>
              </a:rPr>
              <a:t>Leading Causes of Death</a:t>
            </a:r>
            <a:r>
              <a:rPr lang="en-US" altLang="en-US" sz="1600" baseline="30000">
                <a:latin typeface="Verdana Bold" charset="0"/>
                <a:sym typeface="Verdana Bold" charset="0"/>
              </a:rPr>
              <a:t>1</a:t>
            </a:r>
          </a:p>
        </p:txBody>
      </p:sp>
      <p:sp>
        <p:nvSpPr>
          <p:cNvPr id="82959" name="Rectangle 176"/>
          <p:cNvSpPr>
            <a:spLocks/>
          </p:cNvSpPr>
          <p:nvPr/>
        </p:nvSpPr>
        <p:spPr bwMode="auto">
          <a:xfrm>
            <a:off x="2398713" y="5867400"/>
            <a:ext cx="21351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ctr" eaLnBrk="1" hangingPunct="1">
              <a:lnSpc>
                <a:spcPct val="100000"/>
              </a:lnSpc>
              <a:spcBef>
                <a:spcPct val="0"/>
              </a:spcBef>
              <a:buClrTx/>
              <a:buFontTx/>
              <a:buNone/>
            </a:pPr>
            <a:r>
              <a:rPr lang="en-US" altLang="en-US" sz="1100">
                <a:latin typeface="Verdana Bold" charset="0"/>
                <a:sym typeface="Verdana Bold" charset="0"/>
              </a:rPr>
              <a:t>Percentage (of all deaths)</a:t>
            </a:r>
          </a:p>
        </p:txBody>
      </p:sp>
      <p:sp>
        <p:nvSpPr>
          <p:cNvPr id="63665" name="Rectangle 177"/>
          <p:cNvSpPr>
            <a:spLocks/>
          </p:cNvSpPr>
          <p:nvPr/>
        </p:nvSpPr>
        <p:spPr bwMode="auto">
          <a:xfrm>
            <a:off x="1038225" y="2514600"/>
            <a:ext cx="12477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ct val="0"/>
              </a:spcBef>
              <a:buClrTx/>
              <a:buFontTx/>
              <a:buNone/>
            </a:pPr>
            <a:r>
              <a:rPr lang="en-US" altLang="en-US" sz="1100">
                <a:latin typeface="Verdana Bold" charset="0"/>
                <a:sym typeface="Verdana Bold" charset="0"/>
              </a:rPr>
              <a:t>Heart Disease</a:t>
            </a:r>
          </a:p>
        </p:txBody>
      </p:sp>
      <p:sp>
        <p:nvSpPr>
          <p:cNvPr id="63666" name="Rectangle 178"/>
          <p:cNvSpPr>
            <a:spLocks/>
          </p:cNvSpPr>
          <p:nvPr/>
        </p:nvSpPr>
        <p:spPr bwMode="auto">
          <a:xfrm>
            <a:off x="1592263" y="2895600"/>
            <a:ext cx="6937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ct val="0"/>
              </a:spcBef>
              <a:buClrTx/>
              <a:buFontTx/>
              <a:buNone/>
            </a:pPr>
            <a:r>
              <a:rPr lang="en-US" altLang="en-US" sz="1100">
                <a:latin typeface="Verdana Bold" charset="0"/>
                <a:sym typeface="Verdana Bold" charset="0"/>
              </a:rPr>
              <a:t>Cancer</a:t>
            </a:r>
          </a:p>
        </p:txBody>
      </p:sp>
      <p:sp>
        <p:nvSpPr>
          <p:cNvPr id="63667" name="Rectangle 179"/>
          <p:cNvSpPr>
            <a:spLocks/>
          </p:cNvSpPr>
          <p:nvPr/>
        </p:nvSpPr>
        <p:spPr bwMode="auto">
          <a:xfrm>
            <a:off x="609600" y="3505200"/>
            <a:ext cx="17653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80000"/>
              </a:lnSpc>
              <a:spcBef>
                <a:spcPct val="0"/>
              </a:spcBef>
              <a:buClrTx/>
              <a:buFontTx/>
              <a:buNone/>
            </a:pPr>
            <a:r>
              <a:rPr lang="en-US" altLang="en-US" sz="1100">
                <a:latin typeface="Verdana Bold" charset="0"/>
                <a:sym typeface="Verdana Bold" charset="0"/>
              </a:rPr>
              <a:t>Chronic lower </a:t>
            </a:r>
            <a:br>
              <a:rPr lang="en-US" altLang="en-US" sz="1100">
                <a:latin typeface="Verdana Bold" charset="0"/>
                <a:sym typeface="Verdana Bold" charset="0"/>
              </a:rPr>
            </a:br>
            <a:r>
              <a:rPr lang="en-US" altLang="en-US" sz="1100">
                <a:latin typeface="Verdana Bold" charset="0"/>
                <a:sym typeface="Verdana Bold" charset="0"/>
              </a:rPr>
              <a:t>respiratory disease</a:t>
            </a:r>
          </a:p>
        </p:txBody>
      </p:sp>
      <p:sp>
        <p:nvSpPr>
          <p:cNvPr id="63668" name="Rectangle 180"/>
          <p:cNvSpPr>
            <a:spLocks/>
          </p:cNvSpPr>
          <p:nvPr/>
        </p:nvSpPr>
        <p:spPr bwMode="auto">
          <a:xfrm>
            <a:off x="482600" y="3886200"/>
            <a:ext cx="18923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ct val="0"/>
              </a:spcBef>
              <a:buClrTx/>
              <a:buFontTx/>
              <a:buNone/>
            </a:pPr>
            <a:r>
              <a:rPr lang="en-US" altLang="en-US" sz="1100">
                <a:latin typeface="Verdana Bold" charset="0"/>
                <a:sym typeface="Verdana Bold" charset="0"/>
              </a:rPr>
              <a:t>Unintentional Injuries</a:t>
            </a:r>
          </a:p>
        </p:txBody>
      </p:sp>
      <p:sp>
        <p:nvSpPr>
          <p:cNvPr id="63669" name="Rectangle 181"/>
          <p:cNvSpPr>
            <a:spLocks/>
          </p:cNvSpPr>
          <p:nvPr/>
        </p:nvSpPr>
        <p:spPr bwMode="auto">
          <a:xfrm>
            <a:off x="522288" y="4648200"/>
            <a:ext cx="18526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ct val="0"/>
              </a:spcBef>
              <a:buClrTx/>
              <a:buFontTx/>
              <a:buNone/>
            </a:pPr>
            <a:r>
              <a:rPr lang="en-US" altLang="en-US" sz="1100" dirty="0">
                <a:latin typeface="Verdana Bold" charset="0"/>
                <a:sym typeface="Verdana Bold" charset="0"/>
              </a:rPr>
              <a:t>Pneumonia/influenza</a:t>
            </a:r>
          </a:p>
        </p:txBody>
      </p:sp>
      <p:sp>
        <p:nvSpPr>
          <p:cNvPr id="63670" name="Rectangle 182"/>
          <p:cNvSpPr>
            <a:spLocks/>
          </p:cNvSpPr>
          <p:nvPr/>
        </p:nvSpPr>
        <p:spPr bwMode="auto">
          <a:xfrm>
            <a:off x="1443038" y="4267200"/>
            <a:ext cx="84296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ct val="0"/>
              </a:spcBef>
              <a:buClrTx/>
              <a:buFontTx/>
              <a:buNone/>
            </a:pPr>
            <a:r>
              <a:rPr lang="en-US" altLang="en-US" sz="1100">
                <a:latin typeface="Verdana Bold" charset="0"/>
                <a:sym typeface="Verdana Bold" charset="0"/>
              </a:rPr>
              <a:t>Diabetes</a:t>
            </a:r>
          </a:p>
        </p:txBody>
      </p:sp>
      <p:sp>
        <p:nvSpPr>
          <p:cNvPr id="63671" name="Rectangle 183"/>
          <p:cNvSpPr>
            <a:spLocks/>
          </p:cNvSpPr>
          <p:nvPr/>
        </p:nvSpPr>
        <p:spPr bwMode="auto">
          <a:xfrm>
            <a:off x="661988" y="4953000"/>
            <a:ext cx="17129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ct val="0"/>
              </a:spcBef>
              <a:buClrTx/>
              <a:buFontTx/>
              <a:buNone/>
            </a:pPr>
            <a:r>
              <a:rPr lang="en-US" altLang="en-US" sz="1100">
                <a:latin typeface="Verdana Bold" charset="0"/>
                <a:sym typeface="Verdana Bold" charset="0"/>
              </a:rPr>
              <a:t>Alzheimer</a:t>
            </a:r>
            <a:r>
              <a:rPr lang="en-US" altLang="fr-CA" sz="1100">
                <a:latin typeface="Verdana Bold" charset="0"/>
                <a:sym typeface="Verdana Bold" charset="0"/>
              </a:rPr>
              <a:t>’</a:t>
            </a:r>
            <a:r>
              <a:rPr lang="en-US" altLang="en-US" sz="1100">
                <a:latin typeface="Verdana Bold" charset="0"/>
                <a:sym typeface="Verdana Bold" charset="0"/>
              </a:rPr>
              <a:t>s disease</a:t>
            </a:r>
          </a:p>
        </p:txBody>
      </p:sp>
      <p:sp>
        <p:nvSpPr>
          <p:cNvPr id="63672" name="Rectangle 184"/>
          <p:cNvSpPr>
            <a:spLocks/>
          </p:cNvSpPr>
          <p:nvPr/>
        </p:nvSpPr>
        <p:spPr bwMode="auto">
          <a:xfrm>
            <a:off x="1014413" y="5257800"/>
            <a:ext cx="13477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ct val="0"/>
              </a:spcBef>
              <a:buClrTx/>
              <a:buFontTx/>
              <a:buNone/>
            </a:pPr>
            <a:r>
              <a:rPr lang="en-US" altLang="en-US" sz="1100">
                <a:latin typeface="Verdana Bold" charset="0"/>
                <a:sym typeface="Verdana Bold" charset="0"/>
              </a:rPr>
              <a:t>Kidney Disease</a:t>
            </a:r>
          </a:p>
        </p:txBody>
      </p:sp>
      <p:sp>
        <p:nvSpPr>
          <p:cNvPr id="63673" name="Rectangle 185"/>
          <p:cNvSpPr>
            <a:spLocks/>
          </p:cNvSpPr>
          <p:nvPr/>
        </p:nvSpPr>
        <p:spPr bwMode="auto">
          <a:xfrm>
            <a:off x="1616075" y="3200400"/>
            <a:ext cx="6699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r" eaLnBrk="1" hangingPunct="1">
              <a:lnSpc>
                <a:spcPct val="100000"/>
              </a:lnSpc>
              <a:spcBef>
                <a:spcPct val="0"/>
              </a:spcBef>
              <a:buClrTx/>
              <a:buFontTx/>
              <a:buNone/>
            </a:pPr>
            <a:r>
              <a:rPr lang="en-US" altLang="en-US" sz="1100">
                <a:latin typeface="Verdana Bold" charset="0"/>
                <a:sym typeface="Verdana Bold" charset="0"/>
              </a:rPr>
              <a:t>Stroke</a:t>
            </a:r>
          </a:p>
        </p:txBody>
      </p:sp>
      <p:sp>
        <p:nvSpPr>
          <p:cNvPr id="82969" name="Rectangle 186"/>
          <p:cNvSpPr>
            <a:spLocks/>
          </p:cNvSpPr>
          <p:nvPr/>
        </p:nvSpPr>
        <p:spPr bwMode="auto">
          <a:xfrm>
            <a:off x="6324600" y="5867400"/>
            <a:ext cx="21351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40639" bIns="0">
            <a:spAutoFit/>
          </a:bodyPr>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ctr" eaLnBrk="1" hangingPunct="1">
              <a:lnSpc>
                <a:spcPct val="100000"/>
              </a:lnSpc>
              <a:spcBef>
                <a:spcPct val="0"/>
              </a:spcBef>
              <a:buClrTx/>
              <a:buFontTx/>
              <a:buNone/>
            </a:pPr>
            <a:r>
              <a:rPr lang="en-US" altLang="en-US" sz="1100">
                <a:latin typeface="Verdana Bold" charset="0"/>
                <a:sym typeface="Verdana Bold" charset="0"/>
              </a:rPr>
              <a:t>Percentage (of all deaths)</a:t>
            </a:r>
          </a:p>
        </p:txBody>
      </p:sp>
      <p:graphicFrame>
        <p:nvGraphicFramePr>
          <p:cNvPr id="63675" name="Object 187"/>
          <p:cNvGraphicFramePr>
            <a:graphicFrameLocks/>
          </p:cNvGraphicFramePr>
          <p:nvPr/>
        </p:nvGraphicFramePr>
        <p:xfrm>
          <a:off x="2408238" y="2371725"/>
          <a:ext cx="2482850" cy="3419475"/>
        </p:xfrm>
        <a:graphic>
          <a:graphicData uri="http://schemas.openxmlformats.org/presentationml/2006/ole">
            <mc:AlternateContent xmlns:mc="http://schemas.openxmlformats.org/markup-compatibility/2006">
              <mc:Choice xmlns:v="urn:schemas-microsoft-com:vml" Requires="v">
                <p:oleObj spid="_x0000_s83089" name="Chart" r:id="rId3" imgW="3488372" imgH="4767876" progId="MSGraph.Chart.8">
                  <p:embed/>
                </p:oleObj>
              </mc:Choice>
              <mc:Fallback>
                <p:oleObj name="Chart" r:id="rId3" imgW="3488372" imgH="4767876" progId="MSGraph.Chart.8">
                  <p:embed/>
                  <p:pic>
                    <p:nvPicPr>
                      <p:cNvPr id="0" name="Object 18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238" y="2371725"/>
                        <a:ext cx="2482850" cy="3419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63676" name="Object 188"/>
          <p:cNvGraphicFramePr>
            <a:graphicFrameLocks/>
          </p:cNvGraphicFramePr>
          <p:nvPr/>
        </p:nvGraphicFramePr>
        <p:xfrm>
          <a:off x="6426200" y="2371725"/>
          <a:ext cx="2514600" cy="3419475"/>
        </p:xfrm>
        <a:graphic>
          <a:graphicData uri="http://schemas.openxmlformats.org/presentationml/2006/ole">
            <mc:AlternateContent xmlns:mc="http://schemas.openxmlformats.org/markup-compatibility/2006">
              <mc:Choice xmlns:v="urn:schemas-microsoft-com:vml" Requires="v">
                <p:oleObj spid="_x0000_s83090" name="Chart" r:id="rId5" imgW="3531646" imgH="4771237" progId="MSGraph.Chart.8">
                  <p:embed/>
                </p:oleObj>
              </mc:Choice>
              <mc:Fallback>
                <p:oleObj name="Chart" r:id="rId5" imgW="3531646" imgH="4771237" progId="MSGraph.Chart.8">
                  <p:embed/>
                  <p:pic>
                    <p:nvPicPr>
                      <p:cNvPr id="0" name="Object 18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6200" y="2371725"/>
                        <a:ext cx="2514600" cy="3419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82972" name="Rectangle 189"/>
          <p:cNvSpPr>
            <a:spLocks/>
          </p:cNvSpPr>
          <p:nvPr/>
        </p:nvSpPr>
        <p:spPr bwMode="auto">
          <a:xfrm>
            <a:off x="4191000" y="6211888"/>
            <a:ext cx="49657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lnSpc>
                <a:spcPct val="90000"/>
              </a:lnSpc>
              <a:spcBef>
                <a:spcPts val="1500"/>
              </a:spcBef>
              <a:buClr>
                <a:schemeClr val="tx2"/>
              </a:buClr>
              <a:buFont typeface="Arial" pitchFamily="34" charset="0"/>
              <a:buChar char="•"/>
              <a:tabLst>
                <a:tab pos="774700" algn="l"/>
                <a:tab pos="952500" algn="l"/>
              </a:tabLst>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tabLst>
                <a:tab pos="774700" algn="l"/>
                <a:tab pos="952500" algn="l"/>
              </a:tabLst>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tabLst>
                <a:tab pos="774700" algn="l"/>
                <a:tab pos="952500" algn="l"/>
              </a:tabLst>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tabLst>
                <a:tab pos="774700" algn="l"/>
                <a:tab pos="952500" algn="l"/>
              </a:tabLst>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tabLst>
                <a:tab pos="774700" algn="l"/>
                <a:tab pos="952500" algn="l"/>
              </a:tabLst>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tabLst>
                <a:tab pos="774700" algn="l"/>
                <a:tab pos="952500" algn="l"/>
              </a:tabLst>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tabLst>
                <a:tab pos="774700" algn="l"/>
                <a:tab pos="952500" algn="l"/>
              </a:tabLst>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tabLst>
                <a:tab pos="774700" algn="l"/>
                <a:tab pos="952500" algn="l"/>
              </a:tabLst>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tabLst>
                <a:tab pos="774700" algn="l"/>
                <a:tab pos="952500" algn="l"/>
              </a:tabLst>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r>
              <a:rPr lang="en-US" altLang="en-US" sz="1200" baseline="30000"/>
              <a:t>1</a:t>
            </a:r>
            <a:r>
              <a:rPr lang="en-US" altLang="en-US" sz="1200"/>
              <a:t> National Vital Statistics Reports, Vol. 53, No. 15, February 28, 2005.</a:t>
            </a:r>
          </a:p>
          <a:p>
            <a:pPr eaLnBrk="1" hangingPunct="1">
              <a:lnSpc>
                <a:spcPct val="100000"/>
              </a:lnSpc>
              <a:spcBef>
                <a:spcPct val="0"/>
              </a:spcBef>
              <a:buClrTx/>
              <a:buFontTx/>
              <a:buNone/>
            </a:pPr>
            <a:r>
              <a:rPr lang="en-US" altLang="en-US" sz="1200" baseline="30000"/>
              <a:t>2</a:t>
            </a:r>
            <a:r>
              <a:rPr lang="en-US" altLang="en-US" sz="1200"/>
              <a:t>  Adapted from McGinnis Foege, updated by Mokdad et. al., 2000.</a:t>
            </a:r>
          </a:p>
          <a:p>
            <a:pPr eaLnBrk="1" hangingPunct="1">
              <a:lnSpc>
                <a:spcPct val="100000"/>
              </a:lnSpc>
              <a:spcBef>
                <a:spcPct val="0"/>
              </a:spcBef>
              <a:buClrTx/>
              <a:buFontTx/>
              <a:buNone/>
            </a:pPr>
            <a:r>
              <a:rPr lang="en-US" altLang="en-US" sz="1200" baseline="30000"/>
              <a:t>3</a:t>
            </a:r>
            <a:r>
              <a:rPr lang="en-US" altLang="en-US" sz="1200"/>
              <a:t> JAMA, April 20, 2005—Vol 293, No. 15, pg 1861.</a:t>
            </a:r>
          </a:p>
        </p:txBody>
      </p:sp>
      <p:sp>
        <p:nvSpPr>
          <p:cNvPr id="82973" name="Rectangle 190"/>
          <p:cNvSpPr>
            <a:spLocks/>
          </p:cNvSpPr>
          <p:nvPr/>
        </p:nvSpPr>
        <p:spPr bwMode="auto">
          <a:xfrm>
            <a:off x="152400" y="457200"/>
            <a:ext cx="87757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algn="ctr" eaLnBrk="1" hangingPunct="1">
              <a:lnSpc>
                <a:spcPct val="100000"/>
              </a:lnSpc>
              <a:spcBef>
                <a:spcPts val="2650"/>
              </a:spcBef>
              <a:buClrTx/>
              <a:buFontTx/>
              <a:buNone/>
            </a:pPr>
            <a:r>
              <a:rPr lang="en-US" altLang="en-US" sz="4400">
                <a:solidFill>
                  <a:srgbClr val="FFFFCC"/>
                </a:solidFill>
                <a:latin typeface="Tahoma" pitchFamily="34" charset="0"/>
                <a:cs typeface="Tahoma" pitchFamily="34" charset="0"/>
                <a:sym typeface="Tahoma" pitchFamily="34" charset="0"/>
              </a:rPr>
              <a:t>Primary Health Care:</a:t>
            </a:r>
          </a:p>
          <a:p>
            <a:pPr algn="ctr" eaLnBrk="1" hangingPunct="1">
              <a:lnSpc>
                <a:spcPct val="100000"/>
              </a:lnSpc>
              <a:spcBef>
                <a:spcPts val="1450"/>
              </a:spcBef>
              <a:buClrTx/>
              <a:buFontTx/>
              <a:buNone/>
            </a:pPr>
            <a:r>
              <a:rPr lang="en-US" altLang="en-US" sz="2400">
                <a:solidFill>
                  <a:srgbClr val="FFFFCC"/>
                </a:solidFill>
                <a:latin typeface="Tahoma" pitchFamily="34" charset="0"/>
                <a:cs typeface="Tahoma" pitchFamily="34" charset="0"/>
                <a:sym typeface="Tahoma" pitchFamily="34" charset="0"/>
              </a:rPr>
              <a:t>Getting to the root of the problem</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xfrm>
            <a:off x="8485188" y="6529388"/>
            <a:ext cx="658812" cy="10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fld id="{67724A39-2C62-4B93-9EA4-B66EC4F2C8AF}" type="slidenum">
              <a:rPr lang="en-US" altLang="en-US" sz="700" smtClean="0">
                <a:solidFill>
                  <a:srgbClr val="3587FF"/>
                </a:solidFill>
              </a:rPr>
              <a:pPr eaLnBrk="1" hangingPunct="1">
                <a:lnSpc>
                  <a:spcPct val="100000"/>
                </a:lnSpc>
                <a:spcBef>
                  <a:spcPct val="0"/>
                </a:spcBef>
                <a:buClrTx/>
                <a:buFontTx/>
                <a:buNone/>
              </a:pPr>
              <a:t>79</a:t>
            </a:fld>
            <a:endParaRPr lang="en-US" altLang="en-US" sz="700" smtClean="0">
              <a:solidFill>
                <a:srgbClr val="3587FF"/>
              </a:solidFill>
            </a:endParaRPr>
          </a:p>
        </p:txBody>
      </p:sp>
      <p:sp>
        <p:nvSpPr>
          <p:cNvPr id="25603" name="Rectangle 2"/>
          <p:cNvSpPr>
            <a:spLocks noGrp="1" noChangeArrowheads="1"/>
          </p:cNvSpPr>
          <p:nvPr>
            <p:ph type="title"/>
          </p:nvPr>
        </p:nvSpPr>
        <p:spPr/>
        <p:txBody>
          <a:bodyPr/>
          <a:lstStyle/>
          <a:p>
            <a:pPr eaLnBrk="1" hangingPunct="1"/>
            <a:r>
              <a:rPr lang="en-US" altLang="en-US" smtClean="0">
                <a:ea typeface="ＭＳ Ｐゴシック" pitchFamily="34" charset="-128"/>
              </a:rPr>
              <a:t>Cost-Effective Health Care</a:t>
            </a:r>
          </a:p>
        </p:txBody>
      </p:sp>
      <p:sp>
        <p:nvSpPr>
          <p:cNvPr id="25604" name="Rectangle 3"/>
          <p:cNvSpPr>
            <a:spLocks noGrp="1" noChangeArrowheads="1"/>
          </p:cNvSpPr>
          <p:nvPr>
            <p:ph type="body" idx="1"/>
          </p:nvPr>
        </p:nvSpPr>
        <p:spPr/>
        <p:txBody>
          <a:bodyPr/>
          <a:lstStyle/>
          <a:p>
            <a:pPr eaLnBrk="1" hangingPunct="1"/>
            <a:r>
              <a:rPr lang="en-US" altLang="en-US" smtClean="0">
                <a:ea typeface="ＭＳ Ｐゴシック" pitchFamily="34" charset="-128"/>
              </a:rPr>
              <a:t>Caring for people in resource limited setting</a:t>
            </a:r>
          </a:p>
          <a:p>
            <a:pPr lvl="1" eaLnBrk="1" hangingPunct="1"/>
            <a:r>
              <a:rPr lang="en-US" altLang="en-US" smtClean="0">
                <a:ea typeface="ＭＳ Ｐゴシック" pitchFamily="34" charset="-128"/>
              </a:rPr>
              <a:t>Less tests, technology, meds; just the essentials</a:t>
            </a:r>
          </a:p>
          <a:p>
            <a:pPr lvl="1" eaLnBrk="1" hangingPunct="1"/>
            <a:r>
              <a:rPr lang="en-US" altLang="en-US" smtClean="0">
                <a:ea typeface="ＭＳ Ｐゴシック" pitchFamily="34" charset="-128"/>
              </a:rPr>
              <a:t>Less specialists</a:t>
            </a:r>
          </a:p>
          <a:p>
            <a:pPr lvl="1" eaLnBrk="1" hangingPunct="1"/>
            <a:r>
              <a:rPr lang="en-US" altLang="en-US" smtClean="0">
                <a:ea typeface="ＭＳ Ｐゴシック" pitchFamily="34" charset="-128"/>
              </a:rPr>
              <a:t>Less physician driven – lifestyle/public health primary</a:t>
            </a:r>
          </a:p>
          <a:p>
            <a:pPr lvl="1" eaLnBrk="1" hangingPunct="1"/>
            <a:r>
              <a:rPr lang="en-US" altLang="en-US" smtClean="0">
                <a:ea typeface="ＭＳ Ｐゴシック" pitchFamily="34" charset="-128"/>
              </a:rPr>
              <a:t>Avoid futility</a:t>
            </a:r>
          </a:p>
          <a:p>
            <a:pPr eaLnBrk="1" hangingPunct="1"/>
            <a:r>
              <a:rPr lang="en-US" altLang="en-US" smtClean="0">
                <a:ea typeface="ＭＳ Ｐゴシック" pitchFamily="34" charset="-128"/>
              </a:rPr>
              <a:t>Person centered, coordinated, comprehensive care by an accessible primary care provider</a:t>
            </a:r>
          </a:p>
        </p:txBody>
      </p:sp>
      <p:sp>
        <p:nvSpPr>
          <p:cNvPr id="25605" name="TextBox 1"/>
          <p:cNvSpPr txBox="1">
            <a:spLocks noChangeArrowheads="1"/>
          </p:cNvSpPr>
          <p:nvPr/>
        </p:nvSpPr>
        <p:spPr bwMode="auto">
          <a:xfrm>
            <a:off x="5257800" y="61722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r>
              <a:rPr lang="fr-CA" altLang="en-US" sz="1800"/>
              <a:t>Tribute to Barbara Starfield, MD</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ea typeface="ＭＳ Ｐゴシック" pitchFamily="34" charset="-128"/>
              </a:rPr>
              <a:t>Disclaimer	</a:t>
            </a:r>
          </a:p>
        </p:txBody>
      </p:sp>
      <p:sp>
        <p:nvSpPr>
          <p:cNvPr id="24579" name="Content Placeholder 2"/>
          <p:cNvSpPr>
            <a:spLocks noGrp="1"/>
          </p:cNvSpPr>
          <p:nvPr>
            <p:ph idx="1"/>
          </p:nvPr>
        </p:nvSpPr>
        <p:spPr/>
        <p:txBody>
          <a:bodyPr/>
          <a:lstStyle/>
          <a:p>
            <a:r>
              <a:rPr lang="en-US" altLang="en-US" dirty="0" smtClean="0">
                <a:ea typeface="ＭＳ Ｐゴシック" pitchFamily="34" charset="-128"/>
              </a:rPr>
              <a:t>I</a:t>
            </a:r>
            <a:r>
              <a:rPr lang="en-US" altLang="fr-CA" dirty="0" smtClean="0">
                <a:ea typeface="ＭＳ Ｐゴシック" pitchFamily="34" charset="-128"/>
              </a:rPr>
              <a:t>’</a:t>
            </a:r>
            <a:r>
              <a:rPr lang="en-US" altLang="en-US" dirty="0" smtClean="0">
                <a:ea typeface="ＭＳ Ｐゴシック" pitchFamily="34" charset="-128"/>
              </a:rPr>
              <a:t>m a clinician</a:t>
            </a:r>
          </a:p>
          <a:p>
            <a:pPr lvl="1"/>
            <a:r>
              <a:rPr lang="en-US" altLang="en-US" dirty="0" smtClean="0">
                <a:ea typeface="ＭＳ Ｐゴシック" pitchFamily="34" charset="-128"/>
              </a:rPr>
              <a:t>Patient-centric, practice-based view on cost effectiveness analysis</a:t>
            </a:r>
          </a:p>
          <a:p>
            <a:pPr lvl="1"/>
            <a:r>
              <a:rPr lang="en-US" altLang="en-US" dirty="0" smtClean="0">
                <a:ea typeface="ＭＳ Ｐゴシック" pitchFamily="34" charset="-128"/>
              </a:rPr>
              <a:t>Goal – practical point of care concepts and tools</a:t>
            </a:r>
          </a:p>
          <a:p>
            <a:r>
              <a:rPr lang="en-US" altLang="en-US" dirty="0" smtClean="0">
                <a:ea typeface="ＭＳ Ｐゴシック" pitchFamily="34" charset="-128"/>
              </a:rPr>
              <a:t>Cost effective analysis is based on assumptions (usually based on evidence from HIC)</a:t>
            </a:r>
          </a:p>
          <a:p>
            <a:r>
              <a:rPr lang="en-US" altLang="en-US" dirty="0" smtClean="0">
                <a:solidFill>
                  <a:srgbClr val="FFFF00"/>
                </a:solidFill>
                <a:ea typeface="ＭＳ Ｐゴシック" pitchFamily="34" charset="-128"/>
              </a:rPr>
              <a:t>Goal – thought provocation.</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52"/>
          <p:cNvSpPr txBox="1">
            <a:spLocks noChangeArrowheads="1"/>
          </p:cNvSpPr>
          <p:nvPr/>
        </p:nvSpPr>
        <p:spPr bwMode="auto">
          <a:xfrm>
            <a:off x="7569200" y="6245225"/>
            <a:ext cx="2555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50800" tIns="50800" bIns="50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fld id="{8014596D-9732-43F6-B580-7BF8DC3AE3EF}" type="slidenum">
              <a:rPr lang="en-US" altLang="en-US" sz="1000" smtClean="0">
                <a:cs typeface="Arial" pitchFamily="34" charset="0"/>
              </a:rPr>
              <a:pPr algn="ctr" eaLnBrk="1" hangingPunct="1">
                <a:defRPr/>
              </a:pPr>
              <a:t>80</a:t>
            </a:fld>
            <a:endParaRPr lang="en-US" altLang="en-US" sz="1000" smtClean="0">
              <a:cs typeface="Arial" pitchFamily="34" charset="0"/>
            </a:endParaRPr>
          </a:p>
        </p:txBody>
      </p:sp>
      <p:grpSp>
        <p:nvGrpSpPr>
          <p:cNvPr id="84995" name="Group 164"/>
          <p:cNvGrpSpPr>
            <a:grpSpLocks/>
          </p:cNvGrpSpPr>
          <p:nvPr/>
        </p:nvGrpSpPr>
        <p:grpSpPr bwMode="auto">
          <a:xfrm>
            <a:off x="120650" y="6299200"/>
            <a:ext cx="420688" cy="458788"/>
            <a:chOff x="0" y="0"/>
            <a:chExt cx="265" cy="289"/>
          </a:xfrm>
        </p:grpSpPr>
        <p:sp>
          <p:nvSpPr>
            <p:cNvPr id="85002" name="Freeform 153"/>
            <p:cNvSpPr>
              <a:spLocks/>
            </p:cNvSpPr>
            <p:nvPr/>
          </p:nvSpPr>
          <p:spPr bwMode="auto">
            <a:xfrm>
              <a:off x="98" y="67"/>
              <a:ext cx="21"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5003" name="AutoShape 154"/>
            <p:cNvSpPr>
              <a:spLocks/>
            </p:cNvSpPr>
            <p:nvPr/>
          </p:nvSpPr>
          <p:spPr bwMode="auto">
            <a:xfrm>
              <a:off x="39" y="140"/>
              <a:ext cx="186"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17027" y="0"/>
                  </a:moveTo>
                  <a:cubicBezTo>
                    <a:pt x="12455" y="0"/>
                    <a:pt x="12455" y="0"/>
                    <a:pt x="12455" y="0"/>
                  </a:cubicBezTo>
                  <a:cubicBezTo>
                    <a:pt x="12455" y="6472"/>
                    <a:pt x="12455" y="6472"/>
                    <a:pt x="12455" y="6472"/>
                  </a:cubicBezTo>
                  <a:cubicBezTo>
                    <a:pt x="12455" y="9408"/>
                    <a:pt x="13297" y="11440"/>
                    <a:pt x="14681" y="12870"/>
                  </a:cubicBezTo>
                  <a:cubicBezTo>
                    <a:pt x="14681" y="11967"/>
                    <a:pt x="14681" y="11967"/>
                    <a:pt x="14681" y="11967"/>
                  </a:cubicBezTo>
                  <a:cubicBezTo>
                    <a:pt x="13658" y="10461"/>
                    <a:pt x="13477" y="8730"/>
                    <a:pt x="13477" y="7225"/>
                  </a:cubicBezTo>
                  <a:cubicBezTo>
                    <a:pt x="13477" y="5569"/>
                    <a:pt x="13477" y="5569"/>
                    <a:pt x="13477" y="5569"/>
                  </a:cubicBezTo>
                  <a:cubicBezTo>
                    <a:pt x="15222" y="5569"/>
                    <a:pt x="15222" y="5569"/>
                    <a:pt x="15222" y="5569"/>
                  </a:cubicBezTo>
                  <a:cubicBezTo>
                    <a:pt x="15222" y="12870"/>
                    <a:pt x="15222" y="12870"/>
                    <a:pt x="15222" y="12870"/>
                  </a:cubicBezTo>
                  <a:cubicBezTo>
                    <a:pt x="15222" y="15579"/>
                    <a:pt x="14621" y="18966"/>
                    <a:pt x="10830" y="21073"/>
                  </a:cubicBezTo>
                  <a:cubicBezTo>
                    <a:pt x="7160" y="19041"/>
                    <a:pt x="6438" y="15880"/>
                    <a:pt x="6378" y="13321"/>
                  </a:cubicBezTo>
                  <a:cubicBezTo>
                    <a:pt x="8123" y="11816"/>
                    <a:pt x="9085" y="9709"/>
                    <a:pt x="9085" y="6472"/>
                  </a:cubicBezTo>
                  <a:cubicBezTo>
                    <a:pt x="9085" y="5569"/>
                    <a:pt x="9085" y="5569"/>
                    <a:pt x="9085" y="5569"/>
                  </a:cubicBezTo>
                  <a:cubicBezTo>
                    <a:pt x="10830" y="5569"/>
                    <a:pt x="10830" y="5569"/>
                    <a:pt x="10830" y="5569"/>
                  </a:cubicBezTo>
                  <a:cubicBezTo>
                    <a:pt x="11913" y="5569"/>
                    <a:pt x="11913" y="5569"/>
                    <a:pt x="11913" y="5569"/>
                  </a:cubicBezTo>
                  <a:cubicBezTo>
                    <a:pt x="11913" y="4215"/>
                    <a:pt x="11913" y="4215"/>
                    <a:pt x="11913" y="4215"/>
                  </a:cubicBezTo>
                  <a:cubicBezTo>
                    <a:pt x="10830" y="4215"/>
                    <a:pt x="10830" y="4215"/>
                    <a:pt x="10830" y="4215"/>
                  </a:cubicBezTo>
                  <a:cubicBezTo>
                    <a:pt x="9085" y="4215"/>
                    <a:pt x="9085" y="4215"/>
                    <a:pt x="9085" y="4215"/>
                  </a:cubicBezTo>
                  <a:cubicBezTo>
                    <a:pt x="9085" y="4215"/>
                    <a:pt x="9085" y="4215"/>
                    <a:pt x="9085" y="4215"/>
                  </a:cubicBezTo>
                  <a:cubicBezTo>
                    <a:pt x="8062" y="4215"/>
                    <a:pt x="8062" y="4215"/>
                    <a:pt x="8062" y="4215"/>
                  </a:cubicBezTo>
                  <a:cubicBezTo>
                    <a:pt x="8062" y="4215"/>
                    <a:pt x="8062" y="4215"/>
                    <a:pt x="8062" y="4215"/>
                  </a:cubicBezTo>
                  <a:cubicBezTo>
                    <a:pt x="5355" y="4215"/>
                    <a:pt x="5355" y="4215"/>
                    <a:pt x="5355" y="4215"/>
                  </a:cubicBezTo>
                  <a:cubicBezTo>
                    <a:pt x="5355" y="11967"/>
                    <a:pt x="5355" y="11967"/>
                    <a:pt x="5355" y="11967"/>
                  </a:cubicBezTo>
                  <a:cubicBezTo>
                    <a:pt x="5355" y="12192"/>
                    <a:pt x="5355" y="12493"/>
                    <a:pt x="5355" y="12719"/>
                  </a:cubicBezTo>
                  <a:cubicBezTo>
                    <a:pt x="5355" y="12719"/>
                    <a:pt x="5355" y="12719"/>
                    <a:pt x="5355" y="12719"/>
                  </a:cubicBezTo>
                  <a:cubicBezTo>
                    <a:pt x="5776" y="12418"/>
                    <a:pt x="6077" y="12042"/>
                    <a:pt x="6378" y="11666"/>
                  </a:cubicBezTo>
                  <a:cubicBezTo>
                    <a:pt x="6378" y="11666"/>
                    <a:pt x="6378" y="11666"/>
                    <a:pt x="6378" y="11666"/>
                  </a:cubicBezTo>
                  <a:cubicBezTo>
                    <a:pt x="6378" y="5569"/>
                    <a:pt x="6378" y="5569"/>
                    <a:pt x="6378" y="5569"/>
                  </a:cubicBezTo>
                  <a:cubicBezTo>
                    <a:pt x="8062" y="5569"/>
                    <a:pt x="8062" y="5569"/>
                    <a:pt x="8062" y="5569"/>
                  </a:cubicBezTo>
                  <a:cubicBezTo>
                    <a:pt x="8062" y="5569"/>
                    <a:pt x="8062" y="5569"/>
                    <a:pt x="8062" y="5569"/>
                  </a:cubicBezTo>
                  <a:cubicBezTo>
                    <a:pt x="8062" y="7225"/>
                    <a:pt x="8062" y="7225"/>
                    <a:pt x="8062" y="7225"/>
                  </a:cubicBezTo>
                  <a:cubicBezTo>
                    <a:pt x="8062" y="9483"/>
                    <a:pt x="7701" y="12192"/>
                    <a:pt x="4513" y="13999"/>
                  </a:cubicBezTo>
                  <a:cubicBezTo>
                    <a:pt x="1384" y="12192"/>
                    <a:pt x="1023" y="9483"/>
                    <a:pt x="1023" y="7225"/>
                  </a:cubicBezTo>
                  <a:cubicBezTo>
                    <a:pt x="1023" y="1355"/>
                    <a:pt x="1023" y="1355"/>
                    <a:pt x="1023" y="1355"/>
                  </a:cubicBezTo>
                  <a:cubicBezTo>
                    <a:pt x="4513" y="1355"/>
                    <a:pt x="4513" y="1355"/>
                    <a:pt x="4513" y="1355"/>
                  </a:cubicBezTo>
                  <a:cubicBezTo>
                    <a:pt x="8062" y="1355"/>
                    <a:pt x="8062" y="1355"/>
                    <a:pt x="8062" y="1355"/>
                  </a:cubicBezTo>
                  <a:cubicBezTo>
                    <a:pt x="8062" y="3613"/>
                    <a:pt x="8062" y="3613"/>
                    <a:pt x="8062" y="3613"/>
                  </a:cubicBezTo>
                  <a:cubicBezTo>
                    <a:pt x="9085" y="3613"/>
                    <a:pt x="9085" y="3613"/>
                    <a:pt x="9085" y="3613"/>
                  </a:cubicBezTo>
                  <a:cubicBezTo>
                    <a:pt x="9085" y="0"/>
                    <a:pt x="9085" y="0"/>
                    <a:pt x="9085" y="0"/>
                  </a:cubicBezTo>
                  <a:cubicBezTo>
                    <a:pt x="4513" y="0"/>
                    <a:pt x="4513" y="0"/>
                    <a:pt x="4513" y="0"/>
                  </a:cubicBezTo>
                  <a:cubicBezTo>
                    <a:pt x="0" y="0"/>
                    <a:pt x="0" y="0"/>
                    <a:pt x="0" y="0"/>
                  </a:cubicBezTo>
                  <a:cubicBezTo>
                    <a:pt x="0" y="6472"/>
                    <a:pt x="0" y="6472"/>
                    <a:pt x="0" y="6472"/>
                  </a:cubicBezTo>
                  <a:cubicBezTo>
                    <a:pt x="0" y="10762"/>
                    <a:pt x="1685" y="13095"/>
                    <a:pt x="4513" y="14450"/>
                  </a:cubicBezTo>
                  <a:cubicBezTo>
                    <a:pt x="4874" y="14300"/>
                    <a:pt x="5174" y="14149"/>
                    <a:pt x="5475" y="13999"/>
                  </a:cubicBezTo>
                  <a:cubicBezTo>
                    <a:pt x="5957" y="17837"/>
                    <a:pt x="7882" y="20170"/>
                    <a:pt x="10830" y="21600"/>
                  </a:cubicBezTo>
                  <a:cubicBezTo>
                    <a:pt x="13718" y="20170"/>
                    <a:pt x="15643" y="17912"/>
                    <a:pt x="16185" y="13999"/>
                  </a:cubicBezTo>
                  <a:cubicBezTo>
                    <a:pt x="16426" y="14149"/>
                    <a:pt x="16726" y="14300"/>
                    <a:pt x="17027" y="14450"/>
                  </a:cubicBezTo>
                  <a:cubicBezTo>
                    <a:pt x="19855" y="13095"/>
                    <a:pt x="21600" y="10762"/>
                    <a:pt x="21600" y="6472"/>
                  </a:cubicBezTo>
                  <a:cubicBezTo>
                    <a:pt x="21600" y="0"/>
                    <a:pt x="21600" y="0"/>
                    <a:pt x="21600" y="0"/>
                  </a:cubicBezTo>
                  <a:lnTo>
                    <a:pt x="17027" y="0"/>
                  </a:lnTo>
                  <a:close/>
                  <a:moveTo>
                    <a:pt x="20517" y="7225"/>
                  </a:moveTo>
                  <a:cubicBezTo>
                    <a:pt x="20517" y="9483"/>
                    <a:pt x="20216" y="12192"/>
                    <a:pt x="17027" y="13999"/>
                  </a:cubicBezTo>
                  <a:cubicBezTo>
                    <a:pt x="16726" y="13848"/>
                    <a:pt x="16486" y="13698"/>
                    <a:pt x="16245" y="13472"/>
                  </a:cubicBezTo>
                  <a:cubicBezTo>
                    <a:pt x="16245" y="13020"/>
                    <a:pt x="16305" y="12493"/>
                    <a:pt x="16305" y="11967"/>
                  </a:cubicBezTo>
                  <a:cubicBezTo>
                    <a:pt x="16305" y="4215"/>
                    <a:pt x="16305" y="4215"/>
                    <a:pt x="16305" y="4215"/>
                  </a:cubicBezTo>
                  <a:cubicBezTo>
                    <a:pt x="13477" y="4215"/>
                    <a:pt x="13477" y="4215"/>
                    <a:pt x="13477" y="4215"/>
                  </a:cubicBezTo>
                  <a:cubicBezTo>
                    <a:pt x="13477" y="1355"/>
                    <a:pt x="13477" y="1355"/>
                    <a:pt x="13477" y="1355"/>
                  </a:cubicBezTo>
                  <a:cubicBezTo>
                    <a:pt x="17027" y="1355"/>
                    <a:pt x="17027" y="1355"/>
                    <a:pt x="17027" y="1355"/>
                  </a:cubicBezTo>
                  <a:cubicBezTo>
                    <a:pt x="20517" y="1355"/>
                    <a:pt x="20517" y="1355"/>
                    <a:pt x="20517" y="1355"/>
                  </a:cubicBezTo>
                  <a:lnTo>
                    <a:pt x="20517" y="7225"/>
                  </a:lnTo>
                  <a:close/>
                  <a:moveTo>
                    <a:pt x="20517" y="722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5004" name="Freeform 155"/>
            <p:cNvSpPr>
              <a:spLocks/>
            </p:cNvSpPr>
            <p:nvPr/>
          </p:nvSpPr>
          <p:spPr bwMode="auto">
            <a:xfrm>
              <a:off x="54" y="67"/>
              <a:ext cx="39"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1705" y="21600"/>
                  </a:moveTo>
                  <a:cubicBezTo>
                    <a:pt x="1705" y="20700"/>
                    <a:pt x="1705" y="20700"/>
                    <a:pt x="1705" y="20700"/>
                  </a:cubicBezTo>
                  <a:cubicBezTo>
                    <a:pt x="2558" y="20475"/>
                    <a:pt x="3126" y="20250"/>
                    <a:pt x="3411" y="20025"/>
                  </a:cubicBezTo>
                  <a:cubicBezTo>
                    <a:pt x="3411" y="20025"/>
                    <a:pt x="3411" y="19800"/>
                    <a:pt x="3695" y="19800"/>
                  </a:cubicBezTo>
                  <a:cubicBezTo>
                    <a:pt x="3695" y="19350"/>
                    <a:pt x="3695" y="18900"/>
                    <a:pt x="3695" y="18000"/>
                  </a:cubicBezTo>
                  <a:cubicBezTo>
                    <a:pt x="3979" y="16425"/>
                    <a:pt x="3979" y="15750"/>
                    <a:pt x="3979" y="15300"/>
                  </a:cubicBezTo>
                  <a:cubicBezTo>
                    <a:pt x="3979" y="7200"/>
                    <a:pt x="3979" y="7200"/>
                    <a:pt x="3979" y="7200"/>
                  </a:cubicBezTo>
                  <a:cubicBezTo>
                    <a:pt x="3979" y="5850"/>
                    <a:pt x="3979" y="4500"/>
                    <a:pt x="3695" y="3150"/>
                  </a:cubicBezTo>
                  <a:cubicBezTo>
                    <a:pt x="3695" y="2250"/>
                    <a:pt x="3695" y="1575"/>
                    <a:pt x="3411" y="1350"/>
                  </a:cubicBezTo>
                  <a:cubicBezTo>
                    <a:pt x="3411" y="1350"/>
                    <a:pt x="3126" y="1125"/>
                    <a:pt x="2842" y="1125"/>
                  </a:cubicBezTo>
                  <a:cubicBezTo>
                    <a:pt x="2558" y="900"/>
                    <a:pt x="1421" y="900"/>
                    <a:pt x="0" y="900"/>
                  </a:cubicBezTo>
                  <a:cubicBezTo>
                    <a:pt x="0" y="0"/>
                    <a:pt x="0" y="0"/>
                    <a:pt x="0" y="0"/>
                  </a:cubicBezTo>
                  <a:cubicBezTo>
                    <a:pt x="3126" y="0"/>
                    <a:pt x="5116" y="0"/>
                    <a:pt x="5968" y="0"/>
                  </a:cubicBezTo>
                  <a:cubicBezTo>
                    <a:pt x="6821" y="0"/>
                    <a:pt x="8811" y="0"/>
                    <a:pt x="11653" y="0"/>
                  </a:cubicBezTo>
                  <a:cubicBezTo>
                    <a:pt x="11653" y="900"/>
                    <a:pt x="11653" y="900"/>
                    <a:pt x="11653" y="900"/>
                  </a:cubicBezTo>
                  <a:cubicBezTo>
                    <a:pt x="10232" y="900"/>
                    <a:pt x="9095" y="900"/>
                    <a:pt x="8811" y="1125"/>
                  </a:cubicBezTo>
                  <a:cubicBezTo>
                    <a:pt x="8526" y="1125"/>
                    <a:pt x="8242" y="1350"/>
                    <a:pt x="8242" y="1350"/>
                  </a:cubicBezTo>
                  <a:cubicBezTo>
                    <a:pt x="7958" y="1575"/>
                    <a:pt x="7958" y="2025"/>
                    <a:pt x="7958" y="2925"/>
                  </a:cubicBezTo>
                  <a:cubicBezTo>
                    <a:pt x="7674" y="3150"/>
                    <a:pt x="7674" y="4500"/>
                    <a:pt x="7674" y="7200"/>
                  </a:cubicBezTo>
                  <a:cubicBezTo>
                    <a:pt x="7674" y="17550"/>
                    <a:pt x="7674" y="17550"/>
                    <a:pt x="7674" y="17550"/>
                  </a:cubicBezTo>
                  <a:cubicBezTo>
                    <a:pt x="7674" y="18450"/>
                    <a:pt x="7674" y="19350"/>
                    <a:pt x="7958" y="20025"/>
                  </a:cubicBezTo>
                  <a:cubicBezTo>
                    <a:pt x="9379" y="20025"/>
                    <a:pt x="9379" y="20250"/>
                    <a:pt x="11084" y="20250"/>
                  </a:cubicBezTo>
                  <a:cubicBezTo>
                    <a:pt x="14779" y="20250"/>
                    <a:pt x="17621" y="20025"/>
                    <a:pt x="19042" y="19575"/>
                  </a:cubicBezTo>
                  <a:cubicBezTo>
                    <a:pt x="19326" y="19350"/>
                    <a:pt x="19326" y="18900"/>
                    <a:pt x="19611" y="18450"/>
                  </a:cubicBezTo>
                  <a:cubicBezTo>
                    <a:pt x="20463" y="15975"/>
                    <a:pt x="20463" y="15975"/>
                    <a:pt x="20463" y="15975"/>
                  </a:cubicBezTo>
                  <a:cubicBezTo>
                    <a:pt x="21600" y="15975"/>
                    <a:pt x="21600" y="15975"/>
                    <a:pt x="21600" y="15975"/>
                  </a:cubicBezTo>
                  <a:cubicBezTo>
                    <a:pt x="21316" y="17550"/>
                    <a:pt x="21032" y="19350"/>
                    <a:pt x="20747" y="21375"/>
                  </a:cubicBezTo>
                  <a:cubicBezTo>
                    <a:pt x="20179" y="21375"/>
                    <a:pt x="19895" y="21375"/>
                    <a:pt x="19611" y="21600"/>
                  </a:cubicBezTo>
                  <a:cubicBezTo>
                    <a:pt x="18758" y="21600"/>
                    <a:pt x="17905" y="21600"/>
                    <a:pt x="16200" y="21600"/>
                  </a:cubicBezTo>
                  <a:cubicBezTo>
                    <a:pt x="5684" y="21375"/>
                    <a:pt x="5684" y="21375"/>
                    <a:pt x="5684" y="21375"/>
                  </a:cubicBezTo>
                  <a:cubicBezTo>
                    <a:pt x="4263" y="21375"/>
                    <a:pt x="3126" y="21375"/>
                    <a:pt x="1705" y="21600"/>
                  </a:cubicBezTo>
                  <a:close/>
                  <a:moveTo>
                    <a:pt x="170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5005" name="Freeform 156"/>
            <p:cNvSpPr>
              <a:spLocks/>
            </p:cNvSpPr>
            <p:nvPr/>
          </p:nvSpPr>
          <p:spPr bwMode="auto">
            <a:xfrm>
              <a:off x="127" y="67"/>
              <a:ext cx="58"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0" y="21159"/>
                  </a:moveTo>
                  <a:cubicBezTo>
                    <a:pt x="0" y="20057"/>
                    <a:pt x="0" y="20057"/>
                    <a:pt x="0" y="20057"/>
                  </a:cubicBezTo>
                  <a:cubicBezTo>
                    <a:pt x="973" y="20057"/>
                    <a:pt x="1557" y="20057"/>
                    <a:pt x="1946" y="19837"/>
                  </a:cubicBezTo>
                  <a:cubicBezTo>
                    <a:pt x="2141" y="19837"/>
                    <a:pt x="2141" y="19837"/>
                    <a:pt x="2141" y="19616"/>
                  </a:cubicBezTo>
                  <a:cubicBezTo>
                    <a:pt x="2335" y="19396"/>
                    <a:pt x="2335" y="18955"/>
                    <a:pt x="2335" y="18073"/>
                  </a:cubicBezTo>
                  <a:cubicBezTo>
                    <a:pt x="2530" y="16751"/>
                    <a:pt x="2530" y="15649"/>
                    <a:pt x="2530" y="14767"/>
                  </a:cubicBezTo>
                  <a:cubicBezTo>
                    <a:pt x="2530" y="2645"/>
                    <a:pt x="2530" y="2645"/>
                    <a:pt x="2530" y="2645"/>
                  </a:cubicBezTo>
                  <a:cubicBezTo>
                    <a:pt x="2530" y="2204"/>
                    <a:pt x="2530" y="1984"/>
                    <a:pt x="2530" y="1984"/>
                  </a:cubicBezTo>
                  <a:cubicBezTo>
                    <a:pt x="2335" y="1763"/>
                    <a:pt x="2141" y="1543"/>
                    <a:pt x="1946" y="1322"/>
                  </a:cubicBezTo>
                  <a:cubicBezTo>
                    <a:pt x="1751" y="1102"/>
                    <a:pt x="1557" y="1102"/>
                    <a:pt x="1362" y="882"/>
                  </a:cubicBezTo>
                  <a:cubicBezTo>
                    <a:pt x="1168" y="882"/>
                    <a:pt x="584" y="882"/>
                    <a:pt x="0" y="882"/>
                  </a:cubicBezTo>
                  <a:cubicBezTo>
                    <a:pt x="0" y="0"/>
                    <a:pt x="0" y="0"/>
                    <a:pt x="0" y="0"/>
                  </a:cubicBezTo>
                  <a:cubicBezTo>
                    <a:pt x="1557" y="0"/>
                    <a:pt x="2530" y="0"/>
                    <a:pt x="2919" y="0"/>
                  </a:cubicBezTo>
                  <a:cubicBezTo>
                    <a:pt x="3697" y="0"/>
                    <a:pt x="4281" y="0"/>
                    <a:pt x="5059" y="0"/>
                  </a:cubicBezTo>
                  <a:cubicBezTo>
                    <a:pt x="5838" y="1102"/>
                    <a:pt x="6227" y="1763"/>
                    <a:pt x="6616" y="2424"/>
                  </a:cubicBezTo>
                  <a:cubicBezTo>
                    <a:pt x="9535" y="6171"/>
                    <a:pt x="9535" y="6171"/>
                    <a:pt x="9535" y="6171"/>
                  </a:cubicBezTo>
                  <a:cubicBezTo>
                    <a:pt x="13622" y="11461"/>
                    <a:pt x="13622" y="11461"/>
                    <a:pt x="13622" y="11461"/>
                  </a:cubicBezTo>
                  <a:cubicBezTo>
                    <a:pt x="14789" y="13224"/>
                    <a:pt x="15957" y="14547"/>
                    <a:pt x="16735" y="15649"/>
                  </a:cubicBezTo>
                  <a:cubicBezTo>
                    <a:pt x="17124" y="16310"/>
                    <a:pt x="17708" y="16751"/>
                    <a:pt x="17903" y="17192"/>
                  </a:cubicBezTo>
                  <a:cubicBezTo>
                    <a:pt x="17903" y="6392"/>
                    <a:pt x="17903" y="6392"/>
                    <a:pt x="17903" y="6392"/>
                  </a:cubicBezTo>
                  <a:cubicBezTo>
                    <a:pt x="17903" y="5290"/>
                    <a:pt x="17903" y="4188"/>
                    <a:pt x="17903" y="2865"/>
                  </a:cubicBezTo>
                  <a:cubicBezTo>
                    <a:pt x="17903" y="1984"/>
                    <a:pt x="17708" y="1543"/>
                    <a:pt x="17708" y="1322"/>
                  </a:cubicBezTo>
                  <a:lnTo>
                    <a:pt x="17514" y="1102"/>
                  </a:lnTo>
                  <a:cubicBezTo>
                    <a:pt x="17124" y="882"/>
                    <a:pt x="16541" y="882"/>
                    <a:pt x="15568" y="882"/>
                  </a:cubicBezTo>
                  <a:cubicBezTo>
                    <a:pt x="15568" y="0"/>
                    <a:pt x="15568" y="0"/>
                    <a:pt x="15568" y="0"/>
                  </a:cubicBezTo>
                  <a:cubicBezTo>
                    <a:pt x="16541" y="0"/>
                    <a:pt x="17708" y="0"/>
                    <a:pt x="18876" y="0"/>
                  </a:cubicBezTo>
                  <a:cubicBezTo>
                    <a:pt x="19849" y="0"/>
                    <a:pt x="20822" y="0"/>
                    <a:pt x="21600" y="0"/>
                  </a:cubicBezTo>
                  <a:cubicBezTo>
                    <a:pt x="21600" y="882"/>
                    <a:pt x="21600" y="882"/>
                    <a:pt x="21600" y="882"/>
                  </a:cubicBezTo>
                  <a:cubicBezTo>
                    <a:pt x="20627" y="882"/>
                    <a:pt x="20043" y="882"/>
                    <a:pt x="19849" y="1102"/>
                  </a:cubicBezTo>
                  <a:cubicBezTo>
                    <a:pt x="19654" y="1102"/>
                    <a:pt x="19654" y="1322"/>
                    <a:pt x="19459" y="1322"/>
                  </a:cubicBezTo>
                  <a:cubicBezTo>
                    <a:pt x="19459" y="1543"/>
                    <a:pt x="19265" y="2204"/>
                    <a:pt x="19265" y="2865"/>
                  </a:cubicBezTo>
                  <a:cubicBezTo>
                    <a:pt x="19265" y="4188"/>
                    <a:pt x="19265" y="5290"/>
                    <a:pt x="19265" y="6392"/>
                  </a:cubicBezTo>
                  <a:cubicBezTo>
                    <a:pt x="19265" y="13445"/>
                    <a:pt x="19265" y="13445"/>
                    <a:pt x="19265" y="13445"/>
                  </a:cubicBezTo>
                  <a:cubicBezTo>
                    <a:pt x="19265" y="14988"/>
                    <a:pt x="19265" y="17633"/>
                    <a:pt x="19265" y="21600"/>
                  </a:cubicBezTo>
                  <a:cubicBezTo>
                    <a:pt x="17903" y="21600"/>
                    <a:pt x="17903" y="21600"/>
                    <a:pt x="17903" y="21600"/>
                  </a:cubicBezTo>
                  <a:cubicBezTo>
                    <a:pt x="17708" y="21159"/>
                    <a:pt x="17708" y="21159"/>
                    <a:pt x="17708" y="21159"/>
                  </a:cubicBezTo>
                  <a:cubicBezTo>
                    <a:pt x="17514" y="21159"/>
                    <a:pt x="17514" y="20939"/>
                    <a:pt x="17319" y="20939"/>
                  </a:cubicBezTo>
                  <a:cubicBezTo>
                    <a:pt x="17319" y="20939"/>
                    <a:pt x="17124" y="20718"/>
                    <a:pt x="16930" y="20498"/>
                  </a:cubicBezTo>
                  <a:cubicBezTo>
                    <a:pt x="16151" y="19396"/>
                    <a:pt x="15568" y="18735"/>
                    <a:pt x="15178" y="18294"/>
                  </a:cubicBezTo>
                  <a:cubicBezTo>
                    <a:pt x="13427" y="15869"/>
                    <a:pt x="13427" y="15869"/>
                    <a:pt x="13427" y="15869"/>
                  </a:cubicBezTo>
                  <a:cubicBezTo>
                    <a:pt x="3697" y="3086"/>
                    <a:pt x="3697" y="3086"/>
                    <a:pt x="3697" y="3086"/>
                  </a:cubicBezTo>
                  <a:cubicBezTo>
                    <a:pt x="3697" y="14547"/>
                    <a:pt x="3697" y="14547"/>
                    <a:pt x="3697" y="14547"/>
                  </a:cubicBezTo>
                  <a:cubicBezTo>
                    <a:pt x="3697" y="15649"/>
                    <a:pt x="3697" y="16751"/>
                    <a:pt x="3892" y="18073"/>
                  </a:cubicBezTo>
                  <a:cubicBezTo>
                    <a:pt x="3892" y="18955"/>
                    <a:pt x="3892" y="19396"/>
                    <a:pt x="3892" y="19616"/>
                  </a:cubicBezTo>
                  <a:cubicBezTo>
                    <a:pt x="4086" y="19837"/>
                    <a:pt x="4086" y="19837"/>
                    <a:pt x="4281" y="19837"/>
                  </a:cubicBezTo>
                  <a:cubicBezTo>
                    <a:pt x="4476" y="20057"/>
                    <a:pt x="5254" y="20057"/>
                    <a:pt x="6227" y="20057"/>
                  </a:cubicBezTo>
                  <a:cubicBezTo>
                    <a:pt x="6227" y="21159"/>
                    <a:pt x="6227" y="21159"/>
                    <a:pt x="6227" y="21159"/>
                  </a:cubicBezTo>
                  <a:cubicBezTo>
                    <a:pt x="5449" y="20939"/>
                    <a:pt x="4476" y="20939"/>
                    <a:pt x="3503" y="20939"/>
                  </a:cubicBezTo>
                  <a:cubicBezTo>
                    <a:pt x="2530" y="20939"/>
                    <a:pt x="1362" y="20939"/>
                    <a:pt x="0" y="21159"/>
                  </a:cubicBezTo>
                  <a:close/>
                  <a:moveTo>
                    <a:pt x="0" y="21159"/>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5006" name="Freeform 157"/>
            <p:cNvSpPr>
              <a:spLocks/>
            </p:cNvSpPr>
            <p:nvPr/>
          </p:nvSpPr>
          <p:spPr bwMode="auto">
            <a:xfrm>
              <a:off x="191" y="67"/>
              <a:ext cx="22"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5007" name="Freeform 158"/>
            <p:cNvSpPr>
              <a:spLocks/>
            </p:cNvSpPr>
            <p:nvPr/>
          </p:nvSpPr>
          <p:spPr bwMode="auto">
            <a:xfrm>
              <a:off x="216" y="66"/>
              <a:ext cx="49"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532" y="5616"/>
                    <a:pt x="19532" y="5616"/>
                    <a:pt x="1953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5008" name="Freeform 159"/>
            <p:cNvSpPr>
              <a:spLocks/>
            </p:cNvSpPr>
            <p:nvPr/>
          </p:nvSpPr>
          <p:spPr bwMode="auto">
            <a:xfrm>
              <a:off x="0" y="66"/>
              <a:ext cx="48"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762" y="5616"/>
                    <a:pt x="19762" y="5616"/>
                    <a:pt x="1976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5009" name="Freeform 160"/>
            <p:cNvSpPr>
              <a:spLocks/>
            </p:cNvSpPr>
            <p:nvPr/>
          </p:nvSpPr>
          <p:spPr bwMode="auto">
            <a:xfrm>
              <a:off x="21" y="1"/>
              <a:ext cx="67"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0" y="891"/>
                  </a:moveTo>
                  <a:cubicBezTo>
                    <a:pt x="0" y="0"/>
                    <a:pt x="0" y="0"/>
                    <a:pt x="0" y="0"/>
                  </a:cubicBezTo>
                  <a:cubicBezTo>
                    <a:pt x="665" y="0"/>
                    <a:pt x="1495" y="0"/>
                    <a:pt x="2326" y="0"/>
                  </a:cubicBezTo>
                  <a:cubicBezTo>
                    <a:pt x="2991" y="0"/>
                    <a:pt x="3822" y="0"/>
                    <a:pt x="4486" y="0"/>
                  </a:cubicBezTo>
                  <a:cubicBezTo>
                    <a:pt x="5151" y="2004"/>
                    <a:pt x="5815" y="3786"/>
                    <a:pt x="6314" y="5344"/>
                  </a:cubicBezTo>
                  <a:cubicBezTo>
                    <a:pt x="10800" y="16924"/>
                    <a:pt x="10800" y="16924"/>
                    <a:pt x="10800" y="16924"/>
                  </a:cubicBezTo>
                  <a:cubicBezTo>
                    <a:pt x="14788" y="6235"/>
                    <a:pt x="14788" y="6235"/>
                    <a:pt x="14788" y="6235"/>
                  </a:cubicBezTo>
                  <a:cubicBezTo>
                    <a:pt x="15951" y="3340"/>
                    <a:pt x="16615" y="1113"/>
                    <a:pt x="16948" y="0"/>
                  </a:cubicBezTo>
                  <a:cubicBezTo>
                    <a:pt x="17778" y="0"/>
                    <a:pt x="18609" y="0"/>
                    <a:pt x="19108" y="0"/>
                  </a:cubicBezTo>
                  <a:cubicBezTo>
                    <a:pt x="19606" y="0"/>
                    <a:pt x="20437" y="0"/>
                    <a:pt x="21600" y="0"/>
                  </a:cubicBezTo>
                  <a:cubicBezTo>
                    <a:pt x="21600" y="891"/>
                    <a:pt x="21600" y="891"/>
                    <a:pt x="21600" y="891"/>
                  </a:cubicBezTo>
                  <a:cubicBezTo>
                    <a:pt x="20769" y="891"/>
                    <a:pt x="20105" y="1113"/>
                    <a:pt x="19938" y="1113"/>
                  </a:cubicBezTo>
                  <a:cubicBezTo>
                    <a:pt x="19772" y="1113"/>
                    <a:pt x="19606" y="1336"/>
                    <a:pt x="19606" y="1559"/>
                  </a:cubicBezTo>
                  <a:cubicBezTo>
                    <a:pt x="19440" y="1781"/>
                    <a:pt x="19440" y="2227"/>
                    <a:pt x="19440" y="2895"/>
                  </a:cubicBezTo>
                  <a:cubicBezTo>
                    <a:pt x="19274" y="3118"/>
                    <a:pt x="19274" y="4454"/>
                    <a:pt x="19274" y="7126"/>
                  </a:cubicBezTo>
                  <a:cubicBezTo>
                    <a:pt x="19274" y="14029"/>
                    <a:pt x="19274" y="14029"/>
                    <a:pt x="19274" y="14029"/>
                  </a:cubicBezTo>
                  <a:cubicBezTo>
                    <a:pt x="19274" y="15365"/>
                    <a:pt x="19274" y="16701"/>
                    <a:pt x="19440" y="18037"/>
                  </a:cubicBezTo>
                  <a:cubicBezTo>
                    <a:pt x="19440" y="18928"/>
                    <a:pt x="19440" y="19596"/>
                    <a:pt x="19606" y="19819"/>
                  </a:cubicBezTo>
                  <a:cubicBezTo>
                    <a:pt x="19606" y="19819"/>
                    <a:pt x="19772" y="20041"/>
                    <a:pt x="19938" y="20041"/>
                  </a:cubicBezTo>
                  <a:cubicBezTo>
                    <a:pt x="20105" y="20264"/>
                    <a:pt x="20769" y="20264"/>
                    <a:pt x="21600" y="20264"/>
                  </a:cubicBezTo>
                  <a:cubicBezTo>
                    <a:pt x="21600" y="21155"/>
                    <a:pt x="21600" y="21155"/>
                    <a:pt x="21600" y="21155"/>
                  </a:cubicBezTo>
                  <a:cubicBezTo>
                    <a:pt x="20105" y="21155"/>
                    <a:pt x="18942" y="21155"/>
                    <a:pt x="18277" y="21155"/>
                  </a:cubicBezTo>
                  <a:cubicBezTo>
                    <a:pt x="17778" y="21155"/>
                    <a:pt x="16615" y="21155"/>
                    <a:pt x="14788" y="21155"/>
                  </a:cubicBezTo>
                  <a:cubicBezTo>
                    <a:pt x="14788" y="20264"/>
                    <a:pt x="14788" y="20264"/>
                    <a:pt x="14788" y="20264"/>
                  </a:cubicBezTo>
                  <a:cubicBezTo>
                    <a:pt x="15785" y="20264"/>
                    <a:pt x="16283" y="20264"/>
                    <a:pt x="16615" y="20041"/>
                  </a:cubicBezTo>
                  <a:cubicBezTo>
                    <a:pt x="16782" y="20041"/>
                    <a:pt x="16948" y="19819"/>
                    <a:pt x="16948" y="19819"/>
                  </a:cubicBezTo>
                  <a:cubicBezTo>
                    <a:pt x="17114" y="19596"/>
                    <a:pt x="17114" y="19151"/>
                    <a:pt x="17114" y="18260"/>
                  </a:cubicBezTo>
                  <a:cubicBezTo>
                    <a:pt x="17114" y="18037"/>
                    <a:pt x="17114" y="16701"/>
                    <a:pt x="17114" y="14029"/>
                  </a:cubicBezTo>
                  <a:cubicBezTo>
                    <a:pt x="17114" y="3118"/>
                    <a:pt x="17114" y="3118"/>
                    <a:pt x="17114" y="3118"/>
                  </a:cubicBezTo>
                  <a:cubicBezTo>
                    <a:pt x="13126" y="13806"/>
                    <a:pt x="13126" y="13806"/>
                    <a:pt x="13126" y="13806"/>
                  </a:cubicBezTo>
                  <a:cubicBezTo>
                    <a:pt x="12462" y="15588"/>
                    <a:pt x="11963" y="16924"/>
                    <a:pt x="11631" y="18037"/>
                  </a:cubicBezTo>
                  <a:cubicBezTo>
                    <a:pt x="11465" y="18705"/>
                    <a:pt x="10966" y="19819"/>
                    <a:pt x="10468" y="21600"/>
                  </a:cubicBezTo>
                  <a:cubicBezTo>
                    <a:pt x="9969" y="21600"/>
                    <a:pt x="9969" y="21600"/>
                    <a:pt x="9969" y="21600"/>
                  </a:cubicBezTo>
                  <a:cubicBezTo>
                    <a:pt x="9969" y="21155"/>
                    <a:pt x="9803" y="20932"/>
                    <a:pt x="9803" y="20709"/>
                  </a:cubicBezTo>
                  <a:cubicBezTo>
                    <a:pt x="8972" y="18482"/>
                    <a:pt x="8972" y="18482"/>
                    <a:pt x="8972" y="18482"/>
                  </a:cubicBezTo>
                  <a:cubicBezTo>
                    <a:pt x="3323" y="3563"/>
                    <a:pt x="3323" y="3563"/>
                    <a:pt x="3323" y="3563"/>
                  </a:cubicBezTo>
                  <a:cubicBezTo>
                    <a:pt x="3323" y="14029"/>
                    <a:pt x="3323" y="14029"/>
                    <a:pt x="3323" y="14029"/>
                  </a:cubicBezTo>
                  <a:cubicBezTo>
                    <a:pt x="3323" y="15365"/>
                    <a:pt x="3323" y="16701"/>
                    <a:pt x="3323" y="18037"/>
                  </a:cubicBezTo>
                  <a:cubicBezTo>
                    <a:pt x="3489" y="18928"/>
                    <a:pt x="3489" y="19596"/>
                    <a:pt x="3655" y="19819"/>
                  </a:cubicBezTo>
                  <a:cubicBezTo>
                    <a:pt x="3655" y="19819"/>
                    <a:pt x="3822" y="20041"/>
                    <a:pt x="3988" y="20041"/>
                  </a:cubicBezTo>
                  <a:cubicBezTo>
                    <a:pt x="4154" y="20264"/>
                    <a:pt x="4818" y="20264"/>
                    <a:pt x="5649" y="20264"/>
                  </a:cubicBezTo>
                  <a:cubicBezTo>
                    <a:pt x="5649" y="21155"/>
                    <a:pt x="5649" y="21155"/>
                    <a:pt x="5649" y="21155"/>
                  </a:cubicBezTo>
                  <a:cubicBezTo>
                    <a:pt x="2825" y="21155"/>
                    <a:pt x="2825" y="21155"/>
                    <a:pt x="2825" y="21155"/>
                  </a:cubicBezTo>
                  <a:cubicBezTo>
                    <a:pt x="0" y="21155"/>
                    <a:pt x="0" y="21155"/>
                    <a:pt x="0" y="21155"/>
                  </a:cubicBezTo>
                  <a:cubicBezTo>
                    <a:pt x="0" y="20264"/>
                    <a:pt x="0" y="20264"/>
                    <a:pt x="0" y="20264"/>
                  </a:cubicBezTo>
                  <a:cubicBezTo>
                    <a:pt x="831" y="20264"/>
                    <a:pt x="1329" y="20264"/>
                    <a:pt x="1662" y="20041"/>
                  </a:cubicBezTo>
                  <a:cubicBezTo>
                    <a:pt x="1828" y="20041"/>
                    <a:pt x="1994" y="19819"/>
                    <a:pt x="1994" y="19819"/>
                  </a:cubicBezTo>
                  <a:cubicBezTo>
                    <a:pt x="2160" y="19596"/>
                    <a:pt x="2160" y="19151"/>
                    <a:pt x="2160" y="18260"/>
                  </a:cubicBezTo>
                  <a:cubicBezTo>
                    <a:pt x="2160" y="18037"/>
                    <a:pt x="2160" y="16701"/>
                    <a:pt x="2326" y="14029"/>
                  </a:cubicBezTo>
                  <a:cubicBezTo>
                    <a:pt x="2326" y="7126"/>
                    <a:pt x="2326" y="7126"/>
                    <a:pt x="2326" y="7126"/>
                  </a:cubicBezTo>
                  <a:cubicBezTo>
                    <a:pt x="2326" y="5790"/>
                    <a:pt x="2160" y="4454"/>
                    <a:pt x="2160" y="3118"/>
                  </a:cubicBezTo>
                  <a:cubicBezTo>
                    <a:pt x="2160" y="2227"/>
                    <a:pt x="2160" y="1781"/>
                    <a:pt x="1994" y="1559"/>
                  </a:cubicBezTo>
                  <a:cubicBezTo>
                    <a:pt x="1994" y="1336"/>
                    <a:pt x="1828" y="1113"/>
                    <a:pt x="1662" y="1113"/>
                  </a:cubicBezTo>
                  <a:cubicBezTo>
                    <a:pt x="1329" y="1113"/>
                    <a:pt x="831" y="891"/>
                    <a:pt x="0" y="891"/>
                  </a:cubicBezTo>
                  <a:close/>
                  <a:moveTo>
                    <a:pt x="0" y="89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5010" name="AutoShape 161"/>
            <p:cNvSpPr>
              <a:spLocks/>
            </p:cNvSpPr>
            <p:nvPr/>
          </p:nvSpPr>
          <p:spPr bwMode="auto">
            <a:xfrm>
              <a:off x="90" y="0"/>
              <a:ext cx="56"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3028" y="21600"/>
                  </a:moveTo>
                  <a:cubicBezTo>
                    <a:pt x="3836" y="21600"/>
                    <a:pt x="5047" y="21600"/>
                    <a:pt x="6662" y="21600"/>
                  </a:cubicBezTo>
                  <a:cubicBezTo>
                    <a:pt x="6662" y="20700"/>
                    <a:pt x="6662" y="20700"/>
                    <a:pt x="6662" y="20700"/>
                  </a:cubicBezTo>
                  <a:cubicBezTo>
                    <a:pt x="5652" y="20700"/>
                    <a:pt x="5047" y="20700"/>
                    <a:pt x="4845" y="20700"/>
                  </a:cubicBezTo>
                  <a:cubicBezTo>
                    <a:pt x="4441" y="20475"/>
                    <a:pt x="4441" y="20475"/>
                    <a:pt x="4239" y="20250"/>
                  </a:cubicBezTo>
                  <a:cubicBezTo>
                    <a:pt x="4239" y="20250"/>
                    <a:pt x="4239" y="20025"/>
                    <a:pt x="4239" y="20025"/>
                  </a:cubicBezTo>
                  <a:cubicBezTo>
                    <a:pt x="4239" y="19575"/>
                    <a:pt x="4239" y="19125"/>
                    <a:pt x="4643" y="18450"/>
                  </a:cubicBezTo>
                  <a:cubicBezTo>
                    <a:pt x="6056" y="14625"/>
                    <a:pt x="6056" y="14625"/>
                    <a:pt x="6056" y="14625"/>
                  </a:cubicBezTo>
                  <a:cubicBezTo>
                    <a:pt x="14333" y="14625"/>
                    <a:pt x="14333" y="14625"/>
                    <a:pt x="14333" y="14625"/>
                  </a:cubicBezTo>
                  <a:cubicBezTo>
                    <a:pt x="16150" y="19125"/>
                    <a:pt x="16150" y="19125"/>
                    <a:pt x="16150" y="19125"/>
                  </a:cubicBezTo>
                  <a:cubicBezTo>
                    <a:pt x="16351" y="19575"/>
                    <a:pt x="16351" y="19800"/>
                    <a:pt x="16351" y="20025"/>
                  </a:cubicBezTo>
                  <a:cubicBezTo>
                    <a:pt x="16351" y="20250"/>
                    <a:pt x="16351" y="20250"/>
                    <a:pt x="16150" y="20475"/>
                  </a:cubicBezTo>
                  <a:cubicBezTo>
                    <a:pt x="16150" y="20475"/>
                    <a:pt x="15948" y="20475"/>
                    <a:pt x="15746" y="20700"/>
                  </a:cubicBezTo>
                  <a:cubicBezTo>
                    <a:pt x="15544" y="20700"/>
                    <a:pt x="14938" y="20700"/>
                    <a:pt x="13727" y="20700"/>
                  </a:cubicBezTo>
                  <a:cubicBezTo>
                    <a:pt x="13727" y="21600"/>
                    <a:pt x="13727" y="21600"/>
                    <a:pt x="13727" y="21600"/>
                  </a:cubicBezTo>
                  <a:cubicBezTo>
                    <a:pt x="18370" y="21600"/>
                    <a:pt x="18370" y="21600"/>
                    <a:pt x="18370" y="21600"/>
                  </a:cubicBezTo>
                  <a:cubicBezTo>
                    <a:pt x="18976" y="21600"/>
                    <a:pt x="19985" y="21600"/>
                    <a:pt x="21600" y="21600"/>
                  </a:cubicBezTo>
                  <a:cubicBezTo>
                    <a:pt x="21600" y="20700"/>
                    <a:pt x="21600" y="20700"/>
                    <a:pt x="21600" y="20700"/>
                  </a:cubicBezTo>
                  <a:cubicBezTo>
                    <a:pt x="20793" y="20700"/>
                    <a:pt x="20187" y="20700"/>
                    <a:pt x="19985" y="20475"/>
                  </a:cubicBezTo>
                  <a:cubicBezTo>
                    <a:pt x="19783" y="20475"/>
                    <a:pt x="19581" y="20250"/>
                    <a:pt x="19379" y="19800"/>
                  </a:cubicBezTo>
                  <a:cubicBezTo>
                    <a:pt x="19178" y="19125"/>
                    <a:pt x="18572" y="17775"/>
                    <a:pt x="17563" y="15300"/>
                  </a:cubicBezTo>
                  <a:cubicBezTo>
                    <a:pt x="11305" y="0"/>
                    <a:pt x="11305" y="0"/>
                    <a:pt x="11305" y="0"/>
                  </a:cubicBezTo>
                  <a:cubicBezTo>
                    <a:pt x="10497" y="0"/>
                    <a:pt x="10497" y="0"/>
                    <a:pt x="10497" y="0"/>
                  </a:cubicBezTo>
                  <a:cubicBezTo>
                    <a:pt x="9286" y="3150"/>
                    <a:pt x="8479" y="5400"/>
                    <a:pt x="8075" y="6300"/>
                  </a:cubicBezTo>
                  <a:cubicBezTo>
                    <a:pt x="4441" y="14850"/>
                    <a:pt x="4441" y="14850"/>
                    <a:pt x="4441" y="14850"/>
                  </a:cubicBezTo>
                  <a:cubicBezTo>
                    <a:pt x="3432" y="17325"/>
                    <a:pt x="2624" y="18675"/>
                    <a:pt x="2624" y="19125"/>
                  </a:cubicBezTo>
                  <a:cubicBezTo>
                    <a:pt x="2221" y="19800"/>
                    <a:pt x="2019" y="20250"/>
                    <a:pt x="1817" y="20250"/>
                  </a:cubicBezTo>
                  <a:cubicBezTo>
                    <a:pt x="1615" y="20475"/>
                    <a:pt x="1615" y="20475"/>
                    <a:pt x="1413" y="20700"/>
                  </a:cubicBezTo>
                  <a:cubicBezTo>
                    <a:pt x="1211" y="20700"/>
                    <a:pt x="606" y="20700"/>
                    <a:pt x="0" y="20700"/>
                  </a:cubicBezTo>
                  <a:cubicBezTo>
                    <a:pt x="0" y="21600"/>
                    <a:pt x="0" y="21600"/>
                    <a:pt x="0" y="21600"/>
                  </a:cubicBezTo>
                  <a:cubicBezTo>
                    <a:pt x="1009" y="21600"/>
                    <a:pt x="2019" y="21600"/>
                    <a:pt x="3028" y="21600"/>
                  </a:cubicBezTo>
                  <a:close/>
                  <a:moveTo>
                    <a:pt x="10295" y="4050"/>
                  </a:moveTo>
                  <a:cubicBezTo>
                    <a:pt x="13727" y="13275"/>
                    <a:pt x="13727" y="13275"/>
                    <a:pt x="13727" y="13275"/>
                  </a:cubicBezTo>
                  <a:cubicBezTo>
                    <a:pt x="6662" y="13275"/>
                    <a:pt x="6662" y="13275"/>
                    <a:pt x="6662" y="13275"/>
                  </a:cubicBezTo>
                  <a:lnTo>
                    <a:pt x="10295" y="4050"/>
                  </a:lnTo>
                  <a:close/>
                  <a:moveTo>
                    <a:pt x="10295" y="405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5011" name="Freeform 162"/>
            <p:cNvSpPr>
              <a:spLocks/>
            </p:cNvSpPr>
            <p:nvPr/>
          </p:nvSpPr>
          <p:spPr bwMode="auto">
            <a:xfrm>
              <a:off x="136" y="1"/>
              <a:ext cx="54"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5840" y="3183"/>
                  </a:moveTo>
                  <a:cubicBezTo>
                    <a:pt x="16457" y="2274"/>
                    <a:pt x="16869" y="1592"/>
                    <a:pt x="16869" y="1592"/>
                  </a:cubicBezTo>
                  <a:cubicBezTo>
                    <a:pt x="16869" y="1364"/>
                    <a:pt x="16663" y="1137"/>
                    <a:pt x="16457" y="1137"/>
                  </a:cubicBezTo>
                  <a:cubicBezTo>
                    <a:pt x="16251" y="1137"/>
                    <a:pt x="15429" y="909"/>
                    <a:pt x="14400" y="909"/>
                  </a:cubicBezTo>
                  <a:cubicBezTo>
                    <a:pt x="14400" y="0"/>
                    <a:pt x="14400" y="0"/>
                    <a:pt x="14400" y="0"/>
                  </a:cubicBezTo>
                  <a:cubicBezTo>
                    <a:pt x="16251" y="0"/>
                    <a:pt x="17280" y="0"/>
                    <a:pt x="18309" y="0"/>
                  </a:cubicBezTo>
                  <a:cubicBezTo>
                    <a:pt x="19131" y="0"/>
                    <a:pt x="19749" y="0"/>
                    <a:pt x="21600" y="0"/>
                  </a:cubicBezTo>
                  <a:cubicBezTo>
                    <a:pt x="21600" y="909"/>
                    <a:pt x="21600" y="909"/>
                    <a:pt x="21600" y="909"/>
                  </a:cubicBezTo>
                  <a:cubicBezTo>
                    <a:pt x="20571" y="909"/>
                    <a:pt x="19954" y="1137"/>
                    <a:pt x="19749" y="1137"/>
                  </a:cubicBezTo>
                  <a:cubicBezTo>
                    <a:pt x="19543" y="1137"/>
                    <a:pt x="19131" y="1364"/>
                    <a:pt x="18926" y="1592"/>
                  </a:cubicBezTo>
                  <a:cubicBezTo>
                    <a:pt x="18720" y="1592"/>
                    <a:pt x="18309" y="2274"/>
                    <a:pt x="17897" y="2956"/>
                  </a:cubicBezTo>
                  <a:cubicBezTo>
                    <a:pt x="13577" y="9777"/>
                    <a:pt x="13577" y="9777"/>
                    <a:pt x="13577" y="9777"/>
                  </a:cubicBezTo>
                  <a:cubicBezTo>
                    <a:pt x="12754" y="11141"/>
                    <a:pt x="12343" y="12051"/>
                    <a:pt x="12137" y="12278"/>
                  </a:cubicBezTo>
                  <a:cubicBezTo>
                    <a:pt x="12137" y="12733"/>
                    <a:pt x="12137" y="12960"/>
                    <a:pt x="12137" y="13187"/>
                  </a:cubicBezTo>
                  <a:cubicBezTo>
                    <a:pt x="12137" y="14324"/>
                    <a:pt x="12137" y="14324"/>
                    <a:pt x="12137" y="14324"/>
                  </a:cubicBezTo>
                  <a:cubicBezTo>
                    <a:pt x="12137" y="15688"/>
                    <a:pt x="12137" y="17053"/>
                    <a:pt x="12137" y="18417"/>
                  </a:cubicBezTo>
                  <a:cubicBezTo>
                    <a:pt x="12137" y="19326"/>
                    <a:pt x="12343" y="20008"/>
                    <a:pt x="12343" y="20236"/>
                  </a:cubicBezTo>
                  <a:cubicBezTo>
                    <a:pt x="12549" y="20236"/>
                    <a:pt x="12549" y="20463"/>
                    <a:pt x="12960" y="20463"/>
                  </a:cubicBezTo>
                  <a:cubicBezTo>
                    <a:pt x="13166" y="20691"/>
                    <a:pt x="13783" y="20691"/>
                    <a:pt x="15017" y="20691"/>
                  </a:cubicBezTo>
                  <a:cubicBezTo>
                    <a:pt x="15017" y="21600"/>
                    <a:pt x="15017" y="21600"/>
                    <a:pt x="15017" y="21600"/>
                  </a:cubicBezTo>
                  <a:cubicBezTo>
                    <a:pt x="13371" y="21600"/>
                    <a:pt x="11931" y="21600"/>
                    <a:pt x="10903" y="21600"/>
                  </a:cubicBezTo>
                  <a:cubicBezTo>
                    <a:pt x="9669" y="21600"/>
                    <a:pt x="8229" y="21600"/>
                    <a:pt x="6583" y="21600"/>
                  </a:cubicBezTo>
                  <a:cubicBezTo>
                    <a:pt x="6583" y="20691"/>
                    <a:pt x="6583" y="20691"/>
                    <a:pt x="6583" y="20691"/>
                  </a:cubicBezTo>
                  <a:cubicBezTo>
                    <a:pt x="7611" y="20691"/>
                    <a:pt x="8229" y="20691"/>
                    <a:pt x="8640" y="20463"/>
                  </a:cubicBezTo>
                  <a:cubicBezTo>
                    <a:pt x="8846" y="20463"/>
                    <a:pt x="9051" y="20463"/>
                    <a:pt x="9051" y="20236"/>
                  </a:cubicBezTo>
                  <a:cubicBezTo>
                    <a:pt x="9257" y="20008"/>
                    <a:pt x="9257" y="19554"/>
                    <a:pt x="9257" y="18644"/>
                  </a:cubicBezTo>
                  <a:cubicBezTo>
                    <a:pt x="9257" y="18417"/>
                    <a:pt x="9257" y="17053"/>
                    <a:pt x="9463" y="14324"/>
                  </a:cubicBezTo>
                  <a:cubicBezTo>
                    <a:pt x="9463" y="12733"/>
                    <a:pt x="9463" y="12733"/>
                    <a:pt x="9463" y="12733"/>
                  </a:cubicBezTo>
                  <a:cubicBezTo>
                    <a:pt x="9257" y="12278"/>
                    <a:pt x="9051" y="11823"/>
                    <a:pt x="8846" y="11368"/>
                  </a:cubicBezTo>
                  <a:cubicBezTo>
                    <a:pt x="8640" y="11141"/>
                    <a:pt x="8229" y="10232"/>
                    <a:pt x="7200" y="8867"/>
                  </a:cubicBezTo>
                  <a:cubicBezTo>
                    <a:pt x="3497" y="2956"/>
                    <a:pt x="3497" y="2956"/>
                    <a:pt x="3497" y="2956"/>
                  </a:cubicBezTo>
                  <a:cubicBezTo>
                    <a:pt x="3086" y="2274"/>
                    <a:pt x="2880" y="1592"/>
                    <a:pt x="2674" y="1592"/>
                  </a:cubicBezTo>
                  <a:cubicBezTo>
                    <a:pt x="2469" y="1364"/>
                    <a:pt x="2057" y="1137"/>
                    <a:pt x="1851" y="1137"/>
                  </a:cubicBezTo>
                  <a:cubicBezTo>
                    <a:pt x="1646" y="1137"/>
                    <a:pt x="1234" y="909"/>
                    <a:pt x="0" y="909"/>
                  </a:cubicBezTo>
                  <a:cubicBezTo>
                    <a:pt x="0" y="0"/>
                    <a:pt x="0" y="0"/>
                    <a:pt x="0" y="0"/>
                  </a:cubicBezTo>
                  <a:cubicBezTo>
                    <a:pt x="1851" y="0"/>
                    <a:pt x="2469" y="0"/>
                    <a:pt x="3497" y="0"/>
                  </a:cubicBezTo>
                  <a:cubicBezTo>
                    <a:pt x="4526" y="0"/>
                    <a:pt x="6994" y="0"/>
                    <a:pt x="8846" y="0"/>
                  </a:cubicBezTo>
                  <a:cubicBezTo>
                    <a:pt x="8846" y="909"/>
                    <a:pt x="8846" y="909"/>
                    <a:pt x="8846" y="909"/>
                  </a:cubicBezTo>
                  <a:cubicBezTo>
                    <a:pt x="7817" y="909"/>
                    <a:pt x="6789" y="1137"/>
                    <a:pt x="6583" y="1137"/>
                  </a:cubicBezTo>
                  <a:cubicBezTo>
                    <a:pt x="6377" y="1137"/>
                    <a:pt x="6171" y="1364"/>
                    <a:pt x="6171" y="1592"/>
                  </a:cubicBezTo>
                  <a:cubicBezTo>
                    <a:pt x="6171" y="1592"/>
                    <a:pt x="6377" y="2274"/>
                    <a:pt x="6994" y="3183"/>
                  </a:cubicBezTo>
                  <a:cubicBezTo>
                    <a:pt x="11314" y="10914"/>
                    <a:pt x="11314" y="10914"/>
                    <a:pt x="11314" y="10914"/>
                  </a:cubicBezTo>
                  <a:lnTo>
                    <a:pt x="15840" y="3183"/>
                  </a:lnTo>
                  <a:close/>
                  <a:moveTo>
                    <a:pt x="15840" y="3183"/>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5012" name="AutoShape 163"/>
            <p:cNvSpPr>
              <a:spLocks/>
            </p:cNvSpPr>
            <p:nvPr/>
          </p:nvSpPr>
          <p:spPr bwMode="auto">
            <a:xfrm>
              <a:off x="188" y="0"/>
              <a:ext cx="55"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3872" y="5236"/>
                  </a:moveTo>
                  <a:cubicBezTo>
                    <a:pt x="4483" y="3927"/>
                    <a:pt x="5298" y="2836"/>
                    <a:pt x="6317" y="2182"/>
                  </a:cubicBezTo>
                  <a:cubicBezTo>
                    <a:pt x="7540" y="1527"/>
                    <a:pt x="8966" y="1091"/>
                    <a:pt x="10392" y="1091"/>
                  </a:cubicBezTo>
                  <a:cubicBezTo>
                    <a:pt x="11411" y="1091"/>
                    <a:pt x="12430" y="1309"/>
                    <a:pt x="13449" y="1745"/>
                  </a:cubicBezTo>
                  <a:cubicBezTo>
                    <a:pt x="14264" y="1964"/>
                    <a:pt x="15079" y="2400"/>
                    <a:pt x="15487" y="2836"/>
                  </a:cubicBezTo>
                  <a:cubicBezTo>
                    <a:pt x="16098" y="3491"/>
                    <a:pt x="16709" y="3927"/>
                    <a:pt x="17117" y="4582"/>
                  </a:cubicBezTo>
                  <a:cubicBezTo>
                    <a:pt x="17525" y="5236"/>
                    <a:pt x="17728" y="5891"/>
                    <a:pt x="17932" y="6764"/>
                  </a:cubicBezTo>
                  <a:cubicBezTo>
                    <a:pt x="18340" y="8073"/>
                    <a:pt x="18543" y="9600"/>
                    <a:pt x="18543" y="11127"/>
                  </a:cubicBezTo>
                  <a:cubicBezTo>
                    <a:pt x="18543" y="12873"/>
                    <a:pt x="18340" y="14618"/>
                    <a:pt x="17728" y="15927"/>
                  </a:cubicBezTo>
                  <a:cubicBezTo>
                    <a:pt x="17321" y="17236"/>
                    <a:pt x="16302" y="18327"/>
                    <a:pt x="15283" y="19200"/>
                  </a:cubicBezTo>
                  <a:cubicBezTo>
                    <a:pt x="14060" y="19855"/>
                    <a:pt x="12838" y="20291"/>
                    <a:pt x="11208" y="20291"/>
                  </a:cubicBezTo>
                  <a:cubicBezTo>
                    <a:pt x="10189" y="20291"/>
                    <a:pt x="9170" y="20073"/>
                    <a:pt x="8151" y="19855"/>
                  </a:cubicBezTo>
                  <a:cubicBezTo>
                    <a:pt x="7336" y="19418"/>
                    <a:pt x="6521" y="18764"/>
                    <a:pt x="5706" y="17891"/>
                  </a:cubicBezTo>
                  <a:cubicBezTo>
                    <a:pt x="4891" y="17236"/>
                    <a:pt x="4279" y="16145"/>
                    <a:pt x="3872" y="15055"/>
                  </a:cubicBezTo>
                  <a:cubicBezTo>
                    <a:pt x="3668" y="14400"/>
                    <a:pt x="3464" y="13527"/>
                    <a:pt x="3260" y="12436"/>
                  </a:cubicBezTo>
                  <a:cubicBezTo>
                    <a:pt x="3057" y="11564"/>
                    <a:pt x="2853" y="10691"/>
                    <a:pt x="2853" y="9818"/>
                  </a:cubicBezTo>
                  <a:cubicBezTo>
                    <a:pt x="2853" y="8073"/>
                    <a:pt x="3260" y="6545"/>
                    <a:pt x="3872" y="5236"/>
                  </a:cubicBezTo>
                  <a:close/>
                  <a:moveTo>
                    <a:pt x="611" y="15055"/>
                  </a:moveTo>
                  <a:cubicBezTo>
                    <a:pt x="1019" y="16582"/>
                    <a:pt x="1834" y="17673"/>
                    <a:pt x="2649" y="18764"/>
                  </a:cubicBezTo>
                  <a:cubicBezTo>
                    <a:pt x="3668" y="19636"/>
                    <a:pt x="4687" y="20509"/>
                    <a:pt x="5909" y="20945"/>
                  </a:cubicBezTo>
                  <a:cubicBezTo>
                    <a:pt x="7336" y="21382"/>
                    <a:pt x="8762" y="21600"/>
                    <a:pt x="10189" y="21600"/>
                  </a:cubicBezTo>
                  <a:cubicBezTo>
                    <a:pt x="13449" y="21600"/>
                    <a:pt x="16302" y="20509"/>
                    <a:pt x="18340" y="18327"/>
                  </a:cubicBezTo>
                  <a:cubicBezTo>
                    <a:pt x="20581" y="16145"/>
                    <a:pt x="21600" y="13527"/>
                    <a:pt x="21600" y="10036"/>
                  </a:cubicBezTo>
                  <a:cubicBezTo>
                    <a:pt x="21600" y="9164"/>
                    <a:pt x="21600" y="8073"/>
                    <a:pt x="21396" y="7200"/>
                  </a:cubicBezTo>
                  <a:cubicBezTo>
                    <a:pt x="21192" y="6327"/>
                    <a:pt x="20785" y="5455"/>
                    <a:pt x="20581" y="4800"/>
                  </a:cubicBezTo>
                  <a:cubicBezTo>
                    <a:pt x="19970" y="3927"/>
                    <a:pt x="19358" y="3273"/>
                    <a:pt x="18543" y="2400"/>
                  </a:cubicBezTo>
                  <a:cubicBezTo>
                    <a:pt x="17728" y="1745"/>
                    <a:pt x="16709" y="1091"/>
                    <a:pt x="15283" y="655"/>
                  </a:cubicBezTo>
                  <a:cubicBezTo>
                    <a:pt x="14060" y="218"/>
                    <a:pt x="12634" y="0"/>
                    <a:pt x="11004" y="0"/>
                  </a:cubicBezTo>
                  <a:cubicBezTo>
                    <a:pt x="9374" y="0"/>
                    <a:pt x="7743" y="218"/>
                    <a:pt x="6521" y="655"/>
                  </a:cubicBezTo>
                  <a:cubicBezTo>
                    <a:pt x="5094" y="1309"/>
                    <a:pt x="3872" y="1964"/>
                    <a:pt x="2853" y="3055"/>
                  </a:cubicBezTo>
                  <a:cubicBezTo>
                    <a:pt x="1834" y="4145"/>
                    <a:pt x="1019" y="5236"/>
                    <a:pt x="611" y="6545"/>
                  </a:cubicBezTo>
                  <a:cubicBezTo>
                    <a:pt x="204" y="7855"/>
                    <a:pt x="0" y="9382"/>
                    <a:pt x="0" y="10909"/>
                  </a:cubicBezTo>
                  <a:cubicBezTo>
                    <a:pt x="0" y="12218"/>
                    <a:pt x="204" y="13745"/>
                    <a:pt x="611" y="15055"/>
                  </a:cubicBezTo>
                  <a:close/>
                  <a:moveTo>
                    <a:pt x="611" y="1505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84996" name="Rectangle 165"/>
          <p:cNvSpPr>
            <a:spLocks noGrp="1" noChangeArrowheads="1"/>
          </p:cNvSpPr>
          <p:nvPr>
            <p:ph type="title"/>
          </p:nvPr>
        </p:nvSpPr>
        <p:spPr/>
        <p:txBody>
          <a:bodyPr rIns="132080"/>
          <a:lstStyle/>
          <a:p>
            <a:pPr eaLnBrk="1" hangingPunct="1"/>
            <a:r>
              <a:rPr lang="en-US" altLang="en-US" sz="4000" smtClean="0">
                <a:ea typeface="ＭＳ Ｐゴシック" pitchFamily="34" charset="-128"/>
              </a:rPr>
              <a:t/>
            </a:r>
            <a:br>
              <a:rPr lang="en-US" altLang="en-US" sz="4000" smtClean="0">
                <a:ea typeface="ＭＳ Ｐゴシック" pitchFamily="34" charset="-128"/>
              </a:rPr>
            </a:br>
            <a:r>
              <a:rPr lang="en-US" altLang="en-US" sz="3600" smtClean="0">
                <a:ea typeface="ＭＳ Ｐゴシック" pitchFamily="34" charset="-128"/>
              </a:rPr>
              <a:t>Cost Effectiveness: Diagnosis</a:t>
            </a:r>
          </a:p>
        </p:txBody>
      </p:sp>
      <p:sp>
        <p:nvSpPr>
          <p:cNvPr id="84997" name="Rectangle 166"/>
          <p:cNvSpPr>
            <a:spLocks noGrp="1" noChangeArrowheads="1"/>
          </p:cNvSpPr>
          <p:nvPr>
            <p:ph type="body" idx="1"/>
          </p:nvPr>
        </p:nvSpPr>
        <p:spPr>
          <a:xfrm>
            <a:off x="658813" y="1371600"/>
            <a:ext cx="8408987" cy="4800600"/>
          </a:xfrm>
        </p:spPr>
        <p:txBody>
          <a:bodyPr rIns="132080"/>
          <a:lstStyle/>
          <a:p>
            <a:pPr marL="319088" eaLnBrk="1" hangingPunct="1"/>
            <a:r>
              <a:rPr lang="en-US" altLang="en-US" dirty="0" smtClean="0">
                <a:ea typeface="ＭＳ Ｐゴシック" pitchFamily="34" charset="-128"/>
              </a:rPr>
              <a:t>Limited labs			Choose at most 1 or 2</a:t>
            </a:r>
          </a:p>
          <a:p>
            <a:pPr marL="319088" eaLnBrk="1" hangingPunct="1"/>
            <a:r>
              <a:rPr lang="en-US" altLang="en-US" dirty="0" smtClean="0">
                <a:ea typeface="ＭＳ Ｐゴシック" pitchFamily="34" charset="-128"/>
              </a:rPr>
              <a:t>Limited imaging		Use rarely</a:t>
            </a:r>
          </a:p>
          <a:p>
            <a:pPr marL="319088" eaLnBrk="1" hangingPunct="1"/>
            <a:r>
              <a:rPr lang="en-US" altLang="en-US" dirty="0" smtClean="0">
                <a:ea typeface="ＭＳ Ｐゴシック" pitchFamily="34" charset="-128"/>
              </a:rPr>
              <a:t>Careful exam			Yet efficient</a:t>
            </a:r>
          </a:p>
          <a:p>
            <a:pPr marL="319088" eaLnBrk="1" hangingPunct="1"/>
            <a:r>
              <a:rPr lang="en-US" altLang="en-US" dirty="0" smtClean="0">
                <a:ea typeface="ＭＳ Ｐゴシック" pitchFamily="34" charset="-128"/>
              </a:rPr>
              <a:t>Rare specialists		Textbooks or Virtual 						Consults</a:t>
            </a:r>
          </a:p>
        </p:txBody>
      </p:sp>
      <p:sp>
        <p:nvSpPr>
          <p:cNvPr id="84998" name="Line 167"/>
          <p:cNvSpPr>
            <a:spLocks noChangeShapeType="1"/>
          </p:cNvSpPr>
          <p:nvPr/>
        </p:nvSpPr>
        <p:spPr bwMode="auto">
          <a:xfrm>
            <a:off x="3786188" y="1828800"/>
            <a:ext cx="9906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4999" name="Line 168"/>
          <p:cNvSpPr>
            <a:spLocks noChangeShapeType="1"/>
          </p:cNvSpPr>
          <p:nvPr/>
        </p:nvSpPr>
        <p:spPr bwMode="auto">
          <a:xfrm>
            <a:off x="3810000" y="2438400"/>
            <a:ext cx="9906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5000" name="Line 169"/>
          <p:cNvSpPr>
            <a:spLocks noChangeShapeType="1"/>
          </p:cNvSpPr>
          <p:nvPr/>
        </p:nvSpPr>
        <p:spPr bwMode="auto">
          <a:xfrm>
            <a:off x="3810000" y="2971800"/>
            <a:ext cx="9906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5001" name="Line 170"/>
          <p:cNvSpPr>
            <a:spLocks noChangeShapeType="1"/>
          </p:cNvSpPr>
          <p:nvPr/>
        </p:nvSpPr>
        <p:spPr bwMode="auto">
          <a:xfrm>
            <a:off x="3810000" y="3505200"/>
            <a:ext cx="9906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52"/>
          <p:cNvSpPr txBox="1">
            <a:spLocks noChangeArrowheads="1"/>
          </p:cNvSpPr>
          <p:nvPr/>
        </p:nvSpPr>
        <p:spPr bwMode="auto">
          <a:xfrm>
            <a:off x="7569200" y="6245225"/>
            <a:ext cx="2555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50800" tIns="50800" bIns="50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fld id="{B128E2A5-F8D7-4BE5-BBF1-7CD2C27C0F42}" type="slidenum">
              <a:rPr lang="en-US" altLang="en-US" sz="1000" smtClean="0">
                <a:cs typeface="Arial" pitchFamily="34" charset="0"/>
              </a:rPr>
              <a:pPr algn="ctr" eaLnBrk="1" hangingPunct="1">
                <a:defRPr/>
              </a:pPr>
              <a:t>81</a:t>
            </a:fld>
            <a:endParaRPr lang="en-US" altLang="en-US" sz="1000" smtClean="0">
              <a:cs typeface="Arial" pitchFamily="34" charset="0"/>
            </a:endParaRPr>
          </a:p>
        </p:txBody>
      </p:sp>
      <p:grpSp>
        <p:nvGrpSpPr>
          <p:cNvPr id="86019" name="Group 164"/>
          <p:cNvGrpSpPr>
            <a:grpSpLocks/>
          </p:cNvGrpSpPr>
          <p:nvPr/>
        </p:nvGrpSpPr>
        <p:grpSpPr bwMode="auto">
          <a:xfrm>
            <a:off x="120650" y="6299200"/>
            <a:ext cx="420688" cy="458788"/>
            <a:chOff x="0" y="0"/>
            <a:chExt cx="265" cy="289"/>
          </a:xfrm>
        </p:grpSpPr>
        <p:sp>
          <p:nvSpPr>
            <p:cNvPr id="86024" name="Freeform 153"/>
            <p:cNvSpPr>
              <a:spLocks/>
            </p:cNvSpPr>
            <p:nvPr/>
          </p:nvSpPr>
          <p:spPr bwMode="auto">
            <a:xfrm>
              <a:off x="98" y="67"/>
              <a:ext cx="21"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6025" name="AutoShape 154"/>
            <p:cNvSpPr>
              <a:spLocks/>
            </p:cNvSpPr>
            <p:nvPr/>
          </p:nvSpPr>
          <p:spPr bwMode="auto">
            <a:xfrm>
              <a:off x="39" y="140"/>
              <a:ext cx="186"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17027" y="0"/>
                  </a:moveTo>
                  <a:cubicBezTo>
                    <a:pt x="12455" y="0"/>
                    <a:pt x="12455" y="0"/>
                    <a:pt x="12455" y="0"/>
                  </a:cubicBezTo>
                  <a:cubicBezTo>
                    <a:pt x="12455" y="6472"/>
                    <a:pt x="12455" y="6472"/>
                    <a:pt x="12455" y="6472"/>
                  </a:cubicBezTo>
                  <a:cubicBezTo>
                    <a:pt x="12455" y="9408"/>
                    <a:pt x="13297" y="11440"/>
                    <a:pt x="14681" y="12870"/>
                  </a:cubicBezTo>
                  <a:cubicBezTo>
                    <a:pt x="14681" y="11967"/>
                    <a:pt x="14681" y="11967"/>
                    <a:pt x="14681" y="11967"/>
                  </a:cubicBezTo>
                  <a:cubicBezTo>
                    <a:pt x="13658" y="10461"/>
                    <a:pt x="13477" y="8730"/>
                    <a:pt x="13477" y="7225"/>
                  </a:cubicBezTo>
                  <a:cubicBezTo>
                    <a:pt x="13477" y="5569"/>
                    <a:pt x="13477" y="5569"/>
                    <a:pt x="13477" y="5569"/>
                  </a:cubicBezTo>
                  <a:cubicBezTo>
                    <a:pt x="15222" y="5569"/>
                    <a:pt x="15222" y="5569"/>
                    <a:pt x="15222" y="5569"/>
                  </a:cubicBezTo>
                  <a:cubicBezTo>
                    <a:pt x="15222" y="12870"/>
                    <a:pt x="15222" y="12870"/>
                    <a:pt x="15222" y="12870"/>
                  </a:cubicBezTo>
                  <a:cubicBezTo>
                    <a:pt x="15222" y="15579"/>
                    <a:pt x="14621" y="18966"/>
                    <a:pt x="10830" y="21073"/>
                  </a:cubicBezTo>
                  <a:cubicBezTo>
                    <a:pt x="7160" y="19041"/>
                    <a:pt x="6438" y="15880"/>
                    <a:pt x="6378" y="13321"/>
                  </a:cubicBezTo>
                  <a:cubicBezTo>
                    <a:pt x="8123" y="11816"/>
                    <a:pt x="9085" y="9709"/>
                    <a:pt x="9085" y="6472"/>
                  </a:cubicBezTo>
                  <a:cubicBezTo>
                    <a:pt x="9085" y="5569"/>
                    <a:pt x="9085" y="5569"/>
                    <a:pt x="9085" y="5569"/>
                  </a:cubicBezTo>
                  <a:cubicBezTo>
                    <a:pt x="10830" y="5569"/>
                    <a:pt x="10830" y="5569"/>
                    <a:pt x="10830" y="5569"/>
                  </a:cubicBezTo>
                  <a:cubicBezTo>
                    <a:pt x="11913" y="5569"/>
                    <a:pt x="11913" y="5569"/>
                    <a:pt x="11913" y="5569"/>
                  </a:cubicBezTo>
                  <a:cubicBezTo>
                    <a:pt x="11913" y="4215"/>
                    <a:pt x="11913" y="4215"/>
                    <a:pt x="11913" y="4215"/>
                  </a:cubicBezTo>
                  <a:cubicBezTo>
                    <a:pt x="10830" y="4215"/>
                    <a:pt x="10830" y="4215"/>
                    <a:pt x="10830" y="4215"/>
                  </a:cubicBezTo>
                  <a:cubicBezTo>
                    <a:pt x="9085" y="4215"/>
                    <a:pt x="9085" y="4215"/>
                    <a:pt x="9085" y="4215"/>
                  </a:cubicBezTo>
                  <a:cubicBezTo>
                    <a:pt x="9085" y="4215"/>
                    <a:pt x="9085" y="4215"/>
                    <a:pt x="9085" y="4215"/>
                  </a:cubicBezTo>
                  <a:cubicBezTo>
                    <a:pt x="8062" y="4215"/>
                    <a:pt x="8062" y="4215"/>
                    <a:pt x="8062" y="4215"/>
                  </a:cubicBezTo>
                  <a:cubicBezTo>
                    <a:pt x="8062" y="4215"/>
                    <a:pt x="8062" y="4215"/>
                    <a:pt x="8062" y="4215"/>
                  </a:cubicBezTo>
                  <a:cubicBezTo>
                    <a:pt x="5355" y="4215"/>
                    <a:pt x="5355" y="4215"/>
                    <a:pt x="5355" y="4215"/>
                  </a:cubicBezTo>
                  <a:cubicBezTo>
                    <a:pt x="5355" y="11967"/>
                    <a:pt x="5355" y="11967"/>
                    <a:pt x="5355" y="11967"/>
                  </a:cubicBezTo>
                  <a:cubicBezTo>
                    <a:pt x="5355" y="12192"/>
                    <a:pt x="5355" y="12493"/>
                    <a:pt x="5355" y="12719"/>
                  </a:cubicBezTo>
                  <a:cubicBezTo>
                    <a:pt x="5355" y="12719"/>
                    <a:pt x="5355" y="12719"/>
                    <a:pt x="5355" y="12719"/>
                  </a:cubicBezTo>
                  <a:cubicBezTo>
                    <a:pt x="5776" y="12418"/>
                    <a:pt x="6077" y="12042"/>
                    <a:pt x="6378" y="11666"/>
                  </a:cubicBezTo>
                  <a:cubicBezTo>
                    <a:pt x="6378" y="11666"/>
                    <a:pt x="6378" y="11666"/>
                    <a:pt x="6378" y="11666"/>
                  </a:cubicBezTo>
                  <a:cubicBezTo>
                    <a:pt x="6378" y="5569"/>
                    <a:pt x="6378" y="5569"/>
                    <a:pt x="6378" y="5569"/>
                  </a:cubicBezTo>
                  <a:cubicBezTo>
                    <a:pt x="8062" y="5569"/>
                    <a:pt x="8062" y="5569"/>
                    <a:pt x="8062" y="5569"/>
                  </a:cubicBezTo>
                  <a:cubicBezTo>
                    <a:pt x="8062" y="5569"/>
                    <a:pt x="8062" y="5569"/>
                    <a:pt x="8062" y="5569"/>
                  </a:cubicBezTo>
                  <a:cubicBezTo>
                    <a:pt x="8062" y="7225"/>
                    <a:pt x="8062" y="7225"/>
                    <a:pt x="8062" y="7225"/>
                  </a:cubicBezTo>
                  <a:cubicBezTo>
                    <a:pt x="8062" y="9483"/>
                    <a:pt x="7701" y="12192"/>
                    <a:pt x="4513" y="13999"/>
                  </a:cubicBezTo>
                  <a:cubicBezTo>
                    <a:pt x="1384" y="12192"/>
                    <a:pt x="1023" y="9483"/>
                    <a:pt x="1023" y="7225"/>
                  </a:cubicBezTo>
                  <a:cubicBezTo>
                    <a:pt x="1023" y="1355"/>
                    <a:pt x="1023" y="1355"/>
                    <a:pt x="1023" y="1355"/>
                  </a:cubicBezTo>
                  <a:cubicBezTo>
                    <a:pt x="4513" y="1355"/>
                    <a:pt x="4513" y="1355"/>
                    <a:pt x="4513" y="1355"/>
                  </a:cubicBezTo>
                  <a:cubicBezTo>
                    <a:pt x="8062" y="1355"/>
                    <a:pt x="8062" y="1355"/>
                    <a:pt x="8062" y="1355"/>
                  </a:cubicBezTo>
                  <a:cubicBezTo>
                    <a:pt x="8062" y="3613"/>
                    <a:pt x="8062" y="3613"/>
                    <a:pt x="8062" y="3613"/>
                  </a:cubicBezTo>
                  <a:cubicBezTo>
                    <a:pt x="9085" y="3613"/>
                    <a:pt x="9085" y="3613"/>
                    <a:pt x="9085" y="3613"/>
                  </a:cubicBezTo>
                  <a:cubicBezTo>
                    <a:pt x="9085" y="0"/>
                    <a:pt x="9085" y="0"/>
                    <a:pt x="9085" y="0"/>
                  </a:cubicBezTo>
                  <a:cubicBezTo>
                    <a:pt x="4513" y="0"/>
                    <a:pt x="4513" y="0"/>
                    <a:pt x="4513" y="0"/>
                  </a:cubicBezTo>
                  <a:cubicBezTo>
                    <a:pt x="0" y="0"/>
                    <a:pt x="0" y="0"/>
                    <a:pt x="0" y="0"/>
                  </a:cubicBezTo>
                  <a:cubicBezTo>
                    <a:pt x="0" y="6472"/>
                    <a:pt x="0" y="6472"/>
                    <a:pt x="0" y="6472"/>
                  </a:cubicBezTo>
                  <a:cubicBezTo>
                    <a:pt x="0" y="10762"/>
                    <a:pt x="1685" y="13095"/>
                    <a:pt x="4513" y="14450"/>
                  </a:cubicBezTo>
                  <a:cubicBezTo>
                    <a:pt x="4874" y="14300"/>
                    <a:pt x="5174" y="14149"/>
                    <a:pt x="5475" y="13999"/>
                  </a:cubicBezTo>
                  <a:cubicBezTo>
                    <a:pt x="5957" y="17837"/>
                    <a:pt x="7882" y="20170"/>
                    <a:pt x="10830" y="21600"/>
                  </a:cubicBezTo>
                  <a:cubicBezTo>
                    <a:pt x="13718" y="20170"/>
                    <a:pt x="15643" y="17912"/>
                    <a:pt x="16185" y="13999"/>
                  </a:cubicBezTo>
                  <a:cubicBezTo>
                    <a:pt x="16426" y="14149"/>
                    <a:pt x="16726" y="14300"/>
                    <a:pt x="17027" y="14450"/>
                  </a:cubicBezTo>
                  <a:cubicBezTo>
                    <a:pt x="19855" y="13095"/>
                    <a:pt x="21600" y="10762"/>
                    <a:pt x="21600" y="6472"/>
                  </a:cubicBezTo>
                  <a:cubicBezTo>
                    <a:pt x="21600" y="0"/>
                    <a:pt x="21600" y="0"/>
                    <a:pt x="21600" y="0"/>
                  </a:cubicBezTo>
                  <a:lnTo>
                    <a:pt x="17027" y="0"/>
                  </a:lnTo>
                  <a:close/>
                  <a:moveTo>
                    <a:pt x="20517" y="7225"/>
                  </a:moveTo>
                  <a:cubicBezTo>
                    <a:pt x="20517" y="9483"/>
                    <a:pt x="20216" y="12192"/>
                    <a:pt x="17027" y="13999"/>
                  </a:cubicBezTo>
                  <a:cubicBezTo>
                    <a:pt x="16726" y="13848"/>
                    <a:pt x="16486" y="13698"/>
                    <a:pt x="16245" y="13472"/>
                  </a:cubicBezTo>
                  <a:cubicBezTo>
                    <a:pt x="16245" y="13020"/>
                    <a:pt x="16305" y="12493"/>
                    <a:pt x="16305" y="11967"/>
                  </a:cubicBezTo>
                  <a:cubicBezTo>
                    <a:pt x="16305" y="4215"/>
                    <a:pt x="16305" y="4215"/>
                    <a:pt x="16305" y="4215"/>
                  </a:cubicBezTo>
                  <a:cubicBezTo>
                    <a:pt x="13477" y="4215"/>
                    <a:pt x="13477" y="4215"/>
                    <a:pt x="13477" y="4215"/>
                  </a:cubicBezTo>
                  <a:cubicBezTo>
                    <a:pt x="13477" y="1355"/>
                    <a:pt x="13477" y="1355"/>
                    <a:pt x="13477" y="1355"/>
                  </a:cubicBezTo>
                  <a:cubicBezTo>
                    <a:pt x="17027" y="1355"/>
                    <a:pt x="17027" y="1355"/>
                    <a:pt x="17027" y="1355"/>
                  </a:cubicBezTo>
                  <a:cubicBezTo>
                    <a:pt x="20517" y="1355"/>
                    <a:pt x="20517" y="1355"/>
                    <a:pt x="20517" y="1355"/>
                  </a:cubicBezTo>
                  <a:lnTo>
                    <a:pt x="20517" y="7225"/>
                  </a:lnTo>
                  <a:close/>
                  <a:moveTo>
                    <a:pt x="20517" y="722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6026" name="Freeform 155"/>
            <p:cNvSpPr>
              <a:spLocks/>
            </p:cNvSpPr>
            <p:nvPr/>
          </p:nvSpPr>
          <p:spPr bwMode="auto">
            <a:xfrm>
              <a:off x="54" y="67"/>
              <a:ext cx="39"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1705" y="21600"/>
                  </a:moveTo>
                  <a:cubicBezTo>
                    <a:pt x="1705" y="20700"/>
                    <a:pt x="1705" y="20700"/>
                    <a:pt x="1705" y="20700"/>
                  </a:cubicBezTo>
                  <a:cubicBezTo>
                    <a:pt x="2558" y="20475"/>
                    <a:pt x="3126" y="20250"/>
                    <a:pt x="3411" y="20025"/>
                  </a:cubicBezTo>
                  <a:cubicBezTo>
                    <a:pt x="3411" y="20025"/>
                    <a:pt x="3411" y="19800"/>
                    <a:pt x="3695" y="19800"/>
                  </a:cubicBezTo>
                  <a:cubicBezTo>
                    <a:pt x="3695" y="19350"/>
                    <a:pt x="3695" y="18900"/>
                    <a:pt x="3695" y="18000"/>
                  </a:cubicBezTo>
                  <a:cubicBezTo>
                    <a:pt x="3979" y="16425"/>
                    <a:pt x="3979" y="15750"/>
                    <a:pt x="3979" y="15300"/>
                  </a:cubicBezTo>
                  <a:cubicBezTo>
                    <a:pt x="3979" y="7200"/>
                    <a:pt x="3979" y="7200"/>
                    <a:pt x="3979" y="7200"/>
                  </a:cubicBezTo>
                  <a:cubicBezTo>
                    <a:pt x="3979" y="5850"/>
                    <a:pt x="3979" y="4500"/>
                    <a:pt x="3695" y="3150"/>
                  </a:cubicBezTo>
                  <a:cubicBezTo>
                    <a:pt x="3695" y="2250"/>
                    <a:pt x="3695" y="1575"/>
                    <a:pt x="3411" y="1350"/>
                  </a:cubicBezTo>
                  <a:cubicBezTo>
                    <a:pt x="3411" y="1350"/>
                    <a:pt x="3126" y="1125"/>
                    <a:pt x="2842" y="1125"/>
                  </a:cubicBezTo>
                  <a:cubicBezTo>
                    <a:pt x="2558" y="900"/>
                    <a:pt x="1421" y="900"/>
                    <a:pt x="0" y="900"/>
                  </a:cubicBezTo>
                  <a:cubicBezTo>
                    <a:pt x="0" y="0"/>
                    <a:pt x="0" y="0"/>
                    <a:pt x="0" y="0"/>
                  </a:cubicBezTo>
                  <a:cubicBezTo>
                    <a:pt x="3126" y="0"/>
                    <a:pt x="5116" y="0"/>
                    <a:pt x="5968" y="0"/>
                  </a:cubicBezTo>
                  <a:cubicBezTo>
                    <a:pt x="6821" y="0"/>
                    <a:pt x="8811" y="0"/>
                    <a:pt x="11653" y="0"/>
                  </a:cubicBezTo>
                  <a:cubicBezTo>
                    <a:pt x="11653" y="900"/>
                    <a:pt x="11653" y="900"/>
                    <a:pt x="11653" y="900"/>
                  </a:cubicBezTo>
                  <a:cubicBezTo>
                    <a:pt x="10232" y="900"/>
                    <a:pt x="9095" y="900"/>
                    <a:pt x="8811" y="1125"/>
                  </a:cubicBezTo>
                  <a:cubicBezTo>
                    <a:pt x="8526" y="1125"/>
                    <a:pt x="8242" y="1350"/>
                    <a:pt x="8242" y="1350"/>
                  </a:cubicBezTo>
                  <a:cubicBezTo>
                    <a:pt x="7958" y="1575"/>
                    <a:pt x="7958" y="2025"/>
                    <a:pt x="7958" y="2925"/>
                  </a:cubicBezTo>
                  <a:cubicBezTo>
                    <a:pt x="7674" y="3150"/>
                    <a:pt x="7674" y="4500"/>
                    <a:pt x="7674" y="7200"/>
                  </a:cubicBezTo>
                  <a:cubicBezTo>
                    <a:pt x="7674" y="17550"/>
                    <a:pt x="7674" y="17550"/>
                    <a:pt x="7674" y="17550"/>
                  </a:cubicBezTo>
                  <a:cubicBezTo>
                    <a:pt x="7674" y="18450"/>
                    <a:pt x="7674" y="19350"/>
                    <a:pt x="7958" y="20025"/>
                  </a:cubicBezTo>
                  <a:cubicBezTo>
                    <a:pt x="9379" y="20025"/>
                    <a:pt x="9379" y="20250"/>
                    <a:pt x="11084" y="20250"/>
                  </a:cubicBezTo>
                  <a:cubicBezTo>
                    <a:pt x="14779" y="20250"/>
                    <a:pt x="17621" y="20025"/>
                    <a:pt x="19042" y="19575"/>
                  </a:cubicBezTo>
                  <a:cubicBezTo>
                    <a:pt x="19326" y="19350"/>
                    <a:pt x="19326" y="18900"/>
                    <a:pt x="19611" y="18450"/>
                  </a:cubicBezTo>
                  <a:cubicBezTo>
                    <a:pt x="20463" y="15975"/>
                    <a:pt x="20463" y="15975"/>
                    <a:pt x="20463" y="15975"/>
                  </a:cubicBezTo>
                  <a:cubicBezTo>
                    <a:pt x="21600" y="15975"/>
                    <a:pt x="21600" y="15975"/>
                    <a:pt x="21600" y="15975"/>
                  </a:cubicBezTo>
                  <a:cubicBezTo>
                    <a:pt x="21316" y="17550"/>
                    <a:pt x="21032" y="19350"/>
                    <a:pt x="20747" y="21375"/>
                  </a:cubicBezTo>
                  <a:cubicBezTo>
                    <a:pt x="20179" y="21375"/>
                    <a:pt x="19895" y="21375"/>
                    <a:pt x="19611" y="21600"/>
                  </a:cubicBezTo>
                  <a:cubicBezTo>
                    <a:pt x="18758" y="21600"/>
                    <a:pt x="17905" y="21600"/>
                    <a:pt x="16200" y="21600"/>
                  </a:cubicBezTo>
                  <a:cubicBezTo>
                    <a:pt x="5684" y="21375"/>
                    <a:pt x="5684" y="21375"/>
                    <a:pt x="5684" y="21375"/>
                  </a:cubicBezTo>
                  <a:cubicBezTo>
                    <a:pt x="4263" y="21375"/>
                    <a:pt x="3126" y="21375"/>
                    <a:pt x="1705" y="21600"/>
                  </a:cubicBezTo>
                  <a:close/>
                  <a:moveTo>
                    <a:pt x="170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6027" name="Freeform 156"/>
            <p:cNvSpPr>
              <a:spLocks/>
            </p:cNvSpPr>
            <p:nvPr/>
          </p:nvSpPr>
          <p:spPr bwMode="auto">
            <a:xfrm>
              <a:off x="127" y="67"/>
              <a:ext cx="58"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0" y="21159"/>
                  </a:moveTo>
                  <a:cubicBezTo>
                    <a:pt x="0" y="20057"/>
                    <a:pt x="0" y="20057"/>
                    <a:pt x="0" y="20057"/>
                  </a:cubicBezTo>
                  <a:cubicBezTo>
                    <a:pt x="973" y="20057"/>
                    <a:pt x="1557" y="20057"/>
                    <a:pt x="1946" y="19837"/>
                  </a:cubicBezTo>
                  <a:cubicBezTo>
                    <a:pt x="2141" y="19837"/>
                    <a:pt x="2141" y="19837"/>
                    <a:pt x="2141" y="19616"/>
                  </a:cubicBezTo>
                  <a:cubicBezTo>
                    <a:pt x="2335" y="19396"/>
                    <a:pt x="2335" y="18955"/>
                    <a:pt x="2335" y="18073"/>
                  </a:cubicBezTo>
                  <a:cubicBezTo>
                    <a:pt x="2530" y="16751"/>
                    <a:pt x="2530" y="15649"/>
                    <a:pt x="2530" y="14767"/>
                  </a:cubicBezTo>
                  <a:cubicBezTo>
                    <a:pt x="2530" y="2645"/>
                    <a:pt x="2530" y="2645"/>
                    <a:pt x="2530" y="2645"/>
                  </a:cubicBezTo>
                  <a:cubicBezTo>
                    <a:pt x="2530" y="2204"/>
                    <a:pt x="2530" y="1984"/>
                    <a:pt x="2530" y="1984"/>
                  </a:cubicBezTo>
                  <a:cubicBezTo>
                    <a:pt x="2335" y="1763"/>
                    <a:pt x="2141" y="1543"/>
                    <a:pt x="1946" y="1322"/>
                  </a:cubicBezTo>
                  <a:cubicBezTo>
                    <a:pt x="1751" y="1102"/>
                    <a:pt x="1557" y="1102"/>
                    <a:pt x="1362" y="882"/>
                  </a:cubicBezTo>
                  <a:cubicBezTo>
                    <a:pt x="1168" y="882"/>
                    <a:pt x="584" y="882"/>
                    <a:pt x="0" y="882"/>
                  </a:cubicBezTo>
                  <a:cubicBezTo>
                    <a:pt x="0" y="0"/>
                    <a:pt x="0" y="0"/>
                    <a:pt x="0" y="0"/>
                  </a:cubicBezTo>
                  <a:cubicBezTo>
                    <a:pt x="1557" y="0"/>
                    <a:pt x="2530" y="0"/>
                    <a:pt x="2919" y="0"/>
                  </a:cubicBezTo>
                  <a:cubicBezTo>
                    <a:pt x="3697" y="0"/>
                    <a:pt x="4281" y="0"/>
                    <a:pt x="5059" y="0"/>
                  </a:cubicBezTo>
                  <a:cubicBezTo>
                    <a:pt x="5838" y="1102"/>
                    <a:pt x="6227" y="1763"/>
                    <a:pt x="6616" y="2424"/>
                  </a:cubicBezTo>
                  <a:cubicBezTo>
                    <a:pt x="9535" y="6171"/>
                    <a:pt x="9535" y="6171"/>
                    <a:pt x="9535" y="6171"/>
                  </a:cubicBezTo>
                  <a:cubicBezTo>
                    <a:pt x="13622" y="11461"/>
                    <a:pt x="13622" y="11461"/>
                    <a:pt x="13622" y="11461"/>
                  </a:cubicBezTo>
                  <a:cubicBezTo>
                    <a:pt x="14789" y="13224"/>
                    <a:pt x="15957" y="14547"/>
                    <a:pt x="16735" y="15649"/>
                  </a:cubicBezTo>
                  <a:cubicBezTo>
                    <a:pt x="17124" y="16310"/>
                    <a:pt x="17708" y="16751"/>
                    <a:pt x="17903" y="17192"/>
                  </a:cubicBezTo>
                  <a:cubicBezTo>
                    <a:pt x="17903" y="6392"/>
                    <a:pt x="17903" y="6392"/>
                    <a:pt x="17903" y="6392"/>
                  </a:cubicBezTo>
                  <a:cubicBezTo>
                    <a:pt x="17903" y="5290"/>
                    <a:pt x="17903" y="4188"/>
                    <a:pt x="17903" y="2865"/>
                  </a:cubicBezTo>
                  <a:cubicBezTo>
                    <a:pt x="17903" y="1984"/>
                    <a:pt x="17708" y="1543"/>
                    <a:pt x="17708" y="1322"/>
                  </a:cubicBezTo>
                  <a:lnTo>
                    <a:pt x="17514" y="1102"/>
                  </a:lnTo>
                  <a:cubicBezTo>
                    <a:pt x="17124" y="882"/>
                    <a:pt x="16541" y="882"/>
                    <a:pt x="15568" y="882"/>
                  </a:cubicBezTo>
                  <a:cubicBezTo>
                    <a:pt x="15568" y="0"/>
                    <a:pt x="15568" y="0"/>
                    <a:pt x="15568" y="0"/>
                  </a:cubicBezTo>
                  <a:cubicBezTo>
                    <a:pt x="16541" y="0"/>
                    <a:pt x="17708" y="0"/>
                    <a:pt x="18876" y="0"/>
                  </a:cubicBezTo>
                  <a:cubicBezTo>
                    <a:pt x="19849" y="0"/>
                    <a:pt x="20822" y="0"/>
                    <a:pt x="21600" y="0"/>
                  </a:cubicBezTo>
                  <a:cubicBezTo>
                    <a:pt x="21600" y="882"/>
                    <a:pt x="21600" y="882"/>
                    <a:pt x="21600" y="882"/>
                  </a:cubicBezTo>
                  <a:cubicBezTo>
                    <a:pt x="20627" y="882"/>
                    <a:pt x="20043" y="882"/>
                    <a:pt x="19849" y="1102"/>
                  </a:cubicBezTo>
                  <a:cubicBezTo>
                    <a:pt x="19654" y="1102"/>
                    <a:pt x="19654" y="1322"/>
                    <a:pt x="19459" y="1322"/>
                  </a:cubicBezTo>
                  <a:cubicBezTo>
                    <a:pt x="19459" y="1543"/>
                    <a:pt x="19265" y="2204"/>
                    <a:pt x="19265" y="2865"/>
                  </a:cubicBezTo>
                  <a:cubicBezTo>
                    <a:pt x="19265" y="4188"/>
                    <a:pt x="19265" y="5290"/>
                    <a:pt x="19265" y="6392"/>
                  </a:cubicBezTo>
                  <a:cubicBezTo>
                    <a:pt x="19265" y="13445"/>
                    <a:pt x="19265" y="13445"/>
                    <a:pt x="19265" y="13445"/>
                  </a:cubicBezTo>
                  <a:cubicBezTo>
                    <a:pt x="19265" y="14988"/>
                    <a:pt x="19265" y="17633"/>
                    <a:pt x="19265" y="21600"/>
                  </a:cubicBezTo>
                  <a:cubicBezTo>
                    <a:pt x="17903" y="21600"/>
                    <a:pt x="17903" y="21600"/>
                    <a:pt x="17903" y="21600"/>
                  </a:cubicBezTo>
                  <a:cubicBezTo>
                    <a:pt x="17708" y="21159"/>
                    <a:pt x="17708" y="21159"/>
                    <a:pt x="17708" y="21159"/>
                  </a:cubicBezTo>
                  <a:cubicBezTo>
                    <a:pt x="17514" y="21159"/>
                    <a:pt x="17514" y="20939"/>
                    <a:pt x="17319" y="20939"/>
                  </a:cubicBezTo>
                  <a:cubicBezTo>
                    <a:pt x="17319" y="20939"/>
                    <a:pt x="17124" y="20718"/>
                    <a:pt x="16930" y="20498"/>
                  </a:cubicBezTo>
                  <a:cubicBezTo>
                    <a:pt x="16151" y="19396"/>
                    <a:pt x="15568" y="18735"/>
                    <a:pt x="15178" y="18294"/>
                  </a:cubicBezTo>
                  <a:cubicBezTo>
                    <a:pt x="13427" y="15869"/>
                    <a:pt x="13427" y="15869"/>
                    <a:pt x="13427" y="15869"/>
                  </a:cubicBezTo>
                  <a:cubicBezTo>
                    <a:pt x="3697" y="3086"/>
                    <a:pt x="3697" y="3086"/>
                    <a:pt x="3697" y="3086"/>
                  </a:cubicBezTo>
                  <a:cubicBezTo>
                    <a:pt x="3697" y="14547"/>
                    <a:pt x="3697" y="14547"/>
                    <a:pt x="3697" y="14547"/>
                  </a:cubicBezTo>
                  <a:cubicBezTo>
                    <a:pt x="3697" y="15649"/>
                    <a:pt x="3697" y="16751"/>
                    <a:pt x="3892" y="18073"/>
                  </a:cubicBezTo>
                  <a:cubicBezTo>
                    <a:pt x="3892" y="18955"/>
                    <a:pt x="3892" y="19396"/>
                    <a:pt x="3892" y="19616"/>
                  </a:cubicBezTo>
                  <a:cubicBezTo>
                    <a:pt x="4086" y="19837"/>
                    <a:pt x="4086" y="19837"/>
                    <a:pt x="4281" y="19837"/>
                  </a:cubicBezTo>
                  <a:cubicBezTo>
                    <a:pt x="4476" y="20057"/>
                    <a:pt x="5254" y="20057"/>
                    <a:pt x="6227" y="20057"/>
                  </a:cubicBezTo>
                  <a:cubicBezTo>
                    <a:pt x="6227" y="21159"/>
                    <a:pt x="6227" y="21159"/>
                    <a:pt x="6227" y="21159"/>
                  </a:cubicBezTo>
                  <a:cubicBezTo>
                    <a:pt x="5449" y="20939"/>
                    <a:pt x="4476" y="20939"/>
                    <a:pt x="3503" y="20939"/>
                  </a:cubicBezTo>
                  <a:cubicBezTo>
                    <a:pt x="2530" y="20939"/>
                    <a:pt x="1362" y="20939"/>
                    <a:pt x="0" y="21159"/>
                  </a:cubicBezTo>
                  <a:close/>
                  <a:moveTo>
                    <a:pt x="0" y="21159"/>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6028" name="Freeform 157"/>
            <p:cNvSpPr>
              <a:spLocks/>
            </p:cNvSpPr>
            <p:nvPr/>
          </p:nvSpPr>
          <p:spPr bwMode="auto">
            <a:xfrm>
              <a:off x="191" y="67"/>
              <a:ext cx="22"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6029" name="Freeform 158"/>
            <p:cNvSpPr>
              <a:spLocks/>
            </p:cNvSpPr>
            <p:nvPr/>
          </p:nvSpPr>
          <p:spPr bwMode="auto">
            <a:xfrm>
              <a:off x="216" y="66"/>
              <a:ext cx="49"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532" y="5616"/>
                    <a:pt x="19532" y="5616"/>
                    <a:pt x="1953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6030" name="Freeform 159"/>
            <p:cNvSpPr>
              <a:spLocks/>
            </p:cNvSpPr>
            <p:nvPr/>
          </p:nvSpPr>
          <p:spPr bwMode="auto">
            <a:xfrm>
              <a:off x="0" y="66"/>
              <a:ext cx="48"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762" y="5616"/>
                    <a:pt x="19762" y="5616"/>
                    <a:pt x="1976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6031" name="Freeform 160"/>
            <p:cNvSpPr>
              <a:spLocks/>
            </p:cNvSpPr>
            <p:nvPr/>
          </p:nvSpPr>
          <p:spPr bwMode="auto">
            <a:xfrm>
              <a:off x="21" y="1"/>
              <a:ext cx="67"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0" y="891"/>
                  </a:moveTo>
                  <a:cubicBezTo>
                    <a:pt x="0" y="0"/>
                    <a:pt x="0" y="0"/>
                    <a:pt x="0" y="0"/>
                  </a:cubicBezTo>
                  <a:cubicBezTo>
                    <a:pt x="665" y="0"/>
                    <a:pt x="1495" y="0"/>
                    <a:pt x="2326" y="0"/>
                  </a:cubicBezTo>
                  <a:cubicBezTo>
                    <a:pt x="2991" y="0"/>
                    <a:pt x="3822" y="0"/>
                    <a:pt x="4486" y="0"/>
                  </a:cubicBezTo>
                  <a:cubicBezTo>
                    <a:pt x="5151" y="2004"/>
                    <a:pt x="5815" y="3786"/>
                    <a:pt x="6314" y="5344"/>
                  </a:cubicBezTo>
                  <a:cubicBezTo>
                    <a:pt x="10800" y="16924"/>
                    <a:pt x="10800" y="16924"/>
                    <a:pt x="10800" y="16924"/>
                  </a:cubicBezTo>
                  <a:cubicBezTo>
                    <a:pt x="14788" y="6235"/>
                    <a:pt x="14788" y="6235"/>
                    <a:pt x="14788" y="6235"/>
                  </a:cubicBezTo>
                  <a:cubicBezTo>
                    <a:pt x="15951" y="3340"/>
                    <a:pt x="16615" y="1113"/>
                    <a:pt x="16948" y="0"/>
                  </a:cubicBezTo>
                  <a:cubicBezTo>
                    <a:pt x="17778" y="0"/>
                    <a:pt x="18609" y="0"/>
                    <a:pt x="19108" y="0"/>
                  </a:cubicBezTo>
                  <a:cubicBezTo>
                    <a:pt x="19606" y="0"/>
                    <a:pt x="20437" y="0"/>
                    <a:pt x="21600" y="0"/>
                  </a:cubicBezTo>
                  <a:cubicBezTo>
                    <a:pt x="21600" y="891"/>
                    <a:pt x="21600" y="891"/>
                    <a:pt x="21600" y="891"/>
                  </a:cubicBezTo>
                  <a:cubicBezTo>
                    <a:pt x="20769" y="891"/>
                    <a:pt x="20105" y="1113"/>
                    <a:pt x="19938" y="1113"/>
                  </a:cubicBezTo>
                  <a:cubicBezTo>
                    <a:pt x="19772" y="1113"/>
                    <a:pt x="19606" y="1336"/>
                    <a:pt x="19606" y="1559"/>
                  </a:cubicBezTo>
                  <a:cubicBezTo>
                    <a:pt x="19440" y="1781"/>
                    <a:pt x="19440" y="2227"/>
                    <a:pt x="19440" y="2895"/>
                  </a:cubicBezTo>
                  <a:cubicBezTo>
                    <a:pt x="19274" y="3118"/>
                    <a:pt x="19274" y="4454"/>
                    <a:pt x="19274" y="7126"/>
                  </a:cubicBezTo>
                  <a:cubicBezTo>
                    <a:pt x="19274" y="14029"/>
                    <a:pt x="19274" y="14029"/>
                    <a:pt x="19274" y="14029"/>
                  </a:cubicBezTo>
                  <a:cubicBezTo>
                    <a:pt x="19274" y="15365"/>
                    <a:pt x="19274" y="16701"/>
                    <a:pt x="19440" y="18037"/>
                  </a:cubicBezTo>
                  <a:cubicBezTo>
                    <a:pt x="19440" y="18928"/>
                    <a:pt x="19440" y="19596"/>
                    <a:pt x="19606" y="19819"/>
                  </a:cubicBezTo>
                  <a:cubicBezTo>
                    <a:pt x="19606" y="19819"/>
                    <a:pt x="19772" y="20041"/>
                    <a:pt x="19938" y="20041"/>
                  </a:cubicBezTo>
                  <a:cubicBezTo>
                    <a:pt x="20105" y="20264"/>
                    <a:pt x="20769" y="20264"/>
                    <a:pt x="21600" y="20264"/>
                  </a:cubicBezTo>
                  <a:cubicBezTo>
                    <a:pt x="21600" y="21155"/>
                    <a:pt x="21600" y="21155"/>
                    <a:pt x="21600" y="21155"/>
                  </a:cubicBezTo>
                  <a:cubicBezTo>
                    <a:pt x="20105" y="21155"/>
                    <a:pt x="18942" y="21155"/>
                    <a:pt x="18277" y="21155"/>
                  </a:cubicBezTo>
                  <a:cubicBezTo>
                    <a:pt x="17778" y="21155"/>
                    <a:pt x="16615" y="21155"/>
                    <a:pt x="14788" y="21155"/>
                  </a:cubicBezTo>
                  <a:cubicBezTo>
                    <a:pt x="14788" y="20264"/>
                    <a:pt x="14788" y="20264"/>
                    <a:pt x="14788" y="20264"/>
                  </a:cubicBezTo>
                  <a:cubicBezTo>
                    <a:pt x="15785" y="20264"/>
                    <a:pt x="16283" y="20264"/>
                    <a:pt x="16615" y="20041"/>
                  </a:cubicBezTo>
                  <a:cubicBezTo>
                    <a:pt x="16782" y="20041"/>
                    <a:pt x="16948" y="19819"/>
                    <a:pt x="16948" y="19819"/>
                  </a:cubicBezTo>
                  <a:cubicBezTo>
                    <a:pt x="17114" y="19596"/>
                    <a:pt x="17114" y="19151"/>
                    <a:pt x="17114" y="18260"/>
                  </a:cubicBezTo>
                  <a:cubicBezTo>
                    <a:pt x="17114" y="18037"/>
                    <a:pt x="17114" y="16701"/>
                    <a:pt x="17114" y="14029"/>
                  </a:cubicBezTo>
                  <a:cubicBezTo>
                    <a:pt x="17114" y="3118"/>
                    <a:pt x="17114" y="3118"/>
                    <a:pt x="17114" y="3118"/>
                  </a:cubicBezTo>
                  <a:cubicBezTo>
                    <a:pt x="13126" y="13806"/>
                    <a:pt x="13126" y="13806"/>
                    <a:pt x="13126" y="13806"/>
                  </a:cubicBezTo>
                  <a:cubicBezTo>
                    <a:pt x="12462" y="15588"/>
                    <a:pt x="11963" y="16924"/>
                    <a:pt x="11631" y="18037"/>
                  </a:cubicBezTo>
                  <a:cubicBezTo>
                    <a:pt x="11465" y="18705"/>
                    <a:pt x="10966" y="19819"/>
                    <a:pt x="10468" y="21600"/>
                  </a:cubicBezTo>
                  <a:cubicBezTo>
                    <a:pt x="9969" y="21600"/>
                    <a:pt x="9969" y="21600"/>
                    <a:pt x="9969" y="21600"/>
                  </a:cubicBezTo>
                  <a:cubicBezTo>
                    <a:pt x="9969" y="21155"/>
                    <a:pt x="9803" y="20932"/>
                    <a:pt x="9803" y="20709"/>
                  </a:cubicBezTo>
                  <a:cubicBezTo>
                    <a:pt x="8972" y="18482"/>
                    <a:pt x="8972" y="18482"/>
                    <a:pt x="8972" y="18482"/>
                  </a:cubicBezTo>
                  <a:cubicBezTo>
                    <a:pt x="3323" y="3563"/>
                    <a:pt x="3323" y="3563"/>
                    <a:pt x="3323" y="3563"/>
                  </a:cubicBezTo>
                  <a:cubicBezTo>
                    <a:pt x="3323" y="14029"/>
                    <a:pt x="3323" y="14029"/>
                    <a:pt x="3323" y="14029"/>
                  </a:cubicBezTo>
                  <a:cubicBezTo>
                    <a:pt x="3323" y="15365"/>
                    <a:pt x="3323" y="16701"/>
                    <a:pt x="3323" y="18037"/>
                  </a:cubicBezTo>
                  <a:cubicBezTo>
                    <a:pt x="3489" y="18928"/>
                    <a:pt x="3489" y="19596"/>
                    <a:pt x="3655" y="19819"/>
                  </a:cubicBezTo>
                  <a:cubicBezTo>
                    <a:pt x="3655" y="19819"/>
                    <a:pt x="3822" y="20041"/>
                    <a:pt x="3988" y="20041"/>
                  </a:cubicBezTo>
                  <a:cubicBezTo>
                    <a:pt x="4154" y="20264"/>
                    <a:pt x="4818" y="20264"/>
                    <a:pt x="5649" y="20264"/>
                  </a:cubicBezTo>
                  <a:cubicBezTo>
                    <a:pt x="5649" y="21155"/>
                    <a:pt x="5649" y="21155"/>
                    <a:pt x="5649" y="21155"/>
                  </a:cubicBezTo>
                  <a:cubicBezTo>
                    <a:pt x="2825" y="21155"/>
                    <a:pt x="2825" y="21155"/>
                    <a:pt x="2825" y="21155"/>
                  </a:cubicBezTo>
                  <a:cubicBezTo>
                    <a:pt x="0" y="21155"/>
                    <a:pt x="0" y="21155"/>
                    <a:pt x="0" y="21155"/>
                  </a:cubicBezTo>
                  <a:cubicBezTo>
                    <a:pt x="0" y="20264"/>
                    <a:pt x="0" y="20264"/>
                    <a:pt x="0" y="20264"/>
                  </a:cubicBezTo>
                  <a:cubicBezTo>
                    <a:pt x="831" y="20264"/>
                    <a:pt x="1329" y="20264"/>
                    <a:pt x="1662" y="20041"/>
                  </a:cubicBezTo>
                  <a:cubicBezTo>
                    <a:pt x="1828" y="20041"/>
                    <a:pt x="1994" y="19819"/>
                    <a:pt x="1994" y="19819"/>
                  </a:cubicBezTo>
                  <a:cubicBezTo>
                    <a:pt x="2160" y="19596"/>
                    <a:pt x="2160" y="19151"/>
                    <a:pt x="2160" y="18260"/>
                  </a:cubicBezTo>
                  <a:cubicBezTo>
                    <a:pt x="2160" y="18037"/>
                    <a:pt x="2160" y="16701"/>
                    <a:pt x="2326" y="14029"/>
                  </a:cubicBezTo>
                  <a:cubicBezTo>
                    <a:pt x="2326" y="7126"/>
                    <a:pt x="2326" y="7126"/>
                    <a:pt x="2326" y="7126"/>
                  </a:cubicBezTo>
                  <a:cubicBezTo>
                    <a:pt x="2326" y="5790"/>
                    <a:pt x="2160" y="4454"/>
                    <a:pt x="2160" y="3118"/>
                  </a:cubicBezTo>
                  <a:cubicBezTo>
                    <a:pt x="2160" y="2227"/>
                    <a:pt x="2160" y="1781"/>
                    <a:pt x="1994" y="1559"/>
                  </a:cubicBezTo>
                  <a:cubicBezTo>
                    <a:pt x="1994" y="1336"/>
                    <a:pt x="1828" y="1113"/>
                    <a:pt x="1662" y="1113"/>
                  </a:cubicBezTo>
                  <a:cubicBezTo>
                    <a:pt x="1329" y="1113"/>
                    <a:pt x="831" y="891"/>
                    <a:pt x="0" y="891"/>
                  </a:cubicBezTo>
                  <a:close/>
                  <a:moveTo>
                    <a:pt x="0" y="89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6032" name="AutoShape 161"/>
            <p:cNvSpPr>
              <a:spLocks/>
            </p:cNvSpPr>
            <p:nvPr/>
          </p:nvSpPr>
          <p:spPr bwMode="auto">
            <a:xfrm>
              <a:off x="90" y="0"/>
              <a:ext cx="56"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3028" y="21600"/>
                  </a:moveTo>
                  <a:cubicBezTo>
                    <a:pt x="3836" y="21600"/>
                    <a:pt x="5047" y="21600"/>
                    <a:pt x="6662" y="21600"/>
                  </a:cubicBezTo>
                  <a:cubicBezTo>
                    <a:pt x="6662" y="20700"/>
                    <a:pt x="6662" y="20700"/>
                    <a:pt x="6662" y="20700"/>
                  </a:cubicBezTo>
                  <a:cubicBezTo>
                    <a:pt x="5652" y="20700"/>
                    <a:pt x="5047" y="20700"/>
                    <a:pt x="4845" y="20700"/>
                  </a:cubicBezTo>
                  <a:cubicBezTo>
                    <a:pt x="4441" y="20475"/>
                    <a:pt x="4441" y="20475"/>
                    <a:pt x="4239" y="20250"/>
                  </a:cubicBezTo>
                  <a:cubicBezTo>
                    <a:pt x="4239" y="20250"/>
                    <a:pt x="4239" y="20025"/>
                    <a:pt x="4239" y="20025"/>
                  </a:cubicBezTo>
                  <a:cubicBezTo>
                    <a:pt x="4239" y="19575"/>
                    <a:pt x="4239" y="19125"/>
                    <a:pt x="4643" y="18450"/>
                  </a:cubicBezTo>
                  <a:cubicBezTo>
                    <a:pt x="6056" y="14625"/>
                    <a:pt x="6056" y="14625"/>
                    <a:pt x="6056" y="14625"/>
                  </a:cubicBezTo>
                  <a:cubicBezTo>
                    <a:pt x="14333" y="14625"/>
                    <a:pt x="14333" y="14625"/>
                    <a:pt x="14333" y="14625"/>
                  </a:cubicBezTo>
                  <a:cubicBezTo>
                    <a:pt x="16150" y="19125"/>
                    <a:pt x="16150" y="19125"/>
                    <a:pt x="16150" y="19125"/>
                  </a:cubicBezTo>
                  <a:cubicBezTo>
                    <a:pt x="16351" y="19575"/>
                    <a:pt x="16351" y="19800"/>
                    <a:pt x="16351" y="20025"/>
                  </a:cubicBezTo>
                  <a:cubicBezTo>
                    <a:pt x="16351" y="20250"/>
                    <a:pt x="16351" y="20250"/>
                    <a:pt x="16150" y="20475"/>
                  </a:cubicBezTo>
                  <a:cubicBezTo>
                    <a:pt x="16150" y="20475"/>
                    <a:pt x="15948" y="20475"/>
                    <a:pt x="15746" y="20700"/>
                  </a:cubicBezTo>
                  <a:cubicBezTo>
                    <a:pt x="15544" y="20700"/>
                    <a:pt x="14938" y="20700"/>
                    <a:pt x="13727" y="20700"/>
                  </a:cubicBezTo>
                  <a:cubicBezTo>
                    <a:pt x="13727" y="21600"/>
                    <a:pt x="13727" y="21600"/>
                    <a:pt x="13727" y="21600"/>
                  </a:cubicBezTo>
                  <a:cubicBezTo>
                    <a:pt x="18370" y="21600"/>
                    <a:pt x="18370" y="21600"/>
                    <a:pt x="18370" y="21600"/>
                  </a:cubicBezTo>
                  <a:cubicBezTo>
                    <a:pt x="18976" y="21600"/>
                    <a:pt x="19985" y="21600"/>
                    <a:pt x="21600" y="21600"/>
                  </a:cubicBezTo>
                  <a:cubicBezTo>
                    <a:pt x="21600" y="20700"/>
                    <a:pt x="21600" y="20700"/>
                    <a:pt x="21600" y="20700"/>
                  </a:cubicBezTo>
                  <a:cubicBezTo>
                    <a:pt x="20793" y="20700"/>
                    <a:pt x="20187" y="20700"/>
                    <a:pt x="19985" y="20475"/>
                  </a:cubicBezTo>
                  <a:cubicBezTo>
                    <a:pt x="19783" y="20475"/>
                    <a:pt x="19581" y="20250"/>
                    <a:pt x="19379" y="19800"/>
                  </a:cubicBezTo>
                  <a:cubicBezTo>
                    <a:pt x="19178" y="19125"/>
                    <a:pt x="18572" y="17775"/>
                    <a:pt x="17563" y="15300"/>
                  </a:cubicBezTo>
                  <a:cubicBezTo>
                    <a:pt x="11305" y="0"/>
                    <a:pt x="11305" y="0"/>
                    <a:pt x="11305" y="0"/>
                  </a:cubicBezTo>
                  <a:cubicBezTo>
                    <a:pt x="10497" y="0"/>
                    <a:pt x="10497" y="0"/>
                    <a:pt x="10497" y="0"/>
                  </a:cubicBezTo>
                  <a:cubicBezTo>
                    <a:pt x="9286" y="3150"/>
                    <a:pt x="8479" y="5400"/>
                    <a:pt x="8075" y="6300"/>
                  </a:cubicBezTo>
                  <a:cubicBezTo>
                    <a:pt x="4441" y="14850"/>
                    <a:pt x="4441" y="14850"/>
                    <a:pt x="4441" y="14850"/>
                  </a:cubicBezTo>
                  <a:cubicBezTo>
                    <a:pt x="3432" y="17325"/>
                    <a:pt x="2624" y="18675"/>
                    <a:pt x="2624" y="19125"/>
                  </a:cubicBezTo>
                  <a:cubicBezTo>
                    <a:pt x="2221" y="19800"/>
                    <a:pt x="2019" y="20250"/>
                    <a:pt x="1817" y="20250"/>
                  </a:cubicBezTo>
                  <a:cubicBezTo>
                    <a:pt x="1615" y="20475"/>
                    <a:pt x="1615" y="20475"/>
                    <a:pt x="1413" y="20700"/>
                  </a:cubicBezTo>
                  <a:cubicBezTo>
                    <a:pt x="1211" y="20700"/>
                    <a:pt x="606" y="20700"/>
                    <a:pt x="0" y="20700"/>
                  </a:cubicBezTo>
                  <a:cubicBezTo>
                    <a:pt x="0" y="21600"/>
                    <a:pt x="0" y="21600"/>
                    <a:pt x="0" y="21600"/>
                  </a:cubicBezTo>
                  <a:cubicBezTo>
                    <a:pt x="1009" y="21600"/>
                    <a:pt x="2019" y="21600"/>
                    <a:pt x="3028" y="21600"/>
                  </a:cubicBezTo>
                  <a:close/>
                  <a:moveTo>
                    <a:pt x="10295" y="4050"/>
                  </a:moveTo>
                  <a:cubicBezTo>
                    <a:pt x="13727" y="13275"/>
                    <a:pt x="13727" y="13275"/>
                    <a:pt x="13727" y="13275"/>
                  </a:cubicBezTo>
                  <a:cubicBezTo>
                    <a:pt x="6662" y="13275"/>
                    <a:pt x="6662" y="13275"/>
                    <a:pt x="6662" y="13275"/>
                  </a:cubicBezTo>
                  <a:lnTo>
                    <a:pt x="10295" y="4050"/>
                  </a:lnTo>
                  <a:close/>
                  <a:moveTo>
                    <a:pt x="10295" y="405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6033" name="Freeform 162"/>
            <p:cNvSpPr>
              <a:spLocks/>
            </p:cNvSpPr>
            <p:nvPr/>
          </p:nvSpPr>
          <p:spPr bwMode="auto">
            <a:xfrm>
              <a:off x="136" y="1"/>
              <a:ext cx="54"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5840" y="3183"/>
                  </a:moveTo>
                  <a:cubicBezTo>
                    <a:pt x="16457" y="2274"/>
                    <a:pt x="16869" y="1592"/>
                    <a:pt x="16869" y="1592"/>
                  </a:cubicBezTo>
                  <a:cubicBezTo>
                    <a:pt x="16869" y="1364"/>
                    <a:pt x="16663" y="1137"/>
                    <a:pt x="16457" y="1137"/>
                  </a:cubicBezTo>
                  <a:cubicBezTo>
                    <a:pt x="16251" y="1137"/>
                    <a:pt x="15429" y="909"/>
                    <a:pt x="14400" y="909"/>
                  </a:cubicBezTo>
                  <a:cubicBezTo>
                    <a:pt x="14400" y="0"/>
                    <a:pt x="14400" y="0"/>
                    <a:pt x="14400" y="0"/>
                  </a:cubicBezTo>
                  <a:cubicBezTo>
                    <a:pt x="16251" y="0"/>
                    <a:pt x="17280" y="0"/>
                    <a:pt x="18309" y="0"/>
                  </a:cubicBezTo>
                  <a:cubicBezTo>
                    <a:pt x="19131" y="0"/>
                    <a:pt x="19749" y="0"/>
                    <a:pt x="21600" y="0"/>
                  </a:cubicBezTo>
                  <a:cubicBezTo>
                    <a:pt x="21600" y="909"/>
                    <a:pt x="21600" y="909"/>
                    <a:pt x="21600" y="909"/>
                  </a:cubicBezTo>
                  <a:cubicBezTo>
                    <a:pt x="20571" y="909"/>
                    <a:pt x="19954" y="1137"/>
                    <a:pt x="19749" y="1137"/>
                  </a:cubicBezTo>
                  <a:cubicBezTo>
                    <a:pt x="19543" y="1137"/>
                    <a:pt x="19131" y="1364"/>
                    <a:pt x="18926" y="1592"/>
                  </a:cubicBezTo>
                  <a:cubicBezTo>
                    <a:pt x="18720" y="1592"/>
                    <a:pt x="18309" y="2274"/>
                    <a:pt x="17897" y="2956"/>
                  </a:cubicBezTo>
                  <a:cubicBezTo>
                    <a:pt x="13577" y="9777"/>
                    <a:pt x="13577" y="9777"/>
                    <a:pt x="13577" y="9777"/>
                  </a:cubicBezTo>
                  <a:cubicBezTo>
                    <a:pt x="12754" y="11141"/>
                    <a:pt x="12343" y="12051"/>
                    <a:pt x="12137" y="12278"/>
                  </a:cubicBezTo>
                  <a:cubicBezTo>
                    <a:pt x="12137" y="12733"/>
                    <a:pt x="12137" y="12960"/>
                    <a:pt x="12137" y="13187"/>
                  </a:cubicBezTo>
                  <a:cubicBezTo>
                    <a:pt x="12137" y="14324"/>
                    <a:pt x="12137" y="14324"/>
                    <a:pt x="12137" y="14324"/>
                  </a:cubicBezTo>
                  <a:cubicBezTo>
                    <a:pt x="12137" y="15688"/>
                    <a:pt x="12137" y="17053"/>
                    <a:pt x="12137" y="18417"/>
                  </a:cubicBezTo>
                  <a:cubicBezTo>
                    <a:pt x="12137" y="19326"/>
                    <a:pt x="12343" y="20008"/>
                    <a:pt x="12343" y="20236"/>
                  </a:cubicBezTo>
                  <a:cubicBezTo>
                    <a:pt x="12549" y="20236"/>
                    <a:pt x="12549" y="20463"/>
                    <a:pt x="12960" y="20463"/>
                  </a:cubicBezTo>
                  <a:cubicBezTo>
                    <a:pt x="13166" y="20691"/>
                    <a:pt x="13783" y="20691"/>
                    <a:pt x="15017" y="20691"/>
                  </a:cubicBezTo>
                  <a:cubicBezTo>
                    <a:pt x="15017" y="21600"/>
                    <a:pt x="15017" y="21600"/>
                    <a:pt x="15017" y="21600"/>
                  </a:cubicBezTo>
                  <a:cubicBezTo>
                    <a:pt x="13371" y="21600"/>
                    <a:pt x="11931" y="21600"/>
                    <a:pt x="10903" y="21600"/>
                  </a:cubicBezTo>
                  <a:cubicBezTo>
                    <a:pt x="9669" y="21600"/>
                    <a:pt x="8229" y="21600"/>
                    <a:pt x="6583" y="21600"/>
                  </a:cubicBezTo>
                  <a:cubicBezTo>
                    <a:pt x="6583" y="20691"/>
                    <a:pt x="6583" y="20691"/>
                    <a:pt x="6583" y="20691"/>
                  </a:cubicBezTo>
                  <a:cubicBezTo>
                    <a:pt x="7611" y="20691"/>
                    <a:pt x="8229" y="20691"/>
                    <a:pt x="8640" y="20463"/>
                  </a:cubicBezTo>
                  <a:cubicBezTo>
                    <a:pt x="8846" y="20463"/>
                    <a:pt x="9051" y="20463"/>
                    <a:pt x="9051" y="20236"/>
                  </a:cubicBezTo>
                  <a:cubicBezTo>
                    <a:pt x="9257" y="20008"/>
                    <a:pt x="9257" y="19554"/>
                    <a:pt x="9257" y="18644"/>
                  </a:cubicBezTo>
                  <a:cubicBezTo>
                    <a:pt x="9257" y="18417"/>
                    <a:pt x="9257" y="17053"/>
                    <a:pt x="9463" y="14324"/>
                  </a:cubicBezTo>
                  <a:cubicBezTo>
                    <a:pt x="9463" y="12733"/>
                    <a:pt x="9463" y="12733"/>
                    <a:pt x="9463" y="12733"/>
                  </a:cubicBezTo>
                  <a:cubicBezTo>
                    <a:pt x="9257" y="12278"/>
                    <a:pt x="9051" y="11823"/>
                    <a:pt x="8846" y="11368"/>
                  </a:cubicBezTo>
                  <a:cubicBezTo>
                    <a:pt x="8640" y="11141"/>
                    <a:pt x="8229" y="10232"/>
                    <a:pt x="7200" y="8867"/>
                  </a:cubicBezTo>
                  <a:cubicBezTo>
                    <a:pt x="3497" y="2956"/>
                    <a:pt x="3497" y="2956"/>
                    <a:pt x="3497" y="2956"/>
                  </a:cubicBezTo>
                  <a:cubicBezTo>
                    <a:pt x="3086" y="2274"/>
                    <a:pt x="2880" y="1592"/>
                    <a:pt x="2674" y="1592"/>
                  </a:cubicBezTo>
                  <a:cubicBezTo>
                    <a:pt x="2469" y="1364"/>
                    <a:pt x="2057" y="1137"/>
                    <a:pt x="1851" y="1137"/>
                  </a:cubicBezTo>
                  <a:cubicBezTo>
                    <a:pt x="1646" y="1137"/>
                    <a:pt x="1234" y="909"/>
                    <a:pt x="0" y="909"/>
                  </a:cubicBezTo>
                  <a:cubicBezTo>
                    <a:pt x="0" y="0"/>
                    <a:pt x="0" y="0"/>
                    <a:pt x="0" y="0"/>
                  </a:cubicBezTo>
                  <a:cubicBezTo>
                    <a:pt x="1851" y="0"/>
                    <a:pt x="2469" y="0"/>
                    <a:pt x="3497" y="0"/>
                  </a:cubicBezTo>
                  <a:cubicBezTo>
                    <a:pt x="4526" y="0"/>
                    <a:pt x="6994" y="0"/>
                    <a:pt x="8846" y="0"/>
                  </a:cubicBezTo>
                  <a:cubicBezTo>
                    <a:pt x="8846" y="909"/>
                    <a:pt x="8846" y="909"/>
                    <a:pt x="8846" y="909"/>
                  </a:cubicBezTo>
                  <a:cubicBezTo>
                    <a:pt x="7817" y="909"/>
                    <a:pt x="6789" y="1137"/>
                    <a:pt x="6583" y="1137"/>
                  </a:cubicBezTo>
                  <a:cubicBezTo>
                    <a:pt x="6377" y="1137"/>
                    <a:pt x="6171" y="1364"/>
                    <a:pt x="6171" y="1592"/>
                  </a:cubicBezTo>
                  <a:cubicBezTo>
                    <a:pt x="6171" y="1592"/>
                    <a:pt x="6377" y="2274"/>
                    <a:pt x="6994" y="3183"/>
                  </a:cubicBezTo>
                  <a:cubicBezTo>
                    <a:pt x="11314" y="10914"/>
                    <a:pt x="11314" y="10914"/>
                    <a:pt x="11314" y="10914"/>
                  </a:cubicBezTo>
                  <a:lnTo>
                    <a:pt x="15840" y="3183"/>
                  </a:lnTo>
                  <a:close/>
                  <a:moveTo>
                    <a:pt x="15840" y="3183"/>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6034" name="AutoShape 163"/>
            <p:cNvSpPr>
              <a:spLocks/>
            </p:cNvSpPr>
            <p:nvPr/>
          </p:nvSpPr>
          <p:spPr bwMode="auto">
            <a:xfrm>
              <a:off x="188" y="0"/>
              <a:ext cx="55"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3872" y="5236"/>
                  </a:moveTo>
                  <a:cubicBezTo>
                    <a:pt x="4483" y="3927"/>
                    <a:pt x="5298" y="2836"/>
                    <a:pt x="6317" y="2182"/>
                  </a:cubicBezTo>
                  <a:cubicBezTo>
                    <a:pt x="7540" y="1527"/>
                    <a:pt x="8966" y="1091"/>
                    <a:pt x="10392" y="1091"/>
                  </a:cubicBezTo>
                  <a:cubicBezTo>
                    <a:pt x="11411" y="1091"/>
                    <a:pt x="12430" y="1309"/>
                    <a:pt x="13449" y="1745"/>
                  </a:cubicBezTo>
                  <a:cubicBezTo>
                    <a:pt x="14264" y="1964"/>
                    <a:pt x="15079" y="2400"/>
                    <a:pt x="15487" y="2836"/>
                  </a:cubicBezTo>
                  <a:cubicBezTo>
                    <a:pt x="16098" y="3491"/>
                    <a:pt x="16709" y="3927"/>
                    <a:pt x="17117" y="4582"/>
                  </a:cubicBezTo>
                  <a:cubicBezTo>
                    <a:pt x="17525" y="5236"/>
                    <a:pt x="17728" y="5891"/>
                    <a:pt x="17932" y="6764"/>
                  </a:cubicBezTo>
                  <a:cubicBezTo>
                    <a:pt x="18340" y="8073"/>
                    <a:pt x="18543" y="9600"/>
                    <a:pt x="18543" y="11127"/>
                  </a:cubicBezTo>
                  <a:cubicBezTo>
                    <a:pt x="18543" y="12873"/>
                    <a:pt x="18340" y="14618"/>
                    <a:pt x="17728" y="15927"/>
                  </a:cubicBezTo>
                  <a:cubicBezTo>
                    <a:pt x="17321" y="17236"/>
                    <a:pt x="16302" y="18327"/>
                    <a:pt x="15283" y="19200"/>
                  </a:cubicBezTo>
                  <a:cubicBezTo>
                    <a:pt x="14060" y="19855"/>
                    <a:pt x="12838" y="20291"/>
                    <a:pt x="11208" y="20291"/>
                  </a:cubicBezTo>
                  <a:cubicBezTo>
                    <a:pt x="10189" y="20291"/>
                    <a:pt x="9170" y="20073"/>
                    <a:pt x="8151" y="19855"/>
                  </a:cubicBezTo>
                  <a:cubicBezTo>
                    <a:pt x="7336" y="19418"/>
                    <a:pt x="6521" y="18764"/>
                    <a:pt x="5706" y="17891"/>
                  </a:cubicBezTo>
                  <a:cubicBezTo>
                    <a:pt x="4891" y="17236"/>
                    <a:pt x="4279" y="16145"/>
                    <a:pt x="3872" y="15055"/>
                  </a:cubicBezTo>
                  <a:cubicBezTo>
                    <a:pt x="3668" y="14400"/>
                    <a:pt x="3464" y="13527"/>
                    <a:pt x="3260" y="12436"/>
                  </a:cubicBezTo>
                  <a:cubicBezTo>
                    <a:pt x="3057" y="11564"/>
                    <a:pt x="2853" y="10691"/>
                    <a:pt x="2853" y="9818"/>
                  </a:cubicBezTo>
                  <a:cubicBezTo>
                    <a:pt x="2853" y="8073"/>
                    <a:pt x="3260" y="6545"/>
                    <a:pt x="3872" y="5236"/>
                  </a:cubicBezTo>
                  <a:close/>
                  <a:moveTo>
                    <a:pt x="611" y="15055"/>
                  </a:moveTo>
                  <a:cubicBezTo>
                    <a:pt x="1019" y="16582"/>
                    <a:pt x="1834" y="17673"/>
                    <a:pt x="2649" y="18764"/>
                  </a:cubicBezTo>
                  <a:cubicBezTo>
                    <a:pt x="3668" y="19636"/>
                    <a:pt x="4687" y="20509"/>
                    <a:pt x="5909" y="20945"/>
                  </a:cubicBezTo>
                  <a:cubicBezTo>
                    <a:pt x="7336" y="21382"/>
                    <a:pt x="8762" y="21600"/>
                    <a:pt x="10189" y="21600"/>
                  </a:cubicBezTo>
                  <a:cubicBezTo>
                    <a:pt x="13449" y="21600"/>
                    <a:pt x="16302" y="20509"/>
                    <a:pt x="18340" y="18327"/>
                  </a:cubicBezTo>
                  <a:cubicBezTo>
                    <a:pt x="20581" y="16145"/>
                    <a:pt x="21600" y="13527"/>
                    <a:pt x="21600" y="10036"/>
                  </a:cubicBezTo>
                  <a:cubicBezTo>
                    <a:pt x="21600" y="9164"/>
                    <a:pt x="21600" y="8073"/>
                    <a:pt x="21396" y="7200"/>
                  </a:cubicBezTo>
                  <a:cubicBezTo>
                    <a:pt x="21192" y="6327"/>
                    <a:pt x="20785" y="5455"/>
                    <a:pt x="20581" y="4800"/>
                  </a:cubicBezTo>
                  <a:cubicBezTo>
                    <a:pt x="19970" y="3927"/>
                    <a:pt x="19358" y="3273"/>
                    <a:pt x="18543" y="2400"/>
                  </a:cubicBezTo>
                  <a:cubicBezTo>
                    <a:pt x="17728" y="1745"/>
                    <a:pt x="16709" y="1091"/>
                    <a:pt x="15283" y="655"/>
                  </a:cubicBezTo>
                  <a:cubicBezTo>
                    <a:pt x="14060" y="218"/>
                    <a:pt x="12634" y="0"/>
                    <a:pt x="11004" y="0"/>
                  </a:cubicBezTo>
                  <a:cubicBezTo>
                    <a:pt x="9374" y="0"/>
                    <a:pt x="7743" y="218"/>
                    <a:pt x="6521" y="655"/>
                  </a:cubicBezTo>
                  <a:cubicBezTo>
                    <a:pt x="5094" y="1309"/>
                    <a:pt x="3872" y="1964"/>
                    <a:pt x="2853" y="3055"/>
                  </a:cubicBezTo>
                  <a:cubicBezTo>
                    <a:pt x="1834" y="4145"/>
                    <a:pt x="1019" y="5236"/>
                    <a:pt x="611" y="6545"/>
                  </a:cubicBezTo>
                  <a:cubicBezTo>
                    <a:pt x="204" y="7855"/>
                    <a:pt x="0" y="9382"/>
                    <a:pt x="0" y="10909"/>
                  </a:cubicBezTo>
                  <a:cubicBezTo>
                    <a:pt x="0" y="12218"/>
                    <a:pt x="204" y="13745"/>
                    <a:pt x="611" y="15055"/>
                  </a:cubicBezTo>
                  <a:close/>
                  <a:moveTo>
                    <a:pt x="611" y="1505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86020" name="Rectangle 165"/>
          <p:cNvSpPr>
            <a:spLocks noGrp="1" noChangeArrowheads="1"/>
          </p:cNvSpPr>
          <p:nvPr>
            <p:ph type="title"/>
          </p:nvPr>
        </p:nvSpPr>
        <p:spPr>
          <a:xfrm>
            <a:off x="304800" y="0"/>
            <a:ext cx="8839200" cy="1600200"/>
          </a:xfrm>
        </p:spPr>
        <p:txBody>
          <a:bodyPr rIns="132080"/>
          <a:lstStyle/>
          <a:p>
            <a:pPr eaLnBrk="1" hangingPunct="1"/>
            <a:r>
              <a:rPr lang="en-US" altLang="en-US" sz="4800" dirty="0" smtClean="0">
                <a:ea typeface="ＭＳ Ｐゴシック" pitchFamily="34" charset="-128"/>
              </a:rPr>
              <a:t>Syndromic Diagnoses</a:t>
            </a:r>
            <a:br>
              <a:rPr lang="en-US" altLang="en-US" sz="4800" dirty="0" smtClean="0">
                <a:ea typeface="ＭＳ Ｐゴシック" pitchFamily="34" charset="-128"/>
              </a:rPr>
            </a:br>
            <a:r>
              <a:rPr lang="en-US" altLang="en-US" sz="2400" dirty="0" smtClean="0">
                <a:ea typeface="ＭＳ Ｐゴシック" pitchFamily="34" charset="-128"/>
              </a:rPr>
              <a:t>Empiric Rx: WHO IMCI</a:t>
            </a:r>
            <a:br>
              <a:rPr lang="en-US" altLang="en-US" sz="2400" dirty="0" smtClean="0">
                <a:ea typeface="ＭＳ Ｐゴシック" pitchFamily="34" charset="-128"/>
              </a:rPr>
            </a:br>
            <a:r>
              <a:rPr lang="en-US" altLang="en-US" sz="2400" dirty="0" smtClean="0">
                <a:ea typeface="ＭＳ Ｐゴシック" pitchFamily="34" charset="-128"/>
              </a:rPr>
              <a:t>(Integrated Management of Childhood Illness)</a:t>
            </a:r>
          </a:p>
        </p:txBody>
      </p:sp>
      <p:sp>
        <p:nvSpPr>
          <p:cNvPr id="86021" name="Rectangle 166"/>
          <p:cNvSpPr>
            <a:spLocks noGrp="1" noChangeArrowheads="1"/>
          </p:cNvSpPr>
          <p:nvPr>
            <p:ph type="body" idx="1"/>
          </p:nvPr>
        </p:nvSpPr>
        <p:spPr>
          <a:xfrm>
            <a:off x="301625" y="1828800"/>
            <a:ext cx="8540750" cy="5029200"/>
          </a:xfrm>
        </p:spPr>
        <p:txBody>
          <a:bodyPr rIns="132080"/>
          <a:lstStyle/>
          <a:p>
            <a:pPr eaLnBrk="1" hangingPunct="1"/>
            <a:r>
              <a:rPr lang="en-US" altLang="en-US" dirty="0" smtClean="0">
                <a:ea typeface="ＭＳ Ｐゴシック" pitchFamily="34" charset="-128"/>
              </a:rPr>
              <a:t>Cough (and fever)</a:t>
            </a:r>
          </a:p>
          <a:p>
            <a:pPr eaLnBrk="1" hangingPunct="1"/>
            <a:r>
              <a:rPr lang="en-US" altLang="en-US" dirty="0" smtClean="0">
                <a:ea typeface="ＭＳ Ｐゴシック" pitchFamily="34" charset="-128"/>
              </a:rPr>
              <a:t>Increased respiratory rate</a:t>
            </a:r>
          </a:p>
          <a:p>
            <a:pPr marL="782638" lvl="1" eaLnBrk="1" hangingPunct="1"/>
            <a:r>
              <a:rPr lang="en-US" altLang="en-US" dirty="0" smtClean="0">
                <a:ea typeface="ＭＳ Ｐゴシック" pitchFamily="34" charset="-128"/>
              </a:rPr>
              <a:t>≥60 if age &lt; 2 mos.</a:t>
            </a:r>
          </a:p>
          <a:p>
            <a:pPr marL="782638" lvl="1" eaLnBrk="1" hangingPunct="1"/>
            <a:r>
              <a:rPr lang="en-US" altLang="en-US" dirty="0" smtClean="0">
                <a:ea typeface="ＭＳ Ｐゴシック" pitchFamily="34" charset="-128"/>
              </a:rPr>
              <a:t>≥50 if age 2-12 mos.</a:t>
            </a:r>
          </a:p>
          <a:p>
            <a:pPr marL="782638" lvl="1" eaLnBrk="1" hangingPunct="1"/>
            <a:r>
              <a:rPr lang="en-US" altLang="en-US" dirty="0" smtClean="0">
                <a:ea typeface="ＭＳ Ｐゴシック" pitchFamily="34" charset="-128"/>
              </a:rPr>
              <a:t>≥40 if age 12 mos. to 5 years</a:t>
            </a:r>
          </a:p>
          <a:p>
            <a:pPr eaLnBrk="1" hangingPunct="1"/>
            <a:r>
              <a:rPr lang="en-US" altLang="en-US" dirty="0" smtClean="0">
                <a:ea typeface="ＭＳ Ｐゴシック" pitchFamily="34" charset="-128"/>
              </a:rPr>
              <a:t>Lower chest retractions</a:t>
            </a:r>
          </a:p>
          <a:p>
            <a:pPr eaLnBrk="1" hangingPunct="1"/>
            <a:r>
              <a:rPr lang="en-US" altLang="en-US" dirty="0" smtClean="0">
                <a:ea typeface="ＭＳ Ｐゴシック" pitchFamily="34" charset="-128"/>
              </a:rPr>
              <a:t>(Hypoxia, crackles, percussed </a:t>
            </a:r>
          </a:p>
          <a:p>
            <a:pPr eaLnBrk="1" hangingPunct="1">
              <a:buFont typeface="Arial" pitchFamily="34" charset="0"/>
              <a:buNone/>
            </a:pPr>
            <a:r>
              <a:rPr lang="en-US" altLang="en-US" dirty="0" smtClean="0">
                <a:ea typeface="ＭＳ Ｐゴシック" pitchFamily="34" charset="-128"/>
              </a:rPr>
              <a:t>	dullness </a:t>
            </a:r>
            <a:r>
              <a:rPr lang="en-US" altLang="en-US" dirty="0" smtClean="0">
                <a:solidFill>
                  <a:srgbClr val="FFFF00"/>
                </a:solidFill>
                <a:ea typeface="ＭＳ Ｐゴシック" pitchFamily="34" charset="-128"/>
              </a:rPr>
              <a:t>rather than CXR</a:t>
            </a:r>
            <a:r>
              <a:rPr lang="en-US" altLang="en-US" dirty="0" smtClean="0">
                <a:ea typeface="ＭＳ Ｐゴシック" pitchFamily="34" charset="-128"/>
              </a:rPr>
              <a:t>)</a:t>
            </a:r>
          </a:p>
        </p:txBody>
      </p:sp>
      <p:sp>
        <p:nvSpPr>
          <p:cNvPr id="86022" name="Freeform 167"/>
          <p:cNvSpPr>
            <a:spLocks/>
          </p:cNvSpPr>
          <p:nvPr/>
        </p:nvSpPr>
        <p:spPr bwMode="auto">
          <a:xfrm>
            <a:off x="6155267" y="2133600"/>
            <a:ext cx="533400" cy="3886200"/>
          </a:xfrm>
          <a:custGeom>
            <a:avLst/>
            <a:gdLst>
              <a:gd name="T0" fmla="*/ 0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38100" cap="flat">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696" name="Rectangle 168"/>
          <p:cNvSpPr>
            <a:spLocks/>
          </p:cNvSpPr>
          <p:nvPr/>
        </p:nvSpPr>
        <p:spPr bwMode="auto">
          <a:xfrm>
            <a:off x="6781800" y="3829050"/>
            <a:ext cx="2527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Lst>
        </p:spPr>
        <p:txBody>
          <a:bodyPr lIns="0" tIns="0" rIns="40639" bIns="0"/>
          <a:lstStyle>
            <a:lvl1pPr marL="700088" indent="-6604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80000"/>
              </a:lnSpc>
              <a:spcBef>
                <a:spcPts val="1600"/>
              </a:spcBef>
              <a:defRPr/>
            </a:pPr>
            <a:r>
              <a:rPr lang="en-US" altLang="en-US" sz="2800" dirty="0" smtClean="0">
                <a:solidFill>
                  <a:srgbClr val="FFFF00"/>
                </a:solidFill>
                <a:effectLst>
                  <a:outerShdw blurRad="38100" dist="38100" dir="2700000" algn="tl">
                    <a:srgbClr val="FFFFFF"/>
                  </a:outerShdw>
                </a:effectLst>
                <a:cs typeface="Arial" pitchFamily="34" charset="0"/>
              </a:rPr>
              <a:t>= Pneumonia</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Title 1"/>
          <p:cNvSpPr>
            <a:spLocks noGrp="1"/>
          </p:cNvSpPr>
          <p:nvPr>
            <p:ph type="title"/>
          </p:nvPr>
        </p:nvSpPr>
        <p:spPr>
          <a:xfrm>
            <a:off x="0" y="457200"/>
            <a:ext cx="1981200" cy="5791200"/>
          </a:xfrm>
        </p:spPr>
        <p:txBody>
          <a:bodyPr/>
          <a:lstStyle/>
          <a:p>
            <a:r>
              <a:rPr lang="en-US" altLang="en-US" dirty="0" smtClean="0">
                <a:ea typeface="ＭＳ Ｐゴシック" pitchFamily="34" charset="-128"/>
              </a:rPr>
              <a:t>E.g.</a:t>
            </a:r>
            <a:br>
              <a:rPr lang="en-US" altLang="en-US" dirty="0" smtClean="0">
                <a:ea typeface="ＭＳ Ｐゴシック" pitchFamily="34" charset="-128"/>
              </a:rPr>
            </a:br>
            <a:r>
              <a:rPr lang="en-US" altLang="en-US" dirty="0" smtClean="0">
                <a:ea typeface="ＭＳ Ｐゴシック" pitchFamily="34" charset="-128"/>
              </a:rPr>
              <a:t>Evidence Based</a:t>
            </a:r>
            <a:br>
              <a:rPr lang="en-US" altLang="en-US" dirty="0" smtClean="0">
                <a:ea typeface="ＭＳ Ｐゴシック" pitchFamily="34" charset="-128"/>
              </a:rPr>
            </a:br>
            <a:r>
              <a:rPr lang="en-US" altLang="en-US" dirty="0" smtClean="0">
                <a:ea typeface="ＭＳ Ｐゴシック" pitchFamily="34" charset="-128"/>
              </a:rPr>
              <a:t>Cancer Screening Recs for Thailand (</a:t>
            </a:r>
            <a:r>
              <a:rPr lang="en-US" altLang="en-US" sz="3600" i="1" dirty="0" smtClean="0">
                <a:ea typeface="ＭＳ Ｐゴシック" pitchFamily="34" charset="-128"/>
              </a:rPr>
              <a:t>MIC</a:t>
            </a:r>
            <a:r>
              <a:rPr lang="en-US" altLang="en-US" dirty="0" smtClean="0">
                <a:ea typeface="ＭＳ Ｐゴシック" pitchFamily="34" charset="-128"/>
              </a:rPr>
              <a:t>) 2014:</a:t>
            </a:r>
            <a:br>
              <a:rPr lang="en-US" altLang="en-US" dirty="0" smtClean="0">
                <a:ea typeface="ＭＳ Ｐゴシック" pitchFamily="34" charset="-128"/>
              </a:rPr>
            </a:br>
            <a:r>
              <a:rPr lang="en-US" altLang="en-US" dirty="0" smtClean="0">
                <a:ea typeface="ＭＳ Ｐゴシック" pitchFamily="34" charset="-128"/>
              </a:rPr>
              <a:t>Screening guidelines based on country income</a:t>
            </a:r>
          </a:p>
        </p:txBody>
      </p:sp>
      <p:pic>
        <p:nvPicPr>
          <p:cNvPr id="962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76200"/>
            <a:ext cx="7086600" cy="60245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0" name="TextBox 3"/>
          <p:cNvSpPr txBox="1">
            <a:spLocks noChangeArrowheads="1"/>
          </p:cNvSpPr>
          <p:nvPr/>
        </p:nvSpPr>
        <p:spPr bwMode="auto">
          <a:xfrm>
            <a:off x="2590800" y="6119813"/>
            <a:ext cx="6248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r>
              <a:rPr lang="en-US" altLang="en-US" sz="1400"/>
              <a:t>Chalkidou, K., P. Marquez, et al. (2014). "Evidence-informed frameworks for cost-effective cancer care and prevention in low, middle, and high-income countries." </a:t>
            </a:r>
            <a:r>
              <a:rPr lang="en-US" altLang="en-US" sz="1400" u="sng"/>
              <a:t>The Lancet. Oncology</a:t>
            </a:r>
            <a:r>
              <a:rPr lang="en-US" altLang="en-US" sz="1400"/>
              <a:t> </a:t>
            </a:r>
            <a:r>
              <a:rPr lang="en-US" altLang="en-US" sz="1400" b="1"/>
              <a:t>15</a:t>
            </a:r>
            <a:r>
              <a:rPr lang="en-US" altLang="en-US" sz="1400"/>
              <a:t>(3): e119-131.</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Text Box 152"/>
          <p:cNvSpPr txBox="1">
            <a:spLocks noChangeArrowheads="1"/>
          </p:cNvSpPr>
          <p:nvPr/>
        </p:nvSpPr>
        <p:spPr bwMode="auto">
          <a:xfrm>
            <a:off x="7569200" y="6245225"/>
            <a:ext cx="2555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50800" tIns="50800" bIns="50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fld id="{1347D07C-829C-43EF-B0C6-B4F2E5132BB4}" type="slidenum">
              <a:rPr lang="en-US" altLang="en-US" sz="1000" smtClean="0">
                <a:cs typeface="Arial" pitchFamily="34" charset="0"/>
              </a:rPr>
              <a:pPr algn="ctr" eaLnBrk="1" hangingPunct="1">
                <a:defRPr/>
              </a:pPr>
              <a:t>83</a:t>
            </a:fld>
            <a:endParaRPr lang="en-US" altLang="en-US" sz="1000" smtClean="0">
              <a:cs typeface="Arial" pitchFamily="34" charset="0"/>
            </a:endParaRPr>
          </a:p>
        </p:txBody>
      </p:sp>
      <p:grpSp>
        <p:nvGrpSpPr>
          <p:cNvPr id="87043" name="Group 164"/>
          <p:cNvGrpSpPr>
            <a:grpSpLocks/>
          </p:cNvGrpSpPr>
          <p:nvPr/>
        </p:nvGrpSpPr>
        <p:grpSpPr bwMode="auto">
          <a:xfrm>
            <a:off x="120650" y="6299200"/>
            <a:ext cx="420688" cy="458788"/>
            <a:chOff x="0" y="0"/>
            <a:chExt cx="265" cy="289"/>
          </a:xfrm>
        </p:grpSpPr>
        <p:sp>
          <p:nvSpPr>
            <p:cNvPr id="87050" name="Freeform 153"/>
            <p:cNvSpPr>
              <a:spLocks/>
            </p:cNvSpPr>
            <p:nvPr/>
          </p:nvSpPr>
          <p:spPr bwMode="auto">
            <a:xfrm>
              <a:off x="98" y="67"/>
              <a:ext cx="21"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7051" name="AutoShape 154"/>
            <p:cNvSpPr>
              <a:spLocks/>
            </p:cNvSpPr>
            <p:nvPr/>
          </p:nvSpPr>
          <p:spPr bwMode="auto">
            <a:xfrm>
              <a:off x="39" y="140"/>
              <a:ext cx="186"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17027" y="0"/>
                  </a:moveTo>
                  <a:cubicBezTo>
                    <a:pt x="12455" y="0"/>
                    <a:pt x="12455" y="0"/>
                    <a:pt x="12455" y="0"/>
                  </a:cubicBezTo>
                  <a:cubicBezTo>
                    <a:pt x="12455" y="6472"/>
                    <a:pt x="12455" y="6472"/>
                    <a:pt x="12455" y="6472"/>
                  </a:cubicBezTo>
                  <a:cubicBezTo>
                    <a:pt x="12455" y="9408"/>
                    <a:pt x="13297" y="11440"/>
                    <a:pt x="14681" y="12870"/>
                  </a:cubicBezTo>
                  <a:cubicBezTo>
                    <a:pt x="14681" y="11967"/>
                    <a:pt x="14681" y="11967"/>
                    <a:pt x="14681" y="11967"/>
                  </a:cubicBezTo>
                  <a:cubicBezTo>
                    <a:pt x="13658" y="10461"/>
                    <a:pt x="13477" y="8730"/>
                    <a:pt x="13477" y="7225"/>
                  </a:cubicBezTo>
                  <a:cubicBezTo>
                    <a:pt x="13477" y="5569"/>
                    <a:pt x="13477" y="5569"/>
                    <a:pt x="13477" y="5569"/>
                  </a:cubicBezTo>
                  <a:cubicBezTo>
                    <a:pt x="15222" y="5569"/>
                    <a:pt x="15222" y="5569"/>
                    <a:pt x="15222" y="5569"/>
                  </a:cubicBezTo>
                  <a:cubicBezTo>
                    <a:pt x="15222" y="12870"/>
                    <a:pt x="15222" y="12870"/>
                    <a:pt x="15222" y="12870"/>
                  </a:cubicBezTo>
                  <a:cubicBezTo>
                    <a:pt x="15222" y="15579"/>
                    <a:pt x="14621" y="18966"/>
                    <a:pt x="10830" y="21073"/>
                  </a:cubicBezTo>
                  <a:cubicBezTo>
                    <a:pt x="7160" y="19041"/>
                    <a:pt x="6438" y="15880"/>
                    <a:pt x="6378" y="13321"/>
                  </a:cubicBezTo>
                  <a:cubicBezTo>
                    <a:pt x="8123" y="11816"/>
                    <a:pt x="9085" y="9709"/>
                    <a:pt x="9085" y="6472"/>
                  </a:cubicBezTo>
                  <a:cubicBezTo>
                    <a:pt x="9085" y="5569"/>
                    <a:pt x="9085" y="5569"/>
                    <a:pt x="9085" y="5569"/>
                  </a:cubicBezTo>
                  <a:cubicBezTo>
                    <a:pt x="10830" y="5569"/>
                    <a:pt x="10830" y="5569"/>
                    <a:pt x="10830" y="5569"/>
                  </a:cubicBezTo>
                  <a:cubicBezTo>
                    <a:pt x="11913" y="5569"/>
                    <a:pt x="11913" y="5569"/>
                    <a:pt x="11913" y="5569"/>
                  </a:cubicBezTo>
                  <a:cubicBezTo>
                    <a:pt x="11913" y="4215"/>
                    <a:pt x="11913" y="4215"/>
                    <a:pt x="11913" y="4215"/>
                  </a:cubicBezTo>
                  <a:cubicBezTo>
                    <a:pt x="10830" y="4215"/>
                    <a:pt x="10830" y="4215"/>
                    <a:pt x="10830" y="4215"/>
                  </a:cubicBezTo>
                  <a:cubicBezTo>
                    <a:pt x="9085" y="4215"/>
                    <a:pt x="9085" y="4215"/>
                    <a:pt x="9085" y="4215"/>
                  </a:cubicBezTo>
                  <a:cubicBezTo>
                    <a:pt x="9085" y="4215"/>
                    <a:pt x="9085" y="4215"/>
                    <a:pt x="9085" y="4215"/>
                  </a:cubicBezTo>
                  <a:cubicBezTo>
                    <a:pt x="8062" y="4215"/>
                    <a:pt x="8062" y="4215"/>
                    <a:pt x="8062" y="4215"/>
                  </a:cubicBezTo>
                  <a:cubicBezTo>
                    <a:pt x="8062" y="4215"/>
                    <a:pt x="8062" y="4215"/>
                    <a:pt x="8062" y="4215"/>
                  </a:cubicBezTo>
                  <a:cubicBezTo>
                    <a:pt x="5355" y="4215"/>
                    <a:pt x="5355" y="4215"/>
                    <a:pt x="5355" y="4215"/>
                  </a:cubicBezTo>
                  <a:cubicBezTo>
                    <a:pt x="5355" y="11967"/>
                    <a:pt x="5355" y="11967"/>
                    <a:pt x="5355" y="11967"/>
                  </a:cubicBezTo>
                  <a:cubicBezTo>
                    <a:pt x="5355" y="12192"/>
                    <a:pt x="5355" y="12493"/>
                    <a:pt x="5355" y="12719"/>
                  </a:cubicBezTo>
                  <a:cubicBezTo>
                    <a:pt x="5355" y="12719"/>
                    <a:pt x="5355" y="12719"/>
                    <a:pt x="5355" y="12719"/>
                  </a:cubicBezTo>
                  <a:cubicBezTo>
                    <a:pt x="5776" y="12418"/>
                    <a:pt x="6077" y="12042"/>
                    <a:pt x="6378" y="11666"/>
                  </a:cubicBezTo>
                  <a:cubicBezTo>
                    <a:pt x="6378" y="11666"/>
                    <a:pt x="6378" y="11666"/>
                    <a:pt x="6378" y="11666"/>
                  </a:cubicBezTo>
                  <a:cubicBezTo>
                    <a:pt x="6378" y="5569"/>
                    <a:pt x="6378" y="5569"/>
                    <a:pt x="6378" y="5569"/>
                  </a:cubicBezTo>
                  <a:cubicBezTo>
                    <a:pt x="8062" y="5569"/>
                    <a:pt x="8062" y="5569"/>
                    <a:pt x="8062" y="5569"/>
                  </a:cubicBezTo>
                  <a:cubicBezTo>
                    <a:pt x="8062" y="5569"/>
                    <a:pt x="8062" y="5569"/>
                    <a:pt x="8062" y="5569"/>
                  </a:cubicBezTo>
                  <a:cubicBezTo>
                    <a:pt x="8062" y="7225"/>
                    <a:pt x="8062" y="7225"/>
                    <a:pt x="8062" y="7225"/>
                  </a:cubicBezTo>
                  <a:cubicBezTo>
                    <a:pt x="8062" y="9483"/>
                    <a:pt x="7701" y="12192"/>
                    <a:pt x="4513" y="13999"/>
                  </a:cubicBezTo>
                  <a:cubicBezTo>
                    <a:pt x="1384" y="12192"/>
                    <a:pt x="1023" y="9483"/>
                    <a:pt x="1023" y="7225"/>
                  </a:cubicBezTo>
                  <a:cubicBezTo>
                    <a:pt x="1023" y="1355"/>
                    <a:pt x="1023" y="1355"/>
                    <a:pt x="1023" y="1355"/>
                  </a:cubicBezTo>
                  <a:cubicBezTo>
                    <a:pt x="4513" y="1355"/>
                    <a:pt x="4513" y="1355"/>
                    <a:pt x="4513" y="1355"/>
                  </a:cubicBezTo>
                  <a:cubicBezTo>
                    <a:pt x="8062" y="1355"/>
                    <a:pt x="8062" y="1355"/>
                    <a:pt x="8062" y="1355"/>
                  </a:cubicBezTo>
                  <a:cubicBezTo>
                    <a:pt x="8062" y="3613"/>
                    <a:pt x="8062" y="3613"/>
                    <a:pt x="8062" y="3613"/>
                  </a:cubicBezTo>
                  <a:cubicBezTo>
                    <a:pt x="9085" y="3613"/>
                    <a:pt x="9085" y="3613"/>
                    <a:pt x="9085" y="3613"/>
                  </a:cubicBezTo>
                  <a:cubicBezTo>
                    <a:pt x="9085" y="0"/>
                    <a:pt x="9085" y="0"/>
                    <a:pt x="9085" y="0"/>
                  </a:cubicBezTo>
                  <a:cubicBezTo>
                    <a:pt x="4513" y="0"/>
                    <a:pt x="4513" y="0"/>
                    <a:pt x="4513" y="0"/>
                  </a:cubicBezTo>
                  <a:cubicBezTo>
                    <a:pt x="0" y="0"/>
                    <a:pt x="0" y="0"/>
                    <a:pt x="0" y="0"/>
                  </a:cubicBezTo>
                  <a:cubicBezTo>
                    <a:pt x="0" y="6472"/>
                    <a:pt x="0" y="6472"/>
                    <a:pt x="0" y="6472"/>
                  </a:cubicBezTo>
                  <a:cubicBezTo>
                    <a:pt x="0" y="10762"/>
                    <a:pt x="1685" y="13095"/>
                    <a:pt x="4513" y="14450"/>
                  </a:cubicBezTo>
                  <a:cubicBezTo>
                    <a:pt x="4874" y="14300"/>
                    <a:pt x="5174" y="14149"/>
                    <a:pt x="5475" y="13999"/>
                  </a:cubicBezTo>
                  <a:cubicBezTo>
                    <a:pt x="5957" y="17837"/>
                    <a:pt x="7882" y="20170"/>
                    <a:pt x="10830" y="21600"/>
                  </a:cubicBezTo>
                  <a:cubicBezTo>
                    <a:pt x="13718" y="20170"/>
                    <a:pt x="15643" y="17912"/>
                    <a:pt x="16185" y="13999"/>
                  </a:cubicBezTo>
                  <a:cubicBezTo>
                    <a:pt x="16426" y="14149"/>
                    <a:pt x="16726" y="14300"/>
                    <a:pt x="17027" y="14450"/>
                  </a:cubicBezTo>
                  <a:cubicBezTo>
                    <a:pt x="19855" y="13095"/>
                    <a:pt x="21600" y="10762"/>
                    <a:pt x="21600" y="6472"/>
                  </a:cubicBezTo>
                  <a:cubicBezTo>
                    <a:pt x="21600" y="0"/>
                    <a:pt x="21600" y="0"/>
                    <a:pt x="21600" y="0"/>
                  </a:cubicBezTo>
                  <a:lnTo>
                    <a:pt x="17027" y="0"/>
                  </a:lnTo>
                  <a:close/>
                  <a:moveTo>
                    <a:pt x="20517" y="7225"/>
                  </a:moveTo>
                  <a:cubicBezTo>
                    <a:pt x="20517" y="9483"/>
                    <a:pt x="20216" y="12192"/>
                    <a:pt x="17027" y="13999"/>
                  </a:cubicBezTo>
                  <a:cubicBezTo>
                    <a:pt x="16726" y="13848"/>
                    <a:pt x="16486" y="13698"/>
                    <a:pt x="16245" y="13472"/>
                  </a:cubicBezTo>
                  <a:cubicBezTo>
                    <a:pt x="16245" y="13020"/>
                    <a:pt x="16305" y="12493"/>
                    <a:pt x="16305" y="11967"/>
                  </a:cubicBezTo>
                  <a:cubicBezTo>
                    <a:pt x="16305" y="4215"/>
                    <a:pt x="16305" y="4215"/>
                    <a:pt x="16305" y="4215"/>
                  </a:cubicBezTo>
                  <a:cubicBezTo>
                    <a:pt x="13477" y="4215"/>
                    <a:pt x="13477" y="4215"/>
                    <a:pt x="13477" y="4215"/>
                  </a:cubicBezTo>
                  <a:cubicBezTo>
                    <a:pt x="13477" y="1355"/>
                    <a:pt x="13477" y="1355"/>
                    <a:pt x="13477" y="1355"/>
                  </a:cubicBezTo>
                  <a:cubicBezTo>
                    <a:pt x="17027" y="1355"/>
                    <a:pt x="17027" y="1355"/>
                    <a:pt x="17027" y="1355"/>
                  </a:cubicBezTo>
                  <a:cubicBezTo>
                    <a:pt x="20517" y="1355"/>
                    <a:pt x="20517" y="1355"/>
                    <a:pt x="20517" y="1355"/>
                  </a:cubicBezTo>
                  <a:lnTo>
                    <a:pt x="20517" y="7225"/>
                  </a:lnTo>
                  <a:close/>
                  <a:moveTo>
                    <a:pt x="20517" y="722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7052" name="Freeform 155"/>
            <p:cNvSpPr>
              <a:spLocks/>
            </p:cNvSpPr>
            <p:nvPr/>
          </p:nvSpPr>
          <p:spPr bwMode="auto">
            <a:xfrm>
              <a:off x="54" y="67"/>
              <a:ext cx="39"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1705" y="21600"/>
                  </a:moveTo>
                  <a:cubicBezTo>
                    <a:pt x="1705" y="20700"/>
                    <a:pt x="1705" y="20700"/>
                    <a:pt x="1705" y="20700"/>
                  </a:cubicBezTo>
                  <a:cubicBezTo>
                    <a:pt x="2558" y="20475"/>
                    <a:pt x="3126" y="20250"/>
                    <a:pt x="3411" y="20025"/>
                  </a:cubicBezTo>
                  <a:cubicBezTo>
                    <a:pt x="3411" y="20025"/>
                    <a:pt x="3411" y="19800"/>
                    <a:pt x="3695" y="19800"/>
                  </a:cubicBezTo>
                  <a:cubicBezTo>
                    <a:pt x="3695" y="19350"/>
                    <a:pt x="3695" y="18900"/>
                    <a:pt x="3695" y="18000"/>
                  </a:cubicBezTo>
                  <a:cubicBezTo>
                    <a:pt x="3979" y="16425"/>
                    <a:pt x="3979" y="15750"/>
                    <a:pt x="3979" y="15300"/>
                  </a:cubicBezTo>
                  <a:cubicBezTo>
                    <a:pt x="3979" y="7200"/>
                    <a:pt x="3979" y="7200"/>
                    <a:pt x="3979" y="7200"/>
                  </a:cubicBezTo>
                  <a:cubicBezTo>
                    <a:pt x="3979" y="5850"/>
                    <a:pt x="3979" y="4500"/>
                    <a:pt x="3695" y="3150"/>
                  </a:cubicBezTo>
                  <a:cubicBezTo>
                    <a:pt x="3695" y="2250"/>
                    <a:pt x="3695" y="1575"/>
                    <a:pt x="3411" y="1350"/>
                  </a:cubicBezTo>
                  <a:cubicBezTo>
                    <a:pt x="3411" y="1350"/>
                    <a:pt x="3126" y="1125"/>
                    <a:pt x="2842" y="1125"/>
                  </a:cubicBezTo>
                  <a:cubicBezTo>
                    <a:pt x="2558" y="900"/>
                    <a:pt x="1421" y="900"/>
                    <a:pt x="0" y="900"/>
                  </a:cubicBezTo>
                  <a:cubicBezTo>
                    <a:pt x="0" y="0"/>
                    <a:pt x="0" y="0"/>
                    <a:pt x="0" y="0"/>
                  </a:cubicBezTo>
                  <a:cubicBezTo>
                    <a:pt x="3126" y="0"/>
                    <a:pt x="5116" y="0"/>
                    <a:pt x="5968" y="0"/>
                  </a:cubicBezTo>
                  <a:cubicBezTo>
                    <a:pt x="6821" y="0"/>
                    <a:pt x="8811" y="0"/>
                    <a:pt x="11653" y="0"/>
                  </a:cubicBezTo>
                  <a:cubicBezTo>
                    <a:pt x="11653" y="900"/>
                    <a:pt x="11653" y="900"/>
                    <a:pt x="11653" y="900"/>
                  </a:cubicBezTo>
                  <a:cubicBezTo>
                    <a:pt x="10232" y="900"/>
                    <a:pt x="9095" y="900"/>
                    <a:pt x="8811" y="1125"/>
                  </a:cubicBezTo>
                  <a:cubicBezTo>
                    <a:pt x="8526" y="1125"/>
                    <a:pt x="8242" y="1350"/>
                    <a:pt x="8242" y="1350"/>
                  </a:cubicBezTo>
                  <a:cubicBezTo>
                    <a:pt x="7958" y="1575"/>
                    <a:pt x="7958" y="2025"/>
                    <a:pt x="7958" y="2925"/>
                  </a:cubicBezTo>
                  <a:cubicBezTo>
                    <a:pt x="7674" y="3150"/>
                    <a:pt x="7674" y="4500"/>
                    <a:pt x="7674" y="7200"/>
                  </a:cubicBezTo>
                  <a:cubicBezTo>
                    <a:pt x="7674" y="17550"/>
                    <a:pt x="7674" y="17550"/>
                    <a:pt x="7674" y="17550"/>
                  </a:cubicBezTo>
                  <a:cubicBezTo>
                    <a:pt x="7674" y="18450"/>
                    <a:pt x="7674" y="19350"/>
                    <a:pt x="7958" y="20025"/>
                  </a:cubicBezTo>
                  <a:cubicBezTo>
                    <a:pt x="9379" y="20025"/>
                    <a:pt x="9379" y="20250"/>
                    <a:pt x="11084" y="20250"/>
                  </a:cubicBezTo>
                  <a:cubicBezTo>
                    <a:pt x="14779" y="20250"/>
                    <a:pt x="17621" y="20025"/>
                    <a:pt x="19042" y="19575"/>
                  </a:cubicBezTo>
                  <a:cubicBezTo>
                    <a:pt x="19326" y="19350"/>
                    <a:pt x="19326" y="18900"/>
                    <a:pt x="19611" y="18450"/>
                  </a:cubicBezTo>
                  <a:cubicBezTo>
                    <a:pt x="20463" y="15975"/>
                    <a:pt x="20463" y="15975"/>
                    <a:pt x="20463" y="15975"/>
                  </a:cubicBezTo>
                  <a:cubicBezTo>
                    <a:pt x="21600" y="15975"/>
                    <a:pt x="21600" y="15975"/>
                    <a:pt x="21600" y="15975"/>
                  </a:cubicBezTo>
                  <a:cubicBezTo>
                    <a:pt x="21316" y="17550"/>
                    <a:pt x="21032" y="19350"/>
                    <a:pt x="20747" y="21375"/>
                  </a:cubicBezTo>
                  <a:cubicBezTo>
                    <a:pt x="20179" y="21375"/>
                    <a:pt x="19895" y="21375"/>
                    <a:pt x="19611" y="21600"/>
                  </a:cubicBezTo>
                  <a:cubicBezTo>
                    <a:pt x="18758" y="21600"/>
                    <a:pt x="17905" y="21600"/>
                    <a:pt x="16200" y="21600"/>
                  </a:cubicBezTo>
                  <a:cubicBezTo>
                    <a:pt x="5684" y="21375"/>
                    <a:pt x="5684" y="21375"/>
                    <a:pt x="5684" y="21375"/>
                  </a:cubicBezTo>
                  <a:cubicBezTo>
                    <a:pt x="4263" y="21375"/>
                    <a:pt x="3126" y="21375"/>
                    <a:pt x="1705" y="21600"/>
                  </a:cubicBezTo>
                  <a:close/>
                  <a:moveTo>
                    <a:pt x="170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7053" name="Freeform 156"/>
            <p:cNvSpPr>
              <a:spLocks/>
            </p:cNvSpPr>
            <p:nvPr/>
          </p:nvSpPr>
          <p:spPr bwMode="auto">
            <a:xfrm>
              <a:off x="127" y="67"/>
              <a:ext cx="58"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0" y="21159"/>
                  </a:moveTo>
                  <a:cubicBezTo>
                    <a:pt x="0" y="20057"/>
                    <a:pt x="0" y="20057"/>
                    <a:pt x="0" y="20057"/>
                  </a:cubicBezTo>
                  <a:cubicBezTo>
                    <a:pt x="973" y="20057"/>
                    <a:pt x="1557" y="20057"/>
                    <a:pt x="1946" y="19837"/>
                  </a:cubicBezTo>
                  <a:cubicBezTo>
                    <a:pt x="2141" y="19837"/>
                    <a:pt x="2141" y="19837"/>
                    <a:pt x="2141" y="19616"/>
                  </a:cubicBezTo>
                  <a:cubicBezTo>
                    <a:pt x="2335" y="19396"/>
                    <a:pt x="2335" y="18955"/>
                    <a:pt x="2335" y="18073"/>
                  </a:cubicBezTo>
                  <a:cubicBezTo>
                    <a:pt x="2530" y="16751"/>
                    <a:pt x="2530" y="15649"/>
                    <a:pt x="2530" y="14767"/>
                  </a:cubicBezTo>
                  <a:cubicBezTo>
                    <a:pt x="2530" y="2645"/>
                    <a:pt x="2530" y="2645"/>
                    <a:pt x="2530" y="2645"/>
                  </a:cubicBezTo>
                  <a:cubicBezTo>
                    <a:pt x="2530" y="2204"/>
                    <a:pt x="2530" y="1984"/>
                    <a:pt x="2530" y="1984"/>
                  </a:cubicBezTo>
                  <a:cubicBezTo>
                    <a:pt x="2335" y="1763"/>
                    <a:pt x="2141" y="1543"/>
                    <a:pt x="1946" y="1322"/>
                  </a:cubicBezTo>
                  <a:cubicBezTo>
                    <a:pt x="1751" y="1102"/>
                    <a:pt x="1557" y="1102"/>
                    <a:pt x="1362" y="882"/>
                  </a:cubicBezTo>
                  <a:cubicBezTo>
                    <a:pt x="1168" y="882"/>
                    <a:pt x="584" y="882"/>
                    <a:pt x="0" y="882"/>
                  </a:cubicBezTo>
                  <a:cubicBezTo>
                    <a:pt x="0" y="0"/>
                    <a:pt x="0" y="0"/>
                    <a:pt x="0" y="0"/>
                  </a:cubicBezTo>
                  <a:cubicBezTo>
                    <a:pt x="1557" y="0"/>
                    <a:pt x="2530" y="0"/>
                    <a:pt x="2919" y="0"/>
                  </a:cubicBezTo>
                  <a:cubicBezTo>
                    <a:pt x="3697" y="0"/>
                    <a:pt x="4281" y="0"/>
                    <a:pt x="5059" y="0"/>
                  </a:cubicBezTo>
                  <a:cubicBezTo>
                    <a:pt x="5838" y="1102"/>
                    <a:pt x="6227" y="1763"/>
                    <a:pt x="6616" y="2424"/>
                  </a:cubicBezTo>
                  <a:cubicBezTo>
                    <a:pt x="9535" y="6171"/>
                    <a:pt x="9535" y="6171"/>
                    <a:pt x="9535" y="6171"/>
                  </a:cubicBezTo>
                  <a:cubicBezTo>
                    <a:pt x="13622" y="11461"/>
                    <a:pt x="13622" y="11461"/>
                    <a:pt x="13622" y="11461"/>
                  </a:cubicBezTo>
                  <a:cubicBezTo>
                    <a:pt x="14789" y="13224"/>
                    <a:pt x="15957" y="14547"/>
                    <a:pt x="16735" y="15649"/>
                  </a:cubicBezTo>
                  <a:cubicBezTo>
                    <a:pt x="17124" y="16310"/>
                    <a:pt x="17708" y="16751"/>
                    <a:pt x="17903" y="17192"/>
                  </a:cubicBezTo>
                  <a:cubicBezTo>
                    <a:pt x="17903" y="6392"/>
                    <a:pt x="17903" y="6392"/>
                    <a:pt x="17903" y="6392"/>
                  </a:cubicBezTo>
                  <a:cubicBezTo>
                    <a:pt x="17903" y="5290"/>
                    <a:pt x="17903" y="4188"/>
                    <a:pt x="17903" y="2865"/>
                  </a:cubicBezTo>
                  <a:cubicBezTo>
                    <a:pt x="17903" y="1984"/>
                    <a:pt x="17708" y="1543"/>
                    <a:pt x="17708" y="1322"/>
                  </a:cubicBezTo>
                  <a:lnTo>
                    <a:pt x="17514" y="1102"/>
                  </a:lnTo>
                  <a:cubicBezTo>
                    <a:pt x="17124" y="882"/>
                    <a:pt x="16541" y="882"/>
                    <a:pt x="15568" y="882"/>
                  </a:cubicBezTo>
                  <a:cubicBezTo>
                    <a:pt x="15568" y="0"/>
                    <a:pt x="15568" y="0"/>
                    <a:pt x="15568" y="0"/>
                  </a:cubicBezTo>
                  <a:cubicBezTo>
                    <a:pt x="16541" y="0"/>
                    <a:pt x="17708" y="0"/>
                    <a:pt x="18876" y="0"/>
                  </a:cubicBezTo>
                  <a:cubicBezTo>
                    <a:pt x="19849" y="0"/>
                    <a:pt x="20822" y="0"/>
                    <a:pt x="21600" y="0"/>
                  </a:cubicBezTo>
                  <a:cubicBezTo>
                    <a:pt x="21600" y="882"/>
                    <a:pt x="21600" y="882"/>
                    <a:pt x="21600" y="882"/>
                  </a:cubicBezTo>
                  <a:cubicBezTo>
                    <a:pt x="20627" y="882"/>
                    <a:pt x="20043" y="882"/>
                    <a:pt x="19849" y="1102"/>
                  </a:cubicBezTo>
                  <a:cubicBezTo>
                    <a:pt x="19654" y="1102"/>
                    <a:pt x="19654" y="1322"/>
                    <a:pt x="19459" y="1322"/>
                  </a:cubicBezTo>
                  <a:cubicBezTo>
                    <a:pt x="19459" y="1543"/>
                    <a:pt x="19265" y="2204"/>
                    <a:pt x="19265" y="2865"/>
                  </a:cubicBezTo>
                  <a:cubicBezTo>
                    <a:pt x="19265" y="4188"/>
                    <a:pt x="19265" y="5290"/>
                    <a:pt x="19265" y="6392"/>
                  </a:cubicBezTo>
                  <a:cubicBezTo>
                    <a:pt x="19265" y="13445"/>
                    <a:pt x="19265" y="13445"/>
                    <a:pt x="19265" y="13445"/>
                  </a:cubicBezTo>
                  <a:cubicBezTo>
                    <a:pt x="19265" y="14988"/>
                    <a:pt x="19265" y="17633"/>
                    <a:pt x="19265" y="21600"/>
                  </a:cubicBezTo>
                  <a:cubicBezTo>
                    <a:pt x="17903" y="21600"/>
                    <a:pt x="17903" y="21600"/>
                    <a:pt x="17903" y="21600"/>
                  </a:cubicBezTo>
                  <a:cubicBezTo>
                    <a:pt x="17708" y="21159"/>
                    <a:pt x="17708" y="21159"/>
                    <a:pt x="17708" y="21159"/>
                  </a:cubicBezTo>
                  <a:cubicBezTo>
                    <a:pt x="17514" y="21159"/>
                    <a:pt x="17514" y="20939"/>
                    <a:pt x="17319" y="20939"/>
                  </a:cubicBezTo>
                  <a:cubicBezTo>
                    <a:pt x="17319" y="20939"/>
                    <a:pt x="17124" y="20718"/>
                    <a:pt x="16930" y="20498"/>
                  </a:cubicBezTo>
                  <a:cubicBezTo>
                    <a:pt x="16151" y="19396"/>
                    <a:pt x="15568" y="18735"/>
                    <a:pt x="15178" y="18294"/>
                  </a:cubicBezTo>
                  <a:cubicBezTo>
                    <a:pt x="13427" y="15869"/>
                    <a:pt x="13427" y="15869"/>
                    <a:pt x="13427" y="15869"/>
                  </a:cubicBezTo>
                  <a:cubicBezTo>
                    <a:pt x="3697" y="3086"/>
                    <a:pt x="3697" y="3086"/>
                    <a:pt x="3697" y="3086"/>
                  </a:cubicBezTo>
                  <a:cubicBezTo>
                    <a:pt x="3697" y="14547"/>
                    <a:pt x="3697" y="14547"/>
                    <a:pt x="3697" y="14547"/>
                  </a:cubicBezTo>
                  <a:cubicBezTo>
                    <a:pt x="3697" y="15649"/>
                    <a:pt x="3697" y="16751"/>
                    <a:pt x="3892" y="18073"/>
                  </a:cubicBezTo>
                  <a:cubicBezTo>
                    <a:pt x="3892" y="18955"/>
                    <a:pt x="3892" y="19396"/>
                    <a:pt x="3892" y="19616"/>
                  </a:cubicBezTo>
                  <a:cubicBezTo>
                    <a:pt x="4086" y="19837"/>
                    <a:pt x="4086" y="19837"/>
                    <a:pt x="4281" y="19837"/>
                  </a:cubicBezTo>
                  <a:cubicBezTo>
                    <a:pt x="4476" y="20057"/>
                    <a:pt x="5254" y="20057"/>
                    <a:pt x="6227" y="20057"/>
                  </a:cubicBezTo>
                  <a:cubicBezTo>
                    <a:pt x="6227" y="21159"/>
                    <a:pt x="6227" y="21159"/>
                    <a:pt x="6227" y="21159"/>
                  </a:cubicBezTo>
                  <a:cubicBezTo>
                    <a:pt x="5449" y="20939"/>
                    <a:pt x="4476" y="20939"/>
                    <a:pt x="3503" y="20939"/>
                  </a:cubicBezTo>
                  <a:cubicBezTo>
                    <a:pt x="2530" y="20939"/>
                    <a:pt x="1362" y="20939"/>
                    <a:pt x="0" y="21159"/>
                  </a:cubicBezTo>
                  <a:close/>
                  <a:moveTo>
                    <a:pt x="0" y="21159"/>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7054" name="Freeform 157"/>
            <p:cNvSpPr>
              <a:spLocks/>
            </p:cNvSpPr>
            <p:nvPr/>
          </p:nvSpPr>
          <p:spPr bwMode="auto">
            <a:xfrm>
              <a:off x="191" y="67"/>
              <a:ext cx="22"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7055" name="Freeform 158"/>
            <p:cNvSpPr>
              <a:spLocks/>
            </p:cNvSpPr>
            <p:nvPr/>
          </p:nvSpPr>
          <p:spPr bwMode="auto">
            <a:xfrm>
              <a:off x="216" y="66"/>
              <a:ext cx="49"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532" y="5616"/>
                    <a:pt x="19532" y="5616"/>
                    <a:pt x="1953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7056" name="Freeform 159"/>
            <p:cNvSpPr>
              <a:spLocks/>
            </p:cNvSpPr>
            <p:nvPr/>
          </p:nvSpPr>
          <p:spPr bwMode="auto">
            <a:xfrm>
              <a:off x="0" y="66"/>
              <a:ext cx="48"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762" y="5616"/>
                    <a:pt x="19762" y="5616"/>
                    <a:pt x="1976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7057" name="Freeform 160"/>
            <p:cNvSpPr>
              <a:spLocks/>
            </p:cNvSpPr>
            <p:nvPr/>
          </p:nvSpPr>
          <p:spPr bwMode="auto">
            <a:xfrm>
              <a:off x="21" y="1"/>
              <a:ext cx="67"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0" y="891"/>
                  </a:moveTo>
                  <a:cubicBezTo>
                    <a:pt x="0" y="0"/>
                    <a:pt x="0" y="0"/>
                    <a:pt x="0" y="0"/>
                  </a:cubicBezTo>
                  <a:cubicBezTo>
                    <a:pt x="665" y="0"/>
                    <a:pt x="1495" y="0"/>
                    <a:pt x="2326" y="0"/>
                  </a:cubicBezTo>
                  <a:cubicBezTo>
                    <a:pt x="2991" y="0"/>
                    <a:pt x="3822" y="0"/>
                    <a:pt x="4486" y="0"/>
                  </a:cubicBezTo>
                  <a:cubicBezTo>
                    <a:pt x="5151" y="2004"/>
                    <a:pt x="5815" y="3786"/>
                    <a:pt x="6314" y="5344"/>
                  </a:cubicBezTo>
                  <a:cubicBezTo>
                    <a:pt x="10800" y="16924"/>
                    <a:pt x="10800" y="16924"/>
                    <a:pt x="10800" y="16924"/>
                  </a:cubicBezTo>
                  <a:cubicBezTo>
                    <a:pt x="14788" y="6235"/>
                    <a:pt x="14788" y="6235"/>
                    <a:pt x="14788" y="6235"/>
                  </a:cubicBezTo>
                  <a:cubicBezTo>
                    <a:pt x="15951" y="3340"/>
                    <a:pt x="16615" y="1113"/>
                    <a:pt x="16948" y="0"/>
                  </a:cubicBezTo>
                  <a:cubicBezTo>
                    <a:pt x="17778" y="0"/>
                    <a:pt x="18609" y="0"/>
                    <a:pt x="19108" y="0"/>
                  </a:cubicBezTo>
                  <a:cubicBezTo>
                    <a:pt x="19606" y="0"/>
                    <a:pt x="20437" y="0"/>
                    <a:pt x="21600" y="0"/>
                  </a:cubicBezTo>
                  <a:cubicBezTo>
                    <a:pt x="21600" y="891"/>
                    <a:pt x="21600" y="891"/>
                    <a:pt x="21600" y="891"/>
                  </a:cubicBezTo>
                  <a:cubicBezTo>
                    <a:pt x="20769" y="891"/>
                    <a:pt x="20105" y="1113"/>
                    <a:pt x="19938" y="1113"/>
                  </a:cubicBezTo>
                  <a:cubicBezTo>
                    <a:pt x="19772" y="1113"/>
                    <a:pt x="19606" y="1336"/>
                    <a:pt x="19606" y="1559"/>
                  </a:cubicBezTo>
                  <a:cubicBezTo>
                    <a:pt x="19440" y="1781"/>
                    <a:pt x="19440" y="2227"/>
                    <a:pt x="19440" y="2895"/>
                  </a:cubicBezTo>
                  <a:cubicBezTo>
                    <a:pt x="19274" y="3118"/>
                    <a:pt x="19274" y="4454"/>
                    <a:pt x="19274" y="7126"/>
                  </a:cubicBezTo>
                  <a:cubicBezTo>
                    <a:pt x="19274" y="14029"/>
                    <a:pt x="19274" y="14029"/>
                    <a:pt x="19274" y="14029"/>
                  </a:cubicBezTo>
                  <a:cubicBezTo>
                    <a:pt x="19274" y="15365"/>
                    <a:pt x="19274" y="16701"/>
                    <a:pt x="19440" y="18037"/>
                  </a:cubicBezTo>
                  <a:cubicBezTo>
                    <a:pt x="19440" y="18928"/>
                    <a:pt x="19440" y="19596"/>
                    <a:pt x="19606" y="19819"/>
                  </a:cubicBezTo>
                  <a:cubicBezTo>
                    <a:pt x="19606" y="19819"/>
                    <a:pt x="19772" y="20041"/>
                    <a:pt x="19938" y="20041"/>
                  </a:cubicBezTo>
                  <a:cubicBezTo>
                    <a:pt x="20105" y="20264"/>
                    <a:pt x="20769" y="20264"/>
                    <a:pt x="21600" y="20264"/>
                  </a:cubicBezTo>
                  <a:cubicBezTo>
                    <a:pt x="21600" y="21155"/>
                    <a:pt x="21600" y="21155"/>
                    <a:pt x="21600" y="21155"/>
                  </a:cubicBezTo>
                  <a:cubicBezTo>
                    <a:pt x="20105" y="21155"/>
                    <a:pt x="18942" y="21155"/>
                    <a:pt x="18277" y="21155"/>
                  </a:cubicBezTo>
                  <a:cubicBezTo>
                    <a:pt x="17778" y="21155"/>
                    <a:pt x="16615" y="21155"/>
                    <a:pt x="14788" y="21155"/>
                  </a:cubicBezTo>
                  <a:cubicBezTo>
                    <a:pt x="14788" y="20264"/>
                    <a:pt x="14788" y="20264"/>
                    <a:pt x="14788" y="20264"/>
                  </a:cubicBezTo>
                  <a:cubicBezTo>
                    <a:pt x="15785" y="20264"/>
                    <a:pt x="16283" y="20264"/>
                    <a:pt x="16615" y="20041"/>
                  </a:cubicBezTo>
                  <a:cubicBezTo>
                    <a:pt x="16782" y="20041"/>
                    <a:pt x="16948" y="19819"/>
                    <a:pt x="16948" y="19819"/>
                  </a:cubicBezTo>
                  <a:cubicBezTo>
                    <a:pt x="17114" y="19596"/>
                    <a:pt x="17114" y="19151"/>
                    <a:pt x="17114" y="18260"/>
                  </a:cubicBezTo>
                  <a:cubicBezTo>
                    <a:pt x="17114" y="18037"/>
                    <a:pt x="17114" y="16701"/>
                    <a:pt x="17114" y="14029"/>
                  </a:cubicBezTo>
                  <a:cubicBezTo>
                    <a:pt x="17114" y="3118"/>
                    <a:pt x="17114" y="3118"/>
                    <a:pt x="17114" y="3118"/>
                  </a:cubicBezTo>
                  <a:cubicBezTo>
                    <a:pt x="13126" y="13806"/>
                    <a:pt x="13126" y="13806"/>
                    <a:pt x="13126" y="13806"/>
                  </a:cubicBezTo>
                  <a:cubicBezTo>
                    <a:pt x="12462" y="15588"/>
                    <a:pt x="11963" y="16924"/>
                    <a:pt x="11631" y="18037"/>
                  </a:cubicBezTo>
                  <a:cubicBezTo>
                    <a:pt x="11465" y="18705"/>
                    <a:pt x="10966" y="19819"/>
                    <a:pt x="10468" y="21600"/>
                  </a:cubicBezTo>
                  <a:cubicBezTo>
                    <a:pt x="9969" y="21600"/>
                    <a:pt x="9969" y="21600"/>
                    <a:pt x="9969" y="21600"/>
                  </a:cubicBezTo>
                  <a:cubicBezTo>
                    <a:pt x="9969" y="21155"/>
                    <a:pt x="9803" y="20932"/>
                    <a:pt x="9803" y="20709"/>
                  </a:cubicBezTo>
                  <a:cubicBezTo>
                    <a:pt x="8972" y="18482"/>
                    <a:pt x="8972" y="18482"/>
                    <a:pt x="8972" y="18482"/>
                  </a:cubicBezTo>
                  <a:cubicBezTo>
                    <a:pt x="3323" y="3563"/>
                    <a:pt x="3323" y="3563"/>
                    <a:pt x="3323" y="3563"/>
                  </a:cubicBezTo>
                  <a:cubicBezTo>
                    <a:pt x="3323" y="14029"/>
                    <a:pt x="3323" y="14029"/>
                    <a:pt x="3323" y="14029"/>
                  </a:cubicBezTo>
                  <a:cubicBezTo>
                    <a:pt x="3323" y="15365"/>
                    <a:pt x="3323" y="16701"/>
                    <a:pt x="3323" y="18037"/>
                  </a:cubicBezTo>
                  <a:cubicBezTo>
                    <a:pt x="3489" y="18928"/>
                    <a:pt x="3489" y="19596"/>
                    <a:pt x="3655" y="19819"/>
                  </a:cubicBezTo>
                  <a:cubicBezTo>
                    <a:pt x="3655" y="19819"/>
                    <a:pt x="3822" y="20041"/>
                    <a:pt x="3988" y="20041"/>
                  </a:cubicBezTo>
                  <a:cubicBezTo>
                    <a:pt x="4154" y="20264"/>
                    <a:pt x="4818" y="20264"/>
                    <a:pt x="5649" y="20264"/>
                  </a:cubicBezTo>
                  <a:cubicBezTo>
                    <a:pt x="5649" y="21155"/>
                    <a:pt x="5649" y="21155"/>
                    <a:pt x="5649" y="21155"/>
                  </a:cubicBezTo>
                  <a:cubicBezTo>
                    <a:pt x="2825" y="21155"/>
                    <a:pt x="2825" y="21155"/>
                    <a:pt x="2825" y="21155"/>
                  </a:cubicBezTo>
                  <a:cubicBezTo>
                    <a:pt x="0" y="21155"/>
                    <a:pt x="0" y="21155"/>
                    <a:pt x="0" y="21155"/>
                  </a:cubicBezTo>
                  <a:cubicBezTo>
                    <a:pt x="0" y="20264"/>
                    <a:pt x="0" y="20264"/>
                    <a:pt x="0" y="20264"/>
                  </a:cubicBezTo>
                  <a:cubicBezTo>
                    <a:pt x="831" y="20264"/>
                    <a:pt x="1329" y="20264"/>
                    <a:pt x="1662" y="20041"/>
                  </a:cubicBezTo>
                  <a:cubicBezTo>
                    <a:pt x="1828" y="20041"/>
                    <a:pt x="1994" y="19819"/>
                    <a:pt x="1994" y="19819"/>
                  </a:cubicBezTo>
                  <a:cubicBezTo>
                    <a:pt x="2160" y="19596"/>
                    <a:pt x="2160" y="19151"/>
                    <a:pt x="2160" y="18260"/>
                  </a:cubicBezTo>
                  <a:cubicBezTo>
                    <a:pt x="2160" y="18037"/>
                    <a:pt x="2160" y="16701"/>
                    <a:pt x="2326" y="14029"/>
                  </a:cubicBezTo>
                  <a:cubicBezTo>
                    <a:pt x="2326" y="7126"/>
                    <a:pt x="2326" y="7126"/>
                    <a:pt x="2326" y="7126"/>
                  </a:cubicBezTo>
                  <a:cubicBezTo>
                    <a:pt x="2326" y="5790"/>
                    <a:pt x="2160" y="4454"/>
                    <a:pt x="2160" y="3118"/>
                  </a:cubicBezTo>
                  <a:cubicBezTo>
                    <a:pt x="2160" y="2227"/>
                    <a:pt x="2160" y="1781"/>
                    <a:pt x="1994" y="1559"/>
                  </a:cubicBezTo>
                  <a:cubicBezTo>
                    <a:pt x="1994" y="1336"/>
                    <a:pt x="1828" y="1113"/>
                    <a:pt x="1662" y="1113"/>
                  </a:cubicBezTo>
                  <a:cubicBezTo>
                    <a:pt x="1329" y="1113"/>
                    <a:pt x="831" y="891"/>
                    <a:pt x="0" y="891"/>
                  </a:cubicBezTo>
                  <a:close/>
                  <a:moveTo>
                    <a:pt x="0" y="89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7058" name="AutoShape 161"/>
            <p:cNvSpPr>
              <a:spLocks/>
            </p:cNvSpPr>
            <p:nvPr/>
          </p:nvSpPr>
          <p:spPr bwMode="auto">
            <a:xfrm>
              <a:off x="90" y="0"/>
              <a:ext cx="56"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3028" y="21600"/>
                  </a:moveTo>
                  <a:cubicBezTo>
                    <a:pt x="3836" y="21600"/>
                    <a:pt x="5047" y="21600"/>
                    <a:pt x="6662" y="21600"/>
                  </a:cubicBezTo>
                  <a:cubicBezTo>
                    <a:pt x="6662" y="20700"/>
                    <a:pt x="6662" y="20700"/>
                    <a:pt x="6662" y="20700"/>
                  </a:cubicBezTo>
                  <a:cubicBezTo>
                    <a:pt x="5652" y="20700"/>
                    <a:pt x="5047" y="20700"/>
                    <a:pt x="4845" y="20700"/>
                  </a:cubicBezTo>
                  <a:cubicBezTo>
                    <a:pt x="4441" y="20475"/>
                    <a:pt x="4441" y="20475"/>
                    <a:pt x="4239" y="20250"/>
                  </a:cubicBezTo>
                  <a:cubicBezTo>
                    <a:pt x="4239" y="20250"/>
                    <a:pt x="4239" y="20025"/>
                    <a:pt x="4239" y="20025"/>
                  </a:cubicBezTo>
                  <a:cubicBezTo>
                    <a:pt x="4239" y="19575"/>
                    <a:pt x="4239" y="19125"/>
                    <a:pt x="4643" y="18450"/>
                  </a:cubicBezTo>
                  <a:cubicBezTo>
                    <a:pt x="6056" y="14625"/>
                    <a:pt x="6056" y="14625"/>
                    <a:pt x="6056" y="14625"/>
                  </a:cubicBezTo>
                  <a:cubicBezTo>
                    <a:pt x="14333" y="14625"/>
                    <a:pt x="14333" y="14625"/>
                    <a:pt x="14333" y="14625"/>
                  </a:cubicBezTo>
                  <a:cubicBezTo>
                    <a:pt x="16150" y="19125"/>
                    <a:pt x="16150" y="19125"/>
                    <a:pt x="16150" y="19125"/>
                  </a:cubicBezTo>
                  <a:cubicBezTo>
                    <a:pt x="16351" y="19575"/>
                    <a:pt x="16351" y="19800"/>
                    <a:pt x="16351" y="20025"/>
                  </a:cubicBezTo>
                  <a:cubicBezTo>
                    <a:pt x="16351" y="20250"/>
                    <a:pt x="16351" y="20250"/>
                    <a:pt x="16150" y="20475"/>
                  </a:cubicBezTo>
                  <a:cubicBezTo>
                    <a:pt x="16150" y="20475"/>
                    <a:pt x="15948" y="20475"/>
                    <a:pt x="15746" y="20700"/>
                  </a:cubicBezTo>
                  <a:cubicBezTo>
                    <a:pt x="15544" y="20700"/>
                    <a:pt x="14938" y="20700"/>
                    <a:pt x="13727" y="20700"/>
                  </a:cubicBezTo>
                  <a:cubicBezTo>
                    <a:pt x="13727" y="21600"/>
                    <a:pt x="13727" y="21600"/>
                    <a:pt x="13727" y="21600"/>
                  </a:cubicBezTo>
                  <a:cubicBezTo>
                    <a:pt x="18370" y="21600"/>
                    <a:pt x="18370" y="21600"/>
                    <a:pt x="18370" y="21600"/>
                  </a:cubicBezTo>
                  <a:cubicBezTo>
                    <a:pt x="18976" y="21600"/>
                    <a:pt x="19985" y="21600"/>
                    <a:pt x="21600" y="21600"/>
                  </a:cubicBezTo>
                  <a:cubicBezTo>
                    <a:pt x="21600" y="20700"/>
                    <a:pt x="21600" y="20700"/>
                    <a:pt x="21600" y="20700"/>
                  </a:cubicBezTo>
                  <a:cubicBezTo>
                    <a:pt x="20793" y="20700"/>
                    <a:pt x="20187" y="20700"/>
                    <a:pt x="19985" y="20475"/>
                  </a:cubicBezTo>
                  <a:cubicBezTo>
                    <a:pt x="19783" y="20475"/>
                    <a:pt x="19581" y="20250"/>
                    <a:pt x="19379" y="19800"/>
                  </a:cubicBezTo>
                  <a:cubicBezTo>
                    <a:pt x="19178" y="19125"/>
                    <a:pt x="18572" y="17775"/>
                    <a:pt x="17563" y="15300"/>
                  </a:cubicBezTo>
                  <a:cubicBezTo>
                    <a:pt x="11305" y="0"/>
                    <a:pt x="11305" y="0"/>
                    <a:pt x="11305" y="0"/>
                  </a:cubicBezTo>
                  <a:cubicBezTo>
                    <a:pt x="10497" y="0"/>
                    <a:pt x="10497" y="0"/>
                    <a:pt x="10497" y="0"/>
                  </a:cubicBezTo>
                  <a:cubicBezTo>
                    <a:pt x="9286" y="3150"/>
                    <a:pt x="8479" y="5400"/>
                    <a:pt x="8075" y="6300"/>
                  </a:cubicBezTo>
                  <a:cubicBezTo>
                    <a:pt x="4441" y="14850"/>
                    <a:pt x="4441" y="14850"/>
                    <a:pt x="4441" y="14850"/>
                  </a:cubicBezTo>
                  <a:cubicBezTo>
                    <a:pt x="3432" y="17325"/>
                    <a:pt x="2624" y="18675"/>
                    <a:pt x="2624" y="19125"/>
                  </a:cubicBezTo>
                  <a:cubicBezTo>
                    <a:pt x="2221" y="19800"/>
                    <a:pt x="2019" y="20250"/>
                    <a:pt x="1817" y="20250"/>
                  </a:cubicBezTo>
                  <a:cubicBezTo>
                    <a:pt x="1615" y="20475"/>
                    <a:pt x="1615" y="20475"/>
                    <a:pt x="1413" y="20700"/>
                  </a:cubicBezTo>
                  <a:cubicBezTo>
                    <a:pt x="1211" y="20700"/>
                    <a:pt x="606" y="20700"/>
                    <a:pt x="0" y="20700"/>
                  </a:cubicBezTo>
                  <a:cubicBezTo>
                    <a:pt x="0" y="21600"/>
                    <a:pt x="0" y="21600"/>
                    <a:pt x="0" y="21600"/>
                  </a:cubicBezTo>
                  <a:cubicBezTo>
                    <a:pt x="1009" y="21600"/>
                    <a:pt x="2019" y="21600"/>
                    <a:pt x="3028" y="21600"/>
                  </a:cubicBezTo>
                  <a:close/>
                  <a:moveTo>
                    <a:pt x="10295" y="4050"/>
                  </a:moveTo>
                  <a:cubicBezTo>
                    <a:pt x="13727" y="13275"/>
                    <a:pt x="13727" y="13275"/>
                    <a:pt x="13727" y="13275"/>
                  </a:cubicBezTo>
                  <a:cubicBezTo>
                    <a:pt x="6662" y="13275"/>
                    <a:pt x="6662" y="13275"/>
                    <a:pt x="6662" y="13275"/>
                  </a:cubicBezTo>
                  <a:lnTo>
                    <a:pt x="10295" y="4050"/>
                  </a:lnTo>
                  <a:close/>
                  <a:moveTo>
                    <a:pt x="10295" y="405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7059" name="Freeform 162"/>
            <p:cNvSpPr>
              <a:spLocks/>
            </p:cNvSpPr>
            <p:nvPr/>
          </p:nvSpPr>
          <p:spPr bwMode="auto">
            <a:xfrm>
              <a:off x="136" y="1"/>
              <a:ext cx="54"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5840" y="3183"/>
                  </a:moveTo>
                  <a:cubicBezTo>
                    <a:pt x="16457" y="2274"/>
                    <a:pt x="16869" y="1592"/>
                    <a:pt x="16869" y="1592"/>
                  </a:cubicBezTo>
                  <a:cubicBezTo>
                    <a:pt x="16869" y="1364"/>
                    <a:pt x="16663" y="1137"/>
                    <a:pt x="16457" y="1137"/>
                  </a:cubicBezTo>
                  <a:cubicBezTo>
                    <a:pt x="16251" y="1137"/>
                    <a:pt x="15429" y="909"/>
                    <a:pt x="14400" y="909"/>
                  </a:cubicBezTo>
                  <a:cubicBezTo>
                    <a:pt x="14400" y="0"/>
                    <a:pt x="14400" y="0"/>
                    <a:pt x="14400" y="0"/>
                  </a:cubicBezTo>
                  <a:cubicBezTo>
                    <a:pt x="16251" y="0"/>
                    <a:pt x="17280" y="0"/>
                    <a:pt x="18309" y="0"/>
                  </a:cubicBezTo>
                  <a:cubicBezTo>
                    <a:pt x="19131" y="0"/>
                    <a:pt x="19749" y="0"/>
                    <a:pt x="21600" y="0"/>
                  </a:cubicBezTo>
                  <a:cubicBezTo>
                    <a:pt x="21600" y="909"/>
                    <a:pt x="21600" y="909"/>
                    <a:pt x="21600" y="909"/>
                  </a:cubicBezTo>
                  <a:cubicBezTo>
                    <a:pt x="20571" y="909"/>
                    <a:pt x="19954" y="1137"/>
                    <a:pt x="19749" y="1137"/>
                  </a:cubicBezTo>
                  <a:cubicBezTo>
                    <a:pt x="19543" y="1137"/>
                    <a:pt x="19131" y="1364"/>
                    <a:pt x="18926" y="1592"/>
                  </a:cubicBezTo>
                  <a:cubicBezTo>
                    <a:pt x="18720" y="1592"/>
                    <a:pt x="18309" y="2274"/>
                    <a:pt x="17897" y="2956"/>
                  </a:cubicBezTo>
                  <a:cubicBezTo>
                    <a:pt x="13577" y="9777"/>
                    <a:pt x="13577" y="9777"/>
                    <a:pt x="13577" y="9777"/>
                  </a:cubicBezTo>
                  <a:cubicBezTo>
                    <a:pt x="12754" y="11141"/>
                    <a:pt x="12343" y="12051"/>
                    <a:pt x="12137" y="12278"/>
                  </a:cubicBezTo>
                  <a:cubicBezTo>
                    <a:pt x="12137" y="12733"/>
                    <a:pt x="12137" y="12960"/>
                    <a:pt x="12137" y="13187"/>
                  </a:cubicBezTo>
                  <a:cubicBezTo>
                    <a:pt x="12137" y="14324"/>
                    <a:pt x="12137" y="14324"/>
                    <a:pt x="12137" y="14324"/>
                  </a:cubicBezTo>
                  <a:cubicBezTo>
                    <a:pt x="12137" y="15688"/>
                    <a:pt x="12137" y="17053"/>
                    <a:pt x="12137" y="18417"/>
                  </a:cubicBezTo>
                  <a:cubicBezTo>
                    <a:pt x="12137" y="19326"/>
                    <a:pt x="12343" y="20008"/>
                    <a:pt x="12343" y="20236"/>
                  </a:cubicBezTo>
                  <a:cubicBezTo>
                    <a:pt x="12549" y="20236"/>
                    <a:pt x="12549" y="20463"/>
                    <a:pt x="12960" y="20463"/>
                  </a:cubicBezTo>
                  <a:cubicBezTo>
                    <a:pt x="13166" y="20691"/>
                    <a:pt x="13783" y="20691"/>
                    <a:pt x="15017" y="20691"/>
                  </a:cubicBezTo>
                  <a:cubicBezTo>
                    <a:pt x="15017" y="21600"/>
                    <a:pt x="15017" y="21600"/>
                    <a:pt x="15017" y="21600"/>
                  </a:cubicBezTo>
                  <a:cubicBezTo>
                    <a:pt x="13371" y="21600"/>
                    <a:pt x="11931" y="21600"/>
                    <a:pt x="10903" y="21600"/>
                  </a:cubicBezTo>
                  <a:cubicBezTo>
                    <a:pt x="9669" y="21600"/>
                    <a:pt x="8229" y="21600"/>
                    <a:pt x="6583" y="21600"/>
                  </a:cubicBezTo>
                  <a:cubicBezTo>
                    <a:pt x="6583" y="20691"/>
                    <a:pt x="6583" y="20691"/>
                    <a:pt x="6583" y="20691"/>
                  </a:cubicBezTo>
                  <a:cubicBezTo>
                    <a:pt x="7611" y="20691"/>
                    <a:pt x="8229" y="20691"/>
                    <a:pt x="8640" y="20463"/>
                  </a:cubicBezTo>
                  <a:cubicBezTo>
                    <a:pt x="8846" y="20463"/>
                    <a:pt x="9051" y="20463"/>
                    <a:pt x="9051" y="20236"/>
                  </a:cubicBezTo>
                  <a:cubicBezTo>
                    <a:pt x="9257" y="20008"/>
                    <a:pt x="9257" y="19554"/>
                    <a:pt x="9257" y="18644"/>
                  </a:cubicBezTo>
                  <a:cubicBezTo>
                    <a:pt x="9257" y="18417"/>
                    <a:pt x="9257" y="17053"/>
                    <a:pt x="9463" y="14324"/>
                  </a:cubicBezTo>
                  <a:cubicBezTo>
                    <a:pt x="9463" y="12733"/>
                    <a:pt x="9463" y="12733"/>
                    <a:pt x="9463" y="12733"/>
                  </a:cubicBezTo>
                  <a:cubicBezTo>
                    <a:pt x="9257" y="12278"/>
                    <a:pt x="9051" y="11823"/>
                    <a:pt x="8846" y="11368"/>
                  </a:cubicBezTo>
                  <a:cubicBezTo>
                    <a:pt x="8640" y="11141"/>
                    <a:pt x="8229" y="10232"/>
                    <a:pt x="7200" y="8867"/>
                  </a:cubicBezTo>
                  <a:cubicBezTo>
                    <a:pt x="3497" y="2956"/>
                    <a:pt x="3497" y="2956"/>
                    <a:pt x="3497" y="2956"/>
                  </a:cubicBezTo>
                  <a:cubicBezTo>
                    <a:pt x="3086" y="2274"/>
                    <a:pt x="2880" y="1592"/>
                    <a:pt x="2674" y="1592"/>
                  </a:cubicBezTo>
                  <a:cubicBezTo>
                    <a:pt x="2469" y="1364"/>
                    <a:pt x="2057" y="1137"/>
                    <a:pt x="1851" y="1137"/>
                  </a:cubicBezTo>
                  <a:cubicBezTo>
                    <a:pt x="1646" y="1137"/>
                    <a:pt x="1234" y="909"/>
                    <a:pt x="0" y="909"/>
                  </a:cubicBezTo>
                  <a:cubicBezTo>
                    <a:pt x="0" y="0"/>
                    <a:pt x="0" y="0"/>
                    <a:pt x="0" y="0"/>
                  </a:cubicBezTo>
                  <a:cubicBezTo>
                    <a:pt x="1851" y="0"/>
                    <a:pt x="2469" y="0"/>
                    <a:pt x="3497" y="0"/>
                  </a:cubicBezTo>
                  <a:cubicBezTo>
                    <a:pt x="4526" y="0"/>
                    <a:pt x="6994" y="0"/>
                    <a:pt x="8846" y="0"/>
                  </a:cubicBezTo>
                  <a:cubicBezTo>
                    <a:pt x="8846" y="909"/>
                    <a:pt x="8846" y="909"/>
                    <a:pt x="8846" y="909"/>
                  </a:cubicBezTo>
                  <a:cubicBezTo>
                    <a:pt x="7817" y="909"/>
                    <a:pt x="6789" y="1137"/>
                    <a:pt x="6583" y="1137"/>
                  </a:cubicBezTo>
                  <a:cubicBezTo>
                    <a:pt x="6377" y="1137"/>
                    <a:pt x="6171" y="1364"/>
                    <a:pt x="6171" y="1592"/>
                  </a:cubicBezTo>
                  <a:cubicBezTo>
                    <a:pt x="6171" y="1592"/>
                    <a:pt x="6377" y="2274"/>
                    <a:pt x="6994" y="3183"/>
                  </a:cubicBezTo>
                  <a:cubicBezTo>
                    <a:pt x="11314" y="10914"/>
                    <a:pt x="11314" y="10914"/>
                    <a:pt x="11314" y="10914"/>
                  </a:cubicBezTo>
                  <a:lnTo>
                    <a:pt x="15840" y="3183"/>
                  </a:lnTo>
                  <a:close/>
                  <a:moveTo>
                    <a:pt x="15840" y="3183"/>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7060" name="AutoShape 163"/>
            <p:cNvSpPr>
              <a:spLocks/>
            </p:cNvSpPr>
            <p:nvPr/>
          </p:nvSpPr>
          <p:spPr bwMode="auto">
            <a:xfrm>
              <a:off x="188" y="0"/>
              <a:ext cx="55"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3872" y="5236"/>
                  </a:moveTo>
                  <a:cubicBezTo>
                    <a:pt x="4483" y="3927"/>
                    <a:pt x="5298" y="2836"/>
                    <a:pt x="6317" y="2182"/>
                  </a:cubicBezTo>
                  <a:cubicBezTo>
                    <a:pt x="7540" y="1527"/>
                    <a:pt x="8966" y="1091"/>
                    <a:pt x="10392" y="1091"/>
                  </a:cubicBezTo>
                  <a:cubicBezTo>
                    <a:pt x="11411" y="1091"/>
                    <a:pt x="12430" y="1309"/>
                    <a:pt x="13449" y="1745"/>
                  </a:cubicBezTo>
                  <a:cubicBezTo>
                    <a:pt x="14264" y="1964"/>
                    <a:pt x="15079" y="2400"/>
                    <a:pt x="15487" y="2836"/>
                  </a:cubicBezTo>
                  <a:cubicBezTo>
                    <a:pt x="16098" y="3491"/>
                    <a:pt x="16709" y="3927"/>
                    <a:pt x="17117" y="4582"/>
                  </a:cubicBezTo>
                  <a:cubicBezTo>
                    <a:pt x="17525" y="5236"/>
                    <a:pt x="17728" y="5891"/>
                    <a:pt x="17932" y="6764"/>
                  </a:cubicBezTo>
                  <a:cubicBezTo>
                    <a:pt x="18340" y="8073"/>
                    <a:pt x="18543" y="9600"/>
                    <a:pt x="18543" y="11127"/>
                  </a:cubicBezTo>
                  <a:cubicBezTo>
                    <a:pt x="18543" y="12873"/>
                    <a:pt x="18340" y="14618"/>
                    <a:pt x="17728" y="15927"/>
                  </a:cubicBezTo>
                  <a:cubicBezTo>
                    <a:pt x="17321" y="17236"/>
                    <a:pt x="16302" y="18327"/>
                    <a:pt x="15283" y="19200"/>
                  </a:cubicBezTo>
                  <a:cubicBezTo>
                    <a:pt x="14060" y="19855"/>
                    <a:pt x="12838" y="20291"/>
                    <a:pt x="11208" y="20291"/>
                  </a:cubicBezTo>
                  <a:cubicBezTo>
                    <a:pt x="10189" y="20291"/>
                    <a:pt x="9170" y="20073"/>
                    <a:pt x="8151" y="19855"/>
                  </a:cubicBezTo>
                  <a:cubicBezTo>
                    <a:pt x="7336" y="19418"/>
                    <a:pt x="6521" y="18764"/>
                    <a:pt x="5706" y="17891"/>
                  </a:cubicBezTo>
                  <a:cubicBezTo>
                    <a:pt x="4891" y="17236"/>
                    <a:pt x="4279" y="16145"/>
                    <a:pt x="3872" y="15055"/>
                  </a:cubicBezTo>
                  <a:cubicBezTo>
                    <a:pt x="3668" y="14400"/>
                    <a:pt x="3464" y="13527"/>
                    <a:pt x="3260" y="12436"/>
                  </a:cubicBezTo>
                  <a:cubicBezTo>
                    <a:pt x="3057" y="11564"/>
                    <a:pt x="2853" y="10691"/>
                    <a:pt x="2853" y="9818"/>
                  </a:cubicBezTo>
                  <a:cubicBezTo>
                    <a:pt x="2853" y="8073"/>
                    <a:pt x="3260" y="6545"/>
                    <a:pt x="3872" y="5236"/>
                  </a:cubicBezTo>
                  <a:close/>
                  <a:moveTo>
                    <a:pt x="611" y="15055"/>
                  </a:moveTo>
                  <a:cubicBezTo>
                    <a:pt x="1019" y="16582"/>
                    <a:pt x="1834" y="17673"/>
                    <a:pt x="2649" y="18764"/>
                  </a:cubicBezTo>
                  <a:cubicBezTo>
                    <a:pt x="3668" y="19636"/>
                    <a:pt x="4687" y="20509"/>
                    <a:pt x="5909" y="20945"/>
                  </a:cubicBezTo>
                  <a:cubicBezTo>
                    <a:pt x="7336" y="21382"/>
                    <a:pt x="8762" y="21600"/>
                    <a:pt x="10189" y="21600"/>
                  </a:cubicBezTo>
                  <a:cubicBezTo>
                    <a:pt x="13449" y="21600"/>
                    <a:pt x="16302" y="20509"/>
                    <a:pt x="18340" y="18327"/>
                  </a:cubicBezTo>
                  <a:cubicBezTo>
                    <a:pt x="20581" y="16145"/>
                    <a:pt x="21600" y="13527"/>
                    <a:pt x="21600" y="10036"/>
                  </a:cubicBezTo>
                  <a:cubicBezTo>
                    <a:pt x="21600" y="9164"/>
                    <a:pt x="21600" y="8073"/>
                    <a:pt x="21396" y="7200"/>
                  </a:cubicBezTo>
                  <a:cubicBezTo>
                    <a:pt x="21192" y="6327"/>
                    <a:pt x="20785" y="5455"/>
                    <a:pt x="20581" y="4800"/>
                  </a:cubicBezTo>
                  <a:cubicBezTo>
                    <a:pt x="19970" y="3927"/>
                    <a:pt x="19358" y="3273"/>
                    <a:pt x="18543" y="2400"/>
                  </a:cubicBezTo>
                  <a:cubicBezTo>
                    <a:pt x="17728" y="1745"/>
                    <a:pt x="16709" y="1091"/>
                    <a:pt x="15283" y="655"/>
                  </a:cubicBezTo>
                  <a:cubicBezTo>
                    <a:pt x="14060" y="218"/>
                    <a:pt x="12634" y="0"/>
                    <a:pt x="11004" y="0"/>
                  </a:cubicBezTo>
                  <a:cubicBezTo>
                    <a:pt x="9374" y="0"/>
                    <a:pt x="7743" y="218"/>
                    <a:pt x="6521" y="655"/>
                  </a:cubicBezTo>
                  <a:cubicBezTo>
                    <a:pt x="5094" y="1309"/>
                    <a:pt x="3872" y="1964"/>
                    <a:pt x="2853" y="3055"/>
                  </a:cubicBezTo>
                  <a:cubicBezTo>
                    <a:pt x="1834" y="4145"/>
                    <a:pt x="1019" y="5236"/>
                    <a:pt x="611" y="6545"/>
                  </a:cubicBezTo>
                  <a:cubicBezTo>
                    <a:pt x="204" y="7855"/>
                    <a:pt x="0" y="9382"/>
                    <a:pt x="0" y="10909"/>
                  </a:cubicBezTo>
                  <a:cubicBezTo>
                    <a:pt x="0" y="12218"/>
                    <a:pt x="204" y="13745"/>
                    <a:pt x="611" y="15055"/>
                  </a:cubicBezTo>
                  <a:close/>
                  <a:moveTo>
                    <a:pt x="611" y="1505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87044" name="Rectangle 166"/>
          <p:cNvSpPr>
            <a:spLocks noGrp="1" noChangeArrowheads="1"/>
          </p:cNvSpPr>
          <p:nvPr>
            <p:ph type="body" idx="1"/>
          </p:nvPr>
        </p:nvSpPr>
        <p:spPr/>
        <p:txBody>
          <a:bodyPr rIns="132080"/>
          <a:lstStyle/>
          <a:p>
            <a:pPr marL="782638" lvl="1" eaLnBrk="1" hangingPunct="1"/>
            <a:endParaRPr lang="en-US" altLang="en-US" dirty="0" smtClean="0">
              <a:solidFill>
                <a:srgbClr val="FFFFFF"/>
              </a:solidFill>
              <a:ea typeface="ＭＳ Ｐゴシック" pitchFamily="34" charset="-128"/>
            </a:endParaRPr>
          </a:p>
          <a:p>
            <a:pPr marL="782638" lvl="1" eaLnBrk="1" hangingPunct="1"/>
            <a:r>
              <a:rPr lang="en-US" altLang="en-US" dirty="0" smtClean="0">
                <a:solidFill>
                  <a:srgbClr val="FFFFFF"/>
                </a:solidFill>
                <a:ea typeface="ＭＳ Ｐゴシック" pitchFamily="34" charset="-128"/>
              </a:rPr>
              <a:t>Balance NNTB / NNTH		Mental Math</a:t>
            </a:r>
          </a:p>
          <a:p>
            <a:pPr marL="547688" lvl="1" indent="0" eaLnBrk="1" hangingPunct="1">
              <a:buNone/>
            </a:pPr>
            <a:r>
              <a:rPr lang="en-US" altLang="en-US" dirty="0">
                <a:solidFill>
                  <a:srgbClr val="FFFFFF"/>
                </a:solidFill>
                <a:ea typeface="ＭＳ Ｐゴシック" pitchFamily="34" charset="-128"/>
              </a:rPr>
              <a:t>	</a:t>
            </a:r>
            <a:r>
              <a:rPr lang="en-US" altLang="en-US" dirty="0" smtClean="0">
                <a:solidFill>
                  <a:srgbClr val="FFFFFF"/>
                </a:solidFill>
                <a:ea typeface="ＭＳ Ｐゴシック" pitchFamily="34" charset="-128"/>
              </a:rPr>
              <a:t>($ care delivery value chain/DALY)</a:t>
            </a:r>
          </a:p>
          <a:p>
            <a:pPr marL="782638" lvl="1" eaLnBrk="1" hangingPunct="1"/>
            <a:r>
              <a:rPr lang="en-US" altLang="en-US" dirty="0" smtClean="0">
                <a:solidFill>
                  <a:srgbClr val="FFFFFF"/>
                </a:solidFill>
                <a:ea typeface="ＭＳ Ｐゴシック" pitchFamily="34" charset="-128"/>
              </a:rPr>
              <a:t>Efficient treatment of chronic disease</a:t>
            </a:r>
          </a:p>
          <a:p>
            <a:pPr marL="782638" lvl="1" eaLnBrk="1" hangingPunct="1"/>
            <a:r>
              <a:rPr lang="en-US" altLang="en-US" dirty="0" smtClean="0">
                <a:solidFill>
                  <a:srgbClr val="FFFFFF"/>
                </a:solidFill>
                <a:ea typeface="ＭＳ Ｐゴシック" pitchFamily="34" charset="-128"/>
              </a:rPr>
              <a:t>Essential meds			No </a:t>
            </a:r>
            <a:r>
              <a:rPr lang="en-US" altLang="en-US" dirty="0" err="1" smtClean="0">
                <a:solidFill>
                  <a:srgbClr val="FFFFFF"/>
                </a:solidFill>
                <a:ea typeface="ＭＳ Ｐゴシック" pitchFamily="34" charset="-128"/>
              </a:rPr>
              <a:t>fru-fru</a:t>
            </a:r>
            <a:endParaRPr lang="en-US" altLang="en-US" dirty="0" smtClean="0">
              <a:solidFill>
                <a:srgbClr val="FFFFFF"/>
              </a:solidFill>
              <a:ea typeface="ＭＳ Ｐゴシック" pitchFamily="34" charset="-128"/>
            </a:endParaRPr>
          </a:p>
          <a:p>
            <a:pPr marL="782638" lvl="1" eaLnBrk="1" hangingPunct="1"/>
            <a:r>
              <a:rPr lang="en-US" altLang="en-US" dirty="0" smtClean="0">
                <a:solidFill>
                  <a:srgbClr val="FFFFFF"/>
                </a:solidFill>
                <a:ea typeface="ＭＳ Ｐゴシック" pitchFamily="34" charset="-128"/>
              </a:rPr>
              <a:t>Avoid futility				End of life care</a:t>
            </a:r>
          </a:p>
        </p:txBody>
      </p:sp>
      <p:sp>
        <p:nvSpPr>
          <p:cNvPr id="87045" name="Line 167"/>
          <p:cNvSpPr>
            <a:spLocks noChangeShapeType="1"/>
          </p:cNvSpPr>
          <p:nvPr/>
        </p:nvSpPr>
        <p:spPr bwMode="auto">
          <a:xfrm>
            <a:off x="5181600" y="2286000"/>
            <a:ext cx="7620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7046" name="Line 168"/>
          <p:cNvSpPr>
            <a:spLocks noChangeShapeType="1"/>
          </p:cNvSpPr>
          <p:nvPr/>
        </p:nvSpPr>
        <p:spPr bwMode="auto">
          <a:xfrm>
            <a:off x="5181600" y="3581400"/>
            <a:ext cx="8382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7048" name="Line 170"/>
          <p:cNvSpPr>
            <a:spLocks noChangeShapeType="1"/>
          </p:cNvSpPr>
          <p:nvPr/>
        </p:nvSpPr>
        <p:spPr bwMode="auto">
          <a:xfrm>
            <a:off x="5181600" y="4114800"/>
            <a:ext cx="762000" cy="1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7049" name="Rectangle 165"/>
          <p:cNvSpPr txBox="1">
            <a:spLocks noChangeArrowheads="1"/>
          </p:cNvSpPr>
          <p:nvPr/>
        </p:nvSpPr>
        <p:spPr bwMode="auto">
          <a:xfrm>
            <a:off x="811213" y="152400"/>
            <a:ext cx="78263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132080" anchor="b"/>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spcBef>
                <a:spcPct val="0"/>
              </a:spcBef>
              <a:buClrTx/>
              <a:buFontTx/>
              <a:buNone/>
            </a:pPr>
            <a:r>
              <a:rPr lang="en-US" altLang="en-US" sz="3600" dirty="0">
                <a:solidFill>
                  <a:schemeClr val="tx2"/>
                </a:solidFill>
              </a:rPr>
              <a:t>Cost </a:t>
            </a:r>
            <a:r>
              <a:rPr lang="en-US" altLang="en-US" sz="3600" dirty="0" smtClean="0">
                <a:solidFill>
                  <a:schemeClr val="tx2"/>
                </a:solidFill>
              </a:rPr>
              <a:t>Effectiveness: </a:t>
            </a:r>
            <a:r>
              <a:rPr lang="en-US" altLang="en-US" sz="3600" dirty="0">
                <a:solidFill>
                  <a:schemeClr val="tx2"/>
                </a:solidFill>
              </a:rPr>
              <a:t>Treatment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152"/>
          <p:cNvSpPr txBox="1">
            <a:spLocks noChangeArrowheads="1"/>
          </p:cNvSpPr>
          <p:nvPr/>
        </p:nvSpPr>
        <p:spPr bwMode="auto">
          <a:xfrm>
            <a:off x="7569200" y="6245225"/>
            <a:ext cx="2555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50800" tIns="50800" bIns="50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fld id="{3E77FCAB-1BF9-4DDE-B461-7837B180C1AC}" type="slidenum">
              <a:rPr lang="en-US" altLang="en-US" sz="1000" smtClean="0">
                <a:cs typeface="Arial" pitchFamily="34" charset="0"/>
              </a:rPr>
              <a:pPr algn="ctr" eaLnBrk="1" hangingPunct="1">
                <a:defRPr/>
              </a:pPr>
              <a:t>84</a:t>
            </a:fld>
            <a:endParaRPr lang="en-US" altLang="en-US" sz="1000" smtClean="0">
              <a:cs typeface="Arial" pitchFamily="34" charset="0"/>
            </a:endParaRPr>
          </a:p>
        </p:txBody>
      </p:sp>
      <p:grpSp>
        <p:nvGrpSpPr>
          <p:cNvPr id="94211" name="Group 164"/>
          <p:cNvGrpSpPr>
            <a:grpSpLocks/>
          </p:cNvGrpSpPr>
          <p:nvPr/>
        </p:nvGrpSpPr>
        <p:grpSpPr bwMode="auto">
          <a:xfrm>
            <a:off x="120650" y="6299200"/>
            <a:ext cx="420688" cy="458788"/>
            <a:chOff x="0" y="0"/>
            <a:chExt cx="265" cy="289"/>
          </a:xfrm>
        </p:grpSpPr>
        <p:sp>
          <p:nvSpPr>
            <p:cNvPr id="94214" name="Freeform 153"/>
            <p:cNvSpPr>
              <a:spLocks/>
            </p:cNvSpPr>
            <p:nvPr/>
          </p:nvSpPr>
          <p:spPr bwMode="auto">
            <a:xfrm>
              <a:off x="98" y="67"/>
              <a:ext cx="21"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4215" name="AutoShape 154"/>
            <p:cNvSpPr>
              <a:spLocks/>
            </p:cNvSpPr>
            <p:nvPr/>
          </p:nvSpPr>
          <p:spPr bwMode="auto">
            <a:xfrm>
              <a:off x="39" y="140"/>
              <a:ext cx="186"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17027" y="0"/>
                  </a:moveTo>
                  <a:cubicBezTo>
                    <a:pt x="12455" y="0"/>
                    <a:pt x="12455" y="0"/>
                    <a:pt x="12455" y="0"/>
                  </a:cubicBezTo>
                  <a:cubicBezTo>
                    <a:pt x="12455" y="6472"/>
                    <a:pt x="12455" y="6472"/>
                    <a:pt x="12455" y="6472"/>
                  </a:cubicBezTo>
                  <a:cubicBezTo>
                    <a:pt x="12455" y="9408"/>
                    <a:pt x="13297" y="11440"/>
                    <a:pt x="14681" y="12870"/>
                  </a:cubicBezTo>
                  <a:cubicBezTo>
                    <a:pt x="14681" y="11967"/>
                    <a:pt x="14681" y="11967"/>
                    <a:pt x="14681" y="11967"/>
                  </a:cubicBezTo>
                  <a:cubicBezTo>
                    <a:pt x="13658" y="10461"/>
                    <a:pt x="13477" y="8730"/>
                    <a:pt x="13477" y="7225"/>
                  </a:cubicBezTo>
                  <a:cubicBezTo>
                    <a:pt x="13477" y="5569"/>
                    <a:pt x="13477" y="5569"/>
                    <a:pt x="13477" y="5569"/>
                  </a:cubicBezTo>
                  <a:cubicBezTo>
                    <a:pt x="15222" y="5569"/>
                    <a:pt x="15222" y="5569"/>
                    <a:pt x="15222" y="5569"/>
                  </a:cubicBezTo>
                  <a:cubicBezTo>
                    <a:pt x="15222" y="12870"/>
                    <a:pt x="15222" y="12870"/>
                    <a:pt x="15222" y="12870"/>
                  </a:cubicBezTo>
                  <a:cubicBezTo>
                    <a:pt x="15222" y="15579"/>
                    <a:pt x="14621" y="18966"/>
                    <a:pt x="10830" y="21073"/>
                  </a:cubicBezTo>
                  <a:cubicBezTo>
                    <a:pt x="7160" y="19041"/>
                    <a:pt x="6438" y="15880"/>
                    <a:pt x="6378" y="13321"/>
                  </a:cubicBezTo>
                  <a:cubicBezTo>
                    <a:pt x="8123" y="11816"/>
                    <a:pt x="9085" y="9709"/>
                    <a:pt x="9085" y="6472"/>
                  </a:cubicBezTo>
                  <a:cubicBezTo>
                    <a:pt x="9085" y="5569"/>
                    <a:pt x="9085" y="5569"/>
                    <a:pt x="9085" y="5569"/>
                  </a:cubicBezTo>
                  <a:cubicBezTo>
                    <a:pt x="10830" y="5569"/>
                    <a:pt x="10830" y="5569"/>
                    <a:pt x="10830" y="5569"/>
                  </a:cubicBezTo>
                  <a:cubicBezTo>
                    <a:pt x="11913" y="5569"/>
                    <a:pt x="11913" y="5569"/>
                    <a:pt x="11913" y="5569"/>
                  </a:cubicBezTo>
                  <a:cubicBezTo>
                    <a:pt x="11913" y="4215"/>
                    <a:pt x="11913" y="4215"/>
                    <a:pt x="11913" y="4215"/>
                  </a:cubicBezTo>
                  <a:cubicBezTo>
                    <a:pt x="10830" y="4215"/>
                    <a:pt x="10830" y="4215"/>
                    <a:pt x="10830" y="4215"/>
                  </a:cubicBezTo>
                  <a:cubicBezTo>
                    <a:pt x="9085" y="4215"/>
                    <a:pt x="9085" y="4215"/>
                    <a:pt x="9085" y="4215"/>
                  </a:cubicBezTo>
                  <a:cubicBezTo>
                    <a:pt x="9085" y="4215"/>
                    <a:pt x="9085" y="4215"/>
                    <a:pt x="9085" y="4215"/>
                  </a:cubicBezTo>
                  <a:cubicBezTo>
                    <a:pt x="8062" y="4215"/>
                    <a:pt x="8062" y="4215"/>
                    <a:pt x="8062" y="4215"/>
                  </a:cubicBezTo>
                  <a:cubicBezTo>
                    <a:pt x="8062" y="4215"/>
                    <a:pt x="8062" y="4215"/>
                    <a:pt x="8062" y="4215"/>
                  </a:cubicBezTo>
                  <a:cubicBezTo>
                    <a:pt x="5355" y="4215"/>
                    <a:pt x="5355" y="4215"/>
                    <a:pt x="5355" y="4215"/>
                  </a:cubicBezTo>
                  <a:cubicBezTo>
                    <a:pt x="5355" y="11967"/>
                    <a:pt x="5355" y="11967"/>
                    <a:pt x="5355" y="11967"/>
                  </a:cubicBezTo>
                  <a:cubicBezTo>
                    <a:pt x="5355" y="12192"/>
                    <a:pt x="5355" y="12493"/>
                    <a:pt x="5355" y="12719"/>
                  </a:cubicBezTo>
                  <a:cubicBezTo>
                    <a:pt x="5355" y="12719"/>
                    <a:pt x="5355" y="12719"/>
                    <a:pt x="5355" y="12719"/>
                  </a:cubicBezTo>
                  <a:cubicBezTo>
                    <a:pt x="5776" y="12418"/>
                    <a:pt x="6077" y="12042"/>
                    <a:pt x="6378" y="11666"/>
                  </a:cubicBezTo>
                  <a:cubicBezTo>
                    <a:pt x="6378" y="11666"/>
                    <a:pt x="6378" y="11666"/>
                    <a:pt x="6378" y="11666"/>
                  </a:cubicBezTo>
                  <a:cubicBezTo>
                    <a:pt x="6378" y="5569"/>
                    <a:pt x="6378" y="5569"/>
                    <a:pt x="6378" y="5569"/>
                  </a:cubicBezTo>
                  <a:cubicBezTo>
                    <a:pt x="8062" y="5569"/>
                    <a:pt x="8062" y="5569"/>
                    <a:pt x="8062" y="5569"/>
                  </a:cubicBezTo>
                  <a:cubicBezTo>
                    <a:pt x="8062" y="5569"/>
                    <a:pt x="8062" y="5569"/>
                    <a:pt x="8062" y="5569"/>
                  </a:cubicBezTo>
                  <a:cubicBezTo>
                    <a:pt x="8062" y="7225"/>
                    <a:pt x="8062" y="7225"/>
                    <a:pt x="8062" y="7225"/>
                  </a:cubicBezTo>
                  <a:cubicBezTo>
                    <a:pt x="8062" y="9483"/>
                    <a:pt x="7701" y="12192"/>
                    <a:pt x="4513" y="13999"/>
                  </a:cubicBezTo>
                  <a:cubicBezTo>
                    <a:pt x="1384" y="12192"/>
                    <a:pt x="1023" y="9483"/>
                    <a:pt x="1023" y="7225"/>
                  </a:cubicBezTo>
                  <a:cubicBezTo>
                    <a:pt x="1023" y="1355"/>
                    <a:pt x="1023" y="1355"/>
                    <a:pt x="1023" y="1355"/>
                  </a:cubicBezTo>
                  <a:cubicBezTo>
                    <a:pt x="4513" y="1355"/>
                    <a:pt x="4513" y="1355"/>
                    <a:pt x="4513" y="1355"/>
                  </a:cubicBezTo>
                  <a:cubicBezTo>
                    <a:pt x="8062" y="1355"/>
                    <a:pt x="8062" y="1355"/>
                    <a:pt x="8062" y="1355"/>
                  </a:cubicBezTo>
                  <a:cubicBezTo>
                    <a:pt x="8062" y="3613"/>
                    <a:pt x="8062" y="3613"/>
                    <a:pt x="8062" y="3613"/>
                  </a:cubicBezTo>
                  <a:cubicBezTo>
                    <a:pt x="9085" y="3613"/>
                    <a:pt x="9085" y="3613"/>
                    <a:pt x="9085" y="3613"/>
                  </a:cubicBezTo>
                  <a:cubicBezTo>
                    <a:pt x="9085" y="0"/>
                    <a:pt x="9085" y="0"/>
                    <a:pt x="9085" y="0"/>
                  </a:cubicBezTo>
                  <a:cubicBezTo>
                    <a:pt x="4513" y="0"/>
                    <a:pt x="4513" y="0"/>
                    <a:pt x="4513" y="0"/>
                  </a:cubicBezTo>
                  <a:cubicBezTo>
                    <a:pt x="0" y="0"/>
                    <a:pt x="0" y="0"/>
                    <a:pt x="0" y="0"/>
                  </a:cubicBezTo>
                  <a:cubicBezTo>
                    <a:pt x="0" y="6472"/>
                    <a:pt x="0" y="6472"/>
                    <a:pt x="0" y="6472"/>
                  </a:cubicBezTo>
                  <a:cubicBezTo>
                    <a:pt x="0" y="10762"/>
                    <a:pt x="1685" y="13095"/>
                    <a:pt x="4513" y="14450"/>
                  </a:cubicBezTo>
                  <a:cubicBezTo>
                    <a:pt x="4874" y="14300"/>
                    <a:pt x="5174" y="14149"/>
                    <a:pt x="5475" y="13999"/>
                  </a:cubicBezTo>
                  <a:cubicBezTo>
                    <a:pt x="5957" y="17837"/>
                    <a:pt x="7882" y="20170"/>
                    <a:pt x="10830" y="21600"/>
                  </a:cubicBezTo>
                  <a:cubicBezTo>
                    <a:pt x="13718" y="20170"/>
                    <a:pt x="15643" y="17912"/>
                    <a:pt x="16185" y="13999"/>
                  </a:cubicBezTo>
                  <a:cubicBezTo>
                    <a:pt x="16426" y="14149"/>
                    <a:pt x="16726" y="14300"/>
                    <a:pt x="17027" y="14450"/>
                  </a:cubicBezTo>
                  <a:cubicBezTo>
                    <a:pt x="19855" y="13095"/>
                    <a:pt x="21600" y="10762"/>
                    <a:pt x="21600" y="6472"/>
                  </a:cubicBezTo>
                  <a:cubicBezTo>
                    <a:pt x="21600" y="0"/>
                    <a:pt x="21600" y="0"/>
                    <a:pt x="21600" y="0"/>
                  </a:cubicBezTo>
                  <a:lnTo>
                    <a:pt x="17027" y="0"/>
                  </a:lnTo>
                  <a:close/>
                  <a:moveTo>
                    <a:pt x="20517" y="7225"/>
                  </a:moveTo>
                  <a:cubicBezTo>
                    <a:pt x="20517" y="9483"/>
                    <a:pt x="20216" y="12192"/>
                    <a:pt x="17027" y="13999"/>
                  </a:cubicBezTo>
                  <a:cubicBezTo>
                    <a:pt x="16726" y="13848"/>
                    <a:pt x="16486" y="13698"/>
                    <a:pt x="16245" y="13472"/>
                  </a:cubicBezTo>
                  <a:cubicBezTo>
                    <a:pt x="16245" y="13020"/>
                    <a:pt x="16305" y="12493"/>
                    <a:pt x="16305" y="11967"/>
                  </a:cubicBezTo>
                  <a:cubicBezTo>
                    <a:pt x="16305" y="4215"/>
                    <a:pt x="16305" y="4215"/>
                    <a:pt x="16305" y="4215"/>
                  </a:cubicBezTo>
                  <a:cubicBezTo>
                    <a:pt x="13477" y="4215"/>
                    <a:pt x="13477" y="4215"/>
                    <a:pt x="13477" y="4215"/>
                  </a:cubicBezTo>
                  <a:cubicBezTo>
                    <a:pt x="13477" y="1355"/>
                    <a:pt x="13477" y="1355"/>
                    <a:pt x="13477" y="1355"/>
                  </a:cubicBezTo>
                  <a:cubicBezTo>
                    <a:pt x="17027" y="1355"/>
                    <a:pt x="17027" y="1355"/>
                    <a:pt x="17027" y="1355"/>
                  </a:cubicBezTo>
                  <a:cubicBezTo>
                    <a:pt x="20517" y="1355"/>
                    <a:pt x="20517" y="1355"/>
                    <a:pt x="20517" y="1355"/>
                  </a:cubicBezTo>
                  <a:lnTo>
                    <a:pt x="20517" y="7225"/>
                  </a:lnTo>
                  <a:close/>
                  <a:moveTo>
                    <a:pt x="20517" y="722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4216" name="Freeform 155"/>
            <p:cNvSpPr>
              <a:spLocks/>
            </p:cNvSpPr>
            <p:nvPr/>
          </p:nvSpPr>
          <p:spPr bwMode="auto">
            <a:xfrm>
              <a:off x="54" y="67"/>
              <a:ext cx="39"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1705" y="21600"/>
                  </a:moveTo>
                  <a:cubicBezTo>
                    <a:pt x="1705" y="20700"/>
                    <a:pt x="1705" y="20700"/>
                    <a:pt x="1705" y="20700"/>
                  </a:cubicBezTo>
                  <a:cubicBezTo>
                    <a:pt x="2558" y="20475"/>
                    <a:pt x="3126" y="20250"/>
                    <a:pt x="3411" y="20025"/>
                  </a:cubicBezTo>
                  <a:cubicBezTo>
                    <a:pt x="3411" y="20025"/>
                    <a:pt x="3411" y="19800"/>
                    <a:pt x="3695" y="19800"/>
                  </a:cubicBezTo>
                  <a:cubicBezTo>
                    <a:pt x="3695" y="19350"/>
                    <a:pt x="3695" y="18900"/>
                    <a:pt x="3695" y="18000"/>
                  </a:cubicBezTo>
                  <a:cubicBezTo>
                    <a:pt x="3979" y="16425"/>
                    <a:pt x="3979" y="15750"/>
                    <a:pt x="3979" y="15300"/>
                  </a:cubicBezTo>
                  <a:cubicBezTo>
                    <a:pt x="3979" y="7200"/>
                    <a:pt x="3979" y="7200"/>
                    <a:pt x="3979" y="7200"/>
                  </a:cubicBezTo>
                  <a:cubicBezTo>
                    <a:pt x="3979" y="5850"/>
                    <a:pt x="3979" y="4500"/>
                    <a:pt x="3695" y="3150"/>
                  </a:cubicBezTo>
                  <a:cubicBezTo>
                    <a:pt x="3695" y="2250"/>
                    <a:pt x="3695" y="1575"/>
                    <a:pt x="3411" y="1350"/>
                  </a:cubicBezTo>
                  <a:cubicBezTo>
                    <a:pt x="3411" y="1350"/>
                    <a:pt x="3126" y="1125"/>
                    <a:pt x="2842" y="1125"/>
                  </a:cubicBezTo>
                  <a:cubicBezTo>
                    <a:pt x="2558" y="900"/>
                    <a:pt x="1421" y="900"/>
                    <a:pt x="0" y="900"/>
                  </a:cubicBezTo>
                  <a:cubicBezTo>
                    <a:pt x="0" y="0"/>
                    <a:pt x="0" y="0"/>
                    <a:pt x="0" y="0"/>
                  </a:cubicBezTo>
                  <a:cubicBezTo>
                    <a:pt x="3126" y="0"/>
                    <a:pt x="5116" y="0"/>
                    <a:pt x="5968" y="0"/>
                  </a:cubicBezTo>
                  <a:cubicBezTo>
                    <a:pt x="6821" y="0"/>
                    <a:pt x="8811" y="0"/>
                    <a:pt x="11653" y="0"/>
                  </a:cubicBezTo>
                  <a:cubicBezTo>
                    <a:pt x="11653" y="900"/>
                    <a:pt x="11653" y="900"/>
                    <a:pt x="11653" y="900"/>
                  </a:cubicBezTo>
                  <a:cubicBezTo>
                    <a:pt x="10232" y="900"/>
                    <a:pt x="9095" y="900"/>
                    <a:pt x="8811" y="1125"/>
                  </a:cubicBezTo>
                  <a:cubicBezTo>
                    <a:pt x="8526" y="1125"/>
                    <a:pt x="8242" y="1350"/>
                    <a:pt x="8242" y="1350"/>
                  </a:cubicBezTo>
                  <a:cubicBezTo>
                    <a:pt x="7958" y="1575"/>
                    <a:pt x="7958" y="2025"/>
                    <a:pt x="7958" y="2925"/>
                  </a:cubicBezTo>
                  <a:cubicBezTo>
                    <a:pt x="7674" y="3150"/>
                    <a:pt x="7674" y="4500"/>
                    <a:pt x="7674" y="7200"/>
                  </a:cubicBezTo>
                  <a:cubicBezTo>
                    <a:pt x="7674" y="17550"/>
                    <a:pt x="7674" y="17550"/>
                    <a:pt x="7674" y="17550"/>
                  </a:cubicBezTo>
                  <a:cubicBezTo>
                    <a:pt x="7674" y="18450"/>
                    <a:pt x="7674" y="19350"/>
                    <a:pt x="7958" y="20025"/>
                  </a:cubicBezTo>
                  <a:cubicBezTo>
                    <a:pt x="9379" y="20025"/>
                    <a:pt x="9379" y="20250"/>
                    <a:pt x="11084" y="20250"/>
                  </a:cubicBezTo>
                  <a:cubicBezTo>
                    <a:pt x="14779" y="20250"/>
                    <a:pt x="17621" y="20025"/>
                    <a:pt x="19042" y="19575"/>
                  </a:cubicBezTo>
                  <a:cubicBezTo>
                    <a:pt x="19326" y="19350"/>
                    <a:pt x="19326" y="18900"/>
                    <a:pt x="19611" y="18450"/>
                  </a:cubicBezTo>
                  <a:cubicBezTo>
                    <a:pt x="20463" y="15975"/>
                    <a:pt x="20463" y="15975"/>
                    <a:pt x="20463" y="15975"/>
                  </a:cubicBezTo>
                  <a:cubicBezTo>
                    <a:pt x="21600" y="15975"/>
                    <a:pt x="21600" y="15975"/>
                    <a:pt x="21600" y="15975"/>
                  </a:cubicBezTo>
                  <a:cubicBezTo>
                    <a:pt x="21316" y="17550"/>
                    <a:pt x="21032" y="19350"/>
                    <a:pt x="20747" y="21375"/>
                  </a:cubicBezTo>
                  <a:cubicBezTo>
                    <a:pt x="20179" y="21375"/>
                    <a:pt x="19895" y="21375"/>
                    <a:pt x="19611" y="21600"/>
                  </a:cubicBezTo>
                  <a:cubicBezTo>
                    <a:pt x="18758" y="21600"/>
                    <a:pt x="17905" y="21600"/>
                    <a:pt x="16200" y="21600"/>
                  </a:cubicBezTo>
                  <a:cubicBezTo>
                    <a:pt x="5684" y="21375"/>
                    <a:pt x="5684" y="21375"/>
                    <a:pt x="5684" y="21375"/>
                  </a:cubicBezTo>
                  <a:cubicBezTo>
                    <a:pt x="4263" y="21375"/>
                    <a:pt x="3126" y="21375"/>
                    <a:pt x="1705" y="21600"/>
                  </a:cubicBezTo>
                  <a:close/>
                  <a:moveTo>
                    <a:pt x="170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4217" name="Freeform 156"/>
            <p:cNvSpPr>
              <a:spLocks/>
            </p:cNvSpPr>
            <p:nvPr/>
          </p:nvSpPr>
          <p:spPr bwMode="auto">
            <a:xfrm>
              <a:off x="127" y="67"/>
              <a:ext cx="58"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0" y="21159"/>
                  </a:moveTo>
                  <a:cubicBezTo>
                    <a:pt x="0" y="20057"/>
                    <a:pt x="0" y="20057"/>
                    <a:pt x="0" y="20057"/>
                  </a:cubicBezTo>
                  <a:cubicBezTo>
                    <a:pt x="973" y="20057"/>
                    <a:pt x="1557" y="20057"/>
                    <a:pt x="1946" y="19837"/>
                  </a:cubicBezTo>
                  <a:cubicBezTo>
                    <a:pt x="2141" y="19837"/>
                    <a:pt x="2141" y="19837"/>
                    <a:pt x="2141" y="19616"/>
                  </a:cubicBezTo>
                  <a:cubicBezTo>
                    <a:pt x="2335" y="19396"/>
                    <a:pt x="2335" y="18955"/>
                    <a:pt x="2335" y="18073"/>
                  </a:cubicBezTo>
                  <a:cubicBezTo>
                    <a:pt x="2530" y="16751"/>
                    <a:pt x="2530" y="15649"/>
                    <a:pt x="2530" y="14767"/>
                  </a:cubicBezTo>
                  <a:cubicBezTo>
                    <a:pt x="2530" y="2645"/>
                    <a:pt x="2530" y="2645"/>
                    <a:pt x="2530" y="2645"/>
                  </a:cubicBezTo>
                  <a:cubicBezTo>
                    <a:pt x="2530" y="2204"/>
                    <a:pt x="2530" y="1984"/>
                    <a:pt x="2530" y="1984"/>
                  </a:cubicBezTo>
                  <a:cubicBezTo>
                    <a:pt x="2335" y="1763"/>
                    <a:pt x="2141" y="1543"/>
                    <a:pt x="1946" y="1322"/>
                  </a:cubicBezTo>
                  <a:cubicBezTo>
                    <a:pt x="1751" y="1102"/>
                    <a:pt x="1557" y="1102"/>
                    <a:pt x="1362" y="882"/>
                  </a:cubicBezTo>
                  <a:cubicBezTo>
                    <a:pt x="1168" y="882"/>
                    <a:pt x="584" y="882"/>
                    <a:pt x="0" y="882"/>
                  </a:cubicBezTo>
                  <a:cubicBezTo>
                    <a:pt x="0" y="0"/>
                    <a:pt x="0" y="0"/>
                    <a:pt x="0" y="0"/>
                  </a:cubicBezTo>
                  <a:cubicBezTo>
                    <a:pt x="1557" y="0"/>
                    <a:pt x="2530" y="0"/>
                    <a:pt x="2919" y="0"/>
                  </a:cubicBezTo>
                  <a:cubicBezTo>
                    <a:pt x="3697" y="0"/>
                    <a:pt x="4281" y="0"/>
                    <a:pt x="5059" y="0"/>
                  </a:cubicBezTo>
                  <a:cubicBezTo>
                    <a:pt x="5838" y="1102"/>
                    <a:pt x="6227" y="1763"/>
                    <a:pt x="6616" y="2424"/>
                  </a:cubicBezTo>
                  <a:cubicBezTo>
                    <a:pt x="9535" y="6171"/>
                    <a:pt x="9535" y="6171"/>
                    <a:pt x="9535" y="6171"/>
                  </a:cubicBezTo>
                  <a:cubicBezTo>
                    <a:pt x="13622" y="11461"/>
                    <a:pt x="13622" y="11461"/>
                    <a:pt x="13622" y="11461"/>
                  </a:cubicBezTo>
                  <a:cubicBezTo>
                    <a:pt x="14789" y="13224"/>
                    <a:pt x="15957" y="14547"/>
                    <a:pt x="16735" y="15649"/>
                  </a:cubicBezTo>
                  <a:cubicBezTo>
                    <a:pt x="17124" y="16310"/>
                    <a:pt x="17708" y="16751"/>
                    <a:pt x="17903" y="17192"/>
                  </a:cubicBezTo>
                  <a:cubicBezTo>
                    <a:pt x="17903" y="6392"/>
                    <a:pt x="17903" y="6392"/>
                    <a:pt x="17903" y="6392"/>
                  </a:cubicBezTo>
                  <a:cubicBezTo>
                    <a:pt x="17903" y="5290"/>
                    <a:pt x="17903" y="4188"/>
                    <a:pt x="17903" y="2865"/>
                  </a:cubicBezTo>
                  <a:cubicBezTo>
                    <a:pt x="17903" y="1984"/>
                    <a:pt x="17708" y="1543"/>
                    <a:pt x="17708" y="1322"/>
                  </a:cubicBezTo>
                  <a:lnTo>
                    <a:pt x="17514" y="1102"/>
                  </a:lnTo>
                  <a:cubicBezTo>
                    <a:pt x="17124" y="882"/>
                    <a:pt x="16541" y="882"/>
                    <a:pt x="15568" y="882"/>
                  </a:cubicBezTo>
                  <a:cubicBezTo>
                    <a:pt x="15568" y="0"/>
                    <a:pt x="15568" y="0"/>
                    <a:pt x="15568" y="0"/>
                  </a:cubicBezTo>
                  <a:cubicBezTo>
                    <a:pt x="16541" y="0"/>
                    <a:pt x="17708" y="0"/>
                    <a:pt x="18876" y="0"/>
                  </a:cubicBezTo>
                  <a:cubicBezTo>
                    <a:pt x="19849" y="0"/>
                    <a:pt x="20822" y="0"/>
                    <a:pt x="21600" y="0"/>
                  </a:cubicBezTo>
                  <a:cubicBezTo>
                    <a:pt x="21600" y="882"/>
                    <a:pt x="21600" y="882"/>
                    <a:pt x="21600" y="882"/>
                  </a:cubicBezTo>
                  <a:cubicBezTo>
                    <a:pt x="20627" y="882"/>
                    <a:pt x="20043" y="882"/>
                    <a:pt x="19849" y="1102"/>
                  </a:cubicBezTo>
                  <a:cubicBezTo>
                    <a:pt x="19654" y="1102"/>
                    <a:pt x="19654" y="1322"/>
                    <a:pt x="19459" y="1322"/>
                  </a:cubicBezTo>
                  <a:cubicBezTo>
                    <a:pt x="19459" y="1543"/>
                    <a:pt x="19265" y="2204"/>
                    <a:pt x="19265" y="2865"/>
                  </a:cubicBezTo>
                  <a:cubicBezTo>
                    <a:pt x="19265" y="4188"/>
                    <a:pt x="19265" y="5290"/>
                    <a:pt x="19265" y="6392"/>
                  </a:cubicBezTo>
                  <a:cubicBezTo>
                    <a:pt x="19265" y="13445"/>
                    <a:pt x="19265" y="13445"/>
                    <a:pt x="19265" y="13445"/>
                  </a:cubicBezTo>
                  <a:cubicBezTo>
                    <a:pt x="19265" y="14988"/>
                    <a:pt x="19265" y="17633"/>
                    <a:pt x="19265" y="21600"/>
                  </a:cubicBezTo>
                  <a:cubicBezTo>
                    <a:pt x="17903" y="21600"/>
                    <a:pt x="17903" y="21600"/>
                    <a:pt x="17903" y="21600"/>
                  </a:cubicBezTo>
                  <a:cubicBezTo>
                    <a:pt x="17708" y="21159"/>
                    <a:pt x="17708" y="21159"/>
                    <a:pt x="17708" y="21159"/>
                  </a:cubicBezTo>
                  <a:cubicBezTo>
                    <a:pt x="17514" y="21159"/>
                    <a:pt x="17514" y="20939"/>
                    <a:pt x="17319" y="20939"/>
                  </a:cubicBezTo>
                  <a:cubicBezTo>
                    <a:pt x="17319" y="20939"/>
                    <a:pt x="17124" y="20718"/>
                    <a:pt x="16930" y="20498"/>
                  </a:cubicBezTo>
                  <a:cubicBezTo>
                    <a:pt x="16151" y="19396"/>
                    <a:pt x="15568" y="18735"/>
                    <a:pt x="15178" y="18294"/>
                  </a:cubicBezTo>
                  <a:cubicBezTo>
                    <a:pt x="13427" y="15869"/>
                    <a:pt x="13427" y="15869"/>
                    <a:pt x="13427" y="15869"/>
                  </a:cubicBezTo>
                  <a:cubicBezTo>
                    <a:pt x="3697" y="3086"/>
                    <a:pt x="3697" y="3086"/>
                    <a:pt x="3697" y="3086"/>
                  </a:cubicBezTo>
                  <a:cubicBezTo>
                    <a:pt x="3697" y="14547"/>
                    <a:pt x="3697" y="14547"/>
                    <a:pt x="3697" y="14547"/>
                  </a:cubicBezTo>
                  <a:cubicBezTo>
                    <a:pt x="3697" y="15649"/>
                    <a:pt x="3697" y="16751"/>
                    <a:pt x="3892" y="18073"/>
                  </a:cubicBezTo>
                  <a:cubicBezTo>
                    <a:pt x="3892" y="18955"/>
                    <a:pt x="3892" y="19396"/>
                    <a:pt x="3892" y="19616"/>
                  </a:cubicBezTo>
                  <a:cubicBezTo>
                    <a:pt x="4086" y="19837"/>
                    <a:pt x="4086" y="19837"/>
                    <a:pt x="4281" y="19837"/>
                  </a:cubicBezTo>
                  <a:cubicBezTo>
                    <a:pt x="4476" y="20057"/>
                    <a:pt x="5254" y="20057"/>
                    <a:pt x="6227" y="20057"/>
                  </a:cubicBezTo>
                  <a:cubicBezTo>
                    <a:pt x="6227" y="21159"/>
                    <a:pt x="6227" y="21159"/>
                    <a:pt x="6227" y="21159"/>
                  </a:cubicBezTo>
                  <a:cubicBezTo>
                    <a:pt x="5449" y="20939"/>
                    <a:pt x="4476" y="20939"/>
                    <a:pt x="3503" y="20939"/>
                  </a:cubicBezTo>
                  <a:cubicBezTo>
                    <a:pt x="2530" y="20939"/>
                    <a:pt x="1362" y="20939"/>
                    <a:pt x="0" y="21159"/>
                  </a:cubicBezTo>
                  <a:close/>
                  <a:moveTo>
                    <a:pt x="0" y="21159"/>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4218" name="Freeform 157"/>
            <p:cNvSpPr>
              <a:spLocks/>
            </p:cNvSpPr>
            <p:nvPr/>
          </p:nvSpPr>
          <p:spPr bwMode="auto">
            <a:xfrm>
              <a:off x="191" y="67"/>
              <a:ext cx="22"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4219" name="Freeform 158"/>
            <p:cNvSpPr>
              <a:spLocks/>
            </p:cNvSpPr>
            <p:nvPr/>
          </p:nvSpPr>
          <p:spPr bwMode="auto">
            <a:xfrm>
              <a:off x="216" y="66"/>
              <a:ext cx="49"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532" y="5616"/>
                    <a:pt x="19532" y="5616"/>
                    <a:pt x="1953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4220" name="Freeform 159"/>
            <p:cNvSpPr>
              <a:spLocks/>
            </p:cNvSpPr>
            <p:nvPr/>
          </p:nvSpPr>
          <p:spPr bwMode="auto">
            <a:xfrm>
              <a:off x="0" y="66"/>
              <a:ext cx="48"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762" y="5616"/>
                    <a:pt x="19762" y="5616"/>
                    <a:pt x="1976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4221" name="Freeform 160"/>
            <p:cNvSpPr>
              <a:spLocks/>
            </p:cNvSpPr>
            <p:nvPr/>
          </p:nvSpPr>
          <p:spPr bwMode="auto">
            <a:xfrm>
              <a:off x="21" y="1"/>
              <a:ext cx="67"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0" y="891"/>
                  </a:moveTo>
                  <a:cubicBezTo>
                    <a:pt x="0" y="0"/>
                    <a:pt x="0" y="0"/>
                    <a:pt x="0" y="0"/>
                  </a:cubicBezTo>
                  <a:cubicBezTo>
                    <a:pt x="665" y="0"/>
                    <a:pt x="1495" y="0"/>
                    <a:pt x="2326" y="0"/>
                  </a:cubicBezTo>
                  <a:cubicBezTo>
                    <a:pt x="2991" y="0"/>
                    <a:pt x="3822" y="0"/>
                    <a:pt x="4486" y="0"/>
                  </a:cubicBezTo>
                  <a:cubicBezTo>
                    <a:pt x="5151" y="2004"/>
                    <a:pt x="5815" y="3786"/>
                    <a:pt x="6314" y="5344"/>
                  </a:cubicBezTo>
                  <a:cubicBezTo>
                    <a:pt x="10800" y="16924"/>
                    <a:pt x="10800" y="16924"/>
                    <a:pt x="10800" y="16924"/>
                  </a:cubicBezTo>
                  <a:cubicBezTo>
                    <a:pt x="14788" y="6235"/>
                    <a:pt x="14788" y="6235"/>
                    <a:pt x="14788" y="6235"/>
                  </a:cubicBezTo>
                  <a:cubicBezTo>
                    <a:pt x="15951" y="3340"/>
                    <a:pt x="16615" y="1113"/>
                    <a:pt x="16948" y="0"/>
                  </a:cubicBezTo>
                  <a:cubicBezTo>
                    <a:pt x="17778" y="0"/>
                    <a:pt x="18609" y="0"/>
                    <a:pt x="19108" y="0"/>
                  </a:cubicBezTo>
                  <a:cubicBezTo>
                    <a:pt x="19606" y="0"/>
                    <a:pt x="20437" y="0"/>
                    <a:pt x="21600" y="0"/>
                  </a:cubicBezTo>
                  <a:cubicBezTo>
                    <a:pt x="21600" y="891"/>
                    <a:pt x="21600" y="891"/>
                    <a:pt x="21600" y="891"/>
                  </a:cubicBezTo>
                  <a:cubicBezTo>
                    <a:pt x="20769" y="891"/>
                    <a:pt x="20105" y="1113"/>
                    <a:pt x="19938" y="1113"/>
                  </a:cubicBezTo>
                  <a:cubicBezTo>
                    <a:pt x="19772" y="1113"/>
                    <a:pt x="19606" y="1336"/>
                    <a:pt x="19606" y="1559"/>
                  </a:cubicBezTo>
                  <a:cubicBezTo>
                    <a:pt x="19440" y="1781"/>
                    <a:pt x="19440" y="2227"/>
                    <a:pt x="19440" y="2895"/>
                  </a:cubicBezTo>
                  <a:cubicBezTo>
                    <a:pt x="19274" y="3118"/>
                    <a:pt x="19274" y="4454"/>
                    <a:pt x="19274" y="7126"/>
                  </a:cubicBezTo>
                  <a:cubicBezTo>
                    <a:pt x="19274" y="14029"/>
                    <a:pt x="19274" y="14029"/>
                    <a:pt x="19274" y="14029"/>
                  </a:cubicBezTo>
                  <a:cubicBezTo>
                    <a:pt x="19274" y="15365"/>
                    <a:pt x="19274" y="16701"/>
                    <a:pt x="19440" y="18037"/>
                  </a:cubicBezTo>
                  <a:cubicBezTo>
                    <a:pt x="19440" y="18928"/>
                    <a:pt x="19440" y="19596"/>
                    <a:pt x="19606" y="19819"/>
                  </a:cubicBezTo>
                  <a:cubicBezTo>
                    <a:pt x="19606" y="19819"/>
                    <a:pt x="19772" y="20041"/>
                    <a:pt x="19938" y="20041"/>
                  </a:cubicBezTo>
                  <a:cubicBezTo>
                    <a:pt x="20105" y="20264"/>
                    <a:pt x="20769" y="20264"/>
                    <a:pt x="21600" y="20264"/>
                  </a:cubicBezTo>
                  <a:cubicBezTo>
                    <a:pt x="21600" y="21155"/>
                    <a:pt x="21600" y="21155"/>
                    <a:pt x="21600" y="21155"/>
                  </a:cubicBezTo>
                  <a:cubicBezTo>
                    <a:pt x="20105" y="21155"/>
                    <a:pt x="18942" y="21155"/>
                    <a:pt x="18277" y="21155"/>
                  </a:cubicBezTo>
                  <a:cubicBezTo>
                    <a:pt x="17778" y="21155"/>
                    <a:pt x="16615" y="21155"/>
                    <a:pt x="14788" y="21155"/>
                  </a:cubicBezTo>
                  <a:cubicBezTo>
                    <a:pt x="14788" y="20264"/>
                    <a:pt x="14788" y="20264"/>
                    <a:pt x="14788" y="20264"/>
                  </a:cubicBezTo>
                  <a:cubicBezTo>
                    <a:pt x="15785" y="20264"/>
                    <a:pt x="16283" y="20264"/>
                    <a:pt x="16615" y="20041"/>
                  </a:cubicBezTo>
                  <a:cubicBezTo>
                    <a:pt x="16782" y="20041"/>
                    <a:pt x="16948" y="19819"/>
                    <a:pt x="16948" y="19819"/>
                  </a:cubicBezTo>
                  <a:cubicBezTo>
                    <a:pt x="17114" y="19596"/>
                    <a:pt x="17114" y="19151"/>
                    <a:pt x="17114" y="18260"/>
                  </a:cubicBezTo>
                  <a:cubicBezTo>
                    <a:pt x="17114" y="18037"/>
                    <a:pt x="17114" y="16701"/>
                    <a:pt x="17114" y="14029"/>
                  </a:cubicBezTo>
                  <a:cubicBezTo>
                    <a:pt x="17114" y="3118"/>
                    <a:pt x="17114" y="3118"/>
                    <a:pt x="17114" y="3118"/>
                  </a:cubicBezTo>
                  <a:cubicBezTo>
                    <a:pt x="13126" y="13806"/>
                    <a:pt x="13126" y="13806"/>
                    <a:pt x="13126" y="13806"/>
                  </a:cubicBezTo>
                  <a:cubicBezTo>
                    <a:pt x="12462" y="15588"/>
                    <a:pt x="11963" y="16924"/>
                    <a:pt x="11631" y="18037"/>
                  </a:cubicBezTo>
                  <a:cubicBezTo>
                    <a:pt x="11465" y="18705"/>
                    <a:pt x="10966" y="19819"/>
                    <a:pt x="10468" y="21600"/>
                  </a:cubicBezTo>
                  <a:cubicBezTo>
                    <a:pt x="9969" y="21600"/>
                    <a:pt x="9969" y="21600"/>
                    <a:pt x="9969" y="21600"/>
                  </a:cubicBezTo>
                  <a:cubicBezTo>
                    <a:pt x="9969" y="21155"/>
                    <a:pt x="9803" y="20932"/>
                    <a:pt x="9803" y="20709"/>
                  </a:cubicBezTo>
                  <a:cubicBezTo>
                    <a:pt x="8972" y="18482"/>
                    <a:pt x="8972" y="18482"/>
                    <a:pt x="8972" y="18482"/>
                  </a:cubicBezTo>
                  <a:cubicBezTo>
                    <a:pt x="3323" y="3563"/>
                    <a:pt x="3323" y="3563"/>
                    <a:pt x="3323" y="3563"/>
                  </a:cubicBezTo>
                  <a:cubicBezTo>
                    <a:pt x="3323" y="14029"/>
                    <a:pt x="3323" y="14029"/>
                    <a:pt x="3323" y="14029"/>
                  </a:cubicBezTo>
                  <a:cubicBezTo>
                    <a:pt x="3323" y="15365"/>
                    <a:pt x="3323" y="16701"/>
                    <a:pt x="3323" y="18037"/>
                  </a:cubicBezTo>
                  <a:cubicBezTo>
                    <a:pt x="3489" y="18928"/>
                    <a:pt x="3489" y="19596"/>
                    <a:pt x="3655" y="19819"/>
                  </a:cubicBezTo>
                  <a:cubicBezTo>
                    <a:pt x="3655" y="19819"/>
                    <a:pt x="3822" y="20041"/>
                    <a:pt x="3988" y="20041"/>
                  </a:cubicBezTo>
                  <a:cubicBezTo>
                    <a:pt x="4154" y="20264"/>
                    <a:pt x="4818" y="20264"/>
                    <a:pt x="5649" y="20264"/>
                  </a:cubicBezTo>
                  <a:cubicBezTo>
                    <a:pt x="5649" y="21155"/>
                    <a:pt x="5649" y="21155"/>
                    <a:pt x="5649" y="21155"/>
                  </a:cubicBezTo>
                  <a:cubicBezTo>
                    <a:pt x="2825" y="21155"/>
                    <a:pt x="2825" y="21155"/>
                    <a:pt x="2825" y="21155"/>
                  </a:cubicBezTo>
                  <a:cubicBezTo>
                    <a:pt x="0" y="21155"/>
                    <a:pt x="0" y="21155"/>
                    <a:pt x="0" y="21155"/>
                  </a:cubicBezTo>
                  <a:cubicBezTo>
                    <a:pt x="0" y="20264"/>
                    <a:pt x="0" y="20264"/>
                    <a:pt x="0" y="20264"/>
                  </a:cubicBezTo>
                  <a:cubicBezTo>
                    <a:pt x="831" y="20264"/>
                    <a:pt x="1329" y="20264"/>
                    <a:pt x="1662" y="20041"/>
                  </a:cubicBezTo>
                  <a:cubicBezTo>
                    <a:pt x="1828" y="20041"/>
                    <a:pt x="1994" y="19819"/>
                    <a:pt x="1994" y="19819"/>
                  </a:cubicBezTo>
                  <a:cubicBezTo>
                    <a:pt x="2160" y="19596"/>
                    <a:pt x="2160" y="19151"/>
                    <a:pt x="2160" y="18260"/>
                  </a:cubicBezTo>
                  <a:cubicBezTo>
                    <a:pt x="2160" y="18037"/>
                    <a:pt x="2160" y="16701"/>
                    <a:pt x="2326" y="14029"/>
                  </a:cubicBezTo>
                  <a:cubicBezTo>
                    <a:pt x="2326" y="7126"/>
                    <a:pt x="2326" y="7126"/>
                    <a:pt x="2326" y="7126"/>
                  </a:cubicBezTo>
                  <a:cubicBezTo>
                    <a:pt x="2326" y="5790"/>
                    <a:pt x="2160" y="4454"/>
                    <a:pt x="2160" y="3118"/>
                  </a:cubicBezTo>
                  <a:cubicBezTo>
                    <a:pt x="2160" y="2227"/>
                    <a:pt x="2160" y="1781"/>
                    <a:pt x="1994" y="1559"/>
                  </a:cubicBezTo>
                  <a:cubicBezTo>
                    <a:pt x="1994" y="1336"/>
                    <a:pt x="1828" y="1113"/>
                    <a:pt x="1662" y="1113"/>
                  </a:cubicBezTo>
                  <a:cubicBezTo>
                    <a:pt x="1329" y="1113"/>
                    <a:pt x="831" y="891"/>
                    <a:pt x="0" y="891"/>
                  </a:cubicBezTo>
                  <a:close/>
                  <a:moveTo>
                    <a:pt x="0" y="89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4222" name="AutoShape 161"/>
            <p:cNvSpPr>
              <a:spLocks/>
            </p:cNvSpPr>
            <p:nvPr/>
          </p:nvSpPr>
          <p:spPr bwMode="auto">
            <a:xfrm>
              <a:off x="90" y="0"/>
              <a:ext cx="56"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3028" y="21600"/>
                  </a:moveTo>
                  <a:cubicBezTo>
                    <a:pt x="3836" y="21600"/>
                    <a:pt x="5047" y="21600"/>
                    <a:pt x="6662" y="21600"/>
                  </a:cubicBezTo>
                  <a:cubicBezTo>
                    <a:pt x="6662" y="20700"/>
                    <a:pt x="6662" y="20700"/>
                    <a:pt x="6662" y="20700"/>
                  </a:cubicBezTo>
                  <a:cubicBezTo>
                    <a:pt x="5652" y="20700"/>
                    <a:pt x="5047" y="20700"/>
                    <a:pt x="4845" y="20700"/>
                  </a:cubicBezTo>
                  <a:cubicBezTo>
                    <a:pt x="4441" y="20475"/>
                    <a:pt x="4441" y="20475"/>
                    <a:pt x="4239" y="20250"/>
                  </a:cubicBezTo>
                  <a:cubicBezTo>
                    <a:pt x="4239" y="20250"/>
                    <a:pt x="4239" y="20025"/>
                    <a:pt x="4239" y="20025"/>
                  </a:cubicBezTo>
                  <a:cubicBezTo>
                    <a:pt x="4239" y="19575"/>
                    <a:pt x="4239" y="19125"/>
                    <a:pt x="4643" y="18450"/>
                  </a:cubicBezTo>
                  <a:cubicBezTo>
                    <a:pt x="6056" y="14625"/>
                    <a:pt x="6056" y="14625"/>
                    <a:pt x="6056" y="14625"/>
                  </a:cubicBezTo>
                  <a:cubicBezTo>
                    <a:pt x="14333" y="14625"/>
                    <a:pt x="14333" y="14625"/>
                    <a:pt x="14333" y="14625"/>
                  </a:cubicBezTo>
                  <a:cubicBezTo>
                    <a:pt x="16150" y="19125"/>
                    <a:pt x="16150" y="19125"/>
                    <a:pt x="16150" y="19125"/>
                  </a:cubicBezTo>
                  <a:cubicBezTo>
                    <a:pt x="16351" y="19575"/>
                    <a:pt x="16351" y="19800"/>
                    <a:pt x="16351" y="20025"/>
                  </a:cubicBezTo>
                  <a:cubicBezTo>
                    <a:pt x="16351" y="20250"/>
                    <a:pt x="16351" y="20250"/>
                    <a:pt x="16150" y="20475"/>
                  </a:cubicBezTo>
                  <a:cubicBezTo>
                    <a:pt x="16150" y="20475"/>
                    <a:pt x="15948" y="20475"/>
                    <a:pt x="15746" y="20700"/>
                  </a:cubicBezTo>
                  <a:cubicBezTo>
                    <a:pt x="15544" y="20700"/>
                    <a:pt x="14938" y="20700"/>
                    <a:pt x="13727" y="20700"/>
                  </a:cubicBezTo>
                  <a:cubicBezTo>
                    <a:pt x="13727" y="21600"/>
                    <a:pt x="13727" y="21600"/>
                    <a:pt x="13727" y="21600"/>
                  </a:cubicBezTo>
                  <a:cubicBezTo>
                    <a:pt x="18370" y="21600"/>
                    <a:pt x="18370" y="21600"/>
                    <a:pt x="18370" y="21600"/>
                  </a:cubicBezTo>
                  <a:cubicBezTo>
                    <a:pt x="18976" y="21600"/>
                    <a:pt x="19985" y="21600"/>
                    <a:pt x="21600" y="21600"/>
                  </a:cubicBezTo>
                  <a:cubicBezTo>
                    <a:pt x="21600" y="20700"/>
                    <a:pt x="21600" y="20700"/>
                    <a:pt x="21600" y="20700"/>
                  </a:cubicBezTo>
                  <a:cubicBezTo>
                    <a:pt x="20793" y="20700"/>
                    <a:pt x="20187" y="20700"/>
                    <a:pt x="19985" y="20475"/>
                  </a:cubicBezTo>
                  <a:cubicBezTo>
                    <a:pt x="19783" y="20475"/>
                    <a:pt x="19581" y="20250"/>
                    <a:pt x="19379" y="19800"/>
                  </a:cubicBezTo>
                  <a:cubicBezTo>
                    <a:pt x="19178" y="19125"/>
                    <a:pt x="18572" y="17775"/>
                    <a:pt x="17563" y="15300"/>
                  </a:cubicBezTo>
                  <a:cubicBezTo>
                    <a:pt x="11305" y="0"/>
                    <a:pt x="11305" y="0"/>
                    <a:pt x="11305" y="0"/>
                  </a:cubicBezTo>
                  <a:cubicBezTo>
                    <a:pt x="10497" y="0"/>
                    <a:pt x="10497" y="0"/>
                    <a:pt x="10497" y="0"/>
                  </a:cubicBezTo>
                  <a:cubicBezTo>
                    <a:pt x="9286" y="3150"/>
                    <a:pt x="8479" y="5400"/>
                    <a:pt x="8075" y="6300"/>
                  </a:cubicBezTo>
                  <a:cubicBezTo>
                    <a:pt x="4441" y="14850"/>
                    <a:pt x="4441" y="14850"/>
                    <a:pt x="4441" y="14850"/>
                  </a:cubicBezTo>
                  <a:cubicBezTo>
                    <a:pt x="3432" y="17325"/>
                    <a:pt x="2624" y="18675"/>
                    <a:pt x="2624" y="19125"/>
                  </a:cubicBezTo>
                  <a:cubicBezTo>
                    <a:pt x="2221" y="19800"/>
                    <a:pt x="2019" y="20250"/>
                    <a:pt x="1817" y="20250"/>
                  </a:cubicBezTo>
                  <a:cubicBezTo>
                    <a:pt x="1615" y="20475"/>
                    <a:pt x="1615" y="20475"/>
                    <a:pt x="1413" y="20700"/>
                  </a:cubicBezTo>
                  <a:cubicBezTo>
                    <a:pt x="1211" y="20700"/>
                    <a:pt x="606" y="20700"/>
                    <a:pt x="0" y="20700"/>
                  </a:cubicBezTo>
                  <a:cubicBezTo>
                    <a:pt x="0" y="21600"/>
                    <a:pt x="0" y="21600"/>
                    <a:pt x="0" y="21600"/>
                  </a:cubicBezTo>
                  <a:cubicBezTo>
                    <a:pt x="1009" y="21600"/>
                    <a:pt x="2019" y="21600"/>
                    <a:pt x="3028" y="21600"/>
                  </a:cubicBezTo>
                  <a:close/>
                  <a:moveTo>
                    <a:pt x="10295" y="4050"/>
                  </a:moveTo>
                  <a:cubicBezTo>
                    <a:pt x="13727" y="13275"/>
                    <a:pt x="13727" y="13275"/>
                    <a:pt x="13727" y="13275"/>
                  </a:cubicBezTo>
                  <a:cubicBezTo>
                    <a:pt x="6662" y="13275"/>
                    <a:pt x="6662" y="13275"/>
                    <a:pt x="6662" y="13275"/>
                  </a:cubicBezTo>
                  <a:lnTo>
                    <a:pt x="10295" y="4050"/>
                  </a:lnTo>
                  <a:close/>
                  <a:moveTo>
                    <a:pt x="10295" y="405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4223" name="Freeform 162"/>
            <p:cNvSpPr>
              <a:spLocks/>
            </p:cNvSpPr>
            <p:nvPr/>
          </p:nvSpPr>
          <p:spPr bwMode="auto">
            <a:xfrm>
              <a:off x="136" y="1"/>
              <a:ext cx="54"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5840" y="3183"/>
                  </a:moveTo>
                  <a:cubicBezTo>
                    <a:pt x="16457" y="2274"/>
                    <a:pt x="16869" y="1592"/>
                    <a:pt x="16869" y="1592"/>
                  </a:cubicBezTo>
                  <a:cubicBezTo>
                    <a:pt x="16869" y="1364"/>
                    <a:pt x="16663" y="1137"/>
                    <a:pt x="16457" y="1137"/>
                  </a:cubicBezTo>
                  <a:cubicBezTo>
                    <a:pt x="16251" y="1137"/>
                    <a:pt x="15429" y="909"/>
                    <a:pt x="14400" y="909"/>
                  </a:cubicBezTo>
                  <a:cubicBezTo>
                    <a:pt x="14400" y="0"/>
                    <a:pt x="14400" y="0"/>
                    <a:pt x="14400" y="0"/>
                  </a:cubicBezTo>
                  <a:cubicBezTo>
                    <a:pt x="16251" y="0"/>
                    <a:pt x="17280" y="0"/>
                    <a:pt x="18309" y="0"/>
                  </a:cubicBezTo>
                  <a:cubicBezTo>
                    <a:pt x="19131" y="0"/>
                    <a:pt x="19749" y="0"/>
                    <a:pt x="21600" y="0"/>
                  </a:cubicBezTo>
                  <a:cubicBezTo>
                    <a:pt x="21600" y="909"/>
                    <a:pt x="21600" y="909"/>
                    <a:pt x="21600" y="909"/>
                  </a:cubicBezTo>
                  <a:cubicBezTo>
                    <a:pt x="20571" y="909"/>
                    <a:pt x="19954" y="1137"/>
                    <a:pt x="19749" y="1137"/>
                  </a:cubicBezTo>
                  <a:cubicBezTo>
                    <a:pt x="19543" y="1137"/>
                    <a:pt x="19131" y="1364"/>
                    <a:pt x="18926" y="1592"/>
                  </a:cubicBezTo>
                  <a:cubicBezTo>
                    <a:pt x="18720" y="1592"/>
                    <a:pt x="18309" y="2274"/>
                    <a:pt x="17897" y="2956"/>
                  </a:cubicBezTo>
                  <a:cubicBezTo>
                    <a:pt x="13577" y="9777"/>
                    <a:pt x="13577" y="9777"/>
                    <a:pt x="13577" y="9777"/>
                  </a:cubicBezTo>
                  <a:cubicBezTo>
                    <a:pt x="12754" y="11141"/>
                    <a:pt x="12343" y="12051"/>
                    <a:pt x="12137" y="12278"/>
                  </a:cubicBezTo>
                  <a:cubicBezTo>
                    <a:pt x="12137" y="12733"/>
                    <a:pt x="12137" y="12960"/>
                    <a:pt x="12137" y="13187"/>
                  </a:cubicBezTo>
                  <a:cubicBezTo>
                    <a:pt x="12137" y="14324"/>
                    <a:pt x="12137" y="14324"/>
                    <a:pt x="12137" y="14324"/>
                  </a:cubicBezTo>
                  <a:cubicBezTo>
                    <a:pt x="12137" y="15688"/>
                    <a:pt x="12137" y="17053"/>
                    <a:pt x="12137" y="18417"/>
                  </a:cubicBezTo>
                  <a:cubicBezTo>
                    <a:pt x="12137" y="19326"/>
                    <a:pt x="12343" y="20008"/>
                    <a:pt x="12343" y="20236"/>
                  </a:cubicBezTo>
                  <a:cubicBezTo>
                    <a:pt x="12549" y="20236"/>
                    <a:pt x="12549" y="20463"/>
                    <a:pt x="12960" y="20463"/>
                  </a:cubicBezTo>
                  <a:cubicBezTo>
                    <a:pt x="13166" y="20691"/>
                    <a:pt x="13783" y="20691"/>
                    <a:pt x="15017" y="20691"/>
                  </a:cubicBezTo>
                  <a:cubicBezTo>
                    <a:pt x="15017" y="21600"/>
                    <a:pt x="15017" y="21600"/>
                    <a:pt x="15017" y="21600"/>
                  </a:cubicBezTo>
                  <a:cubicBezTo>
                    <a:pt x="13371" y="21600"/>
                    <a:pt x="11931" y="21600"/>
                    <a:pt x="10903" y="21600"/>
                  </a:cubicBezTo>
                  <a:cubicBezTo>
                    <a:pt x="9669" y="21600"/>
                    <a:pt x="8229" y="21600"/>
                    <a:pt x="6583" y="21600"/>
                  </a:cubicBezTo>
                  <a:cubicBezTo>
                    <a:pt x="6583" y="20691"/>
                    <a:pt x="6583" y="20691"/>
                    <a:pt x="6583" y="20691"/>
                  </a:cubicBezTo>
                  <a:cubicBezTo>
                    <a:pt x="7611" y="20691"/>
                    <a:pt x="8229" y="20691"/>
                    <a:pt x="8640" y="20463"/>
                  </a:cubicBezTo>
                  <a:cubicBezTo>
                    <a:pt x="8846" y="20463"/>
                    <a:pt x="9051" y="20463"/>
                    <a:pt x="9051" y="20236"/>
                  </a:cubicBezTo>
                  <a:cubicBezTo>
                    <a:pt x="9257" y="20008"/>
                    <a:pt x="9257" y="19554"/>
                    <a:pt x="9257" y="18644"/>
                  </a:cubicBezTo>
                  <a:cubicBezTo>
                    <a:pt x="9257" y="18417"/>
                    <a:pt x="9257" y="17053"/>
                    <a:pt x="9463" y="14324"/>
                  </a:cubicBezTo>
                  <a:cubicBezTo>
                    <a:pt x="9463" y="12733"/>
                    <a:pt x="9463" y="12733"/>
                    <a:pt x="9463" y="12733"/>
                  </a:cubicBezTo>
                  <a:cubicBezTo>
                    <a:pt x="9257" y="12278"/>
                    <a:pt x="9051" y="11823"/>
                    <a:pt x="8846" y="11368"/>
                  </a:cubicBezTo>
                  <a:cubicBezTo>
                    <a:pt x="8640" y="11141"/>
                    <a:pt x="8229" y="10232"/>
                    <a:pt x="7200" y="8867"/>
                  </a:cubicBezTo>
                  <a:cubicBezTo>
                    <a:pt x="3497" y="2956"/>
                    <a:pt x="3497" y="2956"/>
                    <a:pt x="3497" y="2956"/>
                  </a:cubicBezTo>
                  <a:cubicBezTo>
                    <a:pt x="3086" y="2274"/>
                    <a:pt x="2880" y="1592"/>
                    <a:pt x="2674" y="1592"/>
                  </a:cubicBezTo>
                  <a:cubicBezTo>
                    <a:pt x="2469" y="1364"/>
                    <a:pt x="2057" y="1137"/>
                    <a:pt x="1851" y="1137"/>
                  </a:cubicBezTo>
                  <a:cubicBezTo>
                    <a:pt x="1646" y="1137"/>
                    <a:pt x="1234" y="909"/>
                    <a:pt x="0" y="909"/>
                  </a:cubicBezTo>
                  <a:cubicBezTo>
                    <a:pt x="0" y="0"/>
                    <a:pt x="0" y="0"/>
                    <a:pt x="0" y="0"/>
                  </a:cubicBezTo>
                  <a:cubicBezTo>
                    <a:pt x="1851" y="0"/>
                    <a:pt x="2469" y="0"/>
                    <a:pt x="3497" y="0"/>
                  </a:cubicBezTo>
                  <a:cubicBezTo>
                    <a:pt x="4526" y="0"/>
                    <a:pt x="6994" y="0"/>
                    <a:pt x="8846" y="0"/>
                  </a:cubicBezTo>
                  <a:cubicBezTo>
                    <a:pt x="8846" y="909"/>
                    <a:pt x="8846" y="909"/>
                    <a:pt x="8846" y="909"/>
                  </a:cubicBezTo>
                  <a:cubicBezTo>
                    <a:pt x="7817" y="909"/>
                    <a:pt x="6789" y="1137"/>
                    <a:pt x="6583" y="1137"/>
                  </a:cubicBezTo>
                  <a:cubicBezTo>
                    <a:pt x="6377" y="1137"/>
                    <a:pt x="6171" y="1364"/>
                    <a:pt x="6171" y="1592"/>
                  </a:cubicBezTo>
                  <a:cubicBezTo>
                    <a:pt x="6171" y="1592"/>
                    <a:pt x="6377" y="2274"/>
                    <a:pt x="6994" y="3183"/>
                  </a:cubicBezTo>
                  <a:cubicBezTo>
                    <a:pt x="11314" y="10914"/>
                    <a:pt x="11314" y="10914"/>
                    <a:pt x="11314" y="10914"/>
                  </a:cubicBezTo>
                  <a:lnTo>
                    <a:pt x="15840" y="3183"/>
                  </a:lnTo>
                  <a:close/>
                  <a:moveTo>
                    <a:pt x="15840" y="3183"/>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4224" name="AutoShape 163"/>
            <p:cNvSpPr>
              <a:spLocks/>
            </p:cNvSpPr>
            <p:nvPr/>
          </p:nvSpPr>
          <p:spPr bwMode="auto">
            <a:xfrm>
              <a:off x="188" y="0"/>
              <a:ext cx="55"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3872" y="5236"/>
                  </a:moveTo>
                  <a:cubicBezTo>
                    <a:pt x="4483" y="3927"/>
                    <a:pt x="5298" y="2836"/>
                    <a:pt x="6317" y="2182"/>
                  </a:cubicBezTo>
                  <a:cubicBezTo>
                    <a:pt x="7540" y="1527"/>
                    <a:pt x="8966" y="1091"/>
                    <a:pt x="10392" y="1091"/>
                  </a:cubicBezTo>
                  <a:cubicBezTo>
                    <a:pt x="11411" y="1091"/>
                    <a:pt x="12430" y="1309"/>
                    <a:pt x="13449" y="1745"/>
                  </a:cubicBezTo>
                  <a:cubicBezTo>
                    <a:pt x="14264" y="1964"/>
                    <a:pt x="15079" y="2400"/>
                    <a:pt x="15487" y="2836"/>
                  </a:cubicBezTo>
                  <a:cubicBezTo>
                    <a:pt x="16098" y="3491"/>
                    <a:pt x="16709" y="3927"/>
                    <a:pt x="17117" y="4582"/>
                  </a:cubicBezTo>
                  <a:cubicBezTo>
                    <a:pt x="17525" y="5236"/>
                    <a:pt x="17728" y="5891"/>
                    <a:pt x="17932" y="6764"/>
                  </a:cubicBezTo>
                  <a:cubicBezTo>
                    <a:pt x="18340" y="8073"/>
                    <a:pt x="18543" y="9600"/>
                    <a:pt x="18543" y="11127"/>
                  </a:cubicBezTo>
                  <a:cubicBezTo>
                    <a:pt x="18543" y="12873"/>
                    <a:pt x="18340" y="14618"/>
                    <a:pt x="17728" y="15927"/>
                  </a:cubicBezTo>
                  <a:cubicBezTo>
                    <a:pt x="17321" y="17236"/>
                    <a:pt x="16302" y="18327"/>
                    <a:pt x="15283" y="19200"/>
                  </a:cubicBezTo>
                  <a:cubicBezTo>
                    <a:pt x="14060" y="19855"/>
                    <a:pt x="12838" y="20291"/>
                    <a:pt x="11208" y="20291"/>
                  </a:cubicBezTo>
                  <a:cubicBezTo>
                    <a:pt x="10189" y="20291"/>
                    <a:pt x="9170" y="20073"/>
                    <a:pt x="8151" y="19855"/>
                  </a:cubicBezTo>
                  <a:cubicBezTo>
                    <a:pt x="7336" y="19418"/>
                    <a:pt x="6521" y="18764"/>
                    <a:pt x="5706" y="17891"/>
                  </a:cubicBezTo>
                  <a:cubicBezTo>
                    <a:pt x="4891" y="17236"/>
                    <a:pt x="4279" y="16145"/>
                    <a:pt x="3872" y="15055"/>
                  </a:cubicBezTo>
                  <a:cubicBezTo>
                    <a:pt x="3668" y="14400"/>
                    <a:pt x="3464" y="13527"/>
                    <a:pt x="3260" y="12436"/>
                  </a:cubicBezTo>
                  <a:cubicBezTo>
                    <a:pt x="3057" y="11564"/>
                    <a:pt x="2853" y="10691"/>
                    <a:pt x="2853" y="9818"/>
                  </a:cubicBezTo>
                  <a:cubicBezTo>
                    <a:pt x="2853" y="8073"/>
                    <a:pt x="3260" y="6545"/>
                    <a:pt x="3872" y="5236"/>
                  </a:cubicBezTo>
                  <a:close/>
                  <a:moveTo>
                    <a:pt x="611" y="15055"/>
                  </a:moveTo>
                  <a:cubicBezTo>
                    <a:pt x="1019" y="16582"/>
                    <a:pt x="1834" y="17673"/>
                    <a:pt x="2649" y="18764"/>
                  </a:cubicBezTo>
                  <a:cubicBezTo>
                    <a:pt x="3668" y="19636"/>
                    <a:pt x="4687" y="20509"/>
                    <a:pt x="5909" y="20945"/>
                  </a:cubicBezTo>
                  <a:cubicBezTo>
                    <a:pt x="7336" y="21382"/>
                    <a:pt x="8762" y="21600"/>
                    <a:pt x="10189" y="21600"/>
                  </a:cubicBezTo>
                  <a:cubicBezTo>
                    <a:pt x="13449" y="21600"/>
                    <a:pt x="16302" y="20509"/>
                    <a:pt x="18340" y="18327"/>
                  </a:cubicBezTo>
                  <a:cubicBezTo>
                    <a:pt x="20581" y="16145"/>
                    <a:pt x="21600" y="13527"/>
                    <a:pt x="21600" y="10036"/>
                  </a:cubicBezTo>
                  <a:cubicBezTo>
                    <a:pt x="21600" y="9164"/>
                    <a:pt x="21600" y="8073"/>
                    <a:pt x="21396" y="7200"/>
                  </a:cubicBezTo>
                  <a:cubicBezTo>
                    <a:pt x="21192" y="6327"/>
                    <a:pt x="20785" y="5455"/>
                    <a:pt x="20581" y="4800"/>
                  </a:cubicBezTo>
                  <a:cubicBezTo>
                    <a:pt x="19970" y="3927"/>
                    <a:pt x="19358" y="3273"/>
                    <a:pt x="18543" y="2400"/>
                  </a:cubicBezTo>
                  <a:cubicBezTo>
                    <a:pt x="17728" y="1745"/>
                    <a:pt x="16709" y="1091"/>
                    <a:pt x="15283" y="655"/>
                  </a:cubicBezTo>
                  <a:cubicBezTo>
                    <a:pt x="14060" y="218"/>
                    <a:pt x="12634" y="0"/>
                    <a:pt x="11004" y="0"/>
                  </a:cubicBezTo>
                  <a:cubicBezTo>
                    <a:pt x="9374" y="0"/>
                    <a:pt x="7743" y="218"/>
                    <a:pt x="6521" y="655"/>
                  </a:cubicBezTo>
                  <a:cubicBezTo>
                    <a:pt x="5094" y="1309"/>
                    <a:pt x="3872" y="1964"/>
                    <a:pt x="2853" y="3055"/>
                  </a:cubicBezTo>
                  <a:cubicBezTo>
                    <a:pt x="1834" y="4145"/>
                    <a:pt x="1019" y="5236"/>
                    <a:pt x="611" y="6545"/>
                  </a:cubicBezTo>
                  <a:cubicBezTo>
                    <a:pt x="204" y="7855"/>
                    <a:pt x="0" y="9382"/>
                    <a:pt x="0" y="10909"/>
                  </a:cubicBezTo>
                  <a:cubicBezTo>
                    <a:pt x="0" y="12218"/>
                    <a:pt x="204" y="13745"/>
                    <a:pt x="611" y="15055"/>
                  </a:cubicBezTo>
                  <a:close/>
                  <a:moveTo>
                    <a:pt x="611" y="1505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94212" name="Rectangle 165"/>
          <p:cNvSpPr>
            <a:spLocks noGrp="1" noChangeArrowheads="1"/>
          </p:cNvSpPr>
          <p:nvPr>
            <p:ph type="title"/>
          </p:nvPr>
        </p:nvSpPr>
        <p:spPr/>
        <p:txBody>
          <a:bodyPr rIns="132080"/>
          <a:lstStyle/>
          <a:p>
            <a:pPr eaLnBrk="1" hangingPunct="1"/>
            <a:r>
              <a:rPr lang="en-US" altLang="en-US" sz="3600" smtClean="0">
                <a:ea typeface="ＭＳ Ｐゴシック" pitchFamily="34" charset="-128"/>
              </a:rPr>
              <a:t>Cost Effective Care</a:t>
            </a:r>
          </a:p>
        </p:txBody>
      </p:sp>
      <p:sp>
        <p:nvSpPr>
          <p:cNvPr id="94213" name="Rectangle 166"/>
          <p:cNvSpPr>
            <a:spLocks noGrp="1" noChangeArrowheads="1"/>
          </p:cNvSpPr>
          <p:nvPr>
            <p:ph type="body" idx="1"/>
          </p:nvPr>
        </p:nvSpPr>
        <p:spPr/>
        <p:txBody>
          <a:bodyPr rIns="132080"/>
          <a:lstStyle/>
          <a:p>
            <a:pPr eaLnBrk="1" hangingPunct="1"/>
            <a:r>
              <a:rPr lang="en-US" altLang="en-US" dirty="0" smtClean="0">
                <a:ea typeface="ＭＳ Ｐゴシック" pitchFamily="34" charset="-128"/>
              </a:rPr>
              <a:t>Treatment</a:t>
            </a:r>
          </a:p>
          <a:p>
            <a:pPr marL="782638" lvl="1" eaLnBrk="1" hangingPunct="1"/>
            <a:r>
              <a:rPr lang="en-US" altLang="en-US" dirty="0" smtClean="0">
                <a:ea typeface="ＭＳ Ｐゴシック" pitchFamily="34" charset="-128"/>
              </a:rPr>
              <a:t>Efficient treatment of chronic disease</a:t>
            </a:r>
          </a:p>
          <a:p>
            <a:pPr marL="1182688" lvl="2" eaLnBrk="1" hangingPunct="1"/>
            <a:r>
              <a:rPr lang="en-US" altLang="en-US" dirty="0" smtClean="0">
                <a:ea typeface="ＭＳ Ｐゴシック" pitchFamily="34" charset="-128"/>
              </a:rPr>
              <a:t>Pills if treatment saves 1 year of disability adjusted life for &lt; 3 x per capita household income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52"/>
          <p:cNvSpPr txBox="1">
            <a:spLocks noChangeArrowheads="1"/>
          </p:cNvSpPr>
          <p:nvPr/>
        </p:nvSpPr>
        <p:spPr bwMode="auto">
          <a:xfrm>
            <a:off x="7569200" y="6245225"/>
            <a:ext cx="2555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50800" tIns="50800" bIns="50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fld id="{2474586A-6CE5-4DDF-AA9F-C3A38281F475}" type="slidenum">
              <a:rPr lang="en-US" altLang="en-US" sz="1000" smtClean="0">
                <a:cs typeface="Arial" pitchFamily="34" charset="0"/>
              </a:rPr>
              <a:pPr algn="ctr" eaLnBrk="1" hangingPunct="1">
                <a:defRPr/>
              </a:pPr>
              <a:t>85</a:t>
            </a:fld>
            <a:endParaRPr lang="en-US" altLang="en-US" sz="1000" smtClean="0">
              <a:cs typeface="Arial" pitchFamily="34" charset="0"/>
            </a:endParaRPr>
          </a:p>
        </p:txBody>
      </p:sp>
      <p:grpSp>
        <p:nvGrpSpPr>
          <p:cNvPr id="88067" name="Group 164"/>
          <p:cNvGrpSpPr>
            <a:grpSpLocks/>
          </p:cNvGrpSpPr>
          <p:nvPr/>
        </p:nvGrpSpPr>
        <p:grpSpPr bwMode="auto">
          <a:xfrm>
            <a:off x="120650" y="6299200"/>
            <a:ext cx="420688" cy="458788"/>
            <a:chOff x="0" y="0"/>
            <a:chExt cx="265" cy="289"/>
          </a:xfrm>
        </p:grpSpPr>
        <p:sp>
          <p:nvSpPr>
            <p:cNvPr id="88070" name="Freeform 153"/>
            <p:cNvSpPr>
              <a:spLocks/>
            </p:cNvSpPr>
            <p:nvPr/>
          </p:nvSpPr>
          <p:spPr bwMode="auto">
            <a:xfrm>
              <a:off x="98" y="67"/>
              <a:ext cx="21"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8071" name="AutoShape 154"/>
            <p:cNvSpPr>
              <a:spLocks/>
            </p:cNvSpPr>
            <p:nvPr/>
          </p:nvSpPr>
          <p:spPr bwMode="auto">
            <a:xfrm>
              <a:off x="39" y="140"/>
              <a:ext cx="186"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17027" y="0"/>
                  </a:moveTo>
                  <a:cubicBezTo>
                    <a:pt x="12455" y="0"/>
                    <a:pt x="12455" y="0"/>
                    <a:pt x="12455" y="0"/>
                  </a:cubicBezTo>
                  <a:cubicBezTo>
                    <a:pt x="12455" y="6472"/>
                    <a:pt x="12455" y="6472"/>
                    <a:pt x="12455" y="6472"/>
                  </a:cubicBezTo>
                  <a:cubicBezTo>
                    <a:pt x="12455" y="9408"/>
                    <a:pt x="13297" y="11440"/>
                    <a:pt x="14681" y="12870"/>
                  </a:cubicBezTo>
                  <a:cubicBezTo>
                    <a:pt x="14681" y="11967"/>
                    <a:pt x="14681" y="11967"/>
                    <a:pt x="14681" y="11967"/>
                  </a:cubicBezTo>
                  <a:cubicBezTo>
                    <a:pt x="13658" y="10461"/>
                    <a:pt x="13477" y="8730"/>
                    <a:pt x="13477" y="7225"/>
                  </a:cubicBezTo>
                  <a:cubicBezTo>
                    <a:pt x="13477" y="5569"/>
                    <a:pt x="13477" y="5569"/>
                    <a:pt x="13477" y="5569"/>
                  </a:cubicBezTo>
                  <a:cubicBezTo>
                    <a:pt x="15222" y="5569"/>
                    <a:pt x="15222" y="5569"/>
                    <a:pt x="15222" y="5569"/>
                  </a:cubicBezTo>
                  <a:cubicBezTo>
                    <a:pt x="15222" y="12870"/>
                    <a:pt x="15222" y="12870"/>
                    <a:pt x="15222" y="12870"/>
                  </a:cubicBezTo>
                  <a:cubicBezTo>
                    <a:pt x="15222" y="15579"/>
                    <a:pt x="14621" y="18966"/>
                    <a:pt x="10830" y="21073"/>
                  </a:cubicBezTo>
                  <a:cubicBezTo>
                    <a:pt x="7160" y="19041"/>
                    <a:pt x="6438" y="15880"/>
                    <a:pt x="6378" y="13321"/>
                  </a:cubicBezTo>
                  <a:cubicBezTo>
                    <a:pt x="8123" y="11816"/>
                    <a:pt x="9085" y="9709"/>
                    <a:pt x="9085" y="6472"/>
                  </a:cubicBezTo>
                  <a:cubicBezTo>
                    <a:pt x="9085" y="5569"/>
                    <a:pt x="9085" y="5569"/>
                    <a:pt x="9085" y="5569"/>
                  </a:cubicBezTo>
                  <a:cubicBezTo>
                    <a:pt x="10830" y="5569"/>
                    <a:pt x="10830" y="5569"/>
                    <a:pt x="10830" y="5569"/>
                  </a:cubicBezTo>
                  <a:cubicBezTo>
                    <a:pt x="11913" y="5569"/>
                    <a:pt x="11913" y="5569"/>
                    <a:pt x="11913" y="5569"/>
                  </a:cubicBezTo>
                  <a:cubicBezTo>
                    <a:pt x="11913" y="4215"/>
                    <a:pt x="11913" y="4215"/>
                    <a:pt x="11913" y="4215"/>
                  </a:cubicBezTo>
                  <a:cubicBezTo>
                    <a:pt x="10830" y="4215"/>
                    <a:pt x="10830" y="4215"/>
                    <a:pt x="10830" y="4215"/>
                  </a:cubicBezTo>
                  <a:cubicBezTo>
                    <a:pt x="9085" y="4215"/>
                    <a:pt x="9085" y="4215"/>
                    <a:pt x="9085" y="4215"/>
                  </a:cubicBezTo>
                  <a:cubicBezTo>
                    <a:pt x="9085" y="4215"/>
                    <a:pt x="9085" y="4215"/>
                    <a:pt x="9085" y="4215"/>
                  </a:cubicBezTo>
                  <a:cubicBezTo>
                    <a:pt x="8062" y="4215"/>
                    <a:pt x="8062" y="4215"/>
                    <a:pt x="8062" y="4215"/>
                  </a:cubicBezTo>
                  <a:cubicBezTo>
                    <a:pt x="8062" y="4215"/>
                    <a:pt x="8062" y="4215"/>
                    <a:pt x="8062" y="4215"/>
                  </a:cubicBezTo>
                  <a:cubicBezTo>
                    <a:pt x="5355" y="4215"/>
                    <a:pt x="5355" y="4215"/>
                    <a:pt x="5355" y="4215"/>
                  </a:cubicBezTo>
                  <a:cubicBezTo>
                    <a:pt x="5355" y="11967"/>
                    <a:pt x="5355" y="11967"/>
                    <a:pt x="5355" y="11967"/>
                  </a:cubicBezTo>
                  <a:cubicBezTo>
                    <a:pt x="5355" y="12192"/>
                    <a:pt x="5355" y="12493"/>
                    <a:pt x="5355" y="12719"/>
                  </a:cubicBezTo>
                  <a:cubicBezTo>
                    <a:pt x="5355" y="12719"/>
                    <a:pt x="5355" y="12719"/>
                    <a:pt x="5355" y="12719"/>
                  </a:cubicBezTo>
                  <a:cubicBezTo>
                    <a:pt x="5776" y="12418"/>
                    <a:pt x="6077" y="12042"/>
                    <a:pt x="6378" y="11666"/>
                  </a:cubicBezTo>
                  <a:cubicBezTo>
                    <a:pt x="6378" y="11666"/>
                    <a:pt x="6378" y="11666"/>
                    <a:pt x="6378" y="11666"/>
                  </a:cubicBezTo>
                  <a:cubicBezTo>
                    <a:pt x="6378" y="5569"/>
                    <a:pt x="6378" y="5569"/>
                    <a:pt x="6378" y="5569"/>
                  </a:cubicBezTo>
                  <a:cubicBezTo>
                    <a:pt x="8062" y="5569"/>
                    <a:pt x="8062" y="5569"/>
                    <a:pt x="8062" y="5569"/>
                  </a:cubicBezTo>
                  <a:cubicBezTo>
                    <a:pt x="8062" y="5569"/>
                    <a:pt x="8062" y="5569"/>
                    <a:pt x="8062" y="5569"/>
                  </a:cubicBezTo>
                  <a:cubicBezTo>
                    <a:pt x="8062" y="7225"/>
                    <a:pt x="8062" y="7225"/>
                    <a:pt x="8062" y="7225"/>
                  </a:cubicBezTo>
                  <a:cubicBezTo>
                    <a:pt x="8062" y="9483"/>
                    <a:pt x="7701" y="12192"/>
                    <a:pt x="4513" y="13999"/>
                  </a:cubicBezTo>
                  <a:cubicBezTo>
                    <a:pt x="1384" y="12192"/>
                    <a:pt x="1023" y="9483"/>
                    <a:pt x="1023" y="7225"/>
                  </a:cubicBezTo>
                  <a:cubicBezTo>
                    <a:pt x="1023" y="1355"/>
                    <a:pt x="1023" y="1355"/>
                    <a:pt x="1023" y="1355"/>
                  </a:cubicBezTo>
                  <a:cubicBezTo>
                    <a:pt x="4513" y="1355"/>
                    <a:pt x="4513" y="1355"/>
                    <a:pt x="4513" y="1355"/>
                  </a:cubicBezTo>
                  <a:cubicBezTo>
                    <a:pt x="8062" y="1355"/>
                    <a:pt x="8062" y="1355"/>
                    <a:pt x="8062" y="1355"/>
                  </a:cubicBezTo>
                  <a:cubicBezTo>
                    <a:pt x="8062" y="3613"/>
                    <a:pt x="8062" y="3613"/>
                    <a:pt x="8062" y="3613"/>
                  </a:cubicBezTo>
                  <a:cubicBezTo>
                    <a:pt x="9085" y="3613"/>
                    <a:pt x="9085" y="3613"/>
                    <a:pt x="9085" y="3613"/>
                  </a:cubicBezTo>
                  <a:cubicBezTo>
                    <a:pt x="9085" y="0"/>
                    <a:pt x="9085" y="0"/>
                    <a:pt x="9085" y="0"/>
                  </a:cubicBezTo>
                  <a:cubicBezTo>
                    <a:pt x="4513" y="0"/>
                    <a:pt x="4513" y="0"/>
                    <a:pt x="4513" y="0"/>
                  </a:cubicBezTo>
                  <a:cubicBezTo>
                    <a:pt x="0" y="0"/>
                    <a:pt x="0" y="0"/>
                    <a:pt x="0" y="0"/>
                  </a:cubicBezTo>
                  <a:cubicBezTo>
                    <a:pt x="0" y="6472"/>
                    <a:pt x="0" y="6472"/>
                    <a:pt x="0" y="6472"/>
                  </a:cubicBezTo>
                  <a:cubicBezTo>
                    <a:pt x="0" y="10762"/>
                    <a:pt x="1685" y="13095"/>
                    <a:pt x="4513" y="14450"/>
                  </a:cubicBezTo>
                  <a:cubicBezTo>
                    <a:pt x="4874" y="14300"/>
                    <a:pt x="5174" y="14149"/>
                    <a:pt x="5475" y="13999"/>
                  </a:cubicBezTo>
                  <a:cubicBezTo>
                    <a:pt x="5957" y="17837"/>
                    <a:pt x="7882" y="20170"/>
                    <a:pt x="10830" y="21600"/>
                  </a:cubicBezTo>
                  <a:cubicBezTo>
                    <a:pt x="13718" y="20170"/>
                    <a:pt x="15643" y="17912"/>
                    <a:pt x="16185" y="13999"/>
                  </a:cubicBezTo>
                  <a:cubicBezTo>
                    <a:pt x="16426" y="14149"/>
                    <a:pt x="16726" y="14300"/>
                    <a:pt x="17027" y="14450"/>
                  </a:cubicBezTo>
                  <a:cubicBezTo>
                    <a:pt x="19855" y="13095"/>
                    <a:pt x="21600" y="10762"/>
                    <a:pt x="21600" y="6472"/>
                  </a:cubicBezTo>
                  <a:cubicBezTo>
                    <a:pt x="21600" y="0"/>
                    <a:pt x="21600" y="0"/>
                    <a:pt x="21600" y="0"/>
                  </a:cubicBezTo>
                  <a:lnTo>
                    <a:pt x="17027" y="0"/>
                  </a:lnTo>
                  <a:close/>
                  <a:moveTo>
                    <a:pt x="20517" y="7225"/>
                  </a:moveTo>
                  <a:cubicBezTo>
                    <a:pt x="20517" y="9483"/>
                    <a:pt x="20216" y="12192"/>
                    <a:pt x="17027" y="13999"/>
                  </a:cubicBezTo>
                  <a:cubicBezTo>
                    <a:pt x="16726" y="13848"/>
                    <a:pt x="16486" y="13698"/>
                    <a:pt x="16245" y="13472"/>
                  </a:cubicBezTo>
                  <a:cubicBezTo>
                    <a:pt x="16245" y="13020"/>
                    <a:pt x="16305" y="12493"/>
                    <a:pt x="16305" y="11967"/>
                  </a:cubicBezTo>
                  <a:cubicBezTo>
                    <a:pt x="16305" y="4215"/>
                    <a:pt x="16305" y="4215"/>
                    <a:pt x="16305" y="4215"/>
                  </a:cubicBezTo>
                  <a:cubicBezTo>
                    <a:pt x="13477" y="4215"/>
                    <a:pt x="13477" y="4215"/>
                    <a:pt x="13477" y="4215"/>
                  </a:cubicBezTo>
                  <a:cubicBezTo>
                    <a:pt x="13477" y="1355"/>
                    <a:pt x="13477" y="1355"/>
                    <a:pt x="13477" y="1355"/>
                  </a:cubicBezTo>
                  <a:cubicBezTo>
                    <a:pt x="17027" y="1355"/>
                    <a:pt x="17027" y="1355"/>
                    <a:pt x="17027" y="1355"/>
                  </a:cubicBezTo>
                  <a:cubicBezTo>
                    <a:pt x="20517" y="1355"/>
                    <a:pt x="20517" y="1355"/>
                    <a:pt x="20517" y="1355"/>
                  </a:cubicBezTo>
                  <a:lnTo>
                    <a:pt x="20517" y="7225"/>
                  </a:lnTo>
                  <a:close/>
                  <a:moveTo>
                    <a:pt x="20517" y="722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8072" name="Freeform 155"/>
            <p:cNvSpPr>
              <a:spLocks/>
            </p:cNvSpPr>
            <p:nvPr/>
          </p:nvSpPr>
          <p:spPr bwMode="auto">
            <a:xfrm>
              <a:off x="54" y="67"/>
              <a:ext cx="39"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1705" y="21600"/>
                  </a:moveTo>
                  <a:cubicBezTo>
                    <a:pt x="1705" y="20700"/>
                    <a:pt x="1705" y="20700"/>
                    <a:pt x="1705" y="20700"/>
                  </a:cubicBezTo>
                  <a:cubicBezTo>
                    <a:pt x="2558" y="20475"/>
                    <a:pt x="3126" y="20250"/>
                    <a:pt x="3411" y="20025"/>
                  </a:cubicBezTo>
                  <a:cubicBezTo>
                    <a:pt x="3411" y="20025"/>
                    <a:pt x="3411" y="19800"/>
                    <a:pt x="3695" y="19800"/>
                  </a:cubicBezTo>
                  <a:cubicBezTo>
                    <a:pt x="3695" y="19350"/>
                    <a:pt x="3695" y="18900"/>
                    <a:pt x="3695" y="18000"/>
                  </a:cubicBezTo>
                  <a:cubicBezTo>
                    <a:pt x="3979" y="16425"/>
                    <a:pt x="3979" y="15750"/>
                    <a:pt x="3979" y="15300"/>
                  </a:cubicBezTo>
                  <a:cubicBezTo>
                    <a:pt x="3979" y="7200"/>
                    <a:pt x="3979" y="7200"/>
                    <a:pt x="3979" y="7200"/>
                  </a:cubicBezTo>
                  <a:cubicBezTo>
                    <a:pt x="3979" y="5850"/>
                    <a:pt x="3979" y="4500"/>
                    <a:pt x="3695" y="3150"/>
                  </a:cubicBezTo>
                  <a:cubicBezTo>
                    <a:pt x="3695" y="2250"/>
                    <a:pt x="3695" y="1575"/>
                    <a:pt x="3411" y="1350"/>
                  </a:cubicBezTo>
                  <a:cubicBezTo>
                    <a:pt x="3411" y="1350"/>
                    <a:pt x="3126" y="1125"/>
                    <a:pt x="2842" y="1125"/>
                  </a:cubicBezTo>
                  <a:cubicBezTo>
                    <a:pt x="2558" y="900"/>
                    <a:pt x="1421" y="900"/>
                    <a:pt x="0" y="900"/>
                  </a:cubicBezTo>
                  <a:cubicBezTo>
                    <a:pt x="0" y="0"/>
                    <a:pt x="0" y="0"/>
                    <a:pt x="0" y="0"/>
                  </a:cubicBezTo>
                  <a:cubicBezTo>
                    <a:pt x="3126" y="0"/>
                    <a:pt x="5116" y="0"/>
                    <a:pt x="5968" y="0"/>
                  </a:cubicBezTo>
                  <a:cubicBezTo>
                    <a:pt x="6821" y="0"/>
                    <a:pt x="8811" y="0"/>
                    <a:pt x="11653" y="0"/>
                  </a:cubicBezTo>
                  <a:cubicBezTo>
                    <a:pt x="11653" y="900"/>
                    <a:pt x="11653" y="900"/>
                    <a:pt x="11653" y="900"/>
                  </a:cubicBezTo>
                  <a:cubicBezTo>
                    <a:pt x="10232" y="900"/>
                    <a:pt x="9095" y="900"/>
                    <a:pt x="8811" y="1125"/>
                  </a:cubicBezTo>
                  <a:cubicBezTo>
                    <a:pt x="8526" y="1125"/>
                    <a:pt x="8242" y="1350"/>
                    <a:pt x="8242" y="1350"/>
                  </a:cubicBezTo>
                  <a:cubicBezTo>
                    <a:pt x="7958" y="1575"/>
                    <a:pt x="7958" y="2025"/>
                    <a:pt x="7958" y="2925"/>
                  </a:cubicBezTo>
                  <a:cubicBezTo>
                    <a:pt x="7674" y="3150"/>
                    <a:pt x="7674" y="4500"/>
                    <a:pt x="7674" y="7200"/>
                  </a:cubicBezTo>
                  <a:cubicBezTo>
                    <a:pt x="7674" y="17550"/>
                    <a:pt x="7674" y="17550"/>
                    <a:pt x="7674" y="17550"/>
                  </a:cubicBezTo>
                  <a:cubicBezTo>
                    <a:pt x="7674" y="18450"/>
                    <a:pt x="7674" y="19350"/>
                    <a:pt x="7958" y="20025"/>
                  </a:cubicBezTo>
                  <a:cubicBezTo>
                    <a:pt x="9379" y="20025"/>
                    <a:pt x="9379" y="20250"/>
                    <a:pt x="11084" y="20250"/>
                  </a:cubicBezTo>
                  <a:cubicBezTo>
                    <a:pt x="14779" y="20250"/>
                    <a:pt x="17621" y="20025"/>
                    <a:pt x="19042" y="19575"/>
                  </a:cubicBezTo>
                  <a:cubicBezTo>
                    <a:pt x="19326" y="19350"/>
                    <a:pt x="19326" y="18900"/>
                    <a:pt x="19611" y="18450"/>
                  </a:cubicBezTo>
                  <a:cubicBezTo>
                    <a:pt x="20463" y="15975"/>
                    <a:pt x="20463" y="15975"/>
                    <a:pt x="20463" y="15975"/>
                  </a:cubicBezTo>
                  <a:cubicBezTo>
                    <a:pt x="21600" y="15975"/>
                    <a:pt x="21600" y="15975"/>
                    <a:pt x="21600" y="15975"/>
                  </a:cubicBezTo>
                  <a:cubicBezTo>
                    <a:pt x="21316" y="17550"/>
                    <a:pt x="21032" y="19350"/>
                    <a:pt x="20747" y="21375"/>
                  </a:cubicBezTo>
                  <a:cubicBezTo>
                    <a:pt x="20179" y="21375"/>
                    <a:pt x="19895" y="21375"/>
                    <a:pt x="19611" y="21600"/>
                  </a:cubicBezTo>
                  <a:cubicBezTo>
                    <a:pt x="18758" y="21600"/>
                    <a:pt x="17905" y="21600"/>
                    <a:pt x="16200" y="21600"/>
                  </a:cubicBezTo>
                  <a:cubicBezTo>
                    <a:pt x="5684" y="21375"/>
                    <a:pt x="5684" y="21375"/>
                    <a:pt x="5684" y="21375"/>
                  </a:cubicBezTo>
                  <a:cubicBezTo>
                    <a:pt x="4263" y="21375"/>
                    <a:pt x="3126" y="21375"/>
                    <a:pt x="1705" y="21600"/>
                  </a:cubicBezTo>
                  <a:close/>
                  <a:moveTo>
                    <a:pt x="170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8073" name="Freeform 156"/>
            <p:cNvSpPr>
              <a:spLocks/>
            </p:cNvSpPr>
            <p:nvPr/>
          </p:nvSpPr>
          <p:spPr bwMode="auto">
            <a:xfrm>
              <a:off x="127" y="67"/>
              <a:ext cx="58"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0" y="21159"/>
                  </a:moveTo>
                  <a:cubicBezTo>
                    <a:pt x="0" y="20057"/>
                    <a:pt x="0" y="20057"/>
                    <a:pt x="0" y="20057"/>
                  </a:cubicBezTo>
                  <a:cubicBezTo>
                    <a:pt x="973" y="20057"/>
                    <a:pt x="1557" y="20057"/>
                    <a:pt x="1946" y="19837"/>
                  </a:cubicBezTo>
                  <a:cubicBezTo>
                    <a:pt x="2141" y="19837"/>
                    <a:pt x="2141" y="19837"/>
                    <a:pt x="2141" y="19616"/>
                  </a:cubicBezTo>
                  <a:cubicBezTo>
                    <a:pt x="2335" y="19396"/>
                    <a:pt x="2335" y="18955"/>
                    <a:pt x="2335" y="18073"/>
                  </a:cubicBezTo>
                  <a:cubicBezTo>
                    <a:pt x="2530" y="16751"/>
                    <a:pt x="2530" y="15649"/>
                    <a:pt x="2530" y="14767"/>
                  </a:cubicBezTo>
                  <a:cubicBezTo>
                    <a:pt x="2530" y="2645"/>
                    <a:pt x="2530" y="2645"/>
                    <a:pt x="2530" y="2645"/>
                  </a:cubicBezTo>
                  <a:cubicBezTo>
                    <a:pt x="2530" y="2204"/>
                    <a:pt x="2530" y="1984"/>
                    <a:pt x="2530" y="1984"/>
                  </a:cubicBezTo>
                  <a:cubicBezTo>
                    <a:pt x="2335" y="1763"/>
                    <a:pt x="2141" y="1543"/>
                    <a:pt x="1946" y="1322"/>
                  </a:cubicBezTo>
                  <a:cubicBezTo>
                    <a:pt x="1751" y="1102"/>
                    <a:pt x="1557" y="1102"/>
                    <a:pt x="1362" y="882"/>
                  </a:cubicBezTo>
                  <a:cubicBezTo>
                    <a:pt x="1168" y="882"/>
                    <a:pt x="584" y="882"/>
                    <a:pt x="0" y="882"/>
                  </a:cubicBezTo>
                  <a:cubicBezTo>
                    <a:pt x="0" y="0"/>
                    <a:pt x="0" y="0"/>
                    <a:pt x="0" y="0"/>
                  </a:cubicBezTo>
                  <a:cubicBezTo>
                    <a:pt x="1557" y="0"/>
                    <a:pt x="2530" y="0"/>
                    <a:pt x="2919" y="0"/>
                  </a:cubicBezTo>
                  <a:cubicBezTo>
                    <a:pt x="3697" y="0"/>
                    <a:pt x="4281" y="0"/>
                    <a:pt x="5059" y="0"/>
                  </a:cubicBezTo>
                  <a:cubicBezTo>
                    <a:pt x="5838" y="1102"/>
                    <a:pt x="6227" y="1763"/>
                    <a:pt x="6616" y="2424"/>
                  </a:cubicBezTo>
                  <a:cubicBezTo>
                    <a:pt x="9535" y="6171"/>
                    <a:pt x="9535" y="6171"/>
                    <a:pt x="9535" y="6171"/>
                  </a:cubicBezTo>
                  <a:cubicBezTo>
                    <a:pt x="13622" y="11461"/>
                    <a:pt x="13622" y="11461"/>
                    <a:pt x="13622" y="11461"/>
                  </a:cubicBezTo>
                  <a:cubicBezTo>
                    <a:pt x="14789" y="13224"/>
                    <a:pt x="15957" y="14547"/>
                    <a:pt x="16735" y="15649"/>
                  </a:cubicBezTo>
                  <a:cubicBezTo>
                    <a:pt x="17124" y="16310"/>
                    <a:pt x="17708" y="16751"/>
                    <a:pt x="17903" y="17192"/>
                  </a:cubicBezTo>
                  <a:cubicBezTo>
                    <a:pt x="17903" y="6392"/>
                    <a:pt x="17903" y="6392"/>
                    <a:pt x="17903" y="6392"/>
                  </a:cubicBezTo>
                  <a:cubicBezTo>
                    <a:pt x="17903" y="5290"/>
                    <a:pt x="17903" y="4188"/>
                    <a:pt x="17903" y="2865"/>
                  </a:cubicBezTo>
                  <a:cubicBezTo>
                    <a:pt x="17903" y="1984"/>
                    <a:pt x="17708" y="1543"/>
                    <a:pt x="17708" y="1322"/>
                  </a:cubicBezTo>
                  <a:lnTo>
                    <a:pt x="17514" y="1102"/>
                  </a:lnTo>
                  <a:cubicBezTo>
                    <a:pt x="17124" y="882"/>
                    <a:pt x="16541" y="882"/>
                    <a:pt x="15568" y="882"/>
                  </a:cubicBezTo>
                  <a:cubicBezTo>
                    <a:pt x="15568" y="0"/>
                    <a:pt x="15568" y="0"/>
                    <a:pt x="15568" y="0"/>
                  </a:cubicBezTo>
                  <a:cubicBezTo>
                    <a:pt x="16541" y="0"/>
                    <a:pt x="17708" y="0"/>
                    <a:pt x="18876" y="0"/>
                  </a:cubicBezTo>
                  <a:cubicBezTo>
                    <a:pt x="19849" y="0"/>
                    <a:pt x="20822" y="0"/>
                    <a:pt x="21600" y="0"/>
                  </a:cubicBezTo>
                  <a:cubicBezTo>
                    <a:pt x="21600" y="882"/>
                    <a:pt x="21600" y="882"/>
                    <a:pt x="21600" y="882"/>
                  </a:cubicBezTo>
                  <a:cubicBezTo>
                    <a:pt x="20627" y="882"/>
                    <a:pt x="20043" y="882"/>
                    <a:pt x="19849" y="1102"/>
                  </a:cubicBezTo>
                  <a:cubicBezTo>
                    <a:pt x="19654" y="1102"/>
                    <a:pt x="19654" y="1322"/>
                    <a:pt x="19459" y="1322"/>
                  </a:cubicBezTo>
                  <a:cubicBezTo>
                    <a:pt x="19459" y="1543"/>
                    <a:pt x="19265" y="2204"/>
                    <a:pt x="19265" y="2865"/>
                  </a:cubicBezTo>
                  <a:cubicBezTo>
                    <a:pt x="19265" y="4188"/>
                    <a:pt x="19265" y="5290"/>
                    <a:pt x="19265" y="6392"/>
                  </a:cubicBezTo>
                  <a:cubicBezTo>
                    <a:pt x="19265" y="13445"/>
                    <a:pt x="19265" y="13445"/>
                    <a:pt x="19265" y="13445"/>
                  </a:cubicBezTo>
                  <a:cubicBezTo>
                    <a:pt x="19265" y="14988"/>
                    <a:pt x="19265" y="17633"/>
                    <a:pt x="19265" y="21600"/>
                  </a:cubicBezTo>
                  <a:cubicBezTo>
                    <a:pt x="17903" y="21600"/>
                    <a:pt x="17903" y="21600"/>
                    <a:pt x="17903" y="21600"/>
                  </a:cubicBezTo>
                  <a:cubicBezTo>
                    <a:pt x="17708" y="21159"/>
                    <a:pt x="17708" y="21159"/>
                    <a:pt x="17708" y="21159"/>
                  </a:cubicBezTo>
                  <a:cubicBezTo>
                    <a:pt x="17514" y="21159"/>
                    <a:pt x="17514" y="20939"/>
                    <a:pt x="17319" y="20939"/>
                  </a:cubicBezTo>
                  <a:cubicBezTo>
                    <a:pt x="17319" y="20939"/>
                    <a:pt x="17124" y="20718"/>
                    <a:pt x="16930" y="20498"/>
                  </a:cubicBezTo>
                  <a:cubicBezTo>
                    <a:pt x="16151" y="19396"/>
                    <a:pt x="15568" y="18735"/>
                    <a:pt x="15178" y="18294"/>
                  </a:cubicBezTo>
                  <a:cubicBezTo>
                    <a:pt x="13427" y="15869"/>
                    <a:pt x="13427" y="15869"/>
                    <a:pt x="13427" y="15869"/>
                  </a:cubicBezTo>
                  <a:cubicBezTo>
                    <a:pt x="3697" y="3086"/>
                    <a:pt x="3697" y="3086"/>
                    <a:pt x="3697" y="3086"/>
                  </a:cubicBezTo>
                  <a:cubicBezTo>
                    <a:pt x="3697" y="14547"/>
                    <a:pt x="3697" y="14547"/>
                    <a:pt x="3697" y="14547"/>
                  </a:cubicBezTo>
                  <a:cubicBezTo>
                    <a:pt x="3697" y="15649"/>
                    <a:pt x="3697" y="16751"/>
                    <a:pt x="3892" y="18073"/>
                  </a:cubicBezTo>
                  <a:cubicBezTo>
                    <a:pt x="3892" y="18955"/>
                    <a:pt x="3892" y="19396"/>
                    <a:pt x="3892" y="19616"/>
                  </a:cubicBezTo>
                  <a:cubicBezTo>
                    <a:pt x="4086" y="19837"/>
                    <a:pt x="4086" y="19837"/>
                    <a:pt x="4281" y="19837"/>
                  </a:cubicBezTo>
                  <a:cubicBezTo>
                    <a:pt x="4476" y="20057"/>
                    <a:pt x="5254" y="20057"/>
                    <a:pt x="6227" y="20057"/>
                  </a:cubicBezTo>
                  <a:cubicBezTo>
                    <a:pt x="6227" y="21159"/>
                    <a:pt x="6227" y="21159"/>
                    <a:pt x="6227" y="21159"/>
                  </a:cubicBezTo>
                  <a:cubicBezTo>
                    <a:pt x="5449" y="20939"/>
                    <a:pt x="4476" y="20939"/>
                    <a:pt x="3503" y="20939"/>
                  </a:cubicBezTo>
                  <a:cubicBezTo>
                    <a:pt x="2530" y="20939"/>
                    <a:pt x="1362" y="20939"/>
                    <a:pt x="0" y="21159"/>
                  </a:cubicBezTo>
                  <a:close/>
                  <a:moveTo>
                    <a:pt x="0" y="21159"/>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8074" name="Freeform 157"/>
            <p:cNvSpPr>
              <a:spLocks/>
            </p:cNvSpPr>
            <p:nvPr/>
          </p:nvSpPr>
          <p:spPr bwMode="auto">
            <a:xfrm>
              <a:off x="191" y="67"/>
              <a:ext cx="22"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8075" name="Freeform 158"/>
            <p:cNvSpPr>
              <a:spLocks/>
            </p:cNvSpPr>
            <p:nvPr/>
          </p:nvSpPr>
          <p:spPr bwMode="auto">
            <a:xfrm>
              <a:off x="216" y="66"/>
              <a:ext cx="49"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532" y="5616"/>
                    <a:pt x="19532" y="5616"/>
                    <a:pt x="1953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8076" name="Freeform 159"/>
            <p:cNvSpPr>
              <a:spLocks/>
            </p:cNvSpPr>
            <p:nvPr/>
          </p:nvSpPr>
          <p:spPr bwMode="auto">
            <a:xfrm>
              <a:off x="0" y="66"/>
              <a:ext cx="48"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762" y="5616"/>
                    <a:pt x="19762" y="5616"/>
                    <a:pt x="1976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8077" name="Freeform 160"/>
            <p:cNvSpPr>
              <a:spLocks/>
            </p:cNvSpPr>
            <p:nvPr/>
          </p:nvSpPr>
          <p:spPr bwMode="auto">
            <a:xfrm>
              <a:off x="21" y="1"/>
              <a:ext cx="67"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0" y="891"/>
                  </a:moveTo>
                  <a:cubicBezTo>
                    <a:pt x="0" y="0"/>
                    <a:pt x="0" y="0"/>
                    <a:pt x="0" y="0"/>
                  </a:cubicBezTo>
                  <a:cubicBezTo>
                    <a:pt x="665" y="0"/>
                    <a:pt x="1495" y="0"/>
                    <a:pt x="2326" y="0"/>
                  </a:cubicBezTo>
                  <a:cubicBezTo>
                    <a:pt x="2991" y="0"/>
                    <a:pt x="3822" y="0"/>
                    <a:pt x="4486" y="0"/>
                  </a:cubicBezTo>
                  <a:cubicBezTo>
                    <a:pt x="5151" y="2004"/>
                    <a:pt x="5815" y="3786"/>
                    <a:pt x="6314" y="5344"/>
                  </a:cubicBezTo>
                  <a:cubicBezTo>
                    <a:pt x="10800" y="16924"/>
                    <a:pt x="10800" y="16924"/>
                    <a:pt x="10800" y="16924"/>
                  </a:cubicBezTo>
                  <a:cubicBezTo>
                    <a:pt x="14788" y="6235"/>
                    <a:pt x="14788" y="6235"/>
                    <a:pt x="14788" y="6235"/>
                  </a:cubicBezTo>
                  <a:cubicBezTo>
                    <a:pt x="15951" y="3340"/>
                    <a:pt x="16615" y="1113"/>
                    <a:pt x="16948" y="0"/>
                  </a:cubicBezTo>
                  <a:cubicBezTo>
                    <a:pt x="17778" y="0"/>
                    <a:pt x="18609" y="0"/>
                    <a:pt x="19108" y="0"/>
                  </a:cubicBezTo>
                  <a:cubicBezTo>
                    <a:pt x="19606" y="0"/>
                    <a:pt x="20437" y="0"/>
                    <a:pt x="21600" y="0"/>
                  </a:cubicBezTo>
                  <a:cubicBezTo>
                    <a:pt x="21600" y="891"/>
                    <a:pt x="21600" y="891"/>
                    <a:pt x="21600" y="891"/>
                  </a:cubicBezTo>
                  <a:cubicBezTo>
                    <a:pt x="20769" y="891"/>
                    <a:pt x="20105" y="1113"/>
                    <a:pt x="19938" y="1113"/>
                  </a:cubicBezTo>
                  <a:cubicBezTo>
                    <a:pt x="19772" y="1113"/>
                    <a:pt x="19606" y="1336"/>
                    <a:pt x="19606" y="1559"/>
                  </a:cubicBezTo>
                  <a:cubicBezTo>
                    <a:pt x="19440" y="1781"/>
                    <a:pt x="19440" y="2227"/>
                    <a:pt x="19440" y="2895"/>
                  </a:cubicBezTo>
                  <a:cubicBezTo>
                    <a:pt x="19274" y="3118"/>
                    <a:pt x="19274" y="4454"/>
                    <a:pt x="19274" y="7126"/>
                  </a:cubicBezTo>
                  <a:cubicBezTo>
                    <a:pt x="19274" y="14029"/>
                    <a:pt x="19274" y="14029"/>
                    <a:pt x="19274" y="14029"/>
                  </a:cubicBezTo>
                  <a:cubicBezTo>
                    <a:pt x="19274" y="15365"/>
                    <a:pt x="19274" y="16701"/>
                    <a:pt x="19440" y="18037"/>
                  </a:cubicBezTo>
                  <a:cubicBezTo>
                    <a:pt x="19440" y="18928"/>
                    <a:pt x="19440" y="19596"/>
                    <a:pt x="19606" y="19819"/>
                  </a:cubicBezTo>
                  <a:cubicBezTo>
                    <a:pt x="19606" y="19819"/>
                    <a:pt x="19772" y="20041"/>
                    <a:pt x="19938" y="20041"/>
                  </a:cubicBezTo>
                  <a:cubicBezTo>
                    <a:pt x="20105" y="20264"/>
                    <a:pt x="20769" y="20264"/>
                    <a:pt x="21600" y="20264"/>
                  </a:cubicBezTo>
                  <a:cubicBezTo>
                    <a:pt x="21600" y="21155"/>
                    <a:pt x="21600" y="21155"/>
                    <a:pt x="21600" y="21155"/>
                  </a:cubicBezTo>
                  <a:cubicBezTo>
                    <a:pt x="20105" y="21155"/>
                    <a:pt x="18942" y="21155"/>
                    <a:pt x="18277" y="21155"/>
                  </a:cubicBezTo>
                  <a:cubicBezTo>
                    <a:pt x="17778" y="21155"/>
                    <a:pt x="16615" y="21155"/>
                    <a:pt x="14788" y="21155"/>
                  </a:cubicBezTo>
                  <a:cubicBezTo>
                    <a:pt x="14788" y="20264"/>
                    <a:pt x="14788" y="20264"/>
                    <a:pt x="14788" y="20264"/>
                  </a:cubicBezTo>
                  <a:cubicBezTo>
                    <a:pt x="15785" y="20264"/>
                    <a:pt x="16283" y="20264"/>
                    <a:pt x="16615" y="20041"/>
                  </a:cubicBezTo>
                  <a:cubicBezTo>
                    <a:pt x="16782" y="20041"/>
                    <a:pt x="16948" y="19819"/>
                    <a:pt x="16948" y="19819"/>
                  </a:cubicBezTo>
                  <a:cubicBezTo>
                    <a:pt x="17114" y="19596"/>
                    <a:pt x="17114" y="19151"/>
                    <a:pt x="17114" y="18260"/>
                  </a:cubicBezTo>
                  <a:cubicBezTo>
                    <a:pt x="17114" y="18037"/>
                    <a:pt x="17114" y="16701"/>
                    <a:pt x="17114" y="14029"/>
                  </a:cubicBezTo>
                  <a:cubicBezTo>
                    <a:pt x="17114" y="3118"/>
                    <a:pt x="17114" y="3118"/>
                    <a:pt x="17114" y="3118"/>
                  </a:cubicBezTo>
                  <a:cubicBezTo>
                    <a:pt x="13126" y="13806"/>
                    <a:pt x="13126" y="13806"/>
                    <a:pt x="13126" y="13806"/>
                  </a:cubicBezTo>
                  <a:cubicBezTo>
                    <a:pt x="12462" y="15588"/>
                    <a:pt x="11963" y="16924"/>
                    <a:pt x="11631" y="18037"/>
                  </a:cubicBezTo>
                  <a:cubicBezTo>
                    <a:pt x="11465" y="18705"/>
                    <a:pt x="10966" y="19819"/>
                    <a:pt x="10468" y="21600"/>
                  </a:cubicBezTo>
                  <a:cubicBezTo>
                    <a:pt x="9969" y="21600"/>
                    <a:pt x="9969" y="21600"/>
                    <a:pt x="9969" y="21600"/>
                  </a:cubicBezTo>
                  <a:cubicBezTo>
                    <a:pt x="9969" y="21155"/>
                    <a:pt x="9803" y="20932"/>
                    <a:pt x="9803" y="20709"/>
                  </a:cubicBezTo>
                  <a:cubicBezTo>
                    <a:pt x="8972" y="18482"/>
                    <a:pt x="8972" y="18482"/>
                    <a:pt x="8972" y="18482"/>
                  </a:cubicBezTo>
                  <a:cubicBezTo>
                    <a:pt x="3323" y="3563"/>
                    <a:pt x="3323" y="3563"/>
                    <a:pt x="3323" y="3563"/>
                  </a:cubicBezTo>
                  <a:cubicBezTo>
                    <a:pt x="3323" y="14029"/>
                    <a:pt x="3323" y="14029"/>
                    <a:pt x="3323" y="14029"/>
                  </a:cubicBezTo>
                  <a:cubicBezTo>
                    <a:pt x="3323" y="15365"/>
                    <a:pt x="3323" y="16701"/>
                    <a:pt x="3323" y="18037"/>
                  </a:cubicBezTo>
                  <a:cubicBezTo>
                    <a:pt x="3489" y="18928"/>
                    <a:pt x="3489" y="19596"/>
                    <a:pt x="3655" y="19819"/>
                  </a:cubicBezTo>
                  <a:cubicBezTo>
                    <a:pt x="3655" y="19819"/>
                    <a:pt x="3822" y="20041"/>
                    <a:pt x="3988" y="20041"/>
                  </a:cubicBezTo>
                  <a:cubicBezTo>
                    <a:pt x="4154" y="20264"/>
                    <a:pt x="4818" y="20264"/>
                    <a:pt x="5649" y="20264"/>
                  </a:cubicBezTo>
                  <a:cubicBezTo>
                    <a:pt x="5649" y="21155"/>
                    <a:pt x="5649" y="21155"/>
                    <a:pt x="5649" y="21155"/>
                  </a:cubicBezTo>
                  <a:cubicBezTo>
                    <a:pt x="2825" y="21155"/>
                    <a:pt x="2825" y="21155"/>
                    <a:pt x="2825" y="21155"/>
                  </a:cubicBezTo>
                  <a:cubicBezTo>
                    <a:pt x="0" y="21155"/>
                    <a:pt x="0" y="21155"/>
                    <a:pt x="0" y="21155"/>
                  </a:cubicBezTo>
                  <a:cubicBezTo>
                    <a:pt x="0" y="20264"/>
                    <a:pt x="0" y="20264"/>
                    <a:pt x="0" y="20264"/>
                  </a:cubicBezTo>
                  <a:cubicBezTo>
                    <a:pt x="831" y="20264"/>
                    <a:pt x="1329" y="20264"/>
                    <a:pt x="1662" y="20041"/>
                  </a:cubicBezTo>
                  <a:cubicBezTo>
                    <a:pt x="1828" y="20041"/>
                    <a:pt x="1994" y="19819"/>
                    <a:pt x="1994" y="19819"/>
                  </a:cubicBezTo>
                  <a:cubicBezTo>
                    <a:pt x="2160" y="19596"/>
                    <a:pt x="2160" y="19151"/>
                    <a:pt x="2160" y="18260"/>
                  </a:cubicBezTo>
                  <a:cubicBezTo>
                    <a:pt x="2160" y="18037"/>
                    <a:pt x="2160" y="16701"/>
                    <a:pt x="2326" y="14029"/>
                  </a:cubicBezTo>
                  <a:cubicBezTo>
                    <a:pt x="2326" y="7126"/>
                    <a:pt x="2326" y="7126"/>
                    <a:pt x="2326" y="7126"/>
                  </a:cubicBezTo>
                  <a:cubicBezTo>
                    <a:pt x="2326" y="5790"/>
                    <a:pt x="2160" y="4454"/>
                    <a:pt x="2160" y="3118"/>
                  </a:cubicBezTo>
                  <a:cubicBezTo>
                    <a:pt x="2160" y="2227"/>
                    <a:pt x="2160" y="1781"/>
                    <a:pt x="1994" y="1559"/>
                  </a:cubicBezTo>
                  <a:cubicBezTo>
                    <a:pt x="1994" y="1336"/>
                    <a:pt x="1828" y="1113"/>
                    <a:pt x="1662" y="1113"/>
                  </a:cubicBezTo>
                  <a:cubicBezTo>
                    <a:pt x="1329" y="1113"/>
                    <a:pt x="831" y="891"/>
                    <a:pt x="0" y="891"/>
                  </a:cubicBezTo>
                  <a:close/>
                  <a:moveTo>
                    <a:pt x="0" y="89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8078" name="AutoShape 161"/>
            <p:cNvSpPr>
              <a:spLocks/>
            </p:cNvSpPr>
            <p:nvPr/>
          </p:nvSpPr>
          <p:spPr bwMode="auto">
            <a:xfrm>
              <a:off x="90" y="0"/>
              <a:ext cx="56"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3028" y="21600"/>
                  </a:moveTo>
                  <a:cubicBezTo>
                    <a:pt x="3836" y="21600"/>
                    <a:pt x="5047" y="21600"/>
                    <a:pt x="6662" y="21600"/>
                  </a:cubicBezTo>
                  <a:cubicBezTo>
                    <a:pt x="6662" y="20700"/>
                    <a:pt x="6662" y="20700"/>
                    <a:pt x="6662" y="20700"/>
                  </a:cubicBezTo>
                  <a:cubicBezTo>
                    <a:pt x="5652" y="20700"/>
                    <a:pt x="5047" y="20700"/>
                    <a:pt x="4845" y="20700"/>
                  </a:cubicBezTo>
                  <a:cubicBezTo>
                    <a:pt x="4441" y="20475"/>
                    <a:pt x="4441" y="20475"/>
                    <a:pt x="4239" y="20250"/>
                  </a:cubicBezTo>
                  <a:cubicBezTo>
                    <a:pt x="4239" y="20250"/>
                    <a:pt x="4239" y="20025"/>
                    <a:pt x="4239" y="20025"/>
                  </a:cubicBezTo>
                  <a:cubicBezTo>
                    <a:pt x="4239" y="19575"/>
                    <a:pt x="4239" y="19125"/>
                    <a:pt x="4643" y="18450"/>
                  </a:cubicBezTo>
                  <a:cubicBezTo>
                    <a:pt x="6056" y="14625"/>
                    <a:pt x="6056" y="14625"/>
                    <a:pt x="6056" y="14625"/>
                  </a:cubicBezTo>
                  <a:cubicBezTo>
                    <a:pt x="14333" y="14625"/>
                    <a:pt x="14333" y="14625"/>
                    <a:pt x="14333" y="14625"/>
                  </a:cubicBezTo>
                  <a:cubicBezTo>
                    <a:pt x="16150" y="19125"/>
                    <a:pt x="16150" y="19125"/>
                    <a:pt x="16150" y="19125"/>
                  </a:cubicBezTo>
                  <a:cubicBezTo>
                    <a:pt x="16351" y="19575"/>
                    <a:pt x="16351" y="19800"/>
                    <a:pt x="16351" y="20025"/>
                  </a:cubicBezTo>
                  <a:cubicBezTo>
                    <a:pt x="16351" y="20250"/>
                    <a:pt x="16351" y="20250"/>
                    <a:pt x="16150" y="20475"/>
                  </a:cubicBezTo>
                  <a:cubicBezTo>
                    <a:pt x="16150" y="20475"/>
                    <a:pt x="15948" y="20475"/>
                    <a:pt x="15746" y="20700"/>
                  </a:cubicBezTo>
                  <a:cubicBezTo>
                    <a:pt x="15544" y="20700"/>
                    <a:pt x="14938" y="20700"/>
                    <a:pt x="13727" y="20700"/>
                  </a:cubicBezTo>
                  <a:cubicBezTo>
                    <a:pt x="13727" y="21600"/>
                    <a:pt x="13727" y="21600"/>
                    <a:pt x="13727" y="21600"/>
                  </a:cubicBezTo>
                  <a:cubicBezTo>
                    <a:pt x="18370" y="21600"/>
                    <a:pt x="18370" y="21600"/>
                    <a:pt x="18370" y="21600"/>
                  </a:cubicBezTo>
                  <a:cubicBezTo>
                    <a:pt x="18976" y="21600"/>
                    <a:pt x="19985" y="21600"/>
                    <a:pt x="21600" y="21600"/>
                  </a:cubicBezTo>
                  <a:cubicBezTo>
                    <a:pt x="21600" y="20700"/>
                    <a:pt x="21600" y="20700"/>
                    <a:pt x="21600" y="20700"/>
                  </a:cubicBezTo>
                  <a:cubicBezTo>
                    <a:pt x="20793" y="20700"/>
                    <a:pt x="20187" y="20700"/>
                    <a:pt x="19985" y="20475"/>
                  </a:cubicBezTo>
                  <a:cubicBezTo>
                    <a:pt x="19783" y="20475"/>
                    <a:pt x="19581" y="20250"/>
                    <a:pt x="19379" y="19800"/>
                  </a:cubicBezTo>
                  <a:cubicBezTo>
                    <a:pt x="19178" y="19125"/>
                    <a:pt x="18572" y="17775"/>
                    <a:pt x="17563" y="15300"/>
                  </a:cubicBezTo>
                  <a:cubicBezTo>
                    <a:pt x="11305" y="0"/>
                    <a:pt x="11305" y="0"/>
                    <a:pt x="11305" y="0"/>
                  </a:cubicBezTo>
                  <a:cubicBezTo>
                    <a:pt x="10497" y="0"/>
                    <a:pt x="10497" y="0"/>
                    <a:pt x="10497" y="0"/>
                  </a:cubicBezTo>
                  <a:cubicBezTo>
                    <a:pt x="9286" y="3150"/>
                    <a:pt x="8479" y="5400"/>
                    <a:pt x="8075" y="6300"/>
                  </a:cubicBezTo>
                  <a:cubicBezTo>
                    <a:pt x="4441" y="14850"/>
                    <a:pt x="4441" y="14850"/>
                    <a:pt x="4441" y="14850"/>
                  </a:cubicBezTo>
                  <a:cubicBezTo>
                    <a:pt x="3432" y="17325"/>
                    <a:pt x="2624" y="18675"/>
                    <a:pt x="2624" y="19125"/>
                  </a:cubicBezTo>
                  <a:cubicBezTo>
                    <a:pt x="2221" y="19800"/>
                    <a:pt x="2019" y="20250"/>
                    <a:pt x="1817" y="20250"/>
                  </a:cubicBezTo>
                  <a:cubicBezTo>
                    <a:pt x="1615" y="20475"/>
                    <a:pt x="1615" y="20475"/>
                    <a:pt x="1413" y="20700"/>
                  </a:cubicBezTo>
                  <a:cubicBezTo>
                    <a:pt x="1211" y="20700"/>
                    <a:pt x="606" y="20700"/>
                    <a:pt x="0" y="20700"/>
                  </a:cubicBezTo>
                  <a:cubicBezTo>
                    <a:pt x="0" y="21600"/>
                    <a:pt x="0" y="21600"/>
                    <a:pt x="0" y="21600"/>
                  </a:cubicBezTo>
                  <a:cubicBezTo>
                    <a:pt x="1009" y="21600"/>
                    <a:pt x="2019" y="21600"/>
                    <a:pt x="3028" y="21600"/>
                  </a:cubicBezTo>
                  <a:close/>
                  <a:moveTo>
                    <a:pt x="10295" y="4050"/>
                  </a:moveTo>
                  <a:cubicBezTo>
                    <a:pt x="13727" y="13275"/>
                    <a:pt x="13727" y="13275"/>
                    <a:pt x="13727" y="13275"/>
                  </a:cubicBezTo>
                  <a:cubicBezTo>
                    <a:pt x="6662" y="13275"/>
                    <a:pt x="6662" y="13275"/>
                    <a:pt x="6662" y="13275"/>
                  </a:cubicBezTo>
                  <a:lnTo>
                    <a:pt x="10295" y="4050"/>
                  </a:lnTo>
                  <a:close/>
                  <a:moveTo>
                    <a:pt x="10295" y="405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8079" name="Freeform 162"/>
            <p:cNvSpPr>
              <a:spLocks/>
            </p:cNvSpPr>
            <p:nvPr/>
          </p:nvSpPr>
          <p:spPr bwMode="auto">
            <a:xfrm>
              <a:off x="136" y="1"/>
              <a:ext cx="54"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5840" y="3183"/>
                  </a:moveTo>
                  <a:cubicBezTo>
                    <a:pt x="16457" y="2274"/>
                    <a:pt x="16869" y="1592"/>
                    <a:pt x="16869" y="1592"/>
                  </a:cubicBezTo>
                  <a:cubicBezTo>
                    <a:pt x="16869" y="1364"/>
                    <a:pt x="16663" y="1137"/>
                    <a:pt x="16457" y="1137"/>
                  </a:cubicBezTo>
                  <a:cubicBezTo>
                    <a:pt x="16251" y="1137"/>
                    <a:pt x="15429" y="909"/>
                    <a:pt x="14400" y="909"/>
                  </a:cubicBezTo>
                  <a:cubicBezTo>
                    <a:pt x="14400" y="0"/>
                    <a:pt x="14400" y="0"/>
                    <a:pt x="14400" y="0"/>
                  </a:cubicBezTo>
                  <a:cubicBezTo>
                    <a:pt x="16251" y="0"/>
                    <a:pt x="17280" y="0"/>
                    <a:pt x="18309" y="0"/>
                  </a:cubicBezTo>
                  <a:cubicBezTo>
                    <a:pt x="19131" y="0"/>
                    <a:pt x="19749" y="0"/>
                    <a:pt x="21600" y="0"/>
                  </a:cubicBezTo>
                  <a:cubicBezTo>
                    <a:pt x="21600" y="909"/>
                    <a:pt x="21600" y="909"/>
                    <a:pt x="21600" y="909"/>
                  </a:cubicBezTo>
                  <a:cubicBezTo>
                    <a:pt x="20571" y="909"/>
                    <a:pt x="19954" y="1137"/>
                    <a:pt x="19749" y="1137"/>
                  </a:cubicBezTo>
                  <a:cubicBezTo>
                    <a:pt x="19543" y="1137"/>
                    <a:pt x="19131" y="1364"/>
                    <a:pt x="18926" y="1592"/>
                  </a:cubicBezTo>
                  <a:cubicBezTo>
                    <a:pt x="18720" y="1592"/>
                    <a:pt x="18309" y="2274"/>
                    <a:pt x="17897" y="2956"/>
                  </a:cubicBezTo>
                  <a:cubicBezTo>
                    <a:pt x="13577" y="9777"/>
                    <a:pt x="13577" y="9777"/>
                    <a:pt x="13577" y="9777"/>
                  </a:cubicBezTo>
                  <a:cubicBezTo>
                    <a:pt x="12754" y="11141"/>
                    <a:pt x="12343" y="12051"/>
                    <a:pt x="12137" y="12278"/>
                  </a:cubicBezTo>
                  <a:cubicBezTo>
                    <a:pt x="12137" y="12733"/>
                    <a:pt x="12137" y="12960"/>
                    <a:pt x="12137" y="13187"/>
                  </a:cubicBezTo>
                  <a:cubicBezTo>
                    <a:pt x="12137" y="14324"/>
                    <a:pt x="12137" y="14324"/>
                    <a:pt x="12137" y="14324"/>
                  </a:cubicBezTo>
                  <a:cubicBezTo>
                    <a:pt x="12137" y="15688"/>
                    <a:pt x="12137" y="17053"/>
                    <a:pt x="12137" y="18417"/>
                  </a:cubicBezTo>
                  <a:cubicBezTo>
                    <a:pt x="12137" y="19326"/>
                    <a:pt x="12343" y="20008"/>
                    <a:pt x="12343" y="20236"/>
                  </a:cubicBezTo>
                  <a:cubicBezTo>
                    <a:pt x="12549" y="20236"/>
                    <a:pt x="12549" y="20463"/>
                    <a:pt x="12960" y="20463"/>
                  </a:cubicBezTo>
                  <a:cubicBezTo>
                    <a:pt x="13166" y="20691"/>
                    <a:pt x="13783" y="20691"/>
                    <a:pt x="15017" y="20691"/>
                  </a:cubicBezTo>
                  <a:cubicBezTo>
                    <a:pt x="15017" y="21600"/>
                    <a:pt x="15017" y="21600"/>
                    <a:pt x="15017" y="21600"/>
                  </a:cubicBezTo>
                  <a:cubicBezTo>
                    <a:pt x="13371" y="21600"/>
                    <a:pt x="11931" y="21600"/>
                    <a:pt x="10903" y="21600"/>
                  </a:cubicBezTo>
                  <a:cubicBezTo>
                    <a:pt x="9669" y="21600"/>
                    <a:pt x="8229" y="21600"/>
                    <a:pt x="6583" y="21600"/>
                  </a:cubicBezTo>
                  <a:cubicBezTo>
                    <a:pt x="6583" y="20691"/>
                    <a:pt x="6583" y="20691"/>
                    <a:pt x="6583" y="20691"/>
                  </a:cubicBezTo>
                  <a:cubicBezTo>
                    <a:pt x="7611" y="20691"/>
                    <a:pt x="8229" y="20691"/>
                    <a:pt x="8640" y="20463"/>
                  </a:cubicBezTo>
                  <a:cubicBezTo>
                    <a:pt x="8846" y="20463"/>
                    <a:pt x="9051" y="20463"/>
                    <a:pt x="9051" y="20236"/>
                  </a:cubicBezTo>
                  <a:cubicBezTo>
                    <a:pt x="9257" y="20008"/>
                    <a:pt x="9257" y="19554"/>
                    <a:pt x="9257" y="18644"/>
                  </a:cubicBezTo>
                  <a:cubicBezTo>
                    <a:pt x="9257" y="18417"/>
                    <a:pt x="9257" y="17053"/>
                    <a:pt x="9463" y="14324"/>
                  </a:cubicBezTo>
                  <a:cubicBezTo>
                    <a:pt x="9463" y="12733"/>
                    <a:pt x="9463" y="12733"/>
                    <a:pt x="9463" y="12733"/>
                  </a:cubicBezTo>
                  <a:cubicBezTo>
                    <a:pt x="9257" y="12278"/>
                    <a:pt x="9051" y="11823"/>
                    <a:pt x="8846" y="11368"/>
                  </a:cubicBezTo>
                  <a:cubicBezTo>
                    <a:pt x="8640" y="11141"/>
                    <a:pt x="8229" y="10232"/>
                    <a:pt x="7200" y="8867"/>
                  </a:cubicBezTo>
                  <a:cubicBezTo>
                    <a:pt x="3497" y="2956"/>
                    <a:pt x="3497" y="2956"/>
                    <a:pt x="3497" y="2956"/>
                  </a:cubicBezTo>
                  <a:cubicBezTo>
                    <a:pt x="3086" y="2274"/>
                    <a:pt x="2880" y="1592"/>
                    <a:pt x="2674" y="1592"/>
                  </a:cubicBezTo>
                  <a:cubicBezTo>
                    <a:pt x="2469" y="1364"/>
                    <a:pt x="2057" y="1137"/>
                    <a:pt x="1851" y="1137"/>
                  </a:cubicBezTo>
                  <a:cubicBezTo>
                    <a:pt x="1646" y="1137"/>
                    <a:pt x="1234" y="909"/>
                    <a:pt x="0" y="909"/>
                  </a:cubicBezTo>
                  <a:cubicBezTo>
                    <a:pt x="0" y="0"/>
                    <a:pt x="0" y="0"/>
                    <a:pt x="0" y="0"/>
                  </a:cubicBezTo>
                  <a:cubicBezTo>
                    <a:pt x="1851" y="0"/>
                    <a:pt x="2469" y="0"/>
                    <a:pt x="3497" y="0"/>
                  </a:cubicBezTo>
                  <a:cubicBezTo>
                    <a:pt x="4526" y="0"/>
                    <a:pt x="6994" y="0"/>
                    <a:pt x="8846" y="0"/>
                  </a:cubicBezTo>
                  <a:cubicBezTo>
                    <a:pt x="8846" y="909"/>
                    <a:pt x="8846" y="909"/>
                    <a:pt x="8846" y="909"/>
                  </a:cubicBezTo>
                  <a:cubicBezTo>
                    <a:pt x="7817" y="909"/>
                    <a:pt x="6789" y="1137"/>
                    <a:pt x="6583" y="1137"/>
                  </a:cubicBezTo>
                  <a:cubicBezTo>
                    <a:pt x="6377" y="1137"/>
                    <a:pt x="6171" y="1364"/>
                    <a:pt x="6171" y="1592"/>
                  </a:cubicBezTo>
                  <a:cubicBezTo>
                    <a:pt x="6171" y="1592"/>
                    <a:pt x="6377" y="2274"/>
                    <a:pt x="6994" y="3183"/>
                  </a:cubicBezTo>
                  <a:cubicBezTo>
                    <a:pt x="11314" y="10914"/>
                    <a:pt x="11314" y="10914"/>
                    <a:pt x="11314" y="10914"/>
                  </a:cubicBezTo>
                  <a:lnTo>
                    <a:pt x="15840" y="3183"/>
                  </a:lnTo>
                  <a:close/>
                  <a:moveTo>
                    <a:pt x="15840" y="3183"/>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88080" name="AutoShape 163"/>
            <p:cNvSpPr>
              <a:spLocks/>
            </p:cNvSpPr>
            <p:nvPr/>
          </p:nvSpPr>
          <p:spPr bwMode="auto">
            <a:xfrm>
              <a:off x="188" y="0"/>
              <a:ext cx="55"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3872" y="5236"/>
                  </a:moveTo>
                  <a:cubicBezTo>
                    <a:pt x="4483" y="3927"/>
                    <a:pt x="5298" y="2836"/>
                    <a:pt x="6317" y="2182"/>
                  </a:cubicBezTo>
                  <a:cubicBezTo>
                    <a:pt x="7540" y="1527"/>
                    <a:pt x="8966" y="1091"/>
                    <a:pt x="10392" y="1091"/>
                  </a:cubicBezTo>
                  <a:cubicBezTo>
                    <a:pt x="11411" y="1091"/>
                    <a:pt x="12430" y="1309"/>
                    <a:pt x="13449" y="1745"/>
                  </a:cubicBezTo>
                  <a:cubicBezTo>
                    <a:pt x="14264" y="1964"/>
                    <a:pt x="15079" y="2400"/>
                    <a:pt x="15487" y="2836"/>
                  </a:cubicBezTo>
                  <a:cubicBezTo>
                    <a:pt x="16098" y="3491"/>
                    <a:pt x="16709" y="3927"/>
                    <a:pt x="17117" y="4582"/>
                  </a:cubicBezTo>
                  <a:cubicBezTo>
                    <a:pt x="17525" y="5236"/>
                    <a:pt x="17728" y="5891"/>
                    <a:pt x="17932" y="6764"/>
                  </a:cubicBezTo>
                  <a:cubicBezTo>
                    <a:pt x="18340" y="8073"/>
                    <a:pt x="18543" y="9600"/>
                    <a:pt x="18543" y="11127"/>
                  </a:cubicBezTo>
                  <a:cubicBezTo>
                    <a:pt x="18543" y="12873"/>
                    <a:pt x="18340" y="14618"/>
                    <a:pt x="17728" y="15927"/>
                  </a:cubicBezTo>
                  <a:cubicBezTo>
                    <a:pt x="17321" y="17236"/>
                    <a:pt x="16302" y="18327"/>
                    <a:pt x="15283" y="19200"/>
                  </a:cubicBezTo>
                  <a:cubicBezTo>
                    <a:pt x="14060" y="19855"/>
                    <a:pt x="12838" y="20291"/>
                    <a:pt x="11208" y="20291"/>
                  </a:cubicBezTo>
                  <a:cubicBezTo>
                    <a:pt x="10189" y="20291"/>
                    <a:pt x="9170" y="20073"/>
                    <a:pt x="8151" y="19855"/>
                  </a:cubicBezTo>
                  <a:cubicBezTo>
                    <a:pt x="7336" y="19418"/>
                    <a:pt x="6521" y="18764"/>
                    <a:pt x="5706" y="17891"/>
                  </a:cubicBezTo>
                  <a:cubicBezTo>
                    <a:pt x="4891" y="17236"/>
                    <a:pt x="4279" y="16145"/>
                    <a:pt x="3872" y="15055"/>
                  </a:cubicBezTo>
                  <a:cubicBezTo>
                    <a:pt x="3668" y="14400"/>
                    <a:pt x="3464" y="13527"/>
                    <a:pt x="3260" y="12436"/>
                  </a:cubicBezTo>
                  <a:cubicBezTo>
                    <a:pt x="3057" y="11564"/>
                    <a:pt x="2853" y="10691"/>
                    <a:pt x="2853" y="9818"/>
                  </a:cubicBezTo>
                  <a:cubicBezTo>
                    <a:pt x="2853" y="8073"/>
                    <a:pt x="3260" y="6545"/>
                    <a:pt x="3872" y="5236"/>
                  </a:cubicBezTo>
                  <a:close/>
                  <a:moveTo>
                    <a:pt x="611" y="15055"/>
                  </a:moveTo>
                  <a:cubicBezTo>
                    <a:pt x="1019" y="16582"/>
                    <a:pt x="1834" y="17673"/>
                    <a:pt x="2649" y="18764"/>
                  </a:cubicBezTo>
                  <a:cubicBezTo>
                    <a:pt x="3668" y="19636"/>
                    <a:pt x="4687" y="20509"/>
                    <a:pt x="5909" y="20945"/>
                  </a:cubicBezTo>
                  <a:cubicBezTo>
                    <a:pt x="7336" y="21382"/>
                    <a:pt x="8762" y="21600"/>
                    <a:pt x="10189" y="21600"/>
                  </a:cubicBezTo>
                  <a:cubicBezTo>
                    <a:pt x="13449" y="21600"/>
                    <a:pt x="16302" y="20509"/>
                    <a:pt x="18340" y="18327"/>
                  </a:cubicBezTo>
                  <a:cubicBezTo>
                    <a:pt x="20581" y="16145"/>
                    <a:pt x="21600" y="13527"/>
                    <a:pt x="21600" y="10036"/>
                  </a:cubicBezTo>
                  <a:cubicBezTo>
                    <a:pt x="21600" y="9164"/>
                    <a:pt x="21600" y="8073"/>
                    <a:pt x="21396" y="7200"/>
                  </a:cubicBezTo>
                  <a:cubicBezTo>
                    <a:pt x="21192" y="6327"/>
                    <a:pt x="20785" y="5455"/>
                    <a:pt x="20581" y="4800"/>
                  </a:cubicBezTo>
                  <a:cubicBezTo>
                    <a:pt x="19970" y="3927"/>
                    <a:pt x="19358" y="3273"/>
                    <a:pt x="18543" y="2400"/>
                  </a:cubicBezTo>
                  <a:cubicBezTo>
                    <a:pt x="17728" y="1745"/>
                    <a:pt x="16709" y="1091"/>
                    <a:pt x="15283" y="655"/>
                  </a:cubicBezTo>
                  <a:cubicBezTo>
                    <a:pt x="14060" y="218"/>
                    <a:pt x="12634" y="0"/>
                    <a:pt x="11004" y="0"/>
                  </a:cubicBezTo>
                  <a:cubicBezTo>
                    <a:pt x="9374" y="0"/>
                    <a:pt x="7743" y="218"/>
                    <a:pt x="6521" y="655"/>
                  </a:cubicBezTo>
                  <a:cubicBezTo>
                    <a:pt x="5094" y="1309"/>
                    <a:pt x="3872" y="1964"/>
                    <a:pt x="2853" y="3055"/>
                  </a:cubicBezTo>
                  <a:cubicBezTo>
                    <a:pt x="1834" y="4145"/>
                    <a:pt x="1019" y="5236"/>
                    <a:pt x="611" y="6545"/>
                  </a:cubicBezTo>
                  <a:cubicBezTo>
                    <a:pt x="204" y="7855"/>
                    <a:pt x="0" y="9382"/>
                    <a:pt x="0" y="10909"/>
                  </a:cubicBezTo>
                  <a:cubicBezTo>
                    <a:pt x="0" y="12218"/>
                    <a:pt x="204" y="13745"/>
                    <a:pt x="611" y="15055"/>
                  </a:cubicBezTo>
                  <a:close/>
                  <a:moveTo>
                    <a:pt x="611" y="1505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88068" name="Rectangle 165"/>
          <p:cNvSpPr>
            <a:spLocks noGrp="1" noChangeArrowheads="1"/>
          </p:cNvSpPr>
          <p:nvPr>
            <p:ph type="title"/>
          </p:nvPr>
        </p:nvSpPr>
        <p:spPr/>
        <p:txBody>
          <a:bodyPr rIns="132080"/>
          <a:lstStyle/>
          <a:p>
            <a:pPr eaLnBrk="1" hangingPunct="1"/>
            <a:r>
              <a:rPr lang="en-US" altLang="en-US" sz="3600" smtClean="0">
                <a:ea typeface="ＭＳ Ｐゴシック" pitchFamily="34" charset="-128"/>
              </a:rPr>
              <a:t>Cost Effective Care: Treatment</a:t>
            </a:r>
          </a:p>
        </p:txBody>
      </p:sp>
      <p:sp>
        <p:nvSpPr>
          <p:cNvPr id="88069" name="Rectangle 166"/>
          <p:cNvSpPr>
            <a:spLocks noGrp="1" noChangeArrowheads="1"/>
          </p:cNvSpPr>
          <p:nvPr>
            <p:ph type="body" idx="1"/>
          </p:nvPr>
        </p:nvSpPr>
        <p:spPr/>
        <p:txBody>
          <a:bodyPr rIns="132080"/>
          <a:lstStyle/>
          <a:p>
            <a:pPr eaLnBrk="1" hangingPunct="1"/>
            <a:r>
              <a:rPr lang="en-US" altLang="en-US" dirty="0" smtClean="0">
                <a:ea typeface="ＭＳ Ｐゴシック" pitchFamily="34" charset="-128"/>
              </a:rPr>
              <a:t>Treatment</a:t>
            </a:r>
          </a:p>
          <a:p>
            <a:pPr marL="782638" lvl="1" eaLnBrk="1" hangingPunct="1"/>
            <a:r>
              <a:rPr lang="en-US" altLang="en-US" dirty="0" smtClean="0">
                <a:ea typeface="ＭＳ Ｐゴシック" pitchFamily="34" charset="-128"/>
              </a:rPr>
              <a:t>Essential meds and meds only when essential	</a:t>
            </a:r>
          </a:p>
          <a:p>
            <a:pPr marL="1182688" lvl="2" eaLnBrk="1" hangingPunct="1"/>
            <a:r>
              <a:rPr lang="en-US" altLang="en-US" dirty="0" smtClean="0">
                <a:ea typeface="ＭＳ Ｐゴシック" pitchFamily="34" charset="-128"/>
              </a:rPr>
              <a:t>No treatment for URI</a:t>
            </a:r>
            <a:r>
              <a:rPr lang="en-US" altLang="fr-CA" dirty="0" smtClean="0">
                <a:ea typeface="ＭＳ Ｐゴシック" pitchFamily="34" charset="-128"/>
              </a:rPr>
              <a:t>’</a:t>
            </a:r>
            <a:r>
              <a:rPr lang="en-US" altLang="en-US" dirty="0" smtClean="0">
                <a:ea typeface="ＭＳ Ｐゴシック" pitchFamily="34" charset="-128"/>
              </a:rPr>
              <a:t>s, most OM, conjunctivitis, sinusitis, acute bronchitis (since NNT &gt; NNH).</a:t>
            </a:r>
          </a:p>
          <a:p>
            <a:pPr marL="1182688" lvl="2" eaLnBrk="1" hangingPunct="1"/>
            <a:r>
              <a:rPr lang="en-US" altLang="en-US" dirty="0" smtClean="0">
                <a:ea typeface="ＭＳ Ｐゴシック" pitchFamily="34" charset="-128"/>
              </a:rPr>
              <a:t>I &amp; D not antibiotic for abscess</a:t>
            </a:r>
          </a:p>
          <a:p>
            <a:pPr marL="1182688" lvl="2" eaLnBrk="1" hangingPunct="1"/>
            <a:r>
              <a:rPr lang="en-US" altLang="en-US" dirty="0" smtClean="0">
                <a:ea typeface="ＭＳ Ｐゴシック" pitchFamily="34" charset="-128"/>
              </a:rPr>
              <a:t>No expensive junk</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Title 1"/>
          <p:cNvSpPr>
            <a:spLocks noGrp="1"/>
          </p:cNvSpPr>
          <p:nvPr>
            <p:ph type="title"/>
          </p:nvPr>
        </p:nvSpPr>
        <p:spPr>
          <a:xfrm>
            <a:off x="685800" y="0"/>
            <a:ext cx="7826375" cy="1371600"/>
          </a:xfrm>
        </p:spPr>
        <p:txBody>
          <a:bodyPr/>
          <a:lstStyle/>
          <a:p>
            <a:r>
              <a:rPr lang="en-US" altLang="en-US" smtClean="0">
                <a:ea typeface="ＭＳ Ｐゴシック" pitchFamily="34" charset="-128"/>
              </a:rPr>
              <a:t/>
            </a:r>
            <a:br>
              <a:rPr lang="en-US" altLang="en-US" smtClean="0">
                <a:ea typeface="ＭＳ Ｐゴシック" pitchFamily="34" charset="-128"/>
              </a:rPr>
            </a:br>
            <a:r>
              <a:rPr lang="en-US" altLang="en-US" smtClean="0">
                <a:ea typeface="ＭＳ Ｐゴシック" pitchFamily="34" charset="-128"/>
              </a:rPr>
              <a:t/>
            </a:r>
            <a:br>
              <a:rPr lang="en-US" altLang="en-US" smtClean="0">
                <a:ea typeface="ＭＳ Ｐゴシック" pitchFamily="34" charset="-128"/>
              </a:rPr>
            </a:br>
            <a:r>
              <a:rPr lang="en-US" altLang="en-US" smtClean="0">
                <a:ea typeface="ＭＳ Ｐゴシック" pitchFamily="34" charset="-128"/>
              </a:rPr>
              <a:t/>
            </a:r>
            <a:br>
              <a:rPr lang="en-US" altLang="en-US" smtClean="0">
                <a:ea typeface="ＭＳ Ｐゴシック" pitchFamily="34" charset="-128"/>
              </a:rPr>
            </a:br>
            <a:r>
              <a:rPr lang="en-US" altLang="en-US" sz="1800" smtClean="0">
                <a:solidFill>
                  <a:schemeClr val="tx1"/>
                </a:solidFill>
                <a:ea typeface="ＭＳ Ｐゴシック" pitchFamily="34" charset="-128"/>
                <a:hlinkClick r:id="rId2" action="ppaction://hlinkfile"/>
              </a:rPr>
              <a:t>The Benefits of Responsible Use of Medicines. Setting Policies for Better and Cost-effective Healthcare. </a:t>
            </a:r>
            <a:br>
              <a:rPr lang="en-US" altLang="en-US" sz="1800" smtClean="0">
                <a:solidFill>
                  <a:schemeClr val="tx1"/>
                </a:solidFill>
                <a:ea typeface="ＭＳ Ｐゴシック" pitchFamily="34" charset="-128"/>
                <a:hlinkClick r:id="rId2" action="ppaction://hlinkfile"/>
              </a:rPr>
            </a:br>
            <a:r>
              <a:rPr lang="en-US" altLang="en-US" sz="1800" smtClean="0">
                <a:solidFill>
                  <a:schemeClr val="tx1"/>
                </a:solidFill>
                <a:ea typeface="ＭＳ Ｐゴシック" pitchFamily="34" charset="-128"/>
                <a:hlinkClick r:id="rId2" action="ppaction://hlinkfile"/>
              </a:rPr>
              <a:t>Ministers Summit, Amsterdam, the Netherlands. </a:t>
            </a:r>
            <a:r>
              <a:rPr lang="en-US" altLang="en-US" sz="1100" smtClean="0">
                <a:solidFill>
                  <a:schemeClr val="tx1"/>
                </a:solidFill>
                <a:ea typeface="ＭＳ Ｐゴシック" pitchFamily="34" charset="-128"/>
              </a:rPr>
              <a:t/>
            </a:r>
            <a:br>
              <a:rPr lang="en-US" altLang="en-US" sz="1100" smtClean="0">
                <a:solidFill>
                  <a:schemeClr val="tx1"/>
                </a:solidFill>
                <a:ea typeface="ＭＳ Ｐゴシック" pitchFamily="34" charset="-128"/>
              </a:rPr>
            </a:br>
            <a:r>
              <a:rPr lang="en-US" altLang="en-US" sz="1800" smtClean="0">
                <a:solidFill>
                  <a:schemeClr val="tx1"/>
                </a:solidFill>
                <a:ea typeface="ＭＳ Ｐゴシック" pitchFamily="34" charset="-128"/>
                <a:hlinkClick r:id="rId2" action="ppaction://hlinkfile"/>
              </a:rPr>
              <a:t>3 October 2012,</a:t>
            </a:r>
            <a:endParaRPr lang="en-US" altLang="en-US" sz="1800" smtClean="0">
              <a:ea typeface="ＭＳ Ｐゴシック" pitchFamily="34" charset="-128"/>
            </a:endParaRPr>
          </a:p>
        </p:txBody>
      </p:sp>
      <p:sp>
        <p:nvSpPr>
          <p:cNvPr id="89091" name="Content Placeholder 2"/>
          <p:cNvSpPr>
            <a:spLocks noGrp="1"/>
          </p:cNvSpPr>
          <p:nvPr>
            <p:ph idx="1"/>
          </p:nvPr>
        </p:nvSpPr>
        <p:spPr/>
        <p:txBody>
          <a:bodyPr/>
          <a:lstStyle/>
          <a:p>
            <a:endParaRPr lang="fr-CA" altLang="en-US" smtClean="0">
              <a:ea typeface="ＭＳ Ｐゴシック" pitchFamily="34" charset="-128"/>
            </a:endParaRPr>
          </a:p>
        </p:txBody>
      </p:sp>
      <p:pic>
        <p:nvPicPr>
          <p:cNvPr id="89092" name="Picture 2"/>
          <p:cNvPicPr>
            <a:picLocks noChangeAspect="1" noChangeArrowheads="1"/>
          </p:cNvPicPr>
          <p:nvPr/>
        </p:nvPicPr>
        <p:blipFill>
          <a:blip r:embed="rId3">
            <a:extLst>
              <a:ext uri="{28A0092B-C50C-407E-A947-70E740481C1C}">
                <a14:useLocalDpi xmlns:a14="http://schemas.microsoft.com/office/drawing/2010/main" val="0"/>
              </a:ext>
            </a:extLst>
          </a:blip>
          <a:srcRect l="16013" t="29634" r="31892" b="21841"/>
          <a:stretch>
            <a:fillRect/>
          </a:stretch>
        </p:blipFill>
        <p:spPr bwMode="auto">
          <a:xfrm>
            <a:off x="652463" y="1371600"/>
            <a:ext cx="785336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mtClean="0">
                <a:ea typeface="ＭＳ Ｐゴシック" pitchFamily="34" charset="-128"/>
              </a:rPr>
              <a:t>WHO Essential Medication List</a:t>
            </a:r>
          </a:p>
        </p:txBody>
      </p:sp>
      <p:sp>
        <p:nvSpPr>
          <p:cNvPr id="90115" name="Content Placeholder 2"/>
          <p:cNvSpPr>
            <a:spLocks noGrp="1"/>
          </p:cNvSpPr>
          <p:nvPr>
            <p:ph idx="1"/>
          </p:nvPr>
        </p:nvSpPr>
        <p:spPr>
          <a:xfrm>
            <a:off x="609600" y="1371600"/>
            <a:ext cx="7826375" cy="4800600"/>
          </a:xfrm>
        </p:spPr>
        <p:txBody>
          <a:bodyPr/>
          <a:lstStyle/>
          <a:p>
            <a:r>
              <a:rPr lang="en-US" altLang="en-US" smtClean="0">
                <a:ea typeface="ＭＳ Ｐゴシック" pitchFamily="34" charset="-128"/>
              </a:rPr>
              <a:t>WHO Department of Essential Medicines and Health Products </a:t>
            </a:r>
          </a:p>
          <a:p>
            <a:r>
              <a:rPr lang="en-US" altLang="en-US" smtClean="0">
                <a:ea typeface="ＭＳ Ｐゴシック" pitchFamily="34" charset="-128"/>
              </a:rPr>
              <a:t>Find updated list here: </a:t>
            </a:r>
            <a:r>
              <a:rPr lang="en-US" altLang="en-US" smtClean="0">
                <a:ea typeface="ＭＳ Ｐゴシック" pitchFamily="34" charset="-128"/>
                <a:hlinkClick r:id="rId2"/>
              </a:rPr>
              <a:t>http://www.who.int/medicines/en/</a:t>
            </a:r>
            <a:r>
              <a:rPr lang="en-US" altLang="en-US" smtClean="0">
                <a:ea typeface="ＭＳ Ｐゴシック" pitchFamily="34" charset="-128"/>
              </a:rPr>
              <a:t> </a:t>
            </a:r>
          </a:p>
          <a:p>
            <a:r>
              <a:rPr lang="en-US" altLang="en-US" smtClean="0">
                <a:ea typeface="ＭＳ Ｐゴシック" pitchFamily="34" charset="-128"/>
              </a:rPr>
              <a:t>Buy essential meds from IDA:</a:t>
            </a:r>
          </a:p>
          <a:p>
            <a:pPr lvl="1"/>
            <a:r>
              <a:rPr lang="en-US" altLang="en-US" smtClean="0">
                <a:ea typeface="ＭＳ Ｐゴシック" pitchFamily="34" charset="-128"/>
                <a:hlinkClick r:id="rId3"/>
              </a:rPr>
              <a:t>http://www.ida.nl/</a:t>
            </a:r>
            <a:r>
              <a:rPr lang="en-US" altLang="en-US" smtClean="0">
                <a:ea typeface="ＭＳ Ｐゴシック" pitchFamily="34" charset="-128"/>
              </a:rPr>
              <a:t> </a:t>
            </a:r>
          </a:p>
          <a:p>
            <a:pPr lvl="1"/>
            <a:endParaRPr lang="en-US" altLang="en-US" smtClean="0">
              <a:ea typeface="ＭＳ Ｐゴシック" pitchFamily="34" charset="-128"/>
            </a:endParaRPr>
          </a:p>
          <a:p>
            <a:endParaRPr lang="en-US" altLang="en-US" smtClean="0">
              <a:ea typeface="ＭＳ Ｐゴシック" pitchFamily="34" charset="-128"/>
            </a:endParaRPr>
          </a:p>
        </p:txBody>
      </p:sp>
      <p:pic>
        <p:nvPicPr>
          <p:cNvPr id="901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5728" t="9500" r="26547" b="23761"/>
          <a:stretch>
            <a:fillRect/>
          </a:stretch>
        </p:blipFill>
        <p:spPr bwMode="auto">
          <a:xfrm>
            <a:off x="5715000" y="3886200"/>
            <a:ext cx="3080308" cy="269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152"/>
          <p:cNvSpPr txBox="1">
            <a:spLocks noChangeArrowheads="1"/>
          </p:cNvSpPr>
          <p:nvPr/>
        </p:nvSpPr>
        <p:spPr bwMode="auto">
          <a:xfrm>
            <a:off x="7569200" y="6245225"/>
            <a:ext cx="2555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50800" tIns="50800" bIns="50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fld id="{EC3B9C2E-F378-4AA6-8728-4828E347BA3E}" type="slidenum">
              <a:rPr lang="en-US" altLang="en-US" sz="1000" smtClean="0">
                <a:cs typeface="Arial" pitchFamily="34" charset="0"/>
              </a:rPr>
              <a:pPr algn="ctr" eaLnBrk="1" hangingPunct="1">
                <a:defRPr/>
              </a:pPr>
              <a:t>88</a:t>
            </a:fld>
            <a:endParaRPr lang="en-US" altLang="en-US" sz="1000" smtClean="0">
              <a:cs typeface="Arial" pitchFamily="34" charset="0"/>
            </a:endParaRPr>
          </a:p>
        </p:txBody>
      </p:sp>
      <p:grpSp>
        <p:nvGrpSpPr>
          <p:cNvPr id="99331" name="Group 164"/>
          <p:cNvGrpSpPr>
            <a:grpSpLocks/>
          </p:cNvGrpSpPr>
          <p:nvPr/>
        </p:nvGrpSpPr>
        <p:grpSpPr bwMode="auto">
          <a:xfrm>
            <a:off x="120650" y="6299200"/>
            <a:ext cx="420688" cy="458788"/>
            <a:chOff x="0" y="0"/>
            <a:chExt cx="265" cy="289"/>
          </a:xfrm>
        </p:grpSpPr>
        <p:sp>
          <p:nvSpPr>
            <p:cNvPr id="99334" name="Freeform 153"/>
            <p:cNvSpPr>
              <a:spLocks/>
            </p:cNvSpPr>
            <p:nvPr/>
          </p:nvSpPr>
          <p:spPr bwMode="auto">
            <a:xfrm>
              <a:off x="98" y="67"/>
              <a:ext cx="21"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9335" name="AutoShape 154"/>
            <p:cNvSpPr>
              <a:spLocks/>
            </p:cNvSpPr>
            <p:nvPr/>
          </p:nvSpPr>
          <p:spPr bwMode="auto">
            <a:xfrm>
              <a:off x="39" y="140"/>
              <a:ext cx="186" cy="1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17027" y="0"/>
                  </a:moveTo>
                  <a:cubicBezTo>
                    <a:pt x="12455" y="0"/>
                    <a:pt x="12455" y="0"/>
                    <a:pt x="12455" y="0"/>
                  </a:cubicBezTo>
                  <a:cubicBezTo>
                    <a:pt x="12455" y="6472"/>
                    <a:pt x="12455" y="6472"/>
                    <a:pt x="12455" y="6472"/>
                  </a:cubicBezTo>
                  <a:cubicBezTo>
                    <a:pt x="12455" y="9408"/>
                    <a:pt x="13297" y="11440"/>
                    <a:pt x="14681" y="12870"/>
                  </a:cubicBezTo>
                  <a:cubicBezTo>
                    <a:pt x="14681" y="11967"/>
                    <a:pt x="14681" y="11967"/>
                    <a:pt x="14681" y="11967"/>
                  </a:cubicBezTo>
                  <a:cubicBezTo>
                    <a:pt x="13658" y="10461"/>
                    <a:pt x="13477" y="8730"/>
                    <a:pt x="13477" y="7225"/>
                  </a:cubicBezTo>
                  <a:cubicBezTo>
                    <a:pt x="13477" y="5569"/>
                    <a:pt x="13477" y="5569"/>
                    <a:pt x="13477" y="5569"/>
                  </a:cubicBezTo>
                  <a:cubicBezTo>
                    <a:pt x="15222" y="5569"/>
                    <a:pt x="15222" y="5569"/>
                    <a:pt x="15222" y="5569"/>
                  </a:cubicBezTo>
                  <a:cubicBezTo>
                    <a:pt x="15222" y="12870"/>
                    <a:pt x="15222" y="12870"/>
                    <a:pt x="15222" y="12870"/>
                  </a:cubicBezTo>
                  <a:cubicBezTo>
                    <a:pt x="15222" y="15579"/>
                    <a:pt x="14621" y="18966"/>
                    <a:pt x="10830" y="21073"/>
                  </a:cubicBezTo>
                  <a:cubicBezTo>
                    <a:pt x="7160" y="19041"/>
                    <a:pt x="6438" y="15880"/>
                    <a:pt x="6378" y="13321"/>
                  </a:cubicBezTo>
                  <a:cubicBezTo>
                    <a:pt x="8123" y="11816"/>
                    <a:pt x="9085" y="9709"/>
                    <a:pt x="9085" y="6472"/>
                  </a:cubicBezTo>
                  <a:cubicBezTo>
                    <a:pt x="9085" y="5569"/>
                    <a:pt x="9085" y="5569"/>
                    <a:pt x="9085" y="5569"/>
                  </a:cubicBezTo>
                  <a:cubicBezTo>
                    <a:pt x="10830" y="5569"/>
                    <a:pt x="10830" y="5569"/>
                    <a:pt x="10830" y="5569"/>
                  </a:cubicBezTo>
                  <a:cubicBezTo>
                    <a:pt x="11913" y="5569"/>
                    <a:pt x="11913" y="5569"/>
                    <a:pt x="11913" y="5569"/>
                  </a:cubicBezTo>
                  <a:cubicBezTo>
                    <a:pt x="11913" y="4215"/>
                    <a:pt x="11913" y="4215"/>
                    <a:pt x="11913" y="4215"/>
                  </a:cubicBezTo>
                  <a:cubicBezTo>
                    <a:pt x="10830" y="4215"/>
                    <a:pt x="10830" y="4215"/>
                    <a:pt x="10830" y="4215"/>
                  </a:cubicBezTo>
                  <a:cubicBezTo>
                    <a:pt x="9085" y="4215"/>
                    <a:pt x="9085" y="4215"/>
                    <a:pt x="9085" y="4215"/>
                  </a:cubicBezTo>
                  <a:cubicBezTo>
                    <a:pt x="9085" y="4215"/>
                    <a:pt x="9085" y="4215"/>
                    <a:pt x="9085" y="4215"/>
                  </a:cubicBezTo>
                  <a:cubicBezTo>
                    <a:pt x="8062" y="4215"/>
                    <a:pt x="8062" y="4215"/>
                    <a:pt x="8062" y="4215"/>
                  </a:cubicBezTo>
                  <a:cubicBezTo>
                    <a:pt x="8062" y="4215"/>
                    <a:pt x="8062" y="4215"/>
                    <a:pt x="8062" y="4215"/>
                  </a:cubicBezTo>
                  <a:cubicBezTo>
                    <a:pt x="5355" y="4215"/>
                    <a:pt x="5355" y="4215"/>
                    <a:pt x="5355" y="4215"/>
                  </a:cubicBezTo>
                  <a:cubicBezTo>
                    <a:pt x="5355" y="11967"/>
                    <a:pt x="5355" y="11967"/>
                    <a:pt x="5355" y="11967"/>
                  </a:cubicBezTo>
                  <a:cubicBezTo>
                    <a:pt x="5355" y="12192"/>
                    <a:pt x="5355" y="12493"/>
                    <a:pt x="5355" y="12719"/>
                  </a:cubicBezTo>
                  <a:cubicBezTo>
                    <a:pt x="5355" y="12719"/>
                    <a:pt x="5355" y="12719"/>
                    <a:pt x="5355" y="12719"/>
                  </a:cubicBezTo>
                  <a:cubicBezTo>
                    <a:pt x="5776" y="12418"/>
                    <a:pt x="6077" y="12042"/>
                    <a:pt x="6378" y="11666"/>
                  </a:cubicBezTo>
                  <a:cubicBezTo>
                    <a:pt x="6378" y="11666"/>
                    <a:pt x="6378" y="11666"/>
                    <a:pt x="6378" y="11666"/>
                  </a:cubicBezTo>
                  <a:cubicBezTo>
                    <a:pt x="6378" y="5569"/>
                    <a:pt x="6378" y="5569"/>
                    <a:pt x="6378" y="5569"/>
                  </a:cubicBezTo>
                  <a:cubicBezTo>
                    <a:pt x="8062" y="5569"/>
                    <a:pt x="8062" y="5569"/>
                    <a:pt x="8062" y="5569"/>
                  </a:cubicBezTo>
                  <a:cubicBezTo>
                    <a:pt x="8062" y="5569"/>
                    <a:pt x="8062" y="5569"/>
                    <a:pt x="8062" y="5569"/>
                  </a:cubicBezTo>
                  <a:cubicBezTo>
                    <a:pt x="8062" y="7225"/>
                    <a:pt x="8062" y="7225"/>
                    <a:pt x="8062" y="7225"/>
                  </a:cubicBezTo>
                  <a:cubicBezTo>
                    <a:pt x="8062" y="9483"/>
                    <a:pt x="7701" y="12192"/>
                    <a:pt x="4513" y="13999"/>
                  </a:cubicBezTo>
                  <a:cubicBezTo>
                    <a:pt x="1384" y="12192"/>
                    <a:pt x="1023" y="9483"/>
                    <a:pt x="1023" y="7225"/>
                  </a:cubicBezTo>
                  <a:cubicBezTo>
                    <a:pt x="1023" y="1355"/>
                    <a:pt x="1023" y="1355"/>
                    <a:pt x="1023" y="1355"/>
                  </a:cubicBezTo>
                  <a:cubicBezTo>
                    <a:pt x="4513" y="1355"/>
                    <a:pt x="4513" y="1355"/>
                    <a:pt x="4513" y="1355"/>
                  </a:cubicBezTo>
                  <a:cubicBezTo>
                    <a:pt x="8062" y="1355"/>
                    <a:pt x="8062" y="1355"/>
                    <a:pt x="8062" y="1355"/>
                  </a:cubicBezTo>
                  <a:cubicBezTo>
                    <a:pt x="8062" y="3613"/>
                    <a:pt x="8062" y="3613"/>
                    <a:pt x="8062" y="3613"/>
                  </a:cubicBezTo>
                  <a:cubicBezTo>
                    <a:pt x="9085" y="3613"/>
                    <a:pt x="9085" y="3613"/>
                    <a:pt x="9085" y="3613"/>
                  </a:cubicBezTo>
                  <a:cubicBezTo>
                    <a:pt x="9085" y="0"/>
                    <a:pt x="9085" y="0"/>
                    <a:pt x="9085" y="0"/>
                  </a:cubicBezTo>
                  <a:cubicBezTo>
                    <a:pt x="4513" y="0"/>
                    <a:pt x="4513" y="0"/>
                    <a:pt x="4513" y="0"/>
                  </a:cubicBezTo>
                  <a:cubicBezTo>
                    <a:pt x="0" y="0"/>
                    <a:pt x="0" y="0"/>
                    <a:pt x="0" y="0"/>
                  </a:cubicBezTo>
                  <a:cubicBezTo>
                    <a:pt x="0" y="6472"/>
                    <a:pt x="0" y="6472"/>
                    <a:pt x="0" y="6472"/>
                  </a:cubicBezTo>
                  <a:cubicBezTo>
                    <a:pt x="0" y="10762"/>
                    <a:pt x="1685" y="13095"/>
                    <a:pt x="4513" y="14450"/>
                  </a:cubicBezTo>
                  <a:cubicBezTo>
                    <a:pt x="4874" y="14300"/>
                    <a:pt x="5174" y="14149"/>
                    <a:pt x="5475" y="13999"/>
                  </a:cubicBezTo>
                  <a:cubicBezTo>
                    <a:pt x="5957" y="17837"/>
                    <a:pt x="7882" y="20170"/>
                    <a:pt x="10830" y="21600"/>
                  </a:cubicBezTo>
                  <a:cubicBezTo>
                    <a:pt x="13718" y="20170"/>
                    <a:pt x="15643" y="17912"/>
                    <a:pt x="16185" y="13999"/>
                  </a:cubicBezTo>
                  <a:cubicBezTo>
                    <a:pt x="16426" y="14149"/>
                    <a:pt x="16726" y="14300"/>
                    <a:pt x="17027" y="14450"/>
                  </a:cubicBezTo>
                  <a:cubicBezTo>
                    <a:pt x="19855" y="13095"/>
                    <a:pt x="21600" y="10762"/>
                    <a:pt x="21600" y="6472"/>
                  </a:cubicBezTo>
                  <a:cubicBezTo>
                    <a:pt x="21600" y="0"/>
                    <a:pt x="21600" y="0"/>
                    <a:pt x="21600" y="0"/>
                  </a:cubicBezTo>
                  <a:lnTo>
                    <a:pt x="17027" y="0"/>
                  </a:lnTo>
                  <a:close/>
                  <a:moveTo>
                    <a:pt x="20517" y="7225"/>
                  </a:moveTo>
                  <a:cubicBezTo>
                    <a:pt x="20517" y="9483"/>
                    <a:pt x="20216" y="12192"/>
                    <a:pt x="17027" y="13999"/>
                  </a:cubicBezTo>
                  <a:cubicBezTo>
                    <a:pt x="16726" y="13848"/>
                    <a:pt x="16486" y="13698"/>
                    <a:pt x="16245" y="13472"/>
                  </a:cubicBezTo>
                  <a:cubicBezTo>
                    <a:pt x="16245" y="13020"/>
                    <a:pt x="16305" y="12493"/>
                    <a:pt x="16305" y="11967"/>
                  </a:cubicBezTo>
                  <a:cubicBezTo>
                    <a:pt x="16305" y="4215"/>
                    <a:pt x="16305" y="4215"/>
                    <a:pt x="16305" y="4215"/>
                  </a:cubicBezTo>
                  <a:cubicBezTo>
                    <a:pt x="13477" y="4215"/>
                    <a:pt x="13477" y="4215"/>
                    <a:pt x="13477" y="4215"/>
                  </a:cubicBezTo>
                  <a:cubicBezTo>
                    <a:pt x="13477" y="1355"/>
                    <a:pt x="13477" y="1355"/>
                    <a:pt x="13477" y="1355"/>
                  </a:cubicBezTo>
                  <a:cubicBezTo>
                    <a:pt x="17027" y="1355"/>
                    <a:pt x="17027" y="1355"/>
                    <a:pt x="17027" y="1355"/>
                  </a:cubicBezTo>
                  <a:cubicBezTo>
                    <a:pt x="20517" y="1355"/>
                    <a:pt x="20517" y="1355"/>
                    <a:pt x="20517" y="1355"/>
                  </a:cubicBezTo>
                  <a:lnTo>
                    <a:pt x="20517" y="7225"/>
                  </a:lnTo>
                  <a:close/>
                  <a:moveTo>
                    <a:pt x="20517" y="722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9336" name="Freeform 155"/>
            <p:cNvSpPr>
              <a:spLocks/>
            </p:cNvSpPr>
            <p:nvPr/>
          </p:nvSpPr>
          <p:spPr bwMode="auto">
            <a:xfrm>
              <a:off x="54" y="67"/>
              <a:ext cx="39"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1705" y="21600"/>
                  </a:moveTo>
                  <a:cubicBezTo>
                    <a:pt x="1705" y="20700"/>
                    <a:pt x="1705" y="20700"/>
                    <a:pt x="1705" y="20700"/>
                  </a:cubicBezTo>
                  <a:cubicBezTo>
                    <a:pt x="2558" y="20475"/>
                    <a:pt x="3126" y="20250"/>
                    <a:pt x="3411" y="20025"/>
                  </a:cubicBezTo>
                  <a:cubicBezTo>
                    <a:pt x="3411" y="20025"/>
                    <a:pt x="3411" y="19800"/>
                    <a:pt x="3695" y="19800"/>
                  </a:cubicBezTo>
                  <a:cubicBezTo>
                    <a:pt x="3695" y="19350"/>
                    <a:pt x="3695" y="18900"/>
                    <a:pt x="3695" y="18000"/>
                  </a:cubicBezTo>
                  <a:cubicBezTo>
                    <a:pt x="3979" y="16425"/>
                    <a:pt x="3979" y="15750"/>
                    <a:pt x="3979" y="15300"/>
                  </a:cubicBezTo>
                  <a:cubicBezTo>
                    <a:pt x="3979" y="7200"/>
                    <a:pt x="3979" y="7200"/>
                    <a:pt x="3979" y="7200"/>
                  </a:cubicBezTo>
                  <a:cubicBezTo>
                    <a:pt x="3979" y="5850"/>
                    <a:pt x="3979" y="4500"/>
                    <a:pt x="3695" y="3150"/>
                  </a:cubicBezTo>
                  <a:cubicBezTo>
                    <a:pt x="3695" y="2250"/>
                    <a:pt x="3695" y="1575"/>
                    <a:pt x="3411" y="1350"/>
                  </a:cubicBezTo>
                  <a:cubicBezTo>
                    <a:pt x="3411" y="1350"/>
                    <a:pt x="3126" y="1125"/>
                    <a:pt x="2842" y="1125"/>
                  </a:cubicBezTo>
                  <a:cubicBezTo>
                    <a:pt x="2558" y="900"/>
                    <a:pt x="1421" y="900"/>
                    <a:pt x="0" y="900"/>
                  </a:cubicBezTo>
                  <a:cubicBezTo>
                    <a:pt x="0" y="0"/>
                    <a:pt x="0" y="0"/>
                    <a:pt x="0" y="0"/>
                  </a:cubicBezTo>
                  <a:cubicBezTo>
                    <a:pt x="3126" y="0"/>
                    <a:pt x="5116" y="0"/>
                    <a:pt x="5968" y="0"/>
                  </a:cubicBezTo>
                  <a:cubicBezTo>
                    <a:pt x="6821" y="0"/>
                    <a:pt x="8811" y="0"/>
                    <a:pt x="11653" y="0"/>
                  </a:cubicBezTo>
                  <a:cubicBezTo>
                    <a:pt x="11653" y="900"/>
                    <a:pt x="11653" y="900"/>
                    <a:pt x="11653" y="900"/>
                  </a:cubicBezTo>
                  <a:cubicBezTo>
                    <a:pt x="10232" y="900"/>
                    <a:pt x="9095" y="900"/>
                    <a:pt x="8811" y="1125"/>
                  </a:cubicBezTo>
                  <a:cubicBezTo>
                    <a:pt x="8526" y="1125"/>
                    <a:pt x="8242" y="1350"/>
                    <a:pt x="8242" y="1350"/>
                  </a:cubicBezTo>
                  <a:cubicBezTo>
                    <a:pt x="7958" y="1575"/>
                    <a:pt x="7958" y="2025"/>
                    <a:pt x="7958" y="2925"/>
                  </a:cubicBezTo>
                  <a:cubicBezTo>
                    <a:pt x="7674" y="3150"/>
                    <a:pt x="7674" y="4500"/>
                    <a:pt x="7674" y="7200"/>
                  </a:cubicBezTo>
                  <a:cubicBezTo>
                    <a:pt x="7674" y="17550"/>
                    <a:pt x="7674" y="17550"/>
                    <a:pt x="7674" y="17550"/>
                  </a:cubicBezTo>
                  <a:cubicBezTo>
                    <a:pt x="7674" y="18450"/>
                    <a:pt x="7674" y="19350"/>
                    <a:pt x="7958" y="20025"/>
                  </a:cubicBezTo>
                  <a:cubicBezTo>
                    <a:pt x="9379" y="20025"/>
                    <a:pt x="9379" y="20250"/>
                    <a:pt x="11084" y="20250"/>
                  </a:cubicBezTo>
                  <a:cubicBezTo>
                    <a:pt x="14779" y="20250"/>
                    <a:pt x="17621" y="20025"/>
                    <a:pt x="19042" y="19575"/>
                  </a:cubicBezTo>
                  <a:cubicBezTo>
                    <a:pt x="19326" y="19350"/>
                    <a:pt x="19326" y="18900"/>
                    <a:pt x="19611" y="18450"/>
                  </a:cubicBezTo>
                  <a:cubicBezTo>
                    <a:pt x="20463" y="15975"/>
                    <a:pt x="20463" y="15975"/>
                    <a:pt x="20463" y="15975"/>
                  </a:cubicBezTo>
                  <a:cubicBezTo>
                    <a:pt x="21600" y="15975"/>
                    <a:pt x="21600" y="15975"/>
                    <a:pt x="21600" y="15975"/>
                  </a:cubicBezTo>
                  <a:cubicBezTo>
                    <a:pt x="21316" y="17550"/>
                    <a:pt x="21032" y="19350"/>
                    <a:pt x="20747" y="21375"/>
                  </a:cubicBezTo>
                  <a:cubicBezTo>
                    <a:pt x="20179" y="21375"/>
                    <a:pt x="19895" y="21375"/>
                    <a:pt x="19611" y="21600"/>
                  </a:cubicBezTo>
                  <a:cubicBezTo>
                    <a:pt x="18758" y="21600"/>
                    <a:pt x="17905" y="21600"/>
                    <a:pt x="16200" y="21600"/>
                  </a:cubicBezTo>
                  <a:cubicBezTo>
                    <a:pt x="5684" y="21375"/>
                    <a:pt x="5684" y="21375"/>
                    <a:pt x="5684" y="21375"/>
                  </a:cubicBezTo>
                  <a:cubicBezTo>
                    <a:pt x="4263" y="21375"/>
                    <a:pt x="3126" y="21375"/>
                    <a:pt x="1705" y="21600"/>
                  </a:cubicBezTo>
                  <a:close/>
                  <a:moveTo>
                    <a:pt x="1705" y="21600"/>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9337" name="Freeform 156"/>
            <p:cNvSpPr>
              <a:spLocks/>
            </p:cNvSpPr>
            <p:nvPr/>
          </p:nvSpPr>
          <p:spPr bwMode="auto">
            <a:xfrm>
              <a:off x="127" y="67"/>
              <a:ext cx="58"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0" y="21159"/>
                  </a:moveTo>
                  <a:cubicBezTo>
                    <a:pt x="0" y="20057"/>
                    <a:pt x="0" y="20057"/>
                    <a:pt x="0" y="20057"/>
                  </a:cubicBezTo>
                  <a:cubicBezTo>
                    <a:pt x="973" y="20057"/>
                    <a:pt x="1557" y="20057"/>
                    <a:pt x="1946" y="19837"/>
                  </a:cubicBezTo>
                  <a:cubicBezTo>
                    <a:pt x="2141" y="19837"/>
                    <a:pt x="2141" y="19837"/>
                    <a:pt x="2141" y="19616"/>
                  </a:cubicBezTo>
                  <a:cubicBezTo>
                    <a:pt x="2335" y="19396"/>
                    <a:pt x="2335" y="18955"/>
                    <a:pt x="2335" y="18073"/>
                  </a:cubicBezTo>
                  <a:cubicBezTo>
                    <a:pt x="2530" y="16751"/>
                    <a:pt x="2530" y="15649"/>
                    <a:pt x="2530" y="14767"/>
                  </a:cubicBezTo>
                  <a:cubicBezTo>
                    <a:pt x="2530" y="2645"/>
                    <a:pt x="2530" y="2645"/>
                    <a:pt x="2530" y="2645"/>
                  </a:cubicBezTo>
                  <a:cubicBezTo>
                    <a:pt x="2530" y="2204"/>
                    <a:pt x="2530" y="1984"/>
                    <a:pt x="2530" y="1984"/>
                  </a:cubicBezTo>
                  <a:cubicBezTo>
                    <a:pt x="2335" y="1763"/>
                    <a:pt x="2141" y="1543"/>
                    <a:pt x="1946" y="1322"/>
                  </a:cubicBezTo>
                  <a:cubicBezTo>
                    <a:pt x="1751" y="1102"/>
                    <a:pt x="1557" y="1102"/>
                    <a:pt x="1362" y="882"/>
                  </a:cubicBezTo>
                  <a:cubicBezTo>
                    <a:pt x="1168" y="882"/>
                    <a:pt x="584" y="882"/>
                    <a:pt x="0" y="882"/>
                  </a:cubicBezTo>
                  <a:cubicBezTo>
                    <a:pt x="0" y="0"/>
                    <a:pt x="0" y="0"/>
                    <a:pt x="0" y="0"/>
                  </a:cubicBezTo>
                  <a:cubicBezTo>
                    <a:pt x="1557" y="0"/>
                    <a:pt x="2530" y="0"/>
                    <a:pt x="2919" y="0"/>
                  </a:cubicBezTo>
                  <a:cubicBezTo>
                    <a:pt x="3697" y="0"/>
                    <a:pt x="4281" y="0"/>
                    <a:pt x="5059" y="0"/>
                  </a:cubicBezTo>
                  <a:cubicBezTo>
                    <a:pt x="5838" y="1102"/>
                    <a:pt x="6227" y="1763"/>
                    <a:pt x="6616" y="2424"/>
                  </a:cubicBezTo>
                  <a:cubicBezTo>
                    <a:pt x="9535" y="6171"/>
                    <a:pt x="9535" y="6171"/>
                    <a:pt x="9535" y="6171"/>
                  </a:cubicBezTo>
                  <a:cubicBezTo>
                    <a:pt x="13622" y="11461"/>
                    <a:pt x="13622" y="11461"/>
                    <a:pt x="13622" y="11461"/>
                  </a:cubicBezTo>
                  <a:cubicBezTo>
                    <a:pt x="14789" y="13224"/>
                    <a:pt x="15957" y="14547"/>
                    <a:pt x="16735" y="15649"/>
                  </a:cubicBezTo>
                  <a:cubicBezTo>
                    <a:pt x="17124" y="16310"/>
                    <a:pt x="17708" y="16751"/>
                    <a:pt x="17903" y="17192"/>
                  </a:cubicBezTo>
                  <a:cubicBezTo>
                    <a:pt x="17903" y="6392"/>
                    <a:pt x="17903" y="6392"/>
                    <a:pt x="17903" y="6392"/>
                  </a:cubicBezTo>
                  <a:cubicBezTo>
                    <a:pt x="17903" y="5290"/>
                    <a:pt x="17903" y="4188"/>
                    <a:pt x="17903" y="2865"/>
                  </a:cubicBezTo>
                  <a:cubicBezTo>
                    <a:pt x="17903" y="1984"/>
                    <a:pt x="17708" y="1543"/>
                    <a:pt x="17708" y="1322"/>
                  </a:cubicBezTo>
                  <a:lnTo>
                    <a:pt x="17514" y="1102"/>
                  </a:lnTo>
                  <a:cubicBezTo>
                    <a:pt x="17124" y="882"/>
                    <a:pt x="16541" y="882"/>
                    <a:pt x="15568" y="882"/>
                  </a:cubicBezTo>
                  <a:cubicBezTo>
                    <a:pt x="15568" y="0"/>
                    <a:pt x="15568" y="0"/>
                    <a:pt x="15568" y="0"/>
                  </a:cubicBezTo>
                  <a:cubicBezTo>
                    <a:pt x="16541" y="0"/>
                    <a:pt x="17708" y="0"/>
                    <a:pt x="18876" y="0"/>
                  </a:cubicBezTo>
                  <a:cubicBezTo>
                    <a:pt x="19849" y="0"/>
                    <a:pt x="20822" y="0"/>
                    <a:pt x="21600" y="0"/>
                  </a:cubicBezTo>
                  <a:cubicBezTo>
                    <a:pt x="21600" y="882"/>
                    <a:pt x="21600" y="882"/>
                    <a:pt x="21600" y="882"/>
                  </a:cubicBezTo>
                  <a:cubicBezTo>
                    <a:pt x="20627" y="882"/>
                    <a:pt x="20043" y="882"/>
                    <a:pt x="19849" y="1102"/>
                  </a:cubicBezTo>
                  <a:cubicBezTo>
                    <a:pt x="19654" y="1102"/>
                    <a:pt x="19654" y="1322"/>
                    <a:pt x="19459" y="1322"/>
                  </a:cubicBezTo>
                  <a:cubicBezTo>
                    <a:pt x="19459" y="1543"/>
                    <a:pt x="19265" y="2204"/>
                    <a:pt x="19265" y="2865"/>
                  </a:cubicBezTo>
                  <a:cubicBezTo>
                    <a:pt x="19265" y="4188"/>
                    <a:pt x="19265" y="5290"/>
                    <a:pt x="19265" y="6392"/>
                  </a:cubicBezTo>
                  <a:cubicBezTo>
                    <a:pt x="19265" y="13445"/>
                    <a:pt x="19265" y="13445"/>
                    <a:pt x="19265" y="13445"/>
                  </a:cubicBezTo>
                  <a:cubicBezTo>
                    <a:pt x="19265" y="14988"/>
                    <a:pt x="19265" y="17633"/>
                    <a:pt x="19265" y="21600"/>
                  </a:cubicBezTo>
                  <a:cubicBezTo>
                    <a:pt x="17903" y="21600"/>
                    <a:pt x="17903" y="21600"/>
                    <a:pt x="17903" y="21600"/>
                  </a:cubicBezTo>
                  <a:cubicBezTo>
                    <a:pt x="17708" y="21159"/>
                    <a:pt x="17708" y="21159"/>
                    <a:pt x="17708" y="21159"/>
                  </a:cubicBezTo>
                  <a:cubicBezTo>
                    <a:pt x="17514" y="21159"/>
                    <a:pt x="17514" y="20939"/>
                    <a:pt x="17319" y="20939"/>
                  </a:cubicBezTo>
                  <a:cubicBezTo>
                    <a:pt x="17319" y="20939"/>
                    <a:pt x="17124" y="20718"/>
                    <a:pt x="16930" y="20498"/>
                  </a:cubicBezTo>
                  <a:cubicBezTo>
                    <a:pt x="16151" y="19396"/>
                    <a:pt x="15568" y="18735"/>
                    <a:pt x="15178" y="18294"/>
                  </a:cubicBezTo>
                  <a:cubicBezTo>
                    <a:pt x="13427" y="15869"/>
                    <a:pt x="13427" y="15869"/>
                    <a:pt x="13427" y="15869"/>
                  </a:cubicBezTo>
                  <a:cubicBezTo>
                    <a:pt x="3697" y="3086"/>
                    <a:pt x="3697" y="3086"/>
                    <a:pt x="3697" y="3086"/>
                  </a:cubicBezTo>
                  <a:cubicBezTo>
                    <a:pt x="3697" y="14547"/>
                    <a:pt x="3697" y="14547"/>
                    <a:pt x="3697" y="14547"/>
                  </a:cubicBezTo>
                  <a:cubicBezTo>
                    <a:pt x="3697" y="15649"/>
                    <a:pt x="3697" y="16751"/>
                    <a:pt x="3892" y="18073"/>
                  </a:cubicBezTo>
                  <a:cubicBezTo>
                    <a:pt x="3892" y="18955"/>
                    <a:pt x="3892" y="19396"/>
                    <a:pt x="3892" y="19616"/>
                  </a:cubicBezTo>
                  <a:cubicBezTo>
                    <a:pt x="4086" y="19837"/>
                    <a:pt x="4086" y="19837"/>
                    <a:pt x="4281" y="19837"/>
                  </a:cubicBezTo>
                  <a:cubicBezTo>
                    <a:pt x="4476" y="20057"/>
                    <a:pt x="5254" y="20057"/>
                    <a:pt x="6227" y="20057"/>
                  </a:cubicBezTo>
                  <a:cubicBezTo>
                    <a:pt x="6227" y="21159"/>
                    <a:pt x="6227" y="21159"/>
                    <a:pt x="6227" y="21159"/>
                  </a:cubicBezTo>
                  <a:cubicBezTo>
                    <a:pt x="5449" y="20939"/>
                    <a:pt x="4476" y="20939"/>
                    <a:pt x="3503" y="20939"/>
                  </a:cubicBezTo>
                  <a:cubicBezTo>
                    <a:pt x="2530" y="20939"/>
                    <a:pt x="1362" y="20939"/>
                    <a:pt x="0" y="21159"/>
                  </a:cubicBezTo>
                  <a:close/>
                  <a:moveTo>
                    <a:pt x="0" y="21159"/>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9338" name="Freeform 157"/>
            <p:cNvSpPr>
              <a:spLocks/>
            </p:cNvSpPr>
            <p:nvPr/>
          </p:nvSpPr>
          <p:spPr bwMode="auto">
            <a:xfrm>
              <a:off x="191" y="67"/>
              <a:ext cx="22"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0475"/>
                  </a:moveTo>
                  <a:cubicBezTo>
                    <a:pt x="21600" y="21600"/>
                    <a:pt x="21600" y="21600"/>
                    <a:pt x="21600" y="21600"/>
                  </a:cubicBezTo>
                  <a:cubicBezTo>
                    <a:pt x="16332" y="21375"/>
                    <a:pt x="12644" y="21375"/>
                    <a:pt x="11063" y="21375"/>
                  </a:cubicBezTo>
                  <a:cubicBezTo>
                    <a:pt x="0" y="21600"/>
                    <a:pt x="0" y="21600"/>
                    <a:pt x="0" y="21600"/>
                  </a:cubicBezTo>
                  <a:cubicBezTo>
                    <a:pt x="0" y="20475"/>
                    <a:pt x="0" y="20475"/>
                    <a:pt x="0" y="20475"/>
                  </a:cubicBezTo>
                  <a:cubicBezTo>
                    <a:pt x="2634" y="20475"/>
                    <a:pt x="4215" y="20475"/>
                    <a:pt x="5268" y="20475"/>
                  </a:cubicBezTo>
                  <a:cubicBezTo>
                    <a:pt x="5795" y="20250"/>
                    <a:pt x="6322" y="20250"/>
                    <a:pt x="6322" y="20025"/>
                  </a:cubicBezTo>
                  <a:cubicBezTo>
                    <a:pt x="6849" y="19800"/>
                    <a:pt x="6849" y="19350"/>
                    <a:pt x="6849" y="18675"/>
                  </a:cubicBezTo>
                  <a:cubicBezTo>
                    <a:pt x="6849" y="18450"/>
                    <a:pt x="6849" y="16875"/>
                    <a:pt x="7376" y="14175"/>
                  </a:cubicBezTo>
                  <a:cubicBezTo>
                    <a:pt x="7376" y="7200"/>
                    <a:pt x="7376" y="7200"/>
                    <a:pt x="7376" y="7200"/>
                  </a:cubicBezTo>
                  <a:cubicBezTo>
                    <a:pt x="7376" y="5850"/>
                    <a:pt x="6849" y="4500"/>
                    <a:pt x="6849" y="3150"/>
                  </a:cubicBezTo>
                  <a:cubicBezTo>
                    <a:pt x="6849" y="2250"/>
                    <a:pt x="6849" y="1575"/>
                    <a:pt x="6322" y="1350"/>
                  </a:cubicBezTo>
                  <a:cubicBezTo>
                    <a:pt x="6322" y="1350"/>
                    <a:pt x="5795" y="1125"/>
                    <a:pt x="5268" y="1125"/>
                  </a:cubicBezTo>
                  <a:cubicBezTo>
                    <a:pt x="4215" y="900"/>
                    <a:pt x="2634" y="900"/>
                    <a:pt x="0" y="900"/>
                  </a:cubicBezTo>
                  <a:cubicBezTo>
                    <a:pt x="0" y="0"/>
                    <a:pt x="0" y="0"/>
                    <a:pt x="0" y="0"/>
                  </a:cubicBezTo>
                  <a:cubicBezTo>
                    <a:pt x="4741" y="0"/>
                    <a:pt x="7902" y="0"/>
                    <a:pt x="10537" y="0"/>
                  </a:cubicBezTo>
                  <a:cubicBezTo>
                    <a:pt x="13171" y="0"/>
                    <a:pt x="16859" y="0"/>
                    <a:pt x="21600" y="0"/>
                  </a:cubicBezTo>
                  <a:cubicBezTo>
                    <a:pt x="21600" y="900"/>
                    <a:pt x="21600" y="900"/>
                    <a:pt x="21600" y="900"/>
                  </a:cubicBezTo>
                  <a:cubicBezTo>
                    <a:pt x="18439" y="900"/>
                    <a:pt x="16859" y="900"/>
                    <a:pt x="16332" y="1125"/>
                  </a:cubicBezTo>
                  <a:cubicBezTo>
                    <a:pt x="15805" y="1125"/>
                    <a:pt x="15278" y="1350"/>
                    <a:pt x="14751" y="1350"/>
                  </a:cubicBezTo>
                  <a:cubicBezTo>
                    <a:pt x="14751" y="1575"/>
                    <a:pt x="14224" y="2025"/>
                    <a:pt x="14224" y="2925"/>
                  </a:cubicBezTo>
                  <a:cubicBezTo>
                    <a:pt x="14224" y="3150"/>
                    <a:pt x="14224" y="4500"/>
                    <a:pt x="14224" y="7200"/>
                  </a:cubicBezTo>
                  <a:cubicBezTo>
                    <a:pt x="14224" y="14175"/>
                    <a:pt x="14224" y="14175"/>
                    <a:pt x="14224" y="14175"/>
                  </a:cubicBezTo>
                  <a:cubicBezTo>
                    <a:pt x="14224" y="15525"/>
                    <a:pt x="14224" y="16875"/>
                    <a:pt x="14224" y="18225"/>
                  </a:cubicBezTo>
                  <a:cubicBezTo>
                    <a:pt x="14224" y="19350"/>
                    <a:pt x="14751" y="19800"/>
                    <a:pt x="14751" y="20025"/>
                  </a:cubicBezTo>
                  <a:cubicBezTo>
                    <a:pt x="15278" y="20250"/>
                    <a:pt x="15805" y="20250"/>
                    <a:pt x="16332" y="20475"/>
                  </a:cubicBezTo>
                  <a:cubicBezTo>
                    <a:pt x="16859" y="20475"/>
                    <a:pt x="18439" y="20475"/>
                    <a:pt x="21600" y="20475"/>
                  </a:cubicBezTo>
                  <a:close/>
                  <a:moveTo>
                    <a:pt x="21600" y="20475"/>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9339" name="Freeform 158"/>
            <p:cNvSpPr>
              <a:spLocks/>
            </p:cNvSpPr>
            <p:nvPr/>
          </p:nvSpPr>
          <p:spPr bwMode="auto">
            <a:xfrm>
              <a:off x="216" y="66"/>
              <a:ext cx="49"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532" y="5616"/>
                    <a:pt x="19532" y="5616"/>
                    <a:pt x="1953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9340" name="Freeform 159"/>
            <p:cNvSpPr>
              <a:spLocks/>
            </p:cNvSpPr>
            <p:nvPr/>
          </p:nvSpPr>
          <p:spPr bwMode="auto">
            <a:xfrm>
              <a:off x="0" y="66"/>
              <a:ext cx="48"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1600" y="18576"/>
                  </a:moveTo>
                  <a:cubicBezTo>
                    <a:pt x="20911" y="19872"/>
                    <a:pt x="20911" y="19872"/>
                    <a:pt x="20911" y="19872"/>
                  </a:cubicBezTo>
                  <a:cubicBezTo>
                    <a:pt x="19532" y="20520"/>
                    <a:pt x="18383" y="20952"/>
                    <a:pt x="17234" y="21168"/>
                  </a:cubicBezTo>
                  <a:cubicBezTo>
                    <a:pt x="15855" y="21384"/>
                    <a:pt x="14706" y="21600"/>
                    <a:pt x="13098" y="21600"/>
                  </a:cubicBezTo>
                  <a:cubicBezTo>
                    <a:pt x="11489" y="21600"/>
                    <a:pt x="9881" y="21384"/>
                    <a:pt x="8502" y="20952"/>
                  </a:cubicBezTo>
                  <a:cubicBezTo>
                    <a:pt x="7123" y="20520"/>
                    <a:pt x="5745" y="20088"/>
                    <a:pt x="4826" y="19224"/>
                  </a:cubicBezTo>
                  <a:cubicBezTo>
                    <a:pt x="3677" y="18576"/>
                    <a:pt x="2757" y="17928"/>
                    <a:pt x="2068" y="16848"/>
                  </a:cubicBezTo>
                  <a:cubicBezTo>
                    <a:pt x="1379" y="15984"/>
                    <a:pt x="919" y="15120"/>
                    <a:pt x="460" y="14040"/>
                  </a:cubicBezTo>
                  <a:cubicBezTo>
                    <a:pt x="230" y="13176"/>
                    <a:pt x="0" y="11880"/>
                    <a:pt x="0" y="10800"/>
                  </a:cubicBezTo>
                  <a:cubicBezTo>
                    <a:pt x="0" y="7560"/>
                    <a:pt x="1149" y="5184"/>
                    <a:pt x="3677" y="3024"/>
                  </a:cubicBezTo>
                  <a:cubicBezTo>
                    <a:pt x="5974" y="1080"/>
                    <a:pt x="9421" y="0"/>
                    <a:pt x="13557" y="0"/>
                  </a:cubicBezTo>
                  <a:cubicBezTo>
                    <a:pt x="14477" y="0"/>
                    <a:pt x="15396" y="0"/>
                    <a:pt x="16315" y="216"/>
                  </a:cubicBezTo>
                  <a:cubicBezTo>
                    <a:pt x="17004" y="216"/>
                    <a:pt x="18153" y="432"/>
                    <a:pt x="19302" y="648"/>
                  </a:cubicBezTo>
                  <a:cubicBezTo>
                    <a:pt x="20451" y="1080"/>
                    <a:pt x="21140" y="1296"/>
                    <a:pt x="21600" y="1296"/>
                  </a:cubicBezTo>
                  <a:cubicBezTo>
                    <a:pt x="21370" y="1728"/>
                    <a:pt x="21140" y="2376"/>
                    <a:pt x="20911" y="2808"/>
                  </a:cubicBezTo>
                  <a:cubicBezTo>
                    <a:pt x="20911" y="3672"/>
                    <a:pt x="20681" y="4536"/>
                    <a:pt x="20681" y="5616"/>
                  </a:cubicBezTo>
                  <a:cubicBezTo>
                    <a:pt x="19762" y="5616"/>
                    <a:pt x="19762" y="5616"/>
                    <a:pt x="19762" y="5616"/>
                  </a:cubicBezTo>
                  <a:cubicBezTo>
                    <a:pt x="19532" y="3888"/>
                    <a:pt x="19532" y="3888"/>
                    <a:pt x="19532" y="3888"/>
                  </a:cubicBezTo>
                  <a:cubicBezTo>
                    <a:pt x="19532" y="3024"/>
                    <a:pt x="18843" y="2376"/>
                    <a:pt x="17923" y="1944"/>
                  </a:cubicBezTo>
                  <a:cubicBezTo>
                    <a:pt x="16774" y="1296"/>
                    <a:pt x="15166" y="1080"/>
                    <a:pt x="13098" y="1080"/>
                  </a:cubicBezTo>
                  <a:cubicBezTo>
                    <a:pt x="11719" y="1080"/>
                    <a:pt x="10340" y="1296"/>
                    <a:pt x="9191" y="1728"/>
                  </a:cubicBezTo>
                  <a:cubicBezTo>
                    <a:pt x="8272" y="1944"/>
                    <a:pt x="7123" y="2592"/>
                    <a:pt x="6434" y="3240"/>
                  </a:cubicBezTo>
                  <a:cubicBezTo>
                    <a:pt x="5515" y="3888"/>
                    <a:pt x="4826" y="4968"/>
                    <a:pt x="4366" y="6048"/>
                  </a:cubicBezTo>
                  <a:cubicBezTo>
                    <a:pt x="3906" y="7128"/>
                    <a:pt x="3677" y="8424"/>
                    <a:pt x="3677" y="10152"/>
                  </a:cubicBezTo>
                  <a:cubicBezTo>
                    <a:pt x="3677" y="13176"/>
                    <a:pt x="4596" y="15552"/>
                    <a:pt x="6664" y="17280"/>
                  </a:cubicBezTo>
                  <a:cubicBezTo>
                    <a:pt x="8502" y="19008"/>
                    <a:pt x="11260" y="19872"/>
                    <a:pt x="14477" y="19872"/>
                  </a:cubicBezTo>
                  <a:cubicBezTo>
                    <a:pt x="16085" y="19872"/>
                    <a:pt x="17464" y="19656"/>
                    <a:pt x="18613" y="19440"/>
                  </a:cubicBezTo>
                  <a:cubicBezTo>
                    <a:pt x="19532" y="19224"/>
                    <a:pt x="20451" y="18792"/>
                    <a:pt x="21140" y="18144"/>
                  </a:cubicBezTo>
                  <a:lnTo>
                    <a:pt x="21600" y="18576"/>
                  </a:lnTo>
                  <a:close/>
                  <a:moveTo>
                    <a:pt x="21600" y="18576"/>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9341" name="Freeform 160"/>
            <p:cNvSpPr>
              <a:spLocks/>
            </p:cNvSpPr>
            <p:nvPr/>
          </p:nvSpPr>
          <p:spPr bwMode="auto">
            <a:xfrm>
              <a:off x="21" y="1"/>
              <a:ext cx="67"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0" y="891"/>
                  </a:moveTo>
                  <a:cubicBezTo>
                    <a:pt x="0" y="0"/>
                    <a:pt x="0" y="0"/>
                    <a:pt x="0" y="0"/>
                  </a:cubicBezTo>
                  <a:cubicBezTo>
                    <a:pt x="665" y="0"/>
                    <a:pt x="1495" y="0"/>
                    <a:pt x="2326" y="0"/>
                  </a:cubicBezTo>
                  <a:cubicBezTo>
                    <a:pt x="2991" y="0"/>
                    <a:pt x="3822" y="0"/>
                    <a:pt x="4486" y="0"/>
                  </a:cubicBezTo>
                  <a:cubicBezTo>
                    <a:pt x="5151" y="2004"/>
                    <a:pt x="5815" y="3786"/>
                    <a:pt x="6314" y="5344"/>
                  </a:cubicBezTo>
                  <a:cubicBezTo>
                    <a:pt x="10800" y="16924"/>
                    <a:pt x="10800" y="16924"/>
                    <a:pt x="10800" y="16924"/>
                  </a:cubicBezTo>
                  <a:cubicBezTo>
                    <a:pt x="14788" y="6235"/>
                    <a:pt x="14788" y="6235"/>
                    <a:pt x="14788" y="6235"/>
                  </a:cubicBezTo>
                  <a:cubicBezTo>
                    <a:pt x="15951" y="3340"/>
                    <a:pt x="16615" y="1113"/>
                    <a:pt x="16948" y="0"/>
                  </a:cubicBezTo>
                  <a:cubicBezTo>
                    <a:pt x="17778" y="0"/>
                    <a:pt x="18609" y="0"/>
                    <a:pt x="19108" y="0"/>
                  </a:cubicBezTo>
                  <a:cubicBezTo>
                    <a:pt x="19606" y="0"/>
                    <a:pt x="20437" y="0"/>
                    <a:pt x="21600" y="0"/>
                  </a:cubicBezTo>
                  <a:cubicBezTo>
                    <a:pt x="21600" y="891"/>
                    <a:pt x="21600" y="891"/>
                    <a:pt x="21600" y="891"/>
                  </a:cubicBezTo>
                  <a:cubicBezTo>
                    <a:pt x="20769" y="891"/>
                    <a:pt x="20105" y="1113"/>
                    <a:pt x="19938" y="1113"/>
                  </a:cubicBezTo>
                  <a:cubicBezTo>
                    <a:pt x="19772" y="1113"/>
                    <a:pt x="19606" y="1336"/>
                    <a:pt x="19606" y="1559"/>
                  </a:cubicBezTo>
                  <a:cubicBezTo>
                    <a:pt x="19440" y="1781"/>
                    <a:pt x="19440" y="2227"/>
                    <a:pt x="19440" y="2895"/>
                  </a:cubicBezTo>
                  <a:cubicBezTo>
                    <a:pt x="19274" y="3118"/>
                    <a:pt x="19274" y="4454"/>
                    <a:pt x="19274" y="7126"/>
                  </a:cubicBezTo>
                  <a:cubicBezTo>
                    <a:pt x="19274" y="14029"/>
                    <a:pt x="19274" y="14029"/>
                    <a:pt x="19274" y="14029"/>
                  </a:cubicBezTo>
                  <a:cubicBezTo>
                    <a:pt x="19274" y="15365"/>
                    <a:pt x="19274" y="16701"/>
                    <a:pt x="19440" y="18037"/>
                  </a:cubicBezTo>
                  <a:cubicBezTo>
                    <a:pt x="19440" y="18928"/>
                    <a:pt x="19440" y="19596"/>
                    <a:pt x="19606" y="19819"/>
                  </a:cubicBezTo>
                  <a:cubicBezTo>
                    <a:pt x="19606" y="19819"/>
                    <a:pt x="19772" y="20041"/>
                    <a:pt x="19938" y="20041"/>
                  </a:cubicBezTo>
                  <a:cubicBezTo>
                    <a:pt x="20105" y="20264"/>
                    <a:pt x="20769" y="20264"/>
                    <a:pt x="21600" y="20264"/>
                  </a:cubicBezTo>
                  <a:cubicBezTo>
                    <a:pt x="21600" y="21155"/>
                    <a:pt x="21600" y="21155"/>
                    <a:pt x="21600" y="21155"/>
                  </a:cubicBezTo>
                  <a:cubicBezTo>
                    <a:pt x="20105" y="21155"/>
                    <a:pt x="18942" y="21155"/>
                    <a:pt x="18277" y="21155"/>
                  </a:cubicBezTo>
                  <a:cubicBezTo>
                    <a:pt x="17778" y="21155"/>
                    <a:pt x="16615" y="21155"/>
                    <a:pt x="14788" y="21155"/>
                  </a:cubicBezTo>
                  <a:cubicBezTo>
                    <a:pt x="14788" y="20264"/>
                    <a:pt x="14788" y="20264"/>
                    <a:pt x="14788" y="20264"/>
                  </a:cubicBezTo>
                  <a:cubicBezTo>
                    <a:pt x="15785" y="20264"/>
                    <a:pt x="16283" y="20264"/>
                    <a:pt x="16615" y="20041"/>
                  </a:cubicBezTo>
                  <a:cubicBezTo>
                    <a:pt x="16782" y="20041"/>
                    <a:pt x="16948" y="19819"/>
                    <a:pt x="16948" y="19819"/>
                  </a:cubicBezTo>
                  <a:cubicBezTo>
                    <a:pt x="17114" y="19596"/>
                    <a:pt x="17114" y="19151"/>
                    <a:pt x="17114" y="18260"/>
                  </a:cubicBezTo>
                  <a:cubicBezTo>
                    <a:pt x="17114" y="18037"/>
                    <a:pt x="17114" y="16701"/>
                    <a:pt x="17114" y="14029"/>
                  </a:cubicBezTo>
                  <a:cubicBezTo>
                    <a:pt x="17114" y="3118"/>
                    <a:pt x="17114" y="3118"/>
                    <a:pt x="17114" y="3118"/>
                  </a:cubicBezTo>
                  <a:cubicBezTo>
                    <a:pt x="13126" y="13806"/>
                    <a:pt x="13126" y="13806"/>
                    <a:pt x="13126" y="13806"/>
                  </a:cubicBezTo>
                  <a:cubicBezTo>
                    <a:pt x="12462" y="15588"/>
                    <a:pt x="11963" y="16924"/>
                    <a:pt x="11631" y="18037"/>
                  </a:cubicBezTo>
                  <a:cubicBezTo>
                    <a:pt x="11465" y="18705"/>
                    <a:pt x="10966" y="19819"/>
                    <a:pt x="10468" y="21600"/>
                  </a:cubicBezTo>
                  <a:cubicBezTo>
                    <a:pt x="9969" y="21600"/>
                    <a:pt x="9969" y="21600"/>
                    <a:pt x="9969" y="21600"/>
                  </a:cubicBezTo>
                  <a:cubicBezTo>
                    <a:pt x="9969" y="21155"/>
                    <a:pt x="9803" y="20932"/>
                    <a:pt x="9803" y="20709"/>
                  </a:cubicBezTo>
                  <a:cubicBezTo>
                    <a:pt x="8972" y="18482"/>
                    <a:pt x="8972" y="18482"/>
                    <a:pt x="8972" y="18482"/>
                  </a:cubicBezTo>
                  <a:cubicBezTo>
                    <a:pt x="3323" y="3563"/>
                    <a:pt x="3323" y="3563"/>
                    <a:pt x="3323" y="3563"/>
                  </a:cubicBezTo>
                  <a:cubicBezTo>
                    <a:pt x="3323" y="14029"/>
                    <a:pt x="3323" y="14029"/>
                    <a:pt x="3323" y="14029"/>
                  </a:cubicBezTo>
                  <a:cubicBezTo>
                    <a:pt x="3323" y="15365"/>
                    <a:pt x="3323" y="16701"/>
                    <a:pt x="3323" y="18037"/>
                  </a:cubicBezTo>
                  <a:cubicBezTo>
                    <a:pt x="3489" y="18928"/>
                    <a:pt x="3489" y="19596"/>
                    <a:pt x="3655" y="19819"/>
                  </a:cubicBezTo>
                  <a:cubicBezTo>
                    <a:pt x="3655" y="19819"/>
                    <a:pt x="3822" y="20041"/>
                    <a:pt x="3988" y="20041"/>
                  </a:cubicBezTo>
                  <a:cubicBezTo>
                    <a:pt x="4154" y="20264"/>
                    <a:pt x="4818" y="20264"/>
                    <a:pt x="5649" y="20264"/>
                  </a:cubicBezTo>
                  <a:cubicBezTo>
                    <a:pt x="5649" y="21155"/>
                    <a:pt x="5649" y="21155"/>
                    <a:pt x="5649" y="21155"/>
                  </a:cubicBezTo>
                  <a:cubicBezTo>
                    <a:pt x="2825" y="21155"/>
                    <a:pt x="2825" y="21155"/>
                    <a:pt x="2825" y="21155"/>
                  </a:cubicBezTo>
                  <a:cubicBezTo>
                    <a:pt x="0" y="21155"/>
                    <a:pt x="0" y="21155"/>
                    <a:pt x="0" y="21155"/>
                  </a:cubicBezTo>
                  <a:cubicBezTo>
                    <a:pt x="0" y="20264"/>
                    <a:pt x="0" y="20264"/>
                    <a:pt x="0" y="20264"/>
                  </a:cubicBezTo>
                  <a:cubicBezTo>
                    <a:pt x="831" y="20264"/>
                    <a:pt x="1329" y="20264"/>
                    <a:pt x="1662" y="20041"/>
                  </a:cubicBezTo>
                  <a:cubicBezTo>
                    <a:pt x="1828" y="20041"/>
                    <a:pt x="1994" y="19819"/>
                    <a:pt x="1994" y="19819"/>
                  </a:cubicBezTo>
                  <a:cubicBezTo>
                    <a:pt x="2160" y="19596"/>
                    <a:pt x="2160" y="19151"/>
                    <a:pt x="2160" y="18260"/>
                  </a:cubicBezTo>
                  <a:cubicBezTo>
                    <a:pt x="2160" y="18037"/>
                    <a:pt x="2160" y="16701"/>
                    <a:pt x="2326" y="14029"/>
                  </a:cubicBezTo>
                  <a:cubicBezTo>
                    <a:pt x="2326" y="7126"/>
                    <a:pt x="2326" y="7126"/>
                    <a:pt x="2326" y="7126"/>
                  </a:cubicBezTo>
                  <a:cubicBezTo>
                    <a:pt x="2326" y="5790"/>
                    <a:pt x="2160" y="4454"/>
                    <a:pt x="2160" y="3118"/>
                  </a:cubicBezTo>
                  <a:cubicBezTo>
                    <a:pt x="2160" y="2227"/>
                    <a:pt x="2160" y="1781"/>
                    <a:pt x="1994" y="1559"/>
                  </a:cubicBezTo>
                  <a:cubicBezTo>
                    <a:pt x="1994" y="1336"/>
                    <a:pt x="1828" y="1113"/>
                    <a:pt x="1662" y="1113"/>
                  </a:cubicBezTo>
                  <a:cubicBezTo>
                    <a:pt x="1329" y="1113"/>
                    <a:pt x="831" y="891"/>
                    <a:pt x="0" y="891"/>
                  </a:cubicBezTo>
                  <a:close/>
                  <a:moveTo>
                    <a:pt x="0" y="891"/>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9342" name="AutoShape 161"/>
            <p:cNvSpPr>
              <a:spLocks/>
            </p:cNvSpPr>
            <p:nvPr/>
          </p:nvSpPr>
          <p:spPr bwMode="auto">
            <a:xfrm>
              <a:off x="90" y="0"/>
              <a:ext cx="56"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3028" y="21600"/>
                  </a:moveTo>
                  <a:cubicBezTo>
                    <a:pt x="3836" y="21600"/>
                    <a:pt x="5047" y="21600"/>
                    <a:pt x="6662" y="21600"/>
                  </a:cubicBezTo>
                  <a:cubicBezTo>
                    <a:pt x="6662" y="20700"/>
                    <a:pt x="6662" y="20700"/>
                    <a:pt x="6662" y="20700"/>
                  </a:cubicBezTo>
                  <a:cubicBezTo>
                    <a:pt x="5652" y="20700"/>
                    <a:pt x="5047" y="20700"/>
                    <a:pt x="4845" y="20700"/>
                  </a:cubicBezTo>
                  <a:cubicBezTo>
                    <a:pt x="4441" y="20475"/>
                    <a:pt x="4441" y="20475"/>
                    <a:pt x="4239" y="20250"/>
                  </a:cubicBezTo>
                  <a:cubicBezTo>
                    <a:pt x="4239" y="20250"/>
                    <a:pt x="4239" y="20025"/>
                    <a:pt x="4239" y="20025"/>
                  </a:cubicBezTo>
                  <a:cubicBezTo>
                    <a:pt x="4239" y="19575"/>
                    <a:pt x="4239" y="19125"/>
                    <a:pt x="4643" y="18450"/>
                  </a:cubicBezTo>
                  <a:cubicBezTo>
                    <a:pt x="6056" y="14625"/>
                    <a:pt x="6056" y="14625"/>
                    <a:pt x="6056" y="14625"/>
                  </a:cubicBezTo>
                  <a:cubicBezTo>
                    <a:pt x="14333" y="14625"/>
                    <a:pt x="14333" y="14625"/>
                    <a:pt x="14333" y="14625"/>
                  </a:cubicBezTo>
                  <a:cubicBezTo>
                    <a:pt x="16150" y="19125"/>
                    <a:pt x="16150" y="19125"/>
                    <a:pt x="16150" y="19125"/>
                  </a:cubicBezTo>
                  <a:cubicBezTo>
                    <a:pt x="16351" y="19575"/>
                    <a:pt x="16351" y="19800"/>
                    <a:pt x="16351" y="20025"/>
                  </a:cubicBezTo>
                  <a:cubicBezTo>
                    <a:pt x="16351" y="20250"/>
                    <a:pt x="16351" y="20250"/>
                    <a:pt x="16150" y="20475"/>
                  </a:cubicBezTo>
                  <a:cubicBezTo>
                    <a:pt x="16150" y="20475"/>
                    <a:pt x="15948" y="20475"/>
                    <a:pt x="15746" y="20700"/>
                  </a:cubicBezTo>
                  <a:cubicBezTo>
                    <a:pt x="15544" y="20700"/>
                    <a:pt x="14938" y="20700"/>
                    <a:pt x="13727" y="20700"/>
                  </a:cubicBezTo>
                  <a:cubicBezTo>
                    <a:pt x="13727" y="21600"/>
                    <a:pt x="13727" y="21600"/>
                    <a:pt x="13727" y="21600"/>
                  </a:cubicBezTo>
                  <a:cubicBezTo>
                    <a:pt x="18370" y="21600"/>
                    <a:pt x="18370" y="21600"/>
                    <a:pt x="18370" y="21600"/>
                  </a:cubicBezTo>
                  <a:cubicBezTo>
                    <a:pt x="18976" y="21600"/>
                    <a:pt x="19985" y="21600"/>
                    <a:pt x="21600" y="21600"/>
                  </a:cubicBezTo>
                  <a:cubicBezTo>
                    <a:pt x="21600" y="20700"/>
                    <a:pt x="21600" y="20700"/>
                    <a:pt x="21600" y="20700"/>
                  </a:cubicBezTo>
                  <a:cubicBezTo>
                    <a:pt x="20793" y="20700"/>
                    <a:pt x="20187" y="20700"/>
                    <a:pt x="19985" y="20475"/>
                  </a:cubicBezTo>
                  <a:cubicBezTo>
                    <a:pt x="19783" y="20475"/>
                    <a:pt x="19581" y="20250"/>
                    <a:pt x="19379" y="19800"/>
                  </a:cubicBezTo>
                  <a:cubicBezTo>
                    <a:pt x="19178" y="19125"/>
                    <a:pt x="18572" y="17775"/>
                    <a:pt x="17563" y="15300"/>
                  </a:cubicBezTo>
                  <a:cubicBezTo>
                    <a:pt x="11305" y="0"/>
                    <a:pt x="11305" y="0"/>
                    <a:pt x="11305" y="0"/>
                  </a:cubicBezTo>
                  <a:cubicBezTo>
                    <a:pt x="10497" y="0"/>
                    <a:pt x="10497" y="0"/>
                    <a:pt x="10497" y="0"/>
                  </a:cubicBezTo>
                  <a:cubicBezTo>
                    <a:pt x="9286" y="3150"/>
                    <a:pt x="8479" y="5400"/>
                    <a:pt x="8075" y="6300"/>
                  </a:cubicBezTo>
                  <a:cubicBezTo>
                    <a:pt x="4441" y="14850"/>
                    <a:pt x="4441" y="14850"/>
                    <a:pt x="4441" y="14850"/>
                  </a:cubicBezTo>
                  <a:cubicBezTo>
                    <a:pt x="3432" y="17325"/>
                    <a:pt x="2624" y="18675"/>
                    <a:pt x="2624" y="19125"/>
                  </a:cubicBezTo>
                  <a:cubicBezTo>
                    <a:pt x="2221" y="19800"/>
                    <a:pt x="2019" y="20250"/>
                    <a:pt x="1817" y="20250"/>
                  </a:cubicBezTo>
                  <a:cubicBezTo>
                    <a:pt x="1615" y="20475"/>
                    <a:pt x="1615" y="20475"/>
                    <a:pt x="1413" y="20700"/>
                  </a:cubicBezTo>
                  <a:cubicBezTo>
                    <a:pt x="1211" y="20700"/>
                    <a:pt x="606" y="20700"/>
                    <a:pt x="0" y="20700"/>
                  </a:cubicBezTo>
                  <a:cubicBezTo>
                    <a:pt x="0" y="21600"/>
                    <a:pt x="0" y="21600"/>
                    <a:pt x="0" y="21600"/>
                  </a:cubicBezTo>
                  <a:cubicBezTo>
                    <a:pt x="1009" y="21600"/>
                    <a:pt x="2019" y="21600"/>
                    <a:pt x="3028" y="21600"/>
                  </a:cubicBezTo>
                  <a:close/>
                  <a:moveTo>
                    <a:pt x="10295" y="4050"/>
                  </a:moveTo>
                  <a:cubicBezTo>
                    <a:pt x="13727" y="13275"/>
                    <a:pt x="13727" y="13275"/>
                    <a:pt x="13727" y="13275"/>
                  </a:cubicBezTo>
                  <a:cubicBezTo>
                    <a:pt x="6662" y="13275"/>
                    <a:pt x="6662" y="13275"/>
                    <a:pt x="6662" y="13275"/>
                  </a:cubicBezTo>
                  <a:lnTo>
                    <a:pt x="10295" y="4050"/>
                  </a:lnTo>
                  <a:close/>
                  <a:moveTo>
                    <a:pt x="10295" y="4050"/>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99343" name="Freeform 162"/>
            <p:cNvSpPr>
              <a:spLocks/>
            </p:cNvSpPr>
            <p:nvPr/>
          </p:nvSpPr>
          <p:spPr bwMode="auto">
            <a:xfrm>
              <a:off x="136" y="1"/>
              <a:ext cx="54" cy="4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a:moveTo>
                    <a:pt x="15840" y="3183"/>
                  </a:moveTo>
                  <a:cubicBezTo>
                    <a:pt x="16457" y="2274"/>
                    <a:pt x="16869" y="1592"/>
                    <a:pt x="16869" y="1592"/>
                  </a:cubicBezTo>
                  <a:cubicBezTo>
                    <a:pt x="16869" y="1364"/>
                    <a:pt x="16663" y="1137"/>
                    <a:pt x="16457" y="1137"/>
                  </a:cubicBezTo>
                  <a:cubicBezTo>
                    <a:pt x="16251" y="1137"/>
                    <a:pt x="15429" y="909"/>
                    <a:pt x="14400" y="909"/>
                  </a:cubicBezTo>
                  <a:cubicBezTo>
                    <a:pt x="14400" y="0"/>
                    <a:pt x="14400" y="0"/>
                    <a:pt x="14400" y="0"/>
                  </a:cubicBezTo>
                  <a:cubicBezTo>
                    <a:pt x="16251" y="0"/>
                    <a:pt x="17280" y="0"/>
                    <a:pt x="18309" y="0"/>
                  </a:cubicBezTo>
                  <a:cubicBezTo>
                    <a:pt x="19131" y="0"/>
                    <a:pt x="19749" y="0"/>
                    <a:pt x="21600" y="0"/>
                  </a:cubicBezTo>
                  <a:cubicBezTo>
                    <a:pt x="21600" y="909"/>
                    <a:pt x="21600" y="909"/>
                    <a:pt x="21600" y="909"/>
                  </a:cubicBezTo>
                  <a:cubicBezTo>
                    <a:pt x="20571" y="909"/>
                    <a:pt x="19954" y="1137"/>
                    <a:pt x="19749" y="1137"/>
                  </a:cubicBezTo>
                  <a:cubicBezTo>
                    <a:pt x="19543" y="1137"/>
                    <a:pt x="19131" y="1364"/>
                    <a:pt x="18926" y="1592"/>
                  </a:cubicBezTo>
                  <a:cubicBezTo>
                    <a:pt x="18720" y="1592"/>
                    <a:pt x="18309" y="2274"/>
                    <a:pt x="17897" y="2956"/>
                  </a:cubicBezTo>
                  <a:cubicBezTo>
                    <a:pt x="13577" y="9777"/>
                    <a:pt x="13577" y="9777"/>
                    <a:pt x="13577" y="9777"/>
                  </a:cubicBezTo>
                  <a:cubicBezTo>
                    <a:pt x="12754" y="11141"/>
                    <a:pt x="12343" y="12051"/>
                    <a:pt x="12137" y="12278"/>
                  </a:cubicBezTo>
                  <a:cubicBezTo>
                    <a:pt x="12137" y="12733"/>
                    <a:pt x="12137" y="12960"/>
                    <a:pt x="12137" y="13187"/>
                  </a:cubicBezTo>
                  <a:cubicBezTo>
                    <a:pt x="12137" y="14324"/>
                    <a:pt x="12137" y="14324"/>
                    <a:pt x="12137" y="14324"/>
                  </a:cubicBezTo>
                  <a:cubicBezTo>
                    <a:pt x="12137" y="15688"/>
                    <a:pt x="12137" y="17053"/>
                    <a:pt x="12137" y="18417"/>
                  </a:cubicBezTo>
                  <a:cubicBezTo>
                    <a:pt x="12137" y="19326"/>
                    <a:pt x="12343" y="20008"/>
                    <a:pt x="12343" y="20236"/>
                  </a:cubicBezTo>
                  <a:cubicBezTo>
                    <a:pt x="12549" y="20236"/>
                    <a:pt x="12549" y="20463"/>
                    <a:pt x="12960" y="20463"/>
                  </a:cubicBezTo>
                  <a:cubicBezTo>
                    <a:pt x="13166" y="20691"/>
                    <a:pt x="13783" y="20691"/>
                    <a:pt x="15017" y="20691"/>
                  </a:cubicBezTo>
                  <a:cubicBezTo>
                    <a:pt x="15017" y="21600"/>
                    <a:pt x="15017" y="21600"/>
                    <a:pt x="15017" y="21600"/>
                  </a:cubicBezTo>
                  <a:cubicBezTo>
                    <a:pt x="13371" y="21600"/>
                    <a:pt x="11931" y="21600"/>
                    <a:pt x="10903" y="21600"/>
                  </a:cubicBezTo>
                  <a:cubicBezTo>
                    <a:pt x="9669" y="21600"/>
                    <a:pt x="8229" y="21600"/>
                    <a:pt x="6583" y="21600"/>
                  </a:cubicBezTo>
                  <a:cubicBezTo>
                    <a:pt x="6583" y="20691"/>
                    <a:pt x="6583" y="20691"/>
                    <a:pt x="6583" y="20691"/>
                  </a:cubicBezTo>
                  <a:cubicBezTo>
                    <a:pt x="7611" y="20691"/>
                    <a:pt x="8229" y="20691"/>
                    <a:pt x="8640" y="20463"/>
                  </a:cubicBezTo>
                  <a:cubicBezTo>
                    <a:pt x="8846" y="20463"/>
                    <a:pt x="9051" y="20463"/>
                    <a:pt x="9051" y="20236"/>
                  </a:cubicBezTo>
                  <a:cubicBezTo>
                    <a:pt x="9257" y="20008"/>
                    <a:pt x="9257" y="19554"/>
                    <a:pt x="9257" y="18644"/>
                  </a:cubicBezTo>
                  <a:cubicBezTo>
                    <a:pt x="9257" y="18417"/>
                    <a:pt x="9257" y="17053"/>
                    <a:pt x="9463" y="14324"/>
                  </a:cubicBezTo>
                  <a:cubicBezTo>
                    <a:pt x="9463" y="12733"/>
                    <a:pt x="9463" y="12733"/>
                    <a:pt x="9463" y="12733"/>
                  </a:cubicBezTo>
                  <a:cubicBezTo>
                    <a:pt x="9257" y="12278"/>
                    <a:pt x="9051" y="11823"/>
                    <a:pt x="8846" y="11368"/>
                  </a:cubicBezTo>
                  <a:cubicBezTo>
                    <a:pt x="8640" y="11141"/>
                    <a:pt x="8229" y="10232"/>
                    <a:pt x="7200" y="8867"/>
                  </a:cubicBezTo>
                  <a:cubicBezTo>
                    <a:pt x="3497" y="2956"/>
                    <a:pt x="3497" y="2956"/>
                    <a:pt x="3497" y="2956"/>
                  </a:cubicBezTo>
                  <a:cubicBezTo>
                    <a:pt x="3086" y="2274"/>
                    <a:pt x="2880" y="1592"/>
                    <a:pt x="2674" y="1592"/>
                  </a:cubicBezTo>
                  <a:cubicBezTo>
                    <a:pt x="2469" y="1364"/>
                    <a:pt x="2057" y="1137"/>
                    <a:pt x="1851" y="1137"/>
                  </a:cubicBezTo>
                  <a:cubicBezTo>
                    <a:pt x="1646" y="1137"/>
                    <a:pt x="1234" y="909"/>
                    <a:pt x="0" y="909"/>
                  </a:cubicBezTo>
                  <a:cubicBezTo>
                    <a:pt x="0" y="0"/>
                    <a:pt x="0" y="0"/>
                    <a:pt x="0" y="0"/>
                  </a:cubicBezTo>
                  <a:cubicBezTo>
                    <a:pt x="1851" y="0"/>
                    <a:pt x="2469" y="0"/>
                    <a:pt x="3497" y="0"/>
                  </a:cubicBezTo>
                  <a:cubicBezTo>
                    <a:pt x="4526" y="0"/>
                    <a:pt x="6994" y="0"/>
                    <a:pt x="8846" y="0"/>
                  </a:cubicBezTo>
                  <a:cubicBezTo>
                    <a:pt x="8846" y="909"/>
                    <a:pt x="8846" y="909"/>
                    <a:pt x="8846" y="909"/>
                  </a:cubicBezTo>
                  <a:cubicBezTo>
                    <a:pt x="7817" y="909"/>
                    <a:pt x="6789" y="1137"/>
                    <a:pt x="6583" y="1137"/>
                  </a:cubicBezTo>
                  <a:cubicBezTo>
                    <a:pt x="6377" y="1137"/>
                    <a:pt x="6171" y="1364"/>
                    <a:pt x="6171" y="1592"/>
                  </a:cubicBezTo>
                  <a:cubicBezTo>
                    <a:pt x="6171" y="1592"/>
                    <a:pt x="6377" y="2274"/>
                    <a:pt x="6994" y="3183"/>
                  </a:cubicBezTo>
                  <a:cubicBezTo>
                    <a:pt x="11314" y="10914"/>
                    <a:pt x="11314" y="10914"/>
                    <a:pt x="11314" y="10914"/>
                  </a:cubicBezTo>
                  <a:lnTo>
                    <a:pt x="15840" y="3183"/>
                  </a:lnTo>
                  <a:close/>
                  <a:moveTo>
                    <a:pt x="15840" y="3183"/>
                  </a:moveTo>
                </a:path>
              </a:pathLst>
            </a:custGeom>
            <a:solidFill>
              <a:srgbClr val="FFFFFF"/>
            </a:soli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US"/>
            </a:p>
          </p:txBody>
        </p:sp>
        <p:sp>
          <p:nvSpPr>
            <p:cNvPr id="99344" name="AutoShape 163"/>
            <p:cNvSpPr>
              <a:spLocks/>
            </p:cNvSpPr>
            <p:nvPr/>
          </p:nvSpPr>
          <p:spPr bwMode="auto">
            <a:xfrm>
              <a:off x="188" y="0"/>
              <a:ext cx="55"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3872" y="5236"/>
                  </a:moveTo>
                  <a:cubicBezTo>
                    <a:pt x="4483" y="3927"/>
                    <a:pt x="5298" y="2836"/>
                    <a:pt x="6317" y="2182"/>
                  </a:cubicBezTo>
                  <a:cubicBezTo>
                    <a:pt x="7540" y="1527"/>
                    <a:pt x="8966" y="1091"/>
                    <a:pt x="10392" y="1091"/>
                  </a:cubicBezTo>
                  <a:cubicBezTo>
                    <a:pt x="11411" y="1091"/>
                    <a:pt x="12430" y="1309"/>
                    <a:pt x="13449" y="1745"/>
                  </a:cubicBezTo>
                  <a:cubicBezTo>
                    <a:pt x="14264" y="1964"/>
                    <a:pt x="15079" y="2400"/>
                    <a:pt x="15487" y="2836"/>
                  </a:cubicBezTo>
                  <a:cubicBezTo>
                    <a:pt x="16098" y="3491"/>
                    <a:pt x="16709" y="3927"/>
                    <a:pt x="17117" y="4582"/>
                  </a:cubicBezTo>
                  <a:cubicBezTo>
                    <a:pt x="17525" y="5236"/>
                    <a:pt x="17728" y="5891"/>
                    <a:pt x="17932" y="6764"/>
                  </a:cubicBezTo>
                  <a:cubicBezTo>
                    <a:pt x="18340" y="8073"/>
                    <a:pt x="18543" y="9600"/>
                    <a:pt x="18543" y="11127"/>
                  </a:cubicBezTo>
                  <a:cubicBezTo>
                    <a:pt x="18543" y="12873"/>
                    <a:pt x="18340" y="14618"/>
                    <a:pt x="17728" y="15927"/>
                  </a:cubicBezTo>
                  <a:cubicBezTo>
                    <a:pt x="17321" y="17236"/>
                    <a:pt x="16302" y="18327"/>
                    <a:pt x="15283" y="19200"/>
                  </a:cubicBezTo>
                  <a:cubicBezTo>
                    <a:pt x="14060" y="19855"/>
                    <a:pt x="12838" y="20291"/>
                    <a:pt x="11208" y="20291"/>
                  </a:cubicBezTo>
                  <a:cubicBezTo>
                    <a:pt x="10189" y="20291"/>
                    <a:pt x="9170" y="20073"/>
                    <a:pt x="8151" y="19855"/>
                  </a:cubicBezTo>
                  <a:cubicBezTo>
                    <a:pt x="7336" y="19418"/>
                    <a:pt x="6521" y="18764"/>
                    <a:pt x="5706" y="17891"/>
                  </a:cubicBezTo>
                  <a:cubicBezTo>
                    <a:pt x="4891" y="17236"/>
                    <a:pt x="4279" y="16145"/>
                    <a:pt x="3872" y="15055"/>
                  </a:cubicBezTo>
                  <a:cubicBezTo>
                    <a:pt x="3668" y="14400"/>
                    <a:pt x="3464" y="13527"/>
                    <a:pt x="3260" y="12436"/>
                  </a:cubicBezTo>
                  <a:cubicBezTo>
                    <a:pt x="3057" y="11564"/>
                    <a:pt x="2853" y="10691"/>
                    <a:pt x="2853" y="9818"/>
                  </a:cubicBezTo>
                  <a:cubicBezTo>
                    <a:pt x="2853" y="8073"/>
                    <a:pt x="3260" y="6545"/>
                    <a:pt x="3872" y="5236"/>
                  </a:cubicBezTo>
                  <a:close/>
                  <a:moveTo>
                    <a:pt x="611" y="15055"/>
                  </a:moveTo>
                  <a:cubicBezTo>
                    <a:pt x="1019" y="16582"/>
                    <a:pt x="1834" y="17673"/>
                    <a:pt x="2649" y="18764"/>
                  </a:cubicBezTo>
                  <a:cubicBezTo>
                    <a:pt x="3668" y="19636"/>
                    <a:pt x="4687" y="20509"/>
                    <a:pt x="5909" y="20945"/>
                  </a:cubicBezTo>
                  <a:cubicBezTo>
                    <a:pt x="7336" y="21382"/>
                    <a:pt x="8762" y="21600"/>
                    <a:pt x="10189" y="21600"/>
                  </a:cubicBezTo>
                  <a:cubicBezTo>
                    <a:pt x="13449" y="21600"/>
                    <a:pt x="16302" y="20509"/>
                    <a:pt x="18340" y="18327"/>
                  </a:cubicBezTo>
                  <a:cubicBezTo>
                    <a:pt x="20581" y="16145"/>
                    <a:pt x="21600" y="13527"/>
                    <a:pt x="21600" y="10036"/>
                  </a:cubicBezTo>
                  <a:cubicBezTo>
                    <a:pt x="21600" y="9164"/>
                    <a:pt x="21600" y="8073"/>
                    <a:pt x="21396" y="7200"/>
                  </a:cubicBezTo>
                  <a:cubicBezTo>
                    <a:pt x="21192" y="6327"/>
                    <a:pt x="20785" y="5455"/>
                    <a:pt x="20581" y="4800"/>
                  </a:cubicBezTo>
                  <a:cubicBezTo>
                    <a:pt x="19970" y="3927"/>
                    <a:pt x="19358" y="3273"/>
                    <a:pt x="18543" y="2400"/>
                  </a:cubicBezTo>
                  <a:cubicBezTo>
                    <a:pt x="17728" y="1745"/>
                    <a:pt x="16709" y="1091"/>
                    <a:pt x="15283" y="655"/>
                  </a:cubicBezTo>
                  <a:cubicBezTo>
                    <a:pt x="14060" y="218"/>
                    <a:pt x="12634" y="0"/>
                    <a:pt x="11004" y="0"/>
                  </a:cubicBezTo>
                  <a:cubicBezTo>
                    <a:pt x="9374" y="0"/>
                    <a:pt x="7743" y="218"/>
                    <a:pt x="6521" y="655"/>
                  </a:cubicBezTo>
                  <a:cubicBezTo>
                    <a:pt x="5094" y="1309"/>
                    <a:pt x="3872" y="1964"/>
                    <a:pt x="2853" y="3055"/>
                  </a:cubicBezTo>
                  <a:cubicBezTo>
                    <a:pt x="1834" y="4145"/>
                    <a:pt x="1019" y="5236"/>
                    <a:pt x="611" y="6545"/>
                  </a:cubicBezTo>
                  <a:cubicBezTo>
                    <a:pt x="204" y="7855"/>
                    <a:pt x="0" y="9382"/>
                    <a:pt x="0" y="10909"/>
                  </a:cubicBezTo>
                  <a:cubicBezTo>
                    <a:pt x="0" y="12218"/>
                    <a:pt x="204" y="13745"/>
                    <a:pt x="611" y="15055"/>
                  </a:cubicBezTo>
                  <a:close/>
                  <a:moveTo>
                    <a:pt x="611" y="15055"/>
                  </a:move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99332" name="Rectangle 165"/>
          <p:cNvSpPr>
            <a:spLocks noGrp="1" noChangeArrowheads="1"/>
          </p:cNvSpPr>
          <p:nvPr>
            <p:ph type="title"/>
          </p:nvPr>
        </p:nvSpPr>
        <p:spPr/>
        <p:txBody>
          <a:bodyPr rIns="132080"/>
          <a:lstStyle/>
          <a:p>
            <a:pPr eaLnBrk="1" hangingPunct="1"/>
            <a:r>
              <a:rPr lang="en-US" altLang="en-US" sz="3600" smtClean="0">
                <a:ea typeface="ＭＳ Ｐゴシック" pitchFamily="34" charset="-128"/>
              </a:rPr>
              <a:t>Cost Effective Care</a:t>
            </a:r>
          </a:p>
        </p:txBody>
      </p:sp>
      <p:sp>
        <p:nvSpPr>
          <p:cNvPr id="99333" name="Rectangle 166"/>
          <p:cNvSpPr>
            <a:spLocks noGrp="1" noChangeArrowheads="1"/>
          </p:cNvSpPr>
          <p:nvPr>
            <p:ph type="body" idx="1"/>
          </p:nvPr>
        </p:nvSpPr>
        <p:spPr/>
        <p:txBody>
          <a:bodyPr rIns="132080"/>
          <a:lstStyle/>
          <a:p>
            <a:pPr eaLnBrk="1" hangingPunct="1"/>
            <a:r>
              <a:rPr lang="en-US" altLang="en-US" dirty="0" smtClean="0">
                <a:ea typeface="ＭＳ Ｐゴシック" pitchFamily="34" charset="-128"/>
              </a:rPr>
              <a:t>Treatment</a:t>
            </a:r>
          </a:p>
          <a:p>
            <a:pPr marL="782638" lvl="1" eaLnBrk="1" hangingPunct="1"/>
            <a:r>
              <a:rPr lang="en-US" altLang="en-US" dirty="0">
                <a:solidFill>
                  <a:srgbClr val="FFFFFF"/>
                </a:solidFill>
                <a:ea typeface="ＭＳ Ｐゴシック" pitchFamily="34" charset="-128"/>
              </a:rPr>
              <a:t>Task </a:t>
            </a:r>
            <a:r>
              <a:rPr lang="en-US" altLang="en-US" dirty="0" smtClean="0">
                <a:solidFill>
                  <a:srgbClr val="FFFFFF"/>
                </a:solidFill>
                <a:ea typeface="ＭＳ Ｐゴシック" pitchFamily="34" charset="-128"/>
              </a:rPr>
              <a:t>Sharing/Shifting </a:t>
            </a:r>
            <a:r>
              <a:rPr lang="en-US" altLang="en-US" dirty="0">
                <a:solidFill>
                  <a:srgbClr val="FFFFFF"/>
                </a:solidFill>
                <a:ea typeface="ＭＳ Ｐゴシック" pitchFamily="34" charset="-128"/>
              </a:rPr>
              <a:t>- Increase access and lower costs</a:t>
            </a:r>
          </a:p>
          <a:p>
            <a:pPr marL="1233488" lvl="2" eaLnBrk="1" hangingPunct="1"/>
            <a:r>
              <a:rPr lang="en-US" altLang="en-US" dirty="0">
                <a:solidFill>
                  <a:srgbClr val="FFFFFF"/>
                </a:solidFill>
                <a:ea typeface="ＭＳ Ｐゴシック" pitchFamily="34" charset="-128"/>
              </a:rPr>
              <a:t>HIV/AIDS</a:t>
            </a:r>
          </a:p>
          <a:p>
            <a:pPr marL="1233488" lvl="2" eaLnBrk="1" hangingPunct="1"/>
            <a:r>
              <a:rPr lang="en-US" altLang="en-US" dirty="0">
                <a:solidFill>
                  <a:srgbClr val="FFFFFF"/>
                </a:solidFill>
                <a:ea typeface="ＭＳ Ｐゴシック" pitchFamily="34" charset="-128"/>
              </a:rPr>
              <a:t>Essential surgery</a:t>
            </a:r>
          </a:p>
          <a:p>
            <a:pPr marL="782638" lvl="1" eaLnBrk="1" hangingPunct="1"/>
            <a:r>
              <a:rPr lang="en-US" altLang="en-US" dirty="0" smtClean="0">
                <a:ea typeface="ＭＳ Ｐゴシック" pitchFamily="34" charset="-128"/>
              </a:rPr>
              <a:t>Avoid futility	- intensive care of terminal patients</a:t>
            </a:r>
          </a:p>
          <a:p>
            <a:pPr marL="1182688" lvl="2" eaLnBrk="1" hangingPunct="1"/>
            <a:r>
              <a:rPr lang="en-US" altLang="en-US" dirty="0" smtClean="0">
                <a:ea typeface="ＭＳ Ｐゴシック" pitchFamily="34" charset="-128"/>
              </a:rPr>
              <a:t>Helping patients/families face death</a:t>
            </a:r>
          </a:p>
          <a:p>
            <a:pPr marL="1182688" lvl="2" eaLnBrk="1" hangingPunct="1"/>
            <a:r>
              <a:rPr lang="en-US" altLang="en-US" dirty="0" smtClean="0">
                <a:ea typeface="ＭＳ Ｐゴシック" pitchFamily="34" charset="-128"/>
              </a:rPr>
              <a:t>Dying with Hope – hospice, chaplains, pastors, community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p:cNvSpPr>
          <p:nvPr>
            <p:ph type="title"/>
          </p:nvPr>
        </p:nvSpPr>
        <p:spPr/>
        <p:txBody>
          <a:bodyPr/>
          <a:lstStyle/>
          <a:p>
            <a:r>
              <a:rPr lang="en-US" altLang="en-US" dirty="0" smtClean="0">
                <a:ea typeface="ＭＳ Ｐゴシック" pitchFamily="34" charset="-128"/>
              </a:rPr>
              <a:t>So, how should I decide who to treat?</a:t>
            </a:r>
          </a:p>
        </p:txBody>
      </p:sp>
      <p:sp>
        <p:nvSpPr>
          <p:cNvPr id="97284" name="Content Placeholder 2"/>
          <p:cNvSpPr>
            <a:spLocks noGrp="1"/>
          </p:cNvSpPr>
          <p:nvPr>
            <p:ph idx="1"/>
          </p:nvPr>
        </p:nvSpPr>
        <p:spPr>
          <a:xfrm>
            <a:off x="609600" y="1371600"/>
            <a:ext cx="6248400" cy="4800600"/>
          </a:xfrm>
        </p:spPr>
        <p:txBody>
          <a:bodyPr/>
          <a:lstStyle/>
          <a:p>
            <a:r>
              <a:rPr lang="en-US" altLang="en-US" dirty="0">
                <a:ea typeface="ＭＳ Ｐゴシック" pitchFamily="34" charset="-128"/>
              </a:rPr>
              <a:t>Mental math – estimate ratio of benefit to cost/</a:t>
            </a:r>
            <a:r>
              <a:rPr lang="en-US" altLang="en-US" dirty="0" smtClean="0">
                <a:ea typeface="ＭＳ Ｐゴシック" pitchFamily="34" charset="-128"/>
              </a:rPr>
              <a:t>harm in light of resources</a:t>
            </a:r>
            <a:endParaRPr lang="en-US" altLang="en-US" dirty="0">
              <a:ea typeface="ＭＳ Ｐゴシック" pitchFamily="34" charset="-128"/>
            </a:endParaRPr>
          </a:p>
          <a:p>
            <a:r>
              <a:rPr lang="en-US" altLang="en-US" dirty="0" smtClean="0">
                <a:ea typeface="ＭＳ Ｐゴシック" pitchFamily="34" charset="-128"/>
              </a:rPr>
              <a:t>National treatment guidelines </a:t>
            </a:r>
            <a:r>
              <a:rPr lang="en-US" altLang="en-US" dirty="0" smtClean="0">
                <a:ea typeface="ＭＳ Ｐゴシック" pitchFamily="34" charset="-128"/>
                <a:hlinkClick r:id="rId2"/>
              </a:rPr>
              <a:t>http://apps.who.int/medicinedocs/en/cl/CL9.1/clmd,50.html</a:t>
            </a:r>
            <a:r>
              <a:rPr lang="en-US" altLang="en-US" dirty="0" smtClean="0">
                <a:ea typeface="ＭＳ Ｐゴシック" pitchFamily="34" charset="-128"/>
              </a:rPr>
              <a:t> </a:t>
            </a:r>
          </a:p>
          <a:p>
            <a:r>
              <a:rPr lang="en-US" altLang="en-US" dirty="0" smtClean="0">
                <a:ea typeface="ＭＳ Ｐゴシック" pitchFamily="34" charset="-128"/>
              </a:rPr>
              <a:t>Ask your national colleague (and accept their approach as best)</a:t>
            </a:r>
          </a:p>
          <a:p>
            <a:pPr>
              <a:buFont typeface="Arial" pitchFamily="34" charset="0"/>
              <a:buNone/>
            </a:pPr>
            <a:endParaRPr lang="en-US" altLang="en-US" dirty="0" smtClean="0">
              <a:ea typeface="ＭＳ Ｐゴシック" pitchFamily="34" charset="-128"/>
            </a:endParaRPr>
          </a:p>
        </p:txBody>
      </p:sp>
      <p:cxnSp>
        <p:nvCxnSpPr>
          <p:cNvPr id="8" name="Straight Arrow Connector 7"/>
          <p:cNvCxnSpPr/>
          <p:nvPr/>
        </p:nvCxnSpPr>
        <p:spPr>
          <a:xfrm>
            <a:off x="4724400" y="3962400"/>
            <a:ext cx="2209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7286" name="Picture 2"/>
          <p:cNvPicPr>
            <a:picLocks noChangeAspect="1" noChangeArrowheads="1"/>
          </p:cNvPicPr>
          <p:nvPr/>
        </p:nvPicPr>
        <p:blipFill>
          <a:blip r:embed="rId3">
            <a:extLst>
              <a:ext uri="{28A0092B-C50C-407E-A947-70E740481C1C}">
                <a14:useLocalDpi xmlns:a14="http://schemas.microsoft.com/office/drawing/2010/main" val="0"/>
              </a:ext>
            </a:extLst>
          </a:blip>
          <a:srcRect l="17218" t="10506" r="46512" b="6889"/>
          <a:stretch>
            <a:fillRect/>
          </a:stretch>
        </p:blipFill>
        <p:spPr bwMode="auto">
          <a:xfrm>
            <a:off x="7086600" y="2286000"/>
            <a:ext cx="1847850" cy="263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ea typeface="ＭＳ Ｐゴシック" pitchFamily="34" charset="-128"/>
              </a:rPr>
              <a:t>Cost Effectiveness Analysis</a:t>
            </a:r>
          </a:p>
        </p:txBody>
      </p:sp>
      <p:sp>
        <p:nvSpPr>
          <p:cNvPr id="26627" name="Content Placeholder 2"/>
          <p:cNvSpPr>
            <a:spLocks noGrp="1"/>
          </p:cNvSpPr>
          <p:nvPr>
            <p:ph idx="1"/>
          </p:nvPr>
        </p:nvSpPr>
        <p:spPr/>
        <p:txBody>
          <a:bodyPr/>
          <a:lstStyle/>
          <a:p>
            <a:r>
              <a:rPr lang="en-US" altLang="en-US" dirty="0" smtClean="0">
                <a:ea typeface="ＭＳ Ｐゴシック" pitchFamily="34" charset="-128"/>
              </a:rPr>
              <a:t>Analysis of the </a:t>
            </a:r>
            <a:r>
              <a:rPr lang="en-US" altLang="fr-CA" dirty="0" smtClean="0">
                <a:ea typeface="ＭＳ Ｐゴシック" pitchFamily="34" charset="-128"/>
              </a:rPr>
              <a:t>“</a:t>
            </a:r>
            <a:r>
              <a:rPr lang="en-US" altLang="en-US" dirty="0" smtClean="0">
                <a:ea typeface="ＭＳ Ｐゴシック" pitchFamily="34" charset="-128"/>
              </a:rPr>
              <a:t>care delivery value chain</a:t>
            </a:r>
            <a:r>
              <a:rPr lang="en-US" altLang="fr-CA" dirty="0" smtClean="0">
                <a:ea typeface="ＭＳ Ｐゴシック" pitchFamily="34" charset="-128"/>
              </a:rPr>
              <a:t>”</a:t>
            </a:r>
            <a:endParaRPr lang="en-US" altLang="en-US" dirty="0" smtClean="0">
              <a:ea typeface="ＭＳ Ｐゴシック" pitchFamily="34" charset="-128"/>
            </a:endParaRPr>
          </a:p>
          <a:p>
            <a:pPr lvl="1"/>
            <a:r>
              <a:rPr lang="en-US" altLang="en-US" dirty="0" smtClean="0">
                <a:ea typeface="ＭＳ Ｐゴシック" pitchFamily="34" charset="-128"/>
              </a:rPr>
              <a:t>Prevention</a:t>
            </a:r>
          </a:p>
          <a:p>
            <a:pPr lvl="1"/>
            <a:r>
              <a:rPr lang="en-US" altLang="en-US" dirty="0" smtClean="0">
                <a:ea typeface="ＭＳ Ｐゴシック" pitchFamily="34" charset="-128"/>
              </a:rPr>
              <a:t>Testing/Screening</a:t>
            </a:r>
          </a:p>
          <a:p>
            <a:pPr lvl="1"/>
            <a:r>
              <a:rPr lang="en-US" altLang="en-US" dirty="0" smtClean="0">
                <a:ea typeface="ＭＳ Ｐゴシック" pitchFamily="34" charset="-128"/>
              </a:rPr>
              <a:t>Staging</a:t>
            </a:r>
          </a:p>
          <a:p>
            <a:pPr lvl="1"/>
            <a:r>
              <a:rPr lang="en-US" altLang="en-US" dirty="0" smtClean="0">
                <a:ea typeface="ＭＳ Ｐゴシック" pitchFamily="34" charset="-128"/>
              </a:rPr>
              <a:t>Delaying progression of disease</a:t>
            </a:r>
          </a:p>
          <a:p>
            <a:pPr lvl="1"/>
            <a:r>
              <a:rPr lang="en-US" altLang="en-US" dirty="0" smtClean="0">
                <a:ea typeface="ＭＳ Ｐゴシック" pitchFamily="34" charset="-128"/>
              </a:rPr>
              <a:t>Initiation of therapy</a:t>
            </a:r>
          </a:p>
          <a:p>
            <a:pPr lvl="1"/>
            <a:r>
              <a:rPr lang="en-US" altLang="en-US" dirty="0" smtClean="0">
                <a:ea typeface="ＭＳ Ｐゴシック" pitchFamily="34" charset="-128"/>
              </a:rPr>
              <a:t>Continuous disease management</a:t>
            </a:r>
          </a:p>
          <a:p>
            <a:pPr lvl="1"/>
            <a:r>
              <a:rPr lang="en-US" altLang="en-US" dirty="0" smtClean="0">
                <a:ea typeface="ＭＳ Ｐゴシック" pitchFamily="34" charset="-128"/>
              </a:rPr>
              <a:t>Management of deterioration</a:t>
            </a:r>
          </a:p>
          <a:p>
            <a:pPr lvl="1"/>
            <a:endParaRPr lang="en-US" altLang="en-US" dirty="0" smtClean="0">
              <a:ea typeface="ＭＳ Ｐゴシック" pitchFamily="34" charset="-128"/>
            </a:endParaRPr>
          </a:p>
          <a:p>
            <a:pPr lvl="1"/>
            <a:endParaRPr lang="en-US" altLang="en-US" dirty="0" smtClean="0">
              <a:ea typeface="ＭＳ Ｐゴシック" pitchFamily="34" charset="-128"/>
            </a:endParaRPr>
          </a:p>
        </p:txBody>
      </p:sp>
      <p:sp>
        <p:nvSpPr>
          <p:cNvPr id="26628" name="TextBox 3"/>
          <p:cNvSpPr txBox="1">
            <a:spLocks noChangeArrowheads="1"/>
          </p:cNvSpPr>
          <p:nvPr/>
        </p:nvSpPr>
        <p:spPr bwMode="auto">
          <a:xfrm>
            <a:off x="4292600" y="5657850"/>
            <a:ext cx="487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r>
              <a:rPr lang="en-US" altLang="en-US" sz="1800" dirty="0" err="1"/>
              <a:t>Rhatigan</a:t>
            </a:r>
            <a:r>
              <a:rPr lang="en-US" altLang="en-US" sz="1800" dirty="0"/>
              <a:t> et al. Applying the Care Delivery Value Chain: HIV/AIDS Care in Resource Poor </a:t>
            </a:r>
            <a:r>
              <a:rPr lang="en-US" altLang="en-US" sz="1800" dirty="0" err="1"/>
              <a:t>Setttings</a:t>
            </a:r>
            <a:r>
              <a:rPr lang="en-US" altLang="en-US" sz="1800" dirty="0"/>
              <a:t>. Harvard Business School working paper, 2009</a:t>
            </a: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429000"/>
            <a:ext cx="1548776"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283" name="Title 1"/>
          <p:cNvSpPr>
            <a:spLocks noGrp="1"/>
          </p:cNvSpPr>
          <p:nvPr>
            <p:ph type="title"/>
          </p:nvPr>
        </p:nvSpPr>
        <p:spPr/>
        <p:txBody>
          <a:bodyPr/>
          <a:lstStyle/>
          <a:p>
            <a:r>
              <a:rPr lang="en-US" altLang="en-US" smtClean="0">
                <a:ea typeface="ＭＳ Ｐゴシック" pitchFamily="34" charset="-128"/>
              </a:rPr>
              <a:t>So, how should I decide?</a:t>
            </a:r>
          </a:p>
        </p:txBody>
      </p:sp>
      <p:sp>
        <p:nvSpPr>
          <p:cNvPr id="97284" name="Content Placeholder 2"/>
          <p:cNvSpPr>
            <a:spLocks noGrp="1"/>
          </p:cNvSpPr>
          <p:nvPr>
            <p:ph idx="1"/>
          </p:nvPr>
        </p:nvSpPr>
        <p:spPr>
          <a:xfrm>
            <a:off x="609600" y="1371600"/>
            <a:ext cx="6248400" cy="4800600"/>
          </a:xfrm>
        </p:spPr>
        <p:txBody>
          <a:bodyPr/>
          <a:lstStyle/>
          <a:p>
            <a:r>
              <a:rPr lang="en-US" altLang="en-US" dirty="0" smtClean="0">
                <a:ea typeface="ＭＳ Ｐゴシック" pitchFamily="34" charset="-128"/>
              </a:rPr>
              <a:t>Carry expert advice with you in your pocket!:</a:t>
            </a:r>
          </a:p>
          <a:p>
            <a:pPr lvl="1"/>
            <a:r>
              <a:rPr lang="en-US" altLang="en-US" dirty="0" smtClean="0">
                <a:ea typeface="ＭＳ Ｐゴシック" pitchFamily="34" charset="-128"/>
              </a:rPr>
              <a:t>Oxford Handbook of TM </a:t>
            </a:r>
          </a:p>
          <a:p>
            <a:pPr lvl="1"/>
            <a:r>
              <a:rPr lang="en-US" altLang="en-US" dirty="0" smtClean="0">
                <a:ea typeface="ＭＳ Ｐゴシック" pitchFamily="34" charset="-128"/>
              </a:rPr>
              <a:t>Handbook of Medicine in Developing Countries – Palmer and Wolf</a:t>
            </a:r>
          </a:p>
        </p:txBody>
      </p:sp>
      <p:cxnSp>
        <p:nvCxnSpPr>
          <p:cNvPr id="8" name="Straight Arrow Connector 7"/>
          <p:cNvCxnSpPr/>
          <p:nvPr/>
        </p:nvCxnSpPr>
        <p:spPr>
          <a:xfrm>
            <a:off x="5334000" y="2667000"/>
            <a:ext cx="1752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287" name="TextBox 3"/>
          <p:cNvSpPr txBox="1">
            <a:spLocks noChangeArrowheads="1"/>
          </p:cNvSpPr>
          <p:nvPr/>
        </p:nvSpPr>
        <p:spPr bwMode="auto">
          <a:xfrm>
            <a:off x="6881053" y="6248400"/>
            <a:ext cx="22629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r>
              <a:rPr lang="en-US" altLang="en-US" sz="1800" dirty="0" smtClean="0"/>
              <a:t>Buy: </a:t>
            </a:r>
            <a:r>
              <a:rPr lang="en-US" altLang="en-US" sz="1800" dirty="0" err="1" smtClean="0"/>
              <a:t>www.talcuk.org</a:t>
            </a:r>
            <a:endParaRPr lang="en-US" altLang="en-US" sz="1800" dirty="0"/>
          </a:p>
        </p:txBody>
      </p:sp>
      <p:cxnSp>
        <p:nvCxnSpPr>
          <p:cNvPr id="7" name="Straight Arrow Connector 6"/>
          <p:cNvCxnSpPr/>
          <p:nvPr/>
        </p:nvCxnSpPr>
        <p:spPr>
          <a:xfrm>
            <a:off x="2286000" y="4191000"/>
            <a:ext cx="762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3200401" y="3886200"/>
            <a:ext cx="1828800" cy="2740454"/>
          </a:xfrm>
          <a:prstGeom prst="rect">
            <a:avLst/>
          </a:prstGeom>
        </p:spPr>
      </p:pic>
    </p:spTree>
    <p:extLst>
      <p:ext uri="{BB962C8B-B14F-4D97-AF65-F5344CB8AC3E}">
        <p14:creationId xmlns:p14="http://schemas.microsoft.com/office/powerpoint/2010/main" val="4136638083"/>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658813" y="0"/>
            <a:ext cx="8485187" cy="1371600"/>
          </a:xfrm>
        </p:spPr>
        <p:txBody>
          <a:bodyPr/>
          <a:lstStyle/>
          <a:p>
            <a:r>
              <a:rPr lang="en-US" altLang="en-US" dirty="0" smtClean="0">
                <a:ea typeface="ＭＳ Ｐゴシック" pitchFamily="34" charset="-128"/>
              </a:rPr>
              <a:t>Medical Missionaries Behaving Well In A LIC</a:t>
            </a:r>
          </a:p>
        </p:txBody>
      </p:sp>
      <p:sp>
        <p:nvSpPr>
          <p:cNvPr id="103427" name="Content Placeholder 2"/>
          <p:cNvSpPr>
            <a:spLocks noGrp="1"/>
          </p:cNvSpPr>
          <p:nvPr>
            <p:ph idx="1"/>
          </p:nvPr>
        </p:nvSpPr>
        <p:spPr>
          <a:xfrm>
            <a:off x="658813" y="1371600"/>
            <a:ext cx="8332787" cy="4800600"/>
          </a:xfrm>
        </p:spPr>
        <p:txBody>
          <a:bodyPr/>
          <a:lstStyle/>
          <a:p>
            <a:r>
              <a:rPr lang="en-US" altLang="en-US" dirty="0" smtClean="0">
                <a:ea typeface="ＭＳ Ｐゴシック" pitchFamily="34" charset="-128"/>
              </a:rPr>
              <a:t>Follow MOH treatment protocols</a:t>
            </a:r>
          </a:p>
          <a:p>
            <a:r>
              <a:rPr lang="en-US" altLang="en-US" dirty="0" smtClean="0">
                <a:ea typeface="ＭＳ Ｐゴシック" pitchFamily="34" charset="-128"/>
              </a:rPr>
              <a:t>Work cost effectively by screening for and treating diseases </a:t>
            </a:r>
            <a:r>
              <a:rPr lang="en-US" altLang="en-US" dirty="0" smtClean="0">
                <a:solidFill>
                  <a:schemeClr val="tx2"/>
                </a:solidFill>
                <a:ea typeface="ＭＳ Ｐゴシック" pitchFamily="34" charset="-128"/>
              </a:rPr>
              <a:t>at high risk for adverse patient oriented outcomes that matter </a:t>
            </a:r>
            <a:r>
              <a:rPr lang="en-US" altLang="en-US" dirty="0" smtClean="0">
                <a:ea typeface="ＭＳ Ｐゴシック" pitchFamily="34" charset="-128"/>
              </a:rPr>
              <a:t>when cost : benefit is reasonable.</a:t>
            </a:r>
          </a:p>
          <a:p>
            <a:r>
              <a:rPr lang="en-US" altLang="en-US" dirty="0" smtClean="0">
                <a:ea typeface="ＭＳ Ｐゴシック" pitchFamily="34" charset="-128"/>
              </a:rPr>
              <a:t>Focus on community transformation to prevent and treat diseases by working on the root problem rather than patching it with pills when </a:t>
            </a:r>
            <a:r>
              <a:rPr lang="en-US" altLang="en-US" dirty="0">
                <a:ea typeface="ＭＳ Ｐゴシック" pitchFamily="34" charset="-128"/>
              </a:rPr>
              <a:t>possible </a:t>
            </a:r>
            <a:r>
              <a:rPr lang="en-US" altLang="en-US" dirty="0" smtClean="0">
                <a:ea typeface="ＭＳ Ｐゴシック" pitchFamily="34" charset="-128"/>
              </a:rPr>
              <a:t>.</a:t>
            </a: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ea typeface="ＭＳ Ｐゴシック" pitchFamily="34" charset="-128"/>
              </a:rPr>
              <a:t>Learning Objectives</a:t>
            </a:r>
          </a:p>
        </p:txBody>
      </p:sp>
      <p:sp>
        <p:nvSpPr>
          <p:cNvPr id="19459" name="Content Placeholder 2"/>
          <p:cNvSpPr>
            <a:spLocks noGrp="1"/>
          </p:cNvSpPr>
          <p:nvPr>
            <p:ph idx="1"/>
          </p:nvPr>
        </p:nvSpPr>
        <p:spPr/>
        <p:txBody>
          <a:bodyPr/>
          <a:lstStyle/>
          <a:p>
            <a:pPr eaLnBrk="1" hangingPunct="1"/>
            <a:r>
              <a:rPr lang="en-US" altLang="en-US" dirty="0" smtClean="0">
                <a:ea typeface="ＭＳ Ｐゴシック" pitchFamily="34" charset="-128"/>
              </a:rPr>
              <a:t>Treat chronic diseases in resource-limited settings in a rational, cost-effective way.</a:t>
            </a:r>
          </a:p>
          <a:p>
            <a:pPr eaLnBrk="1" hangingPunct="1"/>
            <a:r>
              <a:rPr lang="en-US" altLang="en-US" dirty="0" smtClean="0">
                <a:ea typeface="ＭＳ Ｐゴシック" pitchFamily="34" charset="-128"/>
              </a:rPr>
              <a:t>Follow an income-</a:t>
            </a:r>
            <a:r>
              <a:rPr lang="en-US" altLang="en-US" dirty="0">
                <a:ea typeface="ＭＳ Ｐゴシック" pitchFamily="34" charset="-128"/>
              </a:rPr>
              <a:t>based diagnosis and </a:t>
            </a:r>
            <a:r>
              <a:rPr lang="en-US" altLang="en-US" dirty="0" smtClean="0">
                <a:ea typeface="ＭＳ Ｐゴシック" pitchFamily="34" charset="-128"/>
              </a:rPr>
              <a:t>treatment protocol for hypertension, type 1 and 2 diabetes, maternity care, surgery, cancer screening, and acute care.</a:t>
            </a:r>
          </a:p>
          <a:p>
            <a:pPr eaLnBrk="1" hangingPunct="1"/>
            <a:r>
              <a:rPr lang="en-US" altLang="en-US" dirty="0" smtClean="0">
                <a:ea typeface="ＭＳ Ｐゴシック" pitchFamily="34" charset="-128"/>
              </a:rPr>
              <a:t>Design treatment protocols based on guiding principles of cost-effectiveness.</a:t>
            </a:r>
          </a:p>
          <a:p>
            <a:pPr eaLnBrk="1" hangingPunct="1"/>
            <a:endParaRPr lang="en-US" altLang="en-US" dirty="0" smtClean="0">
              <a:ea typeface="ＭＳ Ｐゴシック" pitchFamily="34" charset="-128"/>
            </a:endParaRPr>
          </a:p>
        </p:txBody>
      </p:sp>
      <p:sp>
        <p:nvSpPr>
          <p:cNvPr id="19460" name="Slide Number Placeholder 3"/>
          <p:cNvSpPr>
            <a:spLocks noGrp="1"/>
          </p:cNvSpPr>
          <p:nvPr>
            <p:ph type="sldNum" sz="quarter" idx="12"/>
          </p:nvPr>
        </p:nvSpPr>
        <p:spPr bwMode="auto">
          <a:xfrm>
            <a:off x="8485188" y="6529388"/>
            <a:ext cx="658812" cy="109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eaLnBrk="0" hangingPunct="0">
              <a:lnSpc>
                <a:spcPct val="90000"/>
              </a:lnSpc>
              <a:spcBef>
                <a:spcPts val="1500"/>
              </a:spcBef>
              <a:buClr>
                <a:schemeClr val="tx2"/>
              </a:buClr>
              <a:buFont typeface="Arial" pitchFamily="34" charset="0"/>
              <a:buChar char="•"/>
              <a:defRPr sz="2800">
                <a:solidFill>
                  <a:schemeClr val="tx1"/>
                </a:solidFill>
                <a:latin typeface="Arial" pitchFamily="34" charset="0"/>
                <a:ea typeface="ＭＳ Ｐゴシック" pitchFamily="34" charset="-128"/>
              </a:defRPr>
            </a:lvl1pPr>
            <a:lvl2pPr marL="742950" indent="-28575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3pPr>
            <a:lvl4pPr marL="16002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4pPr>
            <a:lvl5pPr marL="2057400" indent="-228600" eaLnBrk="0" hangingPunct="0">
              <a:lnSpc>
                <a:spcPct val="90000"/>
              </a:lnSpc>
              <a:spcBef>
                <a:spcPts val="600"/>
              </a:spcBef>
              <a:buClr>
                <a:srgbClr val="78AFFF"/>
              </a:buClr>
              <a:buFont typeface="Arial" pitchFamily="34" charset="0"/>
              <a:buChar char="•"/>
              <a:defRPr sz="2800">
                <a:solidFill>
                  <a:schemeClr val="tx1"/>
                </a:solidFill>
                <a:latin typeface="Arial" pitchFamily="34" charset="0"/>
                <a:ea typeface="ＭＳ Ｐゴシック" pitchFamily="34" charset="-128"/>
              </a:defRPr>
            </a:lvl5pPr>
            <a:lvl6pPr marL="25146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6pPr>
            <a:lvl7pPr marL="29718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7pPr>
            <a:lvl8pPr marL="34290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8pPr>
            <a:lvl9pPr marL="3886200" indent="-228600" eaLnBrk="0" fontAlgn="base" hangingPunct="0">
              <a:lnSpc>
                <a:spcPct val="90000"/>
              </a:lnSpc>
              <a:spcBef>
                <a:spcPts val="600"/>
              </a:spcBef>
              <a:spcAft>
                <a:spcPct val="0"/>
              </a:spcAft>
              <a:buClr>
                <a:srgbClr val="78AFFF"/>
              </a:buClr>
              <a:buFont typeface="Arial" pitchFamily="34" charset="0"/>
              <a:buChar char="•"/>
              <a:defRPr sz="2800">
                <a:solidFill>
                  <a:schemeClr val="tx1"/>
                </a:solidFill>
                <a:latin typeface="Arial" pitchFamily="34" charset="0"/>
                <a:ea typeface="ＭＳ Ｐゴシック" pitchFamily="34" charset="-128"/>
              </a:defRPr>
            </a:lvl9pPr>
          </a:lstStyle>
          <a:p>
            <a:pPr eaLnBrk="1" hangingPunct="1">
              <a:lnSpc>
                <a:spcPct val="100000"/>
              </a:lnSpc>
              <a:spcBef>
                <a:spcPct val="0"/>
              </a:spcBef>
              <a:buClrTx/>
              <a:buFontTx/>
              <a:buNone/>
            </a:pPr>
            <a:fld id="{28FAA29E-DD39-4FBD-B0C4-C3A90747D006}" type="slidenum">
              <a:rPr lang="en-US" altLang="en-US" sz="700" smtClean="0">
                <a:solidFill>
                  <a:srgbClr val="3587FF"/>
                </a:solidFill>
              </a:rPr>
              <a:pPr eaLnBrk="1" hangingPunct="1">
                <a:lnSpc>
                  <a:spcPct val="100000"/>
                </a:lnSpc>
                <a:spcBef>
                  <a:spcPct val="0"/>
                </a:spcBef>
                <a:buClrTx/>
                <a:buFontTx/>
                <a:buNone/>
              </a:pPr>
              <a:t>92</a:t>
            </a:fld>
            <a:endParaRPr lang="en-US" altLang="en-US" sz="700" smtClean="0">
              <a:solidFill>
                <a:srgbClr val="3587FF"/>
              </a:solidFill>
            </a:endParaRPr>
          </a:p>
        </p:txBody>
      </p:sp>
    </p:spTree>
    <p:extLst>
      <p:ext uri="{BB962C8B-B14F-4D97-AF65-F5344CB8AC3E}">
        <p14:creationId xmlns:p14="http://schemas.microsoft.com/office/powerpoint/2010/main" val="11004298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altLang="en-US" smtClean="0">
                <a:ea typeface="ＭＳ Ｐゴシック" pitchFamily="34" charset="-128"/>
              </a:rPr>
              <a:t>Select Bibliography	</a:t>
            </a:r>
          </a:p>
        </p:txBody>
      </p:sp>
      <p:sp>
        <p:nvSpPr>
          <p:cNvPr id="102403" name="Content Placeholder 2"/>
          <p:cNvSpPr>
            <a:spLocks noGrp="1"/>
          </p:cNvSpPr>
          <p:nvPr>
            <p:ph idx="1"/>
          </p:nvPr>
        </p:nvSpPr>
        <p:spPr>
          <a:xfrm>
            <a:off x="685800" y="1219200"/>
            <a:ext cx="7159625" cy="4568825"/>
          </a:xfrm>
        </p:spPr>
        <p:txBody>
          <a:bodyPr/>
          <a:lstStyle/>
          <a:p>
            <a:r>
              <a:rPr lang="en-US" altLang="en-US" sz="1600" dirty="0" smtClean="0">
                <a:solidFill>
                  <a:srgbClr val="FFFFFF"/>
                </a:solidFill>
                <a:ea typeface="ＭＳ Ｐゴシック" pitchFamily="34" charset="-128"/>
              </a:rPr>
              <a:t>WHO and World Economic Forum, </a:t>
            </a:r>
            <a:r>
              <a:rPr lang="en-US" altLang="fr-CA" sz="1600" dirty="0" smtClean="0">
                <a:solidFill>
                  <a:srgbClr val="FFFFFF"/>
                </a:solidFill>
                <a:ea typeface="ＭＳ Ｐゴシック" pitchFamily="34" charset="-128"/>
              </a:rPr>
              <a:t>“</a:t>
            </a:r>
            <a:r>
              <a:rPr lang="en-US" altLang="en-US" sz="1600" dirty="0" smtClean="0">
                <a:solidFill>
                  <a:srgbClr val="FFFFFF"/>
                </a:solidFill>
                <a:ea typeface="ＭＳ Ｐゴシック" pitchFamily="34" charset="-128"/>
              </a:rPr>
              <a:t>From Burden to </a:t>
            </a:r>
            <a:r>
              <a:rPr lang="en-US" altLang="fr-CA" sz="1600" dirty="0" smtClean="0">
                <a:solidFill>
                  <a:srgbClr val="FFFFFF"/>
                </a:solidFill>
                <a:ea typeface="ＭＳ Ｐゴシック" pitchFamily="34" charset="-128"/>
              </a:rPr>
              <a:t>‘</a:t>
            </a:r>
            <a:r>
              <a:rPr lang="en-US" altLang="en-US" sz="1600" dirty="0" smtClean="0">
                <a:solidFill>
                  <a:srgbClr val="FFFFFF"/>
                </a:solidFill>
                <a:ea typeface="ＭＳ Ｐゴシック" pitchFamily="34" charset="-128"/>
              </a:rPr>
              <a:t>Best Buys</a:t>
            </a:r>
            <a:r>
              <a:rPr lang="en-US" altLang="fr-CA" sz="1600" dirty="0" smtClean="0">
                <a:solidFill>
                  <a:srgbClr val="FFFFFF"/>
                </a:solidFill>
                <a:ea typeface="ＭＳ Ｐゴシック" pitchFamily="34" charset="-128"/>
              </a:rPr>
              <a:t>’”</a:t>
            </a:r>
            <a:r>
              <a:rPr lang="en-US" altLang="en-US" sz="1600" dirty="0" smtClean="0">
                <a:solidFill>
                  <a:srgbClr val="FFFFFF"/>
                </a:solidFill>
                <a:ea typeface="ＭＳ Ｐゴシック" pitchFamily="34" charset="-128"/>
              </a:rPr>
              <a:t>, 2009</a:t>
            </a:r>
          </a:p>
          <a:p>
            <a:r>
              <a:rPr lang="en-US" altLang="en-US" sz="1600" dirty="0" smtClean="0">
                <a:solidFill>
                  <a:srgbClr val="FFFFFF"/>
                </a:solidFill>
                <a:ea typeface="ＭＳ Ｐゴシック" pitchFamily="34" charset="-128"/>
              </a:rPr>
              <a:t>Christopher Murray</a:t>
            </a:r>
            <a:r>
              <a:rPr lang="en-US" altLang="fr-CA" sz="1600" dirty="0" smtClean="0">
                <a:solidFill>
                  <a:srgbClr val="FFFFFF"/>
                </a:solidFill>
                <a:ea typeface="ＭＳ Ｐゴシック" pitchFamily="34" charset="-128"/>
              </a:rPr>
              <a:t>’</a:t>
            </a:r>
            <a:r>
              <a:rPr lang="en-US" altLang="en-US" sz="1600" dirty="0" smtClean="0">
                <a:solidFill>
                  <a:srgbClr val="FFFFFF"/>
                </a:solidFill>
                <a:ea typeface="ＭＳ Ｐゴシック" pitchFamily="34" charset="-128"/>
              </a:rPr>
              <a:t>s bibliography…</a:t>
            </a:r>
          </a:p>
          <a:p>
            <a:r>
              <a:rPr lang="en-US" altLang="en-US" sz="1600" dirty="0" err="1" smtClean="0">
                <a:solidFill>
                  <a:srgbClr val="FFFFFF"/>
                </a:solidFill>
                <a:ea typeface="ＭＳ Ｐゴシック" pitchFamily="34" charset="-128"/>
              </a:rPr>
              <a:t>Rhatigan</a:t>
            </a:r>
            <a:r>
              <a:rPr lang="en-US" altLang="en-US" sz="1600" dirty="0" smtClean="0">
                <a:solidFill>
                  <a:srgbClr val="FFFFFF"/>
                </a:solidFill>
                <a:ea typeface="ＭＳ Ｐゴシック" pitchFamily="34" charset="-128"/>
              </a:rPr>
              <a:t> et al. Applying the Care Delivery Value Chain: HIV/AIDS Care in Resource Poor </a:t>
            </a:r>
            <a:r>
              <a:rPr lang="en-US" altLang="en-US" sz="1600" dirty="0" err="1" smtClean="0">
                <a:solidFill>
                  <a:srgbClr val="FFFFFF"/>
                </a:solidFill>
                <a:ea typeface="ＭＳ Ｐゴシック" pitchFamily="34" charset="-128"/>
              </a:rPr>
              <a:t>Setttings</a:t>
            </a:r>
            <a:r>
              <a:rPr lang="en-US" altLang="en-US" sz="1600" dirty="0" smtClean="0">
                <a:solidFill>
                  <a:srgbClr val="FFFFFF"/>
                </a:solidFill>
                <a:ea typeface="ＭＳ Ｐゴシック" pitchFamily="34" charset="-128"/>
              </a:rPr>
              <a:t>. Harvard Business School working paper, 2009</a:t>
            </a:r>
          </a:p>
          <a:p>
            <a:r>
              <a:rPr lang="en-US" altLang="en-US" sz="1600" dirty="0" smtClean="0">
                <a:solidFill>
                  <a:srgbClr val="FFFFFF"/>
                </a:solidFill>
                <a:ea typeface="ＭＳ Ｐゴシック" pitchFamily="34" charset="-128"/>
              </a:rPr>
              <a:t>Ministers Summit: The Benefits of Responsible Use of Medicines: Setting Priorities for Better and Cost-Effective Healthcare. Amsterdam, 3 Oct 2012.</a:t>
            </a:r>
          </a:p>
          <a:p>
            <a:r>
              <a:rPr lang="en-US" altLang="en-US" sz="1600" dirty="0" smtClean="0">
                <a:ea typeface="ＭＳ Ｐゴシック" pitchFamily="34" charset="-128"/>
              </a:rPr>
              <a:t>WHO-Choice ((</a:t>
            </a:r>
            <a:r>
              <a:rPr lang="en-US" altLang="en-US" sz="1600" b="1" dirty="0" err="1" smtClean="0">
                <a:ea typeface="ＭＳ Ｐゴシック" pitchFamily="34" charset="-128"/>
              </a:rPr>
              <a:t>CHO</a:t>
            </a:r>
            <a:r>
              <a:rPr lang="en-US" altLang="en-US" sz="1600" dirty="0" err="1" smtClean="0">
                <a:ea typeface="ＭＳ Ｐゴシック" pitchFamily="34" charset="-128"/>
              </a:rPr>
              <a:t>osing</a:t>
            </a:r>
            <a:r>
              <a:rPr lang="en-US" altLang="en-US" sz="1600" dirty="0" smtClean="0">
                <a:ea typeface="ＭＳ Ｐゴシック" pitchFamily="34" charset="-128"/>
              </a:rPr>
              <a:t> </a:t>
            </a:r>
            <a:r>
              <a:rPr lang="en-US" altLang="en-US" sz="1600" b="1" dirty="0" smtClean="0">
                <a:ea typeface="ＭＳ Ｐゴシック" pitchFamily="34" charset="-128"/>
              </a:rPr>
              <a:t>I</a:t>
            </a:r>
            <a:r>
              <a:rPr lang="en-US" altLang="en-US" sz="1600" dirty="0" smtClean="0">
                <a:ea typeface="ＭＳ Ｐゴシック" pitchFamily="34" charset="-128"/>
              </a:rPr>
              <a:t>nterventions that are </a:t>
            </a:r>
            <a:r>
              <a:rPr lang="en-US" altLang="en-US" sz="1600" b="1" dirty="0" smtClean="0">
                <a:ea typeface="ＭＳ Ｐゴシック" pitchFamily="34" charset="-128"/>
              </a:rPr>
              <a:t>C</a:t>
            </a:r>
            <a:r>
              <a:rPr lang="en-US" altLang="en-US" sz="1600" dirty="0" smtClean="0">
                <a:ea typeface="ＭＳ Ｐゴシック" pitchFamily="34" charset="-128"/>
              </a:rPr>
              <a:t>ost-</a:t>
            </a:r>
            <a:r>
              <a:rPr lang="en-US" altLang="en-US" sz="1600" b="1" dirty="0" smtClean="0">
                <a:ea typeface="ＭＳ Ｐゴシック" pitchFamily="34" charset="-128"/>
              </a:rPr>
              <a:t>E</a:t>
            </a:r>
            <a:r>
              <a:rPr lang="en-US" altLang="en-US" sz="1600" dirty="0" smtClean="0">
                <a:ea typeface="ＭＳ Ｐゴシック" pitchFamily="34" charset="-128"/>
              </a:rPr>
              <a:t>ffective): </a:t>
            </a:r>
            <a:r>
              <a:rPr lang="en-US" altLang="en-US" sz="1600" dirty="0" smtClean="0">
                <a:ea typeface="ＭＳ Ｐゴシック" pitchFamily="34" charset="-128"/>
                <a:hlinkClick r:id="rId2"/>
              </a:rPr>
              <a:t>http://www.who.int/choice/cost-effectiveness/en/</a:t>
            </a:r>
            <a:r>
              <a:rPr lang="en-US" altLang="en-US" sz="1600" dirty="0" smtClean="0">
                <a:ea typeface="ＭＳ Ｐゴシック" pitchFamily="34" charset="-128"/>
              </a:rPr>
              <a:t> </a:t>
            </a:r>
          </a:p>
          <a:p>
            <a:r>
              <a:rPr lang="en-US" altLang="en-US" sz="1600" dirty="0" smtClean="0">
                <a:ea typeface="ＭＳ Ｐゴシック" pitchFamily="34" charset="-128"/>
              </a:rPr>
              <a:t>One Health Tool software –  </a:t>
            </a:r>
            <a:r>
              <a:rPr lang="en-US" altLang="en-US" sz="1600" dirty="0" smtClean="0">
                <a:ea typeface="ＭＳ Ｐゴシック" pitchFamily="34" charset="-128"/>
                <a:hlinkClick r:id="rId3"/>
              </a:rPr>
              <a:t>http://www.who.int/choice/onehealthtool/en/</a:t>
            </a:r>
            <a:r>
              <a:rPr lang="en-US" altLang="en-US" sz="1600" dirty="0" smtClean="0">
                <a:ea typeface="ＭＳ Ｐゴシック" pitchFamily="34" charset="-128"/>
              </a:rPr>
              <a:t> </a:t>
            </a:r>
          </a:p>
          <a:p>
            <a:r>
              <a:rPr lang="en-US" altLang="en-US" sz="1600" dirty="0" smtClean="0">
                <a:ea typeface="ＭＳ Ｐゴシック" pitchFamily="34" charset="-128"/>
              </a:rPr>
              <a:t>(See slides for other references)</a:t>
            </a: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2"/>
          <p:cNvSpPr>
            <a:spLocks noGrp="1"/>
          </p:cNvSpPr>
          <p:nvPr>
            <p:ph type="title"/>
          </p:nvPr>
        </p:nvSpPr>
        <p:spPr/>
        <p:txBody>
          <a:bodyPr/>
          <a:lstStyle/>
          <a:p>
            <a:pPr eaLnBrk="1" hangingPunct="1"/>
            <a:r>
              <a:rPr lang="en-US" altLang="en-US" dirty="0" smtClean="0">
                <a:ea typeface="ＭＳ Ｐゴシック" pitchFamily="34" charset="-128"/>
              </a:rPr>
              <a:t>Questions &amp; Discussion</a:t>
            </a:r>
            <a:br>
              <a:rPr lang="en-US" altLang="en-US" dirty="0" smtClean="0">
                <a:ea typeface="ＭＳ Ｐゴシック" pitchFamily="34" charset="-128"/>
              </a:rPr>
            </a:br>
            <a:r>
              <a:rPr lang="en-US" altLang="en-US" sz="2400" dirty="0" err="1" smtClean="0">
                <a:ea typeface="ＭＳ Ｐゴシック" pitchFamily="34" charset="-128"/>
              </a:rPr>
              <a:t>merry.stephen@mayo.edu</a:t>
            </a:r>
            <a:endParaRPr lang="en-US" altLang="en-US" dirty="0" smtClean="0">
              <a:ea typeface="ＭＳ Ｐゴシック" pitchFamily="34" charset="-128"/>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rocedures for Your Practice 2013">
  <a:themeElements>
    <a:clrScheme name="mc-bluetexture">
      <a:dk1>
        <a:sysClr val="windowText" lastClr="000000"/>
      </a:dk1>
      <a:lt1>
        <a:sysClr val="window" lastClr="FFFFFF"/>
      </a:lt1>
      <a:dk2>
        <a:srgbClr val="0046AD"/>
      </a:dk2>
      <a:lt2>
        <a:srgbClr val="FFFF00"/>
      </a:lt2>
      <a:accent1>
        <a:srgbClr val="FFB600"/>
      </a:accent1>
      <a:accent2>
        <a:srgbClr val="F36925"/>
      </a:accent2>
      <a:accent3>
        <a:srgbClr val="3CBE18"/>
      </a:accent3>
      <a:accent4>
        <a:srgbClr val="A43EBD"/>
      </a:accent4>
      <a:accent5>
        <a:srgbClr val="C18253"/>
      </a:accent5>
      <a:accent6>
        <a:srgbClr val="56A7FD"/>
      </a:accent6>
      <a:hlink>
        <a:srgbClr val="CC99FF"/>
      </a:hlink>
      <a:folHlink>
        <a:srgbClr val="969696"/>
      </a:folHlink>
    </a:clrScheme>
    <a:fontScheme name="mc-bluetexture">
      <a:majorFont>
        <a:latin typeface="Arial"/>
        <a:ea typeface=""/>
        <a:cs typeface=""/>
      </a:majorFont>
      <a:minorFont>
        <a:latin typeface="Arial"/>
        <a:ea typeface=""/>
        <a:cs typeface=""/>
      </a:minorFont>
    </a:fontScheme>
    <a:fmtScheme name="mc-bluetextur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Procedures for Your Practice 2013.pptx</Template>
  <TotalTime>10056</TotalTime>
  <Words>5675</Words>
  <Application>Microsoft Macintosh PowerPoint</Application>
  <PresentationFormat>On-screen Show (4:3)</PresentationFormat>
  <Paragraphs>627</Paragraphs>
  <Slides>94</Slides>
  <Notes>23</Notes>
  <HiddenSlides>14</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94</vt:i4>
      </vt:variant>
    </vt:vector>
  </HeadingPairs>
  <TitlesOfParts>
    <vt:vector size="97" baseType="lpstr">
      <vt:lpstr>Procedures for Your Practice 2013</vt:lpstr>
      <vt:lpstr>Chart</vt:lpstr>
      <vt:lpstr>Grafiek</vt:lpstr>
      <vt:lpstr>Welcome to ICD-10: Important New Codes</vt:lpstr>
      <vt:lpstr>Merging First World Quality With Third World Resources</vt:lpstr>
      <vt:lpstr>Alternative Title:  Cost Effective Care in Low Income Countries: Quality Care With Less Resources</vt:lpstr>
      <vt:lpstr>Disclosures</vt:lpstr>
      <vt:lpstr>Learning Objectives</vt:lpstr>
      <vt:lpstr>Medical Missionaries Behaving Badly in LIC</vt:lpstr>
      <vt:lpstr>The Overview Slide</vt:lpstr>
      <vt:lpstr>Disclaimer </vt:lpstr>
      <vt:lpstr>Cost Effectiveness Analysis</vt:lpstr>
      <vt:lpstr>Cost Effectiveness Analysis </vt:lpstr>
      <vt:lpstr>What Is A Reasonable Cost? </vt:lpstr>
      <vt:lpstr>Case 1: Hypertensive Guinean Farmer</vt:lpstr>
      <vt:lpstr>What is HTN? JNC 7 and WHO</vt:lpstr>
      <vt:lpstr>Hypertension in Africa</vt:lpstr>
      <vt:lpstr>Hypertension is the Leading Cause of Heart Failure in Africa  (Urban Cardiology Practice in Ghana)</vt:lpstr>
      <vt:lpstr>Paternalism vs. Shared Decision Making</vt:lpstr>
      <vt:lpstr>Paternalism vs. Shared Decision Making</vt:lpstr>
      <vt:lpstr>PowerPoint Presentation</vt:lpstr>
      <vt:lpstr>Case 1: Hypertensive Guinean Farmer</vt:lpstr>
      <vt:lpstr>Case 1 Alternative1:</vt:lpstr>
      <vt:lpstr>Case 1 Alternative2:</vt:lpstr>
      <vt:lpstr>Guinea Guide Thérapeutique Nationale</vt:lpstr>
      <vt:lpstr>Who to Treat?</vt:lpstr>
      <vt:lpstr>PowerPoint Presentation</vt:lpstr>
      <vt:lpstr>Wait…Are You Saying Life Isn’t Worth That?</vt:lpstr>
      <vt:lpstr>Where is that money coming from?</vt:lpstr>
      <vt:lpstr>What will happen if I don’t treat…</vt:lpstr>
      <vt:lpstr>If you do decide to treat…</vt:lpstr>
      <vt:lpstr>Choose Meds &amp; Methods Wisely</vt:lpstr>
      <vt:lpstr>Risk Stratification  of hypertensive patients</vt:lpstr>
      <vt:lpstr>How should we treat mild HTN in LIC?</vt:lpstr>
      <vt:lpstr>Lifestyle Modifications in the Management of Hypertension</vt:lpstr>
      <vt:lpstr>Patient Education - HTN</vt:lpstr>
      <vt:lpstr>Choose Meds Wisely</vt:lpstr>
      <vt:lpstr>Second Rx: Choose Meds Wisely</vt:lpstr>
      <vt:lpstr>Antihypertensive Medication Response in US African Americans</vt:lpstr>
      <vt:lpstr>Choosing Meds Wisely</vt:lpstr>
      <vt:lpstr>The ABCD’s of Choosing HTN Meds Wisely</vt:lpstr>
      <vt:lpstr>PowerPoint Presentation</vt:lpstr>
      <vt:lpstr>PowerPoint Presentation</vt:lpstr>
      <vt:lpstr>Best Buys</vt:lpstr>
      <vt:lpstr>Cost-Effectiveness Analysis</vt:lpstr>
      <vt:lpstr>Cost-Effectiveness Analysis</vt:lpstr>
      <vt:lpstr>Therefore…</vt:lpstr>
      <vt:lpstr>Case 2: The Togolese Boy With DM1</vt:lpstr>
      <vt:lpstr>DM1 – A Terminal Disease in LIC</vt:lpstr>
      <vt:lpstr>Less Than 5% of DM1 Is Treated in Low Income Countries</vt:lpstr>
      <vt:lpstr>PowerPoint Presentation</vt:lpstr>
      <vt:lpstr>Case 3: 60 year old Togolese DM2</vt:lpstr>
      <vt:lpstr>Another Type of DM2: DM2 without obesity and inactivity </vt:lpstr>
      <vt:lpstr>Obesity/Inactivity Associated DM2</vt:lpstr>
      <vt:lpstr>Risk Reduction of Various Interventions - 1993</vt:lpstr>
      <vt:lpstr>Conclusion Errors…</vt:lpstr>
      <vt:lpstr>Value of Intensive Glycemic Control - 1998 3867 Type 2 DM followed 10 years</vt:lpstr>
      <vt:lpstr>ADVANCE - 2008 Is Tight Control Good?</vt:lpstr>
      <vt:lpstr>ACCORD - 2008 The End of Tight Control?</vt:lpstr>
      <vt:lpstr>Rational Obesity Associated DM2 CV Risk Reduction:</vt:lpstr>
      <vt:lpstr>World Health Organization/ Health Action International (VII) – Cost of Meds Expressed in Days of Wages</vt:lpstr>
      <vt:lpstr>Cost Effective Care of DM2 in LIC</vt:lpstr>
      <vt:lpstr>Case 3: 60 year old Togolese DM2</vt:lpstr>
      <vt:lpstr>Case 4: The Pregnant Pakistani Woman</vt:lpstr>
      <vt:lpstr>Why Be Involved</vt:lpstr>
      <vt:lpstr>PowerPoint Presentation</vt:lpstr>
      <vt:lpstr>PowerPoint Presentation</vt:lpstr>
      <vt:lpstr>PowerPoint Presentation</vt:lpstr>
      <vt:lpstr>Inadequate Prenatal Care</vt:lpstr>
      <vt:lpstr>PowerPoint Presentation</vt:lpstr>
      <vt:lpstr>Good Maternity Care</vt:lpstr>
      <vt:lpstr>Case 4: The Pregnant Pakistani Woman</vt:lpstr>
      <vt:lpstr>PowerPoint Presentation</vt:lpstr>
      <vt:lpstr>Essential Surgery is Highly Cost-Effective</vt:lpstr>
      <vt:lpstr>Surgical Task Shifting (or Sharing)</vt:lpstr>
      <vt:lpstr>Surgical Task Shifting/Sharing With Surgeons</vt:lpstr>
      <vt:lpstr>What about cancer screening?</vt:lpstr>
      <vt:lpstr>Other Cancer Screening?</vt:lpstr>
      <vt:lpstr>Highly Cost Effective Care = Prevention</vt:lpstr>
      <vt:lpstr>Economic Benefits of Prevention Framework of Vaccinations</vt:lpstr>
      <vt:lpstr>PowerPoint Presentation</vt:lpstr>
      <vt:lpstr>Cost-Effective Health Care</vt:lpstr>
      <vt:lpstr> Cost Effectiveness: Diagnosis</vt:lpstr>
      <vt:lpstr>Syndromic Diagnoses Empiric Rx: WHO IMCI (Integrated Management of Childhood Illness)</vt:lpstr>
      <vt:lpstr>E.g. Evidence Based Cancer Screening Recs for Thailand (MIC) 2014: Screening guidelines based on country income</vt:lpstr>
      <vt:lpstr>PowerPoint Presentation</vt:lpstr>
      <vt:lpstr>Cost Effective Care</vt:lpstr>
      <vt:lpstr>Cost Effective Care: Treatment</vt:lpstr>
      <vt:lpstr>   The Benefits of Responsible Use of Medicines. Setting Policies for Better and Cost-effective Healthcare.  Ministers Summit, Amsterdam, the Netherlands.  3 October 2012,</vt:lpstr>
      <vt:lpstr>WHO Essential Medication List</vt:lpstr>
      <vt:lpstr>Cost Effective Care</vt:lpstr>
      <vt:lpstr>So, how should I decide who to treat?</vt:lpstr>
      <vt:lpstr>So, how should I decide?</vt:lpstr>
      <vt:lpstr>Medical Missionaries Behaving Well In A LIC</vt:lpstr>
      <vt:lpstr>Learning Objectives</vt:lpstr>
      <vt:lpstr>Select Bibliography </vt:lpstr>
      <vt:lpstr>Questions &amp; Discussion merry.stephen@mayo.edu</vt:lpstr>
    </vt:vector>
  </TitlesOfParts>
  <Company>Mayo Clinic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Effective Care in Resource Limited Settings</dc:title>
  <dc:creator>Stephen P Merry</dc:creator>
  <dc:description>v2.15</dc:description>
  <cp:lastModifiedBy>Stephen Merry</cp:lastModifiedBy>
  <cp:revision>317</cp:revision>
  <dcterms:created xsi:type="dcterms:W3CDTF">2013-09-24T19:23:46Z</dcterms:created>
  <dcterms:modified xsi:type="dcterms:W3CDTF">2015-11-08T21:19:30Z</dcterms:modified>
</cp:coreProperties>
</file>