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319" r:id="rId2"/>
    <p:sldId id="383" r:id="rId3"/>
    <p:sldId id="384" r:id="rId4"/>
    <p:sldId id="385" r:id="rId5"/>
    <p:sldId id="386" r:id="rId6"/>
    <p:sldId id="306" r:id="rId7"/>
    <p:sldId id="257" r:id="rId8"/>
    <p:sldId id="258" r:id="rId9"/>
    <p:sldId id="361" r:id="rId10"/>
    <p:sldId id="265" r:id="rId11"/>
    <p:sldId id="363" r:id="rId12"/>
    <p:sldId id="376" r:id="rId13"/>
    <p:sldId id="364" r:id="rId14"/>
    <p:sldId id="373" r:id="rId15"/>
    <p:sldId id="365" r:id="rId16"/>
    <p:sldId id="377" r:id="rId17"/>
    <p:sldId id="366" r:id="rId18"/>
    <p:sldId id="378" r:id="rId19"/>
    <p:sldId id="367" r:id="rId20"/>
    <p:sldId id="379" r:id="rId21"/>
    <p:sldId id="368" r:id="rId22"/>
    <p:sldId id="380" r:id="rId23"/>
    <p:sldId id="369" r:id="rId24"/>
    <p:sldId id="370" r:id="rId25"/>
    <p:sldId id="371" r:id="rId26"/>
    <p:sldId id="283" r:id="rId27"/>
    <p:sldId id="285" r:id="rId28"/>
    <p:sldId id="287" r:id="rId29"/>
    <p:sldId id="288" r:id="rId30"/>
    <p:sldId id="372" r:id="rId31"/>
    <p:sldId id="374" r:id="rId32"/>
    <p:sldId id="375" r:id="rId33"/>
    <p:sldId id="395" r:id="rId34"/>
    <p:sldId id="396" r:id="rId35"/>
    <p:sldId id="398" r:id="rId36"/>
    <p:sldId id="406" r:id="rId37"/>
    <p:sldId id="407" r:id="rId38"/>
    <p:sldId id="412" r:id="rId39"/>
    <p:sldId id="410" r:id="rId40"/>
    <p:sldId id="397" r:id="rId41"/>
    <p:sldId id="408" r:id="rId42"/>
    <p:sldId id="409" r:id="rId43"/>
    <p:sldId id="400" r:id="rId44"/>
    <p:sldId id="401" r:id="rId45"/>
    <p:sldId id="402" r:id="rId46"/>
    <p:sldId id="403" r:id="rId47"/>
    <p:sldId id="404" r:id="rId48"/>
    <p:sldId id="411" r:id="rId49"/>
    <p:sldId id="307" r:id="rId50"/>
    <p:sldId id="381" r:id="rId51"/>
    <p:sldId id="382" r:id="rId52"/>
    <p:sldId id="308" r:id="rId53"/>
    <p:sldId id="309" r:id="rId54"/>
    <p:sldId id="310" r:id="rId55"/>
    <p:sldId id="387" r:id="rId56"/>
    <p:sldId id="311" r:id="rId57"/>
    <p:sldId id="313" r:id="rId58"/>
    <p:sldId id="388" r:id="rId59"/>
    <p:sldId id="390" r:id="rId60"/>
    <p:sldId id="314" r:id="rId61"/>
    <p:sldId id="315" r:id="rId62"/>
    <p:sldId id="391" r:id="rId63"/>
    <p:sldId id="324" r:id="rId64"/>
    <p:sldId id="325" r:id="rId65"/>
    <p:sldId id="326" r:id="rId66"/>
    <p:sldId id="327" r:id="rId67"/>
    <p:sldId id="393" r:id="rId68"/>
    <p:sldId id="328" r:id="rId69"/>
    <p:sldId id="329" r:id="rId70"/>
    <p:sldId id="318" r:id="rId71"/>
    <p:sldId id="330" r:id="rId72"/>
    <p:sldId id="394" r:id="rId73"/>
    <p:sldId id="331" r:id="rId74"/>
    <p:sldId id="413" r:id="rId75"/>
    <p:sldId id="316" r:id="rId76"/>
    <p:sldId id="414" r:id="rId77"/>
    <p:sldId id="332" r:id="rId78"/>
    <p:sldId id="333" r:id="rId79"/>
    <p:sldId id="334" r:id="rId80"/>
    <p:sldId id="335" r:id="rId81"/>
    <p:sldId id="336" r:id="rId82"/>
    <p:sldId id="354"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9" autoAdjust="0"/>
    <p:restoredTop sz="86380" autoAdjust="0"/>
  </p:normalViewPr>
  <p:slideViewPr>
    <p:cSldViewPr>
      <p:cViewPr>
        <p:scale>
          <a:sx n="60" d="100"/>
          <a:sy n="60" d="100"/>
        </p:scale>
        <p:origin x="-882" y="-144"/>
      </p:cViewPr>
      <p:guideLst>
        <p:guide orient="horz" pos="2160"/>
        <p:guide pos="2880"/>
      </p:guideLst>
    </p:cSldViewPr>
  </p:slideViewPr>
  <p:outlineViewPr>
    <p:cViewPr>
      <p:scale>
        <a:sx n="33" d="100"/>
        <a:sy n="33" d="100"/>
      </p:scale>
      <p:origin x="0" y="41436"/>
    </p:cViewPr>
  </p:outlineViewPr>
  <p:notesTextViewPr>
    <p:cViewPr>
      <p:scale>
        <a:sx n="100" d="100"/>
        <a:sy n="100" d="100"/>
      </p:scale>
      <p:origin x="0" y="0"/>
    </p:cViewPr>
  </p:notesTextViewPr>
  <p:sorterViewPr>
    <p:cViewPr>
      <p:scale>
        <a:sx n="90" d="100"/>
        <a:sy n="90" d="100"/>
      </p:scale>
      <p:origin x="0" y="1695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B54E18-2D1C-430A-8C3C-E9DC45A82BA1}" type="datetimeFigureOut">
              <a:rPr lang="en-US" smtClean="0"/>
              <a:pPr/>
              <a:t>11/11/2011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5DD87-66AC-4116-B9BB-B597A5CD0D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Abdominal pain in the tropics includes many of the same diseases as elsewhere but there are conditions that are unique. Using a case-based approach, some of the more common of the conditions which cause acute abdominal pain will be dressed. Approaches to diagnosis and treatment, especially those which are not obvious to the practitioner from N. America, will be discussed in an interactive style</a:t>
            </a:r>
            <a:r>
              <a:rPr lang="en-US" sz="1200" kern="1200" baseline="0" dirty="0" smtClean="0">
                <a:solidFill>
                  <a:schemeClr val="tx1"/>
                </a:solidFill>
                <a:latin typeface="+mn-lt"/>
                <a:ea typeface="+mn-ea"/>
                <a:cs typeface="+mn-cs"/>
              </a:rPr>
              <a:t> Se</a:t>
            </a:r>
            <a:r>
              <a:rPr lang="en-US" sz="1200" kern="1200" dirty="0" smtClean="0">
                <a:solidFill>
                  <a:schemeClr val="tx1"/>
                </a:solidFill>
                <a:latin typeface="+mn-lt"/>
                <a:ea typeface="+mn-ea"/>
                <a:cs typeface="+mn-cs"/>
              </a:rPr>
              <a:t>ssion Problem:</a:t>
            </a:r>
          </a:p>
          <a:p>
            <a:pPr lvl="0"/>
            <a:r>
              <a:rPr lang="en-US" sz="1200" kern="1200" dirty="0" smtClean="0">
                <a:solidFill>
                  <a:schemeClr val="tx1"/>
                </a:solidFill>
                <a:latin typeface="+mn-lt"/>
                <a:ea typeface="+mn-ea"/>
                <a:cs typeface="+mn-cs"/>
              </a:rPr>
              <a:t> For the uninitiated, abdominal crisis due to tropical diseases and conditions can be frightening. Diagnostic, physiological and treatment principles must be applied in a unique fashion and this session is designed to increase awareness and to give principles which will help in the treatment of these patients.</a:t>
            </a:r>
          </a:p>
          <a:p>
            <a:pPr lvl="0"/>
            <a:r>
              <a:rPr lang="en-US" sz="1200" kern="1200" dirty="0" smtClean="0">
                <a:solidFill>
                  <a:schemeClr val="tx1"/>
                </a:solidFill>
                <a:latin typeface="+mn-lt"/>
                <a:ea typeface="+mn-ea"/>
                <a:cs typeface="+mn-cs"/>
              </a:rPr>
              <a:t>Session Solution: To increase awareness of presentation, diagnosis and treatment of these abdominal conditions which are usually found only (predominantly) in the tropics.</a:t>
            </a:r>
          </a:p>
        </p:txBody>
      </p:sp>
      <p:sp>
        <p:nvSpPr>
          <p:cNvPr id="4" name="Slide Number Placeholder 3"/>
          <p:cNvSpPr>
            <a:spLocks noGrp="1"/>
          </p:cNvSpPr>
          <p:nvPr>
            <p:ph type="sldNum" sz="quarter" idx="10"/>
          </p:nvPr>
        </p:nvSpPr>
        <p:spPr/>
        <p:txBody>
          <a:bodyPr/>
          <a:lstStyle/>
          <a:p>
            <a:fld id="{97A5DD87-66AC-4116-B9BB-B597A5CD0DD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US" sz="1200" dirty="0" smtClean="0">
                <a:latin typeface="+mn-lt"/>
                <a:ea typeface="Calibri"/>
                <a:cs typeface="Times New Roman"/>
              </a:rPr>
              <a:t>Note that ulceration and perforation occurs 2- 3 weeks into the disease. </a:t>
            </a:r>
          </a:p>
          <a:p>
            <a:r>
              <a:rPr lang="en-US" sz="1200" dirty="0" smtClean="0">
                <a:latin typeface="+mn-lt"/>
                <a:ea typeface="Calibri"/>
                <a:cs typeface="Times New Roman"/>
              </a:rPr>
              <a:t>They will have been ill for a while.</a:t>
            </a:r>
            <a:endParaRPr lang="en-US" dirty="0"/>
          </a:p>
        </p:txBody>
      </p:sp>
      <p:sp>
        <p:nvSpPr>
          <p:cNvPr id="4" name="Slide Number Placeholder 3"/>
          <p:cNvSpPr>
            <a:spLocks noGrp="1"/>
          </p:cNvSpPr>
          <p:nvPr>
            <p:ph type="sldNum" sz="quarter" idx="10"/>
          </p:nvPr>
        </p:nvSpPr>
        <p:spPr/>
        <p:txBody>
          <a:bodyPr/>
          <a:lstStyle/>
          <a:p>
            <a:pPr>
              <a:defRPr/>
            </a:pPr>
            <a:fld id="{D32E4452-7417-4917-9867-E8B0BAE7BCDB}" type="slidenum">
              <a:rPr lang="en-US" smtClean="0"/>
              <a:pPr>
                <a:defRPr/>
              </a:pPr>
              <a:t>35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US" sz="1200" dirty="0" smtClean="0">
                <a:latin typeface="+mn-lt"/>
                <a:ea typeface="Calibri"/>
                <a:cs typeface="Times New Roman"/>
              </a:rPr>
              <a:t>Typhoid Mary notwithstanding, surgery for the carrier state, i.e. cholecystectomy, is NOT a usual indication.  Normally, surgery in a typhoid carrier is done only </a:t>
            </a:r>
            <a:r>
              <a:rPr lang="en-US" sz="1200" dirty="0" err="1" smtClean="0">
                <a:latin typeface="+mn-lt"/>
                <a:ea typeface="Calibri"/>
                <a:cs typeface="Times New Roman"/>
              </a:rPr>
              <a:t>only</a:t>
            </a:r>
            <a:r>
              <a:rPr lang="en-US" sz="1200" dirty="0" smtClean="0">
                <a:latin typeface="+mn-lt"/>
                <a:ea typeface="Calibri"/>
                <a:cs typeface="Times New Roman"/>
              </a:rPr>
              <a:t> for chronic cholecystitis per se, largely because it doesn’t always work for carrier state.</a:t>
            </a:r>
          </a:p>
          <a:p>
            <a:pPr marL="0" marR="0">
              <a:lnSpc>
                <a:spcPct val="115000"/>
              </a:lnSpc>
              <a:spcBef>
                <a:spcPts val="0"/>
              </a:spcBef>
              <a:spcAft>
                <a:spcPts val="0"/>
              </a:spcAft>
            </a:pPr>
            <a:r>
              <a:rPr lang="en-US" sz="1200" dirty="0" smtClean="0">
                <a:latin typeface="+mn-lt"/>
                <a:ea typeface="Calibri"/>
                <a:cs typeface="Times New Roman"/>
              </a:rPr>
              <a:t>Hemorrhage  - 1.5 - 10% of patients, bleeding usually in 3 or 4</a:t>
            </a:r>
            <a:r>
              <a:rPr lang="en-US" sz="1200" baseline="30000" dirty="0" smtClean="0">
                <a:latin typeface="+mn-lt"/>
                <a:ea typeface="Calibri"/>
                <a:cs typeface="Times New Roman"/>
              </a:rPr>
              <a:t>th</a:t>
            </a:r>
            <a:r>
              <a:rPr lang="en-US" sz="1200" dirty="0" smtClean="0">
                <a:latin typeface="+mn-lt"/>
                <a:ea typeface="Calibri"/>
                <a:cs typeface="Times New Roman"/>
              </a:rPr>
              <a:t> week, usually UGI in type and may be hard to find if in the small intestine)</a:t>
            </a:r>
          </a:p>
          <a:p>
            <a:pPr marL="0" marR="0">
              <a:lnSpc>
                <a:spcPct val="115000"/>
              </a:lnSpc>
              <a:spcBef>
                <a:spcPts val="0"/>
              </a:spcBef>
              <a:spcAft>
                <a:spcPts val="0"/>
              </a:spcAft>
            </a:pPr>
            <a:r>
              <a:rPr lang="en-US" sz="1200" dirty="0" smtClean="0">
                <a:latin typeface="+mn-lt"/>
                <a:ea typeface="Calibri"/>
                <a:cs typeface="Times New Roman"/>
              </a:rPr>
              <a:t>Perforation  - 1 - 5% of patients, common in the second and third weeks of illness.  Some patients perforate without an obvious </a:t>
            </a:r>
            <a:r>
              <a:rPr lang="en-US" sz="1200" dirty="0" err="1" smtClean="0">
                <a:latin typeface="+mn-lt"/>
                <a:ea typeface="Calibri"/>
                <a:cs typeface="Times New Roman"/>
              </a:rPr>
              <a:t>prodrome</a:t>
            </a:r>
            <a:r>
              <a:rPr lang="en-US" sz="1200" dirty="0" smtClean="0">
                <a:latin typeface="+mn-lt"/>
                <a:ea typeface="Calibri"/>
                <a:cs typeface="Times New Roman"/>
              </a:rPr>
              <a:t>.</a:t>
            </a:r>
          </a:p>
          <a:p>
            <a:r>
              <a:rPr lang="en-US" sz="1200" dirty="0" smtClean="0">
                <a:latin typeface="+mn-lt"/>
                <a:ea typeface="Calibri"/>
                <a:cs typeface="Times New Roman"/>
              </a:rPr>
              <a:t>Mortality for perforation is as high as 40%, affected by many factors in these environments.</a:t>
            </a:r>
            <a:endParaRPr lang="en-US" dirty="0"/>
          </a:p>
        </p:txBody>
      </p:sp>
      <p:sp>
        <p:nvSpPr>
          <p:cNvPr id="4" name="Slide Number Placeholder 3"/>
          <p:cNvSpPr>
            <a:spLocks noGrp="1"/>
          </p:cNvSpPr>
          <p:nvPr>
            <p:ph type="sldNum" sz="quarter" idx="10"/>
          </p:nvPr>
        </p:nvSpPr>
        <p:spPr/>
        <p:txBody>
          <a:bodyPr/>
          <a:lstStyle/>
          <a:p>
            <a:pPr>
              <a:defRPr/>
            </a:pPr>
            <a:fld id="{D32E4452-7417-4917-9867-E8B0BAE7BCDB}" type="slidenum">
              <a:rPr lang="en-US" smtClean="0"/>
              <a:pPr>
                <a:defRPr/>
              </a:pPr>
              <a:t>40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Are you suspicious of abdominal catastrophe but have negative x-rays?  Do frequent examinations (performed by the same or an equally experienced examiner) and x-rays q. 6 h until improvement or perforation is evident.  X-rays may be expensive for the patient but are sometimes more sensitive than abdominal examination and early detection improves survival.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9C01E1F-160D-4FF0-9540-D4F176E0350E}" type="slidenum">
              <a:rPr lang="en-US" smtClean="0"/>
              <a:pPr>
                <a:defRPr/>
              </a:pPr>
              <a:t>43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perforations are due to necrosis of the Peyer’s patches in the distal small intestine and are often “punched out”.  Before taking to the OR, resuscitate  aggressively and  use appropriate antibiotic coverage.</a:t>
            </a:r>
          </a:p>
          <a:p>
            <a:r>
              <a:rPr lang="en-US" sz="1200" kern="1200" dirty="0" smtClean="0">
                <a:solidFill>
                  <a:schemeClr val="tx1"/>
                </a:solidFill>
                <a:latin typeface="+mn-lt"/>
                <a:ea typeface="+mn-ea"/>
                <a:cs typeface="+mn-cs"/>
              </a:rPr>
              <a:t>70% of all perforations are single and should be oversewn with a </a:t>
            </a:r>
            <a:r>
              <a:rPr lang="en-US" sz="1200" kern="1200" dirty="0" err="1" smtClean="0">
                <a:solidFill>
                  <a:schemeClr val="tx1"/>
                </a:solidFill>
                <a:latin typeface="+mn-lt"/>
                <a:ea typeface="+mn-ea"/>
                <a:cs typeface="+mn-cs"/>
              </a:rPr>
              <a:t>Lembert</a:t>
            </a:r>
            <a:r>
              <a:rPr lang="en-US" sz="1200" kern="1200" dirty="0" smtClean="0">
                <a:solidFill>
                  <a:schemeClr val="tx1"/>
                </a:solidFill>
                <a:latin typeface="+mn-lt"/>
                <a:ea typeface="+mn-ea"/>
                <a:cs typeface="+mn-cs"/>
              </a:rPr>
              <a:t> or something similar.  </a:t>
            </a:r>
          </a:p>
          <a:p>
            <a:r>
              <a:rPr lang="en-US" sz="1200" kern="1200" dirty="0" smtClean="0">
                <a:solidFill>
                  <a:schemeClr val="tx1"/>
                </a:solidFill>
                <a:latin typeface="+mn-lt"/>
                <a:ea typeface="+mn-ea"/>
                <a:cs typeface="+mn-cs"/>
              </a:rPr>
              <a:t>Need for excision of ulcer edges is debatable.</a:t>
            </a:r>
          </a:p>
          <a:p>
            <a:r>
              <a:rPr lang="en-US" sz="1200" kern="1200" dirty="0" smtClean="0">
                <a:solidFill>
                  <a:schemeClr val="tx1"/>
                </a:solidFill>
                <a:latin typeface="+mn-lt"/>
                <a:ea typeface="+mn-ea"/>
                <a:cs typeface="+mn-cs"/>
              </a:rPr>
              <a:t>Look for other sites “about to perforate” and consider </a:t>
            </a:r>
            <a:r>
              <a:rPr lang="en-US" sz="1200" kern="1200" dirty="0" err="1" smtClean="0">
                <a:solidFill>
                  <a:schemeClr val="tx1"/>
                </a:solidFill>
                <a:latin typeface="+mn-lt"/>
                <a:ea typeface="+mn-ea"/>
                <a:cs typeface="+mn-cs"/>
              </a:rPr>
              <a:t>plication</a:t>
            </a:r>
            <a:r>
              <a:rPr lang="en-US" sz="1200" kern="1200" dirty="0" smtClean="0">
                <a:solidFill>
                  <a:schemeClr val="tx1"/>
                </a:solidFill>
                <a:latin typeface="+mn-lt"/>
                <a:ea typeface="+mn-ea"/>
                <a:cs typeface="+mn-cs"/>
              </a:rPr>
              <a:t> of those questionable areas. </a:t>
            </a:r>
            <a:endParaRPr lang="en-US" dirty="0"/>
          </a:p>
        </p:txBody>
      </p:sp>
      <p:sp>
        <p:nvSpPr>
          <p:cNvPr id="4" name="Slide Number Placeholder 3"/>
          <p:cNvSpPr>
            <a:spLocks noGrp="1"/>
          </p:cNvSpPr>
          <p:nvPr>
            <p:ph type="sldNum" sz="quarter" idx="10"/>
          </p:nvPr>
        </p:nvSpPr>
        <p:spPr/>
        <p:txBody>
          <a:bodyPr/>
          <a:lstStyle/>
          <a:p>
            <a:pPr>
              <a:defRPr/>
            </a:pPr>
            <a:fld id="{A9C01E1F-160D-4FF0-9540-D4F176E0350E}" type="slidenum">
              <a:rPr lang="en-US" smtClean="0"/>
              <a:pPr>
                <a:defRPr/>
              </a:pPr>
              <a:t>44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mn-lt"/>
                <a:ea typeface="Calibri"/>
                <a:cs typeface="Times New Roman"/>
              </a:rPr>
              <a:t>If there are multiple perforations, it is often quicker and faster to do a resection, especially if they are in the same loop of bowel.  Aggressive peritoneal debridement and copious irrigation of the peritoneal cavity have been helpful for me. </a:t>
            </a:r>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45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US" sz="1200" dirty="0" smtClean="0">
                <a:latin typeface="+mn-lt"/>
                <a:ea typeface="Calibri"/>
                <a:cs typeface="Times New Roman"/>
              </a:rPr>
              <a:t>Some lessons learned by bitter experience:</a:t>
            </a:r>
          </a:p>
          <a:p>
            <a:pPr marL="342900" marR="0" lvl="0" indent="-342900">
              <a:lnSpc>
                <a:spcPct val="115000"/>
              </a:lnSpc>
              <a:spcBef>
                <a:spcPts val="0"/>
              </a:spcBef>
              <a:spcAft>
                <a:spcPts val="0"/>
              </a:spcAft>
              <a:buFont typeface="Arial"/>
              <a:buChar char="•"/>
              <a:tabLst>
                <a:tab pos="457200" algn="l"/>
              </a:tabLst>
            </a:pPr>
            <a:r>
              <a:rPr lang="en-US" sz="1200" dirty="0" smtClean="0">
                <a:latin typeface="+mn-lt"/>
                <a:ea typeface="Calibri"/>
                <a:cs typeface="Times New Roman"/>
              </a:rPr>
              <a:t>Consider retention sutures</a:t>
            </a:r>
          </a:p>
          <a:p>
            <a:pPr marL="342900" marR="0" lvl="0" indent="-342900">
              <a:lnSpc>
                <a:spcPct val="115000"/>
              </a:lnSpc>
              <a:spcBef>
                <a:spcPts val="0"/>
              </a:spcBef>
              <a:spcAft>
                <a:spcPts val="0"/>
              </a:spcAft>
              <a:buFont typeface="Arial"/>
              <a:buChar char="•"/>
              <a:tabLst>
                <a:tab pos="457200" algn="l"/>
              </a:tabLst>
            </a:pPr>
            <a:r>
              <a:rPr lang="en-US" sz="1200" dirty="0" smtClean="0">
                <a:latin typeface="+mn-lt"/>
                <a:ea typeface="Calibri"/>
                <a:cs typeface="Times New Roman"/>
              </a:rPr>
              <a:t>Consider a second-look operation</a:t>
            </a:r>
          </a:p>
          <a:p>
            <a:pPr marL="342900" marR="0" lvl="0" indent="-342900">
              <a:lnSpc>
                <a:spcPct val="115000"/>
              </a:lnSpc>
              <a:spcBef>
                <a:spcPts val="0"/>
              </a:spcBef>
              <a:spcAft>
                <a:spcPts val="0"/>
              </a:spcAft>
              <a:buFont typeface="Arial"/>
              <a:buChar char="•"/>
              <a:tabLst>
                <a:tab pos="457200" algn="l"/>
              </a:tabLst>
            </a:pPr>
            <a:r>
              <a:rPr lang="en-US" sz="1200" dirty="0" smtClean="0">
                <a:latin typeface="+mn-lt"/>
                <a:ea typeface="Calibri"/>
                <a:cs typeface="Times New Roman"/>
              </a:rPr>
              <a:t>A negative laparotomy is rare and better tolerated than a missed perforation.</a:t>
            </a:r>
          </a:p>
          <a:p>
            <a:pPr marL="0" marR="0">
              <a:lnSpc>
                <a:spcPct val="115000"/>
              </a:lnSpc>
              <a:spcBef>
                <a:spcPts val="0"/>
              </a:spcBef>
              <a:spcAft>
                <a:spcPts val="0"/>
              </a:spcAft>
            </a:pPr>
            <a:r>
              <a:rPr lang="en-US" sz="1200" dirty="0" smtClean="0">
                <a:latin typeface="+mn-lt"/>
                <a:ea typeface="Calibri"/>
                <a:cs typeface="Times New Roman"/>
              </a:rPr>
              <a:t> </a:t>
            </a:r>
          </a:p>
          <a:p>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46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mn-lt"/>
                <a:ea typeface="Calibri"/>
                <a:cs typeface="Times New Roman"/>
              </a:rPr>
              <a:t>Acute cholecystitis due to typhoid is very uncommon but because of its predominance in the children and because they are sick from their typhoid fever, the diagnosis is often delayed and the presentation is advanced.</a:t>
            </a:r>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47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mn-lt"/>
                <a:ea typeface="Calibri"/>
                <a:cs typeface="Times New Roman"/>
              </a:rPr>
              <a:t>At the beginning of this discussion, I mentioned that infectious disease can change the diagnostic and therapeutic algorithms.  In N. America, adhesions are the leading cause of bowel obstruction.  In a country where surgery is rare, only PID has a significant incidence of adhesion formation.  Colon cancer and diverticulitis are uncommon and therefore only rarely cause colonic obstruction.  Volvulus is a much more common cause of colon obstruction.</a:t>
            </a:r>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49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local prevalence of Ascariasis varies widely, depending on climate, cultural customs and hygiene. Children are affected much more common.  The examination of these children is that of small bowel obstruction but it is not unusual to feel through the abdominal wall a doughy loop crammed with worms.  On plain x-ray, worms may be silhouetted by air present within the lumen of a classic small bowel pattern.   Contrast studies may demonstrate them well (including a free UGI for the worms).  Anecdotally, water soluble contrast seems to help break up the worm bolus. </a:t>
            </a:r>
            <a:endParaRPr lang="en-US" dirty="0"/>
          </a:p>
        </p:txBody>
      </p:sp>
      <p:sp>
        <p:nvSpPr>
          <p:cNvPr id="4" name="Slide Number Placeholder 3"/>
          <p:cNvSpPr>
            <a:spLocks noGrp="1"/>
          </p:cNvSpPr>
          <p:nvPr>
            <p:ph type="sldNum" sz="quarter" idx="10"/>
          </p:nvPr>
        </p:nvSpPr>
        <p:spPr/>
        <p:txBody>
          <a:bodyPr/>
          <a:lstStyle/>
          <a:p>
            <a:pPr>
              <a:defRPr/>
            </a:pPr>
            <a:fld id="{A9C01E1F-160D-4FF0-9540-D4F176E0350E}" type="slidenum">
              <a:rPr lang="en-US" smtClean="0"/>
              <a:pPr>
                <a:defRPr/>
              </a:pPr>
              <a:t>51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US" sz="1200" dirty="0" smtClean="0">
                <a:latin typeface="+mn-lt"/>
                <a:ea typeface="Calibri"/>
                <a:cs typeface="Times New Roman"/>
              </a:rPr>
              <a:t>Ascaris in some areas is not only endemic but “over-distributed” in some areas.  These common roundworms can cause trouble in only two conditions: when they migrate and when they don’t. </a:t>
            </a:r>
          </a:p>
          <a:p>
            <a:r>
              <a:rPr lang="en-US" sz="1200" dirty="0" smtClean="0">
                <a:latin typeface="+mn-lt"/>
                <a:ea typeface="Calibri"/>
                <a:cs typeface="Times New Roman"/>
              </a:rPr>
              <a:t>They usually begin to migrate because their micro-environment has been changed in some way they don’t like. </a:t>
            </a:r>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52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21B200-23DF-4670-91E7-BCDFE8296986}"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lvl="0"/>
            <a:r>
              <a:rPr lang="en-GB" sz="1200" kern="1200" dirty="0" smtClean="0">
                <a:solidFill>
                  <a:schemeClr val="tx1"/>
                </a:solidFill>
                <a:latin typeface="+mn-lt"/>
                <a:ea typeface="+mn-ea"/>
                <a:cs typeface="+mn-cs"/>
              </a:rPr>
              <a:t>After infective eggs are swallowed , the larvae hatch , invade the intestinal mucosa, and are carried via the portal, then systemic circulation to the lungs .  </a:t>
            </a:r>
            <a:endParaRPr lang="en-US" sz="18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The larvae mature further in the lungs (10 to 14 days), penetrate the alveolar walls, ascend the bronchial tree to the throat, and are swallowed .</a:t>
            </a:r>
            <a:endParaRPr lang="en-US" sz="18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This can create an </a:t>
            </a:r>
            <a:r>
              <a:rPr lang="en-GB" sz="1200" kern="1200" dirty="0" err="1" smtClean="0">
                <a:solidFill>
                  <a:schemeClr val="tx1"/>
                </a:solidFill>
                <a:latin typeface="+mn-lt"/>
                <a:ea typeface="+mn-ea"/>
                <a:cs typeface="+mn-cs"/>
              </a:rPr>
              <a:t>eosinophilic</a:t>
            </a:r>
            <a:r>
              <a:rPr lang="en-GB" sz="1200" kern="1200" dirty="0" smtClean="0">
                <a:solidFill>
                  <a:schemeClr val="tx1"/>
                </a:solidFill>
                <a:latin typeface="+mn-lt"/>
                <a:ea typeface="+mn-ea"/>
                <a:cs typeface="+mn-cs"/>
              </a:rPr>
              <a:t> pneumonitis known as </a:t>
            </a:r>
            <a:r>
              <a:rPr lang="en-GB" sz="1200" kern="1200" dirty="0" err="1" smtClean="0">
                <a:solidFill>
                  <a:schemeClr val="tx1"/>
                </a:solidFill>
                <a:latin typeface="+mn-lt"/>
                <a:ea typeface="+mn-ea"/>
                <a:cs typeface="+mn-cs"/>
              </a:rPr>
              <a:t>Loeffler’s</a:t>
            </a:r>
            <a:r>
              <a:rPr lang="en-GB" sz="1200" kern="1200" dirty="0" smtClean="0">
                <a:solidFill>
                  <a:schemeClr val="tx1"/>
                </a:solidFill>
                <a:latin typeface="+mn-lt"/>
                <a:ea typeface="+mn-ea"/>
                <a:cs typeface="+mn-cs"/>
              </a:rPr>
              <a:t> syndrome.</a:t>
            </a:r>
            <a:r>
              <a:rPr lang="en-GB" sz="1200" kern="1200" baseline="0" dirty="0" smtClean="0">
                <a:solidFill>
                  <a:schemeClr val="tx1"/>
                </a:solidFill>
                <a:latin typeface="+mn-lt"/>
                <a:ea typeface="+mn-ea"/>
                <a:cs typeface="+mn-cs"/>
              </a:rPr>
              <a:t>  This is not surgical.</a:t>
            </a:r>
            <a:r>
              <a:rPr lang="en-GB" sz="1200" kern="1200" dirty="0" smtClean="0">
                <a:solidFill>
                  <a:schemeClr val="tx1"/>
                </a:solidFill>
                <a:latin typeface="+mn-lt"/>
                <a:ea typeface="+mn-ea"/>
                <a:cs typeface="+mn-cs"/>
              </a:rPr>
              <a:t> After infective eggs are swallowed , the larvae hatch in the gut , invade the intestinal mucosa, and are carried via the portal, and then systemic, circulation to the lungs .  </a:t>
            </a:r>
            <a:r>
              <a:rPr lang="en-US"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The larvae mature further in the lungs (10 to 14 days), penetrate the alveolar walls, ascend the bronchial tree to the throat, and are swallowed .</a:t>
            </a:r>
            <a:r>
              <a:rPr lang="en-US"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This can create an </a:t>
            </a:r>
            <a:r>
              <a:rPr lang="en-GB" sz="1200" kern="1200" dirty="0" err="1" smtClean="0">
                <a:solidFill>
                  <a:schemeClr val="tx1"/>
                </a:solidFill>
                <a:latin typeface="+mn-lt"/>
                <a:ea typeface="+mn-ea"/>
                <a:cs typeface="+mn-cs"/>
              </a:rPr>
              <a:t>eosinophilic</a:t>
            </a:r>
            <a:r>
              <a:rPr lang="en-GB" sz="1200" kern="1200" dirty="0" smtClean="0">
                <a:solidFill>
                  <a:schemeClr val="tx1"/>
                </a:solidFill>
                <a:latin typeface="+mn-lt"/>
                <a:ea typeface="+mn-ea"/>
                <a:cs typeface="+mn-cs"/>
              </a:rPr>
              <a:t> pneumonitis known as </a:t>
            </a:r>
            <a:r>
              <a:rPr lang="en-GB" sz="1200" kern="1200" dirty="0" err="1" smtClean="0">
                <a:solidFill>
                  <a:schemeClr val="tx1"/>
                </a:solidFill>
                <a:latin typeface="+mn-lt"/>
                <a:ea typeface="+mn-ea"/>
                <a:cs typeface="+mn-cs"/>
              </a:rPr>
              <a:t>Loeffler’s</a:t>
            </a:r>
            <a:r>
              <a:rPr lang="en-GB" sz="1200" kern="1200" dirty="0" smtClean="0">
                <a:solidFill>
                  <a:schemeClr val="tx1"/>
                </a:solidFill>
                <a:latin typeface="+mn-lt"/>
                <a:ea typeface="+mn-ea"/>
                <a:cs typeface="+mn-cs"/>
              </a:rPr>
              <a:t> syndrome.  This is not surgical but it can interfere with your surgical care of some patients. </a:t>
            </a:r>
            <a:endParaRPr lang="en-GB"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21B200-23DF-4670-91E7-BCDFE8296986}" type="slidenum">
              <a:rPr lang="en-US" smtClean="0"/>
              <a:pPr/>
              <a:t>53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GB" sz="1200" dirty="0" smtClean="0">
                <a:latin typeface="+mn-lt"/>
                <a:ea typeface="Calibri"/>
                <a:cs typeface="Times New Roman"/>
              </a:rPr>
              <a:t>What is surgical is the tendency for the unhappy worm to migrate – migration up the </a:t>
            </a:r>
            <a:r>
              <a:rPr lang="en-GB" sz="1200" dirty="0" err="1" smtClean="0">
                <a:latin typeface="+mn-lt"/>
                <a:ea typeface="Calibri"/>
                <a:cs typeface="Times New Roman"/>
              </a:rPr>
              <a:t>esophagus</a:t>
            </a:r>
            <a:r>
              <a:rPr lang="en-GB" sz="1200" dirty="0" smtClean="0">
                <a:latin typeface="+mn-lt"/>
                <a:ea typeface="Calibri"/>
                <a:cs typeface="Times New Roman"/>
              </a:rPr>
              <a:t> into the nose and mouth is not unknown and many times they will migrate through the Ampulla of </a:t>
            </a:r>
            <a:r>
              <a:rPr lang="en-GB" sz="1200" dirty="0" err="1" smtClean="0">
                <a:latin typeface="+mn-lt"/>
                <a:ea typeface="Calibri"/>
                <a:cs typeface="Times New Roman"/>
              </a:rPr>
              <a:t>Vater</a:t>
            </a:r>
            <a:r>
              <a:rPr lang="en-GB" sz="1200" dirty="0" smtClean="0">
                <a:latin typeface="+mn-lt"/>
                <a:ea typeface="Calibri"/>
                <a:cs typeface="Times New Roman"/>
              </a:rPr>
              <a:t>, causing symptoms in the biliary pancreatic tree.  This is a case of acute cholecystitis associated with Ascariasis. </a:t>
            </a:r>
            <a:endParaRPr lang="en-US" sz="1200" dirty="0" smtClean="0">
              <a:latin typeface="+mn-lt"/>
              <a:ea typeface="Calibri"/>
              <a:cs typeface="Times New Roman"/>
            </a:endParaRPr>
          </a:p>
          <a:p>
            <a:r>
              <a:rPr lang="en-GB" sz="1200" dirty="0" smtClean="0">
                <a:latin typeface="+mn-lt"/>
                <a:ea typeface="Calibri"/>
                <a:cs typeface="Times New Roman"/>
              </a:rPr>
              <a:t>I have had one case where worms migrated through my suture line as I watched. </a:t>
            </a:r>
            <a:endParaRPr lang="en-US" dirty="0"/>
          </a:p>
        </p:txBody>
      </p:sp>
      <p:sp>
        <p:nvSpPr>
          <p:cNvPr id="4" name="Slide Number Placeholder 3"/>
          <p:cNvSpPr>
            <a:spLocks noGrp="1"/>
          </p:cNvSpPr>
          <p:nvPr>
            <p:ph type="sldNum" sz="quarter" idx="10"/>
          </p:nvPr>
        </p:nvSpPr>
        <p:spPr/>
        <p:txBody>
          <a:bodyPr/>
          <a:lstStyle/>
          <a:p>
            <a:pPr>
              <a:defRPr/>
            </a:pPr>
            <a:fld id="{A9C01E1F-160D-4FF0-9540-D4F176E0350E}" type="slidenum">
              <a:rPr lang="en-US" smtClean="0"/>
              <a:pPr>
                <a:defRPr/>
              </a:pPr>
              <a:t>54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local prevalence of Ascariasis varies widely, depending on climate, cultural customs and hygiene. Children are affected much more common.  The examination of these children is that of small bowel obstruction but it is not unusual to feel through the abdominal wall a doughy loop crammed with worms.  On plain x-ray, worms may be silhouetted by air present within the lumen of a classic small bowel pattern.   Contrast studies may demonstrate them well (including a free UGI for the worms).  Anecdotally, water soluble contrast seems to help break up the worm bolus. </a:t>
            </a:r>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56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treating these patients, decompression of the GI tract and rehydration is appropriate.  The argument is over the use of a vermifuge or not and if so, which one.  Mebendazole and albendazole are </a:t>
            </a:r>
            <a:r>
              <a:rPr lang="en-US" sz="1200" kern="1200" dirty="0" err="1" smtClean="0">
                <a:solidFill>
                  <a:schemeClr val="tx1"/>
                </a:solidFill>
                <a:latin typeface="+mn-lt"/>
                <a:ea typeface="+mn-ea"/>
                <a:cs typeface="+mn-cs"/>
              </a:rPr>
              <a:t>cidal</a:t>
            </a:r>
            <a:r>
              <a:rPr lang="en-US" sz="1200" kern="1200" dirty="0" smtClean="0">
                <a:solidFill>
                  <a:schemeClr val="tx1"/>
                </a:solidFill>
                <a:latin typeface="+mn-lt"/>
                <a:ea typeface="+mn-ea"/>
                <a:cs typeface="+mn-cs"/>
              </a:rPr>
              <a:t>; piperazine causes a partial paralysis.  Some feel that the use of </a:t>
            </a:r>
            <a:r>
              <a:rPr lang="en-US" sz="1200" kern="1200" dirty="0" err="1" smtClean="0">
                <a:solidFill>
                  <a:schemeClr val="tx1"/>
                </a:solidFill>
                <a:latin typeface="+mn-lt"/>
                <a:ea typeface="+mn-ea"/>
                <a:cs typeface="+mn-cs"/>
              </a:rPr>
              <a:t>medbendazole</a:t>
            </a:r>
            <a:r>
              <a:rPr lang="en-US" sz="1200" kern="1200" dirty="0" smtClean="0">
                <a:solidFill>
                  <a:schemeClr val="tx1"/>
                </a:solidFill>
                <a:latin typeface="+mn-lt"/>
                <a:ea typeface="+mn-ea"/>
                <a:cs typeface="+mn-cs"/>
              </a:rPr>
              <a:t> and albendazole can convert a partial to a complete obstruction.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Approximately 75%</a:t>
            </a:r>
            <a:r>
              <a:rPr lang="en-US" sz="1200" kern="1200" baseline="0" dirty="0" smtClean="0">
                <a:solidFill>
                  <a:schemeClr val="tx1"/>
                </a:solidFill>
                <a:latin typeface="+mn-lt"/>
                <a:ea typeface="+mn-ea"/>
                <a:cs typeface="+mn-cs"/>
              </a:rPr>
              <a:t> can be treated medically and avoid surgery.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 matter what works, public health education for the village is required. </a:t>
            </a:r>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57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If you must operate, use broad spectrum antibiotic prophylaxis in case of enterotomy and subsequent contamination. </a:t>
            </a:r>
          </a:p>
          <a:p>
            <a:r>
              <a:rPr lang="en-US" sz="1200" kern="1200" dirty="0" smtClean="0">
                <a:solidFill>
                  <a:schemeClr val="tx1"/>
                </a:solidFill>
                <a:latin typeface="+mn-lt"/>
                <a:ea typeface="+mn-ea"/>
                <a:cs typeface="+mn-cs"/>
              </a:rPr>
              <a:t>Milk the worm bolus through into colon if possible.  I can’t say that I have ever had much success with that. </a:t>
            </a:r>
          </a:p>
          <a:p>
            <a:r>
              <a:rPr lang="en-US" sz="1200" kern="1200" dirty="0" smtClean="0">
                <a:solidFill>
                  <a:schemeClr val="tx1"/>
                </a:solidFill>
                <a:latin typeface="+mn-lt"/>
                <a:ea typeface="+mn-ea"/>
                <a:cs typeface="+mn-cs"/>
              </a:rPr>
              <a:t>If not effective, perform a transverse enterotomy and use sponge forceps to remove of worm bolus.  Do a primary closure of the intestine.</a:t>
            </a:r>
          </a:p>
          <a:p>
            <a:r>
              <a:rPr lang="en-US" sz="1200" kern="1200" dirty="0" smtClean="0">
                <a:solidFill>
                  <a:schemeClr val="tx1"/>
                </a:solidFill>
                <a:latin typeface="+mn-lt"/>
                <a:ea typeface="+mn-ea"/>
                <a:cs typeface="+mn-cs"/>
              </a:rPr>
              <a:t>Remember to prevent spills into peritoneal cavity (bacterial infection), and close anastomotic line securely (to prevent worm migration).</a:t>
            </a:r>
          </a:p>
          <a:p>
            <a:endParaRPr lang="en-US" dirty="0"/>
          </a:p>
        </p:txBody>
      </p:sp>
      <p:sp>
        <p:nvSpPr>
          <p:cNvPr id="4" name="Slide Number Placeholder 3"/>
          <p:cNvSpPr>
            <a:spLocks noGrp="1"/>
          </p:cNvSpPr>
          <p:nvPr>
            <p:ph type="sldNum" sz="quarter" idx="10"/>
          </p:nvPr>
        </p:nvSpPr>
        <p:spPr/>
        <p:txBody>
          <a:bodyPr/>
          <a:lstStyle/>
          <a:p>
            <a:pPr>
              <a:defRPr/>
            </a:pPr>
            <a:fld id="{A9C01E1F-160D-4FF0-9540-D4F176E0350E}" type="slidenum">
              <a:rPr lang="en-US" smtClean="0"/>
              <a:pPr>
                <a:defRPr/>
              </a:pPr>
              <a:t>60</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One last reminder - Although you can usually wait and observe the patient to see if the vermifuge works, always keep in mind the risk of volvulus due to the weight of the worms in the small intestine.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9C01E1F-160D-4FF0-9540-D4F176E0350E}" type="slidenum">
              <a:rPr lang="en-US" smtClean="0"/>
              <a:pPr>
                <a:defRPr/>
              </a:pPr>
              <a:t>61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3"/>
            <a:r>
              <a:rPr lang="en-US" sz="1200" kern="1200" dirty="0" smtClean="0">
                <a:solidFill>
                  <a:schemeClr val="tx1"/>
                </a:solidFill>
                <a:latin typeface="+mn-lt"/>
                <a:ea typeface="+mn-ea"/>
                <a:cs typeface="+mn-cs"/>
              </a:rPr>
              <a:t>Correction of fluid and electrolyte deficits; hydrate well; correct moderate to severe </a:t>
            </a:r>
            <a:r>
              <a:rPr lang="en-US" sz="1200" kern="1200" dirty="0" err="1" smtClean="0">
                <a:solidFill>
                  <a:schemeClr val="tx1"/>
                </a:solidFill>
                <a:latin typeface="+mn-lt"/>
                <a:ea typeface="+mn-ea"/>
                <a:cs typeface="+mn-cs"/>
              </a:rPr>
              <a:t>anemias</a:t>
            </a:r>
            <a:r>
              <a:rPr lang="en-US" sz="1200" kern="1200" dirty="0" smtClean="0">
                <a:solidFill>
                  <a:schemeClr val="tx1"/>
                </a:solidFill>
                <a:latin typeface="+mn-lt"/>
                <a:ea typeface="+mn-ea"/>
                <a:cs typeface="+mn-cs"/>
              </a:rPr>
              <a:t>.</a:t>
            </a:r>
          </a:p>
          <a:p>
            <a:pPr lvl="3"/>
            <a:r>
              <a:rPr lang="en-US" sz="1200" kern="1200" dirty="0" smtClean="0">
                <a:solidFill>
                  <a:schemeClr val="tx1"/>
                </a:solidFill>
                <a:latin typeface="+mn-lt"/>
                <a:ea typeface="+mn-ea"/>
                <a:cs typeface="+mn-cs"/>
              </a:rPr>
              <a:t>Nasogastric drainage</a:t>
            </a:r>
          </a:p>
          <a:p>
            <a:pPr lvl="3"/>
            <a:r>
              <a:rPr lang="en-US" sz="1200" kern="1200" dirty="0" smtClean="0">
                <a:solidFill>
                  <a:schemeClr val="tx1"/>
                </a:solidFill>
                <a:latin typeface="+mn-lt"/>
                <a:ea typeface="+mn-ea"/>
                <a:cs typeface="+mn-cs"/>
              </a:rPr>
              <a:t>Intravenous antibiotics - CMP, Crystalline PCN and Metronidazole/</a:t>
            </a:r>
            <a:r>
              <a:rPr lang="en-US" sz="1200" kern="1200" dirty="0" err="1" smtClean="0">
                <a:solidFill>
                  <a:schemeClr val="tx1"/>
                </a:solidFill>
                <a:latin typeface="+mn-lt"/>
                <a:ea typeface="+mn-ea"/>
                <a:cs typeface="+mn-cs"/>
              </a:rPr>
              <a:t>Tinidazole</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Gentamicin</a:t>
            </a:r>
            <a:r>
              <a:rPr lang="en-US" sz="1200" kern="1200" dirty="0" smtClean="0">
                <a:solidFill>
                  <a:schemeClr val="tx1"/>
                </a:solidFill>
                <a:latin typeface="+mn-lt"/>
                <a:ea typeface="+mn-ea"/>
                <a:cs typeface="+mn-cs"/>
              </a:rPr>
              <a:t>)</a:t>
            </a:r>
          </a:p>
          <a:p>
            <a:pPr lvl="3"/>
            <a:r>
              <a:rPr lang="en-US" sz="1200" kern="1200" dirty="0" smtClean="0">
                <a:solidFill>
                  <a:schemeClr val="tx1"/>
                </a:solidFill>
                <a:latin typeface="+mn-lt"/>
                <a:ea typeface="+mn-ea"/>
                <a:cs typeface="+mn-cs"/>
              </a:rPr>
              <a:t>Treatment of Ascaris</a:t>
            </a:r>
          </a:p>
          <a:p>
            <a:pPr lvl="3"/>
            <a:r>
              <a:rPr lang="en-US" sz="1200" kern="1200" dirty="0" smtClean="0">
                <a:solidFill>
                  <a:schemeClr val="tx1"/>
                </a:solidFill>
                <a:latin typeface="+mn-lt"/>
                <a:ea typeface="+mn-ea"/>
                <a:cs typeface="+mn-cs"/>
              </a:rPr>
              <a:t>?treatment of malaria</a:t>
            </a:r>
          </a:p>
          <a:p>
            <a:pPr lvl="3"/>
            <a:r>
              <a:rPr lang="en-US" sz="1200" kern="1200" dirty="0" smtClean="0">
                <a:solidFill>
                  <a:schemeClr val="tx1"/>
                </a:solidFill>
                <a:latin typeface="+mn-lt"/>
                <a:ea typeface="+mn-ea"/>
                <a:cs typeface="+mn-cs"/>
              </a:rPr>
              <a:t>Consider </a:t>
            </a:r>
            <a:r>
              <a:rPr lang="en-US" sz="1200" kern="1200" dirty="0" err="1" smtClean="0">
                <a:solidFill>
                  <a:schemeClr val="tx1"/>
                </a:solidFill>
                <a:latin typeface="+mn-lt"/>
                <a:ea typeface="+mn-ea"/>
                <a:cs typeface="+mn-cs"/>
              </a:rPr>
              <a:t>hyperalimentation</a:t>
            </a:r>
            <a:r>
              <a:rPr lang="en-US" sz="1200" kern="1200" dirty="0" smtClean="0">
                <a:solidFill>
                  <a:schemeClr val="tx1"/>
                </a:solidFill>
                <a:latin typeface="+mn-lt"/>
                <a:ea typeface="+mn-ea"/>
                <a:cs typeface="+mn-cs"/>
              </a:rPr>
              <a:t> or TPN if course prolonged</a:t>
            </a:r>
          </a:p>
          <a:p>
            <a:pPr lvl="3"/>
            <a:r>
              <a:rPr lang="en-US" sz="1200" kern="1200" dirty="0" smtClean="0">
                <a:solidFill>
                  <a:schemeClr val="tx1"/>
                </a:solidFill>
                <a:latin typeface="+mn-lt"/>
                <a:ea typeface="+mn-ea"/>
                <a:cs typeface="+mn-cs"/>
              </a:rPr>
              <a:t> Antiserum +/- (Not readily available or effective)</a:t>
            </a:r>
          </a:p>
          <a:p>
            <a:endParaRPr lang="en-US" dirty="0"/>
          </a:p>
        </p:txBody>
      </p:sp>
      <p:sp>
        <p:nvSpPr>
          <p:cNvPr id="4" name="Slide Number Placeholder 3"/>
          <p:cNvSpPr>
            <a:spLocks noGrp="1"/>
          </p:cNvSpPr>
          <p:nvPr>
            <p:ph type="sldNum" sz="quarter" idx="10"/>
          </p:nvPr>
        </p:nvSpPr>
        <p:spPr/>
        <p:txBody>
          <a:bodyPr/>
          <a:lstStyle/>
          <a:p>
            <a:fld id="{97A5DD87-66AC-4116-B9BB-B597A5CD0DD0}"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3"/>
            <a:r>
              <a:rPr lang="en-US" sz="1200" kern="1200" dirty="0" smtClean="0">
                <a:solidFill>
                  <a:schemeClr val="tx1"/>
                </a:solidFill>
                <a:latin typeface="+mn-lt"/>
                <a:ea typeface="+mn-ea"/>
                <a:cs typeface="+mn-cs"/>
              </a:rPr>
              <a:t>Due to the rapid progression of </a:t>
            </a:r>
            <a:r>
              <a:rPr lang="en-US" sz="1200" kern="1200" dirty="0" err="1" smtClean="0">
                <a:solidFill>
                  <a:schemeClr val="tx1"/>
                </a:solidFill>
                <a:latin typeface="+mn-lt"/>
                <a:ea typeface="+mn-ea"/>
                <a:cs typeface="+mn-cs"/>
              </a:rPr>
              <a:t>pigbel</a:t>
            </a:r>
            <a:r>
              <a:rPr lang="en-US" sz="1200" kern="1200" dirty="0" smtClean="0">
                <a:solidFill>
                  <a:schemeClr val="tx1"/>
                </a:solidFill>
                <a:latin typeface="+mn-lt"/>
                <a:ea typeface="+mn-ea"/>
                <a:cs typeface="+mn-cs"/>
              </a:rPr>
              <a:t>, the decision for surgery is often a judgment call by the surgeon based on clinical experience </a:t>
            </a:r>
          </a:p>
          <a:p>
            <a:pPr lvl="3"/>
            <a:r>
              <a:rPr lang="en-US" sz="1200" kern="1200" dirty="0" smtClean="0">
                <a:solidFill>
                  <a:schemeClr val="tx1"/>
                </a:solidFill>
                <a:latin typeface="+mn-lt"/>
                <a:ea typeface="+mn-ea"/>
                <a:cs typeface="+mn-cs"/>
              </a:rPr>
              <a:t>Urgent laparotomy with wide resection of SB to normal margins</a:t>
            </a:r>
          </a:p>
          <a:p>
            <a:pPr lvl="3"/>
            <a:r>
              <a:rPr lang="en-US" sz="1200" kern="1200" dirty="0" smtClean="0">
                <a:solidFill>
                  <a:schemeClr val="tx1"/>
                </a:solidFill>
                <a:latin typeface="+mn-lt"/>
                <a:ea typeface="+mn-ea"/>
                <a:cs typeface="+mn-cs"/>
              </a:rPr>
              <a:t>End-to-end anastomosis vs. Two </a:t>
            </a:r>
            <a:r>
              <a:rPr lang="en-US" sz="1200" kern="1200" dirty="0" err="1" smtClean="0">
                <a:solidFill>
                  <a:schemeClr val="tx1"/>
                </a:solidFill>
                <a:latin typeface="+mn-lt"/>
                <a:ea typeface="+mn-ea"/>
                <a:cs typeface="+mn-cs"/>
              </a:rPr>
              <a:t>ostomies</a:t>
            </a:r>
            <a:r>
              <a:rPr lang="en-US" sz="1200" kern="1200" dirty="0" smtClean="0">
                <a:solidFill>
                  <a:schemeClr val="tx1"/>
                </a:solidFill>
                <a:latin typeface="+mn-lt"/>
                <a:ea typeface="+mn-ea"/>
                <a:cs typeface="+mn-cs"/>
              </a:rPr>
              <a:t> </a:t>
            </a:r>
          </a:p>
          <a:p>
            <a:pPr lvl="3"/>
            <a:r>
              <a:rPr lang="en-US" sz="1200" kern="1200" dirty="0" smtClean="0">
                <a:solidFill>
                  <a:schemeClr val="tx1"/>
                </a:solidFill>
                <a:latin typeface="+mn-lt"/>
                <a:ea typeface="+mn-ea"/>
                <a:cs typeface="+mn-cs"/>
              </a:rPr>
              <a:t>Usually 50-200 cm (2-4 feet) of jejunum need resected</a:t>
            </a:r>
          </a:p>
          <a:p>
            <a:pPr lvl="3"/>
            <a:r>
              <a:rPr lang="en-US" sz="1200" kern="1200" dirty="0" smtClean="0">
                <a:solidFill>
                  <a:schemeClr val="tx1"/>
                </a:solidFill>
                <a:latin typeface="+mn-lt"/>
                <a:ea typeface="+mn-ea"/>
                <a:cs typeface="+mn-cs"/>
              </a:rPr>
              <a:t>Questions that arise:</a:t>
            </a:r>
          </a:p>
          <a:p>
            <a:pPr lvl="4"/>
            <a:r>
              <a:rPr lang="en-US" sz="1200" kern="1200" dirty="0" smtClean="0">
                <a:solidFill>
                  <a:schemeClr val="tx1"/>
                </a:solidFill>
                <a:latin typeface="+mn-lt"/>
                <a:ea typeface="+mn-ea"/>
                <a:cs typeface="+mn-cs"/>
              </a:rPr>
              <a:t>How much bowel to resect?</a:t>
            </a:r>
          </a:p>
          <a:p>
            <a:pPr lvl="4"/>
            <a:r>
              <a:rPr lang="en-US" sz="1200" kern="1200" dirty="0" smtClean="0">
                <a:solidFill>
                  <a:schemeClr val="tx1"/>
                </a:solidFill>
                <a:latin typeface="+mn-lt"/>
                <a:ea typeface="+mn-ea"/>
                <a:cs typeface="+mn-cs"/>
              </a:rPr>
              <a:t>Which patients to do second look?</a:t>
            </a:r>
          </a:p>
          <a:p>
            <a:endParaRPr lang="en-US" dirty="0"/>
          </a:p>
        </p:txBody>
      </p:sp>
      <p:sp>
        <p:nvSpPr>
          <p:cNvPr id="4" name="Slide Number Placeholder 3"/>
          <p:cNvSpPr>
            <a:spLocks noGrp="1"/>
          </p:cNvSpPr>
          <p:nvPr>
            <p:ph type="sldNum" sz="quarter" idx="10"/>
          </p:nvPr>
        </p:nvSpPr>
        <p:spPr/>
        <p:txBody>
          <a:bodyPr/>
          <a:lstStyle/>
          <a:p>
            <a:fld id="{97A5DD87-66AC-4116-B9BB-B597A5CD0DD0}"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Improvement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decreased swelling, pain, fever, pulse, white count, NG aspirate, abdominal tenderness and vomiting; increased hunger; normal bowel movements),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Lack of improvement: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high NG output, persistent SBO by x-ray, persistent peritonitis, high white count, persistent fever</a:t>
            </a:r>
            <a:endParaRPr lang="en-US" dirty="0"/>
          </a:p>
        </p:txBody>
      </p:sp>
      <p:sp>
        <p:nvSpPr>
          <p:cNvPr id="4" name="Slide Number Placeholder 3"/>
          <p:cNvSpPr>
            <a:spLocks noGrp="1"/>
          </p:cNvSpPr>
          <p:nvPr>
            <p:ph type="sldNum" sz="quarter" idx="10"/>
          </p:nvPr>
        </p:nvSpPr>
        <p:spPr/>
        <p:txBody>
          <a:bodyPr/>
          <a:lstStyle/>
          <a:p>
            <a:fld id="{97A5DD87-66AC-4116-B9BB-B597A5CD0DD0}" type="slidenum">
              <a:rPr lang="en-US" smtClean="0"/>
              <a:pPr/>
              <a:t>23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200" kern="1200" dirty="0" smtClean="0">
                <a:solidFill>
                  <a:schemeClr val="tx1"/>
                </a:solidFill>
                <a:latin typeface="+mn-lt"/>
                <a:ea typeface="+mn-ea"/>
                <a:cs typeface="+mn-cs"/>
              </a:rPr>
              <a:t>Usually 50-200 cm (2-4 feet) of jejunum need resected</a:t>
            </a:r>
          </a:p>
          <a:p>
            <a:endParaRPr lang="en-US" dirty="0"/>
          </a:p>
        </p:txBody>
      </p:sp>
      <p:sp>
        <p:nvSpPr>
          <p:cNvPr id="4" name="Slide Number Placeholder 3"/>
          <p:cNvSpPr>
            <a:spLocks noGrp="1"/>
          </p:cNvSpPr>
          <p:nvPr>
            <p:ph type="sldNum" sz="quarter" idx="10"/>
          </p:nvPr>
        </p:nvSpPr>
        <p:spPr/>
        <p:txBody>
          <a:bodyPr/>
          <a:lstStyle/>
          <a:p>
            <a:fld id="{97A5DD87-66AC-4116-B9BB-B597A5CD0DD0}" type="slidenum">
              <a:rPr lang="en-US" smtClean="0"/>
              <a:pPr/>
              <a:t>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3600" kern="1200" dirty="0" smtClean="0">
                <a:solidFill>
                  <a:schemeClr val="tx1"/>
                </a:solidFill>
                <a:latin typeface="+mn-lt"/>
                <a:ea typeface="+mn-ea"/>
                <a:cs typeface="+mn-cs"/>
              </a:rPr>
              <a:t>References</a:t>
            </a:r>
          </a:p>
          <a:p>
            <a:pPr eaLnBrk="1" hangingPunct="1"/>
            <a:r>
              <a:rPr lang="en-US" sz="1200" dirty="0" smtClean="0">
                <a:latin typeface="Myriad Web" pitchFamily="34" charset="0"/>
              </a:rPr>
              <a:t> Oxford Handbook of Tropical Medicine 2002.</a:t>
            </a:r>
          </a:p>
          <a:p>
            <a:pPr eaLnBrk="1" hangingPunct="1"/>
            <a:r>
              <a:rPr lang="en-US" sz="1200" dirty="0" smtClean="0">
                <a:latin typeface="Myriad Web" pitchFamily="34" charset="0"/>
              </a:rPr>
              <a:t> Common Medical Problems in the Tropics (Second Edition) 1999.</a:t>
            </a:r>
          </a:p>
          <a:p>
            <a:pPr eaLnBrk="1" hangingPunct="1"/>
            <a:r>
              <a:rPr lang="en-US" sz="1200" dirty="0" smtClean="0">
                <a:latin typeface="Myriad Web" pitchFamily="34" charset="0"/>
              </a:rPr>
              <a:t> Pathology in the Tropics (Second Edition) 1976.</a:t>
            </a:r>
          </a:p>
          <a:p>
            <a:pPr eaLnBrk="1" hangingPunct="1"/>
            <a:r>
              <a:rPr lang="en-US" sz="1200" dirty="0" smtClean="0">
                <a:latin typeface="Myriad Web" pitchFamily="34" charset="0"/>
              </a:rPr>
              <a:t> Hamilton Bailey’s Emergency Surgery (Twelfth Edition) 1995.</a:t>
            </a:r>
          </a:p>
          <a:p>
            <a:pPr eaLnBrk="1" hangingPunct="1"/>
            <a:r>
              <a:rPr lang="en-US" sz="1200" dirty="0" smtClean="0">
                <a:latin typeface="Myriad Web" pitchFamily="34" charset="0"/>
              </a:rPr>
              <a:t> Primary Surgery, Volume 1, King and </a:t>
            </a:r>
            <a:r>
              <a:rPr lang="en-US" sz="1200" dirty="0" err="1" smtClean="0">
                <a:latin typeface="Myriad Web" pitchFamily="34" charset="0"/>
              </a:rPr>
              <a:t>Bewes</a:t>
            </a:r>
            <a:r>
              <a:rPr lang="en-US" sz="1200" dirty="0" smtClean="0">
                <a:latin typeface="Myriad Web" pitchFamily="34" charset="0"/>
              </a:rPr>
              <a:t>, 1993.</a:t>
            </a:r>
          </a:p>
          <a:p>
            <a:pPr eaLnBrk="1" hangingPunct="1"/>
            <a:r>
              <a:rPr lang="en-US" sz="1200" dirty="0" smtClean="0">
                <a:latin typeface="Myriad Web" pitchFamily="34" charset="0"/>
              </a:rPr>
              <a:t> Manson’s Tropical Diseases (Twenty-first Edition), Cook and </a:t>
            </a:r>
            <a:r>
              <a:rPr lang="en-US" sz="1200" dirty="0" err="1" smtClean="0">
                <a:latin typeface="Myriad Web" pitchFamily="34" charset="0"/>
              </a:rPr>
              <a:t>Zulma</a:t>
            </a:r>
            <a:r>
              <a:rPr lang="en-US" sz="1200" dirty="0" smtClean="0">
                <a:latin typeface="Myriad Web" pitchFamily="34" charset="0"/>
              </a:rPr>
              <a:t>, 2003.</a:t>
            </a:r>
          </a:p>
          <a:p>
            <a:pPr eaLnBrk="1" hangingPunct="1"/>
            <a:r>
              <a:rPr lang="en-US" sz="1200" dirty="0" smtClean="0">
                <a:latin typeface="Myriad Web" pitchFamily="34" charset="0"/>
              </a:rPr>
              <a:t> Pediatrics for Doctors in Papua New Guinea 2003.</a:t>
            </a:r>
          </a:p>
          <a:p>
            <a:pPr eaLnBrk="1" hangingPunct="1"/>
            <a:r>
              <a:rPr lang="en-US" sz="1200" dirty="0" smtClean="0">
                <a:latin typeface="Myriad Web" pitchFamily="34" charset="0"/>
              </a:rPr>
              <a:t> PNG Medical Society Abstracts, B7 pg 56, 2005.</a:t>
            </a:r>
          </a:p>
          <a:p>
            <a:pPr eaLnBrk="1" hangingPunct="1"/>
            <a:r>
              <a:rPr lang="en-US" sz="1200" dirty="0" smtClean="0">
                <a:latin typeface="Myriad Web" pitchFamily="34" charset="0"/>
              </a:rPr>
              <a:t> PNG Medical Journal, “Epidemiological Factors”, reprint Vol. 48, 2005.</a:t>
            </a:r>
          </a:p>
          <a:p>
            <a:pPr eaLnBrk="1" hangingPunct="1"/>
            <a:r>
              <a:rPr lang="en-US" sz="1200" dirty="0" smtClean="0">
                <a:latin typeface="Myriad Web" pitchFamily="34" charset="0"/>
              </a:rPr>
              <a:t> PNG Medical Journal, “Pathogenesis of </a:t>
            </a:r>
            <a:r>
              <a:rPr lang="en-US" sz="1200" dirty="0" err="1" smtClean="0">
                <a:latin typeface="Myriad Web" pitchFamily="34" charset="0"/>
              </a:rPr>
              <a:t>Pigbel</a:t>
            </a:r>
            <a:r>
              <a:rPr lang="en-US" sz="1200" dirty="0" smtClean="0">
                <a:latin typeface="Myriad Web" pitchFamily="34" charset="0"/>
              </a:rPr>
              <a:t> in PNG”, March 1979, reprint Vol. 48, 2005.</a:t>
            </a:r>
          </a:p>
          <a:p>
            <a:pPr eaLnBrk="1" hangingPunct="1"/>
            <a:r>
              <a:rPr lang="en-US" sz="1200" dirty="0" smtClean="0">
                <a:latin typeface="Myriad Web" pitchFamily="34" charset="0"/>
              </a:rPr>
              <a:t> </a:t>
            </a:r>
            <a:r>
              <a:rPr lang="en-US" sz="1200" dirty="0" err="1" smtClean="0">
                <a:latin typeface="Myriad Web" pitchFamily="34" charset="0"/>
              </a:rPr>
              <a:t>Pigbel</a:t>
            </a:r>
            <a:r>
              <a:rPr lang="en-US" sz="1200" dirty="0" smtClean="0">
                <a:latin typeface="Myriad Web" pitchFamily="34" charset="0"/>
              </a:rPr>
              <a:t>, Chapter 17, Gregory Lawrence.</a:t>
            </a:r>
          </a:p>
          <a:p>
            <a:pPr eaLnBrk="1" hangingPunct="1"/>
            <a:r>
              <a:rPr lang="en-US" sz="1200" dirty="0" smtClean="0">
                <a:latin typeface="Myriad Web" pitchFamily="34" charset="0"/>
              </a:rPr>
              <a:t> Papua New Guinea Medical Journal, “A Review of </a:t>
            </a:r>
            <a:r>
              <a:rPr lang="en-US" sz="1200" dirty="0" err="1" smtClean="0">
                <a:latin typeface="Myriad Web" pitchFamily="34" charset="0"/>
              </a:rPr>
              <a:t>Pigbel</a:t>
            </a:r>
            <a:r>
              <a:rPr lang="en-US" sz="1200" dirty="0" smtClean="0">
                <a:latin typeface="Myriad Web" pitchFamily="34" charset="0"/>
              </a:rPr>
              <a:t> (Necrotizing Enteritis) in Papua New Guinea”, PNG IMR, M.W. Davis, 1961-1984.</a:t>
            </a:r>
          </a:p>
          <a:p>
            <a:pPr eaLnBrk="1" hangingPunct="1"/>
            <a:r>
              <a:rPr lang="en-US" sz="1200" dirty="0" smtClean="0">
                <a:latin typeface="Myriad Web" pitchFamily="34" charset="0"/>
              </a:rPr>
              <a:t> </a:t>
            </a:r>
            <a:r>
              <a:rPr lang="en-US" sz="1200" dirty="0" err="1" smtClean="0">
                <a:latin typeface="Myriad Web" pitchFamily="34" charset="0"/>
              </a:rPr>
              <a:t>Pigbel</a:t>
            </a:r>
            <a:r>
              <a:rPr lang="en-US" sz="1200" dirty="0" smtClean="0">
                <a:latin typeface="Myriad Web" pitchFamily="34" charset="0"/>
              </a:rPr>
              <a:t> (Necrotizing Enteritis) in PNG, PNG IMR Monograph #6, Michael Davis, editor; 1980.</a:t>
            </a:r>
          </a:p>
          <a:p>
            <a:endParaRPr lang="en-US" dirty="0"/>
          </a:p>
        </p:txBody>
      </p:sp>
      <p:sp>
        <p:nvSpPr>
          <p:cNvPr id="4" name="Slide Number Placeholder 3"/>
          <p:cNvSpPr>
            <a:spLocks noGrp="1"/>
          </p:cNvSpPr>
          <p:nvPr>
            <p:ph type="sldNum" sz="quarter" idx="10"/>
          </p:nvPr>
        </p:nvSpPr>
        <p:spPr/>
        <p:txBody>
          <a:bodyPr/>
          <a:lstStyle/>
          <a:p>
            <a:fld id="{97A5DD87-66AC-4116-B9BB-B597A5CD0DD0}" type="slidenum">
              <a:rPr lang="en-US" smtClean="0"/>
              <a:pPr/>
              <a:t>32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US" sz="1200" dirty="0" smtClean="0">
                <a:latin typeface="+mn-lt"/>
                <a:ea typeface="Calibri"/>
                <a:cs typeface="Times New Roman"/>
              </a:rPr>
              <a:t>Typhoid fever is our first topic. </a:t>
            </a:r>
          </a:p>
          <a:p>
            <a:pPr marL="0" marR="0">
              <a:lnSpc>
                <a:spcPct val="115000"/>
              </a:lnSpc>
              <a:spcBef>
                <a:spcPts val="0"/>
              </a:spcBef>
              <a:spcAft>
                <a:spcPts val="0"/>
              </a:spcAft>
            </a:pPr>
            <a:r>
              <a:rPr lang="en-US" sz="1200" dirty="0" smtClean="0">
                <a:latin typeface="+mn-lt"/>
                <a:ea typeface="Calibri"/>
                <a:cs typeface="Times New Roman"/>
              </a:rPr>
              <a:t>Salmonella </a:t>
            </a:r>
            <a:r>
              <a:rPr lang="en-US" sz="1200" dirty="0" err="1" smtClean="0">
                <a:latin typeface="+mn-lt"/>
                <a:ea typeface="Calibri"/>
                <a:cs typeface="Times New Roman"/>
              </a:rPr>
              <a:t>enterica</a:t>
            </a:r>
            <a:r>
              <a:rPr lang="en-US" sz="1200" dirty="0" smtClean="0">
                <a:latin typeface="+mn-lt"/>
                <a:ea typeface="Calibri"/>
                <a:cs typeface="Times New Roman"/>
              </a:rPr>
              <a:t> </a:t>
            </a:r>
            <a:r>
              <a:rPr lang="en-US" sz="1200" dirty="0" err="1" smtClean="0">
                <a:latin typeface="+mn-lt"/>
                <a:ea typeface="Calibri"/>
                <a:cs typeface="Times New Roman"/>
              </a:rPr>
              <a:t>serovar</a:t>
            </a:r>
            <a:r>
              <a:rPr lang="en-US" sz="1200" dirty="0" smtClean="0">
                <a:latin typeface="+mn-lt"/>
                <a:ea typeface="Calibri"/>
                <a:cs typeface="Times New Roman"/>
              </a:rPr>
              <a:t> </a:t>
            </a:r>
            <a:r>
              <a:rPr lang="en-US" sz="1200" dirty="0" err="1" smtClean="0">
                <a:latin typeface="+mn-lt"/>
                <a:ea typeface="Calibri"/>
                <a:cs typeface="Times New Roman"/>
              </a:rPr>
              <a:t>typhi</a:t>
            </a:r>
            <a:r>
              <a:rPr lang="en-US" sz="1200" dirty="0" smtClean="0">
                <a:latin typeface="+mn-lt"/>
                <a:ea typeface="Calibri"/>
                <a:cs typeface="Times New Roman"/>
              </a:rPr>
              <a:t> (previously known as salmonella </a:t>
            </a:r>
            <a:r>
              <a:rPr lang="en-US" sz="1200" dirty="0" err="1" smtClean="0">
                <a:latin typeface="+mn-lt"/>
                <a:ea typeface="Calibri"/>
                <a:cs typeface="Times New Roman"/>
              </a:rPr>
              <a:t>typhi</a:t>
            </a:r>
            <a:r>
              <a:rPr lang="en-US" sz="1200" dirty="0" smtClean="0">
                <a:latin typeface="+mn-lt"/>
                <a:ea typeface="Calibri"/>
                <a:cs typeface="Times New Roman"/>
              </a:rPr>
              <a:t>), is a pathogen specific only to humans.  Typhoid fever can also be caused certain non-typhoid salmonella (NTS), particularly Paratyphoid strains A, B, C. </a:t>
            </a:r>
          </a:p>
          <a:p>
            <a:pPr marL="0" marR="0">
              <a:lnSpc>
                <a:spcPct val="115000"/>
              </a:lnSpc>
              <a:spcBef>
                <a:spcPts val="0"/>
              </a:spcBef>
              <a:spcAft>
                <a:spcPts val="0"/>
              </a:spcAft>
            </a:pPr>
            <a:r>
              <a:rPr lang="en-US" sz="1200" dirty="0" smtClean="0">
                <a:latin typeface="+mn-lt"/>
                <a:ea typeface="Calibri"/>
                <a:cs typeface="Times New Roman"/>
              </a:rPr>
              <a:t>Location and Prevalence:  16-30 million cases per year, almost exclusively in the developing world, with an overall mortality rate of 10%. These waterborne gram negative aerobes are associated with poor sanitation and fecal contamination of water and food supplies.</a:t>
            </a:r>
          </a:p>
          <a:p>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33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US" sz="1200" dirty="0" smtClean="0">
                <a:latin typeface="+mn-lt"/>
                <a:ea typeface="Calibri"/>
                <a:cs typeface="Times New Roman"/>
              </a:rPr>
              <a:t>Typhoid fever is our first topic. </a:t>
            </a:r>
          </a:p>
          <a:p>
            <a:pPr marL="0" marR="0">
              <a:lnSpc>
                <a:spcPct val="115000"/>
              </a:lnSpc>
              <a:spcBef>
                <a:spcPts val="0"/>
              </a:spcBef>
              <a:spcAft>
                <a:spcPts val="0"/>
              </a:spcAft>
            </a:pPr>
            <a:r>
              <a:rPr lang="en-US" sz="1200" dirty="0" smtClean="0">
                <a:latin typeface="+mn-lt"/>
                <a:ea typeface="Calibri"/>
                <a:cs typeface="Times New Roman"/>
              </a:rPr>
              <a:t>Salmonella </a:t>
            </a:r>
            <a:r>
              <a:rPr lang="en-US" sz="1200" dirty="0" err="1" smtClean="0">
                <a:latin typeface="+mn-lt"/>
                <a:ea typeface="Calibri"/>
                <a:cs typeface="Times New Roman"/>
              </a:rPr>
              <a:t>enterica</a:t>
            </a:r>
            <a:r>
              <a:rPr lang="en-US" sz="1200" dirty="0" smtClean="0">
                <a:latin typeface="+mn-lt"/>
                <a:ea typeface="Calibri"/>
                <a:cs typeface="Times New Roman"/>
              </a:rPr>
              <a:t> </a:t>
            </a:r>
            <a:r>
              <a:rPr lang="en-US" sz="1200" dirty="0" err="1" smtClean="0">
                <a:latin typeface="+mn-lt"/>
                <a:ea typeface="Calibri"/>
                <a:cs typeface="Times New Roman"/>
              </a:rPr>
              <a:t>serovar</a:t>
            </a:r>
            <a:r>
              <a:rPr lang="en-US" sz="1200" dirty="0" smtClean="0">
                <a:latin typeface="+mn-lt"/>
                <a:ea typeface="Calibri"/>
                <a:cs typeface="Times New Roman"/>
              </a:rPr>
              <a:t> </a:t>
            </a:r>
            <a:r>
              <a:rPr lang="en-US" sz="1200" dirty="0" err="1" smtClean="0">
                <a:latin typeface="+mn-lt"/>
                <a:ea typeface="Calibri"/>
                <a:cs typeface="Times New Roman"/>
              </a:rPr>
              <a:t>typhi</a:t>
            </a:r>
            <a:r>
              <a:rPr lang="en-US" sz="1200" dirty="0" smtClean="0">
                <a:latin typeface="+mn-lt"/>
                <a:ea typeface="Calibri"/>
                <a:cs typeface="Times New Roman"/>
              </a:rPr>
              <a:t> (previously known as salmonella </a:t>
            </a:r>
            <a:r>
              <a:rPr lang="en-US" sz="1200" dirty="0" err="1" smtClean="0">
                <a:latin typeface="+mn-lt"/>
                <a:ea typeface="Calibri"/>
                <a:cs typeface="Times New Roman"/>
              </a:rPr>
              <a:t>typhi</a:t>
            </a:r>
            <a:r>
              <a:rPr lang="en-US" sz="1200" dirty="0" smtClean="0">
                <a:latin typeface="+mn-lt"/>
                <a:ea typeface="Calibri"/>
                <a:cs typeface="Times New Roman"/>
              </a:rPr>
              <a:t>), is a pathogen specific only to humans.  Typhoid fever can also be caused certain non-typhoid salmonella (NTS), particularly Paratyphoid strains A, B, C. </a:t>
            </a:r>
          </a:p>
          <a:p>
            <a:pPr marL="0" marR="0">
              <a:lnSpc>
                <a:spcPct val="115000"/>
              </a:lnSpc>
              <a:spcBef>
                <a:spcPts val="0"/>
              </a:spcBef>
              <a:spcAft>
                <a:spcPts val="0"/>
              </a:spcAft>
            </a:pPr>
            <a:r>
              <a:rPr lang="en-US" sz="1200" dirty="0" smtClean="0">
                <a:latin typeface="+mn-lt"/>
                <a:ea typeface="Calibri"/>
                <a:cs typeface="Times New Roman"/>
              </a:rPr>
              <a:t>Location and Prevalence:  16-30 million cases per year, almost exclusively in the developing world, with an overall mortality rate of 10%. These waterborne gram negative aerobes are associated with poor sanitation and fecal contamination of water and food supplies.</a:t>
            </a:r>
          </a:p>
          <a:p>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FC247C-6BE4-4477-A807-CE3EA47E2153}" type="datetimeFigureOut">
              <a:rPr lang="en-US" smtClean="0"/>
              <a:pPr/>
              <a:t>11/11/2011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10691-D888-4390-9201-86DCDE20B7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C247C-6BE4-4477-A807-CE3EA47E2153}" type="datetimeFigureOut">
              <a:rPr lang="en-US" smtClean="0"/>
              <a:pPr/>
              <a:t>11/11/2011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10691-D888-4390-9201-86DCDE20B7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C247C-6BE4-4477-A807-CE3EA47E2153}" type="datetimeFigureOut">
              <a:rPr lang="en-US" smtClean="0"/>
              <a:pPr/>
              <a:t>11/11/2011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10691-D888-4390-9201-86DCDE20B7C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4938" y="889000"/>
            <a:ext cx="8885237" cy="11557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4938" y="2116138"/>
            <a:ext cx="4371975" cy="4135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59313" y="2116138"/>
            <a:ext cx="4371975" cy="4135437"/>
          </a:xfrm>
        </p:spPr>
        <p:txBody>
          <a:bodyPr/>
          <a:lstStyle/>
          <a:p>
            <a:pPr lvl="0"/>
            <a:endParaRPr lang="en-US" noProof="0" smtClean="0"/>
          </a:p>
        </p:txBody>
      </p:sp>
      <p:sp>
        <p:nvSpPr>
          <p:cNvPr id="5" name="Rectangle 24"/>
          <p:cNvSpPr>
            <a:spLocks noGrp="1" noChangeArrowheads="1"/>
          </p:cNvSpPr>
          <p:nvPr>
            <p:ph type="dt" sz="half" idx="10"/>
          </p:nvPr>
        </p:nvSpPr>
        <p:spPr>
          <a:ln/>
        </p:spPr>
        <p:txBody>
          <a:bodyPr/>
          <a:lstStyle>
            <a:lvl1pPr>
              <a:defRPr/>
            </a:lvl1pPr>
          </a:lstStyle>
          <a:p>
            <a:endParaRPr lang="en-US"/>
          </a:p>
        </p:txBody>
      </p:sp>
      <p:sp>
        <p:nvSpPr>
          <p:cNvPr id="6" name="Rectangle 25"/>
          <p:cNvSpPr>
            <a:spLocks noGrp="1" noChangeArrowheads="1"/>
          </p:cNvSpPr>
          <p:nvPr>
            <p:ph type="ftr" sz="quarter" idx="11"/>
          </p:nvPr>
        </p:nvSpPr>
        <p:spPr>
          <a:ln/>
        </p:spPr>
        <p:txBody>
          <a:bodyPr/>
          <a:lstStyle>
            <a:lvl1pPr>
              <a:defRPr/>
            </a:lvl1pPr>
          </a:lstStyle>
          <a:p>
            <a:endParaRPr lang="en-US"/>
          </a:p>
        </p:txBody>
      </p:sp>
      <p:sp>
        <p:nvSpPr>
          <p:cNvPr id="7" name="Rectangle 26"/>
          <p:cNvSpPr>
            <a:spLocks noGrp="1" noChangeArrowheads="1"/>
          </p:cNvSpPr>
          <p:nvPr>
            <p:ph type="sldNum" sz="quarter" idx="12"/>
          </p:nvPr>
        </p:nvSpPr>
        <p:spPr>
          <a:ln/>
        </p:spPr>
        <p:txBody>
          <a:bodyPr/>
          <a:lstStyle>
            <a:lvl1pPr>
              <a:defRPr/>
            </a:lvl1pPr>
          </a:lstStyle>
          <a:p>
            <a:fld id="{15677068-18E4-418C-A912-7106920FECA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4938" y="889000"/>
            <a:ext cx="8885237" cy="11557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34938" y="2116138"/>
            <a:ext cx="4371975" cy="4135437"/>
          </a:xfrm>
        </p:spPr>
        <p:txBody>
          <a:bodyPr/>
          <a:lstStyle/>
          <a:p>
            <a:pPr lvl="0"/>
            <a:endParaRPr lang="en-US" noProof="0" smtClean="0"/>
          </a:p>
        </p:txBody>
      </p:sp>
      <p:sp>
        <p:nvSpPr>
          <p:cNvPr id="4" name="Text Placeholder 3"/>
          <p:cNvSpPr>
            <a:spLocks noGrp="1"/>
          </p:cNvSpPr>
          <p:nvPr>
            <p:ph type="body" sz="half" idx="2"/>
          </p:nvPr>
        </p:nvSpPr>
        <p:spPr>
          <a:xfrm>
            <a:off x="4659313" y="2116138"/>
            <a:ext cx="4371975" cy="4135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endParaRPr lang="en-US"/>
          </a:p>
        </p:txBody>
      </p:sp>
      <p:sp>
        <p:nvSpPr>
          <p:cNvPr id="6" name="Rectangle 25"/>
          <p:cNvSpPr>
            <a:spLocks noGrp="1" noChangeArrowheads="1"/>
          </p:cNvSpPr>
          <p:nvPr>
            <p:ph type="ftr" sz="quarter" idx="11"/>
          </p:nvPr>
        </p:nvSpPr>
        <p:spPr>
          <a:ln/>
        </p:spPr>
        <p:txBody>
          <a:bodyPr/>
          <a:lstStyle>
            <a:lvl1pPr>
              <a:defRPr/>
            </a:lvl1pPr>
          </a:lstStyle>
          <a:p>
            <a:endParaRPr lang="en-US"/>
          </a:p>
        </p:txBody>
      </p:sp>
      <p:sp>
        <p:nvSpPr>
          <p:cNvPr id="7" name="Rectangle 26"/>
          <p:cNvSpPr>
            <a:spLocks noGrp="1" noChangeArrowheads="1"/>
          </p:cNvSpPr>
          <p:nvPr>
            <p:ph type="sldNum" sz="quarter" idx="12"/>
          </p:nvPr>
        </p:nvSpPr>
        <p:spPr>
          <a:ln/>
        </p:spPr>
        <p:txBody>
          <a:bodyPr/>
          <a:lstStyle>
            <a:lvl1pPr>
              <a:defRPr/>
            </a:lvl1pPr>
          </a:lstStyle>
          <a:p>
            <a:fld id="{A7A90B2F-4772-495E-91F4-27B97633842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C247C-6BE4-4477-A807-CE3EA47E2153}" type="datetimeFigureOut">
              <a:rPr lang="en-US" smtClean="0"/>
              <a:pPr/>
              <a:t>11/11/2011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10691-D888-4390-9201-86DCDE20B7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FC247C-6BE4-4477-A807-CE3EA47E2153}" type="datetimeFigureOut">
              <a:rPr lang="en-US" smtClean="0"/>
              <a:pPr/>
              <a:t>11/11/2011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10691-D888-4390-9201-86DCDE20B7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FC247C-6BE4-4477-A807-CE3EA47E2153}" type="datetimeFigureOut">
              <a:rPr lang="en-US" smtClean="0"/>
              <a:pPr/>
              <a:t>11/11/2011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10691-D888-4390-9201-86DCDE20B7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FC247C-6BE4-4477-A807-CE3EA47E2153}" type="datetimeFigureOut">
              <a:rPr lang="en-US" smtClean="0"/>
              <a:pPr/>
              <a:t>11/11/2011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310691-D888-4390-9201-86DCDE20B7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FC247C-6BE4-4477-A807-CE3EA47E2153}" type="datetimeFigureOut">
              <a:rPr lang="en-US" smtClean="0"/>
              <a:pPr/>
              <a:t>11/11/2011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310691-D888-4390-9201-86DCDE20B7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C247C-6BE4-4477-A807-CE3EA47E2153}" type="datetimeFigureOut">
              <a:rPr lang="en-US" smtClean="0"/>
              <a:pPr/>
              <a:t>11/11/2011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310691-D888-4390-9201-86DCDE20B7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C247C-6BE4-4477-A807-CE3EA47E2153}" type="datetimeFigureOut">
              <a:rPr lang="en-US" smtClean="0"/>
              <a:pPr/>
              <a:t>11/11/2011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10691-D888-4390-9201-86DCDE20B7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C247C-6BE4-4477-A807-CE3EA47E2153}" type="datetimeFigureOut">
              <a:rPr lang="en-US" smtClean="0"/>
              <a:pPr/>
              <a:t>11/11/2011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10691-D888-4390-9201-86DCDE20B7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C247C-6BE4-4477-A807-CE3EA47E2153}" type="datetimeFigureOut">
              <a:rPr lang="en-US" smtClean="0"/>
              <a:pPr/>
              <a:t>11/11/2011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10691-D888-4390-9201-86DCDE20B7C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radrounds.com/photo/double-knot-or-compound/next?context=user"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threePt" dir="t"/>
            </a:scene3d>
            <a:sp3d>
              <a:bevelB h="25400" prst="softRound"/>
            </a:sp3d>
          </a:bodyPr>
          <a:lstStyle/>
          <a:p>
            <a:r>
              <a:rPr lang="en-US" sz="4400" b="1" kern="1200" dirty="0" smtClean="0">
                <a:solidFill>
                  <a:schemeClr val="tx1"/>
                </a:solidFill>
                <a:latin typeface="+mj-lt"/>
                <a:ea typeface="+mj-ea"/>
                <a:cs typeface="+mj-cs"/>
              </a:rPr>
              <a:t>Acute Abdominal </a:t>
            </a:r>
            <a:r>
              <a:rPr lang="en-US" b="1" dirty="0" smtClean="0"/>
              <a:t>P</a:t>
            </a:r>
            <a:r>
              <a:rPr lang="en-US" sz="4400" b="1" kern="1200" dirty="0" smtClean="0">
                <a:solidFill>
                  <a:schemeClr val="tx1"/>
                </a:solidFill>
                <a:latin typeface="+mj-lt"/>
                <a:ea typeface="+mj-ea"/>
                <a:cs typeface="+mj-cs"/>
              </a:rPr>
              <a:t>ain in the Tropics</a:t>
            </a:r>
            <a:endParaRPr lang="en-US" sz="4400" kern="1200" dirty="0" smtClean="0">
              <a:solidFill>
                <a:schemeClr val="tx1"/>
              </a:solidFill>
              <a:latin typeface="+mj-lt"/>
              <a:ea typeface="+mj-ea"/>
              <a:cs typeface="+mj-cs"/>
            </a:endParaRPr>
          </a:p>
        </p:txBody>
      </p:sp>
      <p:sp>
        <p:nvSpPr>
          <p:cNvPr id="5" name="Subtitle 2"/>
          <p:cNvSpPr txBox="1">
            <a:spLocks/>
          </p:cNvSpPr>
          <p:nvPr/>
        </p:nvSpPr>
        <p:spPr>
          <a:xfrm>
            <a:off x="1371600" y="3048000"/>
            <a:ext cx="6400800" cy="2590800"/>
          </a:xfrm>
          <a:prstGeom prst="rect">
            <a:avLst/>
          </a:prstGeom>
        </p:spPr>
        <p:txBody>
          <a:bodyPr vert="horz" lIns="91440" tIns="45720" rIns="91440" bIns="45720" rtlCol="0">
            <a:normAutofit fontScale="85000" lnSpcReduction="1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200" noProof="0" dirty="0" smtClean="0"/>
              <a:t>2011 Global Health Missions Conference</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100" b="0" i="0" u="none" strike="noStrike" kern="1200" cap="none" spc="0" normalizeH="0" baseline="0" dirty="0" smtClean="0">
                <a:ln>
                  <a:noFill/>
                </a:ln>
                <a:solidFill>
                  <a:schemeClr val="tx1"/>
                </a:solidFill>
                <a:effectLst/>
                <a:uLnTx/>
                <a:uFillTx/>
                <a:latin typeface="+mn-lt"/>
                <a:ea typeface="+mn-ea"/>
                <a:cs typeface="+mn-cs"/>
              </a:rPr>
              <a:t>Louisville,</a:t>
            </a:r>
            <a:r>
              <a:rPr kumimoji="0" lang="en-US" sz="2100" b="0" i="0" u="none" strike="noStrike" kern="1200" cap="none" spc="0" normalizeH="0" dirty="0" smtClean="0">
                <a:ln>
                  <a:noFill/>
                </a:ln>
                <a:solidFill>
                  <a:schemeClr val="tx1"/>
                </a:solidFill>
                <a:effectLst/>
                <a:uLnTx/>
                <a:uFillTx/>
                <a:latin typeface="+mn-lt"/>
                <a:ea typeface="+mn-ea"/>
                <a:cs typeface="+mn-cs"/>
              </a:rPr>
              <a:t> Kentucky</a:t>
            </a:r>
          </a:p>
          <a:p>
            <a:pPr marL="342900" marR="0" lvl="0" indent="-342900" algn="ctr" defTabSz="914400" rtl="0" eaLnBrk="1" fontAlgn="auto" latinLnBrk="0" hangingPunct="1">
              <a:lnSpc>
                <a:spcPct val="100000"/>
              </a:lnSpc>
              <a:spcBef>
                <a:spcPct val="20000"/>
              </a:spcBef>
              <a:spcAft>
                <a:spcPts val="0"/>
              </a:spcAft>
              <a:buClrTx/>
              <a:buSzTx/>
              <a:tabLst/>
              <a:defRPr/>
            </a:pPr>
            <a:endParaRPr lang="en-US" sz="2100" baseline="0" noProof="0" dirty="0" smtClean="0"/>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100" b="0" i="0" u="none" strike="noStrike" kern="1200" cap="none" spc="0" normalizeH="0" dirty="0" smtClean="0">
                <a:ln>
                  <a:noFill/>
                </a:ln>
                <a:solidFill>
                  <a:schemeClr val="tx1"/>
                </a:solidFill>
                <a:effectLst/>
                <a:uLnTx/>
                <a:uFillTx/>
                <a:latin typeface="+mn-lt"/>
                <a:ea typeface="+mn-ea"/>
                <a:cs typeface="+mn-cs"/>
              </a:rPr>
              <a:t>Presented by</a:t>
            </a:r>
            <a:endParaRPr kumimoji="0" lang="en-US" sz="21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Bruce C. Steffes,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MD, FACS, FWACS, FCS(ECSA)</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Certificate of Knowledge in Clinical Tropical Medicine and Travelers Health (ASTMH)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533400"/>
            <a:ext cx="8885238" cy="1155700"/>
          </a:xfrm>
        </p:spPr>
        <p:txBody>
          <a:bodyPr>
            <a:normAutofit/>
          </a:bodyPr>
          <a:lstStyle/>
          <a:p>
            <a:pPr eaLnBrk="1" hangingPunct="1"/>
            <a:r>
              <a:rPr lang="en-US" sz="4400" kern="1200" dirty="0" smtClean="0">
                <a:solidFill>
                  <a:schemeClr val="tx1"/>
                </a:solidFill>
                <a:latin typeface="+mj-lt"/>
                <a:ea typeface="+mj-ea"/>
                <a:cs typeface="+mj-cs"/>
              </a:rPr>
              <a:t>Incidence of </a:t>
            </a:r>
            <a:r>
              <a:rPr lang="en-US" sz="4400" kern="1200" dirty="0" err="1" smtClean="0">
                <a:solidFill>
                  <a:schemeClr val="tx1"/>
                </a:solidFill>
                <a:latin typeface="+mj-lt"/>
                <a:ea typeface="+mj-ea"/>
                <a:cs typeface="+mj-cs"/>
              </a:rPr>
              <a:t>Pigbel</a:t>
            </a:r>
            <a:endParaRPr lang="en-US" sz="4400" kern="1200" dirty="0" smtClean="0">
              <a:solidFill>
                <a:schemeClr val="tx1"/>
              </a:solidFill>
              <a:latin typeface="+mj-lt"/>
              <a:ea typeface="+mj-ea"/>
              <a:cs typeface="+mj-cs"/>
            </a:endParaRPr>
          </a:p>
        </p:txBody>
      </p:sp>
      <p:pic>
        <p:nvPicPr>
          <p:cNvPr id="20484" name="Picture 6" descr="C:\Documents and Settings\Jeremy Slone\My Documents\My Pictures\Kodak Pictures\2006-01-15 Kane Bii\Kane Bii 11.jpg"/>
          <p:cNvPicPr>
            <a:picLocks noGrp="1" noChangeAspect="1" noChangeArrowheads="1"/>
          </p:cNvPicPr>
          <p:nvPr>
            <p:ph type="clipArt" sz="half" idx="1"/>
          </p:nvPr>
        </p:nvPicPr>
        <p:blipFill>
          <a:blip r:embed="rId2" cstate="print"/>
          <a:srcRect/>
          <a:stretch>
            <a:fillRect/>
          </a:stretch>
        </p:blipFill>
        <p:spPr>
          <a:xfrm>
            <a:off x="401638" y="1600200"/>
            <a:ext cx="3865562" cy="4724400"/>
          </a:xfrm>
          <a:noFill/>
        </p:spPr>
      </p:pic>
      <p:sp>
        <p:nvSpPr>
          <p:cNvPr id="20483" name="Rectangle 4"/>
          <p:cNvSpPr>
            <a:spLocks noGrp="1" noChangeArrowheads="1"/>
          </p:cNvSpPr>
          <p:nvPr>
            <p:ph type="body" sz="half" idx="2"/>
          </p:nvPr>
        </p:nvSpPr>
        <p:spPr>
          <a:xfrm>
            <a:off x="4495800" y="1752600"/>
            <a:ext cx="4371975" cy="4267200"/>
          </a:xfrm>
        </p:spPr>
        <p:txBody>
          <a:bodyPr>
            <a:normAutofit/>
          </a:bodyPr>
          <a:lstStyle/>
          <a:p>
            <a:pPr lvl="0"/>
            <a:r>
              <a:rPr lang="en-US" sz="2400" dirty="0" smtClean="0"/>
              <a:t>Male &gt; Female (2.2:1) – probably because males encouraged to eat more protein for strength</a:t>
            </a:r>
          </a:p>
          <a:p>
            <a:pPr lvl="0"/>
            <a:r>
              <a:rPr lang="en-US" sz="2400" dirty="0" smtClean="0"/>
              <a:t>70% between ages 1 – 10.  Infants protected by maternal antibodies.  Can be seen in young adults (25%)</a:t>
            </a:r>
          </a:p>
          <a:p>
            <a:pPr lvl="0"/>
            <a:r>
              <a:rPr lang="en-US" sz="2400" dirty="0" smtClean="0"/>
              <a:t>More common in dry season (better weather leads to more frequent pig feasts)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Bacteriology of </a:t>
            </a:r>
            <a:r>
              <a:rPr lang="en-US" sz="4400" kern="1200" dirty="0" err="1" smtClean="0">
                <a:solidFill>
                  <a:schemeClr val="tx1"/>
                </a:solidFill>
                <a:latin typeface="+mj-lt"/>
                <a:ea typeface="+mj-ea"/>
                <a:cs typeface="+mj-cs"/>
              </a:rPr>
              <a:t>Pigbel</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Autofit/>
          </a:bodyPr>
          <a:lstStyle/>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Clostridium </a:t>
            </a:r>
            <a:r>
              <a:rPr lang="en-US" sz="2600" kern="1200" dirty="0" err="1" smtClean="0">
                <a:solidFill>
                  <a:schemeClr val="tx1"/>
                </a:solidFill>
                <a:latin typeface="+mn-lt"/>
                <a:ea typeface="+mn-ea"/>
                <a:cs typeface="+mn-cs"/>
              </a:rPr>
              <a:t>Perfringens</a:t>
            </a:r>
            <a:r>
              <a:rPr lang="en-US" sz="2600" kern="1200" dirty="0" smtClean="0">
                <a:solidFill>
                  <a:schemeClr val="tx1"/>
                </a:solidFill>
                <a:latin typeface="+mn-lt"/>
                <a:ea typeface="+mn-ea"/>
                <a:cs typeface="+mn-cs"/>
              </a:rPr>
              <a:t> Type C (also known as Clostridium </a:t>
            </a:r>
            <a:r>
              <a:rPr lang="en-US" sz="2600" kern="1200" dirty="0" err="1" smtClean="0">
                <a:solidFill>
                  <a:schemeClr val="tx1"/>
                </a:solidFill>
                <a:latin typeface="+mn-lt"/>
                <a:ea typeface="+mn-ea"/>
                <a:cs typeface="+mn-cs"/>
              </a:rPr>
              <a:t>welchii</a:t>
            </a:r>
            <a:r>
              <a:rPr lang="en-US" sz="2600" kern="1200" dirty="0" smtClean="0">
                <a:solidFill>
                  <a:schemeClr val="tx1"/>
                </a:solidFill>
                <a:latin typeface="+mn-lt"/>
                <a:ea typeface="+mn-ea"/>
                <a:cs typeface="+mn-cs"/>
              </a:rPr>
              <a:t>) = Anaerobic, gram +, spore-forming rod  - found in human stool, pig stool and soil</a:t>
            </a:r>
          </a:p>
          <a:p>
            <a:r>
              <a:rPr lang="en-US" sz="2600" dirty="0" smtClean="0"/>
              <a:t>Spores are heat stable up to 95</a:t>
            </a:r>
            <a:r>
              <a:rPr lang="en-US" sz="2600" dirty="0" smtClean="0">
                <a:sym typeface="Symbol"/>
              </a:rPr>
              <a:t></a:t>
            </a:r>
            <a:r>
              <a:rPr lang="en-US" sz="2600" dirty="0" smtClean="0"/>
              <a:t> C (Boiling point of water is 95</a:t>
            </a:r>
            <a:r>
              <a:rPr lang="en-US" sz="2600" dirty="0" smtClean="0">
                <a:sym typeface="Symbol"/>
              </a:rPr>
              <a:t></a:t>
            </a:r>
            <a:r>
              <a:rPr lang="en-US" sz="2600" dirty="0" smtClean="0"/>
              <a:t> in the PNG Highlands)</a:t>
            </a: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Type A commonly causes food poisoning (botulism).  Type C grows in protein-rich </a:t>
            </a:r>
            <a:r>
              <a:rPr lang="en-US" sz="2600" kern="1200" dirty="0" err="1" smtClean="0">
                <a:solidFill>
                  <a:schemeClr val="tx1"/>
                </a:solidFill>
                <a:latin typeface="+mn-lt"/>
                <a:ea typeface="+mn-ea"/>
                <a:cs typeface="+mn-cs"/>
              </a:rPr>
              <a:t>chyme</a:t>
            </a:r>
            <a:r>
              <a:rPr lang="en-US" sz="2600" kern="1200" dirty="0" smtClean="0">
                <a:solidFill>
                  <a:schemeClr val="tx1"/>
                </a:solidFill>
                <a:latin typeface="+mn-lt"/>
                <a:ea typeface="+mn-ea"/>
                <a:cs typeface="+mn-cs"/>
              </a:rPr>
              <a:t> and produces a </a:t>
            </a:r>
            <a:r>
              <a:rPr lang="en-US" sz="2600" kern="1200" dirty="0" smtClean="0">
                <a:solidFill>
                  <a:schemeClr val="tx1"/>
                </a:solidFill>
                <a:latin typeface="Symbol" pitchFamily="18" charset="2"/>
              </a:rPr>
              <a:t>b</a:t>
            </a:r>
            <a:r>
              <a:rPr lang="en-US" sz="2600" kern="1200" dirty="0" smtClean="0">
                <a:solidFill>
                  <a:schemeClr val="tx1"/>
                </a:solidFill>
                <a:latin typeface="+mn-lt"/>
                <a:ea typeface="+mn-ea"/>
                <a:cs typeface="+mn-cs"/>
              </a:rPr>
              <a:t> – toxin).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the </a:t>
            </a:r>
            <a:r>
              <a:rPr lang="en-US" dirty="0" smtClean="0">
                <a:latin typeface="Symbol" pitchFamily="18" charset="2"/>
              </a:rPr>
              <a:t>b</a:t>
            </a:r>
            <a:r>
              <a:rPr lang="en-US" dirty="0" smtClean="0"/>
              <a:t>-toxin</a:t>
            </a:r>
            <a:endParaRPr lang="en-US" dirty="0"/>
          </a:p>
        </p:txBody>
      </p:sp>
      <p:sp>
        <p:nvSpPr>
          <p:cNvPr id="3" name="Content Placeholder 2"/>
          <p:cNvSpPr>
            <a:spLocks noGrp="1"/>
          </p:cNvSpPr>
          <p:nvPr>
            <p:ph idx="1"/>
          </p:nvPr>
        </p:nvSpPr>
        <p:spPr/>
        <p:txBody>
          <a:bodyPr/>
          <a:lstStyle/>
          <a:p>
            <a:pPr marL="342900" lvl="0" indent="-342900" algn="l" defTabSz="914400" rtl="0" eaLnBrk="1" latinLnBrk="0" hangingPunct="1">
              <a:spcBef>
                <a:spcPct val="20000"/>
              </a:spcBef>
              <a:buFont typeface="Arial" pitchFamily="34" charset="0"/>
              <a:buChar char="•"/>
            </a:pPr>
            <a:r>
              <a:rPr lang="en-US" sz="2600" dirty="0" smtClean="0">
                <a:latin typeface="Symbol" pitchFamily="18" charset="2"/>
                <a:sym typeface="Symbol"/>
              </a:rPr>
              <a:t>b</a:t>
            </a:r>
            <a:r>
              <a:rPr lang="en-US" sz="2600" kern="1200" dirty="0" smtClean="0">
                <a:solidFill>
                  <a:schemeClr val="tx1"/>
                </a:solidFill>
                <a:latin typeface="+mn-lt"/>
                <a:ea typeface="+mn-ea"/>
                <a:cs typeface="+mn-cs"/>
              </a:rPr>
              <a:t>-toxin is rapidly degraded by intestinal proteases (e.g. </a:t>
            </a:r>
            <a:r>
              <a:rPr lang="en-US" sz="2600" kern="1200" dirty="0" err="1" smtClean="0">
                <a:solidFill>
                  <a:schemeClr val="tx1"/>
                </a:solidFill>
                <a:latin typeface="+mn-lt"/>
                <a:ea typeface="+mn-ea"/>
                <a:cs typeface="+mn-cs"/>
              </a:rPr>
              <a:t>trypsin</a:t>
            </a:r>
            <a:r>
              <a:rPr lang="en-US" sz="2600" kern="1200" dirty="0" smtClean="0">
                <a:solidFill>
                  <a:schemeClr val="tx1"/>
                </a:solidFill>
                <a:latin typeface="+mn-lt"/>
                <a:ea typeface="+mn-ea"/>
                <a:cs typeface="+mn-cs"/>
              </a:rPr>
              <a:t>) in well-nourished people </a:t>
            </a: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The toxin attacks the intestinal lining and causes inflammation and necrosis and may also cause arterial thrombosis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How It</a:t>
            </a:r>
            <a:r>
              <a:rPr lang="en-US" sz="4400" kern="1200" baseline="0" dirty="0" smtClean="0">
                <a:solidFill>
                  <a:schemeClr val="tx1"/>
                </a:solidFill>
                <a:latin typeface="+mj-lt"/>
                <a:ea typeface="+mj-ea"/>
                <a:cs typeface="+mj-cs"/>
              </a:rPr>
              <a:t> Comes </a:t>
            </a:r>
            <a:r>
              <a:rPr lang="en-US" sz="4400" kern="1200" baseline="0" dirty="0" smtClean="0">
                <a:solidFill>
                  <a:schemeClr val="tx1"/>
                </a:solidFill>
                <a:latin typeface="+mj-lt"/>
                <a:ea typeface="+mj-ea"/>
                <a:cs typeface="+mj-cs"/>
              </a:rPr>
              <a:t>Together</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Autofit/>
          </a:bodyPr>
          <a:lstStyle/>
          <a:p>
            <a:pPr marL="342900" lvl="0" indent="-342900" algn="l" defTabSz="914400" rtl="0" eaLnBrk="1" latinLnBrk="0" hangingPunct="1">
              <a:spcBef>
                <a:spcPct val="20000"/>
              </a:spcBef>
              <a:buFont typeface="Arial" pitchFamily="34" charset="0"/>
              <a:buChar char="•"/>
            </a:pPr>
            <a:r>
              <a:rPr lang="en-US" sz="2600" kern="1200" dirty="0" err="1" smtClean="0">
                <a:solidFill>
                  <a:schemeClr val="tx1"/>
                </a:solidFill>
                <a:latin typeface="+mn-lt"/>
                <a:ea typeface="+mn-ea"/>
                <a:cs typeface="+mn-cs"/>
              </a:rPr>
              <a:t>Trypsin</a:t>
            </a:r>
            <a:r>
              <a:rPr lang="en-US" sz="2600" kern="1200" dirty="0" smtClean="0">
                <a:solidFill>
                  <a:schemeClr val="tx1"/>
                </a:solidFill>
                <a:latin typeface="+mn-lt"/>
                <a:ea typeface="+mn-ea"/>
                <a:cs typeface="+mn-cs"/>
              </a:rPr>
              <a:t> </a:t>
            </a:r>
            <a:r>
              <a:rPr lang="en-US" sz="2600" dirty="0" smtClean="0"/>
              <a:t>has low activity</a:t>
            </a:r>
          </a:p>
          <a:p>
            <a:pPr lvl="1" indent="-342900">
              <a:buFont typeface="Arial" pitchFamily="34" charset="0"/>
              <a:buChar char="•"/>
            </a:pPr>
            <a:r>
              <a:rPr lang="en-US" sz="2200" kern="1200" dirty="0" smtClean="0">
                <a:solidFill>
                  <a:schemeClr val="tx1"/>
                </a:solidFill>
                <a:latin typeface="+mn-lt"/>
                <a:ea typeface="+mn-ea"/>
                <a:cs typeface="+mn-cs"/>
              </a:rPr>
              <a:t> Malnutrition causes a decrease in the pancreatic production of all proteases including </a:t>
            </a:r>
            <a:r>
              <a:rPr lang="en-US" sz="2200" kern="1200" dirty="0" err="1" smtClean="0">
                <a:solidFill>
                  <a:schemeClr val="tx1"/>
                </a:solidFill>
                <a:latin typeface="+mn-lt"/>
                <a:ea typeface="+mn-ea"/>
                <a:cs typeface="+mn-cs"/>
              </a:rPr>
              <a:t>trypsin</a:t>
            </a:r>
            <a:r>
              <a:rPr lang="en-US" sz="2200" kern="1200" dirty="0" smtClean="0">
                <a:solidFill>
                  <a:schemeClr val="tx1"/>
                </a:solidFill>
                <a:latin typeface="+mn-lt"/>
                <a:ea typeface="+mn-ea"/>
                <a:cs typeface="+mn-cs"/>
              </a:rPr>
              <a:t>, a key enzyme in the digestion of meat and protein and the toxin</a:t>
            </a:r>
          </a:p>
          <a:p>
            <a:pPr lvl="1" indent="-342900">
              <a:buFont typeface="Arial" pitchFamily="34" charset="0"/>
              <a:buChar char="•"/>
            </a:pPr>
            <a:r>
              <a:rPr lang="en-US" sz="2200" kern="1200" dirty="0" smtClean="0">
                <a:solidFill>
                  <a:schemeClr val="tx1"/>
                </a:solidFill>
                <a:latin typeface="+mn-lt"/>
                <a:ea typeface="+mn-ea"/>
                <a:cs typeface="+mn-cs"/>
              </a:rPr>
              <a:t>Ascaris infestation and diet rich in sweet-potato (</a:t>
            </a:r>
            <a:r>
              <a:rPr lang="en-US" sz="2200" kern="1200" dirty="0" err="1" smtClean="0">
                <a:solidFill>
                  <a:schemeClr val="tx1"/>
                </a:solidFill>
                <a:latin typeface="+mn-lt"/>
                <a:ea typeface="+mn-ea"/>
                <a:cs typeface="+mn-cs"/>
              </a:rPr>
              <a:t>kaukau</a:t>
            </a:r>
            <a:r>
              <a:rPr lang="en-US" sz="2200" kern="1200" dirty="0" smtClean="0">
                <a:solidFill>
                  <a:schemeClr val="tx1"/>
                </a:solidFill>
                <a:latin typeface="+mn-lt"/>
                <a:ea typeface="+mn-ea"/>
                <a:cs typeface="+mn-cs"/>
              </a:rPr>
              <a:t>) cause high levels of heat-stable </a:t>
            </a:r>
            <a:r>
              <a:rPr lang="en-US" sz="2200" kern="1200" dirty="0" err="1" smtClean="0">
                <a:solidFill>
                  <a:schemeClr val="tx1"/>
                </a:solidFill>
                <a:latin typeface="+mn-lt"/>
                <a:ea typeface="+mn-ea"/>
                <a:cs typeface="+mn-cs"/>
              </a:rPr>
              <a:t>trypsin</a:t>
            </a:r>
            <a:r>
              <a:rPr lang="en-US" sz="2200" kern="1200" dirty="0" smtClean="0">
                <a:solidFill>
                  <a:schemeClr val="tx1"/>
                </a:solidFill>
                <a:latin typeface="+mn-lt"/>
                <a:ea typeface="+mn-ea"/>
                <a:cs typeface="+mn-cs"/>
              </a:rPr>
              <a:t> inhibitors</a:t>
            </a:r>
          </a:p>
          <a:p>
            <a:r>
              <a:rPr lang="en-US" sz="2600" dirty="0" smtClean="0"/>
              <a:t>Contamination risk is high</a:t>
            </a:r>
            <a:endParaRPr lang="en-US" sz="2600" kern="1200" dirty="0" smtClean="0">
              <a:solidFill>
                <a:schemeClr val="tx1"/>
              </a:solidFill>
              <a:latin typeface="+mn-lt"/>
              <a:ea typeface="+mn-ea"/>
              <a:cs typeface="+mn-cs"/>
            </a:endParaRPr>
          </a:p>
          <a:p>
            <a:pPr lvl="1" indent="-342900">
              <a:buFont typeface="Arial" pitchFamily="34" charset="0"/>
              <a:buChar char="•"/>
            </a:pPr>
            <a:r>
              <a:rPr lang="en-US" sz="2400" dirty="0" smtClean="0"/>
              <a:t>Unwashed hands and feet of food handlers</a:t>
            </a:r>
          </a:p>
          <a:p>
            <a:pPr lvl="1" indent="-342900">
              <a:buFont typeface="Arial" pitchFamily="34" charset="0"/>
              <a:buChar char="•"/>
            </a:pPr>
            <a:r>
              <a:rPr lang="en-US" sz="2200" kern="1200" dirty="0" smtClean="0">
                <a:solidFill>
                  <a:schemeClr val="tx1"/>
                </a:solidFill>
                <a:latin typeface="+mn-lt"/>
                <a:ea typeface="+mn-ea"/>
                <a:cs typeface="+mn-cs"/>
              </a:rPr>
              <a:t>Poorly cooked pork/meat or spillage of pig’s bowel contents in </a:t>
            </a:r>
            <a:r>
              <a:rPr lang="en-US" sz="2200" kern="1200" dirty="0" err="1" smtClean="0">
                <a:solidFill>
                  <a:schemeClr val="tx1"/>
                </a:solidFill>
                <a:latin typeface="+mn-lt"/>
                <a:ea typeface="+mn-ea"/>
                <a:cs typeface="+mn-cs"/>
              </a:rPr>
              <a:t>mumu</a:t>
            </a:r>
            <a:r>
              <a:rPr lang="en-US" sz="2200" kern="1200" dirty="0" smtClean="0">
                <a:solidFill>
                  <a:schemeClr val="tx1"/>
                </a:solidFill>
                <a:latin typeface="+mn-lt"/>
                <a:ea typeface="+mn-ea"/>
                <a:cs typeface="+mn-cs"/>
              </a:rPr>
              <a:t> preparation</a:t>
            </a:r>
          </a:p>
          <a:p>
            <a:r>
              <a:rPr lang="en-US" sz="2800" dirty="0" smtClean="0"/>
              <a:t>Sporadic high protein meals provides growth medium for C.P.</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Pathology</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 Blood and pus in stool (from “sloughing” enteritis of jejunum, ileum and colon)</a:t>
            </a:r>
          </a:p>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 </a:t>
            </a:r>
            <a:r>
              <a:rPr lang="en-US" sz="2800" kern="1200" dirty="0" err="1" smtClean="0">
                <a:solidFill>
                  <a:schemeClr val="tx1"/>
                </a:solidFill>
                <a:latin typeface="+mn-lt"/>
                <a:ea typeface="+mn-ea"/>
                <a:cs typeface="+mn-cs"/>
              </a:rPr>
              <a:t>Transmural</a:t>
            </a:r>
            <a:r>
              <a:rPr lang="en-US" sz="2800" kern="1200" dirty="0" smtClean="0">
                <a:solidFill>
                  <a:schemeClr val="tx1"/>
                </a:solidFill>
                <a:latin typeface="+mn-lt"/>
                <a:ea typeface="+mn-ea"/>
                <a:cs typeface="+mn-cs"/>
              </a:rPr>
              <a:t> infection of the bowel (patchy segmental ulcerative necrosis)</a:t>
            </a:r>
          </a:p>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 Gas gangrene, separation of the layers of the bowel wall, </a:t>
            </a:r>
            <a:r>
              <a:rPr lang="en-US" sz="2800" kern="1200" dirty="0" err="1" smtClean="0">
                <a:solidFill>
                  <a:schemeClr val="tx1"/>
                </a:solidFill>
                <a:latin typeface="+mn-lt"/>
                <a:ea typeface="+mn-ea"/>
                <a:cs typeface="+mn-cs"/>
              </a:rPr>
              <a:t>pseudomembranes</a:t>
            </a:r>
            <a:r>
              <a:rPr lang="en-US" sz="2800" kern="1200" dirty="0" smtClean="0">
                <a:solidFill>
                  <a:schemeClr val="tx1"/>
                </a:solidFill>
                <a:latin typeface="+mn-lt"/>
                <a:ea typeface="+mn-ea"/>
                <a:cs typeface="+mn-cs"/>
              </a:rPr>
              <a:t> </a:t>
            </a:r>
          </a:p>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Affects </a:t>
            </a:r>
            <a:r>
              <a:rPr lang="en-US" sz="2800" kern="1200" dirty="0" smtClean="0">
                <a:solidFill>
                  <a:schemeClr val="tx1"/>
                </a:solidFill>
                <a:latin typeface="+mn-lt"/>
                <a:ea typeface="+mn-ea"/>
                <a:cs typeface="+mn-cs"/>
              </a:rPr>
              <a:t>jejunum </a:t>
            </a:r>
            <a:r>
              <a:rPr lang="en-US" sz="2800" kern="1200" dirty="0" smtClean="0">
                <a:solidFill>
                  <a:schemeClr val="tx1"/>
                </a:solidFill>
                <a:latin typeface="+mn-lt"/>
                <a:ea typeface="+mn-ea"/>
                <a:cs typeface="+mn-cs"/>
              </a:rPr>
              <a:t>&gt; ileum &gt; cecum &gt; colon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400" kern="1200" dirty="0" smtClean="0">
                <a:solidFill>
                  <a:schemeClr val="tx1"/>
                </a:solidFill>
                <a:latin typeface="+mj-lt"/>
                <a:ea typeface="+mj-ea"/>
                <a:cs typeface="+mj-cs"/>
              </a:rPr>
              <a:t>Types of </a:t>
            </a:r>
            <a:r>
              <a:rPr lang="en-US" sz="4400" kern="1200" dirty="0" err="1" smtClean="0">
                <a:solidFill>
                  <a:schemeClr val="tx1"/>
                </a:solidFill>
                <a:latin typeface="+mj-lt"/>
                <a:ea typeface="+mj-ea"/>
                <a:cs typeface="+mj-cs"/>
              </a:rPr>
              <a:t>Pigbel</a:t>
            </a:r>
            <a:r>
              <a:rPr lang="en-US" sz="4400" kern="1200" dirty="0" smtClean="0">
                <a:solidFill>
                  <a:schemeClr val="tx1"/>
                </a:solidFill>
                <a:latin typeface="+mj-lt"/>
                <a:ea typeface="+mj-ea"/>
                <a:cs typeface="+mj-cs"/>
              </a:rPr>
              <a:t>:</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Autofit/>
          </a:bodyPr>
          <a:lstStyle/>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Mild Diarrheal (type IV)</a:t>
            </a:r>
            <a:endParaRPr lang="en-US" sz="2600" dirty="0" smtClean="0"/>
          </a:p>
          <a:p>
            <a:pPr lvl="1" indent="-342900">
              <a:buFont typeface="Arial" pitchFamily="34" charset="0"/>
              <a:buChar char="•"/>
            </a:pPr>
            <a:r>
              <a:rPr lang="en-US" sz="2200" kern="1200" dirty="0" smtClean="0">
                <a:solidFill>
                  <a:schemeClr val="tx1"/>
                </a:solidFill>
                <a:latin typeface="+mn-lt"/>
                <a:ea typeface="+mn-ea"/>
                <a:cs typeface="+mn-cs"/>
              </a:rPr>
              <a:t>May go undiagnosed or diagnosed as gastroenteritis (GE)</a:t>
            </a:r>
            <a:endParaRPr lang="en-US" sz="2200" dirty="0" smtClean="0"/>
          </a:p>
          <a:p>
            <a:pPr lvl="1" indent="-342900">
              <a:buFont typeface="Arial" pitchFamily="34" charset="0"/>
              <a:buChar char="•"/>
            </a:pPr>
            <a:r>
              <a:rPr lang="en-US" sz="2200" dirty="0" smtClean="0"/>
              <a:t>Usually only diarrhea but can progress to Type IV</a:t>
            </a:r>
          </a:p>
          <a:p>
            <a:pPr lvl="1" indent="-342900">
              <a:buFont typeface="Arial" pitchFamily="34" charset="0"/>
              <a:buChar char="•"/>
            </a:pPr>
            <a:r>
              <a:rPr lang="en-US" sz="2200" dirty="0" smtClean="0"/>
              <a:t>Mortality: Rare</a:t>
            </a:r>
          </a:p>
          <a:p>
            <a:pPr marL="342900" lvl="0" indent="-342900" algn="l" defTabSz="914400" rtl="0" eaLnBrk="1" latinLnBrk="0" hangingPunct="1">
              <a:spcBef>
                <a:spcPct val="20000"/>
              </a:spcBef>
              <a:buFont typeface="Arial" pitchFamily="34" charset="0"/>
              <a:buChar char="•"/>
            </a:pPr>
            <a:r>
              <a:rPr lang="en-US" sz="2600" kern="1200" dirty="0" err="1" smtClean="0">
                <a:solidFill>
                  <a:schemeClr val="tx1"/>
                </a:solidFill>
                <a:latin typeface="+mn-lt"/>
                <a:ea typeface="+mn-ea"/>
                <a:cs typeface="+mn-cs"/>
              </a:rPr>
              <a:t>Subacute</a:t>
            </a:r>
            <a:r>
              <a:rPr lang="en-US" sz="2600" kern="1200" dirty="0" smtClean="0">
                <a:solidFill>
                  <a:schemeClr val="tx1"/>
                </a:solidFill>
                <a:latin typeface="+mn-lt"/>
                <a:ea typeface="+mn-ea"/>
                <a:cs typeface="+mn-cs"/>
              </a:rPr>
              <a:t> Surgical (type III)</a:t>
            </a:r>
          </a:p>
          <a:p>
            <a:pPr lvl="1" indent="-342900">
              <a:buFont typeface="Arial" pitchFamily="34" charset="0"/>
              <a:buChar char="•"/>
            </a:pPr>
            <a:r>
              <a:rPr lang="en-US" sz="2200" kern="1200" dirty="0" smtClean="0">
                <a:solidFill>
                  <a:schemeClr val="tx1"/>
                </a:solidFill>
                <a:latin typeface="+mn-lt"/>
                <a:ea typeface="+mn-ea"/>
                <a:cs typeface="+mn-cs"/>
              </a:rPr>
              <a:t>Presents later</a:t>
            </a:r>
          </a:p>
          <a:p>
            <a:pPr lvl="1" indent="-342900">
              <a:buFont typeface="Arial" pitchFamily="34" charset="0"/>
              <a:buChar char="•"/>
            </a:pPr>
            <a:r>
              <a:rPr lang="en-US" sz="2200" kern="1200" dirty="0" smtClean="0">
                <a:solidFill>
                  <a:schemeClr val="tx1"/>
                </a:solidFill>
                <a:latin typeface="+mn-lt"/>
                <a:ea typeface="+mn-ea"/>
                <a:cs typeface="+mn-cs"/>
              </a:rPr>
              <a:t>Complication of Type II (See next category)</a:t>
            </a:r>
          </a:p>
          <a:p>
            <a:pPr lvl="1" indent="-342900">
              <a:buFont typeface="Arial" pitchFamily="34" charset="0"/>
              <a:buChar char="•"/>
            </a:pPr>
            <a:r>
              <a:rPr lang="en-US" sz="2200" kern="1200" dirty="0" smtClean="0">
                <a:solidFill>
                  <a:schemeClr val="tx1"/>
                </a:solidFill>
                <a:latin typeface="+mn-lt"/>
                <a:ea typeface="+mn-ea"/>
                <a:cs typeface="+mn-cs"/>
              </a:rPr>
              <a:t>Mortality: 49%</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
            </a:r>
            <a:r>
              <a:rPr lang="en-US" dirty="0" err="1" smtClean="0"/>
              <a:t>Pigbell</a:t>
            </a:r>
            <a:endParaRPr lang="en-US" dirty="0"/>
          </a:p>
        </p:txBody>
      </p:sp>
      <p:sp>
        <p:nvSpPr>
          <p:cNvPr id="3" name="Content Placeholder 2"/>
          <p:cNvSpPr>
            <a:spLocks noGrp="1"/>
          </p:cNvSpPr>
          <p:nvPr>
            <p:ph idx="1"/>
          </p:nvPr>
        </p:nvSpPr>
        <p:spPr/>
        <p:txBody>
          <a:bodyPr/>
          <a:lstStyle/>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Acute Surgical (type II)</a:t>
            </a:r>
          </a:p>
          <a:p>
            <a:pPr lvl="1" indent="-342900">
              <a:buFont typeface="Arial" pitchFamily="34" charset="0"/>
              <a:buChar char="•"/>
            </a:pPr>
            <a:r>
              <a:rPr lang="en-US" sz="2200" kern="1200" dirty="0" smtClean="0">
                <a:solidFill>
                  <a:schemeClr val="tx1"/>
                </a:solidFill>
                <a:latin typeface="+mn-lt"/>
                <a:ea typeface="+mn-ea"/>
                <a:cs typeface="+mn-cs"/>
              </a:rPr>
              <a:t>Present with ileus, small bowel obstruction (SBO), strangulation, perforation, peritonitis</a:t>
            </a:r>
          </a:p>
          <a:p>
            <a:pPr lvl="1" indent="-342900">
              <a:buFont typeface="Arial" pitchFamily="34" charset="0"/>
              <a:buChar char="•"/>
            </a:pPr>
            <a:r>
              <a:rPr lang="en-US" sz="2200" kern="1200" dirty="0" smtClean="0">
                <a:solidFill>
                  <a:schemeClr val="tx1"/>
                </a:solidFill>
                <a:latin typeface="+mn-lt"/>
                <a:ea typeface="+mn-ea"/>
                <a:cs typeface="+mn-cs"/>
              </a:rPr>
              <a:t>Mortality: 42%</a:t>
            </a: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Acute Toxic (type I)</a:t>
            </a:r>
          </a:p>
          <a:p>
            <a:pPr lvl="1" indent="-342900">
              <a:buFont typeface="Arial" pitchFamily="34" charset="0"/>
              <a:buChar char="•"/>
            </a:pPr>
            <a:r>
              <a:rPr lang="en-US" sz="2200" kern="1200" dirty="0" smtClean="0">
                <a:solidFill>
                  <a:schemeClr val="tx1"/>
                </a:solidFill>
                <a:latin typeface="+mn-lt"/>
                <a:ea typeface="+mn-ea"/>
                <a:cs typeface="+mn-cs"/>
              </a:rPr>
              <a:t>Fulminant toxemia and shock</a:t>
            </a:r>
            <a:endParaRPr lang="en-US" sz="2200" dirty="0" smtClean="0"/>
          </a:p>
          <a:p>
            <a:pPr lvl="1" indent="-342900">
              <a:buFont typeface="Arial" pitchFamily="34" charset="0"/>
              <a:buChar char="•"/>
            </a:pPr>
            <a:r>
              <a:rPr lang="en-US" sz="2200" kern="1200" dirty="0" smtClean="0">
                <a:solidFill>
                  <a:schemeClr val="tx1"/>
                </a:solidFill>
                <a:latin typeface="+mn-lt"/>
                <a:ea typeface="+mn-ea"/>
                <a:cs typeface="+mn-cs"/>
              </a:rPr>
              <a:t>Usually young children (immunologically naïve)</a:t>
            </a:r>
            <a:endParaRPr lang="en-US" sz="2200" dirty="0" smtClean="0"/>
          </a:p>
          <a:p>
            <a:pPr lvl="1" indent="-342900">
              <a:buFont typeface="Arial" pitchFamily="34" charset="0"/>
              <a:buChar char="•"/>
            </a:pPr>
            <a:r>
              <a:rPr lang="en-US" sz="2200" kern="1200" dirty="0" smtClean="0">
                <a:solidFill>
                  <a:schemeClr val="tx1"/>
                </a:solidFill>
                <a:latin typeface="+mn-lt"/>
                <a:ea typeface="+mn-ea"/>
                <a:cs typeface="+mn-cs"/>
              </a:rPr>
              <a:t>Mortality: 85% (Some deaths before hospital)</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The Clinical Course</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Autofit/>
          </a:bodyPr>
          <a:lstStyle/>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 Symptoms usually become apparent 48 hours after a large meat or protein meal but can present up to a week later</a:t>
            </a: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Present with colicky or constant abdominal pain, vomiting with dark emesis (blood flecks), blood in stool, foul flatus, and diarrhea early</a:t>
            </a:r>
          </a:p>
          <a:p>
            <a:pPr marL="342900" lvl="0" indent="-342900" algn="l" defTabSz="914400" rtl="0" eaLnBrk="1" latinLnBrk="0" hangingPunct="1">
              <a:spcBef>
                <a:spcPct val="20000"/>
              </a:spcBef>
              <a:buFont typeface="Arial" pitchFamily="34" charset="0"/>
              <a:buChar char="•"/>
            </a:pPr>
            <a:r>
              <a:rPr lang="en-US" sz="2600" kern="1200" dirty="0" err="1" smtClean="0">
                <a:solidFill>
                  <a:schemeClr val="tx1"/>
                </a:solidFill>
                <a:latin typeface="+mn-lt"/>
                <a:ea typeface="+mn-ea"/>
                <a:cs typeface="+mn-cs"/>
              </a:rPr>
              <a:t>Tachycardic</a:t>
            </a:r>
            <a:r>
              <a:rPr lang="en-US" sz="2600" kern="1200" dirty="0" smtClean="0">
                <a:solidFill>
                  <a:schemeClr val="tx1"/>
                </a:solidFill>
                <a:latin typeface="+mn-lt"/>
                <a:ea typeface="+mn-ea"/>
                <a:cs typeface="+mn-cs"/>
              </a:rPr>
              <a:t>, febrile, dehydrated, tender &amp; distended upper abdomen with visible bowel, guarding, rigidity, decreased bowel sounds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Clinical </a:t>
            </a:r>
            <a:r>
              <a:rPr lang="en-US" dirty="0" smtClean="0"/>
              <a:t>Course</a:t>
            </a:r>
            <a:endParaRPr lang="en-US" dirty="0"/>
          </a:p>
        </p:txBody>
      </p:sp>
      <p:sp>
        <p:nvSpPr>
          <p:cNvPr id="3" name="Content Placeholder 2"/>
          <p:cNvSpPr>
            <a:spLocks noGrp="1"/>
          </p:cNvSpPr>
          <p:nvPr>
            <p:ph idx="1"/>
          </p:nvPr>
        </p:nvSpPr>
        <p:spPr/>
        <p:txBody>
          <a:bodyPr/>
          <a:lstStyle/>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Symptoms consistent</a:t>
            </a:r>
            <a:r>
              <a:rPr lang="en-US" sz="2600" kern="1200" baseline="0" dirty="0" smtClean="0">
                <a:solidFill>
                  <a:schemeClr val="tx1"/>
                </a:solidFill>
                <a:latin typeface="+mn-lt"/>
                <a:ea typeface="+mn-ea"/>
                <a:cs typeface="+mn-cs"/>
              </a:rPr>
              <a:t> with ischemia</a:t>
            </a:r>
          </a:p>
          <a:p>
            <a:pPr marL="742950" lvl="1" indent="-342900" algn="l" defTabSz="914400" rtl="0" eaLnBrk="1" latinLnBrk="0" hangingPunct="1">
              <a:spcBef>
                <a:spcPct val="20000"/>
              </a:spcBef>
              <a:buFont typeface="Arial" pitchFamily="34" charset="0"/>
              <a:buChar char="•"/>
            </a:pPr>
            <a:r>
              <a:rPr lang="en-US" sz="2200" kern="1200" dirty="0" smtClean="0">
                <a:solidFill>
                  <a:schemeClr val="tx1"/>
                </a:solidFill>
                <a:latin typeface="+mn-lt"/>
                <a:ea typeface="+mn-ea"/>
                <a:cs typeface="+mn-cs"/>
              </a:rPr>
              <a:t>Pain out of proportion</a:t>
            </a:r>
          </a:p>
          <a:p>
            <a:pPr marL="742950" lvl="1" indent="-342900" algn="l" defTabSz="914400" rtl="0" eaLnBrk="1" latinLnBrk="0" hangingPunct="1">
              <a:spcBef>
                <a:spcPct val="20000"/>
              </a:spcBef>
              <a:buFont typeface="Arial" pitchFamily="34" charset="0"/>
              <a:buChar char="•"/>
            </a:pPr>
            <a:r>
              <a:rPr lang="en-US" sz="2200" kern="1200" dirty="0" smtClean="0">
                <a:solidFill>
                  <a:schemeClr val="tx1"/>
                </a:solidFill>
                <a:latin typeface="+mn-lt"/>
                <a:ea typeface="+mn-ea"/>
                <a:cs typeface="+mn-cs"/>
              </a:rPr>
              <a:t>Eating</a:t>
            </a:r>
            <a:r>
              <a:rPr lang="en-US" sz="2200" kern="1200" baseline="0" dirty="0" smtClean="0">
                <a:solidFill>
                  <a:schemeClr val="tx1"/>
                </a:solidFill>
                <a:latin typeface="+mn-lt"/>
                <a:ea typeface="+mn-ea"/>
                <a:cs typeface="+mn-cs"/>
              </a:rPr>
              <a:t> may increase pain</a:t>
            </a:r>
            <a:endParaRPr lang="en-US" sz="2200" kern="1200" dirty="0" smtClean="0">
              <a:solidFill>
                <a:schemeClr val="tx1"/>
              </a:solidFill>
              <a:latin typeface="+mn-lt"/>
              <a:ea typeface="+mn-ea"/>
              <a:cs typeface="+mn-cs"/>
            </a:endParaRP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Late symptoms:</a:t>
            </a:r>
            <a:r>
              <a:rPr lang="en-US" sz="2600" kern="1200" baseline="0" dirty="0" smtClean="0">
                <a:solidFill>
                  <a:schemeClr val="tx1"/>
                </a:solidFill>
                <a:latin typeface="+mn-lt"/>
                <a:ea typeface="+mn-ea"/>
                <a:cs typeface="+mn-cs"/>
              </a:rPr>
              <a:t>  partial</a:t>
            </a:r>
            <a:r>
              <a:rPr lang="en-US" sz="2600" kern="1200" dirty="0" smtClean="0">
                <a:solidFill>
                  <a:schemeClr val="tx1"/>
                </a:solidFill>
                <a:latin typeface="+mn-lt"/>
                <a:ea typeface="+mn-ea"/>
                <a:cs typeface="+mn-cs"/>
              </a:rPr>
              <a:t> SBO, malnutrition, fibrosis, adhesions, </a:t>
            </a:r>
            <a:r>
              <a:rPr lang="en-US" sz="2600" kern="1200" dirty="0" err="1" smtClean="0">
                <a:solidFill>
                  <a:schemeClr val="tx1"/>
                </a:solidFill>
                <a:latin typeface="+mn-lt"/>
                <a:ea typeface="+mn-ea"/>
                <a:cs typeface="+mn-cs"/>
              </a:rPr>
              <a:t>malabsorption</a:t>
            </a:r>
            <a:r>
              <a:rPr lang="en-US" sz="2600" kern="1200" dirty="0" smtClean="0">
                <a:solidFill>
                  <a:schemeClr val="tx1"/>
                </a:solidFill>
                <a:latin typeface="+mn-lt"/>
                <a:ea typeface="+mn-ea"/>
                <a:cs typeface="+mn-cs"/>
              </a:rPr>
              <a:t> and strictures (especially with Type III)</a:t>
            </a: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Mortality due to peritonitis, septicemia, dehydration, electrolyte abnormalities, and shock</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Diagnostic Approach</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Autofit/>
          </a:bodyPr>
          <a:lstStyle/>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High index</a:t>
            </a:r>
            <a:r>
              <a:rPr lang="en-US" sz="2600" kern="1200" baseline="0" dirty="0" smtClean="0">
                <a:solidFill>
                  <a:schemeClr val="tx1"/>
                </a:solidFill>
                <a:latin typeface="+mn-lt"/>
                <a:ea typeface="+mn-ea"/>
                <a:cs typeface="+mn-cs"/>
              </a:rPr>
              <a:t> of suspicion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600" kern="1200" dirty="0" smtClean="0">
                <a:solidFill>
                  <a:schemeClr val="tx1"/>
                </a:solidFill>
                <a:latin typeface="+mn-lt"/>
                <a:ea typeface="+mn-ea"/>
                <a:cs typeface="+mn-cs"/>
              </a:rPr>
              <a:t>Early recognition of </a:t>
            </a:r>
            <a:r>
              <a:rPr lang="en-US" sz="2600" kern="1200" dirty="0" err="1" smtClean="0">
                <a:solidFill>
                  <a:schemeClr val="tx1"/>
                </a:solidFill>
                <a:latin typeface="+mn-lt"/>
                <a:ea typeface="+mn-ea"/>
                <a:cs typeface="+mn-cs"/>
              </a:rPr>
              <a:t>pigbel</a:t>
            </a:r>
            <a:r>
              <a:rPr lang="en-US" sz="2600" kern="1200" dirty="0" smtClean="0">
                <a:solidFill>
                  <a:schemeClr val="tx1"/>
                </a:solidFill>
                <a:latin typeface="+mn-lt"/>
                <a:ea typeface="+mn-ea"/>
                <a:cs typeface="+mn-cs"/>
              </a:rPr>
              <a:t> and quick action are of utmost importance. The toxin begins attacking the bowel instantly and constantly. Timely recognition and treatment may reduce severity or even prevent death of the child! Early fluid resuscitation, decompression of SB, and appropriate antibiotics may preclude need for laparotomy.  If severe, early referral and surgery may prevent death.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kern="1200" dirty="0" smtClean="0">
                <a:solidFill>
                  <a:schemeClr val="tx1"/>
                </a:solidFill>
                <a:latin typeface="+mj-lt"/>
                <a:ea typeface="+mj-ea"/>
                <a:cs typeface="+mj-cs"/>
              </a:rPr>
              <a:t>Introduction</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lvl="0"/>
            <a:r>
              <a:rPr lang="en-US" sz="2600" dirty="0" smtClean="0"/>
              <a:t>Surgery in the developing world is different</a:t>
            </a:r>
          </a:p>
          <a:p>
            <a:pPr lvl="1"/>
            <a:r>
              <a:rPr lang="en-US" sz="2600" dirty="0" smtClean="0"/>
              <a:t>Different diseases or at least different prevalence</a:t>
            </a:r>
          </a:p>
          <a:p>
            <a:pPr lvl="1"/>
            <a:r>
              <a:rPr lang="en-US" sz="2600" dirty="0" smtClean="0"/>
              <a:t>Advanced pathology</a:t>
            </a:r>
          </a:p>
          <a:p>
            <a:pPr lvl="1"/>
            <a:r>
              <a:rPr lang="en-US" sz="2600" dirty="0" smtClean="0"/>
              <a:t>Fewer care givers</a:t>
            </a:r>
          </a:p>
          <a:p>
            <a:pPr lvl="1"/>
            <a:r>
              <a:rPr lang="en-US" sz="2600" dirty="0" smtClean="0"/>
              <a:t>Limited resources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of </a:t>
            </a:r>
            <a:r>
              <a:rPr lang="en-US" dirty="0" err="1" smtClean="0"/>
              <a:t>Pigbel</a:t>
            </a:r>
            <a:endParaRPr lang="en-US" dirty="0"/>
          </a:p>
        </p:txBody>
      </p:sp>
      <p:sp>
        <p:nvSpPr>
          <p:cNvPr id="3" name="Content Placeholder 2"/>
          <p:cNvSpPr>
            <a:spLocks noGrp="1"/>
          </p:cNvSpPr>
          <p:nvPr>
            <p:ph idx="1"/>
          </p:nvPr>
        </p:nvSpPr>
        <p:spPr/>
        <p:txBody>
          <a:bodyPr/>
          <a:lstStyle/>
          <a:p>
            <a:pPr marL="342900" lvl="0" indent="-342900" algn="l" defTabSz="914400" rtl="0" eaLnBrk="1" latinLnBrk="0" hangingPunct="1">
              <a:spcBef>
                <a:spcPct val="20000"/>
              </a:spcBef>
              <a:buFont typeface="Arial" pitchFamily="34" charset="0"/>
              <a:buChar char="•"/>
            </a:pPr>
            <a:r>
              <a:rPr lang="en-US" sz="2600" kern="1200" smtClean="0">
                <a:solidFill>
                  <a:schemeClr val="tx1"/>
                </a:solidFill>
                <a:latin typeface="+mn-lt"/>
                <a:ea typeface="+mn-ea"/>
                <a:cs typeface="+mn-cs"/>
              </a:rPr>
              <a:t>Gas in bowel wall or SBO on abdominal x-ray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600" kern="1200" smtClean="0">
                <a:solidFill>
                  <a:schemeClr val="tx1"/>
                </a:solidFill>
                <a:latin typeface="+mn-lt"/>
                <a:ea typeface="+mn-ea"/>
                <a:cs typeface="+mn-cs"/>
              </a:rPr>
              <a:t>Bloody NG aspirate or blood in stool</a:t>
            </a:r>
          </a:p>
          <a:p>
            <a:pPr marL="342900" lvl="0" indent="-342900" algn="l" defTabSz="914400" rtl="0" eaLnBrk="1" latinLnBrk="0" hangingPunct="1">
              <a:spcBef>
                <a:spcPct val="20000"/>
              </a:spcBef>
              <a:buFont typeface="Arial" pitchFamily="34" charset="0"/>
              <a:buChar char="•"/>
            </a:pPr>
            <a:r>
              <a:rPr lang="en-US" sz="2600" kern="1200" smtClean="0">
                <a:solidFill>
                  <a:schemeClr val="tx1"/>
                </a:solidFill>
                <a:latin typeface="+mn-lt"/>
                <a:ea typeface="+mn-ea"/>
                <a:cs typeface="+mn-cs"/>
              </a:rPr>
              <a:t>Neutrophilic leukocytosis (&gt;/= 20,000)</a:t>
            </a:r>
          </a:p>
          <a:p>
            <a:pPr marL="342900" lvl="0" indent="-342900" algn="l" defTabSz="914400" rtl="0" eaLnBrk="1" latinLnBrk="0" hangingPunct="1">
              <a:spcBef>
                <a:spcPct val="20000"/>
              </a:spcBef>
              <a:buFont typeface="Arial" pitchFamily="34" charset="0"/>
              <a:buChar char="•"/>
            </a:pPr>
            <a:r>
              <a:rPr lang="en-US" sz="2600" kern="1200" smtClean="0">
                <a:solidFill>
                  <a:schemeClr val="tx1"/>
                </a:solidFill>
                <a:latin typeface="+mn-lt"/>
                <a:ea typeface="+mn-ea"/>
                <a:cs typeface="+mn-cs"/>
              </a:rPr>
              <a:t>Serological test possible, ? availability (immuno-florescence using type C coated silicon beads)</a:t>
            </a:r>
          </a:p>
          <a:p>
            <a:pPr marL="342900" lvl="0" indent="-342900" algn="l" defTabSz="914400" rtl="0" eaLnBrk="1" latinLnBrk="0" hangingPunct="1">
              <a:spcBef>
                <a:spcPct val="20000"/>
              </a:spcBef>
              <a:buFont typeface="Arial" pitchFamily="34" charset="0"/>
              <a:buChar char="•"/>
            </a:pPr>
            <a:r>
              <a:rPr lang="en-US" sz="2600" kern="1200" smtClean="0">
                <a:solidFill>
                  <a:schemeClr val="tx1"/>
                </a:solidFill>
                <a:latin typeface="+mn-lt"/>
                <a:ea typeface="+mn-ea"/>
                <a:cs typeface="+mn-cs"/>
              </a:rPr>
              <a:t>Culture C.P. from stool (anaerobic blood agar)</a:t>
            </a:r>
          </a:p>
          <a:p>
            <a:pPr marL="342900" lvl="0" indent="-342900" algn="l" defTabSz="914400" rtl="0" eaLnBrk="1" latinLnBrk="0" hangingPunct="1">
              <a:spcBef>
                <a:spcPct val="20000"/>
              </a:spcBef>
              <a:buFont typeface="Arial" pitchFamily="34" charset="0"/>
              <a:buChar char="•"/>
            </a:pPr>
            <a:r>
              <a:rPr lang="en-US" sz="2600" kern="1200" smtClean="0">
                <a:solidFill>
                  <a:schemeClr val="tx1"/>
                </a:solidFill>
                <a:latin typeface="+mn-lt"/>
                <a:ea typeface="+mn-ea"/>
                <a:cs typeface="+mn-cs"/>
              </a:rPr>
              <a:t>Bloody ascites on ultrasound</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Treatment of </a:t>
            </a:r>
            <a:r>
              <a:rPr lang="en-US" sz="4400" kern="1200" dirty="0" err="1" smtClean="0">
                <a:solidFill>
                  <a:schemeClr val="tx1"/>
                </a:solidFill>
                <a:latin typeface="+mj-lt"/>
                <a:ea typeface="+mj-ea"/>
                <a:cs typeface="+mj-cs"/>
              </a:rPr>
              <a:t>Pigbel</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Correction of fluid and electrolyte deficits; hydrate well; correct moderate to severe </a:t>
            </a:r>
            <a:r>
              <a:rPr lang="en-US" sz="2800" kern="1200" dirty="0" err="1" smtClean="0">
                <a:solidFill>
                  <a:schemeClr val="tx1"/>
                </a:solidFill>
                <a:latin typeface="+mn-lt"/>
                <a:ea typeface="+mn-ea"/>
                <a:cs typeface="+mn-cs"/>
              </a:rPr>
              <a:t>anemias</a:t>
            </a:r>
            <a:r>
              <a:rPr lang="en-US" sz="2800" kern="1200" dirty="0" smtClean="0">
                <a:solidFill>
                  <a:schemeClr val="tx1"/>
                </a:solidFill>
                <a:latin typeface="+mn-lt"/>
                <a:ea typeface="+mn-ea"/>
                <a:cs typeface="+mn-cs"/>
              </a:rPr>
              <a:t>.</a:t>
            </a:r>
          </a:p>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Nasogastric drainage</a:t>
            </a:r>
          </a:p>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Intravenous antibiotics - CMP, Crystalline PCN and Metronidazole/</a:t>
            </a:r>
            <a:r>
              <a:rPr lang="en-US" sz="2800" kern="1200" dirty="0" err="1" smtClean="0">
                <a:solidFill>
                  <a:schemeClr val="tx1"/>
                </a:solidFill>
                <a:latin typeface="+mn-lt"/>
                <a:ea typeface="+mn-ea"/>
                <a:cs typeface="+mn-cs"/>
              </a:rPr>
              <a:t>Tinidazole</a:t>
            </a:r>
            <a:r>
              <a:rPr lang="en-US" sz="2800" kern="1200" dirty="0" smtClean="0">
                <a:solidFill>
                  <a:schemeClr val="tx1"/>
                </a:solidFill>
                <a:latin typeface="+mn-lt"/>
                <a:ea typeface="+mn-ea"/>
                <a:cs typeface="+mn-cs"/>
              </a:rPr>
              <a:t> (+/- </a:t>
            </a:r>
            <a:r>
              <a:rPr lang="en-US" sz="2800" kern="1200" dirty="0" err="1" smtClean="0">
                <a:solidFill>
                  <a:schemeClr val="tx1"/>
                </a:solidFill>
                <a:latin typeface="+mn-lt"/>
                <a:ea typeface="+mn-ea"/>
                <a:cs typeface="+mn-cs"/>
              </a:rPr>
              <a:t>Gentamicin</a:t>
            </a:r>
            <a:r>
              <a:rPr lang="en-US" sz="2800" kern="1200" dirty="0" smtClean="0">
                <a:solidFill>
                  <a:schemeClr val="tx1"/>
                </a:solidFill>
                <a:latin typeface="+mn-lt"/>
                <a:ea typeface="+mn-ea"/>
                <a:cs typeface="+mn-cs"/>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a:t>
            </a:r>
            <a:r>
              <a:rPr lang="en-US" dirty="0" err="1" smtClean="0"/>
              <a:t>Pigbel</a:t>
            </a:r>
            <a:endParaRPr lang="en-US" dirty="0"/>
          </a:p>
        </p:txBody>
      </p:sp>
      <p:sp>
        <p:nvSpPr>
          <p:cNvPr id="3" name="Content Placeholder 2"/>
          <p:cNvSpPr>
            <a:spLocks noGrp="1"/>
          </p:cNvSpPr>
          <p:nvPr>
            <p:ph idx="1"/>
          </p:nvPr>
        </p:nvSpPr>
        <p:spPr/>
        <p:txBody>
          <a:bodyPr>
            <a:normAutofit/>
          </a:bodyPr>
          <a:lstStyle/>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Treatment of Ascaris</a:t>
            </a:r>
          </a:p>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?treatment of malaria</a:t>
            </a:r>
          </a:p>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Consider </a:t>
            </a:r>
            <a:r>
              <a:rPr lang="en-US" sz="2800" kern="1200" dirty="0" err="1" smtClean="0">
                <a:solidFill>
                  <a:schemeClr val="tx1"/>
                </a:solidFill>
                <a:latin typeface="+mn-lt"/>
                <a:ea typeface="+mn-ea"/>
                <a:cs typeface="+mn-cs"/>
              </a:rPr>
              <a:t>hyperalimentation</a:t>
            </a:r>
            <a:r>
              <a:rPr lang="en-US" sz="2800" kern="1200" dirty="0" smtClean="0">
                <a:solidFill>
                  <a:schemeClr val="tx1"/>
                </a:solidFill>
                <a:latin typeface="+mn-lt"/>
                <a:ea typeface="+mn-ea"/>
                <a:cs typeface="+mn-cs"/>
              </a:rPr>
              <a:t> or TPN if course prolonged</a:t>
            </a:r>
          </a:p>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 Antiserum +/- (Not readily available or effective)</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Early Hospital course</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If improves,  wait 24 hours then slowly go from  oral rehydration solution (ORS)</a:t>
            </a:r>
            <a:r>
              <a:rPr lang="en-US" sz="2600" kern="1200" dirty="0" smtClean="0">
                <a:solidFill>
                  <a:schemeClr val="tx1"/>
                </a:solidFill>
                <a:latin typeface="+mn-lt"/>
                <a:ea typeface="+mn-ea"/>
                <a:cs typeface="+mn-cs"/>
                <a:sym typeface="Wingdings"/>
              </a:rPr>
              <a:t></a:t>
            </a:r>
            <a:r>
              <a:rPr lang="en-US" sz="2600" kern="1200" dirty="0" smtClean="0">
                <a:solidFill>
                  <a:schemeClr val="tx1"/>
                </a:solidFill>
                <a:latin typeface="+mn-lt"/>
                <a:ea typeface="+mn-ea"/>
                <a:cs typeface="+mn-cs"/>
              </a:rPr>
              <a:t> milk </a:t>
            </a:r>
            <a:r>
              <a:rPr lang="en-US" sz="2600" kern="1200" dirty="0" smtClean="0">
                <a:solidFill>
                  <a:schemeClr val="tx1"/>
                </a:solidFill>
                <a:latin typeface="+mn-lt"/>
                <a:ea typeface="+mn-ea"/>
                <a:cs typeface="+mn-cs"/>
                <a:sym typeface="Wingdings"/>
              </a:rPr>
              <a:t></a:t>
            </a:r>
            <a:r>
              <a:rPr lang="en-US" sz="2600" kern="1200" dirty="0" smtClean="0">
                <a:solidFill>
                  <a:schemeClr val="tx1"/>
                </a:solidFill>
                <a:latin typeface="+mn-lt"/>
                <a:ea typeface="+mn-ea"/>
                <a:cs typeface="+mn-cs"/>
              </a:rPr>
              <a:t> solids </a:t>
            </a: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After 48 hours , laparotomy if there if failure to improve:  high NG output, persistent SBO by x-ray, persistent peritonitis, high white count, persistent fever</a:t>
            </a:r>
          </a:p>
          <a:p>
            <a:pPr marL="342900" lvl="0" indent="-342900" algn="l" defTabSz="914400" rtl="0" eaLnBrk="1" latinLnBrk="0" hangingPunct="1">
              <a:spcBef>
                <a:spcPct val="20000"/>
              </a:spcBef>
              <a:buFont typeface="Arial" pitchFamily="34" charset="0"/>
              <a:buChar char="•"/>
            </a:pPr>
            <a:r>
              <a:rPr lang="en-US" sz="2600" dirty="0" smtClean="0"/>
              <a:t>Acute </a:t>
            </a:r>
            <a:r>
              <a:rPr lang="en-US" sz="2600" dirty="0" err="1" smtClean="0"/>
              <a:t>decompensation</a:t>
            </a:r>
            <a:r>
              <a:rPr lang="en-US" sz="2600" dirty="0" smtClean="0"/>
              <a:t> requires emergent surgery</a:t>
            </a:r>
            <a:endParaRPr lang="en-US" sz="2600" kern="1200" dirty="0" smtClean="0">
              <a:solidFill>
                <a:schemeClr val="tx1"/>
              </a:solidFill>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Surgery</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Autofit/>
          </a:bodyPr>
          <a:lstStyle/>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Due to the rapid progression of </a:t>
            </a:r>
            <a:r>
              <a:rPr lang="en-US" sz="2600" kern="1200" dirty="0" err="1" smtClean="0">
                <a:solidFill>
                  <a:schemeClr val="tx1"/>
                </a:solidFill>
                <a:latin typeface="+mn-lt"/>
                <a:ea typeface="+mn-ea"/>
                <a:cs typeface="+mn-cs"/>
              </a:rPr>
              <a:t>pigbel</a:t>
            </a:r>
            <a:r>
              <a:rPr lang="en-US" sz="2600" kern="1200" dirty="0" smtClean="0">
                <a:solidFill>
                  <a:schemeClr val="tx1"/>
                </a:solidFill>
                <a:latin typeface="+mn-lt"/>
                <a:ea typeface="+mn-ea"/>
                <a:cs typeface="+mn-cs"/>
              </a:rPr>
              <a:t>, the decision for surgery is often a judgment call by the surgeon based on clinical experience </a:t>
            </a: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Urgent laparotomy with wide resection of SB to normal margins</a:t>
            </a: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Questions that arise:</a:t>
            </a:r>
          </a:p>
          <a:p>
            <a:pPr marL="742950" lvl="1" indent="-342900" algn="l" defTabSz="914400" rtl="0" eaLnBrk="1" latinLnBrk="0" hangingPunct="1">
              <a:spcBef>
                <a:spcPct val="20000"/>
              </a:spcBef>
              <a:buFont typeface="Arial" pitchFamily="34" charset="0"/>
              <a:buChar char="•"/>
            </a:pPr>
            <a:r>
              <a:rPr lang="en-US" sz="2200" kern="1200" dirty="0" smtClean="0">
                <a:solidFill>
                  <a:schemeClr val="tx1"/>
                </a:solidFill>
                <a:latin typeface="+mn-lt"/>
                <a:ea typeface="+mn-ea"/>
                <a:cs typeface="+mn-cs"/>
              </a:rPr>
              <a:t>How much bowel to resect?</a:t>
            </a:r>
          </a:p>
          <a:p>
            <a:pPr marL="74295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200" kern="1200" dirty="0" smtClean="0">
                <a:solidFill>
                  <a:schemeClr val="tx1"/>
                </a:solidFill>
                <a:latin typeface="+mn-lt"/>
                <a:ea typeface="+mn-ea"/>
                <a:cs typeface="+mn-cs"/>
              </a:rPr>
              <a:t>End-to-end anastomosis vs. </a:t>
            </a:r>
            <a:r>
              <a:rPr lang="en-US" sz="2200" dirty="0" smtClean="0"/>
              <a:t>2</a:t>
            </a:r>
            <a:r>
              <a:rPr lang="en-US" sz="2200" kern="1200" dirty="0" smtClean="0">
                <a:solidFill>
                  <a:schemeClr val="tx1"/>
                </a:solidFill>
                <a:latin typeface="+mn-lt"/>
                <a:ea typeface="+mn-ea"/>
                <a:cs typeface="+mn-cs"/>
              </a:rPr>
              <a:t> </a:t>
            </a:r>
            <a:r>
              <a:rPr lang="en-US" sz="2200" kern="1200" dirty="0" err="1" smtClean="0">
                <a:solidFill>
                  <a:schemeClr val="tx1"/>
                </a:solidFill>
                <a:latin typeface="+mn-lt"/>
                <a:ea typeface="+mn-ea"/>
                <a:cs typeface="+mn-cs"/>
              </a:rPr>
              <a:t>ostomies</a:t>
            </a:r>
            <a:r>
              <a:rPr lang="en-US" sz="2200" kern="1200" dirty="0" smtClean="0">
                <a:solidFill>
                  <a:schemeClr val="tx1"/>
                </a:solidFill>
                <a:latin typeface="+mn-lt"/>
                <a:ea typeface="+mn-ea"/>
                <a:cs typeface="+mn-cs"/>
              </a:rPr>
              <a:t> </a:t>
            </a:r>
          </a:p>
          <a:p>
            <a:pPr marL="742950" lvl="1" indent="-342900" algn="l" defTabSz="914400" rtl="0" eaLnBrk="1" latinLnBrk="0" hangingPunct="1">
              <a:spcBef>
                <a:spcPct val="20000"/>
              </a:spcBef>
              <a:buFont typeface="Arial" pitchFamily="34" charset="0"/>
              <a:buChar char="•"/>
            </a:pPr>
            <a:r>
              <a:rPr lang="en-US" sz="2200" kern="1200" dirty="0" smtClean="0">
                <a:solidFill>
                  <a:schemeClr val="tx1"/>
                </a:solidFill>
                <a:latin typeface="+mn-lt"/>
                <a:ea typeface="+mn-ea"/>
                <a:cs typeface="+mn-cs"/>
              </a:rPr>
              <a:t>Which patients to do second look?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Surgery Findings</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Palpable loops of thick bowel </a:t>
            </a:r>
          </a:p>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Enlarged mesenteric nodes typical</a:t>
            </a:r>
          </a:p>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a:t>
            </a:r>
            <a:r>
              <a:rPr lang="en-US" sz="2800" kern="1200" dirty="0" smtClean="0">
                <a:solidFill>
                  <a:schemeClr val="tx1"/>
                </a:solidFill>
                <a:latin typeface="+mn-lt"/>
                <a:ea typeface="+mn-ea"/>
                <a:cs typeface="+mn-cs"/>
              </a:rPr>
              <a:t>Tiger Striping”</a:t>
            </a:r>
          </a:p>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“Skip Lesions”</a:t>
            </a:r>
          </a:p>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Mucosal Ulcerations</a:t>
            </a:r>
          </a:p>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Perforations/SBO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2400" y="685800"/>
            <a:ext cx="8885238" cy="1155700"/>
          </a:xfrm>
        </p:spPr>
        <p:txBody>
          <a:bodyPr>
            <a:normAutofit fontScale="90000"/>
          </a:bodyPr>
          <a:lstStyle/>
          <a:p>
            <a:pPr eaLnBrk="1" hangingPunct="1"/>
            <a:r>
              <a:rPr lang="en-US" sz="4900" kern="1200" dirty="0" smtClean="0">
                <a:solidFill>
                  <a:schemeClr val="tx1"/>
                </a:solidFill>
                <a:latin typeface="+mj-lt"/>
                <a:ea typeface="+mj-ea"/>
                <a:cs typeface="+mj-cs"/>
              </a:rPr>
              <a:t>Enlarged mesenteric nodes typical</a:t>
            </a:r>
            <a:r>
              <a:rPr lang="en-US" sz="3600" dirty="0" smtClean="0"/>
              <a:t/>
            </a:r>
            <a:br>
              <a:rPr lang="en-US" sz="3600" dirty="0" smtClean="0"/>
            </a:br>
            <a:endParaRPr lang="en-US" sz="3600" dirty="0" smtClean="0"/>
          </a:p>
        </p:txBody>
      </p:sp>
      <p:sp>
        <p:nvSpPr>
          <p:cNvPr id="38915" name="Rectangle 3"/>
          <p:cNvSpPr>
            <a:spLocks noGrp="1" noChangeArrowheads="1"/>
          </p:cNvSpPr>
          <p:nvPr>
            <p:ph type="body" sz="half" idx="1"/>
          </p:nvPr>
        </p:nvSpPr>
        <p:spPr/>
        <p:txBody>
          <a:bodyPr/>
          <a:lstStyle/>
          <a:p>
            <a:pPr eaLnBrk="1" hangingPunct="1"/>
            <a:endParaRPr lang="en-US" sz="3600" smtClean="0"/>
          </a:p>
        </p:txBody>
      </p:sp>
      <p:pic>
        <p:nvPicPr>
          <p:cNvPr id="38916" name="Picture 6" descr="F:\Documents\Jesika-Pik Bel\IMG_4201.JPG"/>
          <p:cNvPicPr>
            <a:picLocks noGrp="1" noChangeAspect="1" noChangeArrowheads="1"/>
          </p:cNvPicPr>
          <p:nvPr>
            <p:ph type="clipArt" sz="half" idx="2"/>
          </p:nvPr>
        </p:nvPicPr>
        <p:blipFill>
          <a:blip r:embed="rId2" cstate="print"/>
          <a:srcRect/>
          <a:stretch>
            <a:fillRect/>
          </a:stretch>
        </p:blipFill>
        <p:spPr>
          <a:xfrm>
            <a:off x="381000" y="1300163"/>
            <a:ext cx="8458200" cy="5207000"/>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 y="457200"/>
            <a:ext cx="8885238" cy="1155700"/>
          </a:xfrm>
        </p:spPr>
        <p:txBody>
          <a:bodyPr>
            <a:normAutofit/>
          </a:bodyPr>
          <a:lstStyle/>
          <a:p>
            <a:pPr eaLnBrk="1" hangingPunct="1"/>
            <a:r>
              <a:rPr lang="en-US" sz="4400" kern="1200" dirty="0" smtClean="0">
                <a:solidFill>
                  <a:schemeClr val="tx1"/>
                </a:solidFill>
                <a:latin typeface="+mj-lt"/>
                <a:ea typeface="+mj-ea"/>
                <a:cs typeface="+mj-cs"/>
              </a:rPr>
              <a:t>“Tiger Striping”</a:t>
            </a:r>
          </a:p>
        </p:txBody>
      </p:sp>
      <p:sp>
        <p:nvSpPr>
          <p:cNvPr id="40963" name="Rectangle 3"/>
          <p:cNvSpPr>
            <a:spLocks noGrp="1" noChangeArrowheads="1"/>
          </p:cNvSpPr>
          <p:nvPr>
            <p:ph idx="1"/>
          </p:nvPr>
        </p:nvSpPr>
        <p:spPr/>
        <p:txBody>
          <a:bodyPr/>
          <a:lstStyle/>
          <a:p>
            <a:pPr eaLnBrk="1" hangingPunct="1"/>
            <a:endParaRPr lang="en-US" smtClean="0"/>
          </a:p>
        </p:txBody>
      </p:sp>
      <p:pic>
        <p:nvPicPr>
          <p:cNvPr id="40964" name="Picture 4" descr="F:\Documents\Jesika-Pik Bel\IMG_4203.JPG"/>
          <p:cNvPicPr>
            <a:picLocks noChangeAspect="1" noChangeArrowheads="1"/>
          </p:cNvPicPr>
          <p:nvPr/>
        </p:nvPicPr>
        <p:blipFill>
          <a:blip r:embed="rId2" cstate="print"/>
          <a:srcRect/>
          <a:stretch>
            <a:fillRect/>
          </a:stretch>
        </p:blipFill>
        <p:spPr bwMode="auto">
          <a:xfrm>
            <a:off x="228600" y="1295400"/>
            <a:ext cx="87630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52400" y="457200"/>
            <a:ext cx="8885238" cy="1155700"/>
          </a:xfrm>
        </p:spPr>
        <p:txBody>
          <a:bodyPr>
            <a:normAutofit/>
          </a:bodyPr>
          <a:lstStyle/>
          <a:p>
            <a:pPr eaLnBrk="1" hangingPunct="1"/>
            <a:r>
              <a:rPr lang="en-US" sz="4400" kern="1200" dirty="0" smtClean="0">
                <a:solidFill>
                  <a:schemeClr val="tx1"/>
                </a:solidFill>
                <a:latin typeface="+mj-lt"/>
                <a:ea typeface="+mj-ea"/>
                <a:cs typeface="+mj-cs"/>
              </a:rPr>
              <a:t>“Skip Lesions”</a:t>
            </a:r>
          </a:p>
        </p:txBody>
      </p:sp>
      <p:sp>
        <p:nvSpPr>
          <p:cNvPr id="43011" name="Rectangle 3"/>
          <p:cNvSpPr>
            <a:spLocks noGrp="1" noChangeArrowheads="1"/>
          </p:cNvSpPr>
          <p:nvPr>
            <p:ph type="body" sz="half" idx="1"/>
          </p:nvPr>
        </p:nvSpPr>
        <p:spPr/>
        <p:txBody>
          <a:bodyPr/>
          <a:lstStyle/>
          <a:p>
            <a:pPr eaLnBrk="1" hangingPunct="1"/>
            <a:endParaRPr lang="en-US" sz="3600" smtClean="0"/>
          </a:p>
        </p:txBody>
      </p:sp>
      <p:sp>
        <p:nvSpPr>
          <p:cNvPr id="43012" name="Rectangle 4"/>
          <p:cNvSpPr>
            <a:spLocks noGrp="1" noChangeArrowheads="1"/>
          </p:cNvSpPr>
          <p:nvPr>
            <p:ph type="clipArt" sz="half" idx="2"/>
          </p:nvPr>
        </p:nvSpPr>
        <p:spPr/>
      </p:sp>
      <p:pic>
        <p:nvPicPr>
          <p:cNvPr id="43013" name="Picture 5" descr="F:\IMG_4205.JPG"/>
          <p:cNvPicPr>
            <a:picLocks noChangeAspect="1" noChangeArrowheads="1"/>
          </p:cNvPicPr>
          <p:nvPr/>
        </p:nvPicPr>
        <p:blipFill>
          <a:blip r:embed="rId2" cstate="print"/>
          <a:srcRect/>
          <a:stretch>
            <a:fillRect/>
          </a:stretch>
        </p:blipFill>
        <p:spPr bwMode="auto">
          <a:xfrm>
            <a:off x="228600" y="1295400"/>
            <a:ext cx="876300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 y="457200"/>
            <a:ext cx="8885238" cy="1155700"/>
          </a:xfrm>
        </p:spPr>
        <p:txBody>
          <a:bodyPr/>
          <a:lstStyle/>
          <a:p>
            <a:pPr eaLnBrk="1" hangingPunct="1"/>
            <a:r>
              <a:rPr lang="en-US" sz="4400" kern="1200" dirty="0" smtClean="0">
                <a:solidFill>
                  <a:schemeClr val="tx1"/>
                </a:solidFill>
                <a:latin typeface="+mj-lt"/>
                <a:ea typeface="+mj-ea"/>
                <a:cs typeface="+mj-cs"/>
              </a:rPr>
              <a:t>Mucosal Ulcerations</a:t>
            </a:r>
          </a:p>
        </p:txBody>
      </p:sp>
      <p:pic>
        <p:nvPicPr>
          <p:cNvPr id="44036" name="Picture 6" descr="F:\IMG_4209.JPG"/>
          <p:cNvPicPr>
            <a:picLocks noGrp="1" noChangeAspect="1" noChangeArrowheads="1"/>
          </p:cNvPicPr>
          <p:nvPr>
            <p:ph type="clipArt" sz="half" idx="1"/>
          </p:nvPr>
        </p:nvPicPr>
        <p:blipFill>
          <a:blip r:embed="rId2" cstate="print"/>
          <a:srcRect/>
          <a:stretch>
            <a:fillRect/>
          </a:stretch>
        </p:blipFill>
        <p:spPr>
          <a:xfrm>
            <a:off x="134938" y="1236663"/>
            <a:ext cx="8856662" cy="5392737"/>
          </a:xfrm>
          <a:noFill/>
        </p:spPr>
      </p:pic>
      <p:sp>
        <p:nvSpPr>
          <p:cNvPr id="44035" name="Rectangle 4"/>
          <p:cNvSpPr>
            <a:spLocks noGrp="1" noChangeArrowheads="1"/>
          </p:cNvSpPr>
          <p:nvPr>
            <p:ph type="body" sz="half" idx="2"/>
          </p:nvPr>
        </p:nvSpPr>
        <p:spPr/>
        <p:txBody>
          <a:bodyPr/>
          <a:lstStyle/>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kern="1200" dirty="0" smtClean="0">
                <a:solidFill>
                  <a:schemeClr val="tx1"/>
                </a:solidFill>
                <a:latin typeface="+mj-lt"/>
                <a:ea typeface="+mj-ea"/>
                <a:cs typeface="+mj-cs"/>
              </a:rPr>
              <a:t>Diseases seen less commonly in the developing world</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lvl="0"/>
            <a:r>
              <a:rPr lang="en-US" sz="2600" kern="1200" dirty="0" err="1" smtClean="0">
                <a:solidFill>
                  <a:schemeClr val="tx1"/>
                </a:solidFill>
                <a:latin typeface="+mn-lt"/>
                <a:ea typeface="+mn-ea"/>
                <a:cs typeface="+mn-cs"/>
              </a:rPr>
              <a:t>Diveriticulitis</a:t>
            </a:r>
            <a:endParaRPr lang="en-US" sz="2600" kern="1200" dirty="0" smtClean="0">
              <a:solidFill>
                <a:schemeClr val="tx1"/>
              </a:solidFill>
              <a:latin typeface="+mn-lt"/>
              <a:ea typeface="+mn-ea"/>
              <a:cs typeface="+mn-cs"/>
            </a:endParaRPr>
          </a:p>
          <a:p>
            <a:pPr lvl="0"/>
            <a:r>
              <a:rPr lang="en-US" sz="2600" kern="1200" dirty="0" smtClean="0">
                <a:solidFill>
                  <a:schemeClr val="tx1"/>
                </a:solidFill>
                <a:latin typeface="+mn-lt"/>
                <a:ea typeface="+mn-ea"/>
                <a:cs typeface="+mn-cs"/>
              </a:rPr>
              <a:t>Acute and chronic cholecystitis</a:t>
            </a:r>
          </a:p>
          <a:p>
            <a:pPr lvl="0"/>
            <a:r>
              <a:rPr lang="en-US" sz="2600" kern="1200" dirty="0" smtClean="0">
                <a:solidFill>
                  <a:schemeClr val="tx1"/>
                </a:solidFill>
                <a:latin typeface="+mn-lt"/>
                <a:ea typeface="+mn-ea"/>
                <a:cs typeface="+mn-cs"/>
              </a:rPr>
              <a:t>Appendicitis</a:t>
            </a:r>
          </a:p>
          <a:p>
            <a:pPr lvl="0"/>
            <a:r>
              <a:rPr lang="en-US" sz="2600" kern="1200" dirty="0" smtClean="0">
                <a:solidFill>
                  <a:schemeClr val="tx1"/>
                </a:solidFill>
                <a:latin typeface="+mn-lt"/>
                <a:ea typeface="+mn-ea"/>
                <a:cs typeface="+mn-cs"/>
              </a:rPr>
              <a:t>Small bowel obstruction due to adhesions</a:t>
            </a:r>
          </a:p>
          <a:p>
            <a:pPr lvl="0"/>
            <a:endParaRPr lang="en-US" sz="1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Post Op Care</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Strict I &amp; O, Adequate fluid resuscitation and good nursing care.</a:t>
            </a:r>
          </a:p>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Attention to the CBC (transfusion is needed) and K+ levels</a:t>
            </a:r>
          </a:p>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Nutritional supplement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Prevention of </a:t>
            </a:r>
            <a:r>
              <a:rPr lang="en-US" sz="4400" kern="1200" dirty="0" err="1" smtClean="0">
                <a:solidFill>
                  <a:schemeClr val="tx1"/>
                </a:solidFill>
                <a:latin typeface="+mj-lt"/>
                <a:ea typeface="+mj-ea"/>
                <a:cs typeface="+mj-cs"/>
              </a:rPr>
              <a:t>Pigbel</a:t>
            </a:r>
            <a:r>
              <a:rPr lang="en-US" sz="4400" kern="1200" dirty="0" smtClean="0">
                <a:solidFill>
                  <a:schemeClr val="tx1"/>
                </a:solidFill>
                <a:latin typeface="+mj-lt"/>
                <a:ea typeface="+mj-ea"/>
                <a:cs typeface="+mj-cs"/>
              </a:rPr>
              <a:t> </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Type C </a:t>
            </a:r>
            <a:r>
              <a:rPr lang="en-US" sz="2600" kern="1200" dirty="0" err="1" smtClean="0">
                <a:solidFill>
                  <a:schemeClr val="tx1"/>
                </a:solidFill>
                <a:latin typeface="+mn-lt"/>
                <a:ea typeface="+mn-ea"/>
                <a:cs typeface="+mn-cs"/>
              </a:rPr>
              <a:t>toxoid</a:t>
            </a:r>
            <a:r>
              <a:rPr lang="en-US" sz="2600" kern="1200" dirty="0" smtClean="0">
                <a:solidFill>
                  <a:schemeClr val="tx1"/>
                </a:solidFill>
                <a:latin typeface="+mn-lt"/>
                <a:ea typeface="+mn-ea"/>
                <a:cs typeface="+mn-cs"/>
              </a:rPr>
              <a:t> immunization.   Inactivated toxin: 0.5 cc given at 2, 4 and 6 months of age with the DPT vaccine.   Protects 2-4 years</a:t>
            </a: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 Was used from 1980- mid 1990’s and cases were 1/5 of pre-immunization levels,  When the PNG government felt it was too expensive (and quit paying for it), it became an orphan drug and the manufacturer quit making it. </a:t>
            </a: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 In one recent study, 6 of 25 non-immunized kids had pre-existing antibodies to C.P. type C indicating that the organism is still common.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Prevention of </a:t>
            </a:r>
            <a:r>
              <a:rPr lang="en-US" sz="4400" kern="1200" dirty="0" err="1" smtClean="0">
                <a:solidFill>
                  <a:schemeClr val="tx1"/>
                </a:solidFill>
                <a:latin typeface="+mj-lt"/>
                <a:ea typeface="+mj-ea"/>
                <a:cs typeface="+mj-cs"/>
              </a:rPr>
              <a:t>Pigbel</a:t>
            </a:r>
            <a:r>
              <a:rPr lang="en-US" sz="4400" kern="1200" dirty="0" smtClean="0">
                <a:solidFill>
                  <a:schemeClr val="tx1"/>
                </a:solidFill>
                <a:latin typeface="+mj-lt"/>
                <a:ea typeface="+mj-ea"/>
                <a:cs typeface="+mj-cs"/>
              </a:rPr>
              <a:t> </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Changes in dietary habits (Less reliance on sweet potatoes and more regular protein)</a:t>
            </a: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 Changes in cooking methods (higher temperatures) and better preservation of food </a:t>
            </a:r>
          </a:p>
          <a:p>
            <a:r>
              <a:rPr lang="en-US" sz="2600" dirty="0" smtClean="0"/>
              <a:t>Changes in hygiene and food preparation</a:t>
            </a: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Public</a:t>
            </a:r>
            <a:r>
              <a:rPr lang="en-US" sz="2600" kern="1200" baseline="0" dirty="0" smtClean="0">
                <a:solidFill>
                  <a:schemeClr val="tx1"/>
                </a:solidFill>
                <a:latin typeface="+mn-lt"/>
                <a:ea typeface="+mn-ea"/>
                <a:cs typeface="+mn-cs"/>
              </a:rPr>
              <a:t> Health Education</a:t>
            </a:r>
            <a:endParaRPr lang="en-US" sz="2600" kern="1200" dirty="0" smtClean="0">
              <a:solidFill>
                <a:schemeClr val="tx1"/>
              </a:solidFill>
              <a:latin typeface="+mn-lt"/>
              <a:ea typeface="+mn-ea"/>
              <a:cs typeface="+mn-cs"/>
            </a:endParaRP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Eradication of Ascaris</a:t>
            </a:r>
          </a:p>
        </p:txBody>
      </p:sp>
      <p:pic>
        <p:nvPicPr>
          <p:cNvPr id="4" name="Picture 11" descr="C:\Documents and Settings\Jeremy Slone\My Documents\My Pictures\Kodak Pictures\2006-01-14 First PNG Pics\100_2819.JPG"/>
          <p:cNvPicPr>
            <a:picLocks noChangeAspect="1" noChangeArrowheads="1"/>
          </p:cNvPicPr>
          <p:nvPr/>
        </p:nvPicPr>
        <p:blipFill>
          <a:blip r:embed="rId3" cstate="print"/>
          <a:srcRect/>
          <a:stretch>
            <a:fillRect/>
          </a:stretch>
        </p:blipFill>
        <p:spPr bwMode="auto">
          <a:xfrm>
            <a:off x="6324600" y="3733800"/>
            <a:ext cx="25527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kern="1200" dirty="0" smtClean="0">
                <a:solidFill>
                  <a:schemeClr val="tx1"/>
                </a:solidFill>
                <a:latin typeface="+mj-lt"/>
                <a:ea typeface="+mj-ea"/>
                <a:cs typeface="+mj-cs"/>
              </a:rPr>
              <a:t>Case Study</a:t>
            </a:r>
            <a:endParaRPr lang="en-US" sz="4400" kern="1200" dirty="0">
              <a:solidFill>
                <a:schemeClr val="tx1"/>
              </a:solidFill>
              <a:latin typeface="+mj-lt"/>
              <a:ea typeface="+mj-ea"/>
              <a:cs typeface="+mj-cs"/>
            </a:endParaRPr>
          </a:p>
        </p:txBody>
      </p:sp>
      <p:sp>
        <p:nvSpPr>
          <p:cNvPr id="3" name="Content Placeholder 2"/>
          <p:cNvSpPr>
            <a:spLocks noGrp="1"/>
          </p:cNvSpPr>
          <p:nvPr>
            <p:ph sz="half" idx="1"/>
          </p:nvPr>
        </p:nvSpPr>
        <p:spPr/>
        <p:txBody>
          <a:bodyPr>
            <a:normAutofit lnSpcReduction="10000"/>
          </a:bodyPr>
          <a:lstStyle/>
          <a:p>
            <a:r>
              <a:rPr lang="en-US" sz="2600" kern="1200" dirty="0" smtClean="0">
                <a:solidFill>
                  <a:schemeClr val="tx1"/>
                </a:solidFill>
                <a:latin typeface="+mn-lt"/>
                <a:ea typeface="+mn-ea"/>
                <a:cs typeface="+mn-cs"/>
              </a:rPr>
              <a:t>10 </a:t>
            </a:r>
            <a:r>
              <a:rPr lang="en-US" sz="2600" kern="1200" dirty="0" err="1" smtClean="0">
                <a:solidFill>
                  <a:schemeClr val="tx1"/>
                </a:solidFill>
                <a:latin typeface="+mn-lt"/>
                <a:ea typeface="+mn-ea"/>
                <a:cs typeface="+mn-cs"/>
              </a:rPr>
              <a:t>yo</a:t>
            </a:r>
            <a:r>
              <a:rPr lang="en-US" sz="2600" kern="1200" dirty="0" smtClean="0">
                <a:solidFill>
                  <a:schemeClr val="tx1"/>
                </a:solidFill>
                <a:latin typeface="+mn-lt"/>
                <a:ea typeface="+mn-ea"/>
                <a:cs typeface="+mn-cs"/>
              </a:rPr>
              <a:t> Togolese boy presents in the dry season with history of fevers and malaise.  He has had intermittent nausea and mild diarrhea.</a:t>
            </a:r>
            <a:r>
              <a:rPr lang="en-US" sz="2600" kern="1200" dirty="0">
                <a:solidFill>
                  <a:schemeClr val="tx1"/>
                </a:solidFill>
                <a:latin typeface="+mn-lt"/>
                <a:ea typeface="+mn-ea"/>
                <a:cs typeface="+mn-cs"/>
              </a:rPr>
              <a:t> </a:t>
            </a:r>
            <a:r>
              <a:rPr lang="en-US" sz="2600" kern="1200" dirty="0" smtClean="0">
                <a:solidFill>
                  <a:schemeClr val="tx1"/>
                </a:solidFill>
                <a:latin typeface="+mn-lt"/>
                <a:ea typeface="+mn-ea"/>
                <a:cs typeface="+mn-cs"/>
              </a:rPr>
              <a:t> He was treated for malaria.  He worsened 48 hours ago and hasn’t eaten since then</a:t>
            </a:r>
            <a:r>
              <a:rPr lang="en-US" sz="2600" kern="1200" dirty="0" smtClean="0">
                <a:solidFill>
                  <a:schemeClr val="tx1"/>
                </a:solidFill>
                <a:latin typeface="+mn-lt"/>
                <a:ea typeface="+mn-ea"/>
                <a:cs typeface="+mn-cs"/>
              </a:rPr>
              <a:t>.</a:t>
            </a:r>
          </a:p>
          <a:p>
            <a:r>
              <a:rPr lang="en-US" sz="2600" dirty="0" err="1" smtClean="0"/>
              <a:t>Dx</a:t>
            </a:r>
            <a:r>
              <a:rPr lang="en-US" sz="2600" dirty="0" smtClean="0"/>
              <a:t>, Rx?</a:t>
            </a:r>
            <a:endParaRPr lang="en-US" sz="2600" kern="1200" dirty="0">
              <a:solidFill>
                <a:schemeClr val="tx1"/>
              </a:solidFill>
              <a:latin typeface="+mn-lt"/>
              <a:ea typeface="+mn-ea"/>
              <a:cs typeface="+mn-cs"/>
            </a:endParaRPr>
          </a:p>
        </p:txBody>
      </p:sp>
      <p:pic>
        <p:nvPicPr>
          <p:cNvPr id="6" name="Picture 3"/>
          <p:cNvPicPr>
            <a:picLocks noGrp="1" noChangeAspect="1" noChangeArrowheads="1"/>
          </p:cNvPicPr>
          <p:nvPr>
            <p:ph sz="half" idx="2"/>
          </p:nvPr>
        </p:nvPicPr>
        <p:blipFill>
          <a:blip r:embed="rId3" cstate="email"/>
          <a:stretch>
            <a:fillRect/>
          </a:stretch>
        </p:blipFill>
        <p:spPr bwMode="auto">
          <a:xfrm>
            <a:off x="5083560" y="1600200"/>
            <a:ext cx="3167880" cy="4525963"/>
          </a:xfrm>
          <a:prstGeom prst="rect">
            <a:avLst/>
          </a:prstGeom>
          <a:noFill/>
          <a:ln w="9525">
            <a:noFill/>
            <a:miter lim="800000"/>
            <a:headEnd/>
            <a:tailEnd/>
          </a:ln>
        </p:spPr>
      </p:pic>
    </p:spTree>
  </p:cSld>
  <p:clrMapOvr>
    <a:masterClrMapping/>
  </p:clrMapOvr>
  <p:transition advTm="34258"/>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Typhoid</a:t>
            </a:r>
            <a:r>
              <a:rPr lang="en-US" baseline="0" dirty="0" smtClean="0"/>
              <a:t> fever</a:t>
            </a:r>
            <a:endParaRPr lang="en-US" dirty="0"/>
          </a:p>
        </p:txBody>
      </p:sp>
      <p:sp>
        <p:nvSpPr>
          <p:cNvPr id="3" name="Content Placeholder 2"/>
          <p:cNvSpPr>
            <a:spLocks noGrp="1"/>
          </p:cNvSpPr>
          <p:nvPr>
            <p:ph sz="half" idx="1"/>
          </p:nvPr>
        </p:nvSpPr>
        <p:spPr/>
        <p:txBody>
          <a:bodyPr>
            <a:normAutofit/>
          </a:bodyPr>
          <a:lstStyle/>
          <a:p>
            <a:r>
              <a:rPr lang="en-US" sz="2600" kern="1200" dirty="0" smtClean="0">
                <a:solidFill>
                  <a:schemeClr val="tx1"/>
                </a:solidFill>
                <a:latin typeface="+mn-lt"/>
                <a:ea typeface="+mn-ea"/>
                <a:cs typeface="+mn-cs"/>
              </a:rPr>
              <a:t>Cause:</a:t>
            </a:r>
          </a:p>
          <a:p>
            <a:pPr lvl="1"/>
            <a:r>
              <a:rPr lang="en-US" sz="2600" kern="1200" dirty="0">
                <a:solidFill>
                  <a:schemeClr val="tx1"/>
                </a:solidFill>
                <a:latin typeface="+mn-lt"/>
                <a:ea typeface="+mn-ea"/>
                <a:cs typeface="+mn-cs"/>
              </a:rPr>
              <a:t>Salmonella </a:t>
            </a:r>
            <a:r>
              <a:rPr lang="en-US" sz="2600" kern="1200" dirty="0" err="1">
                <a:solidFill>
                  <a:schemeClr val="tx1"/>
                </a:solidFill>
                <a:latin typeface="+mn-lt"/>
                <a:ea typeface="+mn-ea"/>
                <a:cs typeface="+mn-cs"/>
              </a:rPr>
              <a:t>enterica</a:t>
            </a:r>
            <a:r>
              <a:rPr lang="en-US" sz="2600" kern="1200" dirty="0">
                <a:solidFill>
                  <a:schemeClr val="tx1"/>
                </a:solidFill>
                <a:latin typeface="+mn-lt"/>
                <a:ea typeface="+mn-ea"/>
                <a:cs typeface="+mn-cs"/>
              </a:rPr>
              <a:t> </a:t>
            </a:r>
            <a:r>
              <a:rPr lang="en-US" sz="2600" kern="1200" dirty="0" err="1">
                <a:solidFill>
                  <a:schemeClr val="tx1"/>
                </a:solidFill>
                <a:latin typeface="+mn-lt"/>
                <a:ea typeface="+mn-ea"/>
                <a:cs typeface="+mn-cs"/>
              </a:rPr>
              <a:t>serovar</a:t>
            </a:r>
            <a:r>
              <a:rPr lang="en-US" sz="2600" kern="1200" dirty="0">
                <a:solidFill>
                  <a:schemeClr val="tx1"/>
                </a:solidFill>
                <a:latin typeface="+mn-lt"/>
                <a:ea typeface="+mn-ea"/>
                <a:cs typeface="+mn-cs"/>
              </a:rPr>
              <a:t> </a:t>
            </a:r>
            <a:r>
              <a:rPr lang="en-US" sz="2600" kern="1200" dirty="0" err="1">
                <a:solidFill>
                  <a:schemeClr val="tx1"/>
                </a:solidFill>
                <a:latin typeface="+mn-lt"/>
                <a:ea typeface="+mn-ea"/>
                <a:cs typeface="+mn-cs"/>
              </a:rPr>
              <a:t>typhi</a:t>
            </a:r>
            <a:r>
              <a:rPr lang="en-US" sz="2600" kern="1200" dirty="0">
                <a:solidFill>
                  <a:schemeClr val="tx1"/>
                </a:solidFill>
                <a:latin typeface="+mn-lt"/>
                <a:ea typeface="+mn-ea"/>
                <a:cs typeface="+mn-cs"/>
              </a:rPr>
              <a:t> </a:t>
            </a:r>
          </a:p>
          <a:p>
            <a:pPr lvl="1"/>
            <a:r>
              <a:rPr lang="en-US" sz="2600" kern="1200" dirty="0" smtClean="0">
                <a:solidFill>
                  <a:schemeClr val="tx1"/>
                </a:solidFill>
                <a:latin typeface="+mn-lt"/>
                <a:ea typeface="+mn-ea"/>
                <a:cs typeface="+mn-cs"/>
              </a:rPr>
              <a:t>Certain </a:t>
            </a:r>
            <a:r>
              <a:rPr lang="en-US" sz="2600" kern="1200" dirty="0">
                <a:solidFill>
                  <a:schemeClr val="tx1"/>
                </a:solidFill>
                <a:latin typeface="+mn-lt"/>
                <a:ea typeface="+mn-ea"/>
                <a:cs typeface="+mn-cs"/>
              </a:rPr>
              <a:t>non-typhoid </a:t>
            </a:r>
            <a:r>
              <a:rPr lang="en-US" sz="2600" kern="1200" dirty="0" smtClean="0">
                <a:solidFill>
                  <a:schemeClr val="tx1"/>
                </a:solidFill>
                <a:latin typeface="+mn-lt"/>
                <a:ea typeface="+mn-ea"/>
                <a:cs typeface="+mn-cs"/>
              </a:rPr>
              <a:t>salmonella (</a:t>
            </a:r>
            <a:r>
              <a:rPr lang="en-US" sz="2600" kern="1200" dirty="0">
                <a:solidFill>
                  <a:schemeClr val="tx1"/>
                </a:solidFill>
                <a:latin typeface="+mn-lt"/>
                <a:ea typeface="+mn-ea"/>
                <a:cs typeface="+mn-cs"/>
              </a:rPr>
              <a:t>NTS), particularly Paratyphoid strains A, B, C. </a:t>
            </a:r>
            <a:endParaRPr lang="en-US" sz="2600" kern="1200" dirty="0" smtClean="0">
              <a:solidFill>
                <a:schemeClr val="tx1"/>
              </a:solidFill>
              <a:latin typeface="+mn-lt"/>
              <a:ea typeface="+mn-ea"/>
              <a:cs typeface="+mn-cs"/>
            </a:endParaRPr>
          </a:p>
          <a:p>
            <a:r>
              <a:rPr lang="en-US" sz="2600" kern="1200" dirty="0" smtClean="0">
                <a:solidFill>
                  <a:schemeClr val="tx1"/>
                </a:solidFill>
                <a:latin typeface="+mn-lt"/>
                <a:ea typeface="+mn-ea"/>
                <a:cs typeface="+mn-cs"/>
              </a:rPr>
              <a:t>Disease of poor sanitation, often seasonal</a:t>
            </a:r>
            <a:endParaRPr lang="en-US" sz="2600" kern="1200" dirty="0">
              <a:solidFill>
                <a:schemeClr val="tx1"/>
              </a:solidFill>
              <a:latin typeface="+mn-lt"/>
              <a:ea typeface="+mn-ea"/>
              <a:cs typeface="+mn-cs"/>
            </a:endParaRPr>
          </a:p>
          <a:p>
            <a:pPr lvl="1"/>
            <a:endParaRPr lang="en-US" dirty="0" smtClean="0"/>
          </a:p>
          <a:p>
            <a:endParaRPr lang="en-US" dirty="0"/>
          </a:p>
        </p:txBody>
      </p:sp>
      <p:pic>
        <p:nvPicPr>
          <p:cNvPr id="6" name="Picture 3"/>
          <p:cNvPicPr>
            <a:picLocks noGrp="1" noChangeAspect="1" noChangeArrowheads="1"/>
          </p:cNvPicPr>
          <p:nvPr>
            <p:ph sz="half" idx="2"/>
          </p:nvPr>
        </p:nvPicPr>
        <p:blipFill>
          <a:blip r:embed="rId3" cstate="email"/>
          <a:stretch>
            <a:fillRect/>
          </a:stretch>
        </p:blipFill>
        <p:spPr bwMode="auto">
          <a:xfrm>
            <a:off x="5083560" y="1600200"/>
            <a:ext cx="3167880" cy="4525963"/>
          </a:xfrm>
          <a:prstGeom prst="rect">
            <a:avLst/>
          </a:prstGeom>
          <a:noFill/>
          <a:ln w="9525">
            <a:noFill/>
            <a:miter lim="800000"/>
            <a:headEnd/>
            <a:tailEnd/>
          </a:ln>
        </p:spPr>
      </p:pic>
    </p:spTree>
  </p:cSld>
  <p:clrMapOvr>
    <a:masterClrMapping/>
  </p:clrMapOvr>
  <p:transition advTm="34258"/>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typhoid"/>
          <p:cNvPicPr>
            <a:picLocks noChangeAspect="1" noChangeArrowheads="1"/>
          </p:cNvPicPr>
          <p:nvPr/>
        </p:nvPicPr>
        <p:blipFill>
          <a:blip r:embed="rId3" cstate="email">
            <a:lum contrast="10000"/>
          </a:blip>
          <a:srcRect/>
          <a:stretch>
            <a:fillRect/>
          </a:stretch>
        </p:blipFill>
        <p:spPr bwMode="auto">
          <a:xfrm>
            <a:off x="152400" y="134938"/>
            <a:ext cx="8382000" cy="5884862"/>
          </a:xfrm>
          <a:prstGeom prst="rect">
            <a:avLst/>
          </a:prstGeom>
          <a:noFill/>
          <a:ln w="9525">
            <a:noFill/>
            <a:miter lim="800000"/>
            <a:headEnd/>
            <a:tailEnd/>
          </a:ln>
        </p:spPr>
      </p:pic>
      <p:sp>
        <p:nvSpPr>
          <p:cNvPr id="152579" name="Text Box 3"/>
          <p:cNvSpPr txBox="1">
            <a:spLocks noChangeArrowheads="1"/>
          </p:cNvSpPr>
          <p:nvPr/>
        </p:nvSpPr>
        <p:spPr bwMode="auto">
          <a:xfrm>
            <a:off x="798513" y="6107113"/>
            <a:ext cx="7435850" cy="396875"/>
          </a:xfrm>
          <a:prstGeom prst="rect">
            <a:avLst/>
          </a:prstGeom>
          <a:noFill/>
          <a:ln w="9525">
            <a:noFill/>
            <a:miter lim="800000"/>
            <a:headEnd/>
            <a:tailEnd/>
          </a:ln>
        </p:spPr>
        <p:txBody>
          <a:bodyPr wrap="none">
            <a:spAutoFit/>
          </a:bodyPr>
          <a:lstStyle/>
          <a:p>
            <a:r>
              <a:rPr lang="en-US" sz="2000"/>
              <a:t>Bitar &amp; Tarpley, Reviews of Infectious Diseases 7:257-271, 1985</a:t>
            </a:r>
          </a:p>
        </p:txBody>
      </p:sp>
      <p:sp>
        <p:nvSpPr>
          <p:cNvPr id="152580" name="Text Box 4"/>
          <p:cNvSpPr txBox="1">
            <a:spLocks noChangeArrowheads="1"/>
          </p:cNvSpPr>
          <p:nvPr/>
        </p:nvSpPr>
        <p:spPr bwMode="auto">
          <a:xfrm>
            <a:off x="2438400" y="304800"/>
            <a:ext cx="4800600" cy="519113"/>
          </a:xfrm>
          <a:prstGeom prst="rect">
            <a:avLst/>
          </a:prstGeom>
          <a:noFill/>
          <a:ln w="9525">
            <a:noFill/>
            <a:miter lim="800000"/>
            <a:headEnd/>
            <a:tailEnd/>
          </a:ln>
        </p:spPr>
        <p:txBody>
          <a:bodyPr>
            <a:spAutoFit/>
          </a:bodyPr>
          <a:lstStyle/>
          <a:p>
            <a:r>
              <a:rPr lang="en-US" sz="2800"/>
              <a:t>Typhoid Fever</a:t>
            </a:r>
          </a:p>
        </p:txBody>
      </p:sp>
    </p:spTree>
  </p:cSld>
  <p:clrMapOvr>
    <a:masterClrMapping/>
  </p:clrMapOvr>
  <p:transition advTm="11653"/>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400" kern="1200" dirty="0" smtClean="0">
                <a:solidFill>
                  <a:schemeClr val="tx1"/>
                </a:solidFill>
                <a:latin typeface="+mj-lt"/>
                <a:ea typeface="+mj-ea"/>
                <a:cs typeface="+mj-cs"/>
              </a:rPr>
              <a:t>Clinical </a:t>
            </a:r>
            <a:r>
              <a:rPr lang="en-US" sz="4400" kern="1200" dirty="0" smtClean="0">
                <a:solidFill>
                  <a:schemeClr val="tx1"/>
                </a:solidFill>
                <a:latin typeface="+mj-lt"/>
                <a:ea typeface="+mj-ea"/>
                <a:cs typeface="+mj-cs"/>
              </a:rPr>
              <a:t>Features </a:t>
            </a:r>
            <a:r>
              <a:rPr lang="en-US" sz="4400" kern="1200" dirty="0" smtClean="0">
                <a:solidFill>
                  <a:schemeClr val="tx1"/>
                </a:solidFill>
                <a:latin typeface="+mj-lt"/>
                <a:ea typeface="+mj-ea"/>
                <a:cs typeface="+mj-cs"/>
              </a:rPr>
              <a:t>of </a:t>
            </a:r>
            <a:r>
              <a:rPr lang="en-US" sz="4400" kern="1200" dirty="0" smtClean="0">
                <a:solidFill>
                  <a:schemeClr val="tx1"/>
                </a:solidFill>
                <a:latin typeface="+mj-lt"/>
                <a:ea typeface="+mj-ea"/>
                <a:cs typeface="+mj-cs"/>
              </a:rPr>
              <a:t>Typhoid</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marL="342900" lvl="0" indent="-342900" algn="l" defTabSz="914400" rtl="0" eaLnBrk="1" latinLnBrk="0" hangingPunct="1">
              <a:spcBef>
                <a:spcPct val="20000"/>
              </a:spcBef>
              <a:buFont typeface="Arial" pitchFamily="34" charset="0"/>
              <a:buChar char="•"/>
            </a:pPr>
            <a:r>
              <a:rPr lang="en-US" sz="3200" kern="1200" baseline="0" dirty="0" smtClean="0">
                <a:solidFill>
                  <a:schemeClr val="tx1"/>
                </a:solidFill>
                <a:latin typeface="+mn-lt"/>
                <a:ea typeface="+mn-ea"/>
                <a:cs typeface="+mn-cs"/>
              </a:rPr>
              <a:t>Classically a four week disease</a:t>
            </a:r>
          </a:p>
          <a:p>
            <a:pPr marL="342900" lvl="0" indent="-342900" algn="l" defTabSz="914400" rtl="0" eaLnBrk="1" latinLnBrk="0" hangingPunct="1">
              <a:spcBef>
                <a:spcPct val="20000"/>
              </a:spcBef>
              <a:buFont typeface="Arial" pitchFamily="34" charset="0"/>
              <a:buChar char="•"/>
            </a:pPr>
            <a:r>
              <a:rPr lang="en-US" sz="3200" kern="1200" baseline="0" dirty="0" smtClean="0">
                <a:solidFill>
                  <a:schemeClr val="tx1"/>
                </a:solidFill>
                <a:latin typeface="+mn-lt"/>
                <a:ea typeface="+mn-ea"/>
                <a:cs typeface="+mn-cs"/>
              </a:rPr>
              <a:t>Weeks one and two: fever, headache, abdominal pain</a:t>
            </a:r>
          </a:p>
          <a:p>
            <a:pPr marL="342900" lvl="0" indent="-342900" algn="l" defTabSz="914400" rtl="0" eaLnBrk="1" latinLnBrk="0" hangingPunct="1">
              <a:spcBef>
                <a:spcPct val="20000"/>
              </a:spcBef>
              <a:buFont typeface="Arial" pitchFamily="34" charset="0"/>
              <a:buChar char="•"/>
            </a:pPr>
            <a:r>
              <a:rPr lang="en-US" sz="3200" kern="1200" baseline="0" dirty="0" smtClean="0">
                <a:solidFill>
                  <a:schemeClr val="tx1"/>
                </a:solidFill>
                <a:latin typeface="+mn-lt"/>
                <a:ea typeface="+mn-ea"/>
                <a:cs typeface="+mn-cs"/>
              </a:rPr>
              <a:t>Week three: “</a:t>
            </a:r>
            <a:r>
              <a:rPr lang="en-US" sz="3200" kern="1200" baseline="0" dirty="0" err="1" smtClean="0">
                <a:solidFill>
                  <a:schemeClr val="tx1"/>
                </a:solidFill>
                <a:latin typeface="+mn-lt"/>
                <a:ea typeface="+mn-ea"/>
                <a:cs typeface="+mn-cs"/>
              </a:rPr>
              <a:t>typhoidal</a:t>
            </a:r>
            <a:r>
              <a:rPr lang="en-US" sz="3200" kern="1200" baseline="0" dirty="0" smtClean="0">
                <a:solidFill>
                  <a:schemeClr val="tx1"/>
                </a:solidFill>
                <a:latin typeface="+mn-lt"/>
                <a:ea typeface="+mn-ea"/>
                <a:cs typeface="+mn-cs"/>
              </a:rPr>
              <a:t> state” with disordered </a:t>
            </a:r>
            <a:r>
              <a:rPr lang="en-US" sz="3200" kern="1200" baseline="0" dirty="0" err="1" smtClean="0">
                <a:solidFill>
                  <a:schemeClr val="tx1"/>
                </a:solidFill>
                <a:latin typeface="+mn-lt"/>
                <a:ea typeface="+mn-ea"/>
                <a:cs typeface="+mn-cs"/>
              </a:rPr>
              <a:t>mentation</a:t>
            </a:r>
            <a:r>
              <a:rPr lang="en-US" sz="3200" kern="1200" baseline="0" dirty="0" smtClean="0">
                <a:solidFill>
                  <a:schemeClr val="tx1"/>
                </a:solidFill>
                <a:latin typeface="+mn-lt"/>
                <a:ea typeface="+mn-ea"/>
                <a:cs typeface="+mn-cs"/>
              </a:rPr>
              <a:t> and toxemia</a:t>
            </a:r>
          </a:p>
          <a:p>
            <a:pPr marL="342900" lvl="0" indent="-342900" algn="l" defTabSz="914400" rtl="0" eaLnBrk="1" latinLnBrk="0" hangingPunct="1">
              <a:spcBef>
                <a:spcPct val="20000"/>
              </a:spcBef>
              <a:buFont typeface="Arial" pitchFamily="34" charset="0"/>
              <a:buChar char="•"/>
            </a:pPr>
            <a:r>
              <a:rPr lang="en-US" sz="3200" kern="1200" baseline="0" dirty="0" smtClean="0">
                <a:solidFill>
                  <a:schemeClr val="tx1"/>
                </a:solidFill>
                <a:latin typeface="+mn-lt"/>
                <a:ea typeface="+mn-ea"/>
                <a:cs typeface="+mn-cs"/>
              </a:rPr>
              <a:t>Week four: </a:t>
            </a:r>
            <a:r>
              <a:rPr lang="en-US" sz="3200" kern="1200" baseline="0" dirty="0" err="1" smtClean="0">
                <a:solidFill>
                  <a:schemeClr val="tx1"/>
                </a:solidFill>
                <a:latin typeface="+mn-lt"/>
                <a:ea typeface="+mn-ea"/>
                <a:cs typeface="+mn-cs"/>
              </a:rPr>
              <a:t>Defervescence</a:t>
            </a:r>
            <a:r>
              <a:rPr lang="en-US" sz="3200" kern="1200" baseline="0" dirty="0" smtClean="0">
                <a:solidFill>
                  <a:schemeClr val="tx1"/>
                </a:solidFill>
                <a:latin typeface="+mn-lt"/>
                <a:ea typeface="+mn-ea"/>
                <a:cs typeface="+mn-cs"/>
              </a:rPr>
              <a:t> and improvement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400" kern="1200" dirty="0" smtClean="0">
                <a:solidFill>
                  <a:schemeClr val="tx1"/>
                </a:solidFill>
                <a:latin typeface="+mj-lt"/>
                <a:ea typeface="+mj-ea"/>
                <a:cs typeface="+mj-cs"/>
              </a:rPr>
              <a:t>Lab in Typhoid Disease: </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Autofit/>
          </a:bodyPr>
          <a:lstStyle/>
          <a:p>
            <a:pPr lvl="0"/>
            <a:r>
              <a:rPr lang="en-US" kern="1200" dirty="0" err="1" smtClean="0">
                <a:solidFill>
                  <a:schemeClr val="tx1"/>
                </a:solidFill>
                <a:latin typeface="+mj-lt"/>
                <a:ea typeface="+mj-ea"/>
                <a:cs typeface="+mj-cs"/>
              </a:rPr>
              <a:t>Leukopenia</a:t>
            </a:r>
            <a:r>
              <a:rPr lang="en-US" kern="1200" dirty="0" smtClean="0">
                <a:solidFill>
                  <a:schemeClr val="tx1"/>
                </a:solidFill>
                <a:latin typeface="+mj-lt"/>
                <a:ea typeface="+mj-ea"/>
                <a:cs typeface="+mj-cs"/>
              </a:rPr>
              <a:t>/thrombocytopenia are common</a:t>
            </a:r>
          </a:p>
          <a:p>
            <a:pPr marL="342900" lvl="0" indent="-342900" algn="l" defTabSz="914400" rtl="0" eaLnBrk="1" latinLnBrk="0" hangingPunct="1">
              <a:spcBef>
                <a:spcPct val="20000"/>
              </a:spcBef>
              <a:buFont typeface="Arial" pitchFamily="34" charset="0"/>
              <a:buChar char="•"/>
            </a:pPr>
            <a:r>
              <a:rPr lang="en-US" kern="1200" dirty="0" smtClean="0">
                <a:solidFill>
                  <a:schemeClr val="tx1"/>
                </a:solidFill>
                <a:latin typeface="+mn-lt"/>
                <a:ea typeface="+mn-ea"/>
                <a:cs typeface="+mn-cs"/>
              </a:rPr>
              <a:t>Culture is the best diagnostic tool – but may</a:t>
            </a:r>
            <a:r>
              <a:rPr lang="en-US" kern="1200" baseline="0" dirty="0" smtClean="0">
                <a:solidFill>
                  <a:schemeClr val="tx1"/>
                </a:solidFill>
                <a:latin typeface="+mn-lt"/>
                <a:ea typeface="+mn-ea"/>
                <a:cs typeface="+mn-cs"/>
              </a:rPr>
              <a:t> not be available.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Widal?</a:t>
            </a:r>
            <a:endParaRPr lang="en-US" dirty="0"/>
          </a:p>
        </p:txBody>
      </p:sp>
      <p:sp>
        <p:nvSpPr>
          <p:cNvPr id="3" name="Content Placeholder 2"/>
          <p:cNvSpPr>
            <a:spLocks noGrp="1"/>
          </p:cNvSpPr>
          <p:nvPr>
            <p:ph idx="1"/>
          </p:nvPr>
        </p:nvSpPr>
        <p:spPr/>
        <p:txBody>
          <a:bodyPr>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600" kern="1200" smtClean="0">
                <a:solidFill>
                  <a:schemeClr val="tx1"/>
                </a:solidFill>
                <a:latin typeface="+mn-lt"/>
                <a:ea typeface="+mn-ea"/>
                <a:cs typeface="+mn-cs"/>
              </a:rPr>
              <a:t>Widal test: very controversial</a:t>
            </a:r>
          </a:p>
          <a:p>
            <a:pPr marL="342900" lvl="0" indent="-342900" algn="l" defTabSz="914400" rtl="0" eaLnBrk="1" latinLnBrk="0" hangingPunct="1">
              <a:spcBef>
                <a:spcPct val="20000"/>
              </a:spcBef>
              <a:buFont typeface="Arial" pitchFamily="34" charset="0"/>
              <a:buChar char="•"/>
            </a:pPr>
            <a:r>
              <a:rPr lang="en-US" sz="2600" kern="1200" smtClean="0">
                <a:solidFill>
                  <a:schemeClr val="tx1"/>
                </a:solidFill>
                <a:latin typeface="+mn-lt"/>
                <a:ea typeface="+mn-ea"/>
                <a:cs typeface="+mn-cs"/>
              </a:rPr>
              <a:t>Conclusion of a paper by Tupasi et al ([Phil J Microbiol Infect Dis 1991, 20(1):23-26] “Culture isolation of Salmonella typhi from blood and bone marrow should be considered the standard diagnostic test to confirm typhoid fever. A single Widal test in an endemic area is of no diagnostic value. In addition, it should not be used as a screening test in asymptomatic individuals. Neither should a "negative" Widal test rule out the diagnosis of typhoid fever in patients with signs and symptoms of the disease since a "negative" Widal test may be seen early in the course of illness. The Widal test should not also be used as the basis for deciding the duration of antimicrobial therapy.”</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400" kern="1200" dirty="0" smtClean="0">
                <a:solidFill>
                  <a:schemeClr val="tx1"/>
                </a:solidFill>
                <a:latin typeface="+mj-lt"/>
                <a:ea typeface="+mj-ea"/>
                <a:cs typeface="+mj-cs"/>
              </a:rPr>
              <a:t>If Surgery Indicated</a:t>
            </a:r>
            <a:r>
              <a:rPr lang="en-US" sz="4400" kern="1200" baseline="0" dirty="0" smtClean="0">
                <a:solidFill>
                  <a:schemeClr val="tx1"/>
                </a:solidFill>
                <a:latin typeface="+mj-lt"/>
                <a:ea typeface="+mj-ea"/>
                <a:cs typeface="+mj-cs"/>
              </a:rPr>
              <a:t> Emergently</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Autofit/>
          </a:bodyPr>
          <a:lstStyle/>
          <a:p>
            <a:pPr marL="342900" lvl="0" indent="-342900" algn="l" defTabSz="914400" rtl="0" eaLnBrk="1" latinLnBrk="0" hangingPunct="1">
              <a:spcBef>
                <a:spcPct val="20000"/>
              </a:spcBef>
              <a:buFont typeface="Arial" pitchFamily="34" charset="0"/>
              <a:buChar char="•"/>
            </a:pPr>
            <a:r>
              <a:rPr lang="en-US" sz="3200" kern="1200" baseline="0" dirty="0" smtClean="0">
                <a:solidFill>
                  <a:schemeClr val="tx1"/>
                </a:solidFill>
                <a:latin typeface="+mn-lt"/>
                <a:ea typeface="+mn-ea"/>
                <a:cs typeface="+mn-cs"/>
              </a:rPr>
              <a:t>Aggressive resuscitation prior to OR with appropriate antibiotic coverage (triple antibiotics to cover GI flora as well as Salmonella) and sharing of the Gospel</a:t>
            </a:r>
          </a:p>
          <a:p>
            <a:pPr marL="342900" lvl="0" indent="-342900" algn="l" defTabSz="914400" rtl="0" eaLnBrk="1" latinLnBrk="0" hangingPunct="1">
              <a:spcBef>
                <a:spcPct val="20000"/>
              </a:spcBef>
              <a:buFont typeface="Arial" pitchFamily="34" charset="0"/>
              <a:buChar char="•"/>
            </a:pPr>
            <a:r>
              <a:rPr lang="en-US" sz="3200" kern="1200" baseline="0" dirty="0" smtClean="0">
                <a:solidFill>
                  <a:schemeClr val="tx1"/>
                </a:solidFill>
                <a:latin typeface="+mn-lt"/>
                <a:ea typeface="+mn-ea"/>
                <a:cs typeface="+mn-cs"/>
              </a:rPr>
              <a:t>Ampicillin and </a:t>
            </a:r>
            <a:r>
              <a:rPr lang="en-US" sz="3200" kern="1200" baseline="0" dirty="0" err="1" smtClean="0">
                <a:solidFill>
                  <a:schemeClr val="tx1"/>
                </a:solidFill>
                <a:latin typeface="+mn-lt"/>
                <a:ea typeface="+mn-ea"/>
                <a:cs typeface="+mn-cs"/>
              </a:rPr>
              <a:t>chloramphenicol</a:t>
            </a:r>
            <a:r>
              <a:rPr lang="en-US" sz="3200" kern="1200" baseline="0" dirty="0" smtClean="0">
                <a:solidFill>
                  <a:schemeClr val="tx1"/>
                </a:solidFill>
                <a:latin typeface="+mn-lt"/>
                <a:ea typeface="+mn-ea"/>
                <a:cs typeface="+mn-cs"/>
              </a:rPr>
              <a:t> are no longer the drugs of choice.   </a:t>
            </a:r>
            <a:r>
              <a:rPr lang="en-US" sz="3200" kern="1200" baseline="0" dirty="0" err="1" smtClean="0">
                <a:solidFill>
                  <a:schemeClr val="tx1"/>
                </a:solidFill>
                <a:latin typeface="+mn-lt"/>
                <a:ea typeface="+mn-ea"/>
                <a:cs typeface="+mn-cs"/>
              </a:rPr>
              <a:t>Fluoroquinolones</a:t>
            </a:r>
            <a:r>
              <a:rPr lang="en-US" sz="3200" kern="1200" baseline="0" dirty="0" smtClean="0">
                <a:solidFill>
                  <a:schemeClr val="tx1"/>
                </a:solidFill>
                <a:latin typeface="+mn-lt"/>
                <a:ea typeface="+mn-ea"/>
                <a:cs typeface="+mn-cs"/>
              </a:rPr>
              <a:t> (?decreasing efficacy) and third generation cephalosporins are probably the best at present.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400" kern="1200" dirty="0" smtClean="0">
                <a:solidFill>
                  <a:schemeClr val="tx1"/>
                </a:solidFill>
                <a:latin typeface="+mj-lt"/>
                <a:ea typeface="+mj-ea"/>
                <a:cs typeface="+mj-cs"/>
              </a:rPr>
              <a:t>Diseases seen more commonly in the developing world</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lvl="0"/>
            <a:r>
              <a:rPr lang="en-US" sz="2600" kern="1200" dirty="0" smtClean="0">
                <a:solidFill>
                  <a:schemeClr val="tx1"/>
                </a:solidFill>
                <a:latin typeface="+mn-lt"/>
                <a:ea typeface="+mn-ea"/>
                <a:cs typeface="+mn-cs"/>
              </a:rPr>
              <a:t>Primary peritonitis</a:t>
            </a:r>
          </a:p>
          <a:p>
            <a:pPr lvl="0"/>
            <a:r>
              <a:rPr lang="en-US" sz="2600" kern="1200" dirty="0" smtClean="0">
                <a:solidFill>
                  <a:schemeClr val="tx1"/>
                </a:solidFill>
                <a:latin typeface="+mn-lt"/>
                <a:ea typeface="+mn-ea"/>
                <a:cs typeface="+mn-cs"/>
              </a:rPr>
              <a:t>Perforated duodenal ulcers</a:t>
            </a:r>
          </a:p>
          <a:p>
            <a:pPr lvl="0"/>
            <a:r>
              <a:rPr lang="en-US" sz="2600" kern="1200" dirty="0" err="1" smtClean="0">
                <a:solidFill>
                  <a:schemeClr val="tx1"/>
                </a:solidFill>
                <a:latin typeface="+mn-lt"/>
                <a:ea typeface="+mn-ea"/>
                <a:cs typeface="+mn-cs"/>
              </a:rPr>
              <a:t>Volvulus</a:t>
            </a:r>
            <a:endParaRPr lang="en-US" sz="2600" kern="1200" dirty="0" smtClean="0">
              <a:solidFill>
                <a:schemeClr val="tx1"/>
              </a:solidFill>
              <a:latin typeface="+mn-lt"/>
              <a:ea typeface="+mn-ea"/>
              <a:cs typeface="+mn-cs"/>
            </a:endParaRPr>
          </a:p>
          <a:p>
            <a:pPr lvl="0"/>
            <a:r>
              <a:rPr lang="en-US" sz="2600" kern="1200" dirty="0" smtClean="0">
                <a:solidFill>
                  <a:schemeClr val="tx1"/>
                </a:solidFill>
                <a:latin typeface="+mn-lt"/>
                <a:ea typeface="+mn-ea"/>
                <a:cs typeface="+mn-cs"/>
              </a:rPr>
              <a:t>Adult intussusception</a:t>
            </a:r>
          </a:p>
          <a:p>
            <a:pPr lvl="0"/>
            <a:r>
              <a:rPr lang="en-US" sz="2600" kern="1200" dirty="0" err="1" smtClean="0">
                <a:solidFill>
                  <a:schemeClr val="tx1"/>
                </a:solidFill>
                <a:latin typeface="+mn-lt"/>
                <a:ea typeface="+mn-ea"/>
                <a:cs typeface="+mn-cs"/>
              </a:rPr>
              <a:t>Tuberculous</a:t>
            </a:r>
            <a:r>
              <a:rPr lang="en-US" sz="2600" kern="1200" dirty="0" smtClean="0">
                <a:solidFill>
                  <a:schemeClr val="tx1"/>
                </a:solidFill>
                <a:latin typeface="+mn-lt"/>
                <a:ea typeface="+mn-ea"/>
                <a:cs typeface="+mn-cs"/>
              </a:rPr>
              <a:t> peritonitis</a:t>
            </a:r>
          </a:p>
          <a:p>
            <a:pPr lvl="0"/>
            <a:r>
              <a:rPr lang="en-US" sz="2600" kern="1200" dirty="0" err="1" smtClean="0">
                <a:solidFill>
                  <a:schemeClr val="tx1"/>
                </a:solidFill>
                <a:latin typeface="+mn-lt"/>
                <a:ea typeface="+mn-ea"/>
                <a:cs typeface="+mn-cs"/>
              </a:rPr>
              <a:t>Pigbel</a:t>
            </a:r>
            <a:endParaRPr lang="en-US" sz="2600" kern="1200" dirty="0" smtClean="0">
              <a:solidFill>
                <a:schemeClr val="tx1"/>
              </a:solidFill>
              <a:latin typeface="+mn-lt"/>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3"/>
          <p:cNvPicPr>
            <a:picLocks noChangeAspect="1" noChangeArrowheads="1"/>
          </p:cNvPicPr>
          <p:nvPr/>
        </p:nvPicPr>
        <p:blipFill>
          <a:blip r:embed="rId3" cstate="email"/>
          <a:srcRect/>
          <a:stretch>
            <a:fillRect/>
          </a:stretch>
        </p:blipFill>
        <p:spPr bwMode="auto">
          <a:xfrm>
            <a:off x="304800" y="533400"/>
            <a:ext cx="8610600" cy="5367338"/>
          </a:xfrm>
          <a:prstGeom prst="rect">
            <a:avLst/>
          </a:prstGeom>
          <a:noFill/>
          <a:ln w="9525">
            <a:noFill/>
            <a:miter lim="800000"/>
            <a:headEnd/>
            <a:tailEnd/>
          </a:ln>
        </p:spPr>
      </p:pic>
    </p:spTree>
  </p:cSld>
  <p:clrMapOvr>
    <a:masterClrMapping/>
  </p:clrMapOvr>
  <p:transition advTm="49546"/>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400" kern="1200" dirty="0" smtClean="0">
                <a:solidFill>
                  <a:schemeClr val="tx1"/>
                </a:solidFill>
                <a:latin typeface="+mj-lt"/>
                <a:ea typeface="+mj-ea"/>
                <a:cs typeface="+mj-cs"/>
              </a:rPr>
              <a:t>Indications for Surgery</a:t>
            </a:r>
            <a:br>
              <a:rPr lang="en-US" sz="4400" kern="1200" dirty="0" smtClean="0">
                <a:solidFill>
                  <a:schemeClr val="tx1"/>
                </a:solidFill>
                <a:latin typeface="+mj-lt"/>
                <a:ea typeface="+mj-ea"/>
                <a:cs typeface="+mj-cs"/>
              </a:rPr>
            </a:br>
            <a:r>
              <a:rPr lang="en-US" sz="4400" kern="1200" dirty="0" smtClean="0">
                <a:solidFill>
                  <a:schemeClr val="tx1"/>
                </a:solidFill>
                <a:latin typeface="+mj-lt"/>
                <a:ea typeface="+mj-ea"/>
                <a:cs typeface="+mj-cs"/>
              </a:rPr>
              <a:t> in Enteric </a:t>
            </a:r>
            <a:r>
              <a:rPr lang="en-US" dirty="0" smtClean="0"/>
              <a:t>F</a:t>
            </a:r>
            <a:r>
              <a:rPr lang="en-US" sz="4400" kern="1200" dirty="0" smtClean="0">
                <a:solidFill>
                  <a:schemeClr val="tx1"/>
                </a:solidFill>
                <a:latin typeface="+mj-lt"/>
                <a:ea typeface="+mj-ea"/>
                <a:cs typeface="+mj-cs"/>
              </a:rPr>
              <a:t>ever</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Autofit/>
          </a:bodyPr>
          <a:lstStyle/>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Surgery for carrier state is NOT a usual indication.  Normally, do only for chronic cholecystitis per se (doesn’t always work for carrier state)</a:t>
            </a: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Hemorrhage (1.5 - 10% of patients, bleeding usually in 3 or 4th week, usually UGI in type and may be hard to find if in the small intestine)</a:t>
            </a: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Perforation (1 - 5% of patients, common in the second and third weeks of illness, but can be much later.  Some patients perforate without an obvious </a:t>
            </a:r>
            <a:r>
              <a:rPr lang="en-US" sz="2600" kern="1200" dirty="0" err="1" smtClean="0">
                <a:solidFill>
                  <a:schemeClr val="tx1"/>
                </a:solidFill>
                <a:latin typeface="+mn-lt"/>
                <a:ea typeface="+mn-ea"/>
                <a:cs typeface="+mn-cs"/>
              </a:rPr>
              <a:t>prodrome</a:t>
            </a:r>
            <a:r>
              <a:rPr lang="en-US" sz="2600" kern="1200" dirty="0" smtClean="0">
                <a:solidFill>
                  <a:schemeClr val="tx1"/>
                </a:solidFill>
                <a:latin typeface="+mn-lt"/>
                <a:ea typeface="+mn-ea"/>
                <a:cs typeface="+mn-cs"/>
              </a:rPr>
              <a:t>)</a:t>
            </a: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Mortality for perforation is as high as 40%, affected by many factors in the austere environment.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Indications for surgery:</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Pneumoperitoneum on x-ray (may require left lateral film)</a:t>
            </a: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Persistent palpable mass (especially with erythema of abdominal wall)</a:t>
            </a: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Diffuse peritonitis or positive peritoneal tap</a:t>
            </a: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Persistent sepsis/failure to improve on medical therapy</a:t>
            </a: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Suspicious of abdominal catastrophe but negative x-rays?  Do frequent examinations (by the same or equally experienced examiner) and x-rays (q. 6 h at first) until improvement or perforation is evident.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Typhoid – Pneumoperitoneum</a:t>
            </a:r>
            <a:endParaRPr lang="en-US" dirty="0"/>
          </a:p>
        </p:txBody>
      </p:sp>
      <p:pic>
        <p:nvPicPr>
          <p:cNvPr id="604162" name="Picture 2" descr="c:\users\owner.owner-PC\Documents\My Pictures - Mission trips\2000 Togo\Patient pictures\Typhoid Xray Close-up.jpg"/>
          <p:cNvPicPr>
            <a:picLocks noChangeAspect="1" noChangeArrowheads="1"/>
          </p:cNvPicPr>
          <p:nvPr/>
        </p:nvPicPr>
        <p:blipFill>
          <a:blip r:embed="rId3" cstate="email">
            <a:grayscl/>
          </a:blip>
          <a:srcRect/>
          <a:stretch>
            <a:fillRect/>
          </a:stretch>
        </p:blipFill>
        <p:spPr bwMode="auto">
          <a:xfrm>
            <a:off x="4470400" y="2819400"/>
            <a:ext cx="4673600" cy="3505200"/>
          </a:xfrm>
          <a:prstGeom prst="rect">
            <a:avLst/>
          </a:prstGeom>
          <a:noFill/>
        </p:spPr>
      </p:pic>
      <p:pic>
        <p:nvPicPr>
          <p:cNvPr id="604163" name="Picture 3" descr="c:\users\owner.owner-PC\Documents\My Pictures - Mission trips\2003 Togo\Patient Pictures Togo 03\Pneomoperitoneum due to typhoid Togo June 03 002.jpg"/>
          <p:cNvPicPr>
            <a:picLocks noChangeAspect="1" noChangeArrowheads="1"/>
          </p:cNvPicPr>
          <p:nvPr/>
        </p:nvPicPr>
        <p:blipFill>
          <a:blip r:embed="rId4" cstate="email">
            <a:lum contrast="-10000"/>
          </a:blip>
          <a:srcRect/>
          <a:stretch>
            <a:fillRect/>
          </a:stretch>
        </p:blipFill>
        <p:spPr bwMode="auto">
          <a:xfrm>
            <a:off x="50223" y="2819400"/>
            <a:ext cx="4327813" cy="3505200"/>
          </a:xfrm>
          <a:prstGeom prst="rect">
            <a:avLst/>
          </a:prstGeom>
          <a:noFill/>
        </p:spPr>
      </p:pic>
      <p:sp>
        <p:nvSpPr>
          <p:cNvPr id="6" name="Down Arrow 5"/>
          <p:cNvSpPr/>
          <p:nvPr/>
        </p:nvSpPr>
        <p:spPr>
          <a:xfrm>
            <a:off x="609600" y="3048000"/>
            <a:ext cx="76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838200" y="2971800"/>
            <a:ext cx="76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1143000" y="2971800"/>
            <a:ext cx="76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800600" y="4419600"/>
            <a:ext cx="76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27331"/>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Typhoid</a:t>
            </a:r>
            <a:r>
              <a:rPr lang="en-US" baseline="0" dirty="0" smtClean="0"/>
              <a:t> – Perforation</a:t>
            </a:r>
            <a:endParaRPr lang="en-US" dirty="0"/>
          </a:p>
        </p:txBody>
      </p:sp>
      <p:pic>
        <p:nvPicPr>
          <p:cNvPr id="605186" name="Picture 2" descr="c:\users\owner.owner-PC\Documents\My Pictures - Mission trips\2002 Kenya &amp; Uganda, 2002\Patients and medical cases\Perforated typhoid fever Tenwek 02 002.jpg"/>
          <p:cNvPicPr>
            <a:picLocks noChangeAspect="1" noChangeArrowheads="1"/>
          </p:cNvPicPr>
          <p:nvPr/>
        </p:nvPicPr>
        <p:blipFill>
          <a:blip r:embed="rId3" cstate="email"/>
          <a:srcRect/>
          <a:stretch>
            <a:fillRect/>
          </a:stretch>
        </p:blipFill>
        <p:spPr bwMode="auto">
          <a:xfrm>
            <a:off x="152400" y="2760980"/>
            <a:ext cx="4648200" cy="3563620"/>
          </a:xfrm>
          <a:prstGeom prst="rect">
            <a:avLst/>
          </a:prstGeom>
          <a:noFill/>
        </p:spPr>
      </p:pic>
      <p:pic>
        <p:nvPicPr>
          <p:cNvPr id="605187" name="Picture 3" descr="c:\users\owner.owner-PC\Documents\My Pictures - Mission trips\2000 Togo\Patient pictures\Typhoid perf close-up.jpg"/>
          <p:cNvPicPr>
            <a:picLocks noChangeAspect="1" noChangeArrowheads="1"/>
          </p:cNvPicPr>
          <p:nvPr/>
        </p:nvPicPr>
        <p:blipFill>
          <a:blip r:embed="rId4" cstate="email"/>
          <a:srcRect/>
          <a:stretch>
            <a:fillRect/>
          </a:stretch>
        </p:blipFill>
        <p:spPr bwMode="auto">
          <a:xfrm>
            <a:off x="4953000" y="2743200"/>
            <a:ext cx="4029075" cy="3581400"/>
          </a:xfrm>
          <a:prstGeom prst="rect">
            <a:avLst/>
          </a:prstGeom>
          <a:noFill/>
        </p:spPr>
      </p:pic>
    </p:spTree>
  </p:cSld>
  <p:clrMapOvr>
    <a:masterClrMapping/>
  </p:clrMapOvr>
  <p:transition advTm="47065"/>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Approach</a:t>
            </a:r>
            <a:endParaRPr lang="en-US" dirty="0"/>
          </a:p>
        </p:txBody>
      </p:sp>
      <p:sp>
        <p:nvSpPr>
          <p:cNvPr id="3" name="Text Placeholder 2"/>
          <p:cNvSpPr>
            <a:spLocks noGrp="1"/>
          </p:cNvSpPr>
          <p:nvPr>
            <p:ph type="body" idx="4294967295"/>
          </p:nvPr>
        </p:nvSpPr>
        <p:spPr>
          <a:xfrm>
            <a:off x="762000" y="1600200"/>
            <a:ext cx="7467600" cy="4525963"/>
          </a:xfrm>
        </p:spPr>
        <p:txBody>
          <a:bodyPr>
            <a:normAutofit/>
          </a:bodyPr>
          <a:lstStyle/>
          <a:p>
            <a:r>
              <a:rPr lang="en-US" sz="2600" kern="1200" dirty="0" smtClean="0">
                <a:solidFill>
                  <a:schemeClr val="tx1"/>
                </a:solidFill>
                <a:latin typeface="+mn-lt"/>
                <a:ea typeface="+mn-ea"/>
                <a:cs typeface="+mn-cs"/>
              </a:rPr>
              <a:t>Multiple perforations</a:t>
            </a:r>
          </a:p>
          <a:p>
            <a:pPr lvl="1"/>
            <a:r>
              <a:rPr lang="en-US" sz="2600" kern="1200" dirty="0" smtClean="0">
                <a:solidFill>
                  <a:schemeClr val="tx1"/>
                </a:solidFill>
                <a:latin typeface="+mn-lt"/>
                <a:ea typeface="+mn-ea"/>
                <a:cs typeface="+mn-cs"/>
              </a:rPr>
              <a:t>Up to 3 or so – </a:t>
            </a:r>
            <a:r>
              <a:rPr lang="en-US" sz="2600" kern="1200" dirty="0" err="1" smtClean="0">
                <a:solidFill>
                  <a:schemeClr val="tx1"/>
                </a:solidFill>
                <a:latin typeface="+mn-lt"/>
                <a:ea typeface="+mn-ea"/>
                <a:cs typeface="+mn-cs"/>
              </a:rPr>
              <a:t>oversew</a:t>
            </a:r>
            <a:endParaRPr lang="en-US" sz="2600" kern="1200" dirty="0" smtClean="0">
              <a:solidFill>
                <a:schemeClr val="tx1"/>
              </a:solidFill>
              <a:latin typeface="+mn-lt"/>
              <a:ea typeface="+mn-ea"/>
              <a:cs typeface="+mn-cs"/>
            </a:endParaRPr>
          </a:p>
          <a:p>
            <a:pPr lvl="1"/>
            <a:r>
              <a:rPr lang="en-US" sz="2600" kern="1200" dirty="0" smtClean="0">
                <a:solidFill>
                  <a:schemeClr val="tx1"/>
                </a:solidFill>
                <a:latin typeface="+mn-lt"/>
                <a:ea typeface="+mn-ea"/>
                <a:cs typeface="+mn-cs"/>
              </a:rPr>
              <a:t>Multiple – consider resection with single anastomosis</a:t>
            </a:r>
          </a:p>
          <a:p>
            <a:pPr lvl="0"/>
            <a:r>
              <a:rPr lang="en-US" sz="2600" kern="1200" dirty="0" smtClean="0">
                <a:solidFill>
                  <a:schemeClr val="tx1"/>
                </a:solidFill>
                <a:latin typeface="+mn-lt"/>
                <a:ea typeface="+mn-ea"/>
                <a:cs typeface="+mn-cs"/>
              </a:rPr>
              <a:t>Aggressive peritoneal debridement and/or irrigation of the peritoneal cavity</a:t>
            </a:r>
          </a:p>
        </p:txBody>
      </p:sp>
    </p:spTree>
  </p:cSld>
  <p:clrMapOvr>
    <a:masterClrMapping/>
  </p:clrMapOvr>
  <p:transition advTm="1234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Approach</a:t>
            </a:r>
            <a:endParaRPr lang="en-US" dirty="0"/>
          </a:p>
        </p:txBody>
      </p:sp>
      <p:sp>
        <p:nvSpPr>
          <p:cNvPr id="3" name="Text Placeholder 2"/>
          <p:cNvSpPr>
            <a:spLocks noGrp="1"/>
          </p:cNvSpPr>
          <p:nvPr>
            <p:ph type="body" idx="4294967295"/>
          </p:nvPr>
        </p:nvSpPr>
        <p:spPr>
          <a:xfrm>
            <a:off x="762000" y="1600200"/>
            <a:ext cx="7467600" cy="4525963"/>
          </a:xfrm>
        </p:spPr>
        <p:txBody>
          <a:bodyPr>
            <a:normAutofit/>
          </a:bodyPr>
          <a:lstStyle/>
          <a:p>
            <a:r>
              <a:rPr lang="en-US" kern="1200" dirty="0" smtClean="0">
                <a:solidFill>
                  <a:schemeClr val="tx1"/>
                </a:solidFill>
                <a:latin typeface="+mn-lt"/>
                <a:ea typeface="+mn-ea"/>
                <a:cs typeface="+mn-cs"/>
              </a:rPr>
              <a:t>Consider retention sutures</a:t>
            </a:r>
          </a:p>
          <a:p>
            <a:r>
              <a:rPr lang="en-US" kern="1200" dirty="0" smtClean="0">
                <a:solidFill>
                  <a:schemeClr val="tx1"/>
                </a:solidFill>
                <a:latin typeface="+mn-lt"/>
                <a:ea typeface="+mn-ea"/>
                <a:cs typeface="+mn-cs"/>
              </a:rPr>
              <a:t>Consider a second-look operation</a:t>
            </a:r>
          </a:p>
          <a:p>
            <a:r>
              <a:rPr lang="en-US" kern="1200" dirty="0" smtClean="0">
                <a:solidFill>
                  <a:schemeClr val="tx1"/>
                </a:solidFill>
                <a:latin typeface="+mn-lt"/>
                <a:ea typeface="+mn-ea"/>
                <a:cs typeface="+mn-cs"/>
              </a:rPr>
              <a:t>A negative laparotomy is rare and better tolerated than a missed perforation.</a:t>
            </a:r>
          </a:p>
        </p:txBody>
      </p:sp>
    </p:spTree>
  </p:cSld>
  <p:clrMapOvr>
    <a:masterClrMapping/>
  </p:clrMapOvr>
  <p:transition advTm="256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Typhoid</a:t>
            </a:r>
            <a:r>
              <a:rPr lang="en-US" baseline="0" dirty="0" smtClean="0"/>
              <a:t> Cholecystitis</a:t>
            </a:r>
            <a:endParaRPr lang="en-US" dirty="0"/>
          </a:p>
        </p:txBody>
      </p:sp>
      <p:sp>
        <p:nvSpPr>
          <p:cNvPr id="3" name="Text Placeholder 2"/>
          <p:cNvSpPr>
            <a:spLocks noGrp="1"/>
          </p:cNvSpPr>
          <p:nvPr>
            <p:ph sz="half" idx="1"/>
          </p:nvPr>
        </p:nvSpPr>
        <p:spPr/>
        <p:txBody>
          <a:bodyPr/>
          <a:lstStyle/>
          <a:p>
            <a:r>
              <a:rPr lang="en-US" dirty="0" smtClean="0"/>
              <a:t>Acute cholecystitis – very uncommon</a:t>
            </a:r>
          </a:p>
          <a:p>
            <a:r>
              <a:rPr lang="en-US" dirty="0" smtClean="0"/>
              <a:t>Predominance in children</a:t>
            </a:r>
          </a:p>
          <a:p>
            <a:r>
              <a:rPr lang="en-US" dirty="0" smtClean="0"/>
              <a:t>Often</a:t>
            </a:r>
            <a:r>
              <a:rPr lang="en-US" baseline="0" dirty="0" smtClean="0"/>
              <a:t> advanced (gangrene or perforation) because of low index of suspicion</a:t>
            </a:r>
            <a:endParaRPr lang="en-US" sz="2600" kern="1200" dirty="0" smtClean="0">
              <a:solidFill>
                <a:schemeClr val="tx1"/>
              </a:solidFill>
              <a:latin typeface="+mn-lt"/>
              <a:ea typeface="+mn-ea"/>
              <a:cs typeface="+mn-cs"/>
            </a:endParaRPr>
          </a:p>
        </p:txBody>
      </p:sp>
      <p:pic>
        <p:nvPicPr>
          <p:cNvPr id="219137" name="Picture 1"/>
          <p:cNvPicPr>
            <a:picLocks noChangeAspect="1" noChangeArrowheads="1"/>
          </p:cNvPicPr>
          <p:nvPr/>
        </p:nvPicPr>
        <p:blipFill>
          <a:blip r:embed="rId3" cstate="email"/>
          <a:srcRect/>
          <a:stretch>
            <a:fillRect/>
          </a:stretch>
        </p:blipFill>
        <p:spPr bwMode="auto">
          <a:xfrm>
            <a:off x="4572000" y="1600200"/>
            <a:ext cx="3733800" cy="4710332"/>
          </a:xfrm>
          <a:prstGeom prst="rect">
            <a:avLst/>
          </a:prstGeom>
          <a:noFill/>
          <a:ln w="9525">
            <a:noFill/>
            <a:miter lim="800000"/>
            <a:headEnd/>
            <a:tailEnd/>
          </a:ln>
        </p:spPr>
      </p:pic>
      <p:sp>
        <p:nvSpPr>
          <p:cNvPr id="6" name="TextBox 5"/>
          <p:cNvSpPr txBox="1"/>
          <p:nvPr/>
        </p:nvSpPr>
        <p:spPr>
          <a:xfrm>
            <a:off x="4648200" y="6488668"/>
            <a:ext cx="4038600" cy="369332"/>
          </a:xfrm>
          <a:prstGeom prst="rect">
            <a:avLst/>
          </a:prstGeom>
          <a:noFill/>
        </p:spPr>
        <p:txBody>
          <a:bodyPr wrap="square" rtlCol="0">
            <a:spAutoFit/>
          </a:bodyPr>
          <a:lstStyle/>
          <a:p>
            <a:r>
              <a:rPr lang="en-US" dirty="0" smtClean="0"/>
              <a:t>Courtesy, Dr. J. Brown, Cameroon</a:t>
            </a:r>
            <a:endParaRPr lang="en-US" dirty="0"/>
          </a:p>
        </p:txBody>
      </p:sp>
    </p:spTree>
  </p:cSld>
  <p:clrMapOvr>
    <a:masterClrMapping/>
  </p:clrMapOvr>
  <p:transition advTm="15569"/>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Typhoid </a:t>
            </a:r>
            <a:r>
              <a:rPr lang="en-US" sz="4400" kern="1200" dirty="0" smtClean="0">
                <a:solidFill>
                  <a:schemeClr val="tx1"/>
                </a:solidFill>
                <a:latin typeface="+mj-lt"/>
                <a:ea typeface="+mj-ea"/>
                <a:cs typeface="+mj-cs"/>
              </a:rPr>
              <a:t>Cholecystitis</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marL="342900" lvl="0" indent="-342900" algn="l" defTabSz="914400" rtl="0" eaLnBrk="1" latinLnBrk="0" hangingPunct="1">
              <a:spcBef>
                <a:spcPct val="20000"/>
              </a:spcBef>
              <a:buFont typeface="Arial" pitchFamily="34" charset="0"/>
              <a:buChar char="•"/>
            </a:pPr>
            <a:r>
              <a:rPr lang="en-US" kern="1200" dirty="0" smtClean="0">
                <a:solidFill>
                  <a:schemeClr val="tx1"/>
                </a:solidFill>
                <a:latin typeface="+mn-lt"/>
                <a:ea typeface="+mn-ea"/>
                <a:cs typeface="+mn-cs"/>
              </a:rPr>
              <a:t>Acute cholecystitis – very uncommon</a:t>
            </a:r>
          </a:p>
          <a:p>
            <a:pPr marL="342900" lvl="0" indent="-342900" algn="l" defTabSz="914400" rtl="0" eaLnBrk="1" latinLnBrk="0" hangingPunct="1">
              <a:spcBef>
                <a:spcPct val="20000"/>
              </a:spcBef>
              <a:buFont typeface="Arial" pitchFamily="34" charset="0"/>
              <a:buChar char="•"/>
            </a:pPr>
            <a:r>
              <a:rPr lang="en-US" kern="1200" dirty="0" smtClean="0">
                <a:solidFill>
                  <a:schemeClr val="tx1"/>
                </a:solidFill>
                <a:latin typeface="+mn-lt"/>
                <a:ea typeface="+mn-ea"/>
                <a:cs typeface="+mn-cs"/>
              </a:rPr>
              <a:t>Predominance in children?</a:t>
            </a:r>
          </a:p>
          <a:p>
            <a:pPr marL="342900" lvl="0" indent="-342900" algn="l" defTabSz="914400" rtl="0" eaLnBrk="1" latinLnBrk="0" hangingPunct="1">
              <a:spcBef>
                <a:spcPct val="20000"/>
              </a:spcBef>
              <a:buFont typeface="Arial" pitchFamily="34" charset="0"/>
              <a:buChar char="•"/>
            </a:pPr>
            <a:r>
              <a:rPr lang="en-US" kern="1200" dirty="0" smtClean="0">
                <a:solidFill>
                  <a:schemeClr val="tx1"/>
                </a:solidFill>
                <a:latin typeface="+mn-lt"/>
                <a:ea typeface="+mn-ea"/>
                <a:cs typeface="+mn-cs"/>
              </a:rPr>
              <a:t>Often advanced (gangrene or perforation) because of low index of suspicion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kern="1200" dirty="0" smtClean="0">
                <a:solidFill>
                  <a:schemeClr val="tx1"/>
                </a:solidFill>
                <a:latin typeface="+mj-lt"/>
                <a:ea typeface="+mj-ea"/>
                <a:cs typeface="+mj-cs"/>
              </a:rPr>
              <a:t>Bowel Obstruction</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fontScale="92500" lnSpcReduction="20000"/>
          </a:bodyPr>
          <a:lstStyle/>
          <a:p>
            <a:r>
              <a:rPr lang="en-US" dirty="0" smtClean="0"/>
              <a:t>The differential diagnoses</a:t>
            </a:r>
            <a:r>
              <a:rPr lang="en-US" baseline="0" dirty="0" smtClean="0"/>
              <a:t> have different probability</a:t>
            </a:r>
          </a:p>
          <a:p>
            <a:pPr lvl="0"/>
            <a:r>
              <a:rPr lang="en-US" baseline="0" dirty="0" smtClean="0"/>
              <a:t>Examples:</a:t>
            </a:r>
          </a:p>
          <a:p>
            <a:pPr lvl="1"/>
            <a:r>
              <a:rPr lang="en-US" sz="3200" kern="1200" dirty="0" smtClean="0">
                <a:solidFill>
                  <a:schemeClr val="tx1"/>
                </a:solidFill>
                <a:latin typeface="+mn-lt"/>
                <a:ea typeface="+mn-ea"/>
                <a:cs typeface="+mn-cs"/>
              </a:rPr>
              <a:t>Decreased adhesions due to fewer surgeries (except in women where PID increases risk of adhesions)</a:t>
            </a:r>
          </a:p>
          <a:p>
            <a:pPr lvl="1"/>
            <a:r>
              <a:rPr lang="en-US" sz="3200" kern="1200" dirty="0" smtClean="0">
                <a:solidFill>
                  <a:schemeClr val="tx1"/>
                </a:solidFill>
                <a:latin typeface="+mn-lt"/>
                <a:ea typeface="+mn-ea"/>
                <a:cs typeface="+mn-cs"/>
              </a:rPr>
              <a:t>Lower frequency of colon cancer and diverticulitis</a:t>
            </a:r>
          </a:p>
          <a:p>
            <a:pPr lvl="1"/>
            <a:r>
              <a:rPr lang="en-US" sz="3200" kern="1200" dirty="0" smtClean="0">
                <a:solidFill>
                  <a:schemeClr val="tx1"/>
                </a:solidFill>
                <a:latin typeface="+mn-lt"/>
                <a:ea typeface="+mn-ea"/>
                <a:cs typeface="+mn-cs"/>
              </a:rPr>
              <a:t>Increased prevalence of </a:t>
            </a:r>
            <a:r>
              <a:rPr lang="en-US" sz="3200" kern="1200" dirty="0" err="1" smtClean="0">
                <a:solidFill>
                  <a:schemeClr val="tx1"/>
                </a:solidFill>
                <a:latin typeface="+mn-lt"/>
                <a:ea typeface="+mn-ea"/>
                <a:cs typeface="+mn-cs"/>
              </a:rPr>
              <a:t>lymphogranuloma</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venereum</a:t>
            </a:r>
            <a:r>
              <a:rPr lang="en-US" sz="3200" kern="1200" dirty="0" smtClean="0">
                <a:solidFill>
                  <a:schemeClr val="tx1"/>
                </a:solidFill>
                <a:latin typeface="+mn-lt"/>
                <a:ea typeface="+mn-ea"/>
                <a:cs typeface="+mn-cs"/>
              </a:rPr>
              <a:t> stricture</a:t>
            </a:r>
          </a:p>
        </p:txBody>
      </p:sp>
    </p:spTree>
  </p:cSld>
  <p:clrMapOvr>
    <a:masterClrMapping/>
  </p:clrMapOvr>
  <p:transition advTm="31512"/>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400" kern="1200" dirty="0" smtClean="0">
                <a:solidFill>
                  <a:schemeClr val="tx1"/>
                </a:solidFill>
                <a:latin typeface="+mj-lt"/>
                <a:ea typeface="+mj-ea"/>
                <a:cs typeface="+mj-cs"/>
              </a:rPr>
              <a:t>What are diagnoses seen in the two-thirds world?</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Autofit/>
          </a:bodyPr>
          <a:lstStyle/>
          <a:p>
            <a:pPr lvl="0"/>
            <a:r>
              <a:rPr lang="en-US" sz="2600" kern="1200" dirty="0" smtClean="0">
                <a:solidFill>
                  <a:schemeClr val="tx1"/>
                </a:solidFill>
                <a:latin typeface="+mn-lt"/>
                <a:ea typeface="+mn-ea"/>
                <a:cs typeface="+mn-cs"/>
              </a:rPr>
              <a:t>University Hospital in Ghana1</a:t>
            </a:r>
          </a:p>
          <a:p>
            <a:pPr lvl="1"/>
            <a:r>
              <a:rPr lang="en-US" sz="2600" kern="1200" dirty="0" smtClean="0">
                <a:solidFill>
                  <a:schemeClr val="tx1"/>
                </a:solidFill>
                <a:latin typeface="+mn-lt"/>
                <a:ea typeface="+mn-ea"/>
                <a:cs typeface="+mn-cs"/>
              </a:rPr>
              <a:t>Appendicitis</a:t>
            </a:r>
          </a:p>
          <a:p>
            <a:pPr lvl="1"/>
            <a:r>
              <a:rPr lang="en-US" sz="2600" kern="1200" dirty="0" smtClean="0">
                <a:solidFill>
                  <a:schemeClr val="tx1"/>
                </a:solidFill>
                <a:latin typeface="+mn-lt"/>
                <a:ea typeface="+mn-ea"/>
                <a:cs typeface="+mn-cs"/>
              </a:rPr>
              <a:t>Perforated typhoid</a:t>
            </a:r>
          </a:p>
          <a:p>
            <a:pPr lvl="0"/>
            <a:r>
              <a:rPr lang="en-US" sz="2600" kern="1200" dirty="0" smtClean="0">
                <a:solidFill>
                  <a:schemeClr val="tx1"/>
                </a:solidFill>
                <a:latin typeface="+mn-lt"/>
                <a:ea typeface="+mn-ea"/>
                <a:cs typeface="+mn-cs"/>
              </a:rPr>
              <a:t>Bongolo Mission Hospital, Gabon2</a:t>
            </a:r>
          </a:p>
          <a:p>
            <a:pPr lvl="1"/>
            <a:r>
              <a:rPr lang="en-US" sz="2600" kern="1200" dirty="0" smtClean="0">
                <a:solidFill>
                  <a:schemeClr val="tx1"/>
                </a:solidFill>
                <a:latin typeface="+mn-lt"/>
                <a:ea typeface="+mn-ea"/>
                <a:cs typeface="+mn-cs"/>
              </a:rPr>
              <a:t>Incarcerated/strangulated hernias</a:t>
            </a:r>
          </a:p>
          <a:p>
            <a:pPr lvl="1"/>
            <a:r>
              <a:rPr lang="en-US" sz="2600" kern="1200" dirty="0" smtClean="0">
                <a:solidFill>
                  <a:schemeClr val="tx1"/>
                </a:solidFill>
                <a:latin typeface="+mn-lt"/>
                <a:ea typeface="+mn-ea"/>
                <a:cs typeface="+mn-cs"/>
              </a:rPr>
              <a:t>Appendicitis</a:t>
            </a:r>
          </a:p>
          <a:p>
            <a:pPr lvl="1"/>
            <a:r>
              <a:rPr lang="en-US" sz="2600" kern="1200" dirty="0" err="1" smtClean="0">
                <a:solidFill>
                  <a:schemeClr val="tx1"/>
                </a:solidFill>
                <a:latin typeface="+mn-lt"/>
                <a:ea typeface="+mn-ea"/>
                <a:cs typeface="+mn-cs"/>
              </a:rPr>
              <a:t>Volvulus</a:t>
            </a:r>
            <a:endParaRPr lang="en-US" sz="2600" kern="1200" dirty="0" smtClean="0">
              <a:solidFill>
                <a:schemeClr val="tx1"/>
              </a:solidFill>
              <a:latin typeface="+mn-lt"/>
              <a:ea typeface="+mn-ea"/>
              <a:cs typeface="+mn-cs"/>
            </a:endParaRPr>
          </a:p>
          <a:p>
            <a:pPr lvl="1"/>
            <a:r>
              <a:rPr lang="en-US" sz="2600" kern="1200" dirty="0" smtClean="0">
                <a:solidFill>
                  <a:schemeClr val="tx1"/>
                </a:solidFill>
                <a:latin typeface="+mn-lt"/>
                <a:ea typeface="+mn-ea"/>
                <a:cs typeface="+mn-cs"/>
              </a:rPr>
              <a:t>Adhesive SBO</a:t>
            </a:r>
          </a:p>
          <a:p>
            <a:pPr lvl="1"/>
            <a:r>
              <a:rPr lang="en-US" sz="2600" kern="1200" dirty="0" smtClean="0">
                <a:solidFill>
                  <a:schemeClr val="tx1"/>
                </a:solidFill>
                <a:latin typeface="+mn-lt"/>
                <a:ea typeface="+mn-ea"/>
                <a:cs typeface="+mn-cs"/>
              </a:rPr>
              <a:t>Perforated typhoid</a:t>
            </a:r>
          </a:p>
          <a:p>
            <a:pPr lvl="0"/>
            <a:r>
              <a:rPr lang="en-US" sz="2600" kern="1200" dirty="0" smtClean="0">
                <a:solidFill>
                  <a:schemeClr val="tx1"/>
                </a:solidFill>
                <a:latin typeface="+mn-lt"/>
                <a:ea typeface="+mn-ea"/>
                <a:cs typeface="+mn-cs"/>
              </a:rPr>
              <a:t>Tenwek Mission Hospital3</a:t>
            </a:r>
          </a:p>
          <a:p>
            <a:pPr lvl="1"/>
            <a:r>
              <a:rPr lang="en-US" sz="2600" kern="1200" dirty="0" err="1" smtClean="0">
                <a:solidFill>
                  <a:schemeClr val="tx1"/>
                </a:solidFill>
                <a:latin typeface="+mn-lt"/>
                <a:ea typeface="+mn-ea"/>
                <a:cs typeface="+mn-cs"/>
              </a:rPr>
              <a:t>Volvulus</a:t>
            </a:r>
            <a:endParaRPr lang="en-US" sz="2600" kern="1200" dirty="0" smtClean="0">
              <a:solidFill>
                <a:schemeClr val="tx1"/>
              </a:solidFill>
              <a:latin typeface="+mn-lt"/>
              <a:ea typeface="+mn-ea"/>
              <a:cs typeface="+mn-cs"/>
            </a:endParaRPr>
          </a:p>
          <a:p>
            <a:pPr lvl="1"/>
            <a:r>
              <a:rPr lang="en-US" sz="2600" kern="1200" dirty="0" smtClean="0">
                <a:solidFill>
                  <a:schemeClr val="tx1"/>
                </a:solidFill>
                <a:latin typeface="+mn-lt"/>
                <a:ea typeface="+mn-ea"/>
                <a:cs typeface="+mn-cs"/>
              </a:rPr>
              <a:t>Appendicitis</a:t>
            </a:r>
          </a:p>
          <a:p>
            <a:pPr lvl="1"/>
            <a:r>
              <a:rPr lang="en-US" sz="2600" kern="1200" dirty="0" smtClean="0">
                <a:solidFill>
                  <a:schemeClr val="tx1"/>
                </a:solidFill>
                <a:latin typeface="+mn-lt"/>
                <a:ea typeface="+mn-ea"/>
                <a:cs typeface="+mn-cs"/>
              </a:rPr>
              <a:t>Perforated PUD</a:t>
            </a:r>
          </a:p>
          <a:p>
            <a:pPr lvl="1"/>
            <a:r>
              <a:rPr lang="en-US" sz="2600" kern="1200" dirty="0" smtClean="0">
                <a:solidFill>
                  <a:schemeClr val="tx1"/>
                </a:solidFill>
                <a:latin typeface="+mn-lt"/>
                <a:ea typeface="+mn-ea"/>
                <a:cs typeface="+mn-cs"/>
              </a:rPr>
              <a:t>Trauma</a:t>
            </a:r>
          </a:p>
          <a:p>
            <a:pPr lvl="1"/>
            <a:r>
              <a:rPr lang="en-US" sz="2600" kern="1200" dirty="0" smtClean="0">
                <a:solidFill>
                  <a:schemeClr val="tx1"/>
                </a:solidFill>
                <a:latin typeface="+mn-lt"/>
                <a:ea typeface="+mn-ea"/>
                <a:cs typeface="+mn-cs"/>
              </a:rPr>
              <a:t>Perforated typhoid</a:t>
            </a:r>
          </a:p>
          <a:p>
            <a:pPr lvl="1"/>
            <a:r>
              <a:rPr lang="en-US" sz="2600" kern="1200" dirty="0" smtClean="0">
                <a:solidFill>
                  <a:schemeClr val="tx1"/>
                </a:solidFill>
                <a:latin typeface="+mn-lt"/>
                <a:ea typeface="+mn-ea"/>
                <a:cs typeface="+mn-cs"/>
              </a:rPr>
              <a:t>SBO</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US" dirty="0"/>
          </a:p>
        </p:txBody>
      </p:sp>
      <p:sp>
        <p:nvSpPr>
          <p:cNvPr id="4" name="Content Placeholder 3"/>
          <p:cNvSpPr>
            <a:spLocks noGrp="1"/>
          </p:cNvSpPr>
          <p:nvPr>
            <p:ph sz="half" idx="1"/>
          </p:nvPr>
        </p:nvSpPr>
        <p:spPr/>
        <p:txBody>
          <a:bodyPr/>
          <a:lstStyle/>
          <a:p>
            <a:r>
              <a:rPr lang="en-US" dirty="0" smtClean="0"/>
              <a:t>8 year old female presents with abdominal swelling, pain and vomiting.  WBC 14,200.  6% </a:t>
            </a:r>
            <a:r>
              <a:rPr lang="en-US" dirty="0" err="1" smtClean="0"/>
              <a:t>eosinophilia</a:t>
            </a:r>
            <a:r>
              <a:rPr lang="en-US" dirty="0" smtClean="0"/>
              <a:t>.  Hg 8.9 gm%.  A sausage-shaped RLQ mass was palpated.</a:t>
            </a:r>
            <a:endParaRPr lang="en-US" dirty="0"/>
          </a:p>
        </p:txBody>
      </p:sp>
      <p:pic>
        <p:nvPicPr>
          <p:cNvPr id="6" name="Picture 2" descr="c:\users\owner.owner-PC\Documents\My Pictures - Mission trips\2002 Kenya &amp; Uganda, 2002\Patients and medical cases\Small bowel volvulus in 8 yo with Ascaris Kenya 2002 003.jpg"/>
          <p:cNvPicPr>
            <a:picLocks noGrp="1" noChangeAspect="1" noChangeArrowheads="1"/>
          </p:cNvPicPr>
          <p:nvPr>
            <p:ph sz="half" idx="2"/>
          </p:nvPr>
        </p:nvPicPr>
        <p:blipFill>
          <a:blip r:embed="rId2" cstate="email"/>
          <a:srcRect/>
          <a:stretch>
            <a:fillRect/>
          </a:stretch>
        </p:blipFill>
        <p:spPr bwMode="auto">
          <a:xfrm>
            <a:off x="4191000" y="1524000"/>
            <a:ext cx="4874894" cy="36576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Ascariasis &amp; Volvulus - </a:t>
            </a:r>
            <a:r>
              <a:rPr lang="en-US" dirty="0" err="1" smtClean="0"/>
              <a:t>Xray</a:t>
            </a:r>
            <a:endParaRPr lang="en-US" dirty="0"/>
          </a:p>
        </p:txBody>
      </p:sp>
      <p:pic>
        <p:nvPicPr>
          <p:cNvPr id="646146" name="Picture 2" descr="c:\users\owner.owner-PC\Documents\My Pictures - Mission trips\2002 Kenya &amp; Uganda, 2002\Patients and medical cases\Small bowel volvulus in 8 yo with Ascaris Kenya 2002 003.jpg"/>
          <p:cNvPicPr>
            <a:picLocks noChangeAspect="1" noChangeArrowheads="1"/>
          </p:cNvPicPr>
          <p:nvPr/>
        </p:nvPicPr>
        <p:blipFill>
          <a:blip r:embed="rId3" cstate="email"/>
          <a:srcRect/>
          <a:stretch>
            <a:fillRect/>
          </a:stretch>
        </p:blipFill>
        <p:spPr bwMode="auto">
          <a:xfrm>
            <a:off x="508000" y="381000"/>
            <a:ext cx="8128000" cy="6096000"/>
          </a:xfrm>
          <a:prstGeom prst="rect">
            <a:avLst/>
          </a:prstGeom>
          <a:noFill/>
        </p:spPr>
      </p:pic>
      <p:sp>
        <p:nvSpPr>
          <p:cNvPr id="4" name="Right Arrow 3"/>
          <p:cNvSpPr/>
          <p:nvPr/>
        </p:nvSpPr>
        <p:spPr>
          <a:xfrm>
            <a:off x="1219200" y="3962400"/>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5715000" y="3657600"/>
            <a:ext cx="7620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4485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kern="1200" dirty="0" smtClean="0">
                <a:solidFill>
                  <a:schemeClr val="tx1"/>
                </a:solidFill>
                <a:latin typeface="+mj-lt"/>
                <a:ea typeface="+mj-ea"/>
                <a:cs typeface="+mj-cs"/>
              </a:rPr>
              <a:t>Ascariasis</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lstStyle/>
          <a:p>
            <a:r>
              <a:rPr lang="en-US" dirty="0" smtClean="0"/>
              <a:t>These common roundworms only cause problems in two situations</a:t>
            </a:r>
          </a:p>
          <a:p>
            <a:pPr lvl="1"/>
            <a:r>
              <a:rPr lang="en-US" dirty="0" smtClean="0"/>
              <a:t>When they migrate</a:t>
            </a:r>
          </a:p>
          <a:p>
            <a:pPr lvl="1"/>
            <a:r>
              <a:rPr lang="en-US" dirty="0" smtClean="0"/>
              <a:t>When they don’t</a:t>
            </a:r>
          </a:p>
        </p:txBody>
      </p:sp>
    </p:spTree>
  </p:cSld>
  <p:clrMapOvr>
    <a:masterClrMapping/>
  </p:clrMapOvr>
  <p:transition advTm="18299"/>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Ascariasis – Migrating</a:t>
            </a:r>
            <a:endParaRPr lang="en-US" dirty="0"/>
          </a:p>
        </p:txBody>
      </p:sp>
      <p:sp>
        <p:nvSpPr>
          <p:cNvPr id="3" name="Content Placeholder 2"/>
          <p:cNvSpPr>
            <a:spLocks noGrp="1"/>
          </p:cNvSpPr>
          <p:nvPr>
            <p:ph sz="half" idx="1"/>
          </p:nvPr>
        </p:nvSpPr>
        <p:spPr/>
        <p:txBody>
          <a:bodyPr/>
          <a:lstStyle/>
          <a:p>
            <a:pPr lvl="0"/>
            <a:r>
              <a:rPr lang="en-US" sz="3200" kern="1200" dirty="0" err="1" smtClean="0">
                <a:solidFill>
                  <a:schemeClr val="tx1"/>
                </a:solidFill>
                <a:latin typeface="+mn-lt"/>
                <a:ea typeface="+mn-ea"/>
                <a:cs typeface="+mn-cs"/>
              </a:rPr>
              <a:t>Loeffler’s</a:t>
            </a:r>
            <a:r>
              <a:rPr lang="en-US" sz="3200" kern="1200" dirty="0" smtClean="0">
                <a:solidFill>
                  <a:schemeClr val="tx1"/>
                </a:solidFill>
                <a:latin typeface="+mn-lt"/>
                <a:ea typeface="+mn-ea"/>
                <a:cs typeface="+mn-cs"/>
              </a:rPr>
              <a:t> syndrome (non-surgical)</a:t>
            </a:r>
          </a:p>
          <a:p>
            <a:pPr lvl="0"/>
            <a:r>
              <a:rPr lang="en-US" sz="3200" kern="1200" dirty="0" smtClean="0">
                <a:solidFill>
                  <a:schemeClr val="tx1"/>
                </a:solidFill>
                <a:latin typeface="+mn-lt"/>
                <a:ea typeface="+mn-ea"/>
                <a:cs typeface="+mn-cs"/>
              </a:rPr>
              <a:t>Biliary-pancreatic</a:t>
            </a:r>
          </a:p>
          <a:p>
            <a:pPr lvl="0"/>
            <a:r>
              <a:rPr lang="en-US" sz="3200" kern="1200" dirty="0" smtClean="0">
                <a:solidFill>
                  <a:schemeClr val="tx1"/>
                </a:solidFill>
                <a:latin typeface="+mn-lt"/>
                <a:ea typeface="+mn-ea"/>
                <a:cs typeface="+mn-cs"/>
              </a:rPr>
              <a:t>Anastomotic perforation</a:t>
            </a:r>
          </a:p>
        </p:txBody>
      </p:sp>
      <p:pic>
        <p:nvPicPr>
          <p:cNvPr id="1026" name="Picture 2" descr="C:\Users\owner.owner-PC\Desktop\ACS Lecture 2011\Ascaris, GB.JPG"/>
          <p:cNvPicPr>
            <a:picLocks noChangeAspect="1" noChangeArrowheads="1"/>
          </p:cNvPicPr>
          <p:nvPr/>
        </p:nvPicPr>
        <p:blipFill>
          <a:blip r:embed="rId3" cstate="email"/>
          <a:srcRect/>
          <a:stretch>
            <a:fillRect/>
          </a:stretch>
        </p:blipFill>
        <p:spPr bwMode="auto">
          <a:xfrm>
            <a:off x="3962400" y="2590800"/>
            <a:ext cx="4955458" cy="3657600"/>
          </a:xfrm>
          <a:prstGeom prst="rect">
            <a:avLst/>
          </a:prstGeom>
          <a:noFill/>
        </p:spPr>
      </p:pic>
    </p:spTree>
  </p:cSld>
  <p:clrMapOvr>
    <a:masterClrMapping/>
  </p:clrMapOvr>
  <p:transition advTm="29921"/>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cstate="email"/>
          <a:srcRect/>
          <a:stretch>
            <a:fillRect/>
          </a:stretch>
        </p:blipFill>
        <p:spPr bwMode="auto">
          <a:xfrm>
            <a:off x="533400" y="838200"/>
            <a:ext cx="4038600" cy="3581400"/>
          </a:xfrm>
          <a:prstGeom prst="rect">
            <a:avLst/>
          </a:prstGeom>
          <a:noFill/>
          <a:ln w="9525">
            <a:noFill/>
            <a:miter lim="800000"/>
            <a:headEnd/>
            <a:tailEnd/>
          </a:ln>
          <a:effectLst/>
        </p:spPr>
      </p:pic>
      <p:pic>
        <p:nvPicPr>
          <p:cNvPr id="54275" name="Picture 3"/>
          <p:cNvPicPr>
            <a:picLocks noChangeAspect="1" noChangeArrowheads="1"/>
          </p:cNvPicPr>
          <p:nvPr/>
        </p:nvPicPr>
        <p:blipFill>
          <a:blip r:embed="rId4" cstate="email"/>
          <a:srcRect/>
          <a:stretch>
            <a:fillRect/>
          </a:stretch>
        </p:blipFill>
        <p:spPr bwMode="auto">
          <a:xfrm>
            <a:off x="4114800" y="1828800"/>
            <a:ext cx="4903808" cy="4724400"/>
          </a:xfrm>
          <a:prstGeom prst="rect">
            <a:avLst/>
          </a:prstGeom>
          <a:noFill/>
          <a:ln w="9525">
            <a:noFill/>
            <a:miter lim="800000"/>
            <a:headEnd/>
            <a:tailEnd/>
          </a:ln>
          <a:effectLst/>
        </p:spPr>
      </p:pic>
    </p:spTree>
  </p:cSld>
  <p:clrMapOvr>
    <a:masterClrMapping/>
  </p:clrMapOvr>
  <p:transition advTm="36098"/>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a:r>
              <a:rPr lang="en-US" sz="4400" kern="1200" dirty="0" smtClean="0">
                <a:solidFill>
                  <a:schemeClr val="tx1"/>
                </a:solidFill>
                <a:latin typeface="+mj-lt"/>
                <a:ea typeface="+mj-ea"/>
                <a:cs typeface="+mj-cs"/>
              </a:rPr>
              <a:t>Non-migratory – Bowel </a:t>
            </a:r>
            <a:r>
              <a:rPr lang="en-US" sz="4400" kern="1200" dirty="0" smtClean="0">
                <a:solidFill>
                  <a:schemeClr val="tx1"/>
                </a:solidFill>
                <a:latin typeface="+mj-lt"/>
                <a:ea typeface="+mj-ea"/>
                <a:cs typeface="+mj-cs"/>
              </a:rPr>
              <a:t>Obstruction</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lvl="0"/>
            <a:r>
              <a:rPr lang="en-US" kern="1200" dirty="0" smtClean="0">
                <a:solidFill>
                  <a:schemeClr val="tx1"/>
                </a:solidFill>
                <a:latin typeface="+mn-lt"/>
                <a:ea typeface="+mn-ea"/>
                <a:cs typeface="+mn-cs"/>
              </a:rPr>
              <a:t>Diagnosis – </a:t>
            </a:r>
          </a:p>
          <a:p>
            <a:pPr lvl="1"/>
            <a:r>
              <a:rPr lang="en-US" dirty="0" smtClean="0"/>
              <a:t>prevalence varies widely by locale and age</a:t>
            </a:r>
          </a:p>
          <a:p>
            <a:pPr lvl="1"/>
            <a:r>
              <a:rPr lang="en-US" dirty="0" smtClean="0"/>
              <a:t>May have history of recent Antihelminthic treatment</a:t>
            </a:r>
          </a:p>
          <a:p>
            <a:pPr lvl="1"/>
            <a:r>
              <a:rPr lang="en-US" dirty="0" smtClean="0"/>
              <a:t>Physical examination</a:t>
            </a:r>
          </a:p>
          <a:p>
            <a:pPr lvl="1"/>
            <a:r>
              <a:rPr lang="en-US" dirty="0" smtClean="0"/>
              <a:t>Plain x-ray</a:t>
            </a:r>
          </a:p>
          <a:p>
            <a:pPr lvl="1"/>
            <a:r>
              <a:rPr lang="en-US" dirty="0" smtClean="0"/>
              <a:t>Contrast studies – especially with </a:t>
            </a:r>
            <a:r>
              <a:rPr lang="en-US" dirty="0" err="1" smtClean="0"/>
              <a:t>Gastrografin</a:t>
            </a:r>
            <a:r>
              <a:rPr lang="en-US" dirty="0" smtClean="0"/>
              <a:t> ®</a:t>
            </a:r>
          </a:p>
          <a:p>
            <a:pPr lvl="1"/>
            <a:r>
              <a:rPr lang="en-US" dirty="0" smtClean="0"/>
              <a:t>Ultrasound and CT scan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Ascariasis – Bowel Obstruction</a:t>
            </a:r>
            <a:endParaRPr lang="en-US" dirty="0"/>
          </a:p>
        </p:txBody>
      </p:sp>
      <p:sp>
        <p:nvSpPr>
          <p:cNvPr id="3" name="Content Placeholder 2"/>
          <p:cNvSpPr>
            <a:spLocks noGrp="1"/>
          </p:cNvSpPr>
          <p:nvPr>
            <p:ph idx="1"/>
          </p:nvPr>
        </p:nvSpPr>
        <p:spPr/>
        <p:txBody>
          <a:bodyPr/>
          <a:lstStyle/>
          <a:p>
            <a:pPr lvl="0"/>
            <a:r>
              <a:rPr lang="en-US" sz="3200" kern="1200" dirty="0" smtClean="0">
                <a:solidFill>
                  <a:schemeClr val="tx1"/>
                </a:solidFill>
                <a:latin typeface="+mn-lt"/>
                <a:ea typeface="+mn-ea"/>
                <a:cs typeface="+mn-cs"/>
              </a:rPr>
              <a:t>Diagnosis – </a:t>
            </a:r>
          </a:p>
          <a:p>
            <a:pPr lvl="1"/>
            <a:r>
              <a:rPr lang="en-US" sz="2800" kern="1200" dirty="0" smtClean="0">
                <a:solidFill>
                  <a:schemeClr val="tx1"/>
                </a:solidFill>
                <a:latin typeface="+mn-lt"/>
                <a:ea typeface="+mn-ea"/>
                <a:cs typeface="+mn-cs"/>
              </a:rPr>
              <a:t>local prevalence varies widely</a:t>
            </a:r>
          </a:p>
          <a:p>
            <a:pPr lvl="1"/>
            <a:r>
              <a:rPr lang="en-US" dirty="0" smtClean="0"/>
              <a:t>Prevalence varies by age group</a:t>
            </a:r>
            <a:endParaRPr lang="en-US" sz="2800" kern="1200" dirty="0" smtClean="0">
              <a:solidFill>
                <a:schemeClr val="tx1"/>
              </a:solidFill>
              <a:latin typeface="+mn-lt"/>
              <a:ea typeface="+mn-ea"/>
              <a:cs typeface="+mn-cs"/>
            </a:endParaRPr>
          </a:p>
          <a:p>
            <a:pPr lvl="1"/>
            <a:r>
              <a:rPr lang="en-US" sz="2800" kern="1200" dirty="0" smtClean="0">
                <a:solidFill>
                  <a:schemeClr val="tx1"/>
                </a:solidFill>
                <a:latin typeface="+mn-lt"/>
                <a:ea typeface="+mn-ea"/>
                <a:cs typeface="+mn-cs"/>
              </a:rPr>
              <a:t>Physical examination</a:t>
            </a:r>
          </a:p>
          <a:p>
            <a:pPr lvl="1"/>
            <a:r>
              <a:rPr lang="en-US" sz="2800" kern="1200" dirty="0" smtClean="0">
                <a:solidFill>
                  <a:schemeClr val="tx1"/>
                </a:solidFill>
                <a:latin typeface="+mn-lt"/>
                <a:ea typeface="+mn-ea"/>
                <a:cs typeface="+mn-cs"/>
              </a:rPr>
              <a:t>Plain x-ray – may see worms superimposed on SBO appearance</a:t>
            </a:r>
          </a:p>
          <a:p>
            <a:pPr lvl="1"/>
            <a:r>
              <a:rPr lang="en-US" sz="2800" kern="1200" dirty="0" smtClean="0">
                <a:solidFill>
                  <a:schemeClr val="tx1"/>
                </a:solidFill>
                <a:latin typeface="+mn-lt"/>
                <a:ea typeface="+mn-ea"/>
                <a:cs typeface="+mn-cs"/>
              </a:rPr>
              <a:t>Contrast studies – especially with</a:t>
            </a:r>
            <a:r>
              <a:rPr lang="en-US" sz="2800" kern="1200" baseline="0" dirty="0" smtClean="0">
                <a:solidFill>
                  <a:schemeClr val="tx1"/>
                </a:solidFill>
                <a:latin typeface="+mn-lt"/>
                <a:ea typeface="+mn-ea"/>
                <a:cs typeface="+mn-cs"/>
              </a:rPr>
              <a:t> water soluble contrast</a:t>
            </a:r>
            <a:endParaRPr lang="en-US" sz="2800" kern="1200" dirty="0" smtClean="0">
              <a:solidFill>
                <a:schemeClr val="tx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a:t>
            </a:r>
            <a:r>
              <a:rPr lang="en-US" baseline="0" dirty="0" smtClean="0"/>
              <a:t> Treatment of Ascariasis</a:t>
            </a:r>
            <a:endParaRPr lang="en-US" dirty="0"/>
          </a:p>
        </p:txBody>
      </p:sp>
      <p:sp>
        <p:nvSpPr>
          <p:cNvPr id="3" name="Content Placeholder 2"/>
          <p:cNvSpPr>
            <a:spLocks noGrp="1"/>
          </p:cNvSpPr>
          <p:nvPr>
            <p:ph idx="1"/>
          </p:nvPr>
        </p:nvSpPr>
        <p:spPr/>
        <p:txBody>
          <a:bodyPr/>
          <a:lstStyle/>
          <a:p>
            <a:pPr marL="342900" marR="0" lvl="5"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kern="1200" dirty="0" smtClean="0">
                <a:solidFill>
                  <a:schemeClr val="tx1"/>
                </a:solidFill>
                <a:latin typeface="+mn-lt"/>
                <a:ea typeface="+mn-ea"/>
                <a:cs typeface="+mn-cs"/>
              </a:rPr>
              <a:t>If no peritonitis, rehydration and nasogastric decompression</a:t>
            </a:r>
          </a:p>
          <a:p>
            <a:pPr marL="342900" marR="0" lvl="5"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kern="1200" dirty="0" smtClean="0">
                <a:solidFill>
                  <a:schemeClr val="tx1"/>
                </a:solidFill>
                <a:latin typeface="+mn-lt"/>
                <a:ea typeface="+mn-ea"/>
                <a:cs typeface="+mn-cs"/>
              </a:rPr>
              <a:t>Some prefer no </a:t>
            </a:r>
            <a:r>
              <a:rPr lang="en-US" sz="3200" kern="1200" dirty="0" err="1" smtClean="0">
                <a:solidFill>
                  <a:schemeClr val="tx1"/>
                </a:solidFill>
                <a:latin typeface="+mn-lt"/>
                <a:ea typeface="+mn-ea"/>
                <a:cs typeface="+mn-cs"/>
              </a:rPr>
              <a:t>vermicidal</a:t>
            </a:r>
            <a:r>
              <a:rPr lang="en-US" sz="3200" kern="1200" dirty="0" smtClean="0">
                <a:solidFill>
                  <a:schemeClr val="tx1"/>
                </a:solidFill>
                <a:latin typeface="+mn-lt"/>
                <a:ea typeface="+mn-ea"/>
                <a:cs typeface="+mn-cs"/>
              </a:rPr>
              <a:t> treatment at all.</a:t>
            </a:r>
          </a:p>
          <a:p>
            <a:pPr marL="342900" marR="0" lvl="5"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kern="1200" dirty="0" smtClean="0">
                <a:solidFill>
                  <a:schemeClr val="tx1"/>
                </a:solidFill>
                <a:latin typeface="+mn-lt"/>
                <a:ea typeface="+mn-ea"/>
                <a:cs typeface="+mn-cs"/>
              </a:rPr>
              <a:t>Those who treat</a:t>
            </a:r>
            <a:r>
              <a:rPr lang="en-US" sz="3200" kern="1200" baseline="0" dirty="0" smtClean="0">
                <a:solidFill>
                  <a:schemeClr val="tx1"/>
                </a:solidFill>
                <a:latin typeface="+mn-lt"/>
                <a:ea typeface="+mn-ea"/>
                <a:cs typeface="+mn-cs"/>
              </a:rPr>
              <a:t> debate between m</a:t>
            </a:r>
            <a:r>
              <a:rPr lang="en-US" sz="3200" kern="1200" dirty="0" smtClean="0">
                <a:solidFill>
                  <a:schemeClr val="tx1"/>
                </a:solidFill>
                <a:latin typeface="+mn-lt"/>
                <a:ea typeface="+mn-ea"/>
                <a:cs typeface="+mn-cs"/>
              </a:rPr>
              <a:t>ebendazole or albendazole versus </a:t>
            </a:r>
            <a:r>
              <a:rPr lang="en-US" sz="3200" kern="1200" dirty="0" err="1" smtClean="0">
                <a:solidFill>
                  <a:schemeClr val="tx1"/>
                </a:solidFill>
                <a:latin typeface="+mn-lt"/>
                <a:ea typeface="+mn-ea"/>
                <a:cs typeface="+mn-cs"/>
              </a:rPr>
              <a:t>piperazine</a:t>
            </a:r>
            <a:r>
              <a:rPr lang="en-US" sz="3200" kern="1200" dirty="0" smtClean="0">
                <a:solidFill>
                  <a:schemeClr val="tx1"/>
                </a:solidFill>
                <a:latin typeface="+mn-lt"/>
                <a:ea typeface="+mn-ea"/>
                <a:cs typeface="+mn-cs"/>
              </a:rPr>
              <a:t>.</a:t>
            </a:r>
          </a:p>
          <a:p>
            <a:pPr marL="342900" marR="0" lvl="5"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Hypertonic saline enemas?</a:t>
            </a:r>
            <a:endParaRPr lang="en-US" sz="3200" kern="1200" dirty="0" smtClean="0">
              <a:solidFill>
                <a:schemeClr val="tx1"/>
              </a:solidFill>
              <a:latin typeface="+mn-lt"/>
              <a:ea typeface="+mn-ea"/>
              <a:cs typeface="+mn-cs"/>
            </a:endParaRPr>
          </a:p>
          <a:p>
            <a:pPr marL="342900" marR="0" lvl="5"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kern="1200" dirty="0" smtClean="0">
                <a:solidFill>
                  <a:schemeClr val="tx1"/>
                </a:solidFill>
                <a:latin typeface="+mn-lt"/>
                <a:ea typeface="+mn-ea"/>
                <a:cs typeface="+mn-cs"/>
              </a:rPr>
              <a:t>Public health education for all.</a:t>
            </a:r>
          </a:p>
        </p:txBody>
      </p:sp>
    </p:spTree>
  </p:cSld>
  <p:clrMapOvr>
    <a:masterClrMapping/>
  </p:clrMapOvr>
  <p:transition advTm="38345"/>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Treatment</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lvl="0"/>
            <a:r>
              <a:rPr lang="en-US" sz="2800" kern="1200" dirty="0" smtClean="0">
                <a:solidFill>
                  <a:schemeClr val="tx1"/>
                </a:solidFill>
                <a:latin typeface="+mn-lt"/>
                <a:ea typeface="+mn-ea"/>
                <a:cs typeface="+mn-cs"/>
              </a:rPr>
              <a:t>Operative vs. nonoperative management</a:t>
            </a:r>
          </a:p>
          <a:p>
            <a:pPr lvl="1"/>
            <a:r>
              <a:rPr lang="en-US" sz="2600" kern="1200" dirty="0" smtClean="0">
                <a:solidFill>
                  <a:schemeClr val="tx1"/>
                </a:solidFill>
                <a:latin typeface="+mn-lt"/>
                <a:ea typeface="+mn-ea"/>
                <a:cs typeface="+mn-cs"/>
              </a:rPr>
              <a:t>Does the patient have peritonitis?</a:t>
            </a:r>
          </a:p>
          <a:p>
            <a:pPr lvl="1"/>
            <a:r>
              <a:rPr lang="en-US" sz="2600" kern="1200" dirty="0" smtClean="0">
                <a:solidFill>
                  <a:schemeClr val="tx1"/>
                </a:solidFill>
                <a:latin typeface="+mn-lt"/>
                <a:ea typeface="+mn-ea"/>
                <a:cs typeface="+mn-cs"/>
              </a:rPr>
              <a:t>Is the patient toxic?</a:t>
            </a:r>
          </a:p>
          <a:p>
            <a:pPr lvl="1"/>
            <a:r>
              <a:rPr lang="en-US" sz="2600" kern="1200" dirty="0" smtClean="0">
                <a:solidFill>
                  <a:schemeClr val="tx1"/>
                </a:solidFill>
                <a:latin typeface="+mn-lt"/>
                <a:ea typeface="+mn-ea"/>
                <a:cs typeface="+mn-cs"/>
              </a:rPr>
              <a:t>How long has the child had symptoms?</a:t>
            </a:r>
          </a:p>
          <a:p>
            <a:pPr lvl="1"/>
            <a:r>
              <a:rPr lang="en-US" sz="2600" kern="1200" dirty="0" smtClean="0">
                <a:solidFill>
                  <a:schemeClr val="tx1"/>
                </a:solidFill>
                <a:latin typeface="+mn-lt"/>
                <a:ea typeface="+mn-ea"/>
                <a:cs typeface="+mn-cs"/>
              </a:rPr>
              <a:t>Does X-ray suggest complete SBO?</a:t>
            </a:r>
          </a:p>
          <a:p>
            <a:pPr lvl="1"/>
            <a:r>
              <a:rPr lang="en-US" sz="2600" kern="1200" dirty="0" smtClean="0">
                <a:solidFill>
                  <a:schemeClr val="tx1"/>
                </a:solidFill>
                <a:latin typeface="+mn-lt"/>
                <a:ea typeface="+mn-ea"/>
                <a:cs typeface="+mn-cs"/>
              </a:rPr>
              <a:t>Is the child worsening on nonoperative treatment?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Surgical Treatment of </a:t>
            </a:r>
            <a:r>
              <a:rPr lang="en-US" sz="4400" kern="1200" dirty="0" err="1" smtClean="0">
                <a:solidFill>
                  <a:schemeClr val="tx1"/>
                </a:solidFill>
                <a:latin typeface="+mj-lt"/>
                <a:ea typeface="+mj-ea"/>
                <a:cs typeface="+mj-cs"/>
              </a:rPr>
              <a:t>Ascariasis</a:t>
            </a:r>
            <a:r>
              <a:rPr lang="en-US" sz="4400" kern="1200" dirty="0" smtClean="0">
                <a:solidFill>
                  <a:schemeClr val="tx1"/>
                </a:solidFill>
                <a:latin typeface="+mj-lt"/>
                <a:ea typeface="+mj-ea"/>
                <a:cs typeface="+mj-cs"/>
              </a:rPr>
              <a:t> </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lvl="0"/>
            <a:r>
              <a:rPr lang="en-US" sz="2600" kern="1200" dirty="0" smtClean="0">
                <a:solidFill>
                  <a:schemeClr val="tx1"/>
                </a:solidFill>
                <a:latin typeface="+mn-lt"/>
                <a:ea typeface="+mn-ea"/>
                <a:cs typeface="+mn-cs"/>
              </a:rPr>
              <a:t>Milk the worm bolus through into colon if possible.  </a:t>
            </a:r>
          </a:p>
          <a:p>
            <a:pPr lvl="0"/>
            <a:r>
              <a:rPr lang="en-US" sz="2600" kern="1200" dirty="0" smtClean="0">
                <a:solidFill>
                  <a:schemeClr val="tx1"/>
                </a:solidFill>
                <a:latin typeface="+mn-lt"/>
                <a:ea typeface="+mn-ea"/>
                <a:cs typeface="+mn-cs"/>
              </a:rPr>
              <a:t>If not effective, transverse enterotomy and removal of worm bolus with primary closure.  </a:t>
            </a:r>
          </a:p>
          <a:p>
            <a:pPr lvl="1"/>
            <a:r>
              <a:rPr lang="en-US" sz="2200" kern="1200" dirty="0" smtClean="0">
                <a:solidFill>
                  <a:schemeClr val="tx1"/>
                </a:solidFill>
                <a:latin typeface="+mn-lt"/>
                <a:ea typeface="+mn-ea"/>
                <a:cs typeface="+mn-cs"/>
              </a:rPr>
              <a:t>Prevent spills into peritoneal cavity (bacterial infection)</a:t>
            </a:r>
          </a:p>
          <a:p>
            <a:pPr lvl="1"/>
            <a:r>
              <a:rPr lang="en-US" sz="2200" kern="1200" dirty="0" smtClean="0">
                <a:solidFill>
                  <a:schemeClr val="tx1"/>
                </a:solidFill>
                <a:latin typeface="+mn-lt"/>
                <a:ea typeface="+mn-ea"/>
                <a:cs typeface="+mn-cs"/>
              </a:rPr>
              <a:t>Close anastomotic line securely (to prevent worm migration) </a:t>
            </a:r>
          </a:p>
          <a:p>
            <a:pPr lvl="1"/>
            <a:r>
              <a:rPr lang="en-US" sz="2200" kern="1200" dirty="0" err="1" smtClean="0">
                <a:solidFill>
                  <a:schemeClr val="tx1"/>
                </a:solidFill>
                <a:latin typeface="+mn-lt"/>
                <a:ea typeface="+mn-ea"/>
                <a:cs typeface="+mn-cs"/>
              </a:rPr>
              <a:t>Ue</a:t>
            </a:r>
            <a:r>
              <a:rPr lang="en-US" sz="2200" kern="1200" dirty="0" smtClean="0">
                <a:solidFill>
                  <a:schemeClr val="tx1"/>
                </a:solidFill>
                <a:latin typeface="+mn-lt"/>
                <a:ea typeface="+mn-ea"/>
                <a:cs typeface="+mn-cs"/>
              </a:rPr>
              <a:t> antibiotic prophylaxis.</a:t>
            </a:r>
          </a:p>
          <a:p>
            <a:pPr lvl="0"/>
            <a:r>
              <a:rPr lang="en-US" sz="2600" kern="1200" dirty="0" smtClean="0">
                <a:solidFill>
                  <a:schemeClr val="tx1"/>
                </a:solidFill>
                <a:latin typeface="+mn-lt"/>
                <a:ea typeface="+mn-ea"/>
                <a:cs typeface="+mn-cs"/>
              </a:rPr>
              <a:t>1/3 will require resection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owner-PC\Pictures\The Earth is Full of Your Riches\Kenya Zebras.jpg"/>
          <p:cNvPicPr>
            <a:picLocks noChangeAspect="1" noChangeArrowheads="1"/>
          </p:cNvPicPr>
          <p:nvPr/>
        </p:nvPicPr>
        <p:blipFill>
          <a:blip r:embed="rId3" cstate="email"/>
          <a:srcRect/>
          <a:stretch>
            <a:fillRect/>
          </a:stretch>
        </p:blipFill>
        <p:spPr bwMode="auto">
          <a:xfrm>
            <a:off x="0" y="-26988"/>
            <a:ext cx="9180513" cy="6884988"/>
          </a:xfrm>
          <a:prstGeom prst="rect">
            <a:avLst/>
          </a:prstGeom>
          <a:noFill/>
        </p:spPr>
      </p:pic>
      <p:sp>
        <p:nvSpPr>
          <p:cNvPr id="2" name="Title 1"/>
          <p:cNvSpPr>
            <a:spLocks noGrp="1"/>
          </p:cNvSpPr>
          <p:nvPr>
            <p:ph type="title"/>
          </p:nvPr>
        </p:nvSpPr>
        <p:spPr>
          <a:xfrm>
            <a:off x="914400" y="5715000"/>
            <a:ext cx="8229600" cy="1143000"/>
          </a:xfrm>
        </p:spPr>
        <p:txBody>
          <a:bodyPr>
            <a:normAutofit/>
          </a:bodyPr>
          <a:lstStyle/>
          <a:p>
            <a:r>
              <a:rPr lang="en-US" sz="4400" kern="1200" dirty="0" smtClean="0">
                <a:solidFill>
                  <a:schemeClr val="tx1"/>
                </a:solidFill>
                <a:latin typeface="+mj-lt"/>
                <a:ea typeface="+mj-ea"/>
                <a:cs typeface="+mj-cs"/>
              </a:rPr>
              <a:t>Hoof Beats ARE Zebras</a:t>
            </a:r>
            <a:endParaRPr lang="en-US" sz="4400" kern="1200" dirty="0">
              <a:solidFill>
                <a:schemeClr val="tx1"/>
              </a:solidFill>
              <a:latin typeface="+mj-lt"/>
              <a:ea typeface="+mj-ea"/>
              <a:cs typeface="+mj-cs"/>
            </a:endParaRPr>
          </a:p>
        </p:txBody>
      </p:sp>
    </p:spTree>
  </p:cSld>
  <p:clrMapOvr>
    <a:masterClrMapping/>
  </p:clrMapOvr>
  <p:transition advTm="6614"/>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274638"/>
            <a:ext cx="3200400" cy="1143000"/>
          </a:xfrm>
        </p:spPr>
        <p:txBody>
          <a:bodyPr>
            <a:normAutofit fontScale="90000"/>
          </a:bodyPr>
          <a:lstStyle/>
          <a:p>
            <a:r>
              <a:rPr lang="en-US" dirty="0" smtClean="0"/>
              <a:t>Surgery for Ascariasis</a:t>
            </a:r>
            <a:endParaRPr lang="en-US" dirty="0"/>
          </a:p>
        </p:txBody>
      </p:sp>
      <p:pic>
        <p:nvPicPr>
          <p:cNvPr id="58370" name="Picture 2"/>
          <p:cNvPicPr>
            <a:picLocks noChangeAspect="1" noChangeArrowheads="1"/>
          </p:cNvPicPr>
          <p:nvPr/>
        </p:nvPicPr>
        <p:blipFill>
          <a:blip r:embed="rId3" cstate="email"/>
          <a:srcRect/>
          <a:stretch>
            <a:fillRect/>
          </a:stretch>
        </p:blipFill>
        <p:spPr bwMode="auto">
          <a:xfrm>
            <a:off x="152400" y="152400"/>
            <a:ext cx="5245997" cy="5562600"/>
          </a:xfrm>
          <a:prstGeom prst="rect">
            <a:avLst/>
          </a:prstGeom>
          <a:noFill/>
          <a:ln w="9525">
            <a:noFill/>
            <a:miter lim="800000"/>
            <a:headEnd/>
            <a:tailEnd/>
          </a:ln>
          <a:effectLst/>
        </p:spPr>
      </p:pic>
      <p:pic>
        <p:nvPicPr>
          <p:cNvPr id="58371" name="Picture 3"/>
          <p:cNvPicPr>
            <a:picLocks noChangeAspect="1" noChangeArrowheads="1"/>
          </p:cNvPicPr>
          <p:nvPr/>
        </p:nvPicPr>
        <p:blipFill>
          <a:blip r:embed="rId4" cstate="email"/>
          <a:srcRect/>
          <a:stretch>
            <a:fillRect/>
          </a:stretch>
        </p:blipFill>
        <p:spPr bwMode="auto">
          <a:xfrm>
            <a:off x="5374256" y="2209800"/>
            <a:ext cx="3769743" cy="3505200"/>
          </a:xfrm>
          <a:prstGeom prst="rect">
            <a:avLst/>
          </a:prstGeom>
          <a:noFill/>
          <a:ln w="9525">
            <a:noFill/>
            <a:miter lim="800000"/>
            <a:headEnd/>
            <a:tailEnd/>
          </a:ln>
          <a:effectLst/>
        </p:spPr>
      </p:pic>
    </p:spTree>
  </p:cSld>
  <p:clrMapOvr>
    <a:masterClrMapping/>
  </p:clrMapOvr>
  <p:transition advTm="31996"/>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Ascariasis &amp; Volvulus</a:t>
            </a:r>
            <a:endParaRPr lang="en-US" dirty="0"/>
          </a:p>
        </p:txBody>
      </p:sp>
      <p:pic>
        <p:nvPicPr>
          <p:cNvPr id="647170" name="Picture 2" descr="c:\users\owner.owner-PC\Documents\My Pictures - Mission trips\2002 Kenya &amp; Uganda, 2002\Patients and medical cases\Small bowel volvulus in 8 yo with Ascaris Kenya 2002 008.jpg"/>
          <p:cNvPicPr>
            <a:picLocks noChangeAspect="1" noChangeArrowheads="1"/>
          </p:cNvPicPr>
          <p:nvPr/>
        </p:nvPicPr>
        <p:blipFill>
          <a:blip r:embed="rId3" cstate="email"/>
          <a:srcRect/>
          <a:stretch>
            <a:fillRect/>
          </a:stretch>
        </p:blipFill>
        <p:spPr bwMode="auto">
          <a:xfrm>
            <a:off x="1219200" y="1149531"/>
            <a:ext cx="6705600" cy="5556069"/>
          </a:xfrm>
          <a:prstGeom prst="rect">
            <a:avLst/>
          </a:prstGeom>
          <a:noFill/>
        </p:spPr>
      </p:pic>
    </p:spTree>
  </p:cSld>
  <p:clrMapOvr>
    <a:masterClrMapping/>
  </p:clrMapOvr>
  <p:transition advTm="1209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Study</a:t>
            </a:r>
            <a:endParaRPr lang="en-US" dirty="0"/>
          </a:p>
        </p:txBody>
      </p:sp>
      <p:sp>
        <p:nvSpPr>
          <p:cNvPr id="5" name="Content Placeholder 4"/>
          <p:cNvSpPr>
            <a:spLocks noGrp="1"/>
          </p:cNvSpPr>
          <p:nvPr>
            <p:ph sz="half" idx="1"/>
          </p:nvPr>
        </p:nvSpPr>
        <p:spPr/>
        <p:txBody>
          <a:bodyPr/>
          <a:lstStyle/>
          <a:p>
            <a:r>
              <a:rPr lang="en-US" dirty="0" smtClean="0"/>
              <a:t>29 year old male with 24 hours of marked distension, </a:t>
            </a:r>
            <a:r>
              <a:rPr lang="en-US" dirty="0" err="1" smtClean="0"/>
              <a:t>supraumbilical</a:t>
            </a:r>
            <a:r>
              <a:rPr lang="en-US" dirty="0" smtClean="0"/>
              <a:t> cramping pain and </a:t>
            </a:r>
            <a:r>
              <a:rPr lang="en-US" dirty="0" err="1" smtClean="0"/>
              <a:t>obstipation</a:t>
            </a:r>
            <a:r>
              <a:rPr lang="en-US" dirty="0" smtClean="0"/>
              <a:t>.  WBC 12,000.  3% </a:t>
            </a:r>
            <a:r>
              <a:rPr lang="en-US" dirty="0" err="1" smtClean="0"/>
              <a:t>esosinophilia</a:t>
            </a:r>
            <a:r>
              <a:rPr lang="en-US" dirty="0" smtClean="0"/>
              <a:t>. No peritoneal signs.</a:t>
            </a:r>
          </a:p>
          <a:p>
            <a:r>
              <a:rPr lang="en-US" dirty="0" smtClean="0"/>
              <a:t>Diagnosis?  Treatment?</a:t>
            </a:r>
            <a:endParaRPr lang="en-US" dirty="0"/>
          </a:p>
        </p:txBody>
      </p:sp>
      <p:pic>
        <p:nvPicPr>
          <p:cNvPr id="7" name="Picture 4" descr="http://www.learningradiology.com/caseofweek/caseoftheweekpix2008-2/cow338lg.jpg"/>
          <p:cNvPicPr>
            <a:picLocks noGrp="1" noChangeAspect="1" noChangeArrowheads="1"/>
          </p:cNvPicPr>
          <p:nvPr>
            <p:ph sz="half" idx="2"/>
          </p:nvPr>
        </p:nvPicPr>
        <p:blipFill>
          <a:blip r:embed="rId2" cstate="print"/>
          <a:srcRect/>
          <a:stretch>
            <a:fillRect/>
          </a:stretch>
        </p:blipFill>
        <p:spPr bwMode="auto">
          <a:xfrm>
            <a:off x="4343400" y="1600200"/>
            <a:ext cx="3963140" cy="4453128"/>
          </a:xfrm>
          <a:prstGeom prst="rect">
            <a:avLst/>
          </a:prstGeom>
          <a:noFill/>
        </p:spPr>
      </p:pic>
      <p:sp>
        <p:nvSpPr>
          <p:cNvPr id="8" name="TextBox 7"/>
          <p:cNvSpPr txBox="1"/>
          <p:nvPr/>
        </p:nvSpPr>
        <p:spPr>
          <a:xfrm>
            <a:off x="4191000" y="6324600"/>
            <a:ext cx="5867400" cy="246221"/>
          </a:xfrm>
          <a:prstGeom prst="rect">
            <a:avLst/>
          </a:prstGeom>
          <a:noFill/>
        </p:spPr>
        <p:txBody>
          <a:bodyPr wrap="square" rtlCol="0">
            <a:spAutoFit/>
          </a:bodyPr>
          <a:lstStyle/>
          <a:p>
            <a:r>
              <a:rPr lang="en-US" sz="1000" dirty="0" smtClean="0"/>
              <a:t>http://www.learningradiology.com/caseofweek/caseoftheweekpix2008-2/cow338arr.jpg</a:t>
            </a:r>
            <a:endParaRPr lang="en-US" sz="10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Sigmoid Volvulus - Facts</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r>
              <a:rPr lang="en-US" kern="1200" dirty="0" smtClean="0">
                <a:solidFill>
                  <a:schemeClr val="tx1"/>
                </a:solidFill>
                <a:latin typeface="+mn-lt"/>
                <a:ea typeface="+mn-ea"/>
                <a:cs typeface="+mn-cs"/>
              </a:rPr>
              <a:t>Wide age range</a:t>
            </a:r>
          </a:p>
          <a:p>
            <a:r>
              <a:rPr lang="en-US" kern="1200" dirty="0" smtClean="0">
                <a:solidFill>
                  <a:schemeClr val="tx1"/>
                </a:solidFill>
                <a:latin typeface="+mn-lt"/>
                <a:ea typeface="+mn-ea"/>
                <a:cs typeface="+mn-cs"/>
              </a:rPr>
              <a:t>More common in males (most series 2:1)</a:t>
            </a:r>
          </a:p>
          <a:p>
            <a:r>
              <a:rPr lang="en-US" kern="1200" dirty="0" smtClean="0">
                <a:solidFill>
                  <a:schemeClr val="tx1"/>
                </a:solidFill>
                <a:latin typeface="+mn-lt"/>
                <a:ea typeface="+mn-ea"/>
                <a:cs typeface="+mn-cs"/>
              </a:rPr>
              <a:t>Most common form of GI </a:t>
            </a:r>
            <a:r>
              <a:rPr lang="en-US" kern="1200" dirty="0" err="1" smtClean="0">
                <a:solidFill>
                  <a:schemeClr val="tx1"/>
                </a:solidFill>
                <a:latin typeface="+mn-lt"/>
                <a:ea typeface="+mn-ea"/>
                <a:cs typeface="+mn-cs"/>
              </a:rPr>
              <a:t>volvulus</a:t>
            </a:r>
            <a:endParaRPr lang="en-US" kern="1200" dirty="0" smtClean="0">
              <a:solidFill>
                <a:schemeClr val="tx1"/>
              </a:solidFill>
              <a:latin typeface="+mn-lt"/>
              <a:ea typeface="+mn-ea"/>
              <a:cs typeface="+mn-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Sigmoid </a:t>
            </a:r>
            <a:r>
              <a:rPr lang="en-US" sz="4400" kern="1200" dirty="0" err="1" smtClean="0">
                <a:solidFill>
                  <a:schemeClr val="tx1"/>
                </a:solidFill>
                <a:latin typeface="+mj-lt"/>
                <a:ea typeface="+mj-ea"/>
                <a:cs typeface="+mj-cs"/>
              </a:rPr>
              <a:t>Volvulus</a:t>
            </a:r>
            <a:r>
              <a:rPr lang="en-US" sz="4400" kern="1200" dirty="0" smtClean="0">
                <a:solidFill>
                  <a:schemeClr val="tx1"/>
                </a:solidFill>
                <a:latin typeface="+mj-lt"/>
                <a:ea typeface="+mj-ea"/>
                <a:cs typeface="+mj-cs"/>
              </a:rPr>
              <a:t> - History</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lvl="0"/>
            <a:r>
              <a:rPr lang="en-US" kern="1200" dirty="0" smtClean="0">
                <a:solidFill>
                  <a:schemeClr val="tx1"/>
                </a:solidFill>
                <a:latin typeface="+mn-lt"/>
                <a:ea typeface="+mn-ea"/>
                <a:cs typeface="+mn-cs"/>
              </a:rPr>
              <a:t>Rapid onset of pain and remarkable distention</a:t>
            </a:r>
          </a:p>
          <a:p>
            <a:pPr lvl="0"/>
            <a:r>
              <a:rPr lang="en-US" kern="1200" dirty="0" err="1" smtClean="0">
                <a:solidFill>
                  <a:schemeClr val="tx1"/>
                </a:solidFill>
                <a:latin typeface="+mn-lt"/>
                <a:ea typeface="+mn-ea"/>
                <a:cs typeface="+mn-cs"/>
              </a:rPr>
              <a:t>Obstipation</a:t>
            </a:r>
            <a:endParaRPr lang="en-US" kern="1200" dirty="0" smtClean="0">
              <a:solidFill>
                <a:schemeClr val="tx1"/>
              </a:solidFill>
              <a:latin typeface="+mn-lt"/>
              <a:ea typeface="+mn-ea"/>
              <a:cs typeface="+mn-cs"/>
            </a:endParaRPr>
          </a:p>
          <a:p>
            <a:pPr lvl="0"/>
            <a:r>
              <a:rPr lang="en-US" kern="1200" dirty="0" smtClean="0">
                <a:solidFill>
                  <a:schemeClr val="tx1"/>
                </a:solidFill>
                <a:latin typeface="+mn-lt"/>
                <a:ea typeface="+mn-ea"/>
                <a:cs typeface="+mn-cs"/>
              </a:rPr>
              <a:t>Prior episodes</a:t>
            </a:r>
          </a:p>
          <a:p>
            <a:pPr lvl="0"/>
            <a:r>
              <a:rPr lang="en-US" kern="1200" dirty="0" smtClean="0">
                <a:solidFill>
                  <a:schemeClr val="tx1"/>
                </a:solidFill>
                <a:latin typeface="+mn-lt"/>
                <a:ea typeface="+mn-ea"/>
                <a:cs typeface="+mn-cs"/>
              </a:rPr>
              <a:t>Nausea/vomiting as obstruction persists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Diagnosis</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lvl="0"/>
            <a:r>
              <a:rPr lang="en-US" kern="1200" dirty="0" smtClean="0">
                <a:solidFill>
                  <a:schemeClr val="tx1"/>
                </a:solidFill>
                <a:latin typeface="+mn-lt"/>
                <a:ea typeface="+mn-ea"/>
                <a:cs typeface="+mn-cs"/>
              </a:rPr>
              <a:t>Massive distention</a:t>
            </a:r>
          </a:p>
          <a:p>
            <a:pPr lvl="0"/>
            <a:r>
              <a:rPr lang="en-US" kern="1200" dirty="0" smtClean="0">
                <a:solidFill>
                  <a:schemeClr val="tx1"/>
                </a:solidFill>
                <a:latin typeface="+mn-lt"/>
                <a:ea typeface="+mn-ea"/>
                <a:cs typeface="+mn-cs"/>
              </a:rPr>
              <a:t>Empty rectum</a:t>
            </a:r>
          </a:p>
          <a:p>
            <a:pPr lvl="0"/>
            <a:r>
              <a:rPr lang="en-US" kern="1200" dirty="0" smtClean="0">
                <a:solidFill>
                  <a:schemeClr val="tx1"/>
                </a:solidFill>
                <a:latin typeface="+mn-lt"/>
                <a:ea typeface="+mn-ea"/>
                <a:cs typeface="+mn-cs"/>
              </a:rPr>
              <a:t>Characteristic X-ray</a:t>
            </a:r>
          </a:p>
          <a:p>
            <a:pPr lvl="1"/>
            <a:r>
              <a:rPr lang="en-US" kern="1200" dirty="0" smtClean="0">
                <a:solidFill>
                  <a:schemeClr val="tx1"/>
                </a:solidFill>
                <a:latin typeface="+mn-lt"/>
                <a:ea typeface="+mn-ea"/>
                <a:cs typeface="+mn-cs"/>
              </a:rPr>
              <a:t>Massive distention of colon “bent inner-tube” sign (aka “coffee bean sign,”  “horse’s butt”.</a:t>
            </a:r>
          </a:p>
          <a:p>
            <a:pPr lvl="1"/>
            <a:r>
              <a:rPr lang="en-US" kern="1200" dirty="0" smtClean="0">
                <a:solidFill>
                  <a:schemeClr val="tx1"/>
                </a:solidFill>
                <a:latin typeface="+mn-lt"/>
                <a:ea typeface="+mn-ea"/>
                <a:cs typeface="+mn-cs"/>
              </a:rPr>
              <a:t>+/- small bowel distention</a:t>
            </a:r>
          </a:p>
          <a:p>
            <a:pPr lvl="1"/>
            <a:r>
              <a:rPr lang="en-US" kern="1200" dirty="0" smtClean="0">
                <a:solidFill>
                  <a:schemeClr val="tx1"/>
                </a:solidFill>
                <a:latin typeface="+mn-lt"/>
                <a:ea typeface="+mn-ea"/>
                <a:cs typeface="+mn-cs"/>
              </a:rPr>
              <a:t>Empty left iliac </a:t>
            </a:r>
            <a:r>
              <a:rPr lang="en-US" kern="1200" dirty="0" err="1" smtClean="0">
                <a:solidFill>
                  <a:schemeClr val="tx1"/>
                </a:solidFill>
                <a:latin typeface="+mn-lt"/>
                <a:ea typeface="+mn-ea"/>
                <a:cs typeface="+mn-cs"/>
              </a:rPr>
              <a:t>fossa</a:t>
            </a:r>
            <a:endParaRPr lang="en-US" kern="1200" dirty="0" smtClean="0">
              <a:solidFill>
                <a:schemeClr val="tx1"/>
              </a:solidFill>
              <a:latin typeface="+mn-lt"/>
              <a:ea typeface="+mn-ea"/>
              <a:cs typeface="+mn-cs"/>
            </a:endParaRPr>
          </a:p>
          <a:p>
            <a:pPr lvl="1"/>
            <a:r>
              <a:rPr lang="en-US" kern="1200" dirty="0" smtClean="0">
                <a:solidFill>
                  <a:schemeClr val="tx1"/>
                </a:solidFill>
                <a:latin typeface="+mn-lt"/>
                <a:ea typeface="+mn-ea"/>
                <a:cs typeface="+mn-cs"/>
              </a:rPr>
              <a:t>No rectal gas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Sigmoid </a:t>
            </a:r>
            <a:r>
              <a:rPr lang="en-US" sz="4400" kern="1200" dirty="0" err="1" smtClean="0">
                <a:solidFill>
                  <a:schemeClr val="tx1"/>
                </a:solidFill>
                <a:latin typeface="+mj-lt"/>
                <a:ea typeface="+mj-ea"/>
                <a:cs typeface="+mj-cs"/>
              </a:rPr>
              <a:t>Volvulus</a:t>
            </a:r>
            <a:r>
              <a:rPr lang="en-US" sz="4400" kern="1200" dirty="0" smtClean="0">
                <a:solidFill>
                  <a:schemeClr val="tx1"/>
                </a:solidFill>
                <a:latin typeface="+mj-lt"/>
                <a:ea typeface="+mj-ea"/>
                <a:cs typeface="+mj-cs"/>
              </a:rPr>
              <a:t> - Management </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Autofit/>
          </a:bodyPr>
          <a:lstStyle/>
          <a:p>
            <a:pPr lvl="0"/>
            <a:r>
              <a:rPr lang="en-US" kern="1200" dirty="0" smtClean="0">
                <a:solidFill>
                  <a:schemeClr val="tx1"/>
                </a:solidFill>
                <a:latin typeface="+mn-lt"/>
                <a:ea typeface="+mn-ea"/>
                <a:cs typeface="+mn-cs"/>
              </a:rPr>
              <a:t>Resuscitation of fluid and electrolyte deficits</a:t>
            </a:r>
          </a:p>
          <a:p>
            <a:pPr lvl="0"/>
            <a:r>
              <a:rPr lang="en-US" kern="1200" dirty="0" smtClean="0">
                <a:solidFill>
                  <a:schemeClr val="tx1"/>
                </a:solidFill>
                <a:latin typeface="+mn-lt"/>
                <a:ea typeface="+mn-ea"/>
                <a:cs typeface="+mn-cs"/>
              </a:rPr>
              <a:t>Antibiotics</a:t>
            </a:r>
          </a:p>
          <a:p>
            <a:pPr lvl="0"/>
            <a:r>
              <a:rPr lang="en-US" kern="1200" dirty="0" smtClean="0">
                <a:solidFill>
                  <a:schemeClr val="tx1"/>
                </a:solidFill>
                <a:latin typeface="+mn-lt"/>
                <a:ea typeface="+mn-ea"/>
                <a:cs typeface="+mn-cs"/>
              </a:rPr>
              <a:t>If no peritonitis, urgent rigid sigmoidoscopy with rectal tube placement (sutured)</a:t>
            </a:r>
          </a:p>
          <a:p>
            <a:pPr lvl="0"/>
            <a:r>
              <a:rPr lang="en-US" kern="1200" dirty="0" smtClean="0">
                <a:solidFill>
                  <a:schemeClr val="tx1"/>
                </a:solidFill>
                <a:latin typeface="+mn-lt"/>
                <a:ea typeface="+mn-ea"/>
                <a:cs typeface="+mn-cs"/>
              </a:rPr>
              <a:t>Urgent laparotomy for signs of peritonitis or failed rigid sigmoidoscopy</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Sigmoid</a:t>
            </a:r>
            <a:r>
              <a:rPr lang="en-US" baseline="0" dirty="0" smtClean="0"/>
              <a:t> Volvulus – Surgical Options</a:t>
            </a:r>
            <a:endParaRPr lang="en-US" dirty="0"/>
          </a:p>
        </p:txBody>
      </p:sp>
      <p:sp>
        <p:nvSpPr>
          <p:cNvPr id="3" name="Content Placeholder 2"/>
          <p:cNvSpPr>
            <a:spLocks noGrp="1"/>
          </p:cNvSpPr>
          <p:nvPr>
            <p:ph idx="1"/>
          </p:nvPr>
        </p:nvSpPr>
        <p:spPr/>
        <p:txBody>
          <a:bodyPr>
            <a:normAutofit/>
          </a:bodyPr>
          <a:lstStyle/>
          <a:p>
            <a:pPr lvl="0"/>
            <a:r>
              <a:rPr lang="en-US" kern="1200" dirty="0" smtClean="0">
                <a:solidFill>
                  <a:schemeClr val="tx1"/>
                </a:solidFill>
                <a:latin typeface="+mn-lt"/>
                <a:ea typeface="+mn-ea"/>
                <a:cs typeface="+mn-cs"/>
              </a:rPr>
              <a:t>Semi-elective laparotomy after successful endoscopic detorsion with placement of rectal tube</a:t>
            </a:r>
          </a:p>
          <a:p>
            <a:pPr lvl="0"/>
            <a:r>
              <a:rPr lang="en-US" kern="1200" dirty="0" err="1" smtClean="0">
                <a:solidFill>
                  <a:schemeClr val="tx1"/>
                </a:solidFill>
                <a:latin typeface="+mn-lt"/>
                <a:ea typeface="+mn-ea"/>
                <a:cs typeface="+mn-cs"/>
              </a:rPr>
              <a:t>Sigmoidopexy</a:t>
            </a:r>
            <a:r>
              <a:rPr lang="en-US" kern="1200" dirty="0" smtClean="0">
                <a:solidFill>
                  <a:schemeClr val="tx1"/>
                </a:solidFill>
                <a:latin typeface="+mn-lt"/>
                <a:ea typeface="+mn-ea"/>
                <a:cs typeface="+mn-cs"/>
              </a:rPr>
              <a:t> has a high recurrence rate</a:t>
            </a:r>
          </a:p>
          <a:p>
            <a:pPr lvl="0"/>
            <a:r>
              <a:rPr lang="en-US" kern="1200" dirty="0" smtClean="0">
                <a:solidFill>
                  <a:schemeClr val="tx1"/>
                </a:solidFill>
                <a:latin typeface="+mn-lt"/>
                <a:ea typeface="+mn-ea"/>
                <a:cs typeface="+mn-cs"/>
              </a:rPr>
              <a:t>Low morbidity and mortality rate for semi-elective resection and anastomosis</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err="1" smtClean="0">
                <a:solidFill>
                  <a:schemeClr val="tx1"/>
                </a:solidFill>
                <a:latin typeface="+mj-lt"/>
                <a:ea typeface="+mj-ea"/>
                <a:cs typeface="+mj-cs"/>
              </a:rPr>
              <a:t>Cecal</a:t>
            </a:r>
            <a:r>
              <a:rPr lang="en-US" sz="4400" kern="1200" dirty="0" smtClean="0">
                <a:solidFill>
                  <a:schemeClr val="tx1"/>
                </a:solidFill>
                <a:latin typeface="+mj-lt"/>
                <a:ea typeface="+mj-ea"/>
                <a:cs typeface="+mj-cs"/>
              </a:rPr>
              <a:t> </a:t>
            </a:r>
            <a:r>
              <a:rPr lang="en-US" sz="4400" kern="1200" dirty="0" err="1" smtClean="0">
                <a:solidFill>
                  <a:schemeClr val="tx1"/>
                </a:solidFill>
                <a:latin typeface="+mj-lt"/>
                <a:ea typeface="+mj-ea"/>
                <a:cs typeface="+mj-cs"/>
              </a:rPr>
              <a:t>Volvulus</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lvl="0"/>
            <a:r>
              <a:rPr lang="en-US" kern="1200" dirty="0" smtClean="0">
                <a:solidFill>
                  <a:schemeClr val="tx1"/>
                </a:solidFill>
                <a:latin typeface="+mn-lt"/>
                <a:ea typeface="+mn-ea"/>
                <a:cs typeface="+mn-cs"/>
              </a:rPr>
              <a:t>Clinical characteristics</a:t>
            </a:r>
          </a:p>
          <a:p>
            <a:pPr lvl="0"/>
            <a:r>
              <a:rPr lang="en-US" kern="1200" dirty="0" smtClean="0">
                <a:solidFill>
                  <a:schemeClr val="tx1"/>
                </a:solidFill>
                <a:latin typeface="+mn-lt"/>
                <a:ea typeface="+mn-ea"/>
                <a:cs typeface="+mn-cs"/>
              </a:rPr>
              <a:t>Similar presentation with sigmoid </a:t>
            </a:r>
            <a:r>
              <a:rPr lang="en-US" kern="1200" dirty="0" err="1" smtClean="0">
                <a:solidFill>
                  <a:schemeClr val="tx1"/>
                </a:solidFill>
                <a:latin typeface="+mn-lt"/>
                <a:ea typeface="+mn-ea"/>
                <a:cs typeface="+mn-cs"/>
              </a:rPr>
              <a:t>volvulus</a:t>
            </a:r>
            <a:endParaRPr lang="en-US" kern="1200" dirty="0" smtClean="0">
              <a:solidFill>
                <a:schemeClr val="tx1"/>
              </a:solidFill>
              <a:latin typeface="+mn-lt"/>
              <a:ea typeface="+mn-ea"/>
              <a:cs typeface="+mn-cs"/>
            </a:endParaRPr>
          </a:p>
          <a:p>
            <a:pPr lvl="0"/>
            <a:r>
              <a:rPr lang="en-US" kern="1200" dirty="0" smtClean="0">
                <a:solidFill>
                  <a:schemeClr val="tx1"/>
                </a:solidFill>
                <a:latin typeface="+mn-lt"/>
                <a:ea typeface="+mn-ea"/>
                <a:cs typeface="+mn-cs"/>
              </a:rPr>
              <a:t>More common in females</a:t>
            </a:r>
          </a:p>
          <a:p>
            <a:pPr lvl="0"/>
            <a:r>
              <a:rPr lang="en-US" kern="1200" dirty="0" smtClean="0">
                <a:solidFill>
                  <a:schemeClr val="tx1"/>
                </a:solidFill>
                <a:latin typeface="+mn-lt"/>
                <a:ea typeface="+mn-ea"/>
                <a:cs typeface="+mn-cs"/>
              </a:rPr>
              <a:t>Preoperative diagnosis much more challenging</a:t>
            </a:r>
          </a:p>
          <a:p>
            <a:pPr lvl="0"/>
            <a:r>
              <a:rPr lang="en-US" kern="1200" dirty="0" smtClean="0">
                <a:solidFill>
                  <a:schemeClr val="tx1"/>
                </a:solidFill>
                <a:latin typeface="+mn-lt"/>
                <a:ea typeface="+mn-ea"/>
                <a:cs typeface="+mn-cs"/>
              </a:rPr>
              <a:t>Gangrene of colon is common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err="1" smtClean="0">
                <a:solidFill>
                  <a:schemeClr val="tx1"/>
                </a:solidFill>
                <a:latin typeface="+mj-lt"/>
                <a:ea typeface="+mj-ea"/>
                <a:cs typeface="+mj-cs"/>
              </a:rPr>
              <a:t>Cecal</a:t>
            </a:r>
            <a:r>
              <a:rPr lang="en-US" sz="4400" kern="1200" dirty="0" smtClean="0">
                <a:solidFill>
                  <a:schemeClr val="tx1"/>
                </a:solidFill>
                <a:latin typeface="+mj-lt"/>
                <a:ea typeface="+mj-ea"/>
                <a:cs typeface="+mj-cs"/>
              </a:rPr>
              <a:t> Diagnosis - Diagnosis</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lvl="0"/>
            <a:r>
              <a:rPr lang="en-US" kern="1200" dirty="0" smtClean="0">
                <a:solidFill>
                  <a:schemeClr val="tx1"/>
                </a:solidFill>
                <a:latin typeface="+mn-lt"/>
                <a:ea typeface="+mn-ea"/>
                <a:cs typeface="+mn-cs"/>
              </a:rPr>
              <a:t>X-ray: Suggest obstruction. Only 1 in 5 are diagnostic</a:t>
            </a:r>
          </a:p>
          <a:p>
            <a:pPr lvl="0"/>
            <a:r>
              <a:rPr lang="en-US" kern="1200" dirty="0" smtClean="0">
                <a:solidFill>
                  <a:schemeClr val="tx1"/>
                </a:solidFill>
                <a:latin typeface="+mn-lt"/>
                <a:ea typeface="+mn-ea"/>
                <a:cs typeface="+mn-cs"/>
              </a:rPr>
              <a:t>Barium enema: high rate of accuracy but challenging without fluoroscopy.  Bird’s beak seen at point of </a:t>
            </a:r>
            <a:r>
              <a:rPr lang="en-US" kern="1200" dirty="0" err="1" smtClean="0">
                <a:solidFill>
                  <a:schemeClr val="tx1"/>
                </a:solidFill>
                <a:latin typeface="+mn-lt"/>
                <a:ea typeface="+mn-ea"/>
                <a:cs typeface="+mn-cs"/>
              </a:rPr>
              <a:t>volvulus</a:t>
            </a:r>
            <a:r>
              <a:rPr lang="en-US" kern="1200" dirty="0" smtClean="0">
                <a:solidFill>
                  <a:schemeClr val="tx1"/>
                </a:solidFill>
                <a:latin typeface="+mn-lt"/>
                <a:ea typeface="+mn-ea"/>
                <a:cs typeface="+mn-cs"/>
              </a:rPr>
              <a:t>.</a:t>
            </a:r>
          </a:p>
          <a:p>
            <a:pPr lvl="0"/>
            <a:r>
              <a:rPr lang="en-US" kern="1200" dirty="0" smtClean="0">
                <a:solidFill>
                  <a:schemeClr val="tx1"/>
                </a:solidFill>
                <a:latin typeface="+mn-lt"/>
                <a:ea typeface="+mn-ea"/>
                <a:cs typeface="+mn-cs"/>
              </a:rPr>
              <a:t>Colonoscopy: difficult in unprepared colon and there is high risk of perforation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48200" cy="1143000"/>
          </a:xfrm>
        </p:spPr>
        <p:txBody>
          <a:bodyPr/>
          <a:lstStyle/>
          <a:p>
            <a:r>
              <a:rPr lang="en-US" dirty="0" smtClean="0"/>
              <a:t>Case Presentation</a:t>
            </a:r>
            <a:endParaRPr lang="en-US" dirty="0"/>
          </a:p>
        </p:txBody>
      </p:sp>
      <p:sp>
        <p:nvSpPr>
          <p:cNvPr id="4" name="Content Placeholder 3"/>
          <p:cNvSpPr>
            <a:spLocks noGrp="1"/>
          </p:cNvSpPr>
          <p:nvPr>
            <p:ph sz="half" idx="1"/>
          </p:nvPr>
        </p:nvSpPr>
        <p:spPr/>
        <p:txBody>
          <a:bodyPr>
            <a:normAutofit fontScale="92500" lnSpcReduction="20000"/>
          </a:bodyPr>
          <a:lstStyle/>
          <a:p>
            <a:r>
              <a:rPr lang="en-US" dirty="0" smtClean="0"/>
              <a:t>5 </a:t>
            </a:r>
            <a:r>
              <a:rPr lang="en-US" dirty="0" err="1" smtClean="0"/>
              <a:t>yo</a:t>
            </a:r>
            <a:r>
              <a:rPr lang="en-US" dirty="0" smtClean="0"/>
              <a:t> boy from Papua New Guinea. </a:t>
            </a:r>
          </a:p>
          <a:p>
            <a:r>
              <a:rPr lang="en-US" dirty="0" smtClean="0"/>
              <a:t>Pig feast 5 days before</a:t>
            </a:r>
          </a:p>
          <a:p>
            <a:r>
              <a:rPr lang="en-US" dirty="0" smtClean="0"/>
              <a:t>Severe abdominal pain 4 days during with fever, nausea &amp; diarrhea.  Intermittent cramps, especially with eating &amp; drinking</a:t>
            </a:r>
          </a:p>
          <a:p>
            <a:r>
              <a:rPr lang="en-US" dirty="0" smtClean="0"/>
              <a:t>WBC 14,400</a:t>
            </a:r>
          </a:p>
          <a:p>
            <a:r>
              <a:rPr lang="en-US" dirty="0" smtClean="0"/>
              <a:t>Abdomen initially soft.</a:t>
            </a:r>
          </a:p>
          <a:p>
            <a:r>
              <a:rPr lang="en-US" dirty="0" err="1" smtClean="0"/>
              <a:t>Dx</a:t>
            </a:r>
            <a:r>
              <a:rPr lang="en-US" dirty="0" smtClean="0"/>
              <a:t>?  </a:t>
            </a:r>
            <a:r>
              <a:rPr lang="en-US" dirty="0" err="1" smtClean="0"/>
              <a:t>Tx</a:t>
            </a:r>
            <a:r>
              <a:rPr lang="en-US" dirty="0" smtClean="0"/>
              <a:t>?</a:t>
            </a:r>
          </a:p>
        </p:txBody>
      </p:sp>
      <p:pic>
        <p:nvPicPr>
          <p:cNvPr id="1026" name="5b7f2f52-8f24-479a-bf37-61338aa7b9f3" descr="CF86F3B0-85DE-4D51-B81D-4B02DB402A9F@nhm"/>
          <p:cNvPicPr>
            <a:picLocks noChangeAspect="1" noChangeArrowheads="1"/>
          </p:cNvPicPr>
          <p:nvPr/>
        </p:nvPicPr>
        <p:blipFill>
          <a:blip r:embed="rId3" cstate="print"/>
          <a:srcRect/>
          <a:stretch>
            <a:fillRect/>
          </a:stretch>
        </p:blipFill>
        <p:spPr bwMode="auto">
          <a:xfrm>
            <a:off x="5181600" y="457200"/>
            <a:ext cx="3429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Cecal Volvulus</a:t>
            </a:r>
            <a:endParaRPr lang="en-US" dirty="0"/>
          </a:p>
        </p:txBody>
      </p:sp>
      <p:sp>
        <p:nvSpPr>
          <p:cNvPr id="7" name="Content Placeholder 6"/>
          <p:cNvSpPr>
            <a:spLocks noGrp="1"/>
          </p:cNvSpPr>
          <p:nvPr>
            <p:ph sz="half" idx="1"/>
          </p:nvPr>
        </p:nvSpPr>
        <p:spPr/>
        <p:txBody>
          <a:bodyPr/>
          <a:lstStyle/>
          <a:p>
            <a:r>
              <a:rPr lang="en-US" dirty="0" smtClean="0"/>
              <a:t>Only 1 of 5 x-rays are “classic”</a:t>
            </a:r>
          </a:p>
          <a:p>
            <a:r>
              <a:rPr lang="en-US" dirty="0" smtClean="0"/>
              <a:t>Dilated loop in </a:t>
            </a:r>
            <a:r>
              <a:rPr lang="en-US" dirty="0" err="1" smtClean="0"/>
              <a:t>cecal</a:t>
            </a:r>
            <a:r>
              <a:rPr lang="en-US" dirty="0" smtClean="0"/>
              <a:t> volvulus tends to end in the right </a:t>
            </a:r>
            <a:r>
              <a:rPr lang="en-US" u="sng" dirty="0" smtClean="0"/>
              <a:t>upper</a:t>
            </a:r>
            <a:r>
              <a:rPr lang="en-US" dirty="0" smtClean="0"/>
              <a:t> quadrant</a:t>
            </a:r>
            <a:endParaRPr lang="en-US" dirty="0"/>
          </a:p>
        </p:txBody>
      </p:sp>
      <p:pic>
        <p:nvPicPr>
          <p:cNvPr id="98306" name="Picture 2" descr="http://www.learningradiology.com/archives2008/COW%20338-Sigmoid%20volvulus/cecalvolvphoto.jpg"/>
          <p:cNvPicPr>
            <a:picLocks noChangeAspect="1" noChangeArrowheads="1"/>
          </p:cNvPicPr>
          <p:nvPr/>
        </p:nvPicPr>
        <p:blipFill>
          <a:blip r:embed="rId2" cstate="print"/>
          <a:srcRect/>
          <a:stretch>
            <a:fillRect/>
          </a:stretch>
        </p:blipFill>
        <p:spPr bwMode="auto">
          <a:xfrm>
            <a:off x="4495800" y="1447800"/>
            <a:ext cx="4114800" cy="5008299"/>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Cecal Volvulus - Surgical Options</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Autofit/>
          </a:bodyPr>
          <a:lstStyle/>
          <a:p>
            <a:pPr lvl="0"/>
            <a:r>
              <a:rPr lang="en-US" kern="1200" dirty="0" smtClean="0">
                <a:solidFill>
                  <a:schemeClr val="tx1"/>
                </a:solidFill>
                <a:latin typeface="+mn-lt"/>
                <a:ea typeface="+mn-ea"/>
                <a:cs typeface="+mn-cs"/>
              </a:rPr>
              <a:t>Decompression alone has 50% recurrence </a:t>
            </a:r>
          </a:p>
          <a:p>
            <a:pPr lvl="0"/>
            <a:r>
              <a:rPr lang="en-US" kern="1200" dirty="0" smtClean="0">
                <a:solidFill>
                  <a:schemeClr val="tx1"/>
                </a:solidFill>
                <a:latin typeface="+mn-lt"/>
                <a:ea typeface="+mn-ea"/>
                <a:cs typeface="+mn-cs"/>
              </a:rPr>
              <a:t>Detorsion and cecopexy: May</a:t>
            </a:r>
            <a:r>
              <a:rPr lang="en-US" kern="1200" baseline="0" dirty="0" smtClean="0">
                <a:solidFill>
                  <a:schemeClr val="tx1"/>
                </a:solidFill>
                <a:latin typeface="+mn-lt"/>
                <a:ea typeface="+mn-ea"/>
                <a:cs typeface="+mn-cs"/>
              </a:rPr>
              <a:t> recur if cecopexy is not extensive</a:t>
            </a:r>
            <a:endParaRPr lang="en-US" kern="1200" dirty="0" smtClean="0">
              <a:solidFill>
                <a:schemeClr val="tx1"/>
              </a:solidFill>
              <a:latin typeface="+mn-lt"/>
              <a:ea typeface="+mn-ea"/>
              <a:cs typeface="+mn-cs"/>
            </a:endParaRPr>
          </a:p>
          <a:p>
            <a:pPr lvl="0"/>
            <a:r>
              <a:rPr lang="en-US" kern="1200" dirty="0" smtClean="0">
                <a:solidFill>
                  <a:schemeClr val="tx1"/>
                </a:solidFill>
                <a:latin typeface="+mn-lt"/>
                <a:ea typeface="+mn-ea"/>
                <a:cs typeface="+mn-cs"/>
              </a:rPr>
              <a:t>Detorsion and cecostomy: most authors feel this procedure should be abandoned as complication rates can be 50%</a:t>
            </a:r>
            <a:endParaRPr lang="en-US"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Cecal Volvulus – Surgical Options</a:t>
            </a:r>
            <a:endParaRPr lang="en-US" dirty="0"/>
          </a:p>
        </p:txBody>
      </p:sp>
      <p:sp>
        <p:nvSpPr>
          <p:cNvPr id="3" name="Content Placeholder 2"/>
          <p:cNvSpPr>
            <a:spLocks noGrp="1"/>
          </p:cNvSpPr>
          <p:nvPr>
            <p:ph idx="1"/>
          </p:nvPr>
        </p:nvSpPr>
        <p:spPr/>
        <p:txBody>
          <a:bodyPr/>
          <a:lstStyle/>
          <a:p>
            <a:pPr lvl="0"/>
            <a:r>
              <a:rPr lang="en-US" kern="1200" dirty="0" smtClean="0">
                <a:solidFill>
                  <a:schemeClr val="tx1"/>
                </a:solidFill>
                <a:latin typeface="+mn-lt"/>
                <a:ea typeface="+mn-ea"/>
                <a:cs typeface="+mn-cs"/>
              </a:rPr>
              <a:t>If gangrenous, resection required</a:t>
            </a:r>
          </a:p>
          <a:p>
            <a:pPr lvl="1"/>
            <a:r>
              <a:rPr lang="en-US" kern="1200" dirty="0" smtClean="0">
                <a:solidFill>
                  <a:schemeClr val="tx1"/>
                </a:solidFill>
                <a:latin typeface="+mn-lt"/>
                <a:ea typeface="+mn-ea"/>
                <a:cs typeface="+mn-cs"/>
              </a:rPr>
              <a:t>Resection and ileostomy with mucus fistula: choice for septic/unstable patients with </a:t>
            </a:r>
            <a:r>
              <a:rPr lang="en-US" kern="1200" dirty="0" err="1" smtClean="0">
                <a:solidFill>
                  <a:schemeClr val="tx1"/>
                </a:solidFill>
                <a:latin typeface="+mn-lt"/>
                <a:ea typeface="+mn-ea"/>
                <a:cs typeface="+mn-cs"/>
              </a:rPr>
              <a:t>comorbid</a:t>
            </a:r>
            <a:r>
              <a:rPr lang="en-US" kern="1200" dirty="0" smtClean="0">
                <a:solidFill>
                  <a:schemeClr val="tx1"/>
                </a:solidFill>
                <a:latin typeface="+mn-lt"/>
                <a:ea typeface="+mn-ea"/>
                <a:cs typeface="+mn-cs"/>
              </a:rPr>
              <a:t> conditions</a:t>
            </a:r>
          </a:p>
          <a:p>
            <a:pPr lvl="1"/>
            <a:r>
              <a:rPr lang="en-US" kern="1200" dirty="0" smtClean="0">
                <a:solidFill>
                  <a:schemeClr val="tx1"/>
                </a:solidFill>
                <a:latin typeface="+mn-lt"/>
                <a:ea typeface="+mn-ea"/>
                <a:cs typeface="+mn-cs"/>
              </a:rPr>
              <a:t>Resection (partial or complete right colectomy) with anastomosis +/- colopexy</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400" kern="1200" dirty="0" smtClean="0">
                <a:solidFill>
                  <a:schemeClr val="tx1"/>
                </a:solidFill>
                <a:latin typeface="+mj-lt"/>
                <a:ea typeface="+mj-ea"/>
                <a:cs typeface="+mj-cs"/>
              </a:rPr>
              <a:t>Double Volvulus</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Autofit/>
          </a:bodyPr>
          <a:lstStyle/>
          <a:p>
            <a:pPr lvl="0"/>
            <a:r>
              <a:rPr lang="en-US" sz="2600" kern="1200" dirty="0" smtClean="0">
                <a:solidFill>
                  <a:schemeClr val="tx1"/>
                </a:solidFill>
                <a:latin typeface="+mn-lt"/>
                <a:ea typeface="+mn-ea"/>
                <a:cs typeface="+mn-cs"/>
              </a:rPr>
              <a:t>Usually refers to </a:t>
            </a:r>
            <a:r>
              <a:rPr lang="en-US" sz="2600" dirty="0" smtClean="0"/>
              <a:t>sigmoid volvulus associated with small intestinal volvulus</a:t>
            </a:r>
          </a:p>
          <a:p>
            <a:pPr lvl="0"/>
            <a:r>
              <a:rPr lang="en-US" sz="2600" dirty="0" smtClean="0"/>
              <a:t>Detorsion is often difficult and confusing.</a:t>
            </a:r>
          </a:p>
          <a:p>
            <a:pPr lvl="0"/>
            <a:r>
              <a:rPr lang="en-US" sz="2600" kern="1200" dirty="0" smtClean="0">
                <a:solidFill>
                  <a:schemeClr val="tx1"/>
                </a:solidFill>
                <a:latin typeface="+mn-lt"/>
                <a:ea typeface="+mn-ea"/>
                <a:cs typeface="+mn-cs"/>
              </a:rPr>
              <a:t>Often</a:t>
            </a:r>
            <a:r>
              <a:rPr lang="en-US" sz="2600" kern="1200" baseline="0" dirty="0" smtClean="0">
                <a:solidFill>
                  <a:schemeClr val="tx1"/>
                </a:solidFill>
                <a:latin typeface="+mn-lt"/>
                <a:ea typeface="+mn-ea"/>
                <a:cs typeface="+mn-cs"/>
              </a:rPr>
              <a:t> </a:t>
            </a:r>
            <a:r>
              <a:rPr lang="en-US" sz="2600" kern="1200" baseline="0" dirty="0" err="1" smtClean="0">
                <a:solidFill>
                  <a:schemeClr val="tx1"/>
                </a:solidFill>
                <a:latin typeface="+mn-lt"/>
                <a:ea typeface="+mn-ea"/>
                <a:cs typeface="+mn-cs"/>
              </a:rPr>
              <a:t>presnets</a:t>
            </a:r>
            <a:r>
              <a:rPr lang="en-US" sz="2600" kern="1200" baseline="0" dirty="0" smtClean="0">
                <a:solidFill>
                  <a:schemeClr val="tx1"/>
                </a:solidFill>
                <a:latin typeface="+mn-lt"/>
                <a:ea typeface="+mn-ea"/>
                <a:cs typeface="+mn-cs"/>
              </a:rPr>
              <a:t> </a:t>
            </a:r>
            <a:r>
              <a:rPr lang="en-US" sz="2600" kern="1200" dirty="0" smtClean="0">
                <a:solidFill>
                  <a:schemeClr val="tx1"/>
                </a:solidFill>
                <a:latin typeface="+mn-lt"/>
                <a:ea typeface="+mn-ea"/>
                <a:cs typeface="+mn-cs"/>
              </a:rPr>
              <a:t>with necrotic gut.  In that case, detorsion is potentially dangerous.  Resection and then sorting it out has been my usual approach</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Volvulus</a:t>
            </a:r>
            <a:endParaRPr lang="en-US" dirty="0"/>
          </a:p>
        </p:txBody>
      </p:sp>
      <p:sp>
        <p:nvSpPr>
          <p:cNvPr id="3" name="Content Placeholder 2"/>
          <p:cNvSpPr>
            <a:spLocks noGrp="1"/>
          </p:cNvSpPr>
          <p:nvPr>
            <p:ph idx="1"/>
          </p:nvPr>
        </p:nvSpPr>
        <p:spPr/>
        <p:txBody>
          <a:bodyPr/>
          <a:lstStyle/>
          <a:p>
            <a:pPr lvl="0"/>
            <a:r>
              <a:rPr lang="en-US" sz="2600" kern="1200" smtClean="0">
                <a:solidFill>
                  <a:schemeClr val="tx1"/>
                </a:solidFill>
                <a:latin typeface="+mn-lt"/>
                <a:ea typeface="+mn-ea"/>
                <a:cs typeface="+mn-cs"/>
              </a:rPr>
              <a:t>Ileostomy should be avoided if at all possible</a:t>
            </a:r>
          </a:p>
          <a:p>
            <a:pPr lvl="0"/>
            <a:r>
              <a:rPr lang="en-US" sz="2600" kern="1200" smtClean="0">
                <a:solidFill>
                  <a:schemeClr val="tx1"/>
                </a:solidFill>
                <a:latin typeface="+mn-lt"/>
                <a:ea typeface="+mn-ea"/>
                <a:cs typeface="+mn-cs"/>
              </a:rPr>
              <a:t>Short gut syndrome is one result but not usual.  Second look laparotomy should always be considered for questionable bowel in setting of possible short gut syndrome</a:t>
            </a:r>
          </a:p>
          <a:p>
            <a:pPr lvl="0"/>
            <a:r>
              <a:rPr lang="en-US" sz="2600" kern="1200" smtClean="0">
                <a:solidFill>
                  <a:schemeClr val="tx1"/>
                </a:solidFill>
                <a:latin typeface="+mn-lt"/>
                <a:ea typeface="+mn-ea"/>
                <a:cs typeface="+mn-cs"/>
              </a:rPr>
              <a:t>Lack of immediate improvement after endoscopic detorsion of presumed sigmoid volvulus should lead the surgeon to the OR so as not to miss small bowel volvulus</a:t>
            </a: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274638"/>
            <a:ext cx="3505200" cy="1143000"/>
          </a:xfrm>
        </p:spPr>
        <p:txBody>
          <a:bodyPr>
            <a:normAutofit fontScale="90000"/>
          </a:bodyPr>
          <a:lstStyle/>
          <a:p>
            <a:r>
              <a:rPr lang="en-US" sz="4400" kern="1200" dirty="0" smtClean="0">
                <a:solidFill>
                  <a:schemeClr val="tx1"/>
                </a:solidFill>
                <a:latin typeface="+mj-lt"/>
                <a:ea typeface="+mj-ea"/>
                <a:cs typeface="+mj-cs"/>
              </a:rPr>
              <a:t>Double </a:t>
            </a:r>
            <a:r>
              <a:rPr lang="en-US" sz="4400" kern="1200" dirty="0" err="1" smtClean="0">
                <a:solidFill>
                  <a:schemeClr val="tx1"/>
                </a:solidFill>
                <a:latin typeface="+mj-lt"/>
                <a:ea typeface="+mj-ea"/>
                <a:cs typeface="+mj-cs"/>
              </a:rPr>
              <a:t>Volvulus</a:t>
            </a:r>
            <a:endParaRPr lang="en-US" sz="4400" kern="1200" dirty="0">
              <a:solidFill>
                <a:schemeClr val="tx1"/>
              </a:solidFill>
              <a:latin typeface="+mj-lt"/>
              <a:ea typeface="+mj-ea"/>
              <a:cs typeface="+mj-cs"/>
            </a:endParaRPr>
          </a:p>
        </p:txBody>
      </p:sp>
      <p:pic>
        <p:nvPicPr>
          <p:cNvPr id="1026" name="Picture 2" descr="Double knot or compound volvulus">
            <a:hlinkClick r:id="rId2"/>
          </p:cNvPr>
          <p:cNvPicPr>
            <a:picLocks noChangeAspect="1" noChangeArrowheads="1"/>
          </p:cNvPicPr>
          <p:nvPr/>
        </p:nvPicPr>
        <p:blipFill>
          <a:blip r:embed="rId3" cstate="print"/>
          <a:srcRect/>
          <a:stretch>
            <a:fillRect/>
          </a:stretch>
        </p:blipFill>
        <p:spPr bwMode="auto">
          <a:xfrm>
            <a:off x="381000" y="838200"/>
            <a:ext cx="4495800" cy="5715000"/>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lstStyle/>
          <a:p>
            <a:r>
              <a:rPr lang="en-US" dirty="0" smtClean="0"/>
              <a:t>9 year old female presents with 24 hours of anorexia, increasing abdominal</a:t>
            </a:r>
            <a:r>
              <a:rPr lang="en-US" baseline="0" dirty="0" smtClean="0"/>
              <a:t> pain and increasing fever.  She has non-localizing rebound and guards in all quadrants.</a:t>
            </a:r>
          </a:p>
          <a:p>
            <a:r>
              <a:rPr lang="en-US" baseline="0" dirty="0" smtClean="0"/>
              <a:t>Differential diagnosis?</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400" kern="1200" dirty="0" smtClean="0">
                <a:solidFill>
                  <a:schemeClr val="tx1"/>
                </a:solidFill>
                <a:latin typeface="+mj-lt"/>
                <a:ea typeface="+mj-ea"/>
                <a:cs typeface="+mj-cs"/>
              </a:rPr>
              <a:t>Primary </a:t>
            </a:r>
            <a:r>
              <a:rPr lang="en-US" sz="4400" kern="1200" dirty="0" smtClean="0">
                <a:solidFill>
                  <a:schemeClr val="tx1"/>
                </a:solidFill>
                <a:latin typeface="+mj-lt"/>
                <a:ea typeface="+mj-ea"/>
                <a:cs typeface="+mj-cs"/>
              </a:rPr>
              <a:t>Peritonitis</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lvl="0"/>
            <a:r>
              <a:rPr lang="en-US" sz="2600" kern="1200" dirty="0" smtClean="0">
                <a:solidFill>
                  <a:schemeClr val="tx1"/>
                </a:solidFill>
                <a:latin typeface="+mn-lt"/>
                <a:ea typeface="+mn-ea"/>
                <a:cs typeface="+mn-cs"/>
              </a:rPr>
              <a:t>Occurs in previously health children</a:t>
            </a:r>
          </a:p>
          <a:p>
            <a:pPr lvl="0"/>
            <a:r>
              <a:rPr lang="en-US" sz="2600" kern="1200" dirty="0" smtClean="0">
                <a:solidFill>
                  <a:schemeClr val="tx1"/>
                </a:solidFill>
                <a:latin typeface="+mn-lt"/>
                <a:ea typeface="+mn-ea"/>
                <a:cs typeface="+mn-cs"/>
              </a:rPr>
              <a:t>Very rare problem in the West</a:t>
            </a:r>
          </a:p>
          <a:p>
            <a:pPr lvl="0"/>
            <a:r>
              <a:rPr lang="en-US" sz="2600" kern="1200" dirty="0" smtClean="0">
                <a:solidFill>
                  <a:schemeClr val="tx1"/>
                </a:solidFill>
                <a:latin typeface="+mn-lt"/>
                <a:ea typeface="+mn-ea"/>
                <a:cs typeface="+mn-cs"/>
              </a:rPr>
              <a:t>Disease of children, especially girls, ages 6-10</a:t>
            </a:r>
          </a:p>
          <a:p>
            <a:pPr lvl="0"/>
            <a:r>
              <a:rPr lang="en-US" sz="2600" kern="1200" dirty="0" smtClean="0">
                <a:solidFill>
                  <a:schemeClr val="tx1"/>
                </a:solidFill>
                <a:latin typeface="+mn-lt"/>
                <a:ea typeface="+mn-ea"/>
                <a:cs typeface="+mn-cs"/>
              </a:rPr>
              <a:t>Females much more common than males</a:t>
            </a:r>
          </a:p>
          <a:p>
            <a:pPr lvl="0"/>
            <a:r>
              <a:rPr lang="en-US" sz="2600" kern="1200" dirty="0" smtClean="0">
                <a:solidFill>
                  <a:schemeClr val="tx1"/>
                </a:solidFill>
                <a:latin typeface="+mn-lt"/>
                <a:ea typeface="+mn-ea"/>
                <a:cs typeface="+mn-cs"/>
              </a:rPr>
              <a:t>Cause is not understood</a:t>
            </a:r>
            <a:endParaRPr lang="en-US" sz="2600" kern="1200" dirty="0" smtClean="0">
              <a:solidFill>
                <a:schemeClr val="tx1"/>
              </a:solidFill>
              <a:latin typeface="+mn-lt"/>
              <a:ea typeface="+mn-ea"/>
              <a:cs typeface="+mn-cs"/>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Presentation</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lvl="0"/>
            <a:r>
              <a:rPr lang="en-US" sz="2600" kern="1200" dirty="0" smtClean="0">
                <a:solidFill>
                  <a:schemeClr val="tx1"/>
                </a:solidFill>
                <a:latin typeface="+mn-lt"/>
                <a:ea typeface="+mn-ea"/>
                <a:cs typeface="+mn-cs"/>
              </a:rPr>
              <a:t>Rapid onset (usually &lt;48 hours)</a:t>
            </a:r>
          </a:p>
          <a:p>
            <a:pPr lvl="0"/>
            <a:r>
              <a:rPr lang="en-US" sz="2600" kern="1200" dirty="0" smtClean="0">
                <a:solidFill>
                  <a:schemeClr val="tx1"/>
                </a:solidFill>
                <a:latin typeface="+mn-lt"/>
                <a:ea typeface="+mn-ea"/>
                <a:cs typeface="+mn-cs"/>
              </a:rPr>
              <a:t>Fever and leukocytosis with severe abdominal pain</a:t>
            </a:r>
          </a:p>
          <a:p>
            <a:pPr lvl="0"/>
            <a:r>
              <a:rPr lang="en-US" sz="2600" kern="1200" dirty="0" smtClean="0">
                <a:solidFill>
                  <a:schemeClr val="tx1"/>
                </a:solidFill>
                <a:latin typeface="+mn-lt"/>
                <a:ea typeface="+mn-ea"/>
                <a:cs typeface="+mn-cs"/>
              </a:rPr>
              <a:t>Tenderness often most severe in RLQ</a:t>
            </a:r>
          </a:p>
          <a:p>
            <a:pPr lvl="0"/>
            <a:r>
              <a:rPr lang="en-US" sz="2600" kern="1200" dirty="0" smtClean="0">
                <a:solidFill>
                  <a:schemeClr val="tx1"/>
                </a:solidFill>
                <a:latin typeface="+mn-lt"/>
                <a:ea typeface="+mn-ea"/>
                <a:cs typeface="+mn-cs"/>
              </a:rPr>
              <a:t>Very difficult to distinguish from acute appendicitis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Treatment</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lvl="0"/>
            <a:r>
              <a:rPr lang="en-US" sz="2600" kern="1200" dirty="0" smtClean="0">
                <a:solidFill>
                  <a:schemeClr val="tx1"/>
                </a:solidFill>
                <a:latin typeface="+mn-lt"/>
                <a:ea typeface="+mn-ea"/>
                <a:cs typeface="+mn-cs"/>
              </a:rPr>
              <a:t>Exploratory laparotomy with appendectomy and washout (</a:t>
            </a:r>
            <a:r>
              <a:rPr lang="en-US" sz="2600" kern="1200" dirty="0" err="1" smtClean="0">
                <a:solidFill>
                  <a:schemeClr val="tx1"/>
                </a:solidFill>
                <a:latin typeface="+mn-lt"/>
                <a:ea typeface="+mn-ea"/>
                <a:cs typeface="+mn-cs"/>
              </a:rPr>
              <a:t>nosurgeon</a:t>
            </a:r>
            <a:r>
              <a:rPr lang="en-US" sz="2600" kern="1200" dirty="0" smtClean="0">
                <a:solidFill>
                  <a:schemeClr val="tx1"/>
                </a:solidFill>
                <a:latin typeface="+mn-lt"/>
                <a:ea typeface="+mn-ea"/>
                <a:cs typeface="+mn-cs"/>
              </a:rPr>
              <a:t> wants to sit on a case strongly suggesting acute appendicitis)</a:t>
            </a:r>
          </a:p>
          <a:p>
            <a:pPr lvl="0"/>
            <a:r>
              <a:rPr lang="en-US" sz="2600" kern="1200" dirty="0" smtClean="0">
                <a:solidFill>
                  <a:schemeClr val="tx1"/>
                </a:solidFill>
                <a:latin typeface="+mn-lt"/>
                <a:ea typeface="+mn-ea"/>
                <a:cs typeface="+mn-cs"/>
              </a:rPr>
              <a:t>Laparoscopy with washout (if equipment available)</a:t>
            </a:r>
          </a:p>
          <a:p>
            <a:pPr lvl="0"/>
            <a:r>
              <a:rPr lang="en-US" sz="2600" kern="1200" dirty="0" smtClean="0">
                <a:solidFill>
                  <a:schemeClr val="tx1"/>
                </a:solidFill>
                <a:latin typeface="+mn-lt"/>
                <a:ea typeface="+mn-ea"/>
                <a:cs typeface="+mn-cs"/>
              </a:rPr>
              <a:t>Broad spectrum antibiotics until culture results available</a:t>
            </a:r>
          </a:p>
          <a:p>
            <a:pPr lvl="0"/>
            <a:r>
              <a:rPr lang="en-US" sz="2600" kern="1200" dirty="0" smtClean="0">
                <a:solidFill>
                  <a:schemeClr val="tx1"/>
                </a:solidFill>
                <a:latin typeface="+mn-lt"/>
                <a:ea typeface="+mn-ea"/>
                <a:cs typeface="+mn-cs"/>
              </a:rPr>
              <a:t>Some authors have suggested a </a:t>
            </a:r>
            <a:r>
              <a:rPr lang="en-US" sz="2600" kern="1200" dirty="0" err="1" smtClean="0">
                <a:solidFill>
                  <a:schemeClr val="tx1"/>
                </a:solidFill>
                <a:latin typeface="+mn-lt"/>
                <a:ea typeface="+mn-ea"/>
                <a:cs typeface="+mn-cs"/>
              </a:rPr>
              <a:t>paracentesis</a:t>
            </a:r>
            <a:r>
              <a:rPr lang="en-US" sz="2600" kern="1200" dirty="0" smtClean="0">
                <a:solidFill>
                  <a:schemeClr val="tx1"/>
                </a:solidFill>
                <a:latin typeface="+mn-lt"/>
                <a:ea typeface="+mn-ea"/>
                <a:cs typeface="+mn-cs"/>
              </a:rPr>
              <a:t> with strep species or </a:t>
            </a:r>
            <a:r>
              <a:rPr lang="en-US" sz="2600" kern="1200" dirty="0" err="1" smtClean="0">
                <a:solidFill>
                  <a:schemeClr val="tx1"/>
                </a:solidFill>
                <a:latin typeface="+mn-lt"/>
                <a:ea typeface="+mn-ea"/>
                <a:cs typeface="+mn-cs"/>
              </a:rPr>
              <a:t>Pneumococcus</a:t>
            </a:r>
            <a:r>
              <a:rPr lang="en-US" sz="2600" kern="1200" dirty="0" smtClean="0">
                <a:solidFill>
                  <a:schemeClr val="tx1"/>
                </a:solidFill>
                <a:latin typeface="+mn-lt"/>
                <a:ea typeface="+mn-ea"/>
                <a:cs typeface="+mn-cs"/>
              </a:rPr>
              <a:t> on Gram stain would obviate the need for laparotomy.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endParaRPr lang="en-US" sz="4400" kern="1200" dirty="0">
              <a:solidFill>
                <a:schemeClr val="tx1"/>
              </a:solidFill>
              <a:latin typeface="+mj-lt"/>
              <a:ea typeface="+mj-ea"/>
              <a:cs typeface="+mj-cs"/>
            </a:endParaRPr>
          </a:p>
        </p:txBody>
      </p:sp>
      <p:sp>
        <p:nvSpPr>
          <p:cNvPr id="6" name="Content Placeholder 5"/>
          <p:cNvSpPr>
            <a:spLocks noGrp="1"/>
          </p:cNvSpPr>
          <p:nvPr>
            <p:ph idx="1"/>
          </p:nvPr>
        </p:nvSpPr>
        <p:spPr/>
        <p:txBody>
          <a:bodyPr/>
          <a:lstStyle/>
          <a:p>
            <a:r>
              <a:rPr lang="en-US" dirty="0" smtClean="0"/>
              <a:t>NPO, nasogastric tube and antibiotics</a:t>
            </a:r>
          </a:p>
          <a:p>
            <a:r>
              <a:rPr lang="en-US" dirty="0" smtClean="0"/>
              <a:t>“Dark” NG output, “dark” diarrhea and abdomen became “surgical”</a:t>
            </a:r>
          </a:p>
          <a:p>
            <a:pPr>
              <a:buNone/>
            </a:pPr>
            <a:r>
              <a:rPr lang="en-US" dirty="0" err="1" smtClean="0"/>
              <a:t>Dx</a:t>
            </a:r>
            <a:r>
              <a:rPr lang="en-US" dirty="0" smtClean="0"/>
              <a:t>?</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Bacteriology</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lvl="0"/>
            <a:r>
              <a:rPr lang="en-US" sz="2600" kern="1200" dirty="0" smtClean="0">
                <a:solidFill>
                  <a:schemeClr val="tx1"/>
                </a:solidFill>
                <a:latin typeface="+mn-lt"/>
                <a:ea typeface="+mn-ea"/>
                <a:cs typeface="+mn-cs"/>
              </a:rPr>
              <a:t>Strep species are most common in most reports</a:t>
            </a:r>
          </a:p>
          <a:p>
            <a:pPr lvl="0"/>
            <a:r>
              <a:rPr lang="en-US" sz="2600" kern="1200" dirty="0" smtClean="0">
                <a:solidFill>
                  <a:schemeClr val="tx1"/>
                </a:solidFill>
                <a:latin typeface="+mn-lt"/>
                <a:ea typeface="+mn-ea"/>
                <a:cs typeface="+mn-cs"/>
              </a:rPr>
              <a:t>E. coli</a:t>
            </a:r>
          </a:p>
          <a:p>
            <a:pPr lvl="0"/>
            <a:r>
              <a:rPr lang="en-US" sz="2600" kern="1200" dirty="0" smtClean="0">
                <a:solidFill>
                  <a:schemeClr val="tx1"/>
                </a:solidFill>
                <a:latin typeface="+mn-lt"/>
                <a:ea typeface="+mn-ea"/>
                <a:cs typeface="+mn-cs"/>
              </a:rPr>
              <a:t>Mixed aerobe/anaerobe</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Summary: Primary peritonitis</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lvl="0"/>
            <a:r>
              <a:rPr lang="en-US" sz="2600" kern="1200" dirty="0" smtClean="0">
                <a:solidFill>
                  <a:schemeClr val="tx1"/>
                </a:solidFill>
                <a:latin typeface="+mn-lt"/>
                <a:ea typeface="+mn-ea"/>
                <a:cs typeface="+mn-cs"/>
              </a:rPr>
              <a:t>A disease causing a rapid onset of an acute abdomen with vomiting and diffuse peritonitis, especially in girls, which usually resolves quickly after surgery for diagnosis and antibiotic therapy.</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Intussusception </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Adults are more common in children in series from Nigeria, Uganda and S. Africa (remembering adult cases are more likely associated with surgical pathology)</a:t>
            </a:r>
          </a:p>
          <a:p>
            <a:pPr marL="342900" lvl="0" indent="-342900" algn="l" defTabSz="914400" rtl="0" eaLnBrk="1" latinLnBrk="0" hangingPunct="1">
              <a:spcBef>
                <a:spcPct val="20000"/>
              </a:spcBef>
              <a:buFont typeface="Arial" pitchFamily="34" charset="0"/>
              <a:buChar char="•"/>
            </a:pPr>
            <a:r>
              <a:rPr lang="en-US" sz="2600" kern="1200" dirty="0" err="1" smtClean="0">
                <a:solidFill>
                  <a:schemeClr val="tx1"/>
                </a:solidFill>
                <a:latin typeface="+mn-lt"/>
                <a:ea typeface="+mn-ea"/>
                <a:cs typeface="+mn-cs"/>
              </a:rPr>
              <a:t>Colocolic</a:t>
            </a:r>
            <a:r>
              <a:rPr lang="en-US" sz="2600" kern="1200" dirty="0" smtClean="0">
                <a:solidFill>
                  <a:schemeClr val="tx1"/>
                </a:solidFill>
                <a:latin typeface="+mn-lt"/>
                <a:ea typeface="+mn-ea"/>
                <a:cs typeface="+mn-cs"/>
              </a:rPr>
              <a:t> intussusception is uncommon but more common in areas with high rate of </a:t>
            </a:r>
            <a:r>
              <a:rPr lang="en-US" sz="2600" kern="1200" dirty="0" err="1" smtClean="0">
                <a:solidFill>
                  <a:schemeClr val="tx1"/>
                </a:solidFill>
                <a:latin typeface="+mn-lt"/>
                <a:ea typeface="+mn-ea"/>
                <a:cs typeface="+mn-cs"/>
              </a:rPr>
              <a:t>amoebiasis</a:t>
            </a:r>
            <a:endParaRPr lang="en-US" sz="2600" kern="1200" dirty="0" smtClean="0">
              <a:solidFill>
                <a:schemeClr val="tx1"/>
              </a:solidFill>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err="1" smtClean="0">
                <a:solidFill>
                  <a:schemeClr val="tx1"/>
                </a:solidFill>
                <a:latin typeface="+mj-lt"/>
                <a:ea typeface="+mj-ea"/>
                <a:cs typeface="+mj-cs"/>
              </a:rPr>
              <a:t>Pigbel</a:t>
            </a:r>
            <a:r>
              <a:rPr lang="en-US" sz="4400" kern="1200" dirty="0" smtClean="0">
                <a:solidFill>
                  <a:schemeClr val="tx1"/>
                </a:solidFill>
                <a:latin typeface="+mj-lt"/>
                <a:ea typeface="+mj-ea"/>
                <a:cs typeface="+mj-cs"/>
              </a:rPr>
              <a:t> </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lvl="0"/>
            <a:r>
              <a:rPr lang="en-US" sz="2600" kern="1200" dirty="0" smtClean="0">
                <a:solidFill>
                  <a:schemeClr val="tx1"/>
                </a:solidFill>
                <a:latin typeface="+mn-lt"/>
                <a:ea typeface="+mn-ea"/>
                <a:cs typeface="+mn-cs"/>
              </a:rPr>
              <a:t>(Enteritis </a:t>
            </a:r>
            <a:r>
              <a:rPr lang="en-US" sz="2600" kern="1200" dirty="0" err="1" smtClean="0">
                <a:solidFill>
                  <a:schemeClr val="tx1"/>
                </a:solidFill>
                <a:latin typeface="+mn-lt"/>
                <a:ea typeface="+mn-ea"/>
                <a:cs typeface="+mn-cs"/>
              </a:rPr>
              <a:t>Necroticans</a:t>
            </a:r>
            <a:r>
              <a:rPr lang="en-US" sz="2600" kern="1200" dirty="0" smtClean="0">
                <a:solidFill>
                  <a:schemeClr val="tx1"/>
                </a:solidFill>
                <a:latin typeface="+mn-lt"/>
                <a:ea typeface="+mn-ea"/>
                <a:cs typeface="+mn-cs"/>
              </a:rPr>
              <a:t>,  Necrotizing Enteritis)  was reported first in medieval Europe and again in Germany after WWII when it was called “</a:t>
            </a:r>
            <a:r>
              <a:rPr lang="en-US" sz="2600" kern="1200" dirty="0" err="1" smtClean="0">
                <a:solidFill>
                  <a:schemeClr val="tx1"/>
                </a:solidFill>
                <a:latin typeface="+mn-lt"/>
                <a:ea typeface="+mn-ea"/>
                <a:cs typeface="+mn-cs"/>
              </a:rPr>
              <a:t>darmbrand</a:t>
            </a:r>
            <a:r>
              <a:rPr lang="en-US" sz="2600" kern="1200" dirty="0" smtClean="0">
                <a:solidFill>
                  <a:schemeClr val="tx1"/>
                </a:solidFill>
                <a:latin typeface="+mn-lt"/>
                <a:ea typeface="+mn-ea"/>
                <a:cs typeface="+mn-cs"/>
              </a:rPr>
              <a:t>” (gut-fire).   It resurfaced in the early 1960s in </a:t>
            </a:r>
            <a:r>
              <a:rPr lang="en-US" sz="2600" kern="1200" dirty="0" err="1" smtClean="0">
                <a:solidFill>
                  <a:schemeClr val="tx1"/>
                </a:solidFill>
                <a:latin typeface="+mn-lt"/>
                <a:ea typeface="+mn-ea"/>
                <a:cs typeface="+mn-cs"/>
              </a:rPr>
              <a:t>Goroka</a:t>
            </a:r>
            <a:r>
              <a:rPr lang="en-US" sz="2600" kern="1200" dirty="0" smtClean="0">
                <a:solidFill>
                  <a:schemeClr val="tx1"/>
                </a:solidFill>
                <a:latin typeface="+mn-lt"/>
                <a:ea typeface="+mn-ea"/>
                <a:cs typeface="+mn-cs"/>
              </a:rPr>
              <a:t>, PNG with culture-positive cases and was the most common cause of death in children &gt;24 months).    At one time, </a:t>
            </a:r>
            <a:r>
              <a:rPr lang="en-US" sz="2600" kern="1200" dirty="0" err="1" smtClean="0">
                <a:solidFill>
                  <a:schemeClr val="tx1"/>
                </a:solidFill>
                <a:latin typeface="+mn-lt"/>
                <a:ea typeface="+mn-ea"/>
                <a:cs typeface="+mn-cs"/>
              </a:rPr>
              <a:t>Pigbel</a:t>
            </a:r>
            <a:r>
              <a:rPr lang="en-US" sz="2600" kern="1200" dirty="0" smtClean="0">
                <a:solidFill>
                  <a:schemeClr val="tx1"/>
                </a:solidFill>
                <a:latin typeface="+mn-lt"/>
                <a:ea typeface="+mn-ea"/>
                <a:cs typeface="+mn-cs"/>
              </a:rPr>
              <a:t> was the most common cause of acute abdominal pain in the PNG Highlands(Prior to vaccination was the most common cause for abdominal laparotomy in that area)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TotalTime>
  <Words>4731</Words>
  <Application>Microsoft Office PowerPoint</Application>
  <PresentationFormat>On-screen Show (4:3)</PresentationFormat>
  <Paragraphs>464</Paragraphs>
  <Slides>82</Slides>
  <Notes>25</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Acute Abdominal Pain in the Tropics</vt:lpstr>
      <vt:lpstr>Introduction</vt:lpstr>
      <vt:lpstr>Diseases seen less commonly in the developing world</vt:lpstr>
      <vt:lpstr>Diseases seen more commonly in the developing world</vt:lpstr>
      <vt:lpstr>What are diagnoses seen in the two-thirds world?</vt:lpstr>
      <vt:lpstr>Hoof Beats ARE Zebras</vt:lpstr>
      <vt:lpstr>Case Presentation</vt:lpstr>
      <vt:lpstr>Slide 8</vt:lpstr>
      <vt:lpstr>Pigbel </vt:lpstr>
      <vt:lpstr>Incidence of Pigbel</vt:lpstr>
      <vt:lpstr>Bacteriology of Pigbel</vt:lpstr>
      <vt:lpstr>Effect of the b-toxin</vt:lpstr>
      <vt:lpstr>How It Comes Together</vt:lpstr>
      <vt:lpstr>Pathology</vt:lpstr>
      <vt:lpstr>Types of Pigbel:</vt:lpstr>
      <vt:lpstr>Types of Pigbell</vt:lpstr>
      <vt:lpstr>The Clinical Course</vt:lpstr>
      <vt:lpstr>The Clinical Course</vt:lpstr>
      <vt:lpstr>Diagnostic Approach</vt:lpstr>
      <vt:lpstr>Diagnosis of Pigbel</vt:lpstr>
      <vt:lpstr>Treatment of Pigbel</vt:lpstr>
      <vt:lpstr>Treatment of Pigbel</vt:lpstr>
      <vt:lpstr>Early Hospital course</vt:lpstr>
      <vt:lpstr>Surgery</vt:lpstr>
      <vt:lpstr>Surgery Findings</vt:lpstr>
      <vt:lpstr>Enlarged mesenteric nodes typical </vt:lpstr>
      <vt:lpstr>“Tiger Striping”</vt:lpstr>
      <vt:lpstr>“Skip Lesions”</vt:lpstr>
      <vt:lpstr>Mucosal Ulcerations</vt:lpstr>
      <vt:lpstr>Post Op Care</vt:lpstr>
      <vt:lpstr>Prevention of Pigbel </vt:lpstr>
      <vt:lpstr>Prevention of Pigbel </vt:lpstr>
      <vt:lpstr>Case Study</vt:lpstr>
      <vt:lpstr>Typhoid fever</vt:lpstr>
      <vt:lpstr>Slide 35</vt:lpstr>
      <vt:lpstr>Clinical Features of Typhoid</vt:lpstr>
      <vt:lpstr>Lab in Typhoid Disease: </vt:lpstr>
      <vt:lpstr>Widal?</vt:lpstr>
      <vt:lpstr>If Surgery Indicated Emergently</vt:lpstr>
      <vt:lpstr>Slide 40</vt:lpstr>
      <vt:lpstr>Indications for Surgery  in Enteric Fever</vt:lpstr>
      <vt:lpstr>Indications for surgery:</vt:lpstr>
      <vt:lpstr>Typhoid – Pneumoperitoneum</vt:lpstr>
      <vt:lpstr>Typhoid – Perforation</vt:lpstr>
      <vt:lpstr>Surgical Approach</vt:lpstr>
      <vt:lpstr>Surgical Approach</vt:lpstr>
      <vt:lpstr>Typhoid Cholecystitis</vt:lpstr>
      <vt:lpstr>Typhoid Cholecystitis</vt:lpstr>
      <vt:lpstr>Bowel Obstruction</vt:lpstr>
      <vt:lpstr>Case</vt:lpstr>
      <vt:lpstr>Ascariasis &amp; Volvulus - Xray</vt:lpstr>
      <vt:lpstr>Ascariasis</vt:lpstr>
      <vt:lpstr>Ascariasis – Migrating</vt:lpstr>
      <vt:lpstr>Slide 54</vt:lpstr>
      <vt:lpstr>Non-migratory – Bowel Obstruction</vt:lpstr>
      <vt:lpstr>Ascariasis – Bowel Obstruction</vt:lpstr>
      <vt:lpstr>Medical Treatment of Ascariasis</vt:lpstr>
      <vt:lpstr>Treatment</vt:lpstr>
      <vt:lpstr>Surgical Treatment of Ascariasis </vt:lpstr>
      <vt:lpstr>Surgery for Ascariasis</vt:lpstr>
      <vt:lpstr>Ascariasis &amp; Volvulus</vt:lpstr>
      <vt:lpstr>Case Study</vt:lpstr>
      <vt:lpstr>Sigmoid Volvulus - Facts</vt:lpstr>
      <vt:lpstr>Sigmoid Volvulus - History</vt:lpstr>
      <vt:lpstr>Diagnosis</vt:lpstr>
      <vt:lpstr>Sigmoid Volvulus - Management </vt:lpstr>
      <vt:lpstr>Sigmoid Volvulus – Surgical Options</vt:lpstr>
      <vt:lpstr>Cecal Volvulus</vt:lpstr>
      <vt:lpstr>Cecal Diagnosis - Diagnosis</vt:lpstr>
      <vt:lpstr>Cecal Volvulus</vt:lpstr>
      <vt:lpstr>Cecal Volvulus - Surgical Options</vt:lpstr>
      <vt:lpstr>Cecal Volvulus – Surgical Options</vt:lpstr>
      <vt:lpstr>Double Volvulus</vt:lpstr>
      <vt:lpstr>Double Volvulus</vt:lpstr>
      <vt:lpstr>Double Volvulus</vt:lpstr>
      <vt:lpstr>Case Study</vt:lpstr>
      <vt:lpstr>Primary Peritonitis</vt:lpstr>
      <vt:lpstr>Presentation</vt:lpstr>
      <vt:lpstr>Treatment</vt:lpstr>
      <vt:lpstr>Bacteriology</vt:lpstr>
      <vt:lpstr>Summary: Primary peritonitis</vt:lpstr>
      <vt:lpstr>Intussusception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Bruce</dc:creator>
  <cp:lastModifiedBy>Bruce</cp:lastModifiedBy>
  <cp:revision>50</cp:revision>
  <dcterms:created xsi:type="dcterms:W3CDTF">2011-10-10T13:17:59Z</dcterms:created>
  <dcterms:modified xsi:type="dcterms:W3CDTF">2011-11-11T17:22:29Z</dcterms:modified>
</cp:coreProperties>
</file>