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6"/>
  </p:notesMasterIdLst>
  <p:handoutMasterIdLst>
    <p:handoutMasterId r:id="rId57"/>
  </p:handoutMasterIdLst>
  <p:sldIdLst>
    <p:sldId id="309" r:id="rId5"/>
    <p:sldId id="376" r:id="rId6"/>
    <p:sldId id="375" r:id="rId7"/>
    <p:sldId id="374" r:id="rId8"/>
    <p:sldId id="377" r:id="rId9"/>
    <p:sldId id="373" r:id="rId10"/>
    <p:sldId id="412" r:id="rId11"/>
    <p:sldId id="398" r:id="rId12"/>
    <p:sldId id="409" r:id="rId13"/>
    <p:sldId id="419" r:id="rId14"/>
    <p:sldId id="418" r:id="rId15"/>
    <p:sldId id="257" r:id="rId16"/>
    <p:sldId id="378" r:id="rId17"/>
    <p:sldId id="406" r:id="rId18"/>
    <p:sldId id="407" r:id="rId19"/>
    <p:sldId id="381" r:id="rId20"/>
    <p:sldId id="382" r:id="rId21"/>
    <p:sldId id="379" r:id="rId22"/>
    <p:sldId id="414" r:id="rId23"/>
    <p:sldId id="408" r:id="rId24"/>
    <p:sldId id="380" r:id="rId25"/>
    <p:sldId id="383" r:id="rId26"/>
    <p:sldId id="424" r:id="rId27"/>
    <p:sldId id="384" r:id="rId28"/>
    <p:sldId id="387" r:id="rId29"/>
    <p:sldId id="386" r:id="rId30"/>
    <p:sldId id="400" r:id="rId31"/>
    <p:sldId id="399" r:id="rId32"/>
    <p:sldId id="388" r:id="rId33"/>
    <p:sldId id="389" r:id="rId34"/>
    <p:sldId id="390" r:id="rId35"/>
    <p:sldId id="391" r:id="rId36"/>
    <p:sldId id="392" r:id="rId37"/>
    <p:sldId id="411" r:id="rId38"/>
    <p:sldId id="401" r:id="rId39"/>
    <p:sldId id="402" r:id="rId40"/>
    <p:sldId id="393" r:id="rId41"/>
    <p:sldId id="394" r:id="rId42"/>
    <p:sldId id="395" r:id="rId43"/>
    <p:sldId id="403" r:id="rId44"/>
    <p:sldId id="404" r:id="rId45"/>
    <p:sldId id="396" r:id="rId46"/>
    <p:sldId id="422" r:id="rId47"/>
    <p:sldId id="423" r:id="rId48"/>
    <p:sldId id="420" r:id="rId49"/>
    <p:sldId id="421" r:id="rId50"/>
    <p:sldId id="397" r:id="rId51"/>
    <p:sldId id="413" r:id="rId52"/>
    <p:sldId id="405" r:id="rId53"/>
    <p:sldId id="415" r:id="rId54"/>
    <p:sldId id="343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1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29B"/>
    <a:srgbClr val="D91C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505E3EF-67EA-436B-97B2-0124C06EBD2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72"/>
  </p:normalViewPr>
  <p:slideViewPr>
    <p:cSldViewPr snapToGrid="0">
      <p:cViewPr varScale="1">
        <p:scale>
          <a:sx n="90" d="100"/>
          <a:sy n="90" d="100"/>
        </p:scale>
        <p:origin x="232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2CAB1C-0AA1-4053-A726-215D175850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F6F74-5F3D-4C2B-8AC5-73761B2FB2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06CAD-01BF-4A36-89A1-76183660094C}" type="datetimeFigureOut">
              <a:rPr lang="en-US" smtClean="0"/>
              <a:t>11/7/25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774BE-A649-46E3-849C-B7115F8772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0E8BA-5F10-4BE9-B74D-7AA6E4180C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FECE9-3899-402D-9557-B34889DA2F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9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3ADA9-1F11-4760-8ADD-071EFA0A529A}" type="datetimeFigureOut">
              <a:rPr lang="en-US" smtClean="0"/>
              <a:t>11/7/25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784F3-2271-4F8D-A0BC-8F40E6849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4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784F3-2271-4F8D-A0BC-8F40E6849FE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22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OK, so let’s imagine we are from a high-context communication background, and we’re interacting with an American visitor who is doing low-context communication: spelling everything out, stating the obvious, repeating themselves.  What are you thinking?</a:t>
            </a:r>
          </a:p>
          <a:p>
            <a:r>
              <a:rPr lang="en-US" dirty="0"/>
              <a:t>How could the American do better?  </a:t>
            </a:r>
          </a:p>
          <a:p>
            <a:r>
              <a:rPr lang="en-US" dirty="0"/>
              <a:t>-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784F3-2271-4F8D-A0BC-8F40E6849FE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72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imaging that you, the American, are with a colleague from a high-context background, who is practicing high-context communication.  How might you react? - you might be mystified</a:t>
            </a:r>
          </a:p>
          <a:p>
            <a:r>
              <a:rPr lang="en-US" dirty="0"/>
              <a:t>- you might miss the point completely</a:t>
            </a:r>
          </a:p>
          <a:p>
            <a:r>
              <a:rPr lang="en-US" dirty="0"/>
              <a:t>- Me: my trainee is making ineffectual attempts</a:t>
            </a:r>
          </a:p>
          <a:p>
            <a:r>
              <a:rPr lang="en-US" dirty="0"/>
              <a:t>How could you helpfully react?</a:t>
            </a:r>
          </a:p>
          <a:p>
            <a:r>
              <a:rPr lang="en-US" dirty="0"/>
              <a:t>- questions</a:t>
            </a:r>
          </a:p>
          <a:p>
            <a:r>
              <a:rPr lang="en-US" dirty="0"/>
              <a:t>- posture of a learner</a:t>
            </a:r>
          </a:p>
          <a:p>
            <a:r>
              <a:rPr lang="en-US" dirty="0"/>
              <a:t>- “I’m missing something” “could you explain? I’m having a hard time understanding”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784F3-2271-4F8D-A0BC-8F40E6849FE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4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OK, so let’s say you’re an American visitor from an egalitarian culture and you’re listening to the senior surgeon/physician/nurse talk about something clinical with their team, and you realize they’re wrong – they don’t know the latest research, which has seriously changed the clinical approach to the problem.  What are you likely to do/say?  How will the people around you, from a hierarchical culture, react?  How will your senior colleague feel?  What could you do differently?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784F3-2271-4F8D-A0BC-8F40E6849FE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13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OK, imagine you’re from a Hierarchical cultural background, and you’re listening to the American visitor who’s talking about a patient’s presentation, and you realize that the American is completely off base because they don’t know the common diagnoses in your setting.  How are you going to react?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How could you approach the situation differently?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784F3-2271-4F8D-A0BC-8F40E6849FE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03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 in the ICU with a patient with low potassium, not reported by the resident</a:t>
            </a:r>
          </a:p>
          <a:p>
            <a:r>
              <a:rPr lang="en-US" dirty="0"/>
              <a:t>How did I respond? How should I respond?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784F3-2271-4F8D-A0BC-8F40E6849FE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36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OK, so now let’s think about that same colleague, who is from a relationship-based background, and gave me the wrong information on rounds.  Why did they do that? How might they be thinking about me?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Never say “no” (avoid shaming others)</a:t>
            </a:r>
          </a:p>
          <a:p>
            <a:r>
              <a:rPr lang="en-US" dirty="0"/>
              <a:t>Affirm others (I have high standards, and will coach you because I know you can achieve them”)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Never say “no” (avoid shaming others)</a:t>
            </a:r>
          </a:p>
          <a:p>
            <a:r>
              <a:rPr lang="en-US" dirty="0"/>
              <a:t>Affirm others (I have high standards, and will coach you because I know you can achieve them”)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784F3-2271-4F8D-A0BC-8F40E6849FE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1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1709321" y="3425047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1709321" y="1713063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3431545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0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9577" y="640080"/>
            <a:ext cx="5724144" cy="3657600"/>
          </a:xfrm>
        </p:spPr>
        <p:txBody>
          <a:bodyPr lIns="0" anchor="b"/>
          <a:lstStyle>
            <a:lvl1pPr algn="l">
              <a:lnSpc>
                <a:spcPct val="8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9577" y="5577840"/>
            <a:ext cx="5724144" cy="472073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719072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3431545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1709321" y="0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1709321" y="5138928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0" y="0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0" y="5138928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5796F3-1FF2-4CB3-9A21-2FA42B0F739C}"/>
              </a:ext>
            </a:extLst>
          </p:cNvPr>
          <p:cNvSpPr/>
          <p:nvPr userDrawn="1"/>
        </p:nvSpPr>
        <p:spPr>
          <a:xfrm>
            <a:off x="5699578" y="5142220"/>
            <a:ext cx="628650" cy="1822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CD7761-CC7A-FAFC-0198-8C666674D019}"/>
              </a:ext>
            </a:extLst>
          </p:cNvPr>
          <p:cNvSpPr/>
          <p:nvPr userDrawn="1"/>
        </p:nvSpPr>
        <p:spPr>
          <a:xfrm>
            <a:off x="3431545" y="0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366219-E379-6451-33E4-F55572D09C01}"/>
              </a:ext>
            </a:extLst>
          </p:cNvPr>
          <p:cNvSpPr/>
          <p:nvPr userDrawn="1"/>
        </p:nvSpPr>
        <p:spPr>
          <a:xfrm>
            <a:off x="3431545" y="5144119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3A0B6809-6EF5-4C1C-AE26-93D43D084EE4}"/>
              </a:ext>
            </a:extLst>
          </p:cNvPr>
          <p:cNvSpPr/>
          <p:nvPr userDrawn="1"/>
        </p:nvSpPr>
        <p:spPr>
          <a:xfrm>
            <a:off x="0" y="2560320"/>
            <a:ext cx="12192000" cy="4297680"/>
          </a:xfrm>
          <a:prstGeom prst="rect">
            <a:avLst/>
          </a:prstGeom>
          <a:solidFill>
            <a:schemeClr val="accent3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5017194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430045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5375565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358371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286696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215022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322533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1791855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1433484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6092307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358371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4658823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1075113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250859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716742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5733936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3942081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88EB2E-CD96-47B9-A63A-8D18CCA89512}"/>
              </a:ext>
            </a:extLst>
          </p:cNvPr>
          <p:cNvSpPr/>
          <p:nvPr userDrawn="1"/>
        </p:nvSpPr>
        <p:spPr>
          <a:xfrm>
            <a:off x="1146787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38708E-067F-4FA9-BA12-1C4EA2B37A63}"/>
              </a:ext>
            </a:extLst>
          </p:cNvPr>
          <p:cNvSpPr/>
          <p:nvPr userDrawn="1"/>
        </p:nvSpPr>
        <p:spPr>
          <a:xfrm>
            <a:off x="1075113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35FFEA-E06D-408B-A778-0B32F03EFF9F}"/>
              </a:ext>
            </a:extLst>
          </p:cNvPr>
          <p:cNvSpPr/>
          <p:nvPr userDrawn="1"/>
        </p:nvSpPr>
        <p:spPr>
          <a:xfrm>
            <a:off x="1182624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48561E-6688-489C-BA9B-9C5D3AD90706}"/>
              </a:ext>
            </a:extLst>
          </p:cNvPr>
          <p:cNvSpPr/>
          <p:nvPr userDrawn="1"/>
        </p:nvSpPr>
        <p:spPr>
          <a:xfrm>
            <a:off x="10034388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6BE74A-DCDC-4736-A000-7680D880DF04}"/>
              </a:ext>
            </a:extLst>
          </p:cNvPr>
          <p:cNvSpPr/>
          <p:nvPr userDrawn="1"/>
        </p:nvSpPr>
        <p:spPr>
          <a:xfrm>
            <a:off x="931764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030A29-CB1B-4217-961C-E14F3593D004}"/>
              </a:ext>
            </a:extLst>
          </p:cNvPr>
          <p:cNvSpPr/>
          <p:nvPr userDrawn="1"/>
        </p:nvSpPr>
        <p:spPr>
          <a:xfrm>
            <a:off x="8600904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0C4995-9291-4EC8-9EE7-99138E697D86}"/>
              </a:ext>
            </a:extLst>
          </p:cNvPr>
          <p:cNvSpPr/>
          <p:nvPr userDrawn="1"/>
        </p:nvSpPr>
        <p:spPr>
          <a:xfrm>
            <a:off x="967601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F7B342-9394-4E5F-BE39-DC03310AD81F}"/>
              </a:ext>
            </a:extLst>
          </p:cNvPr>
          <p:cNvSpPr/>
          <p:nvPr userDrawn="1"/>
        </p:nvSpPr>
        <p:spPr>
          <a:xfrm>
            <a:off x="8242533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4940C5-39A1-40E8-8A26-EDA81A5FF6E2}"/>
              </a:ext>
            </a:extLst>
          </p:cNvPr>
          <p:cNvSpPr/>
          <p:nvPr userDrawn="1"/>
        </p:nvSpPr>
        <p:spPr>
          <a:xfrm>
            <a:off x="7884162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268A38-2DB0-40ED-A3BD-7B0DBF3DC185}"/>
              </a:ext>
            </a:extLst>
          </p:cNvPr>
          <p:cNvSpPr/>
          <p:nvPr userDrawn="1"/>
        </p:nvSpPr>
        <p:spPr>
          <a:xfrm>
            <a:off x="6809049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22658B-4E93-40D4-8683-4BFDB7FD28AC}"/>
              </a:ext>
            </a:extLst>
          </p:cNvPr>
          <p:cNvSpPr/>
          <p:nvPr userDrawn="1"/>
        </p:nvSpPr>
        <p:spPr>
          <a:xfrm>
            <a:off x="11109501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94E203-4D9D-4315-811B-6AEBDA949895}"/>
              </a:ext>
            </a:extLst>
          </p:cNvPr>
          <p:cNvSpPr/>
          <p:nvPr userDrawn="1"/>
        </p:nvSpPr>
        <p:spPr>
          <a:xfrm>
            <a:off x="7525791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58DF5A4-693E-486D-BAB8-69D0BDAE74CE}"/>
              </a:ext>
            </a:extLst>
          </p:cNvPr>
          <p:cNvSpPr/>
          <p:nvPr userDrawn="1"/>
        </p:nvSpPr>
        <p:spPr>
          <a:xfrm>
            <a:off x="8959275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FBA4F83-ED0B-439D-983D-DBBFB23D2612}"/>
              </a:ext>
            </a:extLst>
          </p:cNvPr>
          <p:cNvSpPr/>
          <p:nvPr userDrawn="1"/>
        </p:nvSpPr>
        <p:spPr>
          <a:xfrm>
            <a:off x="716742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EB3F76F-9FC5-454E-9B4F-C471289878CD}"/>
              </a:ext>
            </a:extLst>
          </p:cNvPr>
          <p:cNvSpPr/>
          <p:nvPr userDrawn="1"/>
        </p:nvSpPr>
        <p:spPr>
          <a:xfrm>
            <a:off x="645067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1B303D9-4182-4C78-A463-7ED50F26193B}"/>
              </a:ext>
            </a:extLst>
          </p:cNvPr>
          <p:cNvSpPr/>
          <p:nvPr userDrawn="1"/>
        </p:nvSpPr>
        <p:spPr>
          <a:xfrm>
            <a:off x="1039275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10515600" cy="1463040"/>
          </a:xfrm>
        </p:spPr>
        <p:txBody>
          <a:bodyPr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8AE114F-BA87-536C-036A-0DB6E0BE7D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1248" y="3429000"/>
            <a:ext cx="10515600" cy="2660904"/>
          </a:xfrm>
        </p:spPr>
        <p:txBody>
          <a:bodyPr anchor="t">
            <a:normAutofit/>
          </a:bodyPr>
          <a:lstStyle>
            <a:lvl1pPr marL="0" indent="0">
              <a:spcBef>
                <a:spcPts val="160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4" name="Date Placeholder 3">
            <a:extLst>
              <a:ext uri="{FF2B5EF4-FFF2-40B4-BE49-F238E27FC236}">
                <a16:creationId xmlns:a16="http://schemas.microsoft.com/office/drawing/2014/main" id="{403A449B-E2DB-41B6-A150-A5C66BE78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75" name="Footer Placeholder 4">
            <a:extLst>
              <a:ext uri="{FF2B5EF4-FFF2-40B4-BE49-F238E27FC236}">
                <a16:creationId xmlns:a16="http://schemas.microsoft.com/office/drawing/2014/main" id="{1D45A931-0FDA-46B3-A78A-EDB46C29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43592334-BF43-483B-9ED5-B96DF770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8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amed picture righ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7C6E89C2-2ED7-7FA0-F7A7-A1AA6CAFBEB1}"/>
              </a:ext>
            </a:extLst>
          </p:cNvPr>
          <p:cNvGrpSpPr/>
          <p:nvPr userDrawn="1"/>
        </p:nvGrpSpPr>
        <p:grpSpPr>
          <a:xfrm>
            <a:off x="6435408" y="0"/>
            <a:ext cx="5756592" cy="6858000"/>
            <a:chOff x="0" y="0"/>
            <a:chExt cx="5756592" cy="6858000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F531A4F-5859-8280-283D-F2A36E01E1E4}"/>
                </a:ext>
              </a:extLst>
            </p:cNvPr>
            <p:cNvSpPr/>
            <p:nvPr userDrawn="1"/>
          </p:nvSpPr>
          <p:spPr>
            <a:xfrm>
              <a:off x="0" y="0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276A229-3B0B-4D61-4634-93B9ECBCAE53}"/>
                </a:ext>
              </a:extLst>
            </p:cNvPr>
            <p:cNvSpPr/>
            <p:nvPr userDrawn="1"/>
          </p:nvSpPr>
          <p:spPr>
            <a:xfrm>
              <a:off x="0" y="572886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B3A5571-40C8-C50E-BF04-C6E5D2092EBE}"/>
                </a:ext>
              </a:extLst>
            </p:cNvPr>
            <p:cNvSpPr/>
            <p:nvPr userDrawn="1"/>
          </p:nvSpPr>
          <p:spPr>
            <a:xfrm>
              <a:off x="0" y="1145772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5DC640C-1596-C8D8-400C-EAEFC737F82F}"/>
                </a:ext>
              </a:extLst>
            </p:cNvPr>
            <p:cNvSpPr/>
            <p:nvPr userDrawn="1"/>
          </p:nvSpPr>
          <p:spPr>
            <a:xfrm>
              <a:off x="0" y="1718658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2D8BCCF-9365-1247-2C73-827E5376E349}"/>
                </a:ext>
              </a:extLst>
            </p:cNvPr>
            <p:cNvSpPr/>
            <p:nvPr userDrawn="1"/>
          </p:nvSpPr>
          <p:spPr>
            <a:xfrm>
              <a:off x="0" y="2291544"/>
              <a:ext cx="576072" cy="576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1C8F923-3F3C-E987-B8B3-F119CE985042}"/>
                </a:ext>
              </a:extLst>
            </p:cNvPr>
            <p:cNvSpPr/>
            <p:nvPr userDrawn="1"/>
          </p:nvSpPr>
          <p:spPr>
            <a:xfrm>
              <a:off x="0" y="2864430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D066BAF-F58A-E4F5-A2F4-BE52AFFF5402}"/>
                </a:ext>
              </a:extLst>
            </p:cNvPr>
            <p:cNvSpPr/>
            <p:nvPr userDrawn="1"/>
          </p:nvSpPr>
          <p:spPr>
            <a:xfrm>
              <a:off x="0" y="3437316"/>
              <a:ext cx="576072" cy="576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1A65B79-00CC-4E7F-6ADD-C1C522D5991F}"/>
                </a:ext>
              </a:extLst>
            </p:cNvPr>
            <p:cNvSpPr/>
            <p:nvPr userDrawn="1"/>
          </p:nvSpPr>
          <p:spPr>
            <a:xfrm>
              <a:off x="0" y="4010202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2F228F0-A0C5-1E42-90FA-0C35E6F017E0}"/>
                </a:ext>
              </a:extLst>
            </p:cNvPr>
            <p:cNvSpPr/>
            <p:nvPr userDrawn="1"/>
          </p:nvSpPr>
          <p:spPr>
            <a:xfrm>
              <a:off x="0" y="458308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572AEC6-E693-00C7-831E-4C81BC561997}"/>
                </a:ext>
              </a:extLst>
            </p:cNvPr>
            <p:cNvSpPr/>
            <p:nvPr userDrawn="1"/>
          </p:nvSpPr>
          <p:spPr>
            <a:xfrm>
              <a:off x="0" y="5155974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7EF1E63-B8BE-1CF0-C1A3-FBF41DDF1120}"/>
                </a:ext>
              </a:extLst>
            </p:cNvPr>
            <p:cNvSpPr/>
            <p:nvPr userDrawn="1"/>
          </p:nvSpPr>
          <p:spPr>
            <a:xfrm>
              <a:off x="0" y="5728860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FB21B3EF-486D-7B46-5AB9-477370C2C662}"/>
                </a:ext>
              </a:extLst>
            </p:cNvPr>
            <p:cNvSpPr/>
            <p:nvPr userDrawn="1"/>
          </p:nvSpPr>
          <p:spPr>
            <a:xfrm>
              <a:off x="0" y="6281928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F06A0AF5-2117-AC7A-5EAF-7C1EAE885F78}"/>
                </a:ext>
              </a:extLst>
            </p:cNvPr>
            <p:cNvSpPr/>
            <p:nvPr userDrawn="1"/>
          </p:nvSpPr>
          <p:spPr>
            <a:xfrm>
              <a:off x="571944" y="0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0C148D7-FEDD-C145-64C9-FA153FF9F174}"/>
                </a:ext>
              </a:extLst>
            </p:cNvPr>
            <p:cNvSpPr/>
            <p:nvPr userDrawn="1"/>
          </p:nvSpPr>
          <p:spPr>
            <a:xfrm>
              <a:off x="1148016" y="0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A5B4712-C918-044A-19A1-B398B3AE3F74}"/>
                </a:ext>
              </a:extLst>
            </p:cNvPr>
            <p:cNvSpPr/>
            <p:nvPr userDrawn="1"/>
          </p:nvSpPr>
          <p:spPr>
            <a:xfrm>
              <a:off x="1724088" y="0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69DEFA8C-AF47-EC6F-C083-7183C0209D12}"/>
                </a:ext>
              </a:extLst>
            </p:cNvPr>
            <p:cNvSpPr/>
            <p:nvPr userDrawn="1"/>
          </p:nvSpPr>
          <p:spPr>
            <a:xfrm>
              <a:off x="2300160" y="0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993076E-6CD9-216A-5F58-22C2C7ADEF67}"/>
                </a:ext>
              </a:extLst>
            </p:cNvPr>
            <p:cNvSpPr/>
            <p:nvPr userDrawn="1"/>
          </p:nvSpPr>
          <p:spPr>
            <a:xfrm>
              <a:off x="2876232" y="0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A5C1380-678D-70A3-24F8-33D448A27CC9}"/>
                </a:ext>
              </a:extLst>
            </p:cNvPr>
            <p:cNvSpPr/>
            <p:nvPr userDrawn="1"/>
          </p:nvSpPr>
          <p:spPr>
            <a:xfrm>
              <a:off x="3452304" y="0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FF8DAAF-846A-991B-563F-2A508FC9F6FB}"/>
                </a:ext>
              </a:extLst>
            </p:cNvPr>
            <p:cNvSpPr/>
            <p:nvPr userDrawn="1"/>
          </p:nvSpPr>
          <p:spPr>
            <a:xfrm>
              <a:off x="4028376" y="0"/>
              <a:ext cx="576072" cy="576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A8F5DF9-A7F2-8D3A-72BC-B39F56902E7E}"/>
                </a:ext>
              </a:extLst>
            </p:cNvPr>
            <p:cNvSpPr/>
            <p:nvPr userDrawn="1"/>
          </p:nvSpPr>
          <p:spPr>
            <a:xfrm>
              <a:off x="4604448" y="0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B4BD578-6D5A-07C0-CD83-94645FAB9130}"/>
                </a:ext>
              </a:extLst>
            </p:cNvPr>
            <p:cNvSpPr/>
            <p:nvPr userDrawn="1"/>
          </p:nvSpPr>
          <p:spPr>
            <a:xfrm>
              <a:off x="5180520" y="0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3C82D37-6362-5177-0C99-FAE0B742CD41}"/>
                </a:ext>
              </a:extLst>
            </p:cNvPr>
            <p:cNvSpPr/>
            <p:nvPr userDrawn="1"/>
          </p:nvSpPr>
          <p:spPr>
            <a:xfrm>
              <a:off x="5180520" y="563966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9542CC1-3626-C630-2901-0FB23B3E593B}"/>
                </a:ext>
              </a:extLst>
            </p:cNvPr>
            <p:cNvSpPr/>
            <p:nvPr userDrawn="1"/>
          </p:nvSpPr>
          <p:spPr>
            <a:xfrm>
              <a:off x="5180520" y="1136852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D7EC15E-24BE-DD46-45B2-92C64C06601A}"/>
                </a:ext>
              </a:extLst>
            </p:cNvPr>
            <p:cNvSpPr/>
            <p:nvPr userDrawn="1"/>
          </p:nvSpPr>
          <p:spPr>
            <a:xfrm>
              <a:off x="5180520" y="1709738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275DA9B6-FA38-14BB-CB6D-D163C4228017}"/>
                </a:ext>
              </a:extLst>
            </p:cNvPr>
            <p:cNvSpPr/>
            <p:nvPr userDrawn="1"/>
          </p:nvSpPr>
          <p:spPr>
            <a:xfrm>
              <a:off x="5180520" y="2282624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52ED9969-5481-5672-0E55-68F80674D65C}"/>
                </a:ext>
              </a:extLst>
            </p:cNvPr>
            <p:cNvSpPr/>
            <p:nvPr userDrawn="1"/>
          </p:nvSpPr>
          <p:spPr>
            <a:xfrm>
              <a:off x="5180520" y="2855510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3EC33A3-ECC9-03C2-6C4A-2E26C3C2FF2F}"/>
                </a:ext>
              </a:extLst>
            </p:cNvPr>
            <p:cNvSpPr/>
            <p:nvPr userDrawn="1"/>
          </p:nvSpPr>
          <p:spPr>
            <a:xfrm>
              <a:off x="5180520" y="3428396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C7838CF-438D-31F1-EE2F-2907A11B924A}"/>
                </a:ext>
              </a:extLst>
            </p:cNvPr>
            <p:cNvSpPr/>
            <p:nvPr userDrawn="1"/>
          </p:nvSpPr>
          <p:spPr>
            <a:xfrm>
              <a:off x="5180520" y="4001282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3452295-1A7F-D929-76EF-DB26B33A4DA2}"/>
                </a:ext>
              </a:extLst>
            </p:cNvPr>
            <p:cNvSpPr/>
            <p:nvPr userDrawn="1"/>
          </p:nvSpPr>
          <p:spPr>
            <a:xfrm>
              <a:off x="5180520" y="457416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A4FD181-BC5B-BC54-371C-2D8C00F45AD1}"/>
                </a:ext>
              </a:extLst>
            </p:cNvPr>
            <p:cNvSpPr/>
            <p:nvPr userDrawn="1"/>
          </p:nvSpPr>
          <p:spPr>
            <a:xfrm>
              <a:off x="5180520" y="5147054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31464BC3-D4FE-CB12-EED1-DB11138CAB70}"/>
                </a:ext>
              </a:extLst>
            </p:cNvPr>
            <p:cNvSpPr/>
            <p:nvPr userDrawn="1"/>
          </p:nvSpPr>
          <p:spPr>
            <a:xfrm>
              <a:off x="5180520" y="5719940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1CE4F8F-EB67-4681-D504-035670478894}"/>
                </a:ext>
              </a:extLst>
            </p:cNvPr>
            <p:cNvSpPr/>
            <p:nvPr userDrawn="1"/>
          </p:nvSpPr>
          <p:spPr>
            <a:xfrm>
              <a:off x="5180520" y="628192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47898F7-8A26-62E4-70C2-D6DD187FD84D}"/>
                </a:ext>
              </a:extLst>
            </p:cNvPr>
            <p:cNvSpPr/>
            <p:nvPr userDrawn="1"/>
          </p:nvSpPr>
          <p:spPr>
            <a:xfrm>
              <a:off x="571944" y="6281928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A11EE247-662E-BC29-B9D2-84AE5FACC29F}"/>
                </a:ext>
              </a:extLst>
            </p:cNvPr>
            <p:cNvSpPr/>
            <p:nvPr userDrawn="1"/>
          </p:nvSpPr>
          <p:spPr>
            <a:xfrm>
              <a:off x="1148016" y="628192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35EF4DC-8310-F72A-B86C-9750305BE3CC}"/>
                </a:ext>
              </a:extLst>
            </p:cNvPr>
            <p:cNvSpPr/>
            <p:nvPr userDrawn="1"/>
          </p:nvSpPr>
          <p:spPr>
            <a:xfrm>
              <a:off x="1724088" y="6281928"/>
              <a:ext cx="576072" cy="576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1D684FE-FF4C-F492-93E4-0190D372FF74}"/>
                </a:ext>
              </a:extLst>
            </p:cNvPr>
            <p:cNvSpPr/>
            <p:nvPr userDrawn="1"/>
          </p:nvSpPr>
          <p:spPr>
            <a:xfrm>
              <a:off x="2300160" y="6281928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0D87E94-57CD-6196-FB75-728F4B3CCB00}"/>
                </a:ext>
              </a:extLst>
            </p:cNvPr>
            <p:cNvSpPr/>
            <p:nvPr userDrawn="1"/>
          </p:nvSpPr>
          <p:spPr>
            <a:xfrm>
              <a:off x="2876232" y="6281928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7A02B06F-2A62-CA70-718A-39F70D679508}"/>
                </a:ext>
              </a:extLst>
            </p:cNvPr>
            <p:cNvSpPr/>
            <p:nvPr userDrawn="1"/>
          </p:nvSpPr>
          <p:spPr>
            <a:xfrm>
              <a:off x="3452304" y="628192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E770F47-FDBD-BC83-C73C-6A5F931E912F}"/>
                </a:ext>
              </a:extLst>
            </p:cNvPr>
            <p:cNvSpPr/>
            <p:nvPr userDrawn="1"/>
          </p:nvSpPr>
          <p:spPr>
            <a:xfrm>
              <a:off x="4028376" y="6281928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71CB88E-18B7-78A9-14A6-B0CD5B3FE429}"/>
                </a:ext>
              </a:extLst>
            </p:cNvPr>
            <p:cNvSpPr/>
            <p:nvPr userDrawn="1"/>
          </p:nvSpPr>
          <p:spPr>
            <a:xfrm>
              <a:off x="4604448" y="6281928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517904"/>
            <a:ext cx="5029200" cy="3931920"/>
          </a:xfrm>
        </p:spPr>
        <p:txBody>
          <a:bodyPr lIns="0" anchor="b">
            <a:noAutofit/>
          </a:bodyPr>
          <a:lstStyle>
            <a:lvl1pPr algn="l">
              <a:lnSpc>
                <a:spcPct val="80000"/>
              </a:lnSpc>
              <a:def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7" name="Picture Placeholder 106">
            <a:extLst>
              <a:ext uri="{FF2B5EF4-FFF2-40B4-BE49-F238E27FC236}">
                <a16:creationId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7351" y="572886"/>
            <a:ext cx="4608577" cy="57150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2" name="Date Placeholder 3">
            <a:extLst>
              <a:ext uri="{FF2B5EF4-FFF2-40B4-BE49-F238E27FC236}">
                <a16:creationId xmlns:a16="http://schemas.microsoft.com/office/drawing/2014/main" id="{A156C4CF-5CE6-43DE-AA90-A75AB2BB67B7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35025" y="6356350"/>
            <a:ext cx="806416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4EA599FC-289F-4C20-9865-DAA03F574E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771956" y="6356350"/>
            <a:ext cx="3028643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D18BF7DD-991C-4210-9977-3CCAFDB578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951850" y="6356350"/>
            <a:ext cx="809507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164A393-A656-DDEC-2315-695347040E83}"/>
              </a:ext>
            </a:extLst>
          </p:cNvPr>
          <p:cNvSpPr/>
          <p:nvPr userDrawn="1"/>
        </p:nvSpPr>
        <p:spPr>
          <a:xfrm>
            <a:off x="731520" y="1133856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74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  <p15:guide id="2" pos="352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FA95EA-1624-9B84-3B44-E7543166FCB6}"/>
              </a:ext>
            </a:extLst>
          </p:cNvPr>
          <p:cNvSpPr/>
          <p:nvPr userDrawn="1"/>
        </p:nvSpPr>
        <p:spPr>
          <a:xfrm>
            <a:off x="6120384" y="0"/>
            <a:ext cx="6071616" cy="6858000"/>
          </a:xfrm>
          <a:prstGeom prst="rect">
            <a:avLst/>
          </a:prstGeom>
          <a:solidFill>
            <a:schemeClr val="accent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6E491E-8435-44CE-B968-83D09EE49881}"/>
              </a:ext>
            </a:extLst>
          </p:cNvPr>
          <p:cNvSpPr/>
          <p:nvPr userDrawn="1"/>
        </p:nvSpPr>
        <p:spPr>
          <a:xfrm>
            <a:off x="6120384" y="625094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A03180-44BE-4E4D-BF73-EE5DAD729554}"/>
              </a:ext>
            </a:extLst>
          </p:cNvPr>
          <p:cNvSpPr/>
          <p:nvPr userDrawn="1"/>
        </p:nvSpPr>
        <p:spPr>
          <a:xfrm>
            <a:off x="7334730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3494C-1FD5-4EBA-8A6B-6C58A70E245E}"/>
              </a:ext>
            </a:extLst>
          </p:cNvPr>
          <p:cNvSpPr/>
          <p:nvPr userDrawn="1"/>
        </p:nvSpPr>
        <p:spPr>
          <a:xfrm>
            <a:off x="7941903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B4F5D5-9FB3-40E0-9D7F-F5F040B1600D}"/>
              </a:ext>
            </a:extLst>
          </p:cNvPr>
          <p:cNvSpPr/>
          <p:nvPr userDrawn="1"/>
        </p:nvSpPr>
        <p:spPr>
          <a:xfrm>
            <a:off x="8549076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5FAC9F-7B71-487B-85A6-B4F56F65E4C2}"/>
              </a:ext>
            </a:extLst>
          </p:cNvPr>
          <p:cNvSpPr/>
          <p:nvPr userDrawn="1"/>
        </p:nvSpPr>
        <p:spPr>
          <a:xfrm>
            <a:off x="9156249" y="6252097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321CDD-C6D0-43F2-A170-9E4DF40B2894}"/>
              </a:ext>
            </a:extLst>
          </p:cNvPr>
          <p:cNvSpPr/>
          <p:nvPr userDrawn="1"/>
        </p:nvSpPr>
        <p:spPr>
          <a:xfrm>
            <a:off x="9763422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A8C59A-C559-4262-8FCA-EAC9CF7210A9}"/>
              </a:ext>
            </a:extLst>
          </p:cNvPr>
          <p:cNvSpPr/>
          <p:nvPr userDrawn="1"/>
        </p:nvSpPr>
        <p:spPr>
          <a:xfrm>
            <a:off x="10370595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3707CE-E446-40A9-83AF-F04214AFAEF3}"/>
              </a:ext>
            </a:extLst>
          </p:cNvPr>
          <p:cNvSpPr/>
          <p:nvPr userDrawn="1"/>
        </p:nvSpPr>
        <p:spPr>
          <a:xfrm>
            <a:off x="10977768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B05DAC-B1E0-42D0-B507-570CF69E87E7}"/>
              </a:ext>
            </a:extLst>
          </p:cNvPr>
          <p:cNvSpPr/>
          <p:nvPr userDrawn="1"/>
        </p:nvSpPr>
        <p:spPr>
          <a:xfrm>
            <a:off x="11584940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FA9F79-40D8-44D3-BDF1-C1310C2FC407}"/>
              </a:ext>
            </a:extLst>
          </p:cNvPr>
          <p:cNvSpPr/>
          <p:nvPr userDrawn="1"/>
        </p:nvSpPr>
        <p:spPr>
          <a:xfrm>
            <a:off x="6727557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B852A5-9EEB-4624-BADD-F5FF19960517}"/>
              </a:ext>
            </a:extLst>
          </p:cNvPr>
          <p:cNvSpPr/>
          <p:nvPr userDrawn="1"/>
        </p:nvSpPr>
        <p:spPr>
          <a:xfrm>
            <a:off x="822960" y="1133856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600200"/>
            <a:ext cx="4572000" cy="2103120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8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1AC6584-0E69-2448-7E9C-29FBCA3F534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960" y="4206240"/>
            <a:ext cx="4572000" cy="2011680"/>
          </a:xfrm>
        </p:spPr>
        <p:txBody>
          <a:bodyPr lIns="0" tIns="0" rIns="0" bIns="0" anchor="t">
            <a:normAutofit/>
          </a:bodyPr>
          <a:lstStyle>
            <a:lvl1pPr marL="228600" indent="-228600">
              <a:spcBef>
                <a:spcPts val="16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057F79-B380-7B5C-4B74-0FE587AEBA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75120" y="1133856"/>
            <a:ext cx="4846320" cy="4480560"/>
          </a:xfrm>
        </p:spPr>
        <p:txBody>
          <a:bodyPr lIns="0" tIns="0" rIns="0" bIns="0">
            <a:normAutofit/>
          </a:bodyPr>
          <a:lstStyle>
            <a:lvl1pPr marL="512064" indent="-512064">
              <a:spcBef>
                <a:spcPts val="1600"/>
              </a:spcBef>
              <a:buFont typeface="+mj-lt"/>
              <a:buAutoNum type="arabicPeriod"/>
              <a:defRPr sz="1800" b="1">
                <a:solidFill>
                  <a:schemeClr val="bg1"/>
                </a:solidFill>
              </a:defRPr>
            </a:lvl1pPr>
            <a:lvl2pPr marL="512064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1005840" indent="-457200">
              <a:spcBef>
                <a:spcPts val="1000"/>
              </a:spcBef>
              <a:buFont typeface="+mj-lt"/>
              <a:buAutoNum type="alphaLcPeriod"/>
              <a:defRPr sz="1600" b="1">
                <a:solidFill>
                  <a:schemeClr val="bg1"/>
                </a:solidFill>
              </a:defRPr>
            </a:lvl3pPr>
            <a:lvl4pPr marL="1005840" indent="0">
              <a:buNone/>
              <a:defRPr sz="1400">
                <a:solidFill>
                  <a:schemeClr val="bg1"/>
                </a:solidFill>
              </a:defRPr>
            </a:lvl4pPr>
            <a:lvl5pPr marL="146304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E2D1610F-F8AC-4CFC-BF3C-E85A51D67E2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5025" y="6356350"/>
            <a:ext cx="806416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9B1A01F-A9EE-4009-8274-36D560D838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71957" y="6356350"/>
            <a:ext cx="2590346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816387B0-6878-4D33-A72D-26350FC7B1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518778" y="6356350"/>
            <a:ext cx="809507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1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8755907" y="5138928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10472928" y="3425952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7040890" y="0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952" y="640080"/>
            <a:ext cx="5522976" cy="3840480"/>
          </a:xfrm>
        </p:spPr>
        <p:txBody>
          <a:bodyPr lIns="0" bIns="0" anchor="b">
            <a:normAutofit/>
          </a:bodyPr>
          <a:lstStyle>
            <a:lvl1pPr algn="ctr">
              <a:def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C85266-52B0-409F-8CE4-E444E424D5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8952" y="4754880"/>
            <a:ext cx="5522976" cy="1371600"/>
          </a:xfrm>
        </p:spPr>
        <p:txBody>
          <a:bodyPr l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160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683976C8-BDBA-48C4-AC83-73D1D8F0F1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472928" y="5138928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10472928" y="1712976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8755907" y="0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8755907" y="1716477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8755907" y="3425952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7040890" y="3425952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7040890" y="5138928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5A7DF4-DC11-39A8-A785-A365A6A6B606}"/>
              </a:ext>
            </a:extLst>
          </p:cNvPr>
          <p:cNvSpPr/>
          <p:nvPr userDrawn="1"/>
        </p:nvSpPr>
        <p:spPr>
          <a:xfrm>
            <a:off x="7040890" y="1716477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8C7691-771D-AB5C-EB5E-86096D76FEFD}"/>
              </a:ext>
            </a:extLst>
          </p:cNvPr>
          <p:cNvSpPr/>
          <p:nvPr userDrawn="1"/>
        </p:nvSpPr>
        <p:spPr>
          <a:xfrm>
            <a:off x="10472928" y="0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36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B98BC7-EDB5-A789-E3A8-1F31011A4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1B3E-6B31-E542-850E-4A3047202006}" type="datetimeFigureOut">
              <a:rPr lang="en-US" smtClean="0"/>
              <a:t>11/7/25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3317E1-7B45-89B4-9BE6-F6DE91FE2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38512-E477-FAE3-577D-0EA48F2A6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DFA-9F6F-7549-8DAA-E3C140C69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1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1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216" y="1600200"/>
            <a:ext cx="3931920" cy="2468880"/>
          </a:xfrm>
        </p:spPr>
        <p:txBody>
          <a:bodyPr lIns="0" anchor="t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3B27F20-1796-4DA8-9840-EFA1E9ABA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1" y="3438144"/>
            <a:ext cx="3420479" cy="343814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200" y="4206240"/>
            <a:ext cx="3931920" cy="1828800"/>
          </a:xfrm>
        </p:spPr>
        <p:txBody>
          <a:bodyPr lIns="0" numCol="1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2200" y="6356350"/>
            <a:ext cx="1005116" cy="365125"/>
          </a:xfrm>
        </p:spPr>
        <p:txBody>
          <a:bodyPr lIns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88829" y="6356350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1542" y="6356350"/>
            <a:ext cx="642257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7ADB92-0B1B-4197-89C6-501F1706428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3435096"/>
            <a:ext cx="3438144" cy="3438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6E6F19-D213-4BFC-8D80-D66C9D2BD837}"/>
              </a:ext>
            </a:extLst>
          </p:cNvPr>
          <p:cNvSpPr>
            <a:spLocks noChangeAspect="1"/>
          </p:cNvSpPr>
          <p:nvPr userDrawn="1"/>
        </p:nvSpPr>
        <p:spPr>
          <a:xfrm>
            <a:off x="3429001" y="0"/>
            <a:ext cx="3420479" cy="3438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2BCC36-E2CF-410A-AD2C-722D76849BDC}"/>
              </a:ext>
            </a:extLst>
          </p:cNvPr>
          <p:cNvSpPr/>
          <p:nvPr userDrawn="1"/>
        </p:nvSpPr>
        <p:spPr>
          <a:xfrm>
            <a:off x="7442200" y="1134423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052582-71CF-00F8-8014-99BF801E3F7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3438144" cy="34198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0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4A94B9-9E00-4DD6-BCD4-604645044CAD}"/>
              </a:ext>
            </a:extLst>
          </p:cNvPr>
          <p:cNvSpPr/>
          <p:nvPr userDrawn="1"/>
        </p:nvSpPr>
        <p:spPr>
          <a:xfrm>
            <a:off x="5017194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39AA0F-90FD-444F-B618-EE6F4C1F122A}"/>
              </a:ext>
            </a:extLst>
          </p:cNvPr>
          <p:cNvSpPr/>
          <p:nvPr userDrawn="1"/>
        </p:nvSpPr>
        <p:spPr>
          <a:xfrm>
            <a:off x="430045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35D740-BF58-4DAE-A85B-5EF9B6EE3615}"/>
              </a:ext>
            </a:extLst>
          </p:cNvPr>
          <p:cNvSpPr/>
          <p:nvPr userDrawn="1"/>
        </p:nvSpPr>
        <p:spPr>
          <a:xfrm>
            <a:off x="5375565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B3B2E1-FF09-40A7-993A-BFF59632C25C}"/>
              </a:ext>
            </a:extLst>
          </p:cNvPr>
          <p:cNvSpPr/>
          <p:nvPr userDrawn="1"/>
        </p:nvSpPr>
        <p:spPr>
          <a:xfrm>
            <a:off x="358371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9981C2-BC8B-44CC-9A8B-A5B381264380}"/>
              </a:ext>
            </a:extLst>
          </p:cNvPr>
          <p:cNvSpPr/>
          <p:nvPr userDrawn="1"/>
        </p:nvSpPr>
        <p:spPr>
          <a:xfrm>
            <a:off x="286696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FAAD0A-E8F9-47F8-874E-433E4C9A92AC}"/>
              </a:ext>
            </a:extLst>
          </p:cNvPr>
          <p:cNvSpPr/>
          <p:nvPr userDrawn="1"/>
        </p:nvSpPr>
        <p:spPr>
          <a:xfrm>
            <a:off x="215022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71ABB2-3607-4850-A2E7-141BF30EA1E4}"/>
              </a:ext>
            </a:extLst>
          </p:cNvPr>
          <p:cNvSpPr/>
          <p:nvPr userDrawn="1"/>
        </p:nvSpPr>
        <p:spPr>
          <a:xfrm>
            <a:off x="322533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FBB6AA-DB66-48A4-BBD2-9B36C02E5371}"/>
              </a:ext>
            </a:extLst>
          </p:cNvPr>
          <p:cNvSpPr/>
          <p:nvPr userDrawn="1"/>
        </p:nvSpPr>
        <p:spPr>
          <a:xfrm>
            <a:off x="179185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9AC868-5C63-419B-8791-593862E707C6}"/>
              </a:ext>
            </a:extLst>
          </p:cNvPr>
          <p:cNvSpPr/>
          <p:nvPr userDrawn="1"/>
        </p:nvSpPr>
        <p:spPr>
          <a:xfrm>
            <a:off x="1433484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6AF71-D03B-4190-8590-1688288FB9F2}"/>
              </a:ext>
            </a:extLst>
          </p:cNvPr>
          <p:cNvSpPr/>
          <p:nvPr userDrawn="1"/>
        </p:nvSpPr>
        <p:spPr>
          <a:xfrm>
            <a:off x="6092307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A6CEDE-A238-4C3A-B315-B3D3081EC7CC}"/>
              </a:ext>
            </a:extLst>
          </p:cNvPr>
          <p:cNvSpPr/>
          <p:nvPr userDrawn="1"/>
        </p:nvSpPr>
        <p:spPr>
          <a:xfrm>
            <a:off x="358371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ACE100-6140-4208-8CE9-DFE45B35007E}"/>
              </a:ext>
            </a:extLst>
          </p:cNvPr>
          <p:cNvSpPr/>
          <p:nvPr userDrawn="1"/>
        </p:nvSpPr>
        <p:spPr>
          <a:xfrm>
            <a:off x="4658823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75F84B-6DC9-4492-A492-95E4ABEF1B78}"/>
              </a:ext>
            </a:extLst>
          </p:cNvPr>
          <p:cNvSpPr/>
          <p:nvPr userDrawn="1"/>
        </p:nvSpPr>
        <p:spPr>
          <a:xfrm>
            <a:off x="1075113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788D4C-E960-45E8-ABC4-72FC2128647B}"/>
              </a:ext>
            </a:extLst>
          </p:cNvPr>
          <p:cNvSpPr/>
          <p:nvPr userDrawn="1"/>
        </p:nvSpPr>
        <p:spPr>
          <a:xfrm>
            <a:off x="250859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28D71AB-A26E-43A9-B413-A59CFBCDD9B1}"/>
              </a:ext>
            </a:extLst>
          </p:cNvPr>
          <p:cNvSpPr/>
          <p:nvPr userDrawn="1"/>
        </p:nvSpPr>
        <p:spPr>
          <a:xfrm>
            <a:off x="716742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1E9C91-A1C1-432A-9523-A511B304162F}"/>
              </a:ext>
            </a:extLst>
          </p:cNvPr>
          <p:cNvSpPr/>
          <p:nvPr userDrawn="1"/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1D3C8E1-8F58-4916-9097-718454DAC9FC}"/>
              </a:ext>
            </a:extLst>
          </p:cNvPr>
          <p:cNvSpPr/>
          <p:nvPr userDrawn="1"/>
        </p:nvSpPr>
        <p:spPr>
          <a:xfrm>
            <a:off x="5733936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465436-7CD8-4713-84B2-BE392283D713}"/>
              </a:ext>
            </a:extLst>
          </p:cNvPr>
          <p:cNvSpPr/>
          <p:nvPr userDrawn="1"/>
        </p:nvSpPr>
        <p:spPr>
          <a:xfrm>
            <a:off x="3942081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54BFDB3-CC2F-4666-9557-90812A8E5147}"/>
              </a:ext>
            </a:extLst>
          </p:cNvPr>
          <p:cNvSpPr/>
          <p:nvPr userDrawn="1"/>
        </p:nvSpPr>
        <p:spPr>
          <a:xfrm>
            <a:off x="1146787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DD356C3-53D1-4AF1-B3FD-AEEFF75FDB5C}"/>
              </a:ext>
            </a:extLst>
          </p:cNvPr>
          <p:cNvSpPr/>
          <p:nvPr userDrawn="1"/>
        </p:nvSpPr>
        <p:spPr>
          <a:xfrm>
            <a:off x="1075113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C89E7C-AF7A-4E82-B01B-1A945C7BBF79}"/>
              </a:ext>
            </a:extLst>
          </p:cNvPr>
          <p:cNvSpPr/>
          <p:nvPr userDrawn="1"/>
        </p:nvSpPr>
        <p:spPr>
          <a:xfrm>
            <a:off x="1182624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605B19F-DE4A-4705-A964-0579015AED0E}"/>
              </a:ext>
            </a:extLst>
          </p:cNvPr>
          <p:cNvSpPr/>
          <p:nvPr userDrawn="1"/>
        </p:nvSpPr>
        <p:spPr>
          <a:xfrm>
            <a:off x="10034388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D299157-3482-4535-BECD-566EFFF308AD}"/>
              </a:ext>
            </a:extLst>
          </p:cNvPr>
          <p:cNvSpPr/>
          <p:nvPr userDrawn="1"/>
        </p:nvSpPr>
        <p:spPr>
          <a:xfrm>
            <a:off x="931764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C8CCBF5-CCDC-43C9-B57D-B9DAE23B58BE}"/>
              </a:ext>
            </a:extLst>
          </p:cNvPr>
          <p:cNvSpPr/>
          <p:nvPr userDrawn="1"/>
        </p:nvSpPr>
        <p:spPr>
          <a:xfrm>
            <a:off x="8600904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412D896-790A-420A-BBFB-AFDB7BD9B603}"/>
              </a:ext>
            </a:extLst>
          </p:cNvPr>
          <p:cNvSpPr/>
          <p:nvPr userDrawn="1"/>
        </p:nvSpPr>
        <p:spPr>
          <a:xfrm>
            <a:off x="967601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5941E70-EE67-4F80-B753-2F6426D0A9DA}"/>
              </a:ext>
            </a:extLst>
          </p:cNvPr>
          <p:cNvSpPr/>
          <p:nvPr userDrawn="1"/>
        </p:nvSpPr>
        <p:spPr>
          <a:xfrm>
            <a:off x="8242533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751E552-2222-4200-8E39-4DF2BEB677FD}"/>
              </a:ext>
            </a:extLst>
          </p:cNvPr>
          <p:cNvSpPr/>
          <p:nvPr userDrawn="1"/>
        </p:nvSpPr>
        <p:spPr>
          <a:xfrm>
            <a:off x="7884162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43002CA-9883-43A9-B000-00F9F7A14D27}"/>
              </a:ext>
            </a:extLst>
          </p:cNvPr>
          <p:cNvSpPr/>
          <p:nvPr userDrawn="1"/>
        </p:nvSpPr>
        <p:spPr>
          <a:xfrm>
            <a:off x="6809049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61A1E0B-5D8C-42BB-8493-4A6E267A7C73}"/>
              </a:ext>
            </a:extLst>
          </p:cNvPr>
          <p:cNvSpPr/>
          <p:nvPr userDrawn="1"/>
        </p:nvSpPr>
        <p:spPr>
          <a:xfrm>
            <a:off x="11109501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1E86EA3-C77E-4F5B-B2D8-06ACD07DECA4}"/>
              </a:ext>
            </a:extLst>
          </p:cNvPr>
          <p:cNvSpPr/>
          <p:nvPr userDrawn="1"/>
        </p:nvSpPr>
        <p:spPr>
          <a:xfrm>
            <a:off x="752579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DD0E5EA-DA68-48FA-984B-26F2185EF431}"/>
              </a:ext>
            </a:extLst>
          </p:cNvPr>
          <p:cNvSpPr/>
          <p:nvPr userDrawn="1"/>
        </p:nvSpPr>
        <p:spPr>
          <a:xfrm>
            <a:off x="8959275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1E5F851-80EC-44A1-B97A-D40F00A63A11}"/>
              </a:ext>
            </a:extLst>
          </p:cNvPr>
          <p:cNvSpPr/>
          <p:nvPr userDrawn="1"/>
        </p:nvSpPr>
        <p:spPr>
          <a:xfrm>
            <a:off x="716742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06D6FCB-D2DE-4100-B034-4F158AA21763}"/>
              </a:ext>
            </a:extLst>
          </p:cNvPr>
          <p:cNvSpPr/>
          <p:nvPr userDrawn="1"/>
        </p:nvSpPr>
        <p:spPr>
          <a:xfrm>
            <a:off x="645067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3C2CDE-BD78-4521-A433-7332BF3D57FA}"/>
              </a:ext>
            </a:extLst>
          </p:cNvPr>
          <p:cNvSpPr/>
          <p:nvPr userDrawn="1"/>
        </p:nvSpPr>
        <p:spPr>
          <a:xfrm>
            <a:off x="1039275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9FDBCD91-EE94-4107-8814-059FE0E8F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22960"/>
            <a:ext cx="5029200" cy="3474720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AA378BB-A5C4-B488-66D0-67352E965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7280" y="5138928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8210B3D-B146-5C61-9C02-6F9BC9B1F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5577840"/>
            <a:ext cx="5029200" cy="45720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0" y="65151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0" y="54864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8FFED0C-C9D9-439B-8A01-3C4181694F90}"/>
              </a:ext>
            </a:extLst>
          </p:cNvPr>
          <p:cNvSpPr/>
          <p:nvPr userDrawn="1"/>
        </p:nvSpPr>
        <p:spPr>
          <a:xfrm>
            <a:off x="0" y="6858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12DC0D-3BAD-4A09-83DE-A880AF5D71CB}"/>
              </a:ext>
            </a:extLst>
          </p:cNvPr>
          <p:cNvSpPr/>
          <p:nvPr userDrawn="1"/>
        </p:nvSpPr>
        <p:spPr>
          <a:xfrm>
            <a:off x="0" y="17145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0" y="20574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560320"/>
            <a:ext cx="4645152" cy="3566160"/>
          </a:xfrm>
        </p:spPr>
        <p:txBody>
          <a:bodyPr lIns="0" anchor="t">
            <a:norm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A1B7E8-2CFA-29DD-500E-429274984C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2560320"/>
            <a:ext cx="5257800" cy="356552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E0B9BB-DE60-45D5-BB83-F9309D54A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C1814D13-F502-4AE1-80E4-7479F5797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4AA35C5-6F41-4930-94A5-EE0C65115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E699F-5AAB-313F-E7C1-1C2F2A9D7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7280" y="1941820"/>
            <a:ext cx="628650" cy="1822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9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amed picture le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648" y="1517904"/>
            <a:ext cx="5029200" cy="3931920"/>
          </a:xfrm>
        </p:spPr>
        <p:txBody>
          <a:bodyPr lIns="0" anchor="b">
            <a:normAutofit/>
          </a:bodyPr>
          <a:lstStyle>
            <a:lvl1pPr>
              <a:lnSpc>
                <a:spcPct val="80000"/>
              </a:lnSpc>
              <a:def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7" name="Picture Placeholder 106">
            <a:extLst>
              <a:ext uri="{FF2B5EF4-FFF2-40B4-BE49-F238E27FC236}">
                <a16:creationId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944" y="553068"/>
            <a:ext cx="4608576" cy="57486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7648" y="5577840"/>
            <a:ext cx="5029200" cy="727092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B87F0D-3BAB-446D-B8D9-08B2C2BB3BD7}"/>
              </a:ext>
            </a:extLst>
          </p:cNvPr>
          <p:cNvSpPr/>
          <p:nvPr userDrawn="1"/>
        </p:nvSpPr>
        <p:spPr>
          <a:xfrm>
            <a:off x="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04AEEB-DA23-4423-A0A2-D2E04125C4A7}"/>
              </a:ext>
            </a:extLst>
          </p:cNvPr>
          <p:cNvSpPr/>
          <p:nvPr userDrawn="1"/>
        </p:nvSpPr>
        <p:spPr>
          <a:xfrm>
            <a:off x="0" y="572886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058B74-EF5C-4574-9B30-072FA59B9B21}"/>
              </a:ext>
            </a:extLst>
          </p:cNvPr>
          <p:cNvSpPr/>
          <p:nvPr userDrawn="1"/>
        </p:nvSpPr>
        <p:spPr>
          <a:xfrm>
            <a:off x="0" y="1145772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E24787-0FCF-4199-AB93-6593FE032C55}"/>
              </a:ext>
            </a:extLst>
          </p:cNvPr>
          <p:cNvSpPr/>
          <p:nvPr userDrawn="1"/>
        </p:nvSpPr>
        <p:spPr>
          <a:xfrm>
            <a:off x="0" y="1718658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44E538-795F-4C68-9305-B6955DBC7F5D}"/>
              </a:ext>
            </a:extLst>
          </p:cNvPr>
          <p:cNvSpPr/>
          <p:nvPr userDrawn="1"/>
        </p:nvSpPr>
        <p:spPr>
          <a:xfrm>
            <a:off x="0" y="2291544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A0463E-1142-44E9-8CB3-9F22F5DF78A8}"/>
              </a:ext>
            </a:extLst>
          </p:cNvPr>
          <p:cNvSpPr/>
          <p:nvPr userDrawn="1"/>
        </p:nvSpPr>
        <p:spPr>
          <a:xfrm>
            <a:off x="0" y="286443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898DBE-884D-4A00-AF2F-4295EAF41E13}"/>
              </a:ext>
            </a:extLst>
          </p:cNvPr>
          <p:cNvSpPr/>
          <p:nvPr userDrawn="1"/>
        </p:nvSpPr>
        <p:spPr>
          <a:xfrm>
            <a:off x="0" y="3437316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AB5AC4-C502-4D78-A602-3027D20AB33A}"/>
              </a:ext>
            </a:extLst>
          </p:cNvPr>
          <p:cNvSpPr/>
          <p:nvPr userDrawn="1"/>
        </p:nvSpPr>
        <p:spPr>
          <a:xfrm>
            <a:off x="0" y="4010202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F81845-E621-4070-9AD6-1F40FFDD82E2}"/>
              </a:ext>
            </a:extLst>
          </p:cNvPr>
          <p:cNvSpPr/>
          <p:nvPr userDrawn="1"/>
        </p:nvSpPr>
        <p:spPr>
          <a:xfrm>
            <a:off x="0" y="458308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9190B9C-4A97-4EDC-9CBD-A68122AE2419}"/>
              </a:ext>
            </a:extLst>
          </p:cNvPr>
          <p:cNvSpPr/>
          <p:nvPr userDrawn="1"/>
        </p:nvSpPr>
        <p:spPr>
          <a:xfrm>
            <a:off x="0" y="5155974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90346E6-78BF-48E9-8EF6-B77BAA49AADA}"/>
              </a:ext>
            </a:extLst>
          </p:cNvPr>
          <p:cNvSpPr/>
          <p:nvPr userDrawn="1"/>
        </p:nvSpPr>
        <p:spPr>
          <a:xfrm>
            <a:off x="0" y="572886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A3902D-54BA-48ED-8547-8856B4F50D2D}"/>
              </a:ext>
            </a:extLst>
          </p:cNvPr>
          <p:cNvSpPr/>
          <p:nvPr userDrawn="1"/>
        </p:nvSpPr>
        <p:spPr>
          <a:xfrm>
            <a:off x="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5555D5-968D-4715-BA22-C95642914BC2}"/>
              </a:ext>
            </a:extLst>
          </p:cNvPr>
          <p:cNvSpPr/>
          <p:nvPr userDrawn="1"/>
        </p:nvSpPr>
        <p:spPr>
          <a:xfrm>
            <a:off x="571944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F24F0F4-135E-4625-9A8E-38755078B5E7}"/>
              </a:ext>
            </a:extLst>
          </p:cNvPr>
          <p:cNvSpPr/>
          <p:nvPr userDrawn="1"/>
        </p:nvSpPr>
        <p:spPr>
          <a:xfrm>
            <a:off x="1148016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969E72-FA7B-4358-8C46-7F15CF01A747}"/>
              </a:ext>
            </a:extLst>
          </p:cNvPr>
          <p:cNvSpPr/>
          <p:nvPr userDrawn="1"/>
        </p:nvSpPr>
        <p:spPr>
          <a:xfrm>
            <a:off x="172408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2F9FDD1-1288-44CD-9C55-6CE3B2FB39F9}"/>
              </a:ext>
            </a:extLst>
          </p:cNvPr>
          <p:cNvSpPr/>
          <p:nvPr userDrawn="1"/>
        </p:nvSpPr>
        <p:spPr>
          <a:xfrm>
            <a:off x="2300160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30AC56B-D539-45B3-AD66-457D7D874CD8}"/>
              </a:ext>
            </a:extLst>
          </p:cNvPr>
          <p:cNvSpPr/>
          <p:nvPr userDrawn="1"/>
        </p:nvSpPr>
        <p:spPr>
          <a:xfrm>
            <a:off x="2876232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6434293-E220-465A-9EF3-FF90D0E0F19B}"/>
              </a:ext>
            </a:extLst>
          </p:cNvPr>
          <p:cNvSpPr/>
          <p:nvPr userDrawn="1"/>
        </p:nvSpPr>
        <p:spPr>
          <a:xfrm>
            <a:off x="3452304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751B4BA-EAD6-4F27-B051-F799EBBAAE12}"/>
              </a:ext>
            </a:extLst>
          </p:cNvPr>
          <p:cNvSpPr/>
          <p:nvPr userDrawn="1"/>
        </p:nvSpPr>
        <p:spPr>
          <a:xfrm>
            <a:off x="4028376" y="0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F6A1809-5EEE-4801-A2B0-7350405CDEB5}"/>
              </a:ext>
            </a:extLst>
          </p:cNvPr>
          <p:cNvSpPr/>
          <p:nvPr userDrawn="1"/>
        </p:nvSpPr>
        <p:spPr>
          <a:xfrm>
            <a:off x="460444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3B41004-5241-4ED8-8DBD-6D7345DFC934}"/>
              </a:ext>
            </a:extLst>
          </p:cNvPr>
          <p:cNvSpPr/>
          <p:nvPr userDrawn="1"/>
        </p:nvSpPr>
        <p:spPr>
          <a:xfrm>
            <a:off x="518052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2EC9AD5-87ED-4FC3-A142-A87EB8359263}"/>
              </a:ext>
            </a:extLst>
          </p:cNvPr>
          <p:cNvSpPr/>
          <p:nvPr userDrawn="1"/>
        </p:nvSpPr>
        <p:spPr>
          <a:xfrm>
            <a:off x="5180520" y="563966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BFD4027-F2BA-4F92-8229-FC2C25423B98}"/>
              </a:ext>
            </a:extLst>
          </p:cNvPr>
          <p:cNvSpPr/>
          <p:nvPr userDrawn="1"/>
        </p:nvSpPr>
        <p:spPr>
          <a:xfrm>
            <a:off x="5180520" y="1136852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5A0F8C7-1908-4500-B7D3-5BEDCCC233D8}"/>
              </a:ext>
            </a:extLst>
          </p:cNvPr>
          <p:cNvSpPr/>
          <p:nvPr userDrawn="1"/>
        </p:nvSpPr>
        <p:spPr>
          <a:xfrm>
            <a:off x="5180520" y="170973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4614BC4-1B39-4DE0-ACCE-6DDED4710BEF}"/>
              </a:ext>
            </a:extLst>
          </p:cNvPr>
          <p:cNvSpPr/>
          <p:nvPr userDrawn="1"/>
        </p:nvSpPr>
        <p:spPr>
          <a:xfrm>
            <a:off x="5180520" y="2282624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F20A7E0-34F3-480A-9BE6-79B88802E55B}"/>
              </a:ext>
            </a:extLst>
          </p:cNvPr>
          <p:cNvSpPr/>
          <p:nvPr userDrawn="1"/>
        </p:nvSpPr>
        <p:spPr>
          <a:xfrm>
            <a:off x="5180520" y="285551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6A8074E-3117-4E9F-A0E2-53086DF7453D}"/>
              </a:ext>
            </a:extLst>
          </p:cNvPr>
          <p:cNvSpPr/>
          <p:nvPr userDrawn="1"/>
        </p:nvSpPr>
        <p:spPr>
          <a:xfrm>
            <a:off x="5180520" y="3428396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7D0C6A1-221D-421D-9992-0F6CB576A685}"/>
              </a:ext>
            </a:extLst>
          </p:cNvPr>
          <p:cNvSpPr/>
          <p:nvPr userDrawn="1"/>
        </p:nvSpPr>
        <p:spPr>
          <a:xfrm>
            <a:off x="5180520" y="4001282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39E7BB0-5CBA-4258-A058-DD0BD25C2F8E}"/>
              </a:ext>
            </a:extLst>
          </p:cNvPr>
          <p:cNvSpPr/>
          <p:nvPr userDrawn="1"/>
        </p:nvSpPr>
        <p:spPr>
          <a:xfrm>
            <a:off x="5180520" y="457416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3B2A275-45FA-4398-8B2D-80B189135727}"/>
              </a:ext>
            </a:extLst>
          </p:cNvPr>
          <p:cNvSpPr/>
          <p:nvPr userDrawn="1"/>
        </p:nvSpPr>
        <p:spPr>
          <a:xfrm>
            <a:off x="5180520" y="5147054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63E382-D846-4749-9843-91E603EB5230}"/>
              </a:ext>
            </a:extLst>
          </p:cNvPr>
          <p:cNvSpPr/>
          <p:nvPr userDrawn="1"/>
        </p:nvSpPr>
        <p:spPr>
          <a:xfrm>
            <a:off x="5180520" y="571994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530F3E2-4C57-4A9F-BD15-4E34F155226A}"/>
              </a:ext>
            </a:extLst>
          </p:cNvPr>
          <p:cNvSpPr/>
          <p:nvPr userDrawn="1"/>
        </p:nvSpPr>
        <p:spPr>
          <a:xfrm>
            <a:off x="5180520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DD1FBBA-C4C1-423C-8D85-CC2FA3147C8D}"/>
              </a:ext>
            </a:extLst>
          </p:cNvPr>
          <p:cNvSpPr/>
          <p:nvPr userDrawn="1"/>
        </p:nvSpPr>
        <p:spPr>
          <a:xfrm>
            <a:off x="571944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348BA8A-9E10-4BDA-92EB-6C1021EBD8BB}"/>
              </a:ext>
            </a:extLst>
          </p:cNvPr>
          <p:cNvSpPr/>
          <p:nvPr userDrawn="1"/>
        </p:nvSpPr>
        <p:spPr>
          <a:xfrm>
            <a:off x="1148016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CF99AB6-B5E9-4BF1-A002-3ED17781E3B2}"/>
              </a:ext>
            </a:extLst>
          </p:cNvPr>
          <p:cNvSpPr/>
          <p:nvPr userDrawn="1"/>
        </p:nvSpPr>
        <p:spPr>
          <a:xfrm>
            <a:off x="1724088" y="6281928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D504C16-D7B1-4B1A-BD29-5F63709EFBC0}"/>
              </a:ext>
            </a:extLst>
          </p:cNvPr>
          <p:cNvSpPr/>
          <p:nvPr userDrawn="1"/>
        </p:nvSpPr>
        <p:spPr>
          <a:xfrm>
            <a:off x="230016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7BFC63B-0BE4-439A-A676-C1171E900B0F}"/>
              </a:ext>
            </a:extLst>
          </p:cNvPr>
          <p:cNvSpPr/>
          <p:nvPr userDrawn="1"/>
        </p:nvSpPr>
        <p:spPr>
          <a:xfrm>
            <a:off x="2876232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BAB1FD7-5A5C-40DF-9C8E-6FCB53B52D50}"/>
              </a:ext>
            </a:extLst>
          </p:cNvPr>
          <p:cNvSpPr/>
          <p:nvPr userDrawn="1"/>
        </p:nvSpPr>
        <p:spPr>
          <a:xfrm>
            <a:off x="3452304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E54DCBE-7693-49E1-A5FF-9553046ADC6C}"/>
              </a:ext>
            </a:extLst>
          </p:cNvPr>
          <p:cNvSpPr/>
          <p:nvPr userDrawn="1"/>
        </p:nvSpPr>
        <p:spPr>
          <a:xfrm>
            <a:off x="4028376" y="6281928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CBA41F1-ED75-4F55-BA4B-F88B6BBAD51B}"/>
              </a:ext>
            </a:extLst>
          </p:cNvPr>
          <p:cNvSpPr/>
          <p:nvPr userDrawn="1"/>
        </p:nvSpPr>
        <p:spPr>
          <a:xfrm>
            <a:off x="4604448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292027F-AAE9-4110-9FB9-9485D82493DC}"/>
              </a:ext>
            </a:extLst>
          </p:cNvPr>
          <p:cNvSpPr/>
          <p:nvPr userDrawn="1"/>
        </p:nvSpPr>
        <p:spPr>
          <a:xfrm>
            <a:off x="6327648" y="1133856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2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0" y="65151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0" y="54864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8FFED0C-C9D9-439B-8A01-3C4181694F90}"/>
              </a:ext>
            </a:extLst>
          </p:cNvPr>
          <p:cNvSpPr/>
          <p:nvPr userDrawn="1"/>
        </p:nvSpPr>
        <p:spPr>
          <a:xfrm>
            <a:off x="0" y="6858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12DC0D-3BAD-4A09-83DE-A880AF5D71CB}"/>
              </a:ext>
            </a:extLst>
          </p:cNvPr>
          <p:cNvSpPr/>
          <p:nvPr userDrawn="1"/>
        </p:nvSpPr>
        <p:spPr>
          <a:xfrm>
            <a:off x="0" y="17145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0" y="20574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216" y="1600200"/>
            <a:ext cx="3931920" cy="2468880"/>
          </a:xfrm>
        </p:spPr>
        <p:txBody>
          <a:bodyPr lIns="0" anchor="t">
            <a:norm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81336A6-FDB1-681C-EC4F-5339DD8CCF3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61288" y="292608"/>
            <a:ext cx="5358384" cy="6172200"/>
          </a:xfrm>
        </p:spPr>
        <p:txBody>
          <a:bodyPr anchor="ctr">
            <a:normAutofit/>
          </a:bodyPr>
          <a:lstStyle>
            <a:lvl1pPr>
              <a:spcBef>
                <a:spcPts val="1600"/>
              </a:spcBef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A1B7E8-2CFA-29DD-500E-429274984C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43216" y="4206240"/>
            <a:ext cx="3931920" cy="201168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E0B9BB-DE60-45D5-BB83-F9309D54A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C1814D13-F502-4AE1-80E4-7479F5797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4AA35C5-6F41-4930-94A5-EE0C65115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E699F-5AAB-313F-E7C1-1C2F2A9D7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3216" y="1133856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84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ictur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C3D54C-F4F9-4FBF-80F6-F45EFD6A2CFF}"/>
              </a:ext>
            </a:extLst>
          </p:cNvPr>
          <p:cNvSpPr/>
          <p:nvPr userDrawn="1"/>
        </p:nvSpPr>
        <p:spPr>
          <a:xfrm>
            <a:off x="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0E28C-9E20-435C-99D0-48CF2909019B}"/>
              </a:ext>
            </a:extLst>
          </p:cNvPr>
          <p:cNvSpPr/>
          <p:nvPr userDrawn="1"/>
        </p:nvSpPr>
        <p:spPr>
          <a:xfrm>
            <a:off x="121339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06EA5A-9289-4E46-9AB8-457FE7AD1491}"/>
              </a:ext>
            </a:extLst>
          </p:cNvPr>
          <p:cNvSpPr/>
          <p:nvPr userDrawn="1"/>
        </p:nvSpPr>
        <p:spPr>
          <a:xfrm>
            <a:off x="182008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425AF3-AF4E-4334-8EF6-9C9C36BFF6E9}"/>
              </a:ext>
            </a:extLst>
          </p:cNvPr>
          <p:cNvSpPr/>
          <p:nvPr userDrawn="1"/>
        </p:nvSpPr>
        <p:spPr>
          <a:xfrm>
            <a:off x="242678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44959B-5FB7-4710-8EB4-C6F2E27C47D4}"/>
              </a:ext>
            </a:extLst>
          </p:cNvPr>
          <p:cNvSpPr/>
          <p:nvPr userDrawn="1"/>
        </p:nvSpPr>
        <p:spPr>
          <a:xfrm>
            <a:off x="3033475" y="0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72CBB0-055F-4C86-A198-4CCA83E0D07C}"/>
              </a:ext>
            </a:extLst>
          </p:cNvPr>
          <p:cNvSpPr/>
          <p:nvPr userDrawn="1"/>
        </p:nvSpPr>
        <p:spPr>
          <a:xfrm>
            <a:off x="364017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507067-9434-4548-88C1-96187DB5A02A}"/>
              </a:ext>
            </a:extLst>
          </p:cNvPr>
          <p:cNvSpPr/>
          <p:nvPr userDrawn="1"/>
        </p:nvSpPr>
        <p:spPr>
          <a:xfrm>
            <a:off x="424686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CD849-640F-48CE-8342-1AE774134F52}"/>
              </a:ext>
            </a:extLst>
          </p:cNvPr>
          <p:cNvSpPr/>
          <p:nvPr userDrawn="1"/>
        </p:nvSpPr>
        <p:spPr>
          <a:xfrm>
            <a:off x="485356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195952-CF8E-4D15-9CC8-CA4743A73453}"/>
              </a:ext>
            </a:extLst>
          </p:cNvPr>
          <p:cNvSpPr/>
          <p:nvPr userDrawn="1"/>
        </p:nvSpPr>
        <p:spPr>
          <a:xfrm>
            <a:off x="5460256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1A4A50-99ED-4ED2-8288-09A681E55857}"/>
              </a:ext>
            </a:extLst>
          </p:cNvPr>
          <p:cNvSpPr/>
          <p:nvPr userDrawn="1"/>
        </p:nvSpPr>
        <p:spPr>
          <a:xfrm>
            <a:off x="606695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E24E4D-15D7-4BF5-9092-BD4E86DB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0" y="548640"/>
            <a:ext cx="4572000" cy="2103120"/>
          </a:xfrm>
        </p:spPr>
        <p:txBody>
          <a:bodyPr lIns="0" anchor="b">
            <a:normAutofit/>
          </a:bodyPr>
          <a:lstStyle>
            <a:lvl1pPr>
              <a:lnSpc>
                <a:spcPct val="80000"/>
              </a:lnSpc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8">
            <a:extLst>
              <a:ext uri="{FF2B5EF4-FFF2-40B4-BE49-F238E27FC236}">
                <a16:creationId xmlns:a16="http://schemas.microsoft.com/office/drawing/2014/main" id="{F5B0F680-047E-4915-A8F5-EFB05A62D5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07060"/>
            <a:ext cx="6071616" cy="625474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B083665-5C4D-5D9C-5068-E7DF81B599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75120" y="3429000"/>
            <a:ext cx="4572000" cy="25146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93E355-5671-4FE4-8958-99FC40EF5B1D}"/>
              </a:ext>
            </a:extLst>
          </p:cNvPr>
          <p:cNvSpPr/>
          <p:nvPr userDrawn="1"/>
        </p:nvSpPr>
        <p:spPr>
          <a:xfrm>
            <a:off x="6743700" y="28502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9138" y="6356350"/>
            <a:ext cx="783776" cy="365125"/>
          </a:xfrm>
        </p:spPr>
        <p:txBody>
          <a:bodyPr lIns="0"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3D699E8-339D-4753-8032-13F328C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7214" y="6356350"/>
            <a:ext cx="280851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24FE381-D866-4C7F-95D5-4CF34B3A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30" y="6356350"/>
            <a:ext cx="783770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2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E1FA9687-5666-46AC-B2C5-FDA4A4EF6670}"/>
              </a:ext>
            </a:extLst>
          </p:cNvPr>
          <p:cNvSpPr/>
          <p:nvPr userDrawn="1"/>
        </p:nvSpPr>
        <p:spPr>
          <a:xfrm>
            <a:off x="6099048" y="2560320"/>
            <a:ext cx="6089904" cy="4297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A0B6809-6EF5-4C1C-AE26-93D43D084EE4}"/>
              </a:ext>
            </a:extLst>
          </p:cNvPr>
          <p:cNvSpPr/>
          <p:nvPr userDrawn="1"/>
        </p:nvSpPr>
        <p:spPr>
          <a:xfrm>
            <a:off x="0" y="2560320"/>
            <a:ext cx="6099048" cy="4297680"/>
          </a:xfrm>
          <a:prstGeom prst="rect">
            <a:avLst/>
          </a:prstGeom>
          <a:solidFill>
            <a:schemeClr val="accent4"/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5017194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430045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5375565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358371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286696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215022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322533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1791855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1433484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6092307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358371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4658823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1075113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250859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716742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5733936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3942081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88EB2E-CD96-47B9-A63A-8D18CCA89512}"/>
              </a:ext>
            </a:extLst>
          </p:cNvPr>
          <p:cNvSpPr/>
          <p:nvPr userDrawn="1"/>
        </p:nvSpPr>
        <p:spPr>
          <a:xfrm>
            <a:off x="1146787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38708E-067F-4FA9-BA12-1C4EA2B37A63}"/>
              </a:ext>
            </a:extLst>
          </p:cNvPr>
          <p:cNvSpPr/>
          <p:nvPr userDrawn="1"/>
        </p:nvSpPr>
        <p:spPr>
          <a:xfrm>
            <a:off x="1075113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35FFEA-E06D-408B-A778-0B32F03EFF9F}"/>
              </a:ext>
            </a:extLst>
          </p:cNvPr>
          <p:cNvSpPr/>
          <p:nvPr userDrawn="1"/>
        </p:nvSpPr>
        <p:spPr>
          <a:xfrm>
            <a:off x="1182624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48561E-6688-489C-BA9B-9C5D3AD90706}"/>
              </a:ext>
            </a:extLst>
          </p:cNvPr>
          <p:cNvSpPr/>
          <p:nvPr userDrawn="1"/>
        </p:nvSpPr>
        <p:spPr>
          <a:xfrm>
            <a:off x="10034388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6BE74A-DCDC-4736-A000-7680D880DF04}"/>
              </a:ext>
            </a:extLst>
          </p:cNvPr>
          <p:cNvSpPr/>
          <p:nvPr userDrawn="1"/>
        </p:nvSpPr>
        <p:spPr>
          <a:xfrm>
            <a:off x="931764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030A29-CB1B-4217-961C-E14F3593D004}"/>
              </a:ext>
            </a:extLst>
          </p:cNvPr>
          <p:cNvSpPr/>
          <p:nvPr userDrawn="1"/>
        </p:nvSpPr>
        <p:spPr>
          <a:xfrm>
            <a:off x="8600904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0C4995-9291-4EC8-9EE7-99138E697D86}"/>
              </a:ext>
            </a:extLst>
          </p:cNvPr>
          <p:cNvSpPr/>
          <p:nvPr userDrawn="1"/>
        </p:nvSpPr>
        <p:spPr>
          <a:xfrm>
            <a:off x="967601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F7B342-9394-4E5F-BE39-DC03310AD81F}"/>
              </a:ext>
            </a:extLst>
          </p:cNvPr>
          <p:cNvSpPr/>
          <p:nvPr userDrawn="1"/>
        </p:nvSpPr>
        <p:spPr>
          <a:xfrm>
            <a:off x="8242533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4940C5-39A1-40E8-8A26-EDA81A5FF6E2}"/>
              </a:ext>
            </a:extLst>
          </p:cNvPr>
          <p:cNvSpPr/>
          <p:nvPr userDrawn="1"/>
        </p:nvSpPr>
        <p:spPr>
          <a:xfrm>
            <a:off x="7884162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268A38-2DB0-40ED-A3BD-7B0DBF3DC185}"/>
              </a:ext>
            </a:extLst>
          </p:cNvPr>
          <p:cNvSpPr/>
          <p:nvPr userDrawn="1"/>
        </p:nvSpPr>
        <p:spPr>
          <a:xfrm>
            <a:off x="6809049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22658B-4E93-40D4-8683-4BFDB7FD28AC}"/>
              </a:ext>
            </a:extLst>
          </p:cNvPr>
          <p:cNvSpPr/>
          <p:nvPr userDrawn="1"/>
        </p:nvSpPr>
        <p:spPr>
          <a:xfrm>
            <a:off x="11109501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94E203-4D9D-4315-811B-6AEBDA949895}"/>
              </a:ext>
            </a:extLst>
          </p:cNvPr>
          <p:cNvSpPr/>
          <p:nvPr userDrawn="1"/>
        </p:nvSpPr>
        <p:spPr>
          <a:xfrm>
            <a:off x="7525791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58DF5A4-693E-486D-BAB8-69D0BDAE74CE}"/>
              </a:ext>
            </a:extLst>
          </p:cNvPr>
          <p:cNvSpPr/>
          <p:nvPr userDrawn="1"/>
        </p:nvSpPr>
        <p:spPr>
          <a:xfrm>
            <a:off x="8959275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FBA4F83-ED0B-439D-983D-DBBFB23D2612}"/>
              </a:ext>
            </a:extLst>
          </p:cNvPr>
          <p:cNvSpPr/>
          <p:nvPr userDrawn="1"/>
        </p:nvSpPr>
        <p:spPr>
          <a:xfrm>
            <a:off x="716742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EB3F76F-9FC5-454E-9B4F-C471289878CD}"/>
              </a:ext>
            </a:extLst>
          </p:cNvPr>
          <p:cNvSpPr/>
          <p:nvPr userDrawn="1"/>
        </p:nvSpPr>
        <p:spPr>
          <a:xfrm>
            <a:off x="645067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1B303D9-4182-4C78-A463-7ED50F26193B}"/>
              </a:ext>
            </a:extLst>
          </p:cNvPr>
          <p:cNvSpPr/>
          <p:nvPr userDrawn="1"/>
        </p:nvSpPr>
        <p:spPr>
          <a:xfrm>
            <a:off x="1039275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10515600" cy="1463040"/>
          </a:xfrm>
        </p:spPr>
        <p:txBody>
          <a:bodyPr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8AE114F-BA87-536C-036A-0DB6E0BE7D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1248" y="3474720"/>
            <a:ext cx="4544568" cy="2514600"/>
          </a:xfrm>
        </p:spPr>
        <p:txBody>
          <a:bodyPr anchor="t">
            <a:normAutofit/>
          </a:bodyPr>
          <a:lstStyle>
            <a:lvl1pPr marL="0" indent="0">
              <a:spcBef>
                <a:spcPts val="160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6DAC790-B1F2-BF98-BA0C-C7E1773C47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75120" y="3474720"/>
            <a:ext cx="4544568" cy="2514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4" name="Date Placeholder 3">
            <a:extLst>
              <a:ext uri="{FF2B5EF4-FFF2-40B4-BE49-F238E27FC236}">
                <a16:creationId xmlns:a16="http://schemas.microsoft.com/office/drawing/2014/main" id="{403A449B-E2DB-41B6-A150-A5C66BE78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75" name="Footer Placeholder 4">
            <a:extLst>
              <a:ext uri="{FF2B5EF4-FFF2-40B4-BE49-F238E27FC236}">
                <a16:creationId xmlns:a16="http://schemas.microsoft.com/office/drawing/2014/main" id="{1D45A931-0FDA-46B3-A78A-EDB46C29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43592334-BF43-483B-9ED5-B96DF770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5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48640"/>
            <a:ext cx="4572000" cy="2103120"/>
          </a:xfrm>
        </p:spPr>
        <p:txBody>
          <a:bodyPr lIns="0" tIns="0" rIns="0" bIns="0"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8AE114F-BA87-536C-036A-0DB6E0BE7D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2960" y="3429000"/>
            <a:ext cx="4572000" cy="2743200"/>
          </a:xfrm>
        </p:spPr>
        <p:txBody>
          <a:bodyPr lIns="0" tIns="0" rIns="0" bIns="0" anchor="t">
            <a:normAutofit/>
          </a:bodyPr>
          <a:lstStyle>
            <a:lvl1pPr marL="228600" indent="-228600">
              <a:spcBef>
                <a:spcPts val="16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6DAC790-B1F2-BF98-BA0C-C7E1773C47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61304" y="795528"/>
            <a:ext cx="5495544" cy="52578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4" name="Date Placeholder 3">
            <a:extLst>
              <a:ext uri="{FF2B5EF4-FFF2-40B4-BE49-F238E27FC236}">
                <a16:creationId xmlns:a16="http://schemas.microsoft.com/office/drawing/2014/main" id="{403A449B-E2DB-41B6-A150-A5C66BE78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75" name="Footer Placeholder 4">
            <a:extLst>
              <a:ext uri="{FF2B5EF4-FFF2-40B4-BE49-F238E27FC236}">
                <a16:creationId xmlns:a16="http://schemas.microsoft.com/office/drawing/2014/main" id="{1D45A931-0FDA-46B3-A78A-EDB46C29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43592334-BF43-483B-9ED5-B96DF770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6421C9-A6E7-D6F1-2797-6D59639AEF04}"/>
              </a:ext>
            </a:extLst>
          </p:cNvPr>
          <p:cNvSpPr/>
          <p:nvPr userDrawn="1"/>
        </p:nvSpPr>
        <p:spPr>
          <a:xfrm>
            <a:off x="822960" y="28502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6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6" r:id="rId3"/>
    <p:sldLayoutId id="2147483675" r:id="rId4"/>
    <p:sldLayoutId id="2147483676" r:id="rId5"/>
    <p:sldLayoutId id="2147483691" r:id="rId6"/>
    <p:sldLayoutId id="2147483668" r:id="rId7"/>
    <p:sldLayoutId id="2147483679" r:id="rId8"/>
    <p:sldLayoutId id="2147483692" r:id="rId9"/>
    <p:sldLayoutId id="2147483693" r:id="rId10"/>
    <p:sldLayoutId id="2147483678" r:id="rId11"/>
    <p:sldLayoutId id="2147483673" r:id="rId12"/>
    <p:sldLayoutId id="2147483681" r:id="rId13"/>
    <p:sldLayoutId id="2147483694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eographyeducation.org/2015/03/10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9577" y="640080"/>
            <a:ext cx="5724144" cy="3657600"/>
          </a:xfrm>
        </p:spPr>
        <p:txBody>
          <a:bodyPr tIns="0" rIns="0" bIns="0">
            <a:normAutofit fontScale="90000"/>
          </a:bodyPr>
          <a:lstStyle/>
          <a:p>
            <a:pPr algn="ctr"/>
            <a:r>
              <a:rPr lang="en-US" dirty="0"/>
              <a:t>Cross-Cultural Communication in Medical Contexts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9577" y="5577840"/>
            <a:ext cx="5724144" cy="472073"/>
          </a:xfrm>
        </p:spPr>
        <p:txBody>
          <a:bodyPr tIns="91440" rIns="0" bIns="0">
            <a:noAutofit/>
          </a:bodyPr>
          <a:lstStyle/>
          <a:p>
            <a:r>
              <a:rPr lang="en-US" sz="3600" dirty="0"/>
              <a:t>Mark Topazian, M.D.</a:t>
            </a:r>
          </a:p>
        </p:txBody>
      </p:sp>
      <p:pic>
        <p:nvPicPr>
          <p:cNvPr id="18" name="Picture Placeholder 17" descr="red-headed person with round glasses, blue scarf, against an orange background">
            <a:extLst>
              <a:ext uri="{FF2B5EF4-FFF2-40B4-BE49-F238E27FC236}">
                <a16:creationId xmlns:a16="http://schemas.microsoft.com/office/drawing/2014/main" id="{DF1622E7-8A65-41B3-A580-D41862C0882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9072"/>
            <a:ext cx="1719072" cy="171907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8F57F6-0F33-FC05-2E65-A141386C31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69" y="1719072"/>
            <a:ext cx="1697804" cy="17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77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7213EF-5766-649D-1D84-02ADDE52B96A}"/>
              </a:ext>
            </a:extLst>
          </p:cNvPr>
          <p:cNvSpPr/>
          <p:nvPr/>
        </p:nvSpPr>
        <p:spPr>
          <a:xfrm>
            <a:off x="1011739" y="4946609"/>
            <a:ext cx="1967435" cy="631231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7DA3FF-EBFE-A036-D6FC-4CE631A4C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39" y="2711491"/>
            <a:ext cx="10229481" cy="3474720"/>
          </a:xfrm>
        </p:spPr>
        <p:txBody>
          <a:bodyPr>
            <a:normAutofit fontScale="90000"/>
          </a:bodyPr>
          <a:lstStyle/>
          <a:p>
            <a:pPr>
              <a:lnSpc>
                <a:spcPts val="6580"/>
              </a:lnSpc>
            </a:pPr>
            <a:r>
              <a:rPr lang="en-US" dirty="0"/>
              <a:t>Why does good cross-cultural communication matter?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Good outcomes</a:t>
            </a:r>
            <a:br>
              <a:rPr lang="en-US" dirty="0"/>
            </a:br>
            <a:r>
              <a:rPr lang="en-US" dirty="0"/>
              <a:t>Professional influence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6892CEB-02E6-2A6C-8187-A8446E9589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5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7213EF-5766-649D-1D84-02ADDE52B96A}"/>
              </a:ext>
            </a:extLst>
          </p:cNvPr>
          <p:cNvSpPr/>
          <p:nvPr/>
        </p:nvSpPr>
        <p:spPr>
          <a:xfrm>
            <a:off x="1011739" y="4946609"/>
            <a:ext cx="1967435" cy="631231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7DA3FF-EBFE-A036-D6FC-4CE631A4C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39" y="2711491"/>
            <a:ext cx="10229481" cy="3474720"/>
          </a:xfrm>
        </p:spPr>
        <p:txBody>
          <a:bodyPr>
            <a:normAutofit fontScale="90000"/>
          </a:bodyPr>
          <a:lstStyle/>
          <a:p>
            <a:pPr>
              <a:lnSpc>
                <a:spcPts val="6580"/>
              </a:lnSpc>
            </a:pPr>
            <a:r>
              <a:rPr lang="en-US" dirty="0"/>
              <a:t>Why does good cross-cultural communication matter?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Good outcomes</a:t>
            </a:r>
            <a:br>
              <a:rPr lang="en-US" dirty="0"/>
            </a:br>
            <a:r>
              <a:rPr lang="en-US" dirty="0"/>
              <a:t>Professional influence</a:t>
            </a:r>
            <a:br>
              <a:rPr lang="en-US" dirty="0"/>
            </a:br>
            <a:r>
              <a:rPr lang="en-US" dirty="0"/>
              <a:t>Spiritual influence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6892CEB-02E6-2A6C-8187-A8446E9589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19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01" y="1691640"/>
            <a:ext cx="10877797" cy="3474720"/>
          </a:xfrm>
          <a:noFill/>
        </p:spPr>
        <p:txBody>
          <a:bodyPr lIns="0" tIns="0" rIns="0" bIns="0" anchor="ctr">
            <a:noAutofit/>
          </a:bodyPr>
          <a:lstStyle/>
          <a:p>
            <a:r>
              <a:rPr lang="en-US" sz="6000" dirty="0"/>
              <a:t>What is “culture”?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CEBD4-35BF-26BB-D438-DA43EBD5E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5577840"/>
            <a:ext cx="5029200" cy="457200"/>
          </a:xfrm>
          <a:noFill/>
        </p:spPr>
        <p:txBody>
          <a:bodyPr lIns="0" tIns="91440" rIns="0" bIns="0">
            <a:no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FE56F0-69D3-96BA-5396-30B7875106A1}"/>
              </a:ext>
            </a:extLst>
          </p:cNvPr>
          <p:cNvSpPr/>
          <p:nvPr/>
        </p:nvSpPr>
        <p:spPr>
          <a:xfrm>
            <a:off x="849086" y="4855029"/>
            <a:ext cx="1458685" cy="722811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01" y="3063239"/>
            <a:ext cx="10877797" cy="3474720"/>
          </a:xfrm>
          <a:noFill/>
        </p:spPr>
        <p:txBody>
          <a:bodyPr lIns="0" tIns="0" rIns="0" bIns="0" anchor="ctr">
            <a:noAutofit/>
          </a:bodyPr>
          <a:lstStyle/>
          <a:p>
            <a:r>
              <a:rPr lang="en-US" sz="4000" dirty="0"/>
              <a:t>The shared social behavior, institutions, and norms of a group of people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>
                <a:solidFill>
                  <a:srgbClr val="41529B"/>
                </a:solidFill>
              </a:rPr>
              <a:t>A way of life</a:t>
            </a:r>
            <a:br>
              <a:rPr lang="en-US" sz="4000" dirty="0">
                <a:solidFill>
                  <a:srgbClr val="41529B"/>
                </a:solidFill>
              </a:rPr>
            </a:br>
            <a:br>
              <a:rPr lang="en-US" sz="4000" dirty="0">
                <a:solidFill>
                  <a:srgbClr val="41529B"/>
                </a:solidFill>
              </a:rPr>
            </a:br>
            <a:r>
              <a:rPr lang="en-US" sz="4000" dirty="0">
                <a:solidFill>
                  <a:srgbClr val="41529B"/>
                </a:solidFill>
              </a:rPr>
              <a:t>The sum of normal expectations</a:t>
            </a:r>
            <a:br>
              <a:rPr lang="en-US" sz="4000" dirty="0">
                <a:solidFill>
                  <a:srgbClr val="41529B"/>
                </a:solidFill>
              </a:rPr>
            </a:br>
            <a:br>
              <a:rPr lang="en-US" sz="4000" dirty="0">
                <a:solidFill>
                  <a:srgbClr val="41529B"/>
                </a:solidFill>
              </a:rPr>
            </a:br>
            <a:br>
              <a:rPr lang="en-US" sz="4000" dirty="0">
                <a:solidFill>
                  <a:srgbClr val="41529B"/>
                </a:solidFill>
              </a:rPr>
            </a:br>
            <a:br>
              <a:rPr lang="en-US" sz="4000" dirty="0">
                <a:solidFill>
                  <a:srgbClr val="41529B"/>
                </a:solidFill>
              </a:rPr>
            </a:br>
            <a:r>
              <a:rPr lang="en-US" sz="1800" dirty="0">
                <a:solidFill>
                  <a:srgbClr val="41529B"/>
                </a:solidFill>
              </a:rPr>
              <a:t>Thomas Berger, Desert Rose Consultancy</a:t>
            </a:r>
            <a:br>
              <a:rPr lang="en-US" sz="4000" dirty="0">
                <a:solidFill>
                  <a:srgbClr val="41529B"/>
                </a:solidFill>
              </a:rPr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7E92FB-D987-CBB4-7731-89CE8C7E74F6}"/>
              </a:ext>
            </a:extLst>
          </p:cNvPr>
          <p:cNvSpPr/>
          <p:nvPr/>
        </p:nvSpPr>
        <p:spPr>
          <a:xfrm>
            <a:off x="849086" y="4855029"/>
            <a:ext cx="1458685" cy="722811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17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01" y="3063239"/>
            <a:ext cx="10877797" cy="3474720"/>
          </a:xfrm>
          <a:noFill/>
        </p:spPr>
        <p:txBody>
          <a:bodyPr lIns="0" tIns="0" rIns="0" bIns="0" anchor="ctr">
            <a:noAutofit/>
          </a:bodyPr>
          <a:lstStyle/>
          <a:p>
            <a:r>
              <a:rPr lang="en-US" sz="4000" dirty="0"/>
              <a:t>The shared social behavior, institutions, and norms of a group of people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A way of life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>
                <a:solidFill>
                  <a:srgbClr val="41529B"/>
                </a:solidFill>
              </a:rPr>
              <a:t>The sum of normal expectations</a:t>
            </a:r>
            <a:br>
              <a:rPr lang="en-US" sz="4000" dirty="0">
                <a:solidFill>
                  <a:srgbClr val="41529B"/>
                </a:solidFill>
              </a:rPr>
            </a:br>
            <a:br>
              <a:rPr lang="en-US" sz="4000" dirty="0">
                <a:solidFill>
                  <a:srgbClr val="41529B"/>
                </a:solidFill>
              </a:rPr>
            </a:br>
            <a:br>
              <a:rPr lang="en-US" sz="4000" dirty="0">
                <a:solidFill>
                  <a:srgbClr val="41529B"/>
                </a:solidFill>
              </a:rPr>
            </a:br>
            <a:br>
              <a:rPr lang="en-US" sz="4000" dirty="0">
                <a:solidFill>
                  <a:srgbClr val="41529B"/>
                </a:solidFill>
              </a:rPr>
            </a:br>
            <a:r>
              <a:rPr lang="en-US" sz="1800" dirty="0">
                <a:solidFill>
                  <a:srgbClr val="41529B"/>
                </a:solidFill>
              </a:rPr>
              <a:t>Thomas Berger, Desert Rose Consultancy</a:t>
            </a:r>
            <a:br>
              <a:rPr lang="en-US" sz="4000" dirty="0">
                <a:solidFill>
                  <a:srgbClr val="41529B"/>
                </a:solidFill>
              </a:rPr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898071-7DEA-C94B-7728-96F501661F7D}"/>
              </a:ext>
            </a:extLst>
          </p:cNvPr>
          <p:cNvSpPr/>
          <p:nvPr/>
        </p:nvSpPr>
        <p:spPr>
          <a:xfrm>
            <a:off x="849086" y="4855029"/>
            <a:ext cx="1458685" cy="722811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54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01" y="3063239"/>
            <a:ext cx="10877797" cy="3474720"/>
          </a:xfrm>
          <a:noFill/>
        </p:spPr>
        <p:txBody>
          <a:bodyPr lIns="0" tIns="0" rIns="0" bIns="0" anchor="ctr">
            <a:noAutofit/>
          </a:bodyPr>
          <a:lstStyle/>
          <a:p>
            <a:r>
              <a:rPr lang="en-US" sz="4000" dirty="0"/>
              <a:t>The shared social behavior, institutions, and norms of a group of people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A way of life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The sum of normal expectations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1800" dirty="0"/>
              <a:t>Thomas Berger, Desert Rose Consultancy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5AD111-2F78-9A5F-AA53-53C3C8E5ABA0}"/>
              </a:ext>
            </a:extLst>
          </p:cNvPr>
          <p:cNvSpPr/>
          <p:nvPr/>
        </p:nvSpPr>
        <p:spPr>
          <a:xfrm>
            <a:off x="849086" y="4855029"/>
            <a:ext cx="1458685" cy="722811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8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D6F239-B2F2-85FE-3CDA-1AE5D2DC5881}"/>
              </a:ext>
            </a:extLst>
          </p:cNvPr>
          <p:cNvSpPr/>
          <p:nvPr/>
        </p:nvSpPr>
        <p:spPr>
          <a:xfrm>
            <a:off x="829733" y="4927600"/>
            <a:ext cx="1981200" cy="650240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04" y="2204719"/>
            <a:ext cx="5848597" cy="3474720"/>
          </a:xfrm>
          <a:noFill/>
        </p:spPr>
        <p:txBody>
          <a:bodyPr lIns="0" tIns="0" rIns="0" bIns="0" anchor="ctr">
            <a:noAutofit/>
          </a:bodyPr>
          <a:lstStyle/>
          <a:p>
            <a:r>
              <a:rPr lang="en-US" sz="4000" dirty="0"/>
              <a:t>You visit a hospital in a resource-limited setting to teach a new method. When you arrive at the site, your hosts tell you that the equipment you need isn’t functioning.  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CEBD4-35BF-26BB-D438-DA43EBD5E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5698" y="5961298"/>
            <a:ext cx="5029200" cy="457200"/>
          </a:xfrm>
          <a:noFill/>
        </p:spPr>
        <p:txBody>
          <a:bodyPr lIns="0" tIns="91440" rIns="0" bIns="0">
            <a:noAutofit/>
          </a:bodyPr>
          <a:lstStyle/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D76979C-11B8-2C7F-8AC4-B846258CA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22533" y="0"/>
            <a:ext cx="54694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382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D6F239-B2F2-85FE-3CDA-1AE5D2DC5881}"/>
              </a:ext>
            </a:extLst>
          </p:cNvPr>
          <p:cNvSpPr/>
          <p:nvPr/>
        </p:nvSpPr>
        <p:spPr>
          <a:xfrm>
            <a:off x="829733" y="4927600"/>
            <a:ext cx="1981200" cy="650240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01" y="1691640"/>
            <a:ext cx="10877797" cy="3474720"/>
          </a:xfrm>
          <a:noFill/>
        </p:spPr>
        <p:txBody>
          <a:bodyPr lIns="0" tIns="0" rIns="0" bIns="0" anchor="ctr">
            <a:noAutofit/>
          </a:bodyPr>
          <a:lstStyle/>
          <a:p>
            <a:pPr>
              <a:lnSpc>
                <a:spcPts val="4800"/>
              </a:lnSpc>
            </a:pP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How would you react?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 - Express surprise and frustration</a:t>
            </a:r>
            <a:br>
              <a:rPr lang="en-US" sz="4000" dirty="0"/>
            </a:br>
            <a:r>
              <a:rPr lang="en-US" sz="4000" dirty="0"/>
              <a:t> - Ask how long the equipment’s been broken</a:t>
            </a:r>
            <a:br>
              <a:rPr lang="en-US" sz="4000" dirty="0"/>
            </a:br>
            <a:r>
              <a:rPr lang="en-US" sz="4000" dirty="0"/>
              <a:t> - Offer to try to fix the equipment yourself</a:t>
            </a:r>
            <a:br>
              <a:rPr lang="en-US" sz="4000" dirty="0"/>
            </a:br>
            <a:r>
              <a:rPr lang="en-US" sz="4000" dirty="0"/>
              <a:t> - Suggest going out for coffee</a:t>
            </a:r>
            <a:br>
              <a:rPr lang="en-US" sz="4000" dirty="0"/>
            </a:br>
            <a:r>
              <a:rPr lang="en-US" sz="4000" dirty="0"/>
              <a:t> - Reschedule your return flight home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CEBD4-35BF-26BB-D438-DA43EBD5E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5698" y="5961298"/>
            <a:ext cx="5029200" cy="457200"/>
          </a:xfrm>
          <a:noFill/>
        </p:spPr>
        <p:txBody>
          <a:bodyPr lIns="0" tIns="91440" rIns="0" bIns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58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C4ED19-1327-3D36-5A9F-7BA9150C4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things don’t make sense . . 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3842A-247B-E945-E983-AF7D36E706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1248" y="3126382"/>
            <a:ext cx="4544568" cy="2991394"/>
          </a:xfrm>
        </p:spPr>
        <p:txBody>
          <a:bodyPr>
            <a:noAutofit/>
          </a:bodyPr>
          <a:lstStyle/>
          <a:p>
            <a:r>
              <a:rPr lang="en-US" sz="3600" dirty="0"/>
              <a:t>Confusion</a:t>
            </a:r>
          </a:p>
          <a:p>
            <a:r>
              <a:rPr lang="en-US" sz="3600" dirty="0"/>
              <a:t>Discomfort</a:t>
            </a:r>
          </a:p>
          <a:p>
            <a:r>
              <a:rPr lang="en-US" sz="3600" dirty="0"/>
              <a:t>Irritation</a:t>
            </a:r>
          </a:p>
          <a:p>
            <a:r>
              <a:rPr lang="en-US" sz="3600" dirty="0"/>
              <a:t>Anger</a:t>
            </a:r>
          </a:p>
          <a:p>
            <a:r>
              <a:rPr lang="en-US" sz="3600" dirty="0"/>
              <a:t>Judgement</a:t>
            </a:r>
          </a:p>
        </p:txBody>
      </p:sp>
    </p:spTree>
    <p:extLst>
      <p:ext uri="{BB962C8B-B14F-4D97-AF65-F5344CB8AC3E}">
        <p14:creationId xmlns:p14="http://schemas.microsoft.com/office/powerpoint/2010/main" val="3311497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962E8F-2AB9-898F-B161-54CB14B4F2B2}"/>
              </a:ext>
            </a:extLst>
          </p:cNvPr>
          <p:cNvSpPr/>
          <p:nvPr/>
        </p:nvSpPr>
        <p:spPr>
          <a:xfrm>
            <a:off x="849086" y="4855029"/>
            <a:ext cx="1458685" cy="722811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8FFDA4-DF06-8873-E22D-1D00C4148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9" y="1"/>
            <a:ext cx="9831977" cy="688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9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455346-1F04-DEB0-7C92-66DCA3F58F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465"/>
            <a:ext cx="12192000" cy="648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66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C4ED19-1327-3D36-5A9F-7BA9150C4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things don’t make sense . . 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BB3657-CA32-A6CC-9FE7-BA4016965E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39653" y="3136053"/>
            <a:ext cx="4544568" cy="2514600"/>
          </a:xfrm>
        </p:spPr>
        <p:txBody>
          <a:bodyPr>
            <a:noAutofit/>
          </a:bodyPr>
          <a:lstStyle/>
          <a:p>
            <a:r>
              <a:rPr lang="en-US" sz="3600" dirty="0"/>
              <a:t>Observe</a:t>
            </a:r>
          </a:p>
          <a:p>
            <a:r>
              <a:rPr lang="en-US" sz="3600" dirty="0"/>
              <a:t>Be curious</a:t>
            </a:r>
          </a:p>
          <a:p>
            <a:r>
              <a:rPr lang="en-US" sz="3600" dirty="0"/>
              <a:t>Ask</a:t>
            </a:r>
          </a:p>
          <a:p>
            <a:r>
              <a:rPr lang="en-US" sz="3600" dirty="0"/>
              <a:t>Apologize </a:t>
            </a:r>
          </a:p>
          <a:p>
            <a:r>
              <a:rPr lang="en-US" sz="3600" dirty="0"/>
              <a:t>Learn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3DCF161-0576-2481-2119-D5A3E54520DE}"/>
              </a:ext>
            </a:extLst>
          </p:cNvPr>
          <p:cNvSpPr txBox="1">
            <a:spLocks/>
          </p:cNvSpPr>
          <p:nvPr/>
        </p:nvSpPr>
        <p:spPr>
          <a:xfrm>
            <a:off x="8319685" y="6287347"/>
            <a:ext cx="3872315" cy="457200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Thomas Berger, Desert Rose Consultancy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3936B90-3221-4D80-1BB6-4FA88B8BC7C7}"/>
              </a:ext>
            </a:extLst>
          </p:cNvPr>
          <p:cNvSpPr txBox="1">
            <a:spLocks/>
          </p:cNvSpPr>
          <p:nvPr/>
        </p:nvSpPr>
        <p:spPr>
          <a:xfrm>
            <a:off x="841248" y="3126382"/>
            <a:ext cx="4544568" cy="29913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Confusion</a:t>
            </a:r>
          </a:p>
          <a:p>
            <a:r>
              <a:rPr lang="en-US" sz="3600" dirty="0"/>
              <a:t>Discomfort</a:t>
            </a:r>
          </a:p>
          <a:p>
            <a:r>
              <a:rPr lang="en-US" sz="3600" dirty="0"/>
              <a:t>Irritation</a:t>
            </a:r>
          </a:p>
          <a:p>
            <a:r>
              <a:rPr lang="en-US" sz="3600" dirty="0"/>
              <a:t>Anger</a:t>
            </a:r>
          </a:p>
          <a:p>
            <a:r>
              <a:rPr lang="en-US" sz="3600" dirty="0"/>
              <a:t>Judgement</a:t>
            </a:r>
          </a:p>
        </p:txBody>
      </p:sp>
    </p:spTree>
    <p:extLst>
      <p:ext uri="{BB962C8B-B14F-4D97-AF65-F5344CB8AC3E}">
        <p14:creationId xmlns:p14="http://schemas.microsoft.com/office/powerpoint/2010/main" val="1913918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D6F239-B2F2-85FE-3CDA-1AE5D2DC5881}"/>
              </a:ext>
            </a:extLst>
          </p:cNvPr>
          <p:cNvSpPr/>
          <p:nvPr/>
        </p:nvSpPr>
        <p:spPr>
          <a:xfrm>
            <a:off x="829733" y="4927600"/>
            <a:ext cx="1981200" cy="650240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BCBF58A-8FC5-8005-B2EE-82D1967AD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50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E30659-BBF9-8C87-8359-AABE6273C32B}"/>
              </a:ext>
            </a:extLst>
          </p:cNvPr>
          <p:cNvSpPr txBox="1"/>
          <p:nvPr/>
        </p:nvSpPr>
        <p:spPr>
          <a:xfrm>
            <a:off x="7315458" y="6095753"/>
            <a:ext cx="4663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https://geographyeducation.org/2015/03/10/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these-amazing-maps-show-the-true-diversity-of-</a:t>
            </a:r>
            <a:r>
              <a:rPr lang="en-US" sz="1600" dirty="0" err="1">
                <a:solidFill>
                  <a:schemeClr val="bg1"/>
                </a:solidFill>
              </a:rPr>
              <a:t>africa</a:t>
            </a:r>
            <a:r>
              <a:rPr lang="en-US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432552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DC820C-9C54-F80F-0CAF-01006524D09C}"/>
              </a:ext>
            </a:extLst>
          </p:cNvPr>
          <p:cNvSpPr/>
          <p:nvPr/>
        </p:nvSpPr>
        <p:spPr>
          <a:xfrm>
            <a:off x="6096000" y="948267"/>
            <a:ext cx="1320800" cy="541866"/>
          </a:xfrm>
          <a:prstGeom prst="rect">
            <a:avLst/>
          </a:prstGeom>
          <a:solidFill>
            <a:srgbClr val="D91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57D381B-E241-8F69-3047-0A884DF900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8" name="Picture 2" descr="The Culture Map: Breaking Through the Invisible Boundaries of Global  Business by Erin Meyer | Goodreads">
            <a:extLst>
              <a:ext uri="{FF2B5EF4-FFF2-40B4-BE49-F238E27FC236}">
                <a16:creationId xmlns:a16="http://schemas.microsoft.com/office/drawing/2014/main" id="{A2D1A857-44B9-B36A-B68A-758865F32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944" y="0"/>
            <a:ext cx="4608575" cy="700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rin Meyer - Lead, Negotiate, and Get Things Done Across the World - Nordic  Business Forum">
            <a:extLst>
              <a:ext uri="{FF2B5EF4-FFF2-40B4-BE49-F238E27FC236}">
                <a16:creationId xmlns:a16="http://schemas.microsoft.com/office/drawing/2014/main" id="{19C50C2E-032F-0ABF-D6EB-08F6863B3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7485" y="1779653"/>
            <a:ext cx="6179462" cy="393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150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DC820C-9C54-F80F-0CAF-01006524D09C}"/>
              </a:ext>
            </a:extLst>
          </p:cNvPr>
          <p:cNvSpPr/>
          <p:nvPr/>
        </p:nvSpPr>
        <p:spPr>
          <a:xfrm>
            <a:off x="6096000" y="948267"/>
            <a:ext cx="1320800" cy="541866"/>
          </a:xfrm>
          <a:prstGeom prst="rect">
            <a:avLst/>
          </a:prstGeom>
          <a:solidFill>
            <a:srgbClr val="D91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126E54A3-B7B3-2FE3-5586-BA1D53E34C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270" b="3270"/>
          <a:stretch>
            <a:fillRect/>
          </a:stretch>
        </p:blipFill>
        <p:spPr>
          <a:xfrm>
            <a:off x="6355051" y="153857"/>
            <a:ext cx="5248646" cy="6547087"/>
          </a:xfrm>
        </p:spPr>
      </p:pic>
      <p:pic>
        <p:nvPicPr>
          <p:cNvPr id="1026" name="Picture 2" descr="Ministering Cross-Culturally: A Model for Effective Personal Relationships">
            <a:extLst>
              <a:ext uri="{FF2B5EF4-FFF2-40B4-BE49-F238E27FC236}">
                <a16:creationId xmlns:a16="http://schemas.microsoft.com/office/drawing/2014/main" id="{CE75CB08-D640-71C5-4D18-1B456C1E0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03" y="-113740"/>
            <a:ext cx="4585846" cy="708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971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2B9038-DCB0-C0CA-ACD8-944CFE49CA4D}"/>
              </a:ext>
            </a:extLst>
          </p:cNvPr>
          <p:cNvSpPr/>
          <p:nvPr/>
        </p:nvSpPr>
        <p:spPr>
          <a:xfrm>
            <a:off x="897467" y="4893733"/>
            <a:ext cx="1778000" cy="541867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997AA-A566-9568-E929-D88C4D80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414" y="2397759"/>
            <a:ext cx="5540586" cy="3782907"/>
          </a:xfrm>
        </p:spPr>
        <p:txBody>
          <a:bodyPr>
            <a:normAutofit fontScale="90000"/>
          </a:bodyPr>
          <a:lstStyle/>
          <a:p>
            <a:r>
              <a:rPr lang="en-US" dirty="0"/>
              <a:t>High Context</a:t>
            </a:r>
            <a:br>
              <a:rPr lang="en-US" dirty="0"/>
            </a:br>
            <a:r>
              <a:rPr lang="en-US" dirty="0"/>
              <a:t>Communication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vs.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Low Context</a:t>
            </a:r>
            <a:br>
              <a:rPr lang="en-US" dirty="0"/>
            </a:br>
            <a:r>
              <a:rPr lang="en-US" dirty="0"/>
              <a:t>Communication</a:t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FC9BD6E-791A-2C77-2C00-4B0822F84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4613" y="6544735"/>
            <a:ext cx="5029200" cy="457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https://</a:t>
            </a:r>
            <a:r>
              <a:rPr lang="en-US" dirty="0" err="1"/>
              <a:t>www.craiyon.com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/image/WKpn1hPcTyeiErQQAwO0Yw</a:t>
            </a:r>
          </a:p>
        </p:txBody>
      </p:sp>
      <p:pic>
        <p:nvPicPr>
          <p:cNvPr id="3074" name="Picture 2" descr="photorealistic picture of An African doctor facing an American doctor who is gesturing">
            <a:extLst>
              <a:ext uri="{FF2B5EF4-FFF2-40B4-BE49-F238E27FC236}">
                <a16:creationId xmlns:a16="http://schemas.microsoft.com/office/drawing/2014/main" id="{BEB665F0-CE31-88A5-86D5-21EF7151A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960" y="411480"/>
            <a:ext cx="6035040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147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2B9038-DCB0-C0CA-ACD8-944CFE49CA4D}"/>
              </a:ext>
            </a:extLst>
          </p:cNvPr>
          <p:cNvSpPr/>
          <p:nvPr/>
        </p:nvSpPr>
        <p:spPr>
          <a:xfrm>
            <a:off x="897467" y="4893733"/>
            <a:ext cx="1778000" cy="541867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997AA-A566-9568-E929-D88C4D80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87" y="3002279"/>
            <a:ext cx="5540586" cy="3782907"/>
          </a:xfrm>
        </p:spPr>
        <p:txBody>
          <a:bodyPr>
            <a:noAutofit/>
          </a:bodyPr>
          <a:lstStyle/>
          <a:p>
            <a:pPr>
              <a:lnSpc>
                <a:spcPts val="4320"/>
              </a:lnSpc>
            </a:pPr>
            <a:r>
              <a:rPr lang="en-US" sz="3600" dirty="0"/>
              <a:t>Low context communication is:</a:t>
            </a:r>
            <a:br>
              <a:rPr lang="en-US" sz="3600" dirty="0"/>
            </a:b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- Precise</a:t>
            </a:r>
            <a:br>
              <a:rPr lang="en-US" sz="3600" dirty="0"/>
            </a:br>
            <a:r>
              <a:rPr lang="en-US" sz="3600" dirty="0"/>
              <a:t>- Explicit</a:t>
            </a:r>
            <a:br>
              <a:rPr lang="en-US" sz="3600" dirty="0"/>
            </a:br>
            <a:r>
              <a:rPr lang="en-US" sz="3600" dirty="0"/>
              <a:t>- Clear</a:t>
            </a:r>
            <a:br>
              <a:rPr lang="en-US" sz="3600" dirty="0"/>
            </a:br>
            <a:r>
              <a:rPr lang="en-US" sz="3600" dirty="0"/>
              <a:t>- Understood at face value</a:t>
            </a:r>
            <a:br>
              <a:rPr lang="en-US" sz="3600" dirty="0"/>
            </a:br>
            <a:r>
              <a:rPr lang="en-US" sz="3600" dirty="0"/>
              <a:t>- Repetitious</a:t>
            </a:r>
            <a:br>
              <a:rPr lang="en-US" sz="1200" dirty="0"/>
            </a:br>
            <a:endParaRPr lang="en-US" sz="36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FC9BD6E-791A-2C77-2C00-4B0822F84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4613" y="6544735"/>
            <a:ext cx="5029200" cy="457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https://</a:t>
            </a:r>
            <a:r>
              <a:rPr lang="en-US" dirty="0" err="1"/>
              <a:t>www.craiyon.com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/image/WKpn1hPcTyeiErQQAwO0Yw</a:t>
            </a:r>
          </a:p>
        </p:txBody>
      </p:sp>
      <p:pic>
        <p:nvPicPr>
          <p:cNvPr id="3074" name="Picture 2" descr="photorealistic picture of An African doctor facing an American doctor who is gesturing">
            <a:extLst>
              <a:ext uri="{FF2B5EF4-FFF2-40B4-BE49-F238E27FC236}">
                <a16:creationId xmlns:a16="http://schemas.microsoft.com/office/drawing/2014/main" id="{BEB665F0-CE31-88A5-86D5-21EF7151A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960" y="411480"/>
            <a:ext cx="6035040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494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2B9038-DCB0-C0CA-ACD8-944CFE49CA4D}"/>
              </a:ext>
            </a:extLst>
          </p:cNvPr>
          <p:cNvSpPr/>
          <p:nvPr/>
        </p:nvSpPr>
        <p:spPr>
          <a:xfrm>
            <a:off x="897467" y="4893733"/>
            <a:ext cx="1778000" cy="541867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997AA-A566-9568-E929-D88C4D80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87" y="3002279"/>
            <a:ext cx="5540586" cy="3782907"/>
          </a:xfrm>
        </p:spPr>
        <p:txBody>
          <a:bodyPr>
            <a:noAutofit/>
          </a:bodyPr>
          <a:lstStyle/>
          <a:p>
            <a:pPr marL="15875">
              <a:lnSpc>
                <a:spcPts val="4020"/>
              </a:lnSpc>
              <a:spcBef>
                <a:spcPts val="0"/>
              </a:spcBef>
            </a:pPr>
            <a:r>
              <a:rPr lang="en-US" sz="3600" dirty="0"/>
              <a:t>High context communication is:</a:t>
            </a:r>
            <a:br>
              <a:rPr lang="en-US" sz="3600" dirty="0"/>
            </a:b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- Nuanced</a:t>
            </a:r>
            <a:br>
              <a:rPr lang="en-US" sz="3600" dirty="0"/>
            </a:br>
            <a:r>
              <a:rPr lang="en-US" sz="3600" dirty="0"/>
              <a:t>- Message is implied, not stated</a:t>
            </a:r>
            <a:br>
              <a:rPr lang="en-US" sz="3600" dirty="0"/>
            </a:br>
            <a:r>
              <a:rPr lang="en-US" sz="3600" dirty="0"/>
              <a:t>- Body language</a:t>
            </a:r>
            <a:br>
              <a:rPr lang="en-US" sz="3600" dirty="0"/>
            </a:br>
            <a:r>
              <a:rPr lang="en-US" sz="3600" dirty="0"/>
              <a:t>- Tone of  voice</a:t>
            </a:r>
            <a:br>
              <a:rPr lang="en-US" sz="3600" dirty="0"/>
            </a:br>
            <a:r>
              <a:rPr lang="en-US" sz="3600" dirty="0"/>
              <a:t>- Listener must read between the lines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FC9BD6E-791A-2C77-2C00-4B0822F84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4613" y="6544735"/>
            <a:ext cx="5029200" cy="457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https://</a:t>
            </a:r>
            <a:r>
              <a:rPr lang="en-US" dirty="0" err="1"/>
              <a:t>www.craiyon.com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/image/WKpn1hPcTyeiErQQAwO0Yw</a:t>
            </a:r>
          </a:p>
        </p:txBody>
      </p:sp>
      <p:pic>
        <p:nvPicPr>
          <p:cNvPr id="3074" name="Picture 2" descr="photorealistic picture of An African doctor facing an American doctor who is gesturing">
            <a:extLst>
              <a:ext uri="{FF2B5EF4-FFF2-40B4-BE49-F238E27FC236}">
                <a16:creationId xmlns:a16="http://schemas.microsoft.com/office/drawing/2014/main" id="{BEB665F0-CE31-88A5-86D5-21EF7151A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960" y="411480"/>
            <a:ext cx="6035040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970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2B9038-DCB0-C0CA-ACD8-944CFE49CA4D}"/>
              </a:ext>
            </a:extLst>
          </p:cNvPr>
          <p:cNvSpPr/>
          <p:nvPr/>
        </p:nvSpPr>
        <p:spPr>
          <a:xfrm>
            <a:off x="897467" y="4893733"/>
            <a:ext cx="1778000" cy="541867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997AA-A566-9568-E929-D88C4D80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87" y="3002279"/>
            <a:ext cx="5540586" cy="3782907"/>
          </a:xfrm>
        </p:spPr>
        <p:txBody>
          <a:bodyPr>
            <a:noAutofit/>
          </a:bodyPr>
          <a:lstStyle/>
          <a:p>
            <a:pPr>
              <a:lnSpc>
                <a:spcPts val="4320"/>
              </a:lnSpc>
            </a:pPr>
            <a:r>
              <a:rPr lang="en-US" sz="3600" dirty="0"/>
              <a:t>Low context communication is:</a:t>
            </a:r>
            <a:br>
              <a:rPr lang="en-US" sz="3600" dirty="0"/>
            </a:b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- Precise</a:t>
            </a:r>
            <a:br>
              <a:rPr lang="en-US" sz="3600" dirty="0"/>
            </a:br>
            <a:r>
              <a:rPr lang="en-US" sz="3600" dirty="0"/>
              <a:t>- Explicit</a:t>
            </a:r>
            <a:br>
              <a:rPr lang="en-US" sz="3600" dirty="0"/>
            </a:br>
            <a:r>
              <a:rPr lang="en-US" sz="3600" dirty="0"/>
              <a:t>- Clear</a:t>
            </a:r>
            <a:br>
              <a:rPr lang="en-US" sz="3600" dirty="0"/>
            </a:br>
            <a:r>
              <a:rPr lang="en-US" sz="3600" dirty="0"/>
              <a:t>- Understood at face value</a:t>
            </a:r>
            <a:br>
              <a:rPr lang="en-US" sz="3600" dirty="0"/>
            </a:br>
            <a:r>
              <a:rPr lang="en-US" sz="3600" dirty="0"/>
              <a:t>- Repetitious</a:t>
            </a:r>
            <a:br>
              <a:rPr lang="en-US" sz="1200" dirty="0"/>
            </a:br>
            <a:endParaRPr lang="en-US" sz="36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FC9BD6E-791A-2C77-2C00-4B0822F84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4613" y="6544735"/>
            <a:ext cx="5029200" cy="457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https://</a:t>
            </a:r>
            <a:r>
              <a:rPr lang="en-US" dirty="0" err="1"/>
              <a:t>www.craiyon.com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/image/WKpn1hPcTyeiErQQAwO0Yw</a:t>
            </a:r>
          </a:p>
        </p:txBody>
      </p:sp>
      <p:pic>
        <p:nvPicPr>
          <p:cNvPr id="3074" name="Picture 2" descr="photorealistic picture of An African doctor facing an American doctor who is gesturing">
            <a:extLst>
              <a:ext uri="{FF2B5EF4-FFF2-40B4-BE49-F238E27FC236}">
                <a16:creationId xmlns:a16="http://schemas.microsoft.com/office/drawing/2014/main" id="{BEB665F0-CE31-88A5-86D5-21EF7151A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960" y="411480"/>
            <a:ext cx="6035040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386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2B9038-DCB0-C0CA-ACD8-944CFE49CA4D}"/>
              </a:ext>
            </a:extLst>
          </p:cNvPr>
          <p:cNvSpPr/>
          <p:nvPr/>
        </p:nvSpPr>
        <p:spPr>
          <a:xfrm>
            <a:off x="897467" y="4893733"/>
            <a:ext cx="1778000" cy="541867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997AA-A566-9568-E929-D88C4D80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87" y="3002279"/>
            <a:ext cx="5540586" cy="3782907"/>
          </a:xfrm>
        </p:spPr>
        <p:txBody>
          <a:bodyPr>
            <a:noAutofit/>
          </a:bodyPr>
          <a:lstStyle/>
          <a:p>
            <a:pPr marL="15875">
              <a:lnSpc>
                <a:spcPts val="4020"/>
              </a:lnSpc>
              <a:spcBef>
                <a:spcPts val="0"/>
              </a:spcBef>
            </a:pPr>
            <a:r>
              <a:rPr lang="en-US" sz="3600" dirty="0"/>
              <a:t>High context communication is:</a:t>
            </a:r>
            <a:br>
              <a:rPr lang="en-US" sz="3600" dirty="0"/>
            </a:b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- Nuanced</a:t>
            </a:r>
            <a:br>
              <a:rPr lang="en-US" sz="3600" dirty="0"/>
            </a:br>
            <a:r>
              <a:rPr lang="en-US" sz="3600" dirty="0"/>
              <a:t>- Message is implied, not stated</a:t>
            </a:r>
            <a:br>
              <a:rPr lang="en-US" sz="3600" dirty="0"/>
            </a:br>
            <a:r>
              <a:rPr lang="en-US" sz="3600" dirty="0"/>
              <a:t>- Body language</a:t>
            </a:r>
            <a:br>
              <a:rPr lang="en-US" sz="3600" dirty="0"/>
            </a:br>
            <a:r>
              <a:rPr lang="en-US" sz="3600" dirty="0"/>
              <a:t>- Tone of  voice</a:t>
            </a:r>
            <a:br>
              <a:rPr lang="en-US" sz="3600" dirty="0"/>
            </a:br>
            <a:r>
              <a:rPr lang="en-US" sz="3600" dirty="0"/>
              <a:t>- Listener must read between the lines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FC9BD6E-791A-2C77-2C00-4B0822F84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4613" y="6544735"/>
            <a:ext cx="5029200" cy="457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https://</a:t>
            </a:r>
            <a:r>
              <a:rPr lang="en-US" dirty="0" err="1"/>
              <a:t>www.craiyon.com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/image/WKpn1hPcTyeiErQQAwO0Yw</a:t>
            </a:r>
          </a:p>
        </p:txBody>
      </p:sp>
      <p:pic>
        <p:nvPicPr>
          <p:cNvPr id="3074" name="Picture 2" descr="photorealistic picture of An African doctor facing an American doctor who is gesturing">
            <a:extLst>
              <a:ext uri="{FF2B5EF4-FFF2-40B4-BE49-F238E27FC236}">
                <a16:creationId xmlns:a16="http://schemas.microsoft.com/office/drawing/2014/main" id="{BEB665F0-CE31-88A5-86D5-21EF7151A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960" y="411480"/>
            <a:ext cx="6035040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858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C4ED19-1327-3D36-5A9F-7BA9150C4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things don’t make sense . . 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BB3657-CA32-A6CC-9FE7-BA4016965E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39653" y="3136053"/>
            <a:ext cx="4544568" cy="2514600"/>
          </a:xfrm>
        </p:spPr>
        <p:txBody>
          <a:bodyPr>
            <a:noAutofit/>
          </a:bodyPr>
          <a:lstStyle/>
          <a:p>
            <a:r>
              <a:rPr lang="en-US" sz="3600" dirty="0"/>
              <a:t>Observe</a:t>
            </a:r>
          </a:p>
          <a:p>
            <a:r>
              <a:rPr lang="en-US" sz="3600" dirty="0"/>
              <a:t>Be curious</a:t>
            </a:r>
          </a:p>
          <a:p>
            <a:r>
              <a:rPr lang="en-US" sz="3600" dirty="0"/>
              <a:t>Ask</a:t>
            </a:r>
          </a:p>
          <a:p>
            <a:r>
              <a:rPr lang="en-US" sz="3600" dirty="0"/>
              <a:t>Apologize </a:t>
            </a:r>
          </a:p>
          <a:p>
            <a:r>
              <a:rPr lang="en-US" sz="3600" dirty="0"/>
              <a:t>Learn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3DCF161-0576-2481-2119-D5A3E54520DE}"/>
              </a:ext>
            </a:extLst>
          </p:cNvPr>
          <p:cNvSpPr txBox="1">
            <a:spLocks/>
          </p:cNvSpPr>
          <p:nvPr/>
        </p:nvSpPr>
        <p:spPr>
          <a:xfrm>
            <a:off x="8319685" y="6287347"/>
            <a:ext cx="3872315" cy="457200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Thomas Berger, Desert Rose Consultancy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58F621E-552E-0C8D-2FFB-874BE612B5D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1248" y="3104612"/>
            <a:ext cx="4544568" cy="2991394"/>
          </a:xfrm>
        </p:spPr>
        <p:txBody>
          <a:bodyPr>
            <a:noAutofit/>
          </a:bodyPr>
          <a:lstStyle/>
          <a:p>
            <a:r>
              <a:rPr lang="en-US" sz="3600" dirty="0"/>
              <a:t>Confusion</a:t>
            </a:r>
          </a:p>
          <a:p>
            <a:r>
              <a:rPr lang="en-US" sz="3600" dirty="0"/>
              <a:t>Discomfort</a:t>
            </a:r>
          </a:p>
          <a:p>
            <a:r>
              <a:rPr lang="en-US" sz="3600" dirty="0"/>
              <a:t>Irritation</a:t>
            </a:r>
          </a:p>
          <a:p>
            <a:r>
              <a:rPr lang="en-US" sz="3600" dirty="0"/>
              <a:t>Anger</a:t>
            </a:r>
          </a:p>
          <a:p>
            <a:r>
              <a:rPr lang="en-US" sz="3600" dirty="0"/>
              <a:t>Judgement</a:t>
            </a:r>
          </a:p>
        </p:txBody>
      </p:sp>
    </p:spTree>
    <p:extLst>
      <p:ext uri="{BB962C8B-B14F-4D97-AF65-F5344CB8AC3E}">
        <p14:creationId xmlns:p14="http://schemas.microsoft.com/office/powerpoint/2010/main" val="3816886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53ECD3-21BF-148B-445B-694A30EABC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-1"/>
            <a:ext cx="12192000" cy="682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39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2B9038-DCB0-C0CA-ACD8-944CFE49CA4D}"/>
              </a:ext>
            </a:extLst>
          </p:cNvPr>
          <p:cNvSpPr/>
          <p:nvPr/>
        </p:nvSpPr>
        <p:spPr>
          <a:xfrm>
            <a:off x="897467" y="4893733"/>
            <a:ext cx="1778000" cy="541867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997AA-A566-9568-E929-D88C4D80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414" y="2397759"/>
            <a:ext cx="5540586" cy="3782907"/>
          </a:xfrm>
        </p:spPr>
        <p:txBody>
          <a:bodyPr>
            <a:normAutofit fontScale="90000"/>
          </a:bodyPr>
          <a:lstStyle/>
          <a:p>
            <a:r>
              <a:rPr lang="en-US" dirty="0"/>
              <a:t>Egalitarian</a:t>
            </a:r>
            <a:br>
              <a:rPr lang="en-US" dirty="0"/>
            </a:br>
            <a:r>
              <a:rPr lang="en-US" dirty="0"/>
              <a:t>Leadership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vs.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Hierarchical</a:t>
            </a:r>
            <a:br>
              <a:rPr lang="en-US" dirty="0"/>
            </a:br>
            <a:r>
              <a:rPr lang="en-US" dirty="0"/>
              <a:t>Leadership</a:t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FC9BD6E-791A-2C77-2C00-4B0822F84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4613" y="6544735"/>
            <a:ext cx="5029200" cy="457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https://</a:t>
            </a:r>
            <a:r>
              <a:rPr lang="en-US" dirty="0" err="1"/>
              <a:t>www.craiyon.com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/image/DYR_jmFTSCi-oBl1-9ZBpQ</a:t>
            </a:r>
          </a:p>
        </p:txBody>
      </p:sp>
      <p:pic>
        <p:nvPicPr>
          <p:cNvPr id="6146" name="Picture 2" descr="Asian and Amercian doctors sitting around a conference table">
            <a:extLst>
              <a:ext uri="{FF2B5EF4-FFF2-40B4-BE49-F238E27FC236}">
                <a16:creationId xmlns:a16="http://schemas.microsoft.com/office/drawing/2014/main" id="{9A2DFE0E-E2A5-C6FD-C393-9CFEC9F67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7597" y="389465"/>
            <a:ext cx="5994402" cy="599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087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2B9038-DCB0-C0CA-ACD8-944CFE49CA4D}"/>
              </a:ext>
            </a:extLst>
          </p:cNvPr>
          <p:cNvSpPr/>
          <p:nvPr/>
        </p:nvSpPr>
        <p:spPr>
          <a:xfrm>
            <a:off x="897467" y="4893733"/>
            <a:ext cx="1778000" cy="541867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997AA-A566-9568-E929-D88C4D80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5" y="2681394"/>
            <a:ext cx="5994402" cy="3782907"/>
          </a:xfrm>
        </p:spPr>
        <p:txBody>
          <a:bodyPr>
            <a:noAutofit/>
          </a:bodyPr>
          <a:lstStyle/>
          <a:p>
            <a:pPr>
              <a:lnSpc>
                <a:spcPts val="4320"/>
              </a:lnSpc>
            </a:pPr>
            <a:r>
              <a:rPr lang="en-US" sz="3600" dirty="0"/>
              <a:t>Egalitarian</a:t>
            </a:r>
            <a:br>
              <a:rPr lang="en-US" sz="3600" dirty="0"/>
            </a:br>
            <a:r>
              <a:rPr lang="en-US" sz="3600" dirty="0"/>
              <a:t>Leaders are: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- Seen as equals</a:t>
            </a:r>
            <a:br>
              <a:rPr lang="en-US" sz="3600" dirty="0"/>
            </a:br>
            <a:r>
              <a:rPr lang="en-US" sz="3600" dirty="0"/>
              <a:t>- Challenged</a:t>
            </a:r>
            <a:br>
              <a:rPr lang="en-US" sz="3600" dirty="0"/>
            </a:br>
            <a:r>
              <a:rPr lang="en-US" sz="3600" dirty="0"/>
              <a:t>- Disagreement is healthy</a:t>
            </a:r>
            <a:br>
              <a:rPr lang="en-US" sz="3600" dirty="0"/>
            </a:br>
            <a:r>
              <a:rPr lang="en-US" sz="3600" dirty="0"/>
              <a:t>- Evidence matters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Decisions are made by building agreement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FC9BD6E-791A-2C77-2C00-4B0822F84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4613" y="6544735"/>
            <a:ext cx="5029200" cy="457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https://</a:t>
            </a:r>
            <a:r>
              <a:rPr lang="en-US" dirty="0" err="1"/>
              <a:t>www.craiyon.com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/image/DYR_jmFTSCi-oBl1-9ZBpQ</a:t>
            </a:r>
          </a:p>
        </p:txBody>
      </p:sp>
      <p:pic>
        <p:nvPicPr>
          <p:cNvPr id="6146" name="Picture 2" descr="Asian and Amercian doctors sitting around a conference table">
            <a:extLst>
              <a:ext uri="{FF2B5EF4-FFF2-40B4-BE49-F238E27FC236}">
                <a16:creationId xmlns:a16="http://schemas.microsoft.com/office/drawing/2014/main" id="{9A2DFE0E-E2A5-C6FD-C393-9CFEC9F67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7597" y="389465"/>
            <a:ext cx="5994402" cy="599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777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2B9038-DCB0-C0CA-ACD8-944CFE49CA4D}"/>
              </a:ext>
            </a:extLst>
          </p:cNvPr>
          <p:cNvSpPr/>
          <p:nvPr/>
        </p:nvSpPr>
        <p:spPr>
          <a:xfrm>
            <a:off x="897467" y="4893733"/>
            <a:ext cx="1778000" cy="541867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997AA-A566-9568-E929-D88C4D80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44" y="2761828"/>
            <a:ext cx="5777653" cy="3782907"/>
          </a:xfrm>
        </p:spPr>
        <p:txBody>
          <a:bodyPr>
            <a:noAutofit/>
          </a:bodyPr>
          <a:lstStyle/>
          <a:p>
            <a:pPr>
              <a:lnSpc>
                <a:spcPts val="4320"/>
              </a:lnSpc>
            </a:pPr>
            <a:r>
              <a:rPr lang="en-US" sz="3600" dirty="0"/>
              <a:t>Hierarchical</a:t>
            </a:r>
            <a:br>
              <a:rPr lang="en-US" sz="3600" dirty="0"/>
            </a:br>
            <a:r>
              <a:rPr lang="en-US" sz="3600" dirty="0"/>
              <a:t>Leaders are: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- Respected</a:t>
            </a:r>
            <a:br>
              <a:rPr lang="en-US" sz="3600" dirty="0"/>
            </a:br>
            <a:r>
              <a:rPr lang="en-US" sz="3600" dirty="0"/>
              <a:t>- Deferred to</a:t>
            </a:r>
            <a:br>
              <a:rPr lang="en-US" sz="3600" dirty="0"/>
            </a:br>
            <a:r>
              <a:rPr lang="en-US" sz="3600" dirty="0"/>
              <a:t>- Not questioned directly</a:t>
            </a:r>
            <a:br>
              <a:rPr lang="en-US" sz="3600" dirty="0"/>
            </a:br>
            <a:r>
              <a:rPr lang="en-US" sz="3600" dirty="0"/>
              <a:t>- Expertise matters</a:t>
            </a:r>
            <a:br>
              <a:rPr lang="en-US" sz="3600" dirty="0"/>
            </a:br>
            <a:r>
              <a:rPr lang="en-US" sz="3600" dirty="0"/>
              <a:t>- Experience matters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Decisions are made by the leader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FC9BD6E-791A-2C77-2C00-4B0822F84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4613" y="6544735"/>
            <a:ext cx="5029200" cy="457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https://</a:t>
            </a:r>
            <a:r>
              <a:rPr lang="en-US" dirty="0" err="1"/>
              <a:t>www.craiyon.com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/image/DYR_jmFTSCi-oBl1-9ZBpQ</a:t>
            </a:r>
          </a:p>
        </p:txBody>
      </p:sp>
      <p:pic>
        <p:nvPicPr>
          <p:cNvPr id="6146" name="Picture 2" descr="Asian and Amercian doctors sitting around a conference table">
            <a:extLst>
              <a:ext uri="{FF2B5EF4-FFF2-40B4-BE49-F238E27FC236}">
                <a16:creationId xmlns:a16="http://schemas.microsoft.com/office/drawing/2014/main" id="{9A2DFE0E-E2A5-C6FD-C393-9CFEC9F67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7597" y="389465"/>
            <a:ext cx="5994402" cy="599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611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C4ED19-1327-3D36-5A9F-7BA9150C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3" y="548640"/>
            <a:ext cx="11125199" cy="1463040"/>
          </a:xfrm>
        </p:spPr>
        <p:txBody>
          <a:bodyPr>
            <a:normAutofit/>
          </a:bodyPr>
          <a:lstStyle/>
          <a:p>
            <a:r>
              <a:rPr lang="en-US" dirty="0"/>
              <a:t>Egalitarian Leaders            Hierarchical Leaders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3842A-247B-E945-E983-AF7D36E706E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Speak First</a:t>
            </a:r>
          </a:p>
          <a:p>
            <a:r>
              <a:rPr lang="en-US" sz="3600" dirty="0"/>
              <a:t>Invite questions and comments</a:t>
            </a:r>
          </a:p>
          <a:p>
            <a:r>
              <a:rPr lang="en-US" sz="3600" dirty="0"/>
              <a:t>Facilitators</a:t>
            </a:r>
          </a:p>
        </p:txBody>
      </p:sp>
    </p:spTree>
    <p:extLst>
      <p:ext uri="{BB962C8B-B14F-4D97-AF65-F5344CB8AC3E}">
        <p14:creationId xmlns:p14="http://schemas.microsoft.com/office/powerpoint/2010/main" val="765287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C4ED19-1327-3D36-5A9F-7BA9150C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3" y="548640"/>
            <a:ext cx="11125199" cy="1463040"/>
          </a:xfrm>
        </p:spPr>
        <p:txBody>
          <a:bodyPr>
            <a:normAutofit/>
          </a:bodyPr>
          <a:lstStyle/>
          <a:p>
            <a:r>
              <a:rPr lang="en-US" dirty="0"/>
              <a:t>Egalitarian Leaders            Hierarchical Leaders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3842A-247B-E945-E983-AF7D36E706E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Speak First</a:t>
            </a:r>
          </a:p>
          <a:p>
            <a:r>
              <a:rPr lang="en-US" sz="3600" dirty="0"/>
              <a:t>Invite questions and comments</a:t>
            </a:r>
          </a:p>
          <a:p>
            <a:r>
              <a:rPr lang="en-US" sz="3600" dirty="0"/>
              <a:t>Facilitators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BB3657-CA32-A6CC-9FE7-BA4016965E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39653" y="3305386"/>
            <a:ext cx="4544568" cy="2514600"/>
          </a:xfrm>
        </p:spPr>
        <p:txBody>
          <a:bodyPr>
            <a:noAutofit/>
          </a:bodyPr>
          <a:lstStyle/>
          <a:p>
            <a:r>
              <a:rPr lang="en-US" sz="3600" dirty="0"/>
              <a:t>Speak last</a:t>
            </a:r>
          </a:p>
          <a:p>
            <a:r>
              <a:rPr lang="en-US" sz="3600" dirty="0"/>
              <a:t>Listen</a:t>
            </a:r>
          </a:p>
          <a:p>
            <a:r>
              <a:rPr lang="en-US" sz="3600" dirty="0"/>
              <a:t>Affirm others</a:t>
            </a:r>
          </a:p>
          <a:p>
            <a:r>
              <a:rPr lang="en-US" sz="3600" dirty="0"/>
              <a:t>Make decisions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3DCF161-0576-2481-2119-D5A3E54520DE}"/>
              </a:ext>
            </a:extLst>
          </p:cNvPr>
          <p:cNvSpPr txBox="1">
            <a:spLocks/>
          </p:cNvSpPr>
          <p:nvPr/>
        </p:nvSpPr>
        <p:spPr>
          <a:xfrm>
            <a:off x="8319685" y="6287347"/>
            <a:ext cx="3872315" cy="457200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Thomas Berger, Desert Rose Consultancy</a:t>
            </a:r>
          </a:p>
        </p:txBody>
      </p:sp>
    </p:spTree>
    <p:extLst>
      <p:ext uri="{BB962C8B-B14F-4D97-AF65-F5344CB8AC3E}">
        <p14:creationId xmlns:p14="http://schemas.microsoft.com/office/powerpoint/2010/main" val="5276996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2B9038-DCB0-C0CA-ACD8-944CFE49CA4D}"/>
              </a:ext>
            </a:extLst>
          </p:cNvPr>
          <p:cNvSpPr/>
          <p:nvPr/>
        </p:nvSpPr>
        <p:spPr>
          <a:xfrm>
            <a:off x="897467" y="4893733"/>
            <a:ext cx="1778000" cy="541867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997AA-A566-9568-E929-D88C4D80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5" y="2600960"/>
            <a:ext cx="5994402" cy="3782907"/>
          </a:xfrm>
        </p:spPr>
        <p:txBody>
          <a:bodyPr>
            <a:noAutofit/>
          </a:bodyPr>
          <a:lstStyle/>
          <a:p>
            <a:pPr>
              <a:lnSpc>
                <a:spcPts val="4320"/>
              </a:lnSpc>
            </a:pPr>
            <a:r>
              <a:rPr lang="en-US" sz="3600" dirty="0"/>
              <a:t>Egalitarian</a:t>
            </a:r>
            <a:br>
              <a:rPr lang="en-US" sz="3600" dirty="0"/>
            </a:br>
            <a:r>
              <a:rPr lang="en-US" sz="3600" dirty="0"/>
              <a:t>Leaders are: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- Seen as equals</a:t>
            </a:r>
            <a:br>
              <a:rPr lang="en-US" sz="3600" dirty="0"/>
            </a:br>
            <a:r>
              <a:rPr lang="en-US" sz="3600" dirty="0"/>
              <a:t>- Challenged</a:t>
            </a:r>
            <a:br>
              <a:rPr lang="en-US" sz="3600" dirty="0"/>
            </a:br>
            <a:r>
              <a:rPr lang="en-US" sz="3600" dirty="0"/>
              <a:t>- Disagreement is healthy</a:t>
            </a:r>
            <a:br>
              <a:rPr lang="en-US" sz="3600" dirty="0"/>
            </a:br>
            <a:r>
              <a:rPr lang="en-US" sz="3600" dirty="0"/>
              <a:t>- Evidence matters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Decisions are made by building agreement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FC9BD6E-791A-2C77-2C00-4B0822F84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4613" y="6544735"/>
            <a:ext cx="5029200" cy="457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https://</a:t>
            </a:r>
            <a:r>
              <a:rPr lang="en-US" dirty="0" err="1"/>
              <a:t>www.craiyon.com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/image/DYR_jmFTSCi-oBl1-9ZBpQ</a:t>
            </a:r>
          </a:p>
        </p:txBody>
      </p:sp>
      <p:pic>
        <p:nvPicPr>
          <p:cNvPr id="6146" name="Picture 2" descr="Asian and Amercian doctors sitting around a conference table">
            <a:extLst>
              <a:ext uri="{FF2B5EF4-FFF2-40B4-BE49-F238E27FC236}">
                <a16:creationId xmlns:a16="http://schemas.microsoft.com/office/drawing/2014/main" id="{9A2DFE0E-E2A5-C6FD-C393-9CFEC9F67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7597" y="389465"/>
            <a:ext cx="5994402" cy="599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701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2B9038-DCB0-C0CA-ACD8-944CFE49CA4D}"/>
              </a:ext>
            </a:extLst>
          </p:cNvPr>
          <p:cNvSpPr/>
          <p:nvPr/>
        </p:nvSpPr>
        <p:spPr>
          <a:xfrm>
            <a:off x="897467" y="4893733"/>
            <a:ext cx="1778000" cy="541867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997AA-A566-9568-E929-D88C4D80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44" y="2761828"/>
            <a:ext cx="5777653" cy="3782907"/>
          </a:xfrm>
        </p:spPr>
        <p:txBody>
          <a:bodyPr>
            <a:noAutofit/>
          </a:bodyPr>
          <a:lstStyle/>
          <a:p>
            <a:pPr>
              <a:lnSpc>
                <a:spcPts val="4320"/>
              </a:lnSpc>
            </a:pPr>
            <a:r>
              <a:rPr lang="en-US" sz="3600" dirty="0"/>
              <a:t>Hierarchical</a:t>
            </a:r>
            <a:br>
              <a:rPr lang="en-US" sz="3600" dirty="0"/>
            </a:br>
            <a:r>
              <a:rPr lang="en-US" sz="3600" dirty="0"/>
              <a:t>Leaders are: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- Respected</a:t>
            </a:r>
            <a:br>
              <a:rPr lang="en-US" sz="3600" dirty="0"/>
            </a:br>
            <a:r>
              <a:rPr lang="en-US" sz="3600" dirty="0"/>
              <a:t>- Deferred to</a:t>
            </a:r>
            <a:br>
              <a:rPr lang="en-US" sz="3600" dirty="0"/>
            </a:br>
            <a:r>
              <a:rPr lang="en-US" sz="3600" dirty="0"/>
              <a:t>- Not questioned directly</a:t>
            </a:r>
            <a:br>
              <a:rPr lang="en-US" sz="3600" dirty="0"/>
            </a:br>
            <a:r>
              <a:rPr lang="en-US" sz="3600" dirty="0"/>
              <a:t>- Expertise matters</a:t>
            </a:r>
            <a:br>
              <a:rPr lang="en-US" sz="3600" dirty="0"/>
            </a:br>
            <a:r>
              <a:rPr lang="en-US" sz="3600" dirty="0"/>
              <a:t>- Experience matters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Decisions are made by the leader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FC9BD6E-791A-2C77-2C00-4B0822F84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4613" y="6544735"/>
            <a:ext cx="5029200" cy="457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https://</a:t>
            </a:r>
            <a:r>
              <a:rPr lang="en-US" dirty="0" err="1"/>
              <a:t>www.craiyon.com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/image/DYR_jmFTSCi-oBl1-9ZBpQ</a:t>
            </a:r>
          </a:p>
        </p:txBody>
      </p:sp>
      <p:pic>
        <p:nvPicPr>
          <p:cNvPr id="6146" name="Picture 2" descr="Asian and Amercian doctors sitting around a conference table">
            <a:extLst>
              <a:ext uri="{FF2B5EF4-FFF2-40B4-BE49-F238E27FC236}">
                <a16:creationId xmlns:a16="http://schemas.microsoft.com/office/drawing/2014/main" id="{9A2DFE0E-E2A5-C6FD-C393-9CFEC9F67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7597" y="389465"/>
            <a:ext cx="5994402" cy="599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0520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2B9038-DCB0-C0CA-ACD8-944CFE49CA4D}"/>
              </a:ext>
            </a:extLst>
          </p:cNvPr>
          <p:cNvSpPr/>
          <p:nvPr/>
        </p:nvSpPr>
        <p:spPr>
          <a:xfrm>
            <a:off x="897467" y="4893733"/>
            <a:ext cx="1778000" cy="541867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997AA-A566-9568-E929-D88C4D80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47" y="1144693"/>
            <a:ext cx="5777653" cy="3782907"/>
          </a:xfrm>
        </p:spPr>
        <p:txBody>
          <a:bodyPr>
            <a:noAutofit/>
          </a:bodyPr>
          <a:lstStyle/>
          <a:p>
            <a:pPr>
              <a:lnSpc>
                <a:spcPts val="4320"/>
              </a:lnSpc>
            </a:pPr>
            <a:r>
              <a:rPr lang="en-US" sz="3600" dirty="0"/>
              <a:t>Task-based Trust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vs.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Relationship-based Trust</a:t>
            </a:r>
          </a:p>
        </p:txBody>
      </p:sp>
      <p:pic>
        <p:nvPicPr>
          <p:cNvPr id="4" name="Picture Placeholder 9">
            <a:extLst>
              <a:ext uri="{FF2B5EF4-FFF2-40B4-BE49-F238E27FC236}">
                <a16:creationId xmlns:a16="http://schemas.microsoft.com/office/drawing/2014/main" id="{07BF3BAA-8E00-954E-3168-D810685CE9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-16933"/>
            <a:ext cx="5943600" cy="691925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2850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2B9038-DCB0-C0CA-ACD8-944CFE49CA4D}"/>
              </a:ext>
            </a:extLst>
          </p:cNvPr>
          <p:cNvSpPr/>
          <p:nvPr/>
        </p:nvSpPr>
        <p:spPr>
          <a:xfrm>
            <a:off x="897467" y="4893733"/>
            <a:ext cx="1778000" cy="541867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997AA-A566-9568-E929-D88C4D80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47" y="2194560"/>
            <a:ext cx="5777653" cy="3782907"/>
          </a:xfrm>
        </p:spPr>
        <p:txBody>
          <a:bodyPr>
            <a:noAutofit/>
          </a:bodyPr>
          <a:lstStyle/>
          <a:p>
            <a:pPr>
              <a:lnSpc>
                <a:spcPts val="4320"/>
              </a:lnSpc>
            </a:pPr>
            <a:r>
              <a:rPr lang="en-US" sz="3600" dirty="0"/>
              <a:t>Task-based Trust: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- Cognitive</a:t>
            </a:r>
            <a:br>
              <a:rPr lang="en-US" sz="3600" dirty="0"/>
            </a:br>
            <a:r>
              <a:rPr lang="en-US" sz="3600" dirty="0"/>
              <a:t>- Built through work and collaboration</a:t>
            </a:r>
            <a:br>
              <a:rPr lang="en-US" sz="3600" dirty="0"/>
            </a:br>
            <a:r>
              <a:rPr lang="en-US" sz="3600" dirty="0"/>
              <a:t>- Based on reliability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Feedback focuses on performance</a:t>
            </a:r>
          </a:p>
        </p:txBody>
      </p:sp>
      <p:pic>
        <p:nvPicPr>
          <p:cNvPr id="4" name="Picture Placeholder 9">
            <a:extLst>
              <a:ext uri="{FF2B5EF4-FFF2-40B4-BE49-F238E27FC236}">
                <a16:creationId xmlns:a16="http://schemas.microsoft.com/office/drawing/2014/main" id="{07BF3BAA-8E00-954E-3168-D810685CE9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-16933"/>
            <a:ext cx="5943600" cy="691925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334418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2B9038-DCB0-C0CA-ACD8-944CFE49CA4D}"/>
              </a:ext>
            </a:extLst>
          </p:cNvPr>
          <p:cNvSpPr/>
          <p:nvPr/>
        </p:nvSpPr>
        <p:spPr>
          <a:xfrm>
            <a:off x="897467" y="4893733"/>
            <a:ext cx="1778000" cy="541867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997AA-A566-9568-E929-D88C4D80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47" y="2092960"/>
            <a:ext cx="5777653" cy="3782907"/>
          </a:xfrm>
        </p:spPr>
        <p:txBody>
          <a:bodyPr>
            <a:noAutofit/>
          </a:bodyPr>
          <a:lstStyle/>
          <a:p>
            <a:pPr>
              <a:lnSpc>
                <a:spcPts val="4320"/>
              </a:lnSpc>
            </a:pPr>
            <a:r>
              <a:rPr lang="en-US" sz="3600" dirty="0"/>
              <a:t>Relationship-based Trust: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- Affective (from the heart)</a:t>
            </a:r>
            <a:br>
              <a:rPr lang="en-US" sz="3600" dirty="0"/>
            </a:br>
            <a:r>
              <a:rPr lang="en-US" sz="3600" dirty="0"/>
              <a:t>- Built by sharing life together</a:t>
            </a:r>
            <a:br>
              <a:rPr lang="en-US" sz="3600" dirty="0"/>
            </a:br>
            <a:r>
              <a:rPr lang="en-US" sz="3600" dirty="0"/>
              <a:t>- Based on mutual liking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Feedback avoids shame</a:t>
            </a:r>
          </a:p>
        </p:txBody>
      </p:sp>
      <p:pic>
        <p:nvPicPr>
          <p:cNvPr id="4" name="Picture Placeholder 9">
            <a:extLst>
              <a:ext uri="{FF2B5EF4-FFF2-40B4-BE49-F238E27FC236}">
                <a16:creationId xmlns:a16="http://schemas.microsoft.com/office/drawing/2014/main" id="{07BF3BAA-8E00-954E-3168-D810685CE9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-16933"/>
            <a:ext cx="5943600" cy="691925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8530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5E6837-4ADA-32D3-F302-ECB3DB03FC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135" y="33867"/>
            <a:ext cx="11700933" cy="688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595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2B9038-DCB0-C0CA-ACD8-944CFE49CA4D}"/>
              </a:ext>
            </a:extLst>
          </p:cNvPr>
          <p:cNvSpPr/>
          <p:nvPr/>
        </p:nvSpPr>
        <p:spPr>
          <a:xfrm>
            <a:off x="897467" y="4893733"/>
            <a:ext cx="1778000" cy="541867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997AA-A566-9568-E929-D88C4D80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47" y="2194560"/>
            <a:ext cx="5777653" cy="3782907"/>
          </a:xfrm>
        </p:spPr>
        <p:txBody>
          <a:bodyPr>
            <a:noAutofit/>
          </a:bodyPr>
          <a:lstStyle/>
          <a:p>
            <a:pPr>
              <a:lnSpc>
                <a:spcPts val="4320"/>
              </a:lnSpc>
            </a:pPr>
            <a:r>
              <a:rPr lang="en-US" sz="3600" dirty="0"/>
              <a:t>Task-based Trust: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- Cognitive</a:t>
            </a:r>
            <a:br>
              <a:rPr lang="en-US" sz="3600" dirty="0"/>
            </a:br>
            <a:r>
              <a:rPr lang="en-US" sz="3600" dirty="0"/>
              <a:t>- Built through work and collaboration</a:t>
            </a:r>
            <a:br>
              <a:rPr lang="en-US" sz="3600" dirty="0"/>
            </a:br>
            <a:r>
              <a:rPr lang="en-US" sz="3600" dirty="0"/>
              <a:t>- Based on reliability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Feedback focuses on performance</a:t>
            </a:r>
          </a:p>
        </p:txBody>
      </p:sp>
      <p:pic>
        <p:nvPicPr>
          <p:cNvPr id="4" name="Picture Placeholder 9">
            <a:extLst>
              <a:ext uri="{FF2B5EF4-FFF2-40B4-BE49-F238E27FC236}">
                <a16:creationId xmlns:a16="http://schemas.microsoft.com/office/drawing/2014/main" id="{07BF3BAA-8E00-954E-3168-D810685CE9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-16933"/>
            <a:ext cx="5943600" cy="691925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2730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2B9038-DCB0-C0CA-ACD8-944CFE49CA4D}"/>
              </a:ext>
            </a:extLst>
          </p:cNvPr>
          <p:cNvSpPr/>
          <p:nvPr/>
        </p:nvSpPr>
        <p:spPr>
          <a:xfrm>
            <a:off x="897467" y="4893733"/>
            <a:ext cx="1778000" cy="541867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997AA-A566-9568-E929-D88C4D80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47" y="2092960"/>
            <a:ext cx="5777653" cy="3782907"/>
          </a:xfrm>
        </p:spPr>
        <p:txBody>
          <a:bodyPr>
            <a:noAutofit/>
          </a:bodyPr>
          <a:lstStyle/>
          <a:p>
            <a:pPr>
              <a:lnSpc>
                <a:spcPts val="4320"/>
              </a:lnSpc>
            </a:pPr>
            <a:r>
              <a:rPr lang="en-US" sz="3600" dirty="0"/>
              <a:t>Relationship-based Trust: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- Affective (from the heart)</a:t>
            </a:r>
            <a:br>
              <a:rPr lang="en-US" sz="3600" dirty="0"/>
            </a:br>
            <a:r>
              <a:rPr lang="en-US" sz="3600" dirty="0"/>
              <a:t>- Built by sharing life together</a:t>
            </a:r>
            <a:br>
              <a:rPr lang="en-US" sz="3600" dirty="0"/>
            </a:br>
            <a:r>
              <a:rPr lang="en-US" sz="3600" dirty="0"/>
              <a:t>- Based on mutual liking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Feedback avoids shame</a:t>
            </a:r>
          </a:p>
        </p:txBody>
      </p:sp>
      <p:pic>
        <p:nvPicPr>
          <p:cNvPr id="4" name="Picture Placeholder 9">
            <a:extLst>
              <a:ext uri="{FF2B5EF4-FFF2-40B4-BE49-F238E27FC236}">
                <a16:creationId xmlns:a16="http://schemas.microsoft.com/office/drawing/2014/main" id="{07BF3BAA-8E00-954E-3168-D810685CE9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-16933"/>
            <a:ext cx="5943600" cy="691925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12573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2FD118-6C9C-5DE2-CD1E-CA35127D50D2}"/>
              </a:ext>
            </a:extLst>
          </p:cNvPr>
          <p:cNvSpPr/>
          <p:nvPr/>
        </p:nvSpPr>
        <p:spPr>
          <a:xfrm>
            <a:off x="897467" y="1744133"/>
            <a:ext cx="1524000" cy="643467"/>
          </a:xfrm>
          <a:prstGeom prst="rect">
            <a:avLst/>
          </a:prstGeom>
          <a:solidFill>
            <a:srgbClr val="D91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he Culture Map: review – BlackSpot Radish">
            <a:extLst>
              <a:ext uri="{FF2B5EF4-FFF2-40B4-BE49-F238E27FC236}">
                <a16:creationId xmlns:a16="http://schemas.microsoft.com/office/drawing/2014/main" id="{989499F1-B17A-9F74-0ACE-3553962B6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45" y="-115808"/>
            <a:ext cx="10334488" cy="697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33AC7B-99FD-03D1-CEDA-5B1B5FA957F9}"/>
              </a:ext>
            </a:extLst>
          </p:cNvPr>
          <p:cNvSpPr txBox="1"/>
          <p:nvPr/>
        </p:nvSpPr>
        <p:spPr>
          <a:xfrm>
            <a:off x="5384801" y="6400496"/>
            <a:ext cx="6881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www.blackspotradish.com</a:t>
            </a:r>
            <a:r>
              <a:rPr lang="en-US" sz="1600" dirty="0"/>
              <a:t>/wp/2022/02/the-culture-map-a-book-review/</a:t>
            </a:r>
          </a:p>
        </p:txBody>
      </p:sp>
    </p:spTree>
    <p:extLst>
      <p:ext uri="{BB962C8B-B14F-4D97-AF65-F5344CB8AC3E}">
        <p14:creationId xmlns:p14="http://schemas.microsoft.com/office/powerpoint/2010/main" val="13159481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D6F239-B2F2-85FE-3CDA-1AE5D2DC5881}"/>
              </a:ext>
            </a:extLst>
          </p:cNvPr>
          <p:cNvSpPr/>
          <p:nvPr/>
        </p:nvSpPr>
        <p:spPr>
          <a:xfrm>
            <a:off x="829733" y="4927600"/>
            <a:ext cx="1981200" cy="650240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04" y="2204719"/>
            <a:ext cx="5848597" cy="3474720"/>
          </a:xfrm>
          <a:noFill/>
        </p:spPr>
        <p:txBody>
          <a:bodyPr lIns="0" tIns="0" rIns="0" bIns="0" anchor="ctr">
            <a:noAutofit/>
          </a:bodyPr>
          <a:lstStyle/>
          <a:p>
            <a:r>
              <a:rPr lang="en-US" sz="4000" dirty="0"/>
              <a:t>You visit a hospital in a resource-limited setting to teach a new method. When you arrive at the site, your hosts tell you that the equipment you need isn’t functioning.  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CEBD4-35BF-26BB-D438-DA43EBD5E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5698" y="5961298"/>
            <a:ext cx="5029200" cy="457200"/>
          </a:xfrm>
          <a:noFill/>
        </p:spPr>
        <p:txBody>
          <a:bodyPr lIns="0" tIns="91440" rIns="0" bIns="0">
            <a:noAutofit/>
          </a:bodyPr>
          <a:lstStyle/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D76979C-11B8-2C7F-8AC4-B846258CA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22533" y="0"/>
            <a:ext cx="54694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8058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D6F239-B2F2-85FE-3CDA-1AE5D2DC5881}"/>
              </a:ext>
            </a:extLst>
          </p:cNvPr>
          <p:cNvSpPr/>
          <p:nvPr/>
        </p:nvSpPr>
        <p:spPr>
          <a:xfrm>
            <a:off x="829733" y="4927600"/>
            <a:ext cx="1981200" cy="650240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01" y="1691640"/>
            <a:ext cx="10877797" cy="3474720"/>
          </a:xfrm>
          <a:noFill/>
        </p:spPr>
        <p:txBody>
          <a:bodyPr lIns="0" tIns="0" rIns="0" bIns="0" anchor="ctr">
            <a:noAutofit/>
          </a:bodyPr>
          <a:lstStyle/>
          <a:p>
            <a:pPr>
              <a:lnSpc>
                <a:spcPts val="4800"/>
              </a:lnSpc>
            </a:pP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How would you react?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 - Express surprise and frustration</a:t>
            </a:r>
            <a:br>
              <a:rPr lang="en-US" sz="4000" dirty="0"/>
            </a:br>
            <a:r>
              <a:rPr lang="en-US" sz="4000" dirty="0"/>
              <a:t> - Ask how long the equipment’s been broken</a:t>
            </a:r>
            <a:br>
              <a:rPr lang="en-US" sz="4000" dirty="0"/>
            </a:br>
            <a:r>
              <a:rPr lang="en-US" sz="4000" dirty="0"/>
              <a:t> - Offer to try to fix the equipment yourself</a:t>
            </a:r>
            <a:br>
              <a:rPr lang="en-US" sz="4000" dirty="0"/>
            </a:br>
            <a:r>
              <a:rPr lang="en-US" sz="4000" dirty="0"/>
              <a:t> - Suggest going out for coffee</a:t>
            </a:r>
            <a:br>
              <a:rPr lang="en-US" sz="4000" dirty="0"/>
            </a:br>
            <a:r>
              <a:rPr lang="en-US" sz="4000" dirty="0"/>
              <a:t> - Reschedule your return flight home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CEBD4-35BF-26BB-D438-DA43EBD5E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5698" y="5961298"/>
            <a:ext cx="5029200" cy="457200"/>
          </a:xfrm>
          <a:noFill/>
        </p:spPr>
        <p:txBody>
          <a:bodyPr lIns="0" tIns="91440" rIns="0" bIns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479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962E8F-2AB9-898F-B161-54CB14B4F2B2}"/>
              </a:ext>
            </a:extLst>
          </p:cNvPr>
          <p:cNvSpPr/>
          <p:nvPr/>
        </p:nvSpPr>
        <p:spPr>
          <a:xfrm>
            <a:off x="849086" y="4855029"/>
            <a:ext cx="1458685" cy="722811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8FFDA4-DF06-8873-E22D-1D00C4148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9" y="1"/>
            <a:ext cx="9831977" cy="688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397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C4ED19-1327-3D36-5A9F-7BA9150C4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things don’t make sense . . 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BB3657-CA32-A6CC-9FE7-BA4016965E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39653" y="3136053"/>
            <a:ext cx="4544568" cy="2514600"/>
          </a:xfrm>
        </p:spPr>
        <p:txBody>
          <a:bodyPr>
            <a:noAutofit/>
          </a:bodyPr>
          <a:lstStyle/>
          <a:p>
            <a:r>
              <a:rPr lang="en-US" sz="3600" dirty="0"/>
              <a:t>Observe</a:t>
            </a:r>
          </a:p>
          <a:p>
            <a:r>
              <a:rPr lang="en-US" sz="3600" dirty="0"/>
              <a:t>Be curious</a:t>
            </a:r>
          </a:p>
          <a:p>
            <a:r>
              <a:rPr lang="en-US" sz="3600" dirty="0"/>
              <a:t>Ask</a:t>
            </a:r>
          </a:p>
          <a:p>
            <a:r>
              <a:rPr lang="en-US" sz="3600" dirty="0"/>
              <a:t>Apologize </a:t>
            </a:r>
          </a:p>
          <a:p>
            <a:r>
              <a:rPr lang="en-US" sz="3600" dirty="0"/>
              <a:t>Learn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3DCF161-0576-2481-2119-D5A3E54520DE}"/>
              </a:ext>
            </a:extLst>
          </p:cNvPr>
          <p:cNvSpPr txBox="1">
            <a:spLocks/>
          </p:cNvSpPr>
          <p:nvPr/>
        </p:nvSpPr>
        <p:spPr>
          <a:xfrm>
            <a:off x="8319685" y="6287347"/>
            <a:ext cx="3872315" cy="457200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Thomas Berger, Desert Rose Consultancy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3936B90-3221-4D80-1BB6-4FA88B8BC7C7}"/>
              </a:ext>
            </a:extLst>
          </p:cNvPr>
          <p:cNvSpPr txBox="1">
            <a:spLocks/>
          </p:cNvSpPr>
          <p:nvPr/>
        </p:nvSpPr>
        <p:spPr>
          <a:xfrm>
            <a:off x="841248" y="3126382"/>
            <a:ext cx="4544568" cy="29913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Confusion</a:t>
            </a:r>
          </a:p>
          <a:p>
            <a:r>
              <a:rPr lang="en-US" sz="3600" dirty="0"/>
              <a:t>Discomfort</a:t>
            </a:r>
          </a:p>
          <a:p>
            <a:r>
              <a:rPr lang="en-US" sz="3600" dirty="0"/>
              <a:t>Irritation</a:t>
            </a:r>
          </a:p>
          <a:p>
            <a:r>
              <a:rPr lang="en-US" sz="3600" dirty="0"/>
              <a:t>Anger</a:t>
            </a:r>
          </a:p>
          <a:p>
            <a:r>
              <a:rPr lang="en-US" sz="3600" dirty="0"/>
              <a:t>Judgement</a:t>
            </a:r>
          </a:p>
        </p:txBody>
      </p:sp>
    </p:spTree>
    <p:extLst>
      <p:ext uri="{BB962C8B-B14F-4D97-AF65-F5344CB8AC3E}">
        <p14:creationId xmlns:p14="http://schemas.microsoft.com/office/powerpoint/2010/main" val="6852760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AC9D6E-73ED-B871-2E56-0F06BEC41ADE}"/>
              </a:ext>
            </a:extLst>
          </p:cNvPr>
          <p:cNvSpPr/>
          <p:nvPr/>
        </p:nvSpPr>
        <p:spPr>
          <a:xfrm>
            <a:off x="612252" y="914400"/>
            <a:ext cx="1927748" cy="603504"/>
          </a:xfrm>
          <a:prstGeom prst="rect">
            <a:avLst/>
          </a:prstGeom>
          <a:solidFill>
            <a:srgbClr val="D91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252" y="1517904"/>
            <a:ext cx="5029200" cy="3931920"/>
          </a:xfrm>
          <a:noFill/>
        </p:spPr>
        <p:txBody>
          <a:bodyPr lIns="0" tIns="0" rIns="0" bIns="0" anchor="t">
            <a:noAutofit/>
          </a:bodyPr>
          <a:lstStyle/>
          <a:p>
            <a:br>
              <a:rPr lang="en-US" sz="3200" dirty="0"/>
            </a:br>
            <a:r>
              <a:rPr lang="en-US" sz="3200" kern="100" dirty="0">
                <a:latin typeface="+mn-lt"/>
                <a:cs typeface="Times New Roman" panose="02020603050405020304" pitchFamily="18" charset="0"/>
              </a:rPr>
              <a:t>Becoming a third-culture person</a:t>
            </a:r>
            <a:endParaRPr lang="en-US" sz="320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0B28DDA-4B66-5928-89B5-0A76732272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7" name="Picture 2" descr="photorealistic person that is half a village person in old clothes and half a white doctor wearing a white coat and with stethoscope">
            <a:extLst>
              <a:ext uri="{FF2B5EF4-FFF2-40B4-BE49-F238E27FC236}">
                <a16:creationId xmlns:a16="http://schemas.microsoft.com/office/drawing/2014/main" id="{B03E16F4-B917-0BA6-0D69-E3485E253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4665" y="541867"/>
            <a:ext cx="5743246" cy="57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76EB62-3102-89E1-9B66-B3B01FA84F7D}"/>
              </a:ext>
            </a:extLst>
          </p:cNvPr>
          <p:cNvSpPr txBox="1"/>
          <p:nvPr/>
        </p:nvSpPr>
        <p:spPr>
          <a:xfrm>
            <a:off x="6417731" y="6417733"/>
            <a:ext cx="585788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https://</a:t>
            </a:r>
            <a:r>
              <a:rPr lang="en-US" sz="1700" dirty="0" err="1">
                <a:solidFill>
                  <a:schemeClr val="bg1"/>
                </a:solidFill>
              </a:rPr>
              <a:t>www.craiyon.com</a:t>
            </a:r>
            <a:r>
              <a:rPr lang="en-US" sz="1700" dirty="0">
                <a:solidFill>
                  <a:schemeClr val="bg1"/>
                </a:solidFill>
              </a:rPr>
              <a:t>/</a:t>
            </a:r>
            <a:r>
              <a:rPr lang="en-US" sz="1700" dirty="0" err="1">
                <a:solidFill>
                  <a:schemeClr val="bg1"/>
                </a:solidFill>
              </a:rPr>
              <a:t>en</a:t>
            </a:r>
            <a:r>
              <a:rPr lang="en-US" sz="1700" dirty="0">
                <a:solidFill>
                  <a:schemeClr val="bg1"/>
                </a:solidFill>
              </a:rPr>
              <a:t>/image/Yg5VeF8RTJCnpvqOeK2Exw</a:t>
            </a:r>
          </a:p>
        </p:txBody>
      </p:sp>
    </p:spTree>
    <p:extLst>
      <p:ext uri="{BB962C8B-B14F-4D97-AF65-F5344CB8AC3E}">
        <p14:creationId xmlns:p14="http://schemas.microsoft.com/office/powerpoint/2010/main" val="36010328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AC9D6E-73ED-B871-2E56-0F06BEC41ADE}"/>
              </a:ext>
            </a:extLst>
          </p:cNvPr>
          <p:cNvSpPr/>
          <p:nvPr/>
        </p:nvSpPr>
        <p:spPr>
          <a:xfrm>
            <a:off x="612252" y="914400"/>
            <a:ext cx="1927748" cy="603504"/>
          </a:xfrm>
          <a:prstGeom prst="rect">
            <a:avLst/>
          </a:prstGeom>
          <a:solidFill>
            <a:srgbClr val="D91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252" y="1517904"/>
            <a:ext cx="5029200" cy="3931920"/>
          </a:xfrm>
          <a:noFill/>
        </p:spPr>
        <p:txBody>
          <a:bodyPr lIns="0" tIns="0" rIns="0" bIns="0" anchor="t">
            <a:noAutofit/>
          </a:bodyPr>
          <a:lstStyle/>
          <a:p>
            <a:br>
              <a:rPr lang="en-US" sz="3200" dirty="0"/>
            </a:br>
            <a:r>
              <a:rPr lang="en-US" sz="3200" kern="100" dirty="0">
                <a:latin typeface="+mn-lt"/>
                <a:cs typeface="Times New Roman" panose="02020603050405020304" pitchFamily="18" charset="0"/>
              </a:rPr>
              <a:t>Becoming a third-culture person</a:t>
            </a:r>
            <a:br>
              <a:rPr lang="en-US" sz="3200" kern="100" dirty="0">
                <a:latin typeface="+mn-lt"/>
                <a:cs typeface="Times New Roman" panose="02020603050405020304" pitchFamily="18" charset="0"/>
              </a:rPr>
            </a:br>
            <a:br>
              <a:rPr lang="en-US" sz="3200" kern="100" dirty="0">
                <a:latin typeface="+mn-lt"/>
                <a:cs typeface="Times New Roman" panose="02020603050405020304" pitchFamily="18" charset="0"/>
              </a:rPr>
            </a:br>
            <a:r>
              <a:rPr lang="en-US" sz="3200" dirty="0"/>
              <a:t>Observe</a:t>
            </a:r>
            <a:br>
              <a:rPr lang="en-US" sz="3200" dirty="0"/>
            </a:br>
            <a:r>
              <a:rPr lang="en-US" sz="3200" dirty="0"/>
              <a:t>Be curious</a:t>
            </a:r>
            <a:br>
              <a:rPr lang="en-US" sz="3200" dirty="0"/>
            </a:br>
            <a:r>
              <a:rPr lang="en-US" sz="3200" dirty="0"/>
              <a:t>Ask</a:t>
            </a:r>
            <a:br>
              <a:rPr lang="en-US" sz="3200" dirty="0"/>
            </a:br>
            <a:r>
              <a:rPr lang="en-US" sz="3200" dirty="0"/>
              <a:t>Apologize</a:t>
            </a:r>
            <a:br>
              <a:rPr lang="en-US" sz="3200" dirty="0"/>
            </a:br>
            <a:r>
              <a:rPr lang="en-US" sz="3200" dirty="0"/>
              <a:t>Learn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0B28DDA-4B66-5928-89B5-0A76732272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7" name="Picture 2" descr="photorealistic person that is half a village person in old clothes and half a white doctor wearing a white coat and with stethoscope">
            <a:extLst>
              <a:ext uri="{FF2B5EF4-FFF2-40B4-BE49-F238E27FC236}">
                <a16:creationId xmlns:a16="http://schemas.microsoft.com/office/drawing/2014/main" id="{B03E16F4-B917-0BA6-0D69-E3485E253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4665" y="541867"/>
            <a:ext cx="5743246" cy="57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76EB62-3102-89E1-9B66-B3B01FA84F7D}"/>
              </a:ext>
            </a:extLst>
          </p:cNvPr>
          <p:cNvSpPr txBox="1"/>
          <p:nvPr/>
        </p:nvSpPr>
        <p:spPr>
          <a:xfrm>
            <a:off x="6417731" y="6417733"/>
            <a:ext cx="585788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https://</a:t>
            </a:r>
            <a:r>
              <a:rPr lang="en-US" sz="1700" dirty="0" err="1">
                <a:solidFill>
                  <a:schemeClr val="bg1"/>
                </a:solidFill>
              </a:rPr>
              <a:t>www.craiyon.com</a:t>
            </a:r>
            <a:r>
              <a:rPr lang="en-US" sz="1700" dirty="0">
                <a:solidFill>
                  <a:schemeClr val="bg1"/>
                </a:solidFill>
              </a:rPr>
              <a:t>/</a:t>
            </a:r>
            <a:r>
              <a:rPr lang="en-US" sz="1700" dirty="0" err="1">
                <a:solidFill>
                  <a:schemeClr val="bg1"/>
                </a:solidFill>
              </a:rPr>
              <a:t>en</a:t>
            </a:r>
            <a:r>
              <a:rPr lang="en-US" sz="1700" dirty="0">
                <a:solidFill>
                  <a:schemeClr val="bg1"/>
                </a:solidFill>
              </a:rPr>
              <a:t>/image/Yg5VeF8RTJCnpvqOeK2Exw</a:t>
            </a:r>
          </a:p>
        </p:txBody>
      </p:sp>
    </p:spTree>
    <p:extLst>
      <p:ext uri="{BB962C8B-B14F-4D97-AF65-F5344CB8AC3E}">
        <p14:creationId xmlns:p14="http://schemas.microsoft.com/office/powerpoint/2010/main" val="36179601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AC9D6E-73ED-B871-2E56-0F06BEC41ADE}"/>
              </a:ext>
            </a:extLst>
          </p:cNvPr>
          <p:cNvSpPr/>
          <p:nvPr/>
        </p:nvSpPr>
        <p:spPr>
          <a:xfrm>
            <a:off x="612252" y="914400"/>
            <a:ext cx="1927748" cy="603504"/>
          </a:xfrm>
          <a:prstGeom prst="rect">
            <a:avLst/>
          </a:prstGeom>
          <a:solidFill>
            <a:srgbClr val="D91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252" y="1517904"/>
            <a:ext cx="5029200" cy="3931920"/>
          </a:xfrm>
          <a:noFill/>
        </p:spPr>
        <p:txBody>
          <a:bodyPr lIns="0" tIns="0" rIns="0" bIns="0" anchor="t">
            <a:noAutofit/>
          </a:bodyPr>
          <a:lstStyle/>
          <a:p>
            <a:br>
              <a:rPr lang="en-US" sz="3200" dirty="0"/>
            </a:br>
            <a:r>
              <a:rPr lang="en-US" sz="3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Third culture at its best</a:t>
            </a:r>
            <a:endParaRPr lang="en-US" sz="32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A2AE5AE-EA63-4A7F-E1A6-91FCFECCA71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8290" y="0"/>
            <a:ext cx="6163295" cy="6858000"/>
          </a:xfrm>
        </p:spPr>
      </p:pic>
    </p:spTree>
    <p:extLst>
      <p:ext uri="{BB962C8B-B14F-4D97-AF65-F5344CB8AC3E}">
        <p14:creationId xmlns:p14="http://schemas.microsoft.com/office/powerpoint/2010/main" val="218146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210FFB-62C8-AC07-7402-9039CCD2FC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140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2F2AC82-0680-469B-2F18-051EAB08A27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/>
          <a:stretch>
            <a:fillRect/>
          </a:stretch>
        </p:blipFill>
        <p:spPr>
          <a:xfrm>
            <a:off x="443103" y="447770"/>
            <a:ext cx="5962460" cy="5962460"/>
          </a:xfrm>
        </p:spPr>
      </p:pic>
    </p:spTree>
    <p:extLst>
      <p:ext uri="{BB962C8B-B14F-4D97-AF65-F5344CB8AC3E}">
        <p14:creationId xmlns:p14="http://schemas.microsoft.com/office/powerpoint/2010/main" val="7518975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952" y="1111567"/>
            <a:ext cx="5522976" cy="3840480"/>
          </a:xfrm>
        </p:spPr>
        <p:txBody>
          <a:bodyPr tIns="0" rIns="0">
            <a:noAutofit/>
          </a:bodyPr>
          <a:lstStyle/>
          <a:p>
            <a:r>
              <a:rPr lang="en-US" sz="6000" dirty="0"/>
              <a:t>Observe</a:t>
            </a:r>
            <a:br>
              <a:rPr lang="en-US" sz="6000" dirty="0"/>
            </a:br>
            <a:r>
              <a:rPr lang="en-US" sz="6000" dirty="0"/>
              <a:t>Be curious</a:t>
            </a:r>
            <a:br>
              <a:rPr lang="en-US" sz="6000" dirty="0"/>
            </a:br>
            <a:r>
              <a:rPr lang="en-US" sz="6000" dirty="0"/>
              <a:t>Ask</a:t>
            </a:r>
            <a:br>
              <a:rPr lang="en-US" sz="6000" dirty="0"/>
            </a:br>
            <a:r>
              <a:rPr lang="en-US" sz="6000" dirty="0"/>
              <a:t>Apologize</a:t>
            </a:r>
            <a:br>
              <a:rPr lang="en-US" sz="6000" dirty="0"/>
            </a:br>
            <a:r>
              <a:rPr lang="en-US" sz="6000" dirty="0"/>
              <a:t>Learn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DE196-D9E3-43FA-AE5E-8A67A4DFD4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952" y="5312664"/>
            <a:ext cx="5522976" cy="1371600"/>
          </a:xfrm>
        </p:spPr>
        <p:txBody>
          <a:bodyPr vert="horz" lIns="0" tIns="91440" rIns="0" bIns="45720" rtlCol="0" anchor="t">
            <a:normAutofit/>
          </a:bodyPr>
          <a:lstStyle/>
          <a:p>
            <a:r>
              <a:rPr lang="en-US" sz="3200" dirty="0"/>
              <a:t>Mark Topazian</a:t>
            </a:r>
          </a:p>
          <a:p>
            <a:r>
              <a:rPr lang="en-US" sz="3200" dirty="0" err="1"/>
              <a:t>topazian@gmail.com</a:t>
            </a:r>
            <a:endParaRPr lang="en-US" sz="32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D2C2190-893F-EDF4-344C-60FF369AEC5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28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9">
            <a:extLst>
              <a:ext uri="{FF2B5EF4-FFF2-40B4-BE49-F238E27FC236}">
                <a16:creationId xmlns:a16="http://schemas.microsoft.com/office/drawing/2014/main" id="{56D8BAC5-3561-F620-8A32-1817D3C500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0" r="-9"/>
          <a:stretch/>
        </p:blipFill>
        <p:spPr>
          <a:xfrm>
            <a:off x="-212500" y="-84666"/>
            <a:ext cx="12404500" cy="691925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pic>
        <p:nvPicPr>
          <p:cNvPr id="3" name="Picture Placeholder 9">
            <a:extLst>
              <a:ext uri="{FF2B5EF4-FFF2-40B4-BE49-F238E27FC236}">
                <a16:creationId xmlns:a16="http://schemas.microsoft.com/office/drawing/2014/main" id="{70655BA0-A9B9-6149-1962-36C571C87E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0" r="-9"/>
          <a:stretch/>
        </p:blipFill>
        <p:spPr>
          <a:xfrm>
            <a:off x="-212500" y="-61258"/>
            <a:ext cx="12404500" cy="691925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3620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8287B2-D3AF-5602-66B9-BF6A21C2A4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7719"/>
            <a:ext cx="12192000" cy="62161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04C9E5-E0DE-19EF-F566-757194456528}"/>
              </a:ext>
            </a:extLst>
          </p:cNvPr>
          <p:cNvSpPr txBox="1"/>
          <p:nvPr/>
        </p:nvSpPr>
        <p:spPr>
          <a:xfrm>
            <a:off x="9448800" y="6433895"/>
            <a:ext cx="2340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www.entrepeneur.com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2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7213EF-5766-649D-1D84-02ADDE52B96A}"/>
              </a:ext>
            </a:extLst>
          </p:cNvPr>
          <p:cNvSpPr/>
          <p:nvPr/>
        </p:nvSpPr>
        <p:spPr>
          <a:xfrm>
            <a:off x="1011739" y="4946609"/>
            <a:ext cx="1967435" cy="631231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7DA3FF-EBFE-A036-D6FC-4CE631A4C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39" y="1882815"/>
            <a:ext cx="10229481" cy="3474720"/>
          </a:xfrm>
        </p:spPr>
        <p:txBody>
          <a:bodyPr>
            <a:normAutofit fontScale="90000"/>
          </a:bodyPr>
          <a:lstStyle/>
          <a:p>
            <a:pPr>
              <a:lnSpc>
                <a:spcPts val="6580"/>
              </a:lnSpc>
            </a:pPr>
            <a:r>
              <a:rPr lang="en-US" dirty="0"/>
              <a:t>Why does good cross-cultural communication matter?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41529B"/>
                </a:solidFill>
              </a:rPr>
              <a:t>Professional influence</a:t>
            </a:r>
            <a:br>
              <a:rPr lang="en-US" dirty="0">
                <a:solidFill>
                  <a:srgbClr val="41529B"/>
                </a:solidFill>
              </a:rPr>
            </a:br>
            <a:r>
              <a:rPr lang="en-US" dirty="0">
                <a:solidFill>
                  <a:srgbClr val="41529B"/>
                </a:solidFill>
              </a:rPr>
              <a:t>Spiritual influence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6892CEB-02E6-2A6C-8187-A8446E9589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23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7213EF-5766-649D-1D84-02ADDE52B96A}"/>
              </a:ext>
            </a:extLst>
          </p:cNvPr>
          <p:cNvSpPr/>
          <p:nvPr/>
        </p:nvSpPr>
        <p:spPr>
          <a:xfrm>
            <a:off x="1011739" y="4946609"/>
            <a:ext cx="1967435" cy="631231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7DA3FF-EBFE-A036-D6FC-4CE631A4C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39" y="2711491"/>
            <a:ext cx="10229481" cy="3474720"/>
          </a:xfrm>
        </p:spPr>
        <p:txBody>
          <a:bodyPr>
            <a:normAutofit fontScale="90000"/>
          </a:bodyPr>
          <a:lstStyle/>
          <a:p>
            <a:pPr>
              <a:lnSpc>
                <a:spcPts val="6580"/>
              </a:lnSpc>
            </a:pPr>
            <a:r>
              <a:rPr lang="en-US" dirty="0"/>
              <a:t>Why does good cross-cultural communication matter?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Good outcomes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6892CEB-02E6-2A6C-8187-A8446E9589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2630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353C"/>
      </a:accent1>
      <a:accent2>
        <a:srgbClr val="DB8802"/>
      </a:accent2>
      <a:accent3>
        <a:srgbClr val="D91D62"/>
      </a:accent3>
      <a:accent4>
        <a:srgbClr val="42529B"/>
      </a:accent4>
      <a:accent5>
        <a:srgbClr val="CBDA00"/>
      </a:accent5>
      <a:accent6>
        <a:srgbClr val="76DCFD"/>
      </a:accent6>
      <a:hlink>
        <a:srgbClr val="0563C1"/>
      </a:hlink>
      <a:folHlink>
        <a:srgbClr val="954F72"/>
      </a:folHlink>
    </a:clrScheme>
    <a:fontScheme name="Custom 61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ful conference presentation_V1_win32_EF_v3" id="{C1B0A8D0-9AA0-40AF-A770-3ACC1E8A96D3}" vid="{CB18F5D6-447A-4043-9583-16EEB5BF63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DB28BE-4CC0-4691-9CA5-2BA850A679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03C5E8-6E73-4A29-90A5-6BDD54A3FA10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40172974-42F8-4DE5-A936-8FC698C36730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3355</TotalTime>
  <Words>1570</Words>
  <Application>Microsoft Macintosh PowerPoint</Application>
  <PresentationFormat>Widescreen</PresentationFormat>
  <Paragraphs>139</Paragraphs>
  <Slides>51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Gill Sans Nova</vt:lpstr>
      <vt:lpstr>Custom</vt:lpstr>
      <vt:lpstr>Cross-Cultural Communication in Medical Contexts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does good cross-cultural communication matter?  Professional influence Spiritual influence</vt:lpstr>
      <vt:lpstr>Why does good cross-cultural communication matter?  Good outcomes  </vt:lpstr>
      <vt:lpstr>Why does good cross-cultural communication matter?  Good outcomes Professional influence  </vt:lpstr>
      <vt:lpstr>Why does good cross-cultural communication matter?  Good outcomes Professional influence Spiritual influence</vt:lpstr>
      <vt:lpstr>What is “culture”? </vt:lpstr>
      <vt:lpstr>The shared social behavior, institutions, and norms of a group of people  A way of life  The sum of normal expectations    Thomas Berger, Desert Rose Consultancy    </vt:lpstr>
      <vt:lpstr>The shared social behavior, institutions, and norms of a group of people  A way of life  The sum of normal expectations    Thomas Berger, Desert Rose Consultancy    </vt:lpstr>
      <vt:lpstr>The shared social behavior, institutions, and norms of a group of people  A way of life  The sum of normal expectations    Thomas Berger, Desert Rose Consultancy    </vt:lpstr>
      <vt:lpstr>You visit a hospital in a resource-limited setting to teach a new method. When you arrive at the site, your hosts tell you that the equipment you need isn’t functioning.    </vt:lpstr>
      <vt:lpstr>  How would you react?   - Express surprise and frustration  - Ask how long the equipment’s been broken  - Offer to try to fix the equipment yourself  - Suggest going out for coffee  - Reschedule your return flight home   </vt:lpstr>
      <vt:lpstr>When things don’t make sense . . . </vt:lpstr>
      <vt:lpstr>PowerPoint Presentation</vt:lpstr>
      <vt:lpstr>When things don’t make sense . . . </vt:lpstr>
      <vt:lpstr>PowerPoint Presentation</vt:lpstr>
      <vt:lpstr>PowerPoint Presentation</vt:lpstr>
      <vt:lpstr>PowerPoint Presentation</vt:lpstr>
      <vt:lpstr>High Context Communication   vs.   Low Context Communication </vt:lpstr>
      <vt:lpstr>Low context communication is:   - Precise - Explicit - Clear - Understood at face value - Repetitious </vt:lpstr>
      <vt:lpstr>High context communication is:   - Nuanced - Message is implied, not stated - Body language - Tone of  voice - Listener must read between the lines </vt:lpstr>
      <vt:lpstr>Low context communication is:   - Precise - Explicit - Clear - Understood at face value - Repetitious </vt:lpstr>
      <vt:lpstr>High context communication is:   - Nuanced - Message is implied, not stated - Body language - Tone of  voice - Listener must read between the lines </vt:lpstr>
      <vt:lpstr>When things don’t make sense . . . </vt:lpstr>
      <vt:lpstr>Egalitarian Leadership   vs.   Hierarchical Leadership </vt:lpstr>
      <vt:lpstr>Egalitarian Leaders are:  - Seen as equals - Challenged - Disagreement is healthy - Evidence matters  Decisions are made by building agreement</vt:lpstr>
      <vt:lpstr>Hierarchical Leaders are:  - Respected - Deferred to - Not questioned directly - Expertise matters - Experience matters  Decisions are made by the leader</vt:lpstr>
      <vt:lpstr>Egalitarian Leaders            Hierarchical Leaders </vt:lpstr>
      <vt:lpstr>Egalitarian Leaders            Hierarchical Leaders </vt:lpstr>
      <vt:lpstr>Egalitarian Leaders are:  - Seen as equals - Challenged - Disagreement is healthy - Evidence matters  Decisions are made by building agreement</vt:lpstr>
      <vt:lpstr>Hierarchical Leaders are:  - Respected - Deferred to - Not questioned directly - Expertise matters - Experience matters  Decisions are made by the leader</vt:lpstr>
      <vt:lpstr>Task-based Trust  vs.  Relationship-based Trust</vt:lpstr>
      <vt:lpstr>Task-based Trust:  - Cognitive - Built through work and collaboration - Based on reliability  Feedback focuses on performance</vt:lpstr>
      <vt:lpstr>Relationship-based Trust:  - Affective (from the heart) - Built by sharing life together - Based on mutual liking  Feedback avoids shame</vt:lpstr>
      <vt:lpstr>Task-based Trust:  - Cognitive - Built through work and collaboration - Based on reliability  Feedback focuses on performance</vt:lpstr>
      <vt:lpstr>Relationship-based Trust:  - Affective (from the heart) - Built by sharing life together - Based on mutual liking  Feedback avoids shame</vt:lpstr>
      <vt:lpstr>PowerPoint Presentation</vt:lpstr>
      <vt:lpstr>You visit a hospital in a resource-limited setting to teach a new method. When you arrive at the site, your hosts tell you that the equipment you need isn’t functioning.    </vt:lpstr>
      <vt:lpstr>  How would you react?   - Express surprise and frustration  - Ask how long the equipment’s been broken  - Offer to try to fix the equipment yourself  - Suggest going out for coffee  - Reschedule your return flight home   </vt:lpstr>
      <vt:lpstr>PowerPoint Presentation</vt:lpstr>
      <vt:lpstr>When things don’t make sense . . . </vt:lpstr>
      <vt:lpstr> Becoming a third-culture person</vt:lpstr>
      <vt:lpstr> Becoming a third-culture person  Observe Be curious Ask Apologize Learn</vt:lpstr>
      <vt:lpstr> Third culture at its best</vt:lpstr>
      <vt:lpstr>PowerPoint Presentation</vt:lpstr>
      <vt:lpstr>Observe Be curious Ask Apologize Learn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presentation</dc:title>
  <cp:lastModifiedBy>Mark Topazian</cp:lastModifiedBy>
  <cp:revision>76</cp:revision>
  <dcterms:created xsi:type="dcterms:W3CDTF">2021-07-29T05:11:00Z</dcterms:created>
  <dcterms:modified xsi:type="dcterms:W3CDTF">2025-11-07T13:07:04Z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