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2" r:id="rId6"/>
    <p:sldId id="264" r:id="rId7"/>
    <p:sldId id="265" r:id="rId8"/>
    <p:sldId id="266" r:id="rId9"/>
    <p:sldId id="267" r:id="rId10"/>
    <p:sldId id="258" r:id="rId11"/>
    <p:sldId id="273" r:id="rId12"/>
    <p:sldId id="276" r:id="rId13"/>
    <p:sldId id="268" r:id="rId14"/>
    <p:sldId id="269" r:id="rId15"/>
    <p:sldId id="272" r:id="rId16"/>
    <p:sldId id="277" r:id="rId17"/>
    <p:sldId id="271" r:id="rId18"/>
    <p:sldId id="274" r:id="rId19"/>
    <p:sldId id="278" r:id="rId20"/>
    <p:sldId id="270" r:id="rId21"/>
    <p:sldId id="279" r:id="rId22"/>
    <p:sldId id="275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325BDE-B946-4527-8BB8-6F4869E07572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3A2E90-4EAB-42FE-BC8D-E53D764AF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117180" cy="2057401"/>
          </a:xfrm>
        </p:spPr>
        <p:txBody>
          <a:bodyPr/>
          <a:lstStyle/>
          <a:p>
            <a:pPr algn="ctr"/>
            <a:r>
              <a:rPr lang="en-US" sz="5400" dirty="0" smtClean="0"/>
              <a:t>Families in Mission:</a:t>
            </a:r>
            <a:br>
              <a:rPr lang="en-US" sz="5400" dirty="0" smtClean="0"/>
            </a:br>
            <a:r>
              <a:rPr lang="en-US" sz="5400" dirty="0" smtClean="0"/>
              <a:t>Preparing to Thrive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8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1524000"/>
          </a:xfrm>
        </p:spPr>
        <p:txBody>
          <a:bodyPr/>
          <a:lstStyle/>
          <a:p>
            <a:pPr algn="ctr"/>
            <a:r>
              <a:rPr lang="en-US" sz="4800" dirty="0" smtClean="0"/>
              <a:t>2. Agreeing </a:t>
            </a:r>
            <a:br>
              <a:rPr lang="en-US" sz="4800" dirty="0" smtClean="0"/>
            </a:br>
            <a:r>
              <a:rPr lang="en-US" sz="4800" dirty="0" smtClean="0"/>
              <a:t>on Clear Priorities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153399" cy="4051437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800" dirty="0" smtClean="0"/>
              <a:t>Abiding in Christ</a:t>
            </a:r>
          </a:p>
          <a:p>
            <a:pPr marL="457200" lvl="1" indent="0">
              <a:buNone/>
            </a:pPr>
            <a:r>
              <a:rPr lang="en-US" sz="2600" dirty="0" smtClean="0"/>
              <a:t>Jesus says</a:t>
            </a:r>
            <a:r>
              <a:rPr lang="en-US" sz="2600" dirty="0"/>
              <a:t>: </a:t>
            </a:r>
            <a:r>
              <a:rPr lang="en-US" sz="2600" dirty="0" smtClean="0"/>
              <a:t>“I </a:t>
            </a:r>
            <a:r>
              <a:rPr lang="en-US" sz="2600" dirty="0"/>
              <a:t>am the vine; you are the branches. Whoever abides in me and I in him, he it is </a:t>
            </a:r>
            <a:r>
              <a:rPr lang="en-US" sz="2600" dirty="0" smtClean="0"/>
              <a:t>that </a:t>
            </a:r>
            <a:r>
              <a:rPr lang="en-US" sz="2600" dirty="0"/>
              <a:t>bears much fruit, for apart from me you can do nothing</a:t>
            </a:r>
            <a:r>
              <a:rPr lang="en-US" sz="2600" dirty="0" smtClean="0"/>
              <a:t>.”     John 15:5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Ministering to Family</a:t>
            </a:r>
          </a:p>
          <a:p>
            <a:pPr marL="457200" lvl="1" indent="0">
              <a:buNone/>
            </a:pPr>
            <a:r>
              <a:rPr lang="en-US" sz="2600" dirty="0" smtClean="0"/>
              <a:t>“The </a:t>
            </a:r>
            <a:r>
              <a:rPr lang="en-US" sz="2600" dirty="0"/>
              <a:t>saying is trustworthy: If anyone aspires to the office of </a:t>
            </a:r>
            <a:r>
              <a:rPr lang="en-US" sz="2600" dirty="0" smtClean="0"/>
              <a:t>overseer . . . he </a:t>
            </a:r>
            <a:r>
              <a:rPr lang="en-US" sz="2600" dirty="0"/>
              <a:t>must manage his own household well, with all dignity keeping his children submissive, </a:t>
            </a:r>
            <a:r>
              <a:rPr lang="en-US" sz="2600" dirty="0" smtClean="0"/>
              <a:t>for </a:t>
            </a:r>
            <a:r>
              <a:rPr lang="en-US" sz="2600" dirty="0"/>
              <a:t>if someone does not know how to manage his own household, how will he care for God's </a:t>
            </a:r>
            <a:r>
              <a:rPr lang="en-US" sz="2600" dirty="0" smtClean="0"/>
              <a:t>church?”                1 </a:t>
            </a:r>
            <a:r>
              <a:rPr lang="en-US" sz="2600" dirty="0"/>
              <a:t>Timothy </a:t>
            </a:r>
            <a:r>
              <a:rPr lang="en-US" sz="2600" dirty="0" smtClean="0"/>
              <a:t>3:1,4-5</a:t>
            </a:r>
            <a:endParaRPr lang="en-US" sz="2600" dirty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Ministering to Church and to Society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038600" cy="4353477"/>
          </a:xfrm>
        </p:spPr>
        <p:txBody>
          <a:bodyPr/>
          <a:lstStyle/>
          <a:p>
            <a:pPr algn="ctr"/>
            <a:r>
              <a:rPr lang="en-US" sz="4800" dirty="0" smtClean="0"/>
              <a:t>3. Establishing </a:t>
            </a:r>
            <a:r>
              <a:rPr lang="en-US" sz="4800" dirty="0"/>
              <a:t>Individual Spiritual Habits</a:t>
            </a:r>
          </a:p>
        </p:txBody>
      </p:sp>
      <p:pic>
        <p:nvPicPr>
          <p:cNvPr id="8194" name="Picture 2" descr="C:\Users\J\Pictures\2013-06-05 002\DSC_0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487" y="1919886"/>
            <a:ext cx="5160167" cy="34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05476"/>
          </a:xfrm>
        </p:spPr>
        <p:txBody>
          <a:bodyPr/>
          <a:lstStyle/>
          <a:p>
            <a:pPr algn="ctr"/>
            <a:r>
              <a:rPr lang="en-US" sz="4800" dirty="0" smtClean="0"/>
              <a:t>4. Establishing </a:t>
            </a:r>
            <a:r>
              <a:rPr lang="en-US" sz="4800" dirty="0"/>
              <a:t>Family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Spiritual </a:t>
            </a:r>
            <a:r>
              <a:rPr lang="en-US" sz="4800" dirty="0"/>
              <a:t>Habits</a:t>
            </a:r>
          </a:p>
        </p:txBody>
      </p:sp>
      <p:pic>
        <p:nvPicPr>
          <p:cNvPr id="7170" name="Picture 2" descr="C:\Users\J\Pictures\2013-06-05 002\DSC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09163"/>
            <a:ext cx="6645448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4343400"/>
            <a:ext cx="8534400" cy="1762676"/>
          </a:xfrm>
        </p:spPr>
        <p:txBody>
          <a:bodyPr/>
          <a:lstStyle/>
          <a:p>
            <a:pPr algn="ctr"/>
            <a:r>
              <a:rPr lang="en-US" sz="4800" dirty="0" smtClean="0"/>
              <a:t>5. Establishing </a:t>
            </a:r>
            <a:r>
              <a:rPr lang="en-US" sz="4800" dirty="0"/>
              <a:t>Community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Spiritual </a:t>
            </a:r>
            <a:r>
              <a:rPr lang="en-US" sz="4800" dirty="0"/>
              <a:t>Habits</a:t>
            </a:r>
          </a:p>
        </p:txBody>
      </p:sp>
      <p:pic>
        <p:nvPicPr>
          <p:cNvPr id="4" name="Content Placeholder 3" descr="C:\Users\John\Pictures\My Pictures\screen saver\IMG_4514.jpg"/>
          <p:cNvPicPr>
            <a:picLocks/>
          </p:cNvPicPr>
          <p:nvPr/>
        </p:nvPicPr>
        <p:blipFill rotWithShape="1">
          <a:blip r:embed="rId2" cstate="print"/>
          <a:srcRect t="17647" r="1373"/>
          <a:stretch/>
        </p:blipFill>
        <p:spPr bwMode="auto">
          <a:xfrm>
            <a:off x="1316182" y="457200"/>
            <a:ext cx="6400800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296076"/>
          </a:xfrm>
        </p:spPr>
        <p:txBody>
          <a:bodyPr/>
          <a:lstStyle/>
          <a:p>
            <a:pPr lvl="0" algn="ctr"/>
            <a:r>
              <a:rPr lang="en-US" sz="4800" dirty="0" smtClean="0"/>
              <a:t>6. Developing </a:t>
            </a:r>
            <a:br>
              <a:rPr lang="en-US" sz="4800" dirty="0" smtClean="0"/>
            </a:br>
            <a:r>
              <a:rPr lang="en-US" sz="4800" dirty="0" smtClean="0"/>
              <a:t>Good </a:t>
            </a:r>
            <a:r>
              <a:rPr lang="en-US" sz="4800" dirty="0"/>
              <a:t>Communication Habits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J\Downloads\Chinglish 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3048000"/>
            <a:ext cx="64008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4267200" cy="4873021"/>
          </a:xfrm>
        </p:spPr>
        <p:txBody>
          <a:bodyPr/>
          <a:lstStyle/>
          <a:p>
            <a:pPr lvl="0" algn="ctr"/>
            <a:r>
              <a:rPr lang="en-US" sz="4800" dirty="0" smtClean="0"/>
              <a:t>7. Developing </a:t>
            </a:r>
            <a:r>
              <a:rPr lang="en-US" sz="4800" dirty="0"/>
              <a:t>Good Conflict Management Habits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5122" name="Picture 2" descr="C:\Users\J\Pictures\2013-06-05 002\DSC_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1" y="1676400"/>
            <a:ext cx="3389803" cy="35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309" y="675724"/>
            <a:ext cx="3352800" cy="5064676"/>
          </a:xfrm>
        </p:spPr>
        <p:txBody>
          <a:bodyPr/>
          <a:lstStyle/>
          <a:p>
            <a:pPr algn="ctr"/>
            <a:r>
              <a:rPr lang="en-US" sz="4800" dirty="0" smtClean="0"/>
              <a:t>8.</a:t>
            </a:r>
            <a:br>
              <a:rPr lang="en-US" sz="4800" dirty="0" smtClean="0"/>
            </a:br>
            <a:r>
              <a:rPr lang="en-US" sz="4800" dirty="0" smtClean="0"/>
              <a:t>Clarifying </a:t>
            </a:r>
            <a:r>
              <a:rPr lang="en-US" sz="4800" dirty="0"/>
              <a:t>Roles</a:t>
            </a:r>
          </a:p>
        </p:txBody>
      </p:sp>
      <p:pic>
        <p:nvPicPr>
          <p:cNvPr id="9218" name="Picture 2" descr="C:\Users\J\Pictures\2013-06-05 002\DSC00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914400"/>
            <a:ext cx="37338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4" y="4876800"/>
            <a:ext cx="7620000" cy="1600200"/>
          </a:xfrm>
        </p:spPr>
        <p:txBody>
          <a:bodyPr/>
          <a:lstStyle/>
          <a:p>
            <a:pPr lvl="0" algn="ctr"/>
            <a:r>
              <a:rPr lang="en-US" sz="4800" dirty="0" smtClean="0"/>
              <a:t>9. Maintaining </a:t>
            </a:r>
            <a:r>
              <a:rPr lang="en-US" sz="4800" dirty="0"/>
              <a:t>Healthy Home Environment </a:t>
            </a:r>
          </a:p>
        </p:txBody>
      </p:sp>
      <p:pic>
        <p:nvPicPr>
          <p:cNvPr id="4" name="Picture 2" descr="C:\Users\John\Pictures\My Pictures\J&amp;R's Album\Clara Anne!\Grandma and Auntie's Visit\DSC02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666509" cy="4249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1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33400"/>
            <a:ext cx="7125113" cy="1447800"/>
          </a:xfrm>
        </p:spPr>
        <p:txBody>
          <a:bodyPr/>
          <a:lstStyle/>
          <a:p>
            <a:pPr algn="ctr"/>
            <a:r>
              <a:rPr lang="en-US" sz="4800" dirty="0" smtClean="0"/>
              <a:t>10. Managing </a:t>
            </a:r>
            <a:br>
              <a:rPr lang="en-US" sz="4800" dirty="0" smtClean="0"/>
            </a:br>
            <a:r>
              <a:rPr lang="en-US" sz="4800" dirty="0" smtClean="0"/>
              <a:t>Children’s </a:t>
            </a:r>
            <a:r>
              <a:rPr lang="en-US" sz="4800" dirty="0"/>
              <a:t>Schooling</a:t>
            </a:r>
          </a:p>
        </p:txBody>
      </p:sp>
      <p:pic>
        <p:nvPicPr>
          <p:cNvPr id="6146" name="Picture 2" descr="C:\Users\J\Pictures\2013-06-05 002\DSC_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943600" cy="39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733800" cy="5344076"/>
          </a:xfrm>
        </p:spPr>
        <p:txBody>
          <a:bodyPr lIns="0" tIns="0" rIns="0" bIns="0"/>
          <a:lstStyle/>
          <a:p>
            <a:pPr lvl="0" algn="ctr"/>
            <a:r>
              <a:rPr lang="en-US" sz="4800" dirty="0" smtClean="0"/>
              <a:t>11.</a:t>
            </a:r>
            <a:br>
              <a:rPr lang="en-US" sz="4800" dirty="0" smtClean="0"/>
            </a:br>
            <a:r>
              <a:rPr lang="en-US" sz="4800" dirty="0" smtClean="0"/>
              <a:t>Strategizing </a:t>
            </a:r>
            <a:r>
              <a:rPr lang="en-US" sz="4800" dirty="0"/>
              <a:t>for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Language </a:t>
            </a:r>
            <a:r>
              <a:rPr lang="en-US" sz="4800" dirty="0"/>
              <a:t>Learning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42" name="Picture 2" descr="C:\Users\J\Pictures\2013-06-05 002\DSC01669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20982"/>
            <a:ext cx="43847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382000" cy="1219200"/>
          </a:xfrm>
        </p:spPr>
        <p:txBody>
          <a:bodyPr/>
          <a:lstStyle/>
          <a:p>
            <a:pPr algn="ctr"/>
            <a:r>
              <a:rPr lang="en-US" sz="2400" dirty="0" smtClean="0"/>
              <a:t>John and Rachel Wind</a:t>
            </a:r>
            <a:br>
              <a:rPr lang="en-US" sz="2400" dirty="0" smtClean="0"/>
            </a:br>
            <a:r>
              <a:rPr lang="en-US" sz="2400" dirty="0" smtClean="0"/>
              <a:t>Clara Anne </a:t>
            </a:r>
            <a:r>
              <a:rPr lang="en-US" sz="2400" dirty="0" smtClean="0"/>
              <a:t>(8), Chloe (7), </a:t>
            </a:r>
            <a:r>
              <a:rPr lang="en-US" sz="2400" dirty="0" err="1" smtClean="0"/>
              <a:t>Christin</a:t>
            </a:r>
            <a:r>
              <a:rPr lang="en-US" sz="2400" dirty="0" smtClean="0"/>
              <a:t> (5), </a:t>
            </a:r>
            <a:r>
              <a:rPr lang="en-US" sz="2400" dirty="0" err="1" smtClean="0"/>
              <a:t>Charis</a:t>
            </a:r>
            <a:r>
              <a:rPr lang="en-US" sz="2400" dirty="0" smtClean="0"/>
              <a:t> (1)</a:t>
            </a:r>
            <a:endParaRPr lang="en-US" sz="2400" dirty="0"/>
          </a:p>
        </p:txBody>
      </p:sp>
      <p:pic>
        <p:nvPicPr>
          <p:cNvPr id="4" name="Picture 2" descr="C:\Users\J\Pictures\2013-09-11 Pictures to share with Harold and Liz\EPSON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73933"/>
            <a:ext cx="2467798" cy="34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\Pictures\2013-09-11 Pictures to share with Harold and Liz\EPSON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74749"/>
            <a:ext cx="2486287" cy="3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\Pictures\2013-09-11 Pictures to share with Harold and Liz\EPSON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0040"/>
            <a:ext cx="2459038" cy="3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\Pictures\2013-09-11 Pictures to share with Harold and Liz\EPSON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3237651"/>
            <a:ext cx="2362200" cy="34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9600"/>
            <a:ext cx="7125113" cy="1752600"/>
          </a:xfrm>
        </p:spPr>
        <p:txBody>
          <a:bodyPr/>
          <a:lstStyle/>
          <a:p>
            <a:pPr algn="ctr"/>
            <a:r>
              <a:rPr lang="en-US" sz="4800" dirty="0" smtClean="0"/>
              <a:t>12. </a:t>
            </a:r>
            <a:r>
              <a:rPr lang="en-US" sz="4800" dirty="0"/>
              <a:t>Clarifying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Work </a:t>
            </a:r>
            <a:r>
              <a:rPr lang="en-US" sz="4800" dirty="0"/>
              <a:t>Responsibilities</a:t>
            </a:r>
          </a:p>
        </p:txBody>
      </p:sp>
      <p:pic>
        <p:nvPicPr>
          <p:cNvPr id="4098" name="Picture 2" descr="C:\Users\J\Documents\Stuff from Old Computer\Teachall Pictures\IMG_9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622"/>
            <a:ext cx="5376487" cy="37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1905000"/>
          </a:xfrm>
        </p:spPr>
        <p:txBody>
          <a:bodyPr/>
          <a:lstStyle/>
          <a:p>
            <a:pPr lvl="0" algn="ctr"/>
            <a:r>
              <a:rPr lang="en-US" sz="4800" dirty="0" smtClean="0"/>
              <a:t>13. </a:t>
            </a:r>
            <a:r>
              <a:rPr lang="en-US" sz="4800" dirty="0"/>
              <a:t>Committing to Rest/Vacation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 descr="C:\Users\J\Pictures\2013-06-05 002\DSC05327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3" y="4807529"/>
            <a:ext cx="7125113" cy="1669471"/>
          </a:xfrm>
        </p:spPr>
        <p:txBody>
          <a:bodyPr/>
          <a:lstStyle/>
          <a:p>
            <a:pPr algn="ctr"/>
            <a:r>
              <a:rPr lang="en-US" sz="4800" dirty="0" smtClean="0"/>
              <a:t>14. Coping </a:t>
            </a:r>
            <a:r>
              <a:rPr lang="en-US" sz="4800" dirty="0"/>
              <a:t>with Culture Stress</a:t>
            </a:r>
          </a:p>
        </p:txBody>
      </p:sp>
      <p:pic>
        <p:nvPicPr>
          <p:cNvPr id="4" name="Picture 2" descr="C:\Users\John\Pictures\My Pictures\J&amp;R's Album\Shanghai\DSC0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791200" cy="4343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2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125113" cy="4810676"/>
          </a:xfrm>
        </p:spPr>
        <p:txBody>
          <a:bodyPr/>
          <a:lstStyle/>
          <a:p>
            <a:pPr lvl="0" algn="ctr"/>
            <a:r>
              <a:rPr lang="en-US" sz="4800" dirty="0" smtClean="0"/>
              <a:t>15. Addressing </a:t>
            </a:r>
            <a:r>
              <a:rPr lang="en-US" sz="4800" dirty="0"/>
              <a:t>any additional unresolved or challenging issues in your marriage/family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125113" cy="924475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16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MedicalMissionsMentoring.com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January 2004</a:t>
            </a:r>
            <a:endParaRPr lang="en-US" dirty="0"/>
          </a:p>
        </p:txBody>
      </p:sp>
      <p:pic>
        <p:nvPicPr>
          <p:cNvPr id="4" name="Picture 2" descr="C:\Users\J\Pictures\john in ro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559271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\Pictures\maybe it's a batht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13087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229600" cy="5648876"/>
          </a:xfrm>
        </p:spPr>
        <p:txBody>
          <a:bodyPr/>
          <a:lstStyle/>
          <a:p>
            <a:pPr algn="ctr"/>
            <a:r>
              <a:rPr lang="en-US" sz="4800" dirty="0" smtClean="0"/>
              <a:t>Is it possible </a:t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 smtClean="0"/>
              <a:t>your </a:t>
            </a:r>
            <a:r>
              <a:rPr lang="en-US" sz="4800" dirty="0" smtClean="0"/>
              <a:t>marriage and </a:t>
            </a:r>
            <a:br>
              <a:rPr lang="en-US" sz="4800" dirty="0" smtClean="0"/>
            </a:br>
            <a:r>
              <a:rPr lang="en-US" sz="4800" dirty="0" smtClean="0"/>
              <a:t>family </a:t>
            </a:r>
            <a:r>
              <a:rPr lang="en-US" sz="4800" dirty="0" smtClean="0"/>
              <a:t>to thrive </a:t>
            </a:r>
            <a:br>
              <a:rPr lang="en-US" sz="4800" dirty="0" smtClean="0"/>
            </a:br>
            <a:r>
              <a:rPr lang="en-US" sz="4800" dirty="0" smtClean="0"/>
              <a:t>on the mission field?  How?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1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u="sng" dirty="0" smtClean="0"/>
              <a:t>Our Primary Audience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Married </a:t>
            </a:r>
            <a:r>
              <a:rPr lang="en-US" sz="3600" dirty="0"/>
              <a:t>couples </a:t>
            </a:r>
            <a:r>
              <a:rPr lang="en-US" sz="3600" dirty="0" smtClean="0"/>
              <a:t>(</a:t>
            </a:r>
            <a:r>
              <a:rPr lang="en-US" sz="3600" dirty="0"/>
              <a:t>or singles who hope to be married someday) who are called to, preparing for, or already involved in cross-cultural medical </a:t>
            </a:r>
            <a:r>
              <a:rPr lang="en-US" sz="3600" dirty="0" smtClean="0"/>
              <a:t>missions.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2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u="sng" dirty="0" smtClean="0"/>
              <a:t>Our Primary Goal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To identify </a:t>
            </a:r>
            <a:r>
              <a:rPr lang="en-US" sz="3600" dirty="0" smtClean="0"/>
              <a:t>15 </a:t>
            </a:r>
            <a:r>
              <a:rPr lang="en-US" sz="3600" dirty="0"/>
              <a:t>key elements of a family action plan for thriving </a:t>
            </a:r>
            <a:r>
              <a:rPr lang="en-US" sz="3600" dirty="0" smtClean="0"/>
              <a:t>on </a:t>
            </a:r>
            <a:r>
              <a:rPr lang="en-US" sz="3600" dirty="0"/>
              <a:t>the mission </a:t>
            </a:r>
            <a:r>
              <a:rPr lang="en-US" sz="3600" dirty="0" smtClean="0"/>
              <a:t>field so that </a:t>
            </a:r>
            <a:r>
              <a:rPr lang="en-US" sz="3600" dirty="0"/>
              <a:t>you </a:t>
            </a:r>
            <a:r>
              <a:rPr lang="en-US" sz="3600" dirty="0" smtClean="0"/>
              <a:t>might </a:t>
            </a:r>
            <a:r>
              <a:rPr lang="en-US" sz="3600" dirty="0"/>
              <a:t>set aside time </a:t>
            </a:r>
            <a:r>
              <a:rPr lang="en-US" sz="3600" dirty="0"/>
              <a:t>to </a:t>
            </a:r>
            <a:r>
              <a:rPr lang="en-US" sz="3600" dirty="0" smtClean="0"/>
              <a:t>develop </a:t>
            </a:r>
            <a:r>
              <a:rPr lang="en-US" sz="3600" dirty="0"/>
              <a:t>prayerfully your </a:t>
            </a:r>
            <a:r>
              <a:rPr lang="en-US" sz="3600" dirty="0"/>
              <a:t>own family action plan.</a:t>
            </a:r>
          </a:p>
        </p:txBody>
      </p:sp>
    </p:spTree>
    <p:extLst>
      <p:ext uri="{BB962C8B-B14F-4D97-AF65-F5344CB8AC3E}">
        <p14:creationId xmlns:p14="http://schemas.microsoft.com/office/powerpoint/2010/main" val="23315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125113" cy="924475"/>
          </a:xfrm>
        </p:spPr>
        <p:txBody>
          <a:bodyPr/>
          <a:lstStyle/>
          <a:p>
            <a:pPr algn="ctr"/>
            <a:r>
              <a:rPr lang="en-US" sz="6600" dirty="0" smtClean="0"/>
              <a:t>Communication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36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125113" cy="924475"/>
          </a:xfrm>
        </p:spPr>
        <p:txBody>
          <a:bodyPr/>
          <a:lstStyle/>
          <a:p>
            <a:pPr algn="ctr"/>
            <a:r>
              <a:rPr lang="en-US" sz="6600" dirty="0" smtClean="0"/>
              <a:t>Expectations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020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343399" cy="5791200"/>
          </a:xfrm>
        </p:spPr>
        <p:txBody>
          <a:bodyPr/>
          <a:lstStyle/>
          <a:p>
            <a:pPr algn="ctr"/>
            <a:r>
              <a:rPr lang="en-US" sz="4800" dirty="0" smtClean="0"/>
              <a:t>1. Confirming </a:t>
            </a:r>
            <a:br>
              <a:rPr lang="en-US" sz="4800" dirty="0" smtClean="0"/>
            </a:br>
            <a:r>
              <a:rPr lang="en-US" sz="4800" dirty="0" smtClean="0"/>
              <a:t>a Shared Call</a:t>
            </a:r>
            <a:endParaRPr lang="en-US" sz="4800" dirty="0"/>
          </a:p>
        </p:txBody>
      </p:sp>
      <p:pic>
        <p:nvPicPr>
          <p:cNvPr id="2050" name="Picture 2" descr="C:\Users\J\Documents\Stuff from Old Computer\Winds Prayer 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77" y="533400"/>
            <a:ext cx="379578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453</TotalTime>
  <Words>264</Words>
  <Application>Microsoft Office PowerPoint</Application>
  <PresentationFormat>On-screen Show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Spring</vt:lpstr>
      <vt:lpstr>Families in Mission: Preparing to Thrive</vt:lpstr>
      <vt:lpstr>John and Rachel Wind Clara Anne (8), Chloe (7), Christin (5), Charis (1)</vt:lpstr>
      <vt:lpstr>January 2004</vt:lpstr>
      <vt:lpstr>Is it possible  for your marriage and  family to thrive  on the mission field?  How?</vt:lpstr>
      <vt:lpstr>Our Primary Audience</vt:lpstr>
      <vt:lpstr>Our Primary Goal</vt:lpstr>
      <vt:lpstr>Communication</vt:lpstr>
      <vt:lpstr>Expectations</vt:lpstr>
      <vt:lpstr>1. Confirming  a Shared Call</vt:lpstr>
      <vt:lpstr>2. Agreeing  on Clear Priorities</vt:lpstr>
      <vt:lpstr>3. Establishing Individual Spiritual Habits</vt:lpstr>
      <vt:lpstr>4. Establishing Family  Spiritual Habits</vt:lpstr>
      <vt:lpstr>5. Establishing Community  Spiritual Habits</vt:lpstr>
      <vt:lpstr>6. Developing  Good Communication Habits </vt:lpstr>
      <vt:lpstr>7. Developing Good Conflict Management Habits </vt:lpstr>
      <vt:lpstr>8. Clarifying Roles</vt:lpstr>
      <vt:lpstr>9. Maintaining Healthy Home Environment </vt:lpstr>
      <vt:lpstr>10. Managing  Children’s Schooling</vt:lpstr>
      <vt:lpstr>11. Strategizing for  Language Learning </vt:lpstr>
      <vt:lpstr>12. Clarifying  Work Responsibilities</vt:lpstr>
      <vt:lpstr>13. Committing to Rest/Vacation </vt:lpstr>
      <vt:lpstr>14. Coping with Culture Stress</vt:lpstr>
      <vt:lpstr>15. Addressing any additional unresolved or challenging issues in your marriage/family </vt:lpstr>
      <vt:lpstr>Questions?</vt:lpstr>
      <vt:lpstr>MedicalMissionsMentoring.com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for Thriving  in Marriage and Family, even while  Serving Sacrificially  on the Mission Field</dc:title>
  <dc:creator>J</dc:creator>
  <cp:lastModifiedBy>J</cp:lastModifiedBy>
  <cp:revision>32</cp:revision>
  <dcterms:created xsi:type="dcterms:W3CDTF">2012-11-08T03:48:18Z</dcterms:created>
  <dcterms:modified xsi:type="dcterms:W3CDTF">2013-11-07T11:54:12Z</dcterms:modified>
</cp:coreProperties>
</file>