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F30C2-FA51-034A-8488-E34615ABD2AB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7BF0C-8C62-6B48-8CC5-5E628C90A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9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of us with</a:t>
            </a:r>
            <a:r>
              <a:rPr lang="en-US" baseline="0" dirty="0" smtClean="0"/>
              <a:t> both sets of in 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7BF0C-8C62-6B48-8CC5-5E628C90A2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547435"/>
            <a:ext cx="7406640" cy="1467127"/>
          </a:xfrm>
        </p:spPr>
        <p:txBody>
          <a:bodyPr anchor="ctr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2649589"/>
            <a:ext cx="7406640" cy="2551049"/>
          </a:xfrm>
        </p:spPr>
        <p:txBody>
          <a:bodyPr tIns="0">
            <a:normAutofit/>
          </a:bodyPr>
          <a:lstStyle>
            <a:lvl1pPr marL="27432" indent="0" algn="l">
              <a:buNone/>
              <a:defRPr sz="3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81743"/>
            <a:ext cx="7498080" cy="159851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649589"/>
            <a:ext cx="7498080" cy="359881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597593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2189742"/>
            <a:ext cx="7498080" cy="4058657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4A6734C-E115-4BC5-9FB0-F9BF6FABFDA0}" type="datetimeFigureOut">
              <a:rPr lang="en-US" smtClean="0"/>
              <a:t>11/7/19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911" y="676599"/>
            <a:ext cx="7810160" cy="383407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Not So Subtle Asian Traits &amp; the Challenge of Medical Missions for Asian </a:t>
            </a:r>
            <a:r>
              <a:rPr lang="en-US" sz="4800" dirty="0" smtClean="0"/>
              <a:t>Americans, </a:t>
            </a:r>
            <a:r>
              <a:rPr lang="en-US" sz="4800" dirty="0" smtClean="0"/>
              <a:t>Part 2	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911" y="4905312"/>
            <a:ext cx="7810160" cy="1007200"/>
          </a:xfrm>
        </p:spPr>
        <p:txBody>
          <a:bodyPr>
            <a:normAutofit/>
          </a:bodyPr>
          <a:lstStyle/>
          <a:p>
            <a:pPr algn="r"/>
            <a:r>
              <a:rPr lang="en-US" sz="3500" dirty="0" smtClean="0"/>
              <a:t>Small Group Discussion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9277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11" y="274638"/>
            <a:ext cx="7965755" cy="175516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Objection #4: </a:t>
            </a:r>
            <a:br>
              <a:rPr lang="en-US" sz="4800" dirty="0" smtClean="0"/>
            </a:br>
            <a:r>
              <a:rPr lang="en-US" sz="4800" dirty="0" smtClean="0"/>
              <a:t>You are beggars.</a:t>
            </a:r>
            <a:endParaRPr lang="en-US" sz="4800" dirty="0"/>
          </a:p>
        </p:txBody>
      </p:sp>
      <p:pic>
        <p:nvPicPr>
          <p:cNvPr id="4" name="Content Placeholder 3" descr="2013 Airport Goodby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5260"/>
          <a:stretch/>
        </p:blipFill>
        <p:spPr>
          <a:xfrm>
            <a:off x="2313955" y="2290946"/>
            <a:ext cx="5403734" cy="4012123"/>
          </a:xfrm>
        </p:spPr>
      </p:pic>
    </p:spTree>
    <p:extLst>
      <p:ext uri="{BB962C8B-B14F-4D97-AF65-F5344CB8AC3E}">
        <p14:creationId xmlns:p14="http://schemas.microsoft.com/office/powerpoint/2010/main" val="234686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649" y="274638"/>
            <a:ext cx="7942017" cy="164833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Objection #4: </a:t>
            </a: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bg1">
                    <a:lumMod val="75000"/>
                  </a:schemeClr>
                </a:solidFill>
              </a:rPr>
              <a:t>You </a:t>
            </a:r>
            <a:r>
              <a:rPr lang="en-US" sz="4800" dirty="0">
                <a:solidFill>
                  <a:schemeClr val="bg1">
                    <a:lumMod val="75000"/>
                  </a:schemeClr>
                </a:solidFill>
              </a:rPr>
              <a:t>are beggars.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649" y="2528350"/>
            <a:ext cx="7901039" cy="3720049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Point of discussion:</a:t>
            </a:r>
          </a:p>
          <a:p>
            <a:pPr lvl="1"/>
            <a:r>
              <a:rPr lang="en-US" dirty="0" smtClean="0"/>
              <a:t>What advice could you give to someone in this situation to reassure their parents?</a:t>
            </a:r>
          </a:p>
          <a:p>
            <a:pPr lvl="1"/>
            <a:r>
              <a:rPr lang="en-US" dirty="0" smtClean="0"/>
              <a:t>Do your own feeling on the discomfort of support-raising conflict with answering this viewpoint?</a:t>
            </a:r>
          </a:p>
          <a:p>
            <a:pPr lvl="1"/>
            <a:r>
              <a:rPr lang="en-US" dirty="0" smtClean="0"/>
              <a:t>Is there Biblical support for this issue?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0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20" y="481743"/>
            <a:ext cx="7889168" cy="1598512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for pride</a:t>
            </a:r>
          </a:p>
          <a:p>
            <a:r>
              <a:rPr lang="en-US" dirty="0" smtClean="0"/>
              <a:t>Honor the sacrifice</a:t>
            </a:r>
          </a:p>
          <a:p>
            <a:r>
              <a:rPr lang="en-US" dirty="0" smtClean="0"/>
              <a:t>Try to address fears</a:t>
            </a:r>
          </a:p>
          <a:p>
            <a:r>
              <a:rPr lang="en-US" dirty="0" smtClean="0"/>
              <a:t>Be willing to lose some battles</a:t>
            </a:r>
          </a:p>
        </p:txBody>
      </p:sp>
    </p:spTree>
    <p:extLst>
      <p:ext uri="{BB962C8B-B14F-4D97-AF65-F5344CB8AC3E}">
        <p14:creationId xmlns:p14="http://schemas.microsoft.com/office/powerpoint/2010/main" val="55641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389" y="481743"/>
            <a:ext cx="7877299" cy="15985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Questions? Comments? Concerns?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389" y="1778000"/>
            <a:ext cx="7877299" cy="4859867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Burt and Sandy Lee</a:t>
            </a:r>
          </a:p>
          <a:p>
            <a:pPr lvl="2"/>
            <a:r>
              <a:rPr lang="en-US" b="1" dirty="0" smtClean="0">
                <a:solidFill>
                  <a:srgbClr val="800000"/>
                </a:solidFill>
              </a:rPr>
              <a:t>burton.w.lee@gmail.com, slee00220@gmail.com</a:t>
            </a:r>
          </a:p>
          <a:p>
            <a:pPr lvl="1"/>
            <a:r>
              <a:rPr lang="en-US" dirty="0" smtClean="0"/>
              <a:t>David and Lara Narita</a:t>
            </a:r>
          </a:p>
          <a:p>
            <a:pPr lvl="2"/>
            <a:r>
              <a:rPr lang="en-US" b="1" dirty="0" smtClean="0">
                <a:solidFill>
                  <a:srgbClr val="800000"/>
                </a:solidFill>
              </a:rPr>
              <a:t>naritads@gmail.com</a:t>
            </a:r>
          </a:p>
          <a:p>
            <a:pPr lvl="1"/>
            <a:r>
              <a:rPr lang="en-US" dirty="0"/>
              <a:t>Dave and Jenny Kim</a:t>
            </a:r>
          </a:p>
          <a:p>
            <a:pPr lvl="2"/>
            <a:r>
              <a:rPr lang="en-US" b="1" dirty="0">
                <a:solidFill>
                  <a:srgbClr val="800000"/>
                </a:solidFill>
              </a:rPr>
              <a:t>david.kim@sim.org, jenny.kim@</a:t>
            </a:r>
            <a:r>
              <a:rPr lang="en-US" b="1" dirty="0" smtClean="0">
                <a:solidFill>
                  <a:srgbClr val="800000"/>
                </a:solidFill>
              </a:rPr>
              <a:t>sim.org</a:t>
            </a:r>
            <a:endParaRPr lang="en-US" b="1" dirty="0" smtClean="0">
              <a:solidFill>
                <a:srgbClr val="800000"/>
              </a:solidFill>
            </a:endParaRPr>
          </a:p>
          <a:p>
            <a:pPr lvl="1"/>
            <a:r>
              <a:rPr lang="en-US" dirty="0" smtClean="0"/>
              <a:t>Rich </a:t>
            </a:r>
            <a:r>
              <a:rPr lang="en-US" dirty="0" err="1" smtClean="0"/>
              <a:t>Bae</a:t>
            </a:r>
            <a:endParaRPr lang="en-US" dirty="0" smtClean="0"/>
          </a:p>
          <a:p>
            <a:pPr lvl="2"/>
            <a:r>
              <a:rPr lang="en-US" b="1" dirty="0" err="1" smtClean="0">
                <a:solidFill>
                  <a:srgbClr val="800000"/>
                </a:solidFill>
              </a:rPr>
              <a:t>rsbae@alumni.princeton.edu</a:t>
            </a:r>
            <a:endParaRPr lang="en-US" b="1" dirty="0" smtClean="0">
              <a:solidFill>
                <a:srgbClr val="800000"/>
              </a:solidFill>
            </a:endParaRPr>
          </a:p>
          <a:p>
            <a:pPr lvl="1"/>
            <a:r>
              <a:rPr lang="en-US" dirty="0" smtClean="0"/>
              <a:t>Kendrick Lau</a:t>
            </a:r>
          </a:p>
          <a:p>
            <a:pPr lvl="2"/>
            <a:r>
              <a:rPr lang="en-US" b="1" dirty="0" err="1" smtClean="0">
                <a:solidFill>
                  <a:srgbClr val="800000"/>
                </a:solidFill>
              </a:rPr>
              <a:t>kendrick.lau@sim.org</a:t>
            </a:r>
            <a:endParaRPr lang="en-US" b="1" dirty="0" smtClean="0">
              <a:solidFill>
                <a:srgbClr val="800000"/>
              </a:solidFill>
            </a:endParaRPr>
          </a:p>
          <a:p>
            <a:pPr lvl="1"/>
            <a:r>
              <a:rPr lang="en-US" dirty="0" err="1" smtClean="0"/>
              <a:t>Cedrick</a:t>
            </a:r>
            <a:r>
              <a:rPr lang="en-US" dirty="0" smtClean="0"/>
              <a:t> Cheung</a:t>
            </a:r>
          </a:p>
          <a:p>
            <a:pPr lvl="2"/>
            <a:r>
              <a:rPr lang="en-US" b="1" dirty="0" err="1" smtClean="0">
                <a:solidFill>
                  <a:srgbClr val="800000"/>
                </a:solidFill>
              </a:rPr>
              <a:t>cedricwendy@psmail.net</a:t>
            </a:r>
            <a:endParaRPr lang="en-US" b="1" dirty="0" smtClean="0">
              <a:solidFill>
                <a:srgbClr val="800000"/>
              </a:solidFill>
            </a:endParaRPr>
          </a:p>
          <a:p>
            <a:pPr lvl="1"/>
            <a:r>
              <a:rPr lang="en-US" dirty="0" smtClean="0"/>
              <a:t>Keith and </a:t>
            </a:r>
            <a:r>
              <a:rPr lang="en-US" dirty="0" err="1" smtClean="0"/>
              <a:t>Minhee</a:t>
            </a:r>
            <a:r>
              <a:rPr lang="en-US" dirty="0" smtClean="0"/>
              <a:t> So</a:t>
            </a:r>
          </a:p>
          <a:p>
            <a:pPr lvl="2"/>
            <a:r>
              <a:rPr lang="en-US" b="1" dirty="0" err="1" smtClean="0">
                <a:solidFill>
                  <a:srgbClr val="800000"/>
                </a:solidFill>
              </a:rPr>
              <a:t>thesos@psmail.net</a:t>
            </a:r>
            <a:endParaRPr lang="en-US" b="1" dirty="0" smtClean="0">
              <a:solidFill>
                <a:srgbClr val="800000"/>
              </a:solidFill>
            </a:endParaRP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00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81743"/>
            <a:ext cx="7498080" cy="1108862"/>
          </a:xfrm>
        </p:spPr>
        <p:txBody>
          <a:bodyPr/>
          <a:lstStyle/>
          <a:p>
            <a:r>
              <a:rPr lang="en-US" dirty="0" smtClean="0"/>
              <a:t>Our Family &amp; Story</a:t>
            </a:r>
            <a:endParaRPr lang="en-US" dirty="0"/>
          </a:p>
        </p:txBody>
      </p:sp>
      <p:pic>
        <p:nvPicPr>
          <p:cNvPr id="5" name="Content Placeholder 4" descr="2019 Kim Fa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b="1927"/>
          <a:stretch>
            <a:fillRect/>
          </a:stretch>
        </p:blipFill>
        <p:spPr>
          <a:xfrm>
            <a:off x="1435608" y="1697437"/>
            <a:ext cx="7498080" cy="4700593"/>
          </a:xfrm>
        </p:spPr>
      </p:pic>
    </p:spTree>
    <p:extLst>
      <p:ext uri="{BB962C8B-B14F-4D97-AF65-F5344CB8AC3E}">
        <p14:creationId xmlns:p14="http://schemas.microsoft.com/office/powerpoint/2010/main" val="324684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59" y="457200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your parents’ favorite Bible verse?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59" y="2492739"/>
            <a:ext cx="7120066" cy="3398474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“Children, obey your parents in the Lord, for this is right” </a:t>
            </a:r>
            <a:r>
              <a:rPr lang="mr-IN" dirty="0" smtClean="0"/>
              <a:t>–</a:t>
            </a:r>
            <a:r>
              <a:rPr lang="en-US" dirty="0" smtClean="0"/>
              <a:t>Ephesians 6:1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190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 Kim Fam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0" r="-4217"/>
          <a:stretch/>
        </p:blipFill>
        <p:spPr>
          <a:xfrm>
            <a:off x="997042" y="950502"/>
            <a:ext cx="7829820" cy="5443394"/>
          </a:xfrm>
        </p:spPr>
      </p:pic>
    </p:spTree>
    <p:extLst>
      <p:ext uri="{BB962C8B-B14F-4D97-AF65-F5344CB8AC3E}">
        <p14:creationId xmlns:p14="http://schemas.microsoft.com/office/powerpoint/2010/main" val="261317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 Airport Goodbye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r="-2376"/>
          <a:stretch/>
        </p:blipFill>
        <p:spPr>
          <a:xfrm>
            <a:off x="2065301" y="518619"/>
            <a:ext cx="6172163" cy="5738907"/>
          </a:xfrm>
        </p:spPr>
      </p:pic>
    </p:spTree>
    <p:extLst>
      <p:ext uri="{BB962C8B-B14F-4D97-AF65-F5344CB8AC3E}">
        <p14:creationId xmlns:p14="http://schemas.microsoft.com/office/powerpoint/2010/main" val="27801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387" y="415457"/>
            <a:ext cx="7560901" cy="1851749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Objection #1: </a:t>
            </a:r>
            <a:br>
              <a:rPr lang="en-US" sz="4000" i="1" dirty="0" smtClean="0"/>
            </a:br>
            <a:r>
              <a:rPr lang="en-US" sz="4000" dirty="0" smtClean="0"/>
              <a:t>You are abandoning your family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387" y="2587701"/>
            <a:ext cx="7131937" cy="3303512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“Anyone who does not provide for their relatives, and especially for your own household, has denied the faith and is worse than an unbeliever.” 1 Timothy 5:8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2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19" y="292829"/>
            <a:ext cx="7889168" cy="1598512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bg1">
                    <a:lumMod val="75000"/>
                  </a:schemeClr>
                </a:solidFill>
              </a:rPr>
              <a:t>Objection #1: </a:t>
            </a:r>
            <a:br>
              <a:rPr lang="en-US" sz="4000" i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You are abandoning your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519" y="2148503"/>
            <a:ext cx="7143805" cy="3778320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n-US" dirty="0" smtClean="0"/>
              <a:t>Points of Discussion:</a:t>
            </a:r>
          </a:p>
          <a:p>
            <a:pPr lvl="1"/>
            <a:r>
              <a:rPr lang="en-US" dirty="0" smtClean="0"/>
              <a:t>Is it wrong to go overseas when your parents are depending on you, especially financially?</a:t>
            </a:r>
          </a:p>
          <a:p>
            <a:pPr lvl="1"/>
            <a:r>
              <a:rPr lang="en-US" dirty="0" smtClean="0"/>
              <a:t>Do you personally struggle with this even if your parents do not?</a:t>
            </a:r>
          </a:p>
          <a:p>
            <a:pPr lvl="1"/>
            <a:r>
              <a:rPr lang="en-US" dirty="0" smtClean="0"/>
              <a:t>What are some ways that a couple moving overseas can reassure their extended family?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781" y="363041"/>
            <a:ext cx="7912907" cy="18685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Objection #2: </a:t>
            </a:r>
            <a:br>
              <a:rPr lang="en-US" dirty="0" smtClean="0"/>
            </a:br>
            <a:r>
              <a:rPr lang="en-US" dirty="0" smtClean="0"/>
              <a:t>Your kids will not be (fill in the blank).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781" y="2433388"/>
            <a:ext cx="7912907" cy="3815011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Points of Discussion:</a:t>
            </a:r>
          </a:p>
          <a:p>
            <a:pPr lvl="1"/>
            <a:r>
              <a:rPr lang="en-US" dirty="0" smtClean="0"/>
              <a:t>What advice would you give to a couple to reassure their parents who are concerned about the future of their grandchildren?</a:t>
            </a:r>
          </a:p>
          <a:p>
            <a:pPr lvl="1"/>
            <a:r>
              <a:rPr lang="en-US" dirty="0" smtClean="0"/>
              <a:t>Specifically, what could be said about education, extra-curricular activities, and potential missed opportunities?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4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650" y="481743"/>
            <a:ext cx="7901038" cy="1598512"/>
          </a:xfrm>
        </p:spPr>
        <p:txBody>
          <a:bodyPr>
            <a:normAutofit/>
          </a:bodyPr>
          <a:lstStyle/>
          <a:p>
            <a:r>
              <a:rPr lang="en-US" dirty="0" smtClean="0"/>
              <a:t>Objection #3: </a:t>
            </a:r>
            <a:br>
              <a:rPr lang="en-US" dirty="0" smtClean="0"/>
            </a:br>
            <a:r>
              <a:rPr lang="en-US" dirty="0" smtClean="0"/>
              <a:t>You are not being safe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650" y="2649589"/>
            <a:ext cx="7901038" cy="359881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Point of Discussion:</a:t>
            </a:r>
          </a:p>
          <a:p>
            <a:pPr lvl="1"/>
            <a:r>
              <a:rPr lang="en-US" dirty="0" smtClean="0"/>
              <a:t>What advice would you give to a couple to reassure their parents who are concerned for their safety?</a:t>
            </a:r>
          </a:p>
          <a:p>
            <a:pPr lvl="1"/>
            <a:r>
              <a:rPr lang="en-US" dirty="0" smtClean="0"/>
              <a:t>Is there a place or time to discuss the notion of biblical safety versus worldly safety?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5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1073</TotalTime>
  <Words>374</Words>
  <Application>Microsoft Macintosh PowerPoint</Application>
  <PresentationFormat>On-screen Show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Not So Subtle Asian Traits &amp; the Challenge of Medical Missions for Asian Americans, Part 2 </vt:lpstr>
      <vt:lpstr>Our Family &amp; Story</vt:lpstr>
      <vt:lpstr>What is your parents’ favorite Bible verse?</vt:lpstr>
      <vt:lpstr>PowerPoint Presentation</vt:lpstr>
      <vt:lpstr>PowerPoint Presentation</vt:lpstr>
      <vt:lpstr>Objection #1:  You are abandoning your family</vt:lpstr>
      <vt:lpstr>Objection #1:  You are abandoning your family</vt:lpstr>
      <vt:lpstr>Objection #2:  Your kids will not be (fill in the blank).</vt:lpstr>
      <vt:lpstr>Objection #3:  You are not being safe </vt:lpstr>
      <vt:lpstr>Objection #4:  You are beggars.</vt:lpstr>
      <vt:lpstr>Objection #4:  You are beggars.</vt:lpstr>
      <vt:lpstr>Lessons Learned</vt:lpstr>
      <vt:lpstr>Questions? Comments? Concerns?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So Subtle Asian Traits &amp; the Challenge of Medical Missions for Asian American, Part 2 </dc:title>
  <dc:creator>Jenny Jung Kim</dc:creator>
  <cp:lastModifiedBy>Jenny Jung Kim</cp:lastModifiedBy>
  <cp:revision>10</cp:revision>
  <dcterms:created xsi:type="dcterms:W3CDTF">2019-10-24T11:20:14Z</dcterms:created>
  <dcterms:modified xsi:type="dcterms:W3CDTF">2019-11-08T01:36:44Z</dcterms:modified>
</cp:coreProperties>
</file>