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65" r:id="rId4"/>
    <p:sldId id="260" r:id="rId5"/>
    <p:sldId id="266" r:id="rId6"/>
    <p:sldId id="272" r:id="rId7"/>
    <p:sldId id="267" r:id="rId8"/>
    <p:sldId id="268" r:id="rId9"/>
    <p:sldId id="269" r:id="rId10"/>
    <p:sldId id="263" r:id="rId11"/>
    <p:sldId id="261" r:id="rId12"/>
    <p:sldId id="264" r:id="rId13"/>
    <p:sldId id="27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60"/>
  </p:normalViewPr>
  <p:slideViewPr>
    <p:cSldViewPr>
      <p:cViewPr varScale="1">
        <p:scale>
          <a:sx n="67" d="100"/>
          <a:sy n="67" d="100"/>
        </p:scale>
        <p:origin x="-11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92C62D-29F8-42ED-B7C9-46711F9D7CA6}"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C55D-256E-4BD5-BD5C-B209448FDB7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2C62D-29F8-42ED-B7C9-46711F9D7CA6}"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92C62D-29F8-42ED-B7C9-46711F9D7CA6}"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92C62D-29F8-42ED-B7C9-46711F9D7CA6}"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C55D-256E-4BD5-BD5C-B209448FDB7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C62D-29F8-42ED-B7C9-46711F9D7CA6}"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92C62D-29F8-42ED-B7C9-46711F9D7CA6}"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C55D-256E-4BD5-BD5C-B209448FDB7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92C62D-29F8-42ED-B7C9-46711F9D7CA6}" type="datetimeFigureOut">
              <a:rPr lang="en-US" smtClean="0"/>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4C55D-256E-4BD5-BD5C-B209448FDB7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92C62D-29F8-42ED-B7C9-46711F9D7CA6}" type="datetimeFigureOut">
              <a:rPr lang="en-US" smtClean="0"/>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2C62D-29F8-42ED-B7C9-46711F9D7CA6}" type="datetimeFigureOut">
              <a:rPr lang="en-US" smtClean="0"/>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2C62D-29F8-42ED-B7C9-46711F9D7CA6}"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C55D-256E-4BD5-BD5C-B209448FDB7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2C62D-29F8-42ED-B7C9-46711F9D7CA6}"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4C55D-256E-4BD5-BD5C-B209448FDB7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992C62D-29F8-42ED-B7C9-46711F9D7CA6}" type="datetimeFigureOut">
              <a:rPr lang="en-US" smtClean="0"/>
              <a:t>11/8/2012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B84C55D-256E-4BD5-BD5C-B209448FDB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eichenbach.scott@gmail.com" TargetMode="External"/><Relationship Id="rId2" Type="http://schemas.openxmlformats.org/officeDocument/2006/relationships/hyperlink" Target="http://www.medicalmissi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list=PL90F7B1991F2B95FF&amp;feature=player_embedded&amp;v=4B7PphAYB10" TargetMode="External"/><Relationship Id="rId2" Type="http://schemas.openxmlformats.org/officeDocument/2006/relationships/hyperlink" Target="http://vimeo.com/50702502"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henetwork.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mda.org/" TargetMode="External"/><Relationship Id="rId2" Type="http://schemas.openxmlformats.org/officeDocument/2006/relationships/hyperlink" Target="http://www.samaritanspurse.org/wmm"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nmed.us/" TargetMode="External"/><Relationship Id="rId4" Type="http://schemas.openxmlformats.org/officeDocument/2006/relationships/hyperlink" Target="http://www.esperanzahealthcenter.org/opportunities/summer-medical-institu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erspectives.org/" TargetMode="External"/><Relationship Id="rId7" Type="http://schemas.openxmlformats.org/officeDocument/2006/relationships/image" Target="../media/image9.jpeg"/><Relationship Id="rId2" Type="http://schemas.openxmlformats.org/officeDocument/2006/relationships/hyperlink" Target="http://my.gordonconwell.edu/dimensions"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mets.org/" TargetMode="External"/><Relationship Id="rId4" Type="http://schemas.openxmlformats.org/officeDocument/2006/relationships/hyperlink" Target="http://www.cmd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edsen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267200"/>
            <a:ext cx="5637010" cy="882119"/>
          </a:xfrm>
        </p:spPr>
        <p:txBody>
          <a:bodyPr/>
          <a:lstStyle/>
          <a:p>
            <a:pPr algn="ctr"/>
            <a:r>
              <a:rPr lang="en-US" dirty="0" smtClean="0"/>
              <a:t>Making the LEAP from training to missions</a:t>
            </a:r>
            <a:endParaRPr lang="en-US" dirty="0"/>
          </a:p>
        </p:txBody>
      </p:sp>
      <p:sp>
        <p:nvSpPr>
          <p:cNvPr id="2" name="Title 1"/>
          <p:cNvSpPr>
            <a:spLocks noGrp="1"/>
          </p:cNvSpPr>
          <p:nvPr>
            <p:ph type="ctrTitle"/>
          </p:nvPr>
        </p:nvSpPr>
        <p:spPr>
          <a:xfrm>
            <a:off x="685800" y="2554458"/>
            <a:ext cx="7620000" cy="1676527"/>
          </a:xfrm>
        </p:spPr>
        <p:txBody>
          <a:bodyPr>
            <a:normAutofit fontScale="90000"/>
          </a:bodyPr>
          <a:lstStyle/>
          <a:p>
            <a:pPr marL="182880" indent="0" algn="ctr">
              <a:buNone/>
            </a:pPr>
            <a:r>
              <a:rPr lang="en-US" dirty="0" smtClean="0"/>
              <a:t>FROM </a:t>
            </a:r>
            <a:r>
              <a:rPr lang="en-US" cap="all" dirty="0" err="1" smtClean="0"/>
              <a:t>Kalamazo</a:t>
            </a:r>
            <a:r>
              <a:rPr lang="en-US" dirty="0" err="1"/>
              <a:t>O</a:t>
            </a:r>
            <a:r>
              <a:rPr lang="en-US" dirty="0" smtClean="0"/>
              <a:t/>
            </a:r>
            <a:br>
              <a:rPr lang="en-US" dirty="0" smtClean="0"/>
            </a:br>
            <a:r>
              <a:rPr lang="en-US" dirty="0" smtClean="0"/>
              <a:t>TO KATHMANDO</a:t>
            </a:r>
            <a:endParaRPr lang="en-US" dirty="0"/>
          </a:p>
        </p:txBody>
      </p:sp>
      <p:pic>
        <p:nvPicPr>
          <p:cNvPr id="1026" name="Picture 2" descr="http://www.higdonfamily.org/photos/2010/Kalamazoo_cardx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9" y="152400"/>
            <a:ext cx="333675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hl.travel/data/intro_dest/extension-banner-1_12911406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00600"/>
            <a:ext cx="50292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9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69" y="152400"/>
            <a:ext cx="6512511" cy="1143000"/>
          </a:xfrm>
        </p:spPr>
        <p:txBody>
          <a:bodyPr/>
          <a:lstStyle/>
          <a:p>
            <a:pPr marL="0" indent="0" algn="l">
              <a:buNone/>
            </a:pPr>
            <a:r>
              <a:rPr lang="en-US" dirty="0" smtClean="0"/>
              <a:t>A</a:t>
            </a:r>
            <a:r>
              <a:rPr lang="en-US" cap="small" dirty="0" smtClean="0"/>
              <a:t>dvice</a:t>
            </a:r>
            <a:endParaRPr lang="en-US" cap="small" dirty="0"/>
          </a:p>
        </p:txBody>
      </p:sp>
      <p:sp>
        <p:nvSpPr>
          <p:cNvPr id="3" name="Content Placeholder 2"/>
          <p:cNvSpPr>
            <a:spLocks noGrp="1"/>
          </p:cNvSpPr>
          <p:nvPr>
            <p:ph sz="quarter" idx="13"/>
          </p:nvPr>
        </p:nvSpPr>
        <p:spPr>
          <a:xfrm>
            <a:off x="0" y="1936879"/>
            <a:ext cx="4648200" cy="3474720"/>
          </a:xfrm>
        </p:spPr>
        <p:txBody>
          <a:bodyPr/>
          <a:lstStyle/>
          <a:p>
            <a:pPr lvl="1">
              <a:lnSpc>
                <a:spcPct val="90000"/>
              </a:lnSpc>
              <a:buFont typeface="Wingdings" pitchFamily="2" charset="2"/>
              <a:buChar char="Ø"/>
            </a:pPr>
            <a:r>
              <a:rPr lang="en-US" dirty="0" smtClean="0"/>
              <a:t> Current </a:t>
            </a:r>
            <a:r>
              <a:rPr lang="en-US" dirty="0"/>
              <a:t>and former medical missionaries</a:t>
            </a:r>
          </a:p>
          <a:p>
            <a:pPr marL="45720" indent="0">
              <a:buNone/>
            </a:pPr>
            <a:endParaRPr lang="en-US" sz="2000" dirty="0" smtClean="0"/>
          </a:p>
          <a:p>
            <a:pPr lvl="1">
              <a:lnSpc>
                <a:spcPct val="90000"/>
              </a:lnSpc>
              <a:buFont typeface="Wingdings" pitchFamily="2" charset="2"/>
              <a:buChar char="Ø"/>
            </a:pPr>
            <a:r>
              <a:rPr lang="en-US" dirty="0" smtClean="0"/>
              <a:t> Mentor</a:t>
            </a:r>
            <a:endParaRPr lang="en-US" dirty="0"/>
          </a:p>
          <a:p>
            <a:endParaRPr lang="en-US" sz="2000" dirty="0"/>
          </a:p>
          <a:p>
            <a:pPr lvl="1">
              <a:lnSpc>
                <a:spcPct val="90000"/>
              </a:lnSpc>
              <a:buFont typeface="Wingdings" pitchFamily="2" charset="2"/>
              <a:buChar char="Ø"/>
            </a:pPr>
            <a:r>
              <a:rPr lang="en-US" dirty="0" smtClean="0"/>
              <a:t> Church </a:t>
            </a:r>
            <a:r>
              <a:rPr lang="en-US" dirty="0"/>
              <a:t>– pastor staff</a:t>
            </a:r>
          </a:p>
          <a:p>
            <a:pPr marL="45720" indent="0">
              <a:buNone/>
            </a:pPr>
            <a:endParaRPr lang="en-US" sz="2000" dirty="0" smtClean="0"/>
          </a:p>
          <a:p>
            <a:pPr lvl="1">
              <a:lnSpc>
                <a:spcPct val="90000"/>
              </a:lnSpc>
              <a:buFont typeface="Wingdings" pitchFamily="2" charset="2"/>
              <a:buChar char="Ø"/>
            </a:pPr>
            <a:r>
              <a:rPr lang="en-US" dirty="0" smtClean="0"/>
              <a:t> Mission </a:t>
            </a:r>
            <a:r>
              <a:rPr lang="en-US" dirty="0"/>
              <a:t>organizations</a:t>
            </a:r>
          </a:p>
          <a:p>
            <a:pPr marL="45720" indent="0">
              <a:buNone/>
            </a:pPr>
            <a:endParaRPr lang="en-US" dirty="0" smtClean="0"/>
          </a:p>
          <a:p>
            <a:endParaRPr lang="en-US" dirty="0"/>
          </a:p>
        </p:txBody>
      </p:sp>
      <p:pic>
        <p:nvPicPr>
          <p:cNvPr id="1026" name="Picture 2" descr="http://www.gordonmarcy.com/wp-content/uploads/2009/08/ad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579160" cy="338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28600"/>
            <a:ext cx="39814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41"/>
          <a:stretch/>
        </p:blipFill>
        <p:spPr bwMode="auto">
          <a:xfrm>
            <a:off x="4876800" y="228600"/>
            <a:ext cx="36290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70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lstStyle/>
          <a:p>
            <a:pPr marL="0" indent="0" algn="l">
              <a:buNone/>
            </a:pPr>
            <a:r>
              <a:rPr lang="en-US" dirty="0" smtClean="0"/>
              <a:t>P</a:t>
            </a:r>
            <a:r>
              <a:rPr lang="en-US" cap="small" dirty="0" smtClean="0"/>
              <a:t>rayer, </a:t>
            </a:r>
            <a:r>
              <a:rPr lang="en-US" cap="small" smtClean="0"/>
              <a:t>Priorities and </a:t>
            </a:r>
            <a:r>
              <a:rPr lang="en-US" smtClean="0"/>
              <a:t>P</a:t>
            </a:r>
            <a:r>
              <a:rPr lang="en-US" cap="small" smtClean="0"/>
              <a:t>romises</a:t>
            </a:r>
            <a:endParaRPr lang="en-US" cap="small" dirty="0"/>
          </a:p>
        </p:txBody>
      </p:sp>
      <p:sp>
        <p:nvSpPr>
          <p:cNvPr id="4" name="Rectangle 3"/>
          <p:cNvSpPr/>
          <p:nvPr/>
        </p:nvSpPr>
        <p:spPr>
          <a:xfrm>
            <a:off x="200089" y="1306286"/>
            <a:ext cx="4495800" cy="2332946"/>
          </a:xfrm>
          <a:prstGeom prst="rect">
            <a:avLst/>
          </a:prstGeom>
        </p:spPr>
        <p:txBody>
          <a:bodyPr wrap="square">
            <a:spAutoFit/>
          </a:bodyPr>
          <a:lstStyle/>
          <a:p>
            <a:pPr marL="45720" algn="ctr">
              <a:spcBef>
                <a:spcPct val="20000"/>
              </a:spcBef>
              <a:spcAft>
                <a:spcPts val="300"/>
              </a:spcAft>
              <a:buClr>
                <a:schemeClr val="accent6">
                  <a:lumMod val="75000"/>
                </a:schemeClr>
              </a:buClr>
              <a:buSzPct val="130000"/>
            </a:pPr>
            <a:r>
              <a:rPr lang="en-US" dirty="0" smtClean="0">
                <a:solidFill>
                  <a:schemeClr val="tx1">
                    <a:lumMod val="75000"/>
                    <a:lumOff val="25000"/>
                  </a:schemeClr>
                </a:solidFill>
              </a:rPr>
              <a:t>If God is for us, who can be against us? He who did not spare his own Son, but gave him up for us all—how will he not also, along with him, graciously give us all things?</a:t>
            </a:r>
            <a:r>
              <a:rPr lang="en-US" dirty="0">
                <a:solidFill>
                  <a:schemeClr val="tx1">
                    <a:lumMod val="75000"/>
                    <a:lumOff val="25000"/>
                  </a:schemeClr>
                </a:solidFill>
              </a:rPr>
              <a:t> </a:t>
            </a:r>
            <a:r>
              <a:rPr lang="en-US" dirty="0" smtClean="0">
                <a:solidFill>
                  <a:schemeClr val="tx1">
                    <a:lumMod val="75000"/>
                    <a:lumOff val="25000"/>
                  </a:schemeClr>
                </a:solidFill>
              </a:rPr>
              <a:t>  Romans 8:31-32 </a:t>
            </a:r>
            <a:endParaRPr lang="en-US" dirty="0">
              <a:solidFill>
                <a:schemeClr val="tx1">
                  <a:lumMod val="75000"/>
                  <a:lumOff val="25000"/>
                </a:schemeClr>
              </a:solidFill>
            </a:endParaRPr>
          </a:p>
          <a:p>
            <a:pPr marL="45720">
              <a:spcBef>
                <a:spcPct val="20000"/>
              </a:spcBef>
              <a:spcAft>
                <a:spcPts val="300"/>
              </a:spcAft>
              <a:buClr>
                <a:schemeClr val="accent6">
                  <a:lumMod val="75000"/>
                </a:schemeClr>
              </a:buClr>
              <a:buSzPct val="130000"/>
            </a:pPr>
            <a:endParaRPr lang="en-US" sz="1900" dirty="0" smtClean="0">
              <a:solidFill>
                <a:schemeClr val="tx1">
                  <a:lumMod val="75000"/>
                  <a:lumOff val="25000"/>
                </a:schemeClr>
              </a:solidFill>
            </a:endParaRPr>
          </a:p>
          <a:p>
            <a:pPr marL="45720" algn="ctr">
              <a:spcBef>
                <a:spcPct val="20000"/>
              </a:spcBef>
              <a:spcAft>
                <a:spcPts val="300"/>
              </a:spcAft>
              <a:buClr>
                <a:schemeClr val="accent6">
                  <a:lumMod val="75000"/>
                </a:schemeClr>
              </a:buClr>
              <a:buSzPct val="130000"/>
            </a:pPr>
            <a:endParaRPr lang="en-US" sz="1900" dirty="0" smtClean="0">
              <a:solidFill>
                <a:schemeClr val="tx1">
                  <a:lumMod val="75000"/>
                  <a:lumOff val="25000"/>
                </a:schemeClr>
              </a:solidFill>
            </a:endParaRPr>
          </a:p>
        </p:txBody>
      </p:sp>
      <p:pic>
        <p:nvPicPr>
          <p:cNvPr id="1026" name="Picture 2" descr="G:\Photos\Post-Residents\Ethiopia - Stephanie H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213370" cy="21315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52956" y="3581400"/>
            <a:ext cx="4572000" cy="2956194"/>
          </a:xfrm>
          <a:prstGeom prst="rect">
            <a:avLst/>
          </a:prstGeom>
        </p:spPr>
        <p:txBody>
          <a:bodyPr>
            <a:spAutoFit/>
          </a:bodyPr>
          <a:lstStyle/>
          <a:p>
            <a:pPr marL="45720" algn="ctr">
              <a:spcBef>
                <a:spcPct val="20000"/>
              </a:spcBef>
              <a:spcAft>
                <a:spcPts val="300"/>
              </a:spcAft>
              <a:buClr>
                <a:schemeClr val="accent6">
                  <a:lumMod val="75000"/>
                </a:schemeClr>
              </a:buClr>
              <a:buSzPct val="130000"/>
            </a:pPr>
            <a:r>
              <a:rPr lang="en-US" dirty="0">
                <a:solidFill>
                  <a:schemeClr val="tx1">
                    <a:lumMod val="75000"/>
                    <a:lumOff val="25000"/>
                  </a:schemeClr>
                </a:solidFill>
              </a:rPr>
              <a:t>“Truly I tell you,” Jesus replied, “no one who has left home or brothers or sisters or mother or father or children or fields for me and the gospel will fail to receive a hundred times as much in this present age: homes, brothers, sisters, mothers, children and fields—along with persecutions—and in the age to come eternal life.   </a:t>
            </a:r>
          </a:p>
          <a:p>
            <a:pPr marL="45720" algn="ctr">
              <a:spcBef>
                <a:spcPct val="20000"/>
              </a:spcBef>
              <a:spcAft>
                <a:spcPts val="300"/>
              </a:spcAft>
              <a:buClr>
                <a:schemeClr val="accent6">
                  <a:lumMod val="75000"/>
                </a:schemeClr>
              </a:buClr>
              <a:buSzPct val="130000"/>
            </a:pPr>
            <a:r>
              <a:rPr lang="en-US" dirty="0">
                <a:solidFill>
                  <a:schemeClr val="tx1">
                    <a:lumMod val="75000"/>
                    <a:lumOff val="25000"/>
                  </a:schemeClr>
                </a:solidFill>
              </a:rPr>
              <a:t>Mark </a:t>
            </a:r>
            <a:r>
              <a:rPr lang="en-US" dirty="0" smtClean="0">
                <a:solidFill>
                  <a:schemeClr val="tx1">
                    <a:lumMod val="75000"/>
                    <a:lumOff val="25000"/>
                  </a:schemeClr>
                </a:solidFill>
              </a:rPr>
              <a:t>10:29-30 </a:t>
            </a:r>
            <a:endParaRPr lang="en-US" dirty="0">
              <a:solidFill>
                <a:schemeClr val="tx1">
                  <a:lumMod val="75000"/>
                  <a:lumOff val="25000"/>
                </a:schemeClr>
              </a:solidFill>
            </a:endParaRPr>
          </a:p>
        </p:txBody>
      </p:sp>
      <p:pic>
        <p:nvPicPr>
          <p:cNvPr id="1027" name="Picture 3" descr="G:\Photos\Post-Residents\Afghanistan - Tonya Arscott-Mills\best of afghan - 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858777"/>
            <a:ext cx="2533778" cy="378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19200"/>
            <a:ext cx="8763000" cy="4998720"/>
          </a:xfrm>
        </p:spPr>
        <p:txBody>
          <a:bodyPr>
            <a:noAutofit/>
          </a:bodyPr>
          <a:lstStyle/>
          <a:p>
            <a:pPr marL="45720" indent="0">
              <a:buNone/>
            </a:pPr>
            <a:r>
              <a:rPr lang="en-US" sz="6000" b="1" i="1" dirty="0" smtClean="0"/>
              <a:t>L</a:t>
            </a:r>
            <a:r>
              <a:rPr lang="en-US" sz="4800" cap="small" dirty="0" smtClean="0"/>
              <a:t>essons</a:t>
            </a:r>
          </a:p>
          <a:p>
            <a:pPr marL="45720" indent="0">
              <a:buNone/>
            </a:pPr>
            <a:r>
              <a:rPr lang="en-US" sz="6000" b="1" i="1" dirty="0" smtClean="0"/>
              <a:t>E</a:t>
            </a:r>
            <a:r>
              <a:rPr lang="en-US" sz="4800" cap="small" dirty="0" smtClean="0"/>
              <a:t>ducation</a:t>
            </a:r>
            <a:endParaRPr lang="en-US" sz="4800" cap="small" dirty="0"/>
          </a:p>
          <a:p>
            <a:pPr marL="45720" indent="0">
              <a:buNone/>
            </a:pPr>
            <a:r>
              <a:rPr lang="en-US" sz="6000" b="1" i="1" dirty="0" smtClean="0"/>
              <a:t>A</a:t>
            </a:r>
            <a:r>
              <a:rPr lang="en-US" sz="4800" cap="small" dirty="0" smtClean="0"/>
              <a:t>dvice</a:t>
            </a:r>
            <a:endParaRPr lang="en-US" sz="4800" cap="small" dirty="0"/>
          </a:p>
          <a:p>
            <a:pPr marL="45720" indent="0">
              <a:buNone/>
            </a:pPr>
            <a:r>
              <a:rPr lang="en-US" sz="6000" b="1" i="1" dirty="0" smtClean="0"/>
              <a:t>P</a:t>
            </a:r>
            <a:r>
              <a:rPr lang="en-US" sz="4800" cap="small" dirty="0" smtClean="0"/>
              <a:t>rayer, </a:t>
            </a:r>
            <a:r>
              <a:rPr lang="en-US" sz="6000" b="1" i="1" dirty="0"/>
              <a:t>P</a:t>
            </a:r>
            <a:r>
              <a:rPr lang="en-US" sz="4800" cap="small" dirty="0"/>
              <a:t>riorities</a:t>
            </a:r>
            <a:r>
              <a:rPr lang="en-US" sz="4800" cap="small" dirty="0" smtClean="0"/>
              <a:t> and </a:t>
            </a:r>
            <a:r>
              <a:rPr lang="en-US" sz="6000" b="1" i="1" dirty="0" smtClean="0"/>
              <a:t>P</a:t>
            </a:r>
            <a:r>
              <a:rPr lang="en-US" sz="4800" cap="small" dirty="0" smtClean="0"/>
              <a:t>romises</a:t>
            </a:r>
            <a:endParaRPr lang="en-US" sz="4800" cap="small" dirty="0"/>
          </a:p>
        </p:txBody>
      </p:sp>
      <p:pic>
        <p:nvPicPr>
          <p:cNvPr id="2050" name="Picture 2" descr="http://2.bp.blogspot.com/-wXoAZ0B6KCE/T0vsgtJScZI/AAAAAAAAAYQ/pR1AMXyezOg/s1600/GiantLeap-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26" b="3438"/>
          <a:stretch/>
        </p:blipFill>
        <p:spPr bwMode="auto">
          <a:xfrm>
            <a:off x="3632490" y="1447800"/>
            <a:ext cx="534006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9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914400"/>
            <a:ext cx="8001000" cy="4998720"/>
          </a:xfrm>
        </p:spPr>
        <p:txBody>
          <a:bodyPr>
            <a:normAutofit/>
          </a:bodyPr>
          <a:lstStyle/>
          <a:p>
            <a:pPr marL="45720" indent="0" algn="ctr">
              <a:buNone/>
            </a:pPr>
            <a:r>
              <a:rPr lang="en-US" sz="3600" dirty="0" smtClean="0">
                <a:hlinkClick r:id="rId2"/>
              </a:rPr>
              <a:t>www.medicalmissions.com</a:t>
            </a:r>
            <a:endParaRPr lang="en-US" sz="3600" dirty="0" smtClean="0"/>
          </a:p>
          <a:p>
            <a:endParaRPr lang="en-US" sz="3600" dirty="0"/>
          </a:p>
          <a:p>
            <a:endParaRPr lang="en-US" sz="3600" dirty="0"/>
          </a:p>
          <a:p>
            <a:pPr marL="45720" indent="0" algn="ctr">
              <a:buNone/>
            </a:pPr>
            <a:r>
              <a:rPr lang="en-US" sz="3600" dirty="0" smtClean="0"/>
              <a:t>Scott Reichenbach</a:t>
            </a:r>
          </a:p>
          <a:p>
            <a:pPr marL="45720" indent="0" algn="ctr">
              <a:buNone/>
            </a:pPr>
            <a:r>
              <a:rPr lang="en-US" sz="3600" dirty="0">
                <a:hlinkClick r:id="rId3"/>
              </a:rPr>
              <a:t>r</a:t>
            </a:r>
            <a:r>
              <a:rPr lang="en-US" sz="3600" dirty="0" smtClean="0">
                <a:hlinkClick r:id="rId3"/>
              </a:rPr>
              <a:t>eichenbach.scott@gmail.com</a:t>
            </a:r>
            <a:r>
              <a:rPr lang="en-US" sz="3600" dirty="0" smtClean="0"/>
              <a:t> </a:t>
            </a:r>
            <a:endParaRPr lang="en-US" sz="3600" dirty="0"/>
          </a:p>
        </p:txBody>
      </p:sp>
    </p:spTree>
    <p:extLst>
      <p:ext uri="{BB962C8B-B14F-4D97-AF65-F5344CB8AC3E}">
        <p14:creationId xmlns:p14="http://schemas.microsoft.com/office/powerpoint/2010/main" val="117539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12511" cy="1143000"/>
          </a:xfrm>
        </p:spPr>
        <p:txBody>
          <a:bodyPr/>
          <a:lstStyle/>
          <a:p>
            <a:pPr marL="0" indent="0" algn="l">
              <a:buNone/>
            </a:pPr>
            <a:r>
              <a:rPr lang="en-US" dirty="0" smtClean="0"/>
              <a:t>DISCLAIMERS</a:t>
            </a:r>
            <a:endParaRPr lang="en-US" dirty="0"/>
          </a:p>
        </p:txBody>
      </p:sp>
      <p:sp>
        <p:nvSpPr>
          <p:cNvPr id="3" name="Content Placeholder 2"/>
          <p:cNvSpPr>
            <a:spLocks noGrp="1"/>
          </p:cNvSpPr>
          <p:nvPr>
            <p:ph sz="quarter" idx="13"/>
          </p:nvPr>
        </p:nvSpPr>
        <p:spPr>
          <a:xfrm>
            <a:off x="609600" y="1905000"/>
            <a:ext cx="7924800" cy="3886200"/>
          </a:xfrm>
        </p:spPr>
        <p:txBody>
          <a:bodyPr>
            <a:noAutofit/>
          </a:bodyPr>
          <a:lstStyle/>
          <a:p>
            <a:pPr lvl="0">
              <a:buFont typeface="Wingdings" pitchFamily="2" charset="2"/>
              <a:buChar char="Ø"/>
            </a:pPr>
            <a:r>
              <a:rPr lang="en-US" sz="2400" b="1" i="1" dirty="0"/>
              <a:t> </a:t>
            </a:r>
            <a:r>
              <a:rPr lang="en-US" b="1" i="1" dirty="0" smtClean="0"/>
              <a:t>My </a:t>
            </a:r>
            <a:r>
              <a:rPr lang="en-US" b="1" i="1" dirty="0"/>
              <a:t>background is nursing  </a:t>
            </a:r>
          </a:p>
          <a:p>
            <a:pPr lvl="0">
              <a:buFont typeface="Wingdings" pitchFamily="2" charset="2"/>
              <a:buChar char="Ø"/>
            </a:pPr>
            <a:endParaRPr lang="en-US" b="1" i="1" dirty="0"/>
          </a:p>
          <a:p>
            <a:pPr>
              <a:buFont typeface="Wingdings" pitchFamily="2" charset="2"/>
              <a:buChar char="Ø"/>
            </a:pPr>
            <a:r>
              <a:rPr lang="en-US" b="1" i="1" dirty="0" smtClean="0"/>
              <a:t> I </a:t>
            </a:r>
            <a:r>
              <a:rPr lang="en-US" b="1" i="1" dirty="0"/>
              <a:t>have served with Mercy Ships and Samaritan’s </a:t>
            </a:r>
            <a:r>
              <a:rPr lang="en-US" b="1" i="1" dirty="0" smtClean="0"/>
              <a:t>Purse and </a:t>
            </a:r>
            <a:r>
              <a:rPr lang="en-US" b="1" i="1" dirty="0"/>
              <a:t>I am currently on the board of the Christian Health Service Corps</a:t>
            </a:r>
          </a:p>
          <a:p>
            <a:pPr>
              <a:buFont typeface="Wingdings" pitchFamily="2" charset="2"/>
              <a:buChar char="Ø"/>
            </a:pPr>
            <a:endParaRPr lang="en-US" b="1" i="1" dirty="0"/>
          </a:p>
          <a:p>
            <a:pPr>
              <a:buFont typeface="Wingdings" pitchFamily="2" charset="2"/>
              <a:buChar char="Ø"/>
            </a:pPr>
            <a:r>
              <a:rPr lang="en-US" b="1" i="1" dirty="0" smtClean="0"/>
              <a:t> </a:t>
            </a:r>
            <a:r>
              <a:rPr lang="en-US" b="1" i="1" dirty="0" smtClean="0"/>
              <a:t>My </a:t>
            </a:r>
            <a:r>
              <a:rPr lang="en-US" b="1" i="1" dirty="0"/>
              <a:t>focus and passion is international </a:t>
            </a:r>
            <a:r>
              <a:rPr lang="en-US" b="1" i="1" dirty="0" smtClean="0"/>
              <a:t>missions</a:t>
            </a:r>
          </a:p>
          <a:p>
            <a:pPr>
              <a:buFont typeface="Wingdings" pitchFamily="2" charset="2"/>
              <a:buChar char="Ø"/>
            </a:pPr>
            <a:endParaRPr lang="en-US" b="1" i="1" dirty="0"/>
          </a:p>
          <a:p>
            <a:pPr>
              <a:buFont typeface="Wingdings" pitchFamily="2" charset="2"/>
              <a:buChar char="Ø"/>
            </a:pPr>
            <a:r>
              <a:rPr lang="en-US" b="1" i="1" dirty="0" smtClean="0"/>
              <a:t> Missionaries are human</a:t>
            </a:r>
            <a:endParaRPr lang="en-US" b="1" i="1" dirty="0"/>
          </a:p>
        </p:txBody>
      </p:sp>
    </p:spTree>
    <p:extLst>
      <p:ext uri="{BB962C8B-B14F-4D97-AF65-F5344CB8AC3E}">
        <p14:creationId xmlns:p14="http://schemas.microsoft.com/office/powerpoint/2010/main" val="16572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19200"/>
            <a:ext cx="8763000" cy="4998720"/>
          </a:xfrm>
        </p:spPr>
        <p:txBody>
          <a:bodyPr>
            <a:noAutofit/>
          </a:bodyPr>
          <a:lstStyle/>
          <a:p>
            <a:pPr marL="45720" indent="0">
              <a:buNone/>
            </a:pPr>
            <a:r>
              <a:rPr lang="en-US" sz="6000" b="1" i="1" dirty="0" smtClean="0"/>
              <a:t>L</a:t>
            </a:r>
            <a:r>
              <a:rPr lang="en-US" sz="4800" cap="small" dirty="0" smtClean="0"/>
              <a:t>essons</a:t>
            </a:r>
          </a:p>
          <a:p>
            <a:pPr marL="45720" indent="0">
              <a:buNone/>
            </a:pPr>
            <a:r>
              <a:rPr lang="en-US" sz="6000" b="1" i="1" dirty="0" smtClean="0"/>
              <a:t>E</a:t>
            </a:r>
            <a:r>
              <a:rPr lang="en-US" sz="4800" cap="small" dirty="0" smtClean="0"/>
              <a:t>ducation</a:t>
            </a:r>
            <a:endParaRPr lang="en-US" sz="4800" cap="small" dirty="0"/>
          </a:p>
          <a:p>
            <a:pPr marL="45720" indent="0">
              <a:buNone/>
            </a:pPr>
            <a:r>
              <a:rPr lang="en-US" sz="6000" b="1" i="1" dirty="0" smtClean="0"/>
              <a:t>A</a:t>
            </a:r>
            <a:r>
              <a:rPr lang="en-US" sz="4800" cap="small" dirty="0" smtClean="0"/>
              <a:t>dvice</a:t>
            </a:r>
            <a:endParaRPr lang="en-US" sz="4800" cap="small" dirty="0"/>
          </a:p>
          <a:p>
            <a:pPr marL="45720" indent="0">
              <a:buNone/>
            </a:pPr>
            <a:r>
              <a:rPr lang="en-US" sz="6000" b="1" i="1" dirty="0" smtClean="0"/>
              <a:t>P</a:t>
            </a:r>
            <a:r>
              <a:rPr lang="en-US" sz="4800" cap="small" dirty="0" smtClean="0"/>
              <a:t>rayer, </a:t>
            </a:r>
            <a:r>
              <a:rPr lang="en-US" sz="6000" b="1" i="1" dirty="0"/>
              <a:t>P</a:t>
            </a:r>
            <a:r>
              <a:rPr lang="en-US" sz="4800" cap="small" dirty="0" smtClean="0"/>
              <a:t>riorities and </a:t>
            </a:r>
            <a:r>
              <a:rPr lang="en-US" sz="6000" b="1" i="1" dirty="0" smtClean="0"/>
              <a:t>P</a:t>
            </a:r>
            <a:r>
              <a:rPr lang="en-US" sz="4800" cap="small" dirty="0" smtClean="0"/>
              <a:t>romises</a:t>
            </a:r>
            <a:endParaRPr lang="en-US" sz="4800" cap="small" dirty="0"/>
          </a:p>
        </p:txBody>
      </p:sp>
      <p:pic>
        <p:nvPicPr>
          <p:cNvPr id="2050" name="Picture 2" descr="http://2.bp.blogspot.com/-wXoAZ0B6KCE/T0vsgtJScZI/AAAAAAAAAYQ/pR1AMXyezOg/s1600/GiantLeap-2.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26" b="3438"/>
          <a:stretch/>
        </p:blipFill>
        <p:spPr bwMode="auto">
          <a:xfrm>
            <a:off x="3632490" y="1447800"/>
            <a:ext cx="534006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3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6512511" cy="1143000"/>
          </a:xfrm>
        </p:spPr>
        <p:txBody>
          <a:bodyPr/>
          <a:lstStyle/>
          <a:p>
            <a:pPr marL="0" indent="0" algn="l">
              <a:buNone/>
            </a:pPr>
            <a:r>
              <a:rPr lang="en-US" dirty="0" smtClean="0"/>
              <a:t>L</a:t>
            </a:r>
            <a:r>
              <a:rPr lang="en-US" cap="small" dirty="0" smtClean="0"/>
              <a:t>essons</a:t>
            </a:r>
            <a:endParaRPr lang="en-US" cap="small" dirty="0"/>
          </a:p>
        </p:txBody>
      </p:sp>
      <p:sp>
        <p:nvSpPr>
          <p:cNvPr id="3" name="Content Placeholder 2"/>
          <p:cNvSpPr>
            <a:spLocks noGrp="1"/>
          </p:cNvSpPr>
          <p:nvPr>
            <p:ph sz="quarter" idx="13"/>
          </p:nvPr>
        </p:nvSpPr>
        <p:spPr>
          <a:xfrm>
            <a:off x="381000" y="6317485"/>
            <a:ext cx="8534400" cy="535752"/>
          </a:xfrm>
        </p:spPr>
        <p:txBody>
          <a:bodyPr>
            <a:normAutofit fontScale="55000" lnSpcReduction="20000"/>
          </a:bodyPr>
          <a:lstStyle/>
          <a:p>
            <a:pPr algn="ctr"/>
            <a:r>
              <a:rPr lang="en-US" dirty="0">
                <a:hlinkClick r:id="rId2"/>
              </a:rPr>
              <a:t>http://</a:t>
            </a:r>
            <a:r>
              <a:rPr lang="en-US" dirty="0" smtClean="0">
                <a:hlinkClick r:id="rId2"/>
              </a:rPr>
              <a:t>vimeo.com/50702502</a:t>
            </a:r>
            <a:endParaRPr lang="en-US" dirty="0" smtClean="0"/>
          </a:p>
          <a:p>
            <a:pPr algn="ctr"/>
            <a:r>
              <a:rPr lang="en-US" dirty="0">
                <a:hlinkClick r:id="rId3"/>
              </a:rPr>
              <a:t>http://www.youtube.com/watch?list=PL90F7B1991F2B95FF&amp;feature=player_embedded&amp;v=4B7PphAYB10#!</a:t>
            </a:r>
            <a:endParaRPr lang="en-US"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08" y="1371600"/>
            <a:ext cx="797585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85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8" y="152400"/>
            <a:ext cx="6512511" cy="1143000"/>
          </a:xfrm>
        </p:spPr>
        <p:txBody>
          <a:bodyPr/>
          <a:lstStyle/>
          <a:p>
            <a:pPr marL="0" indent="0" algn="l">
              <a:buNone/>
            </a:pPr>
            <a:r>
              <a:rPr lang="en-US" dirty="0" smtClean="0"/>
              <a:t>M</a:t>
            </a:r>
            <a:r>
              <a:rPr lang="en-US" cap="small" dirty="0"/>
              <a:t>edical</a:t>
            </a:r>
            <a:r>
              <a:rPr lang="en-US" dirty="0" smtClean="0"/>
              <a:t> E</a:t>
            </a:r>
            <a:r>
              <a:rPr lang="en-US" cap="small" dirty="0" smtClean="0"/>
              <a:t>ducation</a:t>
            </a:r>
            <a:endParaRPr lang="en-US" cap="small" dirty="0"/>
          </a:p>
        </p:txBody>
      </p:sp>
      <p:sp>
        <p:nvSpPr>
          <p:cNvPr id="3" name="Content Placeholder 2"/>
          <p:cNvSpPr>
            <a:spLocks noGrp="1"/>
          </p:cNvSpPr>
          <p:nvPr>
            <p:ph sz="quarter" idx="13"/>
          </p:nvPr>
        </p:nvSpPr>
        <p:spPr>
          <a:xfrm>
            <a:off x="0" y="1776412"/>
            <a:ext cx="4575517" cy="4014788"/>
          </a:xfrm>
        </p:spPr>
        <p:txBody>
          <a:bodyPr>
            <a:normAutofit/>
          </a:bodyPr>
          <a:lstStyle/>
          <a:p>
            <a:pPr lvl="1">
              <a:buFont typeface="Wingdings" pitchFamily="2" charset="2"/>
              <a:buChar char="Ø"/>
            </a:pPr>
            <a:r>
              <a:rPr lang="en-US" dirty="0" smtClean="0"/>
              <a:t> Develop </a:t>
            </a:r>
            <a:r>
              <a:rPr lang="en-US" dirty="0" smtClean="0"/>
              <a:t>strong assessment skills</a:t>
            </a:r>
          </a:p>
          <a:p>
            <a:pPr marL="365760" lvl="1" indent="0">
              <a:buNone/>
            </a:pPr>
            <a:endParaRPr lang="en-US" dirty="0" smtClean="0"/>
          </a:p>
          <a:p>
            <a:pPr lvl="1">
              <a:buFont typeface="Wingdings" pitchFamily="2" charset="2"/>
              <a:buChar char="Ø"/>
            </a:pPr>
            <a:r>
              <a:rPr lang="en-US" dirty="0" smtClean="0"/>
              <a:t> Tropical </a:t>
            </a:r>
            <a:r>
              <a:rPr lang="en-US" dirty="0"/>
              <a:t>Medicine </a:t>
            </a:r>
            <a:r>
              <a:rPr lang="en-US" dirty="0" smtClean="0"/>
              <a:t>Course </a:t>
            </a:r>
          </a:p>
          <a:p>
            <a:pPr lvl="2">
              <a:buFont typeface="Wingdings" pitchFamily="2" charset="2"/>
              <a:buChar char="§"/>
            </a:pPr>
            <a:r>
              <a:rPr lang="en-US" dirty="0" err="1" smtClean="0"/>
              <a:t>Goragas</a:t>
            </a:r>
            <a:r>
              <a:rPr lang="en-US" dirty="0" smtClean="0"/>
              <a:t>, Liverpool, West Virginia, etc.</a:t>
            </a:r>
          </a:p>
          <a:p>
            <a:pPr marL="640080" lvl="2" indent="0">
              <a:buNone/>
            </a:pPr>
            <a:endParaRPr lang="en-US" dirty="0" smtClean="0"/>
          </a:p>
          <a:p>
            <a:pPr lvl="1">
              <a:buFont typeface="Wingdings" pitchFamily="2" charset="2"/>
              <a:buChar char="Ø"/>
            </a:pPr>
            <a:r>
              <a:rPr lang="en-US" dirty="0" smtClean="0"/>
              <a:t> Broad </a:t>
            </a:r>
            <a:r>
              <a:rPr lang="en-US" dirty="0" smtClean="0"/>
              <a:t>training </a:t>
            </a:r>
          </a:p>
          <a:p>
            <a:pPr marL="365760" lvl="1" indent="0">
              <a:buNone/>
            </a:pPr>
            <a:endParaRPr lang="en-US" dirty="0" smtClean="0"/>
          </a:p>
          <a:p>
            <a:pPr lvl="1">
              <a:buFont typeface="Wingdings" pitchFamily="2" charset="2"/>
              <a:buChar char="Ø"/>
            </a:pPr>
            <a:r>
              <a:rPr lang="en-US" dirty="0" smtClean="0"/>
              <a:t> Community </a:t>
            </a:r>
            <a:r>
              <a:rPr lang="en-US" dirty="0" smtClean="0"/>
              <a:t>Health </a:t>
            </a:r>
            <a:r>
              <a:rPr lang="en-US" dirty="0"/>
              <a:t>Evangelism </a:t>
            </a:r>
            <a:r>
              <a:rPr lang="en-US" sz="1800" dirty="0"/>
              <a:t>(</a:t>
            </a:r>
            <a:r>
              <a:rPr lang="en-US" sz="1800" dirty="0" smtClean="0">
                <a:hlinkClick r:id="rId2"/>
              </a:rPr>
              <a:t>www.chenetwork.org</a:t>
            </a:r>
            <a:r>
              <a:rPr lang="en-US" sz="1800" dirty="0" smtClean="0"/>
              <a:t>) </a:t>
            </a:r>
          </a:p>
          <a:p>
            <a:pPr marL="365760" lvl="1" indent="0">
              <a:buNone/>
            </a:pPr>
            <a:endParaRPr lang="en-US" dirty="0" smtClean="0"/>
          </a:p>
          <a:p>
            <a:pPr marL="365760" lvl="1" indent="0">
              <a:buNone/>
            </a:pPr>
            <a:endParaRPr lang="en-US" dirty="0" smtClean="0"/>
          </a:p>
          <a:p>
            <a:pPr lvl="1"/>
            <a:endParaRPr lang="en-US" dirty="0"/>
          </a:p>
          <a:p>
            <a:pPr lvl="1"/>
            <a:endParaRPr lang="en-US" dirty="0" smtClean="0"/>
          </a:p>
          <a:p>
            <a:pPr lvl="2"/>
            <a:endParaRPr lang="en-US" dirty="0" smtClean="0"/>
          </a:p>
        </p:txBody>
      </p:sp>
      <p:pic>
        <p:nvPicPr>
          <p:cNvPr id="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65"/>
          <a:stretch/>
        </p:blipFill>
        <p:spPr bwMode="auto">
          <a:xfrm>
            <a:off x="4727917" y="1781175"/>
            <a:ext cx="4228905" cy="371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8" y="152400"/>
            <a:ext cx="6512511" cy="1143000"/>
          </a:xfrm>
        </p:spPr>
        <p:txBody>
          <a:bodyPr/>
          <a:lstStyle/>
          <a:p>
            <a:pPr marL="0" indent="0" algn="l">
              <a:buNone/>
            </a:pPr>
            <a:r>
              <a:rPr lang="en-US" dirty="0" smtClean="0"/>
              <a:t>N</a:t>
            </a:r>
            <a:r>
              <a:rPr lang="en-US" cap="small" dirty="0"/>
              <a:t>on</a:t>
            </a:r>
            <a:r>
              <a:rPr lang="en-US" dirty="0" smtClean="0"/>
              <a:t>-M</a:t>
            </a:r>
            <a:r>
              <a:rPr lang="en-US" cap="small" dirty="0" smtClean="0"/>
              <a:t>edical</a:t>
            </a:r>
            <a:r>
              <a:rPr lang="en-US" dirty="0" smtClean="0"/>
              <a:t> E</a:t>
            </a:r>
            <a:r>
              <a:rPr lang="en-US" cap="small" dirty="0" smtClean="0"/>
              <a:t>ducation</a:t>
            </a:r>
            <a:endParaRPr lang="en-US" cap="small" dirty="0"/>
          </a:p>
        </p:txBody>
      </p:sp>
      <p:sp>
        <p:nvSpPr>
          <p:cNvPr id="3" name="Content Placeholder 2"/>
          <p:cNvSpPr>
            <a:spLocks noGrp="1"/>
          </p:cNvSpPr>
          <p:nvPr>
            <p:ph sz="quarter" idx="13"/>
          </p:nvPr>
        </p:nvSpPr>
        <p:spPr>
          <a:xfrm>
            <a:off x="-4763" y="1951637"/>
            <a:ext cx="5257800" cy="3628038"/>
          </a:xfrm>
        </p:spPr>
        <p:txBody>
          <a:bodyPr>
            <a:normAutofit/>
          </a:bodyPr>
          <a:lstStyle/>
          <a:p>
            <a:pPr lvl="1">
              <a:buFont typeface="Wingdings" pitchFamily="2" charset="2"/>
              <a:buChar char="Ø"/>
            </a:pPr>
            <a:r>
              <a:rPr lang="en-US" dirty="0" smtClean="0"/>
              <a:t> Management</a:t>
            </a:r>
            <a:r>
              <a:rPr lang="en-US" dirty="0" smtClean="0"/>
              <a:t>, business, leadership</a:t>
            </a:r>
          </a:p>
          <a:p>
            <a:pPr marL="365760" lvl="1" indent="0">
              <a:buNone/>
            </a:pPr>
            <a:endParaRPr lang="en-US" dirty="0" smtClean="0"/>
          </a:p>
          <a:p>
            <a:pPr lvl="1">
              <a:buFont typeface="Wingdings" pitchFamily="2" charset="2"/>
              <a:buChar char="Ø"/>
            </a:pPr>
            <a:r>
              <a:rPr lang="en-US" dirty="0" smtClean="0"/>
              <a:t> Language</a:t>
            </a:r>
            <a:endParaRPr lang="en-US" dirty="0" smtClean="0"/>
          </a:p>
          <a:p>
            <a:pPr marL="365760" lvl="1" indent="0">
              <a:buNone/>
            </a:pPr>
            <a:endParaRPr lang="en-US" dirty="0" smtClean="0"/>
          </a:p>
          <a:p>
            <a:pPr lvl="1">
              <a:buFont typeface="Wingdings" pitchFamily="2" charset="2"/>
              <a:buChar char="Ø"/>
            </a:pPr>
            <a:r>
              <a:rPr lang="en-US" dirty="0" smtClean="0"/>
              <a:t> Culture</a:t>
            </a:r>
            <a:endParaRPr lang="en-US" dirty="0" smtClean="0"/>
          </a:p>
          <a:p>
            <a:pPr marL="365760" lvl="1" indent="0">
              <a:buNone/>
            </a:pPr>
            <a:endParaRPr lang="en-US" dirty="0" smtClean="0"/>
          </a:p>
          <a:p>
            <a:pPr lvl="1">
              <a:buFont typeface="Wingdings" pitchFamily="2" charset="2"/>
              <a:buChar char="Ø"/>
            </a:pPr>
            <a:r>
              <a:rPr lang="en-US" dirty="0" smtClean="0"/>
              <a:t> Ethics </a:t>
            </a:r>
            <a:r>
              <a:rPr lang="en-US" dirty="0" smtClean="0"/>
              <a:t>(Mark 6:30-32</a:t>
            </a:r>
            <a:r>
              <a:rPr lang="en-US" dirty="0" smtClean="0"/>
              <a:t>)</a:t>
            </a:r>
          </a:p>
          <a:p>
            <a:pPr lvl="1">
              <a:buFont typeface="Wingdings" pitchFamily="2" charset="2"/>
              <a:buChar char="Ø"/>
            </a:pPr>
            <a:endParaRPr lang="en-US" dirty="0"/>
          </a:p>
          <a:p>
            <a:pPr marL="365760" lvl="1" indent="0">
              <a:buNone/>
            </a:pPr>
            <a:endParaRPr lang="en-US" dirty="0" smtClean="0"/>
          </a:p>
        </p:txBody>
      </p:sp>
      <p:pic>
        <p:nvPicPr>
          <p:cNvPr id="3074" name="Picture 2" descr="http://entrepreneurialambitions.files.wordpress.com/2011/09/world-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990975" cy="3979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5975866"/>
            <a:ext cx="5638800" cy="369332"/>
          </a:xfrm>
          <a:prstGeom prst="rect">
            <a:avLst/>
          </a:prstGeom>
          <a:noFill/>
        </p:spPr>
        <p:txBody>
          <a:bodyPr wrap="square" rtlCol="0">
            <a:spAutoFit/>
          </a:bodyPr>
          <a:lstStyle/>
          <a:p>
            <a:pPr algn="ctr"/>
            <a:r>
              <a:rPr lang="en-US" i="1" dirty="0" smtClean="0"/>
              <a:t>CMDA’s Orientation to Medical Missions Conference</a:t>
            </a:r>
            <a:endParaRPr lang="en-US" i="1" dirty="0"/>
          </a:p>
        </p:txBody>
      </p:sp>
    </p:spTree>
    <p:extLst>
      <p:ext uri="{BB962C8B-B14F-4D97-AF65-F5344CB8AC3E}">
        <p14:creationId xmlns:p14="http://schemas.microsoft.com/office/powerpoint/2010/main" val="780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8" y="152400"/>
            <a:ext cx="8280742" cy="1143000"/>
          </a:xfrm>
        </p:spPr>
        <p:txBody>
          <a:bodyPr/>
          <a:lstStyle/>
          <a:p>
            <a:pPr marL="0" indent="0" algn="l">
              <a:buNone/>
            </a:pPr>
            <a:r>
              <a:rPr lang="en-US" cap="small" dirty="0" smtClean="0"/>
              <a:t>Educational Opportunities</a:t>
            </a:r>
            <a:endParaRPr lang="en-US" cap="small" dirty="0"/>
          </a:p>
        </p:txBody>
      </p:sp>
      <p:sp>
        <p:nvSpPr>
          <p:cNvPr id="3" name="Content Placeholder 2"/>
          <p:cNvSpPr>
            <a:spLocks noGrp="1"/>
          </p:cNvSpPr>
          <p:nvPr>
            <p:ph sz="quarter" idx="13"/>
          </p:nvPr>
        </p:nvSpPr>
        <p:spPr>
          <a:xfrm>
            <a:off x="-152400" y="1600200"/>
            <a:ext cx="4419600" cy="4724400"/>
          </a:xfrm>
        </p:spPr>
        <p:txBody>
          <a:bodyPr>
            <a:normAutofit fontScale="77500" lnSpcReduction="20000"/>
          </a:bodyPr>
          <a:lstStyle/>
          <a:p>
            <a:pPr lvl="2">
              <a:buFont typeface="Wingdings" pitchFamily="2" charset="2"/>
              <a:buChar char="Ø"/>
            </a:pPr>
            <a:r>
              <a:rPr lang="en-US" sz="2600" dirty="0" smtClean="0"/>
              <a:t> Mission </a:t>
            </a:r>
            <a:r>
              <a:rPr lang="en-US" sz="2600" dirty="0"/>
              <a:t>organizations: AIM, C&amp;MA, HCJB, Pioneers, SIM, TEAM, etc.</a:t>
            </a:r>
          </a:p>
          <a:p>
            <a:pPr marL="640080" lvl="2" indent="0">
              <a:buNone/>
            </a:pPr>
            <a:endParaRPr lang="en-US" sz="2200" dirty="0" smtClean="0"/>
          </a:p>
          <a:p>
            <a:pPr lvl="2">
              <a:buFont typeface="Wingdings" pitchFamily="2" charset="2"/>
              <a:buChar char="Ø"/>
            </a:pPr>
            <a:r>
              <a:rPr lang="en-US" sz="2600" dirty="0" smtClean="0"/>
              <a:t> World </a:t>
            </a:r>
            <a:r>
              <a:rPr lang="en-US" sz="2600" dirty="0"/>
              <a:t>Medical Mission </a:t>
            </a:r>
            <a:r>
              <a:rPr lang="en-US" sz="2200" dirty="0" smtClean="0"/>
              <a:t>(</a:t>
            </a:r>
            <a:r>
              <a:rPr lang="en-US" sz="2200" dirty="0" smtClean="0">
                <a:hlinkClick r:id="rId2"/>
              </a:rPr>
              <a:t>www.samaritanspurse.org/wmm</a:t>
            </a:r>
            <a:r>
              <a:rPr lang="en-US" sz="2200" dirty="0" smtClean="0"/>
              <a:t>)</a:t>
            </a:r>
          </a:p>
          <a:p>
            <a:pPr marL="640080" lvl="2" indent="0">
              <a:buNone/>
            </a:pPr>
            <a:endParaRPr lang="en-US" sz="2200" dirty="0" smtClean="0"/>
          </a:p>
          <a:p>
            <a:pPr lvl="2">
              <a:buFont typeface="Wingdings" pitchFamily="2" charset="2"/>
              <a:buChar char="Ø"/>
            </a:pPr>
            <a:r>
              <a:rPr lang="en-US" sz="2600" dirty="0" smtClean="0"/>
              <a:t> Global </a:t>
            </a:r>
            <a:r>
              <a:rPr lang="en-US" sz="2600" dirty="0"/>
              <a:t>Health Outreach (GHO) </a:t>
            </a:r>
            <a:r>
              <a:rPr lang="en-US" sz="2200" dirty="0" smtClean="0"/>
              <a:t>(</a:t>
            </a:r>
            <a:r>
              <a:rPr lang="en-US" sz="2200" dirty="0" smtClean="0">
                <a:hlinkClick r:id="rId3"/>
              </a:rPr>
              <a:t>www.cmda.org</a:t>
            </a:r>
            <a:r>
              <a:rPr lang="en-US" sz="2200" dirty="0" smtClean="0"/>
              <a:t>) </a:t>
            </a:r>
          </a:p>
          <a:p>
            <a:pPr lvl="2">
              <a:buFont typeface="Wingdings" pitchFamily="2" charset="2"/>
              <a:buChar char="Ø"/>
            </a:pPr>
            <a:endParaRPr lang="en-US" sz="2200" dirty="0" smtClean="0"/>
          </a:p>
          <a:p>
            <a:pPr lvl="2">
              <a:buFont typeface="Wingdings" pitchFamily="2" charset="2"/>
              <a:buChar char="Ø"/>
            </a:pPr>
            <a:r>
              <a:rPr lang="en-US" sz="2600" dirty="0" smtClean="0"/>
              <a:t> Summer </a:t>
            </a:r>
            <a:r>
              <a:rPr lang="en-US" sz="2600" dirty="0"/>
              <a:t>Medical Institute </a:t>
            </a:r>
            <a:r>
              <a:rPr lang="en-US" sz="2200" dirty="0" smtClean="0"/>
              <a:t>(</a:t>
            </a:r>
            <a:r>
              <a:rPr lang="en-US" sz="2200" dirty="0" smtClean="0">
                <a:hlinkClick r:id="rId4"/>
              </a:rPr>
              <a:t>www.esperanzahealthcenter.org/opportunities/summer-medical-institute</a:t>
            </a:r>
            <a:r>
              <a:rPr lang="en-US" sz="2200" dirty="0" smtClean="0"/>
              <a:t>)</a:t>
            </a:r>
          </a:p>
          <a:p>
            <a:pPr lvl="2">
              <a:buFont typeface="Wingdings" pitchFamily="2" charset="2"/>
              <a:buChar char="Ø"/>
            </a:pPr>
            <a:endParaRPr lang="en-US" sz="2200" dirty="0" smtClean="0"/>
          </a:p>
          <a:p>
            <a:pPr lvl="2">
              <a:buFont typeface="Wingdings" pitchFamily="2" charset="2"/>
              <a:buChar char="Ø"/>
            </a:pPr>
            <a:r>
              <a:rPr lang="en-US" sz="2600" dirty="0" smtClean="0"/>
              <a:t> INMED</a:t>
            </a:r>
            <a:r>
              <a:rPr lang="en-US" sz="2200" dirty="0" smtClean="0"/>
              <a:t> </a:t>
            </a:r>
            <a:r>
              <a:rPr lang="en-US" sz="2200" dirty="0"/>
              <a:t>(</a:t>
            </a:r>
            <a:r>
              <a:rPr lang="en-US" sz="2200" dirty="0">
                <a:hlinkClick r:id="rId5"/>
              </a:rPr>
              <a:t>http://inmed.us</a:t>
            </a:r>
            <a:r>
              <a:rPr lang="en-US" sz="2200" dirty="0" smtClean="0">
                <a:hlinkClick r:id="rId5"/>
              </a:rPr>
              <a:t>/</a:t>
            </a:r>
            <a:r>
              <a:rPr lang="en-US" sz="2200" dirty="0" smtClean="0"/>
              <a:t>)</a:t>
            </a:r>
          </a:p>
          <a:p>
            <a:pPr lvl="2"/>
            <a:endParaRPr lang="en-US" dirty="0"/>
          </a:p>
          <a:p>
            <a:pPr lvl="1"/>
            <a:endParaRPr lang="en-US" dirty="0" smtClean="0"/>
          </a:p>
          <a:p>
            <a:pPr lvl="2"/>
            <a:endParaRPr lang="en-US" dirty="0" smtClean="0"/>
          </a:p>
        </p:txBody>
      </p:sp>
      <p:pic>
        <p:nvPicPr>
          <p:cNvPr id="6" name="Picture 5" descr="C:\Users\Owner\Desktop\Slideshow\P1000404.JPG"/>
          <p:cNvPicPr>
            <a:picLocks noChangeAspect="1" noChangeArrowheads="1"/>
          </p:cNvPicPr>
          <p:nvPr/>
        </p:nvPicPr>
        <p:blipFill>
          <a:blip r:embed="rId6" cstate="print"/>
          <a:srcRect/>
          <a:stretch>
            <a:fillRect/>
          </a:stretch>
        </p:blipFill>
        <p:spPr>
          <a:xfrm>
            <a:off x="4724399" y="1219200"/>
            <a:ext cx="3867163" cy="5155038"/>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544378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8" y="152400"/>
            <a:ext cx="6512511" cy="1143000"/>
          </a:xfrm>
        </p:spPr>
        <p:txBody>
          <a:bodyPr/>
          <a:lstStyle/>
          <a:p>
            <a:pPr marL="0" indent="0" algn="l">
              <a:buNone/>
            </a:pPr>
            <a:r>
              <a:rPr lang="en-US" dirty="0" smtClean="0"/>
              <a:t>B</a:t>
            </a:r>
            <a:r>
              <a:rPr lang="en-US" cap="small" dirty="0" smtClean="0"/>
              <a:t>iblical Education</a:t>
            </a:r>
            <a:endParaRPr lang="en-US" cap="small" dirty="0"/>
          </a:p>
        </p:txBody>
      </p:sp>
      <p:sp>
        <p:nvSpPr>
          <p:cNvPr id="3" name="Content Placeholder 2"/>
          <p:cNvSpPr>
            <a:spLocks noGrp="1"/>
          </p:cNvSpPr>
          <p:nvPr>
            <p:ph sz="quarter" idx="13"/>
          </p:nvPr>
        </p:nvSpPr>
        <p:spPr>
          <a:xfrm>
            <a:off x="-76200" y="1648994"/>
            <a:ext cx="4267200" cy="3941011"/>
          </a:xfrm>
        </p:spPr>
        <p:txBody>
          <a:bodyPr>
            <a:normAutofit fontScale="92500" lnSpcReduction="10000"/>
          </a:bodyPr>
          <a:lstStyle/>
          <a:p>
            <a:pPr lvl="1">
              <a:buFont typeface="Wingdings" pitchFamily="2" charset="2"/>
              <a:buChar char="Ø"/>
            </a:pPr>
            <a:r>
              <a:rPr lang="en-US" sz="2200" dirty="0"/>
              <a:t> University or Seminary</a:t>
            </a:r>
          </a:p>
          <a:p>
            <a:pPr lvl="2">
              <a:buFont typeface="Wingdings" pitchFamily="2" charset="2"/>
              <a:buChar char="§"/>
            </a:pPr>
            <a:r>
              <a:rPr lang="en-US" dirty="0"/>
              <a:t>Gordon Conwell (</a:t>
            </a:r>
            <a:r>
              <a:rPr lang="en-US" dirty="0">
                <a:hlinkClick r:id="rId2"/>
              </a:rPr>
              <a:t>http://my.gordonconwell.edu/dimensions</a:t>
            </a:r>
            <a:r>
              <a:rPr lang="en-US" dirty="0"/>
              <a:t>)</a:t>
            </a:r>
          </a:p>
          <a:p>
            <a:pPr lvl="2">
              <a:buFont typeface="Wingdings" pitchFamily="2" charset="2"/>
              <a:buChar char="§"/>
            </a:pPr>
            <a:r>
              <a:rPr lang="en-US" dirty="0"/>
              <a:t>Moody, </a:t>
            </a:r>
            <a:r>
              <a:rPr lang="en-US" dirty="0" err="1" smtClean="0"/>
              <a:t>etc</a:t>
            </a:r>
            <a:endParaRPr lang="en-US" dirty="0" smtClean="0"/>
          </a:p>
          <a:p>
            <a:pPr marL="640080" lvl="2" indent="0">
              <a:buNone/>
            </a:pPr>
            <a:endParaRPr lang="en-US" dirty="0"/>
          </a:p>
          <a:p>
            <a:pPr lvl="1">
              <a:buFont typeface="Wingdings" pitchFamily="2" charset="2"/>
              <a:buChar char="Ø"/>
            </a:pPr>
            <a:r>
              <a:rPr lang="en-US" sz="2200" dirty="0" smtClean="0"/>
              <a:t>Perspectives Course </a:t>
            </a:r>
            <a:r>
              <a:rPr lang="en-US" sz="1800" dirty="0" smtClean="0"/>
              <a:t>(</a:t>
            </a:r>
            <a:r>
              <a:rPr lang="en-US" sz="1800" dirty="0" smtClean="0">
                <a:hlinkClick r:id="rId3"/>
              </a:rPr>
              <a:t>www.perspectives.org</a:t>
            </a:r>
            <a:r>
              <a:rPr lang="en-US" sz="1800" dirty="0" smtClean="0"/>
              <a:t>) </a:t>
            </a:r>
            <a:endParaRPr lang="en-US" sz="1800" dirty="0"/>
          </a:p>
          <a:p>
            <a:pPr marL="365760" lvl="1" indent="0">
              <a:buNone/>
            </a:pPr>
            <a:endParaRPr lang="en-US" dirty="0"/>
          </a:p>
          <a:p>
            <a:pPr lvl="1">
              <a:buFont typeface="Wingdings" pitchFamily="2" charset="2"/>
              <a:buChar char="Ø"/>
            </a:pPr>
            <a:r>
              <a:rPr lang="en-US" sz="2200" dirty="0" smtClean="0"/>
              <a:t> Evangelism and discipleship</a:t>
            </a:r>
          </a:p>
          <a:p>
            <a:pPr lvl="2">
              <a:buFont typeface="Wingdings" pitchFamily="2" charset="2"/>
              <a:buChar char="§"/>
            </a:pPr>
            <a:r>
              <a:rPr lang="en-US" dirty="0" smtClean="0"/>
              <a:t>Saline Solution (</a:t>
            </a:r>
            <a:r>
              <a:rPr lang="en-US" dirty="0" smtClean="0">
                <a:hlinkClick r:id="rId4"/>
              </a:rPr>
              <a:t>www.cmda.org</a:t>
            </a:r>
            <a:r>
              <a:rPr lang="en-US" dirty="0" smtClean="0"/>
              <a:t>) </a:t>
            </a:r>
          </a:p>
          <a:p>
            <a:pPr lvl="2">
              <a:buFont typeface="Wingdings" pitchFamily="2" charset="2"/>
              <a:buChar char="§"/>
            </a:pPr>
            <a:r>
              <a:rPr lang="en-US" dirty="0" smtClean="0"/>
              <a:t>METS (</a:t>
            </a:r>
            <a:r>
              <a:rPr lang="en-US" dirty="0" smtClean="0">
                <a:hlinkClick r:id="rId5"/>
              </a:rPr>
              <a:t>www.gomets.org</a:t>
            </a:r>
            <a:r>
              <a:rPr lang="en-US" dirty="0" smtClean="0"/>
              <a:t>) </a:t>
            </a:r>
          </a:p>
          <a:p>
            <a:pPr lvl="1"/>
            <a:endParaRPr lang="en-US" dirty="0"/>
          </a:p>
          <a:p>
            <a:pPr lvl="1"/>
            <a:endParaRPr lang="en-US" dirty="0" smtClean="0"/>
          </a:p>
          <a:p>
            <a:pPr lvl="2"/>
            <a:endParaRPr lang="en-US" dirty="0" smtClean="0"/>
          </a:p>
        </p:txBody>
      </p:sp>
      <p:pic>
        <p:nvPicPr>
          <p:cNvPr id="5" name="Picture 1" descr="0806-A053.jpg"/>
          <p:cNvPicPr>
            <a:picLocks noChangeAspect="1"/>
          </p:cNvPicPr>
          <p:nvPr/>
        </p:nvPicPr>
        <p:blipFill>
          <a:blip r:embed="rId6" cstate="print"/>
          <a:srcRect/>
          <a:stretch>
            <a:fillRect/>
          </a:stretch>
        </p:blipFill>
        <p:spPr bwMode="auto">
          <a:xfrm>
            <a:off x="4267200" y="2057400"/>
            <a:ext cx="4686300" cy="3124200"/>
          </a:xfrm>
          <a:prstGeom prst="rect">
            <a:avLst/>
          </a:prstGeom>
          <a:ln w="228600" cap="sq" cmpd="thickThin">
            <a:noFill/>
            <a:prstDash val="solid"/>
            <a:miter lim="800000"/>
          </a:ln>
          <a:effectLst>
            <a:innerShdw blurRad="76200">
              <a:srgbClr val="000000"/>
            </a:innerShdw>
          </a:effectLst>
        </p:spPr>
      </p:pic>
      <p:pic>
        <p:nvPicPr>
          <p:cNvPr id="6" name="Picture 5" descr="SP logo ® cmyk copy.jpg"/>
          <p:cNvPicPr>
            <a:picLocks noChangeAspect="1"/>
          </p:cNvPicPr>
          <p:nvPr/>
        </p:nvPicPr>
        <p:blipFill>
          <a:blip r:embed="rId7" cstate="print"/>
          <a:stretch>
            <a:fillRect/>
          </a:stretch>
        </p:blipFill>
        <p:spPr>
          <a:xfrm>
            <a:off x="8153400" y="4909566"/>
            <a:ext cx="800100" cy="282955"/>
          </a:xfrm>
          <a:prstGeom prst="rect">
            <a:avLst/>
          </a:prstGeom>
        </p:spPr>
      </p:pic>
    </p:spTree>
    <p:extLst>
      <p:ext uri="{BB962C8B-B14F-4D97-AF65-F5344CB8AC3E}">
        <p14:creationId xmlns:p14="http://schemas.microsoft.com/office/powerpoint/2010/main" val="4094020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58" y="152400"/>
            <a:ext cx="6512511" cy="1143000"/>
          </a:xfrm>
        </p:spPr>
        <p:txBody>
          <a:bodyPr/>
          <a:lstStyle/>
          <a:p>
            <a:pPr marL="0" indent="0" algn="l">
              <a:buNone/>
            </a:pPr>
            <a:r>
              <a:rPr lang="en-US" dirty="0" smtClean="0"/>
              <a:t>F</a:t>
            </a:r>
            <a:r>
              <a:rPr lang="en-US" cap="small" dirty="0" smtClean="0"/>
              <a:t>inances</a:t>
            </a:r>
            <a:endParaRPr lang="en-US" cap="small" dirty="0"/>
          </a:p>
        </p:txBody>
      </p:sp>
      <p:sp>
        <p:nvSpPr>
          <p:cNvPr id="3" name="Content Placeholder 2"/>
          <p:cNvSpPr>
            <a:spLocks noGrp="1"/>
          </p:cNvSpPr>
          <p:nvPr>
            <p:ph sz="quarter" idx="13"/>
          </p:nvPr>
        </p:nvSpPr>
        <p:spPr>
          <a:xfrm>
            <a:off x="48651" y="1828800"/>
            <a:ext cx="4267200" cy="3924300"/>
          </a:xfrm>
        </p:spPr>
        <p:txBody>
          <a:bodyPr>
            <a:normAutofit fontScale="92500" lnSpcReduction="10000"/>
          </a:bodyPr>
          <a:lstStyle/>
          <a:p>
            <a:pPr lvl="1">
              <a:buFont typeface="Wingdings" pitchFamily="2" charset="2"/>
              <a:buChar char="Ø"/>
            </a:pPr>
            <a:r>
              <a:rPr lang="en-US" sz="2200" dirty="0" smtClean="0"/>
              <a:t> Live </a:t>
            </a:r>
            <a:r>
              <a:rPr lang="en-US" sz="2200" dirty="0" err="1" smtClean="0"/>
              <a:t>missionally</a:t>
            </a:r>
            <a:endParaRPr lang="en-US" sz="2200" dirty="0" smtClean="0"/>
          </a:p>
          <a:p>
            <a:pPr marL="365760" lvl="1" indent="0">
              <a:buNone/>
            </a:pPr>
            <a:endParaRPr lang="en-US" dirty="0"/>
          </a:p>
          <a:p>
            <a:pPr lvl="1">
              <a:buFont typeface="Wingdings" pitchFamily="2" charset="2"/>
              <a:buChar char="Ø"/>
            </a:pPr>
            <a:r>
              <a:rPr lang="en-US" sz="2200" dirty="0" smtClean="0"/>
              <a:t> Get a job, moonlight</a:t>
            </a:r>
          </a:p>
          <a:p>
            <a:pPr lvl="1">
              <a:buFont typeface="Wingdings" pitchFamily="2" charset="2"/>
              <a:buChar char="Ø"/>
            </a:pPr>
            <a:endParaRPr lang="en-US" dirty="0"/>
          </a:p>
          <a:p>
            <a:pPr lvl="1">
              <a:buFont typeface="Wingdings" pitchFamily="2" charset="2"/>
              <a:buChar char="Ø"/>
            </a:pPr>
            <a:r>
              <a:rPr lang="en-US" sz="2200" dirty="0" smtClean="0"/>
              <a:t> Project </a:t>
            </a:r>
            <a:r>
              <a:rPr lang="en-US" sz="2200" dirty="0" err="1"/>
              <a:t>MedSend</a:t>
            </a:r>
            <a:r>
              <a:rPr lang="en-US" sz="2200" dirty="0"/>
              <a:t> </a:t>
            </a:r>
            <a:r>
              <a:rPr lang="en-US" dirty="0" smtClean="0"/>
              <a:t>(</a:t>
            </a:r>
            <a:r>
              <a:rPr lang="en-US" dirty="0" smtClean="0">
                <a:hlinkClick r:id="rId2"/>
              </a:rPr>
              <a:t>www.medsend.org</a:t>
            </a:r>
            <a:r>
              <a:rPr lang="en-US" dirty="0" smtClean="0"/>
              <a:t>) </a:t>
            </a:r>
          </a:p>
          <a:p>
            <a:pPr marL="365760" lvl="1" indent="0">
              <a:buNone/>
            </a:pPr>
            <a:endParaRPr lang="en-US" dirty="0" smtClean="0"/>
          </a:p>
          <a:p>
            <a:pPr lvl="1">
              <a:buFont typeface="Wingdings" pitchFamily="2" charset="2"/>
              <a:buChar char="Ø"/>
            </a:pPr>
            <a:r>
              <a:rPr lang="en-US" sz="2200" dirty="0" smtClean="0"/>
              <a:t> Gov’t </a:t>
            </a:r>
            <a:r>
              <a:rPr lang="en-US" sz="2200" dirty="0"/>
              <a:t>programs </a:t>
            </a:r>
          </a:p>
          <a:p>
            <a:pPr lvl="2">
              <a:buFont typeface="Wingdings" pitchFamily="2" charset="2"/>
              <a:buChar char="§"/>
            </a:pPr>
            <a:r>
              <a:rPr lang="en-US" dirty="0" smtClean="0"/>
              <a:t>Income Based Repayment (IBR)</a:t>
            </a:r>
          </a:p>
          <a:p>
            <a:pPr lvl="2">
              <a:buFont typeface="Wingdings" pitchFamily="2" charset="2"/>
              <a:buChar char="§"/>
            </a:pPr>
            <a:r>
              <a:rPr lang="en-US" dirty="0" smtClean="0"/>
              <a:t>College Cost Reduction Act (CCRA) 2007</a:t>
            </a:r>
          </a:p>
          <a:p>
            <a:pPr lvl="1"/>
            <a:endParaRPr lang="en-US" dirty="0"/>
          </a:p>
          <a:p>
            <a:pPr lvl="1"/>
            <a:endParaRPr lang="en-US" dirty="0" smtClean="0"/>
          </a:p>
          <a:p>
            <a:pPr lvl="2"/>
            <a:endParaRPr lang="en-US" dirty="0" smtClean="0"/>
          </a:p>
        </p:txBody>
      </p:sp>
      <p:pic>
        <p:nvPicPr>
          <p:cNvPr id="3076" name="Picture 4" descr="http://media.nj.com/hudson_voices_impact/photo/debtjpg-8025cd82f36e31a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751" y="2209800"/>
            <a:ext cx="4619625" cy="288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1318</TotalTime>
  <Words>387</Words>
  <Application>Microsoft Office PowerPoint</Application>
  <PresentationFormat>On-screen Show (4:3)</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FROM KalamazoO TO KATHMANDO</vt:lpstr>
      <vt:lpstr>DISCLAIMERS</vt:lpstr>
      <vt:lpstr>PowerPoint Presentation</vt:lpstr>
      <vt:lpstr>Lessons</vt:lpstr>
      <vt:lpstr>Medical Education</vt:lpstr>
      <vt:lpstr>Non-Medical Education</vt:lpstr>
      <vt:lpstr>Educational Opportunities</vt:lpstr>
      <vt:lpstr>Biblical Education</vt:lpstr>
      <vt:lpstr>Finances</vt:lpstr>
      <vt:lpstr>Advice</vt:lpstr>
      <vt:lpstr>PowerPoint Presentation</vt:lpstr>
      <vt:lpstr>Prayer, Priorities and Promises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KalamazoO TO KATHMANDO</dc:title>
  <dc:creator>Reichenbach</dc:creator>
  <cp:lastModifiedBy>Reichenbach</cp:lastModifiedBy>
  <cp:revision>48</cp:revision>
  <dcterms:created xsi:type="dcterms:W3CDTF">2012-10-26T15:07:17Z</dcterms:created>
  <dcterms:modified xsi:type="dcterms:W3CDTF">2012-11-08T20:35:58Z</dcterms:modified>
</cp:coreProperties>
</file>