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92" r:id="rId4"/>
    <p:sldMasterId id="2147483700" r:id="rId5"/>
  </p:sldMasterIdLst>
  <p:notesMasterIdLst>
    <p:notesMasterId r:id="rId75"/>
  </p:notesMasterIdLst>
  <p:sldIdLst>
    <p:sldId id="627" r:id="rId6"/>
    <p:sldId id="585" r:id="rId7"/>
    <p:sldId id="562" r:id="rId8"/>
    <p:sldId id="558" r:id="rId9"/>
    <p:sldId id="584" r:id="rId10"/>
    <p:sldId id="615" r:id="rId11"/>
    <p:sldId id="580" r:id="rId12"/>
    <p:sldId id="483" r:id="rId13"/>
    <p:sldId id="625" r:id="rId14"/>
    <p:sldId id="598" r:id="rId15"/>
    <p:sldId id="587" r:id="rId16"/>
    <p:sldId id="616" r:id="rId17"/>
    <p:sldId id="601" r:id="rId18"/>
    <p:sldId id="609" r:id="rId19"/>
    <p:sldId id="624" r:id="rId20"/>
    <p:sldId id="588" r:id="rId21"/>
    <p:sldId id="589" r:id="rId22"/>
    <p:sldId id="516" r:id="rId23"/>
    <p:sldId id="517" r:id="rId24"/>
    <p:sldId id="513" r:id="rId25"/>
    <p:sldId id="594" r:id="rId26"/>
    <p:sldId id="606" r:id="rId27"/>
    <p:sldId id="590" r:id="rId28"/>
    <p:sldId id="532" r:id="rId29"/>
    <p:sldId id="622" r:id="rId30"/>
    <p:sldId id="617" r:id="rId31"/>
    <p:sldId id="618" r:id="rId32"/>
    <p:sldId id="620" r:id="rId33"/>
    <p:sldId id="548" r:id="rId34"/>
    <p:sldId id="547" r:id="rId35"/>
    <p:sldId id="540" r:id="rId36"/>
    <p:sldId id="621" r:id="rId37"/>
    <p:sldId id="499" r:id="rId38"/>
    <p:sldId id="619" r:id="rId39"/>
    <p:sldId id="591" r:id="rId40"/>
    <p:sldId id="592" r:id="rId41"/>
    <p:sldId id="596" r:id="rId42"/>
    <p:sldId id="597" r:id="rId43"/>
    <p:sldId id="593" r:id="rId44"/>
    <p:sldId id="641" r:id="rId45"/>
    <p:sldId id="642" r:id="rId46"/>
    <p:sldId id="643" r:id="rId47"/>
    <p:sldId id="644" r:id="rId48"/>
    <p:sldId id="645" r:id="rId49"/>
    <p:sldId id="646" r:id="rId50"/>
    <p:sldId id="647" r:id="rId51"/>
    <p:sldId id="648" r:id="rId52"/>
    <p:sldId id="649" r:id="rId53"/>
    <p:sldId id="650" r:id="rId54"/>
    <p:sldId id="651" r:id="rId55"/>
    <p:sldId id="652" r:id="rId56"/>
    <p:sldId id="653" r:id="rId57"/>
    <p:sldId id="654" r:id="rId58"/>
    <p:sldId id="655" r:id="rId59"/>
    <p:sldId id="656" r:id="rId60"/>
    <p:sldId id="657" r:id="rId61"/>
    <p:sldId id="633" r:id="rId62"/>
    <p:sldId id="635" r:id="rId63"/>
    <p:sldId id="639" r:id="rId64"/>
    <p:sldId id="634" r:id="rId65"/>
    <p:sldId id="638" r:id="rId66"/>
    <p:sldId id="599" r:id="rId67"/>
    <p:sldId id="612" r:id="rId68"/>
    <p:sldId id="613" r:id="rId69"/>
    <p:sldId id="614" r:id="rId70"/>
    <p:sldId id="631" r:id="rId71"/>
    <p:sldId id="571" r:id="rId72"/>
    <p:sldId id="630" r:id="rId73"/>
    <p:sldId id="582" r:id="rId74"/>
  </p:sldIdLst>
  <p:sldSz cx="9144000" cy="6858000" type="screen4x3"/>
  <p:notesSz cx="6858000" cy="9144000"/>
  <p:defaultTextStyle>
    <a:defPPr>
      <a:defRPr lang="en-GB"/>
    </a:defPPr>
    <a:lvl1pPr algn="r" defTabSz="457200" rtl="0" fontAlgn="base">
      <a:spcBef>
        <a:spcPct val="0"/>
      </a:spcBef>
      <a:spcAft>
        <a:spcPct val="0"/>
      </a:spcAft>
      <a:buClr>
        <a:srgbClr val="000000"/>
      </a:buClr>
      <a:buSzPct val="100000"/>
      <a:buFont typeface="Times New Roman" charset="0"/>
      <a:defRPr sz="2400" b="1" i="1" u="sng" kern="1200">
        <a:solidFill>
          <a:schemeClr val="bg1"/>
        </a:solidFill>
        <a:latin typeface="Comic Sans MS" charset="0"/>
        <a:ea typeface="ＭＳ Ｐゴシック" charset="-128"/>
        <a:cs typeface="ＭＳ Ｐゴシック" charset="-128"/>
      </a:defRPr>
    </a:lvl1pPr>
    <a:lvl2pPr marL="742950" indent="-285750" algn="r" defTabSz="457200" rtl="0" fontAlgn="base">
      <a:spcBef>
        <a:spcPct val="0"/>
      </a:spcBef>
      <a:spcAft>
        <a:spcPct val="0"/>
      </a:spcAft>
      <a:buClr>
        <a:srgbClr val="000000"/>
      </a:buClr>
      <a:buSzPct val="100000"/>
      <a:buFont typeface="Times New Roman" charset="0"/>
      <a:defRPr sz="2400" b="1" i="1" u="sng" kern="1200">
        <a:solidFill>
          <a:schemeClr val="bg1"/>
        </a:solidFill>
        <a:latin typeface="Comic Sans MS" charset="0"/>
        <a:ea typeface="ＭＳ Ｐゴシック" charset="-128"/>
        <a:cs typeface="ＭＳ Ｐゴシック" charset="-128"/>
      </a:defRPr>
    </a:lvl2pPr>
    <a:lvl3pPr marL="1143000" indent="-228600" algn="r" defTabSz="457200" rtl="0" fontAlgn="base">
      <a:spcBef>
        <a:spcPct val="0"/>
      </a:spcBef>
      <a:spcAft>
        <a:spcPct val="0"/>
      </a:spcAft>
      <a:buClr>
        <a:srgbClr val="000000"/>
      </a:buClr>
      <a:buSzPct val="100000"/>
      <a:buFont typeface="Times New Roman" charset="0"/>
      <a:defRPr sz="2400" b="1" i="1" u="sng" kern="1200">
        <a:solidFill>
          <a:schemeClr val="bg1"/>
        </a:solidFill>
        <a:latin typeface="Comic Sans MS" charset="0"/>
        <a:ea typeface="ＭＳ Ｐゴシック" charset="-128"/>
        <a:cs typeface="ＭＳ Ｐゴシック" charset="-128"/>
      </a:defRPr>
    </a:lvl3pPr>
    <a:lvl4pPr marL="1600200" indent="-228600" algn="r" defTabSz="457200" rtl="0" fontAlgn="base">
      <a:spcBef>
        <a:spcPct val="0"/>
      </a:spcBef>
      <a:spcAft>
        <a:spcPct val="0"/>
      </a:spcAft>
      <a:buClr>
        <a:srgbClr val="000000"/>
      </a:buClr>
      <a:buSzPct val="100000"/>
      <a:buFont typeface="Times New Roman" charset="0"/>
      <a:defRPr sz="2400" b="1" i="1" u="sng" kern="1200">
        <a:solidFill>
          <a:schemeClr val="bg1"/>
        </a:solidFill>
        <a:latin typeface="Comic Sans MS" charset="0"/>
        <a:ea typeface="ＭＳ Ｐゴシック" charset="-128"/>
        <a:cs typeface="ＭＳ Ｐゴシック" charset="-128"/>
      </a:defRPr>
    </a:lvl4pPr>
    <a:lvl5pPr marL="2057400" indent="-228600" algn="r" defTabSz="457200" rtl="0" fontAlgn="base">
      <a:spcBef>
        <a:spcPct val="0"/>
      </a:spcBef>
      <a:spcAft>
        <a:spcPct val="0"/>
      </a:spcAft>
      <a:buClr>
        <a:srgbClr val="000000"/>
      </a:buClr>
      <a:buSzPct val="100000"/>
      <a:buFont typeface="Times New Roman" charset="0"/>
      <a:defRPr sz="2400" b="1" i="1" u="sng" kern="1200">
        <a:solidFill>
          <a:schemeClr val="bg1"/>
        </a:solidFill>
        <a:latin typeface="Comic Sans MS" charset="0"/>
        <a:ea typeface="ＭＳ Ｐゴシック" charset="-128"/>
        <a:cs typeface="ＭＳ Ｐゴシック" charset="-128"/>
      </a:defRPr>
    </a:lvl5pPr>
    <a:lvl6pPr marL="2286000" algn="l" defTabSz="457200" rtl="0" eaLnBrk="1" latinLnBrk="0" hangingPunct="1">
      <a:defRPr sz="2400" b="1" i="1" u="sng" kern="1200">
        <a:solidFill>
          <a:schemeClr val="bg1"/>
        </a:solidFill>
        <a:latin typeface="Comic Sans MS" charset="0"/>
        <a:ea typeface="ＭＳ Ｐゴシック" charset="-128"/>
        <a:cs typeface="ＭＳ Ｐゴシック" charset="-128"/>
      </a:defRPr>
    </a:lvl6pPr>
    <a:lvl7pPr marL="2743200" algn="l" defTabSz="457200" rtl="0" eaLnBrk="1" latinLnBrk="0" hangingPunct="1">
      <a:defRPr sz="2400" b="1" i="1" u="sng" kern="1200">
        <a:solidFill>
          <a:schemeClr val="bg1"/>
        </a:solidFill>
        <a:latin typeface="Comic Sans MS" charset="0"/>
        <a:ea typeface="ＭＳ Ｐゴシック" charset="-128"/>
        <a:cs typeface="ＭＳ Ｐゴシック" charset="-128"/>
      </a:defRPr>
    </a:lvl7pPr>
    <a:lvl8pPr marL="3200400" algn="l" defTabSz="457200" rtl="0" eaLnBrk="1" latinLnBrk="0" hangingPunct="1">
      <a:defRPr sz="2400" b="1" i="1" u="sng" kern="1200">
        <a:solidFill>
          <a:schemeClr val="bg1"/>
        </a:solidFill>
        <a:latin typeface="Comic Sans MS" charset="0"/>
        <a:ea typeface="ＭＳ Ｐゴシック" charset="-128"/>
        <a:cs typeface="ＭＳ Ｐゴシック" charset="-128"/>
      </a:defRPr>
    </a:lvl8pPr>
    <a:lvl9pPr marL="3657600" algn="l" defTabSz="457200" rtl="0" eaLnBrk="1" latinLnBrk="0" hangingPunct="1">
      <a:defRPr sz="2400" b="1" i="1" u="sng" kern="1200">
        <a:solidFill>
          <a:schemeClr val="bg1"/>
        </a:solidFill>
        <a:latin typeface="Comic Sans MS"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49" autoAdjust="0"/>
    <p:restoredTop sz="84058" autoAdjust="0"/>
  </p:normalViewPr>
  <p:slideViewPr>
    <p:cSldViewPr>
      <p:cViewPr>
        <p:scale>
          <a:sx n="68" d="100"/>
          <a:sy n="68" d="100"/>
        </p:scale>
        <p:origin x="-992" y="-400"/>
      </p:cViewPr>
      <p:guideLst>
        <p:guide orient="horz" pos="2160"/>
        <p:guide pos="2880"/>
      </p:guideLst>
    </p:cSldViewPr>
  </p:slideViewPr>
  <p:outlineViewPr>
    <p:cViewPr varScale="1">
      <p:scale>
        <a:sx n="170" d="200"/>
        <a:sy n="170" d="200"/>
      </p:scale>
      <p:origin x="-782" y="-86"/>
    </p:cViewPr>
  </p:outlineViewPr>
  <p:notesTextViewPr>
    <p:cViewPr>
      <p:scale>
        <a:sx n="100" d="100"/>
        <a:sy n="100" d="100"/>
      </p:scale>
      <p:origin x="0" y="0"/>
    </p:cViewPr>
  </p:notesTextViewPr>
  <p:sorterViewPr>
    <p:cViewPr>
      <p:scale>
        <a:sx n="98" d="100"/>
        <a:sy n="98" d="100"/>
      </p:scale>
      <p:origin x="0" y="16592"/>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80" Type="http://schemas.openxmlformats.org/officeDocument/2006/relationships/tableStyles" Target="tableStyles.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4296CD-1EB5-2E47-B097-259DF24724E6}" type="doc">
      <dgm:prSet loTypeId="urn:microsoft.com/office/officeart/2005/8/layout/pyramid1" loCatId="" qsTypeId="urn:microsoft.com/office/officeart/2005/8/quickstyle/simple4" qsCatId="simple" csTypeId="urn:microsoft.com/office/officeart/2005/8/colors/accent1_2" csCatId="accent1" phldr="1"/>
      <dgm:spPr/>
    </dgm:pt>
    <dgm:pt modelId="{19E70490-2023-3249-8F00-369E063E69EA}">
      <dgm:prSet phldrT="[Text]"/>
      <dgm:spPr/>
      <dgm:t>
        <a:bodyPr/>
        <a:lstStyle/>
        <a:p>
          <a:r>
            <a:rPr lang="en-US" dirty="0" smtClean="0"/>
            <a:t>NIRVANA</a:t>
          </a:r>
          <a:endParaRPr lang="en-US" dirty="0"/>
        </a:p>
      </dgm:t>
    </dgm:pt>
    <dgm:pt modelId="{00B8F164-E620-2C46-BDFD-C8681FF38B06}" type="parTrans" cxnId="{7628F480-86BC-AF48-911E-D665C45DBC3C}">
      <dgm:prSet/>
      <dgm:spPr/>
      <dgm:t>
        <a:bodyPr/>
        <a:lstStyle/>
        <a:p>
          <a:endParaRPr lang="en-US"/>
        </a:p>
      </dgm:t>
    </dgm:pt>
    <dgm:pt modelId="{907CD9D5-6023-E540-A7CA-9A3E0B91C64C}" type="sibTrans" cxnId="{7628F480-86BC-AF48-911E-D665C45DBC3C}">
      <dgm:prSet/>
      <dgm:spPr/>
      <dgm:t>
        <a:bodyPr/>
        <a:lstStyle/>
        <a:p>
          <a:endParaRPr lang="en-US"/>
        </a:p>
      </dgm:t>
    </dgm:pt>
    <dgm:pt modelId="{002605DC-8A12-4042-A52A-A2B1830C0F9F}">
      <dgm:prSet phldrT="[Text]"/>
      <dgm:spPr/>
      <dgm:t>
        <a:bodyPr/>
        <a:lstStyle/>
        <a:p>
          <a:r>
            <a:rPr lang="en-US" dirty="0" smtClean="0"/>
            <a:t>REINCARNATION</a:t>
          </a:r>
          <a:endParaRPr lang="en-US" dirty="0"/>
        </a:p>
      </dgm:t>
    </dgm:pt>
    <dgm:pt modelId="{9537475A-DE12-9E4E-8B96-E32C4B44CC29}" type="parTrans" cxnId="{9C90A3D6-CFC4-AA4D-AD68-0487B0DC32B2}">
      <dgm:prSet/>
      <dgm:spPr/>
      <dgm:t>
        <a:bodyPr/>
        <a:lstStyle/>
        <a:p>
          <a:endParaRPr lang="en-US"/>
        </a:p>
      </dgm:t>
    </dgm:pt>
    <dgm:pt modelId="{516878C3-7B01-F544-A1B9-FBEEF760FE4C}" type="sibTrans" cxnId="{9C90A3D6-CFC4-AA4D-AD68-0487B0DC32B2}">
      <dgm:prSet/>
      <dgm:spPr/>
      <dgm:t>
        <a:bodyPr/>
        <a:lstStyle/>
        <a:p>
          <a:endParaRPr lang="en-US"/>
        </a:p>
      </dgm:t>
    </dgm:pt>
    <dgm:pt modelId="{AB12C667-C65D-CF45-AF00-F8BB7AD771F2}">
      <dgm:prSet phldrT="[Text]"/>
      <dgm:spPr/>
      <dgm:t>
        <a:bodyPr/>
        <a:lstStyle/>
        <a:p>
          <a:r>
            <a:rPr lang="en-US" dirty="0" smtClean="0"/>
            <a:t>MERIT</a:t>
          </a:r>
          <a:endParaRPr lang="en-US" dirty="0"/>
        </a:p>
      </dgm:t>
    </dgm:pt>
    <dgm:pt modelId="{14C44FFD-7D18-C24A-95DD-43F509EDAD2B}" type="parTrans" cxnId="{20D7FD80-9261-2D4B-BA77-8984F6D8AD14}">
      <dgm:prSet/>
      <dgm:spPr/>
      <dgm:t>
        <a:bodyPr/>
        <a:lstStyle/>
        <a:p>
          <a:endParaRPr lang="en-US"/>
        </a:p>
      </dgm:t>
    </dgm:pt>
    <dgm:pt modelId="{91172FA0-171A-D547-8854-BE902972E638}" type="sibTrans" cxnId="{20D7FD80-9261-2D4B-BA77-8984F6D8AD14}">
      <dgm:prSet/>
      <dgm:spPr/>
      <dgm:t>
        <a:bodyPr/>
        <a:lstStyle/>
        <a:p>
          <a:endParaRPr lang="en-US"/>
        </a:p>
      </dgm:t>
    </dgm:pt>
    <dgm:pt modelId="{3481AEE0-F04B-3840-BE37-3E108C96DBC8}">
      <dgm:prSet phldrT="[Text]"/>
      <dgm:spPr/>
      <dgm:t>
        <a:bodyPr/>
        <a:lstStyle/>
        <a:p>
          <a:r>
            <a:rPr lang="en-US" dirty="0" smtClean="0"/>
            <a:t>KARMA</a:t>
          </a:r>
          <a:endParaRPr lang="en-US" dirty="0"/>
        </a:p>
      </dgm:t>
    </dgm:pt>
    <dgm:pt modelId="{3F142D5B-8D09-7D4F-95D0-F5D437514656}" type="parTrans" cxnId="{99E0FC71-C080-2E4E-84D4-298218BE2766}">
      <dgm:prSet/>
      <dgm:spPr/>
      <dgm:t>
        <a:bodyPr/>
        <a:lstStyle/>
        <a:p>
          <a:endParaRPr lang="en-US"/>
        </a:p>
      </dgm:t>
    </dgm:pt>
    <dgm:pt modelId="{1CB38809-5083-DB4C-8F70-D4EF1919EDF1}" type="sibTrans" cxnId="{99E0FC71-C080-2E4E-84D4-298218BE2766}">
      <dgm:prSet/>
      <dgm:spPr/>
      <dgm:t>
        <a:bodyPr/>
        <a:lstStyle/>
        <a:p>
          <a:endParaRPr lang="en-US"/>
        </a:p>
      </dgm:t>
    </dgm:pt>
    <dgm:pt modelId="{96092F14-5375-B64A-AFF5-EE390A9551E8}" type="pres">
      <dgm:prSet presAssocID="{104296CD-1EB5-2E47-B097-259DF24724E6}" presName="Name0" presStyleCnt="0">
        <dgm:presLayoutVars>
          <dgm:dir/>
          <dgm:animLvl val="lvl"/>
          <dgm:resizeHandles val="exact"/>
        </dgm:presLayoutVars>
      </dgm:prSet>
      <dgm:spPr/>
    </dgm:pt>
    <dgm:pt modelId="{D0774160-7029-2447-A7A8-F9AEB4A66A44}" type="pres">
      <dgm:prSet presAssocID="{19E70490-2023-3249-8F00-369E063E69EA}" presName="Name8" presStyleCnt="0"/>
      <dgm:spPr/>
    </dgm:pt>
    <dgm:pt modelId="{36AB865E-FB58-BF48-811F-13E6A18F6FD9}" type="pres">
      <dgm:prSet presAssocID="{19E70490-2023-3249-8F00-369E063E69EA}" presName="level" presStyleLbl="node1" presStyleIdx="0" presStyleCnt="4">
        <dgm:presLayoutVars>
          <dgm:chMax val="1"/>
          <dgm:bulletEnabled val="1"/>
        </dgm:presLayoutVars>
      </dgm:prSet>
      <dgm:spPr/>
      <dgm:t>
        <a:bodyPr/>
        <a:lstStyle/>
        <a:p>
          <a:endParaRPr lang="en-US"/>
        </a:p>
      </dgm:t>
    </dgm:pt>
    <dgm:pt modelId="{E766432C-0B61-CE4A-96F1-27D8FDFF3723}" type="pres">
      <dgm:prSet presAssocID="{19E70490-2023-3249-8F00-369E063E69EA}" presName="levelTx" presStyleLbl="revTx" presStyleIdx="0" presStyleCnt="0">
        <dgm:presLayoutVars>
          <dgm:chMax val="1"/>
          <dgm:bulletEnabled val="1"/>
        </dgm:presLayoutVars>
      </dgm:prSet>
      <dgm:spPr/>
      <dgm:t>
        <a:bodyPr/>
        <a:lstStyle/>
        <a:p>
          <a:endParaRPr lang="en-US"/>
        </a:p>
      </dgm:t>
    </dgm:pt>
    <dgm:pt modelId="{9D92AB44-9558-6D4C-8C5E-ADEA9402625B}" type="pres">
      <dgm:prSet presAssocID="{002605DC-8A12-4042-A52A-A2B1830C0F9F}" presName="Name8" presStyleCnt="0"/>
      <dgm:spPr/>
    </dgm:pt>
    <dgm:pt modelId="{22968ACF-04BA-D943-817F-DDCEBE9755A9}" type="pres">
      <dgm:prSet presAssocID="{002605DC-8A12-4042-A52A-A2B1830C0F9F}" presName="level" presStyleLbl="node1" presStyleIdx="1" presStyleCnt="4">
        <dgm:presLayoutVars>
          <dgm:chMax val="1"/>
          <dgm:bulletEnabled val="1"/>
        </dgm:presLayoutVars>
      </dgm:prSet>
      <dgm:spPr/>
      <dgm:t>
        <a:bodyPr/>
        <a:lstStyle/>
        <a:p>
          <a:endParaRPr lang="en-US"/>
        </a:p>
      </dgm:t>
    </dgm:pt>
    <dgm:pt modelId="{059AC888-F95E-FE40-9F91-FDE2AA69A96D}" type="pres">
      <dgm:prSet presAssocID="{002605DC-8A12-4042-A52A-A2B1830C0F9F}" presName="levelTx" presStyleLbl="revTx" presStyleIdx="0" presStyleCnt="0">
        <dgm:presLayoutVars>
          <dgm:chMax val="1"/>
          <dgm:bulletEnabled val="1"/>
        </dgm:presLayoutVars>
      </dgm:prSet>
      <dgm:spPr/>
      <dgm:t>
        <a:bodyPr/>
        <a:lstStyle/>
        <a:p>
          <a:endParaRPr lang="en-US"/>
        </a:p>
      </dgm:t>
    </dgm:pt>
    <dgm:pt modelId="{19D6C88C-6592-7345-9508-8FD31AEEAADA}" type="pres">
      <dgm:prSet presAssocID="{3481AEE0-F04B-3840-BE37-3E108C96DBC8}" presName="Name8" presStyleCnt="0"/>
      <dgm:spPr/>
    </dgm:pt>
    <dgm:pt modelId="{14F9D29D-8C68-4B4B-874F-0E53B6CE2616}" type="pres">
      <dgm:prSet presAssocID="{3481AEE0-F04B-3840-BE37-3E108C96DBC8}" presName="level" presStyleLbl="node1" presStyleIdx="2" presStyleCnt="4">
        <dgm:presLayoutVars>
          <dgm:chMax val="1"/>
          <dgm:bulletEnabled val="1"/>
        </dgm:presLayoutVars>
      </dgm:prSet>
      <dgm:spPr/>
      <dgm:t>
        <a:bodyPr/>
        <a:lstStyle/>
        <a:p>
          <a:endParaRPr lang="en-US"/>
        </a:p>
      </dgm:t>
    </dgm:pt>
    <dgm:pt modelId="{E1E3CECF-6489-8C4E-A421-32D13D16B4C5}" type="pres">
      <dgm:prSet presAssocID="{3481AEE0-F04B-3840-BE37-3E108C96DBC8}" presName="levelTx" presStyleLbl="revTx" presStyleIdx="0" presStyleCnt="0">
        <dgm:presLayoutVars>
          <dgm:chMax val="1"/>
          <dgm:bulletEnabled val="1"/>
        </dgm:presLayoutVars>
      </dgm:prSet>
      <dgm:spPr/>
      <dgm:t>
        <a:bodyPr/>
        <a:lstStyle/>
        <a:p>
          <a:endParaRPr lang="en-US"/>
        </a:p>
      </dgm:t>
    </dgm:pt>
    <dgm:pt modelId="{67E96785-AF10-0C49-A5E7-BA1F5FB79943}" type="pres">
      <dgm:prSet presAssocID="{AB12C667-C65D-CF45-AF00-F8BB7AD771F2}" presName="Name8" presStyleCnt="0"/>
      <dgm:spPr/>
    </dgm:pt>
    <dgm:pt modelId="{D6319B3B-5CAF-0B4B-A302-7FE086A14BA8}" type="pres">
      <dgm:prSet presAssocID="{AB12C667-C65D-CF45-AF00-F8BB7AD771F2}" presName="level" presStyleLbl="node1" presStyleIdx="3" presStyleCnt="4">
        <dgm:presLayoutVars>
          <dgm:chMax val="1"/>
          <dgm:bulletEnabled val="1"/>
        </dgm:presLayoutVars>
      </dgm:prSet>
      <dgm:spPr/>
      <dgm:t>
        <a:bodyPr/>
        <a:lstStyle/>
        <a:p>
          <a:endParaRPr lang="en-US"/>
        </a:p>
      </dgm:t>
    </dgm:pt>
    <dgm:pt modelId="{E2EF8EF3-DEFF-AE4B-A746-EA925E71D471}" type="pres">
      <dgm:prSet presAssocID="{AB12C667-C65D-CF45-AF00-F8BB7AD771F2}" presName="levelTx" presStyleLbl="revTx" presStyleIdx="0" presStyleCnt="0">
        <dgm:presLayoutVars>
          <dgm:chMax val="1"/>
          <dgm:bulletEnabled val="1"/>
        </dgm:presLayoutVars>
      </dgm:prSet>
      <dgm:spPr/>
      <dgm:t>
        <a:bodyPr/>
        <a:lstStyle/>
        <a:p>
          <a:endParaRPr lang="en-US"/>
        </a:p>
      </dgm:t>
    </dgm:pt>
  </dgm:ptLst>
  <dgm:cxnLst>
    <dgm:cxn modelId="{A850A3BE-B88A-5E41-8555-C5ECD0D17E1B}" type="presOf" srcId="{002605DC-8A12-4042-A52A-A2B1830C0F9F}" destId="{22968ACF-04BA-D943-817F-DDCEBE9755A9}" srcOrd="0" destOrd="0" presId="urn:microsoft.com/office/officeart/2005/8/layout/pyramid1"/>
    <dgm:cxn modelId="{20D7FD80-9261-2D4B-BA77-8984F6D8AD14}" srcId="{104296CD-1EB5-2E47-B097-259DF24724E6}" destId="{AB12C667-C65D-CF45-AF00-F8BB7AD771F2}" srcOrd="3" destOrd="0" parTransId="{14C44FFD-7D18-C24A-95DD-43F509EDAD2B}" sibTransId="{91172FA0-171A-D547-8854-BE902972E638}"/>
    <dgm:cxn modelId="{99E0FC71-C080-2E4E-84D4-298218BE2766}" srcId="{104296CD-1EB5-2E47-B097-259DF24724E6}" destId="{3481AEE0-F04B-3840-BE37-3E108C96DBC8}" srcOrd="2" destOrd="0" parTransId="{3F142D5B-8D09-7D4F-95D0-F5D437514656}" sibTransId="{1CB38809-5083-DB4C-8F70-D4EF1919EDF1}"/>
    <dgm:cxn modelId="{18BB21D6-4176-0A4D-B590-3E36867AE1F9}" type="presOf" srcId="{AB12C667-C65D-CF45-AF00-F8BB7AD771F2}" destId="{D6319B3B-5CAF-0B4B-A302-7FE086A14BA8}" srcOrd="0" destOrd="0" presId="urn:microsoft.com/office/officeart/2005/8/layout/pyramid1"/>
    <dgm:cxn modelId="{7628F480-86BC-AF48-911E-D665C45DBC3C}" srcId="{104296CD-1EB5-2E47-B097-259DF24724E6}" destId="{19E70490-2023-3249-8F00-369E063E69EA}" srcOrd="0" destOrd="0" parTransId="{00B8F164-E620-2C46-BDFD-C8681FF38B06}" sibTransId="{907CD9D5-6023-E540-A7CA-9A3E0B91C64C}"/>
    <dgm:cxn modelId="{0FD528B9-395F-554A-802D-998E71BCCCE7}" type="presOf" srcId="{104296CD-1EB5-2E47-B097-259DF24724E6}" destId="{96092F14-5375-B64A-AFF5-EE390A9551E8}" srcOrd="0" destOrd="0" presId="urn:microsoft.com/office/officeart/2005/8/layout/pyramid1"/>
    <dgm:cxn modelId="{D03FC799-8BB7-6347-8DF7-A97328AFDF31}" type="presOf" srcId="{3481AEE0-F04B-3840-BE37-3E108C96DBC8}" destId="{E1E3CECF-6489-8C4E-A421-32D13D16B4C5}" srcOrd="1" destOrd="0" presId="urn:microsoft.com/office/officeart/2005/8/layout/pyramid1"/>
    <dgm:cxn modelId="{2B9178F0-6131-354D-A02D-26A3F60221DF}" type="presOf" srcId="{19E70490-2023-3249-8F00-369E063E69EA}" destId="{E766432C-0B61-CE4A-96F1-27D8FDFF3723}" srcOrd="1" destOrd="0" presId="urn:microsoft.com/office/officeart/2005/8/layout/pyramid1"/>
    <dgm:cxn modelId="{A6023B2A-A8CE-1243-B9EE-DC98AEF981AF}" type="presOf" srcId="{002605DC-8A12-4042-A52A-A2B1830C0F9F}" destId="{059AC888-F95E-FE40-9F91-FDE2AA69A96D}" srcOrd="1" destOrd="0" presId="urn:microsoft.com/office/officeart/2005/8/layout/pyramid1"/>
    <dgm:cxn modelId="{9C90A3D6-CFC4-AA4D-AD68-0487B0DC32B2}" srcId="{104296CD-1EB5-2E47-B097-259DF24724E6}" destId="{002605DC-8A12-4042-A52A-A2B1830C0F9F}" srcOrd="1" destOrd="0" parTransId="{9537475A-DE12-9E4E-8B96-E32C4B44CC29}" sibTransId="{516878C3-7B01-F544-A1B9-FBEEF760FE4C}"/>
    <dgm:cxn modelId="{07FF83F1-F9BD-EB40-8468-5D2C6718813B}" type="presOf" srcId="{19E70490-2023-3249-8F00-369E063E69EA}" destId="{36AB865E-FB58-BF48-811F-13E6A18F6FD9}" srcOrd="0" destOrd="0" presId="urn:microsoft.com/office/officeart/2005/8/layout/pyramid1"/>
    <dgm:cxn modelId="{D671751D-45CB-0D4C-B0DD-5B7655E9E644}" type="presOf" srcId="{3481AEE0-F04B-3840-BE37-3E108C96DBC8}" destId="{14F9D29D-8C68-4B4B-874F-0E53B6CE2616}" srcOrd="0" destOrd="0" presId="urn:microsoft.com/office/officeart/2005/8/layout/pyramid1"/>
    <dgm:cxn modelId="{F8D542BC-1183-7A48-8685-324CFB14B959}" type="presOf" srcId="{AB12C667-C65D-CF45-AF00-F8BB7AD771F2}" destId="{E2EF8EF3-DEFF-AE4B-A746-EA925E71D471}" srcOrd="1" destOrd="0" presId="urn:microsoft.com/office/officeart/2005/8/layout/pyramid1"/>
    <dgm:cxn modelId="{D59DCA8A-36D0-B84C-91B3-6AEA0DF1B34E}" type="presParOf" srcId="{96092F14-5375-B64A-AFF5-EE390A9551E8}" destId="{D0774160-7029-2447-A7A8-F9AEB4A66A44}" srcOrd="0" destOrd="0" presId="urn:microsoft.com/office/officeart/2005/8/layout/pyramid1"/>
    <dgm:cxn modelId="{52558159-1ED6-EC4B-A1C1-B3E86366D213}" type="presParOf" srcId="{D0774160-7029-2447-A7A8-F9AEB4A66A44}" destId="{36AB865E-FB58-BF48-811F-13E6A18F6FD9}" srcOrd="0" destOrd="0" presId="urn:microsoft.com/office/officeart/2005/8/layout/pyramid1"/>
    <dgm:cxn modelId="{ABBA1D63-2249-A147-AE0C-761B0D020F3C}" type="presParOf" srcId="{D0774160-7029-2447-A7A8-F9AEB4A66A44}" destId="{E766432C-0B61-CE4A-96F1-27D8FDFF3723}" srcOrd="1" destOrd="0" presId="urn:microsoft.com/office/officeart/2005/8/layout/pyramid1"/>
    <dgm:cxn modelId="{5F372F2E-60EC-B84F-B8CF-53C6251D7CF6}" type="presParOf" srcId="{96092F14-5375-B64A-AFF5-EE390A9551E8}" destId="{9D92AB44-9558-6D4C-8C5E-ADEA9402625B}" srcOrd="1" destOrd="0" presId="urn:microsoft.com/office/officeart/2005/8/layout/pyramid1"/>
    <dgm:cxn modelId="{69192EC3-7E6B-8E47-A64B-C5C8DD6359E8}" type="presParOf" srcId="{9D92AB44-9558-6D4C-8C5E-ADEA9402625B}" destId="{22968ACF-04BA-D943-817F-DDCEBE9755A9}" srcOrd="0" destOrd="0" presId="urn:microsoft.com/office/officeart/2005/8/layout/pyramid1"/>
    <dgm:cxn modelId="{011AB399-0A86-5842-8008-2FBF8D9CAAD1}" type="presParOf" srcId="{9D92AB44-9558-6D4C-8C5E-ADEA9402625B}" destId="{059AC888-F95E-FE40-9F91-FDE2AA69A96D}" srcOrd="1" destOrd="0" presId="urn:microsoft.com/office/officeart/2005/8/layout/pyramid1"/>
    <dgm:cxn modelId="{03CD451F-D606-A145-B3BF-8B296EEE9853}" type="presParOf" srcId="{96092F14-5375-B64A-AFF5-EE390A9551E8}" destId="{19D6C88C-6592-7345-9508-8FD31AEEAADA}" srcOrd="2" destOrd="0" presId="urn:microsoft.com/office/officeart/2005/8/layout/pyramid1"/>
    <dgm:cxn modelId="{90BFDA6E-BB4F-A345-995B-B73E69886A22}" type="presParOf" srcId="{19D6C88C-6592-7345-9508-8FD31AEEAADA}" destId="{14F9D29D-8C68-4B4B-874F-0E53B6CE2616}" srcOrd="0" destOrd="0" presId="urn:microsoft.com/office/officeart/2005/8/layout/pyramid1"/>
    <dgm:cxn modelId="{A1D9BC23-A8FA-8140-89E3-02B653969329}" type="presParOf" srcId="{19D6C88C-6592-7345-9508-8FD31AEEAADA}" destId="{E1E3CECF-6489-8C4E-A421-32D13D16B4C5}" srcOrd="1" destOrd="0" presId="urn:microsoft.com/office/officeart/2005/8/layout/pyramid1"/>
    <dgm:cxn modelId="{A182D6E7-43AF-9A4F-9220-9910942C9BDF}" type="presParOf" srcId="{96092F14-5375-B64A-AFF5-EE390A9551E8}" destId="{67E96785-AF10-0C49-A5E7-BA1F5FB79943}" srcOrd="3" destOrd="0" presId="urn:microsoft.com/office/officeart/2005/8/layout/pyramid1"/>
    <dgm:cxn modelId="{9F06CB41-EB77-274E-9B30-ECFE0EC7F703}" type="presParOf" srcId="{67E96785-AF10-0C49-A5E7-BA1F5FB79943}" destId="{D6319B3B-5CAF-0B4B-A302-7FE086A14BA8}" srcOrd="0" destOrd="0" presId="urn:microsoft.com/office/officeart/2005/8/layout/pyramid1"/>
    <dgm:cxn modelId="{C0139C3C-12F1-3A4F-8011-F1F31E8A5C1F}" type="presParOf" srcId="{67E96785-AF10-0C49-A5E7-BA1F5FB79943}" destId="{E2EF8EF3-DEFF-AE4B-A746-EA925E71D47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B865E-FB58-BF48-811F-13E6A18F6FD9}">
      <dsp:nvSpPr>
        <dsp:cNvPr id="0" name=""/>
        <dsp:cNvSpPr/>
      </dsp:nvSpPr>
      <dsp:spPr>
        <a:xfrm>
          <a:off x="3343275" y="0"/>
          <a:ext cx="2228850" cy="1238250"/>
        </a:xfrm>
        <a:prstGeom prst="trapezoid">
          <a:avLst>
            <a:gd name="adj" fmla="val 9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NIRVANA</a:t>
          </a:r>
          <a:endParaRPr lang="en-US" sz="3200" kern="1200" dirty="0"/>
        </a:p>
      </dsp:txBody>
      <dsp:txXfrm>
        <a:off x="3343275" y="0"/>
        <a:ext cx="2228850" cy="1238250"/>
      </dsp:txXfrm>
    </dsp:sp>
    <dsp:sp modelId="{22968ACF-04BA-D943-817F-DDCEBE9755A9}">
      <dsp:nvSpPr>
        <dsp:cNvPr id="0" name=""/>
        <dsp:cNvSpPr/>
      </dsp:nvSpPr>
      <dsp:spPr>
        <a:xfrm>
          <a:off x="2228850" y="1238249"/>
          <a:ext cx="4457700" cy="1238250"/>
        </a:xfrm>
        <a:prstGeom prst="trapezoid">
          <a:avLst>
            <a:gd name="adj" fmla="val 9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REINCARNATION</a:t>
          </a:r>
          <a:endParaRPr lang="en-US" sz="3200" kern="1200" dirty="0"/>
        </a:p>
      </dsp:txBody>
      <dsp:txXfrm>
        <a:off x="3008947" y="1238249"/>
        <a:ext cx="2897505" cy="1238250"/>
      </dsp:txXfrm>
    </dsp:sp>
    <dsp:sp modelId="{14F9D29D-8C68-4B4B-874F-0E53B6CE2616}">
      <dsp:nvSpPr>
        <dsp:cNvPr id="0" name=""/>
        <dsp:cNvSpPr/>
      </dsp:nvSpPr>
      <dsp:spPr>
        <a:xfrm>
          <a:off x="1114425" y="2476499"/>
          <a:ext cx="6686549" cy="1238250"/>
        </a:xfrm>
        <a:prstGeom prst="trapezoid">
          <a:avLst>
            <a:gd name="adj" fmla="val 9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KARMA</a:t>
          </a:r>
          <a:endParaRPr lang="en-US" sz="3200" kern="1200" dirty="0"/>
        </a:p>
      </dsp:txBody>
      <dsp:txXfrm>
        <a:off x="2284571" y="2476499"/>
        <a:ext cx="4346257" cy="1238250"/>
      </dsp:txXfrm>
    </dsp:sp>
    <dsp:sp modelId="{D6319B3B-5CAF-0B4B-A302-7FE086A14BA8}">
      <dsp:nvSpPr>
        <dsp:cNvPr id="0" name=""/>
        <dsp:cNvSpPr/>
      </dsp:nvSpPr>
      <dsp:spPr>
        <a:xfrm>
          <a:off x="0" y="3714750"/>
          <a:ext cx="8915400" cy="1238250"/>
        </a:xfrm>
        <a:prstGeom prst="trapezoid">
          <a:avLst>
            <a:gd name="adj" fmla="val 9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MERIT</a:t>
          </a:r>
          <a:endParaRPr lang="en-US" sz="3200" kern="1200" dirty="0"/>
        </a:p>
      </dsp:txBody>
      <dsp:txXfrm>
        <a:off x="1560194" y="3714750"/>
        <a:ext cx="5795010" cy="12382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prstTxWarp prst="textNoShape">
              <a:avLst/>
            </a:prstTxWarp>
          </a:bodyPr>
          <a:lstStyle/>
          <a:p>
            <a:pPr>
              <a:defRPr/>
            </a:pPr>
            <a:endParaRPr lang="en-US"/>
          </a:p>
        </p:txBody>
      </p:sp>
      <p:sp>
        <p:nvSpPr>
          <p:cNvPr id="3074" name="Text Box 2"/>
          <p:cNvSpPr txBox="1">
            <a:spLocks noChangeArrowheads="1"/>
          </p:cNvSpPr>
          <p:nvPr/>
        </p:nvSpPr>
        <p:spPr bwMode="auto">
          <a:xfrm>
            <a:off x="0" y="0"/>
            <a:ext cx="2971800" cy="457200"/>
          </a:xfrm>
          <a:prstGeom prst="rect">
            <a:avLst/>
          </a:prstGeom>
          <a:noFill/>
          <a:ln w="9525">
            <a:noFill/>
            <a:round/>
            <a:headEnd/>
            <a:tailEnd/>
          </a:ln>
          <a:effectLst/>
        </p:spPr>
        <p:txBody>
          <a:bodyPr wrap="none" anchor="ctr">
            <a:prstTxWarp prst="textNoShape">
              <a:avLst/>
            </a:prstTxWarp>
          </a:bodyPr>
          <a:lstStyle/>
          <a:p>
            <a:pPr>
              <a:defRPr/>
            </a:pPr>
            <a:endParaRPr lang="en-US"/>
          </a:p>
        </p:txBody>
      </p:sp>
      <p:sp>
        <p:nvSpPr>
          <p:cNvPr id="3075" name="Text Box 3"/>
          <p:cNvSpPr txBox="1">
            <a:spLocks noChangeArrowheads="1"/>
          </p:cNvSpPr>
          <p:nvPr/>
        </p:nvSpPr>
        <p:spPr bwMode="auto">
          <a:xfrm>
            <a:off x="3886200" y="0"/>
            <a:ext cx="2971800" cy="457200"/>
          </a:xfrm>
          <a:prstGeom prst="rect">
            <a:avLst/>
          </a:prstGeom>
          <a:noFill/>
          <a:ln w="9525">
            <a:noFill/>
            <a:round/>
            <a:headEnd/>
            <a:tailEnd/>
          </a:ln>
          <a:effectLst/>
        </p:spPr>
        <p:txBody>
          <a:bodyPr wrap="none" anchor="ctr">
            <a:prstTxWarp prst="textNoShape">
              <a:avLst/>
            </a:prstTxWarp>
          </a:bodyPr>
          <a:lstStyle/>
          <a:p>
            <a:pPr>
              <a:defRPr/>
            </a:pPr>
            <a:endParaRPr lang="en-US"/>
          </a:p>
        </p:txBody>
      </p:sp>
      <p:sp>
        <p:nvSpPr>
          <p:cNvPr id="39941" name="Rectangle 4"/>
          <p:cNvSpPr>
            <a:spLocks noGrp="1" noRot="1" noChangeAspect="1" noChangeArrowheads="1"/>
          </p:cNvSpPr>
          <p:nvPr>
            <p:ph type="sldImg"/>
          </p:nvPr>
        </p:nvSpPr>
        <p:spPr bwMode="auto">
          <a:xfrm>
            <a:off x="1143000" y="685800"/>
            <a:ext cx="4570413" cy="3427413"/>
          </a:xfrm>
          <a:prstGeom prst="rect">
            <a:avLst/>
          </a:prstGeom>
          <a:noFill/>
          <a:ln w="9360">
            <a:solidFill>
              <a:srgbClr val="000000"/>
            </a:solidFill>
            <a:miter lim="800000"/>
            <a:headEnd/>
            <a:tailEnd/>
          </a:ln>
        </p:spPr>
      </p:sp>
      <p:sp>
        <p:nvSpPr>
          <p:cNvPr id="3077" name="Rectangle 5"/>
          <p:cNvSpPr>
            <a:spLocks noGrp="1" noChangeArrowheads="1"/>
          </p:cNvSpPr>
          <p:nvPr>
            <p:ph type="body"/>
          </p:nvPr>
        </p:nvSpPr>
        <p:spPr bwMode="auto">
          <a:xfrm>
            <a:off x="914400" y="4343400"/>
            <a:ext cx="50276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3078" name="Text Box 6"/>
          <p:cNvSpPr txBox="1">
            <a:spLocks noChangeArrowheads="1"/>
          </p:cNvSpPr>
          <p:nvPr/>
        </p:nvSpPr>
        <p:spPr bwMode="auto">
          <a:xfrm>
            <a:off x="0" y="8686800"/>
            <a:ext cx="2971800" cy="457200"/>
          </a:xfrm>
          <a:prstGeom prst="rect">
            <a:avLst/>
          </a:prstGeom>
          <a:noFill/>
          <a:ln w="9525">
            <a:noFill/>
            <a:round/>
            <a:headEnd/>
            <a:tailEnd/>
          </a:ln>
          <a:effectLst/>
        </p:spPr>
        <p:txBody>
          <a:bodyPr wrap="none" anchor="ctr">
            <a:prstTxWarp prst="textNoShape">
              <a:avLst/>
            </a:prstTxWarp>
          </a:bodyPr>
          <a:lstStyle/>
          <a:p>
            <a:pPr>
              <a:defRPr/>
            </a:pPr>
            <a:endParaRPr lang="en-US"/>
          </a:p>
        </p:txBody>
      </p:sp>
      <p:sp>
        <p:nvSpPr>
          <p:cNvPr id="3079" name="Rectangle 7"/>
          <p:cNvSpPr>
            <a:spLocks noGrp="1" noChangeArrowheads="1"/>
          </p:cNvSpPr>
          <p:nvPr>
            <p:ph type="sldNum"/>
          </p:nvPr>
        </p:nvSpPr>
        <p:spPr bwMode="auto">
          <a:xfrm>
            <a:off x="388620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l">
              <a:tabLst>
                <a:tab pos="723900" algn="l"/>
                <a:tab pos="1447800" algn="l"/>
                <a:tab pos="2171700" algn="l"/>
                <a:tab pos="2895600" algn="l"/>
              </a:tabLst>
              <a:defRPr sz="1200">
                <a:solidFill>
                  <a:srgbClr val="000000"/>
                </a:solidFill>
                <a:latin typeface="Times New Roman" charset="0"/>
                <a:ea typeface="Arial" charset="0"/>
                <a:cs typeface="Arial" charset="0"/>
              </a:defRPr>
            </a:lvl1pPr>
          </a:lstStyle>
          <a:p>
            <a:pPr>
              <a:defRPr/>
            </a:pPr>
            <a:fld id="{738174EB-B696-5A4D-89FE-619EF4D89197}" type="slidenum">
              <a:rPr lang="en-US"/>
              <a:pPr>
                <a:defRPr/>
              </a:pPr>
              <a:t>‹#›</a:t>
            </a:fld>
            <a:endParaRPr lang="en-US"/>
          </a:p>
        </p:txBody>
      </p:sp>
    </p:spTree>
    <p:extLst>
      <p:ext uri="{BB962C8B-B14F-4D97-AF65-F5344CB8AC3E}">
        <p14:creationId xmlns:p14="http://schemas.microsoft.com/office/powerpoint/2010/main" val="193885920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Arial" charset="0"/>
        <a:cs typeface="Arial" charset="0"/>
      </a:defRPr>
    </a:lvl1pPr>
    <a:lvl2pPr marL="37931725" indent="-37474525"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Arial" charset="0"/>
        <a:cs typeface="Arial" charset="0"/>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Arial" charset="0"/>
        <a:cs typeface="Arial" charset="0"/>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Arial" charset="0"/>
        <a:cs typeface="Arial" charset="0"/>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en.wikipedia.org/wiki/Buddhism_in_Thailand" TargetMode="External"/><Relationship Id="rId4" Type="http://schemas.openxmlformats.org/officeDocument/2006/relationships/hyperlink" Target="http://en.wikipedia.org/wiki/Buddhism" TargetMode="External"/><Relationship Id="rId5" Type="http://schemas.openxmlformats.org/officeDocument/2006/relationships/hyperlink" Target="http://www.funtrivia.com/trivia-quiz/Religion/Basic-facts-about-Buddhism-3337.html" TargetMode="External"/><Relationship Id="rId6" Type="http://schemas.openxmlformats.org/officeDocument/2006/relationships/hyperlink" Target="http://www.funtrivia.com/playquiz/quiz333765140.html" TargetMode="External"/><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fld id="{3619B43E-BFF0-644A-8057-EA838E4E99DC}" type="slidenum">
              <a:rPr lang="en-US"/>
              <a:pPr/>
              <a:t>1</a:t>
            </a:fld>
            <a:endParaRPr lang="en-US"/>
          </a:p>
        </p:txBody>
      </p:sp>
      <p:sp>
        <p:nvSpPr>
          <p:cNvPr id="44035"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0596370-2769-DE43-A929-674995F30D4B}" type="slidenum">
              <a:rPr lang="en-US" sz="1200">
                <a:solidFill>
                  <a:srgbClr val="551616"/>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US" sz="1200">
              <a:solidFill>
                <a:srgbClr val="551616"/>
              </a:solidFill>
            </a:endParaRPr>
          </a:p>
        </p:txBody>
      </p:sp>
      <p:sp>
        <p:nvSpPr>
          <p:cNvPr id="44036" name="Text Box 2"/>
          <p:cNvSpPr txBox="1">
            <a:spLocks noGrp="1" noRot="1" noChangeAspect="1" noChangeArrowheads="1"/>
          </p:cNvSpPr>
          <p:nvPr>
            <p:ph type="sldImg"/>
          </p:nvPr>
        </p:nvSpPr>
        <p:spPr>
          <a:xfrm>
            <a:off x="1143000" y="685800"/>
            <a:ext cx="4572000" cy="3429000"/>
          </a:xfrm>
          <a:solidFill>
            <a:srgbClr val="FFFFFF"/>
          </a:solidFill>
          <a:ln/>
        </p:spPr>
      </p:sp>
      <p:sp>
        <p:nvSpPr>
          <p:cNvPr id="44037" name="Text Box 3"/>
          <p:cNvSpPr txBox="1">
            <a:spLocks noGrp="1" noChangeArrowheads="1"/>
          </p:cNvSpPr>
          <p:nvPr>
            <p:ph type="body" idx="1"/>
          </p:nvPr>
        </p:nvSpPr>
        <p:spPr>
          <a:xfrm>
            <a:off x="914400" y="4343400"/>
            <a:ext cx="5029200" cy="4114800"/>
          </a:xfrm>
          <a:noFill/>
          <a:ln/>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ea typeface="ＭＳ Ｐゴシック" charset="-128"/>
                <a:cs typeface="ＭＳ Ｐゴシック" charset="-128"/>
              </a:rPr>
              <a:t>Welcome</a:t>
            </a:r>
            <a:r>
              <a:rPr lang="en-US" baseline="0" dirty="0" smtClean="0">
                <a:ea typeface="ＭＳ Ｐゴシック" charset="-128"/>
                <a:cs typeface="ＭＳ Ｐゴシック" charset="-128"/>
              </a:rPr>
              <a:t> to “Understanding WVs: Buddhist &amp; Confucian”. We’re about to take you on a trip to the Orient.</a:t>
            </a:r>
            <a:endParaRPr lang="en-US" dirty="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sz="1200" kern="1200" dirty="0" smtClean="0">
                <a:solidFill>
                  <a:srgbClr val="000000"/>
                </a:solidFill>
                <a:effectLst/>
                <a:latin typeface="Times New Roman" charset="0"/>
                <a:ea typeface="Arial" charset="0"/>
                <a:cs typeface="Arial" charset="0"/>
              </a:rPr>
              <a:t>A worldview is a commitment, a fundamental orientation of the heart, that can be expressed as a story or in a set of presuppositions (assumptions which may be true, partially true or entirely false) that we hold (consciously or subconsciously, consistently or inconsistently) about the basic constitution of reality, and that provides the foundation on which we live and move and have our being. — UND, p. 20, working definition of book</a:t>
            </a:r>
          </a:p>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rgbClr val="000000"/>
                </a:solidFill>
                <a:effectLst/>
                <a:latin typeface="Times New Roman" charset="0"/>
                <a:ea typeface="Arial" charset="0"/>
                <a:cs typeface="Arial" charset="0"/>
              </a:rPr>
              <a:t>What is the nature of the world around us?</a:t>
            </a:r>
            <a:r>
              <a:rPr lang="en-US" sz="1200" kern="1200" dirty="0" smtClean="0">
                <a:solidFill>
                  <a:srgbClr val="000000"/>
                </a:solidFill>
                <a:effectLst/>
                <a:latin typeface="Times New Roman" charset="0"/>
                <a:ea typeface="Arial" charset="0"/>
                <a:cs typeface="Arial" charset="0"/>
              </a:rPr>
              <a:t> Created or evolved, orderly or chaotic, subjective or objective? </a:t>
            </a:r>
          </a:p>
          <a:p>
            <a:pPr lvl="0"/>
            <a:r>
              <a:rPr lang="en-US" sz="1200" b="1" kern="1200" dirty="0" smtClean="0">
                <a:solidFill>
                  <a:srgbClr val="000000"/>
                </a:solidFill>
                <a:effectLst/>
                <a:latin typeface="Times New Roman" charset="0"/>
                <a:ea typeface="Arial" charset="0"/>
                <a:cs typeface="Arial" charset="0"/>
              </a:rPr>
              <a:t>What is a human being?</a:t>
            </a:r>
            <a:r>
              <a:rPr lang="en-US" sz="1200" kern="1200" dirty="0" smtClean="0">
                <a:solidFill>
                  <a:srgbClr val="000000"/>
                </a:solidFill>
                <a:effectLst/>
                <a:latin typeface="Times New Roman" charset="0"/>
                <a:ea typeface="Arial" charset="0"/>
                <a:cs typeface="Arial" charset="0"/>
              </a:rPr>
              <a:t> </a:t>
            </a:r>
            <a:r>
              <a:rPr lang="en-US" sz="1200" b="1" kern="1200" dirty="0" smtClean="0">
                <a:solidFill>
                  <a:srgbClr val="000000"/>
                </a:solidFill>
                <a:effectLst/>
                <a:latin typeface="Times New Roman" charset="0"/>
                <a:ea typeface="Arial" charset="0"/>
                <a:cs typeface="Arial" charset="0"/>
              </a:rPr>
              <a:t>Where do we come from? </a:t>
            </a:r>
            <a:r>
              <a:rPr lang="en-US" sz="1200" kern="1200" dirty="0" smtClean="0">
                <a:solidFill>
                  <a:srgbClr val="000000"/>
                </a:solidFill>
                <a:effectLst/>
                <a:latin typeface="Times New Roman" charset="0"/>
                <a:ea typeface="Arial" charset="0"/>
                <a:cs typeface="Arial" charset="0"/>
              </a:rPr>
              <a:t>To this we might answer: a highly complex machine, a sleeping god, a person made in the image of God, a naked ape.</a:t>
            </a:r>
          </a:p>
          <a:p>
            <a:pPr lvl="0"/>
            <a:r>
              <a:rPr lang="en-US" sz="1200" b="1" kern="1200" dirty="0" smtClean="0">
                <a:solidFill>
                  <a:srgbClr val="000000"/>
                </a:solidFill>
                <a:effectLst/>
                <a:latin typeface="Times New Roman" charset="0"/>
                <a:ea typeface="Arial" charset="0"/>
                <a:cs typeface="Arial" charset="0"/>
              </a:rPr>
              <a:t>What happens to a person at death?</a:t>
            </a:r>
            <a:r>
              <a:rPr lang="en-US" sz="1200" kern="1200" dirty="0" smtClean="0">
                <a:solidFill>
                  <a:srgbClr val="000000"/>
                </a:solidFill>
                <a:effectLst/>
                <a:latin typeface="Times New Roman" charset="0"/>
                <a:ea typeface="Arial" charset="0"/>
                <a:cs typeface="Arial" charset="0"/>
              </a:rPr>
              <a:t> Here we might reply: personal extinction, or transformation to a higher state, or reincarnation.</a:t>
            </a:r>
          </a:p>
          <a:p>
            <a:pPr lvl="0"/>
            <a:r>
              <a:rPr lang="en-US" sz="1200" b="1" kern="1200" dirty="0" smtClean="0">
                <a:solidFill>
                  <a:srgbClr val="000000"/>
                </a:solidFill>
                <a:effectLst/>
                <a:latin typeface="Times New Roman" charset="0"/>
                <a:ea typeface="Arial" charset="0"/>
                <a:cs typeface="Arial" charset="0"/>
              </a:rPr>
              <a:t>How do we know what is right and wrong?</a:t>
            </a:r>
            <a:r>
              <a:rPr lang="en-US" sz="1200" kern="1200" dirty="0" smtClean="0">
                <a:solidFill>
                  <a:srgbClr val="000000"/>
                </a:solidFill>
                <a:effectLst/>
                <a:latin typeface="Times New Roman" charset="0"/>
                <a:ea typeface="Arial" charset="0"/>
                <a:cs typeface="Arial" charset="0"/>
              </a:rPr>
              <a:t> Because of a God who is good, or what feels good?</a:t>
            </a:r>
          </a:p>
          <a:p>
            <a:pPr lvl="0"/>
            <a:r>
              <a:rPr lang="en-US" sz="1200" b="1" kern="1200" dirty="0" smtClean="0">
                <a:solidFill>
                  <a:srgbClr val="000000"/>
                </a:solidFill>
                <a:effectLst/>
                <a:latin typeface="Times New Roman" charset="0"/>
                <a:ea typeface="Arial" charset="0"/>
                <a:cs typeface="Arial" charset="0"/>
              </a:rPr>
              <a:t>What is the meaning of human history?</a:t>
            </a:r>
            <a:r>
              <a:rPr lang="en-US" sz="1200" kern="1200" dirty="0" smtClean="0">
                <a:solidFill>
                  <a:srgbClr val="000000"/>
                </a:solidFill>
                <a:effectLst/>
                <a:latin typeface="Times New Roman" charset="0"/>
                <a:ea typeface="Arial" charset="0"/>
                <a:cs typeface="Arial" charset="0"/>
              </a:rPr>
              <a:t> To fulfill the purposes of God, or it’s meaningless? </a:t>
            </a:r>
          </a:p>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charset="0"/>
                <a:ea typeface="Arial" charset="0"/>
                <a:cs typeface="Arial" charset="0"/>
              </a:rPr>
              <a:t>I first met Mr. Riap when I went to Thailand as a medical student on a short-term trip over 40 years ago. He grew up in </a:t>
            </a:r>
            <a:r>
              <a:rPr lang="en-US" sz="1200" kern="1200" dirty="0" err="1" smtClean="0">
                <a:solidFill>
                  <a:srgbClr val="000000"/>
                </a:solidFill>
                <a:effectLst/>
                <a:latin typeface="Times New Roman" charset="0"/>
                <a:ea typeface="Arial" charset="0"/>
                <a:cs typeface="Arial" charset="0"/>
              </a:rPr>
              <a:t>Hanka</a:t>
            </a:r>
            <a:r>
              <a:rPr lang="en-US" sz="1200" kern="1200" dirty="0" smtClean="0">
                <a:solidFill>
                  <a:srgbClr val="000000"/>
                </a:solidFill>
                <a:effectLst/>
                <a:latin typeface="Times New Roman" charset="0"/>
                <a:ea typeface="Arial" charset="0"/>
                <a:cs typeface="Arial" charset="0"/>
              </a:rPr>
              <a:t>, Chainat, about 100 miles north of Bangkok—among the vast rice plains of Central Thailand. His father was a rice farmer. Riap became a teacher. </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12</a:t>
            </a:fld>
            <a:endParaRPr lang="en-US"/>
          </a:p>
        </p:txBody>
      </p:sp>
    </p:spTree>
    <p:extLst>
      <p:ext uri="{BB962C8B-B14F-4D97-AF65-F5344CB8AC3E}">
        <p14:creationId xmlns:p14="http://schemas.microsoft.com/office/powerpoint/2010/main" val="45772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A7F630B-58D4-5A4F-9917-D96FE4851708}" type="slidenum">
              <a:rPr lang="en-US"/>
              <a:pPr/>
              <a:t>13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marL="0" marR="0" indent="0" algn="l" defTabSz="457200"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sz="1200" kern="1200" dirty="0" smtClean="0">
                <a:solidFill>
                  <a:srgbClr val="000000"/>
                </a:solidFill>
                <a:effectLst/>
                <a:latin typeface="Times New Roman" charset="0"/>
                <a:ea typeface="Arial" charset="0"/>
                <a:cs typeface="Arial" charset="0"/>
              </a:rPr>
              <a:t>But one day he found a numb spot on his arm, and then later on it became painful. He and his family were frightened. The monks at the Buddhist temple tried to help, but their expensive poultices did not help. His family loved him, but they felt they had no alternative than to put you out of the house.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sz="1200" kern="1200" dirty="0" smtClean="0">
                <a:solidFill>
                  <a:srgbClr val="000000"/>
                </a:solidFill>
                <a:effectLst/>
                <a:latin typeface="Times New Roman" charset="0"/>
                <a:ea typeface="Arial" charset="0"/>
                <a:cs typeface="Arial" charset="0"/>
              </a:rPr>
              <a:t>In a few years, his hands became deformed and he could hardly feel or grip anything. He was desperate, knowing he was facing life as a social outcast and begging. There were no local hospitals or clinics in the area. But then a friend told him of this new clinic run by foreigners… </a:t>
            </a:r>
          </a:p>
          <a:p>
            <a:r>
              <a:rPr lang="en-US" sz="1200" kern="1200" dirty="0" smtClean="0">
                <a:solidFill>
                  <a:srgbClr val="000000"/>
                </a:solidFill>
                <a:effectLst/>
                <a:latin typeface="Times New Roman" charset="0"/>
                <a:ea typeface="Arial" charset="0"/>
                <a:cs typeface="Arial" charset="0"/>
              </a:rPr>
              <a:t>Questions for thought: WHY didn’t anyone in Central Thailand know anything about leprosy 60 years ago? The foreigners did. WHY were there no hospitals in Central Thailand in the early 1950s? There were plenty in the West. </a:t>
            </a:r>
          </a:p>
          <a:p>
            <a:r>
              <a:rPr lang="en-US" sz="1200" kern="1200" dirty="0" smtClean="0">
                <a:solidFill>
                  <a:srgbClr val="000000"/>
                </a:solidFill>
                <a:effectLst/>
                <a:latin typeface="Times New Roman" charset="0"/>
                <a:ea typeface="Arial" charset="0"/>
                <a:cs typeface="Arial" charset="0"/>
              </a:rPr>
              <a:t>Let’s look at Buddhism…</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en-US" sz="1200" kern="1200" dirty="0" smtClean="0">
              <a:solidFill>
                <a:srgbClr val="000000"/>
              </a:solidFill>
              <a:effectLst/>
              <a:latin typeface="Times New Roman" charset="0"/>
              <a:ea typeface="Arial" charset="0"/>
              <a:cs typeface="Arial" charset="0"/>
            </a:endParaRPr>
          </a:p>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14</a:t>
            </a:fld>
            <a:endParaRPr lang="en-US"/>
          </a:p>
        </p:txBody>
      </p:sp>
    </p:spTree>
    <p:extLst>
      <p:ext uri="{BB962C8B-B14F-4D97-AF65-F5344CB8AC3E}">
        <p14:creationId xmlns:p14="http://schemas.microsoft.com/office/powerpoint/2010/main" val="2498379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what we’ll be looking at today.</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sz="1200" kern="1200" dirty="0" err="1" smtClean="0">
                <a:solidFill>
                  <a:srgbClr val="000000"/>
                </a:solidFill>
                <a:effectLst/>
                <a:latin typeface="Times New Roman" charset="0"/>
                <a:ea typeface="Arial" charset="0"/>
                <a:cs typeface="Arial" charset="0"/>
              </a:rPr>
              <a:t>Siddharta</a:t>
            </a:r>
            <a:r>
              <a:rPr lang="en-US" sz="1200" kern="1200" dirty="0" smtClean="0">
                <a:solidFill>
                  <a:srgbClr val="000000"/>
                </a:solidFill>
                <a:effectLst/>
                <a:latin typeface="Times New Roman" charset="0"/>
                <a:ea typeface="Arial" charset="0"/>
                <a:cs typeface="Arial" charset="0"/>
              </a:rPr>
              <a:t> Gautama, 563-483 BC (~ time of Jewish exile) was born into a life of wealth and privilege, in NE India/ Nepal. Having seen nothing of suffering and pain in his protected surroundings, he went out on a chariot ride one day and ”encountered the realities of old age, sickness and death for the first time”. He was so moved that at the age of 29 he moved out of his father’s house, exchanged his clothes for a beggar’s and went out into the world to search for the cause of human suffering and the way to liberation. He remained in turmoil as he learned that neither extreme wealth nor extreme poverty helped him break the cycle of birth, suffering, death and </a:t>
            </a:r>
            <a:r>
              <a:rPr lang="en-US" sz="1200" b="1" kern="1200" dirty="0" smtClean="0">
                <a:solidFill>
                  <a:srgbClr val="000000"/>
                </a:solidFill>
                <a:effectLst/>
                <a:latin typeface="Times New Roman" charset="0"/>
                <a:ea typeface="Arial" charset="0"/>
                <a:cs typeface="Arial" charset="0"/>
              </a:rPr>
              <a:t>rebirth</a:t>
            </a:r>
            <a:r>
              <a:rPr lang="en-US" sz="1200" kern="1200" dirty="0" smtClean="0">
                <a:solidFill>
                  <a:srgbClr val="000000"/>
                </a:solidFill>
                <a:effectLst/>
                <a:latin typeface="Times New Roman" charset="0"/>
                <a:ea typeface="Arial" charset="0"/>
                <a:cs typeface="Arial" charset="0"/>
              </a:rPr>
              <a:t>. He decided to take “the </a:t>
            </a:r>
            <a:r>
              <a:rPr lang="en-US" sz="1200" b="1" kern="1200" dirty="0" smtClean="0">
                <a:solidFill>
                  <a:srgbClr val="000000"/>
                </a:solidFill>
                <a:effectLst/>
                <a:latin typeface="Times New Roman" charset="0"/>
                <a:ea typeface="Arial" charset="0"/>
                <a:cs typeface="Arial" charset="0"/>
              </a:rPr>
              <a:t>middle way</a:t>
            </a:r>
            <a:r>
              <a:rPr lang="en-US" sz="1200" kern="1200" dirty="0" smtClean="0">
                <a:solidFill>
                  <a:srgbClr val="000000"/>
                </a:solidFill>
                <a:effectLst/>
                <a:latin typeface="Times New Roman" charset="0"/>
                <a:ea typeface="Arial" charset="0"/>
                <a:cs typeface="Arial" charset="0"/>
              </a:rPr>
              <a:t>”, which became a central tenant of Buddhism. He ate enough food and water to survive, continued to meditate and on the 49</a:t>
            </a:r>
            <a:r>
              <a:rPr lang="en-US" sz="1200" kern="1200" baseline="30000" dirty="0" smtClean="0">
                <a:solidFill>
                  <a:srgbClr val="000000"/>
                </a:solidFill>
                <a:effectLst/>
                <a:latin typeface="Times New Roman" charset="0"/>
                <a:ea typeface="Arial" charset="0"/>
                <a:cs typeface="Arial" charset="0"/>
              </a:rPr>
              <a:t>th</a:t>
            </a:r>
            <a:r>
              <a:rPr lang="en-US" sz="1200" kern="1200" dirty="0" smtClean="0">
                <a:solidFill>
                  <a:srgbClr val="000000"/>
                </a:solidFill>
                <a:effectLst/>
                <a:latin typeface="Times New Roman" charset="0"/>
                <a:ea typeface="Arial" charset="0"/>
                <a:cs typeface="Arial" charset="0"/>
              </a:rPr>
              <a:t> day of </a:t>
            </a:r>
            <a:r>
              <a:rPr lang="en-US" sz="1200" b="1" kern="1200" dirty="0" smtClean="0">
                <a:solidFill>
                  <a:srgbClr val="000000"/>
                </a:solidFill>
                <a:effectLst/>
                <a:latin typeface="Times New Roman" charset="0"/>
                <a:ea typeface="Arial" charset="0"/>
                <a:cs typeface="Arial" charset="0"/>
              </a:rPr>
              <a:t>enlightenment</a:t>
            </a:r>
            <a:r>
              <a:rPr lang="en-US" sz="1200" kern="1200" dirty="0" smtClean="0">
                <a:solidFill>
                  <a:srgbClr val="000000"/>
                </a:solidFill>
                <a:effectLst/>
                <a:latin typeface="Times New Roman" charset="0"/>
                <a:ea typeface="Arial" charset="0"/>
                <a:cs typeface="Arial" charset="0"/>
              </a:rPr>
              <a:t> he became known as </a:t>
            </a:r>
            <a:r>
              <a:rPr lang="en-US" sz="1200" b="1" kern="1200" dirty="0" smtClean="0">
                <a:solidFill>
                  <a:srgbClr val="000000"/>
                </a:solidFill>
                <a:effectLst/>
                <a:latin typeface="Times New Roman" charset="0"/>
                <a:ea typeface="Arial" charset="0"/>
                <a:cs typeface="Arial" charset="0"/>
              </a:rPr>
              <a:t>The Buddha, the “Enlightened One”</a:t>
            </a:r>
            <a:r>
              <a:rPr lang="en-US" sz="1200" kern="1200" dirty="0" smtClean="0">
                <a:solidFill>
                  <a:srgbClr val="000000"/>
                </a:solidFill>
                <a:effectLst/>
                <a:latin typeface="Times New Roman" charset="0"/>
                <a:ea typeface="Arial" charset="0"/>
                <a:cs typeface="Arial" charset="0"/>
              </a:rPr>
              <a:t>. He traveled throughout India and taught for 45 years, before dying at the age of 80. </a:t>
            </a:r>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16</a:t>
            </a:fld>
            <a:endParaRPr lang="en-US"/>
          </a:p>
        </p:txBody>
      </p:sp>
    </p:spTree>
    <p:extLst>
      <p:ext uri="{BB962C8B-B14F-4D97-AF65-F5344CB8AC3E}">
        <p14:creationId xmlns:p14="http://schemas.microsoft.com/office/powerpoint/2010/main" val="4171288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add the “Five Commandments”? </a:t>
            </a:r>
          </a:p>
          <a:p>
            <a:r>
              <a:rPr lang="en-US" dirty="0" smtClean="0"/>
              <a:t>Don’t kill</a:t>
            </a:r>
            <a:r>
              <a:rPr lang="en-US" baseline="0" dirty="0" smtClean="0"/>
              <a:t> living things.</a:t>
            </a:r>
          </a:p>
          <a:p>
            <a:r>
              <a:rPr lang="en-US" baseline="0" dirty="0" smtClean="0"/>
              <a:t>Don’t steal.</a:t>
            </a:r>
          </a:p>
          <a:p>
            <a:r>
              <a:rPr lang="en-US" baseline="0" dirty="0" smtClean="0"/>
              <a:t>Don’t commit adultery</a:t>
            </a:r>
          </a:p>
          <a:p>
            <a:r>
              <a:rPr lang="en-US" baseline="0" dirty="0" smtClean="0"/>
              <a:t>Don’t lie.</a:t>
            </a:r>
          </a:p>
          <a:p>
            <a:r>
              <a:rPr lang="en-US" baseline="0" dirty="0" smtClean="0"/>
              <a:t>Don’t get drunk.</a:t>
            </a:r>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17</a:t>
            </a:fld>
            <a:endParaRPr lang="en-US"/>
          </a:p>
        </p:txBody>
      </p:sp>
    </p:spTree>
    <p:extLst>
      <p:ext uri="{BB962C8B-B14F-4D97-AF65-F5344CB8AC3E}">
        <p14:creationId xmlns:p14="http://schemas.microsoft.com/office/powerpoint/2010/main" val="3948925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sz="1600" dirty="0" smtClean="0">
                <a:latin typeface="+mn-lt"/>
              </a:rPr>
              <a:t>Another way of putting</a:t>
            </a:r>
            <a:r>
              <a:rPr lang="en-US" sz="1600" baseline="0" dirty="0" smtClean="0">
                <a:latin typeface="+mn-lt"/>
              </a:rPr>
              <a:t> it: </a:t>
            </a:r>
            <a:r>
              <a:rPr lang="en-US" sz="1600" dirty="0" smtClean="0">
                <a:latin typeface="+mn-lt"/>
              </a:rPr>
              <a:t>Life is suffering; man is born to suffer; can’t change your fate; must depend on yourself</a:t>
            </a:r>
          </a:p>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rgbClr val="000000"/>
                </a:solidFill>
                <a:latin typeface="Times New Roman" charset="0"/>
                <a:ea typeface="Arial" charset="0"/>
                <a:cs typeface="Arial" charset="0"/>
              </a:rPr>
              <a:t>Wisdom (</a:t>
            </a:r>
            <a:r>
              <a:rPr lang="en-US" sz="1200" kern="1200" dirty="0" err="1" smtClean="0">
                <a:solidFill>
                  <a:srgbClr val="000000"/>
                </a:solidFill>
                <a:latin typeface="Times New Roman" charset="0"/>
                <a:ea typeface="Arial" charset="0"/>
                <a:cs typeface="Arial" charset="0"/>
              </a:rPr>
              <a:t>Prajñā</a:t>
            </a:r>
            <a:r>
              <a:rPr lang="en-US" sz="1200" kern="1200" dirty="0" smtClean="0">
                <a:solidFill>
                  <a:srgbClr val="000000"/>
                </a:solidFill>
                <a:latin typeface="Times New Roman" charset="0"/>
                <a:ea typeface="Arial" charset="0"/>
                <a:cs typeface="Arial" charset="0"/>
              </a:rPr>
              <a:t> • </a:t>
            </a:r>
            <a:r>
              <a:rPr lang="en-US" sz="1200" kern="1200" dirty="0" err="1" smtClean="0">
                <a:solidFill>
                  <a:srgbClr val="000000"/>
                </a:solidFill>
                <a:latin typeface="Times New Roman" charset="0"/>
                <a:ea typeface="Arial" charset="0"/>
                <a:cs typeface="Arial" charset="0"/>
              </a:rPr>
              <a:t>Paññā</a:t>
            </a:r>
            <a:r>
              <a:rPr lang="en-US" sz="1200" kern="1200" dirty="0" smtClean="0">
                <a:solidFill>
                  <a:srgbClr val="000000"/>
                </a:solidFill>
                <a:latin typeface="Times New Roman" charset="0"/>
                <a:ea typeface="Arial" charset="0"/>
                <a:cs typeface="Arial" charset="0"/>
              </a:rPr>
              <a:t>)/ Insight</a:t>
            </a:r>
          </a:p>
          <a:p>
            <a:r>
              <a:rPr lang="en-US" sz="1200" kern="1200" dirty="0" smtClean="0">
                <a:solidFill>
                  <a:srgbClr val="000000"/>
                </a:solidFill>
                <a:latin typeface="Times New Roman" charset="0"/>
                <a:ea typeface="Arial" charset="0"/>
                <a:cs typeface="Arial" charset="0"/>
              </a:rPr>
              <a:t>1 Right view. 2 Right intention,</a:t>
            </a:r>
            <a:r>
              <a:rPr lang="en-US" sz="1200" kern="1200" baseline="0" dirty="0" smtClean="0">
                <a:solidFill>
                  <a:srgbClr val="000000"/>
                </a:solidFill>
                <a:latin typeface="Times New Roman" charset="0"/>
                <a:ea typeface="Arial" charset="0"/>
                <a:cs typeface="Arial" charset="0"/>
              </a:rPr>
              <a:t> </a:t>
            </a:r>
          </a:p>
          <a:p>
            <a:r>
              <a:rPr lang="en-US" sz="1200" kern="1200" dirty="0" smtClean="0">
                <a:solidFill>
                  <a:srgbClr val="000000"/>
                </a:solidFill>
                <a:latin typeface="Times New Roman" charset="0"/>
                <a:ea typeface="Arial" charset="0"/>
                <a:cs typeface="Arial" charset="0"/>
              </a:rPr>
              <a:t>Ethical conduct (</a:t>
            </a:r>
            <a:r>
              <a:rPr lang="en-US" sz="1200" kern="1200" dirty="0" err="1" smtClean="0">
                <a:solidFill>
                  <a:srgbClr val="000000"/>
                </a:solidFill>
                <a:latin typeface="Times New Roman" charset="0"/>
                <a:ea typeface="Arial" charset="0"/>
                <a:cs typeface="Arial" charset="0"/>
              </a:rPr>
              <a:t>Śīla</a:t>
            </a:r>
            <a:r>
              <a:rPr lang="en-US" sz="1200" kern="1200" dirty="0" smtClean="0">
                <a:solidFill>
                  <a:srgbClr val="000000"/>
                </a:solidFill>
                <a:latin typeface="Times New Roman" charset="0"/>
                <a:ea typeface="Arial" charset="0"/>
                <a:cs typeface="Arial" charset="0"/>
              </a:rPr>
              <a:t>)/ Morality</a:t>
            </a:r>
          </a:p>
          <a:p>
            <a:r>
              <a:rPr lang="en-US" sz="1200" kern="1200" dirty="0" smtClean="0">
                <a:solidFill>
                  <a:srgbClr val="000000"/>
                </a:solidFill>
                <a:latin typeface="Times New Roman" charset="0"/>
                <a:ea typeface="Arial" charset="0"/>
                <a:cs typeface="Arial" charset="0"/>
              </a:rPr>
              <a:t>3 Right speech</a:t>
            </a:r>
            <a:r>
              <a:rPr lang="en-US" sz="1200" kern="1200" baseline="0" dirty="0" smtClean="0">
                <a:solidFill>
                  <a:srgbClr val="000000"/>
                </a:solidFill>
                <a:latin typeface="Times New Roman" charset="0"/>
                <a:ea typeface="Arial" charset="0"/>
                <a:cs typeface="Arial" charset="0"/>
              </a:rPr>
              <a:t> 4</a:t>
            </a:r>
            <a:r>
              <a:rPr lang="en-US" sz="1200" kern="1200" dirty="0" smtClean="0">
                <a:solidFill>
                  <a:srgbClr val="000000"/>
                </a:solidFill>
                <a:latin typeface="Times New Roman" charset="0"/>
                <a:ea typeface="Arial" charset="0"/>
                <a:cs typeface="Arial" charset="0"/>
              </a:rPr>
              <a:t> Right action 5</a:t>
            </a:r>
            <a:r>
              <a:rPr lang="en-US" sz="1200" kern="1200" baseline="0" dirty="0" smtClean="0">
                <a:solidFill>
                  <a:srgbClr val="000000"/>
                </a:solidFill>
                <a:latin typeface="Times New Roman" charset="0"/>
                <a:ea typeface="Arial" charset="0"/>
                <a:cs typeface="Arial" charset="0"/>
              </a:rPr>
              <a:t> </a:t>
            </a:r>
            <a:r>
              <a:rPr lang="en-US" sz="1200" kern="1200" dirty="0" smtClean="0">
                <a:solidFill>
                  <a:srgbClr val="000000"/>
                </a:solidFill>
                <a:latin typeface="Times New Roman" charset="0"/>
                <a:ea typeface="Arial" charset="0"/>
                <a:cs typeface="Arial" charset="0"/>
              </a:rPr>
              <a:t>Right livelihood</a:t>
            </a:r>
            <a:r>
              <a:rPr lang="en-US" sz="1200" kern="1200" baseline="0" dirty="0" smtClean="0">
                <a:solidFill>
                  <a:srgbClr val="000000"/>
                </a:solidFill>
                <a:latin typeface="Times New Roman" charset="0"/>
                <a:ea typeface="Arial" charset="0"/>
                <a:cs typeface="Arial" charset="0"/>
              </a:rPr>
              <a:t> </a:t>
            </a:r>
          </a:p>
          <a:p>
            <a:r>
              <a:rPr lang="en-US" sz="1200" kern="1200" dirty="0" smtClean="0">
                <a:solidFill>
                  <a:srgbClr val="000000"/>
                </a:solidFill>
                <a:latin typeface="Times New Roman" charset="0"/>
                <a:ea typeface="Arial" charset="0"/>
                <a:cs typeface="Arial" charset="0"/>
              </a:rPr>
              <a:t>Mental discipline (</a:t>
            </a:r>
            <a:r>
              <a:rPr lang="en-US" sz="1200" kern="1200" dirty="0" err="1" smtClean="0">
                <a:solidFill>
                  <a:srgbClr val="000000"/>
                </a:solidFill>
                <a:latin typeface="Times New Roman" charset="0"/>
                <a:ea typeface="Arial" charset="0"/>
                <a:cs typeface="Arial" charset="0"/>
              </a:rPr>
              <a:t>Samādhi</a:t>
            </a:r>
            <a:r>
              <a:rPr lang="en-US" sz="1200" kern="1200" dirty="0" smtClean="0">
                <a:solidFill>
                  <a:srgbClr val="000000"/>
                </a:solidFill>
                <a:latin typeface="Times New Roman" charset="0"/>
                <a:ea typeface="Arial" charset="0"/>
                <a:cs typeface="Arial" charset="0"/>
              </a:rPr>
              <a:t>), concentration, meditation</a:t>
            </a:r>
            <a:endParaRPr lang="en-US" sz="1200" kern="1200" baseline="0" dirty="0" smtClean="0">
              <a:solidFill>
                <a:srgbClr val="000000"/>
              </a:solidFill>
              <a:latin typeface="Times New Roman" charset="0"/>
              <a:ea typeface="Arial" charset="0"/>
              <a:cs typeface="Arial" charset="0"/>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sz="1200" kern="1200" dirty="0" smtClean="0">
                <a:solidFill>
                  <a:srgbClr val="000000"/>
                </a:solidFill>
                <a:latin typeface="Times New Roman" charset="0"/>
                <a:ea typeface="Arial" charset="0"/>
                <a:cs typeface="Arial" charset="0"/>
              </a:rPr>
              <a:t>6 Right effort,</a:t>
            </a:r>
            <a:r>
              <a:rPr lang="en-US" sz="1200" kern="1200" baseline="0" dirty="0" smtClean="0">
                <a:solidFill>
                  <a:srgbClr val="000000"/>
                </a:solidFill>
                <a:latin typeface="Times New Roman" charset="0"/>
                <a:ea typeface="Arial" charset="0"/>
                <a:cs typeface="Arial" charset="0"/>
              </a:rPr>
              <a:t> 7</a:t>
            </a:r>
            <a:r>
              <a:rPr lang="en-US" sz="1200" kern="1200" dirty="0" smtClean="0">
                <a:solidFill>
                  <a:srgbClr val="000000"/>
                </a:solidFill>
                <a:latin typeface="Times New Roman" charset="0"/>
                <a:ea typeface="Arial" charset="0"/>
                <a:cs typeface="Arial" charset="0"/>
              </a:rPr>
              <a:t> Right mindfulness</a:t>
            </a:r>
            <a:r>
              <a:rPr lang="en-US" sz="1200" kern="1200" baseline="0" dirty="0" smtClean="0">
                <a:solidFill>
                  <a:srgbClr val="000000"/>
                </a:solidFill>
                <a:latin typeface="Times New Roman" charset="0"/>
                <a:ea typeface="Arial" charset="0"/>
                <a:cs typeface="Arial" charset="0"/>
              </a:rPr>
              <a:t> 8 </a:t>
            </a:r>
            <a:r>
              <a:rPr lang="en-US" sz="1200" kern="1200" dirty="0" smtClean="0">
                <a:solidFill>
                  <a:srgbClr val="000000"/>
                </a:solidFill>
                <a:latin typeface="Times New Roman" charset="0"/>
                <a:ea typeface="Arial" charset="0"/>
                <a:cs typeface="Arial" charset="0"/>
              </a:rPr>
              <a:t>Right concentration</a:t>
            </a:r>
          </a:p>
          <a:p>
            <a:endParaRPr lang="en-US" sz="1200" kern="1200" dirty="0" smtClean="0">
              <a:solidFill>
                <a:srgbClr val="000000"/>
              </a:solidFill>
              <a:latin typeface="Times New Roman" charset="0"/>
              <a:ea typeface="Arial" charset="0"/>
              <a:cs typeface="Arial" charset="0"/>
            </a:endParaRPr>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in the world might you find this scene? Taiwan? Thailand? China? Cambodia? </a:t>
            </a:r>
          </a:p>
          <a:p>
            <a:r>
              <a:rPr lang="en-US" baseline="0" dirty="0" smtClean="0"/>
              <a:t>A: </a:t>
            </a:r>
            <a:r>
              <a:rPr lang="en-US" dirty="0" smtClean="0"/>
              <a:t>Tibetan Buddhist Center, 411 N. </a:t>
            </a:r>
            <a:r>
              <a:rPr lang="en-US" dirty="0" err="1" smtClean="0"/>
              <a:t>Hubbards</a:t>
            </a:r>
            <a:r>
              <a:rPr lang="en-US" dirty="0" smtClean="0"/>
              <a:t> Lane, Louisville—about 9 miles away.</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2</a:t>
            </a:fld>
            <a:endParaRPr lang="en-US"/>
          </a:p>
        </p:txBody>
      </p:sp>
    </p:spTree>
    <p:extLst>
      <p:ext uri="{BB962C8B-B14F-4D97-AF65-F5344CB8AC3E}">
        <p14:creationId xmlns:p14="http://schemas.microsoft.com/office/powerpoint/2010/main" val="3489261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u="none" dirty="0">
              <a:solidFill>
                <a:schemeClr val="accent6"/>
              </a:solidFill>
            </a:endParaRPr>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the Buddhist view of the crowing achievement of life.</a:t>
            </a:r>
          </a:p>
          <a:p>
            <a:r>
              <a:rPr lang="en-US" baseline="0" dirty="0" smtClean="0"/>
              <a:t>How does this work out in practice? </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NIRVANA: Enlightenment—End of the Cycle </a:t>
            </a:r>
          </a:p>
          <a:p>
            <a:r>
              <a:rPr lang="en-US" dirty="0" smtClean="0"/>
              <a:t>SAMSURA- Reincarnation—Cycle from the</a:t>
            </a:r>
            <a:r>
              <a:rPr lang="en-US" baseline="0" dirty="0" smtClean="0"/>
              <a:t> previous birth</a:t>
            </a:r>
          </a:p>
          <a:p>
            <a:r>
              <a:rPr lang="en-US" baseline="0" dirty="0" smtClean="0"/>
              <a:t>KARMA—Fate determined by past actions</a:t>
            </a:r>
          </a:p>
          <a:p>
            <a:r>
              <a:rPr lang="en-US" baseline="0" dirty="0" smtClean="0"/>
              <a:t>MERIT—Accumulation of Good or Bad Deeds: the life of a Buddhist!</a:t>
            </a:r>
          </a:p>
          <a:p>
            <a:r>
              <a:rPr lang="en-US" baseline="0" dirty="0" smtClean="0"/>
              <a:t>	Giving rice to monk in morning</a:t>
            </a:r>
          </a:p>
          <a:p>
            <a:r>
              <a:rPr lang="en-US" baseline="0" dirty="0" smtClean="0"/>
              <a:t>	Bowing at a spirit house or shrine</a:t>
            </a:r>
          </a:p>
          <a:p>
            <a:r>
              <a:rPr lang="en-US" baseline="0" dirty="0" smtClean="0"/>
              <a:t>	Lighting joss sticks</a:t>
            </a:r>
          </a:p>
          <a:p>
            <a:r>
              <a:rPr lang="en-US" baseline="0" dirty="0" smtClean="0"/>
              <a:t>	Dedicating a son to a temple</a:t>
            </a:r>
          </a:p>
          <a:p>
            <a:r>
              <a:rPr lang="en-US" baseline="0" dirty="0" smtClean="0"/>
              <a:t>	Setting animals free</a:t>
            </a:r>
          </a:p>
          <a:p>
            <a:r>
              <a:rPr lang="en-US" baseline="0" dirty="0" smtClean="0"/>
              <a:t>	Donating money, </a:t>
            </a:r>
            <a:r>
              <a:rPr lang="en-US" baseline="0" dirty="0" err="1" smtClean="0"/>
              <a:t>etc</a:t>
            </a:r>
            <a:r>
              <a:rPr lang="en-US" baseline="0" dirty="0" smtClean="0"/>
              <a:t> to temple</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22</a:t>
            </a:fld>
            <a:endParaRPr lang="en-US"/>
          </a:p>
        </p:txBody>
      </p:sp>
    </p:spTree>
    <p:extLst>
      <p:ext uri="{BB962C8B-B14F-4D97-AF65-F5344CB8AC3E}">
        <p14:creationId xmlns:p14="http://schemas.microsoft.com/office/powerpoint/2010/main" val="1259483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sz="1200" dirty="0" smtClean="0">
                <a:solidFill>
                  <a:srgbClr val="800000"/>
                </a:solidFill>
              </a:rPr>
              <a:t>In Theravada Buddhism there can be no divine salvation or forgiveness for one’s karma, since it is a purely impersonal process that is a part of the makeup of the universe.</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sz="1200" i="1" dirty="0" smtClean="0">
                <a:solidFill>
                  <a:srgbClr val="800000"/>
                </a:solidFill>
              </a:rPr>
              <a:t>Buddhism</a:t>
            </a:r>
            <a:r>
              <a:rPr lang="en-US" sz="1200" dirty="0" smtClean="0">
                <a:solidFill>
                  <a:srgbClr val="800000"/>
                </a:solidFill>
              </a:rPr>
              <a:t>: Karma, in Wikipedia</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en-US" sz="1200" dirty="0" smtClean="0">
              <a:solidFill>
                <a:srgbClr val="800000"/>
              </a:solidFill>
            </a:endParaRPr>
          </a:p>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23</a:t>
            </a:fld>
            <a:endParaRPr lang="en-US"/>
          </a:p>
        </p:txBody>
      </p:sp>
    </p:spTree>
    <p:extLst>
      <p:ext uri="{BB962C8B-B14F-4D97-AF65-F5344CB8AC3E}">
        <p14:creationId xmlns:p14="http://schemas.microsoft.com/office/powerpoint/2010/main" val="3948925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a:t>
            </a:r>
            <a:r>
              <a:rPr lang="en-US" baseline="0" dirty="0" smtClean="0"/>
              <a:t> merit, in its many forms: lighting joss sticks and worshiping at a Hindu shrine (in Bangkok, Thailand). Visiting a monk at a local temple (ChiengMai, Thailand).</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24</a:t>
            </a:fld>
            <a:endParaRPr lang="en-US"/>
          </a:p>
        </p:txBody>
      </p:sp>
    </p:spTree>
    <p:extLst>
      <p:ext uri="{BB962C8B-B14F-4D97-AF65-F5344CB8AC3E}">
        <p14:creationId xmlns:p14="http://schemas.microsoft.com/office/powerpoint/2010/main" val="928731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Giving rice to monks at sunrise</a:t>
            </a:r>
            <a:r>
              <a:rPr lang="en-US" baseline="0" dirty="0" smtClean="0"/>
              <a:t> (at Hua Hin, Thailand).</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25</a:t>
            </a:fld>
            <a:endParaRPr lang="en-US"/>
          </a:p>
        </p:txBody>
      </p:sp>
    </p:spTree>
    <p:extLst>
      <p:ext uri="{BB962C8B-B14F-4D97-AF65-F5344CB8AC3E}">
        <p14:creationId xmlns:p14="http://schemas.microsoft.com/office/powerpoint/2010/main" val="928731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a:t>
            </a:r>
            <a:r>
              <a:rPr lang="en-US" baseline="0" dirty="0" smtClean="0"/>
              <a:t> merit, in its many forms</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26</a:t>
            </a:fld>
            <a:endParaRPr lang="en-US"/>
          </a:p>
        </p:txBody>
      </p:sp>
    </p:spTree>
    <p:extLst>
      <p:ext uri="{BB962C8B-B14F-4D97-AF65-F5344CB8AC3E}">
        <p14:creationId xmlns:p14="http://schemas.microsoft.com/office/powerpoint/2010/main" val="928731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a:t>
            </a:r>
            <a:r>
              <a:rPr lang="en-US" baseline="0" dirty="0" smtClean="0"/>
              <a:t> merit, in its many forms: beating prayer drums, lighting joss sticks.</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27</a:t>
            </a:fld>
            <a:endParaRPr lang="en-US"/>
          </a:p>
        </p:txBody>
      </p:sp>
    </p:spTree>
    <p:extLst>
      <p:ext uri="{BB962C8B-B14F-4D97-AF65-F5344CB8AC3E}">
        <p14:creationId xmlns:p14="http://schemas.microsoft.com/office/powerpoint/2010/main" val="928731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a:t>
            </a:r>
            <a:r>
              <a:rPr lang="en-US" baseline="0" dirty="0" smtClean="0"/>
              <a:t> merit, in its many forms</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28</a:t>
            </a:fld>
            <a:endParaRPr lang="en-US"/>
          </a:p>
        </p:txBody>
      </p:sp>
    </p:spTree>
    <p:extLst>
      <p:ext uri="{BB962C8B-B14F-4D97-AF65-F5344CB8AC3E}">
        <p14:creationId xmlns:p14="http://schemas.microsoft.com/office/powerpoint/2010/main" val="928731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 boy enters the temple, both he and his parents “make merit”.</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 Temple in Chinatown, Philadelphia</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rgbClr val="000000"/>
                </a:solidFill>
                <a:latin typeface="Times New Roman" charset="0"/>
                <a:ea typeface="Arial" charset="0"/>
                <a:cs typeface="Arial" charset="0"/>
              </a:rPr>
              <a:t>And, there is no hope.</a:t>
            </a:r>
            <a:r>
              <a:rPr lang="en-US" dirty="0" smtClean="0"/>
              <a:t> </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rgbClr val="000000"/>
                </a:solidFill>
                <a:latin typeface="Times New Roman" charset="0"/>
                <a:ea typeface="Arial" charset="0"/>
                <a:cs typeface="Arial" charset="0"/>
              </a:rPr>
              <a:t>At Buddhist funerals, monks were chant while holding orange colored fans that say: </a:t>
            </a:r>
          </a:p>
          <a:p>
            <a:r>
              <a:rPr lang="en-US" sz="1200" kern="1200" dirty="0" smtClean="0">
                <a:solidFill>
                  <a:srgbClr val="000000"/>
                </a:solidFill>
                <a:latin typeface="Times New Roman" charset="0"/>
                <a:ea typeface="Arial" charset="0"/>
                <a:cs typeface="Arial" charset="0"/>
              </a:rPr>
              <a:t>He’s gone and won’t come back. </a:t>
            </a:r>
          </a:p>
          <a:p>
            <a:r>
              <a:rPr lang="en-US" sz="1200" kern="1200" dirty="0" smtClean="0">
                <a:solidFill>
                  <a:srgbClr val="000000"/>
                </a:solidFill>
                <a:latin typeface="Times New Roman" charset="0"/>
                <a:ea typeface="Arial" charset="0"/>
                <a:cs typeface="Arial" charset="0"/>
              </a:rPr>
              <a:t>He sleeps and he won’t wake up. </a:t>
            </a:r>
          </a:p>
          <a:p>
            <a:r>
              <a:rPr lang="en-US" sz="1200" kern="1200" dirty="0" smtClean="0">
                <a:solidFill>
                  <a:srgbClr val="000000"/>
                </a:solidFill>
                <a:latin typeface="Times New Roman" charset="0"/>
                <a:ea typeface="Arial" charset="0"/>
                <a:cs typeface="Arial" charset="0"/>
              </a:rPr>
              <a:t>There is no resurrection. </a:t>
            </a:r>
          </a:p>
          <a:p>
            <a:r>
              <a:rPr lang="en-US" sz="1200" kern="1200" dirty="0" smtClean="0">
                <a:solidFill>
                  <a:srgbClr val="000000"/>
                </a:solidFill>
                <a:latin typeface="Times New Roman" charset="0"/>
                <a:ea typeface="Arial" charset="0"/>
                <a:cs typeface="Arial" charset="0"/>
              </a:rPr>
              <a:t>There is no escape.</a:t>
            </a:r>
            <a:r>
              <a:rPr lang="en-US" dirty="0" smtClean="0"/>
              <a:t> </a:t>
            </a:r>
          </a:p>
          <a:p>
            <a:r>
              <a:rPr lang="en-US" dirty="0" smtClean="0"/>
              <a:t>Summary: There is no such thing as “hope” in the Christian</a:t>
            </a:r>
            <a:r>
              <a:rPr lang="en-US" baseline="0" dirty="0" smtClean="0"/>
              <a:t> sense!</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Buddhism: the most elaborate</a:t>
            </a:r>
            <a:r>
              <a:rPr lang="en-US" baseline="0" dirty="0" smtClean="0"/>
              <a:t> “self-help” philosophy.</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32</a:t>
            </a:fld>
            <a:endParaRPr lang="en-US"/>
          </a:p>
        </p:txBody>
      </p:sp>
    </p:spTree>
    <p:extLst>
      <p:ext uri="{BB962C8B-B14F-4D97-AF65-F5344CB8AC3E}">
        <p14:creationId xmlns:p14="http://schemas.microsoft.com/office/powerpoint/2010/main" val="928731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smtClean="0"/>
              <a:t>Animism: Spirit houses</a:t>
            </a:r>
          </a:p>
          <a:p>
            <a:pPr marL="0" marR="0" lvl="1"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smtClean="0"/>
              <a:t>Syncretism: Hinduism, Animism, Ancestor Worship, Shamanism</a:t>
            </a:r>
          </a:p>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33</a:t>
            </a:fld>
            <a:endParaRPr lang="en-US"/>
          </a:p>
        </p:txBody>
      </p:sp>
    </p:spTree>
    <p:extLst>
      <p:ext uri="{BB962C8B-B14F-4D97-AF65-F5344CB8AC3E}">
        <p14:creationId xmlns:p14="http://schemas.microsoft.com/office/powerpoint/2010/main" val="1100736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smtClean="0"/>
              <a:t>Syncretism: Hinduism, Animism, Secular Hedonism</a:t>
            </a:r>
          </a:p>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34</a:t>
            </a:fld>
            <a:endParaRPr lang="en-US"/>
          </a:p>
        </p:txBody>
      </p:sp>
    </p:spTree>
    <p:extLst>
      <p:ext uri="{BB962C8B-B14F-4D97-AF65-F5344CB8AC3E}">
        <p14:creationId xmlns:p14="http://schemas.microsoft.com/office/powerpoint/2010/main" val="1100736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35</a:t>
            </a:fld>
            <a:endParaRPr lang="en-US"/>
          </a:p>
        </p:txBody>
      </p:sp>
    </p:spTree>
    <p:extLst>
      <p:ext uri="{BB962C8B-B14F-4D97-AF65-F5344CB8AC3E}">
        <p14:creationId xmlns:p14="http://schemas.microsoft.com/office/powerpoint/2010/main" val="3948925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spcBef>
                <a:spcPts val="0"/>
              </a:spcBef>
              <a:spcAft>
                <a:spcPts val="0"/>
              </a:spcAft>
              <a:buFont typeface="+mj-lt"/>
              <a:buAutoNum type="arabicPeriod"/>
              <a:tabLst>
                <a:tab pos="868680" algn="l"/>
              </a:tabLst>
            </a:pPr>
            <a:r>
              <a:rPr lang="en-US" sz="1200" dirty="0" smtClean="0">
                <a:latin typeface="Cambria"/>
                <a:ea typeface="Cambria"/>
                <a:cs typeface="Times New Roman"/>
              </a:rPr>
              <a:t>It is very difficult for a Thai to become a Christian because loyalty to religion, king, country and family is</a:t>
            </a:r>
            <a:r>
              <a:rPr lang="en-US" sz="1200" baseline="0" dirty="0" smtClean="0">
                <a:latin typeface="Cambria"/>
                <a:ea typeface="Cambria"/>
                <a:cs typeface="Times New Roman"/>
              </a:rPr>
              <a:t> a core</a:t>
            </a:r>
            <a:r>
              <a:rPr lang="en-US" sz="1200" dirty="0" smtClean="0">
                <a:latin typeface="Cambria"/>
                <a:ea typeface="Cambria"/>
                <a:cs typeface="Times New Roman"/>
              </a:rPr>
              <a:t> value.</a:t>
            </a:r>
            <a:endParaRPr lang="en-US" sz="1200" dirty="0" smtClean="0">
              <a:latin typeface="Times New Roman"/>
              <a:ea typeface="Cambria"/>
              <a:cs typeface="Times New Roman"/>
            </a:endParaRPr>
          </a:p>
          <a:p>
            <a:pPr marL="0" marR="0" lvl="0" indent="-228600">
              <a:spcBef>
                <a:spcPts val="0"/>
              </a:spcBef>
              <a:spcAft>
                <a:spcPts val="0"/>
              </a:spcAft>
              <a:buFont typeface="+mj-lt"/>
              <a:buAutoNum type="arabicPeriod"/>
              <a:tabLst>
                <a:tab pos="868680" algn="l"/>
              </a:tabLst>
            </a:pPr>
            <a:r>
              <a:rPr lang="en-US" sz="1200" dirty="0" smtClean="0">
                <a:latin typeface="Cambria"/>
                <a:ea typeface="Cambria"/>
                <a:cs typeface="Times New Roman"/>
              </a:rPr>
              <a:t>Becoming a Christian (therefore, disloyal) is like being a traitor.</a:t>
            </a:r>
            <a:endParaRPr lang="en-US" sz="1200" dirty="0" smtClean="0">
              <a:latin typeface="Times New Roman"/>
              <a:ea typeface="Cambria"/>
              <a:cs typeface="Times New Roman"/>
            </a:endParaRPr>
          </a:p>
          <a:p>
            <a:pPr marL="0" marR="0" lvl="0" indent="-228600">
              <a:spcBef>
                <a:spcPts val="0"/>
              </a:spcBef>
              <a:spcAft>
                <a:spcPts val="0"/>
              </a:spcAft>
              <a:buFont typeface="+mj-lt"/>
              <a:buAutoNum type="arabicPeriod"/>
              <a:tabLst>
                <a:tab pos="868680" algn="l"/>
              </a:tabLst>
            </a:pPr>
            <a:r>
              <a:rPr lang="en-US" sz="1200" dirty="0" smtClean="0">
                <a:latin typeface="Cambria"/>
                <a:ea typeface="Cambria"/>
                <a:cs typeface="Times New Roman"/>
              </a:rPr>
              <a:t>Summary: After centuries of proclamation of the Gospel, only 0.5% of Thai people are Christians. “To be Thai is to be Buddhist.” Burmese, Cambodian, Vietnamese, Tibetan, Mongol, Japanese, Taiwanese.</a:t>
            </a:r>
            <a:endParaRPr lang="en-US" sz="1200" dirty="0" smtClean="0">
              <a:latin typeface="Times New Roman"/>
              <a:ea typeface="Cambria"/>
              <a:cs typeface="Times New Roman"/>
            </a:endParaRPr>
          </a:p>
          <a:p>
            <a:endParaRPr lang="en-US" baseline="0" dirty="0" smtClean="0"/>
          </a:p>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36</a:t>
            </a:fld>
            <a:endParaRPr lang="en-US"/>
          </a:p>
        </p:txBody>
      </p:sp>
    </p:spTree>
    <p:extLst>
      <p:ext uri="{BB962C8B-B14F-4D97-AF65-F5344CB8AC3E}">
        <p14:creationId xmlns:p14="http://schemas.microsoft.com/office/powerpoint/2010/main" val="3948925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part</a:t>
            </a:r>
            <a:r>
              <a:rPr lang="en-US" baseline="0" dirty="0" smtClean="0"/>
              <a:t> of the world we’ll be focusing on today. But, remember that Buddhism is the most rapidly growing religion in Australia. And, the US has the 11</a:t>
            </a:r>
            <a:r>
              <a:rPr lang="en-US" baseline="30000" dirty="0" smtClean="0"/>
              <a:t>th</a:t>
            </a:r>
            <a:r>
              <a:rPr lang="en-US" baseline="0" dirty="0" smtClean="0"/>
              <a:t> highest population of Buddhists in the world!</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smtClean="0"/>
              <a:t>Dr. David Leung:</a:t>
            </a:r>
            <a:r>
              <a:rPr lang="en-US" baseline="0" dirty="0" smtClean="0"/>
              <a:t> </a:t>
            </a:r>
            <a:r>
              <a:rPr lang="en-US" dirty="0" smtClean="0"/>
              <a:t>Understanding</a:t>
            </a:r>
            <a:r>
              <a:rPr lang="en-US" baseline="0" dirty="0" smtClean="0"/>
              <a:t> Confucianism</a:t>
            </a:r>
            <a:endParaRPr lang="en-US" dirty="0" smtClean="0"/>
          </a:p>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David.</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57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a:t>
            </a:r>
            <a:r>
              <a:rPr lang="en-US" baseline="0" dirty="0" smtClean="0"/>
              <a:t> in the world might you find this scene? Taiwan? Thailand?  A: Denver Buddhist Temple!</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58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smtClean="0"/>
              <a:t>M. S. Vasanthakumor</a:t>
            </a:r>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59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David Leung…</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60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sz="1200" kern="1200" dirty="0" smtClean="0">
                <a:solidFill>
                  <a:srgbClr val="000000"/>
                </a:solidFill>
                <a:effectLst/>
                <a:latin typeface="Times New Roman" charset="0"/>
                <a:ea typeface="Arial" charset="0"/>
                <a:cs typeface="Arial" charset="0"/>
              </a:rPr>
              <a:t>This takes us back to Uncle Riap, as most of us at Manorom Christian Hospital in Central Thailand knew him.  Here’s “The Rest of the Story”!</a:t>
            </a:r>
            <a:endParaRPr lang="en-US" sz="1100" kern="1200" dirty="0" smtClean="0">
              <a:solidFill>
                <a:srgbClr val="000000"/>
              </a:solidFill>
              <a:effectLst/>
              <a:latin typeface="Times New Roman" charset="0"/>
              <a:ea typeface="Arial" charset="0"/>
              <a:cs typeface="Arial" charset="0"/>
            </a:endParaRPr>
          </a:p>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61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64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Buddhism had</a:t>
            </a:r>
            <a:r>
              <a:rPr lang="en-US" baseline="0" dirty="0" smtClean="0"/>
              <a:t> nothing to offer Uncle Riap. Jesus offered him a new faith, a new life and a new hope. </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65</a:t>
            </a:fld>
            <a:endParaRPr lang="en-US"/>
          </a:p>
        </p:txBody>
      </p:sp>
    </p:spTree>
    <p:extLst>
      <p:ext uri="{BB962C8B-B14F-4D97-AF65-F5344CB8AC3E}">
        <p14:creationId xmlns:p14="http://schemas.microsoft.com/office/powerpoint/2010/main" val="4172312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fld id="{3619B43E-BFF0-644A-8057-EA838E4E99DC}" type="slidenum">
              <a:rPr lang="en-US">
                <a:solidFill>
                  <a:prstClr val="white"/>
                </a:solidFill>
              </a:rPr>
              <a:pPr/>
              <a:t>66</a:t>
            </a:fld>
            <a:endParaRPr lang="en-US">
              <a:solidFill>
                <a:prstClr val="white"/>
              </a:solidFill>
            </a:endParaRPr>
          </a:p>
        </p:txBody>
      </p:sp>
      <p:sp>
        <p:nvSpPr>
          <p:cNvPr id="44035"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0596370-2769-DE43-A929-674995F30D4B}" type="slidenum">
              <a:rPr lang="en-US" sz="1200">
                <a:solidFill>
                  <a:srgbClr val="551616"/>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66</a:t>
            </a:fld>
            <a:endParaRPr lang="en-US" sz="1200">
              <a:solidFill>
                <a:srgbClr val="551616"/>
              </a:solidFill>
            </a:endParaRPr>
          </a:p>
        </p:txBody>
      </p:sp>
      <p:sp>
        <p:nvSpPr>
          <p:cNvPr id="44036" name="Text Box 2"/>
          <p:cNvSpPr txBox="1">
            <a:spLocks noGrp="1" noRot="1" noChangeAspect="1" noChangeArrowheads="1"/>
          </p:cNvSpPr>
          <p:nvPr>
            <p:ph type="sldImg"/>
          </p:nvPr>
        </p:nvSpPr>
        <p:spPr>
          <a:xfrm>
            <a:off x="1143000" y="685800"/>
            <a:ext cx="4572000" cy="3429000"/>
          </a:xfrm>
          <a:solidFill>
            <a:srgbClr val="FFFFFF"/>
          </a:solidFill>
          <a:ln/>
        </p:spPr>
      </p:sp>
      <p:sp>
        <p:nvSpPr>
          <p:cNvPr id="44037" name="Text Box 3"/>
          <p:cNvSpPr txBox="1">
            <a:spLocks noGrp="1" noChangeArrowheads="1"/>
          </p:cNvSpPr>
          <p:nvPr>
            <p:ph type="body" idx="1"/>
          </p:nvPr>
        </p:nvSpPr>
        <p:spPr>
          <a:xfrm>
            <a:off x="914400" y="4343400"/>
            <a:ext cx="5029200" cy="4114800"/>
          </a:xfrm>
          <a:noFill/>
          <a:ln/>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rgbClr val="000000"/>
                </a:solidFill>
                <a:latin typeface="Times New Roman" charset="0"/>
                <a:ea typeface="Arial" charset="0"/>
                <a:cs typeface="Arial" charset="0"/>
              </a:rPr>
              <a:t>For our struggle is not against flesh and blood, but against the rulers, against the authorities, against the powers of this dark world and against the spiritual forces of evil in the heavenly realms. —Ephesians 6.12</a:t>
            </a:r>
          </a:p>
          <a:p>
            <a:endParaRPr lang="en-US" sz="1200" kern="1200" dirty="0" smtClean="0">
              <a:solidFill>
                <a:srgbClr val="000000"/>
              </a:solidFill>
              <a:latin typeface="Times New Roman" charset="0"/>
              <a:ea typeface="Arial" charset="0"/>
              <a:cs typeface="Arial" charset="0"/>
            </a:endParaRPr>
          </a:p>
          <a:p>
            <a:r>
              <a:rPr lang="en-US" sz="1200" kern="1200" dirty="0" smtClean="0">
                <a:solidFill>
                  <a:srgbClr val="000000"/>
                </a:solidFill>
                <a:latin typeface="Times New Roman" charset="0"/>
                <a:ea typeface="Arial" charset="0"/>
                <a:cs typeface="Arial" charset="0"/>
              </a:rPr>
              <a:t>The light shines in the darkness, and the darkness has not overcome it. —John 1.5</a:t>
            </a:r>
          </a:p>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67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a:t>
            </a:r>
            <a:r>
              <a:rPr lang="en-US" baseline="0" dirty="0" smtClean="0"/>
              <a:t> Confucianism</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68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rgbClr val="000000"/>
                </a:solidFill>
                <a:latin typeface="Times New Roman" charset="0"/>
                <a:ea typeface="Arial" charset="0"/>
                <a:cs typeface="Arial" charset="0"/>
              </a:rPr>
              <a:t>Bibliography</a:t>
            </a:r>
            <a:endParaRPr lang="en-US" sz="1200" kern="1200" dirty="0" smtClean="0">
              <a:solidFill>
                <a:srgbClr val="000000"/>
              </a:solidFill>
              <a:latin typeface="Times New Roman" charset="0"/>
              <a:ea typeface="Arial" charset="0"/>
              <a:cs typeface="Arial" charset="0"/>
            </a:endParaRPr>
          </a:p>
          <a:p>
            <a:r>
              <a:rPr lang="en-US" sz="1200" i="1" kern="1200" dirty="0" smtClean="0">
                <a:solidFill>
                  <a:srgbClr val="000000"/>
                </a:solidFill>
                <a:latin typeface="Times New Roman" charset="0"/>
                <a:ea typeface="Arial" charset="0"/>
                <a:cs typeface="Arial" charset="0"/>
              </a:rPr>
              <a:t>A Christian’s Pocket Guide to Buddhism</a:t>
            </a:r>
            <a:r>
              <a:rPr lang="en-US" sz="1200" kern="1200" dirty="0" smtClean="0">
                <a:solidFill>
                  <a:srgbClr val="000000"/>
                </a:solidFill>
                <a:latin typeface="Times New Roman" charset="0"/>
                <a:ea typeface="Arial" charset="0"/>
                <a:cs typeface="Arial" charset="0"/>
              </a:rPr>
              <a:t>, Alex Smith, Christian Focus Publications, 2009</a:t>
            </a:r>
          </a:p>
          <a:p>
            <a:r>
              <a:rPr lang="en-US" sz="1200" i="1" kern="1200" dirty="0" smtClean="0">
                <a:solidFill>
                  <a:srgbClr val="000000"/>
                </a:solidFill>
                <a:latin typeface="Times New Roman" charset="0"/>
                <a:ea typeface="Arial" charset="0"/>
                <a:cs typeface="Arial" charset="0"/>
              </a:rPr>
              <a:t>Nine Blessings for Thailand Prayer Guide</a:t>
            </a:r>
            <a:r>
              <a:rPr lang="en-US" sz="1200" kern="1200" dirty="0" smtClean="0">
                <a:solidFill>
                  <a:srgbClr val="000000"/>
                </a:solidFill>
                <a:latin typeface="Times New Roman" charset="0"/>
                <a:ea typeface="Arial" charset="0"/>
                <a:cs typeface="Arial" charset="0"/>
              </a:rPr>
              <a:t>, OMF International, 2009</a:t>
            </a:r>
          </a:p>
          <a:p>
            <a:r>
              <a:rPr lang="en-US" sz="1200" i="1" kern="1200" dirty="0" smtClean="0">
                <a:solidFill>
                  <a:srgbClr val="000000"/>
                </a:solidFill>
                <a:latin typeface="Times New Roman" charset="0"/>
                <a:ea typeface="Arial" charset="0"/>
                <a:cs typeface="Arial" charset="0"/>
              </a:rPr>
              <a:t>Peoples of the Buddhist World</a:t>
            </a:r>
            <a:r>
              <a:rPr lang="en-US" sz="1200" kern="1200" dirty="0" smtClean="0">
                <a:solidFill>
                  <a:srgbClr val="000000"/>
                </a:solidFill>
                <a:latin typeface="Times New Roman" charset="0"/>
                <a:ea typeface="Arial" charset="0"/>
                <a:cs typeface="Arial" charset="0"/>
              </a:rPr>
              <a:t>, Paul </a:t>
            </a:r>
            <a:r>
              <a:rPr lang="en-US" sz="1200" kern="1200" dirty="0" err="1" smtClean="0">
                <a:solidFill>
                  <a:srgbClr val="000000"/>
                </a:solidFill>
                <a:latin typeface="Times New Roman" charset="0"/>
                <a:ea typeface="Arial" charset="0"/>
                <a:cs typeface="Arial" charset="0"/>
              </a:rPr>
              <a:t>Hattaway</a:t>
            </a:r>
            <a:r>
              <a:rPr lang="en-US" sz="1200" kern="1200" dirty="0" smtClean="0">
                <a:solidFill>
                  <a:srgbClr val="000000"/>
                </a:solidFill>
                <a:latin typeface="Times New Roman" charset="0"/>
                <a:ea typeface="Arial" charset="0"/>
                <a:cs typeface="Arial" charset="0"/>
              </a:rPr>
              <a:t>, Piquant Editions, 2004</a:t>
            </a:r>
          </a:p>
          <a:p>
            <a:r>
              <a:rPr lang="en-US" sz="1200" u="sng" kern="1200" dirty="0" smtClean="0">
                <a:solidFill>
                  <a:srgbClr val="000000"/>
                </a:solidFill>
                <a:latin typeface="Times New Roman" charset="0"/>
                <a:ea typeface="Arial" charset="0"/>
                <a:cs typeface="Arial" charset="0"/>
                <a:hlinkClick r:id="rId3"/>
              </a:rPr>
              <a:t>http://en.wikipedia.org/wiki/Buddhism_in_Thailand</a:t>
            </a:r>
            <a:r>
              <a:rPr lang="en-US" sz="1200" kern="1200" dirty="0" smtClean="0">
                <a:solidFill>
                  <a:srgbClr val="000000"/>
                </a:solidFill>
                <a:latin typeface="Times New Roman" charset="0"/>
                <a:ea typeface="Arial" charset="0"/>
                <a:cs typeface="Arial" charset="0"/>
              </a:rPr>
              <a:t> (last accessed 2 November 2011)</a:t>
            </a:r>
          </a:p>
          <a:p>
            <a:r>
              <a:rPr lang="en-US" sz="1200" u="sng" kern="1200" dirty="0" smtClean="0">
                <a:solidFill>
                  <a:srgbClr val="000000"/>
                </a:solidFill>
                <a:latin typeface="Times New Roman" charset="0"/>
                <a:ea typeface="Arial" charset="0"/>
                <a:cs typeface="Arial" charset="0"/>
                <a:hlinkClick r:id="rId4"/>
              </a:rPr>
              <a:t>http://en.wikipedia.org/wiki/Buddhism</a:t>
            </a:r>
            <a:r>
              <a:rPr lang="en-US" sz="1200" kern="1200" dirty="0" smtClean="0">
                <a:solidFill>
                  <a:srgbClr val="000000"/>
                </a:solidFill>
                <a:latin typeface="Times New Roman" charset="0"/>
                <a:ea typeface="Arial" charset="0"/>
                <a:cs typeface="Arial" charset="0"/>
              </a:rPr>
              <a:t> (last accessed 2 November 2011)</a:t>
            </a:r>
          </a:p>
          <a:p>
            <a:r>
              <a:rPr lang="en-US" sz="1200" u="sng" kern="1200" dirty="0" smtClean="0">
                <a:solidFill>
                  <a:srgbClr val="000000"/>
                </a:solidFill>
                <a:latin typeface="Times New Roman" charset="0"/>
                <a:ea typeface="Arial" charset="0"/>
                <a:cs typeface="Arial" charset="0"/>
                <a:hlinkClick r:id="rId5"/>
              </a:rPr>
              <a:t>http://www.funtrivia.com/trivia-quiz/Religion/Basic-facts-about-Buddhism-3337.html</a:t>
            </a:r>
            <a:r>
              <a:rPr lang="en-US" sz="1200" kern="1200" dirty="0" smtClean="0">
                <a:solidFill>
                  <a:srgbClr val="000000"/>
                </a:solidFill>
                <a:latin typeface="Times New Roman" charset="0"/>
                <a:ea typeface="Arial" charset="0"/>
                <a:cs typeface="Arial" charset="0"/>
              </a:rPr>
              <a:t> Basic Quiz on Buddhism (last accessed 26 October 2011)</a:t>
            </a:r>
          </a:p>
          <a:p>
            <a:r>
              <a:rPr lang="en-US" sz="1200" u="sng" kern="1200" dirty="0" smtClean="0">
                <a:solidFill>
                  <a:srgbClr val="000000"/>
                </a:solidFill>
                <a:latin typeface="Times New Roman" charset="0"/>
                <a:ea typeface="Arial" charset="0"/>
                <a:cs typeface="Arial" charset="0"/>
                <a:hlinkClick r:id="rId6"/>
              </a:rPr>
              <a:t>http://www.funtrivia.com/playquiz/quiz333765140.html</a:t>
            </a:r>
            <a:r>
              <a:rPr lang="en-US" sz="1200" kern="1200" dirty="0" smtClean="0">
                <a:solidFill>
                  <a:srgbClr val="000000"/>
                </a:solidFill>
                <a:latin typeface="Times New Roman" charset="0"/>
                <a:ea typeface="Arial" charset="0"/>
                <a:cs typeface="Arial" charset="0"/>
              </a:rPr>
              <a:t> Quiz on Buddhism (last accessed 26 October 2011)</a:t>
            </a:r>
          </a:p>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69</a:t>
            </a:fld>
            <a:endParaRPr lang="en-US"/>
          </a:p>
        </p:txBody>
      </p:sp>
    </p:spTree>
    <p:extLst>
      <p:ext uri="{BB962C8B-B14F-4D97-AF65-F5344CB8AC3E}">
        <p14:creationId xmlns:p14="http://schemas.microsoft.com/office/powerpoint/2010/main" val="389683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Louisville!</a:t>
            </a:r>
            <a:r>
              <a:rPr lang="en-US" baseline="0" dirty="0" smtClean="0"/>
              <a:t> </a:t>
            </a:r>
            <a:r>
              <a:rPr lang="en-US" dirty="0" smtClean="0"/>
              <a:t>There are &gt;</a:t>
            </a:r>
            <a:r>
              <a:rPr lang="en-US" baseline="0" dirty="0" smtClean="0"/>
              <a:t> 2400 Buddhist temples in the US!</a:t>
            </a:r>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5</a:t>
            </a:fld>
            <a:endParaRPr lang="en-US"/>
          </a:p>
        </p:txBody>
      </p:sp>
    </p:spTree>
    <p:extLst>
      <p:ext uri="{BB962C8B-B14F-4D97-AF65-F5344CB8AC3E}">
        <p14:creationId xmlns:p14="http://schemas.microsoft.com/office/powerpoint/2010/main" val="1223439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fld id="{3619B43E-BFF0-644A-8057-EA838E4E99DC}" type="slidenum">
              <a:rPr lang="en-US"/>
              <a:pPr/>
              <a:t>6</a:t>
            </a:fld>
            <a:endParaRPr lang="en-US"/>
          </a:p>
        </p:txBody>
      </p:sp>
      <p:sp>
        <p:nvSpPr>
          <p:cNvPr id="44035"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0596370-2769-DE43-A929-674995F30D4B}" type="slidenum">
              <a:rPr lang="en-US" sz="1200">
                <a:solidFill>
                  <a:srgbClr val="551616"/>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en-US" sz="1200">
              <a:solidFill>
                <a:srgbClr val="551616"/>
              </a:solidFill>
            </a:endParaRPr>
          </a:p>
        </p:txBody>
      </p:sp>
      <p:sp>
        <p:nvSpPr>
          <p:cNvPr id="44036" name="Text Box 2"/>
          <p:cNvSpPr txBox="1">
            <a:spLocks noGrp="1" noRot="1" noChangeAspect="1" noChangeArrowheads="1"/>
          </p:cNvSpPr>
          <p:nvPr>
            <p:ph type="sldImg"/>
          </p:nvPr>
        </p:nvSpPr>
        <p:spPr>
          <a:xfrm>
            <a:off x="1143000" y="685800"/>
            <a:ext cx="4572000" cy="3429000"/>
          </a:xfrm>
          <a:solidFill>
            <a:srgbClr val="FFFFFF"/>
          </a:solidFill>
          <a:ln/>
        </p:spPr>
      </p:sp>
      <p:sp>
        <p:nvSpPr>
          <p:cNvPr id="44037" name="Text Box 3"/>
          <p:cNvSpPr txBox="1">
            <a:spLocks noGrp="1" noChangeArrowheads="1"/>
          </p:cNvSpPr>
          <p:nvPr>
            <p:ph type="body" idx="1"/>
          </p:nvPr>
        </p:nvSpPr>
        <p:spPr>
          <a:xfrm>
            <a:off x="914400" y="4343400"/>
            <a:ext cx="5029200" cy="4114800"/>
          </a:xfrm>
          <a:noFill/>
          <a:ln/>
        </p:spPr>
        <p:txBody>
          <a:bodyPr wrap="none" anchor="ctr"/>
          <a:lstStyle/>
          <a:p>
            <a:r>
              <a:rPr lang="en-US" sz="1200" kern="1200" dirty="0" smtClean="0">
                <a:solidFill>
                  <a:srgbClr val="000000"/>
                </a:solidFill>
                <a:latin typeface="Times New Roman" charset="0"/>
                <a:ea typeface="Arial" charset="0"/>
                <a:cs typeface="Arial" charset="0"/>
              </a:rPr>
              <a:t>For our struggle is not against flesh and blood, but against the rulers, against the authorities, against the powers of this dark world and against the spiritual forces of evil in the heavenly realms. —Ephesians 6.12</a:t>
            </a:r>
          </a:p>
          <a:p>
            <a:r>
              <a:rPr lang="en-US" sz="1200" kern="1200" dirty="0" smtClean="0">
                <a:solidFill>
                  <a:srgbClr val="000000"/>
                </a:solidFill>
                <a:latin typeface="Times New Roman" charset="0"/>
                <a:ea typeface="Arial" charset="0"/>
                <a:cs typeface="Arial" charset="0"/>
              </a:rPr>
              <a:t>The light shines in the darkness, and the darkness has not overcome it. —John 1.5</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AD69B05-9398-ED42-A249-7F842016B80B}" type="slidenum">
              <a:rPr lang="en-US"/>
              <a:pPr/>
              <a:t>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defRPr/>
            </a:pPr>
            <a:fld id="{738174EB-B696-5A4D-89FE-619EF4D89197}" type="slidenum">
              <a:rPr lang="en-US" smtClean="0">
                <a:solidFill>
                  <a:prstClr val="white"/>
                </a:solidFill>
              </a:rPr>
              <a:pPr>
                <a:defRPr/>
              </a:pPr>
              <a:t>9</a:t>
            </a:fld>
            <a:endParaRPr lang="en-US">
              <a:solidFill>
                <a:prstClr val="white"/>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en-US"/>
              <a:t>06/04/10</a:t>
            </a:r>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7"/>
          <p:cNvSpPr>
            <a:spLocks noGrp="1" noChangeArrowheads="1"/>
          </p:cNvSpPr>
          <p:nvPr>
            <p:ph type="sldNum" idx="12"/>
          </p:nvPr>
        </p:nvSpPr>
        <p:spPr>
          <a:ln/>
        </p:spPr>
        <p:txBody>
          <a:bodyPr/>
          <a:lstStyle>
            <a:lvl1pPr>
              <a:defRPr/>
            </a:lvl1pPr>
          </a:lstStyle>
          <a:p>
            <a:pPr>
              <a:defRPr/>
            </a:pPr>
            <a:fld id="{5D9886D1-586E-8149-A2EE-BC536F015A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en-US"/>
              <a:t>06/04/10</a:t>
            </a:r>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7"/>
          <p:cNvSpPr>
            <a:spLocks noGrp="1" noChangeArrowheads="1"/>
          </p:cNvSpPr>
          <p:nvPr>
            <p:ph type="sldNum" idx="12"/>
          </p:nvPr>
        </p:nvSpPr>
        <p:spPr>
          <a:ln/>
        </p:spPr>
        <p:txBody>
          <a:bodyPr/>
          <a:lstStyle>
            <a:lvl1pPr>
              <a:defRPr/>
            </a:lvl1pPr>
          </a:lstStyle>
          <a:p>
            <a:pPr>
              <a:defRPr/>
            </a:pPr>
            <a:fld id="{4DD1E39F-039E-A44D-AB29-63432A4E02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4494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4494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en-US"/>
              <a:t>06/04/10</a:t>
            </a:r>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7"/>
          <p:cNvSpPr>
            <a:spLocks noGrp="1" noChangeArrowheads="1"/>
          </p:cNvSpPr>
          <p:nvPr>
            <p:ph type="sldNum" idx="12"/>
          </p:nvPr>
        </p:nvSpPr>
        <p:spPr>
          <a:ln/>
        </p:spPr>
        <p:txBody>
          <a:bodyPr/>
          <a:lstStyle>
            <a:lvl1pPr>
              <a:defRPr/>
            </a:lvl1pPr>
          </a:lstStyle>
          <a:p>
            <a:pPr>
              <a:defRPr/>
            </a:pPr>
            <a:fld id="{80084FAE-F8FB-2F4D-B332-39F9638D7A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836613"/>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08413" cy="3503613"/>
          </a:xfrm>
        </p:spPr>
        <p:txBody>
          <a:bodyPr/>
          <a:lstStyle/>
          <a:p>
            <a:pPr lvl="0"/>
            <a:endParaRPr lang="en-US" noProof="0" smtClean="0"/>
          </a:p>
        </p:txBody>
      </p:sp>
      <p:sp>
        <p:nvSpPr>
          <p:cNvPr id="4" name="Text Placeholder 3"/>
          <p:cNvSpPr>
            <a:spLocks noGrp="1"/>
          </p:cNvSpPr>
          <p:nvPr>
            <p:ph type="body" sz="half" idx="2"/>
          </p:nvPr>
        </p:nvSpPr>
        <p:spPr>
          <a:xfrm>
            <a:off x="4646613" y="1600200"/>
            <a:ext cx="3810000" cy="3503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r>
              <a:rPr lang="en-US"/>
              <a:t>06/04/10</a:t>
            </a:r>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7"/>
          <p:cNvSpPr>
            <a:spLocks noGrp="1" noChangeArrowheads="1"/>
          </p:cNvSpPr>
          <p:nvPr>
            <p:ph type="sldNum" idx="12"/>
          </p:nvPr>
        </p:nvSpPr>
        <p:spPr>
          <a:ln/>
        </p:spPr>
        <p:txBody>
          <a:bodyPr/>
          <a:lstStyle>
            <a:lvl1pPr>
              <a:defRPr/>
            </a:lvl1pPr>
          </a:lstStyle>
          <a:p>
            <a:pPr>
              <a:defRPr/>
            </a:pPr>
            <a:fld id="{EA63C22F-415A-E942-A009-53F91A7D62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smtClean="0"/>
            </a:lvl1pPr>
          </a:lstStyle>
          <a:p>
            <a:fld id="{4CD5CE80-7B2B-9F4D-AC53-5EB8E3B20EE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en-US"/>
              <a:t>06/04/10</a:t>
            </a:r>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7"/>
          <p:cNvSpPr>
            <a:spLocks noGrp="1" noChangeArrowheads="1"/>
          </p:cNvSpPr>
          <p:nvPr>
            <p:ph type="sldNum" idx="12"/>
          </p:nvPr>
        </p:nvSpPr>
        <p:spPr>
          <a:ln/>
        </p:spPr>
        <p:txBody>
          <a:bodyPr/>
          <a:lstStyle>
            <a:lvl1pPr>
              <a:defRPr/>
            </a:lvl1pPr>
          </a:lstStyle>
          <a:p>
            <a:pPr>
              <a:defRPr/>
            </a:pPr>
            <a:fld id="{394337DC-0FB5-C044-A8AA-DF83264B4AA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770813" cy="1141413"/>
          </a:xfrm>
        </p:spPr>
        <p:txBody>
          <a:bodyPr/>
          <a:lstStyle/>
          <a:p>
            <a:r>
              <a:rPr lang="en-US" smtClean="0"/>
              <a:t>Click to edit Master 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smtClean="0"/>
            </a:lvl1pPr>
          </a:lstStyle>
          <a:p>
            <a:fld id="{4CD5CE80-7B2B-9F4D-AC53-5EB8E3B20EE4}" type="slidenum">
              <a:rPr lang="en-US"/>
              <a:pPr/>
              <a:t>‹#›</a:t>
            </a:fld>
            <a:endParaRPr lang="en-US"/>
          </a:p>
        </p:txBody>
      </p:sp>
    </p:spTree>
    <p:extLst>
      <p:ext uri="{BB962C8B-B14F-4D97-AF65-F5344CB8AC3E}">
        <p14:creationId xmlns:p14="http://schemas.microsoft.com/office/powerpoint/2010/main" val="820581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r>
              <a:rPr lang="en-US"/>
              <a:t>06/04/10</a:t>
            </a:r>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7"/>
          <p:cNvSpPr>
            <a:spLocks noGrp="1" noChangeArrowheads="1"/>
          </p:cNvSpPr>
          <p:nvPr>
            <p:ph type="sldNum" idx="12"/>
          </p:nvPr>
        </p:nvSpPr>
        <p:spPr>
          <a:ln/>
        </p:spPr>
        <p:txBody>
          <a:bodyPr/>
          <a:lstStyle>
            <a:lvl1pPr>
              <a:defRPr/>
            </a:lvl1pPr>
          </a:lstStyle>
          <a:p>
            <a:pPr>
              <a:defRPr/>
            </a:pPr>
            <a:fld id="{D1639125-7657-5747-A549-47859DBE84F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xfrm>
            <a:off x="2971800" y="5638800"/>
            <a:ext cx="1903413" cy="455613"/>
          </a:xfrm>
          <a:prstGeom prst="rect">
            <a:avLst/>
          </a:prstGeom>
          <a:ln/>
        </p:spPr>
        <p:txBody>
          <a:bodyPr/>
          <a:lstStyle>
            <a:lvl1pPr>
              <a:defRPr/>
            </a:lvl1pPr>
          </a:lstStyle>
          <a:p>
            <a:pPr>
              <a:defRPr/>
            </a:pPr>
            <a:r>
              <a:rPr lang="en-US"/>
              <a:t>06/04/10</a:t>
            </a:r>
          </a:p>
        </p:txBody>
      </p:sp>
      <p:sp>
        <p:nvSpPr>
          <p:cNvPr id="5" name="Rectangle 5"/>
          <p:cNvSpPr>
            <a:spLocks noGrp="1" noChangeArrowheads="1"/>
          </p:cNvSpPr>
          <p:nvPr>
            <p:ph type="ftr" idx="11"/>
          </p:nvPr>
        </p:nvSpPr>
        <p:spPr>
          <a:xfrm>
            <a:off x="4953000" y="5638800"/>
            <a:ext cx="2894013" cy="455613"/>
          </a:xfrm>
          <a:prstGeom prst="rect">
            <a:avLst/>
          </a:prstGeom>
          <a:ln/>
        </p:spPr>
        <p:txBody>
          <a:bodyPr/>
          <a:lstStyle>
            <a:lvl1pPr>
              <a:defRPr/>
            </a:lvl1pPr>
          </a:lstStyle>
          <a:p>
            <a:pPr>
              <a:defRPr/>
            </a:pPr>
            <a:endParaRPr lang="en-US"/>
          </a:p>
        </p:txBody>
      </p:sp>
      <p:sp>
        <p:nvSpPr>
          <p:cNvPr id="6" name="Rectangle 7"/>
          <p:cNvSpPr>
            <a:spLocks noGrp="1" noChangeArrowheads="1"/>
          </p:cNvSpPr>
          <p:nvPr>
            <p:ph type="sldNum" idx="12"/>
          </p:nvPr>
        </p:nvSpPr>
        <p:spPr>
          <a:xfrm>
            <a:off x="7924800" y="5638800"/>
            <a:ext cx="531813" cy="455613"/>
          </a:xfrm>
          <a:prstGeom prst="rect">
            <a:avLst/>
          </a:prstGeom>
          <a:ln/>
        </p:spPr>
        <p:txBody>
          <a:bodyPr/>
          <a:lstStyle>
            <a:lvl1pPr>
              <a:defRPr/>
            </a:lvl1pPr>
          </a:lstStyle>
          <a:p>
            <a:pPr>
              <a:defRPr/>
            </a:pPr>
            <a:fld id="{394337DC-0FB5-C044-A8AA-DF83264B4AA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smtClean="0"/>
            </a:lvl1pPr>
          </a:lstStyle>
          <a:p>
            <a:fld id="{4CD5CE80-7B2B-9F4D-AC53-5EB8E3B20EE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08413" cy="3503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3810000" cy="3503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r>
              <a:rPr lang="en-US"/>
              <a:t>06/04/10</a:t>
            </a:r>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7"/>
          <p:cNvSpPr>
            <a:spLocks noGrp="1" noChangeArrowheads="1"/>
          </p:cNvSpPr>
          <p:nvPr>
            <p:ph type="sldNum" idx="12"/>
          </p:nvPr>
        </p:nvSpPr>
        <p:spPr>
          <a:ln/>
        </p:spPr>
        <p:txBody>
          <a:bodyPr/>
          <a:lstStyle>
            <a:lvl1pPr>
              <a:defRPr/>
            </a:lvl1pPr>
          </a:lstStyle>
          <a:p>
            <a:pPr>
              <a:defRPr/>
            </a:pPr>
            <a:fld id="{F5B52473-E5BE-C24A-B790-1727CA2D45B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770813" cy="1141413"/>
          </a:xfrm>
        </p:spPr>
        <p:txBody>
          <a:bodyPr/>
          <a:lstStyle/>
          <a:p>
            <a:r>
              <a:rPr lang="en-US" smtClean="0"/>
              <a:t>Click to edit Master title style</a:t>
            </a:r>
            <a:endParaRPr lang="en-US"/>
          </a:p>
        </p:txBody>
      </p:sp>
    </p:spTree>
    <p:extLst>
      <p:ext uri="{BB962C8B-B14F-4D97-AF65-F5344CB8AC3E}">
        <p14:creationId xmlns:p14="http://schemas.microsoft.com/office/powerpoint/2010/main" val="2948986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en-US">
                <a:latin typeface="Calibri"/>
              </a:rPr>
              <a:t>06/04/10</a:t>
            </a:r>
          </a:p>
        </p:txBody>
      </p:sp>
      <p:sp>
        <p:nvSpPr>
          <p:cNvPr id="5" name="Rectangle 5"/>
          <p:cNvSpPr>
            <a:spLocks noGrp="1" noChangeArrowheads="1"/>
          </p:cNvSpPr>
          <p:nvPr>
            <p:ph type="ftr" idx="11"/>
          </p:nvPr>
        </p:nvSpPr>
        <p:spPr>
          <a:ln/>
        </p:spPr>
        <p:txBody>
          <a:bodyPr/>
          <a:lstStyle>
            <a:lvl1pPr>
              <a:defRPr/>
            </a:lvl1pPr>
          </a:lstStyle>
          <a:p>
            <a:pPr>
              <a:defRPr/>
            </a:pPr>
            <a:endParaRPr lang="en-US">
              <a:latin typeface="Calibri"/>
            </a:endParaRPr>
          </a:p>
        </p:txBody>
      </p:sp>
      <p:sp>
        <p:nvSpPr>
          <p:cNvPr id="6" name="Rectangle 7"/>
          <p:cNvSpPr>
            <a:spLocks noGrp="1" noChangeArrowheads="1"/>
          </p:cNvSpPr>
          <p:nvPr>
            <p:ph type="sldNum" idx="12"/>
          </p:nvPr>
        </p:nvSpPr>
        <p:spPr>
          <a:ln/>
        </p:spPr>
        <p:txBody>
          <a:bodyPr/>
          <a:lstStyle>
            <a:lvl1pPr>
              <a:defRPr/>
            </a:lvl1pPr>
          </a:lstStyle>
          <a:p>
            <a:pPr>
              <a:defRPr/>
            </a:pPr>
            <a:fld id="{5D9886D1-586E-8149-A2EE-BC536F015AE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866869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en-US">
                <a:latin typeface="Calibri"/>
              </a:rPr>
              <a:t>06/04/10</a:t>
            </a:r>
          </a:p>
        </p:txBody>
      </p:sp>
      <p:sp>
        <p:nvSpPr>
          <p:cNvPr id="5" name="Rectangle 5"/>
          <p:cNvSpPr>
            <a:spLocks noGrp="1" noChangeArrowheads="1"/>
          </p:cNvSpPr>
          <p:nvPr>
            <p:ph type="ftr" idx="11"/>
          </p:nvPr>
        </p:nvSpPr>
        <p:spPr>
          <a:ln/>
        </p:spPr>
        <p:txBody>
          <a:bodyPr/>
          <a:lstStyle>
            <a:lvl1pPr>
              <a:defRPr/>
            </a:lvl1pPr>
          </a:lstStyle>
          <a:p>
            <a:pPr>
              <a:defRPr/>
            </a:pPr>
            <a:endParaRPr lang="en-US">
              <a:latin typeface="Calibri"/>
            </a:endParaRPr>
          </a:p>
        </p:txBody>
      </p:sp>
      <p:sp>
        <p:nvSpPr>
          <p:cNvPr id="6" name="Rectangle 7"/>
          <p:cNvSpPr>
            <a:spLocks noGrp="1" noChangeArrowheads="1"/>
          </p:cNvSpPr>
          <p:nvPr>
            <p:ph type="sldNum" idx="12"/>
          </p:nvPr>
        </p:nvSpPr>
        <p:spPr>
          <a:ln/>
        </p:spPr>
        <p:txBody>
          <a:bodyPr/>
          <a:lstStyle>
            <a:lvl1pPr>
              <a:defRPr/>
            </a:lvl1pPr>
          </a:lstStyle>
          <a:p>
            <a:pPr>
              <a:defRPr/>
            </a:pPr>
            <a:fld id="{394337DC-0FB5-C044-A8AA-DF83264B4AA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668279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r>
              <a:rPr lang="en-US">
                <a:latin typeface="Calibri"/>
              </a:rPr>
              <a:t>06/04/10</a:t>
            </a:r>
          </a:p>
        </p:txBody>
      </p:sp>
      <p:sp>
        <p:nvSpPr>
          <p:cNvPr id="5" name="Rectangle 5"/>
          <p:cNvSpPr>
            <a:spLocks noGrp="1" noChangeArrowheads="1"/>
          </p:cNvSpPr>
          <p:nvPr>
            <p:ph type="ftr" idx="11"/>
          </p:nvPr>
        </p:nvSpPr>
        <p:spPr>
          <a:ln/>
        </p:spPr>
        <p:txBody>
          <a:bodyPr/>
          <a:lstStyle>
            <a:lvl1pPr>
              <a:defRPr/>
            </a:lvl1pPr>
          </a:lstStyle>
          <a:p>
            <a:pPr>
              <a:defRPr/>
            </a:pPr>
            <a:endParaRPr lang="en-US">
              <a:latin typeface="Calibri"/>
            </a:endParaRPr>
          </a:p>
        </p:txBody>
      </p:sp>
      <p:sp>
        <p:nvSpPr>
          <p:cNvPr id="6" name="Rectangle 7"/>
          <p:cNvSpPr>
            <a:spLocks noGrp="1" noChangeArrowheads="1"/>
          </p:cNvSpPr>
          <p:nvPr>
            <p:ph type="sldNum" idx="12"/>
          </p:nvPr>
        </p:nvSpPr>
        <p:spPr>
          <a:ln/>
        </p:spPr>
        <p:txBody>
          <a:bodyPr/>
          <a:lstStyle>
            <a:lvl1pPr>
              <a:defRPr/>
            </a:lvl1pPr>
          </a:lstStyle>
          <a:p>
            <a:pPr>
              <a:defRPr/>
            </a:pPr>
            <a:fld id="{D1639125-7657-5747-A549-47859DBE84FC}"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852774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08413" cy="3503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3810000" cy="3503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r>
              <a:rPr lang="en-US">
                <a:latin typeface="Calibri"/>
              </a:rPr>
              <a:t>06/04/10</a:t>
            </a:r>
          </a:p>
        </p:txBody>
      </p:sp>
      <p:sp>
        <p:nvSpPr>
          <p:cNvPr id="6" name="Rectangle 5"/>
          <p:cNvSpPr>
            <a:spLocks noGrp="1" noChangeArrowheads="1"/>
          </p:cNvSpPr>
          <p:nvPr>
            <p:ph type="ftr" idx="11"/>
          </p:nvPr>
        </p:nvSpPr>
        <p:spPr>
          <a:ln/>
        </p:spPr>
        <p:txBody>
          <a:bodyPr/>
          <a:lstStyle>
            <a:lvl1pPr>
              <a:defRPr/>
            </a:lvl1pPr>
          </a:lstStyle>
          <a:p>
            <a:pPr>
              <a:defRPr/>
            </a:pPr>
            <a:endParaRPr lang="en-US">
              <a:latin typeface="Calibri"/>
            </a:endParaRPr>
          </a:p>
        </p:txBody>
      </p:sp>
      <p:sp>
        <p:nvSpPr>
          <p:cNvPr id="7" name="Rectangle 7"/>
          <p:cNvSpPr>
            <a:spLocks noGrp="1" noChangeArrowheads="1"/>
          </p:cNvSpPr>
          <p:nvPr>
            <p:ph type="sldNum" idx="12"/>
          </p:nvPr>
        </p:nvSpPr>
        <p:spPr>
          <a:ln/>
        </p:spPr>
        <p:txBody>
          <a:bodyPr/>
          <a:lstStyle>
            <a:lvl1pPr>
              <a:defRPr/>
            </a:lvl1pPr>
          </a:lstStyle>
          <a:p>
            <a:pPr>
              <a:defRPr/>
            </a:pPr>
            <a:fld id="{F5B52473-E5BE-C24A-B790-1727CA2D45BB}"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157063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r>
              <a:rPr lang="en-US">
                <a:latin typeface="Calibri"/>
              </a:rPr>
              <a:t>06/04/10</a:t>
            </a:r>
          </a:p>
        </p:txBody>
      </p:sp>
      <p:sp>
        <p:nvSpPr>
          <p:cNvPr id="8" name="Rectangle 5"/>
          <p:cNvSpPr>
            <a:spLocks noGrp="1" noChangeArrowheads="1"/>
          </p:cNvSpPr>
          <p:nvPr>
            <p:ph type="ftr" idx="11"/>
          </p:nvPr>
        </p:nvSpPr>
        <p:spPr>
          <a:ln/>
        </p:spPr>
        <p:txBody>
          <a:bodyPr/>
          <a:lstStyle>
            <a:lvl1pPr>
              <a:defRPr/>
            </a:lvl1pPr>
          </a:lstStyle>
          <a:p>
            <a:pPr>
              <a:defRPr/>
            </a:pPr>
            <a:endParaRPr lang="en-US">
              <a:latin typeface="Calibri"/>
            </a:endParaRPr>
          </a:p>
        </p:txBody>
      </p:sp>
      <p:sp>
        <p:nvSpPr>
          <p:cNvPr id="9" name="Rectangle 7"/>
          <p:cNvSpPr>
            <a:spLocks noGrp="1" noChangeArrowheads="1"/>
          </p:cNvSpPr>
          <p:nvPr>
            <p:ph type="sldNum" idx="12"/>
          </p:nvPr>
        </p:nvSpPr>
        <p:spPr>
          <a:ln/>
        </p:spPr>
        <p:txBody>
          <a:bodyPr/>
          <a:lstStyle>
            <a:lvl1pPr>
              <a:defRPr/>
            </a:lvl1pPr>
          </a:lstStyle>
          <a:p>
            <a:pPr>
              <a:defRPr/>
            </a:pPr>
            <a:fld id="{EC1F2ADF-3BE1-6E44-AB44-7FEEBD1EA095}"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217612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r>
              <a:rPr lang="en-US">
                <a:latin typeface="Calibri"/>
              </a:rPr>
              <a:t>06/04/10</a:t>
            </a:r>
          </a:p>
        </p:txBody>
      </p:sp>
      <p:sp>
        <p:nvSpPr>
          <p:cNvPr id="4" name="Rectangle 5"/>
          <p:cNvSpPr>
            <a:spLocks noGrp="1" noChangeArrowheads="1"/>
          </p:cNvSpPr>
          <p:nvPr>
            <p:ph type="ftr" idx="11"/>
          </p:nvPr>
        </p:nvSpPr>
        <p:spPr>
          <a:ln/>
        </p:spPr>
        <p:txBody>
          <a:bodyPr/>
          <a:lstStyle>
            <a:lvl1pPr>
              <a:defRPr/>
            </a:lvl1pPr>
          </a:lstStyle>
          <a:p>
            <a:pPr>
              <a:defRPr/>
            </a:pPr>
            <a:endParaRPr lang="en-US">
              <a:latin typeface="Calibri"/>
            </a:endParaRPr>
          </a:p>
        </p:txBody>
      </p:sp>
      <p:sp>
        <p:nvSpPr>
          <p:cNvPr id="5" name="Rectangle 7"/>
          <p:cNvSpPr>
            <a:spLocks noGrp="1" noChangeArrowheads="1"/>
          </p:cNvSpPr>
          <p:nvPr>
            <p:ph type="sldNum" idx="12"/>
          </p:nvPr>
        </p:nvSpPr>
        <p:spPr>
          <a:ln/>
        </p:spPr>
        <p:txBody>
          <a:bodyPr/>
          <a:lstStyle>
            <a:lvl1pPr>
              <a:defRPr/>
            </a:lvl1pPr>
          </a:lstStyle>
          <a:p>
            <a:pPr>
              <a:defRPr/>
            </a:pPr>
            <a:fld id="{4684D6E6-2FAC-494E-8ED5-B75DB1329EA8}"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292862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r>
              <a:rPr lang="en-US">
                <a:latin typeface="Calibri"/>
              </a:rPr>
              <a:t>06/04/10</a:t>
            </a:r>
          </a:p>
        </p:txBody>
      </p:sp>
      <p:sp>
        <p:nvSpPr>
          <p:cNvPr id="3" name="Rectangle 5"/>
          <p:cNvSpPr>
            <a:spLocks noGrp="1" noChangeArrowheads="1"/>
          </p:cNvSpPr>
          <p:nvPr>
            <p:ph type="ftr" idx="11"/>
          </p:nvPr>
        </p:nvSpPr>
        <p:spPr>
          <a:ln/>
        </p:spPr>
        <p:txBody>
          <a:bodyPr/>
          <a:lstStyle>
            <a:lvl1pPr>
              <a:defRPr/>
            </a:lvl1pPr>
          </a:lstStyle>
          <a:p>
            <a:pPr>
              <a:defRPr/>
            </a:pPr>
            <a:endParaRPr lang="en-US">
              <a:latin typeface="Calibri"/>
            </a:endParaRPr>
          </a:p>
        </p:txBody>
      </p:sp>
      <p:sp>
        <p:nvSpPr>
          <p:cNvPr id="4" name="Rectangle 7"/>
          <p:cNvSpPr>
            <a:spLocks noGrp="1" noChangeArrowheads="1"/>
          </p:cNvSpPr>
          <p:nvPr>
            <p:ph type="sldNum" idx="12"/>
          </p:nvPr>
        </p:nvSpPr>
        <p:spPr>
          <a:ln/>
        </p:spPr>
        <p:txBody>
          <a:bodyPr/>
          <a:lstStyle>
            <a:lvl1pPr>
              <a:defRPr/>
            </a:lvl1pPr>
          </a:lstStyle>
          <a:p>
            <a:pPr>
              <a:defRPr/>
            </a:pPr>
            <a:fld id="{496BD643-425E-8449-8E43-1101FFEC9D9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407757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r>
              <a:rPr lang="en-US">
                <a:latin typeface="Calibri"/>
              </a:rPr>
              <a:t>06/04/10</a:t>
            </a:r>
          </a:p>
        </p:txBody>
      </p:sp>
      <p:sp>
        <p:nvSpPr>
          <p:cNvPr id="6" name="Rectangle 5"/>
          <p:cNvSpPr>
            <a:spLocks noGrp="1" noChangeArrowheads="1"/>
          </p:cNvSpPr>
          <p:nvPr>
            <p:ph type="ftr" idx="11"/>
          </p:nvPr>
        </p:nvSpPr>
        <p:spPr>
          <a:ln/>
        </p:spPr>
        <p:txBody>
          <a:bodyPr/>
          <a:lstStyle>
            <a:lvl1pPr>
              <a:defRPr/>
            </a:lvl1pPr>
          </a:lstStyle>
          <a:p>
            <a:pPr>
              <a:defRPr/>
            </a:pPr>
            <a:endParaRPr lang="en-US">
              <a:latin typeface="Calibri"/>
            </a:endParaRPr>
          </a:p>
        </p:txBody>
      </p:sp>
      <p:sp>
        <p:nvSpPr>
          <p:cNvPr id="7" name="Rectangle 7"/>
          <p:cNvSpPr>
            <a:spLocks noGrp="1" noChangeArrowheads="1"/>
          </p:cNvSpPr>
          <p:nvPr>
            <p:ph type="sldNum" idx="12"/>
          </p:nvPr>
        </p:nvSpPr>
        <p:spPr>
          <a:ln/>
        </p:spPr>
        <p:txBody>
          <a:bodyPr/>
          <a:lstStyle>
            <a:lvl1pPr>
              <a:defRPr/>
            </a:lvl1pPr>
          </a:lstStyle>
          <a:p>
            <a:pPr>
              <a:defRPr/>
            </a:pPr>
            <a:fld id="{F6696407-6746-E643-A700-83704492882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156313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r>
              <a:rPr lang="en-US">
                <a:latin typeface="Calibri"/>
              </a:rPr>
              <a:t>06/04/10</a:t>
            </a:r>
          </a:p>
        </p:txBody>
      </p:sp>
      <p:sp>
        <p:nvSpPr>
          <p:cNvPr id="6" name="Rectangle 5"/>
          <p:cNvSpPr>
            <a:spLocks noGrp="1" noChangeArrowheads="1"/>
          </p:cNvSpPr>
          <p:nvPr>
            <p:ph type="ftr" idx="11"/>
          </p:nvPr>
        </p:nvSpPr>
        <p:spPr>
          <a:ln/>
        </p:spPr>
        <p:txBody>
          <a:bodyPr/>
          <a:lstStyle>
            <a:lvl1pPr>
              <a:defRPr/>
            </a:lvl1pPr>
          </a:lstStyle>
          <a:p>
            <a:pPr>
              <a:defRPr/>
            </a:pPr>
            <a:endParaRPr lang="en-US">
              <a:latin typeface="Calibri"/>
            </a:endParaRPr>
          </a:p>
        </p:txBody>
      </p:sp>
      <p:sp>
        <p:nvSpPr>
          <p:cNvPr id="7" name="Rectangle 7"/>
          <p:cNvSpPr>
            <a:spLocks noGrp="1" noChangeArrowheads="1"/>
          </p:cNvSpPr>
          <p:nvPr>
            <p:ph type="sldNum" idx="12"/>
          </p:nvPr>
        </p:nvSpPr>
        <p:spPr>
          <a:ln/>
        </p:spPr>
        <p:txBody>
          <a:bodyPr/>
          <a:lstStyle>
            <a:lvl1pPr>
              <a:defRPr/>
            </a:lvl1pPr>
          </a:lstStyle>
          <a:p>
            <a:pPr>
              <a:defRPr/>
            </a:pPr>
            <a:fld id="{C3A9255D-F05A-4647-9C0C-F57CD878224C}"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7807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r>
              <a:rPr lang="en-US"/>
              <a:t>06/04/10</a:t>
            </a:r>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7"/>
          <p:cNvSpPr>
            <a:spLocks noGrp="1" noChangeArrowheads="1"/>
          </p:cNvSpPr>
          <p:nvPr>
            <p:ph type="sldNum" idx="12"/>
          </p:nvPr>
        </p:nvSpPr>
        <p:spPr>
          <a:ln/>
        </p:spPr>
        <p:txBody>
          <a:bodyPr/>
          <a:lstStyle>
            <a:lvl1pPr>
              <a:defRPr/>
            </a:lvl1pPr>
          </a:lstStyle>
          <a:p>
            <a:pPr>
              <a:defRPr/>
            </a:pPr>
            <a:fld id="{EC1F2ADF-3BE1-6E44-AB44-7FEEBD1EA095}"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en-US">
                <a:latin typeface="Calibri"/>
              </a:rPr>
              <a:t>06/04/10</a:t>
            </a:r>
          </a:p>
        </p:txBody>
      </p:sp>
      <p:sp>
        <p:nvSpPr>
          <p:cNvPr id="5" name="Rectangle 5"/>
          <p:cNvSpPr>
            <a:spLocks noGrp="1" noChangeArrowheads="1"/>
          </p:cNvSpPr>
          <p:nvPr>
            <p:ph type="ftr" idx="11"/>
          </p:nvPr>
        </p:nvSpPr>
        <p:spPr>
          <a:ln/>
        </p:spPr>
        <p:txBody>
          <a:bodyPr/>
          <a:lstStyle>
            <a:lvl1pPr>
              <a:defRPr/>
            </a:lvl1pPr>
          </a:lstStyle>
          <a:p>
            <a:pPr>
              <a:defRPr/>
            </a:pPr>
            <a:endParaRPr lang="en-US">
              <a:latin typeface="Calibri"/>
            </a:endParaRPr>
          </a:p>
        </p:txBody>
      </p:sp>
      <p:sp>
        <p:nvSpPr>
          <p:cNvPr id="6" name="Rectangle 7"/>
          <p:cNvSpPr>
            <a:spLocks noGrp="1" noChangeArrowheads="1"/>
          </p:cNvSpPr>
          <p:nvPr>
            <p:ph type="sldNum" idx="12"/>
          </p:nvPr>
        </p:nvSpPr>
        <p:spPr>
          <a:ln/>
        </p:spPr>
        <p:txBody>
          <a:bodyPr/>
          <a:lstStyle>
            <a:lvl1pPr>
              <a:defRPr/>
            </a:lvl1pPr>
          </a:lstStyle>
          <a:p>
            <a:pPr>
              <a:defRPr/>
            </a:pPr>
            <a:fld id="{4DD1E39F-039E-A44D-AB29-63432A4E0238}"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543703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4494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4494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en-US">
                <a:latin typeface="Calibri"/>
              </a:rPr>
              <a:t>06/04/10</a:t>
            </a:r>
          </a:p>
        </p:txBody>
      </p:sp>
      <p:sp>
        <p:nvSpPr>
          <p:cNvPr id="5" name="Rectangle 5"/>
          <p:cNvSpPr>
            <a:spLocks noGrp="1" noChangeArrowheads="1"/>
          </p:cNvSpPr>
          <p:nvPr>
            <p:ph type="ftr" idx="11"/>
          </p:nvPr>
        </p:nvSpPr>
        <p:spPr>
          <a:ln/>
        </p:spPr>
        <p:txBody>
          <a:bodyPr/>
          <a:lstStyle>
            <a:lvl1pPr>
              <a:defRPr/>
            </a:lvl1pPr>
          </a:lstStyle>
          <a:p>
            <a:pPr>
              <a:defRPr/>
            </a:pPr>
            <a:endParaRPr lang="en-US">
              <a:latin typeface="Calibri"/>
            </a:endParaRPr>
          </a:p>
        </p:txBody>
      </p:sp>
      <p:sp>
        <p:nvSpPr>
          <p:cNvPr id="6" name="Rectangle 7"/>
          <p:cNvSpPr>
            <a:spLocks noGrp="1" noChangeArrowheads="1"/>
          </p:cNvSpPr>
          <p:nvPr>
            <p:ph type="sldNum" idx="12"/>
          </p:nvPr>
        </p:nvSpPr>
        <p:spPr>
          <a:ln/>
        </p:spPr>
        <p:txBody>
          <a:bodyPr/>
          <a:lstStyle>
            <a:lvl1pPr>
              <a:defRPr/>
            </a:lvl1pPr>
          </a:lstStyle>
          <a:p>
            <a:pPr>
              <a:defRPr/>
            </a:pPr>
            <a:fld id="{80084FAE-F8FB-2F4D-B332-39F9638D7A6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3207178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836613"/>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08413" cy="3503613"/>
          </a:xfrm>
        </p:spPr>
        <p:txBody>
          <a:bodyPr/>
          <a:lstStyle/>
          <a:p>
            <a:pPr lvl="0"/>
            <a:endParaRPr lang="en-US" noProof="0" smtClean="0"/>
          </a:p>
        </p:txBody>
      </p:sp>
      <p:sp>
        <p:nvSpPr>
          <p:cNvPr id="4" name="Text Placeholder 3"/>
          <p:cNvSpPr>
            <a:spLocks noGrp="1"/>
          </p:cNvSpPr>
          <p:nvPr>
            <p:ph type="body" sz="half" idx="2"/>
          </p:nvPr>
        </p:nvSpPr>
        <p:spPr>
          <a:xfrm>
            <a:off x="4646613" y="1600200"/>
            <a:ext cx="3810000" cy="3503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r>
              <a:rPr lang="en-US">
                <a:latin typeface="Calibri"/>
              </a:rPr>
              <a:t>06/04/10</a:t>
            </a:r>
          </a:p>
        </p:txBody>
      </p:sp>
      <p:sp>
        <p:nvSpPr>
          <p:cNvPr id="6" name="Rectangle 5"/>
          <p:cNvSpPr>
            <a:spLocks noGrp="1" noChangeArrowheads="1"/>
          </p:cNvSpPr>
          <p:nvPr>
            <p:ph type="ftr" idx="11"/>
          </p:nvPr>
        </p:nvSpPr>
        <p:spPr>
          <a:ln/>
        </p:spPr>
        <p:txBody>
          <a:bodyPr/>
          <a:lstStyle>
            <a:lvl1pPr>
              <a:defRPr/>
            </a:lvl1pPr>
          </a:lstStyle>
          <a:p>
            <a:pPr>
              <a:defRPr/>
            </a:pPr>
            <a:endParaRPr lang="en-US">
              <a:latin typeface="Calibri"/>
            </a:endParaRPr>
          </a:p>
        </p:txBody>
      </p:sp>
      <p:sp>
        <p:nvSpPr>
          <p:cNvPr id="7" name="Rectangle 7"/>
          <p:cNvSpPr>
            <a:spLocks noGrp="1" noChangeArrowheads="1"/>
          </p:cNvSpPr>
          <p:nvPr>
            <p:ph type="sldNum" idx="12"/>
          </p:nvPr>
        </p:nvSpPr>
        <p:spPr>
          <a:ln/>
        </p:spPr>
        <p:txBody>
          <a:bodyPr/>
          <a:lstStyle>
            <a:lvl1pPr>
              <a:defRPr/>
            </a:lvl1pPr>
          </a:lstStyle>
          <a:p>
            <a:pPr>
              <a:defRPr/>
            </a:pPr>
            <a:fld id="{EA63C22F-415A-E942-A009-53F91A7D626E}"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336145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atin typeface="Calibri"/>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atin typeface="Calibri"/>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smtClean="0"/>
            </a:lvl1pPr>
          </a:lstStyle>
          <a:p>
            <a:fld id="{4CD5CE80-7B2B-9F4D-AC53-5EB8E3B20EE4}" type="slidenum">
              <a:rPr lang="en-US">
                <a:latin typeface="Calibri"/>
              </a:rPr>
              <a:pPr/>
              <a:t>‹#›</a:t>
            </a:fld>
            <a:endParaRPr lang="en-US">
              <a:latin typeface="Calibri"/>
            </a:endParaRPr>
          </a:p>
        </p:txBody>
      </p:sp>
    </p:spTree>
    <p:extLst>
      <p:ext uri="{BB962C8B-B14F-4D97-AF65-F5344CB8AC3E}">
        <p14:creationId xmlns:p14="http://schemas.microsoft.com/office/powerpoint/2010/main" val="414618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r>
              <a:rPr lang="en-US"/>
              <a:t>06/04/10</a:t>
            </a:r>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7"/>
          <p:cNvSpPr>
            <a:spLocks noGrp="1" noChangeArrowheads="1"/>
          </p:cNvSpPr>
          <p:nvPr>
            <p:ph type="sldNum" idx="12"/>
          </p:nvPr>
        </p:nvSpPr>
        <p:spPr>
          <a:ln/>
        </p:spPr>
        <p:txBody>
          <a:bodyPr/>
          <a:lstStyle>
            <a:lvl1pPr>
              <a:defRPr/>
            </a:lvl1pPr>
          </a:lstStyle>
          <a:p>
            <a:pPr>
              <a:defRPr/>
            </a:pPr>
            <a:fld id="{4684D6E6-2FAC-494E-8ED5-B75DB1329EA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r>
              <a:rPr lang="en-US"/>
              <a:t>06/04/10</a:t>
            </a:r>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7"/>
          <p:cNvSpPr>
            <a:spLocks noGrp="1" noChangeArrowheads="1"/>
          </p:cNvSpPr>
          <p:nvPr>
            <p:ph type="sldNum" idx="12"/>
          </p:nvPr>
        </p:nvSpPr>
        <p:spPr>
          <a:ln/>
        </p:spPr>
        <p:txBody>
          <a:bodyPr/>
          <a:lstStyle>
            <a:lvl1pPr>
              <a:defRPr/>
            </a:lvl1pPr>
          </a:lstStyle>
          <a:p>
            <a:pPr>
              <a:defRPr/>
            </a:pPr>
            <a:fld id="{496BD643-425E-8449-8E43-1101FFEC9D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r>
              <a:rPr lang="en-US"/>
              <a:t>06/04/10</a:t>
            </a:r>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7"/>
          <p:cNvSpPr>
            <a:spLocks noGrp="1" noChangeArrowheads="1"/>
          </p:cNvSpPr>
          <p:nvPr>
            <p:ph type="sldNum" idx="12"/>
          </p:nvPr>
        </p:nvSpPr>
        <p:spPr>
          <a:ln/>
        </p:spPr>
        <p:txBody>
          <a:bodyPr/>
          <a:lstStyle>
            <a:lvl1pPr>
              <a:defRPr/>
            </a:lvl1pPr>
          </a:lstStyle>
          <a:p>
            <a:pPr>
              <a:defRPr/>
            </a:pPr>
            <a:fld id="{F6696407-6746-E643-A700-8370449288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r>
              <a:rPr lang="en-US"/>
              <a:t>06/04/10</a:t>
            </a:r>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7"/>
          <p:cNvSpPr>
            <a:spLocks noGrp="1" noChangeArrowheads="1"/>
          </p:cNvSpPr>
          <p:nvPr>
            <p:ph type="sldNum" idx="12"/>
          </p:nvPr>
        </p:nvSpPr>
        <p:spPr>
          <a:ln/>
        </p:spPr>
        <p:txBody>
          <a:bodyPr/>
          <a:lstStyle>
            <a:lvl1pPr>
              <a:defRPr/>
            </a:lvl1pPr>
          </a:lstStyle>
          <a:p>
            <a:pPr>
              <a:defRPr/>
            </a:pPr>
            <a:fld id="{C3A9255D-F05A-4647-9C0C-F57CD87822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3.xml"/><Relationship Id="rId13" Type="http://schemas.openxmlformats.org/officeDocument/2006/relationships/image" Target="../media/image2.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4" Type="http://schemas.openxmlformats.org/officeDocument/2006/relationships/theme" Target="../theme/theme4.xml"/><Relationship Id="rId5" Type="http://schemas.openxmlformats.org/officeDocument/2006/relationships/image" Target="../media/image2.png"/><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theme" Target="../theme/theme5.xml"/><Relationship Id="rId15" Type="http://schemas.openxmlformats.org/officeDocument/2006/relationships/image" Target="../media/image1.pn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41275"/>
            <a:ext cx="9220200" cy="6899275"/>
          </a:xfrm>
          <a:prstGeom prst="rect">
            <a:avLst/>
          </a:prstGeom>
          <a:noFill/>
          <a:ln w="9525">
            <a:noFill/>
            <a:round/>
            <a:headEnd/>
            <a:tailEnd/>
          </a:ln>
        </p:spPr>
      </p:pic>
      <p:sp>
        <p:nvSpPr>
          <p:cNvPr id="1027" name="Rectangle 2"/>
          <p:cNvSpPr>
            <a:spLocks noGrp="1" noChangeArrowheads="1"/>
          </p:cNvSpPr>
          <p:nvPr>
            <p:ph type="title"/>
          </p:nvPr>
        </p:nvSpPr>
        <p:spPr bwMode="auto">
          <a:xfrm>
            <a:off x="685800" y="609600"/>
            <a:ext cx="7770813" cy="8366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8" name="Rectangle 3"/>
          <p:cNvSpPr>
            <a:spLocks noGrp="1" noChangeArrowheads="1"/>
          </p:cNvSpPr>
          <p:nvPr>
            <p:ph type="body" idx="1"/>
          </p:nvPr>
        </p:nvSpPr>
        <p:spPr bwMode="auto">
          <a:xfrm>
            <a:off x="685800" y="1600200"/>
            <a:ext cx="7770813" cy="35036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4"/>
          <p:cNvSpPr>
            <a:spLocks noGrp="1" noChangeArrowheads="1"/>
          </p:cNvSpPr>
          <p:nvPr>
            <p:ph type="dt"/>
          </p:nvPr>
        </p:nvSpPr>
        <p:spPr bwMode="auto">
          <a:xfrm>
            <a:off x="2971800" y="56388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551616"/>
                </a:solidFill>
                <a:latin typeface="+mn-lt"/>
              </a:defRPr>
            </a:lvl1pPr>
          </a:lstStyle>
          <a:p>
            <a:pPr>
              <a:defRPr/>
            </a:pPr>
            <a:r>
              <a:rPr lang="en-US"/>
              <a:t>06/04/10</a:t>
            </a:r>
          </a:p>
        </p:txBody>
      </p:sp>
      <p:sp>
        <p:nvSpPr>
          <p:cNvPr id="1029" name="Rectangle 5"/>
          <p:cNvSpPr>
            <a:spLocks noGrp="1" noChangeArrowheads="1"/>
          </p:cNvSpPr>
          <p:nvPr>
            <p:ph type="ftr"/>
          </p:nvPr>
        </p:nvSpPr>
        <p:spPr bwMode="auto">
          <a:xfrm>
            <a:off x="4953000" y="56388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551616"/>
                </a:solidFill>
                <a:latin typeface="+mn-lt"/>
              </a:defRPr>
            </a:lvl1pPr>
          </a:lstStyle>
          <a:p>
            <a:pPr>
              <a:defRPr/>
            </a:pPr>
            <a:endParaRPr lang="en-US"/>
          </a:p>
        </p:txBody>
      </p:sp>
      <p:sp>
        <p:nvSpPr>
          <p:cNvPr id="1030" name="Rectangle 6"/>
          <p:cNvSpPr>
            <a:spLocks noChangeArrowheads="1"/>
          </p:cNvSpPr>
          <p:nvPr/>
        </p:nvSpPr>
        <p:spPr bwMode="auto">
          <a:xfrm>
            <a:off x="9802813" y="6381750"/>
            <a:ext cx="184150" cy="457200"/>
          </a:xfrm>
          <a:prstGeom prst="rect">
            <a:avLst/>
          </a:prstGeom>
          <a:noFill/>
          <a:ln w="9525">
            <a:noFill/>
            <a:round/>
            <a:headEnd/>
            <a:tailEnd/>
          </a:ln>
          <a:effectLst/>
        </p:spPr>
        <p:txBody>
          <a:bodyPr wrap="none" anchor="ctr">
            <a:prstTxWarp prst="textNoShape">
              <a:avLst/>
            </a:prstTxWarp>
          </a:bodyPr>
          <a:lstStyle/>
          <a:p>
            <a:pPr>
              <a:defRPr/>
            </a:pPr>
            <a:endParaRPr lang="en-US"/>
          </a:p>
        </p:txBody>
      </p:sp>
      <p:sp>
        <p:nvSpPr>
          <p:cNvPr id="1031" name="Rectangle 7"/>
          <p:cNvSpPr>
            <a:spLocks noGrp="1" noChangeArrowheads="1"/>
          </p:cNvSpPr>
          <p:nvPr>
            <p:ph type="sldNum"/>
          </p:nvPr>
        </p:nvSpPr>
        <p:spPr bwMode="auto">
          <a:xfrm>
            <a:off x="7924800" y="5638800"/>
            <a:ext cx="531813" cy="455613"/>
          </a:xfrm>
          <a:prstGeom prst="rect">
            <a:avLst/>
          </a:prstGeom>
          <a:noFill/>
          <a:ln w="9525">
            <a:noFill/>
            <a:round/>
            <a:headEnd/>
            <a:tailEnd/>
          </a:ln>
          <a:effectLst/>
        </p:spPr>
        <p:txBody>
          <a:bodyPr vert="horz" wrap="square" lIns="90000" tIns="46800" rIns="90000" bIns="46800" numCol="1" anchor="t" anchorCtr="1" compatLnSpc="1">
            <a:prstTxWarp prst="textNoShape">
              <a:avLst/>
            </a:prstTxWarp>
          </a:bodyPr>
          <a:lstStyle>
            <a:lvl1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551616"/>
                </a:solidFill>
                <a:latin typeface="+mn-lt"/>
              </a:defRPr>
            </a:lvl1pPr>
          </a:lstStyle>
          <a:p>
            <a:pPr>
              <a:defRPr/>
            </a:pPr>
            <a:fld id="{DE2EC42B-0231-4140-BDD3-2DA153FFB1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94" r:id="rId13"/>
  </p:sldLayoutIdLst>
  <p:hf sldNum="0" hdr="0" ftr="0"/>
  <p:txStyles>
    <p:titleStyle>
      <a:lvl1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5pPr>
      <a:lvl6pPr marL="25146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6pPr>
      <a:lvl7pPr marL="29718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7pPr>
      <a:lvl8pPr marL="34290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8pPr>
      <a:lvl9pPr marL="38862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charset="0"/>
        <a:defRPr sz="3000">
          <a:solidFill>
            <a:srgbClr val="551616"/>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551616"/>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551616"/>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6E9D5"/>
        </a:solid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w="9525">
            <a:noFill/>
            <a:round/>
            <a:headEnd/>
            <a:tailEnd/>
          </a:ln>
        </p:spPr>
      </p:pic>
      <p:sp>
        <p:nvSpPr>
          <p:cNvPr id="14339" name="Rectangle 2"/>
          <p:cNvSpPr>
            <a:spLocks noGrp="1" noChangeArrowheads="1"/>
          </p:cNvSpPr>
          <p:nvPr>
            <p:ph type="title"/>
          </p:nvPr>
        </p:nvSpPr>
        <p:spPr bwMode="auto">
          <a:xfrm>
            <a:off x="685800" y="2286000"/>
            <a:ext cx="7770813" cy="11414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1" name="Rectangle 3"/>
          <p:cNvSpPr>
            <a:spLocks noChangeArrowheads="1"/>
          </p:cNvSpPr>
          <p:nvPr/>
        </p:nvSpPr>
        <p:spPr bwMode="auto">
          <a:xfrm>
            <a:off x="5510213" y="-796925"/>
            <a:ext cx="184150" cy="457200"/>
          </a:xfrm>
          <a:prstGeom prst="rect">
            <a:avLst/>
          </a:prstGeom>
          <a:noFill/>
          <a:ln w="9525">
            <a:noFill/>
            <a:round/>
            <a:headEnd/>
            <a:tailEnd/>
          </a:ln>
          <a:effectLst/>
        </p:spPr>
        <p:txBody>
          <a:bodyPr wrap="none" anchor="ctr">
            <a:prstTxWarp prst="textNoShape">
              <a:avLst/>
            </a:prstTxWarp>
          </a:bodyPr>
          <a:lstStyle/>
          <a:p>
            <a:pPr>
              <a:defRPr/>
            </a:pPr>
            <a:endParaRPr lang="en-US"/>
          </a:p>
        </p:txBody>
      </p:sp>
      <p:sp>
        <p:nvSpPr>
          <p:cNvPr id="14341" name="Rectangle 4"/>
          <p:cNvSpPr>
            <a:spLocks noGrp="1" noChangeArrowheads="1"/>
          </p:cNvSpPr>
          <p:nvPr>
            <p:ph type="body" idx="1"/>
          </p:nvPr>
        </p:nvSpPr>
        <p:spPr bwMode="auto">
          <a:xfrm>
            <a:off x="457200" y="1604963"/>
            <a:ext cx="822801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98" r:id="rId13"/>
  </p:sldLayoutIdLst>
  <p:txStyles>
    <p:titleStyle>
      <a:lvl1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5pPr>
      <a:lvl6pPr marL="25146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6pPr>
      <a:lvl7pPr marL="29718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7pPr>
      <a:lvl8pPr marL="34290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8pPr>
      <a:lvl9pPr marL="38862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charset="0"/>
        <a:defRPr sz="3000">
          <a:solidFill>
            <a:srgbClr val="551616"/>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551616"/>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551616"/>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6E9D5"/>
        </a:solid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w="9525">
            <a:noFill/>
            <a:round/>
            <a:headEnd/>
            <a:tailEnd/>
          </a:ln>
        </p:spPr>
      </p:pic>
      <p:sp>
        <p:nvSpPr>
          <p:cNvPr id="27651" name="Rectangle 3"/>
          <p:cNvSpPr>
            <a:spLocks noGrp="1" noChangeArrowheads="1"/>
          </p:cNvSpPr>
          <p:nvPr>
            <p:ph type="title"/>
          </p:nvPr>
        </p:nvSpPr>
        <p:spPr bwMode="auto">
          <a:xfrm>
            <a:off x="685800" y="2286000"/>
            <a:ext cx="7770813" cy="11414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47812" name="Rectangle 4"/>
          <p:cNvSpPr>
            <a:spLocks noChangeArrowheads="1"/>
          </p:cNvSpPr>
          <p:nvPr/>
        </p:nvSpPr>
        <p:spPr bwMode="auto">
          <a:xfrm>
            <a:off x="5510213" y="-796925"/>
            <a:ext cx="184150" cy="457200"/>
          </a:xfrm>
          <a:prstGeom prst="rect">
            <a:avLst/>
          </a:prstGeom>
          <a:noFill/>
          <a:ln w="9525">
            <a:noFill/>
            <a:round/>
            <a:headEnd/>
            <a:tailEnd/>
          </a:ln>
          <a:effectLst/>
        </p:spPr>
        <p:txBody>
          <a:bodyPr wrap="none" anchor="ctr">
            <a:prstTxWarp prst="textNoShape">
              <a:avLst/>
            </a:prstTxWarp>
          </a:bodyPr>
          <a:lstStyle/>
          <a:p>
            <a:pPr>
              <a:defRPr/>
            </a:pPr>
            <a:endParaRPr lang="en-US"/>
          </a:p>
        </p:txBody>
      </p:sp>
      <p:sp>
        <p:nvSpPr>
          <p:cNvPr id="27653" name="Rectangle 5"/>
          <p:cNvSpPr>
            <a:spLocks noGrp="1" noChangeArrowheads="1"/>
          </p:cNvSpPr>
          <p:nvPr>
            <p:ph type="body" idx="1"/>
          </p:nvPr>
        </p:nvSpPr>
        <p:spPr bwMode="auto">
          <a:xfrm>
            <a:off x="457200" y="1604963"/>
            <a:ext cx="822801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marL="2057400" indent="-228600"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mj-lt"/>
          <a:ea typeface="+mj-ea"/>
          <a:cs typeface="+mj-cs"/>
        </a:defRPr>
      </a:lvl1pPr>
      <a:lvl2pPr marL="2057400" indent="-228600"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2pPr>
      <a:lvl3pPr marL="2057400" indent="-228600"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3pPr>
      <a:lvl4pPr marL="2057400" indent="-228600"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4pPr>
      <a:lvl5pPr marL="2057400" indent="-228600"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5pPr>
      <a:lvl6pPr marL="25146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6pPr>
      <a:lvl7pPr marL="29718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7pPr>
      <a:lvl8pPr marL="34290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8pPr>
      <a:lvl9pPr marL="38862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charset="0"/>
        <a:defRPr sz="3000">
          <a:solidFill>
            <a:srgbClr val="551616"/>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551616"/>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551616"/>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6E9D5"/>
        </a:solid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w="9525">
            <a:noFill/>
            <a:round/>
            <a:headEnd/>
            <a:tailEnd/>
          </a:ln>
        </p:spPr>
      </p:pic>
      <p:sp>
        <p:nvSpPr>
          <p:cNvPr id="14339" name="Rectangle 2"/>
          <p:cNvSpPr>
            <a:spLocks noGrp="1" noChangeArrowheads="1"/>
          </p:cNvSpPr>
          <p:nvPr>
            <p:ph type="title"/>
          </p:nvPr>
        </p:nvSpPr>
        <p:spPr bwMode="auto">
          <a:xfrm>
            <a:off x="685800" y="2286000"/>
            <a:ext cx="7770813" cy="11414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1" name="Rectangle 3"/>
          <p:cNvSpPr>
            <a:spLocks noChangeArrowheads="1"/>
          </p:cNvSpPr>
          <p:nvPr/>
        </p:nvSpPr>
        <p:spPr bwMode="auto">
          <a:xfrm>
            <a:off x="5510213" y="-796925"/>
            <a:ext cx="184150" cy="457200"/>
          </a:xfrm>
          <a:prstGeom prst="rect">
            <a:avLst/>
          </a:prstGeom>
          <a:noFill/>
          <a:ln w="9525">
            <a:noFill/>
            <a:round/>
            <a:headEnd/>
            <a:tailEnd/>
          </a:ln>
          <a:effectLst/>
        </p:spPr>
        <p:txBody>
          <a:bodyPr wrap="none" anchor="ctr">
            <a:prstTxWarp prst="textNoShape">
              <a:avLst/>
            </a:prstTxWarp>
          </a:bodyPr>
          <a:lstStyle/>
          <a:p>
            <a:pPr>
              <a:defRPr/>
            </a:pPr>
            <a:endParaRPr lang="en-US">
              <a:solidFill>
                <a:srgbClr val="FFFFFF"/>
              </a:solidFill>
            </a:endParaRPr>
          </a:p>
        </p:txBody>
      </p:sp>
      <p:sp>
        <p:nvSpPr>
          <p:cNvPr id="14341" name="Rectangle 4"/>
          <p:cNvSpPr>
            <a:spLocks noGrp="1" noChangeArrowheads="1"/>
          </p:cNvSpPr>
          <p:nvPr>
            <p:ph type="body" idx="1"/>
          </p:nvPr>
        </p:nvSpPr>
        <p:spPr bwMode="auto">
          <a:xfrm>
            <a:off x="457200" y="1604963"/>
            <a:ext cx="822801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9" r:id="rId3"/>
  </p:sldLayoutIdLst>
  <p:txStyles>
    <p:titleStyle>
      <a:lvl1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5pPr>
      <a:lvl6pPr marL="25146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6pPr>
      <a:lvl7pPr marL="29718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7pPr>
      <a:lvl8pPr marL="34290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8pPr>
      <a:lvl9pPr marL="38862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charset="0"/>
        <a:defRPr sz="3000">
          <a:solidFill>
            <a:srgbClr val="551616"/>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551616"/>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551616"/>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41275"/>
            <a:ext cx="9220200" cy="6899275"/>
          </a:xfrm>
          <a:prstGeom prst="rect">
            <a:avLst/>
          </a:prstGeom>
          <a:noFill/>
          <a:ln w="9525">
            <a:noFill/>
            <a:round/>
            <a:headEnd/>
            <a:tailEnd/>
          </a:ln>
        </p:spPr>
      </p:pic>
      <p:sp>
        <p:nvSpPr>
          <p:cNvPr id="1027" name="Rectangle 2"/>
          <p:cNvSpPr>
            <a:spLocks noGrp="1" noChangeArrowheads="1"/>
          </p:cNvSpPr>
          <p:nvPr>
            <p:ph type="title"/>
          </p:nvPr>
        </p:nvSpPr>
        <p:spPr bwMode="auto">
          <a:xfrm>
            <a:off x="685800" y="609600"/>
            <a:ext cx="7770813" cy="8366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8" name="Rectangle 3"/>
          <p:cNvSpPr>
            <a:spLocks noGrp="1" noChangeArrowheads="1"/>
          </p:cNvSpPr>
          <p:nvPr>
            <p:ph type="body" idx="1"/>
          </p:nvPr>
        </p:nvSpPr>
        <p:spPr bwMode="auto">
          <a:xfrm>
            <a:off x="685800" y="1600200"/>
            <a:ext cx="7770813" cy="35036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4"/>
          <p:cNvSpPr>
            <a:spLocks noGrp="1" noChangeArrowheads="1"/>
          </p:cNvSpPr>
          <p:nvPr>
            <p:ph type="dt"/>
          </p:nvPr>
        </p:nvSpPr>
        <p:spPr bwMode="auto">
          <a:xfrm>
            <a:off x="2971800" y="56388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551616"/>
                </a:solidFill>
                <a:latin typeface="+mn-lt"/>
              </a:defRPr>
            </a:lvl1pPr>
          </a:lstStyle>
          <a:p>
            <a:pPr>
              <a:defRPr/>
            </a:pPr>
            <a:r>
              <a:rPr lang="en-US">
                <a:latin typeface="Calibri"/>
              </a:rPr>
              <a:t>06/04/10</a:t>
            </a:r>
          </a:p>
        </p:txBody>
      </p:sp>
      <p:sp>
        <p:nvSpPr>
          <p:cNvPr id="1029" name="Rectangle 5"/>
          <p:cNvSpPr>
            <a:spLocks noGrp="1" noChangeArrowheads="1"/>
          </p:cNvSpPr>
          <p:nvPr>
            <p:ph type="ftr"/>
          </p:nvPr>
        </p:nvSpPr>
        <p:spPr bwMode="auto">
          <a:xfrm>
            <a:off x="4953000" y="56388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551616"/>
                </a:solidFill>
                <a:latin typeface="+mn-lt"/>
              </a:defRPr>
            </a:lvl1pPr>
          </a:lstStyle>
          <a:p>
            <a:pPr>
              <a:defRPr/>
            </a:pPr>
            <a:endParaRPr lang="en-US">
              <a:latin typeface="Calibri"/>
            </a:endParaRPr>
          </a:p>
        </p:txBody>
      </p:sp>
      <p:sp>
        <p:nvSpPr>
          <p:cNvPr id="1030" name="Rectangle 6"/>
          <p:cNvSpPr>
            <a:spLocks noChangeArrowheads="1"/>
          </p:cNvSpPr>
          <p:nvPr/>
        </p:nvSpPr>
        <p:spPr bwMode="auto">
          <a:xfrm>
            <a:off x="9802813" y="6381750"/>
            <a:ext cx="184150" cy="457200"/>
          </a:xfrm>
          <a:prstGeom prst="rect">
            <a:avLst/>
          </a:prstGeom>
          <a:noFill/>
          <a:ln w="9525">
            <a:noFill/>
            <a:round/>
            <a:headEnd/>
            <a:tailEnd/>
          </a:ln>
          <a:effectLst/>
        </p:spPr>
        <p:txBody>
          <a:bodyPr wrap="none" anchor="ctr">
            <a:prstTxWarp prst="textNoShape">
              <a:avLst/>
            </a:prstTxWarp>
          </a:bodyPr>
          <a:lstStyle/>
          <a:p>
            <a:pPr>
              <a:defRPr/>
            </a:pPr>
            <a:endParaRPr lang="en-US">
              <a:solidFill>
                <a:srgbClr val="FFFFFF"/>
              </a:solidFill>
            </a:endParaRPr>
          </a:p>
        </p:txBody>
      </p:sp>
      <p:sp>
        <p:nvSpPr>
          <p:cNvPr id="1031" name="Rectangle 7"/>
          <p:cNvSpPr>
            <a:spLocks noGrp="1" noChangeArrowheads="1"/>
          </p:cNvSpPr>
          <p:nvPr>
            <p:ph type="sldNum"/>
          </p:nvPr>
        </p:nvSpPr>
        <p:spPr bwMode="auto">
          <a:xfrm>
            <a:off x="7924800" y="5638800"/>
            <a:ext cx="531813" cy="455613"/>
          </a:xfrm>
          <a:prstGeom prst="rect">
            <a:avLst/>
          </a:prstGeom>
          <a:noFill/>
          <a:ln w="9525">
            <a:noFill/>
            <a:round/>
            <a:headEnd/>
            <a:tailEnd/>
          </a:ln>
          <a:effectLst/>
        </p:spPr>
        <p:txBody>
          <a:bodyPr vert="horz" wrap="square" lIns="90000" tIns="46800" rIns="90000" bIns="46800" numCol="1" anchor="t" anchorCtr="1" compatLnSpc="1">
            <a:prstTxWarp prst="textNoShape">
              <a:avLst/>
            </a:prstTxWarp>
          </a:bodyPr>
          <a:lstStyle>
            <a:lvl1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551616"/>
                </a:solidFill>
                <a:latin typeface="+mn-lt"/>
              </a:defRPr>
            </a:lvl1pPr>
          </a:lstStyle>
          <a:p>
            <a:pPr>
              <a:defRPr/>
            </a:pPr>
            <a:fld id="{DE2EC42B-0231-4140-BDD3-2DA153FFB176}"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5546829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sldNum="0" hdr="0" ftr="0"/>
  <p:txStyles>
    <p:titleStyle>
      <a:lvl1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5pPr>
      <a:lvl6pPr marL="25146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6pPr>
      <a:lvl7pPr marL="29718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7pPr>
      <a:lvl8pPr marL="34290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8pPr>
      <a:lvl9pPr marL="38862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charset="0"/>
        <a:defRPr sz="3000">
          <a:solidFill>
            <a:srgbClr val="551616"/>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551616"/>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551616"/>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4.xml"/><Relationship Id="rId5" Type="http://schemas.openxmlformats.org/officeDocument/2006/relationships/image" Target="../media/image20.jpeg"/><Relationship Id="rId6" Type="http://schemas.openxmlformats.org/officeDocument/2006/relationships/image" Target="../media/image21.png"/><Relationship Id="rId1" Type="http://schemas.microsoft.com/office/2007/relationships/media" Target="file://localhost/C/%5CIMAGES%5C0-%20Sony%20Images%5C2001%5C2001-07-02%20WatDoiS%5CMOV00023.MPG" TargetMode="External"/><Relationship Id="rId2" Type="http://schemas.openxmlformats.org/officeDocument/2006/relationships/video" Target="file://localhost/C/%5CIMAGES%5C0-%20Sony%20Images%5C2001%5C2001-07-02%20WatDoiS%5CMOV00023.M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jpeg"/><Relationship Id="rId3" Type="http://schemas.openxmlformats.org/officeDocument/2006/relationships/image" Target="../media/image4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8.jpeg"/></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13.xml"/><Relationship Id="rId2" Type="http://schemas.openxmlformats.org/officeDocument/2006/relationships/image" Target="../media/image49.png"/></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 Id="rId9" Type="http://schemas.openxmlformats.org/officeDocument/2006/relationships/image" Target="../media/image61.png"/><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68.xml.rels><?xml version="1.0" encoding="UTF-8" standalone="yes"?>
<Relationships xmlns="http://schemas.openxmlformats.org/package/2006/relationships"><Relationship Id="rId3" Type="http://schemas.openxmlformats.org/officeDocument/2006/relationships/hyperlink" Target="http://en.wikipedia.org/wiki/Buddhism_in_Thailand" TargetMode="External"/><Relationship Id="rId4" Type="http://schemas.openxmlformats.org/officeDocument/2006/relationships/hyperlink" Target="http://en.wikipedia.org/wiki/Buddhism" TargetMode="External"/><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562600"/>
            <a:ext cx="4572000" cy="656590"/>
          </a:xfrm>
          <a:prstGeom prst="rect">
            <a:avLst/>
          </a:prstGeom>
        </p:spPr>
        <p:txBody>
          <a:bodyPr>
            <a:spAutoFit/>
          </a:bodyPr>
          <a:lstStyle/>
          <a:p>
            <a:pPr algn="l">
              <a:lnSpc>
                <a:spcPct val="80000"/>
              </a:lnSpc>
              <a:spcBef>
                <a:spcPct val="20000"/>
              </a:spcBef>
              <a:buClr>
                <a:schemeClr val="hlink"/>
              </a:buClr>
              <a:buSzPct val="75000"/>
              <a:buFont typeface="Wingdings" charset="2"/>
              <a:buNone/>
            </a:pPr>
            <a:r>
              <a:rPr lang="en-US" sz="2000" u="none" dirty="0" smtClean="0">
                <a:solidFill>
                  <a:schemeClr val="accent4">
                    <a:lumMod val="40000"/>
                    <a:lumOff val="60000"/>
                  </a:schemeClr>
                </a:solidFill>
                <a:latin typeface="+mn-lt"/>
              </a:rPr>
              <a:t>Neil O. Thompson, MD </a:t>
            </a:r>
          </a:p>
          <a:p>
            <a:pPr algn="l">
              <a:lnSpc>
                <a:spcPct val="80000"/>
              </a:lnSpc>
              <a:spcBef>
                <a:spcPct val="20000"/>
              </a:spcBef>
              <a:buClr>
                <a:schemeClr val="hlink"/>
              </a:buClr>
              <a:buSzPct val="75000"/>
              <a:buFont typeface="Wingdings" charset="2"/>
              <a:buNone/>
            </a:pPr>
            <a:r>
              <a:rPr lang="en-US" sz="2000" u="none" dirty="0" smtClean="0">
                <a:solidFill>
                  <a:schemeClr val="accent4">
                    <a:lumMod val="40000"/>
                    <a:lumOff val="60000"/>
                  </a:schemeClr>
                </a:solidFill>
                <a:latin typeface="+mn-lt"/>
              </a:rPr>
              <a:t>David Leung, MD	</a:t>
            </a:r>
            <a:endParaRPr lang="en-US" sz="2000" u="none" dirty="0">
              <a:solidFill>
                <a:schemeClr val="accent4">
                  <a:lumMod val="40000"/>
                  <a:lumOff val="60000"/>
                </a:schemeClr>
              </a:solidFill>
              <a:latin typeface="+mn-lt"/>
            </a:endParaRPr>
          </a:p>
        </p:txBody>
      </p:sp>
      <p:sp>
        <p:nvSpPr>
          <p:cNvPr id="7" name="Rectangle 6"/>
          <p:cNvSpPr/>
          <p:nvPr/>
        </p:nvSpPr>
        <p:spPr>
          <a:xfrm>
            <a:off x="4343400" y="5562600"/>
            <a:ext cx="4572000" cy="964367"/>
          </a:xfrm>
          <a:prstGeom prst="rect">
            <a:avLst/>
          </a:prstGeom>
        </p:spPr>
        <p:txBody>
          <a:bodyPr>
            <a:spAutoFit/>
          </a:bodyPr>
          <a:lstStyle/>
          <a:p>
            <a:pPr>
              <a:lnSpc>
                <a:spcPct val="80000"/>
              </a:lnSpc>
              <a:spcBef>
                <a:spcPct val="20000"/>
              </a:spcBef>
              <a:buClr>
                <a:schemeClr val="hlink"/>
              </a:buClr>
              <a:buSzPct val="75000"/>
              <a:buFont typeface="Wingdings" charset="2"/>
              <a:buNone/>
            </a:pPr>
            <a:r>
              <a:rPr lang="en-US" sz="2000" u="none" dirty="0" smtClean="0">
                <a:solidFill>
                  <a:schemeClr val="accent4">
                    <a:lumMod val="40000"/>
                    <a:lumOff val="60000"/>
                  </a:schemeClr>
                </a:solidFill>
                <a:latin typeface="+mn-lt"/>
              </a:rPr>
              <a:t>Global Missions Health Conference</a:t>
            </a:r>
          </a:p>
          <a:p>
            <a:pPr>
              <a:lnSpc>
                <a:spcPct val="80000"/>
              </a:lnSpc>
              <a:spcBef>
                <a:spcPct val="20000"/>
              </a:spcBef>
              <a:buClr>
                <a:schemeClr val="hlink"/>
              </a:buClr>
              <a:buSzPct val="75000"/>
              <a:buFont typeface="Wingdings" charset="2"/>
              <a:buNone/>
            </a:pPr>
            <a:r>
              <a:rPr lang="en-US" sz="2000" u="none" dirty="0" smtClean="0">
                <a:solidFill>
                  <a:schemeClr val="accent4">
                    <a:lumMod val="40000"/>
                    <a:lumOff val="60000"/>
                  </a:schemeClr>
                </a:solidFill>
                <a:latin typeface="+mn-lt"/>
              </a:rPr>
              <a:t>Louisville, KY</a:t>
            </a:r>
          </a:p>
          <a:p>
            <a:pPr>
              <a:lnSpc>
                <a:spcPct val="80000"/>
              </a:lnSpc>
              <a:spcBef>
                <a:spcPct val="20000"/>
              </a:spcBef>
              <a:buClr>
                <a:schemeClr val="hlink"/>
              </a:buClr>
              <a:buSzPct val="75000"/>
              <a:buFont typeface="Wingdings" charset="2"/>
              <a:buNone/>
            </a:pPr>
            <a:r>
              <a:rPr lang="en-US" sz="2000" u="none" dirty="0">
                <a:solidFill>
                  <a:schemeClr val="accent4">
                    <a:lumMod val="40000"/>
                    <a:lumOff val="60000"/>
                  </a:schemeClr>
                </a:solidFill>
                <a:latin typeface="+mn-lt"/>
              </a:rPr>
              <a:t>7</a:t>
            </a:r>
            <a:r>
              <a:rPr lang="en-US" sz="2000" u="none" dirty="0" smtClean="0">
                <a:solidFill>
                  <a:schemeClr val="accent4">
                    <a:lumMod val="40000"/>
                    <a:lumOff val="60000"/>
                  </a:schemeClr>
                </a:solidFill>
                <a:latin typeface="+mn-lt"/>
              </a:rPr>
              <a:t> November 2014</a:t>
            </a:r>
            <a:endParaRPr lang="en-US" sz="2000" u="none" dirty="0">
              <a:solidFill>
                <a:schemeClr val="accent4">
                  <a:lumMod val="40000"/>
                  <a:lumOff val="60000"/>
                </a:schemeClr>
              </a:solidFill>
              <a:latin typeface="+mn-lt"/>
            </a:endParaRPr>
          </a:p>
        </p:txBody>
      </p:sp>
      <p:sp>
        <p:nvSpPr>
          <p:cNvPr id="6" name="Rectangle 1"/>
          <p:cNvSpPr txBox="1">
            <a:spLocks noChangeArrowheads="1"/>
          </p:cNvSpPr>
          <p:nvPr/>
        </p:nvSpPr>
        <p:spPr bwMode="auto">
          <a:xfrm>
            <a:off x="228600" y="2133600"/>
            <a:ext cx="8686800" cy="205740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5pPr>
            <a:lvl6pPr marL="25146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6pPr>
            <a:lvl7pPr marL="29718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7pPr>
            <a:lvl8pPr marL="34290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8pPr>
            <a:lvl9pPr marL="38862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9p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i="0" u="none" dirty="0" smtClean="0">
                <a:solidFill>
                  <a:srgbClr val="5D0B0A"/>
                </a:solidFill>
              </a:rPr>
              <a:t>Understanding Worldviews:</a:t>
            </a:r>
            <a:br>
              <a:rPr lang="en-US" sz="4000" i="0" u="none" dirty="0" smtClean="0">
                <a:solidFill>
                  <a:srgbClr val="5D0B0A"/>
                </a:solidFill>
              </a:rPr>
            </a:br>
            <a:r>
              <a:rPr lang="en-US" sz="4000" i="0" u="none" dirty="0" smtClean="0">
                <a:solidFill>
                  <a:srgbClr val="5D0B0A"/>
                </a:solidFill>
              </a:rPr>
              <a:t>Buddhist &amp; Confucian</a:t>
            </a:r>
            <a:endParaRPr lang="en-US" sz="4000" i="0" u="none" dirty="0">
              <a:solidFill>
                <a:srgbClr val="5D0B0A"/>
              </a:solidFill>
            </a:endParaRPr>
          </a:p>
        </p:txBody>
      </p:sp>
    </p:spTree>
    <p:extLst>
      <p:ext uri="{BB962C8B-B14F-4D97-AF65-F5344CB8AC3E}">
        <p14:creationId xmlns:p14="http://schemas.microsoft.com/office/powerpoint/2010/main" val="31313375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7813"/>
            <a:ext cx="8229600" cy="788987"/>
          </a:xfrm>
        </p:spPr>
        <p:txBody>
          <a:bodyPr/>
          <a:lstStyle/>
          <a:p>
            <a:r>
              <a:rPr lang="en-US" b="0" i="0" dirty="0" smtClean="0"/>
              <a:t>What is Worldview?</a:t>
            </a:r>
            <a:endParaRPr lang="en-US" b="0" i="0" dirty="0"/>
          </a:p>
        </p:txBody>
      </p:sp>
      <p:sp>
        <p:nvSpPr>
          <p:cNvPr id="2" name="Rectangle 1"/>
          <p:cNvSpPr/>
          <p:nvPr/>
        </p:nvSpPr>
        <p:spPr>
          <a:xfrm>
            <a:off x="762000" y="1828800"/>
            <a:ext cx="6858000" cy="1815882"/>
          </a:xfrm>
          <a:prstGeom prst="rect">
            <a:avLst/>
          </a:prstGeom>
        </p:spPr>
        <p:txBody>
          <a:bodyPr wrap="square">
            <a:spAutoFit/>
          </a:bodyPr>
          <a:lstStyle/>
          <a:p>
            <a:pPr algn="l"/>
            <a:r>
              <a:rPr lang="en-US" sz="2800" b="0" i="0" u="none" dirty="0">
                <a:solidFill>
                  <a:schemeClr val="tx1"/>
                </a:solidFill>
                <a:latin typeface="Calibri"/>
                <a:ea typeface="Cambria"/>
                <a:cs typeface="Times New Roman"/>
              </a:rPr>
              <a:t>A worldview (or vision of life) is a framework or set of fundamental beliefs through which we view the world and our calling and future in </a:t>
            </a:r>
            <a:r>
              <a:rPr lang="en-US" sz="2800" b="0" i="0" u="none" dirty="0" smtClean="0">
                <a:solidFill>
                  <a:schemeClr val="tx1"/>
                </a:solidFill>
                <a:latin typeface="Calibri"/>
                <a:ea typeface="Cambria"/>
                <a:cs typeface="Times New Roman"/>
              </a:rPr>
              <a:t>it.</a:t>
            </a:r>
            <a:r>
              <a:rPr lang="en-US" sz="2800" i="0" dirty="0" smtClean="0">
                <a:latin typeface="Calibri"/>
                <a:ea typeface="Cambria"/>
                <a:cs typeface="Times New Roman"/>
              </a:rPr>
              <a:t>… </a:t>
            </a:r>
            <a:endParaRPr lang="en-US" sz="2800" i="0" dirty="0"/>
          </a:p>
        </p:txBody>
      </p:sp>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28581136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7813"/>
            <a:ext cx="8229600" cy="788987"/>
          </a:xfrm>
        </p:spPr>
        <p:txBody>
          <a:bodyPr/>
          <a:lstStyle/>
          <a:p>
            <a:r>
              <a:rPr lang="en-US" b="0" i="0" dirty="0" smtClean="0"/>
              <a:t>What kinds of questions does “Worldview” ask?</a:t>
            </a:r>
            <a:endParaRPr lang="en-US" b="0" i="0" dirty="0"/>
          </a:p>
        </p:txBody>
      </p:sp>
      <p:sp>
        <p:nvSpPr>
          <p:cNvPr id="5" name="Rectangle 4"/>
          <p:cNvSpPr/>
          <p:nvPr/>
        </p:nvSpPr>
        <p:spPr>
          <a:xfrm>
            <a:off x="4160838" y="2307580"/>
            <a:ext cx="2286000" cy="461665"/>
          </a:xfrm>
          <a:prstGeom prst="rect">
            <a:avLst/>
          </a:prstGeom>
        </p:spPr>
        <p:txBody>
          <a:bodyPr>
            <a:spAutoFit/>
          </a:bodyPr>
          <a:lstStyle/>
          <a:p>
            <a:r>
              <a:rPr lang="en-US" sz="1200" dirty="0">
                <a:latin typeface="Calibri"/>
                <a:ea typeface="Cambria"/>
                <a:cs typeface="Times New Roman"/>
              </a:rPr>
              <a:t>What is the nature of the world around us? </a:t>
            </a:r>
            <a:endParaRPr lang="en-US" dirty="0"/>
          </a:p>
        </p:txBody>
      </p:sp>
      <p:sp>
        <p:nvSpPr>
          <p:cNvPr id="6" name="Rectangle 5"/>
          <p:cNvSpPr/>
          <p:nvPr/>
        </p:nvSpPr>
        <p:spPr>
          <a:xfrm>
            <a:off x="4851400" y="1467793"/>
            <a:ext cx="2286000" cy="461665"/>
          </a:xfrm>
          <a:prstGeom prst="rect">
            <a:avLst/>
          </a:prstGeom>
        </p:spPr>
        <p:txBody>
          <a:bodyPr>
            <a:spAutoFit/>
          </a:bodyPr>
          <a:lstStyle/>
          <a:p>
            <a:r>
              <a:rPr lang="en-US" sz="1200" dirty="0">
                <a:latin typeface="Calibri"/>
                <a:ea typeface="Cambria"/>
                <a:cs typeface="Times New Roman"/>
              </a:rPr>
              <a:t>What is the nature of the world around us? </a:t>
            </a:r>
            <a:endParaRPr lang="en-US" dirty="0"/>
          </a:p>
        </p:txBody>
      </p:sp>
      <p:sp>
        <p:nvSpPr>
          <p:cNvPr id="9" name="Rectangle 8"/>
          <p:cNvSpPr/>
          <p:nvPr/>
        </p:nvSpPr>
        <p:spPr>
          <a:xfrm>
            <a:off x="838200" y="1143000"/>
            <a:ext cx="7543800" cy="2763833"/>
          </a:xfrm>
          <a:prstGeom prst="rect">
            <a:avLst/>
          </a:prstGeom>
        </p:spPr>
        <p:txBody>
          <a:bodyPr wrap="square">
            <a:spAutoFit/>
          </a:bodyPr>
          <a:lstStyle/>
          <a:p>
            <a:pPr marL="457200" lvl="0" indent="-457200" algn="l" eaLnBrk="0" hangingPunct="0">
              <a:spcBef>
                <a:spcPct val="30000"/>
              </a:spcBef>
              <a:buFont typeface="Wingdings" charset="2"/>
              <a:buChar char="Ø"/>
            </a:pPr>
            <a:r>
              <a:rPr lang="en-US" sz="2800" b="0" i="0" u="none" dirty="0">
                <a:solidFill>
                  <a:srgbClr val="000000"/>
                </a:solidFill>
                <a:latin typeface="+mn-lt"/>
                <a:ea typeface="Arial" charset="0"/>
                <a:cs typeface="Arial" charset="0"/>
              </a:rPr>
              <a:t>What is the nature of the world around </a:t>
            </a:r>
            <a:r>
              <a:rPr lang="en-US" sz="2800" b="0" i="0" u="none" dirty="0" smtClean="0">
                <a:solidFill>
                  <a:srgbClr val="000000"/>
                </a:solidFill>
                <a:latin typeface="+mn-lt"/>
                <a:ea typeface="Arial" charset="0"/>
                <a:cs typeface="Arial" charset="0"/>
              </a:rPr>
              <a:t>us?</a:t>
            </a:r>
          </a:p>
          <a:p>
            <a:pPr marL="457200" lvl="0" indent="-457200" algn="l" eaLnBrk="0" hangingPunct="0">
              <a:spcBef>
                <a:spcPct val="30000"/>
              </a:spcBef>
              <a:buFont typeface="Wingdings" charset="2"/>
              <a:buChar char="Ø"/>
            </a:pPr>
            <a:r>
              <a:rPr lang="en-US" sz="2800" b="0" i="0" u="none" dirty="0">
                <a:solidFill>
                  <a:srgbClr val="000000"/>
                </a:solidFill>
                <a:latin typeface="+mn-lt"/>
                <a:ea typeface="Arial" charset="0"/>
                <a:cs typeface="Arial" charset="0"/>
              </a:rPr>
              <a:t>What is a human being? </a:t>
            </a:r>
            <a:endParaRPr lang="en-US" sz="2800" b="0" i="0" u="none" dirty="0" smtClean="0">
              <a:solidFill>
                <a:srgbClr val="000000"/>
              </a:solidFill>
              <a:latin typeface="+mn-lt"/>
              <a:ea typeface="Arial" charset="0"/>
              <a:cs typeface="Arial" charset="0"/>
            </a:endParaRPr>
          </a:p>
          <a:p>
            <a:pPr marL="457200" lvl="0" indent="-457200" algn="l" eaLnBrk="0" hangingPunct="0">
              <a:spcBef>
                <a:spcPct val="30000"/>
              </a:spcBef>
              <a:buFont typeface="Wingdings" charset="2"/>
              <a:buChar char="Ø"/>
            </a:pPr>
            <a:r>
              <a:rPr lang="en-US" sz="2800" b="0" i="0" u="none" dirty="0" smtClean="0">
                <a:solidFill>
                  <a:srgbClr val="000000"/>
                </a:solidFill>
                <a:latin typeface="+mn-lt"/>
                <a:ea typeface="Arial" charset="0"/>
                <a:cs typeface="Arial" charset="0"/>
              </a:rPr>
              <a:t>Where </a:t>
            </a:r>
            <a:r>
              <a:rPr lang="en-US" sz="2800" b="0" i="0" u="none" dirty="0">
                <a:solidFill>
                  <a:srgbClr val="000000"/>
                </a:solidFill>
                <a:latin typeface="+mn-lt"/>
                <a:ea typeface="Arial" charset="0"/>
                <a:cs typeface="Arial" charset="0"/>
              </a:rPr>
              <a:t>do we come from? </a:t>
            </a:r>
          </a:p>
          <a:p>
            <a:pPr marL="457200" lvl="0" indent="-457200" algn="l" eaLnBrk="0" hangingPunct="0">
              <a:spcBef>
                <a:spcPct val="30000"/>
              </a:spcBef>
              <a:buFont typeface="Wingdings" charset="2"/>
              <a:buChar char="Ø"/>
            </a:pPr>
            <a:r>
              <a:rPr lang="en-US" sz="2800" b="0" i="0" u="none" dirty="0">
                <a:solidFill>
                  <a:srgbClr val="000000"/>
                </a:solidFill>
                <a:latin typeface="+mn-lt"/>
                <a:ea typeface="Arial" charset="0"/>
                <a:cs typeface="Arial" charset="0"/>
              </a:rPr>
              <a:t>What happens to a person at death? </a:t>
            </a:r>
            <a:endParaRPr lang="en-US" sz="2800" b="0" i="0" u="none" dirty="0" smtClean="0">
              <a:solidFill>
                <a:srgbClr val="000000"/>
              </a:solidFill>
              <a:latin typeface="+mn-lt"/>
              <a:ea typeface="Arial" charset="0"/>
              <a:cs typeface="Arial" charset="0"/>
            </a:endParaRPr>
          </a:p>
          <a:p>
            <a:pPr marL="457200" lvl="0" indent="-457200" algn="l" eaLnBrk="0" hangingPunct="0">
              <a:spcBef>
                <a:spcPct val="30000"/>
              </a:spcBef>
              <a:buFont typeface="Wingdings" charset="2"/>
              <a:buChar char="Ø"/>
            </a:pPr>
            <a:r>
              <a:rPr lang="en-US" sz="2800" b="0" i="0" u="none" dirty="0" smtClean="0">
                <a:solidFill>
                  <a:srgbClr val="000000"/>
                </a:solidFill>
                <a:latin typeface="+mn-lt"/>
                <a:ea typeface="Arial" charset="0"/>
                <a:cs typeface="Arial" charset="0"/>
              </a:rPr>
              <a:t>What </a:t>
            </a:r>
            <a:r>
              <a:rPr lang="en-US" sz="2800" b="0" i="0" u="none" dirty="0">
                <a:solidFill>
                  <a:srgbClr val="000000"/>
                </a:solidFill>
                <a:latin typeface="+mn-lt"/>
                <a:ea typeface="Arial" charset="0"/>
                <a:cs typeface="Arial" charset="0"/>
              </a:rPr>
              <a:t>is the meaning of human history? </a:t>
            </a:r>
            <a:endParaRPr lang="en-US" sz="2800" b="0" i="0" u="none" dirty="0">
              <a:solidFill>
                <a:srgbClr val="000000"/>
              </a:solidFill>
              <a:latin typeface="Times New Roman" charset="0"/>
              <a:ea typeface="Arial" charset="0"/>
              <a:cs typeface="Arial" charset="0"/>
            </a:endParaRPr>
          </a:p>
        </p:txBody>
      </p:sp>
      <p:sp>
        <p:nvSpPr>
          <p:cNvPr id="10" name="TextBox 9"/>
          <p:cNvSpPr txBox="1"/>
          <p:nvPr/>
        </p:nvSpPr>
        <p:spPr>
          <a:xfrm>
            <a:off x="304800" y="5334000"/>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42448028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228600" y="152400"/>
            <a:ext cx="8686800" cy="533400"/>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ts val="750"/>
              </a:spcBef>
              <a:spcAft>
                <a:spcPct val="0"/>
              </a:spcAft>
              <a:buClr>
                <a:srgbClr val="000000"/>
              </a:buClr>
              <a:buSzPct val="100000"/>
              <a:buFont typeface="Times New Roman" charset="0"/>
              <a:defRPr sz="3000">
                <a:solidFill>
                  <a:srgbClr val="551616"/>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551616"/>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551616"/>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9pPr>
          </a:lstStyle>
          <a:p>
            <a:pPr algn="ctr" eaLnBrk="1" hangingPunct="1">
              <a:buFont typeface="Wingdings" charset="2"/>
              <a:buNone/>
            </a:pPr>
            <a:r>
              <a:rPr lang="en-US" sz="2800" b="0" i="0" u="none" dirty="0" smtClean="0">
                <a:solidFill>
                  <a:srgbClr val="FDE2B0"/>
                </a:solidFill>
                <a:latin typeface="+mj-lt"/>
              </a:rPr>
              <a:t>Meet Mr. Riap</a:t>
            </a:r>
            <a:endParaRPr lang="en-US" sz="2800" b="0" i="0" u="none" dirty="0">
              <a:solidFill>
                <a:srgbClr val="FDE2B0"/>
              </a:solidFill>
              <a:latin typeface="+mj-l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524000"/>
            <a:ext cx="6273784" cy="4506913"/>
          </a:xfrm>
          <a:prstGeom prst="rect">
            <a:avLst/>
          </a:prstGeom>
          <a:noFill/>
          <a:ln w="9525">
            <a:noFill/>
            <a:miter lim="800000"/>
            <a:headEnd/>
            <a:tailEnd/>
          </a:ln>
          <a:effectLst/>
        </p:spPr>
      </p:pic>
    </p:spTree>
    <p:extLst>
      <p:ext uri="{BB962C8B-B14F-4D97-AF65-F5344CB8AC3E}">
        <p14:creationId xmlns:p14="http://schemas.microsoft.com/office/powerpoint/2010/main" val="11632158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609600" y="685800"/>
            <a:ext cx="7848600" cy="5421414"/>
          </a:xfrm>
          <a:prstGeom prst="rect">
            <a:avLst/>
          </a:prstGeom>
          <a:noFill/>
          <a:ln w="9525">
            <a:noFill/>
            <a:miter lim="800000"/>
            <a:headEnd/>
            <a:tailEnd/>
          </a:ln>
        </p:spPr>
      </p:pic>
      <p:sp>
        <p:nvSpPr>
          <p:cNvPr id="24579" name="Rectangle 4"/>
          <p:cNvSpPr>
            <a:spLocks noGrp="1" noChangeArrowheads="1"/>
          </p:cNvSpPr>
          <p:nvPr>
            <p:ph type="body" sz="half" idx="1"/>
          </p:nvPr>
        </p:nvSpPr>
        <p:spPr>
          <a:xfrm>
            <a:off x="228600" y="152400"/>
            <a:ext cx="8686800" cy="533400"/>
          </a:xfrm>
          <a:noFill/>
        </p:spPr>
        <p:txBody>
          <a:bodyPr/>
          <a:lstStyle/>
          <a:p>
            <a:pPr algn="ctr" eaLnBrk="1" hangingPunct="1">
              <a:buFont typeface="Wingdings" charset="2"/>
              <a:buNone/>
            </a:pPr>
            <a:r>
              <a:rPr lang="en-US" sz="2800" dirty="0" smtClean="0">
                <a:solidFill>
                  <a:srgbClr val="FDE2B0"/>
                </a:solidFill>
                <a:latin typeface="+mj-lt"/>
              </a:rPr>
              <a:t>Meet Mr. Riap</a:t>
            </a:r>
            <a:endParaRPr lang="en-US" sz="2800" dirty="0">
              <a:solidFill>
                <a:srgbClr val="FDE2B0"/>
              </a:solidFill>
              <a:effectLst/>
              <a:latin typeface="+mj-lt"/>
            </a:endParaRPr>
          </a:p>
        </p:txBody>
      </p:sp>
      <p:sp>
        <p:nvSpPr>
          <p:cNvPr id="2" name="Rectangle 1"/>
          <p:cNvSpPr/>
          <p:nvPr/>
        </p:nvSpPr>
        <p:spPr>
          <a:xfrm>
            <a:off x="2362200" y="6172200"/>
            <a:ext cx="4368529" cy="523220"/>
          </a:xfrm>
          <a:prstGeom prst="rect">
            <a:avLst/>
          </a:prstGeom>
        </p:spPr>
        <p:txBody>
          <a:bodyPr wrap="none">
            <a:spAutoFit/>
          </a:bodyPr>
          <a:lstStyle/>
          <a:p>
            <a:pPr marL="342900" lvl="0" indent="-342900" algn="ctr">
              <a:spcBef>
                <a:spcPts val="750"/>
              </a:spcBef>
            </a:pPr>
            <a:r>
              <a:rPr lang="en-US" sz="2800" b="0" i="0" u="none" kern="0" dirty="0">
                <a:solidFill>
                  <a:srgbClr val="FDE2B0"/>
                </a:solidFill>
                <a:latin typeface="Calibri"/>
                <a:ea typeface="ＭＳ Ｐゴシック"/>
                <a:cs typeface="ＭＳ Ｐゴシック"/>
              </a:rPr>
              <a:t>Rural Clinic, Central Thailand</a:t>
            </a:r>
          </a:p>
        </p:txBody>
      </p:sp>
    </p:spTree>
    <p:extLst>
      <p:ext uri="{BB962C8B-B14F-4D97-AF65-F5344CB8AC3E}">
        <p14:creationId xmlns:p14="http://schemas.microsoft.com/office/powerpoint/2010/main" val="42628698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000" y="1314450"/>
            <a:ext cx="6350000" cy="4229100"/>
          </a:xfrm>
          <a:prstGeom prst="rect">
            <a:avLst/>
          </a:prstGeom>
        </p:spPr>
      </p:pic>
      <p:sp>
        <p:nvSpPr>
          <p:cNvPr id="5" name="Rectangle 4"/>
          <p:cNvSpPr txBox="1">
            <a:spLocks noChangeArrowheads="1"/>
          </p:cNvSpPr>
          <p:nvPr/>
        </p:nvSpPr>
        <p:spPr>
          <a:xfrm>
            <a:off x="228600" y="152400"/>
            <a:ext cx="8686800" cy="533400"/>
          </a:xfrm>
          <a:prstGeom prst="rect">
            <a:avLst/>
          </a:prstGeom>
          <a:noFill/>
        </p:spPr>
        <p:txBody>
          <a:bodyPr/>
          <a:lstStyle>
            <a:lvl1pPr marL="342900" indent="-342900" algn="l" defTabSz="457200" rtl="0" eaLnBrk="0" fontAlgn="base" hangingPunct="0">
              <a:spcBef>
                <a:spcPts val="750"/>
              </a:spcBef>
              <a:spcAft>
                <a:spcPct val="0"/>
              </a:spcAft>
              <a:buClr>
                <a:srgbClr val="000000"/>
              </a:buClr>
              <a:buSzPct val="100000"/>
              <a:buFont typeface="Times New Roman" charset="0"/>
              <a:defRPr sz="3000">
                <a:solidFill>
                  <a:srgbClr val="551616"/>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551616"/>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551616"/>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551616"/>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551616"/>
                </a:solidFill>
                <a:latin typeface="+mn-lt"/>
                <a:ea typeface="+mn-ea"/>
              </a:defRPr>
            </a:lvl9pPr>
          </a:lstStyle>
          <a:p>
            <a:pPr algn="ctr" eaLnBrk="1" hangingPunct="1">
              <a:buFont typeface="Wingdings" charset="2"/>
              <a:buNone/>
            </a:pPr>
            <a:r>
              <a:rPr lang="en-US" sz="2800" b="0" i="0" u="none" dirty="0" smtClean="0">
                <a:solidFill>
                  <a:srgbClr val="FDE2B0"/>
                </a:solidFill>
                <a:latin typeface="+mj-lt"/>
              </a:rPr>
              <a:t>Mr. Riap’s Hands</a:t>
            </a:r>
            <a:endParaRPr lang="en-US" sz="2800" b="0" i="0" u="none" dirty="0">
              <a:solidFill>
                <a:srgbClr val="FDE2B0"/>
              </a:solidFill>
              <a:latin typeface="+mj-lt"/>
            </a:endParaRPr>
          </a:p>
        </p:txBody>
      </p:sp>
    </p:spTree>
    <p:extLst>
      <p:ext uri="{BB962C8B-B14F-4D97-AF65-F5344CB8AC3E}">
        <p14:creationId xmlns:p14="http://schemas.microsoft.com/office/powerpoint/2010/main" val="9644092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77813"/>
            <a:ext cx="5562600" cy="788987"/>
          </a:xfrm>
        </p:spPr>
        <p:txBody>
          <a:bodyPr/>
          <a:lstStyle/>
          <a:p>
            <a:r>
              <a:rPr lang="en-US" b="0" i="0" dirty="0" smtClean="0"/>
              <a:t>Outline</a:t>
            </a:r>
            <a:endParaRPr lang="en-US" b="0" i="0" dirty="0"/>
          </a:p>
        </p:txBody>
      </p:sp>
      <p:sp>
        <p:nvSpPr>
          <p:cNvPr id="3" name="Text Placeholder 2"/>
          <p:cNvSpPr>
            <a:spLocks noGrp="1"/>
          </p:cNvSpPr>
          <p:nvPr>
            <p:ph type="body" sz="half" idx="1"/>
          </p:nvPr>
        </p:nvSpPr>
        <p:spPr>
          <a:xfrm>
            <a:off x="3200400" y="1371600"/>
            <a:ext cx="5486400" cy="3810000"/>
          </a:xfrm>
        </p:spPr>
        <p:txBody>
          <a:bodyPr/>
          <a:lstStyle/>
          <a:p>
            <a:pPr>
              <a:lnSpc>
                <a:spcPct val="80000"/>
              </a:lnSpc>
              <a:buFont typeface="Wingdings" charset="2"/>
              <a:buChar char="Ø"/>
            </a:pPr>
            <a:r>
              <a:rPr lang="en-US" sz="2400" dirty="0"/>
              <a:t>Introduction: </a:t>
            </a:r>
            <a:r>
              <a:rPr lang="en-US" sz="2400" dirty="0" smtClean="0"/>
              <a:t>Worldview—What is it?</a:t>
            </a:r>
            <a:r>
              <a:rPr lang="en-US" sz="2400" b="1" dirty="0" smtClean="0"/>
              <a:t> </a:t>
            </a:r>
          </a:p>
          <a:p>
            <a:pPr lvl="0">
              <a:lnSpc>
                <a:spcPct val="80000"/>
              </a:lnSpc>
              <a:buFont typeface="Wingdings" charset="2"/>
              <a:buChar char="Ø"/>
            </a:pPr>
            <a:r>
              <a:rPr lang="en-US" sz="2400" b="1" dirty="0" smtClean="0"/>
              <a:t>Understanding Buddhism </a:t>
            </a:r>
          </a:p>
          <a:p>
            <a:pPr marL="0" lvl="0" indent="0">
              <a:lnSpc>
                <a:spcPct val="80000"/>
              </a:lnSpc>
            </a:pPr>
            <a:r>
              <a:rPr lang="en-US" sz="2400" b="1" dirty="0"/>
              <a:t>	</a:t>
            </a:r>
            <a:r>
              <a:rPr lang="en-US" sz="2000" b="1" dirty="0" smtClean="0"/>
              <a:t>Philosophy </a:t>
            </a:r>
            <a:r>
              <a:rPr lang="en-US" sz="1000" b="1" dirty="0" smtClean="0"/>
              <a:t> </a:t>
            </a:r>
          </a:p>
          <a:p>
            <a:pPr marL="0" lvl="0" indent="0">
              <a:lnSpc>
                <a:spcPct val="80000"/>
              </a:lnSpc>
            </a:pPr>
            <a:r>
              <a:rPr lang="en-US" sz="2000" b="1" dirty="0" smtClean="0"/>
              <a:t>	Practice</a:t>
            </a:r>
          </a:p>
          <a:p>
            <a:pPr lvl="0">
              <a:lnSpc>
                <a:spcPct val="80000"/>
              </a:lnSpc>
              <a:buFont typeface="Wingdings" charset="2"/>
              <a:buChar char="Ø"/>
            </a:pPr>
            <a:r>
              <a:rPr lang="en-US" sz="2400" dirty="0" smtClean="0"/>
              <a:t>Understanding Confucianism </a:t>
            </a:r>
          </a:p>
          <a:p>
            <a:pPr marL="0" lvl="0" indent="0">
              <a:lnSpc>
                <a:spcPct val="80000"/>
              </a:lnSpc>
            </a:pPr>
            <a:r>
              <a:rPr lang="en-US" sz="2400" dirty="0" smtClean="0"/>
              <a:t>	</a:t>
            </a:r>
            <a:r>
              <a:rPr lang="en-US" sz="2000" dirty="0" smtClean="0"/>
              <a:t>Philosophy  </a:t>
            </a:r>
            <a:endParaRPr lang="en-US" sz="2000" dirty="0"/>
          </a:p>
          <a:p>
            <a:pPr marL="0" lvl="0" indent="0">
              <a:lnSpc>
                <a:spcPct val="80000"/>
              </a:lnSpc>
            </a:pPr>
            <a:r>
              <a:rPr lang="en-US" sz="2000" dirty="0"/>
              <a:t>	</a:t>
            </a:r>
            <a:r>
              <a:rPr lang="en-US" sz="2000" dirty="0" smtClean="0"/>
              <a:t>Practice</a:t>
            </a:r>
            <a:endParaRPr lang="en-US" sz="2400" dirty="0" smtClean="0"/>
          </a:p>
          <a:p>
            <a:pPr>
              <a:lnSpc>
                <a:spcPct val="80000"/>
              </a:lnSpc>
              <a:buFont typeface="Wingdings" charset="2"/>
              <a:buChar char="Ø"/>
            </a:pPr>
            <a:r>
              <a:rPr lang="en-US" sz="2400" dirty="0" smtClean="0"/>
              <a:t>Summary</a:t>
            </a:r>
          </a:p>
          <a:p>
            <a:pPr lvl="0">
              <a:lnSpc>
                <a:spcPct val="80000"/>
              </a:lnSpc>
              <a:buFont typeface="Wingdings" charset="2"/>
              <a:buChar char="Ø"/>
            </a:pPr>
            <a:r>
              <a:rPr lang="en-US" sz="2400" dirty="0" smtClean="0"/>
              <a:t>Response</a:t>
            </a:r>
          </a:p>
        </p:txBody>
      </p:sp>
      <p:pic>
        <p:nvPicPr>
          <p:cNvPr id="4" name="Picture 10"/>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2400"/>
            <a:ext cx="27432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8496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0813" cy="836613"/>
          </a:xfrm>
        </p:spPr>
        <p:txBody>
          <a:bodyPr/>
          <a:lstStyle/>
          <a:p>
            <a:r>
              <a:rPr lang="en-US" i="0" dirty="0" smtClean="0"/>
              <a:t>Understanding Buddhism</a:t>
            </a:r>
            <a:endParaRPr lang="en-US" i="0" dirty="0"/>
          </a:p>
        </p:txBody>
      </p:sp>
      <p:sp>
        <p:nvSpPr>
          <p:cNvPr id="3" name="Content Placeholder 2"/>
          <p:cNvSpPr>
            <a:spLocks noGrp="1"/>
          </p:cNvSpPr>
          <p:nvPr>
            <p:ph idx="1"/>
          </p:nvPr>
        </p:nvSpPr>
        <p:spPr>
          <a:xfrm>
            <a:off x="685801" y="1600201"/>
            <a:ext cx="3962400" cy="1219200"/>
          </a:xfrm>
        </p:spPr>
        <p:txBody>
          <a:bodyPr/>
          <a:lstStyle/>
          <a:p>
            <a:r>
              <a:rPr lang="en-US" dirty="0" err="1" smtClean="0"/>
              <a:t>Siddharta</a:t>
            </a:r>
            <a:r>
              <a:rPr lang="en-US" dirty="0" smtClean="0"/>
              <a:t> Gautama, </a:t>
            </a:r>
          </a:p>
          <a:p>
            <a:r>
              <a:rPr lang="en-US" dirty="0" smtClean="0"/>
              <a:t>563-483 BC</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145886"/>
            <a:ext cx="4209035" cy="5388841"/>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3441598"/>
            <a:ext cx="4191000" cy="2894584"/>
          </a:xfrm>
          <a:prstGeom prst="rect">
            <a:avLst/>
          </a:prstGeom>
        </p:spPr>
      </p:pic>
    </p:spTree>
    <p:extLst>
      <p:ext uri="{BB962C8B-B14F-4D97-AF65-F5344CB8AC3E}">
        <p14:creationId xmlns:p14="http://schemas.microsoft.com/office/powerpoint/2010/main" val="10661776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t>Buddhism in Thailand: The Philosophy</a:t>
            </a:r>
            <a:endParaRPr lang="en-US" i="0" dirty="0"/>
          </a:p>
        </p:txBody>
      </p:sp>
      <p:sp>
        <p:nvSpPr>
          <p:cNvPr id="3" name="Content Placeholder 2"/>
          <p:cNvSpPr>
            <a:spLocks noGrp="1"/>
          </p:cNvSpPr>
          <p:nvPr>
            <p:ph idx="1"/>
          </p:nvPr>
        </p:nvSpPr>
        <p:spPr/>
        <p:txBody>
          <a:bodyPr/>
          <a:lstStyle/>
          <a:p>
            <a:pPr lvl="1"/>
            <a:r>
              <a:rPr lang="en-US" dirty="0" smtClean="0"/>
              <a:t>Four </a:t>
            </a:r>
            <a:r>
              <a:rPr lang="en-US" dirty="0"/>
              <a:t>Noble </a:t>
            </a:r>
            <a:r>
              <a:rPr lang="en-US" dirty="0" smtClean="0"/>
              <a:t>Truths </a:t>
            </a:r>
            <a:r>
              <a:rPr lang="en-US" dirty="0" smtClean="0">
                <a:sym typeface="Wingdings"/>
              </a:rPr>
              <a:t></a:t>
            </a:r>
            <a:endParaRPr lang="en-US" dirty="0"/>
          </a:p>
          <a:p>
            <a:pPr lvl="1"/>
            <a:r>
              <a:rPr lang="en-US" dirty="0"/>
              <a:t>The Noble Eightfold Path (with the Five Commandments</a:t>
            </a:r>
            <a:r>
              <a:rPr lang="en-US" dirty="0" smtClean="0"/>
              <a:t>) </a:t>
            </a:r>
            <a:r>
              <a:rPr lang="en-US" dirty="0" smtClean="0">
                <a:sym typeface="Wingdings"/>
              </a:rPr>
              <a:t></a:t>
            </a:r>
            <a:endParaRPr lang="en-US" dirty="0"/>
          </a:p>
          <a:p>
            <a:pPr lvl="1"/>
            <a:r>
              <a:rPr lang="en-US" dirty="0"/>
              <a:t>“The Middle Way</a:t>
            </a:r>
            <a:r>
              <a:rPr lang="en-US" dirty="0" smtClean="0"/>
              <a:t>” </a:t>
            </a:r>
            <a:r>
              <a:rPr lang="en-US" dirty="0" smtClean="0">
                <a:sym typeface="Wingdings"/>
              </a:rPr>
              <a:t></a:t>
            </a:r>
          </a:p>
          <a:p>
            <a:pPr lvl="1"/>
            <a:r>
              <a:rPr lang="en-US" dirty="0" smtClean="0">
                <a:sym typeface="Wingdings"/>
              </a:rPr>
              <a:t>“Enlightenment”</a:t>
            </a:r>
            <a:endParaRPr lang="en-US" dirty="0"/>
          </a:p>
        </p:txBody>
      </p:sp>
      <p:sp>
        <p:nvSpPr>
          <p:cNvPr id="6" name="TextBox 5"/>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30018489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b="0" i="0" dirty="0" smtClean="0"/>
              <a:t>The Four Noble Truths</a:t>
            </a:r>
            <a:endParaRPr lang="en-US" b="0" i="0" dirty="0"/>
          </a:p>
        </p:txBody>
      </p:sp>
      <p:sp>
        <p:nvSpPr>
          <p:cNvPr id="3" name="Text Placeholder 2"/>
          <p:cNvSpPr>
            <a:spLocks noGrp="1"/>
          </p:cNvSpPr>
          <p:nvPr>
            <p:ph type="body" sz="half" idx="1"/>
          </p:nvPr>
        </p:nvSpPr>
        <p:spPr>
          <a:xfrm>
            <a:off x="3505200" y="1295400"/>
            <a:ext cx="5334000" cy="4038600"/>
          </a:xfrm>
        </p:spPr>
        <p:txBody>
          <a:bodyPr/>
          <a:lstStyle/>
          <a:p>
            <a:pPr marL="514350" indent="-514350">
              <a:buFont typeface="+mj-lt"/>
              <a:buAutoNum type="arabicPeriod"/>
            </a:pPr>
            <a:r>
              <a:rPr lang="en-US" dirty="0" smtClean="0"/>
              <a:t>Life leads to suffering.</a:t>
            </a:r>
          </a:p>
          <a:p>
            <a:pPr marL="514350" indent="-514350">
              <a:buFont typeface="+mj-lt"/>
              <a:buAutoNum type="arabicPeriod"/>
            </a:pPr>
            <a:r>
              <a:rPr lang="en-US" dirty="0" smtClean="0"/>
              <a:t>Suffering is caused by desire, craving.</a:t>
            </a:r>
          </a:p>
          <a:p>
            <a:pPr marL="514350" indent="-514350">
              <a:buFont typeface="+mj-lt"/>
              <a:buAutoNum type="arabicPeriod"/>
            </a:pPr>
            <a:r>
              <a:rPr lang="en-US" dirty="0" smtClean="0"/>
              <a:t>Extinguish desire.</a:t>
            </a:r>
          </a:p>
          <a:p>
            <a:pPr marL="514350" indent="-514350">
              <a:buFont typeface="+mj-lt"/>
              <a:buAutoNum type="arabicPeriod"/>
            </a:pPr>
            <a:r>
              <a:rPr lang="en-US" dirty="0" smtClean="0"/>
              <a:t>Follow the eightfold path…</a:t>
            </a:r>
          </a:p>
          <a:p>
            <a:pPr algn="r"/>
            <a:r>
              <a:rPr lang="en-US" sz="2000" dirty="0" smtClean="0"/>
              <a:t>—The first teaching of Gautama Buddha after attaining Nirvana: the “essence” of Buddhism.</a:t>
            </a:r>
            <a:endParaRPr lang="en-US" sz="2000" dirty="0"/>
          </a:p>
        </p:txBody>
      </p:sp>
      <p:sp>
        <p:nvSpPr>
          <p:cNvPr id="5" name="TextBox 4"/>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 y="1066800"/>
            <a:ext cx="2880360" cy="53888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495800" y="1219200"/>
            <a:ext cx="4191000" cy="4648200"/>
          </a:xfrm>
        </p:spPr>
        <p:txBody>
          <a:bodyPr/>
          <a:lstStyle/>
          <a:p>
            <a:pPr marL="514350" indent="-514350">
              <a:buFont typeface="+mj-lt"/>
              <a:buAutoNum type="arabicPeriod"/>
            </a:pPr>
            <a:r>
              <a:rPr lang="en-US" dirty="0" smtClean="0"/>
              <a:t>Correct View</a:t>
            </a:r>
          </a:p>
          <a:p>
            <a:pPr marL="514350" indent="-514350">
              <a:buFont typeface="+mj-lt"/>
              <a:buAutoNum type="arabicPeriod"/>
            </a:pPr>
            <a:r>
              <a:rPr lang="en-US" dirty="0" smtClean="0"/>
              <a:t>Correct Intention</a:t>
            </a:r>
          </a:p>
          <a:p>
            <a:pPr marL="514350" indent="-514350">
              <a:buFont typeface="+mj-lt"/>
              <a:buAutoNum type="arabicPeriod"/>
            </a:pPr>
            <a:r>
              <a:rPr lang="en-US" dirty="0" smtClean="0"/>
              <a:t>Correct Speech</a:t>
            </a:r>
          </a:p>
          <a:p>
            <a:pPr marL="514350" indent="-514350">
              <a:buFont typeface="+mj-lt"/>
              <a:buAutoNum type="arabicPeriod"/>
            </a:pPr>
            <a:r>
              <a:rPr lang="en-US" dirty="0" smtClean="0"/>
              <a:t>Correct Action</a:t>
            </a:r>
          </a:p>
          <a:p>
            <a:pPr marL="514350" indent="-514350">
              <a:buFont typeface="+mj-lt"/>
              <a:buAutoNum type="arabicPeriod"/>
            </a:pPr>
            <a:r>
              <a:rPr lang="en-US" dirty="0" smtClean="0"/>
              <a:t>Correct Livelihood</a:t>
            </a:r>
          </a:p>
          <a:p>
            <a:pPr marL="514350" indent="-514350">
              <a:buFont typeface="+mj-lt"/>
              <a:buAutoNum type="arabicPeriod"/>
            </a:pPr>
            <a:r>
              <a:rPr lang="en-US" dirty="0" smtClean="0"/>
              <a:t>Correct Effort</a:t>
            </a:r>
          </a:p>
          <a:p>
            <a:pPr marL="514350" indent="-514350">
              <a:buFont typeface="+mj-lt"/>
              <a:buAutoNum type="arabicPeriod"/>
            </a:pPr>
            <a:r>
              <a:rPr lang="en-US" dirty="0" smtClean="0"/>
              <a:t>Correct Mindfulness</a:t>
            </a:r>
          </a:p>
          <a:p>
            <a:pPr marL="514350" indent="-514350">
              <a:buFont typeface="+mj-lt"/>
              <a:buAutoNum type="arabicPeriod"/>
            </a:pPr>
            <a:r>
              <a:rPr lang="en-US" dirty="0" smtClean="0"/>
              <a:t>Correct Concentration</a:t>
            </a:r>
          </a:p>
          <a:p>
            <a:endParaRPr lang="en-US" dirty="0"/>
          </a:p>
        </p:txBody>
      </p:sp>
      <p:sp>
        <p:nvSpPr>
          <p:cNvPr id="6" name="Title 1"/>
          <p:cNvSpPr>
            <a:spLocks noGrp="1"/>
          </p:cNvSpPr>
          <p:nvPr>
            <p:ph type="title"/>
          </p:nvPr>
        </p:nvSpPr>
        <p:spPr>
          <a:xfrm>
            <a:off x="457200" y="277813"/>
            <a:ext cx="8229600" cy="788987"/>
          </a:xfrm>
        </p:spPr>
        <p:txBody>
          <a:bodyPr/>
          <a:lstStyle/>
          <a:p>
            <a:r>
              <a:rPr lang="en-US" b="0" i="0" dirty="0" smtClean="0"/>
              <a:t>The Noble Eightfold Path</a:t>
            </a:r>
            <a:endParaRPr lang="en-US" b="0" i="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2057400"/>
            <a:ext cx="2362200" cy="2362200"/>
          </a:xfrm>
          <a:prstGeom prst="rect">
            <a:avLst/>
          </a:prstGeom>
        </p:spPr>
      </p:pic>
      <p:sp>
        <p:nvSpPr>
          <p:cNvPr id="5" name="TextBox 4"/>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68300"/>
            <a:ext cx="9144000" cy="6098977"/>
          </a:xfrm>
          <a:prstGeom prst="rect">
            <a:avLst/>
          </a:prstGeom>
        </p:spPr>
      </p:pic>
    </p:spTree>
    <p:extLst>
      <p:ext uri="{BB962C8B-B14F-4D97-AF65-F5344CB8AC3E}">
        <p14:creationId xmlns:p14="http://schemas.microsoft.com/office/powerpoint/2010/main" val="40230934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33400" y="1295400"/>
            <a:ext cx="4648200" cy="4191000"/>
          </a:xfrm>
        </p:spPr>
        <p:txBody>
          <a:bodyPr/>
          <a:lstStyle/>
          <a:p>
            <a:pPr>
              <a:buClrTx/>
              <a:buFont typeface="Wingdings" charset="2"/>
              <a:buChar char="Ø"/>
            </a:pPr>
            <a:r>
              <a:rPr lang="en-US" sz="2400" dirty="0" smtClean="0"/>
              <a:t>Moderation, away from the extremes of self-indulgence and self-mortification</a:t>
            </a:r>
          </a:p>
          <a:p>
            <a:pPr>
              <a:buClrTx/>
              <a:buFont typeface="Wingdings" charset="2"/>
              <a:buChar char="Ø"/>
            </a:pPr>
            <a:r>
              <a:rPr lang="en-US" sz="2400" dirty="0" smtClean="0"/>
              <a:t>The middle ground between “all things exist or do not exist”</a:t>
            </a:r>
          </a:p>
          <a:p>
            <a:pPr>
              <a:buClrTx/>
              <a:buFont typeface="Wingdings" charset="2"/>
              <a:buChar char="Ø"/>
            </a:pPr>
            <a:r>
              <a:rPr lang="en-US" sz="2400" dirty="0" smtClean="0"/>
              <a:t>Avoid extremes of permanence and nihilism, existence and nothingness.</a:t>
            </a:r>
          </a:p>
          <a:p>
            <a:pPr algn="r"/>
            <a:r>
              <a:rPr lang="en-US" sz="1800" dirty="0" smtClean="0"/>
              <a:t>—Said to have been discovered by Gautama Buddha prior to his enlightenment.</a:t>
            </a:r>
            <a:endParaRPr lang="en-US" sz="1800" dirty="0"/>
          </a:p>
        </p:txBody>
      </p:sp>
      <p:sp>
        <p:nvSpPr>
          <p:cNvPr id="6" name="Title 1"/>
          <p:cNvSpPr>
            <a:spLocks noGrp="1"/>
          </p:cNvSpPr>
          <p:nvPr>
            <p:ph type="title"/>
          </p:nvPr>
        </p:nvSpPr>
        <p:spPr>
          <a:xfrm>
            <a:off x="457200" y="277813"/>
            <a:ext cx="8229600" cy="788987"/>
          </a:xfrm>
        </p:spPr>
        <p:txBody>
          <a:bodyPr/>
          <a:lstStyle/>
          <a:p>
            <a:r>
              <a:rPr lang="en-US" b="0" i="0" dirty="0" smtClean="0"/>
              <a:t>The Middle Way</a:t>
            </a:r>
            <a:endParaRPr lang="en-US" b="0" i="0" dirty="0"/>
          </a:p>
        </p:txBody>
      </p:sp>
      <p:pic>
        <p:nvPicPr>
          <p:cNvPr id="7"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219200"/>
            <a:ext cx="2838450" cy="3784600"/>
          </a:xfrm>
          <a:prstGeom prst="rect">
            <a:avLst/>
          </a:prstGeom>
          <a:noFill/>
          <a:ln w="9525">
            <a:noFill/>
            <a:miter lim="800000"/>
            <a:headEnd/>
            <a:tailEnd/>
          </a:ln>
          <a:effectLst/>
        </p:spPr>
      </p:pic>
      <p:sp>
        <p:nvSpPr>
          <p:cNvPr id="5" name="TextBox 4"/>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b="0" i="0" dirty="0" smtClean="0"/>
              <a:t>Nirvana: Enlightenment</a:t>
            </a:r>
            <a:endParaRPr lang="en-US" b="0" i="0" dirty="0"/>
          </a:p>
        </p:txBody>
      </p:sp>
      <p:sp>
        <p:nvSpPr>
          <p:cNvPr id="3" name="Text Placeholder 2"/>
          <p:cNvSpPr>
            <a:spLocks noGrp="1"/>
          </p:cNvSpPr>
          <p:nvPr>
            <p:ph type="body" sz="half" idx="1"/>
          </p:nvPr>
        </p:nvSpPr>
        <p:spPr>
          <a:xfrm>
            <a:off x="838200" y="1219200"/>
            <a:ext cx="4267200" cy="3810000"/>
          </a:xfrm>
        </p:spPr>
        <p:txBody>
          <a:bodyPr/>
          <a:lstStyle/>
          <a:p>
            <a:pPr>
              <a:lnSpc>
                <a:spcPct val="80000"/>
              </a:lnSpc>
              <a:buFont typeface="Wingdings" charset="2"/>
              <a:buChar char="Ø"/>
            </a:pPr>
            <a:r>
              <a:rPr lang="en-US" sz="2400" dirty="0" smtClean="0"/>
              <a:t>Awakening </a:t>
            </a:r>
            <a:r>
              <a:rPr lang="en-US" sz="2400" dirty="0">
                <a:sym typeface="Wingdings"/>
              </a:rPr>
              <a:t>=</a:t>
            </a:r>
            <a:endParaRPr lang="en-US" sz="2400" dirty="0" smtClean="0"/>
          </a:p>
          <a:p>
            <a:pPr>
              <a:lnSpc>
                <a:spcPct val="80000"/>
              </a:lnSpc>
              <a:buFont typeface="Wingdings" charset="2"/>
              <a:buChar char="Ø"/>
            </a:pPr>
            <a:r>
              <a:rPr lang="en-US" sz="2400" dirty="0" smtClean="0"/>
              <a:t>Understanding </a:t>
            </a:r>
            <a:r>
              <a:rPr lang="en-US" sz="2400" dirty="0">
                <a:sym typeface="Wingdings"/>
              </a:rPr>
              <a:t>=</a:t>
            </a:r>
            <a:endParaRPr lang="en-US" sz="2400" dirty="0" smtClean="0"/>
          </a:p>
          <a:p>
            <a:pPr>
              <a:lnSpc>
                <a:spcPct val="80000"/>
              </a:lnSpc>
              <a:buFont typeface="Wingdings" charset="2"/>
              <a:buChar char="Ø"/>
            </a:pPr>
            <a:r>
              <a:rPr lang="en-US" sz="2400" dirty="0" smtClean="0"/>
              <a:t>Knowledge…</a:t>
            </a:r>
          </a:p>
          <a:p>
            <a:pPr lvl="1">
              <a:lnSpc>
                <a:spcPct val="80000"/>
              </a:lnSpc>
              <a:buFont typeface="Wingdings" charset="2"/>
              <a:buChar char="Ø"/>
            </a:pPr>
            <a:r>
              <a:rPr lang="en-US" sz="2200" dirty="0" smtClean="0"/>
              <a:t>Of past lives</a:t>
            </a:r>
          </a:p>
          <a:p>
            <a:pPr lvl="1">
              <a:lnSpc>
                <a:spcPct val="80000"/>
              </a:lnSpc>
              <a:buFont typeface="Wingdings" charset="2"/>
              <a:buChar char="Ø"/>
            </a:pPr>
            <a:r>
              <a:rPr lang="en-US" sz="2200" dirty="0" smtClean="0"/>
              <a:t>Of the working of karma and reincarnation</a:t>
            </a:r>
          </a:p>
          <a:p>
            <a:pPr lvl="1">
              <a:lnSpc>
                <a:spcPct val="80000"/>
              </a:lnSpc>
              <a:buFont typeface="Wingdings" charset="2"/>
              <a:buChar char="Ø"/>
            </a:pPr>
            <a:r>
              <a:rPr lang="en-US" sz="2200" dirty="0" smtClean="0"/>
              <a:t>Of the Four Noble Truths</a:t>
            </a:r>
          </a:p>
          <a:p>
            <a:pPr lvl="1">
              <a:lnSpc>
                <a:spcPct val="80000"/>
              </a:lnSpc>
              <a:buFont typeface="Wingdings" charset="2"/>
              <a:buChar char="Ø"/>
            </a:pPr>
            <a:r>
              <a:rPr lang="en-US" sz="2200" dirty="0" smtClean="0"/>
              <a:t>… that all this is true </a:t>
            </a:r>
            <a:r>
              <a:rPr lang="en-US" sz="2200" dirty="0" smtClean="0">
                <a:sym typeface="Wingdings"/>
              </a:rPr>
              <a:t></a:t>
            </a:r>
            <a:endParaRPr lang="en-US" sz="2200" dirty="0" smtClean="0"/>
          </a:p>
          <a:p>
            <a:pPr>
              <a:lnSpc>
                <a:spcPct val="80000"/>
              </a:lnSpc>
              <a:buFont typeface="Wingdings" charset="2"/>
              <a:buChar char="Ø"/>
            </a:pPr>
            <a:r>
              <a:rPr lang="en-US" sz="2400" dirty="0"/>
              <a:t>What the Buddha attained</a:t>
            </a:r>
          </a:p>
          <a:p>
            <a:pPr>
              <a:lnSpc>
                <a:spcPct val="80000"/>
              </a:lnSpc>
              <a:buFont typeface="Wingdings" charset="2"/>
              <a:buChar char="Ø"/>
            </a:pPr>
            <a:endParaRPr lang="en-US" sz="2400" dirty="0" smtClean="0"/>
          </a:p>
        </p:txBody>
      </p:sp>
      <p:pic>
        <p:nvPicPr>
          <p:cNvPr id="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086720"/>
            <a:ext cx="2863825" cy="4247280"/>
          </a:xfrm>
          <a:prstGeom prst="rect">
            <a:avLst/>
          </a:prstGeom>
          <a:noFill/>
          <a:ln w="9525">
            <a:noFill/>
            <a:miter lim="800000"/>
            <a:headEnd/>
            <a:tailEnd/>
          </a:ln>
          <a:effectLst/>
        </p:spPr>
      </p:pic>
      <p:sp>
        <p:nvSpPr>
          <p:cNvPr id="5" name="TextBox 4"/>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5931891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2" name="Title 1"/>
          <p:cNvSpPr>
            <a:spLocks noGrp="1"/>
          </p:cNvSpPr>
          <p:nvPr>
            <p:ph type="title"/>
          </p:nvPr>
        </p:nvSpPr>
        <p:spPr>
          <a:xfrm>
            <a:off x="685800" y="381000"/>
            <a:ext cx="7770813" cy="836613"/>
          </a:xfrm>
        </p:spPr>
        <p:txBody>
          <a:bodyPr/>
          <a:lstStyle/>
          <a:p>
            <a:r>
              <a:rPr lang="en-US" sz="3600" i="0" dirty="0" smtClean="0"/>
              <a:t>Buddhism: The Practice</a:t>
            </a:r>
            <a:endParaRPr lang="en-US" sz="3600" i="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03834976"/>
              </p:ext>
            </p:extLst>
          </p:nvPr>
        </p:nvGraphicFramePr>
        <p:xfrm>
          <a:off x="152400" y="1219200"/>
          <a:ext cx="8915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8435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0813" cy="1066800"/>
          </a:xfrm>
        </p:spPr>
        <p:txBody>
          <a:bodyPr/>
          <a:lstStyle/>
          <a:p>
            <a:r>
              <a:rPr lang="en-US" sz="2800" b="0" i="0" dirty="0" smtClean="0"/>
              <a:t>Buddhism: The Practice</a:t>
            </a:r>
            <a:br>
              <a:rPr lang="en-US" sz="2800" b="0" i="0" dirty="0" smtClean="0"/>
            </a:br>
            <a:r>
              <a:rPr lang="en-US" sz="2800" b="0" i="0" dirty="0" smtClean="0"/>
              <a:t>What does “Making Merit” look like?</a:t>
            </a:r>
            <a:endParaRPr lang="en-US" sz="2800" b="0" i="0" dirty="0"/>
          </a:p>
        </p:txBody>
      </p:sp>
      <p:sp>
        <p:nvSpPr>
          <p:cNvPr id="3" name="Content Placeholder 2"/>
          <p:cNvSpPr>
            <a:spLocks noGrp="1"/>
          </p:cNvSpPr>
          <p:nvPr>
            <p:ph idx="1"/>
          </p:nvPr>
        </p:nvSpPr>
        <p:spPr>
          <a:xfrm>
            <a:off x="3200400" y="1600200"/>
            <a:ext cx="5562600" cy="4191000"/>
          </a:xfrm>
        </p:spPr>
        <p:txBody>
          <a:bodyPr/>
          <a:lstStyle/>
          <a:p>
            <a:pPr marL="914400" lvl="1" indent="-457200">
              <a:buFont typeface="Wingdings" charset="2"/>
              <a:buChar char="Ø"/>
            </a:pPr>
            <a:r>
              <a:rPr lang="en-US" dirty="0" smtClean="0"/>
              <a:t>“</a:t>
            </a:r>
            <a:r>
              <a:rPr lang="en-US" dirty="0"/>
              <a:t>Karma (from the Sanskrit, ‘action, work’) in Buddhism is the force that drives the cycle of suffering and rebirth (samsara) for each being.</a:t>
            </a:r>
            <a:r>
              <a:rPr lang="en-US" dirty="0" smtClean="0"/>
              <a:t>” This is called </a:t>
            </a:r>
            <a:r>
              <a:rPr lang="en-US" dirty="0"/>
              <a:t>‘making merit</a:t>
            </a:r>
            <a:r>
              <a:rPr lang="en-US" dirty="0" smtClean="0"/>
              <a:t>’.</a:t>
            </a:r>
            <a:endParaRPr lang="en-US" dirty="0"/>
          </a:p>
          <a:p>
            <a:pPr marL="914400" lvl="1" indent="-457200">
              <a:buFont typeface="Wingdings" charset="2"/>
              <a:buChar char="Ø"/>
            </a:pPr>
            <a:r>
              <a:rPr lang="en-US" dirty="0" smtClean="0"/>
              <a:t>To break the hold of karma (fate) and reincarnation…</a:t>
            </a:r>
          </a:p>
        </p:txBody>
      </p:sp>
      <p:sp>
        <p:nvSpPr>
          <p:cNvPr id="5" name="TextBox 4"/>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pic>
        <p:nvPicPr>
          <p:cNvPr id="4"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8837" y="1600200"/>
            <a:ext cx="2751563" cy="4114800"/>
          </a:xfrm>
          <a:prstGeom prst="rect">
            <a:avLst/>
          </a:prstGeom>
          <a:noFill/>
          <a:ln w="9525">
            <a:noFill/>
            <a:miter lim="800000"/>
            <a:headEnd/>
            <a:tailEnd/>
          </a:ln>
          <a:effectLst/>
        </p:spPr>
      </p:pic>
    </p:spTree>
    <p:extLst>
      <p:ext uri="{BB962C8B-B14F-4D97-AF65-F5344CB8AC3E}">
        <p14:creationId xmlns:p14="http://schemas.microsoft.com/office/powerpoint/2010/main" val="20853396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Grp="1"/>
          </p:cNvPicPr>
          <p:nvPr>
            <p:ph idx="1"/>
            <a:videoFile r:link="rId2"/>
            <p:extLst>
              <p:ext uri="{DAA4B4D4-6D71-4841-9C94-3DE7FCFB9230}">
                <p14:media xmlns:p14="http://schemas.microsoft.com/office/powerpoint/2010/main" r:link="rId1"/>
              </p:ext>
            </p:extLst>
          </p:nvPr>
        </p:nvPicPr>
        <p:blipFill>
          <a:blip r:embed="rId5"/>
          <a:srcRect/>
          <a:stretch>
            <a:fillRect/>
          </a:stretch>
        </p:blipFill>
        <p:spPr>
          <a:xfrm>
            <a:off x="4495800" y="1219200"/>
            <a:ext cx="4191000" cy="3581400"/>
          </a:xfrm>
        </p:spPr>
      </p:pic>
      <p:sp>
        <p:nvSpPr>
          <p:cNvPr id="6" name="Rectangle 5"/>
          <p:cNvSpPr/>
          <p:nvPr/>
        </p:nvSpPr>
        <p:spPr>
          <a:xfrm>
            <a:off x="457200" y="228600"/>
            <a:ext cx="8229600" cy="553998"/>
          </a:xfrm>
          <a:prstGeom prst="rect">
            <a:avLst/>
          </a:prstGeom>
        </p:spPr>
        <p:txBody>
          <a:bodyPr wrap="square">
            <a:spAutoFit/>
          </a:bodyPr>
          <a:lstStyle/>
          <a:p>
            <a:pPr algn="ctr"/>
            <a:r>
              <a:rPr lang="en-US" sz="3000" b="0" i="0" u="none" kern="0" dirty="0" smtClean="0">
                <a:solidFill>
                  <a:srgbClr val="8A100D"/>
                </a:solidFill>
                <a:latin typeface="Calibri"/>
                <a:ea typeface="ＭＳ Ｐゴシック"/>
                <a:cs typeface="ＭＳ Ｐゴシック"/>
              </a:rPr>
              <a:t>Buddhism: Making Merit</a:t>
            </a:r>
            <a:endParaRPr lang="en-US" i="0" dirty="0"/>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400" y="1143000"/>
            <a:ext cx="3414237" cy="51054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28600"/>
            <a:ext cx="8229600" cy="553998"/>
          </a:xfrm>
          <a:prstGeom prst="rect">
            <a:avLst/>
          </a:prstGeom>
        </p:spPr>
        <p:txBody>
          <a:bodyPr wrap="square">
            <a:spAutoFit/>
          </a:bodyPr>
          <a:lstStyle/>
          <a:p>
            <a:pPr algn="ctr"/>
            <a:r>
              <a:rPr lang="en-US" sz="3000" b="0" i="0" u="none" kern="0" dirty="0" smtClean="0">
                <a:solidFill>
                  <a:srgbClr val="8A100D"/>
                </a:solidFill>
                <a:latin typeface="Calibri"/>
                <a:ea typeface="ＭＳ Ｐゴシック"/>
                <a:cs typeface="ＭＳ Ｐゴシック"/>
              </a:rPr>
              <a:t>Buddhism: Making Merit</a:t>
            </a:r>
            <a:endParaRPr lang="en-US" i="0" dirty="0"/>
          </a:p>
        </p:txBody>
      </p:sp>
      <p:pic>
        <p:nvPicPr>
          <p:cNvPr id="2" name="Picture 1" descr="2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3505200"/>
            <a:ext cx="5276088" cy="2912364"/>
          </a:xfrm>
          <a:prstGeom prst="rect">
            <a:avLst/>
          </a:prstGeom>
        </p:spPr>
      </p:pic>
      <p:pic>
        <p:nvPicPr>
          <p:cNvPr id="3" name="Picture 2" descr="25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9600" y="914400"/>
            <a:ext cx="4553030" cy="2711021"/>
          </a:xfrm>
          <a:prstGeom prst="rect">
            <a:avLst/>
          </a:prstGeom>
        </p:spPr>
      </p:pic>
    </p:spTree>
    <p:extLst>
      <p:ext uri="{BB962C8B-B14F-4D97-AF65-F5344CB8AC3E}">
        <p14:creationId xmlns:p14="http://schemas.microsoft.com/office/powerpoint/2010/main" val="18812663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76600" y="228600"/>
            <a:ext cx="5410200" cy="553998"/>
          </a:xfrm>
          <a:prstGeom prst="rect">
            <a:avLst/>
          </a:prstGeom>
        </p:spPr>
        <p:txBody>
          <a:bodyPr wrap="square">
            <a:spAutoFit/>
          </a:bodyPr>
          <a:lstStyle/>
          <a:p>
            <a:pPr algn="ctr"/>
            <a:r>
              <a:rPr lang="en-US" sz="3000" b="0" i="0" u="none" kern="0" dirty="0" smtClean="0">
                <a:solidFill>
                  <a:srgbClr val="8A100D"/>
                </a:solidFill>
                <a:latin typeface="Calibri"/>
                <a:ea typeface="ＭＳ Ｐゴシック"/>
                <a:cs typeface="ＭＳ Ｐゴシック"/>
              </a:rPr>
              <a:t>Buddhism: Making Merit</a:t>
            </a:r>
            <a:endParaRPr lang="en-US" i="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1447800"/>
            <a:ext cx="5473106" cy="3660140"/>
          </a:xfrm>
          <a:prstGeom prst="rect">
            <a:avLst/>
          </a:prstGeom>
        </p:spPr>
      </p:pic>
      <p:pic>
        <p:nvPicPr>
          <p:cNvPr id="7" name="Picture 10"/>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52400"/>
            <a:ext cx="27432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4701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28600"/>
            <a:ext cx="8229600" cy="553998"/>
          </a:xfrm>
          <a:prstGeom prst="rect">
            <a:avLst/>
          </a:prstGeom>
        </p:spPr>
        <p:txBody>
          <a:bodyPr wrap="square">
            <a:spAutoFit/>
          </a:bodyPr>
          <a:lstStyle/>
          <a:p>
            <a:pPr algn="ctr"/>
            <a:r>
              <a:rPr lang="en-US" sz="3000" b="0" i="0" u="none" kern="0" dirty="0" smtClean="0">
                <a:solidFill>
                  <a:srgbClr val="8A100D"/>
                </a:solidFill>
                <a:latin typeface="Calibri"/>
                <a:ea typeface="ＭＳ Ｐゴシック"/>
                <a:cs typeface="ＭＳ Ｐゴシック"/>
              </a:rPr>
              <a:t>Buddhism: Making Merit</a:t>
            </a:r>
            <a:endParaRPr lang="en-US" i="0" dirty="0"/>
          </a:p>
        </p:txBody>
      </p:sp>
      <p:pic>
        <p:nvPicPr>
          <p:cNvPr id="2" name="Picture 1" descr="07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1066800"/>
            <a:ext cx="4993742" cy="2314980"/>
          </a:xfrm>
          <a:prstGeom prst="rect">
            <a:avLst/>
          </a:prstGeom>
        </p:spPr>
      </p:pic>
      <p:pic>
        <p:nvPicPr>
          <p:cNvPr id="5" name="Picture 4" descr="11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3760712"/>
            <a:ext cx="5257800" cy="2815347"/>
          </a:xfrm>
          <a:prstGeom prst="rect">
            <a:avLst/>
          </a:prstGeom>
        </p:spPr>
      </p:pic>
    </p:spTree>
    <p:extLst>
      <p:ext uri="{BB962C8B-B14F-4D97-AF65-F5344CB8AC3E}">
        <p14:creationId xmlns:p14="http://schemas.microsoft.com/office/powerpoint/2010/main" val="3097964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2800" y="228600"/>
            <a:ext cx="5334000" cy="553998"/>
          </a:xfrm>
          <a:prstGeom prst="rect">
            <a:avLst/>
          </a:prstGeom>
        </p:spPr>
        <p:txBody>
          <a:bodyPr wrap="square">
            <a:spAutoFit/>
          </a:bodyPr>
          <a:lstStyle/>
          <a:p>
            <a:pPr algn="ctr"/>
            <a:r>
              <a:rPr lang="en-US" sz="3000" b="0" i="0" u="none" kern="0" dirty="0" smtClean="0">
                <a:solidFill>
                  <a:srgbClr val="8A100D"/>
                </a:solidFill>
                <a:latin typeface="Calibri"/>
                <a:ea typeface="ＭＳ Ｐゴシック"/>
                <a:cs typeface="ＭＳ Ｐゴシック"/>
              </a:rPr>
              <a:t>Buddhism: Making Merit</a:t>
            </a:r>
            <a:endParaRPr lang="en-US" i="0" dirty="0"/>
          </a:p>
        </p:txBody>
      </p:sp>
      <p:pic>
        <p:nvPicPr>
          <p:cNvPr id="2" name="Picture 1" descr="21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1143000"/>
            <a:ext cx="3369564" cy="5105400"/>
          </a:xfrm>
          <a:prstGeom prst="rect">
            <a:avLst/>
          </a:prstGeom>
        </p:spPr>
      </p:pic>
      <p:pic>
        <p:nvPicPr>
          <p:cNvPr id="5" name="Picture 10"/>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52400"/>
            <a:ext cx="27432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6401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76417" y="1143000"/>
            <a:ext cx="7076983" cy="4038600"/>
          </a:xfrm>
          <a:prstGeom prst="rect">
            <a:avLst/>
          </a:prstGeom>
        </p:spPr>
      </p:pic>
      <p:sp>
        <p:nvSpPr>
          <p:cNvPr id="4" name="Title 1"/>
          <p:cNvSpPr>
            <a:spLocks noGrp="1"/>
          </p:cNvSpPr>
          <p:nvPr>
            <p:ph type="title"/>
          </p:nvPr>
        </p:nvSpPr>
        <p:spPr>
          <a:xfrm>
            <a:off x="457200" y="277813"/>
            <a:ext cx="8229600" cy="636587"/>
          </a:xfrm>
        </p:spPr>
        <p:txBody>
          <a:bodyPr/>
          <a:lstStyle/>
          <a:p>
            <a:r>
              <a:rPr lang="en-US" b="0" i="0" dirty="0" smtClean="0"/>
              <a:t>Instruction of Novices</a:t>
            </a:r>
            <a:endParaRPr lang="en-US" b="0" i="0" dirty="0"/>
          </a:p>
        </p:txBody>
      </p:sp>
      <p:sp>
        <p:nvSpPr>
          <p:cNvPr id="5" name="TextBox 4"/>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6" name="Title 1"/>
          <p:cNvSpPr txBox="1">
            <a:spLocks/>
          </p:cNvSpPr>
          <p:nvPr/>
        </p:nvSpPr>
        <p:spPr bwMode="auto">
          <a:xfrm>
            <a:off x="457200" y="5486400"/>
            <a:ext cx="8229600" cy="63658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5pPr>
            <a:lvl6pPr marL="25146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6pPr>
            <a:lvl7pPr marL="29718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7pPr>
            <a:lvl8pPr marL="34290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8pPr>
            <a:lvl9pPr marL="38862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9pPr>
          </a:lstStyle>
          <a:p>
            <a:r>
              <a:rPr lang="en-US" b="0" i="0" u="none" dirty="0" smtClean="0"/>
              <a:t>The novices and their parents “make merit”.</a:t>
            </a:r>
            <a:endParaRPr lang="en-US" b="0" i="0" u="none"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pic>
        <p:nvPicPr>
          <p:cNvPr id="2" name="Picture 1"/>
          <p:cNvPicPr>
            <a:picLocks noChangeAspect="1"/>
          </p:cNvPicPr>
          <p:nvPr/>
        </p:nvPicPr>
        <p:blipFill>
          <a:blip r:embed="rId3"/>
          <a:stretch>
            <a:fillRect/>
          </a:stretch>
        </p:blipFill>
        <p:spPr>
          <a:xfrm>
            <a:off x="1397000" y="1047750"/>
            <a:ext cx="6350000" cy="4762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81000" y="1143000"/>
            <a:ext cx="4805795" cy="2819400"/>
          </a:xfrm>
          <a:prstGeom prst="rect">
            <a:avLst/>
          </a:prstGeom>
        </p:spPr>
      </p:pic>
      <p:sp>
        <p:nvSpPr>
          <p:cNvPr id="8" name="Title 1"/>
          <p:cNvSpPr>
            <a:spLocks noGrp="1"/>
          </p:cNvSpPr>
          <p:nvPr>
            <p:ph type="title"/>
          </p:nvPr>
        </p:nvSpPr>
        <p:spPr>
          <a:xfrm>
            <a:off x="457200" y="277813"/>
            <a:ext cx="8229600" cy="636587"/>
          </a:xfrm>
        </p:spPr>
        <p:txBody>
          <a:bodyPr/>
          <a:lstStyle/>
          <a:p>
            <a:r>
              <a:rPr lang="en-US" b="0" i="0" dirty="0" smtClean="0"/>
              <a:t>Thai Funeral</a:t>
            </a:r>
            <a:endParaRPr lang="en-US" b="0" i="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419600" y="3124200"/>
            <a:ext cx="5581651" cy="3274570"/>
          </a:xfrm>
          <a:prstGeom prst="rect">
            <a:avLst/>
          </a:prstGeom>
        </p:spPr>
      </p:pic>
      <p:sp>
        <p:nvSpPr>
          <p:cNvPr id="5" name="TextBox 4"/>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b="0" i="0" dirty="0" smtClean="0"/>
              <a:t>Thai Funeral</a:t>
            </a:r>
            <a:endParaRPr lang="en-US" b="0" i="0" dirty="0"/>
          </a:p>
        </p:txBody>
      </p:sp>
      <p:sp>
        <p:nvSpPr>
          <p:cNvPr id="3" name="Text Placeholder 2"/>
          <p:cNvSpPr>
            <a:spLocks noGrp="1"/>
          </p:cNvSpPr>
          <p:nvPr>
            <p:ph type="body" sz="half" idx="1"/>
          </p:nvPr>
        </p:nvSpPr>
        <p:spPr>
          <a:xfrm>
            <a:off x="4800600" y="1524000"/>
            <a:ext cx="4114800" cy="3200400"/>
          </a:xfrm>
        </p:spPr>
        <p:txBody>
          <a:bodyPr/>
          <a:lstStyle/>
          <a:p>
            <a:pPr>
              <a:buClrTx/>
              <a:buFont typeface="Wingdings" charset="2"/>
              <a:buChar char="Ø"/>
            </a:pPr>
            <a:r>
              <a:rPr lang="en-US" sz="2800" dirty="0" smtClean="0">
                <a:solidFill>
                  <a:srgbClr val="800000"/>
                </a:solidFill>
              </a:rPr>
              <a:t>He’s gone and won’t be back.</a:t>
            </a:r>
          </a:p>
          <a:p>
            <a:pPr>
              <a:buClrTx/>
              <a:buFont typeface="Wingdings" charset="2"/>
              <a:buChar char="Ø"/>
            </a:pPr>
            <a:r>
              <a:rPr lang="en-US" sz="2800" dirty="0" smtClean="0">
                <a:solidFill>
                  <a:srgbClr val="800000"/>
                </a:solidFill>
              </a:rPr>
              <a:t>He sleeps and won’t wake up.</a:t>
            </a:r>
          </a:p>
          <a:p>
            <a:pPr>
              <a:buClrTx/>
              <a:buFont typeface="Wingdings" charset="2"/>
              <a:buChar char="Ø"/>
            </a:pPr>
            <a:r>
              <a:rPr lang="en-US" sz="2800" dirty="0" smtClean="0">
                <a:solidFill>
                  <a:srgbClr val="800000"/>
                </a:solidFill>
              </a:rPr>
              <a:t>There is no resurrection.</a:t>
            </a:r>
          </a:p>
          <a:p>
            <a:pPr>
              <a:buClrTx/>
              <a:buFont typeface="Wingdings" charset="2"/>
              <a:buChar char="Ø"/>
            </a:pPr>
            <a:r>
              <a:rPr lang="en-US" sz="2800" dirty="0" smtClean="0">
                <a:solidFill>
                  <a:srgbClr val="800000"/>
                </a:solidFill>
              </a:rPr>
              <a:t>There is no escape.</a:t>
            </a:r>
            <a:endParaRPr lang="en-US" sz="2800" dirty="0">
              <a:solidFill>
                <a:srgbClr val="800000"/>
              </a:solidFill>
            </a:endParaRPr>
          </a:p>
        </p:txBody>
      </p:sp>
      <p:pic>
        <p:nvPicPr>
          <p:cNvPr id="6"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219200"/>
            <a:ext cx="4114800" cy="2976563"/>
          </a:xfrm>
          <a:prstGeom prst="rect">
            <a:avLst/>
          </a:prstGeom>
          <a:noFill/>
          <a:ln w="9525">
            <a:noFill/>
            <a:miter lim="800000"/>
            <a:headEnd/>
            <a:tailEnd/>
          </a:ln>
          <a:effectLst/>
        </p:spPr>
      </p:pic>
      <p:sp>
        <p:nvSpPr>
          <p:cNvPr id="5" name="TextBox 4"/>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28600"/>
            <a:ext cx="8229600" cy="553998"/>
          </a:xfrm>
          <a:prstGeom prst="rect">
            <a:avLst/>
          </a:prstGeom>
        </p:spPr>
        <p:txBody>
          <a:bodyPr wrap="square">
            <a:spAutoFit/>
          </a:bodyPr>
          <a:lstStyle/>
          <a:p>
            <a:pPr algn="ctr"/>
            <a:r>
              <a:rPr lang="en-US" sz="3000" b="0" i="0" u="none" kern="0" dirty="0" smtClean="0">
                <a:solidFill>
                  <a:srgbClr val="8A100D"/>
                </a:solidFill>
                <a:latin typeface="Calibri"/>
                <a:ea typeface="ＭＳ Ｐゴシック"/>
                <a:cs typeface="ＭＳ Ｐゴシック"/>
              </a:rPr>
              <a:t>Buddhism: Making Merit</a:t>
            </a:r>
            <a:endParaRPr lang="en-US" i="0" dirty="0"/>
          </a:p>
        </p:txBody>
      </p:sp>
      <p:pic>
        <p:nvPicPr>
          <p:cNvPr id="3"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1600200"/>
            <a:ext cx="30861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1219200"/>
            <a:ext cx="4876800" cy="3970318"/>
          </a:xfrm>
          <a:prstGeom prst="rect">
            <a:avLst/>
          </a:prstGeom>
        </p:spPr>
        <p:txBody>
          <a:bodyPr wrap="square">
            <a:spAutoFit/>
          </a:bodyPr>
          <a:lstStyle/>
          <a:p>
            <a:pPr marL="39688" marR="0" lvl="0" indent="0" algn="l" defTabSz="914400" eaLnBrk="1" fontAlgn="auto" latinLnBrk="0" hangingPunct="1">
              <a:lnSpc>
                <a:spcPct val="100000"/>
              </a:lnSpc>
              <a:spcBef>
                <a:spcPts val="0"/>
              </a:spcBef>
              <a:spcAft>
                <a:spcPts val="0"/>
              </a:spcAft>
              <a:buClrTx/>
              <a:buSzTx/>
              <a:buFontTx/>
              <a:buNone/>
              <a:tabLst/>
              <a:defRPr/>
            </a:pPr>
            <a:r>
              <a:rPr lang="ja-JP" altLang="en-US" sz="2800" b="0" i="0" u="none" kern="0" dirty="0" smtClean="0">
                <a:solidFill>
                  <a:srgbClr val="000000"/>
                </a:solidFill>
                <a:latin typeface="Calibri"/>
                <a:ea typeface="ＭＳ Ｐゴシック" charset="0"/>
                <a:cs typeface="Calibri"/>
                <a:sym typeface="Tahoma" charset="0"/>
              </a:rPr>
              <a:t>“</a:t>
            </a:r>
            <a:r>
              <a:rPr lang="en-US" altLang="ja-JP" sz="2800" b="0" i="0" u="none" kern="0" dirty="0">
                <a:solidFill>
                  <a:srgbClr val="000000"/>
                </a:solidFill>
                <a:latin typeface="Calibri"/>
                <a:cs typeface="Calibri"/>
                <a:sym typeface="Tahoma" charset="0"/>
              </a:rPr>
              <a:t>We must take direct responsibility for </a:t>
            </a:r>
            <a:r>
              <a:rPr lang="en-US" sz="2800" b="0" i="0" u="none" kern="0" dirty="0" smtClean="0">
                <a:solidFill>
                  <a:srgbClr val="000000"/>
                </a:solidFill>
                <a:latin typeface="Calibri"/>
                <a:cs typeface="Calibri"/>
                <a:sym typeface="Tahoma" charset="0"/>
              </a:rPr>
              <a:t>our </a:t>
            </a:r>
            <a:r>
              <a:rPr lang="en-US" sz="2800" b="0" i="0" u="none" kern="0" dirty="0">
                <a:solidFill>
                  <a:srgbClr val="000000"/>
                </a:solidFill>
                <a:latin typeface="Calibri"/>
                <a:cs typeface="Calibri"/>
                <a:sym typeface="Tahoma" charset="0"/>
              </a:rPr>
              <a:t>own spiritual lives,  and rely </a:t>
            </a:r>
            <a:r>
              <a:rPr lang="en-US" sz="2800" b="0" i="0" u="none" kern="0" dirty="0" smtClean="0">
                <a:solidFill>
                  <a:srgbClr val="000000"/>
                </a:solidFill>
                <a:latin typeface="Calibri"/>
                <a:cs typeface="Calibri"/>
                <a:sym typeface="Tahoma" charset="0"/>
              </a:rPr>
              <a:t>upon nobody </a:t>
            </a:r>
            <a:r>
              <a:rPr lang="en-US" sz="2800" b="0" i="0" u="none" kern="0" dirty="0">
                <a:solidFill>
                  <a:srgbClr val="000000"/>
                </a:solidFill>
                <a:latin typeface="Calibri"/>
                <a:cs typeface="Calibri"/>
                <a:sym typeface="Tahoma" charset="0"/>
              </a:rPr>
              <a:t>and nothing… </a:t>
            </a:r>
          </a:p>
          <a:p>
            <a:pPr marL="39688" marR="0" lvl="0" indent="0" algn="l" defTabSz="914400" eaLnBrk="1" fontAlgn="auto" latinLnBrk="0" hangingPunct="1">
              <a:lnSpc>
                <a:spcPct val="100000"/>
              </a:lnSpc>
              <a:spcBef>
                <a:spcPts val="0"/>
              </a:spcBef>
              <a:spcAft>
                <a:spcPts val="0"/>
              </a:spcAft>
              <a:buClrTx/>
              <a:buSzTx/>
              <a:buFontTx/>
              <a:buNone/>
              <a:tabLst/>
              <a:defRPr/>
            </a:pPr>
            <a:r>
              <a:rPr lang="en-US" sz="2800" b="0" i="0" u="none" kern="0" dirty="0">
                <a:solidFill>
                  <a:srgbClr val="000000"/>
                </a:solidFill>
                <a:latin typeface="Calibri"/>
                <a:cs typeface="Calibri"/>
                <a:sym typeface="Tahoma" charset="0"/>
              </a:rPr>
              <a:t>If another being were able to save us, surely he would have already done so</a:t>
            </a:r>
            <a:r>
              <a:rPr lang="en-US" sz="2800" b="0" i="0" u="none" kern="0" dirty="0" smtClean="0">
                <a:solidFill>
                  <a:srgbClr val="000000"/>
                </a:solidFill>
                <a:latin typeface="Calibri"/>
                <a:cs typeface="Calibri"/>
                <a:sym typeface="Tahoma" charset="0"/>
              </a:rPr>
              <a:t>? </a:t>
            </a:r>
            <a:r>
              <a:rPr lang="en-US" sz="2800" b="0" i="0" u="none" kern="0" dirty="0">
                <a:solidFill>
                  <a:srgbClr val="000000"/>
                </a:solidFill>
                <a:latin typeface="Calibri"/>
                <a:cs typeface="Calibri"/>
                <a:sym typeface="Tahoma" charset="0"/>
              </a:rPr>
              <a:t>It is time, therefore, that we </a:t>
            </a:r>
          </a:p>
          <a:p>
            <a:pPr marL="39688" marR="0" lvl="0" indent="0" algn="l" defTabSz="914400" eaLnBrk="1" fontAlgn="auto" latinLnBrk="0" hangingPunct="1">
              <a:lnSpc>
                <a:spcPct val="100000"/>
              </a:lnSpc>
              <a:spcBef>
                <a:spcPts val="0"/>
              </a:spcBef>
              <a:spcAft>
                <a:spcPts val="0"/>
              </a:spcAft>
              <a:buClrTx/>
              <a:buSzTx/>
              <a:buFontTx/>
              <a:buNone/>
              <a:tabLst/>
              <a:defRPr/>
            </a:pPr>
            <a:r>
              <a:rPr lang="en-US" sz="2800" b="0" i="0" u="none" kern="0" dirty="0">
                <a:solidFill>
                  <a:srgbClr val="000000"/>
                </a:solidFill>
                <a:latin typeface="Calibri"/>
                <a:cs typeface="Calibri"/>
                <a:sym typeface="Tahoma" charset="0"/>
              </a:rPr>
              <a:t>help ourselves.</a:t>
            </a:r>
            <a:r>
              <a:rPr lang="ja-JP" altLang="en-US" sz="2800" b="0" i="0" u="none" kern="0" dirty="0">
                <a:solidFill>
                  <a:srgbClr val="000000"/>
                </a:solidFill>
                <a:latin typeface="Calibri"/>
                <a:ea typeface="ＭＳ Ｐゴシック" charset="0"/>
                <a:cs typeface="Calibri"/>
                <a:sym typeface="Tahoma" charset="0"/>
              </a:rPr>
              <a:t>”</a:t>
            </a:r>
            <a:endParaRPr lang="en-US" sz="2800" b="0" i="0" u="none" kern="0" dirty="0">
              <a:solidFill>
                <a:srgbClr val="000000"/>
              </a:solidFill>
              <a:latin typeface="Calibri"/>
              <a:ea typeface="ＭＳ Ｐゴシック" charset="0"/>
              <a:cs typeface="Calibri"/>
              <a:sym typeface="Tahoma" charset="0"/>
            </a:endParaRPr>
          </a:p>
        </p:txBody>
      </p:sp>
      <p:sp>
        <p:nvSpPr>
          <p:cNvPr id="7" name="TextBox 6"/>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18812663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b="0" i="0" dirty="0" smtClean="0"/>
              <a:t>Syncretism in Buddhism: </a:t>
            </a:r>
            <a:br>
              <a:rPr lang="en-US" b="0" i="0" dirty="0" smtClean="0"/>
            </a:br>
            <a:r>
              <a:rPr lang="en-US" b="0" i="0" dirty="0" smtClean="0"/>
              <a:t>Animism</a:t>
            </a:r>
            <a:endParaRPr lang="en-US" b="0" i="0" dirty="0"/>
          </a:p>
        </p:txBody>
      </p:sp>
      <p:pic>
        <p:nvPicPr>
          <p:cNvPr id="4" name="Picture 3" descr="Image3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524000"/>
            <a:ext cx="3733800" cy="2800350"/>
          </a:xfrm>
          <a:prstGeom prst="rect">
            <a:avLst/>
          </a:prstGeom>
          <a:noFill/>
        </p:spPr>
      </p:pic>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3505200"/>
            <a:ext cx="3657600" cy="259226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b="0" i="0" dirty="0" smtClean="0"/>
              <a:t>Syncretism in Buddhism: </a:t>
            </a:r>
            <a:br>
              <a:rPr lang="en-US" b="0" i="0" dirty="0" smtClean="0"/>
            </a:br>
            <a:r>
              <a:rPr lang="en-US" b="0" i="0" dirty="0" smtClean="0"/>
              <a:t>Hinduism, Animism, Ancestor Worship</a:t>
            </a:r>
            <a:endParaRPr lang="en-US" b="0" i="0" dirty="0"/>
          </a:p>
        </p:txBody>
      </p:sp>
      <p:pic>
        <p:nvPicPr>
          <p:cNvPr id="3" name="Picture 2" descr="00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219200"/>
            <a:ext cx="3363278" cy="5029200"/>
          </a:xfrm>
          <a:prstGeom prst="rect">
            <a:avLst/>
          </a:prstGeom>
        </p:spPr>
      </p:pic>
      <p:pic>
        <p:nvPicPr>
          <p:cNvPr id="8" name="Picture 5"/>
          <p:cNvPicPr>
            <a:picLocks noChangeAspect="1" noChangeArrowheads="1"/>
          </p:cNvPicPr>
          <p:nvPr/>
        </p:nvPicPr>
        <p:blipFill>
          <a:blip r:embed="rId4"/>
          <a:srcRect/>
          <a:stretch>
            <a:fillRect/>
          </a:stretch>
        </p:blipFill>
        <p:spPr bwMode="auto">
          <a:xfrm>
            <a:off x="4191000" y="1600200"/>
            <a:ext cx="4772041" cy="3429000"/>
          </a:xfrm>
          <a:prstGeom prst="rect">
            <a:avLst/>
          </a:prstGeom>
          <a:noFill/>
          <a:ln w="9525">
            <a:noFill/>
            <a:miter lim="800000"/>
            <a:headEnd/>
            <a:tailEnd/>
          </a:ln>
          <a:effectLst/>
        </p:spPr>
      </p:pic>
    </p:spTree>
    <p:extLst>
      <p:ext uri="{BB962C8B-B14F-4D97-AF65-F5344CB8AC3E}">
        <p14:creationId xmlns:p14="http://schemas.microsoft.com/office/powerpoint/2010/main" val="10893424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0813" cy="836613"/>
          </a:xfrm>
        </p:spPr>
        <p:txBody>
          <a:bodyPr/>
          <a:lstStyle/>
          <a:p>
            <a:r>
              <a:rPr lang="en-US" i="0" dirty="0" smtClean="0"/>
              <a:t>Buddhism in Thailand: The Results</a:t>
            </a:r>
            <a:endParaRPr lang="en-US" i="0" dirty="0"/>
          </a:p>
        </p:txBody>
      </p:sp>
      <p:sp>
        <p:nvSpPr>
          <p:cNvPr id="3" name="Content Placeholder 2"/>
          <p:cNvSpPr>
            <a:spLocks noGrp="1"/>
          </p:cNvSpPr>
          <p:nvPr>
            <p:ph idx="1"/>
          </p:nvPr>
        </p:nvSpPr>
        <p:spPr>
          <a:xfrm>
            <a:off x="533400" y="1371600"/>
            <a:ext cx="7770813" cy="3503613"/>
          </a:xfrm>
        </p:spPr>
        <p:txBody>
          <a:bodyPr/>
          <a:lstStyle/>
          <a:p>
            <a:pPr marL="914400" lvl="1" indent="-457200">
              <a:buFont typeface="Wingdings" charset="2"/>
              <a:buChar char="Ø"/>
            </a:pPr>
            <a:r>
              <a:rPr lang="en-US" sz="2400" dirty="0" smtClean="0"/>
              <a:t>Loyalty </a:t>
            </a:r>
            <a:r>
              <a:rPr lang="en-US" sz="2400" dirty="0"/>
              <a:t>to king, country, religion and family is a non-negotiable </a:t>
            </a:r>
            <a:r>
              <a:rPr lang="en-US" sz="2400" dirty="0" smtClean="0"/>
              <a:t>value.</a:t>
            </a:r>
            <a:endParaRPr lang="en-US" sz="2400" dirty="0"/>
          </a:p>
          <a:p>
            <a:pPr marL="914400" lvl="1" indent="-457200">
              <a:buFont typeface="Wingdings" charset="2"/>
              <a:buChar char="Ø"/>
            </a:pPr>
            <a:r>
              <a:rPr lang="en-US" sz="2400" dirty="0"/>
              <a:t>Becoming a Christian is seen as disloyal, like being a traitor. </a:t>
            </a:r>
            <a:endParaRPr lang="en-US" sz="2400" dirty="0" smtClean="0"/>
          </a:p>
          <a:p>
            <a:pPr marL="914400" lvl="1" indent="-457200">
              <a:buFont typeface="Wingdings" charset="2"/>
              <a:buChar char="Ø"/>
            </a:pPr>
            <a:r>
              <a:rPr lang="en-US" sz="2400" dirty="0"/>
              <a:t>It is very difficult for a Thai to become a </a:t>
            </a:r>
            <a:r>
              <a:rPr lang="en-US" sz="2400" dirty="0" smtClean="0"/>
              <a:t>Christian</a:t>
            </a:r>
            <a:r>
              <a:rPr lang="en-US" sz="2400" dirty="0"/>
              <a:t>.</a:t>
            </a:r>
            <a:endParaRPr lang="en-US" sz="2400" dirty="0" smtClean="0"/>
          </a:p>
          <a:p>
            <a:pPr marL="914400" lvl="1" indent="-457200">
              <a:buFont typeface="Wingdings" charset="2"/>
              <a:buChar char="Ø"/>
            </a:pPr>
            <a:r>
              <a:rPr lang="en-US" sz="2400" dirty="0" smtClean="0"/>
              <a:t>Thai Funeral: Fatalism </a:t>
            </a:r>
            <a:r>
              <a:rPr lang="en-US" sz="2400" dirty="0">
                <a:sym typeface="Wingdings"/>
              </a:rPr>
              <a:t> </a:t>
            </a:r>
            <a:r>
              <a:rPr lang="en-US" sz="2400" dirty="0"/>
              <a:t>Hopelessness and Despair</a:t>
            </a:r>
          </a:p>
          <a:p>
            <a:pPr marL="914400" lvl="1" indent="-457200">
              <a:buFont typeface="Wingdings" charset="2"/>
              <a:buChar char="Ø"/>
            </a:pPr>
            <a:r>
              <a:rPr lang="en-US" sz="2400" dirty="0" smtClean="0"/>
              <a:t>And yet, after </a:t>
            </a:r>
            <a:r>
              <a:rPr lang="en-US" sz="2400" dirty="0"/>
              <a:t>centuries of proclamation of the Gospel, only </a:t>
            </a:r>
            <a:r>
              <a:rPr lang="en-US" sz="2400" dirty="0" smtClean="0"/>
              <a:t>0.5% </a:t>
            </a:r>
            <a:r>
              <a:rPr lang="en-US" sz="2400" dirty="0"/>
              <a:t>of Thai people are Christians. </a:t>
            </a:r>
          </a:p>
        </p:txBody>
      </p:sp>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16852686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2" name="Title 1"/>
          <p:cNvSpPr>
            <a:spLocks noGrp="1"/>
          </p:cNvSpPr>
          <p:nvPr>
            <p:ph type="title"/>
          </p:nvPr>
        </p:nvSpPr>
        <p:spPr>
          <a:xfrm>
            <a:off x="685800" y="76200"/>
            <a:ext cx="7770813" cy="836613"/>
          </a:xfrm>
        </p:spPr>
        <p:txBody>
          <a:bodyPr/>
          <a:lstStyle/>
          <a:p>
            <a:r>
              <a:rPr lang="en-US" i="0" dirty="0" smtClean="0"/>
              <a:t>Buddhism in Thailand: Summary</a:t>
            </a:r>
            <a:endParaRPr lang="en-US" i="0" dirty="0"/>
          </a:p>
        </p:txBody>
      </p:sp>
      <p:sp>
        <p:nvSpPr>
          <p:cNvPr id="3" name="Content Placeholder 2"/>
          <p:cNvSpPr>
            <a:spLocks noGrp="1"/>
          </p:cNvSpPr>
          <p:nvPr>
            <p:ph idx="1"/>
          </p:nvPr>
        </p:nvSpPr>
        <p:spPr>
          <a:xfrm>
            <a:off x="685801" y="1066800"/>
            <a:ext cx="5486400" cy="2133600"/>
          </a:xfrm>
        </p:spPr>
        <p:txBody>
          <a:bodyPr/>
          <a:lstStyle/>
          <a:p>
            <a:pPr marL="914400" lvl="1" indent="-457200">
              <a:buFont typeface="Wingdings" charset="2"/>
              <a:buChar char="Ø"/>
            </a:pPr>
            <a:r>
              <a:rPr lang="en-US" sz="2400" dirty="0" smtClean="0"/>
              <a:t>“</a:t>
            </a:r>
            <a:r>
              <a:rPr lang="en-US" sz="2400" dirty="0"/>
              <a:t>To be </a:t>
            </a:r>
            <a:r>
              <a:rPr lang="en-US" sz="2400" dirty="0" smtClean="0"/>
              <a:t>Thai </a:t>
            </a:r>
            <a:r>
              <a:rPr lang="en-US" sz="2400" dirty="0"/>
              <a:t>is to be Buddhist.</a:t>
            </a:r>
            <a:r>
              <a:rPr lang="en-US" sz="2400" dirty="0" smtClean="0"/>
              <a:t>”</a:t>
            </a:r>
          </a:p>
          <a:p>
            <a:pPr marL="914400" lvl="1" indent="-457200">
              <a:buFont typeface="Wingdings" charset="2"/>
              <a:buChar char="Ø"/>
            </a:pPr>
            <a:r>
              <a:rPr lang="en-US" sz="2400" dirty="0" smtClean="0"/>
              <a:t>Buddhism is growing worldwide.</a:t>
            </a:r>
            <a:endParaRPr lang="en-US" sz="2400" dirty="0"/>
          </a:p>
          <a:p>
            <a:pPr marL="914400" lvl="1" indent="-457200">
              <a:buFont typeface="Wingdings" charset="2"/>
              <a:buChar char="Ø"/>
            </a:pPr>
            <a:r>
              <a:rPr lang="en-US" sz="2400" dirty="0"/>
              <a:t>The Challenge </a:t>
            </a:r>
            <a:r>
              <a:rPr lang="en-US" sz="2400" dirty="0" smtClean="0"/>
              <a:t>Today</a:t>
            </a:r>
            <a:endParaRPr lang="en-US" sz="2400" dirty="0"/>
          </a:p>
          <a:p>
            <a:pPr marL="914400" lvl="1" indent="-457200">
              <a:buFont typeface="Wingdings" charset="2"/>
              <a:buChar char="Ø"/>
            </a:pPr>
            <a:r>
              <a:rPr lang="en-US" sz="2400" dirty="0" smtClean="0"/>
              <a:t>Then </a:t>
            </a:r>
            <a:r>
              <a:rPr lang="en-US" sz="2400" dirty="0"/>
              <a:t>what can you do? </a:t>
            </a: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676400"/>
            <a:ext cx="2853819" cy="4267200"/>
          </a:xfrm>
          <a:prstGeom prst="rect">
            <a:avLst/>
          </a:prstGeom>
          <a:noFill/>
          <a:ln w="9525">
            <a:noFill/>
            <a:miter lim="800000"/>
            <a:headEnd/>
            <a:tailEnd/>
          </a:ln>
          <a:effec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3124200"/>
            <a:ext cx="2713038" cy="2931394"/>
          </a:xfrm>
          <a:prstGeom prst="rect">
            <a:avLst/>
          </a:prstGeom>
          <a:noFill/>
          <a:ln w="9525">
            <a:noFill/>
            <a:miter lim="800000"/>
            <a:headEnd/>
            <a:tailEnd/>
          </a:ln>
          <a:effectLst/>
        </p:spPr>
      </p:pic>
    </p:spTree>
    <p:extLst>
      <p:ext uri="{BB962C8B-B14F-4D97-AF65-F5344CB8AC3E}">
        <p14:creationId xmlns:p14="http://schemas.microsoft.com/office/powerpoint/2010/main" val="19587180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1" descr="Buddhistmap.jpg"/>
          <p:cNvPicPr>
            <a:picLocks noChangeAspect="1"/>
          </p:cNvPicPr>
          <p:nvPr/>
        </p:nvPicPr>
        <p:blipFill>
          <a:blip r:embed="rId2"/>
          <a:srcRect/>
          <a:stretch>
            <a:fillRect/>
          </a:stretch>
        </p:blipFill>
        <p:spPr bwMode="auto">
          <a:xfrm>
            <a:off x="3" y="-208561"/>
            <a:ext cx="9448798" cy="7302113"/>
          </a:xfrm>
          <a:prstGeom prst="rect">
            <a:avLst/>
          </a:prstGeom>
          <a:noFill/>
          <a:ln w="9525">
            <a:noFill/>
            <a:miter lim="800000"/>
            <a:headEnd/>
            <a:tailEnd/>
          </a:ln>
        </p:spPr>
      </p:pic>
    </p:spTree>
    <p:extLst>
      <p:ext uri="{BB962C8B-B14F-4D97-AF65-F5344CB8AC3E}">
        <p14:creationId xmlns:p14="http://schemas.microsoft.com/office/powerpoint/2010/main" val="42541393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p:cNvPicPr>
            <a:picLocks noChangeAspect="1"/>
          </p:cNvPicPr>
          <p:nvPr/>
        </p:nvPicPr>
        <p:blipFill>
          <a:blip r:embed="rId3"/>
          <a:srcRect/>
          <a:stretch>
            <a:fillRect/>
          </a:stretch>
        </p:blipFill>
        <p:spPr bwMode="auto">
          <a:xfrm>
            <a:off x="135625" y="-101466"/>
            <a:ext cx="9008375" cy="6403841"/>
          </a:xfrm>
          <a:prstGeom prst="rect">
            <a:avLst/>
          </a:prstGeom>
          <a:noFill/>
          <a:ln w="9525">
            <a:noFill/>
            <a:miter lim="800000"/>
            <a:headEnd/>
            <a:tailEnd/>
          </a:ln>
        </p:spPr>
      </p:pic>
    </p:spTree>
    <p:extLst>
      <p:ext uri="{BB962C8B-B14F-4D97-AF65-F5344CB8AC3E}">
        <p14:creationId xmlns:p14="http://schemas.microsoft.com/office/powerpoint/2010/main" val="21733337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b="0" i="0" dirty="0" smtClean="0"/>
              <a:t>Outline</a:t>
            </a:r>
            <a:endParaRPr lang="en-US" b="0" i="0" dirty="0"/>
          </a:p>
        </p:txBody>
      </p:sp>
      <p:sp>
        <p:nvSpPr>
          <p:cNvPr id="3" name="Text Placeholder 2"/>
          <p:cNvSpPr>
            <a:spLocks noGrp="1"/>
          </p:cNvSpPr>
          <p:nvPr>
            <p:ph type="body" sz="half" idx="1"/>
          </p:nvPr>
        </p:nvSpPr>
        <p:spPr>
          <a:xfrm>
            <a:off x="1676400" y="1219200"/>
            <a:ext cx="6172200" cy="3810000"/>
          </a:xfrm>
        </p:spPr>
        <p:txBody>
          <a:bodyPr/>
          <a:lstStyle/>
          <a:p>
            <a:pPr>
              <a:lnSpc>
                <a:spcPct val="80000"/>
              </a:lnSpc>
              <a:buFont typeface="Wingdings" charset="2"/>
              <a:buChar char="Ø"/>
            </a:pPr>
            <a:r>
              <a:rPr lang="en-US" sz="2400" dirty="0"/>
              <a:t>Introduction: </a:t>
            </a:r>
            <a:r>
              <a:rPr lang="en-US" sz="2400" dirty="0" smtClean="0"/>
              <a:t>Worldview—What is it? </a:t>
            </a:r>
          </a:p>
          <a:p>
            <a:pPr lvl="0">
              <a:lnSpc>
                <a:spcPct val="80000"/>
              </a:lnSpc>
              <a:buFont typeface="Wingdings" charset="2"/>
              <a:buChar char="Ø"/>
            </a:pPr>
            <a:r>
              <a:rPr lang="en-US" sz="2400" dirty="0" smtClean="0"/>
              <a:t>Understanding Buddhism </a:t>
            </a:r>
          </a:p>
          <a:p>
            <a:pPr marL="0" lvl="0" indent="0">
              <a:lnSpc>
                <a:spcPct val="80000"/>
              </a:lnSpc>
            </a:pPr>
            <a:r>
              <a:rPr lang="en-US" sz="2400" dirty="0"/>
              <a:t>	</a:t>
            </a:r>
            <a:r>
              <a:rPr lang="en-US" sz="2000" dirty="0" smtClean="0"/>
              <a:t>Philosophy </a:t>
            </a:r>
            <a:r>
              <a:rPr lang="en-US" sz="1000" dirty="0" smtClean="0"/>
              <a:t> </a:t>
            </a:r>
          </a:p>
          <a:p>
            <a:pPr marL="0" lvl="0" indent="0">
              <a:lnSpc>
                <a:spcPct val="80000"/>
              </a:lnSpc>
            </a:pPr>
            <a:r>
              <a:rPr lang="en-US" sz="2000" dirty="0" smtClean="0"/>
              <a:t>	Practice</a:t>
            </a:r>
          </a:p>
          <a:p>
            <a:pPr lvl="0">
              <a:lnSpc>
                <a:spcPct val="80000"/>
              </a:lnSpc>
              <a:buFont typeface="Wingdings" charset="2"/>
              <a:buChar char="Ø"/>
            </a:pPr>
            <a:r>
              <a:rPr lang="en-US" sz="2400" b="1" dirty="0" smtClean="0"/>
              <a:t>Understanding Confucianism </a:t>
            </a:r>
          </a:p>
          <a:p>
            <a:pPr marL="0" lvl="0" indent="0">
              <a:lnSpc>
                <a:spcPct val="80000"/>
              </a:lnSpc>
            </a:pPr>
            <a:r>
              <a:rPr lang="en-US" sz="2400" b="1" dirty="0" smtClean="0"/>
              <a:t>	</a:t>
            </a:r>
            <a:r>
              <a:rPr lang="en-US" sz="2000" b="1" dirty="0" smtClean="0"/>
              <a:t>Philosophy  </a:t>
            </a:r>
            <a:endParaRPr lang="en-US" sz="2000" b="1" dirty="0"/>
          </a:p>
          <a:p>
            <a:pPr marL="0" lvl="0" indent="0">
              <a:lnSpc>
                <a:spcPct val="80000"/>
              </a:lnSpc>
            </a:pPr>
            <a:r>
              <a:rPr lang="en-US" sz="2000" b="1" dirty="0"/>
              <a:t>	</a:t>
            </a:r>
            <a:r>
              <a:rPr lang="en-US" sz="2000" b="1" dirty="0" smtClean="0"/>
              <a:t>Practice</a:t>
            </a:r>
            <a:endParaRPr lang="en-US" sz="2400" b="1" dirty="0" smtClean="0"/>
          </a:p>
          <a:p>
            <a:pPr>
              <a:lnSpc>
                <a:spcPct val="80000"/>
              </a:lnSpc>
              <a:buFont typeface="Wingdings" charset="2"/>
              <a:buChar char="Ø"/>
            </a:pPr>
            <a:r>
              <a:rPr lang="en-US" sz="2400" dirty="0" smtClean="0"/>
              <a:t>Summary</a:t>
            </a:r>
          </a:p>
          <a:p>
            <a:pPr lvl="0">
              <a:lnSpc>
                <a:spcPct val="80000"/>
              </a:lnSpc>
              <a:buFont typeface="Wingdings" charset="2"/>
              <a:buChar char="Ø"/>
            </a:pPr>
            <a:r>
              <a:rPr lang="en-US" sz="2400" dirty="0" smtClean="0"/>
              <a:t>Response</a:t>
            </a:r>
          </a:p>
        </p:txBody>
      </p:sp>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593189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pic>
        <p:nvPicPr>
          <p:cNvPr id="6" name="Picture 5"/>
          <p:cNvPicPr>
            <a:picLocks noChangeAspect="1"/>
          </p:cNvPicPr>
          <p:nvPr/>
        </p:nvPicPr>
        <p:blipFill>
          <a:blip r:embed="rId3"/>
          <a:stretch>
            <a:fillRect/>
          </a:stretch>
        </p:blipFill>
        <p:spPr>
          <a:xfrm>
            <a:off x="533400" y="381000"/>
            <a:ext cx="8229600" cy="548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4" name="Title 3"/>
          <p:cNvSpPr>
            <a:spLocks noGrp="1"/>
          </p:cNvSpPr>
          <p:nvPr>
            <p:ph type="title"/>
          </p:nvPr>
        </p:nvSpPr>
        <p:spPr/>
        <p:txBody>
          <a:bodyPr/>
          <a:lstStyle/>
          <a:p>
            <a:r>
              <a:rPr lang="en-US" dirty="0" smtClean="0"/>
              <a:t>Asian Stereotypes</a:t>
            </a:r>
            <a:endParaRPr lang="en-US" dirty="0"/>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524000"/>
            <a:ext cx="9144000" cy="419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8732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are the common stereotypes of the typical Asian American?</a:t>
            </a:r>
          </a:p>
        </p:txBody>
      </p:sp>
      <p:sp>
        <p:nvSpPr>
          <p:cNvPr id="3" name="Content Placeholder 2"/>
          <p:cNvSpPr>
            <a:spLocks noGrp="1"/>
          </p:cNvSpPr>
          <p:nvPr>
            <p:ph sz="half" idx="1"/>
          </p:nvPr>
        </p:nvSpPr>
        <p:spPr/>
        <p:txBody>
          <a:bodyPr/>
          <a:lstStyle/>
          <a:p>
            <a:r>
              <a:rPr lang="en-US" dirty="0" smtClean="0"/>
              <a:t>Positive</a:t>
            </a:r>
            <a:endParaRPr lang="en-US" dirty="0"/>
          </a:p>
        </p:txBody>
      </p:sp>
      <p:sp>
        <p:nvSpPr>
          <p:cNvPr id="4" name="Content Placeholder 3"/>
          <p:cNvSpPr>
            <a:spLocks noGrp="1"/>
          </p:cNvSpPr>
          <p:nvPr>
            <p:ph sz="half" idx="2"/>
          </p:nvPr>
        </p:nvSpPr>
        <p:spPr/>
        <p:txBody>
          <a:bodyPr/>
          <a:lstStyle/>
          <a:p>
            <a:r>
              <a:rPr lang="en-US" dirty="0" smtClean="0"/>
              <a:t>Negative</a:t>
            </a:r>
            <a:endParaRPr lang="en-US" dirty="0"/>
          </a:p>
        </p:txBody>
      </p:sp>
      <p:sp>
        <p:nvSpPr>
          <p:cNvPr id="5" name="TextBox 4"/>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18226008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5" name="Title 4"/>
          <p:cNvSpPr>
            <a:spLocks noGrp="1"/>
          </p:cNvSpPr>
          <p:nvPr>
            <p:ph type="ctrTitle"/>
          </p:nvPr>
        </p:nvSpPr>
        <p:spPr>
          <a:xfrm>
            <a:off x="2438400" y="2667000"/>
            <a:ext cx="6705600" cy="1470025"/>
          </a:xfrm>
        </p:spPr>
        <p:txBody>
          <a:bodyPr/>
          <a:lstStyle/>
          <a:p>
            <a:r>
              <a:rPr lang="en-US" dirty="0" smtClean="0"/>
              <a:t>Confucianism and Modern Chinese Worldview</a:t>
            </a:r>
            <a:endParaRPr lang="en-US" dirty="0"/>
          </a:p>
        </p:txBody>
      </p:sp>
      <p:pic>
        <p:nvPicPr>
          <p:cNvPr id="2050" name="Picture 2" descr="http://www.seeraa.com/image1/movie-confucius.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400" y="76200"/>
            <a:ext cx="2647950" cy="31657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heamericanconservative.com/wp-content/uploads/2013/03/chinada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3962400"/>
            <a:ext cx="84582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454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2" name="Title 1"/>
          <p:cNvSpPr>
            <a:spLocks noGrp="1"/>
          </p:cNvSpPr>
          <p:nvPr>
            <p:ph type="title"/>
          </p:nvPr>
        </p:nvSpPr>
        <p:spPr>
          <a:xfrm>
            <a:off x="457200" y="27709"/>
            <a:ext cx="8229600" cy="1143000"/>
          </a:xfrm>
        </p:spPr>
        <p:txBody>
          <a:bodyPr/>
          <a:lstStyle/>
          <a:p>
            <a:r>
              <a:rPr lang="en-US" dirty="0" smtClean="0"/>
              <a:t>Confucianism</a:t>
            </a:r>
            <a:endParaRPr lang="en-US" dirty="0"/>
          </a:p>
        </p:txBody>
      </p:sp>
      <p:sp>
        <p:nvSpPr>
          <p:cNvPr id="3" name="Content Placeholder 2"/>
          <p:cNvSpPr>
            <a:spLocks noGrp="1"/>
          </p:cNvSpPr>
          <p:nvPr>
            <p:ph idx="1"/>
          </p:nvPr>
        </p:nvSpPr>
        <p:spPr>
          <a:xfrm>
            <a:off x="228600" y="914400"/>
            <a:ext cx="8686800" cy="5638800"/>
          </a:xfrm>
        </p:spPr>
        <p:txBody>
          <a:bodyPr>
            <a:normAutofit fontScale="85000" lnSpcReduction="20000"/>
          </a:bodyPr>
          <a:lstStyle/>
          <a:p>
            <a:r>
              <a:rPr lang="en-US" dirty="0"/>
              <a:t>a world </a:t>
            </a:r>
            <a:r>
              <a:rPr lang="en-US" dirty="0" smtClean="0"/>
              <a:t>view?</a:t>
            </a:r>
          </a:p>
          <a:p>
            <a:r>
              <a:rPr lang="en-US" dirty="0" smtClean="0"/>
              <a:t>a </a:t>
            </a:r>
            <a:r>
              <a:rPr lang="en-US" dirty="0"/>
              <a:t>social </a:t>
            </a:r>
            <a:r>
              <a:rPr lang="en-US" dirty="0" smtClean="0"/>
              <a:t>ethic?</a:t>
            </a:r>
          </a:p>
          <a:p>
            <a:r>
              <a:rPr lang="en-US" dirty="0" smtClean="0"/>
              <a:t>a </a:t>
            </a:r>
            <a:r>
              <a:rPr lang="en-US" dirty="0"/>
              <a:t>political </a:t>
            </a:r>
            <a:r>
              <a:rPr lang="en-US" dirty="0" smtClean="0"/>
              <a:t>ideology?</a:t>
            </a:r>
          </a:p>
          <a:p>
            <a:r>
              <a:rPr lang="en-US" dirty="0" smtClean="0"/>
              <a:t>a </a:t>
            </a:r>
            <a:r>
              <a:rPr lang="en-US" dirty="0"/>
              <a:t>scholarly </a:t>
            </a:r>
            <a:r>
              <a:rPr lang="en-US" dirty="0" smtClean="0"/>
              <a:t>tradition?</a:t>
            </a:r>
          </a:p>
          <a:p>
            <a:r>
              <a:rPr lang="en-US" dirty="0" smtClean="0"/>
              <a:t>a </a:t>
            </a:r>
            <a:r>
              <a:rPr lang="en-US" dirty="0"/>
              <a:t>way of </a:t>
            </a:r>
            <a:r>
              <a:rPr lang="en-US" dirty="0" smtClean="0"/>
              <a:t>life? </a:t>
            </a:r>
          </a:p>
          <a:p>
            <a:endParaRPr lang="en-US" dirty="0"/>
          </a:p>
          <a:p>
            <a:pPr algn="ctr"/>
            <a:r>
              <a:rPr lang="en-US" dirty="0"/>
              <a:t>“East Asians may profess to be </a:t>
            </a:r>
            <a:r>
              <a:rPr lang="en-US" dirty="0" err="1"/>
              <a:t>Shintoists</a:t>
            </a:r>
            <a:r>
              <a:rPr lang="en-US" dirty="0"/>
              <a:t>, Taoists, Buddhists, Muslims, or Christians, but  . . . seldom do they cease being Confucians</a:t>
            </a:r>
            <a:r>
              <a:rPr lang="en-US" dirty="0" smtClean="0"/>
              <a:t>.”</a:t>
            </a:r>
          </a:p>
          <a:p>
            <a:pPr algn="ctr"/>
            <a:endParaRPr lang="en-US" dirty="0"/>
          </a:p>
          <a:p>
            <a:pPr algn="ctr"/>
            <a:r>
              <a:rPr lang="en-US" dirty="0"/>
              <a:t>Confucian thought has impacted patterns of government, society, education, and family, as well as on the human interactions between individuals, communities, and nations for over 2000 years.</a:t>
            </a:r>
          </a:p>
          <a:p>
            <a:endParaRPr lang="en-US" dirty="0"/>
          </a:p>
        </p:txBody>
      </p:sp>
    </p:spTree>
    <p:extLst>
      <p:ext uri="{BB962C8B-B14F-4D97-AF65-F5344CB8AC3E}">
        <p14:creationId xmlns:p14="http://schemas.microsoft.com/office/powerpoint/2010/main" val="4192847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7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7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7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7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750"/>
                                        <p:tgtEl>
                                          <p:spTgt spid="3">
                                            <p:txEl>
                                              <p:pRg st="6" end="6"/>
                                            </p:txEl>
                                          </p:spTgt>
                                        </p:tgtEl>
                                      </p:cBhvr>
                                    </p:animEffect>
                                  </p:childTnLst>
                                </p:cTn>
                              </p:par>
                            </p:childTnLst>
                          </p:cTn>
                        </p:par>
                        <p:par>
                          <p:cTn id="34" fill="hold">
                            <p:stCondLst>
                              <p:cond delay="750"/>
                            </p:stCondLst>
                            <p:childTnLst>
                              <p:par>
                                <p:cTn id="35" presetID="10" presetClass="entr" presetSubtype="0"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2" name="Title 1"/>
          <p:cNvSpPr>
            <a:spLocks noGrp="1"/>
          </p:cNvSpPr>
          <p:nvPr>
            <p:ph type="title"/>
          </p:nvPr>
        </p:nvSpPr>
        <p:spPr>
          <a:xfrm>
            <a:off x="685800" y="152400"/>
            <a:ext cx="7770813" cy="836613"/>
          </a:xfrm>
        </p:spPr>
        <p:txBody>
          <a:bodyPr>
            <a:normAutofit/>
          </a:bodyPr>
          <a:lstStyle/>
          <a:p>
            <a:pPr lvl="1" algn="ctr" rtl="0">
              <a:spcBef>
                <a:spcPct val="0"/>
              </a:spcBef>
            </a:pPr>
            <a:r>
              <a:rPr lang="en-US" sz="3600" dirty="0" smtClean="0"/>
              <a:t>His life: Confucius (551 BC – 479 BC) </a:t>
            </a:r>
            <a:endParaRPr lang="en-US" sz="3600" dirty="0"/>
          </a:p>
        </p:txBody>
      </p:sp>
      <p:sp>
        <p:nvSpPr>
          <p:cNvPr id="3" name="Content Placeholder 2"/>
          <p:cNvSpPr>
            <a:spLocks noGrp="1"/>
          </p:cNvSpPr>
          <p:nvPr>
            <p:ph idx="1"/>
          </p:nvPr>
        </p:nvSpPr>
        <p:spPr>
          <a:xfrm>
            <a:off x="152400" y="990600"/>
            <a:ext cx="8839200" cy="5410200"/>
          </a:xfrm>
        </p:spPr>
        <p:txBody>
          <a:bodyPr>
            <a:normAutofit fontScale="85000" lnSpcReduction="20000"/>
          </a:bodyPr>
          <a:lstStyle/>
          <a:p>
            <a:r>
              <a:rPr lang="en-US" dirty="0" smtClean="0"/>
              <a:t>Family </a:t>
            </a:r>
            <a:r>
              <a:rPr lang="en-US" dirty="0"/>
              <a:t>had previously been aristocracy, </a:t>
            </a:r>
            <a:r>
              <a:rPr lang="en-US" dirty="0" smtClean="0"/>
              <a:t>but was </a:t>
            </a:r>
            <a:r>
              <a:rPr lang="en-US" dirty="0"/>
              <a:t>“poverty-stricken commoners” by the time of his birth; </a:t>
            </a:r>
            <a:r>
              <a:rPr lang="en-US" dirty="0" smtClean="0"/>
              <a:t>father died </a:t>
            </a:r>
            <a:r>
              <a:rPr lang="en-US" dirty="0"/>
              <a:t>when he was 3, mother was his first teacher</a:t>
            </a:r>
          </a:p>
          <a:p>
            <a:r>
              <a:rPr lang="en-US" dirty="0"/>
              <a:t>He had an insatiable desire to learn – he asked about everything</a:t>
            </a:r>
          </a:p>
          <a:p>
            <a:r>
              <a:rPr lang="en-US" dirty="0"/>
              <a:t>Actively sought out teachers, wanted to master the “six arts” : ritual, music, archery, </a:t>
            </a:r>
            <a:r>
              <a:rPr lang="en-US" dirty="0" err="1"/>
              <a:t>charioteering</a:t>
            </a:r>
            <a:r>
              <a:rPr lang="en-US" dirty="0"/>
              <a:t>, calligraphy, calligraphy, arithmetic</a:t>
            </a:r>
          </a:p>
          <a:p>
            <a:r>
              <a:rPr lang="en-US" dirty="0"/>
              <a:t> First teacher in China who wanted to make education available to all men; Instrumental in establishing the art of teaching as a vocation</a:t>
            </a:r>
          </a:p>
          <a:p>
            <a:r>
              <a:rPr lang="en-US" dirty="0"/>
              <a:t>Due to his value of integrity and morality, he was not very popular with the highest level political leadership.  </a:t>
            </a:r>
          </a:p>
          <a:p>
            <a:r>
              <a:rPr lang="en-US" dirty="0"/>
              <a:t>He died at age 73.  By the time of his death, 72 of his students had mastered the “six arts” and 3000 claimed to be his followers.</a:t>
            </a:r>
          </a:p>
          <a:p>
            <a:endParaRPr lang="en-US" dirty="0"/>
          </a:p>
        </p:txBody>
      </p:sp>
    </p:spTree>
    <p:extLst>
      <p:ext uri="{BB962C8B-B14F-4D97-AF65-F5344CB8AC3E}">
        <p14:creationId xmlns:p14="http://schemas.microsoft.com/office/powerpoint/2010/main" val="3696626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7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7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7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7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7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7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2" name="Title 1"/>
          <p:cNvSpPr>
            <a:spLocks noGrp="1"/>
          </p:cNvSpPr>
          <p:nvPr>
            <p:ph type="title"/>
          </p:nvPr>
        </p:nvSpPr>
        <p:spPr>
          <a:xfrm>
            <a:off x="152400" y="274638"/>
            <a:ext cx="8839200" cy="1143000"/>
          </a:xfrm>
        </p:spPr>
        <p:txBody>
          <a:bodyPr>
            <a:normAutofit/>
          </a:bodyPr>
          <a:lstStyle/>
          <a:p>
            <a:pPr lvl="1" algn="ctr" rtl="0">
              <a:spcBef>
                <a:spcPct val="0"/>
              </a:spcBef>
            </a:pPr>
            <a:r>
              <a:rPr lang="en-US" sz="3200" dirty="0" smtClean="0"/>
              <a:t>Historical Context: China at the time of his birth</a:t>
            </a:r>
            <a:endParaRPr lang="en-US" sz="3200" dirty="0"/>
          </a:p>
        </p:txBody>
      </p:sp>
      <p:sp>
        <p:nvSpPr>
          <p:cNvPr id="3" name="Content Placeholder 2"/>
          <p:cNvSpPr>
            <a:spLocks noGrp="1"/>
          </p:cNvSpPr>
          <p:nvPr>
            <p:ph idx="1"/>
          </p:nvPr>
        </p:nvSpPr>
        <p:spPr>
          <a:xfrm>
            <a:off x="228600" y="1295400"/>
            <a:ext cx="8686800" cy="4953000"/>
          </a:xfrm>
        </p:spPr>
        <p:txBody>
          <a:bodyPr>
            <a:normAutofit lnSpcReduction="10000"/>
          </a:bodyPr>
          <a:lstStyle/>
          <a:p>
            <a:r>
              <a:rPr lang="en-US" dirty="0" smtClean="0"/>
              <a:t>The </a:t>
            </a:r>
            <a:r>
              <a:rPr lang="en-US" b="1" dirty="0"/>
              <a:t>Mandate of Heaven</a:t>
            </a:r>
            <a:r>
              <a:rPr lang="en-US" dirty="0"/>
              <a:t>: the natural law that required the emperor must rule with virtue in order to maintain power and authority, that virtue and benevolence are prerequisites of political authority and of the right to rule and that a Moral Law that is above the rulers.</a:t>
            </a:r>
          </a:p>
          <a:p>
            <a:r>
              <a:rPr lang="en-US" dirty="0"/>
              <a:t>China’s culture was rich in ritual, values, and reverence for “heaven.” There was over two thousand years of tradition prior to his birth</a:t>
            </a:r>
          </a:p>
          <a:p>
            <a:r>
              <a:rPr lang="en-US" dirty="0"/>
              <a:t>By the time of Confucius, the kingdom was falling apart in the midst of profound moral decline.</a:t>
            </a:r>
          </a:p>
          <a:p>
            <a:pPr marL="0" indent="0">
              <a:buNone/>
            </a:pPr>
            <a:endParaRPr lang="en-US" dirty="0"/>
          </a:p>
        </p:txBody>
      </p:sp>
    </p:spTree>
    <p:extLst>
      <p:ext uri="{BB962C8B-B14F-4D97-AF65-F5344CB8AC3E}">
        <p14:creationId xmlns:p14="http://schemas.microsoft.com/office/powerpoint/2010/main" val="1047902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7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7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2" name="Title 1"/>
          <p:cNvSpPr>
            <a:spLocks noGrp="1"/>
          </p:cNvSpPr>
          <p:nvPr>
            <p:ph type="title"/>
          </p:nvPr>
        </p:nvSpPr>
        <p:spPr>
          <a:xfrm>
            <a:off x="381000" y="0"/>
            <a:ext cx="8229600" cy="990600"/>
          </a:xfrm>
        </p:spPr>
        <p:txBody>
          <a:bodyPr/>
          <a:lstStyle/>
          <a:p>
            <a:pPr lvl="1" algn="ctr" rtl="0">
              <a:spcBef>
                <a:spcPct val="0"/>
              </a:spcBef>
            </a:pPr>
            <a:r>
              <a:rPr lang="en-US" sz="3600" dirty="0" smtClean="0"/>
              <a:t>His teaching: his basic beliefs</a:t>
            </a:r>
            <a:endParaRPr lang="en-US" dirty="0"/>
          </a:p>
        </p:txBody>
      </p:sp>
      <p:sp>
        <p:nvSpPr>
          <p:cNvPr id="3" name="Content Placeholder 2"/>
          <p:cNvSpPr>
            <a:spLocks noGrp="1"/>
          </p:cNvSpPr>
          <p:nvPr>
            <p:ph idx="1"/>
          </p:nvPr>
        </p:nvSpPr>
        <p:spPr>
          <a:xfrm>
            <a:off x="0" y="914400"/>
            <a:ext cx="8991600" cy="5715000"/>
          </a:xfrm>
        </p:spPr>
        <p:txBody>
          <a:bodyPr>
            <a:normAutofit fontScale="85000" lnSpcReduction="20000"/>
          </a:bodyPr>
          <a:lstStyle/>
          <a:p>
            <a:r>
              <a:rPr lang="en-US" dirty="0" smtClean="0"/>
              <a:t>He </a:t>
            </a:r>
            <a:r>
              <a:rPr lang="en-US" dirty="0"/>
              <a:t>believed that man was basically good, and that man can transform himself through self-development</a:t>
            </a:r>
          </a:p>
          <a:p>
            <a:r>
              <a:rPr lang="en-US" dirty="0"/>
              <a:t>He felt that virtue, both as a personal quality and as a requirement for leadership, was essential for individual dignity, communal solidarity, and political order.</a:t>
            </a:r>
          </a:p>
          <a:p>
            <a:r>
              <a:rPr lang="en-US" dirty="0"/>
              <a:t>His aim was to restore trust in the government and transform society into a moral community.  He believed this could be done through establishing a scholarly community.  Confucius was very much rooted in the past: he “tried to reanimate the old in order to attain the new.”</a:t>
            </a:r>
          </a:p>
          <a:p>
            <a:r>
              <a:rPr lang="en-US" dirty="0"/>
              <a:t>The golden rule = “Do not do unto others what you would not want them to do unto you.”</a:t>
            </a:r>
          </a:p>
          <a:p>
            <a:r>
              <a:rPr lang="en-US" dirty="0"/>
              <a:t>Confucius did NOT see his teaching as a religion: “if we know not life, why worry about death?”  He was not against religion, but rather chose to focus on the present.</a:t>
            </a:r>
          </a:p>
          <a:p>
            <a:pPr marL="0" indent="0">
              <a:buNone/>
            </a:pPr>
            <a:endParaRPr lang="en-US" dirty="0"/>
          </a:p>
        </p:txBody>
      </p:sp>
    </p:spTree>
    <p:extLst>
      <p:ext uri="{BB962C8B-B14F-4D97-AF65-F5344CB8AC3E}">
        <p14:creationId xmlns:p14="http://schemas.microsoft.com/office/powerpoint/2010/main" val="1442575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7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7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7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we know . . . </a:t>
            </a:r>
            <a:endParaRPr lang="en-US" dirty="0"/>
          </a:p>
        </p:txBody>
      </p:sp>
      <p:sp>
        <p:nvSpPr>
          <p:cNvPr id="3" name="Content Placeholder 2"/>
          <p:cNvSpPr>
            <a:spLocks noGrp="1"/>
          </p:cNvSpPr>
          <p:nvPr>
            <p:ph idx="1"/>
          </p:nvPr>
        </p:nvSpPr>
        <p:spPr>
          <a:xfrm>
            <a:off x="152400" y="1219200"/>
            <a:ext cx="8763000" cy="5334000"/>
          </a:xfrm>
        </p:spPr>
        <p:txBody>
          <a:bodyPr/>
          <a:lstStyle/>
          <a:p>
            <a:r>
              <a:rPr lang="en-US" dirty="0" smtClean="0"/>
              <a:t>Started out in disadvantaged situation, “worked his way up.”  Not a fatalist</a:t>
            </a:r>
          </a:p>
          <a:p>
            <a:r>
              <a:rPr lang="en-US" dirty="0" smtClean="0"/>
              <a:t>He had a very strong emphasis on education</a:t>
            </a:r>
          </a:p>
          <a:p>
            <a:r>
              <a:rPr lang="en-US" dirty="0" smtClean="0"/>
              <a:t>He had a very strong work ethic</a:t>
            </a:r>
          </a:p>
          <a:p>
            <a:r>
              <a:rPr lang="en-US" dirty="0" smtClean="0"/>
              <a:t>He learned from the past to inform the present and future</a:t>
            </a:r>
          </a:p>
          <a:p>
            <a:r>
              <a:rPr lang="en-US" dirty="0" smtClean="0"/>
              <a:t>He was not afraid to engage “the system”</a:t>
            </a:r>
          </a:p>
          <a:p>
            <a:endParaRPr lang="en-US" dirty="0"/>
          </a:p>
        </p:txBody>
      </p:sp>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1432168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7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7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7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7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2" name="Title 1"/>
          <p:cNvSpPr>
            <a:spLocks noGrp="1"/>
          </p:cNvSpPr>
          <p:nvPr>
            <p:ph type="title"/>
          </p:nvPr>
        </p:nvSpPr>
        <p:spPr>
          <a:xfrm>
            <a:off x="76200" y="274638"/>
            <a:ext cx="8991600" cy="1143000"/>
          </a:xfrm>
        </p:spPr>
        <p:txBody>
          <a:bodyPr>
            <a:noAutofit/>
          </a:bodyPr>
          <a:lstStyle/>
          <a:p>
            <a:pPr lvl="1" algn="ctr" rtl="0">
              <a:spcBef>
                <a:spcPct val="0"/>
              </a:spcBef>
            </a:pPr>
            <a:r>
              <a:rPr lang="en-US" sz="3600" dirty="0" smtClean="0"/>
              <a:t>His teachings: </a:t>
            </a:r>
            <a:r>
              <a:rPr lang="en-US" sz="3600" dirty="0"/>
              <a:t>The five relationships, five virtues, and four </a:t>
            </a:r>
            <a:r>
              <a:rPr lang="en-US" sz="3600" dirty="0" smtClean="0"/>
              <a:t>values</a:t>
            </a:r>
            <a:endParaRPr lang="en-US" sz="3600" dirty="0"/>
          </a:p>
        </p:txBody>
      </p:sp>
      <p:sp>
        <p:nvSpPr>
          <p:cNvPr id="3" name="Content Placeholder 2"/>
          <p:cNvSpPr>
            <a:spLocks noGrp="1"/>
          </p:cNvSpPr>
          <p:nvPr>
            <p:ph idx="1"/>
          </p:nvPr>
        </p:nvSpPr>
        <p:spPr>
          <a:xfrm>
            <a:off x="152400" y="1371600"/>
            <a:ext cx="8915400" cy="4876800"/>
          </a:xfrm>
        </p:spPr>
        <p:txBody>
          <a:bodyPr>
            <a:normAutofit/>
          </a:bodyPr>
          <a:lstStyle/>
          <a:p>
            <a:pPr marL="0" indent="0">
              <a:buNone/>
            </a:pPr>
            <a:r>
              <a:rPr lang="en-US" dirty="0"/>
              <a:t>At the core of Confucian Ethics are the following Five Relationships: </a:t>
            </a:r>
          </a:p>
          <a:p>
            <a:pPr marL="0" indent="0">
              <a:buNone/>
            </a:pPr>
            <a:r>
              <a:rPr lang="en-US" b="1" dirty="0"/>
              <a:t>Five Relationships</a:t>
            </a:r>
            <a:r>
              <a:rPr lang="en-US" dirty="0"/>
              <a:t>: 	</a:t>
            </a:r>
            <a:r>
              <a:rPr lang="en-US" b="1" dirty="0" smtClean="0"/>
              <a:t>Distinctive </a:t>
            </a:r>
            <a:r>
              <a:rPr lang="en-US" b="1" dirty="0"/>
              <a:t>Virtues</a:t>
            </a:r>
            <a:r>
              <a:rPr lang="en-US" dirty="0"/>
              <a:t>: </a:t>
            </a:r>
          </a:p>
          <a:p>
            <a:pPr marL="0" indent="0">
              <a:buNone/>
            </a:pPr>
            <a:r>
              <a:rPr lang="en-US" dirty="0"/>
              <a:t>o Father and son </a:t>
            </a:r>
            <a:r>
              <a:rPr lang="en-US" dirty="0" smtClean="0"/>
              <a:t> 	–affection</a:t>
            </a:r>
            <a:r>
              <a:rPr lang="en-US" dirty="0"/>
              <a:t>, filial piety/respect </a:t>
            </a:r>
          </a:p>
          <a:p>
            <a:pPr marL="0" indent="0">
              <a:buNone/>
            </a:pPr>
            <a:r>
              <a:rPr lang="en-US" dirty="0"/>
              <a:t>o Husband and wife </a:t>
            </a:r>
            <a:r>
              <a:rPr lang="en-US" dirty="0" smtClean="0"/>
              <a:t>	– separate </a:t>
            </a:r>
            <a:r>
              <a:rPr lang="en-US" dirty="0"/>
              <a:t>gendered roles </a:t>
            </a:r>
          </a:p>
          <a:p>
            <a:pPr marL="0" indent="0">
              <a:buNone/>
            </a:pPr>
            <a:r>
              <a:rPr lang="en-US" dirty="0"/>
              <a:t>o Elder brother </a:t>
            </a:r>
            <a:r>
              <a:rPr lang="en-US" dirty="0" smtClean="0"/>
              <a:t>and </a:t>
            </a:r>
            <a:r>
              <a:rPr lang="en-US" dirty="0"/>
              <a:t>younger – order, propriety </a:t>
            </a:r>
          </a:p>
          <a:p>
            <a:pPr marL="0" indent="0">
              <a:buNone/>
            </a:pPr>
            <a:r>
              <a:rPr lang="en-US" dirty="0"/>
              <a:t>o Ruler and </a:t>
            </a:r>
            <a:r>
              <a:rPr lang="en-US" dirty="0" smtClean="0"/>
              <a:t>subject 	– </a:t>
            </a:r>
            <a:r>
              <a:rPr lang="en-US" sz="2800" dirty="0" smtClean="0"/>
              <a:t>righteousness</a:t>
            </a:r>
            <a:r>
              <a:rPr lang="en-US" sz="2800" dirty="0"/>
              <a:t>, justice, loyalty </a:t>
            </a:r>
          </a:p>
          <a:p>
            <a:pPr marL="0" indent="0">
              <a:buNone/>
            </a:pPr>
            <a:r>
              <a:rPr lang="en-US" dirty="0"/>
              <a:t>o Friend and friend </a:t>
            </a:r>
            <a:r>
              <a:rPr lang="en-US" dirty="0" smtClean="0"/>
              <a:t>	– faithfulness</a:t>
            </a:r>
            <a:r>
              <a:rPr lang="en-US" dirty="0"/>
              <a:t>, fidelity </a:t>
            </a:r>
          </a:p>
        </p:txBody>
      </p:sp>
    </p:spTree>
    <p:extLst>
      <p:ext uri="{BB962C8B-B14F-4D97-AF65-F5344CB8AC3E}">
        <p14:creationId xmlns:p14="http://schemas.microsoft.com/office/powerpoint/2010/main" val="3213254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7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7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75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3600" dirty="0" smtClean="0"/>
              <a:t>His teachings: </a:t>
            </a:r>
            <a:r>
              <a:rPr lang="en-US" sz="3600" dirty="0"/>
              <a:t>The five relationships, five virtues, and four </a:t>
            </a:r>
            <a:r>
              <a:rPr lang="en-US" sz="3600" dirty="0" smtClean="0"/>
              <a:t>values</a:t>
            </a:r>
            <a:endParaRPr lang="en-US" sz="3600" dirty="0"/>
          </a:p>
        </p:txBody>
      </p:sp>
      <p:sp>
        <p:nvSpPr>
          <p:cNvPr id="3" name="Content Placeholder 2"/>
          <p:cNvSpPr>
            <a:spLocks noGrp="1"/>
          </p:cNvSpPr>
          <p:nvPr>
            <p:ph sz="half" idx="1"/>
          </p:nvPr>
        </p:nvSpPr>
        <p:spPr>
          <a:xfrm>
            <a:off x="152400" y="1600200"/>
            <a:ext cx="4343400" cy="4572000"/>
          </a:xfrm>
        </p:spPr>
        <p:txBody>
          <a:bodyPr>
            <a:normAutofit/>
          </a:bodyPr>
          <a:lstStyle/>
          <a:p>
            <a:pPr marL="0" indent="0">
              <a:buNone/>
            </a:pPr>
            <a:r>
              <a:rPr lang="en-US" dirty="0"/>
              <a:t>THE FIVE </a:t>
            </a:r>
            <a:r>
              <a:rPr lang="en-US" dirty="0" smtClean="0"/>
              <a:t>VIRTUES: </a:t>
            </a:r>
          </a:p>
          <a:p>
            <a:pPr marL="0" indent="0">
              <a:buNone/>
            </a:pPr>
            <a:r>
              <a:rPr lang="zh-CN" altLang="en-US" b="1" dirty="0" smtClean="0"/>
              <a:t>仁</a:t>
            </a:r>
            <a:r>
              <a:rPr lang="en-US" b="1" dirty="0" smtClean="0"/>
              <a:t> </a:t>
            </a:r>
            <a:r>
              <a:rPr lang="en-US" b="1" dirty="0" err="1"/>
              <a:t>ren</a:t>
            </a:r>
            <a:r>
              <a:rPr lang="en-US" b="1" dirty="0"/>
              <a:t> </a:t>
            </a:r>
            <a:r>
              <a:rPr lang="en-US" b="1" dirty="0" smtClean="0"/>
              <a:t>benevolence</a:t>
            </a:r>
          </a:p>
          <a:p>
            <a:pPr marL="0" indent="0">
              <a:buNone/>
            </a:pPr>
            <a:r>
              <a:rPr lang="zh-CN" altLang="en-US" dirty="0" smtClean="0"/>
              <a:t>义</a:t>
            </a:r>
            <a:r>
              <a:rPr lang="en-US" dirty="0" smtClean="0"/>
              <a:t> </a:t>
            </a:r>
            <a:r>
              <a:rPr lang="en-US" dirty="0" err="1"/>
              <a:t>yi</a:t>
            </a:r>
            <a:r>
              <a:rPr lang="en-US" dirty="0"/>
              <a:t> </a:t>
            </a:r>
            <a:r>
              <a:rPr lang="en-US" dirty="0" smtClean="0"/>
              <a:t>righteousness</a:t>
            </a:r>
          </a:p>
          <a:p>
            <a:pPr marL="0" indent="0">
              <a:buNone/>
            </a:pPr>
            <a:r>
              <a:rPr lang="zh-CN" altLang="en-US" b="1" dirty="0" smtClean="0"/>
              <a:t>礼</a:t>
            </a:r>
            <a:r>
              <a:rPr lang="en-US" b="1" dirty="0" smtClean="0"/>
              <a:t> </a:t>
            </a:r>
            <a:r>
              <a:rPr lang="en-US" b="1" dirty="0"/>
              <a:t>li	propriety/ </a:t>
            </a:r>
            <a:r>
              <a:rPr lang="en-US" b="1" dirty="0" smtClean="0"/>
              <a:t>ritual</a:t>
            </a:r>
          </a:p>
          <a:p>
            <a:pPr marL="0" indent="0">
              <a:buNone/>
            </a:pPr>
            <a:r>
              <a:rPr lang="zh-CN" altLang="en-US" dirty="0" smtClean="0"/>
              <a:t>智</a:t>
            </a:r>
            <a:r>
              <a:rPr lang="en-US" dirty="0" smtClean="0"/>
              <a:t> </a:t>
            </a:r>
            <a:r>
              <a:rPr lang="en-US" dirty="0" err="1"/>
              <a:t>zhi</a:t>
            </a:r>
            <a:r>
              <a:rPr lang="en-US" dirty="0"/>
              <a:t>	</a:t>
            </a:r>
            <a:r>
              <a:rPr lang="en-US" dirty="0" smtClean="0"/>
              <a:t>wisdom</a:t>
            </a:r>
          </a:p>
          <a:p>
            <a:pPr marL="0" indent="0">
              <a:buNone/>
            </a:pPr>
            <a:r>
              <a:rPr lang="zh-CN" altLang="en-US" dirty="0" smtClean="0"/>
              <a:t>信 </a:t>
            </a:r>
            <a:r>
              <a:rPr lang="en-US" dirty="0" err="1"/>
              <a:t>xin</a:t>
            </a:r>
            <a:r>
              <a:rPr lang="en-US" dirty="0"/>
              <a:t> </a:t>
            </a:r>
            <a:r>
              <a:rPr lang="en-US" dirty="0" smtClean="0"/>
              <a:t>trustworthiness</a:t>
            </a: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t>FOUR VALUES:  </a:t>
            </a:r>
          </a:p>
          <a:p>
            <a:pPr marL="0" indent="0">
              <a:buNone/>
            </a:pPr>
            <a:r>
              <a:rPr lang="zh-CN" altLang="en-US" dirty="0" smtClean="0"/>
              <a:t>忠</a:t>
            </a:r>
            <a:r>
              <a:rPr lang="en-US" dirty="0" smtClean="0"/>
              <a:t> </a:t>
            </a:r>
            <a:r>
              <a:rPr lang="en-US" i="1" dirty="0" err="1" smtClean="0"/>
              <a:t>Zhōng</a:t>
            </a:r>
            <a:r>
              <a:rPr lang="en-US" i="1" dirty="0" smtClean="0"/>
              <a:t> </a:t>
            </a:r>
            <a:r>
              <a:rPr lang="en-US" dirty="0" smtClean="0"/>
              <a:t>loyalty</a:t>
            </a:r>
          </a:p>
          <a:p>
            <a:pPr marL="0" indent="0">
              <a:buNone/>
            </a:pPr>
            <a:r>
              <a:rPr lang="zh-CN" altLang="en-US" b="1" dirty="0" smtClean="0"/>
              <a:t>孝</a:t>
            </a:r>
            <a:r>
              <a:rPr lang="en-US" b="1" i="1" dirty="0" err="1" smtClean="0"/>
              <a:t>Xiào</a:t>
            </a:r>
            <a:r>
              <a:rPr lang="en-US" b="1" dirty="0" smtClean="0"/>
              <a:t> filial piety</a:t>
            </a:r>
          </a:p>
          <a:p>
            <a:pPr marL="0" indent="0">
              <a:buNone/>
            </a:pPr>
            <a:r>
              <a:rPr lang="zh-CN" altLang="en-US" dirty="0" smtClean="0"/>
              <a:t>節</a:t>
            </a:r>
            <a:r>
              <a:rPr lang="en-US" i="1" dirty="0" err="1" smtClean="0"/>
              <a:t>Jié</a:t>
            </a:r>
            <a:r>
              <a:rPr lang="en-US" dirty="0" smtClean="0"/>
              <a:t>  </a:t>
            </a:r>
            <a:r>
              <a:rPr lang="en-US" dirty="0" err="1" smtClean="0"/>
              <a:t>continency</a:t>
            </a:r>
            <a:endParaRPr lang="en-US" dirty="0" smtClean="0"/>
          </a:p>
          <a:p>
            <a:pPr marL="0" indent="0">
              <a:buNone/>
            </a:pPr>
            <a:r>
              <a:rPr lang="zh-CN" altLang="en-US" dirty="0" smtClean="0"/>
              <a:t>義</a:t>
            </a:r>
            <a:r>
              <a:rPr lang="en-US" i="1" dirty="0" err="1" smtClean="0"/>
              <a:t>Yì</a:t>
            </a:r>
            <a:r>
              <a:rPr lang="en-US" dirty="0" smtClean="0"/>
              <a:t>  righteousness</a:t>
            </a:r>
          </a:p>
          <a:p>
            <a:pPr marL="0" indent="0">
              <a:buNone/>
            </a:pPr>
            <a:endParaRPr lang="en-US" dirty="0"/>
          </a:p>
        </p:txBody>
      </p:sp>
      <p:sp>
        <p:nvSpPr>
          <p:cNvPr id="5" name="TextBox 4"/>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3211966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5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75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75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75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750"/>
                                        <p:tgtEl>
                                          <p:spTgt spid="4">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750"/>
                                        <p:tgtEl>
                                          <p:spTgt spid="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750"/>
                                        <p:tgtEl>
                                          <p:spTgt spid="4">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943100"/>
            <a:ext cx="9144000" cy="2957784"/>
          </a:xfrm>
          <a:prstGeom prst="rect">
            <a:avLst/>
          </a:prstGeom>
        </p:spPr>
      </p:pic>
    </p:spTree>
    <p:extLst>
      <p:ext uri="{BB962C8B-B14F-4D97-AF65-F5344CB8AC3E}">
        <p14:creationId xmlns:p14="http://schemas.microsoft.com/office/powerpoint/2010/main" val="374599500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5" name="Title 4"/>
          <p:cNvSpPr>
            <a:spLocks noGrp="1"/>
          </p:cNvSpPr>
          <p:nvPr>
            <p:ph type="title"/>
          </p:nvPr>
        </p:nvSpPr>
        <p:spPr>
          <a:xfrm>
            <a:off x="457200" y="76200"/>
            <a:ext cx="8229600" cy="1143000"/>
          </a:xfrm>
        </p:spPr>
        <p:txBody>
          <a:bodyPr>
            <a:normAutofit/>
          </a:bodyPr>
          <a:lstStyle/>
          <a:p>
            <a:pPr lvl="0"/>
            <a:r>
              <a:rPr lang="en-US" dirty="0" smtClean="0"/>
              <a:t>Confucius: Impact on Asia</a:t>
            </a:r>
            <a:endParaRPr lang="en-US" dirty="0"/>
          </a:p>
        </p:txBody>
      </p:sp>
      <p:sp>
        <p:nvSpPr>
          <p:cNvPr id="6" name="Content Placeholder 5"/>
          <p:cNvSpPr>
            <a:spLocks noGrp="1"/>
          </p:cNvSpPr>
          <p:nvPr>
            <p:ph idx="1"/>
          </p:nvPr>
        </p:nvSpPr>
        <p:spPr>
          <a:xfrm>
            <a:off x="228600" y="990600"/>
            <a:ext cx="8763000" cy="5257800"/>
          </a:xfrm>
        </p:spPr>
        <p:txBody>
          <a:bodyPr>
            <a:normAutofit fontScale="85000" lnSpcReduction="10000"/>
          </a:bodyPr>
          <a:lstStyle/>
          <a:p>
            <a:r>
              <a:rPr lang="en-US" dirty="0" smtClean="0"/>
              <a:t>Within </a:t>
            </a:r>
            <a:r>
              <a:rPr lang="en-US" dirty="0"/>
              <a:t>300 years of his death, Confucian classics became the core curriculum for all levels of education.  </a:t>
            </a:r>
          </a:p>
          <a:p>
            <a:r>
              <a:rPr lang="en-US" dirty="0"/>
              <a:t>Confucianism became the official State ideology of the Han Dynasty (206 BCE-200 CE) </a:t>
            </a:r>
          </a:p>
          <a:p>
            <a:r>
              <a:rPr lang="en-US" dirty="0"/>
              <a:t>Within 500 years of his death, government schools were required to make sacrifices to him.</a:t>
            </a:r>
          </a:p>
          <a:p>
            <a:r>
              <a:rPr lang="en-US" dirty="0"/>
              <a:t>Confucian tradition became the moral fabric of Chinese society. </a:t>
            </a:r>
          </a:p>
          <a:p>
            <a:r>
              <a:rPr lang="en-US" dirty="0"/>
              <a:t>Over the last 2000 years, in spite of multiple ebbs and flows, Confucian thought and tradition have survived multiple attempts to nullify it, regardless of which foreign power invaded or which dynasty came into power.</a:t>
            </a:r>
          </a:p>
          <a:p>
            <a:r>
              <a:rPr lang="en-US" dirty="0"/>
              <a:t>It has spread to Japan and Korea and influencing those cultures as well.</a:t>
            </a:r>
          </a:p>
          <a:p>
            <a:pPr marL="0" indent="0">
              <a:buNone/>
            </a:pPr>
            <a:endParaRPr lang="en-US" dirty="0"/>
          </a:p>
        </p:txBody>
      </p:sp>
    </p:spTree>
    <p:extLst>
      <p:ext uri="{BB962C8B-B14F-4D97-AF65-F5344CB8AC3E}">
        <p14:creationId xmlns:p14="http://schemas.microsoft.com/office/powerpoint/2010/main" val="12846984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Case</a:t>
            </a:r>
            <a:endParaRPr lang="en-US" dirty="0"/>
          </a:p>
        </p:txBody>
      </p:sp>
      <p:sp>
        <p:nvSpPr>
          <p:cNvPr id="3" name="Content Placeholder 2"/>
          <p:cNvSpPr>
            <a:spLocks noGrp="1"/>
          </p:cNvSpPr>
          <p:nvPr>
            <p:ph idx="1"/>
          </p:nvPr>
        </p:nvSpPr>
        <p:spPr>
          <a:xfrm>
            <a:off x="152400" y="1295400"/>
            <a:ext cx="8763000" cy="5410200"/>
          </a:xfrm>
        </p:spPr>
        <p:txBody>
          <a:bodyPr>
            <a:normAutofit/>
          </a:bodyPr>
          <a:lstStyle/>
          <a:p>
            <a:pPr marL="0" indent="0">
              <a:buNone/>
            </a:pPr>
            <a:r>
              <a:rPr lang="en-US" dirty="0" smtClean="0"/>
              <a:t>Mr. Yin was a 54 year old who presented with a several month history of persistent cough and chest wall pain.  His chest x-ray showed right </a:t>
            </a:r>
            <a:r>
              <a:rPr lang="en-US" dirty="0" err="1" smtClean="0"/>
              <a:t>hilar</a:t>
            </a:r>
            <a:r>
              <a:rPr lang="en-US" dirty="0" smtClean="0"/>
              <a:t> </a:t>
            </a:r>
            <a:r>
              <a:rPr lang="en-US" dirty="0" err="1" smtClean="0"/>
              <a:t>fulness</a:t>
            </a:r>
            <a:r>
              <a:rPr lang="en-US" dirty="0" smtClean="0"/>
              <a:t>, with recommendation of further study.</a:t>
            </a:r>
          </a:p>
          <a:p>
            <a:pPr marL="0" indent="0">
              <a:buNone/>
            </a:pPr>
            <a:r>
              <a:rPr lang="en-US" dirty="0" smtClean="0"/>
              <a:t>He had bronchoscopy with report reading “TB”</a:t>
            </a:r>
          </a:p>
          <a:p>
            <a:pPr marL="0" indent="0">
              <a:buNone/>
            </a:pPr>
            <a:r>
              <a:rPr lang="en-US" dirty="0" smtClean="0"/>
              <a:t>He was treated for 3 months with four drug regimen without improvement.</a:t>
            </a:r>
          </a:p>
          <a:p>
            <a:pPr marL="0" indent="0">
              <a:buNone/>
            </a:pPr>
            <a:r>
              <a:rPr lang="en-US" dirty="0" smtClean="0"/>
              <a:t>He died several months later of lung cancer.</a:t>
            </a:r>
            <a:endParaRPr lang="en-US" dirty="0"/>
          </a:p>
        </p:txBody>
      </p:sp>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423401520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Chinese Values</a:t>
            </a:r>
            <a:endParaRPr lang="en-US" dirty="0"/>
          </a:p>
        </p:txBody>
      </p:sp>
      <p:sp>
        <p:nvSpPr>
          <p:cNvPr id="3" name="Content Placeholder 2"/>
          <p:cNvSpPr>
            <a:spLocks noGrp="1"/>
          </p:cNvSpPr>
          <p:nvPr>
            <p:ph idx="1"/>
          </p:nvPr>
        </p:nvSpPr>
        <p:spPr>
          <a:xfrm>
            <a:off x="152400" y="1219200"/>
            <a:ext cx="8534400" cy="4906963"/>
          </a:xfrm>
        </p:spPr>
        <p:txBody>
          <a:bodyPr/>
          <a:lstStyle/>
          <a:p>
            <a:pPr marL="0" indent="0">
              <a:buNone/>
            </a:pPr>
            <a:r>
              <a:rPr lang="en-US" dirty="0"/>
              <a:t>Generational </a:t>
            </a:r>
            <a:r>
              <a:rPr lang="en-US" dirty="0" smtClean="0"/>
              <a:t>influences and differences</a:t>
            </a:r>
            <a:r>
              <a:rPr lang="en-US" dirty="0"/>
              <a:t>:</a:t>
            </a:r>
          </a:p>
          <a:p>
            <a:r>
              <a:rPr lang="en-US" dirty="0"/>
              <a:t>Significant events: </a:t>
            </a:r>
            <a:endParaRPr lang="en-US" dirty="0" smtClean="0"/>
          </a:p>
          <a:p>
            <a:pPr lvl="1"/>
            <a:r>
              <a:rPr lang="en-US" dirty="0" smtClean="0"/>
              <a:t>Peoples Republic of  </a:t>
            </a:r>
            <a:r>
              <a:rPr lang="en-US" dirty="0"/>
              <a:t>China (1949</a:t>
            </a:r>
            <a:r>
              <a:rPr lang="en-US" dirty="0" smtClean="0"/>
              <a:t>) -- the elderly</a:t>
            </a:r>
          </a:p>
          <a:p>
            <a:pPr lvl="1"/>
            <a:r>
              <a:rPr lang="en-US" dirty="0"/>
              <a:t>C</a:t>
            </a:r>
            <a:r>
              <a:rPr lang="en-US" dirty="0" smtClean="0"/>
              <a:t>ultural </a:t>
            </a:r>
            <a:r>
              <a:rPr lang="en-US" dirty="0"/>
              <a:t>R</a:t>
            </a:r>
            <a:r>
              <a:rPr lang="en-US" dirty="0" smtClean="0"/>
              <a:t>evolution </a:t>
            </a:r>
            <a:r>
              <a:rPr lang="en-US" dirty="0"/>
              <a:t>(1966-76</a:t>
            </a:r>
            <a:r>
              <a:rPr lang="en-US" dirty="0" smtClean="0"/>
              <a:t>) -- 50’s and 60’s</a:t>
            </a:r>
          </a:p>
          <a:p>
            <a:pPr lvl="1"/>
            <a:r>
              <a:rPr lang="en-US" dirty="0" smtClean="0"/>
              <a:t>economic </a:t>
            </a:r>
            <a:r>
              <a:rPr lang="en-US" dirty="0"/>
              <a:t>reform (1980’s</a:t>
            </a:r>
            <a:r>
              <a:rPr lang="en-US" dirty="0" smtClean="0"/>
              <a:t>) – adults </a:t>
            </a:r>
          </a:p>
          <a:p>
            <a:pPr lvl="1"/>
            <a:r>
              <a:rPr lang="en-US" dirty="0" smtClean="0"/>
              <a:t>one </a:t>
            </a:r>
            <a:r>
              <a:rPr lang="en-US" dirty="0"/>
              <a:t>child policy (1980</a:t>
            </a:r>
            <a:r>
              <a:rPr lang="en-US" dirty="0" smtClean="0"/>
              <a:t>) – 35 and under</a:t>
            </a:r>
          </a:p>
          <a:p>
            <a:pPr lvl="1"/>
            <a:r>
              <a:rPr lang="en-US" dirty="0" smtClean="0"/>
              <a:t>June 4 – educated adults</a:t>
            </a:r>
            <a:endParaRPr lang="en-US" dirty="0"/>
          </a:p>
          <a:p>
            <a:pPr marL="0" indent="0">
              <a:buNone/>
            </a:pPr>
            <a:endParaRPr lang="en-US" dirty="0"/>
          </a:p>
        </p:txBody>
      </p:sp>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399787786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2" name="Title 1"/>
          <p:cNvSpPr>
            <a:spLocks noGrp="1"/>
          </p:cNvSpPr>
          <p:nvPr>
            <p:ph type="title"/>
          </p:nvPr>
        </p:nvSpPr>
        <p:spPr/>
        <p:txBody>
          <a:bodyPr/>
          <a:lstStyle/>
          <a:p>
            <a:r>
              <a:rPr lang="en-US" dirty="0" smtClean="0"/>
              <a:t>Current Chinese Values</a:t>
            </a:r>
            <a:endParaRPr lang="en-US" dirty="0"/>
          </a:p>
        </p:txBody>
      </p:sp>
      <p:sp>
        <p:nvSpPr>
          <p:cNvPr id="3" name="Content Placeholder 2"/>
          <p:cNvSpPr>
            <a:spLocks noGrp="1"/>
          </p:cNvSpPr>
          <p:nvPr>
            <p:ph idx="1"/>
          </p:nvPr>
        </p:nvSpPr>
        <p:spPr>
          <a:xfrm>
            <a:off x="152400" y="1295400"/>
            <a:ext cx="8915400" cy="5334000"/>
          </a:xfrm>
        </p:spPr>
        <p:txBody>
          <a:bodyPr>
            <a:normAutofit/>
          </a:bodyPr>
          <a:lstStyle/>
          <a:p>
            <a:pPr lvl="0"/>
            <a:r>
              <a:rPr lang="en-US" b="1" dirty="0" smtClean="0"/>
              <a:t>Hierarchy </a:t>
            </a:r>
            <a:r>
              <a:rPr lang="en-US" b="1" dirty="0"/>
              <a:t>and harmony</a:t>
            </a:r>
            <a:r>
              <a:rPr lang="en-US" dirty="0"/>
              <a:t>: According to Confucius, everyone has a predetermined position in society. Hence, as long as each person behaves according to rank and social status, social harmony can be achieved.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3886200"/>
            <a:ext cx="47625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80286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Chinese Values</a:t>
            </a:r>
            <a:endParaRPr lang="en-US" dirty="0"/>
          </a:p>
        </p:txBody>
      </p:sp>
      <p:sp>
        <p:nvSpPr>
          <p:cNvPr id="3" name="Content Placeholder 2"/>
          <p:cNvSpPr>
            <a:spLocks noGrp="1"/>
          </p:cNvSpPr>
          <p:nvPr>
            <p:ph idx="1"/>
          </p:nvPr>
        </p:nvSpPr>
        <p:spPr>
          <a:xfrm>
            <a:off x="152400" y="1295400"/>
            <a:ext cx="8915400" cy="5334000"/>
          </a:xfrm>
        </p:spPr>
        <p:txBody>
          <a:bodyPr>
            <a:normAutofit/>
          </a:bodyPr>
          <a:lstStyle/>
          <a:p>
            <a:pPr lvl="0"/>
            <a:r>
              <a:rPr lang="en-US" b="1" dirty="0" smtClean="0"/>
              <a:t>Group </a:t>
            </a:r>
            <a:r>
              <a:rPr lang="en-US" b="1" dirty="0"/>
              <a:t>orientation</a:t>
            </a:r>
            <a:r>
              <a:rPr lang="en-US" dirty="0"/>
              <a:t>: Chinese culture as highly collectivistic.  The extended family or the clan was so important as a social force that Chinese rulers used it to control behavior. In modern times, the traditional family concept has been transformed to the form of </a:t>
            </a:r>
            <a:r>
              <a:rPr lang="en-US" i="1" dirty="0" err="1"/>
              <a:t>danwei</a:t>
            </a:r>
            <a:r>
              <a:rPr lang="en-US" i="1" dirty="0"/>
              <a:t> </a:t>
            </a:r>
            <a:r>
              <a:rPr lang="en-US" dirty="0"/>
              <a:t>(work unit).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0750" y="4267200"/>
            <a:ext cx="47625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108021401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Current Chinese Values</a:t>
            </a:r>
            <a:endParaRPr lang="en-US" dirty="0"/>
          </a:p>
        </p:txBody>
      </p:sp>
      <p:sp>
        <p:nvSpPr>
          <p:cNvPr id="3" name="Content Placeholder 2"/>
          <p:cNvSpPr>
            <a:spLocks noGrp="1"/>
          </p:cNvSpPr>
          <p:nvPr>
            <p:ph idx="1"/>
          </p:nvPr>
        </p:nvSpPr>
        <p:spPr>
          <a:xfrm>
            <a:off x="135082" y="1219200"/>
            <a:ext cx="8915400" cy="5334000"/>
          </a:xfrm>
        </p:spPr>
        <p:txBody>
          <a:bodyPr>
            <a:normAutofit/>
          </a:bodyPr>
          <a:lstStyle/>
          <a:p>
            <a:pPr lvl="0"/>
            <a:r>
              <a:rPr lang="en-US" b="1" dirty="0" smtClean="0"/>
              <a:t>Relationship </a:t>
            </a:r>
            <a:r>
              <a:rPr lang="en-US" b="1" dirty="0"/>
              <a:t>networks</a:t>
            </a:r>
            <a:r>
              <a:rPr lang="en-US" dirty="0"/>
              <a:t>: </a:t>
            </a:r>
            <a:r>
              <a:rPr lang="en-US" i="1" dirty="0" err="1"/>
              <a:t>Guanxi</a:t>
            </a:r>
            <a:r>
              <a:rPr lang="en-US" i="1" dirty="0"/>
              <a:t>  </a:t>
            </a:r>
            <a:r>
              <a:rPr lang="en-US" dirty="0"/>
              <a:t>can be translated as 'relationship', 'connections' or 'networking'. However, </a:t>
            </a:r>
            <a:r>
              <a:rPr lang="en-US" i="1" dirty="0" err="1"/>
              <a:t>guanxi</a:t>
            </a:r>
            <a:r>
              <a:rPr lang="en-US" i="1" dirty="0"/>
              <a:t> </a:t>
            </a:r>
            <a:r>
              <a:rPr lang="en-US" dirty="0"/>
              <a:t>is far more complex than all of those. However, </a:t>
            </a:r>
            <a:r>
              <a:rPr lang="en-US" i="1" dirty="0" err="1"/>
              <a:t>guanxi</a:t>
            </a:r>
            <a:r>
              <a:rPr lang="en-US" i="1" dirty="0"/>
              <a:t> </a:t>
            </a:r>
            <a:r>
              <a:rPr lang="en-US" dirty="0"/>
              <a:t>in China also requires obligations or indebtedness, a system of favors and debts among people in the network.</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11532" y="4191000"/>
            <a:ext cx="47625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378528619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Chinese Values</a:t>
            </a:r>
            <a:endParaRPr lang="en-US" dirty="0"/>
          </a:p>
        </p:txBody>
      </p:sp>
      <p:sp>
        <p:nvSpPr>
          <p:cNvPr id="3" name="Content Placeholder 2"/>
          <p:cNvSpPr>
            <a:spLocks noGrp="1"/>
          </p:cNvSpPr>
          <p:nvPr>
            <p:ph idx="1"/>
          </p:nvPr>
        </p:nvSpPr>
        <p:spPr>
          <a:xfrm>
            <a:off x="152400" y="1295400"/>
            <a:ext cx="8915400" cy="5334000"/>
          </a:xfrm>
        </p:spPr>
        <p:txBody>
          <a:bodyPr>
            <a:normAutofit/>
          </a:bodyPr>
          <a:lstStyle/>
          <a:p>
            <a:pPr lvl="0"/>
            <a:r>
              <a:rPr lang="en-US" b="1" dirty="0" err="1" smtClean="0"/>
              <a:t>Mianzi</a:t>
            </a:r>
            <a:r>
              <a:rPr lang="en-US" b="1" dirty="0" smtClean="0"/>
              <a:t> </a:t>
            </a:r>
            <a:r>
              <a:rPr lang="en-US" b="1" dirty="0"/>
              <a:t>(face)</a:t>
            </a:r>
            <a:r>
              <a:rPr lang="en-US" dirty="0"/>
              <a:t>: The Chinese concept of </a:t>
            </a:r>
            <a:r>
              <a:rPr lang="en-US" i="1" dirty="0" err="1"/>
              <a:t>mianzi</a:t>
            </a:r>
            <a:r>
              <a:rPr lang="en-US" i="1" dirty="0"/>
              <a:t> </a:t>
            </a:r>
            <a:r>
              <a:rPr lang="en-US" dirty="0"/>
              <a:t>means giving face and showing respect for one's social status and reputation in society. To maintain face means to stay trustworthy and to honor obligations in one's social interactions. </a:t>
            </a:r>
          </a:p>
          <a:p>
            <a:pPr lvl="0"/>
            <a:r>
              <a:rPr lang="en-US" b="1" dirty="0"/>
              <a:t>Time orientation</a:t>
            </a:r>
            <a:r>
              <a:rPr lang="en-US" dirty="0"/>
              <a:t>:  Chinese are inclined toward tradition, and their mindset and behavior are both significantly influenced by the history. </a:t>
            </a:r>
          </a:p>
          <a:p>
            <a:pPr marL="0" indent="0">
              <a:buNone/>
            </a:pPr>
            <a:endParaRPr lang="en-US" dirty="0"/>
          </a:p>
        </p:txBody>
      </p:sp>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265592469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b="0" i="0" dirty="0" smtClean="0"/>
              <a:t>Outline</a:t>
            </a:r>
            <a:endParaRPr lang="en-US" b="0" i="0" dirty="0"/>
          </a:p>
        </p:txBody>
      </p:sp>
      <p:sp>
        <p:nvSpPr>
          <p:cNvPr id="3" name="Text Placeholder 2"/>
          <p:cNvSpPr>
            <a:spLocks noGrp="1"/>
          </p:cNvSpPr>
          <p:nvPr>
            <p:ph type="body" sz="half" idx="1"/>
          </p:nvPr>
        </p:nvSpPr>
        <p:spPr>
          <a:xfrm>
            <a:off x="1676400" y="1219200"/>
            <a:ext cx="5257800" cy="3810000"/>
          </a:xfrm>
        </p:spPr>
        <p:txBody>
          <a:bodyPr/>
          <a:lstStyle/>
          <a:p>
            <a:pPr>
              <a:lnSpc>
                <a:spcPct val="80000"/>
              </a:lnSpc>
              <a:buFont typeface="Wingdings" charset="2"/>
              <a:buChar char="Ø"/>
            </a:pPr>
            <a:r>
              <a:rPr lang="en-US" sz="2400" dirty="0"/>
              <a:t>Introduction: </a:t>
            </a:r>
            <a:r>
              <a:rPr lang="en-US" sz="2400" dirty="0" smtClean="0"/>
              <a:t>Worldview—What is it? </a:t>
            </a:r>
          </a:p>
          <a:p>
            <a:pPr lvl="0">
              <a:lnSpc>
                <a:spcPct val="80000"/>
              </a:lnSpc>
              <a:buFont typeface="Wingdings" charset="2"/>
              <a:buChar char="Ø"/>
            </a:pPr>
            <a:r>
              <a:rPr lang="en-US" sz="2400" dirty="0" smtClean="0"/>
              <a:t>Understanding Buddhism </a:t>
            </a:r>
          </a:p>
          <a:p>
            <a:pPr marL="0" lvl="0" indent="0">
              <a:lnSpc>
                <a:spcPct val="80000"/>
              </a:lnSpc>
            </a:pPr>
            <a:r>
              <a:rPr lang="en-US" sz="2400" dirty="0"/>
              <a:t>	</a:t>
            </a:r>
            <a:r>
              <a:rPr lang="en-US" sz="2000" dirty="0" smtClean="0"/>
              <a:t>Philosophy </a:t>
            </a:r>
            <a:r>
              <a:rPr lang="en-US" sz="1000" dirty="0" smtClean="0"/>
              <a:t> </a:t>
            </a:r>
          </a:p>
          <a:p>
            <a:pPr marL="0" lvl="0" indent="0">
              <a:lnSpc>
                <a:spcPct val="80000"/>
              </a:lnSpc>
            </a:pPr>
            <a:r>
              <a:rPr lang="en-US" sz="2000" dirty="0" smtClean="0"/>
              <a:t>	Practice</a:t>
            </a:r>
          </a:p>
          <a:p>
            <a:pPr lvl="0">
              <a:lnSpc>
                <a:spcPct val="80000"/>
              </a:lnSpc>
              <a:buFont typeface="Wingdings" charset="2"/>
              <a:buChar char="Ø"/>
            </a:pPr>
            <a:r>
              <a:rPr lang="en-US" sz="2400" dirty="0" smtClean="0"/>
              <a:t>Understanding Confucianism </a:t>
            </a:r>
          </a:p>
          <a:p>
            <a:pPr marL="0" lvl="0" indent="0">
              <a:lnSpc>
                <a:spcPct val="80000"/>
              </a:lnSpc>
            </a:pPr>
            <a:r>
              <a:rPr lang="en-US" sz="2400" dirty="0" smtClean="0"/>
              <a:t>	</a:t>
            </a:r>
            <a:r>
              <a:rPr lang="en-US" sz="2000" dirty="0" smtClean="0"/>
              <a:t>Philosophy  </a:t>
            </a:r>
            <a:endParaRPr lang="en-US" sz="2000" dirty="0"/>
          </a:p>
          <a:p>
            <a:pPr marL="0" lvl="0" indent="0">
              <a:lnSpc>
                <a:spcPct val="80000"/>
              </a:lnSpc>
            </a:pPr>
            <a:r>
              <a:rPr lang="en-US" sz="2000" dirty="0"/>
              <a:t>	</a:t>
            </a:r>
            <a:r>
              <a:rPr lang="en-US" sz="2000" dirty="0" smtClean="0"/>
              <a:t>Practice</a:t>
            </a:r>
            <a:endParaRPr lang="en-US" sz="2400" dirty="0" smtClean="0"/>
          </a:p>
          <a:p>
            <a:pPr>
              <a:lnSpc>
                <a:spcPct val="80000"/>
              </a:lnSpc>
              <a:buFont typeface="Wingdings" charset="2"/>
              <a:buChar char="Ø"/>
            </a:pPr>
            <a:r>
              <a:rPr lang="en-US" sz="2400" b="1" dirty="0" smtClean="0"/>
              <a:t>Summary</a:t>
            </a:r>
            <a:endParaRPr lang="en-US" sz="2400" dirty="0" smtClean="0"/>
          </a:p>
          <a:p>
            <a:pPr lvl="0">
              <a:lnSpc>
                <a:spcPct val="80000"/>
              </a:lnSpc>
              <a:buFont typeface="Wingdings" charset="2"/>
              <a:buChar char="Ø"/>
            </a:pPr>
            <a:r>
              <a:rPr lang="en-US" sz="2400" dirty="0" smtClean="0"/>
              <a:t>Response</a:t>
            </a:r>
          </a:p>
          <a:p>
            <a:pPr marL="0" lvl="0" indent="0">
              <a:lnSpc>
                <a:spcPct val="80000"/>
              </a:lnSpc>
            </a:pPr>
            <a:endParaRPr lang="en-US" sz="2400" dirty="0" smtClean="0"/>
          </a:p>
        </p:txBody>
      </p:sp>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290187222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77813"/>
            <a:ext cx="5562600" cy="788987"/>
          </a:xfrm>
        </p:spPr>
        <p:txBody>
          <a:bodyPr/>
          <a:lstStyle/>
          <a:p>
            <a:r>
              <a:rPr lang="en-US" b="0" i="0" dirty="0" smtClean="0"/>
              <a:t>Summary</a:t>
            </a:r>
            <a:endParaRPr lang="en-US" b="0" i="0" dirty="0"/>
          </a:p>
        </p:txBody>
      </p:sp>
      <p:sp>
        <p:nvSpPr>
          <p:cNvPr id="3" name="Text Placeholder 2"/>
          <p:cNvSpPr>
            <a:spLocks noGrp="1"/>
          </p:cNvSpPr>
          <p:nvPr>
            <p:ph type="body" sz="half" idx="1"/>
          </p:nvPr>
        </p:nvSpPr>
        <p:spPr>
          <a:xfrm>
            <a:off x="2971800" y="1219200"/>
            <a:ext cx="5791200" cy="2819400"/>
          </a:xfrm>
        </p:spPr>
        <p:txBody>
          <a:bodyPr/>
          <a:lstStyle/>
          <a:p>
            <a:pPr>
              <a:lnSpc>
                <a:spcPct val="80000"/>
              </a:lnSpc>
              <a:buFont typeface="Wingdings" charset="2"/>
              <a:buChar char="Ø"/>
            </a:pPr>
            <a:r>
              <a:rPr lang="en-US" sz="2800" dirty="0" smtClean="0"/>
              <a:t>What have you learned about Buddhism and Confucianism?</a:t>
            </a:r>
          </a:p>
          <a:p>
            <a:pPr>
              <a:lnSpc>
                <a:spcPct val="80000"/>
              </a:lnSpc>
              <a:buFont typeface="Wingdings" charset="2"/>
              <a:buChar char="Ø"/>
            </a:pPr>
            <a:r>
              <a:rPr lang="en-US" sz="2800" dirty="0" smtClean="0"/>
              <a:t>What is attractive to you in Buddhism and Confucianism?</a:t>
            </a:r>
          </a:p>
          <a:p>
            <a:pPr>
              <a:lnSpc>
                <a:spcPct val="80000"/>
              </a:lnSpc>
              <a:buFont typeface="Wingdings" charset="2"/>
              <a:buChar char="Ø"/>
            </a:pPr>
            <a:r>
              <a:rPr lang="en-US" sz="2800" dirty="0" smtClean="0"/>
              <a:t>Spiritual voids, usually filled by the spirit world, shrines, charms and amulets.  </a:t>
            </a:r>
          </a:p>
          <a:p>
            <a:pPr marL="0" lvl="0" indent="0">
              <a:lnSpc>
                <a:spcPct val="80000"/>
              </a:lnSpc>
            </a:pPr>
            <a:endParaRPr lang="en-US" sz="2400" dirty="0" smtClean="0"/>
          </a:p>
        </p:txBody>
      </p:sp>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3657600"/>
            <a:ext cx="3759200" cy="2819400"/>
          </a:xfrm>
          <a:prstGeom prst="rect">
            <a:avLst/>
          </a:prstGeom>
        </p:spPr>
      </p:pic>
      <p:pic>
        <p:nvPicPr>
          <p:cNvPr id="6" name="Picture 10"/>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52400"/>
            <a:ext cx="27432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04982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77813"/>
            <a:ext cx="5562600" cy="788987"/>
          </a:xfrm>
        </p:spPr>
        <p:txBody>
          <a:bodyPr/>
          <a:lstStyle/>
          <a:p>
            <a:r>
              <a:rPr lang="en-US" b="0" i="0" dirty="0" smtClean="0"/>
              <a:t>Summary</a:t>
            </a:r>
            <a:endParaRPr lang="en-US" b="0" i="0" dirty="0"/>
          </a:p>
        </p:txBody>
      </p:sp>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pic>
        <p:nvPicPr>
          <p:cNvPr id="6" name="Picture 10"/>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2400"/>
            <a:ext cx="27432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a:spLocks noGrp="1"/>
          </p:cNvSpPr>
          <p:nvPr>
            <p:ph type="body" sz="half" idx="1"/>
          </p:nvPr>
        </p:nvSpPr>
        <p:spPr>
          <a:xfrm>
            <a:off x="3048000" y="1219200"/>
            <a:ext cx="5867400" cy="3810000"/>
          </a:xfrm>
        </p:spPr>
        <p:txBody>
          <a:bodyPr/>
          <a:lstStyle/>
          <a:p>
            <a:pPr>
              <a:lnSpc>
                <a:spcPct val="80000"/>
              </a:lnSpc>
              <a:buFont typeface="Wingdings" charset="2"/>
              <a:buChar char="Ø"/>
            </a:pPr>
            <a:r>
              <a:rPr lang="en-US" sz="2800" dirty="0" smtClean="0"/>
              <a:t>“</a:t>
            </a:r>
            <a:r>
              <a:rPr lang="en-US" sz="2800" dirty="0"/>
              <a:t>Since Buddhism denies the existence of God, Christian theism is an incomprehensible illusion to the Buddhist </a:t>
            </a:r>
            <a:r>
              <a:rPr lang="en-US" sz="2800" dirty="0" smtClean="0"/>
              <a:t>mind. In fact, Buddhism cannot think of a ‘god’ to whom it can refer to as Creator, Lord, Savior…” Buddha is thought to be superior to all gods. </a:t>
            </a:r>
          </a:p>
        </p:txBody>
      </p:sp>
    </p:spTree>
    <p:extLst>
      <p:ext uri="{BB962C8B-B14F-4D97-AF65-F5344CB8AC3E}">
        <p14:creationId xmlns:p14="http://schemas.microsoft.com/office/powerpoint/2010/main" val="24946607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228600" y="152400"/>
            <a:ext cx="8686800" cy="1676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i="0" dirty="0" smtClean="0">
                <a:solidFill>
                  <a:schemeClr val="accent4"/>
                </a:solidFill>
              </a:rPr>
              <a:t>Understanding Worldviews</a:t>
            </a:r>
            <a:r>
              <a:rPr lang="en-US" sz="3200" i="0" dirty="0" smtClean="0">
                <a:solidFill>
                  <a:schemeClr val="accent4"/>
                </a:solidFill>
              </a:rPr>
              <a:t/>
            </a:r>
            <a:br>
              <a:rPr lang="en-US" sz="3200" i="0" dirty="0" smtClean="0">
                <a:solidFill>
                  <a:schemeClr val="accent4"/>
                </a:solidFill>
              </a:rPr>
            </a:br>
            <a:r>
              <a:rPr lang="en-US" sz="4000" i="0" dirty="0" smtClean="0">
                <a:solidFill>
                  <a:schemeClr val="accent4"/>
                </a:solidFill>
              </a:rPr>
              <a:t>Buddhism &amp; Confucian</a:t>
            </a:r>
            <a:endParaRPr lang="en-US" sz="4000" i="0" dirty="0">
              <a:solidFill>
                <a:schemeClr val="accent4"/>
              </a:solidFill>
            </a:endParaRPr>
          </a:p>
        </p:txBody>
      </p:sp>
      <p:sp>
        <p:nvSpPr>
          <p:cNvPr id="4" name="Rectangle 3"/>
          <p:cNvSpPr/>
          <p:nvPr/>
        </p:nvSpPr>
        <p:spPr>
          <a:xfrm>
            <a:off x="228600" y="5562600"/>
            <a:ext cx="4572000" cy="656590"/>
          </a:xfrm>
          <a:prstGeom prst="rect">
            <a:avLst/>
          </a:prstGeom>
        </p:spPr>
        <p:txBody>
          <a:bodyPr>
            <a:spAutoFit/>
          </a:bodyPr>
          <a:lstStyle/>
          <a:p>
            <a:pPr algn="l">
              <a:lnSpc>
                <a:spcPct val="80000"/>
              </a:lnSpc>
              <a:spcBef>
                <a:spcPct val="20000"/>
              </a:spcBef>
              <a:buClr>
                <a:schemeClr val="hlink"/>
              </a:buClr>
              <a:buSzPct val="75000"/>
              <a:buFont typeface="Wingdings" charset="2"/>
              <a:buNone/>
            </a:pPr>
            <a:r>
              <a:rPr lang="en-US" sz="2000" u="none" dirty="0" smtClean="0">
                <a:solidFill>
                  <a:schemeClr val="accent4">
                    <a:lumMod val="40000"/>
                    <a:lumOff val="60000"/>
                  </a:schemeClr>
                </a:solidFill>
                <a:latin typeface="+mn-lt"/>
              </a:rPr>
              <a:t>Neil O. Thompson, MD </a:t>
            </a:r>
          </a:p>
          <a:p>
            <a:pPr algn="l">
              <a:lnSpc>
                <a:spcPct val="80000"/>
              </a:lnSpc>
              <a:spcBef>
                <a:spcPct val="20000"/>
              </a:spcBef>
              <a:buClr>
                <a:schemeClr val="hlink"/>
              </a:buClr>
              <a:buSzPct val="75000"/>
              <a:buFont typeface="Wingdings" charset="2"/>
              <a:buNone/>
            </a:pPr>
            <a:r>
              <a:rPr lang="en-US" sz="2000" u="none" dirty="0" smtClean="0">
                <a:solidFill>
                  <a:schemeClr val="accent4">
                    <a:lumMod val="40000"/>
                    <a:lumOff val="60000"/>
                  </a:schemeClr>
                </a:solidFill>
                <a:latin typeface="+mn-lt"/>
              </a:rPr>
              <a:t>David Leung, MD	</a:t>
            </a:r>
            <a:endParaRPr lang="en-US" sz="2000" u="none" dirty="0">
              <a:solidFill>
                <a:schemeClr val="accent4">
                  <a:lumMod val="40000"/>
                  <a:lumOff val="60000"/>
                </a:schemeClr>
              </a:solidFill>
              <a:latin typeface="+mn-lt"/>
            </a:endParaRPr>
          </a:p>
        </p:txBody>
      </p:sp>
      <p:sp>
        <p:nvSpPr>
          <p:cNvPr id="7" name="Rectangle 6"/>
          <p:cNvSpPr/>
          <p:nvPr/>
        </p:nvSpPr>
        <p:spPr>
          <a:xfrm>
            <a:off x="4343400" y="5562600"/>
            <a:ext cx="4572000" cy="964367"/>
          </a:xfrm>
          <a:prstGeom prst="rect">
            <a:avLst/>
          </a:prstGeom>
        </p:spPr>
        <p:txBody>
          <a:bodyPr>
            <a:spAutoFit/>
          </a:bodyPr>
          <a:lstStyle/>
          <a:p>
            <a:pPr>
              <a:lnSpc>
                <a:spcPct val="80000"/>
              </a:lnSpc>
              <a:spcBef>
                <a:spcPct val="20000"/>
              </a:spcBef>
              <a:buClr>
                <a:schemeClr val="hlink"/>
              </a:buClr>
              <a:buSzPct val="75000"/>
              <a:buFont typeface="Wingdings" charset="2"/>
              <a:buNone/>
            </a:pPr>
            <a:r>
              <a:rPr lang="en-US" sz="2000" u="none" dirty="0" smtClean="0">
                <a:solidFill>
                  <a:schemeClr val="accent4">
                    <a:lumMod val="40000"/>
                    <a:lumOff val="60000"/>
                  </a:schemeClr>
                </a:solidFill>
                <a:latin typeface="+mn-lt"/>
              </a:rPr>
              <a:t>Global Missions Health Conference</a:t>
            </a:r>
          </a:p>
          <a:p>
            <a:pPr>
              <a:lnSpc>
                <a:spcPct val="80000"/>
              </a:lnSpc>
              <a:spcBef>
                <a:spcPct val="20000"/>
              </a:spcBef>
              <a:buClr>
                <a:schemeClr val="hlink"/>
              </a:buClr>
              <a:buSzPct val="75000"/>
              <a:buFont typeface="Wingdings" charset="2"/>
              <a:buNone/>
            </a:pPr>
            <a:r>
              <a:rPr lang="en-US" sz="2000" u="none" dirty="0" smtClean="0">
                <a:solidFill>
                  <a:schemeClr val="accent4">
                    <a:lumMod val="40000"/>
                    <a:lumOff val="60000"/>
                  </a:schemeClr>
                </a:solidFill>
                <a:latin typeface="+mn-lt"/>
              </a:rPr>
              <a:t>Louisville, KY</a:t>
            </a:r>
          </a:p>
          <a:p>
            <a:pPr>
              <a:lnSpc>
                <a:spcPct val="80000"/>
              </a:lnSpc>
              <a:spcBef>
                <a:spcPct val="20000"/>
              </a:spcBef>
              <a:buClr>
                <a:schemeClr val="hlink"/>
              </a:buClr>
              <a:buSzPct val="75000"/>
              <a:buFont typeface="Wingdings" charset="2"/>
              <a:buNone/>
            </a:pPr>
            <a:r>
              <a:rPr lang="en-US" sz="2000" u="none" dirty="0">
                <a:solidFill>
                  <a:schemeClr val="accent4">
                    <a:lumMod val="40000"/>
                    <a:lumOff val="60000"/>
                  </a:schemeClr>
                </a:solidFill>
                <a:latin typeface="+mn-lt"/>
              </a:rPr>
              <a:t>7</a:t>
            </a:r>
            <a:r>
              <a:rPr lang="en-US" sz="2000" u="none" dirty="0" smtClean="0">
                <a:solidFill>
                  <a:schemeClr val="accent4">
                    <a:lumMod val="40000"/>
                    <a:lumOff val="60000"/>
                  </a:schemeClr>
                </a:solidFill>
                <a:latin typeface="+mn-lt"/>
              </a:rPr>
              <a:t> November 2014</a:t>
            </a:r>
            <a:endParaRPr lang="en-US" sz="2000" u="none" dirty="0">
              <a:solidFill>
                <a:schemeClr val="accent4">
                  <a:lumMod val="40000"/>
                  <a:lumOff val="60000"/>
                </a:schemeClr>
              </a:solidFill>
              <a:latin typeface="+mn-lt"/>
            </a:endParaRPr>
          </a:p>
        </p:txBody>
      </p:sp>
      <p:sp>
        <p:nvSpPr>
          <p:cNvPr id="2" name="Rectangle 1"/>
          <p:cNvSpPr/>
          <p:nvPr/>
        </p:nvSpPr>
        <p:spPr>
          <a:xfrm>
            <a:off x="457200" y="2057400"/>
            <a:ext cx="8305800" cy="2806922"/>
          </a:xfrm>
          <a:prstGeom prst="rect">
            <a:avLst/>
          </a:prstGeom>
        </p:spPr>
        <p:txBody>
          <a:bodyPr wrap="square">
            <a:spAutoFit/>
          </a:bodyPr>
          <a:lstStyle/>
          <a:p>
            <a:pPr lvl="0" algn="l" eaLnBrk="0" hangingPunct="0">
              <a:spcBef>
                <a:spcPct val="30000"/>
              </a:spcBef>
            </a:pPr>
            <a:r>
              <a:rPr lang="en-US" sz="2800" b="0" i="0" u="none" dirty="0">
                <a:solidFill>
                  <a:srgbClr val="000000"/>
                </a:solidFill>
                <a:latin typeface="Calibri"/>
                <a:ea typeface="Arial" charset="0"/>
                <a:cs typeface="Calibri"/>
              </a:rPr>
              <a:t>For our struggle is not against flesh and blood, but against the rulers, against the authorities, against the powers of this dark world and against the spiritual forces of evil in the heavenly realms. —Ephesians 6.12</a:t>
            </a:r>
          </a:p>
          <a:p>
            <a:pPr lvl="0" algn="l" eaLnBrk="0" hangingPunct="0">
              <a:spcBef>
                <a:spcPct val="30000"/>
              </a:spcBef>
            </a:pPr>
            <a:r>
              <a:rPr lang="en-US" sz="2800" b="0" i="0" u="none" dirty="0">
                <a:solidFill>
                  <a:srgbClr val="000000"/>
                </a:solidFill>
                <a:latin typeface="Calibri"/>
                <a:ea typeface="Arial" charset="0"/>
                <a:cs typeface="Calibri"/>
              </a:rPr>
              <a:t>The light shines in the darkness, and the darkness has not overcome it. —John 1.5</a:t>
            </a:r>
          </a:p>
        </p:txBody>
      </p:sp>
    </p:spTree>
    <p:extLst>
      <p:ext uri="{BB962C8B-B14F-4D97-AF65-F5344CB8AC3E}">
        <p14:creationId xmlns:p14="http://schemas.microsoft.com/office/powerpoint/2010/main" val="19855323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b="0" i="0" dirty="0" smtClean="0"/>
              <a:t>Outline</a:t>
            </a:r>
            <a:endParaRPr lang="en-US" b="0" i="0" dirty="0"/>
          </a:p>
        </p:txBody>
      </p:sp>
      <p:sp>
        <p:nvSpPr>
          <p:cNvPr id="3" name="Text Placeholder 2"/>
          <p:cNvSpPr>
            <a:spLocks noGrp="1"/>
          </p:cNvSpPr>
          <p:nvPr>
            <p:ph type="body" sz="half" idx="1"/>
          </p:nvPr>
        </p:nvSpPr>
        <p:spPr>
          <a:xfrm>
            <a:off x="1676400" y="1219200"/>
            <a:ext cx="5257800" cy="3810000"/>
          </a:xfrm>
        </p:spPr>
        <p:txBody>
          <a:bodyPr/>
          <a:lstStyle/>
          <a:p>
            <a:pPr>
              <a:lnSpc>
                <a:spcPct val="80000"/>
              </a:lnSpc>
              <a:buFont typeface="Wingdings" charset="2"/>
              <a:buChar char="Ø"/>
            </a:pPr>
            <a:r>
              <a:rPr lang="en-US" sz="2400" dirty="0"/>
              <a:t>Introduction: </a:t>
            </a:r>
            <a:r>
              <a:rPr lang="en-US" sz="2400" dirty="0" smtClean="0"/>
              <a:t>Worldview—What is it? </a:t>
            </a:r>
          </a:p>
          <a:p>
            <a:pPr lvl="0">
              <a:lnSpc>
                <a:spcPct val="80000"/>
              </a:lnSpc>
              <a:buFont typeface="Wingdings" charset="2"/>
              <a:buChar char="Ø"/>
            </a:pPr>
            <a:r>
              <a:rPr lang="en-US" sz="2400" dirty="0" smtClean="0"/>
              <a:t>Understanding Buddhism </a:t>
            </a:r>
          </a:p>
          <a:p>
            <a:pPr marL="0" lvl="0" indent="0">
              <a:lnSpc>
                <a:spcPct val="80000"/>
              </a:lnSpc>
            </a:pPr>
            <a:r>
              <a:rPr lang="en-US" sz="2400" dirty="0"/>
              <a:t>	</a:t>
            </a:r>
            <a:r>
              <a:rPr lang="en-US" sz="2000" dirty="0" smtClean="0"/>
              <a:t>Philosophy </a:t>
            </a:r>
            <a:r>
              <a:rPr lang="en-US" sz="1000" dirty="0" smtClean="0"/>
              <a:t> </a:t>
            </a:r>
          </a:p>
          <a:p>
            <a:pPr marL="0" lvl="0" indent="0">
              <a:lnSpc>
                <a:spcPct val="80000"/>
              </a:lnSpc>
            </a:pPr>
            <a:r>
              <a:rPr lang="en-US" sz="2000" dirty="0" smtClean="0"/>
              <a:t>	Practice</a:t>
            </a:r>
          </a:p>
          <a:p>
            <a:pPr lvl="0">
              <a:lnSpc>
                <a:spcPct val="80000"/>
              </a:lnSpc>
              <a:buFont typeface="Wingdings" charset="2"/>
              <a:buChar char="Ø"/>
            </a:pPr>
            <a:r>
              <a:rPr lang="en-US" sz="2400" dirty="0" smtClean="0"/>
              <a:t>Understanding Confucianism </a:t>
            </a:r>
          </a:p>
          <a:p>
            <a:pPr marL="0" lvl="0" indent="0">
              <a:lnSpc>
                <a:spcPct val="80000"/>
              </a:lnSpc>
            </a:pPr>
            <a:r>
              <a:rPr lang="en-US" sz="2400" dirty="0" smtClean="0"/>
              <a:t>	</a:t>
            </a:r>
            <a:r>
              <a:rPr lang="en-US" sz="2000" dirty="0" smtClean="0"/>
              <a:t>Philosophy  </a:t>
            </a:r>
            <a:endParaRPr lang="en-US" sz="2000" dirty="0"/>
          </a:p>
          <a:p>
            <a:pPr marL="0" lvl="0" indent="0">
              <a:lnSpc>
                <a:spcPct val="80000"/>
              </a:lnSpc>
            </a:pPr>
            <a:r>
              <a:rPr lang="en-US" sz="2000" dirty="0"/>
              <a:t>	</a:t>
            </a:r>
            <a:r>
              <a:rPr lang="en-US" sz="2000" dirty="0" smtClean="0"/>
              <a:t>Practice</a:t>
            </a:r>
            <a:endParaRPr lang="en-US" sz="2400" dirty="0" smtClean="0"/>
          </a:p>
          <a:p>
            <a:pPr>
              <a:lnSpc>
                <a:spcPct val="80000"/>
              </a:lnSpc>
              <a:buFont typeface="Wingdings" charset="2"/>
              <a:buChar char="Ø"/>
            </a:pPr>
            <a:r>
              <a:rPr lang="en-US" sz="2400" dirty="0" smtClean="0"/>
              <a:t>Summary</a:t>
            </a:r>
            <a:endParaRPr lang="en-US" sz="2400" b="1" dirty="0" smtClean="0"/>
          </a:p>
          <a:p>
            <a:pPr lvl="0">
              <a:lnSpc>
                <a:spcPct val="80000"/>
              </a:lnSpc>
              <a:buFont typeface="Wingdings" charset="2"/>
              <a:buChar char="Ø"/>
            </a:pPr>
            <a:r>
              <a:rPr lang="en-US" sz="2400" b="1" dirty="0" smtClean="0"/>
              <a:t>Response</a:t>
            </a:r>
          </a:p>
        </p:txBody>
      </p:sp>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14409835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b="0" i="0" dirty="0" smtClean="0"/>
              <a:t>Response: What can we do?</a:t>
            </a:r>
            <a:endParaRPr lang="en-US" b="0" i="0" dirty="0"/>
          </a:p>
        </p:txBody>
      </p:sp>
      <p:sp>
        <p:nvSpPr>
          <p:cNvPr id="3" name="Text Placeholder 2"/>
          <p:cNvSpPr>
            <a:spLocks noGrp="1"/>
          </p:cNvSpPr>
          <p:nvPr>
            <p:ph type="body" sz="half" idx="1"/>
          </p:nvPr>
        </p:nvSpPr>
        <p:spPr>
          <a:xfrm>
            <a:off x="838200" y="1219200"/>
            <a:ext cx="7315200" cy="3810000"/>
          </a:xfrm>
        </p:spPr>
        <p:txBody>
          <a:bodyPr/>
          <a:lstStyle/>
          <a:p>
            <a:pPr>
              <a:lnSpc>
                <a:spcPct val="80000"/>
              </a:lnSpc>
              <a:buFont typeface="Wingdings" charset="2"/>
              <a:buChar char="Ø"/>
            </a:pPr>
            <a:r>
              <a:rPr lang="en-US" sz="2800" dirty="0" smtClean="0"/>
              <a:t>Prayer, especially in times of social and economic upheaval (e.g., China &amp; Mongolia).</a:t>
            </a:r>
          </a:p>
          <a:p>
            <a:pPr>
              <a:lnSpc>
                <a:spcPct val="80000"/>
              </a:lnSpc>
              <a:buFont typeface="Wingdings" charset="2"/>
              <a:buChar char="Ø"/>
            </a:pPr>
            <a:r>
              <a:rPr lang="en-US" sz="2800" dirty="0" smtClean="0"/>
              <a:t>Note: quoting John 3.16 does </a:t>
            </a:r>
            <a:r>
              <a:rPr lang="en-US" sz="2800" u="sng" dirty="0" smtClean="0"/>
              <a:t>not</a:t>
            </a:r>
            <a:r>
              <a:rPr lang="en-US" sz="2800" dirty="0" smtClean="0"/>
              <a:t> usually work in a Buddhist context.</a:t>
            </a:r>
          </a:p>
          <a:p>
            <a:pPr>
              <a:lnSpc>
                <a:spcPct val="80000"/>
              </a:lnSpc>
              <a:buFont typeface="Wingdings" charset="2"/>
              <a:buChar char="Ø"/>
            </a:pPr>
            <a:r>
              <a:rPr lang="en-US" sz="2800" dirty="0" smtClean="0"/>
              <a:t>Use “suffering” as a starting point.</a:t>
            </a:r>
          </a:p>
          <a:p>
            <a:pPr>
              <a:lnSpc>
                <a:spcPct val="80000"/>
              </a:lnSpc>
              <a:buFont typeface="Wingdings" charset="2"/>
              <a:buChar char="Ø"/>
            </a:pPr>
            <a:r>
              <a:rPr lang="en-US" sz="2800" dirty="0" smtClean="0"/>
              <a:t>Use Ecclesiastes as a starting point.</a:t>
            </a:r>
          </a:p>
          <a:p>
            <a:pPr>
              <a:lnSpc>
                <a:spcPct val="80000"/>
              </a:lnSpc>
              <a:buFont typeface="Wingdings" charset="2"/>
              <a:buChar char="Ø"/>
            </a:pPr>
            <a:r>
              <a:rPr lang="en-US" sz="2800" dirty="0" smtClean="0"/>
              <a:t>The “humility” approach (Thai “meekness”)</a:t>
            </a:r>
          </a:p>
          <a:p>
            <a:pPr>
              <a:lnSpc>
                <a:spcPct val="80000"/>
              </a:lnSpc>
              <a:buFont typeface="Wingdings" charset="2"/>
              <a:buChar char="Ø"/>
            </a:pPr>
            <a:r>
              <a:rPr lang="en-US" sz="2800" dirty="0" smtClean="0"/>
              <a:t>Long term relationships… The “rest of the story”</a:t>
            </a:r>
          </a:p>
          <a:p>
            <a:pPr>
              <a:lnSpc>
                <a:spcPct val="80000"/>
              </a:lnSpc>
              <a:buFont typeface="Wingdings" charset="2"/>
              <a:buChar char="Ø"/>
            </a:pPr>
            <a:endParaRPr lang="en-US" sz="2800" dirty="0" smtClean="0"/>
          </a:p>
        </p:txBody>
      </p:sp>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415261850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304800"/>
            <a:ext cx="8229600" cy="762000"/>
          </a:xfrm>
        </p:spPr>
        <p:txBody>
          <a:bodyPr/>
          <a:lstStyle/>
          <a:p>
            <a:pPr algn="ctr"/>
            <a:r>
              <a:rPr lang="en-US" dirty="0" smtClean="0">
                <a:latin typeface="+mj-lt"/>
              </a:rPr>
              <a:t>Uncle Riap: The Rest of the Story</a:t>
            </a:r>
            <a:endParaRPr lang="en-US" dirty="0">
              <a:latin typeface="+mj-lt"/>
            </a:endParaRPr>
          </a:p>
        </p:txBody>
      </p:sp>
      <p:sp>
        <p:nvSpPr>
          <p:cNvPr id="7" name="TextBox 6"/>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pic>
        <p:nvPicPr>
          <p:cNvPr id="8" name="Picture 3" descr="Image51"/>
          <p:cNvPicPr>
            <a:picLocks noChangeAspect="1" noChangeArrowheads="1"/>
          </p:cNvPicPr>
          <p:nvPr/>
        </p:nvPicPr>
        <p:blipFill>
          <a:blip r:embed="rId2"/>
          <a:srcRect/>
          <a:stretch>
            <a:fillRect/>
          </a:stretch>
        </p:blipFill>
        <p:spPr bwMode="auto">
          <a:xfrm>
            <a:off x="838200" y="971550"/>
            <a:ext cx="7239000" cy="5429250"/>
          </a:xfrm>
          <a:prstGeom prst="rect">
            <a:avLst/>
          </a:prstGeom>
          <a:noFill/>
          <a:ln w="9525">
            <a:noFill/>
            <a:miter lim="800000"/>
            <a:headEnd/>
            <a:tailEnd/>
          </a:ln>
        </p:spPr>
      </p:pic>
    </p:spTree>
    <p:extLst>
      <p:ext uri="{BB962C8B-B14F-4D97-AF65-F5344CB8AC3E}">
        <p14:creationId xmlns:p14="http://schemas.microsoft.com/office/powerpoint/2010/main" val="238791289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Rectangle 3"/>
          <p:cNvSpPr>
            <a:spLocks noGrp="1" noChangeArrowheads="1"/>
          </p:cNvSpPr>
          <p:nvPr>
            <p:ph type="body" sz="half" idx="1"/>
          </p:nvPr>
        </p:nvSpPr>
        <p:spPr>
          <a:xfrm>
            <a:off x="228600" y="304800"/>
            <a:ext cx="8686800" cy="609600"/>
          </a:xfrm>
        </p:spPr>
        <p:txBody>
          <a:bodyPr/>
          <a:lstStyle/>
          <a:p>
            <a:pPr algn="ctr">
              <a:buFontTx/>
              <a:buNone/>
            </a:pPr>
            <a:r>
              <a:rPr lang="en-US" dirty="0" smtClean="0">
                <a:solidFill>
                  <a:srgbClr val="800000"/>
                </a:solidFill>
                <a:latin typeface="+mj-lt"/>
              </a:rPr>
              <a:t>Fellowship with other Christians</a:t>
            </a:r>
            <a:endParaRPr lang="en-US" dirty="0">
              <a:solidFill>
                <a:srgbClr val="800000"/>
              </a:solidFill>
              <a:latin typeface="+mj-lt"/>
            </a:endParaRPr>
          </a:p>
        </p:txBody>
      </p:sp>
      <p:pic>
        <p:nvPicPr>
          <p:cNvPr id="375819"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3581400"/>
            <a:ext cx="4114800" cy="3086100"/>
          </a:xfrm>
          <a:prstGeom prst="rect">
            <a:avLst/>
          </a:prstGeom>
          <a:noFill/>
          <a:ln w="9525">
            <a:noFill/>
            <a:miter lim="800000"/>
            <a:headEnd/>
            <a:tailEnd/>
          </a:ln>
          <a:effectLst/>
        </p:spPr>
      </p:pic>
      <p:pic>
        <p:nvPicPr>
          <p:cNvPr id="375818"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657600"/>
            <a:ext cx="3962400" cy="2971800"/>
          </a:xfrm>
          <a:prstGeom prst="rect">
            <a:avLst/>
          </a:prstGeom>
          <a:noFill/>
          <a:ln w="9525">
            <a:noFill/>
            <a:miter lim="800000"/>
            <a:headEnd/>
            <a:tailEnd/>
          </a:ln>
          <a:effectLst/>
        </p:spPr>
      </p:pic>
      <p:pic>
        <p:nvPicPr>
          <p:cNvPr id="375821" name="Picture 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0" y="1143000"/>
            <a:ext cx="3184525" cy="2882900"/>
          </a:xfrm>
          <a:prstGeom prst="rect">
            <a:avLst/>
          </a:prstGeom>
          <a:noFill/>
          <a:ln w="9525">
            <a:noFill/>
            <a:miter lim="800000"/>
            <a:headEnd/>
            <a:tailEnd/>
          </a:ln>
          <a:effectLst/>
        </p:spPr>
      </p:pic>
    </p:spTree>
    <p:extLst>
      <p:ext uri="{BB962C8B-B14F-4D97-AF65-F5344CB8AC3E}">
        <p14:creationId xmlns:p14="http://schemas.microsoft.com/office/powerpoint/2010/main" val="188556570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381000" y="0"/>
            <a:ext cx="5638800" cy="609600"/>
          </a:xfrm>
        </p:spPr>
        <p:txBody>
          <a:bodyPr/>
          <a:lstStyle/>
          <a:p>
            <a:pPr algn="l"/>
            <a:r>
              <a:rPr lang="en-US" sz="1800" b="0" i="0" dirty="0">
                <a:solidFill>
                  <a:srgbClr val="800000"/>
                </a:solidFill>
              </a:rPr>
              <a:t>The Rest of the </a:t>
            </a:r>
            <a:r>
              <a:rPr lang="en-US" sz="1800" b="0" i="0" dirty="0" smtClean="0">
                <a:solidFill>
                  <a:srgbClr val="800000"/>
                </a:solidFill>
              </a:rPr>
              <a:t>Story</a:t>
            </a:r>
            <a:endParaRPr lang="en-US" sz="1800" b="0" i="0" dirty="0">
              <a:solidFill>
                <a:srgbClr val="800000"/>
              </a:solidFill>
            </a:endParaRPr>
          </a:p>
        </p:txBody>
      </p:sp>
      <p:sp>
        <p:nvSpPr>
          <p:cNvPr id="340995" name="Rectangle 3"/>
          <p:cNvSpPr>
            <a:spLocks noGrp="1" noChangeArrowheads="1"/>
          </p:cNvSpPr>
          <p:nvPr>
            <p:ph type="body" sz="half" idx="1"/>
          </p:nvPr>
        </p:nvSpPr>
        <p:spPr>
          <a:xfrm>
            <a:off x="228600" y="685800"/>
            <a:ext cx="8686800" cy="533400"/>
          </a:xfrm>
        </p:spPr>
        <p:txBody>
          <a:bodyPr/>
          <a:lstStyle/>
          <a:p>
            <a:pPr algn="ctr">
              <a:buFontTx/>
              <a:buNone/>
            </a:pPr>
            <a:r>
              <a:rPr lang="en-US" sz="2800" dirty="0" smtClean="0">
                <a:solidFill>
                  <a:srgbClr val="800000"/>
                </a:solidFill>
                <a:latin typeface="+mj-lt"/>
              </a:rPr>
              <a:t>The Gift of Music</a:t>
            </a:r>
            <a:r>
              <a:rPr lang="en-US" sz="2800" dirty="0">
                <a:solidFill>
                  <a:srgbClr val="800000"/>
                </a:solidFill>
                <a:latin typeface="+mj-lt"/>
              </a:rPr>
              <a:t>: Indigenous Thai  Worship</a:t>
            </a:r>
          </a:p>
          <a:p>
            <a:pPr algn="ctr">
              <a:buFontTx/>
              <a:buNone/>
            </a:pPr>
            <a:endParaRPr lang="en-US" sz="2400" b="1" dirty="0">
              <a:solidFill>
                <a:srgbClr val="000000"/>
              </a:solidFill>
              <a:latin typeface="Monotype Corsiva" charset="0"/>
            </a:endParaRPr>
          </a:p>
        </p:txBody>
      </p:sp>
      <p:pic>
        <p:nvPicPr>
          <p:cNvPr id="34099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371600"/>
            <a:ext cx="4114800" cy="2986088"/>
          </a:xfrm>
          <a:prstGeom prst="rect">
            <a:avLst/>
          </a:prstGeom>
          <a:noFill/>
          <a:ln w="9525">
            <a:noFill/>
            <a:miter lim="800000"/>
            <a:headEnd/>
            <a:tailEnd/>
          </a:ln>
          <a:effectLst/>
        </p:spPr>
      </p:pic>
      <p:pic>
        <p:nvPicPr>
          <p:cNvPr id="34099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1905000"/>
            <a:ext cx="2835275" cy="3649663"/>
          </a:xfrm>
          <a:prstGeom prst="rect">
            <a:avLst/>
          </a:prstGeom>
          <a:noFill/>
          <a:ln w="9525">
            <a:noFill/>
            <a:miter lim="800000"/>
            <a:headEnd/>
            <a:tailEnd/>
          </a:ln>
          <a:effectLst/>
        </p:spPr>
      </p:pic>
      <p:pic>
        <p:nvPicPr>
          <p:cNvPr id="341000"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0" y="3810000"/>
            <a:ext cx="3719513" cy="2822575"/>
          </a:xfrm>
          <a:prstGeom prst="rect">
            <a:avLst/>
          </a:prstGeom>
          <a:noFill/>
          <a:ln w="9525">
            <a:noFill/>
            <a:miter lim="800000"/>
            <a:headEnd/>
            <a:tailEnd/>
          </a:ln>
          <a:effectLst/>
        </p:spPr>
      </p:pic>
      <p:sp>
        <p:nvSpPr>
          <p:cNvPr id="7" name="TextBox 6"/>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399354989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381000" y="0"/>
            <a:ext cx="3962400" cy="609600"/>
          </a:xfrm>
        </p:spPr>
        <p:txBody>
          <a:bodyPr/>
          <a:lstStyle/>
          <a:p>
            <a:pPr algn="l"/>
            <a:r>
              <a:rPr lang="en-US" sz="2400" b="0" i="0" dirty="0">
                <a:solidFill>
                  <a:srgbClr val="800000"/>
                </a:solidFill>
              </a:rPr>
              <a:t>The Rest of the Story</a:t>
            </a:r>
          </a:p>
        </p:txBody>
      </p:sp>
      <p:sp>
        <p:nvSpPr>
          <p:cNvPr id="378883" name="Rectangle 3"/>
          <p:cNvSpPr>
            <a:spLocks noGrp="1" noChangeArrowheads="1"/>
          </p:cNvSpPr>
          <p:nvPr>
            <p:ph type="body" sz="half" idx="1"/>
          </p:nvPr>
        </p:nvSpPr>
        <p:spPr>
          <a:xfrm>
            <a:off x="228600" y="685800"/>
            <a:ext cx="8686800" cy="685800"/>
          </a:xfrm>
        </p:spPr>
        <p:txBody>
          <a:bodyPr/>
          <a:lstStyle/>
          <a:p>
            <a:pPr algn="ctr">
              <a:buFontTx/>
              <a:buNone/>
            </a:pPr>
            <a:r>
              <a:rPr lang="en-US" sz="2800" dirty="0">
                <a:solidFill>
                  <a:srgbClr val="800000"/>
                </a:solidFill>
                <a:latin typeface="+mj-lt"/>
              </a:rPr>
              <a:t>Music: Indigenous Thai  Worship</a:t>
            </a:r>
          </a:p>
          <a:p>
            <a:pPr algn="ctr">
              <a:buFontTx/>
              <a:buNone/>
            </a:pPr>
            <a:endParaRPr lang="en-US" sz="2400" b="1" dirty="0">
              <a:solidFill>
                <a:srgbClr val="000000"/>
              </a:solidFill>
              <a:latin typeface="Monotype Corsiva" charset="0"/>
            </a:endParaRPr>
          </a:p>
        </p:txBody>
      </p:sp>
      <p:pic>
        <p:nvPicPr>
          <p:cNvPr id="37888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5015674"/>
            <a:ext cx="2133600" cy="1548639"/>
          </a:xfrm>
          <a:prstGeom prst="rect">
            <a:avLst/>
          </a:prstGeom>
          <a:noFill/>
          <a:ln w="9525">
            <a:noFill/>
            <a:miter lim="800000"/>
            <a:headEnd/>
            <a:tailEnd/>
          </a:ln>
          <a:effectLst/>
        </p:spPr>
      </p:pic>
      <p:pic>
        <p:nvPicPr>
          <p:cNvPr id="378886"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3200400"/>
            <a:ext cx="1301750" cy="1676400"/>
          </a:xfrm>
          <a:prstGeom prst="rect">
            <a:avLst/>
          </a:prstGeom>
          <a:noFill/>
          <a:ln w="9525">
            <a:noFill/>
            <a:miter lim="800000"/>
            <a:headEnd/>
            <a:tailEnd/>
          </a:ln>
          <a:effectLst/>
        </p:spPr>
      </p:pic>
      <p:pic>
        <p:nvPicPr>
          <p:cNvPr id="378887"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1371600"/>
            <a:ext cx="2043113" cy="1550988"/>
          </a:xfrm>
          <a:prstGeom prst="rect">
            <a:avLst/>
          </a:prstGeom>
          <a:noFill/>
          <a:ln w="9525">
            <a:noFill/>
            <a:miter lim="800000"/>
            <a:headEnd/>
            <a:tailEnd/>
          </a:ln>
          <a:effectLst/>
        </p:spPr>
      </p:pic>
      <p:sp>
        <p:nvSpPr>
          <p:cNvPr id="378890" name="Line 10"/>
          <p:cNvSpPr>
            <a:spLocks noChangeShapeType="1"/>
          </p:cNvSpPr>
          <p:nvPr/>
        </p:nvSpPr>
        <p:spPr bwMode="auto">
          <a:xfrm>
            <a:off x="2133600" y="2133600"/>
            <a:ext cx="381000" cy="76200"/>
          </a:xfrm>
          <a:prstGeom prst="line">
            <a:avLst/>
          </a:prstGeom>
          <a:noFill/>
          <a:ln w="28575">
            <a:solidFill>
              <a:schemeClr val="accent2"/>
            </a:solidFill>
            <a:prstDash val="lgDash"/>
            <a:round/>
            <a:headEnd type="diamond" w="med" len="med"/>
            <a:tailEnd type="triangle" w="med" len="med"/>
          </a:ln>
          <a:effectLst/>
        </p:spPr>
        <p:txBody>
          <a:bodyPr>
            <a:prstTxWarp prst="textNoShape">
              <a:avLst/>
            </a:prstTxWarp>
          </a:bodyPr>
          <a:lstStyle/>
          <a:p>
            <a:endParaRPr lang="en-US"/>
          </a:p>
        </p:txBody>
      </p:sp>
      <p:sp>
        <p:nvSpPr>
          <p:cNvPr id="378891" name="Line 11"/>
          <p:cNvSpPr>
            <a:spLocks noChangeShapeType="1"/>
          </p:cNvSpPr>
          <p:nvPr/>
        </p:nvSpPr>
        <p:spPr bwMode="auto">
          <a:xfrm flipV="1">
            <a:off x="1524000" y="3581400"/>
            <a:ext cx="990600" cy="381000"/>
          </a:xfrm>
          <a:prstGeom prst="line">
            <a:avLst/>
          </a:prstGeom>
          <a:noFill/>
          <a:ln w="28575">
            <a:solidFill>
              <a:schemeClr val="accent2"/>
            </a:solidFill>
            <a:prstDash val="lgDash"/>
            <a:round/>
            <a:headEnd type="diamond" w="med" len="med"/>
            <a:tailEnd type="triangle" w="med" len="med"/>
          </a:ln>
          <a:effectLst/>
        </p:spPr>
        <p:txBody>
          <a:bodyPr>
            <a:prstTxWarp prst="textNoShape">
              <a:avLst/>
            </a:prstTxWarp>
          </a:bodyPr>
          <a:lstStyle/>
          <a:p>
            <a:endParaRPr lang="en-US"/>
          </a:p>
        </p:txBody>
      </p:sp>
      <p:sp>
        <p:nvSpPr>
          <p:cNvPr id="378892" name="Line 12"/>
          <p:cNvSpPr>
            <a:spLocks noChangeShapeType="1"/>
          </p:cNvSpPr>
          <p:nvPr/>
        </p:nvSpPr>
        <p:spPr bwMode="auto">
          <a:xfrm flipV="1">
            <a:off x="2057400" y="5715000"/>
            <a:ext cx="1066800" cy="228600"/>
          </a:xfrm>
          <a:prstGeom prst="line">
            <a:avLst/>
          </a:prstGeom>
          <a:noFill/>
          <a:ln w="28575">
            <a:solidFill>
              <a:schemeClr val="accent2"/>
            </a:solidFill>
            <a:prstDash val="lgDash"/>
            <a:round/>
            <a:headEnd type="diamond" w="med" len="med"/>
            <a:tailEnd type="triangle" w="med" len="med"/>
          </a:ln>
          <a:effectLst/>
        </p:spPr>
        <p:txBody>
          <a:bodyPr>
            <a:prstTxWarp prst="textNoShape">
              <a:avLst/>
            </a:prstTxWarp>
          </a:bodyPr>
          <a:lstStyle/>
          <a:p>
            <a:endParaRPr lang="en-US"/>
          </a:p>
        </p:txBody>
      </p:sp>
      <p:pic>
        <p:nvPicPr>
          <p:cNvPr id="378893" name="Picture 1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67000" y="1371600"/>
            <a:ext cx="1881188" cy="2743200"/>
          </a:xfrm>
          <a:prstGeom prst="rect">
            <a:avLst/>
          </a:prstGeom>
          <a:noFill/>
          <a:ln w="9525">
            <a:noFill/>
            <a:miter lim="800000"/>
            <a:headEnd/>
            <a:tailEnd/>
          </a:ln>
          <a:effectLst/>
        </p:spPr>
      </p:pic>
      <p:pic>
        <p:nvPicPr>
          <p:cNvPr id="378894" name="Picture 1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05400" y="1295400"/>
            <a:ext cx="2119313" cy="3048000"/>
          </a:xfrm>
          <a:prstGeom prst="rect">
            <a:avLst/>
          </a:prstGeom>
          <a:noFill/>
          <a:ln w="9525">
            <a:noFill/>
            <a:miter lim="800000"/>
            <a:headEnd/>
            <a:tailEnd/>
          </a:ln>
          <a:effectLst/>
        </p:spPr>
      </p:pic>
      <p:pic>
        <p:nvPicPr>
          <p:cNvPr id="378895" name="Picture 1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45300" y="3429000"/>
            <a:ext cx="2181225" cy="3200400"/>
          </a:xfrm>
          <a:prstGeom prst="rect">
            <a:avLst/>
          </a:prstGeom>
          <a:noFill/>
          <a:ln w="9525">
            <a:noFill/>
            <a:miter lim="800000"/>
            <a:headEnd/>
            <a:tailEnd/>
          </a:ln>
          <a:effectLst/>
        </p:spPr>
      </p:pic>
      <p:pic>
        <p:nvPicPr>
          <p:cNvPr id="378896" name="Picture 1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05200" y="3505200"/>
            <a:ext cx="2654300" cy="3124200"/>
          </a:xfrm>
          <a:prstGeom prst="rect">
            <a:avLst/>
          </a:prstGeom>
          <a:noFill/>
          <a:ln w="9525">
            <a:noFill/>
            <a:miter lim="800000"/>
            <a:headEnd/>
            <a:tailEnd/>
          </a:ln>
          <a:effectLst/>
        </p:spPr>
      </p:pic>
    </p:spTree>
    <p:extLst>
      <p:ext uri="{BB962C8B-B14F-4D97-AF65-F5344CB8AC3E}">
        <p14:creationId xmlns:p14="http://schemas.microsoft.com/office/powerpoint/2010/main" val="150562230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562600"/>
            <a:ext cx="4572000" cy="656590"/>
          </a:xfrm>
          <a:prstGeom prst="rect">
            <a:avLst/>
          </a:prstGeom>
        </p:spPr>
        <p:txBody>
          <a:bodyPr>
            <a:spAutoFit/>
          </a:bodyPr>
          <a:lstStyle/>
          <a:p>
            <a:pPr algn="l">
              <a:lnSpc>
                <a:spcPct val="80000"/>
              </a:lnSpc>
              <a:spcBef>
                <a:spcPct val="20000"/>
              </a:spcBef>
              <a:buClr>
                <a:srgbClr val="FFDE66"/>
              </a:buClr>
              <a:buSzPct val="75000"/>
              <a:buFont typeface="Wingdings" charset="2"/>
              <a:buNone/>
            </a:pPr>
            <a:r>
              <a:rPr lang="en-US" sz="2000" u="none" dirty="0" smtClean="0">
                <a:solidFill>
                  <a:srgbClr val="F9B639">
                    <a:lumMod val="40000"/>
                    <a:lumOff val="60000"/>
                  </a:srgbClr>
                </a:solidFill>
                <a:latin typeface="Calibri"/>
              </a:rPr>
              <a:t>Neil O. Thompson, MD </a:t>
            </a:r>
          </a:p>
          <a:p>
            <a:pPr algn="l">
              <a:lnSpc>
                <a:spcPct val="80000"/>
              </a:lnSpc>
              <a:spcBef>
                <a:spcPct val="20000"/>
              </a:spcBef>
              <a:buClr>
                <a:srgbClr val="FFDE66"/>
              </a:buClr>
              <a:buSzPct val="75000"/>
              <a:buFont typeface="Wingdings" charset="2"/>
              <a:buNone/>
            </a:pPr>
            <a:r>
              <a:rPr lang="en-US" sz="2000" u="none" dirty="0" smtClean="0">
                <a:solidFill>
                  <a:srgbClr val="F9B639">
                    <a:lumMod val="40000"/>
                    <a:lumOff val="60000"/>
                  </a:srgbClr>
                </a:solidFill>
                <a:latin typeface="Calibri"/>
              </a:rPr>
              <a:t>David Leung, MD	</a:t>
            </a:r>
            <a:endParaRPr lang="en-US" sz="2000" u="none" dirty="0">
              <a:solidFill>
                <a:srgbClr val="F9B639">
                  <a:lumMod val="40000"/>
                  <a:lumOff val="60000"/>
                </a:srgbClr>
              </a:solidFill>
              <a:latin typeface="Calibri"/>
            </a:endParaRPr>
          </a:p>
        </p:txBody>
      </p:sp>
      <p:sp>
        <p:nvSpPr>
          <p:cNvPr id="7" name="Rectangle 6"/>
          <p:cNvSpPr/>
          <p:nvPr/>
        </p:nvSpPr>
        <p:spPr>
          <a:xfrm>
            <a:off x="4343400" y="5562600"/>
            <a:ext cx="4572000" cy="964367"/>
          </a:xfrm>
          <a:prstGeom prst="rect">
            <a:avLst/>
          </a:prstGeom>
        </p:spPr>
        <p:txBody>
          <a:bodyPr>
            <a:spAutoFit/>
          </a:bodyPr>
          <a:lstStyle/>
          <a:p>
            <a:pPr>
              <a:lnSpc>
                <a:spcPct val="80000"/>
              </a:lnSpc>
              <a:spcBef>
                <a:spcPct val="20000"/>
              </a:spcBef>
              <a:buClr>
                <a:srgbClr val="FFDE66"/>
              </a:buClr>
              <a:buSzPct val="75000"/>
              <a:buFont typeface="Wingdings" charset="2"/>
              <a:buNone/>
            </a:pPr>
            <a:r>
              <a:rPr lang="en-US" sz="2000" u="none" dirty="0" smtClean="0">
                <a:solidFill>
                  <a:srgbClr val="F9B639">
                    <a:lumMod val="40000"/>
                    <a:lumOff val="60000"/>
                  </a:srgbClr>
                </a:solidFill>
                <a:latin typeface="Calibri"/>
              </a:rPr>
              <a:t>Global Missions Health Conference</a:t>
            </a:r>
          </a:p>
          <a:p>
            <a:pPr>
              <a:lnSpc>
                <a:spcPct val="80000"/>
              </a:lnSpc>
              <a:spcBef>
                <a:spcPct val="20000"/>
              </a:spcBef>
              <a:buClr>
                <a:srgbClr val="FFDE66"/>
              </a:buClr>
              <a:buSzPct val="75000"/>
              <a:buFont typeface="Wingdings" charset="2"/>
              <a:buNone/>
            </a:pPr>
            <a:r>
              <a:rPr lang="en-US" sz="2000" u="none" dirty="0" smtClean="0">
                <a:solidFill>
                  <a:srgbClr val="F9B639">
                    <a:lumMod val="40000"/>
                    <a:lumOff val="60000"/>
                  </a:srgbClr>
                </a:solidFill>
                <a:latin typeface="Calibri"/>
              </a:rPr>
              <a:t>Louisville, KY</a:t>
            </a:r>
          </a:p>
          <a:p>
            <a:pPr>
              <a:lnSpc>
                <a:spcPct val="80000"/>
              </a:lnSpc>
              <a:spcBef>
                <a:spcPct val="20000"/>
              </a:spcBef>
              <a:buClr>
                <a:srgbClr val="FFDE66"/>
              </a:buClr>
              <a:buSzPct val="75000"/>
              <a:buFont typeface="Wingdings" charset="2"/>
              <a:buNone/>
            </a:pPr>
            <a:r>
              <a:rPr lang="en-US" sz="2000" u="none" dirty="0">
                <a:solidFill>
                  <a:srgbClr val="F9B639">
                    <a:lumMod val="40000"/>
                    <a:lumOff val="60000"/>
                  </a:srgbClr>
                </a:solidFill>
                <a:latin typeface="Calibri"/>
              </a:rPr>
              <a:t>7</a:t>
            </a:r>
            <a:r>
              <a:rPr lang="en-US" sz="2000" u="none" dirty="0" smtClean="0">
                <a:solidFill>
                  <a:srgbClr val="F9B639">
                    <a:lumMod val="40000"/>
                    <a:lumOff val="60000"/>
                  </a:srgbClr>
                </a:solidFill>
                <a:latin typeface="Calibri"/>
              </a:rPr>
              <a:t> November 2014</a:t>
            </a:r>
            <a:endParaRPr lang="en-US" sz="2000" u="none" dirty="0">
              <a:solidFill>
                <a:srgbClr val="F9B639">
                  <a:lumMod val="40000"/>
                  <a:lumOff val="60000"/>
                </a:srgbClr>
              </a:solidFill>
              <a:latin typeface="Calibri"/>
            </a:endParaRPr>
          </a:p>
        </p:txBody>
      </p:sp>
      <p:sp>
        <p:nvSpPr>
          <p:cNvPr id="6" name="Rectangle 1"/>
          <p:cNvSpPr txBox="1">
            <a:spLocks noChangeArrowheads="1"/>
          </p:cNvSpPr>
          <p:nvPr/>
        </p:nvSpPr>
        <p:spPr bwMode="auto">
          <a:xfrm>
            <a:off x="228600" y="2133600"/>
            <a:ext cx="8686800" cy="205740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cs typeface="ＭＳ Ｐゴシック" charset="-128"/>
              </a:defRPr>
            </a:lvl5pPr>
            <a:lvl6pPr marL="25146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6pPr>
            <a:lvl7pPr marL="29718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7pPr>
            <a:lvl8pPr marL="34290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8pPr>
            <a:lvl9pPr marL="3886200" indent="-228600" algn="ctr" defTabSz="457200" rtl="0" fontAlgn="base">
              <a:spcBef>
                <a:spcPct val="0"/>
              </a:spcBef>
              <a:spcAft>
                <a:spcPct val="0"/>
              </a:spcAft>
              <a:buClr>
                <a:srgbClr val="000000"/>
              </a:buClr>
              <a:buSzPct val="100000"/>
              <a:buFont typeface="Times New Roman" charset="0"/>
              <a:defRPr sz="3000" b="1" i="1">
                <a:solidFill>
                  <a:srgbClr val="8A100D"/>
                </a:solidFill>
                <a:latin typeface="Calibri" charset="0"/>
                <a:ea typeface="ＭＳ Ｐゴシック" charset="-128"/>
              </a:defRPr>
            </a:lvl9p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i="0" u="none" dirty="0" smtClean="0">
                <a:solidFill>
                  <a:srgbClr val="5D0B0A"/>
                </a:solidFill>
                <a:latin typeface="Calibri"/>
                <a:ea typeface="ＭＳ Ｐゴシック"/>
                <a:cs typeface="ＭＳ Ｐゴシック"/>
              </a:rPr>
              <a:t>Understanding Worldviews:</a:t>
            </a:r>
            <a:br>
              <a:rPr lang="en-US" sz="4000" i="0" u="none" dirty="0" smtClean="0">
                <a:solidFill>
                  <a:srgbClr val="5D0B0A"/>
                </a:solidFill>
                <a:latin typeface="Calibri"/>
                <a:ea typeface="ＭＳ Ｐゴシック"/>
                <a:cs typeface="ＭＳ Ｐゴシック"/>
              </a:rPr>
            </a:br>
            <a:r>
              <a:rPr lang="en-US" sz="4000" i="0" u="none" dirty="0" smtClean="0">
                <a:solidFill>
                  <a:srgbClr val="5D0B0A"/>
                </a:solidFill>
                <a:latin typeface="Calibri"/>
                <a:ea typeface="ＭＳ Ｐゴシック"/>
                <a:cs typeface="ＭＳ Ｐゴシック"/>
              </a:rPr>
              <a:t>Buddhist &amp; Confucian</a:t>
            </a:r>
            <a:endParaRPr lang="en-US" sz="4000" i="0" u="none" dirty="0">
              <a:solidFill>
                <a:srgbClr val="5D0B0A"/>
              </a:solidFill>
              <a:latin typeface="Calibri"/>
              <a:ea typeface="ＭＳ Ｐゴシック"/>
              <a:cs typeface="ＭＳ Ｐゴシック"/>
            </a:endParaRPr>
          </a:p>
        </p:txBody>
      </p:sp>
    </p:spTree>
    <p:extLst>
      <p:ext uri="{BB962C8B-B14F-4D97-AF65-F5344CB8AC3E}">
        <p14:creationId xmlns:p14="http://schemas.microsoft.com/office/powerpoint/2010/main" val="24941441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2" name="Title 1"/>
          <p:cNvSpPr>
            <a:spLocks noGrp="1"/>
          </p:cNvSpPr>
          <p:nvPr>
            <p:ph type="title"/>
          </p:nvPr>
        </p:nvSpPr>
        <p:spPr>
          <a:xfrm>
            <a:off x="304800" y="152400"/>
            <a:ext cx="8534400" cy="1981200"/>
          </a:xfrm>
        </p:spPr>
        <p:txBody>
          <a:bodyPr/>
          <a:lstStyle/>
          <a:p>
            <a:pPr marL="0" marR="0">
              <a:lnSpc>
                <a:spcPct val="110000"/>
              </a:lnSpc>
              <a:spcBef>
                <a:spcPts val="0"/>
              </a:spcBef>
              <a:spcAft>
                <a:spcPts val="0"/>
              </a:spcAft>
            </a:pPr>
            <a:r>
              <a:rPr lang="en-US" b="0" i="0" dirty="0" smtClean="0"/>
              <a:t>Prayer for Buddhists</a:t>
            </a:r>
            <a:br>
              <a:rPr lang="en-US" b="0" i="0" dirty="0" smtClean="0"/>
            </a:br>
            <a:r>
              <a:rPr lang="en-US" sz="1200" b="0" i="0" dirty="0" smtClean="0">
                <a:solidFill>
                  <a:schemeClr val="tx1"/>
                </a:solidFill>
                <a:latin typeface="Cambria"/>
                <a:ea typeface="Times New Roman"/>
                <a:cs typeface="Times New Roman"/>
              </a:rPr>
              <a:t> </a:t>
            </a:r>
            <a:r>
              <a:rPr lang="en-US" sz="1200" b="0" i="0" dirty="0" smtClean="0"/>
              <a:t/>
            </a:r>
            <a:br>
              <a:rPr lang="en-US" sz="1200" b="0" i="0" dirty="0" smtClean="0"/>
            </a:br>
            <a:r>
              <a:rPr lang="en-US" sz="1600" b="0" i="0" dirty="0" smtClean="0">
                <a:solidFill>
                  <a:schemeClr val="tx1"/>
                </a:solidFill>
                <a:latin typeface="Cambria"/>
                <a:ea typeface="Times New Roman"/>
                <a:cs typeface="Times New Roman"/>
              </a:rPr>
              <a:t>For our struggle is not against flesh and blood, but against the rulers, against the authorities, against the powers of this dark world and against the spiritual forces of evil </a:t>
            </a:r>
            <a:br>
              <a:rPr lang="en-US" sz="1600" b="0" i="0" dirty="0" smtClean="0">
                <a:solidFill>
                  <a:schemeClr val="tx1"/>
                </a:solidFill>
                <a:latin typeface="Cambria"/>
                <a:ea typeface="Times New Roman"/>
                <a:cs typeface="Times New Roman"/>
              </a:rPr>
            </a:br>
            <a:r>
              <a:rPr lang="en-US" sz="1600" b="0" i="0" dirty="0" smtClean="0">
                <a:solidFill>
                  <a:schemeClr val="tx1"/>
                </a:solidFill>
                <a:latin typeface="Cambria"/>
                <a:ea typeface="Times New Roman"/>
                <a:cs typeface="Times New Roman"/>
              </a:rPr>
              <a:t>in the heavenly realms. —Ephesians 6.12</a:t>
            </a:r>
            <a:r>
              <a:rPr lang="en-US" sz="1600" b="0" i="0" dirty="0" smtClean="0">
                <a:solidFill>
                  <a:schemeClr val="tx1"/>
                </a:solidFill>
                <a:latin typeface="Times New Roman"/>
                <a:ea typeface="Times New Roman"/>
                <a:cs typeface="Times New Roman"/>
              </a:rPr>
              <a:t/>
            </a:r>
            <a:br>
              <a:rPr lang="en-US" sz="1600" b="0" i="0" dirty="0" smtClean="0">
                <a:solidFill>
                  <a:schemeClr val="tx1"/>
                </a:solidFill>
                <a:latin typeface="Times New Roman"/>
                <a:ea typeface="Times New Roman"/>
                <a:cs typeface="Times New Roman"/>
              </a:rPr>
            </a:br>
            <a:r>
              <a:rPr lang="en-US" sz="1600" b="0" i="0" dirty="0" smtClean="0">
                <a:solidFill>
                  <a:schemeClr val="tx1"/>
                </a:solidFill>
                <a:latin typeface="Cambria"/>
                <a:ea typeface="Times New Roman"/>
                <a:cs typeface="Times New Roman"/>
              </a:rPr>
              <a:t>The light shines in the darkness, and the darkness has not overcome it. —John 1.5</a:t>
            </a:r>
            <a:endParaRPr lang="en-US" sz="1600" b="0" i="0" dirty="0">
              <a:solidFill>
                <a:schemeClr val="tx1"/>
              </a:solidFill>
            </a:endParaRPr>
          </a:p>
        </p:txBody>
      </p:sp>
      <p:sp>
        <p:nvSpPr>
          <p:cNvPr id="3" name="Text Placeholder 2"/>
          <p:cNvSpPr>
            <a:spLocks noGrp="1"/>
          </p:cNvSpPr>
          <p:nvPr>
            <p:ph type="body" sz="half" idx="1"/>
          </p:nvPr>
        </p:nvSpPr>
        <p:spPr>
          <a:xfrm>
            <a:off x="685800" y="2209800"/>
            <a:ext cx="7772400" cy="3505200"/>
          </a:xfrm>
        </p:spPr>
        <p:txBody>
          <a:bodyPr/>
          <a:lstStyle/>
          <a:p>
            <a:pPr lvl="0"/>
            <a:r>
              <a:rPr lang="en-US" sz="2400" kern="1200" dirty="0" smtClean="0">
                <a:solidFill>
                  <a:srgbClr val="000000"/>
                </a:solidFill>
                <a:ea typeface="Arial" charset="0"/>
                <a:cs typeface="Arial" charset="0"/>
              </a:rPr>
              <a:t>For rulers of Buddhist countries and people groups</a:t>
            </a:r>
          </a:p>
          <a:p>
            <a:pPr lvl="0"/>
            <a:r>
              <a:rPr lang="en-US" sz="2400" kern="1200" dirty="0" smtClean="0">
                <a:solidFill>
                  <a:srgbClr val="000000"/>
                </a:solidFill>
                <a:ea typeface="Arial" charset="0"/>
                <a:cs typeface="Arial" charset="0"/>
              </a:rPr>
              <a:t>That grace and truth may become clear (John 1.14)</a:t>
            </a:r>
          </a:p>
          <a:p>
            <a:pPr lvl="0"/>
            <a:r>
              <a:rPr lang="en-US" sz="2400" kern="1200" dirty="0" smtClean="0">
                <a:solidFill>
                  <a:srgbClr val="000000"/>
                </a:solidFill>
                <a:ea typeface="Arial" charset="0"/>
                <a:cs typeface="Arial" charset="0"/>
              </a:rPr>
              <a:t>For missionaries to communicate clearly; for mobilization of many new workers for Buddhist peoples (Matt. 9.38)</a:t>
            </a:r>
          </a:p>
          <a:p>
            <a:pPr lvl="0"/>
            <a:r>
              <a:rPr lang="en-US" sz="2400" kern="1200" dirty="0" smtClean="0">
                <a:solidFill>
                  <a:srgbClr val="000000"/>
                </a:solidFill>
                <a:ea typeface="Arial" charset="0"/>
                <a:cs typeface="Arial" charset="0"/>
              </a:rPr>
              <a:t>For God to prepare hearts to understand the Gospel and to know Him</a:t>
            </a:r>
          </a:p>
          <a:p>
            <a:pPr lvl="0"/>
            <a:r>
              <a:rPr lang="en-US" sz="2400" kern="1200" dirty="0" smtClean="0">
                <a:solidFill>
                  <a:srgbClr val="000000"/>
                </a:solidFill>
                <a:ea typeface="Arial" charset="0"/>
                <a:cs typeface="Arial" charset="0"/>
              </a:rPr>
              <a:t>That Buddhist background believers will remain strong in face of ridicule and opposition</a:t>
            </a:r>
            <a:endParaRPr lang="en-US" sz="24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
        <p:nvSpPr>
          <p:cNvPr id="2" name="Rectangle 1"/>
          <p:cNvSpPr/>
          <p:nvPr/>
        </p:nvSpPr>
        <p:spPr>
          <a:xfrm>
            <a:off x="228600" y="550307"/>
            <a:ext cx="8610600" cy="4524315"/>
          </a:xfrm>
          <a:prstGeom prst="rect">
            <a:avLst/>
          </a:prstGeom>
        </p:spPr>
        <p:txBody>
          <a:bodyPr wrap="square">
            <a:spAutoFit/>
          </a:bodyPr>
          <a:lstStyle/>
          <a:p>
            <a:pPr marL="0" marR="0" algn="ctr">
              <a:spcBef>
                <a:spcPts val="0"/>
              </a:spcBef>
              <a:spcAft>
                <a:spcPts val="0"/>
              </a:spcAft>
            </a:pPr>
            <a:r>
              <a:rPr lang="en-US" b="0" i="0" u="none" dirty="0" smtClean="0">
                <a:solidFill>
                  <a:srgbClr val="000000"/>
                </a:solidFill>
                <a:latin typeface="+mn-lt"/>
                <a:ea typeface="Times New Roman"/>
                <a:cs typeface="Times New Roman"/>
              </a:rPr>
              <a:t>Bibliography: Buddhism</a:t>
            </a:r>
            <a:endParaRPr lang="en-US" b="0" i="0" u="none" dirty="0">
              <a:solidFill>
                <a:srgbClr val="000000"/>
              </a:solidFill>
              <a:latin typeface="+mn-lt"/>
              <a:ea typeface="Times New Roman"/>
              <a:cs typeface="Times New Roman"/>
            </a:endParaRPr>
          </a:p>
          <a:p>
            <a:pPr marL="0" marR="0" algn="l">
              <a:spcBef>
                <a:spcPts val="0"/>
              </a:spcBef>
              <a:spcAft>
                <a:spcPts val="0"/>
              </a:spcAft>
            </a:pPr>
            <a:endParaRPr lang="en-US" sz="2200" b="0" i="0" u="none" dirty="0" smtClean="0">
              <a:solidFill>
                <a:srgbClr val="000000"/>
              </a:solidFill>
              <a:latin typeface="+mn-lt"/>
              <a:ea typeface="Cambria"/>
              <a:cs typeface="Times New Roman"/>
            </a:endParaRPr>
          </a:p>
          <a:p>
            <a:pPr marL="0" marR="0" algn="l">
              <a:spcBef>
                <a:spcPts val="0"/>
              </a:spcBef>
              <a:spcAft>
                <a:spcPts val="0"/>
              </a:spcAft>
            </a:pPr>
            <a:r>
              <a:rPr lang="en-US" sz="2200" b="0" u="none" dirty="0" smtClean="0">
                <a:solidFill>
                  <a:srgbClr val="000000"/>
                </a:solidFill>
                <a:latin typeface="+mn-lt"/>
                <a:ea typeface="Cambria"/>
                <a:cs typeface="Times New Roman"/>
              </a:rPr>
              <a:t>A </a:t>
            </a:r>
            <a:r>
              <a:rPr lang="en-US" sz="2200" b="0" u="none" dirty="0">
                <a:solidFill>
                  <a:srgbClr val="000000"/>
                </a:solidFill>
                <a:latin typeface="+mn-lt"/>
                <a:ea typeface="Cambria"/>
                <a:cs typeface="Times New Roman"/>
              </a:rPr>
              <a:t>Christian’s Pocket Guide to Buddhism</a:t>
            </a:r>
            <a:r>
              <a:rPr lang="en-US" sz="2200" b="0" i="0" u="none" dirty="0">
                <a:solidFill>
                  <a:srgbClr val="000000"/>
                </a:solidFill>
                <a:latin typeface="+mn-lt"/>
                <a:ea typeface="Cambria"/>
                <a:cs typeface="Times New Roman"/>
              </a:rPr>
              <a:t>, Alex Smith, Christian Focus Publications, 2009</a:t>
            </a:r>
          </a:p>
          <a:p>
            <a:pPr marL="0" marR="0" algn="l">
              <a:spcBef>
                <a:spcPts val="0"/>
              </a:spcBef>
              <a:spcAft>
                <a:spcPts val="0"/>
              </a:spcAft>
            </a:pPr>
            <a:r>
              <a:rPr lang="en-US" sz="2200" b="0" u="none" dirty="0">
                <a:solidFill>
                  <a:srgbClr val="000000"/>
                </a:solidFill>
                <a:latin typeface="+mn-lt"/>
                <a:ea typeface="Cambria"/>
                <a:cs typeface="Times New Roman"/>
              </a:rPr>
              <a:t>More Than Skin Deep</a:t>
            </a:r>
            <a:r>
              <a:rPr lang="en-US" sz="2200" b="0" i="0" u="none" dirty="0">
                <a:solidFill>
                  <a:srgbClr val="000000"/>
                </a:solidFill>
                <a:latin typeface="+mn-lt"/>
                <a:ea typeface="Cambria"/>
                <a:cs typeface="Times New Roman"/>
              </a:rPr>
              <a:t>, Margaret Armitage, OMF Books, 1988</a:t>
            </a:r>
          </a:p>
          <a:p>
            <a:pPr marL="0" marR="0" algn="l">
              <a:spcBef>
                <a:spcPts val="0"/>
              </a:spcBef>
              <a:spcAft>
                <a:spcPts val="0"/>
              </a:spcAft>
            </a:pPr>
            <a:r>
              <a:rPr lang="en-US" sz="2200" b="0" u="none" dirty="0">
                <a:solidFill>
                  <a:srgbClr val="000000"/>
                </a:solidFill>
                <a:latin typeface="+mn-lt"/>
                <a:ea typeface="Cambria"/>
                <a:cs typeface="Times New Roman"/>
              </a:rPr>
              <a:t>Peoples of the Buddhist World</a:t>
            </a:r>
            <a:r>
              <a:rPr lang="en-US" sz="2200" b="0" i="0" u="none" dirty="0">
                <a:solidFill>
                  <a:srgbClr val="000000"/>
                </a:solidFill>
                <a:latin typeface="+mn-lt"/>
                <a:ea typeface="Cambria"/>
                <a:cs typeface="Times New Roman"/>
              </a:rPr>
              <a:t>, Paul </a:t>
            </a:r>
            <a:r>
              <a:rPr lang="en-US" sz="2200" b="0" i="0" u="none" dirty="0" err="1">
                <a:solidFill>
                  <a:srgbClr val="000000"/>
                </a:solidFill>
                <a:latin typeface="+mn-lt"/>
                <a:ea typeface="Cambria"/>
                <a:cs typeface="Times New Roman"/>
              </a:rPr>
              <a:t>Hattaway</a:t>
            </a:r>
            <a:r>
              <a:rPr lang="en-US" sz="2200" b="0" i="0" u="none" dirty="0">
                <a:solidFill>
                  <a:srgbClr val="000000"/>
                </a:solidFill>
                <a:latin typeface="+mn-lt"/>
                <a:ea typeface="Cambria"/>
                <a:cs typeface="Times New Roman"/>
              </a:rPr>
              <a:t>, Piquant Editions, 2004</a:t>
            </a:r>
          </a:p>
          <a:p>
            <a:pPr marL="0" marR="0" algn="l">
              <a:spcBef>
                <a:spcPts val="0"/>
              </a:spcBef>
              <a:spcAft>
                <a:spcPts val="0"/>
              </a:spcAft>
            </a:pPr>
            <a:r>
              <a:rPr lang="en-US" sz="2200" b="0" u="none" dirty="0">
                <a:solidFill>
                  <a:srgbClr val="000000"/>
                </a:solidFill>
                <a:latin typeface="+mn-lt"/>
                <a:ea typeface="Cambria"/>
                <a:cs typeface="Times New Roman"/>
              </a:rPr>
              <a:t>Theology in the Context of World Christianity</a:t>
            </a:r>
            <a:r>
              <a:rPr lang="en-US" sz="2200" b="0" i="0" u="none" dirty="0">
                <a:solidFill>
                  <a:srgbClr val="000000"/>
                </a:solidFill>
                <a:latin typeface="+mn-lt"/>
                <a:ea typeface="Cambria"/>
                <a:cs typeface="Times New Roman"/>
              </a:rPr>
              <a:t>, Timothy Tennant, Zondervan, 2007</a:t>
            </a:r>
          </a:p>
          <a:p>
            <a:pPr marL="0" marR="0" algn="l">
              <a:spcBef>
                <a:spcPts val="0"/>
              </a:spcBef>
              <a:spcAft>
                <a:spcPts val="0"/>
              </a:spcAft>
            </a:pPr>
            <a:r>
              <a:rPr lang="en-US" sz="2200" b="0" u="none" dirty="0">
                <a:solidFill>
                  <a:srgbClr val="000000"/>
                </a:solidFill>
                <a:latin typeface="+mn-lt"/>
                <a:ea typeface="Cambria"/>
                <a:cs typeface="Times New Roman"/>
              </a:rPr>
              <a:t>The Universe Next Door, A Basic Worldview Catalog</a:t>
            </a:r>
            <a:r>
              <a:rPr lang="en-US" sz="2200" b="0" i="0" u="none" dirty="0">
                <a:solidFill>
                  <a:srgbClr val="000000"/>
                </a:solidFill>
                <a:latin typeface="+mn-lt"/>
                <a:ea typeface="Cambria"/>
                <a:cs typeface="Times New Roman"/>
              </a:rPr>
              <a:t>, James W. Sire, 2009, 5</a:t>
            </a:r>
            <a:r>
              <a:rPr lang="en-US" sz="2200" b="0" i="0" u="none" baseline="30000" dirty="0">
                <a:solidFill>
                  <a:srgbClr val="000000"/>
                </a:solidFill>
                <a:latin typeface="+mn-lt"/>
                <a:ea typeface="Cambria"/>
                <a:cs typeface="Times New Roman"/>
              </a:rPr>
              <a:t>th</a:t>
            </a:r>
            <a:r>
              <a:rPr lang="en-US" sz="2200" b="0" i="0" u="none" dirty="0">
                <a:solidFill>
                  <a:srgbClr val="000000"/>
                </a:solidFill>
                <a:latin typeface="+mn-lt"/>
                <a:ea typeface="Cambria"/>
                <a:cs typeface="Times New Roman"/>
              </a:rPr>
              <a:t> Edition.</a:t>
            </a:r>
          </a:p>
          <a:p>
            <a:pPr marL="0" marR="0" algn="l">
              <a:spcBef>
                <a:spcPts val="0"/>
              </a:spcBef>
              <a:spcAft>
                <a:spcPts val="0"/>
              </a:spcAft>
            </a:pPr>
            <a:r>
              <a:rPr lang="en-US" sz="2200" b="0" i="0" u="none" dirty="0">
                <a:solidFill>
                  <a:srgbClr val="000000"/>
                </a:solidFill>
                <a:latin typeface="+mn-lt"/>
                <a:ea typeface="Cambria"/>
                <a:cs typeface="Times New Roman"/>
                <a:hlinkClick r:id="rId3"/>
              </a:rPr>
              <a:t>http://en.wikipedia.org/wiki/Buddhism_in_Thailand</a:t>
            </a:r>
            <a:r>
              <a:rPr lang="en-US" sz="2200" b="0" i="0" u="none" dirty="0">
                <a:solidFill>
                  <a:srgbClr val="000000"/>
                </a:solidFill>
                <a:latin typeface="+mn-lt"/>
                <a:ea typeface="Cambria"/>
                <a:cs typeface="Times New Roman"/>
              </a:rPr>
              <a:t> (last accessed 2 November 2014)</a:t>
            </a:r>
          </a:p>
          <a:p>
            <a:pPr marL="0" marR="0" algn="l">
              <a:spcBef>
                <a:spcPts val="0"/>
              </a:spcBef>
              <a:spcAft>
                <a:spcPts val="0"/>
              </a:spcAft>
            </a:pPr>
            <a:r>
              <a:rPr lang="en-US" sz="2200" b="0" i="0" u="none" dirty="0">
                <a:solidFill>
                  <a:srgbClr val="000000"/>
                </a:solidFill>
                <a:latin typeface="+mn-lt"/>
                <a:ea typeface="Cambria"/>
                <a:cs typeface="Times New Roman"/>
                <a:hlinkClick r:id="rId4"/>
              </a:rPr>
              <a:t>http://en.wikipedia.org/wiki/Buddhism</a:t>
            </a:r>
            <a:r>
              <a:rPr lang="en-US" sz="2200" b="0" i="0" u="none" dirty="0">
                <a:solidFill>
                  <a:srgbClr val="000000"/>
                </a:solidFill>
                <a:latin typeface="+mn-lt"/>
                <a:ea typeface="Cambria"/>
                <a:cs typeface="Times New Roman"/>
              </a:rPr>
              <a:t> (last accessed 2 November 2014)</a:t>
            </a:r>
            <a:endParaRPr lang="en-US" sz="2200" b="0" i="0" u="none" dirty="0">
              <a:solidFill>
                <a:srgbClr val="000000"/>
              </a:solidFill>
              <a:effectLst/>
              <a:latin typeface="+mn-lt"/>
              <a:ea typeface="Cambria"/>
              <a:cs typeface="Times New Roman"/>
            </a:endParaRPr>
          </a:p>
        </p:txBody>
      </p:sp>
    </p:spTree>
    <p:extLst>
      <p:ext uri="{BB962C8B-B14F-4D97-AF65-F5344CB8AC3E}">
        <p14:creationId xmlns:p14="http://schemas.microsoft.com/office/powerpoint/2010/main" val="38470242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6164852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95" y="0"/>
            <a:ext cx="9397595" cy="6248400"/>
          </a:xfrm>
          <a:prstGeom prst="rect">
            <a:avLst/>
          </a:prstGeom>
        </p:spPr>
      </p:pic>
      <p:sp>
        <p:nvSpPr>
          <p:cNvPr id="5" name="Title 3"/>
          <p:cNvSpPr>
            <a:spLocks noGrp="1"/>
          </p:cNvSpPr>
          <p:nvPr>
            <p:ph type="title"/>
          </p:nvPr>
        </p:nvSpPr>
        <p:spPr>
          <a:xfrm>
            <a:off x="609600" y="6021387"/>
            <a:ext cx="7770813" cy="836613"/>
          </a:xfrm>
        </p:spPr>
        <p:txBody>
          <a:bodyPr/>
          <a:lstStyle/>
          <a:p>
            <a:r>
              <a:rPr lang="en-US" i="0" dirty="0" smtClean="0">
                <a:solidFill>
                  <a:schemeClr val="bg1"/>
                </a:solidFill>
              </a:rPr>
              <a:t>Andrew, David, Michael, Vivien and Nathan</a:t>
            </a:r>
            <a:endParaRPr lang="en-US" i="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6069013"/>
            <a:ext cx="8229600" cy="788987"/>
          </a:xfrm>
        </p:spPr>
        <p:txBody>
          <a:bodyPr/>
          <a:lstStyle/>
          <a:p>
            <a:r>
              <a:rPr lang="en-US" b="0" i="0" dirty="0" smtClean="0">
                <a:solidFill>
                  <a:srgbClr val="FFFFFF"/>
                </a:solidFill>
              </a:rPr>
              <a:t>Nathan, Wannee, Kevin &amp; Neil</a:t>
            </a:r>
            <a:endParaRPr lang="en-US" b="0" i="0" dirty="0">
              <a:solidFill>
                <a:srgbClr val="FFFFFF"/>
              </a:solidFill>
            </a:endParaRPr>
          </a:p>
        </p:txBody>
      </p:sp>
      <p:pic>
        <p:nvPicPr>
          <p:cNvPr id="2" name="Picture 1" descr="IMG_255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1163"/>
            <a:ext cx="9144000" cy="59748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b="0" i="0" dirty="0" smtClean="0"/>
              <a:t>Outline</a:t>
            </a:r>
            <a:endParaRPr lang="en-US" b="0" i="0" dirty="0"/>
          </a:p>
        </p:txBody>
      </p:sp>
      <p:sp>
        <p:nvSpPr>
          <p:cNvPr id="3" name="Text Placeholder 2"/>
          <p:cNvSpPr>
            <a:spLocks noGrp="1"/>
          </p:cNvSpPr>
          <p:nvPr>
            <p:ph type="body" sz="half" idx="1"/>
          </p:nvPr>
        </p:nvSpPr>
        <p:spPr>
          <a:xfrm>
            <a:off x="1676400" y="1219200"/>
            <a:ext cx="6172200" cy="3810000"/>
          </a:xfrm>
        </p:spPr>
        <p:txBody>
          <a:bodyPr/>
          <a:lstStyle/>
          <a:p>
            <a:pPr>
              <a:lnSpc>
                <a:spcPct val="80000"/>
              </a:lnSpc>
              <a:buFont typeface="Wingdings" charset="2"/>
              <a:buChar char="Ø"/>
            </a:pPr>
            <a:r>
              <a:rPr lang="en-US" sz="2400" b="1" dirty="0"/>
              <a:t>Introduction: </a:t>
            </a:r>
            <a:r>
              <a:rPr lang="en-US" sz="2400" b="1" dirty="0" smtClean="0"/>
              <a:t>Worldview—What is it? </a:t>
            </a:r>
          </a:p>
          <a:p>
            <a:pPr lvl="0">
              <a:lnSpc>
                <a:spcPct val="80000"/>
              </a:lnSpc>
              <a:buFont typeface="Wingdings" charset="2"/>
              <a:buChar char="Ø"/>
            </a:pPr>
            <a:r>
              <a:rPr lang="en-US" sz="2400" dirty="0" smtClean="0"/>
              <a:t>Understanding Buddhism </a:t>
            </a:r>
          </a:p>
          <a:p>
            <a:pPr marL="0" lvl="0" indent="0">
              <a:lnSpc>
                <a:spcPct val="80000"/>
              </a:lnSpc>
            </a:pPr>
            <a:r>
              <a:rPr lang="en-US" sz="2400" dirty="0"/>
              <a:t>	</a:t>
            </a:r>
            <a:r>
              <a:rPr lang="en-US" sz="2000" dirty="0" smtClean="0"/>
              <a:t>Philosophy </a:t>
            </a:r>
            <a:r>
              <a:rPr lang="en-US" sz="1000" dirty="0" smtClean="0"/>
              <a:t> </a:t>
            </a:r>
          </a:p>
          <a:p>
            <a:pPr marL="0" lvl="0" indent="0">
              <a:lnSpc>
                <a:spcPct val="80000"/>
              </a:lnSpc>
            </a:pPr>
            <a:r>
              <a:rPr lang="en-US" sz="2000" dirty="0" smtClean="0"/>
              <a:t>	Practice</a:t>
            </a:r>
          </a:p>
          <a:p>
            <a:pPr lvl="0">
              <a:lnSpc>
                <a:spcPct val="80000"/>
              </a:lnSpc>
              <a:buFont typeface="Wingdings" charset="2"/>
              <a:buChar char="Ø"/>
            </a:pPr>
            <a:r>
              <a:rPr lang="en-US" sz="2400" dirty="0" smtClean="0"/>
              <a:t>Understanding Confucianism </a:t>
            </a:r>
          </a:p>
          <a:p>
            <a:pPr marL="0" lvl="0" indent="0">
              <a:lnSpc>
                <a:spcPct val="80000"/>
              </a:lnSpc>
            </a:pPr>
            <a:r>
              <a:rPr lang="en-US" sz="2400" dirty="0" smtClean="0"/>
              <a:t>	</a:t>
            </a:r>
            <a:r>
              <a:rPr lang="en-US" sz="2000" dirty="0" smtClean="0"/>
              <a:t>Philosophy  </a:t>
            </a:r>
            <a:endParaRPr lang="en-US" sz="2000" dirty="0"/>
          </a:p>
          <a:p>
            <a:pPr marL="0" lvl="0" indent="0">
              <a:lnSpc>
                <a:spcPct val="80000"/>
              </a:lnSpc>
            </a:pPr>
            <a:r>
              <a:rPr lang="en-US" sz="2000" dirty="0"/>
              <a:t>	</a:t>
            </a:r>
            <a:r>
              <a:rPr lang="en-US" sz="2000" dirty="0" smtClean="0"/>
              <a:t>Practice</a:t>
            </a:r>
            <a:endParaRPr lang="en-US" sz="2400" dirty="0" smtClean="0"/>
          </a:p>
          <a:p>
            <a:pPr>
              <a:lnSpc>
                <a:spcPct val="80000"/>
              </a:lnSpc>
              <a:buFont typeface="Wingdings" charset="2"/>
              <a:buChar char="Ø"/>
            </a:pPr>
            <a:r>
              <a:rPr lang="en-US" sz="2400" dirty="0" smtClean="0"/>
              <a:t>Summary</a:t>
            </a:r>
          </a:p>
          <a:p>
            <a:pPr lvl="0">
              <a:lnSpc>
                <a:spcPct val="80000"/>
              </a:lnSpc>
              <a:buFont typeface="Wingdings" charset="2"/>
              <a:buChar char="Ø"/>
            </a:pPr>
            <a:r>
              <a:rPr lang="en-US" sz="2400" dirty="0" smtClean="0"/>
              <a:t>Response</a:t>
            </a:r>
          </a:p>
        </p:txBody>
      </p:sp>
      <p:sp>
        <p:nvSpPr>
          <p:cNvPr id="4" name="TextBox 3"/>
          <p:cNvSpPr txBox="1"/>
          <p:nvPr/>
        </p:nvSpPr>
        <p:spPr>
          <a:xfrm>
            <a:off x="304800" y="5334001"/>
            <a:ext cx="1752600" cy="762000"/>
          </a:xfrm>
          <a:prstGeom prst="rect">
            <a:avLst/>
          </a:prstGeom>
          <a:solidFill>
            <a:schemeClr val="bg1"/>
          </a:solidFill>
        </p:spPr>
        <p:txBody>
          <a:bodyPr wrap="square" rtlCol="0">
            <a:spAutoFit/>
          </a:bodyPr>
          <a:lstStyle/>
          <a:p>
            <a:endParaRPr lang="en-US" b="0" i="0" u="none" dirty="0"/>
          </a:p>
        </p:txBody>
      </p:sp>
    </p:spTree>
    <p:extLst>
      <p:ext uri="{BB962C8B-B14F-4D97-AF65-F5344CB8AC3E}">
        <p14:creationId xmlns:p14="http://schemas.microsoft.com/office/powerpoint/2010/main" val="16302535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1" u="sng" strike="noStrike" cap="none" normalizeH="0" baseline="0">
            <a:ln>
              <a:noFill/>
            </a:ln>
            <a:solidFill>
              <a:schemeClr val="bg1"/>
            </a:solidFill>
            <a:effectLst/>
            <a:latin typeface="Comic Sans MS"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1" u="sng" strike="noStrike" cap="none" normalizeH="0" baseline="0">
            <a:ln>
              <a:noFill/>
            </a:ln>
            <a:solidFill>
              <a:schemeClr val="bg1"/>
            </a:solidFill>
            <a:effectLst/>
            <a:latin typeface="Comic Sans MS"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Default Design">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1" u="sng" strike="noStrike" cap="none" normalizeH="0" baseline="0">
            <a:ln>
              <a:noFill/>
            </a:ln>
            <a:solidFill>
              <a:schemeClr val="bg1"/>
            </a:solidFill>
            <a:effectLst/>
            <a:latin typeface="Comic Sans MS"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1" u="sng" strike="noStrike" cap="none" normalizeH="0" baseline="0">
            <a:ln>
              <a:noFill/>
            </a:ln>
            <a:solidFill>
              <a:schemeClr val="bg1"/>
            </a:solidFill>
            <a:effectLst/>
            <a:latin typeface="Comic Sans MS"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1" u="sng" strike="noStrike" cap="none" normalizeH="0" baseline="0">
            <a:ln>
              <a:noFill/>
            </a:ln>
            <a:solidFill>
              <a:schemeClr val="bg1"/>
            </a:solidFill>
            <a:effectLst/>
            <a:latin typeface="Comic Sans MS"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1" u="sng" strike="noStrike" cap="none" normalizeH="0" baseline="0">
            <a:ln>
              <a:noFill/>
            </a:ln>
            <a:solidFill>
              <a:schemeClr val="bg1"/>
            </a:solidFill>
            <a:effectLst/>
            <a:latin typeface="Comic Sans MS" charset="0"/>
            <a:ea typeface="ＭＳ Ｐゴシック" charset="-128"/>
            <a:cs typeface="ＭＳ Ｐゴシック" charset="-128"/>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1" u="sng" strike="noStrike" cap="none" normalizeH="0" baseline="0">
            <a:ln>
              <a:noFill/>
            </a:ln>
            <a:solidFill>
              <a:schemeClr val="bg1"/>
            </a:solidFill>
            <a:effectLst/>
            <a:latin typeface="Comic Sans MS"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1" u="sng" strike="noStrike" cap="none" normalizeH="0" baseline="0">
            <a:ln>
              <a:noFill/>
            </a:ln>
            <a:solidFill>
              <a:schemeClr val="bg1"/>
            </a:solidFill>
            <a:effectLst/>
            <a:latin typeface="Comic Sans MS"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1" u="sng" strike="noStrike" cap="none" normalizeH="0" baseline="0">
            <a:ln>
              <a:noFill/>
            </a:ln>
            <a:solidFill>
              <a:schemeClr val="bg1"/>
            </a:solidFill>
            <a:effectLst/>
            <a:latin typeface="Comic Sans MS"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1" u="sng" strike="noStrike" cap="none" normalizeH="0" baseline="0">
            <a:ln>
              <a:noFill/>
            </a:ln>
            <a:solidFill>
              <a:schemeClr val="bg1"/>
            </a:solidFill>
            <a:effectLst/>
            <a:latin typeface="Comic Sans MS"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105949</TotalTime>
  <Words>3988</Words>
  <Application>Microsoft Macintosh PowerPoint</Application>
  <PresentationFormat>On-screen Show (4:3)</PresentationFormat>
  <Paragraphs>421</Paragraphs>
  <Slides>69</Slides>
  <Notes>49</Notes>
  <HiddenSlides>0</HiddenSlides>
  <MMClips>1</MMClips>
  <ScaleCrop>false</ScaleCrop>
  <HeadingPairs>
    <vt:vector size="4" baseType="variant">
      <vt:variant>
        <vt:lpstr>Theme</vt:lpstr>
      </vt:variant>
      <vt:variant>
        <vt:i4>5</vt:i4>
      </vt:variant>
      <vt:variant>
        <vt:lpstr>Slide Titles</vt:lpstr>
      </vt:variant>
      <vt:variant>
        <vt:i4>69</vt:i4>
      </vt:variant>
    </vt:vector>
  </HeadingPairs>
  <TitlesOfParts>
    <vt:vector size="74" baseType="lpstr">
      <vt:lpstr>Default Design</vt:lpstr>
      <vt:lpstr>1_Default Design</vt:lpstr>
      <vt:lpstr>2_Default Design</vt:lpstr>
      <vt:lpstr>3_Default Design</vt:lpstr>
      <vt:lpstr>4_Default Design</vt:lpstr>
      <vt:lpstr>PowerPoint Presentation</vt:lpstr>
      <vt:lpstr>PowerPoint Presentation</vt:lpstr>
      <vt:lpstr>PowerPoint Presentation</vt:lpstr>
      <vt:lpstr>PowerPoint Presentation</vt:lpstr>
      <vt:lpstr>PowerPoint Presentation</vt:lpstr>
      <vt:lpstr>Understanding Worldviews Buddhism &amp; Confucian</vt:lpstr>
      <vt:lpstr>Andrew, David, Michael, Vivien and Nathan</vt:lpstr>
      <vt:lpstr>Nathan, Wannee, Kevin &amp; Neil</vt:lpstr>
      <vt:lpstr>Outline</vt:lpstr>
      <vt:lpstr>What is Worldview?</vt:lpstr>
      <vt:lpstr>What kinds of questions does “Worldview” ask?</vt:lpstr>
      <vt:lpstr>PowerPoint Presentation</vt:lpstr>
      <vt:lpstr>PowerPoint Presentation</vt:lpstr>
      <vt:lpstr>PowerPoint Presentation</vt:lpstr>
      <vt:lpstr>Outline</vt:lpstr>
      <vt:lpstr>Understanding Buddhism</vt:lpstr>
      <vt:lpstr>Buddhism in Thailand: The Philosophy</vt:lpstr>
      <vt:lpstr>The Four Noble Truths</vt:lpstr>
      <vt:lpstr>The Noble Eightfold Path</vt:lpstr>
      <vt:lpstr>The Middle Way</vt:lpstr>
      <vt:lpstr>Nirvana: Enlightenment</vt:lpstr>
      <vt:lpstr>Buddhism: The Practice</vt:lpstr>
      <vt:lpstr>Buddhism: The Practice What does “Making Merit” look like?</vt:lpstr>
      <vt:lpstr>PowerPoint Presentation</vt:lpstr>
      <vt:lpstr>PowerPoint Presentation</vt:lpstr>
      <vt:lpstr>PowerPoint Presentation</vt:lpstr>
      <vt:lpstr>PowerPoint Presentation</vt:lpstr>
      <vt:lpstr>PowerPoint Presentation</vt:lpstr>
      <vt:lpstr>Instruction of Novices</vt:lpstr>
      <vt:lpstr>Thai Funeral</vt:lpstr>
      <vt:lpstr>Thai Funeral</vt:lpstr>
      <vt:lpstr>PowerPoint Presentation</vt:lpstr>
      <vt:lpstr>Syncretism in Buddhism:  Animism</vt:lpstr>
      <vt:lpstr>Syncretism in Buddhism:  Hinduism, Animism, Ancestor Worship</vt:lpstr>
      <vt:lpstr>Buddhism in Thailand: The Results</vt:lpstr>
      <vt:lpstr>Buddhism in Thailand: Summary</vt:lpstr>
      <vt:lpstr>PowerPoint Presentation</vt:lpstr>
      <vt:lpstr>PowerPoint Presentation</vt:lpstr>
      <vt:lpstr>Outline</vt:lpstr>
      <vt:lpstr>Asian Stereotypes</vt:lpstr>
      <vt:lpstr>What are the common stereotypes of the typical Asian American?</vt:lpstr>
      <vt:lpstr>Confucianism and Modern Chinese Worldview</vt:lpstr>
      <vt:lpstr>Confucianism</vt:lpstr>
      <vt:lpstr>His life: Confucius (551 BC – 479 BC) </vt:lpstr>
      <vt:lpstr>Historical Context: China at the time of his birth</vt:lpstr>
      <vt:lpstr>His teaching: his basic beliefs</vt:lpstr>
      <vt:lpstr>So we know . . . </vt:lpstr>
      <vt:lpstr>His teachings: The five relationships, five virtues, and four values</vt:lpstr>
      <vt:lpstr>His teachings: The five relationships, five virtues, and four values</vt:lpstr>
      <vt:lpstr>Confucius: Impact on Asia</vt:lpstr>
      <vt:lpstr>Patient Case</vt:lpstr>
      <vt:lpstr>Current Chinese Values</vt:lpstr>
      <vt:lpstr>Current Chinese Values</vt:lpstr>
      <vt:lpstr>Current Chinese Values</vt:lpstr>
      <vt:lpstr>Current Chinese Values</vt:lpstr>
      <vt:lpstr>Current Chinese Values</vt:lpstr>
      <vt:lpstr>Outline</vt:lpstr>
      <vt:lpstr>Summary</vt:lpstr>
      <vt:lpstr>Summary</vt:lpstr>
      <vt:lpstr>Outline</vt:lpstr>
      <vt:lpstr>Response: What can we do?</vt:lpstr>
      <vt:lpstr>PowerPoint Presentation</vt:lpstr>
      <vt:lpstr>PowerPoint Presentation</vt:lpstr>
      <vt:lpstr>The Rest of the Story</vt:lpstr>
      <vt:lpstr>The Rest of the Story</vt:lpstr>
      <vt:lpstr>PowerPoint Presentation</vt:lpstr>
      <vt:lpstr>Prayer for Buddhists   For our struggle is not against flesh and blood, but against the rulers, against the authorities, against the powers of this dark world and against the spiritual forces of evil  in the heavenly realms. —Ephesians 6.12 The light shines in the darkness, and the darkness has not overcome it. —John 1.5</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Mission,Vision,Ministry</dc:title>
  <dc:subject/>
  <dc:creator>Neil O. Thompson</dc:creator>
  <cp:keywords/>
  <dc:description/>
  <cp:lastModifiedBy>Neil Thompson</cp:lastModifiedBy>
  <cp:revision>295</cp:revision>
  <cp:lastPrinted>2009-04-22T19:24:48Z</cp:lastPrinted>
  <dcterms:created xsi:type="dcterms:W3CDTF">2012-10-31T22:06:37Z</dcterms:created>
  <dcterms:modified xsi:type="dcterms:W3CDTF">2014-11-18T06:25:33Z</dcterms:modified>
  <cp:category/>
</cp:coreProperties>
</file>