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7" r:id="rId10"/>
    <p:sldId id="264" r:id="rId11"/>
    <p:sldId id="265" r:id="rId12"/>
    <p:sldId id="266" r:id="rId13"/>
    <p:sldId id="268" r:id="rId14"/>
    <p:sldId id="270" r:id="rId15"/>
    <p:sldId id="269" r:id="rId16"/>
    <p:sldId id="271" r:id="rId17"/>
    <p:sldId id="272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4"/>
    <p:restoredTop sz="94675"/>
  </p:normalViewPr>
  <p:slideViewPr>
    <p:cSldViewPr snapToGrid="0">
      <p:cViewPr varScale="1">
        <p:scale>
          <a:sx n="95" d="100"/>
          <a:sy n="95" d="100"/>
        </p:scale>
        <p:origin x="200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31E28F-5E64-42A7-A564-EB76652B046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E18BFBF-FE38-46C0-B5FA-8D56F2F12865}">
      <dgm:prSet/>
      <dgm:spPr/>
      <dgm:t>
        <a:bodyPr/>
        <a:lstStyle/>
        <a:p>
          <a:pPr>
            <a:defRPr cap="all"/>
          </a:pPr>
          <a:r>
            <a:rPr lang="en-US"/>
            <a:t>Resuscitation</a:t>
          </a:r>
        </a:p>
      </dgm:t>
    </dgm:pt>
    <dgm:pt modelId="{15388520-A052-421D-BF1C-4054E708238A}" type="parTrans" cxnId="{44681C23-18FE-471B-ACA7-69893A00BABA}">
      <dgm:prSet/>
      <dgm:spPr/>
      <dgm:t>
        <a:bodyPr/>
        <a:lstStyle/>
        <a:p>
          <a:endParaRPr lang="en-US"/>
        </a:p>
      </dgm:t>
    </dgm:pt>
    <dgm:pt modelId="{CA3828E3-322A-4999-BDEB-989F15A7F946}" type="sibTrans" cxnId="{44681C23-18FE-471B-ACA7-69893A00BABA}">
      <dgm:prSet/>
      <dgm:spPr/>
      <dgm:t>
        <a:bodyPr/>
        <a:lstStyle/>
        <a:p>
          <a:endParaRPr lang="en-US"/>
        </a:p>
      </dgm:t>
    </dgm:pt>
    <dgm:pt modelId="{656964E2-48A5-46FF-9045-DC83014F2EA0}">
      <dgm:prSet/>
      <dgm:spPr/>
      <dgm:t>
        <a:bodyPr/>
        <a:lstStyle/>
        <a:p>
          <a:pPr>
            <a:defRPr cap="all"/>
          </a:pPr>
          <a:r>
            <a:rPr lang="en-US"/>
            <a:t>ECG Interpretation</a:t>
          </a:r>
        </a:p>
      </dgm:t>
    </dgm:pt>
    <dgm:pt modelId="{5B5C9EBC-5DE2-49AC-833B-C8AE99AE5849}" type="parTrans" cxnId="{BCE1D9C2-8F46-419C-97DF-738546043466}">
      <dgm:prSet/>
      <dgm:spPr/>
      <dgm:t>
        <a:bodyPr/>
        <a:lstStyle/>
        <a:p>
          <a:endParaRPr lang="en-US"/>
        </a:p>
      </dgm:t>
    </dgm:pt>
    <dgm:pt modelId="{A318059B-621C-471D-B2AC-DB9F5A53FD7A}" type="sibTrans" cxnId="{BCE1D9C2-8F46-419C-97DF-738546043466}">
      <dgm:prSet/>
      <dgm:spPr/>
      <dgm:t>
        <a:bodyPr/>
        <a:lstStyle/>
        <a:p>
          <a:endParaRPr lang="en-US"/>
        </a:p>
      </dgm:t>
    </dgm:pt>
    <dgm:pt modelId="{F715E81D-BB04-4933-94EC-1B517AAD74B3}">
      <dgm:prSet/>
      <dgm:spPr/>
      <dgm:t>
        <a:bodyPr/>
        <a:lstStyle/>
        <a:p>
          <a:pPr>
            <a:defRPr cap="all"/>
          </a:pPr>
          <a:r>
            <a:rPr lang="en-US"/>
            <a:t>Trauma Management</a:t>
          </a:r>
        </a:p>
      </dgm:t>
    </dgm:pt>
    <dgm:pt modelId="{CA08E530-4696-4880-BFDF-AB1349A00CF3}" type="parTrans" cxnId="{85CCFC67-E31A-4AF7-AB95-23D72C4EA200}">
      <dgm:prSet/>
      <dgm:spPr/>
      <dgm:t>
        <a:bodyPr/>
        <a:lstStyle/>
        <a:p>
          <a:endParaRPr lang="en-US"/>
        </a:p>
      </dgm:t>
    </dgm:pt>
    <dgm:pt modelId="{30784C80-9BB1-4467-A839-F8D9F987D8FD}" type="sibTrans" cxnId="{85CCFC67-E31A-4AF7-AB95-23D72C4EA200}">
      <dgm:prSet/>
      <dgm:spPr/>
      <dgm:t>
        <a:bodyPr/>
        <a:lstStyle/>
        <a:p>
          <a:endParaRPr lang="en-US"/>
        </a:p>
      </dgm:t>
    </dgm:pt>
    <dgm:pt modelId="{4E6A5487-65EC-40CA-BB5E-22D917A91B5F}" type="pres">
      <dgm:prSet presAssocID="{E031E28F-5E64-42A7-A564-EB76652B0462}" presName="root" presStyleCnt="0">
        <dgm:presLayoutVars>
          <dgm:dir/>
          <dgm:resizeHandles val="exact"/>
        </dgm:presLayoutVars>
      </dgm:prSet>
      <dgm:spPr/>
    </dgm:pt>
    <dgm:pt modelId="{C8E11A9C-2DEE-445E-97CD-92257A3479EE}" type="pres">
      <dgm:prSet presAssocID="{4E18BFBF-FE38-46C0-B5FA-8D56F2F12865}" presName="compNode" presStyleCnt="0"/>
      <dgm:spPr/>
    </dgm:pt>
    <dgm:pt modelId="{897FDBB3-E832-462C-85F3-C7B3B0DF7B56}" type="pres">
      <dgm:prSet presAssocID="{4E18BFBF-FE38-46C0-B5FA-8D56F2F12865}" presName="iconBgRect" presStyleLbl="bgShp" presStyleIdx="0" presStyleCnt="3"/>
      <dgm:spPr/>
    </dgm:pt>
    <dgm:pt modelId="{85F79D99-EBB1-4D9E-9C79-C8284CCDB4B2}" type="pres">
      <dgm:prSet presAssocID="{4E18BFBF-FE38-46C0-B5FA-8D56F2F1286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beat"/>
        </a:ext>
      </dgm:extLst>
    </dgm:pt>
    <dgm:pt modelId="{4CAFD967-B183-4D96-A4AA-D2E3970A038D}" type="pres">
      <dgm:prSet presAssocID="{4E18BFBF-FE38-46C0-B5FA-8D56F2F12865}" presName="spaceRect" presStyleCnt="0"/>
      <dgm:spPr/>
    </dgm:pt>
    <dgm:pt modelId="{920B6EE5-2FE5-4B47-B811-666D683E7A14}" type="pres">
      <dgm:prSet presAssocID="{4E18BFBF-FE38-46C0-B5FA-8D56F2F12865}" presName="textRect" presStyleLbl="revTx" presStyleIdx="0" presStyleCnt="3">
        <dgm:presLayoutVars>
          <dgm:chMax val="1"/>
          <dgm:chPref val="1"/>
        </dgm:presLayoutVars>
      </dgm:prSet>
      <dgm:spPr/>
    </dgm:pt>
    <dgm:pt modelId="{F7977CF3-446A-49E4-A495-EC5EB945ED1F}" type="pres">
      <dgm:prSet presAssocID="{CA3828E3-322A-4999-BDEB-989F15A7F946}" presName="sibTrans" presStyleCnt="0"/>
      <dgm:spPr/>
    </dgm:pt>
    <dgm:pt modelId="{5139A543-68B2-4DF5-B419-0A47A796BFFA}" type="pres">
      <dgm:prSet presAssocID="{656964E2-48A5-46FF-9045-DC83014F2EA0}" presName="compNode" presStyleCnt="0"/>
      <dgm:spPr/>
    </dgm:pt>
    <dgm:pt modelId="{6CF1B6EE-B26E-49B8-A1A7-A3338D789C93}" type="pres">
      <dgm:prSet presAssocID="{656964E2-48A5-46FF-9045-DC83014F2EA0}" presName="iconBgRect" presStyleLbl="bgShp" presStyleIdx="1" presStyleCnt="3"/>
      <dgm:spPr/>
    </dgm:pt>
    <dgm:pt modelId="{D8C8BB27-D980-4D2B-8514-A93712B5A411}" type="pres">
      <dgm:prSet presAssocID="{656964E2-48A5-46FF-9045-DC83014F2EA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 with Pulse"/>
        </a:ext>
      </dgm:extLst>
    </dgm:pt>
    <dgm:pt modelId="{99B1E570-1C84-4175-8942-EC7BD70FF029}" type="pres">
      <dgm:prSet presAssocID="{656964E2-48A5-46FF-9045-DC83014F2EA0}" presName="spaceRect" presStyleCnt="0"/>
      <dgm:spPr/>
    </dgm:pt>
    <dgm:pt modelId="{9F9BB958-7A24-4EC7-8956-0659915F1169}" type="pres">
      <dgm:prSet presAssocID="{656964E2-48A5-46FF-9045-DC83014F2EA0}" presName="textRect" presStyleLbl="revTx" presStyleIdx="1" presStyleCnt="3">
        <dgm:presLayoutVars>
          <dgm:chMax val="1"/>
          <dgm:chPref val="1"/>
        </dgm:presLayoutVars>
      </dgm:prSet>
      <dgm:spPr/>
    </dgm:pt>
    <dgm:pt modelId="{219A09E7-A9D6-42EC-A805-ABC54170D210}" type="pres">
      <dgm:prSet presAssocID="{A318059B-621C-471D-B2AC-DB9F5A53FD7A}" presName="sibTrans" presStyleCnt="0"/>
      <dgm:spPr/>
    </dgm:pt>
    <dgm:pt modelId="{BF985B0B-70A5-40F5-B80C-967DF81505B1}" type="pres">
      <dgm:prSet presAssocID="{F715E81D-BB04-4933-94EC-1B517AAD74B3}" presName="compNode" presStyleCnt="0"/>
      <dgm:spPr/>
    </dgm:pt>
    <dgm:pt modelId="{DB062E1C-AA1F-4241-AFDD-5E8186E5D230}" type="pres">
      <dgm:prSet presAssocID="{F715E81D-BB04-4933-94EC-1B517AAD74B3}" presName="iconBgRect" presStyleLbl="bgShp" presStyleIdx="2" presStyleCnt="3"/>
      <dgm:spPr/>
    </dgm:pt>
    <dgm:pt modelId="{0A06FD5B-A420-45C2-A17F-9B6A1ED3D871}" type="pres">
      <dgm:prSet presAssocID="{F715E81D-BB04-4933-94EC-1B517AAD74B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A1CB3176-3C66-451F-AAE6-4AB2C562D075}" type="pres">
      <dgm:prSet presAssocID="{F715E81D-BB04-4933-94EC-1B517AAD74B3}" presName="spaceRect" presStyleCnt="0"/>
      <dgm:spPr/>
    </dgm:pt>
    <dgm:pt modelId="{8DDA0AF8-2EE8-402F-82E4-B274E7D338DF}" type="pres">
      <dgm:prSet presAssocID="{F715E81D-BB04-4933-94EC-1B517AAD74B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44681C23-18FE-471B-ACA7-69893A00BABA}" srcId="{E031E28F-5E64-42A7-A564-EB76652B0462}" destId="{4E18BFBF-FE38-46C0-B5FA-8D56F2F12865}" srcOrd="0" destOrd="0" parTransId="{15388520-A052-421D-BF1C-4054E708238A}" sibTransId="{CA3828E3-322A-4999-BDEB-989F15A7F946}"/>
    <dgm:cxn modelId="{1D7CD23A-66D3-4361-B6E3-F41971A3D596}" type="presOf" srcId="{4E18BFBF-FE38-46C0-B5FA-8D56F2F12865}" destId="{920B6EE5-2FE5-4B47-B811-666D683E7A14}" srcOrd="0" destOrd="0" presId="urn:microsoft.com/office/officeart/2018/5/layout/IconCircleLabelList"/>
    <dgm:cxn modelId="{D23E2044-08F8-4858-92BB-6A9BEF0D0399}" type="presOf" srcId="{F715E81D-BB04-4933-94EC-1B517AAD74B3}" destId="{8DDA0AF8-2EE8-402F-82E4-B274E7D338DF}" srcOrd="0" destOrd="0" presId="urn:microsoft.com/office/officeart/2018/5/layout/IconCircleLabelList"/>
    <dgm:cxn modelId="{E4D1A066-6981-4B2E-9802-7A407C24F7F6}" type="presOf" srcId="{656964E2-48A5-46FF-9045-DC83014F2EA0}" destId="{9F9BB958-7A24-4EC7-8956-0659915F1169}" srcOrd="0" destOrd="0" presId="urn:microsoft.com/office/officeart/2018/5/layout/IconCircleLabelList"/>
    <dgm:cxn modelId="{85CCFC67-E31A-4AF7-AB95-23D72C4EA200}" srcId="{E031E28F-5E64-42A7-A564-EB76652B0462}" destId="{F715E81D-BB04-4933-94EC-1B517AAD74B3}" srcOrd="2" destOrd="0" parTransId="{CA08E530-4696-4880-BFDF-AB1349A00CF3}" sibTransId="{30784C80-9BB1-4467-A839-F8D9F987D8FD}"/>
    <dgm:cxn modelId="{BCE1D9C2-8F46-419C-97DF-738546043466}" srcId="{E031E28F-5E64-42A7-A564-EB76652B0462}" destId="{656964E2-48A5-46FF-9045-DC83014F2EA0}" srcOrd="1" destOrd="0" parTransId="{5B5C9EBC-5DE2-49AC-833B-C8AE99AE5849}" sibTransId="{A318059B-621C-471D-B2AC-DB9F5A53FD7A}"/>
    <dgm:cxn modelId="{A99B29F6-3E8E-4F08-8267-224E57B09308}" type="presOf" srcId="{E031E28F-5E64-42A7-A564-EB76652B0462}" destId="{4E6A5487-65EC-40CA-BB5E-22D917A91B5F}" srcOrd="0" destOrd="0" presId="urn:microsoft.com/office/officeart/2018/5/layout/IconCircleLabelList"/>
    <dgm:cxn modelId="{80F0E048-9FF9-4AE2-8B0B-DFDEADFAEAF0}" type="presParOf" srcId="{4E6A5487-65EC-40CA-BB5E-22D917A91B5F}" destId="{C8E11A9C-2DEE-445E-97CD-92257A3479EE}" srcOrd="0" destOrd="0" presId="urn:microsoft.com/office/officeart/2018/5/layout/IconCircleLabelList"/>
    <dgm:cxn modelId="{D0373F8C-5181-43A1-80C8-B26E294416A0}" type="presParOf" srcId="{C8E11A9C-2DEE-445E-97CD-92257A3479EE}" destId="{897FDBB3-E832-462C-85F3-C7B3B0DF7B56}" srcOrd="0" destOrd="0" presId="urn:microsoft.com/office/officeart/2018/5/layout/IconCircleLabelList"/>
    <dgm:cxn modelId="{337FFBA1-53D5-425E-8A87-39CC533E0CA8}" type="presParOf" srcId="{C8E11A9C-2DEE-445E-97CD-92257A3479EE}" destId="{85F79D99-EBB1-4D9E-9C79-C8284CCDB4B2}" srcOrd="1" destOrd="0" presId="urn:microsoft.com/office/officeart/2018/5/layout/IconCircleLabelList"/>
    <dgm:cxn modelId="{BEF752D0-3A01-4CEC-9FAC-F78BC9EFD800}" type="presParOf" srcId="{C8E11A9C-2DEE-445E-97CD-92257A3479EE}" destId="{4CAFD967-B183-4D96-A4AA-D2E3970A038D}" srcOrd="2" destOrd="0" presId="urn:microsoft.com/office/officeart/2018/5/layout/IconCircleLabelList"/>
    <dgm:cxn modelId="{BF83BBF7-DF89-430F-BFFF-78554AD25D7B}" type="presParOf" srcId="{C8E11A9C-2DEE-445E-97CD-92257A3479EE}" destId="{920B6EE5-2FE5-4B47-B811-666D683E7A14}" srcOrd="3" destOrd="0" presId="urn:microsoft.com/office/officeart/2018/5/layout/IconCircleLabelList"/>
    <dgm:cxn modelId="{286AE456-378D-44A0-8D08-CC31419B9CCF}" type="presParOf" srcId="{4E6A5487-65EC-40CA-BB5E-22D917A91B5F}" destId="{F7977CF3-446A-49E4-A495-EC5EB945ED1F}" srcOrd="1" destOrd="0" presId="urn:microsoft.com/office/officeart/2018/5/layout/IconCircleLabelList"/>
    <dgm:cxn modelId="{ACABD73F-C8A4-471E-8203-AA0C28C23E99}" type="presParOf" srcId="{4E6A5487-65EC-40CA-BB5E-22D917A91B5F}" destId="{5139A543-68B2-4DF5-B419-0A47A796BFFA}" srcOrd="2" destOrd="0" presId="urn:microsoft.com/office/officeart/2018/5/layout/IconCircleLabelList"/>
    <dgm:cxn modelId="{1A209BB5-20FB-40E6-A323-355BE6824D29}" type="presParOf" srcId="{5139A543-68B2-4DF5-B419-0A47A796BFFA}" destId="{6CF1B6EE-B26E-49B8-A1A7-A3338D789C93}" srcOrd="0" destOrd="0" presId="urn:microsoft.com/office/officeart/2018/5/layout/IconCircleLabelList"/>
    <dgm:cxn modelId="{DD8EB30B-F19D-43F2-93B5-026DE502B1C6}" type="presParOf" srcId="{5139A543-68B2-4DF5-B419-0A47A796BFFA}" destId="{D8C8BB27-D980-4D2B-8514-A93712B5A411}" srcOrd="1" destOrd="0" presId="urn:microsoft.com/office/officeart/2018/5/layout/IconCircleLabelList"/>
    <dgm:cxn modelId="{979A2C44-54F2-4382-843D-EA81F9A627B6}" type="presParOf" srcId="{5139A543-68B2-4DF5-B419-0A47A796BFFA}" destId="{99B1E570-1C84-4175-8942-EC7BD70FF029}" srcOrd="2" destOrd="0" presId="urn:microsoft.com/office/officeart/2018/5/layout/IconCircleLabelList"/>
    <dgm:cxn modelId="{BCD64CE4-1E72-4BB5-9782-45E350D4DC19}" type="presParOf" srcId="{5139A543-68B2-4DF5-B419-0A47A796BFFA}" destId="{9F9BB958-7A24-4EC7-8956-0659915F1169}" srcOrd="3" destOrd="0" presId="urn:microsoft.com/office/officeart/2018/5/layout/IconCircleLabelList"/>
    <dgm:cxn modelId="{DECF2D97-3527-44A7-85BD-1B15208CC2CC}" type="presParOf" srcId="{4E6A5487-65EC-40CA-BB5E-22D917A91B5F}" destId="{219A09E7-A9D6-42EC-A805-ABC54170D210}" srcOrd="3" destOrd="0" presId="urn:microsoft.com/office/officeart/2018/5/layout/IconCircleLabelList"/>
    <dgm:cxn modelId="{2365980D-0B89-4DEC-A9D4-2896451716A5}" type="presParOf" srcId="{4E6A5487-65EC-40CA-BB5E-22D917A91B5F}" destId="{BF985B0B-70A5-40F5-B80C-967DF81505B1}" srcOrd="4" destOrd="0" presId="urn:microsoft.com/office/officeart/2018/5/layout/IconCircleLabelList"/>
    <dgm:cxn modelId="{8D9FCBA5-0BFF-4653-8C60-6C14B3476FE4}" type="presParOf" srcId="{BF985B0B-70A5-40F5-B80C-967DF81505B1}" destId="{DB062E1C-AA1F-4241-AFDD-5E8186E5D230}" srcOrd="0" destOrd="0" presId="urn:microsoft.com/office/officeart/2018/5/layout/IconCircleLabelList"/>
    <dgm:cxn modelId="{2BC8B6AE-0167-4DD2-AD08-CDA7B5CA6CFD}" type="presParOf" srcId="{BF985B0B-70A5-40F5-B80C-967DF81505B1}" destId="{0A06FD5B-A420-45C2-A17F-9B6A1ED3D871}" srcOrd="1" destOrd="0" presId="urn:microsoft.com/office/officeart/2018/5/layout/IconCircleLabelList"/>
    <dgm:cxn modelId="{AE084E3C-4ADB-4473-81EC-DD45EC126680}" type="presParOf" srcId="{BF985B0B-70A5-40F5-B80C-967DF81505B1}" destId="{A1CB3176-3C66-451F-AAE6-4AB2C562D075}" srcOrd="2" destOrd="0" presId="urn:microsoft.com/office/officeart/2018/5/layout/IconCircleLabelList"/>
    <dgm:cxn modelId="{CE09E120-C2E2-448B-B4AC-23544E1A707A}" type="presParOf" srcId="{BF985B0B-70A5-40F5-B80C-967DF81505B1}" destId="{8DDA0AF8-2EE8-402F-82E4-B274E7D338D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7FDBB3-E832-462C-85F3-C7B3B0DF7B56}">
      <dsp:nvSpPr>
        <dsp:cNvPr id="0" name=""/>
        <dsp:cNvSpPr/>
      </dsp:nvSpPr>
      <dsp:spPr>
        <a:xfrm>
          <a:off x="616949" y="173703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F79D99-EBB1-4D9E-9C79-C8284CCDB4B2}">
      <dsp:nvSpPr>
        <dsp:cNvPr id="0" name=""/>
        <dsp:cNvSpPr/>
      </dsp:nvSpPr>
      <dsp:spPr>
        <a:xfrm>
          <a:off x="1004512" y="561265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0B6EE5-2FE5-4B47-B811-666D683E7A14}">
      <dsp:nvSpPr>
        <dsp:cNvPr id="0" name=""/>
        <dsp:cNvSpPr/>
      </dsp:nvSpPr>
      <dsp:spPr>
        <a:xfrm>
          <a:off x="35606" y="2558703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/>
            <a:t>Resuscitation</a:t>
          </a:r>
        </a:p>
      </dsp:txBody>
      <dsp:txXfrm>
        <a:off x="35606" y="2558703"/>
        <a:ext cx="2981250" cy="720000"/>
      </dsp:txXfrm>
    </dsp:sp>
    <dsp:sp modelId="{6CF1B6EE-B26E-49B8-A1A7-A3338D789C93}">
      <dsp:nvSpPr>
        <dsp:cNvPr id="0" name=""/>
        <dsp:cNvSpPr/>
      </dsp:nvSpPr>
      <dsp:spPr>
        <a:xfrm>
          <a:off x="4119918" y="173703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C8BB27-D980-4D2B-8514-A93712B5A411}">
      <dsp:nvSpPr>
        <dsp:cNvPr id="0" name=""/>
        <dsp:cNvSpPr/>
      </dsp:nvSpPr>
      <dsp:spPr>
        <a:xfrm>
          <a:off x="4507481" y="561265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9BB958-7A24-4EC7-8956-0659915F1169}">
      <dsp:nvSpPr>
        <dsp:cNvPr id="0" name=""/>
        <dsp:cNvSpPr/>
      </dsp:nvSpPr>
      <dsp:spPr>
        <a:xfrm>
          <a:off x="3538574" y="2558703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/>
            <a:t>ECG Interpretation</a:t>
          </a:r>
        </a:p>
      </dsp:txBody>
      <dsp:txXfrm>
        <a:off x="3538574" y="2558703"/>
        <a:ext cx="2981250" cy="720000"/>
      </dsp:txXfrm>
    </dsp:sp>
    <dsp:sp modelId="{DB062E1C-AA1F-4241-AFDD-5E8186E5D230}">
      <dsp:nvSpPr>
        <dsp:cNvPr id="0" name=""/>
        <dsp:cNvSpPr/>
      </dsp:nvSpPr>
      <dsp:spPr>
        <a:xfrm>
          <a:off x="7622887" y="173703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06FD5B-A420-45C2-A17F-9B6A1ED3D871}">
      <dsp:nvSpPr>
        <dsp:cNvPr id="0" name=""/>
        <dsp:cNvSpPr/>
      </dsp:nvSpPr>
      <dsp:spPr>
        <a:xfrm>
          <a:off x="8010450" y="561265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DA0AF8-2EE8-402F-82E4-B274E7D338DF}">
      <dsp:nvSpPr>
        <dsp:cNvPr id="0" name=""/>
        <dsp:cNvSpPr/>
      </dsp:nvSpPr>
      <dsp:spPr>
        <a:xfrm>
          <a:off x="7041543" y="2558703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/>
            <a:t>Trauma Management</a:t>
          </a:r>
        </a:p>
      </dsp:txBody>
      <dsp:txXfrm>
        <a:off x="7041543" y="2558703"/>
        <a:ext cx="2981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4AD-631E-0B43-A567-4B58BFAFF451}" type="datetimeFigureOut">
              <a:rPr lang="en-US" smtClean="0"/>
              <a:t>11/5/25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8A5EBAF-31E8-2945-B4DA-A44305238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91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4AD-631E-0B43-A567-4B58BFAFF451}" type="datetimeFigureOut">
              <a:rPr lang="en-US" smtClean="0"/>
              <a:t>11/5/25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5EBAF-31E8-2945-B4DA-A44305238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936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4AD-631E-0B43-A567-4B58BFAFF451}" type="datetimeFigureOut">
              <a:rPr lang="en-US" smtClean="0"/>
              <a:t>11/5/25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5EBAF-31E8-2945-B4DA-A44305238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1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4AD-631E-0B43-A567-4B58BFAFF451}" type="datetimeFigureOut">
              <a:rPr lang="en-US" smtClean="0"/>
              <a:t>11/5/25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5EBAF-31E8-2945-B4DA-A44305238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58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45F4AD-631E-0B43-A567-4B58BFAFF451}" type="datetimeFigureOut">
              <a:rPr lang="en-US" smtClean="0"/>
              <a:t>11/5/25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8A5EBAF-31E8-2945-B4DA-A44305238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13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4AD-631E-0B43-A567-4B58BFAFF451}" type="datetimeFigureOut">
              <a:rPr lang="en-US" smtClean="0"/>
              <a:t>11/5/25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5EBAF-31E8-2945-B4DA-A44305238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07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4AD-631E-0B43-A567-4B58BFAFF451}" type="datetimeFigureOut">
              <a:rPr lang="en-US" smtClean="0"/>
              <a:t>11/5/25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5EBAF-31E8-2945-B4DA-A44305238F2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76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4AD-631E-0B43-A567-4B58BFAFF451}" type="datetimeFigureOut">
              <a:rPr lang="en-US" smtClean="0"/>
              <a:t>11/5/25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5EBAF-31E8-2945-B4DA-A44305238F2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8013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4AD-631E-0B43-A567-4B58BFAFF451}" type="datetimeFigureOut">
              <a:rPr lang="en-US" smtClean="0"/>
              <a:t>11/5/25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5EBAF-31E8-2945-B4DA-A44305238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4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4AD-631E-0B43-A567-4B58BFAFF451}" type="datetimeFigureOut">
              <a:rPr lang="en-US" smtClean="0"/>
              <a:t>11/5/25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5EBAF-31E8-2945-B4DA-A44305238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45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4AD-631E-0B43-A567-4B58BFAFF451}" type="datetimeFigureOut">
              <a:rPr lang="en-US" smtClean="0"/>
              <a:t>11/5/25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5EBAF-31E8-2945-B4DA-A44305238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7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645F4AD-631E-0B43-A567-4B58BFAFF451}" type="datetimeFigureOut">
              <a:rPr lang="en-US" smtClean="0"/>
              <a:t>11/5/25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8A5EBAF-31E8-2945-B4DA-A44305238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0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FDEBDB-5859-4B9E-8810-2C5CFED09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A85C86-692F-F5DA-50AA-4FB72C022E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942975"/>
            <a:ext cx="9966960" cy="3525056"/>
          </a:xfrm>
        </p:spPr>
        <p:txBody>
          <a:bodyPr anchor="b">
            <a:normAutofit/>
          </a:bodyPr>
          <a:lstStyle/>
          <a:p>
            <a:pPr algn="ctr"/>
            <a:r>
              <a:rPr lang="en-US" sz="8900">
                <a:solidFill>
                  <a:srgbClr val="FFFFFF"/>
                </a:solidFill>
              </a:rPr>
              <a:t>Creating curriculum from your </a:t>
            </a:r>
            <a:br>
              <a:rPr lang="en-US" sz="8900">
                <a:solidFill>
                  <a:srgbClr val="FFFFFF"/>
                </a:solidFill>
              </a:rPr>
            </a:br>
            <a:r>
              <a:rPr lang="en-US" sz="8900">
                <a:solidFill>
                  <a:srgbClr val="FFFFFF"/>
                </a:solidFill>
              </a:rPr>
              <a:t>clinical conundrum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85C0BA-482D-09A0-0B66-519B309C2F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649148"/>
            <a:ext cx="9948672" cy="148615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>
                    <a:alpha val="60000"/>
                  </a:srgbClr>
                </a:solidFill>
              </a:rPr>
              <a:t>Jeffrey J. Thompson, MD FACEP FAAEM</a:t>
            </a:r>
          </a:p>
          <a:p>
            <a:pPr algn="ctr"/>
            <a:r>
              <a:rPr lang="en-US" dirty="0">
                <a:solidFill>
                  <a:srgbClr val="FFFFFF">
                    <a:alpha val="60000"/>
                  </a:srgbClr>
                </a:solidFill>
              </a:rPr>
              <a:t>SUNY at Buffalo/</a:t>
            </a:r>
            <a:r>
              <a:rPr lang="en-US" dirty="0" err="1">
                <a:solidFill>
                  <a:srgbClr val="FFFFFF">
                    <a:alpha val="60000"/>
                  </a:srgbClr>
                </a:solidFill>
              </a:rPr>
              <a:t>Myungsung</a:t>
            </a:r>
            <a:r>
              <a:rPr lang="en-US" dirty="0">
                <a:solidFill>
                  <a:srgbClr val="FFFFFF">
                    <a:alpha val="60000"/>
                  </a:srgbClr>
                </a:solidFill>
              </a:rPr>
              <a:t> Medical College</a:t>
            </a:r>
          </a:p>
          <a:p>
            <a:pPr algn="ctr"/>
            <a:r>
              <a:rPr lang="en-US" dirty="0">
                <a:solidFill>
                  <a:srgbClr val="FFFFFF">
                    <a:alpha val="60000"/>
                  </a:srgbClr>
                </a:solidFill>
              </a:rPr>
              <a:t>GMHC 2025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1D1A340-723B-4014-B5FE-204F06273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4558589"/>
            <a:ext cx="9144000" cy="0"/>
          </a:xfrm>
          <a:prstGeom prst="line">
            <a:avLst/>
          </a:prstGeom>
          <a:ln w="28575">
            <a:solidFill>
              <a:srgbClr val="FFFFFF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503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wall painted with an arrow and a dartboard">
            <a:extLst>
              <a:ext uri="{FF2B5EF4-FFF2-40B4-BE49-F238E27FC236}">
                <a16:creationId xmlns:a16="http://schemas.microsoft.com/office/drawing/2014/main" id="{43A9809A-5B00-B9A8-3FFF-FA61A1282F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273" b="11055"/>
          <a:stretch>
            <a:fillRect/>
          </a:stretch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3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E7953C-3194-1D4E-355A-81FD6817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56" y="4162031"/>
            <a:ext cx="4642109" cy="1767141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Goals and objectives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9EFE5E-72B8-E452-2956-A513A9BD1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920" y="4170410"/>
            <a:ext cx="4699221" cy="1767141"/>
          </a:xfrm>
        </p:spPr>
        <p:txBody>
          <a:bodyPr anchor="ctr">
            <a:normAutofit/>
          </a:bodyPr>
          <a:lstStyle/>
          <a:p>
            <a:endParaRPr lang="en-US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817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9C5EC292-991E-4C8F-9F55-D72971A4B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C6A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F90B7573-D2CD-4589-B099-E8254726A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blipFill dpi="0" rotWithShape="1">
            <a:blip r:embed="rId2">
              <a:alphaModFix amt="5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4107" name="Rectangle 4106">
            <a:extLst>
              <a:ext uri="{FF2B5EF4-FFF2-40B4-BE49-F238E27FC236}">
                <a16:creationId xmlns:a16="http://schemas.microsoft.com/office/drawing/2014/main" id="{C26A041F-C32D-4E9C-AD9A-6F8F9710D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1" y="480059"/>
            <a:ext cx="11237976" cy="589788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Step 1: Articulating Goals and Objectives | Office of Educational  Effectiveness">
            <a:extLst>
              <a:ext uri="{FF2B5EF4-FFF2-40B4-BE49-F238E27FC236}">
                <a16:creationId xmlns:a16="http://schemas.microsoft.com/office/drawing/2014/main" id="{5CFC79EA-53A4-975F-1FA3-D260F2919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6201" y="1070589"/>
            <a:ext cx="10599597" cy="471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802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D6B5E-496A-F41B-1798-11CAE7978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11898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EMCTP Goals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36110-A18F-4051-A35C-BC7FA676B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4431215"/>
            <a:ext cx="10058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524F03E-8307-0CDD-86C4-93D092A570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5790464"/>
              </p:ext>
            </p:extLst>
          </p:nvPr>
        </p:nvGraphicFramePr>
        <p:xfrm>
          <a:off x="1069975" y="642937"/>
          <a:ext cx="10058400" cy="3452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9451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DA90C30-B990-4CCA-B584-40F864DA3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527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ABC688-DA7D-4D63-E599-A60906418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609344"/>
          </a:xfrm>
        </p:spPr>
        <p:txBody>
          <a:bodyPr>
            <a:normAutofit/>
          </a:bodyPr>
          <a:lstStyle/>
          <a:p>
            <a:r>
              <a:rPr lang="en-US" sz="4800" dirty="0"/>
              <a:t>Educational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DCE53-9AF7-2664-4073-8A62AE48F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79" y="2121408"/>
            <a:ext cx="6743845" cy="4050792"/>
          </a:xfrm>
        </p:spPr>
        <p:txBody>
          <a:bodyPr>
            <a:normAutofit/>
          </a:bodyPr>
          <a:lstStyle/>
          <a:p>
            <a:r>
              <a:rPr lang="en-US" sz="3200" dirty="0"/>
              <a:t>Lectures</a:t>
            </a:r>
          </a:p>
          <a:p>
            <a:r>
              <a:rPr lang="en-US" sz="3200" dirty="0"/>
              <a:t>Procedure workshops</a:t>
            </a:r>
          </a:p>
          <a:p>
            <a:r>
              <a:rPr lang="en-US" sz="3200" dirty="0"/>
              <a:t>Simulation exercises</a:t>
            </a:r>
          </a:p>
        </p:txBody>
      </p:sp>
      <p:pic>
        <p:nvPicPr>
          <p:cNvPr id="7" name="Graphic 6" descr="Books">
            <a:extLst>
              <a:ext uri="{FF2B5EF4-FFF2-40B4-BE49-F238E27FC236}">
                <a16:creationId xmlns:a16="http://schemas.microsoft.com/office/drawing/2014/main" id="{A177731B-5A0D-4896-78CE-68CED706B2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03460" y="1595727"/>
            <a:ext cx="3369177" cy="33691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060B936-2771-48DC-842C-14EE9318E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B4EC8B4-4BB2-45C2-A68A-28E36AC10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431D296-F8F1-41C3-A211-E83E243C5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524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03CCE8-D929-D2C8-27B2-B39708C0F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AB6CC8-0797-24DD-8609-895768BF0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3D rendering of game pieces tied together with a rope">
            <a:extLst>
              <a:ext uri="{FF2B5EF4-FFF2-40B4-BE49-F238E27FC236}">
                <a16:creationId xmlns:a16="http://schemas.microsoft.com/office/drawing/2014/main" id="{1EDCBFCB-9A3D-2A80-E78A-C70F0B2A4A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000"/>
          <a:stretch>
            <a:fillRect/>
          </a:stretch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042FE10-781F-9C91-FEDD-B79EAB86F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F255DF-27DB-4615-CCA0-D74A2CA93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3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08DE0D-EFE1-E814-6BBB-2E88A3CED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56" y="4162031"/>
            <a:ext cx="4543683" cy="1767141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Engage stakeholders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F09B9-D469-2A11-4F8B-1D3F5CB26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920" y="4170410"/>
            <a:ext cx="4699221" cy="1767141"/>
          </a:xfrm>
        </p:spPr>
        <p:txBody>
          <a:bodyPr anchor="ctr">
            <a:normAutofit/>
          </a:bodyPr>
          <a:lstStyle/>
          <a:p>
            <a:r>
              <a:rPr lang="en-US" sz="3200" dirty="0"/>
              <a:t>Learners</a:t>
            </a:r>
          </a:p>
          <a:p>
            <a:r>
              <a:rPr lang="en-US" sz="3200" dirty="0"/>
              <a:t>Institution</a:t>
            </a:r>
          </a:p>
          <a:p>
            <a:r>
              <a:rPr lang="en-US" sz="3200" dirty="0"/>
              <a:t>Patients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0CB63C-A15A-AB40-2C3E-84FD5ABE2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FBEB07A-2299-4714-1F93-C3D0DAEE4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A602747-64E8-D225-3885-E1D616C1E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333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3D rendering of game pieces tied together with a rope">
            <a:extLst>
              <a:ext uri="{FF2B5EF4-FFF2-40B4-BE49-F238E27FC236}">
                <a16:creationId xmlns:a16="http://schemas.microsoft.com/office/drawing/2014/main" id="{531DE087-E8C4-064E-1E09-18B850056B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000"/>
          <a:stretch>
            <a:fillRect/>
          </a:stretch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3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4A3C4D-CD3E-820E-DE4E-13AF9956E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56" y="4162031"/>
            <a:ext cx="4543683" cy="1767141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Engage stakeholders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66763-85B7-08AD-7AED-505171C10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920" y="4170410"/>
            <a:ext cx="4699221" cy="176714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Royston AP. Stakeholder Perspectives on Undergraduate Medical Education: Using a Systems Thinking Approach to Explore Interests in Curriculum Composition. J Med Educ </a:t>
            </a:r>
            <a:r>
              <a:rPr lang="en-US" dirty="0" err="1"/>
              <a:t>Curric</a:t>
            </a:r>
            <a:r>
              <a:rPr lang="en-US" dirty="0"/>
              <a:t> Dev. 2025 May 9</a:t>
            </a:r>
            <a:endParaRPr lang="en-US" sz="3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463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2CEE3-D9F2-39AE-431F-31303ACE6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815F4-1193-C7E3-4C24-E557D44E6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Weekly Lectures</a:t>
            </a:r>
          </a:p>
          <a:p>
            <a:r>
              <a:rPr lang="en-US" sz="3200" dirty="0"/>
              <a:t>BLS/ACLS</a:t>
            </a:r>
          </a:p>
          <a:p>
            <a:r>
              <a:rPr lang="en-US" sz="3200" dirty="0"/>
              <a:t>ECG Bootcamp</a:t>
            </a:r>
          </a:p>
          <a:p>
            <a:r>
              <a:rPr lang="en-US" sz="3200" dirty="0"/>
              <a:t>Procedure workshops</a:t>
            </a:r>
          </a:p>
          <a:p>
            <a:r>
              <a:rPr lang="en-US" sz="3200" dirty="0"/>
              <a:t>Disaster workshop</a:t>
            </a:r>
          </a:p>
          <a:p>
            <a:endParaRPr lang="en-US" sz="3200" dirty="0"/>
          </a:p>
        </p:txBody>
      </p:sp>
      <p:pic>
        <p:nvPicPr>
          <p:cNvPr id="6146" name="Picture 2" descr="Gumby FleXfigs Gumby">
            <a:extLst>
              <a:ext uri="{FF2B5EF4-FFF2-40B4-BE49-F238E27FC236}">
                <a16:creationId xmlns:a16="http://schemas.microsoft.com/office/drawing/2014/main" id="{0767DF98-AAB9-C160-979B-8E7BDC686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591" y="1289304"/>
            <a:ext cx="6315456" cy="47365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13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7ED0717-5AE5-68EC-0A40-CC43B509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2741" y="457200"/>
            <a:ext cx="4249270" cy="1737360"/>
          </a:xfrm>
        </p:spPr>
        <p:txBody>
          <a:bodyPr/>
          <a:lstStyle/>
          <a:p>
            <a:r>
              <a:rPr lang="en-US" dirty="0"/>
              <a:t>Formal vs informal</a:t>
            </a:r>
          </a:p>
        </p:txBody>
      </p:sp>
      <p:sp>
        <p:nvSpPr>
          <p:cNvPr id="7187" name="Content Placeholder 7173">
            <a:extLst>
              <a:ext uri="{FF2B5EF4-FFF2-40B4-BE49-F238E27FC236}">
                <a16:creationId xmlns:a16="http://schemas.microsoft.com/office/drawing/2014/main" id="{84BB12D7-1514-336F-286F-2E7B65AB3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Formal vs Informal</a:t>
            </a:r>
          </a:p>
          <a:p>
            <a:pPr lvl="1"/>
            <a:r>
              <a:rPr lang="en-US" sz="3000" dirty="0"/>
              <a:t>Kirkpatrick model</a:t>
            </a:r>
          </a:p>
          <a:p>
            <a:pPr lvl="1"/>
            <a:endParaRPr lang="en-US" sz="300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B3C2292-4045-8F7B-2212-103238206AF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Formal: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CIPP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Logic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Kirkpatrick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Phillips</a:t>
            </a:r>
          </a:p>
        </p:txBody>
      </p:sp>
      <p:pic>
        <p:nvPicPr>
          <p:cNvPr id="7170" name="Picture 2" descr="Performance Evaluation Process - Skills and Techniques">
            <a:extLst>
              <a:ext uri="{FF2B5EF4-FFF2-40B4-BE49-F238E27FC236}">
                <a16:creationId xmlns:a16="http://schemas.microsoft.com/office/drawing/2014/main" id="{DC31A227-BA5E-2AC5-5748-970DA09BF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5" r="13222"/>
          <a:stretch>
            <a:fillRect/>
          </a:stretch>
        </p:blipFill>
        <p:spPr bwMode="auto"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D180094-FC0B-CE58-A576-FA3164F5DD51}"/>
              </a:ext>
            </a:extLst>
          </p:cNvPr>
          <p:cNvSpPr txBox="1"/>
          <p:nvPr/>
        </p:nvSpPr>
        <p:spPr>
          <a:xfrm>
            <a:off x="6100930" y="5664368"/>
            <a:ext cx="4897419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200" b="0" i="0" u="none" strike="noStrike" dirty="0">
                <a:effectLst/>
                <a:latin typeface="Roboto Mono Web"/>
              </a:rPr>
              <a:t>Ullah H, Huma S, Yasin G, Ashraf M, Tahir-Ud-Din Q, Shabana H, Sarfraz J. Curriculum and program evaluation in medical education: a short systematic literature review. Ann Med Surg (Lond). 2024 Aug 30;86(10):5988-5994. </a:t>
            </a:r>
            <a:r>
              <a:rPr lang="en-US" sz="1200" b="0" i="0" u="none" strike="noStrike" dirty="0" err="1">
                <a:effectLst/>
                <a:latin typeface="Roboto Mono Web"/>
              </a:rPr>
              <a:t>doi</a:t>
            </a:r>
            <a:r>
              <a:rPr lang="en-US" sz="1200" b="0" i="0" u="none" strike="noStrike" dirty="0">
                <a:effectLst/>
                <a:latin typeface="Roboto Mono Web"/>
              </a:rPr>
              <a:t>: 10.1097/MS9.0000000000002518. PMID: 39359811; PMCID: PMC11444604.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67818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uiExpand="1" build="p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87FA91-65E3-E52E-882D-4E4C7F3A9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9F0DF51-B649-D4F8-1BB1-1C70F538A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2741" y="457200"/>
            <a:ext cx="4249270" cy="1737360"/>
          </a:xfrm>
        </p:spPr>
        <p:txBody>
          <a:bodyPr/>
          <a:lstStyle/>
          <a:p>
            <a:r>
              <a:rPr lang="en-US" dirty="0"/>
              <a:t>Formal vs informal</a:t>
            </a:r>
          </a:p>
        </p:txBody>
      </p:sp>
      <p:sp>
        <p:nvSpPr>
          <p:cNvPr id="7187" name="Content Placeholder 7173">
            <a:extLst>
              <a:ext uri="{FF2B5EF4-FFF2-40B4-BE49-F238E27FC236}">
                <a16:creationId xmlns:a16="http://schemas.microsoft.com/office/drawing/2014/main" id="{4D1F86BC-F81D-0BE0-9235-7345608FE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Formal vs Informal</a:t>
            </a:r>
          </a:p>
          <a:p>
            <a:pPr lvl="1"/>
            <a:r>
              <a:rPr lang="en-US" sz="3000" dirty="0"/>
              <a:t>Kirkpatrick model</a:t>
            </a:r>
          </a:p>
          <a:p>
            <a:pPr lvl="1"/>
            <a:endParaRPr lang="en-US" sz="300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FAFAE83-3D8B-0341-60A2-48CC63B8D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Informal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Observation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Conversation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Long-term ROI</a:t>
            </a:r>
          </a:p>
        </p:txBody>
      </p:sp>
      <p:pic>
        <p:nvPicPr>
          <p:cNvPr id="7170" name="Picture 2" descr="Performance Evaluation Process - Skills and Techniques">
            <a:extLst>
              <a:ext uri="{FF2B5EF4-FFF2-40B4-BE49-F238E27FC236}">
                <a16:creationId xmlns:a16="http://schemas.microsoft.com/office/drawing/2014/main" id="{8DEA6B75-B73E-B369-F4DD-EC758E201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5" r="13222"/>
          <a:stretch>
            <a:fillRect/>
          </a:stretch>
        </p:blipFill>
        <p:spPr bwMode="auto"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433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33" name="Rectangle 9232">
            <a:extLst>
              <a:ext uri="{FF2B5EF4-FFF2-40B4-BE49-F238E27FC236}">
                <a16:creationId xmlns:a16="http://schemas.microsoft.com/office/drawing/2014/main" id="{FA09304C-28F7-4E8D-883F-50432A7C9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5" name="Rectangle 9234">
            <a:extLst>
              <a:ext uri="{FF2B5EF4-FFF2-40B4-BE49-F238E27FC236}">
                <a16:creationId xmlns:a16="http://schemas.microsoft.com/office/drawing/2014/main" id="{29AD6DE7-4C8D-496F-A9FF-3442D00D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237" name="Rectangle 9236">
            <a:extLst>
              <a:ext uri="{FF2B5EF4-FFF2-40B4-BE49-F238E27FC236}">
                <a16:creationId xmlns:a16="http://schemas.microsoft.com/office/drawing/2014/main" id="{447C25D7-975B-4E64-A3A6-AA09C57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86E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Lessons Learned as a Business Analyst">
            <a:extLst>
              <a:ext uri="{FF2B5EF4-FFF2-40B4-BE49-F238E27FC236}">
                <a16:creationId xmlns:a16="http://schemas.microsoft.com/office/drawing/2014/main" id="{7A721EAB-6EAE-BC32-FF4D-811C4C07D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5" r="1" b="17367"/>
          <a:stretch>
            <a:fillRect/>
          </a:stretch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089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67130-318B-54D7-BCA5-7C3A98EBF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BE431-0EB3-D1C4-2B5D-D863C7EC2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None</a:t>
            </a:r>
          </a:p>
        </p:txBody>
      </p:sp>
    </p:spTree>
    <p:extLst>
      <p:ext uri="{BB962C8B-B14F-4D97-AF65-F5344CB8AC3E}">
        <p14:creationId xmlns:p14="http://schemas.microsoft.com/office/powerpoint/2010/main" val="754135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7" name="Freeform: Shape 11270">
            <a:extLst>
              <a:ext uri="{FF2B5EF4-FFF2-40B4-BE49-F238E27FC236}">
                <a16:creationId xmlns:a16="http://schemas.microsoft.com/office/drawing/2014/main" id="{3E9FBC8E-8666-4442-8D7D-B250510CD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84" y="2005"/>
            <a:ext cx="10908632" cy="6853991"/>
          </a:xfrm>
          <a:custGeom>
            <a:avLst/>
            <a:gdLst>
              <a:gd name="connsiteX0" fmla="*/ 9059740 w 10908632"/>
              <a:gd name="connsiteY0" fmla="*/ 0 h 6853991"/>
              <a:gd name="connsiteX1" fmla="*/ 9694921 w 10908632"/>
              <a:gd name="connsiteY1" fmla="*/ 0 h 6853991"/>
              <a:gd name="connsiteX2" fmla="*/ 9825053 w 10908632"/>
              <a:gd name="connsiteY2" fmla="*/ 165594 h 6853991"/>
              <a:gd name="connsiteX3" fmla="*/ 10908632 w 10908632"/>
              <a:gd name="connsiteY3" fmla="*/ 3429000 h 6853991"/>
              <a:gd name="connsiteX4" fmla="*/ 9825053 w 10908632"/>
              <a:gd name="connsiteY4" fmla="*/ 6692406 h 6853991"/>
              <a:gd name="connsiteX5" fmla="*/ 9698072 w 10908632"/>
              <a:gd name="connsiteY5" fmla="*/ 6853991 h 6853991"/>
              <a:gd name="connsiteX6" fmla="*/ 9063562 w 10908632"/>
              <a:gd name="connsiteY6" fmla="*/ 6853991 h 6853991"/>
              <a:gd name="connsiteX7" fmla="*/ 9138428 w 10908632"/>
              <a:gd name="connsiteY7" fmla="*/ 6775466 h 6853991"/>
              <a:gd name="connsiteX8" fmla="*/ 10431379 w 10908632"/>
              <a:gd name="connsiteY8" fmla="*/ 3429000 h 6853991"/>
              <a:gd name="connsiteX9" fmla="*/ 9138428 w 10908632"/>
              <a:gd name="connsiteY9" fmla="*/ 82534 h 6853991"/>
              <a:gd name="connsiteX10" fmla="*/ 2037821 w 10908632"/>
              <a:gd name="connsiteY10" fmla="*/ 0 h 6853991"/>
              <a:gd name="connsiteX11" fmla="*/ 8870811 w 10908632"/>
              <a:gd name="connsiteY11" fmla="*/ 0 h 6853991"/>
              <a:gd name="connsiteX12" fmla="*/ 8877212 w 10908632"/>
              <a:gd name="connsiteY12" fmla="*/ 6103 h 6853991"/>
              <a:gd name="connsiteX13" fmla="*/ 10295021 w 10908632"/>
              <a:gd name="connsiteY13" fmla="*/ 3429000 h 6853991"/>
              <a:gd name="connsiteX14" fmla="*/ 8877212 w 10908632"/>
              <a:gd name="connsiteY14" fmla="*/ 6851897 h 6853991"/>
              <a:gd name="connsiteX15" fmla="*/ 8875015 w 10908632"/>
              <a:gd name="connsiteY15" fmla="*/ 6853991 h 6853991"/>
              <a:gd name="connsiteX16" fmla="*/ 2033617 w 10908632"/>
              <a:gd name="connsiteY16" fmla="*/ 6853991 h 6853991"/>
              <a:gd name="connsiteX17" fmla="*/ 2031421 w 10908632"/>
              <a:gd name="connsiteY17" fmla="*/ 6851897 h 6853991"/>
              <a:gd name="connsiteX18" fmla="*/ 613611 w 10908632"/>
              <a:gd name="connsiteY18" fmla="*/ 3429000 h 6853991"/>
              <a:gd name="connsiteX19" fmla="*/ 2031420 w 10908632"/>
              <a:gd name="connsiteY19" fmla="*/ 6103 h 6853991"/>
              <a:gd name="connsiteX20" fmla="*/ 1213711 w 10908632"/>
              <a:gd name="connsiteY20" fmla="*/ 0 h 6853991"/>
              <a:gd name="connsiteX21" fmla="*/ 1848893 w 10908632"/>
              <a:gd name="connsiteY21" fmla="*/ 0 h 6853991"/>
              <a:gd name="connsiteX22" fmla="*/ 1770204 w 10908632"/>
              <a:gd name="connsiteY22" fmla="*/ 82534 h 6853991"/>
              <a:gd name="connsiteX23" fmla="*/ 477253 w 10908632"/>
              <a:gd name="connsiteY23" fmla="*/ 3429000 h 6853991"/>
              <a:gd name="connsiteX24" fmla="*/ 1770204 w 10908632"/>
              <a:gd name="connsiteY24" fmla="*/ 6775466 h 6853991"/>
              <a:gd name="connsiteX25" fmla="*/ 1845071 w 10908632"/>
              <a:gd name="connsiteY25" fmla="*/ 6853991 h 6853991"/>
              <a:gd name="connsiteX26" fmla="*/ 1210561 w 10908632"/>
              <a:gd name="connsiteY26" fmla="*/ 6853991 h 6853991"/>
              <a:gd name="connsiteX27" fmla="*/ 1083579 w 10908632"/>
              <a:gd name="connsiteY27" fmla="*/ 6692406 h 6853991"/>
              <a:gd name="connsiteX28" fmla="*/ 0 w 10908632"/>
              <a:gd name="connsiteY28" fmla="*/ 3429000 h 6853991"/>
              <a:gd name="connsiteX29" fmla="*/ 1083579 w 10908632"/>
              <a:gd name="connsiteY29" fmla="*/ 165594 h 685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908632" h="6853991">
                <a:moveTo>
                  <a:pt x="9059740" y="0"/>
                </a:moveTo>
                <a:lnTo>
                  <a:pt x="9694921" y="0"/>
                </a:lnTo>
                <a:lnTo>
                  <a:pt x="9825053" y="165594"/>
                </a:lnTo>
                <a:cubicBezTo>
                  <a:pt x="10505610" y="1075607"/>
                  <a:pt x="10908632" y="2205238"/>
                  <a:pt x="10908632" y="3429000"/>
                </a:cubicBezTo>
                <a:cubicBezTo>
                  <a:pt x="10908632" y="4652762"/>
                  <a:pt x="10505610" y="5782393"/>
                  <a:pt x="9825053" y="6692406"/>
                </a:cubicBezTo>
                <a:lnTo>
                  <a:pt x="9698072" y="6853991"/>
                </a:lnTo>
                <a:lnTo>
                  <a:pt x="9063562" y="6853991"/>
                </a:lnTo>
                <a:lnTo>
                  <a:pt x="9138428" y="6775466"/>
                </a:lnTo>
                <a:cubicBezTo>
                  <a:pt x="9941761" y="5891604"/>
                  <a:pt x="10431379" y="4717480"/>
                  <a:pt x="10431379" y="3429000"/>
                </a:cubicBezTo>
                <a:cubicBezTo>
                  <a:pt x="10431379" y="2140521"/>
                  <a:pt x="9941761" y="966397"/>
                  <a:pt x="9138428" y="82534"/>
                </a:cubicBezTo>
                <a:close/>
                <a:moveTo>
                  <a:pt x="2037821" y="0"/>
                </a:moveTo>
                <a:lnTo>
                  <a:pt x="8870811" y="0"/>
                </a:lnTo>
                <a:lnTo>
                  <a:pt x="8877212" y="6103"/>
                </a:lnTo>
                <a:cubicBezTo>
                  <a:pt x="9753207" y="882099"/>
                  <a:pt x="10295021" y="2092275"/>
                  <a:pt x="10295021" y="3429000"/>
                </a:cubicBezTo>
                <a:cubicBezTo>
                  <a:pt x="10295021" y="4765725"/>
                  <a:pt x="9753207" y="5975902"/>
                  <a:pt x="8877212" y="6851897"/>
                </a:cubicBezTo>
                <a:lnTo>
                  <a:pt x="8875015" y="6853991"/>
                </a:lnTo>
                <a:lnTo>
                  <a:pt x="2033617" y="6853991"/>
                </a:lnTo>
                <a:lnTo>
                  <a:pt x="2031421" y="6851897"/>
                </a:lnTo>
                <a:cubicBezTo>
                  <a:pt x="1155426" y="5975902"/>
                  <a:pt x="613611" y="4765725"/>
                  <a:pt x="613611" y="3429000"/>
                </a:cubicBezTo>
                <a:cubicBezTo>
                  <a:pt x="613611" y="2092275"/>
                  <a:pt x="1155425" y="882099"/>
                  <a:pt x="2031420" y="6103"/>
                </a:cubicBezTo>
                <a:close/>
                <a:moveTo>
                  <a:pt x="1213711" y="0"/>
                </a:moveTo>
                <a:lnTo>
                  <a:pt x="1848893" y="0"/>
                </a:lnTo>
                <a:lnTo>
                  <a:pt x="1770204" y="82534"/>
                </a:lnTo>
                <a:cubicBezTo>
                  <a:pt x="966871" y="966397"/>
                  <a:pt x="477253" y="2140521"/>
                  <a:pt x="477253" y="3429000"/>
                </a:cubicBezTo>
                <a:cubicBezTo>
                  <a:pt x="477253" y="4717480"/>
                  <a:pt x="966872" y="5891604"/>
                  <a:pt x="1770204" y="6775466"/>
                </a:cubicBezTo>
                <a:lnTo>
                  <a:pt x="1845071" y="6853991"/>
                </a:lnTo>
                <a:lnTo>
                  <a:pt x="1210561" y="6853991"/>
                </a:lnTo>
                <a:lnTo>
                  <a:pt x="1083579" y="6692406"/>
                </a:lnTo>
                <a:cubicBezTo>
                  <a:pt x="403022" y="5782393"/>
                  <a:pt x="0" y="4652762"/>
                  <a:pt x="0" y="3429000"/>
                </a:cubicBezTo>
                <a:cubicBezTo>
                  <a:pt x="0" y="2205238"/>
                  <a:pt x="403022" y="1075607"/>
                  <a:pt x="1083579" y="1655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21A0ABF0-8CE5-766D-047C-DC1E36EC1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8561" y="1393162"/>
            <a:ext cx="6674879" cy="40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815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C9664EF-0D74-4781-B4B4-646A93B50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4C0CC2-F056-47AD-A361-F33F5EE97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D560C9F-7A8F-4FBA-BD3A-EB75B62E4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qr code with a black and white background&#10;&#10;AI-generated content may be incorrect.">
            <a:extLst>
              <a:ext uri="{FF2B5EF4-FFF2-40B4-BE49-F238E27FC236}">
                <a16:creationId xmlns:a16="http://schemas.microsoft.com/office/drawing/2014/main" id="{24DF2A72-CD56-8A69-7F25-9FB998F33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8538" y="801792"/>
            <a:ext cx="5249332" cy="524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29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799C3D5-7D55-4046-808C-F290F456D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1035" y="1679569"/>
            <a:ext cx="3498864" cy="3498858"/>
            <a:chOff x="1061035" y="1679569"/>
            <a:chExt cx="3498864" cy="349885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1035" y="1679569"/>
              <a:ext cx="3498864" cy="3498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46134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0554D57-008E-E414-7A2E-D92693425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outline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D3BDA-53C3-94F0-2A60-80379B8F9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1089" y="725394"/>
            <a:ext cx="5590958" cy="5407212"/>
          </a:xfrm>
        </p:spPr>
        <p:txBody>
          <a:bodyPr anchor="ctr">
            <a:normAutofit/>
          </a:bodyPr>
          <a:lstStyle/>
          <a:p>
            <a:r>
              <a:rPr lang="en-US" sz="3200" dirty="0"/>
              <a:t>Conduct a needs assessment</a:t>
            </a:r>
          </a:p>
          <a:p>
            <a:r>
              <a:rPr lang="en-US" sz="3200" dirty="0"/>
              <a:t>Develop a curriculum</a:t>
            </a:r>
          </a:p>
          <a:p>
            <a:r>
              <a:rPr lang="en-US" sz="3200" dirty="0"/>
              <a:t>Engage stakeholders</a:t>
            </a:r>
          </a:p>
          <a:p>
            <a:r>
              <a:rPr lang="en-US" sz="3200" dirty="0"/>
              <a:t>Measure success</a:t>
            </a:r>
          </a:p>
          <a:p>
            <a:r>
              <a:rPr lang="en-US" sz="3200" dirty="0"/>
              <a:t>Your thoughts, ideas, and experiences</a:t>
            </a:r>
          </a:p>
        </p:txBody>
      </p:sp>
    </p:spTree>
    <p:extLst>
      <p:ext uri="{BB962C8B-B14F-4D97-AF65-F5344CB8AC3E}">
        <p14:creationId xmlns:p14="http://schemas.microsoft.com/office/powerpoint/2010/main" val="2031878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ign over a building&#10;&#10;AI-generated content may be incorrect.">
            <a:extLst>
              <a:ext uri="{FF2B5EF4-FFF2-40B4-BE49-F238E27FC236}">
                <a16:creationId xmlns:a16="http://schemas.microsoft.com/office/drawing/2014/main" id="{82CDA60D-DE78-D59C-8963-C3ED60E3D0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698" b="38115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41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9DFC9-1ACA-89D4-E4AD-899560DFA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Curriculum development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9CC1C-A98A-6E7E-6531-BBDBAEDEA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Needs Assessment</a:t>
            </a:r>
          </a:p>
          <a:p>
            <a:r>
              <a:rPr lang="en-US" sz="3200" dirty="0"/>
              <a:t>Prioritizing Content</a:t>
            </a:r>
          </a:p>
          <a:p>
            <a:r>
              <a:rPr lang="en-US" sz="3200" dirty="0"/>
              <a:t>Goals and Objectives</a:t>
            </a:r>
          </a:p>
          <a:p>
            <a:r>
              <a:rPr lang="en-US" sz="3200" dirty="0"/>
              <a:t>Selecting Educational Strategies</a:t>
            </a:r>
          </a:p>
          <a:p>
            <a:r>
              <a:rPr lang="en-US" sz="3200" dirty="0"/>
              <a:t>Implementation</a:t>
            </a:r>
          </a:p>
          <a:p>
            <a:r>
              <a:rPr lang="en-US" sz="3200" dirty="0"/>
              <a:t>Evaluation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73B466-92DD-63D5-B852-43F7BF384E88}"/>
              </a:ext>
            </a:extLst>
          </p:cNvPr>
          <p:cNvSpPr txBox="1"/>
          <p:nvPr/>
        </p:nvSpPr>
        <p:spPr>
          <a:xfrm>
            <a:off x="607807" y="5968799"/>
            <a:ext cx="60995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Schneiderhan J, Guetterman TC, Dobson ML. Curriculum development: a how to primer. Family Medicine and Community Health. 2019 Mar 8;7(2):e000046.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37051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9213A-7698-1B8E-C229-4C0015790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06F37-7D65-D786-DFF6-B5D52D15A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Curriculum development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72367-3F37-1150-72FD-33C61254C0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Needs Assessment</a:t>
            </a:r>
          </a:p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Prioritizing Content</a:t>
            </a:r>
          </a:p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Goals and Objectives</a:t>
            </a:r>
          </a:p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Selecting Educational Strategies</a:t>
            </a:r>
          </a:p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Implementation</a:t>
            </a:r>
          </a:p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Evaluation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DAA0A0-BCFB-0D05-88F4-56C588608A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920548" cy="3977640"/>
          </a:xfrm>
        </p:spPr>
        <p:txBody>
          <a:bodyPr>
            <a:noAutofit/>
          </a:bodyPr>
          <a:lstStyle/>
          <a:p>
            <a:r>
              <a:rPr lang="en-US" sz="2800" dirty="0"/>
              <a:t>Problem Identification and General Needs Assessment</a:t>
            </a:r>
          </a:p>
          <a:p>
            <a:r>
              <a:rPr lang="en-US" sz="2800" dirty="0"/>
              <a:t>Targeted Needs Assessment</a:t>
            </a:r>
          </a:p>
          <a:p>
            <a:r>
              <a:rPr lang="en-US" sz="2800" dirty="0"/>
              <a:t>Goals and Objectives</a:t>
            </a:r>
          </a:p>
          <a:p>
            <a:r>
              <a:rPr lang="en-US" sz="2800" dirty="0"/>
              <a:t>Educational Strategies</a:t>
            </a:r>
          </a:p>
          <a:p>
            <a:r>
              <a:rPr lang="en-US" sz="2800" dirty="0"/>
              <a:t>Implementation</a:t>
            </a:r>
          </a:p>
          <a:p>
            <a:r>
              <a:rPr lang="en-US" sz="2800" dirty="0"/>
              <a:t>Evaluation and Feedback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5078F7-62BF-9117-2D95-5D9BB44D5B94}"/>
              </a:ext>
            </a:extLst>
          </p:cNvPr>
          <p:cNvSpPr txBox="1"/>
          <p:nvPr/>
        </p:nvSpPr>
        <p:spPr>
          <a:xfrm>
            <a:off x="397495" y="6172200"/>
            <a:ext cx="55192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Schneiderhan J, Guetterman TC, Dobson ML. Curriculum development: a how to primer. Family Medicine and Community Health. 2019 Mar 8;7(2):e000046.</a:t>
            </a:r>
            <a:endParaRPr lang="en-US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0BCF16-3C94-92DB-6E85-66CF8B3CE99E}"/>
              </a:ext>
            </a:extLst>
          </p:cNvPr>
          <p:cNvSpPr txBox="1"/>
          <p:nvPr/>
        </p:nvSpPr>
        <p:spPr>
          <a:xfrm>
            <a:off x="5916706" y="6071616"/>
            <a:ext cx="609958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Thomas PA, Kern DE, Hughes MT, Tackett SA, Chen BY, editors. Curriculum development for medical education: a six-step approach. JHU press; 2022 Aug 30.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91955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1" name="Rectangle 3110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13" name="Rectangle 3112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15" name="Rectangle 3114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3117" name="Group 3116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3118" name="Oval 3117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19" name="Oval 3118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21" name="Rectangle 3120">
            <a:extLst>
              <a:ext uri="{FF2B5EF4-FFF2-40B4-BE49-F238E27FC236}">
                <a16:creationId xmlns:a16="http://schemas.microsoft.com/office/drawing/2014/main" id="{5C28659E-412C-4600-B45E-BAE370BC2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A Local's Guide to the Lookout Mountain Parkway – Garden &amp; Gun">
            <a:extLst>
              <a:ext uri="{FF2B5EF4-FFF2-40B4-BE49-F238E27FC236}">
                <a16:creationId xmlns:a16="http://schemas.microsoft.com/office/drawing/2014/main" id="{B1D5F5BC-FB13-57AD-5020-3403ED63F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" t="23391" r="4577"/>
          <a:stretch>
            <a:fillRect/>
          </a:stretch>
        </p:blipFill>
        <p:spPr bwMode="auto">
          <a:xfrm>
            <a:off x="20" y="10"/>
            <a:ext cx="1219198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23" name="Rectangle 3122">
            <a:extLst>
              <a:ext uri="{FF2B5EF4-FFF2-40B4-BE49-F238E27FC236}">
                <a16:creationId xmlns:a16="http://schemas.microsoft.com/office/drawing/2014/main" id="{55BE2824-A619-43D4-8CEE-814E76EAC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blipFill dpi="0" rotWithShape="1">
            <a:blip r:embed="rId7">
              <a:alphaModFix amt="17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254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5" name="Rectangle 3124">
            <a:extLst>
              <a:ext uri="{FF2B5EF4-FFF2-40B4-BE49-F238E27FC236}">
                <a16:creationId xmlns:a16="http://schemas.microsoft.com/office/drawing/2014/main" id="{7F757314-8028-429F-A691-15514DF11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2531684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7" name="Rectangle 3126">
            <a:extLst>
              <a:ext uri="{FF2B5EF4-FFF2-40B4-BE49-F238E27FC236}">
                <a16:creationId xmlns:a16="http://schemas.microsoft.com/office/drawing/2014/main" id="{CCFB0F09-9A6D-4393-94DE-D19BB32FF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2669517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9" name="Rectangle 3128">
            <a:extLst>
              <a:ext uri="{FF2B5EF4-FFF2-40B4-BE49-F238E27FC236}">
                <a16:creationId xmlns:a16="http://schemas.microsoft.com/office/drawing/2014/main" id="{C1A8FF86-3729-44D9-9029-E0816A7E2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484434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31" name="Group 3130">
            <a:extLst>
              <a:ext uri="{FF2B5EF4-FFF2-40B4-BE49-F238E27FC236}">
                <a16:creationId xmlns:a16="http://schemas.microsoft.com/office/drawing/2014/main" id="{A924F705-30C0-4ED8-9364-62609FAD4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5253661"/>
            <a:ext cx="1080904" cy="1080902"/>
            <a:chOff x="9685338" y="4460675"/>
            <a:chExt cx="1080904" cy="1080902"/>
          </a:xfrm>
        </p:grpSpPr>
        <p:sp>
          <p:nvSpPr>
            <p:cNvPr id="3132" name="Oval 3131">
              <a:extLst>
                <a:ext uri="{FF2B5EF4-FFF2-40B4-BE49-F238E27FC236}">
                  <a16:creationId xmlns:a16="http://schemas.microsoft.com/office/drawing/2014/main" id="{2011EC6B-5921-4E83-802A-C8EDBFF94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133" name="Oval 3132">
              <a:extLst>
                <a:ext uri="{FF2B5EF4-FFF2-40B4-BE49-F238E27FC236}">
                  <a16:creationId xmlns:a16="http://schemas.microsoft.com/office/drawing/2014/main" id="{A6591F3A-6CC6-475E-B681-19B2E17DC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033FF022-B607-82CF-8564-67C5FE9F4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2612367"/>
            <a:ext cx="9966960" cy="30171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96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Be on the lookout</a:t>
            </a:r>
          </a:p>
        </p:txBody>
      </p:sp>
    </p:spTree>
    <p:extLst>
      <p:ext uri="{BB962C8B-B14F-4D97-AF65-F5344CB8AC3E}">
        <p14:creationId xmlns:p14="http://schemas.microsoft.com/office/powerpoint/2010/main" val="1984824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EA9A5D1-1796-E393-EFB3-B9C02E364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20215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Needs assessment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Content Placeholder 8" descr="A person in a tuxedo leaning against a wall&#10;&#10;AI-generated content may be incorrect.">
            <a:extLst>
              <a:ext uri="{FF2B5EF4-FFF2-40B4-BE49-F238E27FC236}">
                <a16:creationId xmlns:a16="http://schemas.microsoft.com/office/drawing/2014/main" id="{87A1DE11-F752-7040-8483-1DF3895B7F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5054" r="6061"/>
          <a:stretch>
            <a:fillRect/>
          </a:stretch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767915-71F6-20BC-2C5B-D270A82A0DC9}"/>
              </a:ext>
            </a:extLst>
          </p:cNvPr>
          <p:cNvSpPr txBox="1"/>
          <p:nvPr/>
        </p:nvSpPr>
        <p:spPr>
          <a:xfrm>
            <a:off x="6994677" y="5374810"/>
            <a:ext cx="4920019" cy="98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200" b="0" i="0" u="none" strike="noStrike" dirty="0" err="1">
                <a:effectLst/>
              </a:rPr>
              <a:t>Alroumi</a:t>
            </a:r>
            <a:r>
              <a:rPr lang="en-US" sz="1200" b="0" i="0" u="none" strike="noStrike" dirty="0">
                <a:effectLst/>
              </a:rPr>
              <a:t> F, Belcher A. The needs assessment: an educator’s first step. Academic Medicine. 2024 Aug 1;99(8):934.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054298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B1E91-CA76-FDBF-8FC4-6B72A22E4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Medicine Core Training Program (EMCTP)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9772E-DAEB-E98E-3515-54FF0C237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Emergency Room GPs</a:t>
            </a:r>
          </a:p>
          <a:p>
            <a:r>
              <a:rPr lang="en-US" sz="3200" dirty="0"/>
              <a:t>Interns</a:t>
            </a:r>
          </a:p>
          <a:p>
            <a:r>
              <a:rPr lang="en-US" sz="3200" dirty="0"/>
              <a:t>Nurses</a:t>
            </a:r>
          </a:p>
          <a:p>
            <a:r>
              <a:rPr lang="en-US" sz="3200" dirty="0"/>
              <a:t>Clinical year medical students</a:t>
            </a:r>
          </a:p>
          <a:p>
            <a:r>
              <a:rPr lang="en-US" sz="3200" dirty="0"/>
              <a:t>Surgery residents</a:t>
            </a:r>
          </a:p>
        </p:txBody>
      </p:sp>
    </p:spTree>
    <p:extLst>
      <p:ext uri="{BB962C8B-B14F-4D97-AF65-F5344CB8AC3E}">
        <p14:creationId xmlns:p14="http://schemas.microsoft.com/office/powerpoint/2010/main" val="21633313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1180</TotalTime>
  <Words>389</Words>
  <Application>Microsoft Macintosh PowerPoint</Application>
  <PresentationFormat>Widescreen</PresentationFormat>
  <Paragraphs>81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Roboto Mono Web</vt:lpstr>
      <vt:lpstr>Rockwell</vt:lpstr>
      <vt:lpstr>Rockwell Condensed</vt:lpstr>
      <vt:lpstr>Rockwell Extra Bold</vt:lpstr>
      <vt:lpstr>Wingdings</vt:lpstr>
      <vt:lpstr>Wood Type</vt:lpstr>
      <vt:lpstr>Creating curriculum from your  clinical conundrum</vt:lpstr>
      <vt:lpstr>Disclosures</vt:lpstr>
      <vt:lpstr>outline</vt:lpstr>
      <vt:lpstr>PowerPoint Presentation</vt:lpstr>
      <vt:lpstr>Curriculum development steps</vt:lpstr>
      <vt:lpstr>Curriculum development steps</vt:lpstr>
      <vt:lpstr>Be on the lookout</vt:lpstr>
      <vt:lpstr>Needs assessment</vt:lpstr>
      <vt:lpstr>Emergency Medicine Core Training Program (EMCTP)</vt:lpstr>
      <vt:lpstr>Goals and objectives</vt:lpstr>
      <vt:lpstr>PowerPoint Presentation</vt:lpstr>
      <vt:lpstr>EMCTP Goals</vt:lpstr>
      <vt:lpstr>Educational strategies</vt:lpstr>
      <vt:lpstr>Engage stakeholders</vt:lpstr>
      <vt:lpstr>Engage stakeholders</vt:lpstr>
      <vt:lpstr>Implementation</vt:lpstr>
      <vt:lpstr>Formal vs informal</vt:lpstr>
      <vt:lpstr>Formal vs informal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Jeffrey Thompson</dc:creator>
  <cp:lastModifiedBy>Jeffrey Thompson</cp:lastModifiedBy>
  <cp:revision>7</cp:revision>
  <dcterms:created xsi:type="dcterms:W3CDTF">2025-11-05T16:46:17Z</dcterms:created>
  <dcterms:modified xsi:type="dcterms:W3CDTF">2025-11-06T12:26:17Z</dcterms:modified>
</cp:coreProperties>
</file>