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16"/>
  </p:handoutMasterIdLst>
  <p:sldIdLst>
    <p:sldId id="256" r:id="rId2"/>
    <p:sldId id="257" r:id="rId3"/>
    <p:sldId id="269" r:id="rId4"/>
    <p:sldId id="258" r:id="rId5"/>
    <p:sldId id="259" r:id="rId6"/>
    <p:sldId id="260" r:id="rId7"/>
    <p:sldId id="262" r:id="rId8"/>
    <p:sldId id="263" r:id="rId9"/>
    <p:sldId id="267" r:id="rId10"/>
    <p:sldId id="264" r:id="rId11"/>
    <p:sldId id="265" r:id="rId12"/>
    <p:sldId id="266" r:id="rId13"/>
    <p:sldId id="268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9" d="100"/>
          <a:sy n="119" d="100"/>
        </p:scale>
        <p:origin x="135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F4F24-EEDE-4D9A-A233-6E165E9AF00C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8D62F-4E91-42E5-8DC5-57E040685F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907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C4BABC2-D883-47AC-9D6E-5BA34C62C182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FD1BC81-447C-4F61-BF8A-E7BEE0D7E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BABC2-D883-47AC-9D6E-5BA34C62C182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BC81-447C-4F61-BF8A-E7BEE0D7E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BABC2-D883-47AC-9D6E-5BA34C62C182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BC81-447C-4F61-BF8A-E7BEE0D7E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BABC2-D883-47AC-9D6E-5BA34C62C182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BC81-447C-4F61-BF8A-E7BEE0D7E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BABC2-D883-47AC-9D6E-5BA34C62C182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BC81-447C-4F61-BF8A-E7BEE0D7E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BABC2-D883-47AC-9D6E-5BA34C62C182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BC81-447C-4F61-BF8A-E7BEE0D7E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C4BABC2-D883-47AC-9D6E-5BA34C62C182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D1BC81-447C-4F61-BF8A-E7BEE0D7E1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C4BABC2-D883-47AC-9D6E-5BA34C62C182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FD1BC81-447C-4F61-BF8A-E7BEE0D7E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BABC2-D883-47AC-9D6E-5BA34C62C182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BC81-447C-4F61-BF8A-E7BEE0D7E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BABC2-D883-47AC-9D6E-5BA34C62C182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BC81-447C-4F61-BF8A-E7BEE0D7E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BABC2-D883-47AC-9D6E-5BA34C62C182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1BC81-447C-4F61-BF8A-E7BEE0D7E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C4BABC2-D883-47AC-9D6E-5BA34C62C182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FD1BC81-447C-4F61-BF8A-E7BEE0D7E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Building a Financial Foundation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0266" y="3871912"/>
            <a:ext cx="7941733" cy="283368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Christopher Dorsett, CFP®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chrisd@seamountfinancial.com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sz="900" dirty="0"/>
          </a:p>
        </p:txBody>
      </p:sp>
      <p:pic>
        <p:nvPicPr>
          <p:cNvPr id="2050" name="Picture 1" descr="cid:image001.jpg@01CEDF98.3846CC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25" y="5288756"/>
            <a:ext cx="2438400" cy="39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441960" y="5791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Securities offered through H. Beck, Inc. Member FINRA/SIPC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Investment Advisory Services offered through Seamount Financial Group, Inc.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Seamount Financial Group, Inc. and H. Beck, Inc. are unaffiliated entities.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Security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40% of pre-retirement income</a:t>
            </a:r>
          </a:p>
          <a:p>
            <a:r>
              <a:rPr lang="en-US" dirty="0" smtClean="0"/>
              <a:t>SS Trust Fund exhausted in 2029</a:t>
            </a:r>
          </a:p>
          <a:p>
            <a:r>
              <a:rPr lang="en-US" dirty="0" smtClean="0"/>
              <a:t>Projected 30% cut</a:t>
            </a:r>
          </a:p>
          <a:p>
            <a:r>
              <a:rPr lang="en-US" dirty="0" smtClean="0"/>
              <a:t>Decision to opt out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Wealth Protection /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Life</a:t>
            </a:r>
          </a:p>
          <a:p>
            <a:r>
              <a:rPr lang="en-US" dirty="0" smtClean="0"/>
              <a:t>Homeowner/Renter</a:t>
            </a:r>
          </a:p>
          <a:p>
            <a:r>
              <a:rPr lang="en-US" dirty="0" smtClean="0"/>
              <a:t>Auto </a:t>
            </a:r>
          </a:p>
          <a:p>
            <a:r>
              <a:rPr lang="en-US" dirty="0" smtClean="0"/>
              <a:t>Medical/Dental</a:t>
            </a:r>
          </a:p>
          <a:p>
            <a:r>
              <a:rPr lang="en-US" dirty="0" smtClean="0"/>
              <a:t>Disability</a:t>
            </a:r>
          </a:p>
          <a:p>
            <a:r>
              <a:rPr lang="en-US" dirty="0" smtClean="0"/>
              <a:t>Long-Term Care</a:t>
            </a:r>
          </a:p>
          <a:p>
            <a:r>
              <a:rPr lang="en-US" dirty="0" smtClean="0"/>
              <a:t>Umbrella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Wealth Transition / Estate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Will/Trust</a:t>
            </a:r>
          </a:p>
          <a:p>
            <a:r>
              <a:rPr lang="en-US" dirty="0" smtClean="0"/>
              <a:t>Living Will</a:t>
            </a:r>
          </a:p>
          <a:p>
            <a:r>
              <a:rPr lang="en-US" dirty="0" smtClean="0"/>
              <a:t>HIPAA</a:t>
            </a:r>
          </a:p>
          <a:p>
            <a:r>
              <a:rPr lang="en-US" dirty="0" smtClean="0"/>
              <a:t>Medical POA</a:t>
            </a:r>
          </a:p>
          <a:p>
            <a:r>
              <a:rPr lang="en-US" dirty="0" smtClean="0"/>
              <a:t>Financial POA </a:t>
            </a:r>
          </a:p>
          <a:p>
            <a:r>
              <a:rPr lang="en-US" dirty="0" smtClean="0"/>
              <a:t>Beneficiaries</a:t>
            </a:r>
          </a:p>
          <a:p>
            <a:r>
              <a:rPr lang="en-US" dirty="0" smtClean="0"/>
              <a:t>Password List</a:t>
            </a:r>
          </a:p>
          <a:p>
            <a:r>
              <a:rPr lang="en-US" dirty="0" smtClean="0"/>
              <a:t>Organization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/>
              <a:t>d</a:t>
            </a:r>
            <a:r>
              <a:rPr lang="en-US" dirty="0" smtClean="0"/>
              <a:t>averamsey.com</a:t>
            </a:r>
          </a:p>
          <a:p>
            <a:pPr marL="109728" indent="0">
              <a:buNone/>
            </a:pPr>
            <a:r>
              <a:rPr lang="en-US" dirty="0"/>
              <a:t>v</a:t>
            </a:r>
            <a:r>
              <a:rPr lang="en-US" dirty="0" smtClean="0"/>
              <a:t>ertex42.com</a:t>
            </a:r>
          </a:p>
          <a:p>
            <a:pPr marL="109728" indent="0">
              <a:buNone/>
            </a:pPr>
            <a:r>
              <a:rPr lang="en-US" dirty="0"/>
              <a:t>s</a:t>
            </a:r>
            <a:r>
              <a:rPr lang="en-US" dirty="0" smtClean="0"/>
              <a:t>sa.gov</a:t>
            </a:r>
          </a:p>
          <a:p>
            <a:pPr marL="109728" indent="0">
              <a:buNone/>
            </a:pPr>
            <a:r>
              <a:rPr lang="en-US" dirty="0"/>
              <a:t>a</a:t>
            </a:r>
            <a:r>
              <a:rPr lang="en-US" smtClean="0"/>
              <a:t>kpsi.org</a:t>
            </a:r>
            <a:endParaRPr lang="en-US" dirty="0" smtClean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4812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Identify Values</a:t>
            </a:r>
          </a:p>
          <a:p>
            <a:r>
              <a:rPr lang="en-US" dirty="0" smtClean="0"/>
              <a:t>Defining Goals</a:t>
            </a:r>
          </a:p>
          <a:p>
            <a:r>
              <a:rPr lang="en-US" dirty="0" smtClean="0"/>
              <a:t>Financial Steps </a:t>
            </a:r>
          </a:p>
          <a:p>
            <a:r>
              <a:rPr lang="en-US" dirty="0" smtClean="0"/>
              <a:t>Banking &amp; Budgeting </a:t>
            </a:r>
          </a:p>
          <a:p>
            <a:r>
              <a:rPr lang="en-US" dirty="0" smtClean="0"/>
              <a:t>Debt</a:t>
            </a:r>
          </a:p>
          <a:p>
            <a:r>
              <a:rPr lang="en-US" dirty="0" smtClean="0"/>
              <a:t>Savings</a:t>
            </a:r>
          </a:p>
          <a:p>
            <a:r>
              <a:rPr lang="en-US" dirty="0" smtClean="0"/>
              <a:t>Social Security</a:t>
            </a:r>
          </a:p>
          <a:p>
            <a:r>
              <a:rPr lang="en-US" dirty="0" smtClean="0"/>
              <a:t>Wealth Protection and Transition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467600" cy="4706112"/>
          </a:xfrm>
        </p:spPr>
        <p:txBody>
          <a:bodyPr numCol="3" spcCol="182880">
            <a:normAutofit fontScale="62500" lnSpcReduction="20000"/>
          </a:bodyPr>
          <a:lstStyle/>
          <a:p>
            <a:pPr marL="109728" indent="0">
              <a:spcBef>
                <a:spcPts val="0"/>
              </a:spcBef>
              <a:buNone/>
            </a:pPr>
            <a:r>
              <a:rPr lang="en-US" dirty="0"/>
              <a:t>Accountability </a:t>
            </a:r>
            <a:r>
              <a:rPr lang="en-US" dirty="0" smtClean="0"/>
              <a:t>Achievement </a:t>
            </a:r>
            <a:r>
              <a:rPr lang="en-US" dirty="0"/>
              <a:t>Adaptability </a:t>
            </a:r>
            <a:endParaRPr lang="en-US" dirty="0" smtClean="0"/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Ambition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Attitude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Awareness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Balance (home/work) Being </a:t>
            </a:r>
            <a:r>
              <a:rPr lang="en-US" dirty="0"/>
              <a:t>the best </a:t>
            </a:r>
            <a:endParaRPr lang="en-US" dirty="0" smtClean="0"/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Caring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Coaching Mentoring </a:t>
            </a:r>
            <a:r>
              <a:rPr lang="en-US" dirty="0"/>
              <a:t>Commitment </a:t>
            </a:r>
            <a:r>
              <a:rPr lang="en-US" dirty="0" smtClean="0"/>
              <a:t>Community involve Compassion </a:t>
            </a:r>
            <a:r>
              <a:rPr lang="en-US" dirty="0"/>
              <a:t>Competence </a:t>
            </a:r>
            <a:endParaRPr lang="en-US" dirty="0" smtClean="0"/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Conflict </a:t>
            </a:r>
            <a:r>
              <a:rPr lang="en-US" dirty="0"/>
              <a:t>Resolution Continuous learning Cooperation </a:t>
            </a:r>
            <a:r>
              <a:rPr lang="en-US" dirty="0" smtClean="0"/>
              <a:t>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Creativity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Enthusiasm </a:t>
            </a:r>
            <a:r>
              <a:rPr lang="en-US" dirty="0"/>
              <a:t>Entrepreneurial </a:t>
            </a:r>
            <a:endParaRPr lang="en-US" dirty="0" smtClean="0"/>
          </a:p>
          <a:p>
            <a:pPr marL="109728" indent="0">
              <a:spcBef>
                <a:spcPts val="0"/>
              </a:spcBef>
              <a:buNone/>
            </a:pPr>
            <a:endParaRPr lang="en-US" dirty="0"/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Environmental </a:t>
            </a:r>
            <a:r>
              <a:rPr lang="en-US" dirty="0"/>
              <a:t>Efficiency </a:t>
            </a:r>
            <a:endParaRPr lang="en-US" dirty="0" smtClean="0"/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Ethics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Excellence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Fairness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Family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/>
              <a:t>F</a:t>
            </a:r>
            <a:r>
              <a:rPr lang="en-US" dirty="0" smtClean="0"/>
              <a:t>inancial </a:t>
            </a:r>
            <a:r>
              <a:rPr lang="en-US" dirty="0"/>
              <a:t>stability Forgiveness Friendships </a:t>
            </a:r>
            <a:endParaRPr lang="en-US" dirty="0" smtClean="0"/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Future </a:t>
            </a:r>
            <a:r>
              <a:rPr lang="en-US" dirty="0"/>
              <a:t>generations Generosity </a:t>
            </a:r>
            <a:endParaRPr lang="en-US" dirty="0" smtClean="0"/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Health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Honesty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Humility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Humor/fun </a:t>
            </a:r>
            <a:r>
              <a:rPr lang="en-US" dirty="0"/>
              <a:t>Independence </a:t>
            </a:r>
            <a:endParaRPr lang="en-US" dirty="0" smtClean="0"/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Integrity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Initiative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Intuition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Job </a:t>
            </a:r>
            <a:r>
              <a:rPr lang="en-US" dirty="0"/>
              <a:t>security </a:t>
            </a:r>
            <a:endParaRPr lang="en-US" dirty="0" smtClean="0"/>
          </a:p>
          <a:p>
            <a:pPr marL="109728" indent="0">
              <a:spcBef>
                <a:spcPts val="0"/>
              </a:spcBef>
              <a:buNone/>
            </a:pPr>
            <a:endParaRPr lang="en-US" dirty="0" smtClean="0"/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Leadership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Making </a:t>
            </a:r>
            <a:r>
              <a:rPr lang="en-US" dirty="0"/>
              <a:t>a difference Open communication </a:t>
            </a:r>
            <a:r>
              <a:rPr lang="en-US" dirty="0" smtClean="0"/>
              <a:t>Patience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Perseverance </a:t>
            </a:r>
            <a:r>
              <a:rPr lang="en-US" dirty="0"/>
              <a:t>Professional </a:t>
            </a:r>
            <a:r>
              <a:rPr lang="en-US" dirty="0" smtClean="0"/>
              <a:t>growth </a:t>
            </a:r>
            <a:r>
              <a:rPr lang="en-US" dirty="0"/>
              <a:t>Personal fulfillment Personal growth </a:t>
            </a:r>
            <a:endParaRPr lang="en-US" dirty="0" smtClean="0"/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Power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Recognition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Reliability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Respect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Responsibility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Risk-taking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Self-discipline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Success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Trust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Wealth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Well-being 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/>
              <a:t>Wisdom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32549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Define Your Goals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Retirement</a:t>
            </a:r>
          </a:p>
          <a:p>
            <a:r>
              <a:rPr lang="en-US" dirty="0" smtClean="0"/>
              <a:t>Long-Term (10-20 years)</a:t>
            </a:r>
          </a:p>
          <a:p>
            <a:r>
              <a:rPr lang="en-US" dirty="0" smtClean="0"/>
              <a:t>Near-Term (2-5 years)</a:t>
            </a:r>
          </a:p>
          <a:p>
            <a:r>
              <a:rPr lang="en-US" dirty="0" smtClean="0"/>
              <a:t>Short-Term (3 months-1 year)</a:t>
            </a:r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Establish an emergency </a:t>
            </a:r>
            <a:r>
              <a:rPr lang="en-US" sz="2400" dirty="0"/>
              <a:t>f</a:t>
            </a:r>
            <a:r>
              <a:rPr lang="en-US" sz="2400" dirty="0" smtClean="0"/>
              <a:t>und $1,000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Pay off debt on everything but house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Build emergency fund 3-6 months expenses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Invest 15% of income towards retirement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College funding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Pay off house or schedule payoff to coincide with retirement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Max out retirement/savings</a:t>
            </a:r>
            <a:endParaRPr lang="en-US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Banking &amp;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Overdraft protection</a:t>
            </a:r>
          </a:p>
          <a:p>
            <a:r>
              <a:rPr lang="en-US" dirty="0" smtClean="0"/>
              <a:t>Multiple savings accounts/Forced savings 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Debit Cards</a:t>
            </a:r>
          </a:p>
          <a:p>
            <a:r>
              <a:rPr lang="en-US" dirty="0" smtClean="0"/>
              <a:t>Credit Cards </a:t>
            </a:r>
          </a:p>
          <a:p>
            <a:r>
              <a:rPr lang="en-US" dirty="0" smtClean="0"/>
              <a:t>Quicken, Mint.com</a:t>
            </a:r>
          </a:p>
          <a:p>
            <a:r>
              <a:rPr lang="en-US" dirty="0" smtClean="0"/>
              <a:t>Envelopes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Steps to becoming free</a:t>
            </a:r>
          </a:p>
          <a:p>
            <a:r>
              <a:rPr lang="en-US" dirty="0" smtClean="0"/>
              <a:t>Identify sources</a:t>
            </a:r>
          </a:p>
          <a:p>
            <a:r>
              <a:rPr lang="en-US" dirty="0" smtClean="0"/>
              <a:t>Identify amount available </a:t>
            </a:r>
            <a:r>
              <a:rPr lang="en-US" smtClean="0"/>
              <a:t>for paying </a:t>
            </a:r>
            <a:r>
              <a:rPr lang="en-US" dirty="0" smtClean="0"/>
              <a:t>down debt</a:t>
            </a:r>
          </a:p>
          <a:p>
            <a:r>
              <a:rPr lang="en-US" dirty="0" smtClean="0"/>
              <a:t>(Google “debt reduction calculator”; vertex42.com)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Retirement Saving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Most Common Types of Accounts</a:t>
            </a:r>
          </a:p>
          <a:p>
            <a:r>
              <a:rPr lang="en-US" dirty="0" smtClean="0"/>
              <a:t>IRA / Roth</a:t>
            </a:r>
          </a:p>
          <a:p>
            <a:r>
              <a:rPr lang="en-US" dirty="0" smtClean="0"/>
              <a:t>Company Plan (401(k), 403(b), SIMPLE, SEP)</a:t>
            </a:r>
          </a:p>
          <a:p>
            <a:r>
              <a:rPr lang="en-US" dirty="0" smtClean="0"/>
              <a:t>Taxable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Most Common Types of Investments </a:t>
            </a:r>
          </a:p>
          <a:p>
            <a:r>
              <a:rPr lang="en-US" dirty="0" smtClean="0"/>
              <a:t>Stocks</a:t>
            </a:r>
          </a:p>
          <a:p>
            <a:r>
              <a:rPr lang="en-US" dirty="0" smtClean="0"/>
              <a:t>Bonds</a:t>
            </a:r>
          </a:p>
          <a:p>
            <a:r>
              <a:rPr lang="en-US" dirty="0" smtClean="0"/>
              <a:t>Mutual Funds</a:t>
            </a:r>
          </a:p>
          <a:p>
            <a:r>
              <a:rPr lang="en-US" dirty="0" smtClean="0"/>
              <a:t>Exchange Traded Funds (ETFs)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Custom 3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69240B"/>
      </a:accent2>
      <a:accent3>
        <a:srgbClr val="A28E6A"/>
      </a:accent3>
      <a:accent4>
        <a:srgbClr val="6F493C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1347</TotalTime>
  <Words>345</Words>
  <Application>Microsoft Office PowerPoint</Application>
  <PresentationFormat>On-screen Show (4:3)</PresentationFormat>
  <Paragraphs>124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Narrow</vt:lpstr>
      <vt:lpstr>Calibri</vt:lpstr>
      <vt:lpstr>Georgia</vt:lpstr>
      <vt:lpstr>Times New Roman</vt:lpstr>
      <vt:lpstr>Wingdings 2</vt:lpstr>
      <vt:lpstr>Urban</vt:lpstr>
      <vt:lpstr>Building a Financial Foundation</vt:lpstr>
      <vt:lpstr>Overview</vt:lpstr>
      <vt:lpstr>Values</vt:lpstr>
      <vt:lpstr>Define Your Goals</vt:lpstr>
      <vt:lpstr>Financial Steps</vt:lpstr>
      <vt:lpstr>Banking &amp; Budget</vt:lpstr>
      <vt:lpstr>Debt</vt:lpstr>
      <vt:lpstr>Retirement Saving</vt:lpstr>
      <vt:lpstr>Investing</vt:lpstr>
      <vt:lpstr>Social Security</vt:lpstr>
      <vt:lpstr>Wealth Protection / Insurance</vt:lpstr>
      <vt:lpstr>Wealth Transition / Estate Plan</vt:lpstr>
      <vt:lpstr>Questions?</vt:lpstr>
      <vt:lpstr>Sources: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Money Essentials</dc:title>
  <dc:creator>chris</dc:creator>
  <cp:lastModifiedBy>Chris Dorsett</cp:lastModifiedBy>
  <cp:revision>61</cp:revision>
  <dcterms:created xsi:type="dcterms:W3CDTF">2016-08-05T18:08:45Z</dcterms:created>
  <dcterms:modified xsi:type="dcterms:W3CDTF">2016-11-08T22:20:14Z</dcterms:modified>
</cp:coreProperties>
</file>