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0" r:id="rId3"/>
  </p:sldMasterIdLst>
  <p:notesMasterIdLst>
    <p:notesMasterId r:id="rId32"/>
  </p:notesMasterIdLst>
  <p:sldIdLst>
    <p:sldId id="518" r:id="rId4"/>
    <p:sldId id="519" r:id="rId5"/>
    <p:sldId id="257" r:id="rId6"/>
    <p:sldId id="516" r:id="rId7"/>
    <p:sldId id="509" r:id="rId8"/>
    <p:sldId id="510" r:id="rId9"/>
    <p:sldId id="302" r:id="rId10"/>
    <p:sldId id="515" r:id="rId11"/>
    <p:sldId id="299" r:id="rId12"/>
    <p:sldId id="300" r:id="rId13"/>
    <p:sldId id="304" r:id="rId14"/>
    <p:sldId id="334" r:id="rId15"/>
    <p:sldId id="307" r:id="rId16"/>
    <p:sldId id="335" r:id="rId17"/>
    <p:sldId id="308" r:id="rId18"/>
    <p:sldId id="309" r:id="rId19"/>
    <p:sldId id="310" r:id="rId20"/>
    <p:sldId id="514" r:id="rId21"/>
    <p:sldId id="511" r:id="rId22"/>
    <p:sldId id="501" r:id="rId23"/>
    <p:sldId id="512" r:id="rId24"/>
    <p:sldId id="513" r:id="rId25"/>
    <p:sldId id="311" r:id="rId26"/>
    <p:sldId id="312" r:id="rId27"/>
    <p:sldId id="313" r:id="rId28"/>
    <p:sldId id="315" r:id="rId29"/>
    <p:sldId id="504" r:id="rId30"/>
    <p:sldId id="508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tarpley" initials="mt" lastIdx="1" clrIdx="0">
    <p:extLst>
      <p:ext uri="{19B8F6BF-5375-455C-9EA6-DF929625EA0E}">
        <p15:presenceInfo xmlns:p15="http://schemas.microsoft.com/office/powerpoint/2012/main" userId="82c08193fddd6a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3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81" autoAdjust="0"/>
  </p:normalViewPr>
  <p:slideViewPr>
    <p:cSldViewPr showGuides="1">
      <p:cViewPr varScale="1">
        <p:scale>
          <a:sx n="83" d="100"/>
          <a:sy n="83" d="100"/>
        </p:scale>
        <p:origin x="62" y="31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0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F21C-90D5-467F-A0F6-3DCF90E3E867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27AB-03F5-4AC5-AE2A-41F43FD9F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F27AB-03F5-4AC5-AE2A-41F43FD9F7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1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F27AB-03F5-4AC5-AE2A-41F43FD9F7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3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212406-0C86-43F4-A0C9-238B8F8B6F33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346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907B58-204A-4565-B9B8-5494EC1C7635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759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8B1E55-89DE-48A3-B7E5-B3A37CD498A7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751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38A862-5547-4867-9140-01E7B8B18F22}" type="slidenum">
              <a:rPr lang="en-US" altLang="en-US"/>
              <a:pPr eaLnBrk="1" hangingPunct="1"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247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D06EBC-1276-4F08-B6EF-409670C72D9B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050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5E462F-E6A9-4F1F-BE13-841F2DDD0003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29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F27AB-03F5-4AC5-AE2A-41F43FD9F7B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8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396F8C-7997-47F7-9EC5-454B22C266E1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5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6E132-7B4A-4A44-8842-4A5C08697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0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7F19-8AE7-41BE-8966-EA72B506B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D5FFD-F6DD-4E89-8DCD-EB54704E0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3A66-9F4A-4CFC-811B-5FF1CFA7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6C0E3-0308-449B-8AFE-910C81AD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57CA-E88B-4ADE-8C59-55A856BC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07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43B7-2E37-49B0-A0E3-158B1802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4BDF-350F-4D2F-BE4B-DF957297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CC51-7084-4173-A1E0-ED4FA9A7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6096-7EC0-4EEA-805B-9F5B5B4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FB92-F592-4356-A702-588D31CE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319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2E3B-6411-4A7B-8379-EFD33D58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B034D-BC4F-47B7-8C98-4E80BA4B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80FA-A86D-44B2-B149-3BC3F7C4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1250D-9899-4C5F-929D-F5166BE8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4D186-84FD-492B-A7AE-B31F31C3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568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4565-D487-4736-8965-F6A99BD4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6800-19A2-43F1-AB52-87121AE17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25CF9-F697-48C0-9DB7-398190431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1C9BF-28B1-4459-ABF4-926D2657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AFE4E-5CB6-4D0A-8A33-ACB7DE79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8964-8AC1-410A-8A74-0206D4F8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289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06E6-B2EB-4C45-8C43-B3048671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4BE24-9B2F-4182-910C-4A967C3F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96A8D-1EFD-4003-A02E-C0A7034B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66A60-D6FF-4D5A-BC89-F0EDB333B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E5DDC-7B3F-4B4A-9B76-B2E6623F1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16D0C-9227-4A76-8C3D-43D9240B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AE8B3-6139-4610-94A5-579E694C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7E45A-D70C-4DA4-9593-30032384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2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14CE-F40C-4831-9B71-E6976073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B5625-0E29-4CF6-971C-5C10BA4C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CA48D-B3CA-49A7-815E-A47630A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A4AC1-CB1C-4B17-9C06-921810F7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405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8DC9D-9294-488F-B497-EBD8FFEA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58709-EA0C-45BB-82EF-9D85CEAC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4FCE5-232C-45A8-903A-27148411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198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34AE-5D0F-40C6-8DDC-1D177203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43E2-6E4E-4326-AEC0-F36CB1742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D80E-FD63-4B0B-9B28-F91E2FF4F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40A91-A2F0-4FA7-9D37-FF76A3E9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0CCF-0B63-4C76-9F69-3F7917D8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A8CEB-742D-4547-94CB-05CF5923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9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4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866C-97A7-4194-B7A7-F30725D7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40423-4A1D-414C-97D4-BCF5F74F9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1A35-6745-4B85-9690-BADAFE997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403F6-2D67-40EF-B62C-20A90914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189F6-C9D8-4626-AA42-798BCF7B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68B9A-FB02-4316-A513-6D2DAD15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285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074-CD8A-4DC4-85F1-BEE785DC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F5D9B-F2EE-41DF-99CF-6DD67B023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7430-757E-42CF-B216-3C3222B9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B861-FE63-45CE-8815-E1413B5C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93DB-6050-4971-BE0D-1C87694F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2099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F9916-4107-490A-9F66-7BFF28B2F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D3385-C2E0-4FE3-8BCB-99B582C9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07F80-10DB-4BB0-8B93-CAACE2F5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6D73-90CB-47B9-9442-4530F6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4024-11E8-4C44-9F16-18F7665A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916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7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5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89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54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0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56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7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2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22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80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477000" cy="8191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102240"/>
                </a:solidFill>
                <a:latin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48200" y="1047750"/>
            <a:ext cx="4114800" cy="35814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FC000"/>
                </a:solidFill>
                <a:latin typeface="Avenir LT Std 55 Roman" pitchFamily="34" charset="0"/>
              </a:defRPr>
            </a:lvl1pPr>
            <a:lvl2pPr>
              <a:defRPr sz="2000" b="1">
                <a:latin typeface="Avenir LT Std 55 Roman" pitchFamily="34" charset="0"/>
              </a:defRPr>
            </a:lvl2pPr>
            <a:lvl3pPr>
              <a:defRPr sz="2000">
                <a:latin typeface="Avenir LT Std 55 Roman" pitchFamily="34" charset="0"/>
              </a:defRPr>
            </a:lvl3pPr>
            <a:lvl4pPr>
              <a:defRPr sz="1800">
                <a:latin typeface="Avenir LT Std 55 Roman" pitchFamily="34" charset="0"/>
              </a:defRPr>
            </a:lvl4pPr>
            <a:lvl5pPr>
              <a:defRPr sz="1800">
                <a:latin typeface="Avenir LT Std 55 Roman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81000" y="1047750"/>
            <a:ext cx="4114800" cy="35814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FC000"/>
                </a:solidFill>
                <a:latin typeface="Avenir LT Std 55 Roman" pitchFamily="34" charset="0"/>
              </a:defRPr>
            </a:lvl1pPr>
            <a:lvl2pPr>
              <a:defRPr sz="2000" b="1">
                <a:latin typeface="Avenir LT Std 55 Roman" pitchFamily="34" charset="0"/>
              </a:defRPr>
            </a:lvl2pPr>
            <a:lvl3pPr>
              <a:defRPr sz="2000">
                <a:latin typeface="Avenir LT Std 55 Roman" pitchFamily="34" charset="0"/>
              </a:defRPr>
            </a:lvl3pPr>
            <a:lvl4pPr>
              <a:defRPr sz="1800">
                <a:latin typeface="Avenir LT Std 55 Roman" pitchFamily="34" charset="0"/>
              </a:defRPr>
            </a:lvl4pPr>
            <a:lvl5pPr>
              <a:defRPr sz="1800">
                <a:latin typeface="Avenir LT Std 55 Roman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35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6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3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0F87-96AC-4475-BF8E-0519F6029E84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F17-8DD1-4546-9E7B-30D706C68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17B2A-555B-46A3-BE17-BDE0C4F4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C610-2393-4287-9839-0359F471D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C1C1D-AD19-4C75-97F3-73378553C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05C3-4601-4879-A817-9F7966BD78D6}" type="datetimeFigureOut">
              <a:rPr lang="LID4096" smtClean="0"/>
              <a:t>11/09/2021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2464-8CDF-4104-8BE2-924D0833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DE72-DC25-46B9-BF2B-8ED53F51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9256-9B08-4D27-97BA-D799C7417B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60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ECB9-36CF-48F7-9C54-2B25DC57305E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8618-8357-444E-BD51-07FCE3D8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9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andhealth.wordpress.com/2010/12/23/iceberg-concept-of-culture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izationandhealth.biomedcentral.com/track/pdf/10.1186/s12992-021-00741-0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mag.com/journals/surgical-rounds/2007/2007-11/2007-11_0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flaum.com/goldrule/newgrpost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0E6A0-85E2-4FEA-A036-598A6554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71550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1D2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Healthcare Education Missions:</a:t>
            </a:r>
            <a:br>
              <a:rPr lang="en-US" sz="4800" b="1" dirty="0">
                <a:solidFill>
                  <a:srgbClr val="1D2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1D2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Cultural Competence </a:t>
            </a:r>
            <a:br>
              <a:rPr lang="en-US" sz="4800" b="1" dirty="0">
                <a:solidFill>
                  <a:srgbClr val="1D2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1D2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Thinking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304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15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Four Degrees of Cultural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8751"/>
            <a:ext cx="8610600" cy="3775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dirty="0"/>
              <a:t>“My way is the only way.”</a:t>
            </a:r>
          </a:p>
          <a:p>
            <a:pPr marL="0" indent="0">
              <a:buNone/>
            </a:pPr>
            <a:r>
              <a:rPr lang="en-US" sz="4200" dirty="0"/>
              <a:t>“I know their way, but my way is better.”</a:t>
            </a:r>
          </a:p>
          <a:p>
            <a:pPr marL="0" indent="0">
              <a:buNone/>
            </a:pPr>
            <a:r>
              <a:rPr lang="en-US" sz="4200" dirty="0"/>
              <a:t>“My way and their way.”</a:t>
            </a:r>
          </a:p>
          <a:p>
            <a:pPr marL="0" indent="0">
              <a:buNone/>
            </a:pPr>
            <a:r>
              <a:rPr lang="en-US" sz="4200" dirty="0"/>
              <a:t>“Our way.”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“Admit you don’t know.  Suspend Judgements. Empathy. </a:t>
            </a:r>
            <a:br>
              <a:rPr lang="en-US" sz="4200" dirty="0"/>
            </a:br>
            <a:r>
              <a:rPr lang="en-US" sz="4200" dirty="0"/>
              <a:t>Systematically check your assumptions. </a:t>
            </a:r>
            <a:br>
              <a:rPr lang="en-US" sz="4200" dirty="0"/>
            </a:br>
            <a:r>
              <a:rPr lang="en-US" sz="4200" dirty="0"/>
              <a:t>Become comfortable with ambiguity. </a:t>
            </a:r>
            <a:br>
              <a:rPr lang="en-US" sz="4200" dirty="0"/>
            </a:br>
            <a:r>
              <a:rPr lang="en-US" sz="4200" dirty="0"/>
              <a:t>Celebrate diversity.”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                                                 </a:t>
            </a:r>
            <a:endParaRPr lang="en-US" sz="29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E9428-B47B-4148-ACD7-E2B856C62131}"/>
              </a:ext>
            </a:extLst>
          </p:cNvPr>
          <p:cNvSpPr txBox="1"/>
          <p:nvPr/>
        </p:nvSpPr>
        <p:spPr>
          <a:xfrm>
            <a:off x="304800" y="4467820"/>
            <a:ext cx="1067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www.culturosity.com/pdfs/What%20is%20Cultural%20Awareness.pdf, Accessed 14 Aug 19</a:t>
            </a:r>
            <a:r>
              <a:rPr lang="en-US" b="1" dirty="0"/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8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156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 </a:t>
            </a:r>
            <a:br>
              <a:rPr lang="en-US" altLang="en-US" sz="2400" dirty="0">
                <a:latin typeface="+mn-lt"/>
              </a:rPr>
            </a:br>
            <a:endParaRPr lang="en-US" altLang="en-US" sz="2400" dirty="0">
              <a:latin typeface="+mn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054078"/>
            <a:ext cx="6172200" cy="3394472"/>
          </a:xfrm>
        </p:spPr>
        <p:txBody>
          <a:bodyPr/>
          <a:lstStyle/>
          <a:p>
            <a:pPr eaLnBrk="1" hangingPunct="1">
              <a:buFontTx/>
              <a:buNone/>
            </a:pP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43050" y="567928"/>
            <a:ext cx="6172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+mn-lt"/>
              </a:rPr>
              <a:t>Nurturing a Culture of </a:t>
            </a:r>
            <a:r>
              <a:rPr lang="en-US" altLang="en-US" sz="4950" dirty="0">
                <a:latin typeface="+mn-lt"/>
              </a:rPr>
              <a:t>Respect</a:t>
            </a:r>
            <a:br>
              <a:rPr lang="en-US" altLang="en-US" sz="4950" dirty="0">
                <a:latin typeface="+mn-lt"/>
              </a:rPr>
            </a:br>
            <a:endParaRPr lang="en-US" altLang="en-US" sz="4950" dirty="0">
              <a:latin typeface="+mn-lt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43100" y="2899172"/>
            <a:ext cx="468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colleagues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943100" y="1790700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patients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943100" y="3825477"/>
            <a:ext cx="5543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en-US" sz="2400" dirty="0">
                <a:latin typeface="+mn-lt"/>
              </a:rPr>
            </a:br>
            <a:endParaRPr lang="en-US" altLang="en-US" sz="2400" dirty="0">
              <a:latin typeface="+mn-lt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943100" y="34480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staff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943100" y="2305050"/>
            <a:ext cx="348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families</a:t>
            </a:r>
          </a:p>
        </p:txBody>
      </p:sp>
    </p:spTree>
    <p:extLst>
      <p:ext uri="{BB962C8B-B14F-4D97-AF65-F5344CB8AC3E}">
        <p14:creationId xmlns:p14="http://schemas.microsoft.com/office/powerpoint/2010/main" val="2261974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414792"/>
            <a:ext cx="58293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Each culture is unique.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458200" cy="30861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Similar appearances (e.g., Chinese, Japanese, and Korean) do not mean cultural similarity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Sharing a  language (e.g., English-speaking East Asia Indians, British, Nigerians, Americans) does not mean cultural similarity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Sharing a nationality (e.g., New Yorkers, Hawaiians, Texans) does not mean cultural similarity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Sharing a religion does not mean cultural similarity</a:t>
            </a:r>
          </a:p>
        </p:txBody>
      </p:sp>
    </p:spTree>
    <p:extLst>
      <p:ext uri="{BB962C8B-B14F-4D97-AF65-F5344CB8AC3E}">
        <p14:creationId xmlns:p14="http://schemas.microsoft.com/office/powerpoint/2010/main" val="2766498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Comparing Cultural Norms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en-US" b="1" dirty="0"/>
              <a:t>Aspects of Culture</a:t>
            </a:r>
          </a:p>
          <a:p>
            <a:pPr>
              <a:defRPr/>
            </a:pPr>
            <a:r>
              <a:rPr lang="en-US" dirty="0"/>
              <a:t>Sense of self and space</a:t>
            </a:r>
          </a:p>
          <a:p>
            <a:pPr>
              <a:defRPr/>
            </a:pPr>
            <a:r>
              <a:rPr lang="en-US" dirty="0"/>
              <a:t>Communication and language</a:t>
            </a:r>
          </a:p>
          <a:p>
            <a:pPr>
              <a:defRPr/>
            </a:pPr>
            <a:r>
              <a:rPr lang="en-US" dirty="0"/>
              <a:t>Dress and appearance</a:t>
            </a:r>
          </a:p>
          <a:p>
            <a:pPr>
              <a:defRPr/>
            </a:pPr>
            <a:r>
              <a:rPr lang="en-US" dirty="0"/>
              <a:t>Food and eating habits</a:t>
            </a:r>
          </a:p>
          <a:p>
            <a:pPr>
              <a:defRPr/>
            </a:pPr>
            <a:r>
              <a:rPr lang="en-US" dirty="0"/>
              <a:t>Time and time consciousness</a:t>
            </a:r>
          </a:p>
          <a:p>
            <a:pPr>
              <a:buNone/>
              <a:defRPr/>
            </a:pPr>
            <a:br>
              <a:rPr lang="en-US" dirty="0"/>
            </a:br>
            <a:r>
              <a:rPr lang="en-US" sz="2400" dirty="0"/>
              <a:t>Gardenswartz L., Rowe A. </a:t>
            </a:r>
            <a:r>
              <a:rPr lang="en-US" sz="2400" i="1" dirty="0"/>
              <a:t>Managing Diversity: A Complete Desk Reference and Planning Guide</a:t>
            </a:r>
            <a:r>
              <a:rPr lang="en-US" sz="2400" dirty="0"/>
              <a:t>. New York and San Diego: Irwin/Pfeiffer &amp; Co., 1993, p. 386-387</a:t>
            </a:r>
          </a:p>
        </p:txBody>
      </p:sp>
    </p:spTree>
    <p:extLst>
      <p:ext uri="{BB962C8B-B14F-4D97-AF65-F5344CB8AC3E}">
        <p14:creationId xmlns:p14="http://schemas.microsoft.com/office/powerpoint/2010/main" val="275731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27076"/>
            <a:ext cx="6172200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Issues of Cultural Sensitivity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95351"/>
            <a:ext cx="7696200" cy="40385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Spirituality and religious 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Communication and interpersonal relationship styles including word choice, voice tone and volume, eye contact, and proper titles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End-of-life situations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Delivering bad news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Clothing, hair styles, and body adornment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Gender issues and consideration of appropriate male/female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Age, respect, and seniority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Discipline, correction, and training methods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Informal and social interactions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Individualism and equality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102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0632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=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 bwMode="auto">
          <a:xfrm>
            <a:off x="609600" y="0"/>
            <a:ext cx="6019800" cy="4509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99323" y="4509136"/>
            <a:ext cx="56921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>
                <a:hlinkClick r:id="rId3"/>
              </a:rPr>
              <a:t>https://cultureandhealth.wordpress.com/2010/12/23/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126117"/>
            <a:ext cx="354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https://cultureandhealth.wordpress.com/2010/12/23/iceberg-concept-of-culture/, Accessed 14 June 2019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0F50B-B455-48F2-A9B9-227D7C961EC3}"/>
              </a:ext>
            </a:extLst>
          </p:cNvPr>
          <p:cNvSpPr/>
          <p:nvPr/>
        </p:nvSpPr>
        <p:spPr>
          <a:xfrm>
            <a:off x="0" y="0"/>
            <a:ext cx="6096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85392-D0D4-4353-931F-9BD8850BC394}"/>
              </a:ext>
            </a:extLst>
          </p:cNvPr>
          <p:cNvSpPr/>
          <p:nvPr/>
        </p:nvSpPr>
        <p:spPr>
          <a:xfrm>
            <a:off x="6629400" y="0"/>
            <a:ext cx="2514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0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92906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Cultivating Cultural Humility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078"/>
            <a:ext cx="8229600" cy="3394472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A lifelong commitment to self-evaluation and self-critique</a:t>
            </a:r>
          </a:p>
          <a:p>
            <a:pPr>
              <a:defRPr/>
            </a:pPr>
            <a:r>
              <a:rPr lang="en-US" dirty="0"/>
              <a:t>Redressing power imbalances</a:t>
            </a:r>
          </a:p>
          <a:p>
            <a:pPr>
              <a:defRPr/>
            </a:pPr>
            <a:r>
              <a:rPr lang="en-US" dirty="0"/>
              <a:t>Developing mutually beneficial partnerships with communities on behalf of individuals and defined populations</a:t>
            </a:r>
          </a:p>
          <a:p>
            <a:pPr>
              <a:buNone/>
              <a:defRPr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sz="1700" dirty="0"/>
              <a:t>Tervalon M, Murray-Garcia J. Cultural humility versus cultural competence: a critical distinction in defining physician training outcomes in multicultural education. </a:t>
            </a:r>
            <a:br>
              <a:rPr lang="en-US" sz="1700" dirty="0"/>
            </a:br>
            <a:r>
              <a:rPr lang="en-US" sz="1700" dirty="0"/>
              <a:t>Journal of Health Care for the Poor and Underserved 9: 117-124, 1998</a:t>
            </a:r>
          </a:p>
        </p:txBody>
      </p:sp>
    </p:spTree>
    <p:extLst>
      <p:ext uri="{BB962C8B-B14F-4D97-AF65-F5344CB8AC3E}">
        <p14:creationId xmlns:p14="http://schemas.microsoft.com/office/powerpoint/2010/main" val="37630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95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Some Suggestions to Promote </a:t>
            </a:r>
            <a:br>
              <a:rPr lang="en-US" sz="2800" dirty="0">
                <a:latin typeface="+mn-lt"/>
                <a:cs typeface="Times New Roman" panose="02020603050405020304" pitchFamily="18" charset="0"/>
              </a:rPr>
            </a:br>
            <a:r>
              <a:rPr lang="en-US" sz="2800" dirty="0">
                <a:latin typeface="+mn-lt"/>
                <a:cs typeface="Times New Roman" panose="02020603050405020304" pitchFamily="18" charset="0"/>
              </a:rPr>
              <a:t>Cultural Awareness/Sensitivity for Vanderbilt Residents Heading to Kenya for a Surgical Elective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1379"/>
            <a:ext cx="8915400" cy="36611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Be respectful; practice good manners.  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Use titles when speaking to individuals: Ms., Mrs., Mr., Dr., Ma’am, Sir.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Remember: you are a guest.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Greet.  Ask about their family.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When in doubt, ask.  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Do not assume someone heard or comprehended what you said.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Dress appropriately.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Try local food—it’s quite good.</a:t>
            </a:r>
          </a:p>
          <a:p>
            <a:pPr marL="0" indent="0">
              <a:buNone/>
            </a:pPr>
            <a:r>
              <a:rPr lang="en-US" sz="4000" dirty="0">
                <a:cs typeface="Times New Roman" panose="02020603050405020304" pitchFamily="18" charset="0"/>
              </a:rPr>
              <a:t>Make a Kenyan friend.</a:t>
            </a:r>
          </a:p>
        </p:txBody>
      </p:sp>
    </p:spTree>
    <p:extLst>
      <p:ext uri="{BB962C8B-B14F-4D97-AF65-F5344CB8AC3E}">
        <p14:creationId xmlns:p14="http://schemas.microsoft.com/office/powerpoint/2010/main" val="23179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93A6-77AD-4F65-87BE-A3F2D1DC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600" cy="85725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sz="4000" dirty="0"/>
              <a:t>useful articles </a:t>
            </a:r>
            <a:r>
              <a:rPr lang="en-US" dirty="0"/>
              <a:t>related to host perceptions of volunteers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9890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C87C9-B107-4084-BA2E-F2F7084FE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5" t="26880" r="26667" b="45425"/>
          <a:stretch/>
        </p:blipFill>
        <p:spPr>
          <a:xfrm>
            <a:off x="108034" y="1092660"/>
            <a:ext cx="8807366" cy="285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413EA-C7D5-47C5-B021-477D27B47A6D}"/>
              </a:ext>
            </a:extLst>
          </p:cNvPr>
          <p:cNvSpPr txBox="1"/>
          <p:nvPr/>
        </p:nvSpPr>
        <p:spPr>
          <a:xfrm>
            <a:off x="914400" y="403121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Mulenga M, Rhodes Z, Wren SM, Parikh PP.  JAMA Surgery.  In press.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41A1E-3F46-4F54-803F-CA094DA0F3A6}"/>
              </a:ext>
            </a:extLst>
          </p:cNvPr>
          <p:cNvSpPr txBox="1"/>
          <p:nvPr/>
        </p:nvSpPr>
        <p:spPr>
          <a:xfrm>
            <a:off x="1219200" y="32521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Staff Perceptions and Expectations of International Visitors in Global Surgery Rotations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3068F-CE0B-4BAC-BF57-FCE302DC522E}"/>
              </a:ext>
            </a:extLst>
          </p:cNvPr>
          <p:cNvSpPr txBox="1"/>
          <p:nvPr/>
        </p:nvSpPr>
        <p:spPr>
          <a:xfrm>
            <a:off x="2743200" y="447675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76/119 staff (64%) Responded</a:t>
            </a:r>
          </a:p>
        </p:txBody>
      </p:sp>
    </p:spTree>
    <p:extLst>
      <p:ext uri="{BB962C8B-B14F-4D97-AF65-F5344CB8AC3E}">
        <p14:creationId xmlns:p14="http://schemas.microsoft.com/office/powerpoint/2010/main" val="407588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5E61-45F7-4B5F-AD75-FE791EC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0E6A0-85E2-4FEA-A036-598A6554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how critical thinking and cultural competence relate to each other in a global educational setting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the strengths and weaknesses of rote memory and critical thinking to encourage student participation in the educational experience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able to use these educational approaches in a culturally sensitive way to make our healthcare education relevant and actionable in a global setting.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41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BD6D-18EF-4DD6-B2E1-FAEC995A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5AAC-90EC-481B-9FA6-313D735C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Autofit/>
          </a:bodyPr>
          <a:lstStyle/>
          <a:p>
            <a:r>
              <a:rPr lang="en-US" sz="2800" dirty="0"/>
              <a:t>In this single-site study, local staff felt that visitors were beneficial to their facility in providing research and education opportunities and increasing clinical care capacity.  (60/61)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C7206-7A46-41D9-9C44-D9B1612E325E}"/>
              </a:ext>
            </a:extLst>
          </p:cNvPr>
          <p:cNvSpPr txBox="1"/>
          <p:nvPr/>
        </p:nvSpPr>
        <p:spPr>
          <a:xfrm>
            <a:off x="990600" y="444001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Mulenga M, Rhodes Z, Wren SM, Parikh PP.  JAMA Surgery.  In press. 2021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C5C2A-6A2A-46AF-8B47-7CB154D999EA}"/>
              </a:ext>
            </a:extLst>
          </p:cNvPr>
          <p:cNvSpPr txBox="1"/>
          <p:nvPr/>
        </p:nvSpPr>
        <p:spPr>
          <a:xfrm>
            <a:off x="422787" y="3028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However, more than 40% perceived a negative effect with visitors imposing their medical care concepts onto local practices.  (24/57)</a:t>
            </a:r>
          </a:p>
        </p:txBody>
      </p:sp>
    </p:spTree>
    <p:extLst>
      <p:ext uri="{BB962C8B-B14F-4D97-AF65-F5344CB8AC3E}">
        <p14:creationId xmlns:p14="http://schemas.microsoft.com/office/powerpoint/2010/main" val="9967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8CEC-AA99-40DD-9BDB-303B85BF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FA550-5620-4E65-8892-4A7E6D8E6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5306" r="19999" b="28746"/>
          <a:stretch/>
        </p:blipFill>
        <p:spPr>
          <a:xfrm>
            <a:off x="349634" y="0"/>
            <a:ext cx="8321926" cy="33944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F7AB-4392-4035-B958-8AE1A2DD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19500"/>
            <a:ext cx="8153400" cy="107037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Globalization and Health (2021) 17:115 </a:t>
            </a:r>
          </a:p>
          <a:p>
            <a:pPr marL="0" indent="0">
              <a:buNone/>
            </a:pPr>
            <a:r>
              <a:rPr lang="en-US" sz="2000" b="1" dirty="0">
                <a:hlinkClick r:id="rId4"/>
              </a:rPr>
              <a:t>https://globalizationandhealth.biomedcentral.com/track/pdf/10.1186/s12992-021-00741-0.pdf</a:t>
            </a:r>
            <a:r>
              <a:rPr lang="en-US" sz="2000" b="1" dirty="0"/>
              <a:t> </a:t>
            </a:r>
            <a:endParaRPr lang="LID4096" sz="2000" b="1" dirty="0"/>
          </a:p>
        </p:txBody>
      </p:sp>
    </p:spTree>
    <p:extLst>
      <p:ext uri="{BB962C8B-B14F-4D97-AF65-F5344CB8AC3E}">
        <p14:creationId xmlns:p14="http://schemas.microsoft.com/office/powerpoint/2010/main" val="328134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7A6C-7B9E-483A-908E-8E73F0F1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Cultural insensitivity was significant issue</a:t>
            </a:r>
            <a:br>
              <a:rPr lang="en-US" sz="3200" dirty="0"/>
            </a:br>
            <a:endParaRPr lang="LID4096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2ABE-8492-4539-889B-7029B56F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9431"/>
            <a:ext cx="8229600" cy="3394472"/>
          </a:xfrm>
        </p:spPr>
        <p:txBody>
          <a:bodyPr/>
          <a:lstStyle/>
          <a:p>
            <a:r>
              <a:rPr lang="en-US" sz="2800" dirty="0"/>
              <a:t>Not understanding local customs and culture</a:t>
            </a:r>
          </a:p>
          <a:p>
            <a:r>
              <a:rPr lang="en-US" sz="2800" dirty="0"/>
              <a:t>Treating local health professionals as less knowledgeable than volunteers—even about local diseases</a:t>
            </a:r>
          </a:p>
          <a:p>
            <a:r>
              <a:rPr lang="en-US" sz="2800" dirty="0"/>
              <a:t>Language difficulties</a:t>
            </a:r>
          </a:p>
          <a:p>
            <a:r>
              <a:rPr lang="en-US" sz="2800" dirty="0"/>
              <a:t>Lack of respect for governmental regulations required to practice medicine short term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4488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18814" r="32373" b="7925"/>
          <a:stretch>
            <a:fillRect/>
          </a:stretch>
        </p:blipFill>
        <p:spPr bwMode="auto">
          <a:xfrm>
            <a:off x="0" y="-19050"/>
            <a:ext cx="57721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Box 6"/>
          <p:cNvSpPr txBox="1">
            <a:spLocks noChangeArrowheads="1"/>
          </p:cNvSpPr>
          <p:nvPr/>
        </p:nvSpPr>
        <p:spPr bwMode="auto">
          <a:xfrm>
            <a:off x="5715000" y="15621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latin typeface="+mn-lt"/>
                <a:hlinkClick r:id="rId3"/>
              </a:rPr>
              <a:t>https://www.mdmag.com/journals/surgical-rounds/2007/2007-11/2007-11_02</a:t>
            </a:r>
            <a:r>
              <a:rPr lang="en-US" dirty="0">
                <a:latin typeface="+mn-lt"/>
              </a:rPr>
              <a:t>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Accessed 30 Sept 19</a:t>
            </a:r>
            <a:endParaRPr lang="en-US" alt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E721C-BDFA-4D48-B761-16F059F7B5BA}"/>
              </a:ext>
            </a:extLst>
          </p:cNvPr>
          <p:cNvSpPr/>
          <p:nvPr/>
        </p:nvSpPr>
        <p:spPr>
          <a:xfrm>
            <a:off x="5715000" y="-1905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94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0"/>
            <a:ext cx="86106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 Rounded MT Bold" panose="020F0704030504030204" pitchFamily="34" charset="0"/>
              </a:rPr>
              <a:t>Suggestions from Operating in the Global Theater i</a:t>
            </a:r>
          </a:p>
          <a:p>
            <a:endParaRPr lang="en-US" sz="1350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criticism of the hospital, the living accommodations, the food, the climate, the political situation.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 a good attitude and remember why you embarked on the humanitarian/volunteerism outing in the first place. (cf. Steve Covey)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making comparisons publicly or stating: “In Nashville this patient would not have expired.”  You are not in Nashville.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94272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"/>
            <a:ext cx="8915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 Rounded MT Bold" panose="020F0704030504030204" pitchFamily="34" charset="0"/>
              </a:rPr>
              <a:t>Suggestions from </a:t>
            </a:r>
          </a:p>
          <a:p>
            <a:pPr algn="ctr"/>
            <a:r>
              <a:rPr lang="en-US" sz="2700" dirty="0">
                <a:latin typeface="Arial Rounded MT Bold" panose="020F0704030504030204" pitchFamily="34" charset="0"/>
              </a:rPr>
              <a:t>Operating in the Global Theater ii</a:t>
            </a: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discuss trip expenses or how much this outing is costing you.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Mention or introduce suggestions for improvements collaboratively and gradually.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yourself as a temporary substitute; the host is the coach.  If you are covering for the host, resist the temptation to rewrite the “playbook”.</a:t>
            </a:r>
          </a:p>
          <a:p>
            <a:endParaRPr lang="en-US" sz="1350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permission before photographing.</a:t>
            </a:r>
          </a:p>
          <a:p>
            <a:endParaRPr lang="en-US" sz="1350" dirty="0">
              <a:latin typeface="Arial Rounded MT Bold" panose="020F0704030504030204" pitchFamily="34" charset="0"/>
            </a:endParaRPr>
          </a:p>
          <a:p>
            <a:endParaRPr lang="en-US" sz="135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5008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versal golden r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10" y="0"/>
            <a:ext cx="39464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5248" y="514350"/>
            <a:ext cx="4426752" cy="44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Universality of the Golden Rule*</a:t>
            </a:r>
          </a:p>
          <a:p>
            <a:pPr algn="ctr">
              <a:spcBef>
                <a:spcPct val="50000"/>
              </a:spcBef>
            </a:pPr>
            <a:r>
              <a:rPr lang="en-US" altLang="en-US" sz="2600" dirty="0"/>
              <a:t>“Do Not Do to Others What You Do Not Want Done to Yourself”</a:t>
            </a:r>
          </a:p>
          <a:p>
            <a:pPr algn="ctr">
              <a:spcBef>
                <a:spcPct val="50000"/>
              </a:spcBef>
            </a:pPr>
            <a:br>
              <a:rPr lang="en-US" altLang="en-US" sz="2600" dirty="0"/>
            </a:br>
            <a:r>
              <a:rPr lang="en-US" altLang="en-US" sz="2600" dirty="0"/>
              <a:t>Confucius</a:t>
            </a:r>
          </a:p>
          <a:p>
            <a:pPr algn="ctr">
              <a:spcBef>
                <a:spcPct val="50000"/>
              </a:spcBef>
            </a:pPr>
            <a:endParaRPr lang="en-US" altLang="en-US" sz="2400" dirty="0"/>
          </a:p>
          <a:p>
            <a:pPr algn="ctr">
              <a:spcBef>
                <a:spcPct val="50000"/>
              </a:spcBef>
            </a:pPr>
            <a:r>
              <a:rPr lang="en-US" altLang="en-US" sz="1350" dirty="0"/>
              <a:t>*</a:t>
            </a:r>
            <a:r>
              <a:rPr lang="en-US" altLang="en-US" sz="1350" dirty="0">
                <a:hlinkClick r:id="rId4"/>
              </a:rPr>
              <a:t>http://www.pflaum.com/goldrule/newgrpost.pdf</a:t>
            </a:r>
            <a:br>
              <a:rPr lang="en-US" altLang="en-US" sz="1350" dirty="0"/>
            </a:br>
            <a:r>
              <a:rPr lang="en-US" altLang="en-US" sz="1350" dirty="0"/>
              <a:t>(25 May 2005)--used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1427453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373DC-41BC-461F-896B-E437245EEC8C}"/>
              </a:ext>
            </a:extLst>
          </p:cNvPr>
          <p:cNvSpPr txBox="1"/>
          <p:nvPr/>
        </p:nvSpPr>
        <p:spPr>
          <a:xfrm>
            <a:off x="304800" y="196042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Relationships</a:t>
            </a:r>
          </a:p>
          <a:p>
            <a:pPr algn="ctr"/>
            <a:r>
              <a:rPr lang="en-US" sz="5400" dirty="0"/>
              <a:t>Respect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CA961-9867-4BF6-AA52-88F124A779E1}"/>
              </a:ext>
            </a:extLst>
          </p:cNvPr>
          <p:cNvSpPr txBox="1"/>
          <p:nvPr/>
        </p:nvSpPr>
        <p:spPr>
          <a:xfrm>
            <a:off x="2209800" y="51435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The R Words</a:t>
            </a:r>
          </a:p>
        </p:txBody>
      </p:sp>
    </p:spTree>
    <p:extLst>
      <p:ext uri="{BB962C8B-B14F-4D97-AF65-F5344CB8AC3E}">
        <p14:creationId xmlns:p14="http://schemas.microsoft.com/office/powerpoint/2010/main" val="26942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8496-6BEE-44C8-8EB5-9C2E2336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5150"/>
            <a:ext cx="8229600" cy="857250"/>
          </a:xfrm>
        </p:spPr>
        <p:txBody>
          <a:bodyPr/>
          <a:lstStyle/>
          <a:p>
            <a:r>
              <a:rPr lang="en-US" sz="3200" dirty="0"/>
              <a:t>Margaret.tarpley@vanderbilt.edu</a:t>
            </a:r>
          </a:p>
        </p:txBody>
      </p:sp>
    </p:spTree>
    <p:extLst>
      <p:ext uri="{BB962C8B-B14F-4D97-AF65-F5344CB8AC3E}">
        <p14:creationId xmlns:p14="http://schemas.microsoft.com/office/powerpoint/2010/main" val="84057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657-5500-41F1-9351-8102CBDD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07809"/>
            <a:ext cx="7543800" cy="1088068"/>
          </a:xfrm>
        </p:spPr>
        <p:txBody>
          <a:bodyPr/>
          <a:lstStyle/>
          <a:p>
            <a:r>
              <a:rPr lang="en-US" dirty="0"/>
              <a:t>Plans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4F33-A332-40CE-A93E-988579FC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384300"/>
            <a:ext cx="8372475" cy="3273425"/>
          </a:xfrm>
        </p:spPr>
        <p:txBody>
          <a:bodyPr>
            <a:normAutofit fontScale="92500"/>
          </a:bodyPr>
          <a:lstStyle/>
          <a:p>
            <a:r>
              <a:rPr lang="en-US" sz="2250" b="1" dirty="0">
                <a:cs typeface="Arial" panose="020B0604020202020204" pitchFamily="34" charset="0"/>
              </a:rPr>
              <a:t>Cultural Competence/Cultural Awareness/Sensitivity </a:t>
            </a:r>
            <a:r>
              <a:rPr lang="en-US" sz="2250" dirty="0">
                <a:cs typeface="Arial" panose="020B0604020202020204" pitchFamily="34" charset="0"/>
              </a:rPr>
              <a:t>– Maggie Tarpley</a:t>
            </a:r>
            <a:endParaRPr lang="en-US" sz="2250" dirty="0"/>
          </a:p>
          <a:p>
            <a:r>
              <a:rPr lang="en-US" sz="2250" b="1" dirty="0"/>
              <a:t>Introduction to Critical Thinking </a:t>
            </a:r>
            <a:r>
              <a:rPr lang="en-US" sz="2250" dirty="0"/>
              <a:t>– Shari Falkenheimer</a:t>
            </a:r>
          </a:p>
          <a:p>
            <a:r>
              <a:rPr lang="en-US" sz="2250" b="1" dirty="0"/>
              <a:t>Personal Experiences in Healthcare Education </a:t>
            </a:r>
            <a:r>
              <a:rPr lang="en-US" sz="2250" dirty="0"/>
              <a:t>– Panelists</a:t>
            </a:r>
          </a:p>
          <a:p>
            <a:pPr lvl="1"/>
            <a:r>
              <a:rPr lang="en-US" sz="1950" b="1" dirty="0"/>
              <a:t>Healthcare Education Mission: Cultural Competence and Critical Thinking </a:t>
            </a:r>
            <a:r>
              <a:rPr lang="en-US" sz="1950" dirty="0"/>
              <a:t>– Rachel and Eric McLaughlin</a:t>
            </a:r>
          </a:p>
          <a:p>
            <a:pPr lvl="1"/>
            <a:r>
              <a:rPr lang="en-US" sz="1950" dirty="0"/>
              <a:t>Sarah Kent – Family Medicine residency training in a creative access nation</a:t>
            </a:r>
          </a:p>
          <a:p>
            <a:pPr lvl="1"/>
            <a:r>
              <a:rPr lang="en-US" sz="1950" b="1" dirty="0"/>
              <a:t>Starting a new residency in an established medical school in Botswana – </a:t>
            </a:r>
            <a:r>
              <a:rPr lang="en-US" sz="1950" dirty="0"/>
              <a:t>John Tarpley</a:t>
            </a:r>
          </a:p>
          <a:p>
            <a:pPr marL="150876" lvl="1" indent="0">
              <a:buNone/>
            </a:pPr>
            <a:r>
              <a:rPr lang="en-US" sz="2250" b="1" dirty="0"/>
              <a:t>Discussion with panelists and audience</a:t>
            </a:r>
          </a:p>
          <a:p>
            <a:pPr marL="150876" lvl="1" indent="0">
              <a:buNone/>
            </a:pP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289522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58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8B07E-94EB-4EAE-A3C6-240FAFDF3489}"/>
              </a:ext>
            </a:extLst>
          </p:cNvPr>
          <p:cNvSpPr txBox="1">
            <a:spLocks/>
          </p:cNvSpPr>
          <p:nvPr/>
        </p:nvSpPr>
        <p:spPr>
          <a:xfrm>
            <a:off x="546743" y="1386574"/>
            <a:ext cx="7772400" cy="110251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Cultural Competence/Cultural Awareness/Sensitivity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0F90F4-8D0D-4042-808F-C0610B0FA727}"/>
              </a:ext>
            </a:extLst>
          </p:cNvPr>
          <p:cNvSpPr txBox="1">
            <a:spLocks/>
          </p:cNvSpPr>
          <p:nvPr/>
        </p:nvSpPr>
        <p:spPr>
          <a:xfrm>
            <a:off x="1295400" y="3837024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EDA3BA-0497-4FFC-95AF-888C576F3801}"/>
              </a:ext>
            </a:extLst>
          </p:cNvPr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D3D709E-151D-4B66-B63D-D6D7557EE092}"/>
              </a:ext>
            </a:extLst>
          </p:cNvPr>
          <p:cNvSpPr txBox="1">
            <a:spLocks/>
          </p:cNvSpPr>
          <p:nvPr/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4DC0D-3DEC-4DCC-8E75-089FDC5EB5B2}"/>
              </a:ext>
            </a:extLst>
          </p:cNvPr>
          <p:cNvSpPr txBox="1"/>
          <p:nvPr/>
        </p:nvSpPr>
        <p:spPr>
          <a:xfrm>
            <a:off x="1066800" y="2903358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48A854-E11C-406A-BB9A-8A70DA2A7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63" y="137478"/>
            <a:ext cx="129856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26E02-3EB3-4015-8B52-96DC6E611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6"/>
            <a:ext cx="2592480" cy="762066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4CDF4EC-B1CB-47E6-84F8-843998A0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0086" r="38847" b="58063"/>
          <a:stretch>
            <a:fillRect/>
          </a:stretch>
        </p:blipFill>
        <p:spPr bwMode="auto">
          <a:xfrm>
            <a:off x="226920" y="4084479"/>
            <a:ext cx="2592480" cy="6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64B09-E40C-461E-A0E2-4D4F00F8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8279"/>
            <a:ext cx="1762874" cy="77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4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6BBB-A893-40A6-BD35-96E7CCEF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87"/>
            <a:ext cx="8229600" cy="857250"/>
          </a:xfrm>
        </p:spPr>
        <p:txBody>
          <a:bodyPr/>
          <a:lstStyle/>
          <a:p>
            <a:r>
              <a:rPr lang="en-US" dirty="0"/>
              <a:t>Competence vs Sensitivity and Awareness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E35C-D19D-40B4-BC33-67271E6F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3049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Reaching cultural competence takes a long time and is achieved by few persons who come from outside the culture and stay for brief periods.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All of us can be sensitive and aware if we engage a new culture with humility (our knowledge is quite limited) and show respect for each person we meet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6706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028" y="1009958"/>
            <a:ext cx="46863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Paulo Freire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2297996"/>
            <a:ext cx="838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Paulo Freire (1921–1997) was an educator.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Paulo Freire was not a North American. He was Brazilian.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He taught that learning was partnership, not just a one-way information transfer.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1508" name="Picture 4" descr="Frei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22919"/>
            <a:ext cx="186451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332324" y="4594869"/>
            <a:ext cx="462915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350" dirty="0"/>
              <a:t> http://www.unomaha.edu/~pto/paulo.htm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14650" y="422920"/>
            <a:ext cx="40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3B76C-F2D7-4BBB-B993-8CA7378C66FC}"/>
              </a:ext>
            </a:extLst>
          </p:cNvPr>
          <p:cNvSpPr txBox="1"/>
          <p:nvPr/>
        </p:nvSpPr>
        <p:spPr>
          <a:xfrm>
            <a:off x="609600" y="4095750"/>
            <a:ext cx="721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i="1" dirty="0"/>
              <a:t>Pedagogy of the Oppressed</a:t>
            </a:r>
            <a:r>
              <a:rPr lang="en-US" altLang="en-US" sz="1800" dirty="0"/>
              <a:t>. (Translated from the original 1968 Portuguese MS). New York: Continuum, 1970.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5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644F-1E0C-4CB3-92AF-8E93084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n-US" dirty="0"/>
              <a:t>Culturally sensitive medical volunteer relationships are partnerships—not just one-way transfers of skills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0998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055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Cultural awareness starts with a “sense of a perceived need”.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50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If one is not culturally sensitive in SF, Boston, DC, LA, Chicago, Dallas, or Nashville, likely they will not be culturally sensitive in Asia, Africa, Europe, or the other Americas.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5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1273</Words>
  <Application>Microsoft Office PowerPoint</Application>
  <PresentationFormat>On-screen Show (16:9)</PresentationFormat>
  <Paragraphs>141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Avenir LT Std 55 Roman</vt:lpstr>
      <vt:lpstr>Calibri</vt:lpstr>
      <vt:lpstr>Calibri Light</vt:lpstr>
      <vt:lpstr>Times New Roman</vt:lpstr>
      <vt:lpstr>Office Theme</vt:lpstr>
      <vt:lpstr>Custom Design</vt:lpstr>
      <vt:lpstr>1_Office Theme</vt:lpstr>
      <vt:lpstr>PowerPoint Presentation</vt:lpstr>
      <vt:lpstr>Objectives</vt:lpstr>
      <vt:lpstr>Plans for this Session</vt:lpstr>
      <vt:lpstr>PowerPoint Presentation</vt:lpstr>
      <vt:lpstr>PowerPoint Presentation</vt:lpstr>
      <vt:lpstr>Competence vs Sensitivity and Awareness</vt:lpstr>
      <vt:lpstr>Paulo Freire</vt:lpstr>
      <vt:lpstr>Culturally sensitive medical volunteer relationships are partnerships—not just one-way transfers of skills</vt:lpstr>
      <vt:lpstr>Cultural awareness starts with a “sense of a perceived need”.</vt:lpstr>
      <vt:lpstr>Four Degrees of Cultural Awareness</vt:lpstr>
      <vt:lpstr>   </vt:lpstr>
      <vt:lpstr>Each culture is unique.</vt:lpstr>
      <vt:lpstr>Comparing Cultural Norms and Values</vt:lpstr>
      <vt:lpstr>Issues of Cultural Sensitivity </vt:lpstr>
      <vt:lpstr>PowerPoint Presentation</vt:lpstr>
      <vt:lpstr>Cultivating Cultural Humility</vt:lpstr>
      <vt:lpstr>Some Suggestions to Promote  Cultural Awareness/Sensitivity for Vanderbilt Residents Heading to Kenya for a Surgical Elective</vt:lpstr>
      <vt:lpstr>Two useful articles related to host perceptions of volunteers</vt:lpstr>
      <vt:lpstr>PowerPoint Presentation</vt:lpstr>
      <vt:lpstr>Discussion</vt:lpstr>
      <vt:lpstr>PowerPoint Presentation</vt:lpstr>
      <vt:lpstr>Cultural insensitivity was significant 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Margaret.tarpley@vanderbilt.edu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here lorem ipsum</dc:title>
  <dc:creator>Alicia Marquez</dc:creator>
  <cp:lastModifiedBy>James Smith</cp:lastModifiedBy>
  <cp:revision>96</cp:revision>
  <dcterms:created xsi:type="dcterms:W3CDTF">2019-01-17T15:06:19Z</dcterms:created>
  <dcterms:modified xsi:type="dcterms:W3CDTF">2021-11-10T00:56:23Z</dcterms:modified>
</cp:coreProperties>
</file>