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99" r:id="rId4"/>
    <p:sldId id="300" r:id="rId5"/>
    <p:sldId id="257" r:id="rId6"/>
    <p:sldId id="297" r:id="rId7"/>
    <p:sldId id="260" r:id="rId8"/>
    <p:sldId id="279" r:id="rId9"/>
    <p:sldId id="304" r:id="rId10"/>
    <p:sldId id="301" r:id="rId11"/>
    <p:sldId id="305" r:id="rId12"/>
    <p:sldId id="306" r:id="rId13"/>
    <p:sldId id="302" r:id="rId14"/>
    <p:sldId id="303" r:id="rId15"/>
    <p:sldId id="296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A81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88A2B7F-2768-4CE3-9592-37E4DC23D9DB}" type="datetime1">
              <a:rPr lang="en-US"/>
              <a:pPr>
                <a:defRPr/>
              </a:pPr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DAC2871-48B5-4040-B74B-89FCE17B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F8198FC-72B4-42A5-895B-EB10803C5342}" type="datetime1">
              <a:rPr lang="en-US"/>
              <a:pPr>
                <a:defRPr/>
              </a:pPr>
              <a:t>11/9/2013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DD0236F-DDF2-459F-AAB1-D5813BC2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Oral learners are more event-oriented and concrete-oriented. We from book cultures often think abstractly. This is a circle. No, it’s a pizza!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We need to radically RETHINK how we do mission work in oral cultures. 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Okay, let’s have some fun. Here are a couple of exercises for us.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0236F-DDF2-459F-AAB1-D5813BC2F5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We often do teaching and preaching based on single verses of the Bible, or take a bunch of verses from different chapters and books of the Bible and relate them to a topic.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oral cultures, it’s much better to use the stories of the Bible. 75% of the Bible is narrative – it’s stories!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6C42-E056-4CDB-9994-4B973E95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0DA3-EEB4-4A8C-A612-A5502F22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D847-731D-41FF-8334-D2BC16829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CFCD-E8B0-4CC1-9B78-9A5A98F0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99F8-DAD0-4553-9C98-17462A4F3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203E-A959-446A-8FB1-F82D67CAE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E556-5BB4-462D-B6BD-B6AC23835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5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F294-55E8-4811-9C09-E7D7926C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237F-1FD8-4805-B4E1-D16053D3F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CAE3-1379-467E-9264-8E57BDCB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2873-3786-4AA1-96DD-B3D2DDF5A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  <a:ea typeface="ＭＳ Ｐゴシック" charset="-128"/>
              </a:defRPr>
            </a:lvl1pPr>
          </a:lstStyle>
          <a:p>
            <a:pPr>
              <a:defRPr/>
            </a:pPr>
            <a:fld id="{7C7B1229-EC86-4E78-8503-5F501842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7" r:id="rId2"/>
    <p:sldLayoutId id="2147483855" r:id="rId3"/>
    <p:sldLayoutId id="2147483848" r:id="rId4"/>
    <p:sldLayoutId id="2147483849" r:id="rId5"/>
    <p:sldLayoutId id="2147483850" r:id="rId6"/>
    <p:sldLayoutId id="2147483851" r:id="rId7"/>
    <p:sldLayoutId id="2147483856" r:id="rId8"/>
    <p:sldLayoutId id="2147483857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382000" cy="1066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None/>
              <a:defRPr/>
            </a:pPr>
            <a:r>
              <a:rPr lang="en-US" sz="3400" dirty="0" smtClean="0"/>
              <a:t>Tim Brown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err="1" smtClean="0"/>
              <a:t>visionSynergy</a:t>
            </a:r>
            <a:r>
              <a:rPr lang="en-US" sz="2800" dirty="0"/>
              <a:t>  </a:t>
            </a:r>
            <a:r>
              <a:rPr lang="en-US" sz="2800" dirty="0" smtClean="0"/>
              <a:t>-- T4 Global -- International </a:t>
            </a:r>
            <a:r>
              <a:rPr lang="en-US" sz="2800" dirty="0" err="1" smtClean="0"/>
              <a:t>Orality</a:t>
            </a:r>
            <a:r>
              <a:rPr lang="en-US" sz="2800" dirty="0" smtClean="0"/>
              <a:t> Network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3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 typeface="Wingdings" charset="2"/>
              <a:buNone/>
              <a:defRPr/>
            </a:pPr>
            <a:endParaRPr lang="en-US" sz="20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Using Stories for Community Health and Development in Oral Cultures</a:t>
            </a:r>
            <a:endParaRPr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Identify a topic(s)</a:t>
            </a:r>
          </a:p>
          <a:p>
            <a:pPr lvl="1"/>
            <a:r>
              <a:rPr lang="en-US" sz="3200" dirty="0" smtClean="0"/>
              <a:t>Community health and social issues</a:t>
            </a:r>
          </a:p>
          <a:p>
            <a:r>
              <a:rPr lang="en-US" sz="3200" dirty="0" smtClean="0"/>
              <a:t>Collect information</a:t>
            </a:r>
          </a:p>
          <a:p>
            <a:r>
              <a:rPr lang="en-US" sz="3200" dirty="0" smtClean="0"/>
              <a:t>Identify what needs to be remembered/recalled</a:t>
            </a:r>
          </a:p>
          <a:p>
            <a:r>
              <a:rPr lang="en-US" sz="3200" dirty="0" smtClean="0"/>
              <a:t>Develop a story/narrative that is:</a:t>
            </a:r>
          </a:p>
          <a:p>
            <a:pPr lvl="1"/>
            <a:r>
              <a:rPr lang="en-US" sz="3200" dirty="0" smtClean="0"/>
              <a:t>Scientifically Accurate</a:t>
            </a:r>
          </a:p>
          <a:p>
            <a:pPr lvl="1"/>
            <a:r>
              <a:rPr lang="en-US" sz="3200" dirty="0" smtClean="0"/>
              <a:t>Culturally Appropriate</a:t>
            </a:r>
          </a:p>
          <a:p>
            <a:pPr lvl="1"/>
            <a:r>
              <a:rPr lang="en-US" sz="3200" dirty="0" smtClean="0"/>
              <a:t>Clearly communicates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20865"/>
            <a:ext cx="7239000" cy="48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838798"/>
            <a:ext cx="6706374" cy="51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6000" dirty="0" smtClean="0"/>
              <a:t>Malaria</a:t>
            </a:r>
          </a:p>
          <a:p>
            <a:pPr lvl="1"/>
            <a:r>
              <a:rPr lang="en-US" sz="6000" dirty="0" smtClean="0"/>
              <a:t>Symptoms</a:t>
            </a:r>
          </a:p>
          <a:p>
            <a:pPr lvl="1"/>
            <a:r>
              <a:rPr lang="en-US" sz="6000" dirty="0" smtClean="0"/>
              <a:t>Treatment</a:t>
            </a:r>
          </a:p>
          <a:p>
            <a:pPr lvl="1"/>
            <a:r>
              <a:rPr lang="en-US" sz="6000" dirty="0" smtClean="0"/>
              <a:t>Prevention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2735"/>
            <a:ext cx="7924800" cy="501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 more information:</a:t>
            </a:r>
          </a:p>
        </p:txBody>
      </p:sp>
      <p:sp>
        <p:nvSpPr>
          <p:cNvPr id="18435" name="Text Placeholder 6"/>
          <p:cNvSpPr>
            <a:spLocks noGrp="1"/>
          </p:cNvSpPr>
          <p:nvPr>
            <p:ph sz="quarter" idx="1"/>
          </p:nvPr>
        </p:nvSpPr>
        <p:spPr>
          <a:xfrm>
            <a:off x="5257800" y="1466850"/>
            <a:ext cx="3749675" cy="2667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Tim Brown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err="1" smtClean="0">
                <a:ea typeface="ＭＳ Ｐゴシック" pitchFamily="34" charset="-128"/>
              </a:rPr>
              <a:t>visionSynergy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tbrown@visionsynergy.net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2"/>
          </p:nvPr>
        </p:nvSpPr>
        <p:spPr>
          <a:xfrm>
            <a:off x="974725" y="1466850"/>
            <a:ext cx="4111625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Susie Brown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International </a:t>
            </a:r>
            <a:r>
              <a:rPr lang="en-US" altLang="en-US" dirty="0" err="1" smtClean="0">
                <a:ea typeface="ＭＳ Ｐゴシック" pitchFamily="34" charset="-128"/>
              </a:rPr>
              <a:t>Orality</a:t>
            </a:r>
            <a:r>
              <a:rPr lang="en-US" altLang="en-US" dirty="0" smtClean="0">
                <a:ea typeface="ＭＳ Ｐゴシック" pitchFamily="34" charset="-128"/>
              </a:rPr>
              <a:t> Network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Oral Arts/Women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susie.brown@cox.net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5107" r="17882" b="41414"/>
          <a:stretch>
            <a:fillRect/>
          </a:stretch>
        </p:blipFill>
        <p:spPr bwMode="auto">
          <a:xfrm>
            <a:off x="2945719" y="3581400"/>
            <a:ext cx="3252562" cy="2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78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are these?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12097"/>
          <a:stretch>
            <a:fillRect/>
          </a:stretch>
        </p:blipFill>
        <p:spPr bwMode="auto">
          <a:xfrm>
            <a:off x="1458913" y="2178050"/>
            <a:ext cx="699928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Which item doesn’t belong?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43200"/>
            <a:ext cx="6781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Which item doesn’t belong?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80098"/>
            <a:ext cx="7848600" cy="529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ea typeface="ＭＳ Ｐゴシック" pitchFamily="34" charset="-128"/>
              </a:rPr>
              <a:t>Three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Teach them to read</a:t>
            </a:r>
          </a:p>
          <a:p>
            <a:r>
              <a:rPr lang="en-US" altLang="en-US" sz="4000" dirty="0" smtClean="0">
                <a:ea typeface="ＭＳ Ｐゴシック" pitchFamily="34" charset="-128"/>
              </a:rPr>
              <a:t>“</a:t>
            </a:r>
            <a:r>
              <a:rPr lang="en-US" altLang="en-US" sz="4000" dirty="0" err="1" smtClean="0">
                <a:ea typeface="ＭＳ Ｐゴシック" pitchFamily="34" charset="-128"/>
              </a:rPr>
              <a:t>Oralize</a:t>
            </a:r>
            <a:r>
              <a:rPr lang="en-US" altLang="en-US" sz="4000" dirty="0" smtClean="0">
                <a:ea typeface="ＭＳ Ｐゴシック" pitchFamily="34" charset="-128"/>
              </a:rPr>
              <a:t>”  literate teaching/</a:t>
            </a:r>
          </a:p>
          <a:p>
            <a:pPr marL="319088" lvl="1" indent="0">
              <a:buFont typeface="Wingdings 2" pitchFamily="18" charset="2"/>
              <a:buNone/>
            </a:pPr>
            <a:r>
              <a:rPr lang="en-US" altLang="en-US" sz="3800" dirty="0" smtClean="0">
                <a:ea typeface="ＭＳ Ｐゴシック" pitchFamily="34" charset="-128"/>
              </a:rPr>
              <a:t>	Audio recordings/films</a:t>
            </a:r>
            <a:endParaRPr lang="en-US" altLang="en-US" sz="4000" dirty="0" smtClean="0">
              <a:ea typeface="ＭＳ Ｐゴシック" pitchFamily="34" charset="-128"/>
            </a:endParaRPr>
          </a:p>
          <a:p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 smtClean="0">
                <a:ea typeface="ＭＳ Ｐゴシック" pitchFamily="34" charset="-128"/>
              </a:rPr>
              <a:t>Start fresh –</a:t>
            </a:r>
            <a:endParaRPr lang="en-US" altLang="en-US" sz="4000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altLang="en-US" sz="96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Orality</a:t>
            </a:r>
            <a:endParaRPr lang="en-US" altLang="en-US" sz="9600" b="1" i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Communication/Learning Styles</a:t>
            </a:r>
            <a:br>
              <a:rPr lang="en-US" sz="3600" smtClean="0"/>
            </a:br>
            <a:r>
              <a:rPr lang="en-US" sz="3600" smtClean="0"/>
              <a:t>Literate/Book    and    Oral/Traditional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3749675" cy="4267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Lecture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Outline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Summarize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Divide into parts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Study/Reference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Individual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Abstract 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Knowledge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5425" cy="4267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Repetition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Narrative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Events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Stories, drama, music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Participation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Community/Discussion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Concrete 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Keys for </a:t>
            </a:r>
            <a:r>
              <a:rPr lang="en-US" altLang="en-US" dirty="0">
                <a:ea typeface="ＭＳ Ｐゴシック" pitchFamily="34" charset="-128"/>
              </a:rPr>
              <a:t>W</a:t>
            </a:r>
            <a:r>
              <a:rPr lang="en-US" altLang="en-US" dirty="0" smtClean="0">
                <a:ea typeface="ＭＳ Ｐゴシック" pitchFamily="34" charset="-128"/>
              </a:rPr>
              <a:t>orking in Oral Cultures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8388" y="1598612"/>
            <a:ext cx="7772400" cy="4573587"/>
          </a:xfrm>
        </p:spPr>
        <p:txBody>
          <a:bodyPr/>
          <a:lstStyle/>
          <a:p>
            <a:pPr marL="609600" indent="-609600" eaLnBrk="1" hangingPunct="1">
              <a:buFont typeface="Times" charset="0"/>
              <a:buAutoNum type="arabicPeriod"/>
              <a:defRPr/>
            </a:pPr>
            <a:r>
              <a:rPr lang="en-US" sz="4000" dirty="0" smtClean="0"/>
              <a:t>Understand Oral Cultures</a:t>
            </a:r>
          </a:p>
          <a:p>
            <a:pPr marL="609600" indent="-609600" eaLnBrk="1" hangingPunct="1">
              <a:buFont typeface="Franklin Gothic Book" charset="0"/>
              <a:buAutoNum type="arabicPeriod"/>
              <a:defRPr/>
            </a:pPr>
            <a:r>
              <a:rPr lang="en-US" sz="4000" dirty="0" smtClean="0"/>
              <a:t>Native Language/Mother Tongue</a:t>
            </a:r>
          </a:p>
          <a:p>
            <a:pPr marL="609600" indent="-609600" eaLnBrk="1" hangingPunct="1">
              <a:buFont typeface="Franklin Gothic Book" charset="0"/>
              <a:buAutoNum type="arabicPeriod"/>
              <a:defRPr/>
            </a:pPr>
            <a:r>
              <a:rPr lang="en-US" sz="4000" dirty="0" smtClean="0"/>
              <a:t>Oral arts:</a:t>
            </a:r>
          </a:p>
          <a:p>
            <a:pPr marL="1158875" lvl="2" indent="-609600" eaLnBrk="1" hangingPunct="1">
              <a:defRPr/>
            </a:pPr>
            <a:r>
              <a:rPr lang="en-US" sz="3400" dirty="0" smtClean="0"/>
              <a:t>Story</a:t>
            </a:r>
          </a:p>
          <a:p>
            <a:pPr marL="1158875" lvl="2" indent="-609600" eaLnBrk="1" hangingPunct="1">
              <a:defRPr/>
            </a:pPr>
            <a:r>
              <a:rPr lang="en-US" sz="3400" dirty="0" smtClean="0"/>
              <a:t>Music</a:t>
            </a:r>
          </a:p>
          <a:p>
            <a:pPr marL="1158875" lvl="2" indent="-609600" eaLnBrk="1" hangingPunct="1">
              <a:defRPr/>
            </a:pPr>
            <a:r>
              <a:rPr lang="en-US" sz="3400" dirty="0" smtClean="0"/>
              <a:t>Drama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4000" dirty="0"/>
              <a:t>D</a:t>
            </a:r>
            <a:r>
              <a:rPr lang="en-US" sz="4000" dirty="0" smtClean="0"/>
              <a:t>iscussion and dialogue</a:t>
            </a:r>
          </a:p>
          <a:p>
            <a:pPr marL="1158875" lvl="2" indent="-609600" eaLnBrk="1" hangingPunct="1">
              <a:defRPr/>
            </a:pPr>
            <a:endParaRPr lang="en-US" sz="3400" dirty="0" smtClean="0"/>
          </a:p>
          <a:p>
            <a:pPr marL="609600" indent="-609600" eaLnBrk="1" hangingPunct="1">
              <a:buFont typeface="Wingdings 2" charset="2"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buFont typeface="Times" charset="0"/>
              <a:buAutoNum type="arabicPeriod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this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772400" cy="3611439"/>
          </a:xfrm>
        </p:spPr>
      </p:pic>
    </p:spTree>
    <p:extLst>
      <p:ext uri="{BB962C8B-B14F-4D97-AF65-F5344CB8AC3E}">
        <p14:creationId xmlns:p14="http://schemas.microsoft.com/office/powerpoint/2010/main" val="1901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3047</TotalTime>
  <Words>273</Words>
  <Application>Microsoft Office PowerPoint</Application>
  <PresentationFormat>On-screen Show (4:3)</PresentationFormat>
  <Paragraphs>69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Using Stories for Community Health and Development in Oral Cultures</vt:lpstr>
      <vt:lpstr>What are these?</vt:lpstr>
      <vt:lpstr>Which item doesn’t belong?</vt:lpstr>
      <vt:lpstr>Which item doesn’t belong?</vt:lpstr>
      <vt:lpstr>PowerPoint Presentation</vt:lpstr>
      <vt:lpstr>Three approaches</vt:lpstr>
      <vt:lpstr>Communication/Learning Styles Literate/Book    and    Oral/Traditional</vt:lpstr>
      <vt:lpstr>Keys for Working in Oral Cultures</vt:lpstr>
      <vt:lpstr>So how does this work?</vt:lpstr>
      <vt:lpstr>So how does this work?</vt:lpstr>
      <vt:lpstr>PowerPoint Presentation</vt:lpstr>
      <vt:lpstr>PowerPoint Presentation</vt:lpstr>
      <vt:lpstr>An Example</vt:lpstr>
      <vt:lpstr>PowerPoint Presentation</vt:lpstr>
      <vt:lpstr>For more information:</vt:lpstr>
    </vt:vector>
  </TitlesOfParts>
  <Company>뿿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Planting Strategies for Oral Cultures</dc:title>
  <dc:creator>Trial User</dc:creator>
  <cp:lastModifiedBy>Tim</cp:lastModifiedBy>
  <cp:revision>58</cp:revision>
  <cp:lastPrinted>2010-11-04T19:33:00Z</cp:lastPrinted>
  <dcterms:created xsi:type="dcterms:W3CDTF">2010-11-19T18:20:11Z</dcterms:created>
  <dcterms:modified xsi:type="dcterms:W3CDTF">2013-11-09T13:31:18Z</dcterms:modified>
</cp:coreProperties>
</file>