
<file path=[Content_Types].xml><?xml version="1.0" encoding="utf-8"?>
<Types xmlns="http://schemas.openxmlformats.org/package/2006/content-types">
  <Default Extension="heic" ContentType="image/heic"/>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89" r:id="rId3"/>
    <p:sldId id="257" r:id="rId4"/>
    <p:sldId id="299" r:id="rId5"/>
    <p:sldId id="258" r:id="rId6"/>
    <p:sldId id="259" r:id="rId7"/>
    <p:sldId id="261" r:id="rId8"/>
    <p:sldId id="262" r:id="rId9"/>
    <p:sldId id="263" r:id="rId10"/>
    <p:sldId id="260" r:id="rId11"/>
    <p:sldId id="300" r:id="rId12"/>
    <p:sldId id="264" r:id="rId13"/>
    <p:sldId id="269" r:id="rId14"/>
    <p:sldId id="275" r:id="rId15"/>
    <p:sldId id="272" r:id="rId16"/>
    <p:sldId id="273" r:id="rId17"/>
    <p:sldId id="274" r:id="rId18"/>
    <p:sldId id="276" r:id="rId19"/>
    <p:sldId id="278" r:id="rId20"/>
    <p:sldId id="279" r:id="rId21"/>
    <p:sldId id="277" r:id="rId22"/>
    <p:sldId id="280" r:id="rId23"/>
    <p:sldId id="281" r:id="rId24"/>
    <p:sldId id="282" r:id="rId25"/>
    <p:sldId id="283" r:id="rId26"/>
    <p:sldId id="284" r:id="rId27"/>
    <p:sldId id="286" r:id="rId28"/>
    <p:sldId id="285" r:id="rId29"/>
    <p:sldId id="298" r:id="rId30"/>
    <p:sldId id="287" r:id="rId31"/>
    <p:sldId id="288" r:id="rId32"/>
    <p:sldId id="293" r:id="rId33"/>
    <p:sldId id="295" r:id="rId34"/>
    <p:sldId id="296" r:id="rId35"/>
    <p:sldId id="297"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a:srgbClr val="00CC66"/>
    <a:srgbClr val="0066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80" d="100"/>
          <a:sy n="80" d="100"/>
        </p:scale>
        <p:origin x="102" y="6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75D2705-7321-49BE-97FD-F590360E7621}"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5E6C49-10DF-4E00-9634-EFC406ACC8EB}" type="slidenum">
              <a:rPr lang="en-US" smtClean="0"/>
              <a:t>‹#›</a:t>
            </a:fld>
            <a:endParaRPr lang="en-US"/>
          </a:p>
        </p:txBody>
      </p:sp>
    </p:spTree>
    <p:extLst>
      <p:ext uri="{BB962C8B-B14F-4D97-AF65-F5344CB8AC3E}">
        <p14:creationId xmlns:p14="http://schemas.microsoft.com/office/powerpoint/2010/main" val="2828189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5D2705-7321-49BE-97FD-F590360E7621}"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5E6C49-10DF-4E00-9634-EFC406ACC8EB}" type="slidenum">
              <a:rPr lang="en-US" smtClean="0"/>
              <a:t>‹#›</a:t>
            </a:fld>
            <a:endParaRPr lang="en-US"/>
          </a:p>
        </p:txBody>
      </p:sp>
    </p:spTree>
    <p:extLst>
      <p:ext uri="{BB962C8B-B14F-4D97-AF65-F5344CB8AC3E}">
        <p14:creationId xmlns:p14="http://schemas.microsoft.com/office/powerpoint/2010/main" val="3487013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5D2705-7321-49BE-97FD-F590360E7621}"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5E6C49-10DF-4E00-9634-EFC406ACC8EB}" type="slidenum">
              <a:rPr lang="en-US" smtClean="0"/>
              <a:t>‹#›</a:t>
            </a:fld>
            <a:endParaRPr lang="en-US"/>
          </a:p>
        </p:txBody>
      </p:sp>
    </p:spTree>
    <p:extLst>
      <p:ext uri="{BB962C8B-B14F-4D97-AF65-F5344CB8AC3E}">
        <p14:creationId xmlns:p14="http://schemas.microsoft.com/office/powerpoint/2010/main" val="2189067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5D2705-7321-49BE-97FD-F590360E7621}"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5E6C49-10DF-4E00-9634-EFC406ACC8EB}" type="slidenum">
              <a:rPr lang="en-US" smtClean="0"/>
              <a:t>‹#›</a:t>
            </a:fld>
            <a:endParaRPr lang="en-US"/>
          </a:p>
        </p:txBody>
      </p:sp>
    </p:spTree>
    <p:extLst>
      <p:ext uri="{BB962C8B-B14F-4D97-AF65-F5344CB8AC3E}">
        <p14:creationId xmlns:p14="http://schemas.microsoft.com/office/powerpoint/2010/main" val="2355769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5D2705-7321-49BE-97FD-F590360E7621}"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5E6C49-10DF-4E00-9634-EFC406ACC8EB}" type="slidenum">
              <a:rPr lang="en-US" smtClean="0"/>
              <a:t>‹#›</a:t>
            </a:fld>
            <a:endParaRPr lang="en-US"/>
          </a:p>
        </p:txBody>
      </p:sp>
    </p:spTree>
    <p:extLst>
      <p:ext uri="{BB962C8B-B14F-4D97-AF65-F5344CB8AC3E}">
        <p14:creationId xmlns:p14="http://schemas.microsoft.com/office/powerpoint/2010/main" val="3752598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5D2705-7321-49BE-97FD-F590360E7621}" type="datetimeFigureOut">
              <a:rPr lang="en-US" smtClean="0"/>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5E6C49-10DF-4E00-9634-EFC406ACC8EB}" type="slidenum">
              <a:rPr lang="en-US" smtClean="0"/>
              <a:t>‹#›</a:t>
            </a:fld>
            <a:endParaRPr lang="en-US"/>
          </a:p>
        </p:txBody>
      </p:sp>
    </p:spTree>
    <p:extLst>
      <p:ext uri="{BB962C8B-B14F-4D97-AF65-F5344CB8AC3E}">
        <p14:creationId xmlns:p14="http://schemas.microsoft.com/office/powerpoint/2010/main" val="1603542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5D2705-7321-49BE-97FD-F590360E7621}" type="datetimeFigureOut">
              <a:rPr lang="en-US" smtClean="0"/>
              <a:t>11/11/2020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5E6C49-10DF-4E00-9634-EFC406ACC8EB}" type="slidenum">
              <a:rPr lang="en-US" smtClean="0"/>
              <a:t>‹#›</a:t>
            </a:fld>
            <a:endParaRPr lang="en-US"/>
          </a:p>
        </p:txBody>
      </p:sp>
    </p:spTree>
    <p:extLst>
      <p:ext uri="{BB962C8B-B14F-4D97-AF65-F5344CB8AC3E}">
        <p14:creationId xmlns:p14="http://schemas.microsoft.com/office/powerpoint/2010/main" val="3189600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75D2705-7321-49BE-97FD-F590360E7621}" type="datetimeFigureOut">
              <a:rPr lang="en-US" smtClean="0"/>
              <a:t>11/11/2020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5E6C49-10DF-4E00-9634-EFC406ACC8EB}" type="slidenum">
              <a:rPr lang="en-US" smtClean="0"/>
              <a:t>‹#›</a:t>
            </a:fld>
            <a:endParaRPr lang="en-US"/>
          </a:p>
        </p:txBody>
      </p:sp>
    </p:spTree>
    <p:extLst>
      <p:ext uri="{BB962C8B-B14F-4D97-AF65-F5344CB8AC3E}">
        <p14:creationId xmlns:p14="http://schemas.microsoft.com/office/powerpoint/2010/main" val="1544421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5D2705-7321-49BE-97FD-F590360E7621}" type="datetimeFigureOut">
              <a:rPr lang="en-US" smtClean="0"/>
              <a:t>11/11/2020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5E6C49-10DF-4E00-9634-EFC406ACC8EB}" type="slidenum">
              <a:rPr lang="en-US" smtClean="0"/>
              <a:t>‹#›</a:t>
            </a:fld>
            <a:endParaRPr lang="en-US"/>
          </a:p>
        </p:txBody>
      </p:sp>
    </p:spTree>
    <p:extLst>
      <p:ext uri="{BB962C8B-B14F-4D97-AF65-F5344CB8AC3E}">
        <p14:creationId xmlns:p14="http://schemas.microsoft.com/office/powerpoint/2010/main" val="386315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5D2705-7321-49BE-97FD-F590360E7621}" type="datetimeFigureOut">
              <a:rPr lang="en-US" smtClean="0"/>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5E6C49-10DF-4E00-9634-EFC406ACC8EB}" type="slidenum">
              <a:rPr lang="en-US" smtClean="0"/>
              <a:t>‹#›</a:t>
            </a:fld>
            <a:endParaRPr lang="en-US"/>
          </a:p>
        </p:txBody>
      </p:sp>
    </p:spTree>
    <p:extLst>
      <p:ext uri="{BB962C8B-B14F-4D97-AF65-F5344CB8AC3E}">
        <p14:creationId xmlns:p14="http://schemas.microsoft.com/office/powerpoint/2010/main" val="2179579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5D2705-7321-49BE-97FD-F590360E7621}" type="datetimeFigureOut">
              <a:rPr lang="en-US" smtClean="0"/>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5E6C49-10DF-4E00-9634-EFC406ACC8EB}" type="slidenum">
              <a:rPr lang="en-US" smtClean="0"/>
              <a:t>‹#›</a:t>
            </a:fld>
            <a:endParaRPr lang="en-US"/>
          </a:p>
        </p:txBody>
      </p:sp>
    </p:spTree>
    <p:extLst>
      <p:ext uri="{BB962C8B-B14F-4D97-AF65-F5344CB8AC3E}">
        <p14:creationId xmlns:p14="http://schemas.microsoft.com/office/powerpoint/2010/main" val="3869663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5D2705-7321-49BE-97FD-F590360E7621}" type="datetimeFigureOut">
              <a:rPr lang="en-US" smtClean="0"/>
              <a:t>11/11/2020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5E6C49-10DF-4E00-9634-EFC406ACC8EB}" type="slidenum">
              <a:rPr lang="en-US" smtClean="0"/>
              <a:t>‹#›</a:t>
            </a:fld>
            <a:endParaRPr lang="en-US"/>
          </a:p>
        </p:txBody>
      </p:sp>
    </p:spTree>
    <p:extLst>
      <p:ext uri="{BB962C8B-B14F-4D97-AF65-F5344CB8AC3E}">
        <p14:creationId xmlns:p14="http://schemas.microsoft.com/office/powerpoint/2010/main" val="2413794142"/>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heic"/><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80000hours.org/"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mailto:info@blessbig.org"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blessbig.org/"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amazon.com/Doing-Good-Better-Effective-Altruism/dp/1592409660" TargetMode="External"/><Relationship Id="rId2" Type="http://schemas.openxmlformats.org/officeDocument/2006/relationships/hyperlink" Target="http://www.80000hours.org/" TargetMode="External"/><Relationship Id="rId1" Type="http://schemas.openxmlformats.org/officeDocument/2006/relationships/slideLayout" Target="../slideLayouts/slideLayout2.xml"/><Relationship Id="rId6" Type="http://schemas.openxmlformats.org/officeDocument/2006/relationships/hyperlink" Target="https://www.blessbig.org/" TargetMode="External"/><Relationship Id="rId5" Type="http://schemas.openxmlformats.org/officeDocument/2006/relationships/hyperlink" Target="mailto:info@blessbig.org" TargetMode="External"/><Relationship Id="rId4" Type="http://schemas.openxmlformats.org/officeDocument/2006/relationships/hyperlink" Target="mailto:jason.dykstra.md@gmail.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E5D4E-11F5-4654-BF86-18948E1347DB}"/>
              </a:ext>
            </a:extLst>
          </p:cNvPr>
          <p:cNvSpPr>
            <a:spLocks noGrp="1"/>
          </p:cNvSpPr>
          <p:nvPr>
            <p:ph type="ctrTitle"/>
          </p:nvPr>
        </p:nvSpPr>
        <p:spPr>
          <a:xfrm>
            <a:off x="1524000" y="1502778"/>
            <a:ext cx="9144000" cy="1753184"/>
          </a:xfrm>
        </p:spPr>
        <p:txBody>
          <a:bodyPr>
            <a:normAutofit/>
          </a:bodyPr>
          <a:lstStyle/>
          <a:p>
            <a:r>
              <a:rPr lang="en-US" dirty="0"/>
              <a:t>Effective Sending:</a:t>
            </a:r>
          </a:p>
        </p:txBody>
      </p:sp>
      <p:sp>
        <p:nvSpPr>
          <p:cNvPr id="3" name="Subtitle 2">
            <a:extLst>
              <a:ext uri="{FF2B5EF4-FFF2-40B4-BE49-F238E27FC236}">
                <a16:creationId xmlns:a16="http://schemas.microsoft.com/office/drawing/2014/main" id="{EE0771C2-0B4D-4570-B0BD-A1311DD7B873}"/>
              </a:ext>
            </a:extLst>
          </p:cNvPr>
          <p:cNvSpPr>
            <a:spLocks noGrp="1"/>
          </p:cNvSpPr>
          <p:nvPr>
            <p:ph type="subTitle" idx="1"/>
          </p:nvPr>
        </p:nvSpPr>
        <p:spPr/>
        <p:txBody>
          <a:bodyPr>
            <a:normAutofit fontScale="40000" lnSpcReduction="20000"/>
          </a:bodyPr>
          <a:lstStyle/>
          <a:p>
            <a:r>
              <a:rPr lang="en-US" sz="6700" dirty="0"/>
              <a:t>How to Craft a Career and Lifestyle</a:t>
            </a:r>
            <a:br>
              <a:rPr lang="en-US" sz="6700" dirty="0"/>
            </a:br>
            <a:r>
              <a:rPr lang="en-US" sz="6700" dirty="0"/>
              <a:t>to Maximize Global Missions from Home</a:t>
            </a:r>
          </a:p>
          <a:p>
            <a:endParaRPr lang="en-US" dirty="0"/>
          </a:p>
          <a:p>
            <a:r>
              <a:rPr lang="en-US" sz="4200" dirty="0"/>
              <a:t>Jason Dykstra, MD</a:t>
            </a:r>
          </a:p>
          <a:p>
            <a:r>
              <a:rPr lang="en-US" sz="4200" dirty="0"/>
              <a:t>GMHC 2020</a:t>
            </a:r>
          </a:p>
        </p:txBody>
      </p:sp>
    </p:spTree>
    <p:extLst>
      <p:ext uri="{BB962C8B-B14F-4D97-AF65-F5344CB8AC3E}">
        <p14:creationId xmlns:p14="http://schemas.microsoft.com/office/powerpoint/2010/main" val="4277052013"/>
      </p:ext>
    </p:extLst>
  </p:cSld>
  <p:clrMapOvr>
    <a:masterClrMapping/>
  </p:clrMapOvr>
  <mc:AlternateContent xmlns:mc="http://schemas.openxmlformats.org/markup-compatibility/2006" xmlns:p14="http://schemas.microsoft.com/office/powerpoint/2010/main">
    <mc:Choice Requires="p14">
      <p:transition spd="slow" p14:dur="2000" advTm="62073"/>
    </mc:Choice>
    <mc:Fallback xmlns="">
      <p:transition spd="slow" advTm="62073"/>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How Do I Effectively Send?</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p:txBody>
          <a:bodyPr>
            <a:normAutofit/>
          </a:bodyPr>
          <a:lstStyle/>
          <a:p>
            <a:r>
              <a:rPr lang="en-US" dirty="0"/>
              <a:t>Identify as the member (</a:t>
            </a:r>
            <a:r>
              <a:rPr lang="en-US" b="1" dirty="0">
                <a:solidFill>
                  <a:srgbClr val="99FF66"/>
                </a:solidFill>
              </a:rPr>
              <a:t>CELL</a:t>
            </a:r>
            <a:r>
              <a:rPr lang="en-US" dirty="0"/>
              <a:t>) of the global Body that you ARE!</a:t>
            </a:r>
            <a:br>
              <a:rPr lang="en-US" dirty="0"/>
            </a:br>
            <a:br>
              <a:rPr lang="en-US" dirty="0"/>
            </a:br>
            <a:endParaRPr lang="en-US" dirty="0"/>
          </a:p>
        </p:txBody>
      </p:sp>
      <p:pic>
        <p:nvPicPr>
          <p:cNvPr id="7" name="Picture 6">
            <a:extLst>
              <a:ext uri="{FF2B5EF4-FFF2-40B4-BE49-F238E27FC236}">
                <a16:creationId xmlns:a16="http://schemas.microsoft.com/office/drawing/2014/main" id="{5BFF6002-A766-499A-A0E4-6240F4D34A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41031" y="2655609"/>
            <a:ext cx="5111416" cy="3837266"/>
          </a:xfrm>
          <a:prstGeom prst="rect">
            <a:avLst/>
          </a:prstGeom>
        </p:spPr>
      </p:pic>
    </p:spTree>
    <p:extLst>
      <p:ext uri="{BB962C8B-B14F-4D97-AF65-F5344CB8AC3E}">
        <p14:creationId xmlns:p14="http://schemas.microsoft.com/office/powerpoint/2010/main" val="1573378714"/>
      </p:ext>
    </p:extLst>
  </p:cSld>
  <p:clrMapOvr>
    <a:masterClrMapping/>
  </p:clrMapOvr>
  <mc:AlternateContent xmlns:mc="http://schemas.openxmlformats.org/markup-compatibility/2006" xmlns:p14="http://schemas.microsoft.com/office/powerpoint/2010/main">
    <mc:Choice Requires="p14">
      <p:transition spd="slow" p14:dur="2000" advTm="54200"/>
    </mc:Choice>
    <mc:Fallback xmlns="">
      <p:transition spd="slow" advTm="542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How Do I Effectively Send?</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a:xfrm>
            <a:off x="838199" y="1825625"/>
            <a:ext cx="10688053" cy="4351338"/>
          </a:xfrm>
        </p:spPr>
        <p:txBody>
          <a:bodyPr>
            <a:normAutofit/>
          </a:bodyPr>
          <a:lstStyle/>
          <a:p>
            <a:r>
              <a:rPr lang="en-US" dirty="0"/>
              <a:t>Identify as the member (</a:t>
            </a:r>
            <a:r>
              <a:rPr lang="en-US" b="1" dirty="0">
                <a:solidFill>
                  <a:srgbClr val="99FF66"/>
                </a:solidFill>
              </a:rPr>
              <a:t>CELL</a:t>
            </a:r>
            <a:r>
              <a:rPr lang="en-US" dirty="0"/>
              <a:t>) of the global Body that you ARE!</a:t>
            </a:r>
            <a:br>
              <a:rPr lang="en-US" dirty="0"/>
            </a:br>
            <a:br>
              <a:rPr lang="en-US" dirty="0"/>
            </a:br>
            <a:r>
              <a:rPr lang="en-US" dirty="0"/>
              <a:t>-</a:t>
            </a:r>
            <a:r>
              <a:rPr lang="en-US" sz="3600" b="1" dirty="0">
                <a:solidFill>
                  <a:srgbClr val="99FF66"/>
                </a:solidFill>
              </a:rPr>
              <a:t>C</a:t>
            </a:r>
            <a:r>
              <a:rPr lang="en-US" dirty="0"/>
              <a:t>laim God’s words about your global role (</a:t>
            </a:r>
            <a:r>
              <a:rPr lang="en-US" b="1" dirty="0"/>
              <a:t>C</a:t>
            </a:r>
            <a:r>
              <a:rPr lang="en-US" dirty="0"/>
              <a:t>ommit them to memory).</a:t>
            </a:r>
            <a:br>
              <a:rPr lang="en-US" dirty="0"/>
            </a:br>
            <a:br>
              <a:rPr lang="en-US" dirty="0"/>
            </a:br>
            <a:r>
              <a:rPr lang="en-US" dirty="0"/>
              <a:t>-</a:t>
            </a:r>
            <a:r>
              <a:rPr lang="en-US" sz="3600" b="1" dirty="0">
                <a:solidFill>
                  <a:srgbClr val="99FF66"/>
                </a:solidFill>
              </a:rPr>
              <a:t>E</a:t>
            </a:r>
            <a:r>
              <a:rPr lang="en-US" dirty="0"/>
              <a:t>nvision yourself within your global role.</a:t>
            </a:r>
            <a:br>
              <a:rPr lang="en-US" dirty="0"/>
            </a:br>
            <a:br>
              <a:rPr lang="en-US" dirty="0"/>
            </a:br>
            <a:r>
              <a:rPr lang="en-US" dirty="0"/>
              <a:t>-</a:t>
            </a:r>
            <a:r>
              <a:rPr lang="en-US" sz="3600" b="1" dirty="0">
                <a:solidFill>
                  <a:srgbClr val="99FF66"/>
                </a:solidFill>
              </a:rPr>
              <a:t>L</a:t>
            </a:r>
            <a:r>
              <a:rPr lang="en-US" dirty="0"/>
              <a:t>ament the cost of not playing a global role.</a:t>
            </a:r>
            <a:br>
              <a:rPr lang="en-US" dirty="0"/>
            </a:br>
            <a:br>
              <a:rPr lang="en-US" dirty="0"/>
            </a:br>
            <a:r>
              <a:rPr lang="en-US" dirty="0"/>
              <a:t>-</a:t>
            </a:r>
            <a:r>
              <a:rPr lang="en-US" sz="3600" b="1" dirty="0">
                <a:solidFill>
                  <a:srgbClr val="99FF66"/>
                </a:solidFill>
              </a:rPr>
              <a:t>L</a:t>
            </a:r>
            <a:r>
              <a:rPr lang="en-US" dirty="0"/>
              <a:t>ive your global role with education, advocacy, money, and time.</a:t>
            </a:r>
          </a:p>
          <a:p>
            <a:endParaRPr lang="en-US" dirty="0"/>
          </a:p>
        </p:txBody>
      </p:sp>
    </p:spTree>
    <p:extLst>
      <p:ext uri="{BB962C8B-B14F-4D97-AF65-F5344CB8AC3E}">
        <p14:creationId xmlns:p14="http://schemas.microsoft.com/office/powerpoint/2010/main" val="2686865470"/>
      </p:ext>
    </p:extLst>
  </p:cSld>
  <p:clrMapOvr>
    <a:masterClrMapping/>
  </p:clrMapOvr>
  <mc:AlternateContent xmlns:mc="http://schemas.openxmlformats.org/markup-compatibility/2006" xmlns:p14="http://schemas.microsoft.com/office/powerpoint/2010/main">
    <mc:Choice Requires="p14">
      <p:transition spd="slow" p14:dur="2000" advTm="30151"/>
    </mc:Choice>
    <mc:Fallback xmlns="">
      <p:transition spd="slow" advTm="30151"/>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How to Effectively Send: Claim/Commit</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a:xfrm>
            <a:off x="838200" y="1825625"/>
            <a:ext cx="10603832" cy="4351338"/>
          </a:xfrm>
        </p:spPr>
        <p:txBody>
          <a:bodyPr>
            <a:normAutofit fontScale="85000" lnSpcReduction="10000"/>
          </a:bodyPr>
          <a:lstStyle/>
          <a:p>
            <a:r>
              <a:rPr lang="en-US" sz="3500" dirty="0"/>
              <a:t>Repeatedly read and recite God’s perspective on sending support.</a:t>
            </a:r>
            <a:br>
              <a:rPr lang="en-US" sz="3500" dirty="0"/>
            </a:br>
            <a:br>
              <a:rPr lang="en-US" sz="3500" dirty="0"/>
            </a:br>
            <a:r>
              <a:rPr lang="en-US" sz="3500" dirty="0"/>
              <a:t>-God prioritizes tithing/giving where the need is greatest.</a:t>
            </a:r>
            <a:br>
              <a:rPr lang="en-US" dirty="0"/>
            </a:br>
            <a:br>
              <a:rPr lang="en-US" dirty="0"/>
            </a:br>
            <a:r>
              <a:rPr lang="en-US" sz="2600" dirty="0"/>
              <a:t>Leviticus 27:30</a:t>
            </a:r>
            <a:br>
              <a:rPr lang="en-US" sz="2600" dirty="0"/>
            </a:br>
            <a:r>
              <a:rPr lang="en-US" sz="2600" dirty="0"/>
              <a:t>A tithe of everything from the land, whether grain from the soil or fruit from the trees, belongs to the Lord.</a:t>
            </a:r>
            <a:br>
              <a:rPr lang="en-US" sz="2600" dirty="0"/>
            </a:br>
            <a:br>
              <a:rPr lang="en-US" sz="2600" dirty="0"/>
            </a:br>
            <a:r>
              <a:rPr lang="en-US" sz="2600" dirty="0"/>
              <a:t>Deuteronomy 14:28-29</a:t>
            </a:r>
            <a:br>
              <a:rPr lang="en-US" sz="2600" dirty="0"/>
            </a:br>
            <a:r>
              <a:rPr lang="en-US" sz="2600" dirty="0"/>
              <a:t>Bring all the tithes of that year’s produce and </a:t>
            </a:r>
            <a:r>
              <a:rPr lang="en-US" sz="2600" dirty="0">
                <a:solidFill>
                  <a:srgbClr val="99FF66"/>
                </a:solidFill>
              </a:rPr>
              <a:t>store it in your towns</a:t>
            </a:r>
            <a:r>
              <a:rPr lang="en-US" sz="2600" dirty="0"/>
              <a:t>, so that the Levites (who have no allotment or inheritance of their own) </a:t>
            </a:r>
            <a:r>
              <a:rPr lang="en-US" sz="2600" dirty="0">
                <a:solidFill>
                  <a:srgbClr val="99FF66"/>
                </a:solidFill>
              </a:rPr>
              <a:t>and the foreigners, the fatherless and the widows</a:t>
            </a:r>
            <a:r>
              <a:rPr lang="en-US" sz="2600" dirty="0"/>
              <a:t> who live in your towns may come and eat and be satisfied, and so that the Lord your God may bless you in all the work of your hands.</a:t>
            </a:r>
            <a:br>
              <a:rPr lang="en-US" dirty="0"/>
            </a:br>
            <a:r>
              <a:rPr lang="en-US" dirty="0"/>
              <a:t> </a:t>
            </a:r>
          </a:p>
        </p:txBody>
      </p:sp>
    </p:spTree>
    <p:extLst>
      <p:ext uri="{BB962C8B-B14F-4D97-AF65-F5344CB8AC3E}">
        <p14:creationId xmlns:p14="http://schemas.microsoft.com/office/powerpoint/2010/main" val="3791694888"/>
      </p:ext>
    </p:extLst>
  </p:cSld>
  <p:clrMapOvr>
    <a:masterClrMapping/>
  </p:clrMapOvr>
  <mc:AlternateContent xmlns:mc="http://schemas.openxmlformats.org/markup-compatibility/2006" xmlns:p14="http://schemas.microsoft.com/office/powerpoint/2010/main">
    <mc:Choice Requires="p14">
      <p:transition spd="slow" p14:dur="2000" advTm="82347"/>
    </mc:Choice>
    <mc:Fallback xmlns="">
      <p:transition spd="slow" advTm="82347"/>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How to Effectively Send: Claim/Commit</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p:txBody>
          <a:bodyPr>
            <a:normAutofit fontScale="77500" lnSpcReduction="20000"/>
          </a:bodyPr>
          <a:lstStyle/>
          <a:p>
            <a:r>
              <a:rPr lang="en-US" sz="3500" dirty="0"/>
              <a:t>Repeatedly read and recite God’s perspective on sending support.</a:t>
            </a:r>
            <a:br>
              <a:rPr lang="en-US" sz="3500" dirty="0"/>
            </a:br>
            <a:br>
              <a:rPr lang="en-US" sz="3500" dirty="0"/>
            </a:br>
            <a:r>
              <a:rPr lang="en-US" sz="3500" dirty="0"/>
              <a:t>-God prioritizes tithing/giving where the need is greatest.</a:t>
            </a:r>
            <a:br>
              <a:rPr lang="en-US" dirty="0"/>
            </a:br>
            <a:br>
              <a:rPr lang="en-US" dirty="0"/>
            </a:br>
            <a:r>
              <a:rPr lang="en-US" sz="2600" dirty="0"/>
              <a:t>Acts 4:32-35</a:t>
            </a:r>
            <a:br>
              <a:rPr lang="en-US" sz="2600" dirty="0"/>
            </a:br>
            <a:r>
              <a:rPr lang="en-US" sz="2600" dirty="0"/>
              <a:t>All the believers were one in heart and mind. </a:t>
            </a:r>
            <a:r>
              <a:rPr lang="en-US" sz="2600" dirty="0">
                <a:solidFill>
                  <a:srgbClr val="99FF66"/>
                </a:solidFill>
              </a:rPr>
              <a:t>No one claimed that any of their possessions was their own, but they shared everything they had. </a:t>
            </a:r>
            <a:r>
              <a:rPr lang="en-US" sz="2600" dirty="0"/>
              <a:t>With great power the apostles continued to testify to the resurrection of the Lord Jesus. And God’s grace was so powerfully at work in them all that there were no needy persons among them. For from time to time those who owned land or houses sold them, brought the money from the sales and put it at the apostles’ feet, and </a:t>
            </a:r>
            <a:r>
              <a:rPr lang="en-US" sz="2600" dirty="0">
                <a:solidFill>
                  <a:srgbClr val="99FF66"/>
                </a:solidFill>
              </a:rPr>
              <a:t>it was distributed to anyone who had need.</a:t>
            </a:r>
            <a:br>
              <a:rPr lang="en-US" sz="2600" dirty="0"/>
            </a:br>
            <a:br>
              <a:rPr lang="en-US" sz="2600" dirty="0"/>
            </a:br>
            <a:r>
              <a:rPr lang="en-US" sz="2600" dirty="0"/>
              <a:t>Romans 15:25-27</a:t>
            </a:r>
            <a:br>
              <a:rPr lang="en-US" sz="2600" dirty="0"/>
            </a:br>
            <a:r>
              <a:rPr lang="en-US" sz="2600" dirty="0"/>
              <a:t>I am on my way to Jerusalem in the service of the Lord’s people there. For </a:t>
            </a:r>
            <a:r>
              <a:rPr lang="en-US" sz="2600" dirty="0">
                <a:solidFill>
                  <a:srgbClr val="99FF66"/>
                </a:solidFill>
              </a:rPr>
              <a:t>Macedonia and Achaia were pleased to make a contribution for the poor among the Lord’s people in Jerusalem. </a:t>
            </a:r>
            <a:r>
              <a:rPr lang="en-US" sz="2600" dirty="0"/>
              <a:t>They were pleased to do it, and indeed </a:t>
            </a:r>
            <a:r>
              <a:rPr lang="en-US" sz="2600" dirty="0">
                <a:solidFill>
                  <a:srgbClr val="99FF66"/>
                </a:solidFill>
              </a:rPr>
              <a:t>they owe it to them. </a:t>
            </a:r>
            <a:r>
              <a:rPr lang="en-US" sz="2600" dirty="0"/>
              <a:t>For if the Gentiles have shared in the Jews’ spiritual blessings, they owe it to the Jews to share with them their material blessings.</a:t>
            </a:r>
            <a:br>
              <a:rPr lang="en-US" dirty="0"/>
            </a:br>
            <a:r>
              <a:rPr lang="en-US" dirty="0"/>
              <a:t> </a:t>
            </a:r>
          </a:p>
        </p:txBody>
      </p:sp>
    </p:spTree>
    <p:extLst>
      <p:ext uri="{BB962C8B-B14F-4D97-AF65-F5344CB8AC3E}">
        <p14:creationId xmlns:p14="http://schemas.microsoft.com/office/powerpoint/2010/main" val="2380932874"/>
      </p:ext>
    </p:extLst>
  </p:cSld>
  <p:clrMapOvr>
    <a:masterClrMapping/>
  </p:clrMapOvr>
  <mc:AlternateContent xmlns:mc="http://schemas.openxmlformats.org/markup-compatibility/2006" xmlns:p14="http://schemas.microsoft.com/office/powerpoint/2010/main">
    <mc:Choice Requires="p14">
      <p:transition spd="slow" p14:dur="2000" advTm="42658"/>
    </mc:Choice>
    <mc:Fallback xmlns="">
      <p:transition spd="slow" advTm="42658"/>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How to Effectively Send: Claim/Commit</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p:txBody>
          <a:bodyPr>
            <a:normAutofit fontScale="70000" lnSpcReduction="20000"/>
          </a:bodyPr>
          <a:lstStyle/>
          <a:p>
            <a:r>
              <a:rPr lang="en-US" sz="3500" dirty="0"/>
              <a:t>Repeatedly read and recite God’s perspective on sending support.</a:t>
            </a:r>
            <a:br>
              <a:rPr lang="en-US" sz="3500" dirty="0"/>
            </a:br>
            <a:br>
              <a:rPr lang="en-US" sz="3500" dirty="0"/>
            </a:br>
            <a:r>
              <a:rPr lang="en-US" sz="3500" dirty="0"/>
              <a:t>-God prioritizes tithing/giving where the need is greatest.</a:t>
            </a:r>
            <a:br>
              <a:rPr lang="en-US" dirty="0"/>
            </a:br>
            <a:br>
              <a:rPr lang="en-US" dirty="0"/>
            </a:br>
            <a:r>
              <a:rPr lang="en-US" sz="2600" dirty="0"/>
              <a:t>Matthew 25:34-40</a:t>
            </a:r>
            <a:br>
              <a:rPr lang="en-US" sz="2600" dirty="0"/>
            </a:br>
            <a:r>
              <a:rPr lang="en-US" sz="2600" dirty="0"/>
              <a:t>The King will say to those on his right, “Come, you who are blessed by my Father; take your inheritance…for I was hungry and you gave me something to eat, I was thirsty and you gave me something to drink, I was a stranger and you invited me in”…Truly I tell you, whatever you did </a:t>
            </a:r>
            <a:r>
              <a:rPr lang="en-US" sz="2600" dirty="0">
                <a:solidFill>
                  <a:srgbClr val="99FF66"/>
                </a:solidFill>
              </a:rPr>
              <a:t>for one of the least of these </a:t>
            </a:r>
            <a:r>
              <a:rPr lang="en-US" sz="2600" dirty="0"/>
              <a:t>brothers and sisters of mine, you did for me.</a:t>
            </a:r>
            <a:br>
              <a:rPr lang="en-US" sz="2600" dirty="0"/>
            </a:br>
            <a:br>
              <a:rPr lang="en-US" sz="2600" dirty="0"/>
            </a:br>
            <a:r>
              <a:rPr lang="en-US" sz="2600" dirty="0"/>
              <a:t>1 Corinthians 12:24-26</a:t>
            </a:r>
            <a:br>
              <a:rPr lang="en-US" sz="2600" dirty="0"/>
            </a:br>
            <a:r>
              <a:rPr lang="en-US" sz="2600" dirty="0"/>
              <a:t>But God has put the body together, giving greater honor to the parts that lacked it, so that there should be no division in the body, but that </a:t>
            </a:r>
            <a:r>
              <a:rPr lang="en-US" sz="2600" dirty="0">
                <a:solidFill>
                  <a:srgbClr val="99FF66"/>
                </a:solidFill>
              </a:rPr>
              <a:t>its parts should have equal concern for each other. </a:t>
            </a:r>
            <a:r>
              <a:rPr lang="en-US" sz="2600" dirty="0"/>
              <a:t>If one part suffers, every part suffers with it; if one part is honored, every part rejoices with it.</a:t>
            </a:r>
            <a:br>
              <a:rPr lang="en-US" sz="2600" dirty="0"/>
            </a:br>
            <a:br>
              <a:rPr lang="en-US" sz="2600" dirty="0"/>
            </a:br>
            <a:br>
              <a:rPr lang="en-US" sz="2600" dirty="0"/>
            </a:br>
            <a:br>
              <a:rPr lang="en-US" sz="2600" dirty="0"/>
            </a:br>
            <a:r>
              <a:rPr lang="en-US" sz="2600" dirty="0"/>
              <a:t>                                         </a:t>
            </a:r>
            <a:r>
              <a:rPr lang="en-US" sz="3600" dirty="0"/>
              <a:t>Which verse most memorably reminds you </a:t>
            </a:r>
            <a:br>
              <a:rPr lang="en-US" sz="3600" dirty="0"/>
            </a:br>
            <a:r>
              <a:rPr lang="en-US" sz="3600" dirty="0"/>
              <a:t>                                 to live like a cell in Christ’s global Body?</a:t>
            </a:r>
            <a:endParaRPr lang="en-US" dirty="0"/>
          </a:p>
        </p:txBody>
      </p:sp>
    </p:spTree>
    <p:extLst>
      <p:ext uri="{BB962C8B-B14F-4D97-AF65-F5344CB8AC3E}">
        <p14:creationId xmlns:p14="http://schemas.microsoft.com/office/powerpoint/2010/main" val="2707897736"/>
      </p:ext>
    </p:extLst>
  </p:cSld>
  <p:clrMapOvr>
    <a:masterClrMapping/>
  </p:clrMapOvr>
  <mc:AlternateContent xmlns:mc="http://schemas.openxmlformats.org/markup-compatibility/2006" xmlns:p14="http://schemas.microsoft.com/office/powerpoint/2010/main">
    <mc:Choice Requires="p14">
      <p:transition spd="slow" p14:dur="2000" advTm="62395"/>
    </mc:Choice>
    <mc:Fallback xmlns="">
      <p:transition spd="slow" advTm="62395"/>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How Do I Effectively Send?</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a:xfrm>
            <a:off x="838200" y="1825625"/>
            <a:ext cx="10772274" cy="4351338"/>
          </a:xfrm>
        </p:spPr>
        <p:txBody>
          <a:bodyPr>
            <a:normAutofit/>
          </a:bodyPr>
          <a:lstStyle/>
          <a:p>
            <a:r>
              <a:rPr lang="en-US" dirty="0"/>
              <a:t>Identify as the member (C</a:t>
            </a:r>
            <a:r>
              <a:rPr lang="en-US" b="1" dirty="0">
                <a:solidFill>
                  <a:srgbClr val="99FF66"/>
                </a:solidFill>
              </a:rPr>
              <a:t>E</a:t>
            </a:r>
            <a:r>
              <a:rPr lang="en-US" dirty="0"/>
              <a:t>LL) of the global Body that you ARE!</a:t>
            </a:r>
            <a:br>
              <a:rPr lang="en-US" dirty="0"/>
            </a:br>
            <a:br>
              <a:rPr lang="en-US" dirty="0"/>
            </a:br>
            <a:r>
              <a:rPr lang="en-US" dirty="0"/>
              <a:t>-Claim God’s words about your global role (Commit them to memory).</a:t>
            </a:r>
            <a:br>
              <a:rPr lang="en-US" dirty="0"/>
            </a:br>
            <a:br>
              <a:rPr lang="en-US" dirty="0"/>
            </a:br>
            <a:r>
              <a:rPr lang="en-US" dirty="0"/>
              <a:t>-</a:t>
            </a:r>
            <a:r>
              <a:rPr lang="en-US" sz="3600" b="1" dirty="0">
                <a:solidFill>
                  <a:srgbClr val="99FF66"/>
                </a:solidFill>
              </a:rPr>
              <a:t>E</a:t>
            </a:r>
            <a:r>
              <a:rPr lang="en-US" b="1" dirty="0">
                <a:solidFill>
                  <a:srgbClr val="99FF66"/>
                </a:solidFill>
              </a:rPr>
              <a:t>nvision</a:t>
            </a:r>
            <a:r>
              <a:rPr lang="en-US" dirty="0"/>
              <a:t> yourself within your global role.</a:t>
            </a:r>
            <a:br>
              <a:rPr lang="en-US" dirty="0"/>
            </a:br>
            <a:br>
              <a:rPr lang="en-US" dirty="0"/>
            </a:br>
            <a:r>
              <a:rPr lang="en-US" dirty="0"/>
              <a:t>-Lament the cost of not playing a global role.</a:t>
            </a:r>
            <a:br>
              <a:rPr lang="en-US" dirty="0"/>
            </a:br>
            <a:br>
              <a:rPr lang="en-US" dirty="0"/>
            </a:br>
            <a:r>
              <a:rPr lang="en-US" dirty="0"/>
              <a:t>-Live your global role with education, advocacy, money, and time.</a:t>
            </a:r>
          </a:p>
          <a:p>
            <a:endParaRPr lang="en-US" dirty="0"/>
          </a:p>
        </p:txBody>
      </p:sp>
    </p:spTree>
    <p:extLst>
      <p:ext uri="{BB962C8B-B14F-4D97-AF65-F5344CB8AC3E}">
        <p14:creationId xmlns:p14="http://schemas.microsoft.com/office/powerpoint/2010/main" val="3821201982"/>
      </p:ext>
    </p:extLst>
  </p:cSld>
  <p:clrMapOvr>
    <a:masterClrMapping/>
  </p:clrMapOvr>
  <mc:AlternateContent xmlns:mc="http://schemas.openxmlformats.org/markup-compatibility/2006" xmlns:p14="http://schemas.microsoft.com/office/powerpoint/2010/main">
    <mc:Choice Requires="p14">
      <p:transition spd="slow" p14:dur="2000" advTm="47047"/>
    </mc:Choice>
    <mc:Fallback xmlns="">
      <p:transition spd="slow" advTm="47047"/>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How to Effectively Send: Envision</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p:txBody>
          <a:bodyPr>
            <a:normAutofit lnSpcReduction="10000"/>
          </a:bodyPr>
          <a:lstStyle/>
          <a:p>
            <a:r>
              <a:rPr lang="en-US" sz="3600" dirty="0">
                <a:solidFill>
                  <a:srgbClr val="99FF66"/>
                </a:solidFill>
              </a:rPr>
              <a:t>Keep recalling images </a:t>
            </a:r>
            <a:r>
              <a:rPr lang="en-US" sz="3600" dirty="0"/>
              <a:t>or</a:t>
            </a:r>
            <a:br>
              <a:rPr lang="en-US" sz="3600" dirty="0"/>
            </a:br>
            <a:r>
              <a:rPr lang="en-US" sz="3600" dirty="0"/>
              <a:t>scenarios where you </a:t>
            </a:r>
            <a:br>
              <a:rPr lang="en-US" sz="3600" dirty="0"/>
            </a:br>
            <a:r>
              <a:rPr lang="en-US" sz="3600" dirty="0"/>
              <a:t>play a global role.</a:t>
            </a:r>
            <a:br>
              <a:rPr lang="en-US" sz="3600" dirty="0"/>
            </a:br>
            <a:br>
              <a:rPr lang="en-US" sz="3600" dirty="0"/>
            </a:br>
            <a:r>
              <a:rPr lang="en-US" sz="3600" dirty="0"/>
              <a:t>-Healthy members </a:t>
            </a:r>
            <a:br>
              <a:rPr lang="en-US" sz="3600" dirty="0"/>
            </a:br>
            <a:r>
              <a:rPr lang="en-US" sz="3600" dirty="0"/>
              <a:t>of a global body</a:t>
            </a:r>
            <a:br>
              <a:rPr lang="en-US" sz="3600" dirty="0"/>
            </a:br>
            <a:r>
              <a:rPr lang="en-US" sz="3600" dirty="0"/>
              <a:t>act like aortas,</a:t>
            </a:r>
            <a:br>
              <a:rPr lang="en-US" sz="3600" dirty="0"/>
            </a:br>
            <a:r>
              <a:rPr lang="en-US" sz="3600" dirty="0"/>
              <a:t>not cancers.</a:t>
            </a:r>
            <a:br>
              <a:rPr lang="en-US" dirty="0"/>
            </a:br>
            <a:br>
              <a:rPr lang="en-US" dirty="0"/>
            </a:br>
            <a:endParaRPr lang="en-US" dirty="0"/>
          </a:p>
        </p:txBody>
      </p:sp>
      <p:pic>
        <p:nvPicPr>
          <p:cNvPr id="4" name="Picture 3">
            <a:extLst>
              <a:ext uri="{FF2B5EF4-FFF2-40B4-BE49-F238E27FC236}">
                <a16:creationId xmlns:a16="http://schemas.microsoft.com/office/drawing/2014/main" id="{294B432D-2E41-4C83-BEFC-B4BD10802C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26327" y="1737557"/>
            <a:ext cx="4527473" cy="4527473"/>
          </a:xfrm>
          <a:prstGeom prst="rect">
            <a:avLst/>
          </a:prstGeom>
        </p:spPr>
      </p:pic>
    </p:spTree>
    <p:extLst>
      <p:ext uri="{BB962C8B-B14F-4D97-AF65-F5344CB8AC3E}">
        <p14:creationId xmlns:p14="http://schemas.microsoft.com/office/powerpoint/2010/main" val="3992272266"/>
      </p:ext>
    </p:extLst>
  </p:cSld>
  <p:clrMapOvr>
    <a:masterClrMapping/>
  </p:clrMapOvr>
  <mc:AlternateContent xmlns:mc="http://schemas.openxmlformats.org/markup-compatibility/2006" xmlns:p14="http://schemas.microsoft.com/office/powerpoint/2010/main">
    <mc:Choice Requires="p14">
      <p:transition spd="slow" p14:dur="2000" advTm="113479"/>
    </mc:Choice>
    <mc:Fallback xmlns="">
      <p:transition spd="slow" advTm="113479"/>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How to Effectively Send: Envision</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p:txBody>
          <a:bodyPr>
            <a:normAutofit/>
          </a:bodyPr>
          <a:lstStyle/>
          <a:p>
            <a:r>
              <a:rPr lang="en-US" sz="3500" dirty="0">
                <a:solidFill>
                  <a:srgbClr val="99FF66"/>
                </a:solidFill>
              </a:rPr>
              <a:t>Keep recalling images </a:t>
            </a:r>
            <a:r>
              <a:rPr lang="en-US" sz="3500" dirty="0"/>
              <a:t>or</a:t>
            </a:r>
            <a:br>
              <a:rPr lang="en-US" sz="3500" dirty="0"/>
            </a:br>
            <a:r>
              <a:rPr lang="en-US" sz="3500" dirty="0"/>
              <a:t>scenarios where you </a:t>
            </a:r>
            <a:br>
              <a:rPr lang="en-US" sz="3500" dirty="0"/>
            </a:br>
            <a:r>
              <a:rPr lang="en-US" sz="3500" dirty="0"/>
              <a:t>play a global role.</a:t>
            </a:r>
            <a:br>
              <a:rPr lang="en-US" sz="3500" dirty="0"/>
            </a:br>
            <a:br>
              <a:rPr lang="en-US" sz="3500" dirty="0"/>
            </a:br>
            <a:r>
              <a:rPr lang="en-US" sz="3500" dirty="0"/>
              <a:t>-What picture or situation </a:t>
            </a:r>
            <a:br>
              <a:rPr lang="en-US" sz="3500" dirty="0"/>
            </a:br>
            <a:r>
              <a:rPr lang="en-US" sz="3500" dirty="0"/>
              <a:t>most memorably reminds </a:t>
            </a:r>
            <a:br>
              <a:rPr lang="en-US" sz="3500" dirty="0"/>
            </a:br>
            <a:r>
              <a:rPr lang="en-US" sz="3500" dirty="0"/>
              <a:t>you to live as a cell in </a:t>
            </a:r>
            <a:br>
              <a:rPr lang="en-US" sz="3500" dirty="0"/>
            </a:br>
            <a:r>
              <a:rPr lang="en-US" sz="3500" dirty="0"/>
              <a:t>Christ’s global Body?</a:t>
            </a:r>
          </a:p>
        </p:txBody>
      </p:sp>
      <p:pic>
        <p:nvPicPr>
          <p:cNvPr id="5" name="Picture 4">
            <a:extLst>
              <a:ext uri="{FF2B5EF4-FFF2-40B4-BE49-F238E27FC236}">
                <a16:creationId xmlns:a16="http://schemas.microsoft.com/office/drawing/2014/main" id="{590DE97F-0B9A-4D2F-A5E9-0F242011F4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26327" y="1737557"/>
            <a:ext cx="4527473" cy="4527473"/>
          </a:xfrm>
          <a:prstGeom prst="rect">
            <a:avLst/>
          </a:prstGeom>
        </p:spPr>
      </p:pic>
    </p:spTree>
    <p:extLst>
      <p:ext uri="{BB962C8B-B14F-4D97-AF65-F5344CB8AC3E}">
        <p14:creationId xmlns:p14="http://schemas.microsoft.com/office/powerpoint/2010/main" val="435554741"/>
      </p:ext>
    </p:extLst>
  </p:cSld>
  <p:clrMapOvr>
    <a:masterClrMapping/>
  </p:clrMapOvr>
  <mc:AlternateContent xmlns:mc="http://schemas.openxmlformats.org/markup-compatibility/2006" xmlns:p14="http://schemas.microsoft.com/office/powerpoint/2010/main">
    <mc:Choice Requires="p14">
      <p:transition spd="slow" p14:dur="2000" advTm="21374"/>
    </mc:Choice>
    <mc:Fallback xmlns="">
      <p:transition spd="slow" advTm="21374"/>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How Do I Effectively Send?</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a:xfrm>
            <a:off x="838199" y="1825625"/>
            <a:ext cx="10688053" cy="4351338"/>
          </a:xfrm>
        </p:spPr>
        <p:txBody>
          <a:bodyPr>
            <a:normAutofit/>
          </a:bodyPr>
          <a:lstStyle/>
          <a:p>
            <a:r>
              <a:rPr lang="en-US" dirty="0"/>
              <a:t>Identify as the member (CE</a:t>
            </a:r>
            <a:r>
              <a:rPr lang="en-US" b="1" dirty="0">
                <a:solidFill>
                  <a:srgbClr val="99FF66"/>
                </a:solidFill>
              </a:rPr>
              <a:t>L</a:t>
            </a:r>
            <a:r>
              <a:rPr lang="en-US" dirty="0"/>
              <a:t>L) of the global Body that you ARE!</a:t>
            </a:r>
            <a:br>
              <a:rPr lang="en-US" dirty="0"/>
            </a:br>
            <a:br>
              <a:rPr lang="en-US" dirty="0"/>
            </a:br>
            <a:r>
              <a:rPr lang="en-US" dirty="0"/>
              <a:t>-Claim God’s words about your global role (Commit them to memory).</a:t>
            </a:r>
            <a:br>
              <a:rPr lang="en-US" dirty="0"/>
            </a:br>
            <a:br>
              <a:rPr lang="en-US" dirty="0"/>
            </a:br>
            <a:r>
              <a:rPr lang="en-US" dirty="0"/>
              <a:t>-Envision yourself within your global role.</a:t>
            </a:r>
            <a:br>
              <a:rPr lang="en-US" dirty="0"/>
            </a:br>
            <a:br>
              <a:rPr lang="en-US" dirty="0"/>
            </a:br>
            <a:r>
              <a:rPr lang="en-US" dirty="0"/>
              <a:t>-</a:t>
            </a:r>
            <a:r>
              <a:rPr lang="en-US" sz="3600" b="1" dirty="0">
                <a:solidFill>
                  <a:srgbClr val="99FF66"/>
                </a:solidFill>
              </a:rPr>
              <a:t>L</a:t>
            </a:r>
            <a:r>
              <a:rPr lang="en-US" b="1" dirty="0">
                <a:solidFill>
                  <a:srgbClr val="99FF66"/>
                </a:solidFill>
              </a:rPr>
              <a:t>ament</a:t>
            </a:r>
            <a:r>
              <a:rPr lang="en-US" dirty="0"/>
              <a:t> the cost of not playing a global role.</a:t>
            </a:r>
            <a:br>
              <a:rPr lang="en-US" dirty="0"/>
            </a:br>
            <a:br>
              <a:rPr lang="en-US" dirty="0"/>
            </a:br>
            <a:r>
              <a:rPr lang="en-US" dirty="0"/>
              <a:t>-Live your global role with your education, advocacy, money, and time.</a:t>
            </a:r>
          </a:p>
          <a:p>
            <a:endParaRPr lang="en-US" dirty="0"/>
          </a:p>
        </p:txBody>
      </p:sp>
    </p:spTree>
    <p:extLst>
      <p:ext uri="{BB962C8B-B14F-4D97-AF65-F5344CB8AC3E}">
        <p14:creationId xmlns:p14="http://schemas.microsoft.com/office/powerpoint/2010/main" val="590936081"/>
      </p:ext>
    </p:extLst>
  </p:cSld>
  <p:clrMapOvr>
    <a:masterClrMapping/>
  </p:clrMapOvr>
  <mc:AlternateContent xmlns:mc="http://schemas.openxmlformats.org/markup-compatibility/2006" xmlns:p14="http://schemas.microsoft.com/office/powerpoint/2010/main">
    <mc:Choice Requires="p14">
      <p:transition spd="slow" p14:dur="2000" advTm="53739"/>
    </mc:Choice>
    <mc:Fallback xmlns="">
      <p:transition spd="slow" advTm="53739"/>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How to Effectively Send: Lament</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a:xfrm>
            <a:off x="838200" y="1825625"/>
            <a:ext cx="10627895" cy="4351338"/>
          </a:xfrm>
        </p:spPr>
        <p:txBody>
          <a:bodyPr>
            <a:normAutofit/>
          </a:bodyPr>
          <a:lstStyle/>
          <a:p>
            <a:r>
              <a:rPr lang="en-US" sz="3000" dirty="0">
                <a:solidFill>
                  <a:srgbClr val="99FF66"/>
                </a:solidFill>
              </a:rPr>
              <a:t>Never celebrate the benefits of staying without counting the cost.</a:t>
            </a:r>
            <a:br>
              <a:rPr lang="en-US" sz="3000" dirty="0"/>
            </a:br>
            <a:br>
              <a:rPr lang="en-US" sz="2400" dirty="0"/>
            </a:br>
            <a:r>
              <a:rPr lang="en-US" sz="2600" dirty="0"/>
              <a:t>-41% of humans remain unreached today. If every evangelical gave 0.1% more, we’d be able to support enough missionaries to reach every unreached people group (Source: Missionary Portal).</a:t>
            </a:r>
            <a:br>
              <a:rPr lang="en-US" sz="2600" dirty="0"/>
            </a:br>
            <a:br>
              <a:rPr lang="en-US" sz="2600" dirty="0"/>
            </a:br>
            <a:r>
              <a:rPr lang="en-US" sz="2600" dirty="0"/>
              <a:t>-An average US Christian choosing to tithe toward unreached people groups, via the most research-proven initiatives, would </a:t>
            </a:r>
            <a:r>
              <a:rPr lang="en-US" sz="2600" dirty="0">
                <a:solidFill>
                  <a:srgbClr val="99FF66"/>
                </a:solidFill>
              </a:rPr>
              <a:t>have ~10,000x the evangelistic impact.</a:t>
            </a:r>
          </a:p>
        </p:txBody>
      </p:sp>
    </p:spTree>
    <p:extLst>
      <p:ext uri="{BB962C8B-B14F-4D97-AF65-F5344CB8AC3E}">
        <p14:creationId xmlns:p14="http://schemas.microsoft.com/office/powerpoint/2010/main" val="2646630698"/>
      </p:ext>
    </p:extLst>
  </p:cSld>
  <p:clrMapOvr>
    <a:masterClrMapping/>
  </p:clrMapOvr>
  <mc:AlternateContent xmlns:mc="http://schemas.openxmlformats.org/markup-compatibility/2006" xmlns:p14="http://schemas.microsoft.com/office/powerpoint/2010/main">
    <mc:Choice Requires="p14">
      <p:transition spd="slow" p14:dur="2000" advTm="81372"/>
    </mc:Choice>
    <mc:Fallback xmlns="">
      <p:transition spd="slow" advTm="81372"/>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What Do I Mean by Effective Sending?</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p:txBody>
          <a:bodyPr>
            <a:normAutofit/>
          </a:bodyPr>
          <a:lstStyle/>
          <a:p>
            <a:r>
              <a:rPr lang="en-US" dirty="0"/>
              <a:t>A strategic lifestyle of sending Christians and support wherever in the world both will maximize the impact of Christ’s Body </a:t>
            </a:r>
            <a:br>
              <a:rPr lang="en-US" dirty="0"/>
            </a:br>
            <a:r>
              <a:rPr lang="en-US" dirty="0"/>
              <a:t>In other words, </a:t>
            </a:r>
            <a:r>
              <a:rPr lang="en-US" dirty="0">
                <a:solidFill>
                  <a:srgbClr val="99FF66"/>
                </a:solidFill>
              </a:rPr>
              <a:t>Effective Sending IS long-term missions!</a:t>
            </a:r>
            <a:br>
              <a:rPr lang="en-US" dirty="0"/>
            </a:br>
            <a:br>
              <a:rPr lang="en-US" dirty="0"/>
            </a:br>
            <a:r>
              <a:rPr lang="en-US" dirty="0"/>
              <a:t>-Active (learning/improving), not reactive (sporadic/emotional)</a:t>
            </a:r>
            <a:br>
              <a:rPr lang="en-US" dirty="0"/>
            </a:br>
            <a:br>
              <a:rPr lang="en-US" dirty="0"/>
            </a:br>
            <a:r>
              <a:rPr lang="en-US" dirty="0"/>
              <a:t>-Proven (research-based), not subjective (circumstantial/redundant)</a:t>
            </a:r>
            <a:br>
              <a:rPr lang="en-US" dirty="0"/>
            </a:br>
            <a:br>
              <a:rPr lang="en-US" dirty="0"/>
            </a:br>
            <a:r>
              <a:rPr lang="en-US" dirty="0"/>
              <a:t>-Biblical (countercultural), not historical (familiar/status quo) </a:t>
            </a:r>
            <a:br>
              <a:rPr lang="en-US" dirty="0"/>
            </a:br>
            <a:endParaRPr lang="en-US" dirty="0"/>
          </a:p>
          <a:p>
            <a:endParaRPr lang="en-US" dirty="0"/>
          </a:p>
          <a:p>
            <a:endParaRPr lang="en-US" dirty="0"/>
          </a:p>
        </p:txBody>
      </p:sp>
    </p:spTree>
    <p:extLst>
      <p:ext uri="{BB962C8B-B14F-4D97-AF65-F5344CB8AC3E}">
        <p14:creationId xmlns:p14="http://schemas.microsoft.com/office/powerpoint/2010/main" val="1389426139"/>
      </p:ext>
    </p:extLst>
  </p:cSld>
  <p:clrMapOvr>
    <a:masterClrMapping/>
  </p:clrMapOvr>
  <mc:AlternateContent xmlns:mc="http://schemas.openxmlformats.org/markup-compatibility/2006" xmlns:p14="http://schemas.microsoft.com/office/powerpoint/2010/main">
    <mc:Choice Requires="p14">
      <p:transition spd="slow" p14:dur="2000" advTm="57868"/>
    </mc:Choice>
    <mc:Fallback xmlns="">
      <p:transition spd="slow" advTm="57868"/>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How to Effectively Send: Lament</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a:xfrm>
            <a:off x="838200" y="1825625"/>
            <a:ext cx="10603832" cy="4351338"/>
          </a:xfrm>
        </p:spPr>
        <p:txBody>
          <a:bodyPr>
            <a:normAutofit/>
          </a:bodyPr>
          <a:lstStyle/>
          <a:p>
            <a:r>
              <a:rPr lang="en-US" sz="3000" dirty="0">
                <a:solidFill>
                  <a:srgbClr val="99FF66"/>
                </a:solidFill>
              </a:rPr>
              <a:t>Never celebrate the benefits of staying without counting the cost.</a:t>
            </a:r>
            <a:br>
              <a:rPr lang="en-US" sz="3500" dirty="0"/>
            </a:br>
            <a:br>
              <a:rPr lang="en-US" sz="2600" dirty="0"/>
            </a:br>
            <a:r>
              <a:rPr lang="en-US" sz="2600" dirty="0"/>
              <a:t>-An average US Christian choosing to tithe toward healthcare amongst the world’s least served, via the most research-proven initiatives, would </a:t>
            </a:r>
            <a:r>
              <a:rPr lang="en-US" sz="2600" dirty="0">
                <a:solidFill>
                  <a:srgbClr val="99FF66"/>
                </a:solidFill>
              </a:rPr>
              <a:t>have ~8,000x the healthcare impact.</a:t>
            </a:r>
            <a:br>
              <a:rPr lang="en-US" sz="2600" dirty="0">
                <a:solidFill>
                  <a:srgbClr val="99FF66"/>
                </a:solidFill>
              </a:rPr>
            </a:br>
            <a:br>
              <a:rPr lang="en-US" sz="2600" dirty="0"/>
            </a:br>
            <a:r>
              <a:rPr lang="en-US" sz="2600" dirty="0"/>
              <a:t>-Before choosing to effectively send, I was leaving 1000s more people – of the world’s least reached – without Jesus, without discipleship, and without life-giving healthcare. However many benefits staying without effective sending gave me, I couldn’t even begin to justify the cost. And I couldn’t forget the cost either.</a:t>
            </a:r>
          </a:p>
        </p:txBody>
      </p:sp>
    </p:spTree>
    <p:extLst>
      <p:ext uri="{BB962C8B-B14F-4D97-AF65-F5344CB8AC3E}">
        <p14:creationId xmlns:p14="http://schemas.microsoft.com/office/powerpoint/2010/main" val="3307187493"/>
      </p:ext>
    </p:extLst>
  </p:cSld>
  <p:clrMapOvr>
    <a:masterClrMapping/>
  </p:clrMapOvr>
  <mc:AlternateContent xmlns:mc="http://schemas.openxmlformats.org/markup-compatibility/2006" xmlns:p14="http://schemas.microsoft.com/office/powerpoint/2010/main">
    <mc:Choice Requires="p14">
      <p:transition spd="slow" p14:dur="2000" advTm="91211"/>
    </mc:Choice>
    <mc:Fallback xmlns="">
      <p:transition spd="slow" advTm="91211"/>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How Do I Effectively Send?</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a:xfrm>
            <a:off x="838199" y="1825625"/>
            <a:ext cx="10676021" cy="4351338"/>
          </a:xfrm>
        </p:spPr>
        <p:txBody>
          <a:bodyPr>
            <a:normAutofit/>
          </a:bodyPr>
          <a:lstStyle/>
          <a:p>
            <a:r>
              <a:rPr lang="en-US" dirty="0"/>
              <a:t>Identify as the member (CEL</a:t>
            </a:r>
            <a:r>
              <a:rPr lang="en-US" b="1" dirty="0">
                <a:solidFill>
                  <a:srgbClr val="99FF66"/>
                </a:solidFill>
              </a:rPr>
              <a:t>L</a:t>
            </a:r>
            <a:r>
              <a:rPr lang="en-US" dirty="0"/>
              <a:t>) of the global Body that you ARE!</a:t>
            </a:r>
            <a:br>
              <a:rPr lang="en-US" dirty="0"/>
            </a:br>
            <a:br>
              <a:rPr lang="en-US" dirty="0"/>
            </a:br>
            <a:r>
              <a:rPr lang="en-US" dirty="0"/>
              <a:t>-Claim God’s words about your global role (Commit them to memory).</a:t>
            </a:r>
            <a:br>
              <a:rPr lang="en-US" dirty="0"/>
            </a:br>
            <a:br>
              <a:rPr lang="en-US" dirty="0"/>
            </a:br>
            <a:r>
              <a:rPr lang="en-US" dirty="0"/>
              <a:t>-Envision yourself within your global role.</a:t>
            </a:r>
            <a:br>
              <a:rPr lang="en-US" dirty="0"/>
            </a:br>
            <a:br>
              <a:rPr lang="en-US" dirty="0"/>
            </a:br>
            <a:r>
              <a:rPr lang="en-US" dirty="0"/>
              <a:t>-Lament the cost of not playing a global role.</a:t>
            </a:r>
            <a:br>
              <a:rPr lang="en-US" dirty="0"/>
            </a:br>
            <a:br>
              <a:rPr lang="en-US" dirty="0"/>
            </a:br>
            <a:r>
              <a:rPr lang="en-US" dirty="0"/>
              <a:t>-</a:t>
            </a:r>
            <a:r>
              <a:rPr lang="en-US" sz="3600" b="1" dirty="0">
                <a:solidFill>
                  <a:srgbClr val="99FF66"/>
                </a:solidFill>
              </a:rPr>
              <a:t>L</a:t>
            </a:r>
            <a:r>
              <a:rPr lang="en-US" b="1" dirty="0">
                <a:solidFill>
                  <a:srgbClr val="99FF66"/>
                </a:solidFill>
              </a:rPr>
              <a:t>ive</a:t>
            </a:r>
            <a:r>
              <a:rPr lang="en-US" dirty="0"/>
              <a:t> your global role with education, advocacy, money, and time.</a:t>
            </a:r>
          </a:p>
          <a:p>
            <a:endParaRPr lang="en-US" dirty="0"/>
          </a:p>
        </p:txBody>
      </p:sp>
    </p:spTree>
    <p:extLst>
      <p:ext uri="{BB962C8B-B14F-4D97-AF65-F5344CB8AC3E}">
        <p14:creationId xmlns:p14="http://schemas.microsoft.com/office/powerpoint/2010/main" val="1122140346"/>
      </p:ext>
    </p:extLst>
  </p:cSld>
  <p:clrMapOvr>
    <a:masterClrMapping/>
  </p:clrMapOvr>
  <mc:AlternateContent xmlns:mc="http://schemas.openxmlformats.org/markup-compatibility/2006" xmlns:p14="http://schemas.microsoft.com/office/powerpoint/2010/main">
    <mc:Choice Requires="p14">
      <p:transition spd="slow" p14:dur="2000" advTm="90188"/>
    </mc:Choice>
    <mc:Fallback xmlns="">
      <p:transition spd="slow" advTm="90188"/>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How to Effectively Send: Live!</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p:txBody>
          <a:bodyPr>
            <a:normAutofit fontScale="92500" lnSpcReduction="10000"/>
          </a:bodyPr>
          <a:lstStyle/>
          <a:p>
            <a:r>
              <a:rPr lang="en-US" sz="3500" dirty="0"/>
              <a:t>Enjoy celebrating the benefits of effective sending! Create a lifestyle maximizing the impact of your…</a:t>
            </a:r>
            <a:br>
              <a:rPr lang="en-US" sz="3500" dirty="0"/>
            </a:br>
            <a:br>
              <a:rPr lang="en-US" sz="3500" dirty="0"/>
            </a:br>
            <a:r>
              <a:rPr lang="en-US" sz="3500" dirty="0"/>
              <a:t>-Education</a:t>
            </a:r>
            <a:br>
              <a:rPr lang="en-US" sz="3500" dirty="0"/>
            </a:br>
            <a:r>
              <a:rPr lang="en-US" sz="3500" dirty="0"/>
              <a:t>-Advocacy</a:t>
            </a:r>
            <a:br>
              <a:rPr lang="en-US" sz="3500" dirty="0"/>
            </a:br>
            <a:r>
              <a:rPr lang="en-US" sz="3500" dirty="0"/>
              <a:t>-Money</a:t>
            </a:r>
            <a:br>
              <a:rPr lang="en-US" sz="3500" dirty="0"/>
            </a:br>
            <a:r>
              <a:rPr lang="en-US" sz="3500" dirty="0"/>
              <a:t>-Time</a:t>
            </a:r>
            <a:br>
              <a:rPr lang="en-US" sz="3500" dirty="0"/>
            </a:br>
            <a:endParaRPr lang="en-US" sz="3500" dirty="0"/>
          </a:p>
          <a:p>
            <a:r>
              <a:rPr lang="en-US" sz="3500" dirty="0"/>
              <a:t>In the global Body, </a:t>
            </a:r>
            <a:r>
              <a:rPr lang="en-US" sz="3500" dirty="0">
                <a:solidFill>
                  <a:srgbClr val="99FF66"/>
                </a:solidFill>
              </a:rPr>
              <a:t>specialty education and donating money are the roles Americans are best-equipped to play.  </a:t>
            </a:r>
          </a:p>
        </p:txBody>
      </p:sp>
    </p:spTree>
    <p:extLst>
      <p:ext uri="{BB962C8B-B14F-4D97-AF65-F5344CB8AC3E}">
        <p14:creationId xmlns:p14="http://schemas.microsoft.com/office/powerpoint/2010/main" val="1712634460"/>
      </p:ext>
    </p:extLst>
  </p:cSld>
  <p:clrMapOvr>
    <a:masterClrMapping/>
  </p:clrMapOvr>
  <mc:AlternateContent xmlns:mc="http://schemas.openxmlformats.org/markup-compatibility/2006" xmlns:p14="http://schemas.microsoft.com/office/powerpoint/2010/main">
    <mc:Choice Requires="p14">
      <p:transition spd="slow" p14:dur="2000" advTm="92186"/>
    </mc:Choice>
    <mc:Fallback xmlns="">
      <p:transition spd="slow" advTm="92186"/>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How to Live as a Sender: Education</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p:txBody>
          <a:bodyPr>
            <a:normAutofit fontScale="92500" lnSpcReduction="10000"/>
          </a:bodyPr>
          <a:lstStyle/>
          <a:p>
            <a:r>
              <a:rPr lang="en-US" sz="3500" dirty="0"/>
              <a:t>Strategically learn how and when to use your skillset to maximize impact…</a:t>
            </a:r>
            <a:br>
              <a:rPr lang="en-US" sz="3500" dirty="0"/>
            </a:br>
            <a:r>
              <a:rPr lang="en-US" sz="3500" dirty="0"/>
              <a:t> </a:t>
            </a:r>
            <a:br>
              <a:rPr lang="en-US" sz="3500" dirty="0"/>
            </a:br>
            <a:r>
              <a:rPr lang="en-US" sz="3500" dirty="0"/>
              <a:t>-Visit </a:t>
            </a:r>
            <a:r>
              <a:rPr lang="en-US" sz="3500" dirty="0">
                <a:solidFill>
                  <a:srgbClr val="99FF66"/>
                </a:solidFill>
                <a:hlinkClick r:id="rId2">
                  <a:extLst>
                    <a:ext uri="{A12FA001-AC4F-418D-AE19-62706E023703}">
                      <ahyp:hlinkClr xmlns:ahyp="http://schemas.microsoft.com/office/drawing/2018/hyperlinkcolor" val="tx"/>
                    </a:ext>
                  </a:extLst>
                </a:hlinkClick>
              </a:rPr>
              <a:t>www.80000hours.org</a:t>
            </a:r>
            <a:r>
              <a:rPr lang="en-US" sz="3500" dirty="0"/>
              <a:t> to learn about the highest-impact careers.</a:t>
            </a:r>
            <a:br>
              <a:rPr lang="en-US" sz="3500" dirty="0"/>
            </a:br>
            <a:br>
              <a:rPr lang="en-US" sz="3500" dirty="0"/>
            </a:br>
            <a:r>
              <a:rPr lang="en-US" sz="3500" dirty="0"/>
              <a:t>-Focus short-term trips on crisis relief, providing a chronically unavailable skill, or training natives to replace you.</a:t>
            </a:r>
            <a:br>
              <a:rPr lang="en-US" sz="3500" dirty="0"/>
            </a:br>
            <a:br>
              <a:rPr lang="en-US" sz="3500" dirty="0"/>
            </a:br>
            <a:r>
              <a:rPr lang="en-US" sz="3500" dirty="0"/>
              <a:t>-Be a uniquely-skilled consultant for missionaries abroad.</a:t>
            </a:r>
            <a:endParaRPr lang="en-US" dirty="0"/>
          </a:p>
        </p:txBody>
      </p:sp>
    </p:spTree>
    <p:extLst>
      <p:ext uri="{BB962C8B-B14F-4D97-AF65-F5344CB8AC3E}">
        <p14:creationId xmlns:p14="http://schemas.microsoft.com/office/powerpoint/2010/main" val="3386874307"/>
      </p:ext>
    </p:extLst>
  </p:cSld>
  <p:clrMapOvr>
    <a:masterClrMapping/>
  </p:clrMapOvr>
  <mc:AlternateContent xmlns:mc="http://schemas.openxmlformats.org/markup-compatibility/2006" xmlns:p14="http://schemas.microsoft.com/office/powerpoint/2010/main">
    <mc:Choice Requires="p14">
      <p:transition spd="slow" p14:dur="2000" advTm="160851"/>
    </mc:Choice>
    <mc:Fallback xmlns="">
      <p:transition spd="slow" advTm="160851"/>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How to Live as a Sender: Advocacy</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p:txBody>
          <a:bodyPr>
            <a:normAutofit fontScale="77500" lnSpcReduction="20000"/>
          </a:bodyPr>
          <a:lstStyle/>
          <a:p>
            <a:r>
              <a:rPr lang="en-US" sz="3500" dirty="0"/>
              <a:t>Strategically publicize high-impact missions/charity initiatives…</a:t>
            </a:r>
            <a:br>
              <a:rPr lang="en-US" sz="3500" dirty="0"/>
            </a:br>
            <a:r>
              <a:rPr lang="en-US" sz="3500" dirty="0"/>
              <a:t> </a:t>
            </a:r>
            <a:br>
              <a:rPr lang="en-US" sz="3500" dirty="0"/>
            </a:br>
            <a:r>
              <a:rPr lang="en-US" sz="3500" dirty="0"/>
              <a:t>-Regularly ask high-impact groups how to pray for them and expectantly ask how God is answering those prayers.</a:t>
            </a:r>
            <a:br>
              <a:rPr lang="en-US" sz="3500" dirty="0"/>
            </a:br>
            <a:br>
              <a:rPr lang="en-US" sz="3500" dirty="0"/>
            </a:br>
            <a:r>
              <a:rPr lang="en-US" sz="3500" dirty="0"/>
              <a:t>-Ask them what types of publicity, social media, or fundraising efforts would most benefit them, given your situation.</a:t>
            </a:r>
            <a:br>
              <a:rPr lang="en-US" sz="3500" dirty="0"/>
            </a:br>
            <a:br>
              <a:rPr lang="en-US" sz="3500" dirty="0"/>
            </a:br>
            <a:r>
              <a:rPr lang="en-US" sz="3500" dirty="0"/>
              <a:t>-Value your audience’s cares, causes, and creativity.</a:t>
            </a:r>
            <a:br>
              <a:rPr lang="en-US" sz="3500" dirty="0"/>
            </a:br>
            <a:br>
              <a:rPr lang="en-US" sz="3500" dirty="0"/>
            </a:br>
            <a:r>
              <a:rPr lang="en-US" sz="3500" dirty="0">
                <a:solidFill>
                  <a:srgbClr val="99FF66"/>
                </a:solidFill>
              </a:rPr>
              <a:t>-Consider a Bless BIG Impact Trip: </a:t>
            </a:r>
            <a:r>
              <a:rPr lang="en-US" sz="3500" dirty="0"/>
              <a:t>A COVID-safe, flexible experience designed specifically to maximize your impact for a cause God created you to love! </a:t>
            </a:r>
            <a:br>
              <a:rPr lang="en-US" sz="3500" dirty="0"/>
            </a:br>
            <a:r>
              <a:rPr lang="en-US" sz="3500" dirty="0"/>
              <a:t>Email </a:t>
            </a:r>
            <a:r>
              <a:rPr lang="en-US" sz="3500" dirty="0">
                <a:solidFill>
                  <a:srgbClr val="99FF66"/>
                </a:solidFill>
                <a:hlinkClick r:id="rId2">
                  <a:extLst>
                    <a:ext uri="{A12FA001-AC4F-418D-AE19-62706E023703}">
                      <ahyp:hlinkClr xmlns:ahyp="http://schemas.microsoft.com/office/drawing/2018/hyperlinkcolor" val="tx"/>
                    </a:ext>
                  </a:extLst>
                </a:hlinkClick>
              </a:rPr>
              <a:t>info@blessbig.org </a:t>
            </a:r>
            <a:r>
              <a:rPr lang="en-US" sz="3500" dirty="0"/>
              <a:t>to learn more.</a:t>
            </a:r>
            <a:endParaRPr lang="en-US" dirty="0"/>
          </a:p>
        </p:txBody>
      </p:sp>
    </p:spTree>
    <p:extLst>
      <p:ext uri="{BB962C8B-B14F-4D97-AF65-F5344CB8AC3E}">
        <p14:creationId xmlns:p14="http://schemas.microsoft.com/office/powerpoint/2010/main" val="3138159769"/>
      </p:ext>
    </p:extLst>
  </p:cSld>
  <p:clrMapOvr>
    <a:masterClrMapping/>
  </p:clrMapOvr>
  <mc:AlternateContent xmlns:mc="http://schemas.openxmlformats.org/markup-compatibility/2006" xmlns:p14="http://schemas.microsoft.com/office/powerpoint/2010/main">
    <mc:Choice Requires="p14">
      <p:transition spd="slow" p14:dur="2000" advTm="171647"/>
    </mc:Choice>
    <mc:Fallback xmlns="">
      <p:transition spd="slow" advTm="171647"/>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How to Live as a Sender: Money</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p:txBody>
          <a:bodyPr>
            <a:normAutofit fontScale="77500" lnSpcReduction="20000"/>
          </a:bodyPr>
          <a:lstStyle/>
          <a:p>
            <a:r>
              <a:rPr lang="en-US" sz="3500" dirty="0"/>
              <a:t>Strategically give to exponentially increase the impact of the support you send…  </a:t>
            </a:r>
            <a:br>
              <a:rPr lang="en-US" sz="3500" dirty="0"/>
            </a:br>
            <a:r>
              <a:rPr lang="en-US" sz="3500" dirty="0"/>
              <a:t> </a:t>
            </a:r>
            <a:br>
              <a:rPr lang="en-US" sz="3500" dirty="0"/>
            </a:br>
            <a:r>
              <a:rPr lang="en-US" sz="3500" dirty="0"/>
              <a:t>-Familiarity, resulting emotional ties, and selfishness – with advertising exploiting all 3 – are the largest obstacles to benefiting Christ’s global Body…at great cost to many. </a:t>
            </a:r>
            <a:r>
              <a:rPr lang="en-US" sz="3500" dirty="0">
                <a:solidFill>
                  <a:srgbClr val="99FF66"/>
                </a:solidFill>
              </a:rPr>
              <a:t>Beware an in-group bias! </a:t>
            </a:r>
            <a:br>
              <a:rPr lang="en-US" sz="3500" dirty="0"/>
            </a:br>
            <a:br>
              <a:rPr lang="en-US" sz="3500" dirty="0"/>
            </a:br>
            <a:r>
              <a:rPr lang="en-US" sz="3500" dirty="0"/>
              <a:t>-Instead, train yourself to </a:t>
            </a:r>
            <a:r>
              <a:rPr lang="en-US" sz="3500" dirty="0">
                <a:solidFill>
                  <a:srgbClr val="99FF66"/>
                </a:solidFill>
              </a:rPr>
              <a:t>use more objective criteria </a:t>
            </a:r>
            <a:r>
              <a:rPr lang="en-US" sz="3500" dirty="0"/>
              <a:t>to guide your giving, bouncing that benefit/cost ratio high as the heavens!</a:t>
            </a:r>
            <a:br>
              <a:rPr lang="en-US" sz="3500" dirty="0"/>
            </a:br>
            <a:br>
              <a:rPr lang="en-US" sz="3500" dirty="0"/>
            </a:br>
            <a:r>
              <a:rPr lang="en-US" altLang="en-US" sz="2800" dirty="0">
                <a:solidFill>
                  <a:srgbClr val="99FF66"/>
                </a:solidFill>
              </a:rPr>
              <a:t>1. Impact Evidence </a:t>
            </a:r>
            <a:r>
              <a:rPr lang="en-US" altLang="en-US" sz="2800" dirty="0"/>
              <a:t>- What actual outcomes did the aid improve (versus aid given)?</a:t>
            </a:r>
            <a:br>
              <a:rPr lang="en-US" altLang="en-US" sz="2800" dirty="0"/>
            </a:br>
            <a:r>
              <a:rPr lang="en-US" altLang="en-US" sz="2800" dirty="0">
                <a:solidFill>
                  <a:srgbClr val="99FF66"/>
                </a:solidFill>
              </a:rPr>
              <a:t>2. Financial Efficiency </a:t>
            </a:r>
            <a:r>
              <a:rPr lang="en-US" altLang="en-US" sz="2800" dirty="0"/>
              <a:t>- What % is spent on those in need?</a:t>
            </a:r>
            <a:br>
              <a:rPr lang="en-US" altLang="en-US" sz="2800" dirty="0"/>
            </a:br>
            <a:r>
              <a:rPr lang="en-US" altLang="en-US" sz="2800" dirty="0">
                <a:solidFill>
                  <a:srgbClr val="99FF66"/>
                </a:solidFill>
              </a:rPr>
              <a:t>3. Financial Transparency </a:t>
            </a:r>
            <a:r>
              <a:rPr lang="en-US" altLang="en-US" sz="2800" dirty="0"/>
              <a:t>- Is vital information being hidden?</a:t>
            </a:r>
            <a:br>
              <a:rPr lang="en-US" altLang="en-US" sz="2800" dirty="0"/>
            </a:br>
            <a:r>
              <a:rPr lang="en-US" altLang="en-US" sz="2800" dirty="0">
                <a:solidFill>
                  <a:srgbClr val="99FF66"/>
                </a:solidFill>
              </a:rPr>
              <a:t>4. Relative Need </a:t>
            </a:r>
            <a:r>
              <a:rPr lang="en-US" altLang="en-US" sz="2800" dirty="0"/>
              <a:t>- Who else is providing similar aid to the same population?</a:t>
            </a:r>
          </a:p>
          <a:p>
            <a:endParaRPr lang="en-US" dirty="0"/>
          </a:p>
        </p:txBody>
      </p:sp>
    </p:spTree>
    <p:extLst>
      <p:ext uri="{BB962C8B-B14F-4D97-AF65-F5344CB8AC3E}">
        <p14:creationId xmlns:p14="http://schemas.microsoft.com/office/powerpoint/2010/main" val="180645127"/>
      </p:ext>
    </p:extLst>
  </p:cSld>
  <p:clrMapOvr>
    <a:masterClrMapping/>
  </p:clrMapOvr>
  <mc:AlternateContent xmlns:mc="http://schemas.openxmlformats.org/markup-compatibility/2006" xmlns:p14="http://schemas.microsoft.com/office/powerpoint/2010/main">
    <mc:Choice Requires="p14">
      <p:transition spd="slow" p14:dur="2000" advTm="192251"/>
    </mc:Choice>
    <mc:Fallback xmlns="">
      <p:transition spd="slow" advTm="192251"/>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How to Live as a Sender: Money</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p:txBody>
          <a:bodyPr>
            <a:normAutofit fontScale="77500" lnSpcReduction="20000"/>
          </a:bodyPr>
          <a:lstStyle/>
          <a:p>
            <a:r>
              <a:rPr lang="en-US" sz="3500" dirty="0"/>
              <a:t>Strategically give to exponentially increase the impact of the support you send…</a:t>
            </a:r>
            <a:br>
              <a:rPr lang="en-US" sz="3500" dirty="0"/>
            </a:br>
            <a:r>
              <a:rPr lang="en-US" sz="3500" dirty="0"/>
              <a:t> </a:t>
            </a:r>
            <a:br>
              <a:rPr lang="en-US" sz="3500" dirty="0"/>
            </a:br>
            <a:r>
              <a:rPr lang="en-US" sz="3500" dirty="0"/>
              <a:t>-Sound too overwhelming? Websites like </a:t>
            </a:r>
            <a:r>
              <a:rPr lang="en-US" sz="3500" dirty="0">
                <a:solidFill>
                  <a:srgbClr val="99FF66"/>
                </a:solidFill>
                <a:hlinkClick r:id="rId2">
                  <a:extLst>
                    <a:ext uri="{A12FA001-AC4F-418D-AE19-62706E023703}">
                      <ahyp:hlinkClr xmlns:ahyp="http://schemas.microsoft.com/office/drawing/2018/hyperlinkcolor" val="tx"/>
                    </a:ext>
                  </a:extLst>
                </a:hlinkClick>
              </a:rPr>
              <a:t>blessbig.org</a:t>
            </a:r>
            <a:r>
              <a:rPr lang="en-US" sz="3500" dirty="0"/>
              <a:t> do all the work for you.</a:t>
            </a:r>
            <a:br>
              <a:rPr lang="en-US" sz="3500" dirty="0"/>
            </a:br>
            <a:br>
              <a:rPr lang="en-US" sz="3500" dirty="0"/>
            </a:br>
            <a:r>
              <a:rPr lang="en-US" sz="3500" dirty="0"/>
              <a:t>-For example, Bless BIG combines the research evaluating all 4 criteria by 15 premier charity evaluators (e.g. ROI Ministry, Ministry Watch, ECFA, Give Well, Charity Navigator, </a:t>
            </a:r>
            <a:r>
              <a:rPr lang="en-US" sz="3500" dirty="0" err="1"/>
              <a:t>Guidestar</a:t>
            </a:r>
            <a:r>
              <a:rPr lang="en-US" sz="3500" dirty="0"/>
              <a:t>, etc.). </a:t>
            </a:r>
            <a:r>
              <a:rPr lang="en-US" sz="3500" dirty="0">
                <a:solidFill>
                  <a:srgbClr val="99FF66"/>
                </a:solidFill>
              </a:rPr>
              <a:t>You pick a cause; they list which charities give your money the highest research-proven impact-per-dollar </a:t>
            </a:r>
            <a:r>
              <a:rPr lang="en-US" sz="3500" dirty="0"/>
              <a:t>for the most unreached and underserved!</a:t>
            </a:r>
            <a:br>
              <a:rPr lang="en-US" sz="3500" dirty="0"/>
            </a:br>
            <a:br>
              <a:rPr lang="en-US" sz="3500" dirty="0"/>
            </a:br>
            <a:r>
              <a:rPr lang="en-US" sz="3500" dirty="0"/>
              <a:t>-When selecting individual missionaries, use the same 4 criteria (if they use similar high-impact approaches where relative need is highest). </a:t>
            </a:r>
            <a:endParaRPr lang="en-US" sz="3600" dirty="0"/>
          </a:p>
        </p:txBody>
      </p:sp>
    </p:spTree>
    <p:extLst>
      <p:ext uri="{BB962C8B-B14F-4D97-AF65-F5344CB8AC3E}">
        <p14:creationId xmlns:p14="http://schemas.microsoft.com/office/powerpoint/2010/main" val="4224599961"/>
      </p:ext>
    </p:extLst>
  </p:cSld>
  <p:clrMapOvr>
    <a:masterClrMapping/>
  </p:clrMapOvr>
  <mc:AlternateContent xmlns:mc="http://schemas.openxmlformats.org/markup-compatibility/2006" xmlns:p14="http://schemas.microsoft.com/office/powerpoint/2010/main">
    <mc:Choice Requires="p14">
      <p:transition spd="slow" p14:dur="2000" advTm="113102"/>
    </mc:Choice>
    <mc:Fallback xmlns="">
      <p:transition spd="slow" advTm="113102"/>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How to Live as a Sender: Money</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p:txBody>
          <a:bodyPr>
            <a:normAutofit fontScale="77500" lnSpcReduction="20000"/>
          </a:bodyPr>
          <a:lstStyle/>
          <a:p>
            <a:r>
              <a:rPr lang="en-US" sz="3500" dirty="0"/>
              <a:t>Why am I prioritizing impact so much?</a:t>
            </a:r>
            <a:br>
              <a:rPr lang="en-US" sz="3500" dirty="0"/>
            </a:br>
            <a:r>
              <a:rPr lang="en-US" sz="3500" dirty="0"/>
              <a:t> </a:t>
            </a:r>
            <a:br>
              <a:rPr lang="en-US" sz="3500" dirty="0"/>
            </a:br>
            <a:r>
              <a:rPr lang="en-US" sz="3500" dirty="0"/>
              <a:t>-Because it makes sense, because </a:t>
            </a:r>
            <a:r>
              <a:rPr lang="en-US" sz="3500" dirty="0">
                <a:solidFill>
                  <a:srgbClr val="99FF66"/>
                </a:solidFill>
              </a:rPr>
              <a:t>Jesus prioritizes impact, </a:t>
            </a:r>
            <a:r>
              <a:rPr lang="en-US" sz="3500" dirty="0"/>
              <a:t>and because we’re cells in his global Body – of equal value to and with equal concern for each other.  </a:t>
            </a:r>
            <a:br>
              <a:rPr lang="en-US" sz="3500" dirty="0"/>
            </a:br>
            <a:br>
              <a:rPr lang="en-US" sz="3500" dirty="0"/>
            </a:br>
            <a:r>
              <a:rPr lang="en-US" sz="2300" dirty="0"/>
              <a:t>Matthew 25:14-30</a:t>
            </a:r>
            <a:br>
              <a:rPr lang="en-US" sz="2300" dirty="0"/>
            </a:br>
            <a:r>
              <a:rPr lang="en-US" sz="2300" dirty="0"/>
              <a:t>The man who had received five bags of gold brought the other five. “Master,” he said, “you entrusted me with five bags of gold. </a:t>
            </a:r>
            <a:r>
              <a:rPr lang="en-US" sz="2300" dirty="0">
                <a:solidFill>
                  <a:srgbClr val="99FF66"/>
                </a:solidFill>
              </a:rPr>
              <a:t>See, I have gained five more.” His master replied, “Well done, good and faithful servant!</a:t>
            </a:r>
            <a:r>
              <a:rPr lang="en-US" sz="2300" dirty="0"/>
              <a:t> You have been faithful with a few things; I will put you in charge of many things. Come and share your master’s happiness!”</a:t>
            </a:r>
            <a:br>
              <a:rPr lang="en-US" sz="2300" dirty="0"/>
            </a:br>
            <a:br>
              <a:rPr lang="en-US" sz="2300" dirty="0"/>
            </a:br>
            <a:br>
              <a:rPr lang="en-US" sz="2300" dirty="0"/>
            </a:br>
            <a:r>
              <a:rPr lang="en-US" altLang="en-US" sz="2300" dirty="0"/>
              <a:t>1 Corinthians 12:21, 25-26</a:t>
            </a:r>
            <a:br>
              <a:rPr lang="en-US" altLang="en-US" sz="2300" dirty="0"/>
            </a:br>
            <a:r>
              <a:rPr lang="en-US" sz="2300" dirty="0"/>
              <a:t>The eye cannot say to the hand, “I don’t need you!” And the head cannot say to the feet, “I don’t need you!”…its parts should have equal concern for each other. If one part suffers, every part suffers with it; if one part is honored, every part rejoices with it.</a:t>
            </a:r>
            <a:endParaRPr lang="en-US" altLang="en-US" sz="2300" dirty="0"/>
          </a:p>
          <a:p>
            <a:endParaRPr lang="en-US" sz="2400" dirty="0"/>
          </a:p>
          <a:p>
            <a:endParaRPr lang="en-US" sz="3600" dirty="0"/>
          </a:p>
        </p:txBody>
      </p:sp>
    </p:spTree>
    <p:extLst>
      <p:ext uri="{BB962C8B-B14F-4D97-AF65-F5344CB8AC3E}">
        <p14:creationId xmlns:p14="http://schemas.microsoft.com/office/powerpoint/2010/main" val="4022320501"/>
      </p:ext>
    </p:extLst>
  </p:cSld>
  <p:clrMapOvr>
    <a:masterClrMapping/>
  </p:clrMapOvr>
  <mc:AlternateContent xmlns:mc="http://schemas.openxmlformats.org/markup-compatibility/2006" xmlns:p14="http://schemas.microsoft.com/office/powerpoint/2010/main">
    <mc:Choice Requires="p14">
      <p:transition spd="slow" p14:dur="2000" advTm="129434"/>
    </mc:Choice>
    <mc:Fallback xmlns="">
      <p:transition spd="slow" advTm="129434"/>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How to Live as a Sender: Money</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p:txBody>
          <a:bodyPr>
            <a:normAutofit fontScale="77500" lnSpcReduction="20000"/>
          </a:bodyPr>
          <a:lstStyle/>
          <a:p>
            <a:r>
              <a:rPr lang="en-US" sz="4000" dirty="0"/>
              <a:t>But my local community or personal connections will be abandoned!</a:t>
            </a:r>
            <a:br>
              <a:rPr lang="en-US" sz="3500" dirty="0"/>
            </a:br>
            <a:r>
              <a:rPr lang="en-US" sz="3500" dirty="0"/>
              <a:t> </a:t>
            </a:r>
            <a:br>
              <a:rPr lang="en-US" sz="3500" dirty="0"/>
            </a:br>
            <a:r>
              <a:rPr lang="en-US" sz="3400" dirty="0"/>
              <a:t>-The Head of our Body is Jesus, and it is he to whom we must give account, not a local community member. </a:t>
            </a:r>
            <a:br>
              <a:rPr lang="en-US" sz="3400" dirty="0"/>
            </a:br>
            <a:br>
              <a:rPr lang="en-US" sz="3400" dirty="0"/>
            </a:br>
            <a:r>
              <a:rPr lang="en-US" sz="3400" dirty="0"/>
              <a:t>-Remember, 94% of US giving goes to Americans, and 95% of the average US church’s budget goes to its own members and community. So whenever God leads you to give to the globally unreached and underserved, you’re not favoring your global neighbor over your local one. You’re slightly but significantly reducing the devastating bias </a:t>
            </a:r>
            <a:r>
              <a:rPr lang="en-US" sz="3400" i="1" dirty="0"/>
              <a:t>against</a:t>
            </a:r>
            <a:r>
              <a:rPr lang="en-US" sz="3400" dirty="0"/>
              <a:t> your global neighbor! </a:t>
            </a:r>
            <a:br>
              <a:rPr lang="en-US" sz="3400" dirty="0"/>
            </a:br>
            <a:br>
              <a:rPr lang="en-US" sz="3400" dirty="0"/>
            </a:br>
            <a:r>
              <a:rPr lang="en-US" sz="3400" dirty="0">
                <a:solidFill>
                  <a:srgbClr val="99FF66"/>
                </a:solidFill>
              </a:rPr>
              <a:t>-Let the 95% keep covering your local neighbors, while joining the 5% providing the highest proven impact-per-dollar for your global neighbors!</a:t>
            </a:r>
          </a:p>
        </p:txBody>
      </p:sp>
    </p:spTree>
    <p:extLst>
      <p:ext uri="{BB962C8B-B14F-4D97-AF65-F5344CB8AC3E}">
        <p14:creationId xmlns:p14="http://schemas.microsoft.com/office/powerpoint/2010/main" val="615830538"/>
      </p:ext>
    </p:extLst>
  </p:cSld>
  <p:clrMapOvr>
    <a:masterClrMapping/>
  </p:clrMapOvr>
  <mc:AlternateContent xmlns:mc="http://schemas.openxmlformats.org/markup-compatibility/2006" xmlns:p14="http://schemas.microsoft.com/office/powerpoint/2010/main">
    <mc:Choice Requires="p14">
      <p:transition spd="slow" p14:dur="2000" advTm="81230"/>
    </mc:Choice>
    <mc:Fallback xmlns="">
      <p:transition spd="slow" advTm="81230"/>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How to Live as a Sender: Money</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p:txBody>
          <a:bodyPr>
            <a:normAutofit lnSpcReduction="10000"/>
          </a:bodyPr>
          <a:lstStyle/>
          <a:p>
            <a:r>
              <a:rPr lang="en-US" sz="3200" dirty="0"/>
              <a:t>But my local community </a:t>
            </a:r>
            <a:br>
              <a:rPr lang="en-US" sz="3200" dirty="0"/>
            </a:br>
            <a:r>
              <a:rPr lang="en-US" sz="3200" dirty="0"/>
              <a:t>or personal connections </a:t>
            </a:r>
            <a:br>
              <a:rPr lang="en-US" sz="3200" dirty="0"/>
            </a:br>
            <a:r>
              <a:rPr lang="en-US" sz="3200" dirty="0"/>
              <a:t>will be abandoned</a:t>
            </a:r>
            <a:br>
              <a:rPr lang="en-US" sz="3200" dirty="0"/>
            </a:br>
            <a:r>
              <a:rPr lang="en-US" sz="3200" dirty="0"/>
              <a:t>(not likely)! </a:t>
            </a:r>
            <a:br>
              <a:rPr lang="en-US" sz="3500" dirty="0"/>
            </a:br>
            <a:br>
              <a:rPr lang="en-US" sz="3400" dirty="0"/>
            </a:br>
            <a:r>
              <a:rPr lang="en-US" sz="3400" dirty="0"/>
              <a:t> </a:t>
            </a:r>
            <a:br>
              <a:rPr lang="en-US" sz="3400" dirty="0"/>
            </a:br>
            <a:br>
              <a:rPr lang="en-US" sz="3400" dirty="0"/>
            </a:br>
            <a:br>
              <a:rPr lang="en-US" sz="3400" dirty="0"/>
            </a:br>
            <a:br>
              <a:rPr lang="en-US" sz="3400" dirty="0"/>
            </a:br>
            <a:r>
              <a:rPr lang="en-US" sz="2400" dirty="0"/>
              <a:t>-Besides, your education, advocacy, and time are usually more impactful resources to use locally anyway. </a:t>
            </a:r>
            <a:r>
              <a:rPr lang="en-US" sz="2400" dirty="0">
                <a:solidFill>
                  <a:srgbClr val="99FF66"/>
                </a:solidFill>
              </a:rPr>
              <a:t>So favor everyone, just with the best resource!</a:t>
            </a:r>
          </a:p>
        </p:txBody>
      </p:sp>
      <p:pic>
        <p:nvPicPr>
          <p:cNvPr id="7" name="Picture 6">
            <a:extLst>
              <a:ext uri="{FF2B5EF4-FFF2-40B4-BE49-F238E27FC236}">
                <a16:creationId xmlns:a16="http://schemas.microsoft.com/office/drawing/2014/main" id="{0DC453AA-2819-4DED-B70F-369E068BA0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4067" y="1690688"/>
            <a:ext cx="5603427" cy="3496340"/>
          </a:xfrm>
          <a:prstGeom prst="rect">
            <a:avLst/>
          </a:prstGeom>
        </p:spPr>
      </p:pic>
    </p:spTree>
    <p:extLst>
      <p:ext uri="{BB962C8B-B14F-4D97-AF65-F5344CB8AC3E}">
        <p14:creationId xmlns:p14="http://schemas.microsoft.com/office/powerpoint/2010/main" val="1107385851"/>
      </p:ext>
    </p:extLst>
  </p:cSld>
  <p:clrMapOvr>
    <a:masterClrMapping/>
  </p:clrMapOvr>
  <mc:AlternateContent xmlns:mc="http://schemas.openxmlformats.org/markup-compatibility/2006" xmlns:p14="http://schemas.microsoft.com/office/powerpoint/2010/main">
    <mc:Choice Requires="p14">
      <p:transition spd="slow" p14:dur="2000" advTm="123193"/>
    </mc:Choice>
    <mc:Fallback xmlns="">
      <p:transition spd="slow" advTm="123193"/>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Why Learn How to Effectively Send?</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p:txBody>
          <a:bodyPr>
            <a:normAutofit/>
          </a:bodyPr>
          <a:lstStyle/>
          <a:p>
            <a:r>
              <a:rPr lang="en-US" dirty="0"/>
              <a:t>Reason 1: It’s really, really effective!</a:t>
            </a:r>
            <a:br>
              <a:rPr lang="en-US" dirty="0"/>
            </a:br>
            <a:br>
              <a:rPr lang="en-US" dirty="0"/>
            </a:br>
            <a:r>
              <a:rPr lang="en-US" dirty="0"/>
              <a:t>-A doctor’s career in the US has the average isolated impact of saving  </a:t>
            </a:r>
            <a:r>
              <a:rPr lang="en-US" dirty="0">
                <a:solidFill>
                  <a:srgbClr val="99FF66"/>
                </a:solidFill>
              </a:rPr>
              <a:t>~3 lives </a:t>
            </a:r>
            <a:r>
              <a:rPr lang="en-US" dirty="0"/>
              <a:t>(Source: </a:t>
            </a:r>
            <a:r>
              <a:rPr lang="en-US" i="1" dirty="0"/>
              <a:t>Doing Good Better</a:t>
            </a:r>
            <a:r>
              <a:rPr lang="en-US" dirty="0"/>
              <a:t>). </a:t>
            </a:r>
            <a:br>
              <a:rPr lang="en-US" dirty="0"/>
            </a:br>
            <a:br>
              <a:rPr lang="en-US" dirty="0"/>
            </a:br>
            <a:r>
              <a:rPr lang="en-US" dirty="0"/>
              <a:t>-A doctor’s career in the poorest nations has the average isolated impact of saving </a:t>
            </a:r>
            <a:r>
              <a:rPr lang="en-US" dirty="0">
                <a:solidFill>
                  <a:srgbClr val="99FF66"/>
                </a:solidFill>
              </a:rPr>
              <a:t>~300 lives </a:t>
            </a:r>
            <a:r>
              <a:rPr lang="en-US" dirty="0"/>
              <a:t>(Source: </a:t>
            </a:r>
            <a:r>
              <a:rPr lang="en-US" i="1" dirty="0"/>
              <a:t>Doing Good Better</a:t>
            </a:r>
            <a:r>
              <a:rPr lang="en-US" dirty="0"/>
              <a:t>).</a:t>
            </a:r>
            <a:br>
              <a:rPr lang="en-US" dirty="0"/>
            </a:br>
            <a:br>
              <a:rPr lang="en-US" dirty="0"/>
            </a:br>
            <a:r>
              <a:rPr lang="en-US" dirty="0"/>
              <a:t>-An effectively sending doctor’s career in the US has the average isolated impact of saving </a:t>
            </a:r>
            <a:r>
              <a:rPr lang="en-US" dirty="0">
                <a:solidFill>
                  <a:srgbClr val="99FF66"/>
                </a:solidFill>
              </a:rPr>
              <a:t>~3000 lives </a:t>
            </a:r>
            <a:r>
              <a:rPr lang="en-US" dirty="0"/>
              <a:t>(Source: </a:t>
            </a:r>
            <a:r>
              <a:rPr lang="en-US" i="1" dirty="0"/>
              <a:t>The Life You Can Save</a:t>
            </a:r>
            <a:r>
              <a:rPr lang="en-US" dirty="0"/>
              <a:t>).</a:t>
            </a:r>
            <a:br>
              <a:rPr lang="en-US" dirty="0"/>
            </a:br>
            <a:endParaRPr lang="en-US" dirty="0"/>
          </a:p>
          <a:p>
            <a:endParaRPr lang="en-US" dirty="0"/>
          </a:p>
          <a:p>
            <a:endParaRPr lang="en-US" dirty="0"/>
          </a:p>
        </p:txBody>
      </p:sp>
    </p:spTree>
    <p:extLst>
      <p:ext uri="{BB962C8B-B14F-4D97-AF65-F5344CB8AC3E}">
        <p14:creationId xmlns:p14="http://schemas.microsoft.com/office/powerpoint/2010/main" val="429561862"/>
      </p:ext>
    </p:extLst>
  </p:cSld>
  <p:clrMapOvr>
    <a:masterClrMapping/>
  </p:clrMapOvr>
  <mc:AlternateContent xmlns:mc="http://schemas.openxmlformats.org/markup-compatibility/2006" xmlns:p14="http://schemas.microsoft.com/office/powerpoint/2010/main">
    <mc:Choice Requires="p14">
      <p:transition spd="slow" p14:dur="2000" advTm="85638"/>
    </mc:Choice>
    <mc:Fallback xmlns="">
      <p:transition spd="slow" advTm="85638"/>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How to Live as a Sender: Time</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a:xfrm>
            <a:off x="838198" y="1825625"/>
            <a:ext cx="10712117" cy="4351338"/>
          </a:xfrm>
        </p:spPr>
        <p:txBody>
          <a:bodyPr>
            <a:normAutofit fontScale="85000" lnSpcReduction="10000"/>
          </a:bodyPr>
          <a:lstStyle/>
          <a:p>
            <a:r>
              <a:rPr lang="en-US" sz="3500" dirty="0"/>
              <a:t>Strategically budget your time toward where it’s the most impactful resource and away from where it’s not…</a:t>
            </a:r>
            <a:br>
              <a:rPr lang="en-US" sz="3500" dirty="0"/>
            </a:br>
            <a:r>
              <a:rPr lang="en-US" sz="3500" dirty="0"/>
              <a:t> </a:t>
            </a:r>
            <a:br>
              <a:rPr lang="en-US" sz="3500" dirty="0"/>
            </a:br>
            <a:r>
              <a:rPr lang="en-US" sz="3300" dirty="0">
                <a:solidFill>
                  <a:srgbClr val="99FF66"/>
                </a:solidFill>
              </a:rPr>
              <a:t>-“Give time to those around you; that’s what empathy is for.</a:t>
            </a:r>
            <a:br>
              <a:rPr lang="en-US" sz="3300" dirty="0">
                <a:solidFill>
                  <a:srgbClr val="99FF66"/>
                </a:solidFill>
              </a:rPr>
            </a:br>
            <a:r>
              <a:rPr lang="en-US" sz="3300" dirty="0">
                <a:solidFill>
                  <a:srgbClr val="99FF66"/>
                </a:solidFill>
              </a:rPr>
              <a:t>  But give cash to the world’s lesser served; you’ll heal 10,000 more!”</a:t>
            </a:r>
            <a:br>
              <a:rPr lang="en-US" sz="3300" dirty="0"/>
            </a:br>
            <a:br>
              <a:rPr lang="en-US" sz="3300" dirty="0"/>
            </a:br>
            <a:r>
              <a:rPr lang="en-US" sz="3300" dirty="0"/>
              <a:t>-Use time for education and advocacy – important for sending both domestic and global support – but heed the recipients’ input! </a:t>
            </a:r>
            <a:br>
              <a:rPr lang="en-US" sz="3300" dirty="0"/>
            </a:br>
            <a:br>
              <a:rPr lang="en-US" sz="3300" dirty="0"/>
            </a:br>
            <a:r>
              <a:rPr lang="en-US" sz="3300" dirty="0"/>
              <a:t>-Most importantly, </a:t>
            </a:r>
            <a:r>
              <a:rPr lang="en-US" sz="3300" dirty="0">
                <a:solidFill>
                  <a:srgbClr val="99FF66"/>
                </a:solidFill>
              </a:rPr>
              <a:t>ensure God isn’t calling you to use your time to GO. </a:t>
            </a:r>
            <a:r>
              <a:rPr lang="en-US" sz="3300" dirty="0"/>
              <a:t>Senders are part of ONE A-team, not a default B-team.</a:t>
            </a:r>
          </a:p>
        </p:txBody>
      </p:sp>
    </p:spTree>
    <p:extLst>
      <p:ext uri="{BB962C8B-B14F-4D97-AF65-F5344CB8AC3E}">
        <p14:creationId xmlns:p14="http://schemas.microsoft.com/office/powerpoint/2010/main" val="1719614320"/>
      </p:ext>
    </p:extLst>
  </p:cSld>
  <p:clrMapOvr>
    <a:masterClrMapping/>
  </p:clrMapOvr>
  <mc:AlternateContent xmlns:mc="http://schemas.openxmlformats.org/markup-compatibility/2006" xmlns:p14="http://schemas.microsoft.com/office/powerpoint/2010/main">
    <mc:Choice Requires="p14">
      <p:transition spd="slow" p14:dur="2000" advTm="96064"/>
    </mc:Choice>
    <mc:Fallback xmlns="">
      <p:transition spd="slow" advTm="96064"/>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Right Now: How Will I Effectively Send?</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a:xfrm>
            <a:off x="838200" y="1825625"/>
            <a:ext cx="10700084" cy="4351338"/>
          </a:xfrm>
        </p:spPr>
        <p:txBody>
          <a:bodyPr>
            <a:normAutofit/>
          </a:bodyPr>
          <a:lstStyle/>
          <a:p>
            <a:r>
              <a:rPr lang="en-US" dirty="0"/>
              <a:t>Identify as the member (</a:t>
            </a:r>
            <a:r>
              <a:rPr lang="en-US" b="1" dirty="0">
                <a:solidFill>
                  <a:srgbClr val="99FF66"/>
                </a:solidFill>
              </a:rPr>
              <a:t>CELL</a:t>
            </a:r>
            <a:r>
              <a:rPr lang="en-US" dirty="0"/>
              <a:t>) of the global Body that you ARE!</a:t>
            </a:r>
            <a:br>
              <a:rPr lang="en-US" dirty="0"/>
            </a:br>
            <a:br>
              <a:rPr lang="en-US" dirty="0"/>
            </a:br>
            <a:r>
              <a:rPr lang="en-US" dirty="0"/>
              <a:t>-</a:t>
            </a:r>
            <a:r>
              <a:rPr lang="en-US" sz="3600" b="1" dirty="0">
                <a:solidFill>
                  <a:srgbClr val="99FF66"/>
                </a:solidFill>
              </a:rPr>
              <a:t>C</a:t>
            </a:r>
            <a:r>
              <a:rPr lang="en-US" dirty="0"/>
              <a:t>laim God’s words about your global role (Commit them to memory).</a:t>
            </a:r>
            <a:br>
              <a:rPr lang="en-US" dirty="0"/>
            </a:br>
            <a:br>
              <a:rPr lang="en-US" dirty="0"/>
            </a:br>
            <a:r>
              <a:rPr lang="en-US" dirty="0"/>
              <a:t>-</a:t>
            </a:r>
            <a:r>
              <a:rPr lang="en-US" sz="3600" b="1" dirty="0">
                <a:solidFill>
                  <a:srgbClr val="99FF66"/>
                </a:solidFill>
              </a:rPr>
              <a:t>E</a:t>
            </a:r>
            <a:r>
              <a:rPr lang="en-US" dirty="0"/>
              <a:t>nvision yourself within your global role.</a:t>
            </a:r>
            <a:br>
              <a:rPr lang="en-US" dirty="0"/>
            </a:br>
            <a:br>
              <a:rPr lang="en-US" dirty="0"/>
            </a:br>
            <a:r>
              <a:rPr lang="en-US" dirty="0"/>
              <a:t>-</a:t>
            </a:r>
            <a:r>
              <a:rPr lang="en-US" sz="3600" b="1" dirty="0">
                <a:solidFill>
                  <a:srgbClr val="99FF66"/>
                </a:solidFill>
              </a:rPr>
              <a:t>L</a:t>
            </a:r>
            <a:r>
              <a:rPr lang="en-US" dirty="0"/>
              <a:t>ament the cost of not playing a global role.</a:t>
            </a:r>
            <a:br>
              <a:rPr lang="en-US" dirty="0"/>
            </a:br>
            <a:br>
              <a:rPr lang="en-US" dirty="0"/>
            </a:br>
            <a:r>
              <a:rPr lang="en-US" dirty="0"/>
              <a:t>-</a:t>
            </a:r>
            <a:r>
              <a:rPr lang="en-US" sz="3600" b="1" dirty="0">
                <a:solidFill>
                  <a:srgbClr val="99FF66"/>
                </a:solidFill>
              </a:rPr>
              <a:t>L</a:t>
            </a:r>
            <a:r>
              <a:rPr lang="en-US" dirty="0"/>
              <a:t>ive your global role with education, advocacy, money, and time.</a:t>
            </a:r>
          </a:p>
          <a:p>
            <a:endParaRPr lang="en-US" dirty="0"/>
          </a:p>
        </p:txBody>
      </p:sp>
    </p:spTree>
    <p:extLst>
      <p:ext uri="{BB962C8B-B14F-4D97-AF65-F5344CB8AC3E}">
        <p14:creationId xmlns:p14="http://schemas.microsoft.com/office/powerpoint/2010/main" val="2180409355"/>
      </p:ext>
    </p:extLst>
  </p:cSld>
  <p:clrMapOvr>
    <a:masterClrMapping/>
  </p:clrMapOvr>
  <mc:AlternateContent xmlns:mc="http://schemas.openxmlformats.org/markup-compatibility/2006" xmlns:p14="http://schemas.microsoft.com/office/powerpoint/2010/main">
    <mc:Choice Requires="p14">
      <p:transition spd="slow" p14:dur="2000" advTm="30932"/>
    </mc:Choice>
    <mc:Fallback xmlns="">
      <p:transition spd="slow" advTm="30932"/>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Right Now: How Will I Effectively Send?</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p:txBody>
          <a:bodyPr>
            <a:normAutofit lnSpcReduction="10000"/>
          </a:bodyPr>
          <a:lstStyle/>
          <a:p>
            <a:r>
              <a:rPr lang="en-US" sz="3600" b="1" dirty="0"/>
              <a:t>C</a:t>
            </a:r>
            <a:r>
              <a:rPr lang="en-US" dirty="0"/>
              <a:t>laim God’s words about your global role (</a:t>
            </a:r>
            <a:r>
              <a:rPr lang="en-US" b="1" dirty="0">
                <a:solidFill>
                  <a:srgbClr val="99FF66"/>
                </a:solidFill>
              </a:rPr>
              <a:t>C</a:t>
            </a:r>
            <a:r>
              <a:rPr lang="en-US" dirty="0">
                <a:solidFill>
                  <a:srgbClr val="99FF66"/>
                </a:solidFill>
              </a:rPr>
              <a:t>ommit one to memory!</a:t>
            </a:r>
            <a:r>
              <a:rPr lang="en-US" dirty="0"/>
              <a:t>)</a:t>
            </a:r>
            <a:br>
              <a:rPr lang="en-US" dirty="0"/>
            </a:br>
            <a:br>
              <a:rPr lang="en-US" dirty="0"/>
            </a:br>
            <a:r>
              <a:rPr lang="en-US" dirty="0"/>
              <a:t>-</a:t>
            </a:r>
            <a:r>
              <a:rPr lang="en-US" sz="2800" dirty="0"/>
              <a:t>Deut. 14:28-29: The tithe is </a:t>
            </a:r>
            <a:r>
              <a:rPr lang="en-US" sz="2800" i="1" dirty="0"/>
              <a:t>centrally</a:t>
            </a:r>
            <a:r>
              <a:rPr lang="en-US" sz="2800" dirty="0"/>
              <a:t> gathered for </a:t>
            </a:r>
            <a:r>
              <a:rPr lang="en-US" sz="2800" i="1" dirty="0"/>
              <a:t>all</a:t>
            </a:r>
            <a:r>
              <a:rPr lang="en-US" sz="2800" dirty="0"/>
              <a:t> paid ministry workers </a:t>
            </a:r>
            <a:r>
              <a:rPr lang="en-US" sz="2800" i="1" dirty="0"/>
              <a:t>and</a:t>
            </a:r>
            <a:r>
              <a:rPr lang="en-US" sz="2800" dirty="0"/>
              <a:t> those in greatest need.</a:t>
            </a:r>
            <a:br>
              <a:rPr lang="en-US" sz="2800" dirty="0"/>
            </a:br>
            <a:br>
              <a:rPr lang="en-US" sz="2800" dirty="0"/>
            </a:br>
            <a:r>
              <a:rPr lang="en-US" sz="2800" dirty="0"/>
              <a:t>-1 Cor. 12:24-26: We are all cells in Christ’s Body and </a:t>
            </a:r>
            <a:r>
              <a:rPr lang="en-US" sz="2800" i="1" dirty="0"/>
              <a:t>must</a:t>
            </a:r>
            <a:r>
              <a:rPr lang="en-US" sz="2800" dirty="0"/>
              <a:t> care for each other equally. </a:t>
            </a:r>
            <a:br>
              <a:rPr lang="en-US" sz="2800" dirty="0"/>
            </a:br>
            <a:br>
              <a:rPr lang="en-US" sz="2800" dirty="0"/>
            </a:br>
            <a:r>
              <a:rPr lang="en-US" sz="2800" dirty="0"/>
              <a:t>-Acts 4:32: Since all we have is Christ’s, his Body’s excess </a:t>
            </a:r>
            <a:r>
              <a:rPr lang="en-US" sz="2800" i="1" dirty="0"/>
              <a:t>must</a:t>
            </a:r>
            <a:r>
              <a:rPr lang="en-US" sz="2800" dirty="0"/>
              <a:t> meet his Body’s needs.</a:t>
            </a:r>
            <a:br>
              <a:rPr lang="en-US" sz="2800" dirty="0"/>
            </a:br>
            <a:br>
              <a:rPr lang="en-US" sz="2800" dirty="0"/>
            </a:br>
            <a:r>
              <a:rPr lang="en-US" sz="2800" dirty="0"/>
              <a:t>-Rom. 15:26-27: This balance applies </a:t>
            </a:r>
            <a:r>
              <a:rPr lang="en-US" sz="2800" i="1" dirty="0"/>
              <a:t>globally</a:t>
            </a:r>
            <a:r>
              <a:rPr lang="en-US" sz="2800" dirty="0"/>
              <a:t>, not just locally. </a:t>
            </a:r>
            <a:endParaRPr lang="en-US" dirty="0"/>
          </a:p>
        </p:txBody>
      </p:sp>
    </p:spTree>
    <p:extLst>
      <p:ext uri="{BB962C8B-B14F-4D97-AF65-F5344CB8AC3E}">
        <p14:creationId xmlns:p14="http://schemas.microsoft.com/office/powerpoint/2010/main" val="1513940671"/>
      </p:ext>
    </p:extLst>
  </p:cSld>
  <p:clrMapOvr>
    <a:masterClrMapping/>
  </p:clrMapOvr>
  <mc:AlternateContent xmlns:mc="http://schemas.openxmlformats.org/markup-compatibility/2006" xmlns:p14="http://schemas.microsoft.com/office/powerpoint/2010/main">
    <mc:Choice Requires="p14">
      <p:transition spd="slow" p14:dur="2000" advTm="59519"/>
    </mc:Choice>
    <mc:Fallback xmlns="">
      <p:transition spd="slow" advTm="59519"/>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Right Now: How Will I Effectively Send?</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p:txBody>
          <a:bodyPr>
            <a:normAutofit/>
          </a:bodyPr>
          <a:lstStyle/>
          <a:p>
            <a:r>
              <a:rPr lang="en-US" sz="3600" b="1" dirty="0"/>
              <a:t>E</a:t>
            </a:r>
            <a:r>
              <a:rPr lang="en-US" dirty="0"/>
              <a:t>nvision yourself </a:t>
            </a:r>
            <a:br>
              <a:rPr lang="en-US" dirty="0"/>
            </a:br>
            <a:r>
              <a:rPr lang="en-US" dirty="0"/>
              <a:t>within your global role. </a:t>
            </a:r>
            <a:br>
              <a:rPr lang="en-US" dirty="0"/>
            </a:br>
            <a:br>
              <a:rPr lang="en-US" dirty="0"/>
            </a:br>
            <a:r>
              <a:rPr lang="en-US" dirty="0"/>
              <a:t>(</a:t>
            </a:r>
            <a:r>
              <a:rPr lang="en-US" dirty="0">
                <a:solidFill>
                  <a:srgbClr val="99FF66"/>
                </a:solidFill>
              </a:rPr>
              <a:t>Mentally imprint the image </a:t>
            </a:r>
            <a:br>
              <a:rPr lang="en-US" dirty="0"/>
            </a:br>
            <a:r>
              <a:rPr lang="en-US" dirty="0"/>
              <a:t>best reminding you</a:t>
            </a:r>
            <a:br>
              <a:rPr lang="en-US" dirty="0"/>
            </a:br>
            <a:r>
              <a:rPr lang="en-US" dirty="0"/>
              <a:t>of your global role.)</a:t>
            </a:r>
          </a:p>
        </p:txBody>
      </p:sp>
      <p:pic>
        <p:nvPicPr>
          <p:cNvPr id="4" name="Picture 3">
            <a:extLst>
              <a:ext uri="{FF2B5EF4-FFF2-40B4-BE49-F238E27FC236}">
                <a16:creationId xmlns:a16="http://schemas.microsoft.com/office/drawing/2014/main" id="{468E9B51-AFB8-499C-8009-120B5F041E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92375" y="1737557"/>
            <a:ext cx="4527473" cy="4527473"/>
          </a:xfrm>
          <a:prstGeom prst="rect">
            <a:avLst/>
          </a:prstGeom>
        </p:spPr>
      </p:pic>
    </p:spTree>
    <p:extLst>
      <p:ext uri="{BB962C8B-B14F-4D97-AF65-F5344CB8AC3E}">
        <p14:creationId xmlns:p14="http://schemas.microsoft.com/office/powerpoint/2010/main" val="100461983"/>
      </p:ext>
    </p:extLst>
  </p:cSld>
  <p:clrMapOvr>
    <a:masterClrMapping/>
  </p:clrMapOvr>
  <mc:AlternateContent xmlns:mc="http://schemas.openxmlformats.org/markup-compatibility/2006" xmlns:p14="http://schemas.microsoft.com/office/powerpoint/2010/main">
    <mc:Choice Requires="p14">
      <p:transition spd="slow" p14:dur="2000" advTm="71520"/>
    </mc:Choice>
    <mc:Fallback xmlns="">
      <p:transition spd="slow" advTm="71520"/>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Right Now: How Will I Effectively Send?</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p:txBody>
          <a:bodyPr>
            <a:normAutofit fontScale="92500" lnSpcReduction="20000"/>
          </a:bodyPr>
          <a:lstStyle/>
          <a:p>
            <a:r>
              <a:rPr lang="en-US" sz="3900" b="1" dirty="0"/>
              <a:t>L</a:t>
            </a:r>
            <a:r>
              <a:rPr lang="en-US" sz="3000" dirty="0"/>
              <a:t>ament the cost of not playing a global role (</a:t>
            </a:r>
            <a:r>
              <a:rPr lang="en-US" sz="3000" dirty="0">
                <a:solidFill>
                  <a:srgbClr val="99FF66"/>
                </a:solidFill>
              </a:rPr>
              <a:t>Which lamentation is most compelling?</a:t>
            </a:r>
            <a:r>
              <a:rPr lang="en-US" sz="3000" dirty="0"/>
              <a:t>).</a:t>
            </a:r>
            <a:br>
              <a:rPr lang="en-US" dirty="0"/>
            </a:br>
            <a:br>
              <a:rPr lang="en-US" dirty="0"/>
            </a:br>
            <a:r>
              <a:rPr lang="en-US" sz="2800" dirty="0"/>
              <a:t>-An average US Christian has ~8,000x less healthcare impact on the world’s least served than an effective sender does. </a:t>
            </a:r>
            <a:br>
              <a:rPr lang="en-US" sz="2800" dirty="0"/>
            </a:br>
            <a:br>
              <a:rPr lang="en-US" sz="2800" dirty="0"/>
            </a:br>
            <a:r>
              <a:rPr lang="en-US" sz="2800" dirty="0"/>
              <a:t>-An average US Christian has ~10,000x less evangelistic impact on the world’s least reached than an effective sender does. </a:t>
            </a:r>
            <a:br>
              <a:rPr lang="en-US" sz="2800" dirty="0"/>
            </a:br>
            <a:br>
              <a:rPr lang="en-US" sz="2800" dirty="0"/>
            </a:br>
            <a:r>
              <a:rPr lang="en-US" dirty="0"/>
              <a:t>-For every $100,000 dollars a Christian earns, only $1 goes toward unreached people groups. </a:t>
            </a:r>
            <a:br>
              <a:rPr lang="en-US" sz="2800" dirty="0"/>
            </a:br>
            <a:br>
              <a:rPr lang="en-US" sz="2800" dirty="0"/>
            </a:br>
            <a:r>
              <a:rPr lang="en-US" sz="2800" dirty="0"/>
              <a:t>-41% of humans remain unreached today, and effective sending could easily provide the financial means to reach them all. </a:t>
            </a:r>
            <a:endParaRPr lang="en-US" dirty="0"/>
          </a:p>
        </p:txBody>
      </p:sp>
    </p:spTree>
    <p:extLst>
      <p:ext uri="{BB962C8B-B14F-4D97-AF65-F5344CB8AC3E}">
        <p14:creationId xmlns:p14="http://schemas.microsoft.com/office/powerpoint/2010/main" val="1326495719"/>
      </p:ext>
    </p:extLst>
  </p:cSld>
  <p:clrMapOvr>
    <a:masterClrMapping/>
  </p:clrMapOvr>
  <mc:AlternateContent xmlns:mc="http://schemas.openxmlformats.org/markup-compatibility/2006" xmlns:p14="http://schemas.microsoft.com/office/powerpoint/2010/main">
    <mc:Choice Requires="p14">
      <p:transition spd="slow" p14:dur="2000" advTm="59887"/>
    </mc:Choice>
    <mc:Fallback xmlns="">
      <p:transition spd="slow" advTm="59887"/>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Right Now: How Will I Effectively Send?</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a:xfrm>
            <a:off x="838200" y="1825625"/>
            <a:ext cx="10515600" cy="4767680"/>
          </a:xfrm>
        </p:spPr>
        <p:txBody>
          <a:bodyPr>
            <a:normAutofit fontScale="92500" lnSpcReduction="10000"/>
          </a:bodyPr>
          <a:lstStyle/>
          <a:p>
            <a:r>
              <a:rPr lang="en-US" sz="3900" b="1" dirty="0"/>
              <a:t>L</a:t>
            </a:r>
            <a:r>
              <a:rPr lang="en-US" sz="3000" dirty="0"/>
              <a:t>ive your global role with education, advocacy, money, and time.</a:t>
            </a:r>
            <a:br>
              <a:rPr lang="en-US" dirty="0"/>
            </a:br>
            <a:br>
              <a:rPr lang="en-US" dirty="0"/>
            </a:br>
            <a:r>
              <a:rPr lang="en-US" sz="2600" dirty="0"/>
              <a:t>-Education: Visit </a:t>
            </a:r>
            <a:r>
              <a:rPr lang="en-US" sz="2600" dirty="0">
                <a:solidFill>
                  <a:srgbClr val="99FF66"/>
                </a:solidFill>
                <a:hlinkClick r:id="rId2">
                  <a:extLst>
                    <a:ext uri="{A12FA001-AC4F-418D-AE19-62706E023703}">
                      <ahyp:hlinkClr xmlns:ahyp="http://schemas.microsoft.com/office/drawing/2018/hyperlinkcolor" val="tx"/>
                    </a:ext>
                  </a:extLst>
                </a:hlinkClick>
              </a:rPr>
              <a:t>www.80000hours.org</a:t>
            </a:r>
            <a:r>
              <a:rPr lang="en-US" sz="2600" dirty="0"/>
              <a:t>, read </a:t>
            </a:r>
            <a:r>
              <a:rPr lang="en-US" sz="2600" i="1" dirty="0">
                <a:solidFill>
                  <a:srgbClr val="99FF66"/>
                </a:solidFill>
                <a:hlinkClick r:id="rId3">
                  <a:extLst>
                    <a:ext uri="{A12FA001-AC4F-418D-AE19-62706E023703}">
                      <ahyp:hlinkClr xmlns:ahyp="http://schemas.microsoft.com/office/drawing/2018/hyperlinkcolor" val="tx"/>
                    </a:ext>
                  </a:extLst>
                </a:hlinkClick>
              </a:rPr>
              <a:t>Doing Good Better</a:t>
            </a:r>
            <a:r>
              <a:rPr lang="en-US" sz="2600" dirty="0"/>
              <a:t> (MacAskill), or email </a:t>
            </a:r>
            <a:r>
              <a:rPr lang="en-US" sz="2600" dirty="0">
                <a:solidFill>
                  <a:srgbClr val="99FF66"/>
                </a:solidFill>
                <a:hlinkClick r:id="rId4">
                  <a:extLst>
                    <a:ext uri="{A12FA001-AC4F-418D-AE19-62706E023703}">
                      <ahyp:hlinkClr xmlns:ahyp="http://schemas.microsoft.com/office/drawing/2018/hyperlinkcolor" val="tx"/>
                    </a:ext>
                  </a:extLst>
                </a:hlinkClick>
              </a:rPr>
              <a:t>jason.dykstra.md@gmail.com</a:t>
            </a:r>
            <a:r>
              <a:rPr lang="en-US" sz="2600" dirty="0"/>
              <a:t> for an Effective Sending Timeline personalized for your situation…or just to connect further! </a:t>
            </a:r>
            <a:br>
              <a:rPr lang="en-US" sz="2600" dirty="0"/>
            </a:br>
            <a:br>
              <a:rPr lang="en-US" sz="2600" dirty="0"/>
            </a:br>
            <a:r>
              <a:rPr lang="en-US" sz="2600" dirty="0"/>
              <a:t>-Advocacy: Email </a:t>
            </a:r>
            <a:r>
              <a:rPr lang="en-US" sz="2600" dirty="0">
                <a:solidFill>
                  <a:srgbClr val="99FF66"/>
                </a:solidFill>
                <a:hlinkClick r:id="rId5">
                  <a:extLst>
                    <a:ext uri="{A12FA001-AC4F-418D-AE19-62706E023703}">
                      <ahyp:hlinkClr xmlns:ahyp="http://schemas.microsoft.com/office/drawing/2018/hyperlinkcolor" val="tx"/>
                    </a:ext>
                  </a:extLst>
                </a:hlinkClick>
              </a:rPr>
              <a:t>info@blessbig.org</a:t>
            </a:r>
            <a:r>
              <a:rPr lang="en-US" sz="2600" dirty="0"/>
              <a:t> to learn more about </a:t>
            </a:r>
            <a:br>
              <a:rPr lang="en-US" sz="2600" dirty="0"/>
            </a:br>
            <a:r>
              <a:rPr lang="en-US" sz="2600" dirty="0"/>
              <a:t>Bless BIG Impact Trips.</a:t>
            </a:r>
            <a:br>
              <a:rPr lang="en-US" sz="2600" dirty="0"/>
            </a:br>
            <a:br>
              <a:rPr lang="en-US" sz="2600" dirty="0"/>
            </a:br>
            <a:r>
              <a:rPr lang="en-US" sz="2600" dirty="0"/>
              <a:t>-Money: Partner with role model CELLs and their high-impact charities at </a:t>
            </a:r>
            <a:r>
              <a:rPr lang="en-US" sz="2600" dirty="0">
                <a:solidFill>
                  <a:srgbClr val="99FF66"/>
                </a:solidFill>
                <a:hlinkClick r:id="rId6">
                  <a:extLst>
                    <a:ext uri="{A12FA001-AC4F-418D-AE19-62706E023703}">
                      <ahyp:hlinkClr xmlns:ahyp="http://schemas.microsoft.com/office/drawing/2018/hyperlinkcolor" val="tx"/>
                    </a:ext>
                  </a:extLst>
                </a:hlinkClick>
              </a:rPr>
              <a:t>www.blessbig.org</a:t>
            </a:r>
            <a:r>
              <a:rPr lang="en-US" sz="2600" dirty="0"/>
              <a:t>.</a:t>
            </a:r>
            <a:br>
              <a:rPr lang="en-US" sz="2600" dirty="0"/>
            </a:br>
            <a:br>
              <a:rPr lang="en-US" sz="2600" dirty="0"/>
            </a:br>
            <a:r>
              <a:rPr lang="en-US" sz="2600" dirty="0"/>
              <a:t>-Time: </a:t>
            </a:r>
            <a:r>
              <a:rPr lang="en-US" sz="2600" dirty="0">
                <a:solidFill>
                  <a:srgbClr val="99FF66"/>
                </a:solidFill>
              </a:rPr>
              <a:t>GO</a:t>
            </a:r>
            <a:r>
              <a:rPr lang="en-US" sz="2600" dirty="0"/>
              <a:t>, and if God makes you an Effective Sender instead… </a:t>
            </a:r>
            <a:br>
              <a:rPr lang="en-US" sz="2600" dirty="0"/>
            </a:br>
            <a:r>
              <a:rPr lang="en-US" sz="2600" dirty="0"/>
              <a:t>“Give time to those around you; that’s what empathy is for.</a:t>
            </a:r>
            <a:br>
              <a:rPr lang="en-US" sz="2600" dirty="0"/>
            </a:br>
            <a:r>
              <a:rPr lang="en-US" sz="2600" dirty="0"/>
              <a:t>  But give cash to the world’s lesser served; you’ll heal 10,000 more!” </a:t>
            </a:r>
          </a:p>
        </p:txBody>
      </p:sp>
    </p:spTree>
    <p:extLst>
      <p:ext uri="{BB962C8B-B14F-4D97-AF65-F5344CB8AC3E}">
        <p14:creationId xmlns:p14="http://schemas.microsoft.com/office/powerpoint/2010/main" val="729087528"/>
      </p:ext>
    </p:extLst>
  </p:cSld>
  <p:clrMapOvr>
    <a:masterClrMapping/>
  </p:clrMapOvr>
  <mc:AlternateContent xmlns:mc="http://schemas.openxmlformats.org/markup-compatibility/2006" xmlns:p14="http://schemas.microsoft.com/office/powerpoint/2010/main">
    <mc:Choice Requires="p14">
      <p:transition spd="slow" p14:dur="2000" advTm="163718"/>
    </mc:Choice>
    <mc:Fallback xmlns="">
      <p:transition spd="slow" advTm="163718"/>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Why Learn How to Effectively Send?</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p:txBody>
          <a:bodyPr>
            <a:normAutofit/>
          </a:bodyPr>
          <a:lstStyle/>
          <a:p>
            <a:r>
              <a:rPr lang="en-US" dirty="0"/>
              <a:t>Reason 2: 9,998 out of 10,000 evangelicals don’t end up doing full-time missions outside their home country (Source: Missionary Portal).</a:t>
            </a:r>
            <a:br>
              <a:rPr lang="en-US" dirty="0"/>
            </a:br>
            <a:br>
              <a:rPr lang="en-US" dirty="0"/>
            </a:br>
            <a:r>
              <a:rPr lang="en-US" dirty="0"/>
              <a:t>-This includes missions conference attendees!</a:t>
            </a:r>
            <a:br>
              <a:rPr lang="en-US" dirty="0"/>
            </a:br>
            <a:br>
              <a:rPr lang="en-US" dirty="0"/>
            </a:br>
            <a:r>
              <a:rPr lang="en-US" dirty="0"/>
              <a:t>-We must always teach to go - the need is great! But we must also </a:t>
            </a:r>
            <a:r>
              <a:rPr lang="en-US" dirty="0">
                <a:solidFill>
                  <a:srgbClr val="99FF66"/>
                </a:solidFill>
              </a:rPr>
              <a:t>prepare for what is, not what might be </a:t>
            </a:r>
            <a:r>
              <a:rPr lang="en-US" dirty="0"/>
              <a:t>- the need and impact are even greater!</a:t>
            </a:r>
            <a:br>
              <a:rPr lang="en-US" dirty="0"/>
            </a:br>
            <a:endParaRPr lang="en-US" dirty="0"/>
          </a:p>
          <a:p>
            <a:endParaRPr lang="en-US" dirty="0"/>
          </a:p>
          <a:p>
            <a:endParaRPr lang="en-US" dirty="0"/>
          </a:p>
        </p:txBody>
      </p:sp>
    </p:spTree>
    <p:extLst>
      <p:ext uri="{BB962C8B-B14F-4D97-AF65-F5344CB8AC3E}">
        <p14:creationId xmlns:p14="http://schemas.microsoft.com/office/powerpoint/2010/main" val="700853169"/>
      </p:ext>
    </p:extLst>
  </p:cSld>
  <p:clrMapOvr>
    <a:masterClrMapping/>
  </p:clrMapOvr>
  <mc:AlternateContent xmlns:mc="http://schemas.openxmlformats.org/markup-compatibility/2006" xmlns:p14="http://schemas.microsoft.com/office/powerpoint/2010/main">
    <mc:Choice Requires="p14">
      <p:transition spd="slow" p14:dur="2000" advTm="36057"/>
    </mc:Choice>
    <mc:Fallback xmlns="">
      <p:transition spd="slow" advTm="36057"/>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Why Learn How to Effectively Send?</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p:txBody>
          <a:bodyPr>
            <a:normAutofit/>
          </a:bodyPr>
          <a:lstStyle/>
          <a:p>
            <a:r>
              <a:rPr lang="en-US" dirty="0"/>
              <a:t>Reason 2: 9,998 out of 10,000 evangelicals don’t end up doing full-time missions outside their home country (Source: Missionary Portal).</a:t>
            </a:r>
            <a:br>
              <a:rPr lang="en-US" dirty="0"/>
            </a:br>
            <a:br>
              <a:rPr lang="en-US" dirty="0"/>
            </a:br>
            <a:r>
              <a:rPr lang="en-US" dirty="0">
                <a:solidFill>
                  <a:srgbClr val="99FF66"/>
                </a:solidFill>
              </a:rPr>
              <a:t>-This huge majority isn’t trained</a:t>
            </a:r>
            <a:r>
              <a:rPr lang="en-US" dirty="0"/>
              <a:t> </a:t>
            </a:r>
            <a:r>
              <a:rPr lang="en-US" dirty="0">
                <a:solidFill>
                  <a:srgbClr val="99FF66"/>
                </a:solidFill>
              </a:rPr>
              <a:t>to effectively send. </a:t>
            </a:r>
            <a:br>
              <a:rPr lang="en-US" dirty="0"/>
            </a:br>
            <a:r>
              <a:rPr lang="en-US" dirty="0"/>
              <a:t>So in daily practice, this has created a “Go or Stay,” “Missionary or non-missionary” mentality, not a “Go or Send” mentality.</a:t>
            </a:r>
            <a:br>
              <a:rPr lang="en-US" dirty="0"/>
            </a:br>
            <a:br>
              <a:rPr lang="en-US" dirty="0"/>
            </a:br>
            <a:r>
              <a:rPr lang="en-US" dirty="0"/>
              <a:t>-Missions rarely becomes more than a B-team sending occasional prayer, teams, or money to the A-team. Not ONE team consistently coordinated in priorities and action.  </a:t>
            </a:r>
          </a:p>
        </p:txBody>
      </p:sp>
    </p:spTree>
    <p:extLst>
      <p:ext uri="{BB962C8B-B14F-4D97-AF65-F5344CB8AC3E}">
        <p14:creationId xmlns:p14="http://schemas.microsoft.com/office/powerpoint/2010/main" val="510636813"/>
      </p:ext>
    </p:extLst>
  </p:cSld>
  <p:clrMapOvr>
    <a:masterClrMapping/>
  </p:clrMapOvr>
  <mc:AlternateContent xmlns:mc="http://schemas.openxmlformats.org/markup-compatibility/2006" xmlns:p14="http://schemas.microsoft.com/office/powerpoint/2010/main">
    <mc:Choice Requires="p14">
      <p:transition spd="slow" p14:dur="2000" advTm="38480"/>
    </mc:Choice>
    <mc:Fallback xmlns="">
      <p:transition spd="slow" advTm="3848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Why Learn How to Effectively Send?</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p:txBody>
          <a:bodyPr>
            <a:normAutofit/>
          </a:bodyPr>
          <a:lstStyle/>
          <a:p>
            <a:r>
              <a:rPr lang="en-US" dirty="0"/>
              <a:t>Reason 3: This disconnect of the B-Team inevitably leads this majority to prioritize the inward and local, not the outward and global.</a:t>
            </a:r>
            <a:br>
              <a:rPr lang="en-US" dirty="0"/>
            </a:br>
            <a:br>
              <a:rPr lang="en-US" dirty="0"/>
            </a:br>
            <a:r>
              <a:rPr lang="en-US" dirty="0"/>
              <a:t>-In daily practice, </a:t>
            </a:r>
            <a:r>
              <a:rPr lang="en-US" dirty="0">
                <a:solidFill>
                  <a:srgbClr val="99FF66"/>
                </a:solidFill>
              </a:rPr>
              <a:t>we act like many self-sustaining independent bodies,</a:t>
            </a:r>
            <a:r>
              <a:rPr lang="en-US" dirty="0"/>
              <a:t> not the ONE global interdependent Body of Christ.</a:t>
            </a:r>
            <a:br>
              <a:rPr lang="en-US" dirty="0"/>
            </a:br>
            <a:br>
              <a:rPr lang="en-US" dirty="0"/>
            </a:br>
            <a:r>
              <a:rPr lang="en-US" dirty="0"/>
              <a:t>-And if we’re honest, we’ve allowed our culture’s in-group mentality and selfishness to keep things that way. </a:t>
            </a:r>
          </a:p>
          <a:p>
            <a:endParaRPr lang="en-US" dirty="0"/>
          </a:p>
        </p:txBody>
      </p:sp>
    </p:spTree>
    <p:extLst>
      <p:ext uri="{BB962C8B-B14F-4D97-AF65-F5344CB8AC3E}">
        <p14:creationId xmlns:p14="http://schemas.microsoft.com/office/powerpoint/2010/main" val="3408264030"/>
      </p:ext>
    </p:extLst>
  </p:cSld>
  <p:clrMapOvr>
    <a:masterClrMapping/>
  </p:clrMapOvr>
  <mc:AlternateContent xmlns:mc="http://schemas.openxmlformats.org/markup-compatibility/2006" xmlns:p14="http://schemas.microsoft.com/office/powerpoint/2010/main">
    <mc:Choice Requires="p14">
      <p:transition spd="slow" p14:dur="2000" advTm="47570"/>
    </mc:Choice>
    <mc:Fallback xmlns="">
      <p:transition spd="slow" advTm="4757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Why Learn How to Effectively Send?</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p:txBody>
          <a:bodyPr>
            <a:normAutofit/>
          </a:bodyPr>
          <a:lstStyle/>
          <a:p>
            <a:r>
              <a:rPr lang="en-US" dirty="0"/>
              <a:t>Reason 4: This has absolutely devastated this ONE worldwide Church we have, as well as the missions it does. Don’t believe me?</a:t>
            </a:r>
            <a:br>
              <a:rPr lang="en-US" dirty="0"/>
            </a:br>
            <a:br>
              <a:rPr lang="en-US" dirty="0"/>
            </a:br>
            <a:r>
              <a:rPr lang="en-US" sz="2400" dirty="0"/>
              <a:t>-Only 6% of US donations go toward people living outside the US (Source: Giving USA).</a:t>
            </a:r>
            <a:br>
              <a:rPr lang="en-US" sz="2400" dirty="0"/>
            </a:br>
            <a:br>
              <a:rPr lang="en-US" sz="2400" dirty="0"/>
            </a:br>
            <a:r>
              <a:rPr lang="en-US" sz="2400" dirty="0"/>
              <a:t>-Only 10% of the average US church’s budget goes to missions, and only 5% outside the US (Source: Christianity Today).  </a:t>
            </a:r>
            <a:br>
              <a:rPr lang="en-US" sz="2400" dirty="0"/>
            </a:br>
            <a:br>
              <a:rPr lang="en-US" sz="2400" dirty="0"/>
            </a:br>
            <a:r>
              <a:rPr lang="en-US" sz="2400" dirty="0"/>
              <a:t>-You can </a:t>
            </a:r>
            <a:r>
              <a:rPr lang="en-US" sz="2400" dirty="0">
                <a:solidFill>
                  <a:srgbClr val="99FF66"/>
                </a:solidFill>
              </a:rPr>
              <a:t>save over 2000 lives in the poorest nations for the same cost as saving 1</a:t>
            </a:r>
            <a:r>
              <a:rPr lang="en-US" sz="2400" dirty="0"/>
              <a:t> life in the US (Sources: Duke University, FDA, USDOT).</a:t>
            </a:r>
          </a:p>
        </p:txBody>
      </p:sp>
    </p:spTree>
    <p:extLst>
      <p:ext uri="{BB962C8B-B14F-4D97-AF65-F5344CB8AC3E}">
        <p14:creationId xmlns:p14="http://schemas.microsoft.com/office/powerpoint/2010/main" val="2927832770"/>
      </p:ext>
    </p:extLst>
  </p:cSld>
  <p:clrMapOvr>
    <a:masterClrMapping/>
  </p:clrMapOvr>
  <mc:AlternateContent xmlns:mc="http://schemas.openxmlformats.org/markup-compatibility/2006" xmlns:p14="http://schemas.microsoft.com/office/powerpoint/2010/main">
    <mc:Choice Requires="p14">
      <p:transition spd="slow" p14:dur="2000" advTm="58332"/>
    </mc:Choice>
    <mc:Fallback xmlns="">
      <p:transition spd="slow" advTm="58332"/>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Why Learn How to Effectively Send?</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p:txBody>
          <a:bodyPr>
            <a:normAutofit/>
          </a:bodyPr>
          <a:lstStyle/>
          <a:p>
            <a:r>
              <a:rPr lang="en-US" dirty="0"/>
              <a:t>Reason 4: This has absolutely devastated this ONE worldwide Church we have, as well as the missions it does. Still don’t believe me?</a:t>
            </a:r>
            <a:br>
              <a:rPr lang="en-US" dirty="0"/>
            </a:br>
            <a:br>
              <a:rPr lang="en-US" dirty="0"/>
            </a:br>
            <a:r>
              <a:rPr lang="en-US" sz="2400" dirty="0"/>
              <a:t>-97% of Christian donations are spent on Christians, who are typically the wealthiest in the world (Source: ROI Ministry).</a:t>
            </a:r>
            <a:br>
              <a:rPr lang="en-US" sz="2400" dirty="0"/>
            </a:br>
            <a:br>
              <a:rPr lang="en-US" sz="2400" dirty="0"/>
            </a:br>
            <a:r>
              <a:rPr lang="en-US" sz="2400" dirty="0"/>
              <a:t>-For every $100,000 dollars a Christian earns, </a:t>
            </a:r>
            <a:r>
              <a:rPr lang="en-US" sz="2400" dirty="0">
                <a:solidFill>
                  <a:srgbClr val="99FF66"/>
                </a:solidFill>
              </a:rPr>
              <a:t>only $1 goes toward unreached people groups</a:t>
            </a:r>
            <a:r>
              <a:rPr lang="en-US" sz="2400" dirty="0"/>
              <a:t> (Source: Missionary Portal).</a:t>
            </a:r>
            <a:br>
              <a:rPr lang="en-US" sz="2400" dirty="0"/>
            </a:br>
            <a:br>
              <a:rPr lang="en-US" sz="2400" dirty="0"/>
            </a:br>
            <a:r>
              <a:rPr lang="en-US" sz="2400" dirty="0"/>
              <a:t>-And this trickle of support is typically spent on initiatives chosen by circumstantial or relational connections, not on the initiatives with the most research-proven impact-per-dollar.   </a:t>
            </a:r>
          </a:p>
          <a:p>
            <a:endParaRPr lang="en-US" dirty="0"/>
          </a:p>
          <a:p>
            <a:endParaRPr lang="en-US" dirty="0"/>
          </a:p>
        </p:txBody>
      </p:sp>
    </p:spTree>
    <p:extLst>
      <p:ext uri="{BB962C8B-B14F-4D97-AF65-F5344CB8AC3E}">
        <p14:creationId xmlns:p14="http://schemas.microsoft.com/office/powerpoint/2010/main" val="117912915"/>
      </p:ext>
    </p:extLst>
  </p:cSld>
  <p:clrMapOvr>
    <a:masterClrMapping/>
  </p:clrMapOvr>
  <mc:AlternateContent xmlns:mc="http://schemas.openxmlformats.org/markup-compatibility/2006" xmlns:p14="http://schemas.microsoft.com/office/powerpoint/2010/main">
    <mc:Choice Requires="p14">
      <p:transition spd="slow" p14:dur="2000" advTm="49744"/>
    </mc:Choice>
    <mc:Fallback xmlns="">
      <p:transition spd="slow" advTm="49744"/>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33B3-C16D-42FE-BADA-50F10B3D5D5C}"/>
              </a:ext>
            </a:extLst>
          </p:cNvPr>
          <p:cNvSpPr>
            <a:spLocks noGrp="1"/>
          </p:cNvSpPr>
          <p:nvPr>
            <p:ph type="title"/>
          </p:nvPr>
        </p:nvSpPr>
        <p:spPr/>
        <p:txBody>
          <a:bodyPr/>
          <a:lstStyle/>
          <a:p>
            <a:pPr algn="ctr"/>
            <a:r>
              <a:rPr lang="en-US" dirty="0"/>
              <a:t>Why Learn How to Effectively Send?</a:t>
            </a:r>
          </a:p>
        </p:txBody>
      </p:sp>
      <p:sp>
        <p:nvSpPr>
          <p:cNvPr id="3" name="Content Placeholder 2">
            <a:extLst>
              <a:ext uri="{FF2B5EF4-FFF2-40B4-BE49-F238E27FC236}">
                <a16:creationId xmlns:a16="http://schemas.microsoft.com/office/drawing/2014/main" id="{3C6539CF-1773-4087-A1D8-0B0C1DCE2B5F}"/>
              </a:ext>
            </a:extLst>
          </p:cNvPr>
          <p:cNvSpPr>
            <a:spLocks noGrp="1"/>
          </p:cNvSpPr>
          <p:nvPr>
            <p:ph idx="1"/>
          </p:nvPr>
        </p:nvSpPr>
        <p:spPr/>
        <p:txBody>
          <a:bodyPr>
            <a:normAutofit/>
          </a:bodyPr>
          <a:lstStyle/>
          <a:p>
            <a:r>
              <a:rPr lang="en-US" dirty="0"/>
              <a:t>Reason 5: The enemy’s long-laid plan is succeeding and Jesus’ Body is greatly suffering.</a:t>
            </a:r>
            <a:br>
              <a:rPr lang="en-US" dirty="0"/>
            </a:br>
            <a:br>
              <a:rPr lang="en-US" dirty="0"/>
            </a:br>
            <a:r>
              <a:rPr lang="en-US" dirty="0"/>
              <a:t>-The vast majority of Christians don’t go to do missions.</a:t>
            </a:r>
            <a:br>
              <a:rPr lang="en-US" dirty="0"/>
            </a:br>
            <a:r>
              <a:rPr lang="en-US" dirty="0"/>
              <a:t>-The vast majority of their resources don’t go toward missions.</a:t>
            </a:r>
            <a:br>
              <a:rPr lang="en-US" dirty="0"/>
            </a:br>
            <a:r>
              <a:rPr lang="en-US" dirty="0"/>
              <a:t>-The resources that do don’t have the greatest impact on missions.</a:t>
            </a:r>
            <a:br>
              <a:rPr lang="en-US" dirty="0"/>
            </a:br>
            <a:r>
              <a:rPr lang="en-US" dirty="0"/>
              <a:t>-The poor example this sets leads non-Christians to disparage missions.</a:t>
            </a:r>
          </a:p>
          <a:p>
            <a:pPr marL="0" indent="0">
              <a:buNone/>
            </a:pPr>
            <a:endParaRPr lang="en-US" dirty="0"/>
          </a:p>
          <a:p>
            <a:pPr marL="0" indent="0" algn="ctr">
              <a:buNone/>
            </a:pPr>
            <a:r>
              <a:rPr lang="en-US" dirty="0">
                <a:solidFill>
                  <a:srgbClr val="99FF66"/>
                </a:solidFill>
              </a:rPr>
              <a:t>Effective sending reverses ALL of this!</a:t>
            </a:r>
            <a:r>
              <a:rPr lang="en-US" dirty="0"/>
              <a:t> So how do we do it?   </a:t>
            </a:r>
          </a:p>
          <a:p>
            <a:endParaRPr lang="en-US" dirty="0"/>
          </a:p>
          <a:p>
            <a:endParaRPr lang="en-US" dirty="0"/>
          </a:p>
        </p:txBody>
      </p:sp>
    </p:spTree>
    <p:extLst>
      <p:ext uri="{BB962C8B-B14F-4D97-AF65-F5344CB8AC3E}">
        <p14:creationId xmlns:p14="http://schemas.microsoft.com/office/powerpoint/2010/main" val="3783725502"/>
      </p:ext>
    </p:extLst>
  </p:cSld>
  <p:clrMapOvr>
    <a:masterClrMapping/>
  </p:clrMapOvr>
  <mc:AlternateContent xmlns:mc="http://schemas.openxmlformats.org/markup-compatibility/2006" xmlns:p14="http://schemas.microsoft.com/office/powerpoint/2010/main">
    <mc:Choice Requires="p14">
      <p:transition spd="slow" p14:dur="2000" advTm="61614"/>
    </mc:Choice>
    <mc:Fallback xmlns="">
      <p:transition spd="slow" advTm="61614"/>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Ion</Template>
  <TotalTime>3252</TotalTime>
  <Words>3541</Words>
  <Application>Microsoft Office PowerPoint</Application>
  <PresentationFormat>Widescreen</PresentationFormat>
  <Paragraphs>76</Paragraphs>
  <Slides>35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Calibri Light</vt:lpstr>
      <vt:lpstr>Office Theme</vt:lpstr>
      <vt:lpstr>Effective Sending:</vt:lpstr>
      <vt:lpstr>What Do I Mean by Effective Sending?</vt:lpstr>
      <vt:lpstr>Why Learn How to Effectively Send?</vt:lpstr>
      <vt:lpstr>Why Learn How to Effectively Send?</vt:lpstr>
      <vt:lpstr>Why Learn How to Effectively Send?</vt:lpstr>
      <vt:lpstr>Why Learn How to Effectively Send?</vt:lpstr>
      <vt:lpstr>Why Learn How to Effectively Send?</vt:lpstr>
      <vt:lpstr>Why Learn How to Effectively Send?</vt:lpstr>
      <vt:lpstr>Why Learn How to Effectively Send?</vt:lpstr>
      <vt:lpstr>How Do I Effectively Send?</vt:lpstr>
      <vt:lpstr>How Do I Effectively Send?</vt:lpstr>
      <vt:lpstr>How to Effectively Send: Claim/Commit</vt:lpstr>
      <vt:lpstr>How to Effectively Send: Claim/Commit</vt:lpstr>
      <vt:lpstr>How to Effectively Send: Claim/Commit</vt:lpstr>
      <vt:lpstr>How Do I Effectively Send?</vt:lpstr>
      <vt:lpstr>How to Effectively Send: Envision</vt:lpstr>
      <vt:lpstr>How to Effectively Send: Envision</vt:lpstr>
      <vt:lpstr>How Do I Effectively Send?</vt:lpstr>
      <vt:lpstr>How to Effectively Send: Lament</vt:lpstr>
      <vt:lpstr>How to Effectively Send: Lament</vt:lpstr>
      <vt:lpstr>How Do I Effectively Send?</vt:lpstr>
      <vt:lpstr>How to Effectively Send: Live!</vt:lpstr>
      <vt:lpstr>How to Live as a Sender: Education</vt:lpstr>
      <vt:lpstr>How to Live as a Sender: Advocacy</vt:lpstr>
      <vt:lpstr>How to Live as a Sender: Money</vt:lpstr>
      <vt:lpstr>How to Live as a Sender: Money</vt:lpstr>
      <vt:lpstr>How to Live as a Sender: Money</vt:lpstr>
      <vt:lpstr>How to Live as a Sender: Money</vt:lpstr>
      <vt:lpstr>How to Live as a Sender: Money</vt:lpstr>
      <vt:lpstr>How to Live as a Sender: Time</vt:lpstr>
      <vt:lpstr>Right Now: How Will I Effectively Send?</vt:lpstr>
      <vt:lpstr>Right Now: How Will I Effectively Send?</vt:lpstr>
      <vt:lpstr>Right Now: How Will I Effectively Send?</vt:lpstr>
      <vt:lpstr>Right Now: How Will I Effectively Send?</vt:lpstr>
      <vt:lpstr>Right Now: How Will I Effectively Send?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Sending:</dc:title>
  <dc:creator>Laura Dykstra</dc:creator>
  <cp:lastModifiedBy>Laura Dykstra</cp:lastModifiedBy>
  <cp:revision>146</cp:revision>
  <dcterms:created xsi:type="dcterms:W3CDTF">2020-09-08T01:36:28Z</dcterms:created>
  <dcterms:modified xsi:type="dcterms:W3CDTF">2020-11-12T02:51:52Z</dcterms:modified>
</cp:coreProperties>
</file>