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Lst>
  <p:notesMasterIdLst>
    <p:notesMasterId r:id="rId47"/>
  </p:notesMasterIdLst>
  <p:handoutMasterIdLst>
    <p:handoutMasterId r:id="rId48"/>
  </p:handoutMasterIdLst>
  <p:sldIdLst>
    <p:sldId id="258" r:id="rId4"/>
    <p:sldId id="345" r:id="rId5"/>
    <p:sldId id="292" r:id="rId6"/>
    <p:sldId id="327" r:id="rId7"/>
    <p:sldId id="322" r:id="rId8"/>
    <p:sldId id="323" r:id="rId9"/>
    <p:sldId id="328" r:id="rId10"/>
    <p:sldId id="329" r:id="rId11"/>
    <p:sldId id="332" r:id="rId12"/>
    <p:sldId id="334" r:id="rId13"/>
    <p:sldId id="333" r:id="rId14"/>
    <p:sldId id="330" r:id="rId15"/>
    <p:sldId id="331" r:id="rId16"/>
    <p:sldId id="284" r:id="rId17"/>
    <p:sldId id="286" r:id="rId18"/>
    <p:sldId id="285" r:id="rId19"/>
    <p:sldId id="281" r:id="rId20"/>
    <p:sldId id="283" r:id="rId21"/>
    <p:sldId id="282" r:id="rId22"/>
    <p:sldId id="290" r:id="rId23"/>
    <p:sldId id="288" r:id="rId24"/>
    <p:sldId id="297" r:id="rId25"/>
    <p:sldId id="289" r:id="rId26"/>
    <p:sldId id="291" r:id="rId27"/>
    <p:sldId id="296" r:id="rId28"/>
    <p:sldId id="295" r:id="rId29"/>
    <p:sldId id="311" r:id="rId30"/>
    <p:sldId id="312" r:id="rId31"/>
    <p:sldId id="342" r:id="rId32"/>
    <p:sldId id="337" r:id="rId33"/>
    <p:sldId id="343" r:id="rId34"/>
    <p:sldId id="340" r:id="rId35"/>
    <p:sldId id="313" r:id="rId36"/>
    <p:sldId id="335" r:id="rId37"/>
    <p:sldId id="336" r:id="rId38"/>
    <p:sldId id="320" r:id="rId39"/>
    <p:sldId id="314" r:id="rId40"/>
    <p:sldId id="315" r:id="rId41"/>
    <p:sldId id="316" r:id="rId42"/>
    <p:sldId id="321" r:id="rId43"/>
    <p:sldId id="339" r:id="rId44"/>
    <p:sldId id="344" r:id="rId45"/>
    <p:sldId id="346"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04" autoAdjust="0"/>
    <p:restoredTop sz="80762" autoAdjust="0"/>
  </p:normalViewPr>
  <p:slideViewPr>
    <p:cSldViewPr>
      <p:cViewPr>
        <p:scale>
          <a:sx n="63" d="100"/>
          <a:sy n="63" d="100"/>
        </p:scale>
        <p:origin x="-1008" y="-424"/>
      </p:cViewPr>
      <p:guideLst>
        <p:guide orient="horz" pos="2160"/>
        <p:guide pos="2880"/>
      </p:guideLst>
    </p:cSldViewPr>
  </p:slideViewPr>
  <p:notesTextViewPr>
    <p:cViewPr>
      <p:scale>
        <a:sx n="100" d="100"/>
        <a:sy n="100" d="100"/>
      </p:scale>
      <p:origin x="0" y="0"/>
    </p:cViewPr>
  </p:notesTextViewPr>
  <p:sorterViewPr>
    <p:cViewPr>
      <p:scale>
        <a:sx n="85" d="100"/>
        <a:sy n="85" d="100"/>
      </p:scale>
      <p:origin x="0" y="14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86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86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r>
              <a:rPr lang="en-US"/>
              <a:t>Retirement</a:t>
            </a:r>
          </a:p>
        </p:txBody>
      </p:sp>
      <p:sp>
        <p:nvSpPr>
          <p:cNvPr id="686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0935BBF2-2D56-2E46-BCC3-466196C6DD94}" type="slidenum">
              <a:rPr lang="en-US"/>
              <a:pPr/>
              <a:t>‹#›</a:t>
            </a:fld>
            <a:endParaRPr lang="en-US"/>
          </a:p>
        </p:txBody>
      </p:sp>
    </p:spTree>
    <p:extLst>
      <p:ext uri="{BB962C8B-B14F-4D97-AF65-F5344CB8AC3E}">
        <p14:creationId xmlns:p14="http://schemas.microsoft.com/office/powerpoint/2010/main" val="1306182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r>
              <a:rPr lang="en-US"/>
              <a:t>Retirement</a:t>
            </a:r>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48C3CE41-955A-BA49-A948-2090430643CD}" type="slidenum">
              <a:rPr lang="en-US"/>
              <a:pPr/>
              <a:t>‹#›</a:t>
            </a:fld>
            <a:endParaRPr lang="en-US"/>
          </a:p>
        </p:txBody>
      </p:sp>
    </p:spTree>
    <p:extLst>
      <p:ext uri="{BB962C8B-B14F-4D97-AF65-F5344CB8AC3E}">
        <p14:creationId xmlns:p14="http://schemas.microsoft.com/office/powerpoint/2010/main" val="1473369655"/>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t>Retirement</a:t>
            </a:r>
          </a:p>
        </p:txBody>
      </p:sp>
      <p:sp>
        <p:nvSpPr>
          <p:cNvPr id="7" name="Rectangle 7"/>
          <p:cNvSpPr>
            <a:spLocks noGrp="1" noChangeArrowheads="1"/>
          </p:cNvSpPr>
          <p:nvPr>
            <p:ph type="sldNum" sz="quarter" idx="5"/>
          </p:nvPr>
        </p:nvSpPr>
        <p:spPr>
          <a:ln/>
        </p:spPr>
        <p:txBody>
          <a:bodyPr/>
          <a:lstStyle/>
          <a:p>
            <a:fld id="{E4CA189A-09A6-0740-826A-01FF4C5A8B0F}" type="slidenum">
              <a:rPr lang="en-US"/>
              <a:pPr/>
              <a:t>1</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 of Evergreen</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20</a:t>
            </a:fld>
            <a:endParaRPr lang="en-US"/>
          </a:p>
        </p:txBody>
      </p:sp>
    </p:spTree>
    <p:extLst>
      <p:ext uri="{BB962C8B-B14F-4D97-AF65-F5344CB8AC3E}">
        <p14:creationId xmlns:p14="http://schemas.microsoft.com/office/powerpoint/2010/main" val="338580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Preparation: How to find a local CMDA group.</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34</a:t>
            </a:fld>
            <a:endParaRPr lang="en-US"/>
          </a:p>
        </p:txBody>
      </p:sp>
    </p:spTree>
    <p:extLst>
      <p:ext uri="{BB962C8B-B14F-4D97-AF65-F5344CB8AC3E}">
        <p14:creationId xmlns:p14="http://schemas.microsoft.com/office/powerpoint/2010/main" val="175603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Scrolling down… Suggestions for</a:t>
            </a:r>
            <a:r>
              <a:rPr lang="en-US" baseline="0" dirty="0" smtClean="0"/>
              <a:t> talks to listen to or organizations to pursue…</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35</a:t>
            </a:fld>
            <a:endParaRPr lang="en-US"/>
          </a:p>
        </p:txBody>
      </p:sp>
    </p:spTree>
    <p:extLst>
      <p:ext uri="{BB962C8B-B14F-4D97-AF65-F5344CB8AC3E}">
        <p14:creationId xmlns:p14="http://schemas.microsoft.com/office/powerpoint/2010/main" val="399865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request a mentor…</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37</a:t>
            </a:fld>
            <a:endParaRPr lang="en-US"/>
          </a:p>
        </p:txBody>
      </p:sp>
    </p:spTree>
    <p:extLst>
      <p:ext uri="{BB962C8B-B14F-4D97-AF65-F5344CB8AC3E}">
        <p14:creationId xmlns:p14="http://schemas.microsoft.com/office/powerpoint/2010/main" val="632145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Scrolling down…</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38</a:t>
            </a:fld>
            <a:endParaRPr lang="en-US"/>
          </a:p>
        </p:txBody>
      </p:sp>
    </p:spTree>
    <p:extLst>
      <p:ext uri="{BB962C8B-B14F-4D97-AF65-F5344CB8AC3E}">
        <p14:creationId xmlns:p14="http://schemas.microsoft.com/office/powerpoint/2010/main" val="182080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further down. Then hit reply</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39</a:t>
            </a:fld>
            <a:endParaRPr lang="en-US"/>
          </a:p>
        </p:txBody>
      </p:sp>
    </p:spTree>
    <p:extLst>
      <p:ext uri="{BB962C8B-B14F-4D97-AF65-F5344CB8AC3E}">
        <p14:creationId xmlns:p14="http://schemas.microsoft.com/office/powerpoint/2010/main" val="3253473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Conclusion: What if—through intentional mentoring—Ralph Winter’s statistic of only 1 in 100 getting to the mission field, increased to 5 or 10 in 100? That would be a 5 to 10-fold increase. You could be part of that blessing and advance of the Kingdom! Either by being mentored and following your vision, or by actively mentoring someone desiring to serve the Lord in medical missions!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ＭＳ Ｐゴシック" charset="0"/>
                <a:cs typeface="+mn-cs"/>
              </a:rPr>
              <a:t>We want to enable</a:t>
            </a:r>
            <a:r>
              <a:rPr lang="en-US" sz="1200" b="1" kern="1200" baseline="0" dirty="0" smtClean="0">
                <a:solidFill>
                  <a:schemeClr val="tx1"/>
                </a:solidFill>
                <a:effectLst/>
                <a:latin typeface="Arial" charset="0"/>
                <a:ea typeface="ＭＳ Ｐゴシック" charset="0"/>
                <a:cs typeface="+mn-cs"/>
              </a:rPr>
              <a:t> you to follow your dream/ your vision of serving the Lord in medical missions. Mentoring can be a strategic part of your journey!</a:t>
            </a:r>
            <a:endParaRPr lang="en-US" sz="1200" b="1" kern="1200" dirty="0" smtClean="0">
              <a:solidFill>
                <a:schemeClr val="tx1"/>
              </a:solidFill>
              <a:effectLst/>
              <a:latin typeface="Arial" charset="0"/>
              <a:ea typeface="ＭＳ Ｐゴシック" charset="0"/>
              <a:cs typeface="+mn-cs"/>
            </a:endParaRPr>
          </a:p>
          <a:p>
            <a:endParaRPr lang="en-US" b="1"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42</a:t>
            </a:fld>
            <a:endParaRPr lang="en-US"/>
          </a:p>
        </p:txBody>
      </p:sp>
    </p:spTree>
    <p:extLst>
      <p:ext uri="{BB962C8B-B14F-4D97-AF65-F5344CB8AC3E}">
        <p14:creationId xmlns:p14="http://schemas.microsoft.com/office/powerpoint/2010/main" val="202370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AD69B05-9398-ED42-A249-7F842016B80B}" type="slidenum">
              <a:rPr lang="en-US">
                <a:solidFill>
                  <a:prstClr val="white"/>
                </a:solidFill>
              </a:rPr>
              <a:pPr/>
              <a:t>2</a:t>
            </a:fld>
            <a:endParaRPr lang="en-US">
              <a:solidFill>
                <a:prstClr val="white"/>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If you are interested in serving the Lord in long-term medical missions, you’re in the right place. Let’s keep Psalm 84.5 in view as we talk about MENTORING.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latin typeface="Calibri"/>
                <a:ea typeface="Cambria"/>
                <a:cs typeface="Times New Roman"/>
              </a:rPr>
              <a:t>I am very moved that each of you is looking forward to serving the Lord in long-term medical mission. It is a tremendous calling. It is very difficult. It is not for the faint of heart! So, the emphasis of our pilgrimage must be God. There may be some of you who may be enamored by the allure of a lush, tropical setting; excited about living in a house on stilts in the jungle or any number of other ecstatic places. BUT the allure and the charm wear off very quickly. We get homesick, miss our toys—and if we’re not there for the right reasons, for the long haul and ultimately for the glory of God, we just won’t make it.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latin typeface="Calibri"/>
                <a:ea typeface="Cambria"/>
                <a:cs typeface="Times New Roman"/>
              </a:rPr>
              <a:t>I’d like our session today to provide you with stories, insights and resources that will facilitate you on your journey of glorifying God with your medical ministry. This is what this session is all about—the WHY, WHO, WHAT, WHERE &amp; HOW of mentoring. What is it? What needs to be mentored? And, what are the resources that are available? </a:t>
            </a:r>
            <a:endParaRPr lang="en-US" sz="1200" dirty="0" smtClean="0">
              <a:effectLst/>
              <a:latin typeface="Cambria"/>
              <a:ea typeface="Cambria"/>
              <a:cs typeface="Times New Roman"/>
            </a:endParaRPr>
          </a:p>
          <a:p>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5</a:t>
            </a:fld>
            <a:endParaRPr lang="en-US"/>
          </a:p>
        </p:txBody>
      </p:sp>
    </p:spTree>
    <p:extLst>
      <p:ext uri="{BB962C8B-B14F-4D97-AF65-F5344CB8AC3E}">
        <p14:creationId xmlns:p14="http://schemas.microsoft.com/office/powerpoint/2010/main" val="193464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latin typeface="Calibri"/>
                <a:ea typeface="Cambria"/>
                <a:cs typeface="Times New Roman"/>
              </a:rPr>
              <a:t>WHO and WHAT are our mentors? Think of an example of someone who mentored you before you were 20 years old—and someone who has mentored you since then. It might have been a conscious mentoring relationship, or one that happened and you didn’t realize you’d been mentored until after it was over! </a:t>
            </a:r>
            <a:r>
              <a:rPr lang="en-US" sz="1200" b="1" dirty="0" smtClean="0">
                <a:effectLst/>
                <a:latin typeface="Calibri"/>
                <a:ea typeface="Cambria"/>
                <a:cs typeface="Times New Roman"/>
              </a:rPr>
              <a:t>Mentoring usually involves a transfer: of power (empowering), of character qualities, values, skills, experience and resources.</a:t>
            </a:r>
            <a:r>
              <a:rPr lang="en-US" sz="1200" dirty="0" smtClean="0">
                <a:effectLst/>
                <a:latin typeface="Calibri"/>
                <a:ea typeface="Cambria"/>
                <a:cs typeface="Times New Roman"/>
              </a:rPr>
              <a:t> It is usually a person, but may be other resources like books, conferences, talks, sermons and the like.</a:t>
            </a:r>
            <a:endParaRPr lang="en-US" sz="1200" dirty="0" smtClean="0">
              <a:effectLst/>
              <a:latin typeface="Cambria"/>
              <a:ea typeface="Cambria"/>
              <a:cs typeface="Times New Roman"/>
            </a:endParaRPr>
          </a:p>
          <a:p>
            <a:r>
              <a:rPr lang="en-US" dirty="0" smtClean="0"/>
              <a:t>Who were some of the great</a:t>
            </a:r>
            <a:r>
              <a:rPr lang="en-US" baseline="0" dirty="0" smtClean="0"/>
              <a:t> mentors of the past?</a:t>
            </a:r>
          </a:p>
          <a:p>
            <a:r>
              <a:rPr lang="en-US" baseline="0" dirty="0" smtClean="0"/>
              <a:t>Neil’s story</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6</a:t>
            </a:fld>
            <a:endParaRPr lang="en-US"/>
          </a:p>
        </p:txBody>
      </p:sp>
    </p:spTree>
    <p:extLst>
      <p:ext uri="{BB962C8B-B14F-4D97-AF65-F5344CB8AC3E}">
        <p14:creationId xmlns:p14="http://schemas.microsoft.com/office/powerpoint/2010/main" val="359089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latin typeface="Calibri"/>
                <a:ea typeface="Cambria"/>
                <a:cs typeface="Times New Roman"/>
              </a:rPr>
              <a:t>Now, what does MENTORING mean in the context I’m using today? First of all, I don’t mean a formal course, with a curriculum and deadlines. That can be an excellent kind of mentoring for some people, at the right time. Today, I’m referring to mentoring that is more “mentor-lite”: spending time with medical professionals who have been or are medical missionaries. So, I’m thinking more of building a mentoring relationship that can be started and continued by phone, email, Skype, a personal visit or a combination of the above. I use the pneumonic </a:t>
            </a:r>
            <a:r>
              <a:rPr lang="en-US" sz="1200" b="1" dirty="0" smtClean="0">
                <a:effectLst/>
                <a:latin typeface="Calibri"/>
                <a:ea typeface="Cambria"/>
                <a:cs typeface="Times New Roman"/>
              </a:rPr>
              <a:t>ICE-ING</a:t>
            </a:r>
            <a:r>
              <a:rPr lang="en-US" sz="1200" dirty="0" smtClean="0">
                <a:effectLst/>
                <a:latin typeface="Calibri"/>
                <a:ea typeface="Cambria"/>
                <a:cs typeface="Times New Roman"/>
              </a:rPr>
              <a:t>: Information, Communication, Encouragement, Inspiration, Networking and Guidance. </a:t>
            </a:r>
            <a:endParaRPr lang="en-US" sz="1200" dirty="0" smtClean="0">
              <a:effectLst/>
              <a:latin typeface="Cambria"/>
              <a:ea typeface="Cambria"/>
              <a:cs typeface="Times New Roman"/>
            </a:endParaRPr>
          </a:p>
          <a:p>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7</a:t>
            </a:fld>
            <a:endParaRPr lang="en-US"/>
          </a:p>
        </p:txBody>
      </p:sp>
    </p:spTree>
    <p:extLst>
      <p:ext uri="{BB962C8B-B14F-4D97-AF65-F5344CB8AC3E}">
        <p14:creationId xmlns:p14="http://schemas.microsoft.com/office/powerpoint/2010/main" val="134730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L.</a:t>
            </a:r>
            <a:r>
              <a:rPr lang="en-US" baseline="0" dirty="0" smtClean="0"/>
              <a:t> Nelson Bell, Billy Graham’s father-in-law</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14</a:t>
            </a:fld>
            <a:endParaRPr lang="en-US"/>
          </a:p>
        </p:txBody>
      </p:sp>
    </p:spTree>
    <p:extLst>
      <p:ext uri="{BB962C8B-B14F-4D97-AF65-F5344CB8AC3E}">
        <p14:creationId xmlns:p14="http://schemas.microsoft.com/office/powerpoint/2010/main" val="275928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Ida Scudder,</a:t>
            </a:r>
            <a:r>
              <a:rPr lang="en-US" baseline="0" dirty="0" smtClean="0"/>
              <a:t> who</a:t>
            </a:r>
            <a:r>
              <a:rPr lang="en-US" dirty="0" smtClean="0"/>
              <a:t> founded Vellore Christian</a:t>
            </a:r>
            <a:r>
              <a:rPr lang="en-US" baseline="0" dirty="0" smtClean="0"/>
              <a:t> Hospital.</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15</a:t>
            </a:fld>
            <a:endParaRPr lang="en-US"/>
          </a:p>
        </p:txBody>
      </p:sp>
    </p:spTree>
    <p:extLst>
      <p:ext uri="{BB962C8B-B14F-4D97-AF65-F5344CB8AC3E}">
        <p14:creationId xmlns:p14="http://schemas.microsoft.com/office/powerpoint/2010/main" val="218720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Paul Brand, now with the Lord. </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16</a:t>
            </a:fld>
            <a:endParaRPr lang="en-US"/>
          </a:p>
        </p:txBody>
      </p:sp>
    </p:spTree>
    <p:extLst>
      <p:ext uri="{BB962C8B-B14F-4D97-AF65-F5344CB8AC3E}">
        <p14:creationId xmlns:p14="http://schemas.microsoft.com/office/powerpoint/2010/main" val="353233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0"/>
                <a:cs typeface="+mn-cs"/>
              </a:rPr>
              <a:t>In his book, </a:t>
            </a:r>
            <a:r>
              <a:rPr lang="en-US" sz="1200" i="1" kern="1200" dirty="0" smtClean="0">
                <a:solidFill>
                  <a:schemeClr val="tx1"/>
                </a:solidFill>
                <a:latin typeface="Arial" charset="0"/>
                <a:ea typeface="ＭＳ Ｐゴシック" charset="0"/>
                <a:cs typeface="+mn-cs"/>
              </a:rPr>
              <a:t>On Being a Missionary</a:t>
            </a:r>
            <a:r>
              <a:rPr lang="en-US" sz="1200" kern="1200" dirty="0" smtClean="0">
                <a:solidFill>
                  <a:schemeClr val="tx1"/>
                </a:solidFill>
                <a:latin typeface="Arial" charset="0"/>
                <a:ea typeface="ＭＳ Ｐゴシック" charset="0"/>
                <a:cs typeface="+mn-cs"/>
              </a:rPr>
              <a:t>, Dr. Thomas Hale says, “Medical missions, whether domestic or foreign, is the most useful, fulfilling, and challenging career open to any Christian health professional.” (</a:t>
            </a:r>
            <a:r>
              <a:rPr lang="en-US" sz="1200" kern="1200" dirty="0" err="1" smtClean="0">
                <a:solidFill>
                  <a:schemeClr val="tx1"/>
                </a:solidFill>
                <a:latin typeface="Arial" charset="0"/>
                <a:ea typeface="ＭＳ Ｐゴシック" charset="0"/>
                <a:cs typeface="+mn-cs"/>
              </a:rPr>
              <a:t>p</a:t>
            </a:r>
            <a:r>
              <a:rPr lang="en-US" sz="1200" kern="1200" dirty="0" smtClean="0">
                <a:solidFill>
                  <a:schemeClr val="tx1"/>
                </a:solidFill>
                <a:latin typeface="Arial" charset="0"/>
                <a:ea typeface="ＭＳ Ｐゴシック" charset="0"/>
                <a:cs typeface="+mn-cs"/>
              </a:rPr>
              <a:t>. 275)</a:t>
            </a:r>
            <a:r>
              <a:rPr lang="en-US" dirty="0" smtClean="0"/>
              <a:t> </a:t>
            </a:r>
            <a:endParaRPr lang="en-US" dirty="0"/>
          </a:p>
        </p:txBody>
      </p:sp>
      <p:sp>
        <p:nvSpPr>
          <p:cNvPr id="4" name="Footer Placeholder 3"/>
          <p:cNvSpPr>
            <a:spLocks noGrp="1"/>
          </p:cNvSpPr>
          <p:nvPr>
            <p:ph type="ftr" sz="quarter" idx="10"/>
          </p:nvPr>
        </p:nvSpPr>
        <p:spPr/>
        <p:txBody>
          <a:bodyPr/>
          <a:lstStyle/>
          <a:p>
            <a:r>
              <a:rPr lang="en-US" smtClean="0"/>
              <a:t>Retirement</a:t>
            </a:r>
            <a:endParaRPr lang="en-US"/>
          </a:p>
        </p:txBody>
      </p:sp>
      <p:sp>
        <p:nvSpPr>
          <p:cNvPr id="5" name="Slide Number Placeholder 4"/>
          <p:cNvSpPr>
            <a:spLocks noGrp="1"/>
          </p:cNvSpPr>
          <p:nvPr>
            <p:ph type="sldNum" sz="quarter" idx="11"/>
          </p:nvPr>
        </p:nvSpPr>
        <p:spPr/>
        <p:txBody>
          <a:bodyPr/>
          <a:lstStyle/>
          <a:p>
            <a:fld id="{48C3CE41-955A-BA49-A948-2090430643CD}"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962" name="Picture 2" descr="ppt_samples-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ctrTitle"/>
          </p:nvPr>
        </p:nvSpPr>
        <p:spPr>
          <a:xfrm>
            <a:off x="685800" y="2286000"/>
            <a:ext cx="7772400" cy="1143000"/>
          </a:xfrm>
        </p:spPr>
        <p:txBody>
          <a:bodyPr/>
          <a:lstStyle>
            <a:lvl1pPr>
              <a:defRPr sz="4400" b="0" i="0">
                <a:solidFill>
                  <a:schemeClr val="folHlink"/>
                </a:solidFill>
              </a:defRPr>
            </a:lvl1pPr>
          </a:lstStyle>
          <a:p>
            <a:pPr lvl="0"/>
            <a:r>
              <a:rPr lang="en-US" noProof="0" smtClean="0"/>
              <a:t>Click to edit Master title style</a:t>
            </a:r>
          </a:p>
        </p:txBody>
      </p:sp>
      <p:sp>
        <p:nvSpPr>
          <p:cNvPr id="40964" name="Rectangle 4"/>
          <p:cNvSpPr>
            <a:spLocks noGrp="1" noChangeArrowheads="1"/>
          </p:cNvSpPr>
          <p:nvPr>
            <p:ph type="subTitle" idx="1"/>
          </p:nvPr>
        </p:nvSpPr>
        <p:spPr>
          <a:xfrm>
            <a:off x="1371600" y="3886200"/>
            <a:ext cx="6400800" cy="1066800"/>
          </a:xfrm>
        </p:spPr>
        <p:txBody>
          <a:bodyPr/>
          <a:lstStyle>
            <a:lvl1pPr marL="0" indent="0" algn="ctr">
              <a:buFontTx/>
              <a:buNone/>
              <a:defRPr sz="2400" i="1">
                <a:solidFill>
                  <a:schemeClr val="hlink"/>
                </a:solidFill>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4394CF-917B-2D41-8863-A14A9FA02E57}"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244390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294056-0C23-DF4B-BF8F-2E260B0D5204}"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976819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6082" name="Picture 2" descr="ppt_samples-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type="ctrTitle"/>
          </p:nvPr>
        </p:nvSpPr>
        <p:spPr>
          <a:xfrm>
            <a:off x="685800" y="2286000"/>
            <a:ext cx="7772400" cy="1143000"/>
          </a:xfrm>
        </p:spPr>
        <p:txBody>
          <a:bodyPr/>
          <a:lstStyle>
            <a:lvl1pPr>
              <a:defRPr b="0">
                <a:solidFill>
                  <a:schemeClr val="tx1"/>
                </a:solidFill>
              </a:defRPr>
            </a:lvl1pPr>
          </a:lstStyle>
          <a:p>
            <a:pPr lvl="0"/>
            <a:r>
              <a:rPr lang="en-US" noProof="0" smtClean="0"/>
              <a:t>Click to edit Master title style</a:t>
            </a:r>
          </a:p>
        </p:txBody>
      </p:sp>
      <p:sp>
        <p:nvSpPr>
          <p:cNvPr id="46084" name="Rectangle 4"/>
          <p:cNvSpPr>
            <a:spLocks noGrp="1" noChangeArrowheads="1"/>
          </p:cNvSpPr>
          <p:nvPr>
            <p:ph type="subTitle" idx="1"/>
          </p:nvPr>
        </p:nvSpPr>
        <p:spPr>
          <a:xfrm>
            <a:off x="1371600" y="3886200"/>
            <a:ext cx="6400800" cy="1066800"/>
          </a:xfrm>
        </p:spPr>
        <p:txBody>
          <a:bodyPr/>
          <a:lstStyle>
            <a:lvl1pPr marL="0" indent="0" algn="ctr">
              <a:defRPr b="1" i="1">
                <a:solidFill>
                  <a:schemeClr val="hlink"/>
                </a:solidFill>
              </a:defRPr>
            </a:lvl1pPr>
          </a:lstStyle>
          <a:p>
            <a:pPr lvl="0"/>
            <a:r>
              <a:rPr lang="en-US" noProof="0" smtClean="0"/>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77EC5C-9C92-4A4A-B55C-29A63F81B50A}"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232546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E5D804-7B6D-434B-BDBE-2345ECB21F6A}"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2774710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DE914E39-0A83-DC45-8A98-C510DC9AF151}"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47019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88EE697-60B1-5141-9CD6-5F9DB14070E3}" type="datetime4">
              <a:rPr lang="en-US"/>
              <a:pPr/>
              <a:t>November 18, 2014</a:t>
            </a:fld>
            <a:endParaRPr lang="en-US"/>
          </a:p>
        </p:txBody>
      </p:sp>
      <p:sp>
        <p:nvSpPr>
          <p:cNvPr id="8" name="Footer Placeholder 7"/>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43095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FAD34ED-B7D6-4848-81B9-A4013B748EFC}" type="datetime4">
              <a:rPr lang="en-US"/>
              <a:pPr/>
              <a:t>November 18, 2014</a:t>
            </a:fld>
            <a:endParaRPr lang="en-US"/>
          </a:p>
        </p:txBody>
      </p:sp>
      <p:sp>
        <p:nvSpPr>
          <p:cNvPr id="4" name="Footer Placeholder 3"/>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13573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B4D76EC-6C9C-8341-92A9-EDBECB9F04DF}" type="datetime4">
              <a:rPr lang="en-US"/>
              <a:pPr/>
              <a:t>November 18, 2014</a:t>
            </a:fld>
            <a:endParaRPr lang="en-US"/>
          </a:p>
        </p:txBody>
      </p:sp>
      <p:sp>
        <p:nvSpPr>
          <p:cNvPr id="3" name="Footer Placeholder 2"/>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538928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E507E03-544A-8241-A1B5-89532CBFAE30}"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423741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12C620-BD1B-3149-BD21-4E6630B13C6A}"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4233544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DF76384-46E6-E944-8B1A-4C41614637C1}"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126110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9A56D6C-2D8C-284C-B913-6159E7490D17}"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088114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F3B9DE5-4947-8349-9203-8BE2798144B7}"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4014852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5D9886D1-586E-8149-A2EE-BC536F015A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292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394337DC-0FB5-C044-A8AA-DF83264B4AA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903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D1639125-7657-5747-A549-47859DBE84F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7503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08413"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3810000"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F5B52473-E5BE-C24A-B790-1727CA2D45B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226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8"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9" name="Rectangle 7"/>
          <p:cNvSpPr>
            <a:spLocks noGrp="1" noChangeArrowheads="1"/>
          </p:cNvSpPr>
          <p:nvPr>
            <p:ph type="sldNum" idx="12"/>
          </p:nvPr>
        </p:nvSpPr>
        <p:spPr>
          <a:ln/>
        </p:spPr>
        <p:txBody>
          <a:bodyPr/>
          <a:lstStyle>
            <a:lvl1pPr>
              <a:defRPr/>
            </a:lvl1pPr>
          </a:lstStyle>
          <a:p>
            <a:pPr>
              <a:defRPr/>
            </a:pPr>
            <a:fld id="{EC1F2ADF-3BE1-6E44-AB44-7FEEBD1EA09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050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4"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5" name="Rectangle 7"/>
          <p:cNvSpPr>
            <a:spLocks noGrp="1" noChangeArrowheads="1"/>
          </p:cNvSpPr>
          <p:nvPr>
            <p:ph type="sldNum" idx="12"/>
          </p:nvPr>
        </p:nvSpPr>
        <p:spPr>
          <a:ln/>
        </p:spPr>
        <p:txBody>
          <a:bodyPr/>
          <a:lstStyle>
            <a:lvl1pPr>
              <a:defRPr/>
            </a:lvl1pPr>
          </a:lstStyle>
          <a:p>
            <a:pPr>
              <a:defRPr/>
            </a:pPr>
            <a:fld id="{4684D6E6-2FAC-494E-8ED5-B75DB1329EA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1373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3"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4" name="Rectangle 7"/>
          <p:cNvSpPr>
            <a:spLocks noGrp="1" noChangeArrowheads="1"/>
          </p:cNvSpPr>
          <p:nvPr>
            <p:ph type="sldNum" idx="12"/>
          </p:nvPr>
        </p:nvSpPr>
        <p:spPr>
          <a:ln/>
        </p:spPr>
        <p:txBody>
          <a:bodyPr/>
          <a:lstStyle>
            <a:lvl1pPr>
              <a:defRPr/>
            </a:lvl1pPr>
          </a:lstStyle>
          <a:p>
            <a:pPr>
              <a:defRPr/>
            </a:pPr>
            <a:fld id="{496BD643-425E-8449-8E43-1101FFEC9D9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022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1B61CA5-4E1D-8A48-940B-1E4AE715121F}" type="datetime4">
              <a:rPr lang="en-US"/>
              <a:pPr/>
              <a:t>November 18, 2014</a:t>
            </a:fld>
            <a:endParaRPr lang="en-US"/>
          </a:p>
        </p:txBody>
      </p:sp>
      <p:sp>
        <p:nvSpPr>
          <p:cNvPr id="5" name="Footer Placeholder 4"/>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317112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F6696407-6746-E643-A700-83704492882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2501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C3A9255D-F05A-4647-9C0C-F57CD878224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2318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4DD1E39F-039E-A44D-AB29-63432A4E023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63963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4494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494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80084FAE-F8FB-2F4D-B332-39F9638D7A6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5341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836613"/>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08413" cy="3503613"/>
          </a:xfrm>
        </p:spPr>
        <p:txBody>
          <a:bodyPr/>
          <a:lstStyle/>
          <a:p>
            <a:pPr lvl="0"/>
            <a:endParaRPr lang="en-US" noProof="0" smtClean="0"/>
          </a:p>
        </p:txBody>
      </p:sp>
      <p:sp>
        <p:nvSpPr>
          <p:cNvPr id="4" name="Text Placeholder 3"/>
          <p:cNvSpPr>
            <a:spLocks noGrp="1"/>
          </p:cNvSpPr>
          <p:nvPr>
            <p:ph type="body" sz="half" idx="2"/>
          </p:nvPr>
        </p:nvSpPr>
        <p:spPr>
          <a:xfrm>
            <a:off x="4646613" y="1600200"/>
            <a:ext cx="3810000" cy="3503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EA63C22F-415A-E942-A009-53F91A7D626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6056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atin typeface="Calibri"/>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atin typeface="Calibri"/>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4CD5CE80-7B2B-9F4D-AC53-5EB8E3B20EE4}" type="slidenum">
              <a:rPr lang="en-US">
                <a:latin typeface="Calibri"/>
              </a:rPr>
              <a:pPr/>
              <a:t>‹#›</a:t>
            </a:fld>
            <a:endParaRPr lang="en-US">
              <a:latin typeface="Calibri"/>
            </a:endParaRPr>
          </a:p>
        </p:txBody>
      </p:sp>
    </p:spTree>
    <p:extLst>
      <p:ext uri="{BB962C8B-B14F-4D97-AF65-F5344CB8AC3E}">
        <p14:creationId xmlns:p14="http://schemas.microsoft.com/office/powerpoint/2010/main" val="106560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616A435F-63CE-4442-86FC-5400CC653E5F}"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106126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B76348F-7247-D748-A489-E4D4736AD279}" type="datetime4">
              <a:rPr lang="en-US"/>
              <a:pPr/>
              <a:t>November 18, 2014</a:t>
            </a:fld>
            <a:endParaRPr lang="en-US"/>
          </a:p>
        </p:txBody>
      </p:sp>
      <p:sp>
        <p:nvSpPr>
          <p:cNvPr id="8" name="Footer Placeholder 7"/>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97010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52387C4-7DF5-3A4D-9874-8E5AB4C18D0A}" type="datetime4">
              <a:rPr lang="en-US"/>
              <a:pPr/>
              <a:t>November 18, 2014</a:t>
            </a:fld>
            <a:endParaRPr lang="en-US"/>
          </a:p>
        </p:txBody>
      </p:sp>
      <p:sp>
        <p:nvSpPr>
          <p:cNvPr id="4" name="Footer Placeholder 3"/>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345160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403127-5378-8543-9BDB-A2242E1D0C1B}" type="datetime4">
              <a:rPr lang="en-US"/>
              <a:pPr/>
              <a:t>November 18, 2014</a:t>
            </a:fld>
            <a:endParaRPr lang="en-US"/>
          </a:p>
        </p:txBody>
      </p:sp>
      <p:sp>
        <p:nvSpPr>
          <p:cNvPr id="3" name="Footer Placeholder 2"/>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423544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21F9A07-E044-ED44-9D94-1F16FC5E6B42}"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52721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80104A0-7AC2-A444-8481-FF782638BE39}" type="datetime4">
              <a:rPr lang="en-US"/>
              <a:pPr/>
              <a:t>November 18, 2014</a:t>
            </a:fld>
            <a:endParaRPr lang="en-US"/>
          </a:p>
        </p:txBody>
      </p:sp>
      <p:sp>
        <p:nvSpPr>
          <p:cNvPr id="6" name="Footer Placeholder 5"/>
          <p:cNvSpPr>
            <a:spLocks noGrp="1"/>
          </p:cNvSpPr>
          <p:nvPr>
            <p:ph type="ftr" sz="quarter" idx="11"/>
          </p:nvPr>
        </p:nvSpPr>
        <p:spPr/>
        <p:txBody>
          <a:bodyPr/>
          <a:lstStyle>
            <a:lvl1pPr>
              <a:defRPr/>
            </a:lvl1pPr>
          </a:lstStyle>
          <a:p>
            <a:r>
              <a:rPr lang="en-US"/>
              <a:t>Retirement</a:t>
            </a:r>
          </a:p>
        </p:txBody>
      </p:sp>
    </p:spTree>
    <p:extLst>
      <p:ext uri="{BB962C8B-B14F-4D97-AF65-F5344CB8AC3E}">
        <p14:creationId xmlns:p14="http://schemas.microsoft.com/office/powerpoint/2010/main" val="18084307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5" Type="http://schemas.openxmlformats.org/officeDocument/2006/relationships/image" Target="../media/image4.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descr="ppt_samples-0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bwMode="auto">
          <a:xfrm>
            <a:off x="685800" y="6096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39940" name="Rectangle 4"/>
          <p:cNvSpPr>
            <a:spLocks noGrp="1" noChangeArrowheads="1"/>
          </p:cNvSpPr>
          <p:nvPr>
            <p:ph type="body" idx="1"/>
          </p:nvPr>
        </p:nvSpPr>
        <p:spPr bwMode="auto">
          <a:xfrm>
            <a:off x="685800" y="1981200"/>
            <a:ext cx="77724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941" name="Rectangle 5"/>
          <p:cNvSpPr>
            <a:spLocks noGrp="1" noChangeArrowheads="1"/>
          </p:cNvSpPr>
          <p:nvPr>
            <p:ph type="dt" sz="half" idx="2"/>
          </p:nvPr>
        </p:nvSpPr>
        <p:spPr bwMode="auto">
          <a:xfrm>
            <a:off x="3581400" y="5638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1">
                <a:latin typeface="+mn-lt"/>
                <a:cs typeface="+mn-cs"/>
              </a:defRPr>
            </a:lvl1pPr>
          </a:lstStyle>
          <a:p>
            <a:fld id="{44CAABF1-D06F-684D-ABA0-ACEF31B813EA}" type="datetime4">
              <a:rPr lang="en-US"/>
              <a:pPr/>
              <a:t>November 18, 2014</a:t>
            </a:fld>
            <a:endParaRPr lang="en-US"/>
          </a:p>
        </p:txBody>
      </p:sp>
      <p:sp>
        <p:nvSpPr>
          <p:cNvPr id="39942" name="Rectangle 6"/>
          <p:cNvSpPr>
            <a:spLocks noGrp="1" noChangeArrowheads="1"/>
          </p:cNvSpPr>
          <p:nvPr>
            <p:ph type="ftr" sz="quarter" idx="3"/>
          </p:nvPr>
        </p:nvSpPr>
        <p:spPr bwMode="auto">
          <a:xfrm>
            <a:off x="5562600" y="5638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1">
                <a:latin typeface="+mn-lt"/>
                <a:cs typeface="+mn-cs"/>
              </a:defRPr>
            </a:lvl1pPr>
          </a:lstStyle>
          <a:p>
            <a:r>
              <a:rPr lang="en-US"/>
              <a:t>Retirement</a:t>
            </a:r>
          </a:p>
        </p:txBody>
      </p:sp>
    </p:spTree>
  </p:cSld>
  <p:clrMap bg1="dk2" tx1="lt1" bg2="dk1" tx2="lt2" accent1="accent1" accent2="accent2" accent3="accent3" accent4="accent4" accent5="accent5" accent6="accent6" hlink="hlink" folHlink="folHlink"/>
  <p:sldLayoutIdLst>
    <p:sldLayoutId id="2147483652"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dt="0"/>
  <p:txStyles>
    <p:titleStyle>
      <a:lvl1pPr algn="ctr" rtl="0" eaLnBrk="1" fontAlgn="base" hangingPunct="1">
        <a:spcBef>
          <a:spcPct val="0"/>
        </a:spcBef>
        <a:spcAft>
          <a:spcPct val="0"/>
        </a:spcAft>
        <a:defRPr sz="3000" b="1" i="1">
          <a:solidFill>
            <a:schemeClr val="tx2"/>
          </a:solidFill>
          <a:latin typeface="+mj-lt"/>
          <a:ea typeface="+mj-ea"/>
          <a:cs typeface="+mj-cs"/>
        </a:defRPr>
      </a:lvl1pPr>
      <a:lvl2pPr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2pPr>
      <a:lvl3pPr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3pPr>
      <a:lvl4pPr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4pPr>
      <a:lvl5pPr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3000" b="1" i="1">
          <a:solidFill>
            <a:schemeClr val="tx2"/>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ppt_samples-0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title"/>
          </p:nvPr>
        </p:nvSpPr>
        <p:spPr bwMode="auto">
          <a:xfrm>
            <a:off x="685800" y="6096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0" name="Rectangle 4"/>
          <p:cNvSpPr>
            <a:spLocks noGrp="1" noChangeArrowheads="1"/>
          </p:cNvSpPr>
          <p:nvPr>
            <p:ph type="body" idx="1"/>
          </p:nvPr>
        </p:nvSpPr>
        <p:spPr bwMode="auto">
          <a:xfrm>
            <a:off x="685800" y="1676400"/>
            <a:ext cx="7772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1" name="Rectangle 5"/>
          <p:cNvSpPr>
            <a:spLocks noGrp="1" noChangeArrowheads="1"/>
          </p:cNvSpPr>
          <p:nvPr>
            <p:ph type="dt" sz="half" idx="2"/>
          </p:nvPr>
        </p:nvSpPr>
        <p:spPr bwMode="auto">
          <a:xfrm>
            <a:off x="2133600" y="5638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b="1" i="1">
                <a:latin typeface="+mn-lt"/>
                <a:cs typeface="+mn-cs"/>
              </a:defRPr>
            </a:lvl1pPr>
          </a:lstStyle>
          <a:p>
            <a:fld id="{4E04256A-B823-8A4A-8A64-542E2E289E14}" type="datetime4">
              <a:rPr lang="en-US"/>
              <a:pPr/>
              <a:t>November 18, 2014</a:t>
            </a:fld>
            <a:endParaRPr lang="en-US"/>
          </a:p>
        </p:txBody>
      </p:sp>
      <p:sp>
        <p:nvSpPr>
          <p:cNvPr id="45062" name="Rectangle 6"/>
          <p:cNvSpPr>
            <a:spLocks noGrp="1" noChangeArrowheads="1"/>
          </p:cNvSpPr>
          <p:nvPr>
            <p:ph type="ftr" sz="quarter" idx="3"/>
          </p:nvPr>
        </p:nvSpPr>
        <p:spPr bwMode="auto">
          <a:xfrm>
            <a:off x="4114800" y="5638800"/>
            <a:ext cx="434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b="1" i="1">
                <a:latin typeface="+mn-lt"/>
                <a:cs typeface="+mn-cs"/>
              </a:defRPr>
            </a:lvl1pPr>
          </a:lstStyle>
          <a:p>
            <a:r>
              <a:rPr lang="en-US"/>
              <a:t>Retirement</a:t>
            </a:r>
          </a:p>
        </p:txBody>
      </p:sp>
    </p:spTree>
  </p:cSld>
  <p:clrMap bg1="lt1" tx1="dk1" bg2="lt2" tx2="dk2" accent1="accent1" accent2="accent2" accent3="accent3" accent4="accent4" accent5="accent5" accent6="accent6" hlink="hlink" folHlink="folHlink"/>
  <p:sldLayoutIdLst>
    <p:sldLayoutId id="214748365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ctr" rtl="0" fontAlgn="base">
        <a:spcBef>
          <a:spcPct val="0"/>
        </a:spcBef>
        <a:spcAft>
          <a:spcPct val="0"/>
        </a:spcAft>
        <a:defRPr sz="3000" b="1" i="1">
          <a:solidFill>
            <a:schemeClr val="tx2"/>
          </a:solidFill>
          <a:latin typeface="+mj-lt"/>
          <a:ea typeface="+mj-ea"/>
          <a:cs typeface="+mj-cs"/>
        </a:defRPr>
      </a:lvl1pPr>
      <a:lvl2pPr algn="ctr" rtl="0" fontAlgn="base">
        <a:spcBef>
          <a:spcPct val="0"/>
        </a:spcBef>
        <a:spcAft>
          <a:spcPct val="0"/>
        </a:spcAft>
        <a:defRPr sz="3000" b="1" i="1">
          <a:solidFill>
            <a:schemeClr val="tx2"/>
          </a:solidFill>
          <a:latin typeface="Calibri" charset="0"/>
          <a:ea typeface="ＭＳ Ｐゴシック" charset="0"/>
          <a:cs typeface="ＭＳ Ｐゴシック" charset="0"/>
        </a:defRPr>
      </a:lvl2pPr>
      <a:lvl3pPr algn="ctr" rtl="0" fontAlgn="base">
        <a:spcBef>
          <a:spcPct val="0"/>
        </a:spcBef>
        <a:spcAft>
          <a:spcPct val="0"/>
        </a:spcAft>
        <a:defRPr sz="3000" b="1" i="1">
          <a:solidFill>
            <a:schemeClr val="tx2"/>
          </a:solidFill>
          <a:latin typeface="Calibri" charset="0"/>
          <a:ea typeface="ＭＳ Ｐゴシック" charset="0"/>
          <a:cs typeface="ＭＳ Ｐゴシック" charset="0"/>
        </a:defRPr>
      </a:lvl3pPr>
      <a:lvl4pPr algn="ctr" rtl="0" fontAlgn="base">
        <a:spcBef>
          <a:spcPct val="0"/>
        </a:spcBef>
        <a:spcAft>
          <a:spcPct val="0"/>
        </a:spcAft>
        <a:defRPr sz="3000" b="1" i="1">
          <a:solidFill>
            <a:schemeClr val="tx2"/>
          </a:solidFill>
          <a:latin typeface="Calibri" charset="0"/>
          <a:ea typeface="ＭＳ Ｐゴシック" charset="0"/>
          <a:cs typeface="ＭＳ Ｐゴシック" charset="0"/>
        </a:defRPr>
      </a:lvl4pPr>
      <a:lvl5pPr algn="ctr" rtl="0" fontAlgn="base">
        <a:spcBef>
          <a:spcPct val="0"/>
        </a:spcBef>
        <a:spcAft>
          <a:spcPct val="0"/>
        </a:spcAft>
        <a:defRPr sz="3000" b="1" i="1">
          <a:solidFill>
            <a:schemeClr val="tx2"/>
          </a:solidFill>
          <a:latin typeface="Calibri" charset="0"/>
          <a:ea typeface="ＭＳ Ｐゴシック" charset="0"/>
          <a:cs typeface="ＭＳ Ｐゴシック" charset="0"/>
        </a:defRPr>
      </a:lvl5pPr>
      <a:lvl6pPr marL="457200" algn="ctr" rtl="0" fontAlgn="base">
        <a:spcBef>
          <a:spcPct val="0"/>
        </a:spcBef>
        <a:spcAft>
          <a:spcPct val="0"/>
        </a:spcAft>
        <a:defRPr sz="3000" b="1" i="1">
          <a:solidFill>
            <a:schemeClr val="tx2"/>
          </a:solidFill>
          <a:latin typeface="Calibri" charset="0"/>
          <a:ea typeface="ＭＳ Ｐゴシック" charset="0"/>
          <a:cs typeface="ＭＳ Ｐゴシック" charset="0"/>
        </a:defRPr>
      </a:lvl6pPr>
      <a:lvl7pPr marL="914400" algn="ctr" rtl="0" fontAlgn="base">
        <a:spcBef>
          <a:spcPct val="0"/>
        </a:spcBef>
        <a:spcAft>
          <a:spcPct val="0"/>
        </a:spcAft>
        <a:defRPr sz="3000" b="1" i="1">
          <a:solidFill>
            <a:schemeClr val="tx2"/>
          </a:solidFill>
          <a:latin typeface="Calibri" charset="0"/>
          <a:ea typeface="ＭＳ Ｐゴシック" charset="0"/>
          <a:cs typeface="ＭＳ Ｐゴシック" charset="0"/>
        </a:defRPr>
      </a:lvl7pPr>
      <a:lvl8pPr marL="1371600" algn="ctr" rtl="0" fontAlgn="base">
        <a:spcBef>
          <a:spcPct val="0"/>
        </a:spcBef>
        <a:spcAft>
          <a:spcPct val="0"/>
        </a:spcAft>
        <a:defRPr sz="3000" b="1" i="1">
          <a:solidFill>
            <a:schemeClr val="tx2"/>
          </a:solidFill>
          <a:latin typeface="Calibri" charset="0"/>
          <a:ea typeface="ＭＳ Ｐゴシック" charset="0"/>
          <a:cs typeface="ＭＳ Ｐゴシック" charset="0"/>
        </a:defRPr>
      </a:lvl8pPr>
      <a:lvl9pPr marL="1828800" algn="ctr" rtl="0" fontAlgn="base">
        <a:spcBef>
          <a:spcPct val="0"/>
        </a:spcBef>
        <a:spcAft>
          <a:spcPct val="0"/>
        </a:spcAft>
        <a:defRPr sz="3000" b="1" i="1">
          <a:solidFill>
            <a:schemeClr val="tx2"/>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defRPr sz="30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41275"/>
            <a:ext cx="9220200" cy="6899275"/>
          </a:xfrm>
          <a:prstGeom prst="rect">
            <a:avLst/>
          </a:prstGeom>
          <a:noFill/>
          <a:ln w="9525">
            <a:noFill/>
            <a:round/>
            <a:headEnd/>
            <a:tailEnd/>
          </a:ln>
        </p:spPr>
      </p:pic>
      <p:sp>
        <p:nvSpPr>
          <p:cNvPr id="1027" name="Rectangle 2"/>
          <p:cNvSpPr>
            <a:spLocks noGrp="1" noChangeArrowheads="1"/>
          </p:cNvSpPr>
          <p:nvPr>
            <p:ph type="title"/>
          </p:nvPr>
        </p:nvSpPr>
        <p:spPr bwMode="auto">
          <a:xfrm>
            <a:off x="685800" y="609600"/>
            <a:ext cx="7770813" cy="8366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3"/>
          <p:cNvSpPr>
            <a:spLocks noGrp="1" noChangeArrowheads="1"/>
          </p:cNvSpPr>
          <p:nvPr>
            <p:ph type="body" idx="1"/>
          </p:nvPr>
        </p:nvSpPr>
        <p:spPr bwMode="auto">
          <a:xfrm>
            <a:off x="685800" y="1600200"/>
            <a:ext cx="7770813" cy="35036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dt"/>
          </p:nvPr>
        </p:nvSpPr>
        <p:spPr bwMode="auto">
          <a:xfrm>
            <a:off x="2971800" y="56388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lgn="r" defTabSz="457200" eaLnBrk="1" hangingPunct="1">
              <a:buClr>
                <a:srgbClr val="000000"/>
              </a:buClr>
              <a:buSzPct val="100000"/>
              <a:buFont typeface="Times New Roman" charset="0"/>
              <a:buNone/>
              <a:defRPr/>
            </a:pPr>
            <a:r>
              <a:rPr lang="en-US" b="1" i="1" u="sng">
                <a:latin typeface="Calibri"/>
                <a:ea typeface="ＭＳ Ｐゴシック" charset="-128"/>
                <a:cs typeface="ＭＳ Ｐゴシック" charset="-128"/>
              </a:rPr>
              <a:t>06/04/10</a:t>
            </a:r>
          </a:p>
        </p:txBody>
      </p:sp>
      <p:sp>
        <p:nvSpPr>
          <p:cNvPr id="1029" name="Rectangle 5"/>
          <p:cNvSpPr>
            <a:spLocks noGrp="1" noChangeArrowheads="1"/>
          </p:cNvSpPr>
          <p:nvPr>
            <p:ph type="ftr"/>
          </p:nvPr>
        </p:nvSpPr>
        <p:spPr bwMode="auto">
          <a:xfrm>
            <a:off x="4953000" y="56388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lgn="r" defTabSz="457200" eaLnBrk="1" hangingPunct="1">
              <a:buClr>
                <a:srgbClr val="000000"/>
              </a:buClr>
              <a:buSzPct val="100000"/>
              <a:buFont typeface="Times New Roman" charset="0"/>
              <a:buNone/>
              <a:defRPr/>
            </a:pPr>
            <a:endParaRPr lang="en-US" b="1" i="1" u="sng">
              <a:latin typeface="Calibri"/>
              <a:ea typeface="ＭＳ Ｐゴシック" charset="-128"/>
              <a:cs typeface="ＭＳ Ｐゴシック" charset="-128"/>
            </a:endParaRPr>
          </a:p>
        </p:txBody>
      </p:sp>
      <p:sp>
        <p:nvSpPr>
          <p:cNvPr id="1030" name="Rectangle 6"/>
          <p:cNvSpPr>
            <a:spLocks noChangeArrowheads="1"/>
          </p:cNvSpPr>
          <p:nvPr/>
        </p:nvSpPr>
        <p:spPr bwMode="auto">
          <a:xfrm>
            <a:off x="9802813" y="6381750"/>
            <a:ext cx="184150" cy="457200"/>
          </a:xfrm>
          <a:prstGeom prst="rect">
            <a:avLst/>
          </a:prstGeom>
          <a:noFill/>
          <a:ln w="9525">
            <a:noFill/>
            <a:round/>
            <a:headEnd/>
            <a:tailEnd/>
          </a:ln>
          <a:effectLst/>
        </p:spPr>
        <p:txBody>
          <a:bodyPr wrap="none" anchor="ctr">
            <a:prstTxWarp prst="textNoShape">
              <a:avLst/>
            </a:prstTxWarp>
          </a:bodyPr>
          <a:lstStyle/>
          <a:p>
            <a:pPr algn="r" defTabSz="457200" eaLnBrk="1" hangingPunct="1">
              <a:buClr>
                <a:srgbClr val="000000"/>
              </a:buClr>
              <a:buSzPct val="100000"/>
              <a:buFont typeface="Times New Roman" charset="0"/>
              <a:buNone/>
              <a:defRPr/>
            </a:pPr>
            <a:endParaRPr lang="en-US" sz="2400" b="1" i="1" u="sng">
              <a:solidFill>
                <a:srgbClr val="FFFFFF"/>
              </a:solidFill>
              <a:latin typeface="Comic Sans MS" charset="0"/>
              <a:ea typeface="ＭＳ Ｐゴシック" charset="-128"/>
              <a:cs typeface="ＭＳ Ｐゴシック" charset="-128"/>
            </a:endParaRPr>
          </a:p>
        </p:txBody>
      </p:sp>
      <p:sp>
        <p:nvSpPr>
          <p:cNvPr id="1031" name="Rectangle 7"/>
          <p:cNvSpPr>
            <a:spLocks noGrp="1" noChangeArrowheads="1"/>
          </p:cNvSpPr>
          <p:nvPr>
            <p:ph type="sldNum"/>
          </p:nvPr>
        </p:nvSpPr>
        <p:spPr bwMode="auto">
          <a:xfrm>
            <a:off x="7924800" y="5638800"/>
            <a:ext cx="531813" cy="455613"/>
          </a:xfrm>
          <a:prstGeom prst="rect">
            <a:avLst/>
          </a:prstGeom>
          <a:noFill/>
          <a:ln w="9525">
            <a:noFill/>
            <a:round/>
            <a:headEnd/>
            <a:tailEnd/>
          </a:ln>
          <a:effectLst/>
        </p:spPr>
        <p:txBody>
          <a:bodyPr vert="horz" wrap="square" lIns="90000" tIns="46800" rIns="90000" bIns="46800" numCol="1" anchor="t" anchorCtr="1" compatLnSpc="1">
            <a:prstTxWarp prst="textNoShape">
              <a:avLst/>
            </a:prstTxWarp>
          </a:bodyPr>
          <a:lstStyle>
            <a:lvl1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defTabSz="457200" eaLnBrk="1" hangingPunct="1">
              <a:buClr>
                <a:srgbClr val="000000"/>
              </a:buClr>
              <a:buSzPct val="100000"/>
              <a:buFont typeface="Times New Roman" charset="0"/>
              <a:buNone/>
              <a:defRPr/>
            </a:pPr>
            <a:fld id="{DE2EC42B-0231-4140-BDD3-2DA153FFB176}" type="slidenum">
              <a:rPr lang="en-US" b="1" i="1" u="sng">
                <a:latin typeface="Calibri"/>
                <a:ea typeface="ＭＳ Ｐゴシック" charset="-128"/>
                <a:cs typeface="ＭＳ Ｐゴシック" charset="-128"/>
              </a:rPr>
              <a:pPr defTabSz="457200" eaLnBrk="1" hangingPunct="1">
                <a:buClr>
                  <a:srgbClr val="000000"/>
                </a:buClr>
                <a:buSzPct val="100000"/>
                <a:buFont typeface="Times New Roman" charset="0"/>
                <a:buNone/>
                <a:defRPr/>
              </a:pPr>
              <a:t>‹#›</a:t>
            </a:fld>
            <a:endParaRPr lang="en-US" b="1" i="1" u="sng">
              <a:latin typeface="Calibri"/>
              <a:ea typeface="ＭＳ Ｐゴシック" charset="-128"/>
              <a:cs typeface="ＭＳ Ｐゴシック" charset="-128"/>
            </a:endParaRPr>
          </a:p>
        </p:txBody>
      </p:sp>
    </p:spTree>
    <p:extLst>
      <p:ext uri="{BB962C8B-B14F-4D97-AF65-F5344CB8AC3E}">
        <p14:creationId xmlns:p14="http://schemas.microsoft.com/office/powerpoint/2010/main" val="11966116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oleObject" Target="Macintosh%20HD:Users:neilthompson:Documents:My%20Doc's%202002:MEDICAL%20MISSIONS:GMHC:2012:MentorsResourcesLT%20MMs.doc!OLE_LINK4" TargetMode="External"/><Relationship Id="rId7"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oleObject" Target="Macintosh%20HD:Users:neilthompson:Documents:My%20Doc's%202002:MEDICAL%20MISSIONS:GMHC:2012:MentorsResourcesLT%20MMs.doc!OLE_LINK4" TargetMode="External"/><Relationship Id="rId8"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subTitle" idx="1"/>
          </p:nvPr>
        </p:nvSpPr>
        <p:spPr>
          <a:xfrm>
            <a:off x="228600" y="2286000"/>
            <a:ext cx="8686800" cy="2286000"/>
          </a:xfrm>
        </p:spPr>
        <p:txBody>
          <a:bodyPr/>
          <a:lstStyle/>
          <a:p>
            <a:r>
              <a:rPr lang="en-US" sz="4000" i="0" dirty="0" smtClean="0"/>
              <a:t>Finding Mentors and Resources for </a:t>
            </a:r>
          </a:p>
          <a:p>
            <a:r>
              <a:rPr lang="en-US" sz="4000" i="0" dirty="0" smtClean="0"/>
              <a:t>Long Term Medical Missions</a:t>
            </a:r>
            <a:endParaRPr lang="en-US" sz="4000" i="0" dirty="0"/>
          </a:p>
        </p:txBody>
      </p:sp>
      <p:sp>
        <p:nvSpPr>
          <p:cNvPr id="5" name="Rectangle 5"/>
          <p:cNvSpPr txBox="1">
            <a:spLocks noChangeArrowheads="1"/>
          </p:cNvSpPr>
          <p:nvPr/>
        </p:nvSpPr>
        <p:spPr bwMode="auto">
          <a:xfrm>
            <a:off x="304800" y="5638800"/>
            <a:ext cx="3200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0" u="none" strike="noStrike" kern="0" cap="none" spc="0" normalizeH="0" noProof="0" dirty="0" smtClean="0">
                <a:ln>
                  <a:noFill/>
                </a:ln>
                <a:effectLst/>
                <a:uLnTx/>
                <a:uFillTx/>
                <a:latin typeface="+mn-lt"/>
                <a:ea typeface="+mn-ea"/>
              </a:rPr>
              <a:t>Neil O. Thompson, MD </a:t>
            </a:r>
          </a:p>
          <a:p>
            <a:pPr marL="0" marR="0" lvl="0" indent="0" defTabSz="914400" rtl="0" eaLnBrk="1" fontAlgn="base" latinLnBrk="0" hangingPunct="1">
              <a:lnSpc>
                <a:spcPct val="100000"/>
              </a:lnSpc>
              <a:spcBef>
                <a:spcPct val="20000"/>
              </a:spcBef>
              <a:spcAft>
                <a:spcPct val="0"/>
              </a:spcAft>
              <a:buClrTx/>
              <a:buSzTx/>
              <a:buFontTx/>
              <a:buNone/>
              <a:tabLst/>
              <a:defRPr/>
            </a:pPr>
            <a:r>
              <a:rPr lang="en-US" kern="0" dirty="0" smtClean="0">
                <a:latin typeface="+mn-lt"/>
                <a:ea typeface="+mn-ea"/>
              </a:rPr>
              <a:t>Medical Mission Advocate</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0" u="none" strike="noStrike" kern="0" cap="none" spc="0" normalizeH="0" noProof="0" dirty="0" smtClean="0">
                <a:ln>
                  <a:noFill/>
                </a:ln>
                <a:effectLst/>
                <a:uLnTx/>
                <a:uFillTx/>
                <a:latin typeface="+mn-lt"/>
                <a:ea typeface="+mn-ea"/>
              </a:rPr>
              <a:t>OMF International</a:t>
            </a:r>
            <a:endParaRPr kumimoji="0" lang="en-US" b="0" u="none" strike="noStrike" kern="0" cap="none" spc="0" normalizeH="0" noProof="0" dirty="0">
              <a:ln>
                <a:noFill/>
              </a:ln>
              <a:effectLst/>
              <a:uLnTx/>
              <a:uFillTx/>
              <a:latin typeface="+mn-lt"/>
              <a:ea typeface="+mn-ea"/>
            </a:endParaRPr>
          </a:p>
        </p:txBody>
      </p:sp>
      <p:sp>
        <p:nvSpPr>
          <p:cNvPr id="8" name="Rectangle 7"/>
          <p:cNvSpPr/>
          <p:nvPr/>
        </p:nvSpPr>
        <p:spPr>
          <a:xfrm>
            <a:off x="4419600" y="5665033"/>
            <a:ext cx="4572000" cy="877163"/>
          </a:xfrm>
          <a:prstGeom prst="rect">
            <a:avLst/>
          </a:prstGeom>
        </p:spPr>
        <p:txBody>
          <a:bodyPr>
            <a:spAutoFit/>
          </a:bodyPr>
          <a:lstStyle/>
          <a:p>
            <a:pPr algn="r">
              <a:lnSpc>
                <a:spcPct val="80000"/>
              </a:lnSpc>
              <a:spcBef>
                <a:spcPct val="20000"/>
              </a:spcBef>
              <a:buClr>
                <a:schemeClr val="hlink"/>
              </a:buClr>
              <a:buSzPct val="75000"/>
              <a:buFont typeface="Wingdings" charset="2"/>
              <a:buNone/>
            </a:pPr>
            <a:r>
              <a:rPr lang="en-US" u="none" dirty="0" smtClean="0">
                <a:latin typeface="+mn-lt"/>
              </a:rPr>
              <a:t>Global Missions Health Conference</a:t>
            </a:r>
          </a:p>
          <a:p>
            <a:pPr algn="r">
              <a:lnSpc>
                <a:spcPct val="80000"/>
              </a:lnSpc>
              <a:spcBef>
                <a:spcPct val="20000"/>
              </a:spcBef>
              <a:buClr>
                <a:schemeClr val="hlink"/>
              </a:buClr>
              <a:buSzPct val="75000"/>
              <a:buFont typeface="Wingdings" charset="2"/>
              <a:buNone/>
            </a:pPr>
            <a:r>
              <a:rPr lang="en-US" u="none" dirty="0" smtClean="0">
                <a:latin typeface="+mn-lt"/>
              </a:rPr>
              <a:t>Louisville, KY</a:t>
            </a:r>
          </a:p>
          <a:p>
            <a:pPr algn="r">
              <a:lnSpc>
                <a:spcPct val="80000"/>
              </a:lnSpc>
              <a:spcBef>
                <a:spcPct val="20000"/>
              </a:spcBef>
              <a:buClr>
                <a:schemeClr val="hlink"/>
              </a:buClr>
              <a:buSzPct val="75000"/>
              <a:buFont typeface="Wingdings" charset="2"/>
              <a:buNone/>
            </a:pPr>
            <a:r>
              <a:rPr lang="en-US" u="none" dirty="0">
                <a:latin typeface="+mn-lt"/>
              </a:rPr>
              <a:t>7</a:t>
            </a:r>
            <a:r>
              <a:rPr lang="en-US" u="none" dirty="0" smtClean="0">
                <a:latin typeface="+mn-lt"/>
              </a:rPr>
              <a:t> November 2014</a:t>
            </a:r>
            <a:endParaRPr lang="en-US" u="none" dirty="0">
              <a:latin typeface="+mn-lt"/>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1143000"/>
          </a:xfrm>
        </p:spPr>
        <p:txBody>
          <a:bodyPr/>
          <a:lstStyle/>
          <a:p>
            <a:r>
              <a:rPr lang="en-US" dirty="0" smtClean="0"/>
              <a:t>WHAT are the obstacles to serving in medical missions?</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759737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1143000"/>
          </a:xfrm>
        </p:spPr>
        <p:txBody>
          <a:bodyPr/>
          <a:lstStyle/>
          <a:p>
            <a:r>
              <a:rPr lang="en-US" dirty="0" smtClean="0"/>
              <a:t>WHAT are the obstacles to serving in medical missions?</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6" name="Rectangle 5"/>
          <p:cNvSpPr/>
          <p:nvPr/>
        </p:nvSpPr>
        <p:spPr>
          <a:xfrm>
            <a:off x="1524000" y="2362200"/>
            <a:ext cx="6248400" cy="3046988"/>
          </a:xfrm>
          <a:prstGeom prst="rect">
            <a:avLst/>
          </a:prstGeom>
        </p:spPr>
        <p:txBody>
          <a:bodyPr wrap="square" numCol="1">
            <a:spAutoFit/>
          </a:bodyPr>
          <a:lstStyle/>
          <a:p>
            <a:pPr marL="457200" indent="-457200">
              <a:buFont typeface="Arial"/>
              <a:buChar char="•"/>
            </a:pPr>
            <a:r>
              <a:rPr lang="en-US" sz="2400" dirty="0" smtClean="0"/>
              <a:t>How to find God’s will</a:t>
            </a:r>
          </a:p>
          <a:p>
            <a:pPr marL="457200" indent="-457200">
              <a:buFont typeface="Arial"/>
              <a:buChar char="•"/>
            </a:pPr>
            <a:r>
              <a:rPr lang="en-US" sz="2400" dirty="0" smtClean="0"/>
              <a:t>Family resistance</a:t>
            </a:r>
          </a:p>
          <a:p>
            <a:pPr marL="457200" indent="-457200">
              <a:buFont typeface="Arial"/>
              <a:buChar char="•"/>
            </a:pPr>
            <a:r>
              <a:rPr lang="en-US" sz="2400" dirty="0" smtClean="0"/>
              <a:t>Family: marriage, parenting, singleness</a:t>
            </a:r>
            <a:endParaRPr lang="en-US" sz="2400" dirty="0"/>
          </a:p>
          <a:p>
            <a:pPr marL="457200" indent="-457200">
              <a:buFont typeface="Arial"/>
              <a:buChar char="•"/>
            </a:pPr>
            <a:r>
              <a:rPr lang="en-US" sz="2400" dirty="0" smtClean="0"/>
              <a:t>Finances: debt, planning, fundraising</a:t>
            </a:r>
          </a:p>
          <a:p>
            <a:pPr marL="457200" indent="-457200">
              <a:buFont typeface="Arial"/>
              <a:buChar char="•"/>
            </a:pPr>
            <a:r>
              <a:rPr lang="en-US" sz="2400" dirty="0" smtClean="0"/>
              <a:t>Bible training: if, when, where?</a:t>
            </a:r>
          </a:p>
          <a:p>
            <a:pPr marL="457200" indent="-457200">
              <a:buFont typeface="Arial"/>
              <a:buChar char="•"/>
            </a:pPr>
            <a:r>
              <a:rPr lang="en-US" sz="2400" dirty="0" smtClean="0"/>
              <a:t>Cross-cultural training</a:t>
            </a:r>
          </a:p>
          <a:p>
            <a:pPr marL="457200" indent="-457200">
              <a:buFont typeface="Arial"/>
              <a:buChar char="•"/>
            </a:pPr>
            <a:r>
              <a:rPr lang="en-US" sz="2400" dirty="0" smtClean="0"/>
              <a:t>Finding an agency</a:t>
            </a:r>
          </a:p>
          <a:p>
            <a:pPr marL="457200" indent="-457200">
              <a:buFont typeface="Arial"/>
              <a:buChar char="•"/>
            </a:pPr>
            <a:r>
              <a:rPr lang="en-US" sz="2400" dirty="0" smtClean="0"/>
              <a:t>Fear</a:t>
            </a:r>
          </a:p>
        </p:txBody>
      </p:sp>
    </p:spTree>
    <p:extLst>
      <p:ext uri="{BB962C8B-B14F-4D97-AF65-F5344CB8AC3E}">
        <p14:creationId xmlns:p14="http://schemas.microsoft.com/office/powerpoint/2010/main" val="28915971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2" name="Content Placeholder 1"/>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85800" y="2133600"/>
            <a:ext cx="7772400" cy="3429000"/>
          </a:xfrm>
        </p:spPr>
      </p:pic>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6" name="Content Placeholder 2"/>
          <p:cNvSpPr txBox="1">
            <a:spLocks/>
          </p:cNvSpPr>
          <p:nvPr/>
        </p:nvSpPr>
        <p:spPr bwMode="auto">
          <a:xfrm>
            <a:off x="685800" y="12954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30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a:r>
              <a:rPr lang="en-US" dirty="0" smtClean="0"/>
              <a:t>A Missional Journey</a:t>
            </a:r>
          </a:p>
        </p:txBody>
      </p:sp>
    </p:spTree>
    <p:extLst>
      <p:ext uri="{BB962C8B-B14F-4D97-AF65-F5344CB8AC3E}">
        <p14:creationId xmlns:p14="http://schemas.microsoft.com/office/powerpoint/2010/main" val="23162761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BOOKS were very influential in my life…	</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3162761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533400"/>
            <a:ext cx="3276600" cy="514808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1524000"/>
            <a:ext cx="3292937" cy="37115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81000" y="0"/>
            <a:ext cx="4521200" cy="6350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762000"/>
            <a:ext cx="3903561" cy="48688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304800" y="304800"/>
            <a:ext cx="3657600" cy="585216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304800"/>
            <a:ext cx="3053194" cy="4038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4400" y="3124200"/>
            <a:ext cx="3840160" cy="30104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57200" y="304800"/>
            <a:ext cx="3810000" cy="558209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1586" y="914400"/>
            <a:ext cx="3836751"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1000" y="304800"/>
            <a:ext cx="3657600" cy="5918515"/>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29200" y="342762"/>
            <a:ext cx="3817621" cy="62053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2286000" y="304800"/>
            <a:ext cx="4013200" cy="603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69013"/>
            <a:ext cx="8229600" cy="788987"/>
          </a:xfrm>
        </p:spPr>
        <p:txBody>
          <a:bodyPr/>
          <a:lstStyle/>
          <a:p>
            <a:r>
              <a:rPr lang="en-US" b="0" i="0" dirty="0" smtClean="0">
                <a:solidFill>
                  <a:srgbClr val="FFFFFF"/>
                </a:solidFill>
              </a:rPr>
              <a:t>Nathan, Wannee, Kevin &amp; Neil</a:t>
            </a:r>
            <a:endParaRPr lang="en-US" b="0" i="0" dirty="0">
              <a:solidFill>
                <a:srgbClr val="FFFFFF"/>
              </a:solidFill>
            </a:endParaRPr>
          </a:p>
        </p:txBody>
      </p:sp>
      <p:pic>
        <p:nvPicPr>
          <p:cNvPr id="2" name="Picture 1" descr="IMG_25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1163"/>
            <a:ext cx="9144000" cy="5974837"/>
          </a:xfrm>
          <a:prstGeom prst="rect">
            <a:avLst/>
          </a:prstGeom>
        </p:spPr>
      </p:pic>
    </p:spTree>
    <p:extLst>
      <p:ext uri="{BB962C8B-B14F-4D97-AF65-F5344CB8AC3E}">
        <p14:creationId xmlns:p14="http://schemas.microsoft.com/office/powerpoint/2010/main" val="5453111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2470150" y="254000"/>
            <a:ext cx="4203700" cy="6350000"/>
          </a:xfrm>
          <a:prstGeom prst="rect">
            <a:avLst/>
          </a:prstGeom>
        </p:spPr>
      </p:pic>
      <p:sp>
        <p:nvSpPr>
          <p:cNvPr id="8" name="TextBox 7"/>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57400" y="381000"/>
            <a:ext cx="4111642" cy="6036310"/>
          </a:xfrm>
          <a:prstGeom prst="rect">
            <a:avLst/>
          </a:prstGeom>
        </p:spPr>
      </p:pic>
      <p:sp>
        <p:nvSpPr>
          <p:cNvPr id="8" name="TextBox 7"/>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152400"/>
            <a:ext cx="4267200" cy="64669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81200" y="304800"/>
            <a:ext cx="4190995" cy="62254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381000"/>
            <a:ext cx="8575311" cy="556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593584" y="152400"/>
            <a:ext cx="8093216" cy="65123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2457450" y="254000"/>
            <a:ext cx="4229100" cy="635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74496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 y="1"/>
            <a:ext cx="10119360" cy="6324600"/>
          </a:xfrm>
          <a:prstGeom prst="rect">
            <a:avLst/>
          </a:prstGeom>
        </p:spPr>
      </p:pic>
      <p:cxnSp>
        <p:nvCxnSpPr>
          <p:cNvPr id="5" name="Straight Arrow Connector 4"/>
          <p:cNvCxnSpPr/>
          <p:nvPr/>
        </p:nvCxnSpPr>
        <p:spPr bwMode="auto">
          <a:xfrm>
            <a:off x="1981200" y="1752600"/>
            <a:ext cx="2286000" cy="28194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1828800" y="152400"/>
            <a:ext cx="685800" cy="12954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676705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8 at 2.55.4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9158"/>
            <a:ext cx="9144000" cy="5715000"/>
          </a:xfrm>
          <a:prstGeom prst="rect">
            <a:avLst/>
          </a:prstGeom>
        </p:spPr>
      </p:pic>
      <p:cxnSp>
        <p:nvCxnSpPr>
          <p:cNvPr id="3" name="Straight Arrow Connector 2"/>
          <p:cNvCxnSpPr/>
          <p:nvPr/>
        </p:nvCxnSpPr>
        <p:spPr bwMode="auto">
          <a:xfrm flipH="1">
            <a:off x="609600" y="990600"/>
            <a:ext cx="762000" cy="19050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275976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86000" y="762000"/>
            <a:ext cx="6591300" cy="850900"/>
          </a:xfrm>
          <a:prstGeom prst="rect">
            <a:avLst/>
          </a:prstGeom>
        </p:spPr>
      </p:pic>
      <p:pic>
        <p:nvPicPr>
          <p:cNvPr id="8" name="Picture 7"/>
          <p:cNvPicPr>
            <a:picLocks noChangeAspect="1"/>
          </p:cNvPicPr>
          <p:nvPr/>
        </p:nvPicPr>
        <p:blipFill>
          <a:blip r:embed="rId4"/>
          <a:stretch>
            <a:fillRect/>
          </a:stretch>
        </p:blipFill>
        <p:spPr>
          <a:xfrm>
            <a:off x="457200" y="762000"/>
            <a:ext cx="1854200" cy="863600"/>
          </a:xfrm>
          <a:prstGeom prst="rect">
            <a:avLst/>
          </a:prstGeom>
        </p:spPr>
      </p:pic>
      <p:pic>
        <p:nvPicPr>
          <p:cNvPr id="9" name="Picture 8"/>
          <p:cNvPicPr>
            <a:picLocks noChangeAspect="1"/>
          </p:cNvPicPr>
          <p:nvPr/>
        </p:nvPicPr>
        <p:blipFill>
          <a:blip r:embed="rId5"/>
          <a:stretch>
            <a:fillRect/>
          </a:stretch>
        </p:blipFill>
        <p:spPr>
          <a:xfrm>
            <a:off x="457200" y="3048000"/>
            <a:ext cx="1883834" cy="2286000"/>
          </a:xfrm>
          <a:prstGeom prst="rect">
            <a:avLst/>
          </a:prstGeom>
        </p:spPr>
      </p:pic>
      <p:graphicFrame>
        <p:nvGraphicFramePr>
          <p:cNvPr id="58373" name="Object 5"/>
          <p:cNvGraphicFramePr>
            <a:graphicFrameLocks noChangeAspect="1"/>
          </p:cNvGraphicFramePr>
          <p:nvPr/>
        </p:nvGraphicFramePr>
        <p:xfrm>
          <a:off x="457200" y="2057400"/>
          <a:ext cx="5486400" cy="863600"/>
        </p:xfrm>
        <a:graphic>
          <a:graphicData uri="http://schemas.openxmlformats.org/presentationml/2006/ole">
            <mc:AlternateContent xmlns:mc="http://schemas.openxmlformats.org/markup-compatibility/2006">
              <mc:Choice xmlns:v="urn:schemas-microsoft-com:vml" Requires="v">
                <p:oleObj spid="_x0000_s58406" name="Document" r:id="rId6" imgW="5486400" imgH="863600" progId="Word.Document.12">
                  <p:link updateAutomatic="1"/>
                </p:oleObj>
              </mc:Choice>
              <mc:Fallback>
                <p:oleObj name="Document" r:id="rId6" imgW="5486400" imgH="863600" progId="Word.Document.12">
                  <p:link updateAutomatic="1"/>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057400"/>
                        <a:ext cx="54864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 name="TextBox 15"/>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17" name="TextBox 16"/>
          <p:cNvSpPr txBox="1"/>
          <p:nvPr/>
        </p:nvSpPr>
        <p:spPr>
          <a:xfrm>
            <a:off x="3200400" y="2895600"/>
            <a:ext cx="5105400" cy="2246769"/>
          </a:xfrm>
          <a:prstGeom prst="rect">
            <a:avLst/>
          </a:prstGeom>
          <a:noFill/>
        </p:spPr>
        <p:txBody>
          <a:bodyPr wrap="square" rtlCol="0">
            <a:spAutoFit/>
          </a:bodyPr>
          <a:lstStyle/>
          <a:p>
            <a:r>
              <a:rPr lang="en-US" sz="2000" dirty="0" smtClean="0">
                <a:latin typeface="+mn-lt"/>
              </a:rPr>
              <a:t>Here is the tragic fact:</a:t>
            </a:r>
          </a:p>
          <a:p>
            <a:r>
              <a:rPr lang="en-US" sz="2000" dirty="0" smtClean="0">
                <a:latin typeface="+mn-lt"/>
              </a:rPr>
              <a:t>Only about one out of hundred “missionary decisions” results in actual career mission service. Why? There is no one to nurture, guide and equip them to complete the process. In other words, the potential workers are plentiful but the mobilizers [mentors] are few!</a:t>
            </a:r>
            <a:endParaRPr lang="en-US" sz="20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500" y="0"/>
            <a:ext cx="5694110" cy="6858000"/>
          </a:xfrm>
          <a:prstGeom prst="rect">
            <a:avLst/>
          </a:prstGeom>
        </p:spPr>
      </p:pic>
    </p:spTree>
    <p:extLst>
      <p:ext uri="{BB962C8B-B14F-4D97-AF65-F5344CB8AC3E}">
        <p14:creationId xmlns:p14="http://schemas.microsoft.com/office/powerpoint/2010/main" val="4024981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8 at 2.55.4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9158"/>
            <a:ext cx="9144000" cy="5715000"/>
          </a:xfrm>
          <a:prstGeom prst="rect">
            <a:avLst/>
          </a:prstGeom>
        </p:spPr>
      </p:pic>
      <p:cxnSp>
        <p:nvCxnSpPr>
          <p:cNvPr id="3" name="Straight Arrow Connector 2"/>
          <p:cNvCxnSpPr/>
          <p:nvPr/>
        </p:nvCxnSpPr>
        <p:spPr bwMode="auto">
          <a:xfrm flipH="1">
            <a:off x="609600" y="990600"/>
            <a:ext cx="762000" cy="20574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110514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0"/>
            <a:ext cx="5925888" cy="6858000"/>
          </a:xfrm>
          <a:prstGeom prst="rect">
            <a:avLst/>
          </a:prstGeom>
        </p:spPr>
      </p:pic>
    </p:spTree>
    <p:extLst>
      <p:ext uri="{BB962C8B-B14F-4D97-AF65-F5344CB8AC3E}">
        <p14:creationId xmlns:p14="http://schemas.microsoft.com/office/powerpoint/2010/main" val="27594967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descr="Screen Shot 2014-10-28 at 2.55.4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9158"/>
            <a:ext cx="9144000" cy="5715000"/>
          </a:xfrm>
          <a:prstGeom prst="rect">
            <a:avLst/>
          </a:prstGeom>
        </p:spPr>
      </p:pic>
      <p:cxnSp>
        <p:nvCxnSpPr>
          <p:cNvPr id="3" name="Straight Arrow Connector 2"/>
          <p:cNvCxnSpPr/>
          <p:nvPr/>
        </p:nvCxnSpPr>
        <p:spPr bwMode="auto">
          <a:xfrm flipH="1">
            <a:off x="762000" y="990600"/>
            <a:ext cx="609600" cy="26670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67670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800" y="0"/>
            <a:ext cx="7504195" cy="6858000"/>
          </a:xfrm>
          <a:prstGeom prst="rect">
            <a:avLst/>
          </a:prstGeom>
        </p:spPr>
      </p:pic>
    </p:spTree>
    <p:extLst>
      <p:ext uri="{BB962C8B-B14F-4D97-AF65-F5344CB8AC3E}">
        <p14:creationId xmlns:p14="http://schemas.microsoft.com/office/powerpoint/2010/main" val="27195019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800" y="0"/>
            <a:ext cx="7509665" cy="6858000"/>
          </a:xfrm>
          <a:prstGeom prst="rect">
            <a:avLst/>
          </a:prstGeom>
        </p:spPr>
      </p:pic>
    </p:spTree>
    <p:extLst>
      <p:ext uri="{BB962C8B-B14F-4D97-AF65-F5344CB8AC3E}">
        <p14:creationId xmlns:p14="http://schemas.microsoft.com/office/powerpoint/2010/main" val="40249813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cxnSp>
        <p:nvCxnSpPr>
          <p:cNvPr id="3" name="Straight Arrow Connector 2"/>
          <p:cNvCxnSpPr/>
          <p:nvPr/>
        </p:nvCxnSpPr>
        <p:spPr bwMode="auto">
          <a:xfrm>
            <a:off x="2362200" y="2209800"/>
            <a:ext cx="762000" cy="33528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905011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descr="Screen Shot 2014-10-28 at 2.56.2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676705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8 at 2.56.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7991"/>
            <a:ext cx="9144000" cy="5715000"/>
          </a:xfrm>
          <a:prstGeom prst="rect">
            <a:avLst/>
          </a:prstGeom>
        </p:spPr>
      </p:pic>
    </p:spTree>
    <p:extLst>
      <p:ext uri="{BB962C8B-B14F-4D97-AF65-F5344CB8AC3E}">
        <p14:creationId xmlns:p14="http://schemas.microsoft.com/office/powerpoint/2010/main" val="20676705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8 at 2.56.4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0276"/>
            <a:ext cx="9144000" cy="5715000"/>
          </a:xfrm>
          <a:prstGeom prst="rect">
            <a:avLst/>
          </a:prstGeom>
        </p:spPr>
      </p:pic>
    </p:spTree>
    <p:extLst>
      <p:ext uri="{BB962C8B-B14F-4D97-AF65-F5344CB8AC3E}">
        <p14:creationId xmlns:p14="http://schemas.microsoft.com/office/powerpoint/2010/main" val="20676705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is mentoring?</a:t>
            </a:r>
          </a:p>
          <a:p>
            <a:r>
              <a:rPr lang="en-US" dirty="0" smtClean="0"/>
              <a:t>“… a relational experience in which one person empowers or helps another by sharing God-given resources.” </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8197401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cxnSp>
        <p:nvCxnSpPr>
          <p:cNvPr id="3" name="Straight Arrow Connector 2"/>
          <p:cNvCxnSpPr/>
          <p:nvPr/>
        </p:nvCxnSpPr>
        <p:spPr bwMode="auto">
          <a:xfrm>
            <a:off x="2362200" y="2209800"/>
            <a:ext cx="3657600" cy="3352800"/>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286404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35632" cy="6858000"/>
          </a:xfrm>
          <a:prstGeom prst="rect">
            <a:avLst/>
          </a:prstGeom>
        </p:spPr>
      </p:pic>
    </p:spTree>
    <p:extLst>
      <p:ext uri="{BB962C8B-B14F-4D97-AF65-F5344CB8AC3E}">
        <p14:creationId xmlns:p14="http://schemas.microsoft.com/office/powerpoint/2010/main" val="27594967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286000" y="762000"/>
            <a:ext cx="6591300" cy="850900"/>
          </a:xfrm>
          <a:prstGeom prst="rect">
            <a:avLst/>
          </a:prstGeom>
        </p:spPr>
      </p:pic>
      <p:pic>
        <p:nvPicPr>
          <p:cNvPr id="8" name="Picture 7"/>
          <p:cNvPicPr>
            <a:picLocks noChangeAspect="1"/>
          </p:cNvPicPr>
          <p:nvPr/>
        </p:nvPicPr>
        <p:blipFill>
          <a:blip r:embed="rId5"/>
          <a:stretch>
            <a:fillRect/>
          </a:stretch>
        </p:blipFill>
        <p:spPr>
          <a:xfrm>
            <a:off x="457200" y="762000"/>
            <a:ext cx="1854200" cy="863600"/>
          </a:xfrm>
          <a:prstGeom prst="rect">
            <a:avLst/>
          </a:prstGeom>
        </p:spPr>
      </p:pic>
      <p:pic>
        <p:nvPicPr>
          <p:cNvPr id="9" name="Picture 8"/>
          <p:cNvPicPr>
            <a:picLocks noChangeAspect="1"/>
          </p:cNvPicPr>
          <p:nvPr/>
        </p:nvPicPr>
        <p:blipFill>
          <a:blip r:embed="rId6"/>
          <a:stretch>
            <a:fillRect/>
          </a:stretch>
        </p:blipFill>
        <p:spPr>
          <a:xfrm>
            <a:off x="457200" y="3048000"/>
            <a:ext cx="1883834" cy="2286000"/>
          </a:xfrm>
          <a:prstGeom prst="rect">
            <a:avLst/>
          </a:prstGeom>
        </p:spPr>
      </p:pic>
      <p:graphicFrame>
        <p:nvGraphicFramePr>
          <p:cNvPr id="58373" name="Object 5"/>
          <p:cNvGraphicFramePr>
            <a:graphicFrameLocks noChangeAspect="1"/>
          </p:cNvGraphicFramePr>
          <p:nvPr/>
        </p:nvGraphicFramePr>
        <p:xfrm>
          <a:off x="457200" y="2057400"/>
          <a:ext cx="5486400" cy="863600"/>
        </p:xfrm>
        <a:graphic>
          <a:graphicData uri="http://schemas.openxmlformats.org/presentationml/2006/ole">
            <mc:AlternateContent xmlns:mc="http://schemas.openxmlformats.org/markup-compatibility/2006">
              <mc:Choice xmlns:v="urn:schemas-microsoft-com:vml" Requires="v">
                <p:oleObj spid="_x0000_s1038" name="Document" r:id="rId7" imgW="5486400" imgH="863600" progId="Word.Document.12">
                  <p:link updateAutomatic="1"/>
                </p:oleObj>
              </mc:Choice>
              <mc:Fallback>
                <p:oleObj name="Document" r:id="rId7" imgW="5486400" imgH="86360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057400"/>
                        <a:ext cx="54864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 name="TextBox 15"/>
          <p:cNvSpPr txBox="1"/>
          <p:nvPr/>
        </p:nvSpPr>
        <p:spPr>
          <a:xfrm>
            <a:off x="304800" y="5486400"/>
            <a:ext cx="1789239" cy="637827"/>
          </a:xfrm>
          <a:prstGeom prst="rect">
            <a:avLst/>
          </a:prstGeom>
          <a:solidFill>
            <a:srgbClr val="FFFFFF"/>
          </a:solidFill>
        </p:spPr>
        <p:txBody>
          <a:bodyPr wrap="square" rtlCol="0">
            <a:spAutoFit/>
          </a:bodyPr>
          <a:lstStyle/>
          <a:p>
            <a:endParaRPr lang="en-US" dirty="0"/>
          </a:p>
        </p:txBody>
      </p:sp>
      <p:sp>
        <p:nvSpPr>
          <p:cNvPr id="17" name="TextBox 16"/>
          <p:cNvSpPr txBox="1"/>
          <p:nvPr/>
        </p:nvSpPr>
        <p:spPr>
          <a:xfrm>
            <a:off x="3200400" y="2895600"/>
            <a:ext cx="5105400" cy="2031325"/>
          </a:xfrm>
          <a:prstGeom prst="rect">
            <a:avLst/>
          </a:prstGeom>
          <a:noFill/>
        </p:spPr>
        <p:txBody>
          <a:bodyPr wrap="square" rtlCol="0">
            <a:spAutoFit/>
          </a:bodyPr>
          <a:lstStyle/>
          <a:p>
            <a:r>
              <a:rPr lang="en-US" dirty="0" smtClean="0"/>
              <a:t>Here is the tragic fact:</a:t>
            </a:r>
          </a:p>
          <a:p>
            <a:r>
              <a:rPr lang="en-US" dirty="0" smtClean="0"/>
              <a:t>Only about one out of hundred “missionary decisions” results in actual career mission service. Why? There is no one to nurture, guide and equip them to complete the process. In other words, the potential workers are plentiful but the mobilizers [mentors] are few!</a:t>
            </a:r>
            <a:endParaRPr lang="en-US" dirty="0"/>
          </a:p>
        </p:txBody>
      </p:sp>
    </p:spTree>
    <p:extLst>
      <p:ext uri="{BB962C8B-B14F-4D97-AF65-F5344CB8AC3E}">
        <p14:creationId xmlns:p14="http://schemas.microsoft.com/office/powerpoint/2010/main" val="27174102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See the Word document for…</a:t>
            </a:r>
          </a:p>
          <a:p>
            <a:endParaRPr lang="en-US" dirty="0"/>
          </a:p>
          <a:p>
            <a:r>
              <a:rPr lang="en-US" b="1" dirty="0"/>
              <a:t>A Short Medical Mission </a:t>
            </a:r>
            <a:r>
              <a:rPr lang="en-US" b="1" dirty="0" smtClean="0"/>
              <a:t>Bibliography</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9017711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“Blessed are those whose strength is in the Lord, whose hearts are set on pilgrimage.”</a:t>
            </a:r>
          </a:p>
          <a:p>
            <a:pPr algn="r"/>
            <a:r>
              <a:rPr lang="en-US" dirty="0"/>
              <a:t> </a:t>
            </a:r>
            <a:r>
              <a:rPr lang="en-US" sz="2400" dirty="0"/>
              <a:t>–Psalm </a:t>
            </a:r>
            <a:r>
              <a:rPr lang="en-US" sz="2400" dirty="0" smtClean="0"/>
              <a:t>84.5</a:t>
            </a:r>
            <a:endParaRPr lang="en-US" sz="2400"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7288870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Mentoring usually involves a transfer:</a:t>
            </a:r>
          </a:p>
          <a:p>
            <a:pPr marL="457200" indent="-457200">
              <a:buFont typeface="Arial"/>
              <a:buChar char="•"/>
            </a:pPr>
            <a:r>
              <a:rPr lang="en-US" dirty="0" smtClean="0"/>
              <a:t>Power: empowering</a:t>
            </a:r>
          </a:p>
          <a:p>
            <a:pPr marL="457200" indent="-457200">
              <a:buFont typeface="Arial"/>
              <a:buChar char="•"/>
            </a:pPr>
            <a:r>
              <a:rPr lang="en-US" dirty="0" smtClean="0"/>
              <a:t>Character qualities, values</a:t>
            </a:r>
          </a:p>
          <a:p>
            <a:pPr marL="457200" indent="-457200">
              <a:buFont typeface="Arial"/>
              <a:buChar char="•"/>
            </a:pPr>
            <a:r>
              <a:rPr lang="en-US" dirty="0" smtClean="0"/>
              <a:t>Skills</a:t>
            </a:r>
          </a:p>
          <a:p>
            <a:pPr marL="457200" indent="-457200">
              <a:buFont typeface="Arial"/>
              <a:buChar char="•"/>
            </a:pPr>
            <a:r>
              <a:rPr lang="en-US" dirty="0" smtClean="0"/>
              <a:t>Resources</a:t>
            </a:r>
          </a:p>
          <a:p>
            <a:pPr marL="457200" indent="-457200">
              <a:buFont typeface="Arial"/>
              <a:buChar char="•"/>
            </a:pPr>
            <a:r>
              <a:rPr lang="en-US" dirty="0" smtClean="0"/>
              <a:t>Experience</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8197401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0"/>
            <a:ext cx="6400800" cy="3429000"/>
          </a:xfrm>
        </p:spPr>
        <p:txBody>
          <a:bodyPr/>
          <a:lstStyle/>
          <a:p>
            <a:r>
              <a:rPr lang="en-US" dirty="0" smtClean="0"/>
              <a:t>ICE-ING</a:t>
            </a:r>
          </a:p>
          <a:p>
            <a:pPr marL="457200" indent="-457200">
              <a:buFont typeface="Arial"/>
              <a:buChar char="•"/>
            </a:pPr>
            <a:r>
              <a:rPr lang="en-US" sz="2800" dirty="0" smtClean="0"/>
              <a:t>Information</a:t>
            </a:r>
          </a:p>
          <a:p>
            <a:pPr marL="457200" indent="-457200">
              <a:buFont typeface="Arial"/>
              <a:buChar char="•"/>
            </a:pPr>
            <a:r>
              <a:rPr lang="en-US" sz="2800" dirty="0" smtClean="0"/>
              <a:t>Communication</a:t>
            </a:r>
          </a:p>
          <a:p>
            <a:pPr marL="457200" indent="-457200">
              <a:buFont typeface="Arial"/>
              <a:buChar char="•"/>
            </a:pPr>
            <a:r>
              <a:rPr lang="en-US" sz="2800" dirty="0" smtClean="0"/>
              <a:t>Encouragement</a:t>
            </a:r>
          </a:p>
          <a:p>
            <a:pPr marL="457200" indent="-457200">
              <a:buFont typeface="Arial"/>
              <a:buChar char="•"/>
            </a:pPr>
            <a:r>
              <a:rPr lang="en-US" sz="2800" dirty="0" smtClean="0"/>
              <a:t>Inspiration</a:t>
            </a:r>
          </a:p>
          <a:p>
            <a:pPr marL="457200" indent="-457200">
              <a:buFont typeface="Arial"/>
              <a:buChar char="•"/>
            </a:pPr>
            <a:r>
              <a:rPr lang="en-US" sz="2800" dirty="0" smtClean="0"/>
              <a:t>Networking</a:t>
            </a:r>
          </a:p>
          <a:p>
            <a:pPr marL="457200" indent="-457200">
              <a:buFont typeface="Arial"/>
              <a:buChar char="•"/>
            </a:pPr>
            <a:r>
              <a:rPr lang="en-US" sz="2800" dirty="0" smtClean="0"/>
              <a:t>Guidance</a:t>
            </a:r>
            <a:endParaRPr lang="en-US" sz="2800"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3162761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76400"/>
            <a:ext cx="7772400" cy="3429000"/>
          </a:xfrm>
        </p:spPr>
        <p:txBody>
          <a:bodyPr/>
          <a:lstStyle/>
          <a:p>
            <a:r>
              <a:rPr lang="en-US" dirty="0" smtClean="0"/>
              <a:t>WHAT needs to be mentored?</a:t>
            </a:r>
            <a:endParaRPr lang="en-US" dirty="0"/>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3162761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7772400" cy="609600"/>
          </a:xfrm>
        </p:spPr>
        <p:txBody>
          <a:bodyPr numCol="1"/>
          <a:lstStyle/>
          <a:p>
            <a:r>
              <a:rPr lang="en-US" dirty="0" smtClean="0"/>
              <a:t>WHAT needs to be mentored?</a:t>
            </a:r>
          </a:p>
        </p:txBody>
      </p:sp>
      <p:sp>
        <p:nvSpPr>
          <p:cNvPr id="5" name="Title 1"/>
          <p:cNvSpPr>
            <a:spLocks noGrp="1"/>
          </p:cNvSpPr>
          <p:nvPr>
            <p:ph type="title"/>
          </p:nvPr>
        </p:nvSpPr>
        <p:spPr>
          <a:xfrm>
            <a:off x="685800" y="381000"/>
            <a:ext cx="7772400" cy="838200"/>
          </a:xfrm>
        </p:spPr>
        <p:txBody>
          <a:bodyPr/>
          <a:lstStyle/>
          <a:p>
            <a:r>
              <a:rPr lang="en-US" b="0" i="0" dirty="0" smtClean="0"/>
              <a:t>Finding Mentors &amp; Resources </a:t>
            </a:r>
            <a:endParaRPr lang="en-US" b="0" i="0" dirty="0"/>
          </a:p>
        </p:txBody>
      </p:sp>
      <p:sp>
        <p:nvSpPr>
          <p:cNvPr id="7" name="TextBox 6"/>
          <p:cNvSpPr txBox="1"/>
          <p:nvPr/>
        </p:nvSpPr>
        <p:spPr>
          <a:xfrm>
            <a:off x="304800" y="5334001"/>
            <a:ext cx="1752600" cy="76200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 name="Rectangle 1"/>
          <p:cNvSpPr/>
          <p:nvPr/>
        </p:nvSpPr>
        <p:spPr>
          <a:xfrm>
            <a:off x="1828800" y="2057400"/>
            <a:ext cx="4953000" cy="3416320"/>
          </a:xfrm>
          <a:prstGeom prst="rect">
            <a:avLst/>
          </a:prstGeom>
        </p:spPr>
        <p:txBody>
          <a:bodyPr wrap="square" numCol="1">
            <a:spAutoFit/>
          </a:bodyPr>
          <a:lstStyle/>
          <a:p>
            <a:pPr marL="457200" indent="-457200">
              <a:buFont typeface="Arial"/>
              <a:buChar char="•"/>
            </a:pPr>
            <a:r>
              <a:rPr lang="en-US" sz="2400" dirty="0" smtClean="0"/>
              <a:t>Spiritual, biblical</a:t>
            </a:r>
          </a:p>
          <a:p>
            <a:pPr marL="457200" indent="-457200">
              <a:buFont typeface="Arial"/>
              <a:buChar char="•"/>
            </a:pPr>
            <a:r>
              <a:rPr lang="en-US" sz="2400" dirty="0" smtClean="0"/>
              <a:t>Personal</a:t>
            </a:r>
          </a:p>
          <a:p>
            <a:pPr marL="457200" indent="-457200">
              <a:buFont typeface="Arial"/>
              <a:buChar char="•"/>
            </a:pPr>
            <a:r>
              <a:rPr lang="en-US" sz="2400" dirty="0" smtClean="0"/>
              <a:t>Family</a:t>
            </a:r>
            <a:endParaRPr lang="en-US" sz="2400" dirty="0"/>
          </a:p>
          <a:p>
            <a:pPr marL="457200" indent="-457200">
              <a:buFont typeface="Arial"/>
              <a:buChar char="•"/>
            </a:pPr>
            <a:r>
              <a:rPr lang="en-US" sz="2400" dirty="0"/>
              <a:t>Professional</a:t>
            </a:r>
          </a:p>
          <a:p>
            <a:pPr marL="457200" indent="-457200">
              <a:buFont typeface="Arial"/>
              <a:buChar char="•"/>
            </a:pPr>
            <a:r>
              <a:rPr lang="en-US" sz="2400" dirty="0" smtClean="0"/>
              <a:t>Communication</a:t>
            </a:r>
          </a:p>
          <a:p>
            <a:pPr marL="457200" indent="-457200">
              <a:buFont typeface="Arial"/>
              <a:buChar char="•"/>
            </a:pPr>
            <a:r>
              <a:rPr lang="en-US" sz="2400" dirty="0" smtClean="0"/>
              <a:t>Leadership</a:t>
            </a:r>
            <a:endParaRPr lang="en-US" sz="2400" dirty="0"/>
          </a:p>
          <a:p>
            <a:pPr marL="457200" indent="-457200">
              <a:buFont typeface="Arial"/>
              <a:buChar char="•"/>
            </a:pPr>
            <a:r>
              <a:rPr lang="en-US" sz="2400" dirty="0" smtClean="0"/>
              <a:t>World, Cultural </a:t>
            </a:r>
          </a:p>
          <a:p>
            <a:pPr marL="457200" indent="-457200">
              <a:buFont typeface="Arial"/>
              <a:buChar char="•"/>
            </a:pPr>
            <a:r>
              <a:rPr lang="en-US" sz="2400" dirty="0" smtClean="0"/>
              <a:t>Worldview</a:t>
            </a:r>
            <a:endParaRPr lang="en-US" sz="2400" dirty="0"/>
          </a:p>
          <a:p>
            <a:pPr marL="457200" indent="-457200">
              <a:buFont typeface="Arial"/>
              <a:buChar char="•"/>
            </a:pPr>
            <a:r>
              <a:rPr lang="en-US" sz="2400" dirty="0"/>
              <a:t>Vision</a:t>
            </a:r>
          </a:p>
        </p:txBody>
      </p:sp>
    </p:spTree>
    <p:extLst>
      <p:ext uri="{BB962C8B-B14F-4D97-AF65-F5344CB8AC3E}">
        <p14:creationId xmlns:p14="http://schemas.microsoft.com/office/powerpoint/2010/main" val="3909968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MF-Lt-Template">
  <a:themeElements>
    <a:clrScheme name="Office Theme 14">
      <a:dk1>
        <a:srgbClr val="8D3020"/>
      </a:dk1>
      <a:lt1>
        <a:srgbClr val="F6E9D5"/>
      </a:lt1>
      <a:dk2>
        <a:srgbClr val="8A100D"/>
      </a:dk2>
      <a:lt2>
        <a:srgbClr val="F6E9D5"/>
      </a:lt2>
      <a:accent1>
        <a:srgbClr val="D18865"/>
      </a:accent1>
      <a:accent2>
        <a:srgbClr val="F9D9AE"/>
      </a:accent2>
      <a:accent3>
        <a:srgbClr val="C4AAAA"/>
      </a:accent3>
      <a:accent4>
        <a:srgbClr val="D2C7B6"/>
      </a:accent4>
      <a:accent5>
        <a:srgbClr val="E5C3B8"/>
      </a:accent5>
      <a:accent6>
        <a:srgbClr val="E2C49D"/>
      </a:accent6>
      <a:hlink>
        <a:srgbClr val="8D3020"/>
      </a:hlink>
      <a:folHlink>
        <a:srgbClr val="5D0B0A"/>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551616"/>
        </a:dk1>
        <a:lt1>
          <a:srgbClr val="F6E9D5"/>
        </a:lt1>
        <a:dk2>
          <a:srgbClr val="8A100D"/>
        </a:dk2>
        <a:lt2>
          <a:srgbClr val="2F2D2A"/>
        </a:lt2>
        <a:accent1>
          <a:srgbClr val="D18865"/>
        </a:accent1>
        <a:accent2>
          <a:srgbClr val="F9D9AE"/>
        </a:accent2>
        <a:accent3>
          <a:srgbClr val="FAF2E7"/>
        </a:accent3>
        <a:accent4>
          <a:srgbClr val="471111"/>
        </a:accent4>
        <a:accent5>
          <a:srgbClr val="E5C3B8"/>
        </a:accent5>
        <a:accent6>
          <a:srgbClr val="E2C49D"/>
        </a:accent6>
        <a:hlink>
          <a:srgbClr val="8D3020"/>
        </a:hlink>
        <a:folHlink>
          <a:srgbClr val="5D0B0A"/>
        </a:folHlink>
      </a:clrScheme>
      <a:clrMap bg1="lt1" tx1="dk1" bg2="lt2" tx2="dk2" accent1="accent1" accent2="accent2" accent3="accent3" accent4="accent4" accent5="accent5" accent6="accent6" hlink="hlink" folHlink="folHlink"/>
    </a:extraClrScheme>
    <a:extraClrScheme>
      <a:clrScheme name="Office Theme 14">
        <a:dk1>
          <a:srgbClr val="8D3020"/>
        </a:dk1>
        <a:lt1>
          <a:srgbClr val="F6E9D5"/>
        </a:lt1>
        <a:dk2>
          <a:srgbClr val="8A100D"/>
        </a:dk2>
        <a:lt2>
          <a:srgbClr val="F6E9D5"/>
        </a:lt2>
        <a:accent1>
          <a:srgbClr val="D18865"/>
        </a:accent1>
        <a:accent2>
          <a:srgbClr val="F9D9AE"/>
        </a:accent2>
        <a:accent3>
          <a:srgbClr val="C4AAAA"/>
        </a:accent3>
        <a:accent4>
          <a:srgbClr val="D2C7B6"/>
        </a:accent4>
        <a:accent5>
          <a:srgbClr val="E5C3B8"/>
        </a:accent5>
        <a:accent6>
          <a:srgbClr val="E2C49D"/>
        </a:accent6>
        <a:hlink>
          <a:srgbClr val="8D3020"/>
        </a:hlink>
        <a:folHlink>
          <a:srgbClr val="5D0B0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3">
      <a:dk1>
        <a:srgbClr val="551616"/>
      </a:dk1>
      <a:lt1>
        <a:srgbClr val="F6E9D5"/>
      </a:lt1>
      <a:dk2>
        <a:srgbClr val="8A100D"/>
      </a:dk2>
      <a:lt2>
        <a:srgbClr val="2F2D2A"/>
      </a:lt2>
      <a:accent1>
        <a:srgbClr val="D18865"/>
      </a:accent1>
      <a:accent2>
        <a:srgbClr val="F9D9AE"/>
      </a:accent2>
      <a:accent3>
        <a:srgbClr val="FAF2E7"/>
      </a:accent3>
      <a:accent4>
        <a:srgbClr val="471111"/>
      </a:accent4>
      <a:accent5>
        <a:srgbClr val="E5C3B8"/>
      </a:accent5>
      <a:accent6>
        <a:srgbClr val="E2C49D"/>
      </a:accent6>
      <a:hlink>
        <a:srgbClr val="8D3020"/>
      </a:hlink>
      <a:folHlink>
        <a:srgbClr val="5D0B0A"/>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551616"/>
        </a:dk1>
        <a:lt1>
          <a:srgbClr val="F6E9D5"/>
        </a:lt1>
        <a:dk2>
          <a:srgbClr val="8A100D"/>
        </a:dk2>
        <a:lt2>
          <a:srgbClr val="2F2D2A"/>
        </a:lt2>
        <a:accent1>
          <a:srgbClr val="D18865"/>
        </a:accent1>
        <a:accent2>
          <a:srgbClr val="F9D9AE"/>
        </a:accent2>
        <a:accent3>
          <a:srgbClr val="FAF2E7"/>
        </a:accent3>
        <a:accent4>
          <a:srgbClr val="471111"/>
        </a:accent4>
        <a:accent5>
          <a:srgbClr val="E5C3B8"/>
        </a:accent5>
        <a:accent6>
          <a:srgbClr val="E2C49D"/>
        </a:accent6>
        <a:hlink>
          <a:srgbClr val="8D3020"/>
        </a:hlink>
        <a:folHlink>
          <a:srgbClr val="5D0B0A"/>
        </a:folHlink>
      </a:clrScheme>
      <a:clrMap bg1="lt1" tx1="dk1" bg2="lt2" tx2="dk2" accent1="accent1" accent2="accent2" accent3="accent3" accent4="accent4" accent5="accent5" accent6="accent6" hlink="hlink" folHlink="folHlink"/>
    </a:extraClrScheme>
    <a:extraClrScheme>
      <a:clrScheme name="Office Theme 14">
        <a:dk1>
          <a:srgbClr val="8D3020"/>
        </a:dk1>
        <a:lt1>
          <a:srgbClr val="F6E9D5"/>
        </a:lt1>
        <a:dk2>
          <a:srgbClr val="8A100D"/>
        </a:dk2>
        <a:lt2>
          <a:srgbClr val="F6E9D5"/>
        </a:lt2>
        <a:accent1>
          <a:srgbClr val="D18865"/>
        </a:accent1>
        <a:accent2>
          <a:srgbClr val="F9D9AE"/>
        </a:accent2>
        <a:accent3>
          <a:srgbClr val="C4AAAA"/>
        </a:accent3>
        <a:accent4>
          <a:srgbClr val="D2C7B6"/>
        </a:accent4>
        <a:accent5>
          <a:srgbClr val="E5C3B8"/>
        </a:accent5>
        <a:accent6>
          <a:srgbClr val="E2C49D"/>
        </a:accent6>
        <a:hlink>
          <a:srgbClr val="8D3020"/>
        </a:hlink>
        <a:folHlink>
          <a:srgbClr val="5D0B0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OMF-Lt-Template.potx</Template>
  <TotalTime>19561</TotalTime>
  <Words>1132</Words>
  <Application>Microsoft Macintosh PowerPoint</Application>
  <PresentationFormat>On-screen Show (4:3)</PresentationFormat>
  <Paragraphs>117</Paragraphs>
  <Slides>43</Slides>
  <Notes>16</Notes>
  <HiddenSlides>0</HiddenSlides>
  <MMClips>0</MMClips>
  <ScaleCrop>false</ScaleCrop>
  <HeadingPairs>
    <vt:vector size="6" baseType="variant">
      <vt:variant>
        <vt:lpstr>Theme</vt:lpstr>
      </vt:variant>
      <vt:variant>
        <vt:i4>3</vt:i4>
      </vt:variant>
      <vt:variant>
        <vt:lpstr>Links</vt:lpstr>
      </vt:variant>
      <vt:variant>
        <vt:i4>2</vt:i4>
      </vt:variant>
      <vt:variant>
        <vt:lpstr>Slide Titles</vt:lpstr>
      </vt:variant>
      <vt:variant>
        <vt:i4>43</vt:i4>
      </vt:variant>
    </vt:vector>
  </HeadingPairs>
  <TitlesOfParts>
    <vt:vector size="48" baseType="lpstr">
      <vt:lpstr>OMF-Lt-Template</vt:lpstr>
      <vt:lpstr>Office Theme</vt:lpstr>
      <vt:lpstr>Default Design</vt:lpstr>
      <vt:lpstr>Macintosh HD:Users:neilthompson:Documents:My Doc's 2002:MEDICAL MISSIONS:GMHC:2012:MentorsResourcesLT MMs.doc!OLE_LINK4</vt:lpstr>
      <vt:lpstr>Macintosh HD:Users:neilthompson:Documents:My Doc's 2002:MEDICAL MISSIONS:GMHC:2012:MentorsResourcesLT MMs.doc!OLE_LINK4</vt:lpstr>
      <vt:lpstr>PowerPoint Presentation</vt:lpstr>
      <vt:lpstr>Nathan, Wannee, Kevin &amp; Neil</vt:lpstr>
      <vt:lpstr>PowerPoint Presentation</vt:lpstr>
      <vt:lpstr>Finding Mentors &amp; Resources </vt:lpstr>
      <vt:lpstr>Finding Mentors &amp; Resources </vt:lpstr>
      <vt:lpstr>Finding Mentors &amp; Resources </vt:lpstr>
      <vt:lpstr>Finding Mentors &amp; Resources </vt:lpstr>
      <vt:lpstr>Finding Mentors &amp; Resources </vt:lpstr>
      <vt:lpstr>Finding Mentors &amp; Resources </vt:lpstr>
      <vt:lpstr>Finding Mentors &amp; Resources </vt:lpstr>
      <vt:lpstr>Finding Mentors &amp; Resources </vt:lpstr>
      <vt:lpstr>Finding Mentors &amp; Resources </vt:lpstr>
      <vt:lpstr>Finding Mentors &amp;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Mentors &amp; Resources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Neil Thompson</dc:creator>
  <cp:keywords/>
  <dc:description/>
  <cp:lastModifiedBy>Neil Thompson</cp:lastModifiedBy>
  <cp:revision>38</cp:revision>
  <cp:lastPrinted>2009-04-22T19:24:48Z</cp:lastPrinted>
  <dcterms:created xsi:type="dcterms:W3CDTF">2012-11-01T19:16:54Z</dcterms:created>
  <dcterms:modified xsi:type="dcterms:W3CDTF">2014-11-18T05:58:51Z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