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7" r:id="rId3"/>
  </p:sldMasterIdLst>
  <p:notesMasterIdLst>
    <p:notesMasterId r:id="rId47"/>
  </p:notesMasterIdLst>
  <p:sldIdLst>
    <p:sldId id="257" r:id="rId4"/>
    <p:sldId id="258"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263" r:id="rId45"/>
    <p:sldId id="259"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8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3.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748ED-D4B1-0049-82AB-D0848B040F14}" type="datetimeFigureOut">
              <a:rPr lang="en-US" smtClean="0"/>
              <a:t>11/18/14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E05113-B92A-1E42-9AC1-01808C60C500}" type="slidenum">
              <a:rPr lang="en-US" smtClean="0"/>
              <a:t>‹#›</a:t>
            </a:fld>
            <a:endParaRPr lang="en-US"/>
          </a:p>
        </p:txBody>
      </p:sp>
    </p:spTree>
    <p:extLst>
      <p:ext uri="{BB962C8B-B14F-4D97-AF65-F5344CB8AC3E}">
        <p14:creationId xmlns:p14="http://schemas.microsoft.com/office/powerpoint/2010/main" val="3258062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9FA2C3-F30D-4650-8B57-EC4DF1A02AD2}" type="slidenum">
              <a:rPr lang="en-US" smtClean="0">
                <a:solidFill>
                  <a:prstClr val="black"/>
                </a:solidFill>
              </a:rPr>
              <a:pPr/>
              <a:t>14</a:t>
            </a:fld>
            <a:endParaRPr lang="en-US" smtClean="0">
              <a:solidFill>
                <a:prstClr val="black"/>
              </a:solidFill>
            </a:endParaRPr>
          </a:p>
        </p:txBody>
      </p:sp>
      <p:sp>
        <p:nvSpPr>
          <p:cNvPr id="3277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32774"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most developing countries Health Care Services can be conveniently divided into three sector or divisions. We will briefly look at these three subsectors.</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E5E9796-482C-4F6E-954B-048981B9D805}" type="slidenum">
              <a:rPr lang="en-US" smtClean="0">
                <a:solidFill>
                  <a:prstClr val="black"/>
                </a:solidFill>
              </a:rPr>
              <a:pPr/>
              <a:t>23</a:t>
            </a:fld>
            <a:endParaRPr lang="en-US" smtClean="0">
              <a:solidFill>
                <a:prstClr val="black"/>
              </a:solidFill>
            </a:endParaRPr>
          </a:p>
        </p:txBody>
      </p:sp>
      <p:sp>
        <p:nvSpPr>
          <p:cNvPr id="41989"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41990"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Read the above.</a:t>
            </a:r>
          </a:p>
          <a:p>
            <a:pPr eaLnBrk="1" hangingPunct="1">
              <a:spcBef>
                <a:spcPct val="0"/>
              </a:spcBef>
            </a:pPr>
            <a:endParaRPr lang="en-US" smtClean="0"/>
          </a:p>
          <a:p>
            <a:pPr eaLnBrk="1" hangingPunct="1">
              <a:spcBef>
                <a:spcPct val="0"/>
              </a:spcBef>
            </a:pPr>
            <a:r>
              <a:rPr lang="en-US" smtClean="0"/>
              <a:t>Most of the developing world the majority of health services will be provided through the government. This is the largest division for most of the world countries. In US this would be County health services, Veteran Affairs hospitals, etc.</a:t>
            </a:r>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D452CF-6ACD-41A6-84CE-67F3EA09CF60}" type="slidenum">
              <a:rPr lang="en-US" smtClean="0">
                <a:solidFill>
                  <a:prstClr val="black"/>
                </a:solidFill>
              </a:rPr>
              <a:pPr/>
              <a:t>24</a:t>
            </a:fld>
            <a:endParaRPr lang="en-US" smtClean="0">
              <a:solidFill>
                <a:prstClr val="black"/>
              </a:solidFill>
            </a:endParaRPr>
          </a:p>
        </p:txBody>
      </p:sp>
      <p:sp>
        <p:nvSpPr>
          <p:cNvPr id="43013"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43014"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Read above</a:t>
            </a:r>
          </a:p>
          <a:p>
            <a:pPr eaLnBrk="1" hangingPunct="1">
              <a:spcBef>
                <a:spcPct val="0"/>
              </a:spcBef>
            </a:pPr>
            <a:endParaRPr lang="en-US" smtClean="0"/>
          </a:p>
          <a:p>
            <a:pPr eaLnBrk="1" hangingPunct="1">
              <a:spcBef>
                <a:spcPct val="0"/>
              </a:spcBef>
            </a:pPr>
            <a:r>
              <a:rPr lang="en-US" smtClean="0"/>
              <a:t>This is usually where you and I as missionaries – you would work for what would be considered a Nongovernmental Organization if you work for a faith based organization that is registered in the country.</a:t>
            </a:r>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5BA3AF-F5E1-4C95-8E36-D8C3ED8F007D}" type="slidenum">
              <a:rPr lang="en-US" smtClean="0">
                <a:solidFill>
                  <a:prstClr val="black"/>
                </a:solidFill>
              </a:rPr>
              <a:pPr/>
              <a:t>25</a:t>
            </a:fld>
            <a:endParaRPr lang="en-US" smtClean="0">
              <a:solidFill>
                <a:prstClr val="black"/>
              </a:solidFill>
            </a:endParaRPr>
          </a:p>
        </p:txBody>
      </p:sp>
      <p:sp>
        <p:nvSpPr>
          <p:cNvPr id="44037"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44038"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the United States this is by far and away the largest division. We are mostly small independent organizations spread out over the country. But in much of the world this is smaller although the balance can be quite dynamic.</a:t>
            </a:r>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E5905F-8AF6-4F6C-A9BE-10163AC8B8A6}" type="slidenum">
              <a:rPr lang="en-US" smtClean="0">
                <a:solidFill>
                  <a:prstClr val="black"/>
                </a:solidFill>
              </a:rPr>
              <a:pPr/>
              <a:t>26</a:t>
            </a:fld>
            <a:endParaRPr lang="en-US" smtClean="0">
              <a:solidFill>
                <a:prstClr val="black"/>
              </a:solidFill>
            </a:endParaRPr>
          </a:p>
        </p:txBody>
      </p:sp>
      <p:sp>
        <p:nvSpPr>
          <p:cNvPr id="45061"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45062"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4</a:t>
            </a:r>
            <a:r>
              <a:rPr lang="en-US" baseline="30000" smtClean="0"/>
              <a:t>th</a:t>
            </a:r>
            <a:r>
              <a:rPr lang="en-US" smtClean="0"/>
              <a:t> group … read above.</a:t>
            </a:r>
          </a:p>
          <a:p>
            <a:pPr eaLnBrk="1" hangingPunct="1">
              <a:spcBef>
                <a:spcPct val="0"/>
              </a:spcBef>
            </a:pPr>
            <a:endParaRPr lang="en-US" smtClean="0"/>
          </a:p>
          <a:p>
            <a:pPr eaLnBrk="1" hangingPunct="1">
              <a:spcBef>
                <a:spcPct val="0"/>
              </a:spcBef>
            </a:pPr>
            <a:r>
              <a:rPr lang="en-US" smtClean="0"/>
              <a:t>This is a growing group in terms of numbers and influence of which we will talk about later in the conference.</a:t>
            </a:r>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1AB85A-E6C4-4B1D-B656-22EE3F889207}" type="slidenum">
              <a:rPr lang="en-US" smtClean="0">
                <a:solidFill>
                  <a:prstClr val="black"/>
                </a:solidFill>
              </a:rPr>
              <a:pPr/>
              <a:t>27</a:t>
            </a:fld>
            <a:endParaRPr lang="en-US" smtClean="0">
              <a:solidFill>
                <a:prstClr val="black"/>
              </a:solidFill>
            </a:endParaRPr>
          </a:p>
        </p:txBody>
      </p:sp>
      <p:sp>
        <p:nvSpPr>
          <p:cNvPr id="46085"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46086"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Basically there are two functions for the Ministry of Health. A ministry simply means a department of the national government.</a:t>
            </a:r>
          </a:p>
          <a:p>
            <a:pPr eaLnBrk="1" hangingPunct="1">
              <a:spcBef>
                <a:spcPct val="0"/>
              </a:spcBef>
            </a:pPr>
            <a:endParaRPr lang="en-US" smtClean="0"/>
          </a:p>
          <a:p>
            <a:pPr eaLnBrk="1" hangingPunct="1">
              <a:spcBef>
                <a:spcPct val="0"/>
              </a:spcBef>
            </a:pPr>
            <a:r>
              <a:rPr lang="en-US" smtClean="0"/>
              <a:t>(Read the two functions above)</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7B369E-E8A5-4004-B72C-82A67DCEFAC0}" type="slidenum">
              <a:rPr lang="en-US" smtClean="0">
                <a:solidFill>
                  <a:prstClr val="black"/>
                </a:solidFill>
              </a:rPr>
              <a:pPr/>
              <a:t>28</a:t>
            </a:fld>
            <a:endParaRPr lang="en-US" smtClean="0">
              <a:solidFill>
                <a:prstClr val="black"/>
              </a:solidFill>
            </a:endParaRPr>
          </a:p>
        </p:txBody>
      </p:sp>
      <p:sp>
        <p:nvSpPr>
          <p:cNvPr id="47109"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47110"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So who do you need to know?</a:t>
            </a:r>
          </a:p>
          <a:p>
            <a:endParaRPr lang="en-US" smtClean="0"/>
          </a:p>
          <a:p>
            <a:r>
              <a:rPr lang="en-US" smtClean="0"/>
              <a:t>At the national level and the local level who you need to know is different.</a:t>
            </a:r>
          </a:p>
          <a:p>
            <a:endParaRPr lang="en-US" smtClean="0"/>
          </a:p>
          <a:p>
            <a:endParaRPr lang="en-US" smtClean="0"/>
          </a:p>
        </p:txBody>
      </p:sp>
      <p:sp>
        <p:nvSpPr>
          <p:cNvPr id="4813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
        <p:nvSpPr>
          <p:cNvPr id="4813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4813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C7DBE5-C8E8-4376-B5E8-2580914DEE97}" type="slidenum">
              <a:rPr lang="en-US" smtClean="0">
                <a:solidFill>
                  <a:prstClr val="black"/>
                </a:solidFill>
              </a:rPr>
              <a:pPr/>
              <a:t>29</a:t>
            </a:fld>
            <a:endParaRPr lang="en-US"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There are a number of good questions we need to ask ourselves. One in particular is “How important is it really to fit into the system? Another good question is as a Christian where will you look for your support as a believer in health-care in your country of practice?</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338F82-ED54-4F8B-AF2B-9178D0BA7D97}" type="slidenum">
              <a:rPr lang="en-US" smtClean="0">
                <a:solidFill>
                  <a:prstClr val="black"/>
                </a:solidFill>
              </a:rPr>
              <a:pPr/>
              <a:t>15</a:t>
            </a:fld>
            <a:endParaRPr lang="en-US" smtClean="0">
              <a:solidFill>
                <a:prstClr val="black"/>
              </a:solidFill>
            </a:endParaRPr>
          </a:p>
        </p:txBody>
      </p:sp>
      <p:sp>
        <p:nvSpPr>
          <p:cNvPr id="33797"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33798"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 answer the first question of how important this is…listen to the words of Dean Otsyula from Moi University Medical School in Kenya.</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F6D495-91FD-4737-817E-1E70C58FD101}" type="slidenum">
              <a:rPr lang="en-US" smtClean="0">
                <a:solidFill>
                  <a:prstClr val="black"/>
                </a:solidFill>
              </a:rPr>
              <a:pPr/>
              <a:t>16</a:t>
            </a:fld>
            <a:endParaRPr lang="en-US" smtClean="0">
              <a:solidFill>
                <a:prstClr val="black"/>
              </a:solidFill>
            </a:endParaRPr>
          </a:p>
        </p:txBody>
      </p:sp>
      <p:sp>
        <p:nvSpPr>
          <p:cNvPr id="34821"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34822"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solidFill>
                  <a:srgbClr val="FF0000"/>
                </a:solidFill>
              </a:rPr>
              <a:t>Read the statement. </a:t>
            </a:r>
          </a:p>
          <a:p>
            <a:pPr eaLnBrk="1" hangingPunct="1">
              <a:spcBef>
                <a:spcPct val="0"/>
              </a:spcBef>
            </a:pPr>
            <a:endParaRPr lang="en-US" smtClean="0">
              <a:solidFill>
                <a:srgbClr val="FF0000"/>
              </a:solidFill>
            </a:endParaRPr>
          </a:p>
          <a:p>
            <a:pPr eaLnBrk="1" hangingPunct="1">
              <a:spcBef>
                <a:spcPct val="0"/>
              </a:spcBef>
            </a:pPr>
            <a:r>
              <a:rPr lang="en-US" smtClean="0">
                <a:solidFill>
                  <a:srgbClr val="FF0000"/>
                </a:solidFill>
              </a:rPr>
              <a:t>The Dean’s comments are like a dagger to the heart of medical missions and too often they ring loud and true of missions and medical missionaries.</a:t>
            </a:r>
          </a:p>
          <a:p>
            <a:pPr eaLnBrk="1" hangingPunct="1">
              <a:spcBef>
                <a:spcPct val="0"/>
              </a:spcBef>
            </a:pPr>
            <a:endParaRPr lang="en-US" smtClean="0">
              <a:solidFill>
                <a:srgbClr val="FF0000"/>
              </a:solidFill>
            </a:endParaRPr>
          </a:p>
          <a:p>
            <a:pPr eaLnBrk="1" hangingPunct="1">
              <a:spcBef>
                <a:spcPct val="0"/>
              </a:spcBef>
            </a:pPr>
            <a:r>
              <a:rPr lang="en-US" smtClean="0">
                <a:solidFill>
                  <a:srgbClr val="FF0000"/>
                </a:solidFill>
              </a:rPr>
              <a:t>It is too easy to get into our busy cocoon and be isolated from those around those – those we came to serve.</a:t>
            </a: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B7441F-1662-4C3C-958F-13200E171E24}" type="slidenum">
              <a:rPr lang="en-US" smtClean="0">
                <a:solidFill>
                  <a:prstClr val="black"/>
                </a:solidFill>
              </a:rPr>
              <a:pPr/>
              <a:t>17</a:t>
            </a:fld>
            <a:endParaRPr lang="en-US" smtClean="0">
              <a:solidFill>
                <a:prstClr val="black"/>
              </a:solidFill>
            </a:endParaRPr>
          </a:p>
        </p:txBody>
      </p:sp>
      <p:sp>
        <p:nvSpPr>
          <p:cNvPr id="35845"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35846"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solidFill>
                  <a:srgbClr val="FF0000"/>
                </a:solidFill>
              </a:rPr>
              <a:t>Read the objectives above.</a:t>
            </a:r>
          </a:p>
          <a:p>
            <a:pPr eaLnBrk="1" hangingPunct="1">
              <a:spcBef>
                <a:spcPct val="0"/>
              </a:spcBef>
            </a:pPr>
            <a:endParaRPr lang="en-US" smtClean="0">
              <a:solidFill>
                <a:srgbClr val="FF0000"/>
              </a:solidFill>
            </a:endParaRPr>
          </a:p>
          <a:p>
            <a:pPr eaLnBrk="1" hangingPunct="1">
              <a:spcBef>
                <a:spcPct val="0"/>
              </a:spcBef>
            </a:pPr>
            <a:r>
              <a:rPr lang="en-US" smtClean="0">
                <a:solidFill>
                  <a:srgbClr val="FF0000"/>
                </a:solidFill>
              </a:rPr>
              <a:t>This is what I hope you gain from time together.</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23C125-EDDA-46E8-9473-E5406FEC24C6}" type="slidenum">
              <a:rPr lang="en-US" smtClean="0">
                <a:solidFill>
                  <a:prstClr val="black"/>
                </a:solidFill>
              </a:rPr>
              <a:pPr/>
              <a:t>18</a:t>
            </a:fld>
            <a:endParaRPr lang="en-US" smtClean="0">
              <a:solidFill>
                <a:prstClr val="black"/>
              </a:solidFill>
            </a:endParaRPr>
          </a:p>
        </p:txBody>
      </p:sp>
      <p:sp>
        <p:nvSpPr>
          <p:cNvPr id="36869"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36870"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Well, you might be asking yourself, “Why should this interest me?”</a:t>
            </a:r>
          </a:p>
          <a:p>
            <a:pPr eaLnBrk="1" hangingPunct="1">
              <a:spcBef>
                <a:spcPct val="0"/>
              </a:spcBef>
            </a:pPr>
            <a:r>
              <a:rPr lang="en-US" smtClean="0"/>
              <a:t>Attitude of  - “Really, I am going to tell people about God not to cooperate or get involved in politics, government offices and red tape!”</a:t>
            </a:r>
          </a:p>
          <a:p>
            <a:pPr eaLnBrk="1" hangingPunct="1">
              <a:spcBef>
                <a:spcPct val="0"/>
              </a:spcBef>
            </a:pPr>
            <a:endParaRPr lang="en-US" smtClean="0"/>
          </a:p>
          <a:p>
            <a:pPr eaLnBrk="1" hangingPunct="1">
              <a:spcBef>
                <a:spcPct val="0"/>
              </a:spcBef>
            </a:pPr>
            <a:r>
              <a:rPr lang="en-US" smtClean="0"/>
              <a:t>Well the Bible address this quite clearly in both the old and new testaments. So just briefly…</a:t>
            </a:r>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2B2383F-98C8-4022-8C34-B2DC599D3768}" type="slidenum">
              <a:rPr lang="en-US" smtClean="0">
                <a:solidFill>
                  <a:prstClr val="black"/>
                </a:solidFill>
              </a:rPr>
              <a:pPr/>
              <a:t>19</a:t>
            </a:fld>
            <a:endParaRPr lang="en-US" smtClean="0">
              <a:solidFill>
                <a:prstClr val="black"/>
              </a:solidFill>
            </a:endParaRPr>
          </a:p>
        </p:txBody>
      </p:sp>
      <p:sp>
        <p:nvSpPr>
          <p:cNvPr id="37893"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37894"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Civil government exists and functions by God's command, not because men created a social contract.</a:t>
            </a:r>
          </a:p>
          <a:p>
            <a:pPr eaLnBrk="1" hangingPunct="1">
              <a:spcBef>
                <a:spcPct val="0"/>
              </a:spcBef>
            </a:pPr>
            <a:endParaRPr lang="en-US" smtClean="0"/>
          </a:p>
          <a:p>
            <a:pPr eaLnBrk="1" hangingPunct="1">
              <a:spcBef>
                <a:spcPct val="0"/>
              </a:spcBef>
            </a:pPr>
            <a:r>
              <a:rPr lang="en-US" smtClean="0"/>
              <a:t>Civil government began in Genesis 9:1-7, when God instructed </a:t>
            </a:r>
            <a:r>
              <a:rPr lang="en-US" u="sng" smtClean="0"/>
              <a:t>Noah</a:t>
            </a:r>
            <a:r>
              <a:rPr lang="en-US" smtClean="0"/>
              <a:t> after the flood. </a:t>
            </a:r>
          </a:p>
          <a:p>
            <a:pPr eaLnBrk="1" hangingPunct="1">
              <a:spcBef>
                <a:spcPct val="0"/>
              </a:spcBef>
            </a:pPr>
            <a:r>
              <a:rPr lang="en-US" smtClean="0"/>
              <a:t>Exodus 20-22, God through </a:t>
            </a:r>
            <a:r>
              <a:rPr lang="en-US" u="sng" smtClean="0"/>
              <a:t>Moses</a:t>
            </a:r>
            <a:r>
              <a:rPr lang="en-US" smtClean="0"/>
              <a:t> gives a specific pattern for civil government. </a:t>
            </a:r>
          </a:p>
          <a:p>
            <a:pPr eaLnBrk="1" hangingPunct="1">
              <a:spcBef>
                <a:spcPct val="0"/>
              </a:spcBef>
            </a:pPr>
            <a:r>
              <a:rPr lang="en-US" smtClean="0"/>
              <a:t>Daniel 2:20-21, God removes and sets up new rulers and Proverbs 21:1, he turns a ruler's heart.</a:t>
            </a:r>
          </a:p>
          <a:p>
            <a:pPr eaLnBrk="1" hangingPunct="1">
              <a:spcBef>
                <a:spcPct val="0"/>
              </a:spcBef>
            </a:pPr>
            <a:r>
              <a:rPr lang="en-US" smtClean="0"/>
              <a:t>Romans 13:1, He ordains civil powers.</a:t>
            </a:r>
          </a:p>
          <a:p>
            <a:pPr eaLnBrk="1" hangingPunct="1">
              <a:spcBef>
                <a:spcPct val="0"/>
              </a:spcBef>
            </a:pPr>
            <a:endParaRPr lang="en-US" smtClean="0"/>
          </a:p>
          <a:p>
            <a:pPr eaLnBrk="1" hangingPunct="1">
              <a:spcBef>
                <a:spcPct val="0"/>
              </a:spcBef>
            </a:pPr>
            <a:r>
              <a:rPr lang="en-US" smtClean="0"/>
              <a:t>Clearly, government is not a secular institution but a God-ordained institution. </a:t>
            </a:r>
          </a:p>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0C9F52-6AF8-4EDC-B722-3558B348C797}" type="slidenum">
              <a:rPr lang="en-US" smtClean="0">
                <a:solidFill>
                  <a:prstClr val="black"/>
                </a:solidFill>
              </a:rPr>
              <a:pPr/>
              <a:t>20</a:t>
            </a:fld>
            <a:endParaRPr lang="en-US" smtClean="0">
              <a:solidFill>
                <a:prstClr val="black"/>
              </a:solidFill>
            </a:endParaRPr>
          </a:p>
        </p:txBody>
      </p:sp>
      <p:sp>
        <p:nvSpPr>
          <p:cNvPr id="38917"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38918"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Exodus 21-22 addresses manslaughter, premeditated murder, assault, kidnapping (and slavery), abortion, infanticide, property crimes, criminal negligence, assaulting parents, robbery and bestiality. </a:t>
            </a:r>
          </a:p>
          <a:p>
            <a:pPr eaLnBrk="1" hangingPunct="1">
              <a:spcBef>
                <a:spcPct val="0"/>
              </a:spcBef>
            </a:pPr>
            <a:r>
              <a:rPr lang="en-US" smtClean="0"/>
              <a:t>Leviticus 13, 20 and other passages address such issues as public health laws and issues of sexuality. </a:t>
            </a:r>
          </a:p>
          <a:p>
            <a:pPr eaLnBrk="1" hangingPunct="1">
              <a:spcBef>
                <a:spcPct val="0"/>
              </a:spcBef>
            </a:pPr>
            <a:r>
              <a:rPr lang="en-US" smtClean="0"/>
              <a:t>In Deuteronomy 17-22 regarding violation of a court order, perjury, malicious accusations, building codes (no regulatory scheme, it just sets the standards for responsible conduct and punishes wrongs), juvenile delinquency and rape. </a:t>
            </a:r>
          </a:p>
          <a:p>
            <a:pPr eaLnBrk="1" hangingPunct="1">
              <a:spcBef>
                <a:spcPct val="0"/>
              </a:spcBef>
            </a:pPr>
            <a:r>
              <a:rPr lang="en-US" smtClean="0"/>
              <a:t>God also gives qualifications for leadership, both in the church (1 Timothy 3:1-7) and in civil government (Exodus 18:21). </a:t>
            </a: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197EB1-B467-47FD-9328-E13F0CA30632}" type="slidenum">
              <a:rPr lang="en-US" smtClean="0">
                <a:solidFill>
                  <a:prstClr val="black"/>
                </a:solidFill>
              </a:rPr>
              <a:pPr/>
              <a:t>21</a:t>
            </a:fld>
            <a:endParaRPr lang="en-US" smtClean="0">
              <a:solidFill>
                <a:prstClr val="black"/>
              </a:solidFill>
            </a:endParaRPr>
          </a:p>
        </p:txBody>
      </p:sp>
      <p:sp>
        <p:nvSpPr>
          <p:cNvPr id="39941"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39942"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Another principal is that we should not secularize government.</a:t>
            </a:r>
          </a:p>
          <a:p>
            <a:pPr eaLnBrk="1" hangingPunct="1">
              <a:spcBef>
                <a:spcPct val="0"/>
              </a:spcBef>
            </a:pPr>
            <a:endParaRPr lang="en-US" smtClean="0"/>
          </a:p>
          <a:p>
            <a:pPr eaLnBrk="1" hangingPunct="1">
              <a:spcBef>
                <a:spcPct val="0"/>
              </a:spcBef>
            </a:pPr>
            <a:r>
              <a:rPr lang="en-US" smtClean="0"/>
              <a:t>Romans 13 leaders are to be thought of as ministers to us.</a:t>
            </a:r>
          </a:p>
          <a:p>
            <a:pPr eaLnBrk="1" hangingPunct="1">
              <a:spcBef>
                <a:spcPct val="0"/>
              </a:spcBef>
            </a:pPr>
            <a:endParaRPr lang="en-US" smtClean="0"/>
          </a:p>
          <a:p>
            <a:pPr eaLnBrk="1" hangingPunct="1">
              <a:spcBef>
                <a:spcPct val="0"/>
              </a:spcBef>
            </a:pPr>
            <a:r>
              <a:rPr lang="en-US" smtClean="0"/>
              <a:t>We must understand the reality of sovereign appointments. A civil leader serves at God's pleasure! "...He (God) removes and sets up kings..." (Daniel 2:21). "For promotion comes neither from the east, west, or south. (Psalm 75:6-7). God places people in leadership for His specific purposes -- for His benefit, not theirs! "... for such a time as this?" (Esther 4:14.)</a:t>
            </a:r>
          </a:p>
          <a:p>
            <a:pPr eaLnBrk="1" hangingPunct="1">
              <a:spcBef>
                <a:spcPct val="0"/>
              </a:spcBef>
            </a:pPr>
            <a:endParaRPr lang="en-US" smtClean="0"/>
          </a:p>
          <a:p>
            <a:pPr eaLnBrk="1" hangingPunct="1">
              <a:spcBef>
                <a:spcPct val="0"/>
              </a:spcBef>
            </a:pPr>
            <a:r>
              <a:rPr lang="en-US" smtClean="0"/>
              <a:t>Understanding man's tendency to compromise, we also recognize the principle of DEPENDENCY. Recall </a:t>
            </a:r>
            <a:r>
              <a:rPr lang="en-US" u="sng" smtClean="0"/>
              <a:t>Solomon</a:t>
            </a:r>
            <a:r>
              <a:rPr lang="en-US" smtClean="0"/>
              <a:t> and the baby (1 Kings 3:16- 27). "...lean not unto thine own understanding" (see Proverbs 3:5-6). </a:t>
            </a:r>
          </a:p>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A8BCA3-8EF8-4301-953A-B64CBF42EA11}" type="slidenum">
              <a:rPr lang="en-US" smtClean="0">
                <a:solidFill>
                  <a:prstClr val="black"/>
                </a:solidFill>
              </a:rPr>
              <a:pPr/>
              <a:t>22</a:t>
            </a:fld>
            <a:endParaRPr lang="en-US" smtClean="0">
              <a:solidFill>
                <a:prstClr val="black"/>
              </a:solidFill>
            </a:endParaRPr>
          </a:p>
        </p:txBody>
      </p:sp>
      <p:sp>
        <p:nvSpPr>
          <p:cNvPr id="40965" name="Date Placeholder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4/15/2011</a:t>
            </a:r>
          </a:p>
        </p:txBody>
      </p:sp>
      <p:sp>
        <p:nvSpPr>
          <p:cNvPr id="40966" name="Header Placeholder 2"/>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prstClr val="black"/>
                </a:solidFill>
              </a:rPr>
              <a:t>Developing World Health Systems - Tolan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6E9D5"/>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6E9D5"/>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C068CEA3-D5C5-4C3E-95FA-05D55A0E63B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0796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13C62FDF-00DF-47A9-834E-C83D6F72EB6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277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06681B91-763D-4017-920C-99AE4DD276F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56626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9267F60C-8B3E-4369-A1D3-E91A617486B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87928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E82B0477-F898-49B6-B709-4E6FE330DD2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37784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F8841A1C-01A3-4FD6-8521-8DDF072F755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7297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9EDAE020-52E5-4417-A33A-AF043840A88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4705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83426703-5396-42CB-B70C-A061AFF18DE6}" type="datetimeFigureOut">
              <a:rPr lang="en-US" smtClean="0"/>
              <a:pPr/>
              <a:t>11/18/14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08FEF8D6-E96B-4B1A-9321-692D9C59A6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426703-5396-42CB-B70C-A061AFF18DE6}" type="datetimeFigureOut">
              <a:rPr lang="en-US" smtClean="0">
                <a:solidFill>
                  <a:prstClr val="black"/>
                </a:solidFill>
              </a:rPr>
              <a:pPr/>
              <a:t>11/18/14</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8FEF8D6-E96B-4B1A-9321-692D9C59A6D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426703-5396-42CB-B70C-A061AFF18DE6}" type="datetimeFigureOut">
              <a:rPr lang="en-US" smtClean="0">
                <a:solidFill>
                  <a:prstClr val="black"/>
                </a:solidFill>
              </a:rPr>
              <a:pPr/>
              <a:t>11/18/14</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08FEF8D6-E96B-4B1A-9321-692D9C59A6D7}"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solidFill>
                <a:prstClr val="black"/>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solidFill>
                <a:prstClr val="black"/>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4DFF3CBF-F887-4458-A849-035E6EA9DB4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783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8" name="Freeform 6"/>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0" name="Freeform 8"/>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11" name="Freeform 9"/>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3" name="Freeform 11"/>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5" name="Freeform 13"/>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7" name="Freeform 15"/>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grpSp>
      </p:grpSp>
      <p:sp>
        <p:nvSpPr>
          <p:cNvPr id="823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823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C6BCCC46-5858-42B7-88E7-066E10AAFC9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4840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966182DE-4A37-4FCB-A203-FEE49A3A983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0290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55201907-E400-436C-85A7-AB0119F7404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0679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12888D10-F08C-4250-95AE-17450424301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737673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3.xml"/><Relationship Id="rId13" Type="http://schemas.openxmlformats.org/officeDocument/2006/relationships/image" Target="../media/image3.png"/><Relationship Id="rId14" Type="http://schemas.openxmlformats.org/officeDocument/2006/relationships/image" Target="../media/image4.png"/><Relationship Id="rId15"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6" name="Picture 12" descr="ppt_samples-03"/>
          <p:cNvPicPr>
            <a:picLocks noChangeAspect="1" noChangeArrowheads="1"/>
          </p:cNvPicPr>
          <p:nvPr/>
        </p:nvPicPr>
        <p:blipFill>
          <a:blip r:embed="rId3" cstate="print"/>
          <a:srcRect/>
          <a:stretch>
            <a:fillRect/>
          </a:stretch>
        </p:blipFill>
        <p:spPr bwMode="auto">
          <a:xfrm>
            <a:off x="0" y="0"/>
            <a:ext cx="9144000" cy="6845300"/>
          </a:xfrm>
          <a:prstGeom prst="rect">
            <a:avLst/>
          </a:prstGeom>
          <a:noFill/>
        </p:spPr>
      </p:pic>
      <p:sp>
        <p:nvSpPr>
          <p:cNvPr id="1026" name="Rectangle 2"/>
          <p:cNvSpPr>
            <a:spLocks noGrp="1" noChangeArrowheads="1"/>
          </p:cNvSpPr>
          <p:nvPr>
            <p:ph type="title"/>
          </p:nvPr>
        </p:nvSpPr>
        <p:spPr bwMode="auto">
          <a:xfrm>
            <a:off x="685800" y="609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581400" y="5638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b="1" i="1">
                <a:latin typeface="+mn-lt"/>
              </a:defRPr>
            </a:lvl1pPr>
          </a:lstStyle>
          <a:p>
            <a:pPr defTabSz="914400" eaLnBrk="0" fontAlgn="base" hangingPunct="0">
              <a:spcBef>
                <a:spcPct val="0"/>
              </a:spcBef>
              <a:spcAft>
                <a:spcPct val="0"/>
              </a:spcAft>
            </a:pPr>
            <a:endParaRPr lang="en-US">
              <a:solidFill>
                <a:srgbClr val="F6E9D5"/>
              </a:solidFill>
            </a:endParaRPr>
          </a:p>
        </p:txBody>
      </p:sp>
      <p:sp>
        <p:nvSpPr>
          <p:cNvPr id="1029" name="Rectangle 5"/>
          <p:cNvSpPr>
            <a:spLocks noGrp="1" noChangeArrowheads="1"/>
          </p:cNvSpPr>
          <p:nvPr>
            <p:ph type="ftr" sz="quarter" idx="3"/>
          </p:nvPr>
        </p:nvSpPr>
        <p:spPr bwMode="auto">
          <a:xfrm>
            <a:off x="5562600" y="5638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b="1" i="1">
                <a:latin typeface="+mn-lt"/>
              </a:defRPr>
            </a:lvl1pPr>
          </a:lstStyle>
          <a:p>
            <a:pPr defTabSz="914400" eaLnBrk="0" fontAlgn="base" hangingPunct="0">
              <a:spcBef>
                <a:spcPct val="0"/>
              </a:spcBef>
              <a:spcAft>
                <a:spcPct val="0"/>
              </a:spcAft>
            </a:pPr>
            <a:endParaRPr lang="en-US">
              <a:solidFill>
                <a:srgbClr val="F6E9D5"/>
              </a:solidFill>
            </a:endParaRPr>
          </a:p>
        </p:txBody>
      </p:sp>
    </p:spTree>
  </p:cSld>
  <p:clrMap bg1="dk2" tx1="lt1" bg2="dk1" tx2="lt2" accent1="accent1" accent2="accent2" accent3="accent3" accent4="accent4" accent5="accent5" accent6="accent6" hlink="hlink" folHlink="folHlink"/>
  <p:sldLayoutIdLst>
    <p:sldLayoutId id="2147483661" r:id="rId1"/>
  </p:sldLayoutIdLst>
  <p:txStyles>
    <p:titleStyle>
      <a:lvl1pPr algn="ctr" rtl="0" eaLnBrk="1" fontAlgn="base" hangingPunct="1">
        <a:spcBef>
          <a:spcPct val="0"/>
        </a:spcBef>
        <a:spcAft>
          <a:spcPct val="0"/>
        </a:spcAft>
        <a:defRPr sz="3000" b="1" i="1">
          <a:solidFill>
            <a:schemeClr val="tx2"/>
          </a:solidFill>
          <a:latin typeface="+mj-lt"/>
          <a:ea typeface="+mj-ea"/>
          <a:cs typeface="+mj-cs"/>
        </a:defRPr>
      </a:lvl1pPr>
      <a:lvl2pPr algn="ctr" rtl="0" eaLnBrk="1" fontAlgn="base" hangingPunct="1">
        <a:spcBef>
          <a:spcPct val="0"/>
        </a:spcBef>
        <a:spcAft>
          <a:spcPct val="0"/>
        </a:spcAft>
        <a:defRPr sz="3000" b="1" i="1">
          <a:solidFill>
            <a:schemeClr val="tx2"/>
          </a:solidFill>
          <a:latin typeface="Calibri" pitchFamily="84" charset="0"/>
          <a:ea typeface="ＭＳ Ｐゴシック" pitchFamily="84" charset="-128"/>
        </a:defRPr>
      </a:lvl2pPr>
      <a:lvl3pPr algn="ctr" rtl="0" eaLnBrk="1" fontAlgn="base" hangingPunct="1">
        <a:spcBef>
          <a:spcPct val="0"/>
        </a:spcBef>
        <a:spcAft>
          <a:spcPct val="0"/>
        </a:spcAft>
        <a:defRPr sz="3000" b="1" i="1">
          <a:solidFill>
            <a:schemeClr val="tx2"/>
          </a:solidFill>
          <a:latin typeface="Calibri" pitchFamily="84" charset="0"/>
          <a:ea typeface="ＭＳ Ｐゴシック" pitchFamily="84" charset="-128"/>
        </a:defRPr>
      </a:lvl3pPr>
      <a:lvl4pPr algn="ctr" rtl="0" eaLnBrk="1" fontAlgn="base" hangingPunct="1">
        <a:spcBef>
          <a:spcPct val="0"/>
        </a:spcBef>
        <a:spcAft>
          <a:spcPct val="0"/>
        </a:spcAft>
        <a:defRPr sz="3000" b="1" i="1">
          <a:solidFill>
            <a:schemeClr val="tx2"/>
          </a:solidFill>
          <a:latin typeface="Calibri" pitchFamily="84" charset="0"/>
          <a:ea typeface="ＭＳ Ｐゴシック" pitchFamily="84" charset="-128"/>
        </a:defRPr>
      </a:lvl4pPr>
      <a:lvl5pPr algn="ctr" rtl="0" eaLnBrk="1" fontAlgn="base" hangingPunct="1">
        <a:spcBef>
          <a:spcPct val="0"/>
        </a:spcBef>
        <a:spcAft>
          <a:spcPct val="0"/>
        </a:spcAft>
        <a:defRPr sz="3000" b="1" i="1">
          <a:solidFill>
            <a:schemeClr val="tx2"/>
          </a:solidFill>
          <a:latin typeface="Calibri" pitchFamily="84" charset="0"/>
          <a:ea typeface="ＭＳ Ｐゴシック" pitchFamily="84" charset="-128"/>
        </a:defRPr>
      </a:lvl5pPr>
      <a:lvl6pPr marL="457200" algn="ctr" rtl="0" eaLnBrk="1" fontAlgn="base" hangingPunct="1">
        <a:spcBef>
          <a:spcPct val="0"/>
        </a:spcBef>
        <a:spcAft>
          <a:spcPct val="0"/>
        </a:spcAft>
        <a:defRPr sz="3000" b="1" i="1">
          <a:solidFill>
            <a:schemeClr val="tx2"/>
          </a:solidFill>
          <a:latin typeface="Calibri" pitchFamily="84" charset="0"/>
          <a:ea typeface="ＭＳ Ｐゴシック" pitchFamily="84" charset="-128"/>
        </a:defRPr>
      </a:lvl6pPr>
      <a:lvl7pPr marL="914400" algn="ctr" rtl="0" eaLnBrk="1" fontAlgn="base" hangingPunct="1">
        <a:spcBef>
          <a:spcPct val="0"/>
        </a:spcBef>
        <a:spcAft>
          <a:spcPct val="0"/>
        </a:spcAft>
        <a:defRPr sz="3000" b="1" i="1">
          <a:solidFill>
            <a:schemeClr val="tx2"/>
          </a:solidFill>
          <a:latin typeface="Calibri" pitchFamily="84" charset="0"/>
          <a:ea typeface="ＭＳ Ｐゴシック" pitchFamily="84" charset="-128"/>
        </a:defRPr>
      </a:lvl7pPr>
      <a:lvl8pPr marL="1371600" algn="ctr" rtl="0" eaLnBrk="1" fontAlgn="base" hangingPunct="1">
        <a:spcBef>
          <a:spcPct val="0"/>
        </a:spcBef>
        <a:spcAft>
          <a:spcPct val="0"/>
        </a:spcAft>
        <a:defRPr sz="3000" b="1" i="1">
          <a:solidFill>
            <a:schemeClr val="tx2"/>
          </a:solidFill>
          <a:latin typeface="Calibri" pitchFamily="84" charset="0"/>
          <a:ea typeface="ＭＳ Ｐゴシック" pitchFamily="84" charset="-128"/>
        </a:defRPr>
      </a:lvl8pPr>
      <a:lvl9pPr marL="1828800" algn="ctr" rtl="0" eaLnBrk="1" fontAlgn="base" hangingPunct="1">
        <a:spcBef>
          <a:spcPct val="0"/>
        </a:spcBef>
        <a:spcAft>
          <a:spcPct val="0"/>
        </a:spcAft>
        <a:defRPr sz="3000" b="1" i="1">
          <a:solidFill>
            <a:schemeClr val="tx2"/>
          </a:solidFill>
          <a:latin typeface="Calibri" pitchFamily="84" charset="0"/>
          <a:ea typeface="ＭＳ Ｐゴシック" pitchFamily="84" charset="-128"/>
        </a:defRPr>
      </a:lvl9pPr>
    </p:titleStyle>
    <p:bodyStyle>
      <a:lvl1pPr marL="342900" indent="-342900" algn="l" rtl="0" eaLnBrk="1" fontAlgn="base" hangingPunct="1">
        <a:spcBef>
          <a:spcPct val="20000"/>
        </a:spcBef>
        <a:spcAft>
          <a:spcPct val="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defTabSz="914400"/>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pPr defTabSz="914400"/>
            <a:fld id="{83426703-5396-42CB-B70C-A061AFF18DE6}" type="datetimeFigureOut">
              <a:rPr lang="en-US" smtClean="0">
                <a:solidFill>
                  <a:prstClr val="black"/>
                </a:solidFill>
              </a:rPr>
              <a:pPr defTabSz="914400"/>
              <a:t>11/18/14</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pPr defTabSz="914400"/>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pPr defTabSz="914400"/>
            <a:fld id="{08FEF8D6-E96B-4B1A-9321-692D9C59A6D7}" type="slidenum">
              <a:rPr lang="en-US" smtClean="0">
                <a:solidFill>
                  <a:prstClr val="black"/>
                </a:solidFill>
              </a:rPr>
              <a:pPr defTabSz="914400"/>
              <a:t>‹#›</a:t>
            </a:fld>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717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17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17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035" name="Freeform 6"/>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717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037" name="Freeform 8"/>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1038" name="Freeform 9"/>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717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040" name="Freeform 11"/>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718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042" name="Freeform 13"/>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718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044" name="Freeform 15"/>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718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18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18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718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719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19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19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719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19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719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charset="0"/>
              </a:endParaRPr>
            </a:p>
          </p:txBody>
        </p:sp>
        <p:sp>
          <p:nvSpPr>
            <p:cNvPr id="719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20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20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20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20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20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20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20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grpSp>
          <p:nvGrpSpPr>
            <p:cNvPr id="1068" name="Group 39"/>
            <p:cNvGrpSpPr>
              <a:grpSpLocks/>
            </p:cNvGrpSpPr>
            <p:nvPr userDrawn="1"/>
          </p:nvGrpSpPr>
          <p:grpSpPr bwMode="auto">
            <a:xfrm>
              <a:off x="0" y="1632"/>
              <a:ext cx="5758" cy="1858"/>
              <a:chOff x="0" y="1632"/>
              <a:chExt cx="5758" cy="1858"/>
            </a:xfrm>
          </p:grpSpPr>
          <p:sp>
            <p:nvSpPr>
              <p:cNvPr id="720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sp>
            <p:nvSpPr>
              <p:cNvPr id="720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dirty="0">
                  <a:solidFill>
                    <a:srgbClr val="FFFFFF"/>
                  </a:solidFill>
                  <a:latin typeface="Arial" charset="0"/>
                </a:endParaRPr>
              </a:p>
            </p:txBody>
          </p:sp>
        </p:grpSp>
      </p:grpSp>
      <p:sp>
        <p:nvSpPr>
          <p:cNvPr id="721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21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1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defTabSz="914400" fontAlgn="base">
              <a:spcBef>
                <a:spcPct val="0"/>
              </a:spcBef>
              <a:spcAft>
                <a:spcPct val="0"/>
              </a:spcAft>
              <a:defRPr/>
            </a:pPr>
            <a:endParaRPr lang="en-US">
              <a:solidFill>
                <a:srgbClr val="FFFFFF"/>
              </a:solidFill>
              <a:latin typeface="Arial" charset="0"/>
            </a:endParaRPr>
          </a:p>
        </p:txBody>
      </p:sp>
      <p:sp>
        <p:nvSpPr>
          <p:cNvPr id="721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defTabSz="914400" fontAlgn="base">
              <a:spcBef>
                <a:spcPct val="0"/>
              </a:spcBef>
              <a:spcAft>
                <a:spcPct val="0"/>
              </a:spcAft>
              <a:defRPr/>
            </a:pPr>
            <a:endParaRPr lang="en-US">
              <a:solidFill>
                <a:srgbClr val="FFFFFF"/>
              </a:solidFill>
              <a:latin typeface="Arial" charset="0"/>
            </a:endParaRPr>
          </a:p>
        </p:txBody>
      </p:sp>
      <p:sp>
        <p:nvSpPr>
          <p:cNvPr id="721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fontAlgn="base">
              <a:spcBef>
                <a:spcPct val="0"/>
              </a:spcBef>
              <a:spcAft>
                <a:spcPct val="0"/>
              </a:spcAft>
              <a:defRPr/>
            </a:pPr>
            <a:fld id="{BFE2E554-D5EF-44B3-865E-1CBB7B8846AE}" type="slidenum">
              <a:rPr lang="en-US">
                <a:solidFill>
                  <a:srgbClr val="FFFFFF"/>
                </a:solidFill>
                <a:latin typeface="Arial" charset="0"/>
              </a:rPr>
              <a:pPr defTabSz="914400" fontAlgn="base">
                <a:spcBef>
                  <a:spcPct val="0"/>
                </a:spcBef>
                <a:spcAft>
                  <a:spcPct val="0"/>
                </a:spcAft>
                <a:defRPr/>
              </a:pPr>
              <a:t>‹#›</a:t>
            </a:fld>
            <a:endParaRPr lang="en-US" dirty="0">
              <a:solidFill>
                <a:srgbClr val="FFFFFF"/>
              </a:solidFill>
              <a:latin typeface="Arial" charset="0"/>
            </a:endParaRPr>
          </a:p>
        </p:txBody>
      </p:sp>
    </p:spTree>
    <p:extLst>
      <p:ext uri="{BB962C8B-B14F-4D97-AF65-F5344CB8AC3E}">
        <p14:creationId xmlns:p14="http://schemas.microsoft.com/office/powerpoint/2010/main" val="3053479895"/>
      </p:ext>
    </p:extLst>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icmda.ne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eg"/><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http://daraho.files.wordpress.com/2007/02/ripples.jpg" TargetMode="External"/><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447800"/>
          </a:xfrm>
        </p:spPr>
        <p:txBody>
          <a:bodyPr/>
          <a:lstStyle/>
          <a:p>
            <a:r>
              <a:rPr lang="en-US" i="0" dirty="0" smtClean="0"/>
              <a:t>Global Missions Health Conference</a:t>
            </a:r>
            <a:br>
              <a:rPr lang="en-US" i="0" dirty="0" smtClean="0"/>
            </a:br>
            <a:r>
              <a:rPr lang="en-US" sz="2400" i="0" dirty="0" smtClean="0"/>
              <a:t>Find Where You Belong</a:t>
            </a:r>
            <a:br>
              <a:rPr lang="en-US" sz="2400" i="0" dirty="0" smtClean="0"/>
            </a:br>
            <a:r>
              <a:rPr lang="en-US" sz="2400" i="0" dirty="0" smtClean="0"/>
              <a:t>November, 2013</a:t>
            </a:r>
            <a:endParaRPr lang="en-US" sz="2400" i="0" dirty="0"/>
          </a:p>
        </p:txBody>
      </p:sp>
      <p:sp>
        <p:nvSpPr>
          <p:cNvPr id="3" name="Content Placeholder 2"/>
          <p:cNvSpPr>
            <a:spLocks noGrp="1"/>
          </p:cNvSpPr>
          <p:nvPr>
            <p:ph idx="1"/>
          </p:nvPr>
        </p:nvSpPr>
        <p:spPr>
          <a:xfrm>
            <a:off x="685800" y="2286000"/>
            <a:ext cx="7772400" cy="2971800"/>
          </a:xfrm>
        </p:spPr>
        <p:txBody>
          <a:bodyPr/>
          <a:lstStyle/>
          <a:p>
            <a:pPr marL="0" marR="0" algn="ctr">
              <a:spcBef>
                <a:spcPts val="0"/>
              </a:spcBef>
              <a:spcAft>
                <a:spcPts val="0"/>
              </a:spcAft>
              <a:buNone/>
            </a:pPr>
            <a:r>
              <a:rPr lang="en-US" sz="4400" b="1" dirty="0" smtClean="0">
                <a:ea typeface="Cambria"/>
                <a:cs typeface="Times New Roman"/>
              </a:rPr>
              <a:t>Working with Universities, Governments &amp; </a:t>
            </a:r>
          </a:p>
          <a:p>
            <a:pPr marL="0" marR="0" algn="ctr">
              <a:spcBef>
                <a:spcPts val="0"/>
              </a:spcBef>
              <a:spcAft>
                <a:spcPts val="0"/>
              </a:spcAft>
              <a:buNone/>
            </a:pPr>
            <a:r>
              <a:rPr lang="en-US" sz="4400" b="1" dirty="0" smtClean="0">
                <a:ea typeface="Cambria"/>
                <a:cs typeface="Times New Roman"/>
              </a:rPr>
              <a:t>National Healthcare</a:t>
            </a:r>
            <a:endParaRPr lang="en-US" sz="4400" dirty="0" smtClean="0">
              <a:latin typeface="Times New Roman"/>
              <a:ea typeface="Cambria"/>
              <a:cs typeface="Times New Roman"/>
            </a:endParaRPr>
          </a:p>
          <a:p>
            <a:pPr marL="0" marR="0" algn="ctr">
              <a:spcBef>
                <a:spcPts val="0"/>
              </a:spcBef>
              <a:spcAft>
                <a:spcPts val="0"/>
              </a:spcAft>
              <a:buNone/>
            </a:pPr>
            <a:endParaRPr lang="en-US" sz="2800" dirty="0" smtClean="0">
              <a:latin typeface="Times New Roman"/>
              <a:ea typeface="Cambria"/>
              <a:cs typeface="Times New Roman"/>
            </a:endParaRP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Preparation</a:t>
            </a:r>
          </a:p>
        </p:txBody>
      </p:sp>
      <p:sp>
        <p:nvSpPr>
          <p:cNvPr id="8" name="Text Placeholder 7"/>
          <p:cNvSpPr>
            <a:spLocks noGrp="1"/>
          </p:cNvSpPr>
          <p:nvPr>
            <p:ph type="body" sz="half" idx="1"/>
          </p:nvPr>
        </p:nvSpPr>
        <p:spPr/>
        <p:txBody>
          <a:bodyPr/>
          <a:lstStyle/>
          <a:p>
            <a:pPr>
              <a:lnSpc>
                <a:spcPct val="90000"/>
              </a:lnSpc>
            </a:pPr>
            <a:r>
              <a:rPr lang="en-US" altLang="en-US" sz="2400" dirty="0"/>
              <a:t>“To be a good teacher one needs to love their subject and love their students”</a:t>
            </a:r>
          </a:p>
          <a:p>
            <a:pPr>
              <a:lnSpc>
                <a:spcPct val="90000"/>
              </a:lnSpc>
            </a:pPr>
            <a:r>
              <a:rPr lang="en-US" altLang="en-US" sz="2400" dirty="0"/>
              <a:t>Prepare career with a view of being a teacher</a:t>
            </a:r>
          </a:p>
          <a:p>
            <a:pPr>
              <a:lnSpc>
                <a:spcPct val="90000"/>
              </a:lnSpc>
            </a:pPr>
            <a:r>
              <a:rPr lang="en-US" altLang="en-US" sz="2400" dirty="0"/>
              <a:t>Take education courses</a:t>
            </a:r>
          </a:p>
          <a:p>
            <a:pPr>
              <a:lnSpc>
                <a:spcPct val="90000"/>
              </a:lnSpc>
            </a:pPr>
            <a:r>
              <a:rPr lang="en-US" altLang="en-US" sz="2400" dirty="0"/>
              <a:t>Plan to take a faculty position in a training program</a:t>
            </a:r>
          </a:p>
          <a:p>
            <a:endParaRPr lang="en-US" dirty="0"/>
          </a:p>
        </p:txBody>
      </p:sp>
      <p:pic>
        <p:nvPicPr>
          <p:cNvPr id="10" name="Picture 12" descr="IMGP336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05000"/>
            <a:ext cx="4327118" cy="3247399"/>
          </a:xfrm>
          <a:ln/>
        </p:spPr>
      </p:pic>
    </p:spTree>
    <p:extLst>
      <p:ext uri="{BB962C8B-B14F-4D97-AF65-F5344CB8AC3E}">
        <p14:creationId xmlns:p14="http://schemas.microsoft.com/office/powerpoint/2010/main" val="2741896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t>But What Can I Do?</a:t>
            </a:r>
          </a:p>
        </p:txBody>
      </p:sp>
      <p:sp>
        <p:nvSpPr>
          <p:cNvPr id="43011" name="Rectangle 3"/>
          <p:cNvSpPr>
            <a:spLocks noGrp="1" noChangeArrowheads="1"/>
          </p:cNvSpPr>
          <p:nvPr>
            <p:ph type="body" sz="half" idx="1"/>
          </p:nvPr>
        </p:nvSpPr>
        <p:spPr>
          <a:xfrm>
            <a:off x="457200" y="1773237"/>
            <a:ext cx="4038600" cy="4530725"/>
          </a:xfrm>
        </p:spPr>
        <p:txBody>
          <a:bodyPr/>
          <a:lstStyle/>
          <a:p>
            <a:r>
              <a:rPr lang="en-US" altLang="en-US" sz="2400" dirty="0"/>
              <a:t>Influence medical students clinically and spiritually</a:t>
            </a:r>
          </a:p>
          <a:p>
            <a:r>
              <a:rPr lang="en-US" altLang="en-US" sz="2400" dirty="0"/>
              <a:t>A role model as an excellent teacher</a:t>
            </a:r>
          </a:p>
          <a:p>
            <a:r>
              <a:rPr lang="en-US" altLang="en-US" sz="2400" dirty="0"/>
              <a:t>A role model for treating patients with care and </a:t>
            </a:r>
            <a:r>
              <a:rPr lang="en-US" altLang="en-US" sz="2400" dirty="0" smtClean="0"/>
              <a:t>respect</a:t>
            </a:r>
            <a:endParaRPr lang="en-US" altLang="en-US" sz="2400" dirty="0"/>
          </a:p>
        </p:txBody>
      </p:sp>
      <p:pic>
        <p:nvPicPr>
          <p:cNvPr id="4098" name="Picture 2" descr="C:\Users\singapore\Documents\China, Kunming CV's\Scanned Photo-5-13.jpe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295400"/>
            <a:ext cx="4038600" cy="26822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ingapore\Documents\Egypt\P10002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038600"/>
            <a:ext cx="33528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9012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Grp="1" noChangeArrowheads="1"/>
          </p:cNvSpPr>
          <p:nvPr>
            <p:ph idx="1"/>
          </p:nvPr>
        </p:nvSpPr>
        <p:spPr>
          <a:xfrm>
            <a:off x="457200" y="2327275"/>
            <a:ext cx="8229600" cy="4530725"/>
          </a:xfrm>
        </p:spPr>
        <p:txBody>
          <a:bodyPr/>
          <a:lstStyle/>
          <a:p>
            <a:r>
              <a:rPr lang="en-US" altLang="en-US"/>
              <a:t>Our overriding reason is to show  the love of Christ</a:t>
            </a:r>
          </a:p>
          <a:p>
            <a:r>
              <a:rPr lang="en-US" altLang="en-US"/>
              <a:t>I Peter 3:15 – Always be prepared to give an answer to everyone who asks you to give the reason for the hope that you have.  But do this with gentleness and respect.</a:t>
            </a:r>
          </a:p>
          <a:p>
            <a:pPr>
              <a:buFont typeface="Wingdings" pitchFamily="2" charset="2"/>
              <a:buNone/>
            </a:pPr>
            <a:endParaRPr lang="en-US" altLang="en-US"/>
          </a:p>
        </p:txBody>
      </p:sp>
      <p:sp>
        <p:nvSpPr>
          <p:cNvPr id="73730" name="Rectangle 2"/>
          <p:cNvSpPr>
            <a:spLocks noGrp="1" noChangeArrowheads="1"/>
          </p:cNvSpPr>
          <p:nvPr>
            <p:ph type="title"/>
          </p:nvPr>
        </p:nvSpPr>
        <p:spPr>
          <a:xfrm>
            <a:off x="457200" y="685800"/>
            <a:ext cx="8229600" cy="1139825"/>
          </a:xfrm>
        </p:spPr>
        <p:txBody>
          <a:bodyPr/>
          <a:lstStyle/>
          <a:p>
            <a:r>
              <a:rPr lang="en-US" altLang="en-US" sz="4000"/>
              <a:t>What Should be Our Motive?</a:t>
            </a:r>
          </a:p>
        </p:txBody>
      </p:sp>
    </p:spTree>
    <p:extLst>
      <p:ext uri="{BB962C8B-B14F-4D97-AF65-F5344CB8AC3E}">
        <p14:creationId xmlns:p14="http://schemas.microsoft.com/office/powerpoint/2010/main" val="17085603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 Campbell, A, Sullivan, M, Sherman, R. Magee, W:  The Medial Mission and Modern Cultural Competency Training.  American College of Surgeons Vol. 212, No. 1, Jan 2011: 124-129</a:t>
            </a:r>
          </a:p>
          <a:p>
            <a:pPr lvl="0"/>
            <a:r>
              <a:rPr lang="en-US" dirty="0"/>
              <a:t>Ethics for International Medicine: A practical guide for aid workers in developing countries.  </a:t>
            </a:r>
            <a:r>
              <a:rPr lang="en-US" dirty="0" err="1"/>
              <a:t>Anji</a:t>
            </a:r>
            <a:r>
              <a:rPr lang="en-US" dirty="0"/>
              <a:t> E. Wall</a:t>
            </a:r>
          </a:p>
          <a:p>
            <a:pPr lvl="0"/>
            <a:r>
              <a:rPr lang="en-US" dirty="0"/>
              <a:t>When Helping Hurts. Steve Corbett and Brian </a:t>
            </a:r>
            <a:r>
              <a:rPr lang="en-US" dirty="0" err="1"/>
              <a:t>Fikkert</a:t>
            </a:r>
            <a:r>
              <a:rPr lang="en-US" dirty="0"/>
              <a:t> </a:t>
            </a:r>
          </a:p>
          <a:p>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5026987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276600"/>
          </a:xfrm>
        </p:spPr>
        <p:txBody>
          <a:bodyPr/>
          <a:lstStyle/>
          <a:p>
            <a:pPr>
              <a:defRPr/>
            </a:pPr>
            <a:r>
              <a:rPr lang="en-US" sz="3600" dirty="0" smtClean="0"/>
              <a:t>Developing World Health Systems. </a:t>
            </a:r>
            <a:br>
              <a:rPr lang="en-US" sz="3600" dirty="0" smtClean="0"/>
            </a:br>
            <a:r>
              <a:rPr lang="en-US" sz="3600" dirty="0"/>
              <a:t/>
            </a:r>
            <a:br>
              <a:rPr lang="en-US" sz="3600" dirty="0"/>
            </a:br>
            <a:r>
              <a:rPr lang="en-US" sz="3600" dirty="0" smtClean="0"/>
              <a:t>“Where and how do I fit as a medical missionary?”</a:t>
            </a:r>
            <a:endParaRPr lang="en-US" sz="3600" dirty="0"/>
          </a:p>
        </p:txBody>
      </p:sp>
      <p:sp>
        <p:nvSpPr>
          <p:cNvPr id="3" name="Content Placeholder 2"/>
          <p:cNvSpPr>
            <a:spLocks noGrp="1"/>
          </p:cNvSpPr>
          <p:nvPr>
            <p:ph idx="1"/>
          </p:nvPr>
        </p:nvSpPr>
        <p:spPr>
          <a:xfrm>
            <a:off x="457200" y="3124200"/>
            <a:ext cx="8229600" cy="1377950"/>
          </a:xfrm>
        </p:spPr>
        <p:txBody>
          <a:bodyPr/>
          <a:lstStyle/>
          <a:p>
            <a:pPr marL="0" indent="0" algn="ctr">
              <a:buFont typeface="Wingdings" pitchFamily="2" charset="2"/>
              <a:buNone/>
              <a:defRPr/>
            </a:pPr>
            <a:r>
              <a:rPr lang="en-US" sz="2400" b="1" dirty="0" smtClean="0"/>
              <a:t>Daniel Tolan</a:t>
            </a:r>
          </a:p>
          <a:p>
            <a:pPr marL="0" indent="0" algn="ctr">
              <a:buNone/>
              <a:defRPr/>
            </a:pPr>
            <a:r>
              <a:rPr lang="en-US" sz="2400" b="1" dirty="0" smtClean="0"/>
              <a:t>2013</a:t>
            </a:r>
          </a:p>
          <a:p>
            <a:pPr marL="0" indent="0" algn="ctr">
              <a:buNone/>
              <a:defRPr/>
            </a:pPr>
            <a:r>
              <a:rPr lang="en-US" sz="2400" b="1" dirty="0" smtClean="0"/>
              <a:t>Daniel.tolan@cmda.org</a:t>
            </a:r>
            <a:endParaRPr lang="en-US" sz="2400" b="1" dirty="0"/>
          </a:p>
        </p:txBody>
      </p:sp>
      <p:sp>
        <p:nvSpPr>
          <p:cNvPr id="5" name="Slide Number Placeholder 4"/>
          <p:cNvSpPr>
            <a:spLocks noGrp="1"/>
          </p:cNvSpPr>
          <p:nvPr>
            <p:ph type="sldNum" sz="quarter" idx="12"/>
          </p:nvPr>
        </p:nvSpPr>
        <p:spPr/>
        <p:txBody>
          <a:bodyPr/>
          <a:lstStyle/>
          <a:p>
            <a:pPr>
              <a:defRPr/>
            </a:pPr>
            <a:fld id="{17C42323-256F-4090-938A-6ACF75A63278}" type="slidenum">
              <a:rPr lang="en-US" smtClean="0">
                <a:solidFill>
                  <a:srgbClr val="FFFFFF"/>
                </a:solidFill>
              </a:rPr>
              <a:pPr>
                <a:defRPr/>
              </a:pPr>
              <a:t>14</a:t>
            </a:fld>
            <a:endParaRPr lang="en-US" dirty="0">
              <a:solidFill>
                <a:srgbClr val="FFFFFF"/>
              </a:solidFill>
            </a:endParaRPr>
          </a:p>
        </p:txBody>
      </p:sp>
      <p:pic>
        <p:nvPicPr>
          <p:cNvPr id="4" name="Picture 3"/>
          <p:cNvPicPr>
            <a:picLocks noChangeAspect="1"/>
          </p:cNvPicPr>
          <p:nvPr/>
        </p:nvPicPr>
        <p:blipFill>
          <a:blip r:embed="rId3" cstate="print">
            <a:extLst/>
          </a:blip>
          <a:stretch>
            <a:fillRect/>
          </a:stretch>
        </p:blipFill>
        <p:spPr>
          <a:xfrm>
            <a:off x="2209800" y="4724400"/>
            <a:ext cx="4724400" cy="1443970"/>
          </a:xfrm>
          <a:prstGeom prst="rect">
            <a:avLst/>
          </a:prstGeom>
          <a:noFill/>
          <a:effectLst>
            <a:glow rad="101600">
              <a:schemeClr val="accent5">
                <a:lumMod val="75000"/>
                <a:alpha val="60000"/>
              </a:schemeClr>
            </a:glow>
            <a:reflection blurRad="6350" stA="50000" endA="300" endPos="55000" dir="5400000" sy="-100000" algn="bl" rotWithShape="0"/>
            <a:softEdge rad="279400"/>
          </a:effectLst>
        </p:spPr>
      </p:pic>
    </p:spTree>
    <p:extLst>
      <p:ext uri="{BB962C8B-B14F-4D97-AF65-F5344CB8AC3E}">
        <p14:creationId xmlns:p14="http://schemas.microsoft.com/office/powerpoint/2010/main" val="335161983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6800" y="838200"/>
            <a:ext cx="7086600" cy="5638800"/>
          </a:xfrm>
        </p:spPr>
        <p:txBody>
          <a:bodyPr/>
          <a:lstStyle/>
          <a:p>
            <a:pPr algn="l" eaLnBrk="1" hangingPunct="1">
              <a:defRPr/>
            </a:pPr>
            <a:r>
              <a:rPr lang="en-US" sz="2400" dirty="0" smtClean="0"/>
              <a:t>1. Do I really need to be part </a:t>
            </a:r>
            <a:r>
              <a:rPr lang="en-US" sz="2400" dirty="0"/>
              <a:t>of the National Health </a:t>
            </a:r>
            <a:r>
              <a:rPr lang="en-US" sz="2400" dirty="0" smtClean="0"/>
              <a:t>System as a medical missionary?</a:t>
            </a:r>
            <a:br>
              <a:rPr lang="en-US" sz="2400" dirty="0" smtClean="0"/>
            </a:br>
            <a:r>
              <a:rPr lang="en-US" sz="2400" dirty="0"/>
              <a:t/>
            </a:r>
            <a:br>
              <a:rPr lang="en-US" sz="2400" dirty="0"/>
            </a:br>
            <a:r>
              <a:rPr lang="en-US" sz="2400" dirty="0"/>
              <a:t/>
            </a:r>
            <a:br>
              <a:rPr lang="en-US" sz="2400" dirty="0"/>
            </a:br>
            <a:r>
              <a:rPr lang="en-US" sz="2400" dirty="0" smtClean="0"/>
              <a:t>2. Are there Christians (organizations) in health-care in my country?</a:t>
            </a:r>
            <a:br>
              <a:rPr lang="en-US" sz="2400" dirty="0" smtClean="0"/>
            </a:br>
            <a:r>
              <a:rPr lang="en-US" sz="2400" dirty="0"/>
              <a:t/>
            </a:r>
            <a:br>
              <a:rPr lang="en-US" sz="2400" dirty="0"/>
            </a:br>
            <a:r>
              <a:rPr lang="en-US" sz="2400" dirty="0" smtClean="0"/>
              <a:t>3. Is there a Biblical basis or mandate to us as Christians?</a:t>
            </a:r>
          </a:p>
        </p:txBody>
      </p:sp>
      <p:sp>
        <p:nvSpPr>
          <p:cNvPr id="3" name="Slide Number Placeholder 2"/>
          <p:cNvSpPr>
            <a:spLocks noGrp="1"/>
          </p:cNvSpPr>
          <p:nvPr>
            <p:ph type="sldNum" sz="quarter" idx="12"/>
          </p:nvPr>
        </p:nvSpPr>
        <p:spPr/>
        <p:txBody>
          <a:bodyPr/>
          <a:lstStyle/>
          <a:p>
            <a:pPr>
              <a:defRPr/>
            </a:pPr>
            <a:fld id="{3D939D44-53D3-4FE1-9073-854AC11B4225}" type="slidenum">
              <a:rPr lang="en-US" smtClean="0">
                <a:solidFill>
                  <a:srgbClr val="FFFFFF"/>
                </a:solidFill>
              </a:rPr>
              <a:pPr>
                <a:defRPr/>
              </a:pPr>
              <a:t>15</a:t>
            </a:fld>
            <a:endParaRPr lang="en-US" dirty="0">
              <a:solidFill>
                <a:srgbClr val="FFFFFF"/>
              </a:solidFill>
            </a:endParaRPr>
          </a:p>
        </p:txBody>
      </p:sp>
    </p:spTree>
    <p:extLst>
      <p:ext uri="{BB962C8B-B14F-4D97-AF65-F5344CB8AC3E}">
        <p14:creationId xmlns:p14="http://schemas.microsoft.com/office/powerpoint/2010/main" val="18952538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2"/>
            <a:ext cx="8229600" cy="1855787"/>
          </a:xfrm>
        </p:spPr>
        <p:txBody>
          <a:bodyPr/>
          <a:lstStyle/>
          <a:p>
            <a:pPr eaLnBrk="1" hangingPunct="1">
              <a:defRPr/>
            </a:pPr>
            <a:r>
              <a:rPr lang="en-US" dirty="0" smtClean="0"/>
              <a:t>…from the Chair Medical Board and Dean of a Medical School in Kenya…</a:t>
            </a:r>
          </a:p>
        </p:txBody>
      </p:sp>
      <p:sp>
        <p:nvSpPr>
          <p:cNvPr id="3" name="Content Placeholder 2"/>
          <p:cNvSpPr>
            <a:spLocks noGrp="1"/>
          </p:cNvSpPr>
          <p:nvPr>
            <p:ph idx="1"/>
          </p:nvPr>
        </p:nvSpPr>
        <p:spPr>
          <a:xfrm>
            <a:off x="457200" y="2438400"/>
            <a:ext cx="8229600" cy="3692525"/>
          </a:xfrm>
        </p:spPr>
        <p:txBody>
          <a:bodyPr/>
          <a:lstStyle/>
          <a:p>
            <a:pPr eaLnBrk="1" hangingPunct="1">
              <a:buFont typeface="Arial" pitchFamily="34" charset="0"/>
              <a:buChar char="–"/>
              <a:defRPr/>
            </a:pPr>
            <a:r>
              <a:rPr lang="en-US" dirty="0" smtClean="0"/>
              <a:t>who had been educated in Christian schools</a:t>
            </a:r>
          </a:p>
          <a:p>
            <a:pPr eaLnBrk="1" hangingPunct="1">
              <a:buFont typeface="Arial" pitchFamily="34" charset="0"/>
              <a:buChar char="–"/>
              <a:defRPr/>
            </a:pPr>
            <a:r>
              <a:rPr lang="en-US" dirty="0" smtClean="0"/>
              <a:t>who was a member of a good church and attended regularly</a:t>
            </a:r>
          </a:p>
          <a:p>
            <a:pPr eaLnBrk="1" hangingPunct="1">
              <a:buFont typeface="Arial" pitchFamily="34" charset="0"/>
              <a:buChar char="–"/>
              <a:defRPr/>
            </a:pPr>
            <a:r>
              <a:rPr lang="en-US" dirty="0" smtClean="0"/>
              <a:t>who was working with several mission hospitals on an educational project..</a:t>
            </a:r>
          </a:p>
        </p:txBody>
      </p:sp>
      <p:sp>
        <p:nvSpPr>
          <p:cNvPr id="5" name="Slide Number Placeholder 4"/>
          <p:cNvSpPr>
            <a:spLocks noGrp="1"/>
          </p:cNvSpPr>
          <p:nvPr>
            <p:ph type="sldNum" sz="quarter" idx="12"/>
          </p:nvPr>
        </p:nvSpPr>
        <p:spPr/>
        <p:txBody>
          <a:bodyPr/>
          <a:lstStyle/>
          <a:p>
            <a:pPr>
              <a:defRPr/>
            </a:pPr>
            <a:fld id="{9D32D9CA-83F0-456D-A02B-78CBC9539678}" type="slidenum">
              <a:rPr lang="en-US" smtClean="0">
                <a:solidFill>
                  <a:srgbClr val="FFFFFF"/>
                </a:solidFill>
              </a:rPr>
              <a:pPr>
                <a:defRPr/>
              </a:pPr>
              <a:t>16</a:t>
            </a:fld>
            <a:endParaRPr lang="en-US" dirty="0">
              <a:solidFill>
                <a:srgbClr val="FFFFFF"/>
              </a:solidFill>
            </a:endParaRPr>
          </a:p>
        </p:txBody>
      </p:sp>
    </p:spTree>
    <p:extLst>
      <p:ext uri="{BB962C8B-B14F-4D97-AF65-F5344CB8AC3E}">
        <p14:creationId xmlns:p14="http://schemas.microsoft.com/office/powerpoint/2010/main" val="25182306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From the Dean…</a:t>
            </a:r>
          </a:p>
        </p:txBody>
      </p:sp>
      <p:sp>
        <p:nvSpPr>
          <p:cNvPr id="3" name="Content Placeholder 2"/>
          <p:cNvSpPr>
            <a:spLocks noGrp="1"/>
          </p:cNvSpPr>
          <p:nvPr>
            <p:ph idx="1"/>
          </p:nvPr>
        </p:nvSpPr>
        <p:spPr>
          <a:xfrm>
            <a:off x="457200" y="1600200"/>
            <a:ext cx="8229600" cy="3048000"/>
          </a:xfrm>
        </p:spPr>
        <p:txBody>
          <a:bodyPr/>
          <a:lstStyle/>
          <a:p>
            <a:pPr eaLnBrk="1" hangingPunct="1">
              <a:buFont typeface="Wingdings" pitchFamily="2" charset="2"/>
              <a:buNone/>
              <a:defRPr/>
            </a:pPr>
            <a:r>
              <a:rPr lang="en-US" dirty="0" smtClean="0"/>
              <a:t>“I do not see how this will work very easily. There is lack of trust on your part directed toward us. You do not show interest in being part of us or of this country’s system. We are good people but we do not know each other.”</a:t>
            </a:r>
          </a:p>
        </p:txBody>
      </p:sp>
      <p:sp>
        <p:nvSpPr>
          <p:cNvPr id="5" name="Slide Number Placeholder 4"/>
          <p:cNvSpPr>
            <a:spLocks noGrp="1"/>
          </p:cNvSpPr>
          <p:nvPr>
            <p:ph type="sldNum" sz="quarter" idx="12"/>
          </p:nvPr>
        </p:nvSpPr>
        <p:spPr/>
        <p:txBody>
          <a:bodyPr/>
          <a:lstStyle/>
          <a:p>
            <a:pPr>
              <a:defRPr/>
            </a:pPr>
            <a:fld id="{AE829BA1-19BB-4459-AE90-20371A9424C2}" type="slidenum">
              <a:rPr lang="en-US" smtClean="0">
                <a:solidFill>
                  <a:srgbClr val="FFFFFF"/>
                </a:solidFill>
              </a:rPr>
              <a:pPr>
                <a:defRPr/>
              </a:pPr>
              <a:t>17</a:t>
            </a:fld>
            <a:endParaRPr lang="en-US" dirty="0">
              <a:solidFill>
                <a:srgbClr val="FFFFFF"/>
              </a:solidFill>
            </a:endParaRPr>
          </a:p>
        </p:txBody>
      </p:sp>
    </p:spTree>
    <p:extLst>
      <p:ext uri="{BB962C8B-B14F-4D97-AF65-F5344CB8AC3E}">
        <p14:creationId xmlns:p14="http://schemas.microsoft.com/office/powerpoint/2010/main" val="28874192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52400"/>
            <a:ext cx="8229600" cy="838200"/>
          </a:xfrm>
        </p:spPr>
        <p:txBody>
          <a:bodyPr/>
          <a:lstStyle/>
          <a:p>
            <a:pPr eaLnBrk="1" hangingPunct="1">
              <a:defRPr/>
            </a:pPr>
            <a:r>
              <a:rPr lang="en-US" dirty="0" smtClean="0"/>
              <a:t>Objectives</a:t>
            </a:r>
          </a:p>
        </p:txBody>
      </p:sp>
      <p:sp>
        <p:nvSpPr>
          <p:cNvPr id="10243" name="Rectangle 3"/>
          <p:cNvSpPr>
            <a:spLocks noGrp="1" noChangeArrowheads="1"/>
          </p:cNvSpPr>
          <p:nvPr>
            <p:ph type="body" idx="1"/>
          </p:nvPr>
        </p:nvSpPr>
        <p:spPr>
          <a:xfrm>
            <a:off x="457200" y="1143000"/>
            <a:ext cx="8229600" cy="4987925"/>
          </a:xfrm>
        </p:spPr>
        <p:txBody>
          <a:bodyPr/>
          <a:lstStyle/>
          <a:p>
            <a:pPr marL="609600" indent="-609600" eaLnBrk="1" hangingPunct="1">
              <a:buFont typeface="Wingdings" pitchFamily="2" charset="2"/>
              <a:buAutoNum type="arabicPeriod"/>
              <a:defRPr/>
            </a:pPr>
            <a:r>
              <a:rPr lang="en-US" dirty="0" smtClean="0"/>
              <a:t>Understand the basic design of The Ministry of Health.</a:t>
            </a:r>
          </a:p>
          <a:p>
            <a:pPr marL="609600" indent="-609600" eaLnBrk="1" hangingPunct="1">
              <a:buFont typeface="Wingdings" pitchFamily="2" charset="2"/>
              <a:buAutoNum type="arabicPeriod"/>
              <a:defRPr/>
            </a:pPr>
            <a:r>
              <a:rPr lang="en-US" dirty="0" smtClean="0"/>
              <a:t>Identify the critical offices you need to be familiar with.</a:t>
            </a:r>
          </a:p>
          <a:p>
            <a:pPr marL="609600" indent="-609600" eaLnBrk="1" hangingPunct="1">
              <a:buFont typeface="Wingdings" pitchFamily="2" charset="2"/>
              <a:buAutoNum type="arabicPeriod"/>
              <a:defRPr/>
            </a:pPr>
            <a:r>
              <a:rPr lang="en-US" dirty="0" smtClean="0"/>
              <a:t>Understand the value of, and our Biblical mandate for, faith-based cooperation/collaboration with governmental and private sectors.</a:t>
            </a:r>
          </a:p>
        </p:txBody>
      </p:sp>
      <p:sp>
        <p:nvSpPr>
          <p:cNvPr id="3" name="Slide Number Placeholder 2"/>
          <p:cNvSpPr>
            <a:spLocks noGrp="1"/>
          </p:cNvSpPr>
          <p:nvPr>
            <p:ph type="sldNum" sz="quarter" idx="12"/>
          </p:nvPr>
        </p:nvSpPr>
        <p:spPr/>
        <p:txBody>
          <a:bodyPr/>
          <a:lstStyle/>
          <a:p>
            <a:pPr>
              <a:defRPr/>
            </a:pPr>
            <a:fld id="{FB04055C-D801-45DC-A69C-0F3C731E25DC}" type="slidenum">
              <a:rPr lang="en-US" smtClean="0">
                <a:solidFill>
                  <a:srgbClr val="FFFFFF"/>
                </a:solidFill>
              </a:rPr>
              <a:pPr>
                <a:defRPr/>
              </a:pPr>
              <a:t>18</a:t>
            </a:fld>
            <a:endParaRPr lang="en-US" dirty="0">
              <a:solidFill>
                <a:srgbClr val="FFFFFF"/>
              </a:solidFill>
            </a:endParaRPr>
          </a:p>
        </p:txBody>
      </p:sp>
    </p:spTree>
    <p:extLst>
      <p:ext uri="{BB962C8B-B14F-4D97-AF65-F5344CB8AC3E}">
        <p14:creationId xmlns:p14="http://schemas.microsoft.com/office/powerpoint/2010/main" val="30713203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2057400"/>
          </a:xfrm>
        </p:spPr>
        <p:txBody>
          <a:bodyPr/>
          <a:lstStyle/>
          <a:p>
            <a:pPr>
              <a:defRPr/>
            </a:pPr>
            <a:r>
              <a:rPr lang="en-US" dirty="0" smtClean="0"/>
              <a:t>Why should this be of interest to me?</a:t>
            </a:r>
            <a:endParaRPr lang="en-US" dirty="0"/>
          </a:p>
        </p:txBody>
      </p:sp>
      <p:sp>
        <p:nvSpPr>
          <p:cNvPr id="3" name="Content Placeholder 2"/>
          <p:cNvSpPr>
            <a:spLocks noGrp="1"/>
          </p:cNvSpPr>
          <p:nvPr>
            <p:ph idx="1"/>
          </p:nvPr>
        </p:nvSpPr>
        <p:spPr>
          <a:xfrm>
            <a:off x="457200" y="3429000"/>
            <a:ext cx="8229600" cy="2701925"/>
          </a:xfrm>
        </p:spPr>
        <p:txBody>
          <a:bodyPr/>
          <a:lstStyle/>
          <a:p>
            <a:pPr>
              <a:defRPr/>
            </a:pPr>
            <a:r>
              <a:rPr lang="en-US" dirty="0" smtClean="0"/>
              <a:t>What does God say?</a:t>
            </a:r>
          </a:p>
          <a:p>
            <a:pPr>
              <a:defRPr/>
            </a:pPr>
            <a:r>
              <a:rPr lang="en-US" dirty="0" smtClean="0"/>
              <a:t>Is there a Biblical basis?</a:t>
            </a:r>
            <a:endParaRPr lang="en-US" dirty="0"/>
          </a:p>
        </p:txBody>
      </p:sp>
      <p:sp>
        <p:nvSpPr>
          <p:cNvPr id="5" name="Slide Number Placeholder 4"/>
          <p:cNvSpPr>
            <a:spLocks noGrp="1"/>
          </p:cNvSpPr>
          <p:nvPr>
            <p:ph type="sldNum" sz="quarter" idx="12"/>
          </p:nvPr>
        </p:nvSpPr>
        <p:spPr/>
        <p:txBody>
          <a:bodyPr/>
          <a:lstStyle/>
          <a:p>
            <a:pPr>
              <a:defRPr/>
            </a:pPr>
            <a:fld id="{B906E0C7-7547-44F2-B78C-C2A81D150EDB}" type="slidenum">
              <a:rPr lang="en-US" smtClean="0">
                <a:solidFill>
                  <a:srgbClr val="FFFFFF"/>
                </a:solidFill>
              </a:rPr>
              <a:pPr>
                <a:defRPr/>
              </a:pPr>
              <a:t>19</a:t>
            </a:fld>
            <a:endParaRPr lang="en-US" dirty="0">
              <a:solidFill>
                <a:srgbClr val="FFFFFF"/>
              </a:solidFill>
            </a:endParaRPr>
          </a:p>
        </p:txBody>
      </p:sp>
    </p:spTree>
    <p:extLst>
      <p:ext uri="{BB962C8B-B14F-4D97-AF65-F5344CB8AC3E}">
        <p14:creationId xmlns:p14="http://schemas.microsoft.com/office/powerpoint/2010/main" val="9251233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pPr lvl="0" indent="-342900">
              <a:spcBef>
                <a:spcPts val="0"/>
              </a:spcBef>
              <a:spcAft>
                <a:spcPts val="0"/>
              </a:spcAft>
            </a:pPr>
            <a:r>
              <a:rPr lang="en-US" sz="2800" i="0" dirty="0" smtClean="0">
                <a:solidFill>
                  <a:srgbClr val="F6E9D5"/>
                </a:solidFill>
                <a:ea typeface="Cambria"/>
                <a:cs typeface="Times New Roman"/>
              </a:rPr>
              <a:t>Working with Universities, Governments &amp; National Healthcare</a:t>
            </a:r>
            <a:endParaRPr lang="en-US" sz="2800" b="0" i="0" dirty="0" smtClean="0">
              <a:solidFill>
                <a:srgbClr val="F6E9D5"/>
              </a:solidFill>
              <a:latin typeface="Times New Roman"/>
              <a:ea typeface="Cambria"/>
              <a:cs typeface="Times New Roman"/>
            </a:endParaRPr>
          </a:p>
        </p:txBody>
      </p:sp>
      <p:sp>
        <p:nvSpPr>
          <p:cNvPr id="3" name="Content Placeholder 2"/>
          <p:cNvSpPr>
            <a:spLocks noGrp="1"/>
          </p:cNvSpPr>
          <p:nvPr>
            <p:ph idx="1"/>
          </p:nvPr>
        </p:nvSpPr>
        <p:spPr>
          <a:xfrm>
            <a:off x="685800" y="2514600"/>
            <a:ext cx="7772400" cy="2971800"/>
          </a:xfrm>
        </p:spPr>
        <p:txBody>
          <a:bodyPr/>
          <a:lstStyle/>
          <a:p>
            <a:pPr marL="0" marR="0" algn="ctr">
              <a:spcBef>
                <a:spcPts val="0"/>
              </a:spcBef>
              <a:spcAft>
                <a:spcPts val="0"/>
              </a:spcAft>
              <a:buNone/>
            </a:pPr>
            <a:endParaRPr lang="en-US" sz="2800" dirty="0" smtClean="0">
              <a:latin typeface="Times New Roman"/>
              <a:ea typeface="Cambria"/>
              <a:cs typeface="Times New Roman"/>
            </a:endParaRPr>
          </a:p>
          <a:p>
            <a:endParaRPr lang="en-US" dirty="0"/>
          </a:p>
        </p:txBody>
      </p:sp>
      <p:sp>
        <p:nvSpPr>
          <p:cNvPr id="4" name="Content Placeholder 2"/>
          <p:cNvSpPr txBox="1">
            <a:spLocks/>
          </p:cNvSpPr>
          <p:nvPr/>
        </p:nvSpPr>
        <p:spPr bwMode="auto">
          <a:xfrm>
            <a:off x="304800" y="1524000"/>
            <a:ext cx="8534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defTabSz="914400" fontAlgn="base">
              <a:spcBef>
                <a:spcPct val="20000"/>
              </a:spcBef>
              <a:spcAft>
                <a:spcPct val="0"/>
              </a:spcAft>
            </a:pPr>
            <a:r>
              <a:rPr lang="en-US" sz="2000" b="1" kern="0" dirty="0">
                <a:solidFill>
                  <a:srgbClr val="F6E9D5"/>
                </a:solidFill>
              </a:rPr>
              <a:t>Panelists</a:t>
            </a:r>
            <a:endParaRPr lang="en-US" sz="2000" kern="0" dirty="0">
              <a:solidFill>
                <a:srgbClr val="F6E9D5"/>
              </a:solidFill>
            </a:endParaRPr>
          </a:p>
          <a:p>
            <a:pPr marL="342900" indent="-342900" defTabSz="914400" fontAlgn="base">
              <a:spcBef>
                <a:spcPct val="20000"/>
              </a:spcBef>
              <a:spcAft>
                <a:spcPct val="0"/>
              </a:spcAft>
            </a:pPr>
            <a:r>
              <a:rPr lang="en-US" b="1" kern="0" dirty="0">
                <a:solidFill>
                  <a:srgbClr val="F6E9D5"/>
                </a:solidFill>
              </a:rPr>
              <a:t>	Matthew Koh</a:t>
            </a:r>
            <a:r>
              <a:rPr lang="en-US" kern="0" dirty="0">
                <a:solidFill>
                  <a:srgbClr val="F6E9D5"/>
                </a:solidFill>
              </a:rPr>
              <a:t>, MD, is a general surgeon from Singapore. He is President of MSI Professional Services, serving in southwest China.</a:t>
            </a:r>
          </a:p>
          <a:p>
            <a:pPr marL="342900" indent="-342900" defTabSz="914400" fontAlgn="base">
              <a:spcBef>
                <a:spcPct val="20000"/>
              </a:spcBef>
              <a:spcAft>
                <a:spcPct val="0"/>
              </a:spcAft>
            </a:pPr>
            <a:endParaRPr lang="en-US" sz="600" kern="0" dirty="0">
              <a:solidFill>
                <a:srgbClr val="F6E9D5"/>
              </a:solidFill>
            </a:endParaRPr>
          </a:p>
          <a:p>
            <a:pPr marL="342900" indent="-342900" defTabSz="914400" fontAlgn="base">
              <a:spcBef>
                <a:spcPct val="20000"/>
              </a:spcBef>
              <a:spcAft>
                <a:spcPct val="0"/>
              </a:spcAft>
            </a:pPr>
            <a:r>
              <a:rPr lang="en-US" b="1" kern="0" dirty="0">
                <a:solidFill>
                  <a:srgbClr val="F6E9D5"/>
                </a:solidFill>
              </a:rPr>
              <a:t>	James D. Smith</a:t>
            </a:r>
            <a:r>
              <a:rPr lang="en-US" kern="0" dirty="0">
                <a:solidFill>
                  <a:srgbClr val="F6E9D5"/>
                </a:solidFill>
              </a:rPr>
              <a:t>, MD, Professor Emeritus of Otolaryngology, Oregon Health &amp; Science University. Chairman of the Medical Education International (MEI) Advisory Council.</a:t>
            </a:r>
          </a:p>
          <a:p>
            <a:pPr marL="342900" indent="-342900" defTabSz="914400" fontAlgn="base">
              <a:spcBef>
                <a:spcPct val="20000"/>
              </a:spcBef>
              <a:spcAft>
                <a:spcPct val="0"/>
              </a:spcAft>
            </a:pPr>
            <a:endParaRPr lang="en-US" sz="600" kern="0" dirty="0">
              <a:solidFill>
                <a:srgbClr val="F6E9D5"/>
              </a:solidFill>
            </a:endParaRPr>
          </a:p>
          <a:p>
            <a:pPr marL="342900" indent="-342900" defTabSz="914400" fontAlgn="base">
              <a:spcBef>
                <a:spcPct val="20000"/>
              </a:spcBef>
              <a:spcAft>
                <a:spcPct val="0"/>
              </a:spcAft>
            </a:pPr>
            <a:r>
              <a:rPr lang="en-US" b="1" kern="0" dirty="0">
                <a:solidFill>
                  <a:srgbClr val="F6E9D5"/>
                </a:solidFill>
              </a:rPr>
              <a:t>	Daniel Tolan</a:t>
            </a:r>
            <a:r>
              <a:rPr lang="en-US" kern="0" dirty="0">
                <a:solidFill>
                  <a:srgbClr val="F6E9D5"/>
                </a:solidFill>
              </a:rPr>
              <a:t>, MD, lived full time in Kenya from 1989 to 2002. He and Cindy are missionaries with World Gospel Mission, now working in missionary recruitment and retention and with Christian Medical Dental Associations (CMDA).</a:t>
            </a:r>
          </a:p>
          <a:p>
            <a:pPr marL="342900" indent="-342900" defTabSz="914400" fontAlgn="base">
              <a:spcBef>
                <a:spcPct val="20000"/>
              </a:spcBef>
              <a:spcAft>
                <a:spcPct val="0"/>
              </a:spcAft>
            </a:pPr>
            <a:endParaRPr lang="en-US" sz="600" kern="0" dirty="0">
              <a:solidFill>
                <a:srgbClr val="F6E9D5"/>
              </a:solidFill>
            </a:endParaRPr>
          </a:p>
          <a:p>
            <a:pPr marL="342900" indent="-342900" defTabSz="914400" fontAlgn="base">
              <a:spcBef>
                <a:spcPct val="20000"/>
              </a:spcBef>
              <a:spcAft>
                <a:spcPct val="0"/>
              </a:spcAft>
            </a:pPr>
            <a:r>
              <a:rPr lang="en-US" b="1" kern="0" dirty="0">
                <a:solidFill>
                  <a:srgbClr val="F6E9D5"/>
                </a:solidFill>
              </a:rPr>
              <a:t>	Neil O. Thompson</a:t>
            </a:r>
            <a:r>
              <a:rPr lang="en-US" kern="0" dirty="0">
                <a:solidFill>
                  <a:srgbClr val="F6E9D5"/>
                </a:solidFill>
              </a:rPr>
              <a:t>, MD, Panel Moderator. Served as missionary surgeon at Manorom Christian Hospital in Central Thailand from 1978-2001. He is now Medical Mission Advocate with OMF International.</a:t>
            </a:r>
          </a:p>
          <a:p>
            <a:pPr marL="342900" indent="-342900" defTabSz="914400" fontAlgn="base">
              <a:spcBef>
                <a:spcPct val="20000"/>
              </a:spcBef>
              <a:spcAft>
                <a:spcPct val="0"/>
              </a:spcAft>
            </a:pPr>
            <a:endParaRPr lang="en-US" sz="3000" kern="0" dirty="0">
              <a:solidFill>
                <a:srgbClr val="F6E9D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Our Biblical mandate and principles</a:t>
            </a:r>
            <a:endParaRPr lang="en-US" sz="3600" dirty="0"/>
          </a:p>
        </p:txBody>
      </p:sp>
      <p:sp>
        <p:nvSpPr>
          <p:cNvPr id="3" name="Content Placeholder 2"/>
          <p:cNvSpPr>
            <a:spLocks noGrp="1"/>
          </p:cNvSpPr>
          <p:nvPr>
            <p:ph idx="1"/>
          </p:nvPr>
        </p:nvSpPr>
        <p:spPr/>
        <p:txBody>
          <a:bodyPr/>
          <a:lstStyle/>
          <a:p>
            <a:pPr>
              <a:defRPr/>
            </a:pPr>
            <a:r>
              <a:rPr lang="en-US" dirty="0">
                <a:effectLst/>
              </a:rPr>
              <a:t>G</a:t>
            </a:r>
            <a:r>
              <a:rPr lang="en-US" dirty="0" smtClean="0">
                <a:effectLst/>
              </a:rPr>
              <a:t>overnment </a:t>
            </a:r>
            <a:r>
              <a:rPr lang="en-US" dirty="0">
                <a:effectLst/>
              </a:rPr>
              <a:t>is God's </a:t>
            </a:r>
            <a:r>
              <a:rPr lang="en-US" dirty="0" smtClean="0">
                <a:effectLst/>
              </a:rPr>
              <a:t>institution</a:t>
            </a:r>
          </a:p>
          <a:p>
            <a:pPr lvl="1">
              <a:defRPr/>
            </a:pPr>
            <a:r>
              <a:rPr lang="en-US" kern="1200" dirty="0" smtClean="0">
                <a:solidFill>
                  <a:srgbClr val="FFFF00"/>
                </a:solidFill>
                <a:effectLst/>
                <a:ea typeface="+mn-ea"/>
                <a:cs typeface="+mn-cs"/>
              </a:rPr>
              <a:t>Genesis 9:1-7 </a:t>
            </a:r>
            <a:r>
              <a:rPr lang="en-US" kern="1200" dirty="0" smtClean="0">
                <a:effectLst/>
                <a:ea typeface="+mn-ea"/>
                <a:cs typeface="+mn-cs"/>
              </a:rPr>
              <a:t>– civil government began</a:t>
            </a:r>
          </a:p>
          <a:p>
            <a:pPr lvl="1">
              <a:defRPr/>
            </a:pPr>
            <a:r>
              <a:rPr lang="en-US" kern="1200" dirty="0" smtClean="0">
                <a:solidFill>
                  <a:srgbClr val="FFFF00"/>
                </a:solidFill>
                <a:effectLst/>
              </a:rPr>
              <a:t>Exodus 20-22 </a:t>
            </a:r>
            <a:r>
              <a:rPr lang="en-US" kern="1200" dirty="0" smtClean="0">
                <a:effectLst/>
              </a:rPr>
              <a:t>– patterns established</a:t>
            </a:r>
          </a:p>
          <a:p>
            <a:pPr lvl="1">
              <a:defRPr/>
            </a:pPr>
            <a:r>
              <a:rPr lang="en-US" kern="1200" dirty="0">
                <a:solidFill>
                  <a:srgbClr val="FFFF00"/>
                </a:solidFill>
                <a:effectLst/>
              </a:rPr>
              <a:t>Daniel </a:t>
            </a:r>
            <a:r>
              <a:rPr lang="en-US" kern="1200" dirty="0" smtClean="0">
                <a:solidFill>
                  <a:srgbClr val="FFFF00"/>
                </a:solidFill>
                <a:effectLst/>
              </a:rPr>
              <a:t>2:20-21 </a:t>
            </a:r>
            <a:r>
              <a:rPr lang="en-US" kern="1200" dirty="0" smtClean="0">
                <a:effectLst/>
              </a:rPr>
              <a:t>– God </a:t>
            </a:r>
            <a:r>
              <a:rPr lang="en-US" kern="1200" dirty="0" smtClean="0">
                <a:effectLst/>
                <a:ea typeface="+mn-ea"/>
                <a:cs typeface="+mn-cs"/>
              </a:rPr>
              <a:t>changes rulers</a:t>
            </a:r>
          </a:p>
          <a:p>
            <a:pPr lvl="1">
              <a:defRPr/>
            </a:pPr>
            <a:r>
              <a:rPr lang="en-US" kern="1200" dirty="0">
                <a:solidFill>
                  <a:srgbClr val="FFFF00"/>
                </a:solidFill>
                <a:effectLst/>
              </a:rPr>
              <a:t>Romans </a:t>
            </a:r>
            <a:r>
              <a:rPr lang="en-US" kern="1200" dirty="0" smtClean="0">
                <a:solidFill>
                  <a:srgbClr val="FFFF00"/>
                </a:solidFill>
                <a:effectLst/>
              </a:rPr>
              <a:t>13:1 </a:t>
            </a:r>
            <a:r>
              <a:rPr lang="en-US" kern="1200" dirty="0" smtClean="0">
                <a:effectLst/>
              </a:rPr>
              <a:t>- ordains </a:t>
            </a:r>
            <a:r>
              <a:rPr lang="en-US" kern="1200" dirty="0">
                <a:effectLst/>
              </a:rPr>
              <a:t>civil powers</a:t>
            </a:r>
            <a:endParaRPr lang="en-US" dirty="0"/>
          </a:p>
        </p:txBody>
      </p:sp>
      <p:sp>
        <p:nvSpPr>
          <p:cNvPr id="5" name="Slide Number Placeholder 4"/>
          <p:cNvSpPr>
            <a:spLocks noGrp="1"/>
          </p:cNvSpPr>
          <p:nvPr>
            <p:ph type="sldNum" sz="quarter" idx="12"/>
          </p:nvPr>
        </p:nvSpPr>
        <p:spPr/>
        <p:txBody>
          <a:bodyPr/>
          <a:lstStyle/>
          <a:p>
            <a:pPr>
              <a:defRPr/>
            </a:pPr>
            <a:fld id="{655737F9-9B0E-4307-860C-E697111CF33B}" type="slidenum">
              <a:rPr lang="en-US" smtClean="0">
                <a:solidFill>
                  <a:srgbClr val="FFFFFF"/>
                </a:solidFill>
              </a:rPr>
              <a:pPr>
                <a:defRPr/>
              </a:pPr>
              <a:t>20</a:t>
            </a:fld>
            <a:endParaRPr lang="en-US" dirty="0">
              <a:solidFill>
                <a:srgbClr val="FFFFFF"/>
              </a:solidFill>
            </a:endParaRPr>
          </a:p>
        </p:txBody>
      </p:sp>
    </p:spTree>
    <p:extLst>
      <p:ext uri="{BB962C8B-B14F-4D97-AF65-F5344CB8AC3E}">
        <p14:creationId xmlns:p14="http://schemas.microsoft.com/office/powerpoint/2010/main" val="4535343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Biblical principles and mandate</a:t>
            </a:r>
            <a:endParaRPr lang="en-US" dirty="0"/>
          </a:p>
        </p:txBody>
      </p:sp>
      <p:sp>
        <p:nvSpPr>
          <p:cNvPr id="3" name="Content Placeholder 2"/>
          <p:cNvSpPr>
            <a:spLocks noGrp="1"/>
          </p:cNvSpPr>
          <p:nvPr>
            <p:ph idx="1"/>
          </p:nvPr>
        </p:nvSpPr>
        <p:spPr/>
        <p:txBody>
          <a:bodyPr/>
          <a:lstStyle/>
          <a:p>
            <a:pPr>
              <a:defRPr/>
            </a:pPr>
            <a:r>
              <a:rPr lang="en-US" dirty="0">
                <a:effectLst/>
              </a:rPr>
              <a:t>God </a:t>
            </a:r>
            <a:r>
              <a:rPr lang="en-US" dirty="0" smtClean="0">
                <a:effectLst/>
              </a:rPr>
              <a:t>directs </a:t>
            </a:r>
            <a:r>
              <a:rPr lang="en-US" dirty="0">
                <a:effectLst/>
              </a:rPr>
              <a:t>His </a:t>
            </a:r>
            <a:r>
              <a:rPr lang="en-US" dirty="0" smtClean="0">
                <a:effectLst/>
              </a:rPr>
              <a:t>institutions</a:t>
            </a:r>
          </a:p>
          <a:p>
            <a:pPr lvl="1">
              <a:defRPr/>
            </a:pPr>
            <a:r>
              <a:rPr lang="en-US" dirty="0" smtClean="0">
                <a:solidFill>
                  <a:srgbClr val="FFFF00"/>
                </a:solidFill>
              </a:rPr>
              <a:t>Exodus 21-22</a:t>
            </a:r>
            <a:r>
              <a:rPr lang="en-US" dirty="0" smtClean="0"/>
              <a:t>  address crimes such as murder, manslaughter, slavery, kidnapping, abortion, infanticide, robbery</a:t>
            </a:r>
          </a:p>
          <a:p>
            <a:pPr lvl="1">
              <a:defRPr/>
            </a:pPr>
            <a:r>
              <a:rPr lang="en-US" dirty="0" smtClean="0">
                <a:solidFill>
                  <a:srgbClr val="FFFF00"/>
                </a:solidFill>
              </a:rPr>
              <a:t>Leviticus 13, 20 </a:t>
            </a:r>
            <a:r>
              <a:rPr lang="en-US" dirty="0" smtClean="0"/>
              <a:t>public health laws</a:t>
            </a:r>
          </a:p>
          <a:p>
            <a:pPr lvl="1">
              <a:defRPr/>
            </a:pPr>
            <a:r>
              <a:rPr lang="en-US" dirty="0" smtClean="0">
                <a:solidFill>
                  <a:srgbClr val="FFFF00"/>
                </a:solidFill>
              </a:rPr>
              <a:t>Deuteronomy 17-22 </a:t>
            </a:r>
            <a:r>
              <a:rPr lang="en-US" dirty="0" smtClean="0"/>
              <a:t>power of courts for standards, conduct  and punishment</a:t>
            </a:r>
          </a:p>
          <a:p>
            <a:pPr lvl="1">
              <a:defRPr/>
            </a:pPr>
            <a:r>
              <a:rPr lang="en-US" dirty="0" smtClean="0">
                <a:solidFill>
                  <a:srgbClr val="FFFF00"/>
                </a:solidFill>
              </a:rPr>
              <a:t>Exodus 18 and 1 Tim 3 </a:t>
            </a:r>
            <a:r>
              <a:rPr lang="en-US" dirty="0" smtClean="0"/>
              <a:t>qualifications of leadership in church and civil government</a:t>
            </a:r>
            <a:endParaRPr lang="en-US" dirty="0"/>
          </a:p>
        </p:txBody>
      </p:sp>
      <p:sp>
        <p:nvSpPr>
          <p:cNvPr id="5" name="Slide Number Placeholder 4"/>
          <p:cNvSpPr>
            <a:spLocks noGrp="1"/>
          </p:cNvSpPr>
          <p:nvPr>
            <p:ph type="sldNum" sz="quarter" idx="12"/>
          </p:nvPr>
        </p:nvSpPr>
        <p:spPr/>
        <p:txBody>
          <a:bodyPr/>
          <a:lstStyle/>
          <a:p>
            <a:pPr>
              <a:defRPr/>
            </a:pPr>
            <a:fld id="{46618E1F-33AF-4A37-AF5B-8AC9A2ABCEBA}" type="slidenum">
              <a:rPr lang="en-US" smtClean="0">
                <a:solidFill>
                  <a:srgbClr val="FFFFFF"/>
                </a:solidFill>
              </a:rPr>
              <a:pPr>
                <a:defRPr/>
              </a:pPr>
              <a:t>21</a:t>
            </a:fld>
            <a:endParaRPr lang="en-US" dirty="0">
              <a:solidFill>
                <a:srgbClr val="FFFFFF"/>
              </a:solidFill>
            </a:endParaRPr>
          </a:p>
        </p:txBody>
      </p:sp>
    </p:spTree>
    <p:extLst>
      <p:ext uri="{BB962C8B-B14F-4D97-AF65-F5344CB8AC3E}">
        <p14:creationId xmlns:p14="http://schemas.microsoft.com/office/powerpoint/2010/main" val="16380528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Biblical Principles and Mandate</a:t>
            </a:r>
            <a:endParaRPr lang="en-US" dirty="0"/>
          </a:p>
        </p:txBody>
      </p:sp>
      <p:sp>
        <p:nvSpPr>
          <p:cNvPr id="3" name="Content Placeholder 2"/>
          <p:cNvSpPr>
            <a:spLocks noGrp="1"/>
          </p:cNvSpPr>
          <p:nvPr>
            <p:ph idx="1"/>
          </p:nvPr>
        </p:nvSpPr>
        <p:spPr/>
        <p:txBody>
          <a:bodyPr/>
          <a:lstStyle/>
          <a:p>
            <a:pPr>
              <a:defRPr/>
            </a:pPr>
            <a:r>
              <a:rPr lang="en-US" dirty="0">
                <a:effectLst/>
              </a:rPr>
              <a:t>S</a:t>
            </a:r>
            <a:r>
              <a:rPr lang="en-US" dirty="0" smtClean="0">
                <a:effectLst/>
              </a:rPr>
              <a:t>ecularizing </a:t>
            </a:r>
            <a:r>
              <a:rPr lang="en-US" dirty="0">
                <a:effectLst/>
              </a:rPr>
              <a:t>government is an affront to a Holy </a:t>
            </a:r>
            <a:r>
              <a:rPr lang="en-US" dirty="0" smtClean="0">
                <a:effectLst/>
              </a:rPr>
              <a:t>God</a:t>
            </a:r>
          </a:p>
          <a:p>
            <a:pPr lvl="1">
              <a:defRPr/>
            </a:pPr>
            <a:r>
              <a:rPr lang="en-US" dirty="0" smtClean="0">
                <a:solidFill>
                  <a:srgbClr val="FFFF00"/>
                </a:solidFill>
                <a:effectLst/>
              </a:rPr>
              <a:t>Romans 13:3-4</a:t>
            </a:r>
            <a:r>
              <a:rPr lang="en-US" dirty="0" smtClean="0">
                <a:effectLst/>
              </a:rPr>
              <a:t> civil </a:t>
            </a:r>
            <a:r>
              <a:rPr lang="en-US" dirty="0">
                <a:effectLst/>
              </a:rPr>
              <a:t>leaders are "ministers of </a:t>
            </a:r>
            <a:r>
              <a:rPr lang="en-US" dirty="0" smtClean="0">
                <a:effectLst/>
              </a:rPr>
              <a:t>God“</a:t>
            </a:r>
          </a:p>
          <a:p>
            <a:pPr lvl="1">
              <a:defRPr/>
            </a:pPr>
            <a:r>
              <a:rPr lang="en-US" dirty="0" smtClean="0">
                <a:solidFill>
                  <a:srgbClr val="FFFF00"/>
                </a:solidFill>
              </a:rPr>
              <a:t>Daniel 2, Psalm 75:6-7, Esther 4:14</a:t>
            </a:r>
            <a:r>
              <a:rPr lang="en-US" dirty="0" smtClean="0"/>
              <a:t> the reality of sovereign appointments</a:t>
            </a:r>
          </a:p>
          <a:p>
            <a:pPr lvl="1">
              <a:defRPr/>
            </a:pPr>
            <a:r>
              <a:rPr lang="en-US" dirty="0" smtClean="0">
                <a:solidFill>
                  <a:srgbClr val="FFFF00"/>
                </a:solidFill>
              </a:rPr>
              <a:t>1 Kings 3:16-27, Proverbs 3:5-6</a:t>
            </a:r>
            <a:r>
              <a:rPr lang="en-US" dirty="0" smtClean="0"/>
              <a:t> Wisdom comes from dependency not our own understanding</a:t>
            </a:r>
            <a:endParaRPr lang="en-US" dirty="0"/>
          </a:p>
        </p:txBody>
      </p:sp>
      <p:sp>
        <p:nvSpPr>
          <p:cNvPr id="5" name="Slide Number Placeholder 4"/>
          <p:cNvSpPr>
            <a:spLocks noGrp="1"/>
          </p:cNvSpPr>
          <p:nvPr>
            <p:ph type="sldNum" sz="quarter" idx="12"/>
          </p:nvPr>
        </p:nvSpPr>
        <p:spPr/>
        <p:txBody>
          <a:bodyPr/>
          <a:lstStyle/>
          <a:p>
            <a:pPr>
              <a:defRPr/>
            </a:pPr>
            <a:fld id="{318462F3-35AA-4D7B-9EA0-CC4219E00DD8}" type="slidenum">
              <a:rPr lang="en-US" smtClean="0">
                <a:solidFill>
                  <a:srgbClr val="FFFFFF"/>
                </a:solidFill>
              </a:rPr>
              <a:pPr>
                <a:defRPr/>
              </a:pPr>
              <a:t>22</a:t>
            </a:fld>
            <a:endParaRPr lang="en-US" dirty="0">
              <a:solidFill>
                <a:srgbClr val="FFFFFF"/>
              </a:solidFill>
            </a:endParaRPr>
          </a:p>
        </p:txBody>
      </p:sp>
    </p:spTree>
    <p:extLst>
      <p:ext uri="{BB962C8B-B14F-4D97-AF65-F5344CB8AC3E}">
        <p14:creationId xmlns:p14="http://schemas.microsoft.com/office/powerpoint/2010/main" val="31054935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457200"/>
            <a:ext cx="8686800" cy="2971800"/>
          </a:xfrm>
        </p:spPr>
        <p:txBody>
          <a:bodyPr/>
          <a:lstStyle/>
          <a:p>
            <a:pPr algn="l" eaLnBrk="1" hangingPunct="1">
              <a:defRPr/>
            </a:pPr>
            <a:r>
              <a:rPr lang="en-US" sz="4000" dirty="0" smtClean="0"/>
              <a:t>Health Care Services in most countries can be divided conveniently into three official sub-sectors.</a:t>
            </a:r>
            <a:br>
              <a:rPr lang="en-US" sz="4000" dirty="0" smtClean="0"/>
            </a:br>
            <a:endParaRPr lang="en-US" sz="4000" dirty="0" smtClean="0"/>
          </a:p>
        </p:txBody>
      </p:sp>
      <p:sp>
        <p:nvSpPr>
          <p:cNvPr id="12291" name="Rectangle 3"/>
          <p:cNvSpPr>
            <a:spLocks noGrp="1" noChangeArrowheads="1"/>
          </p:cNvSpPr>
          <p:nvPr>
            <p:ph type="body" idx="1"/>
          </p:nvPr>
        </p:nvSpPr>
        <p:spPr>
          <a:xfrm>
            <a:off x="457200" y="3505200"/>
            <a:ext cx="8458200" cy="2625725"/>
          </a:xfrm>
        </p:spPr>
        <p:txBody>
          <a:bodyPr/>
          <a:lstStyle/>
          <a:p>
            <a:pPr eaLnBrk="1" hangingPunct="1">
              <a:defRPr/>
            </a:pPr>
            <a:r>
              <a:rPr lang="en-US" dirty="0" smtClean="0"/>
              <a:t>Public</a:t>
            </a:r>
          </a:p>
          <a:p>
            <a:pPr eaLnBrk="1" hangingPunct="1">
              <a:defRPr/>
            </a:pPr>
            <a:r>
              <a:rPr lang="en-US" dirty="0" smtClean="0"/>
              <a:t>Voluntary ( Non Governmental Organizations - abbreviated NGOs)</a:t>
            </a:r>
          </a:p>
          <a:p>
            <a:pPr eaLnBrk="1" hangingPunct="1">
              <a:defRPr/>
            </a:pPr>
            <a:r>
              <a:rPr lang="en-US" dirty="0" smtClean="0"/>
              <a:t>Private</a:t>
            </a:r>
          </a:p>
        </p:txBody>
      </p:sp>
      <p:sp>
        <p:nvSpPr>
          <p:cNvPr id="3" name="Slide Number Placeholder 2"/>
          <p:cNvSpPr>
            <a:spLocks noGrp="1"/>
          </p:cNvSpPr>
          <p:nvPr>
            <p:ph type="sldNum" sz="quarter" idx="12"/>
          </p:nvPr>
        </p:nvSpPr>
        <p:spPr/>
        <p:txBody>
          <a:bodyPr/>
          <a:lstStyle/>
          <a:p>
            <a:pPr>
              <a:defRPr/>
            </a:pPr>
            <a:fld id="{0FD69F17-80DD-4550-8F85-F0FFFB68C057}" type="slidenum">
              <a:rPr lang="en-US" smtClean="0">
                <a:solidFill>
                  <a:srgbClr val="FFFFFF"/>
                </a:solidFill>
              </a:rPr>
              <a:pPr>
                <a:defRPr/>
              </a:pPr>
              <a:t>23</a:t>
            </a:fld>
            <a:endParaRPr lang="en-US" dirty="0">
              <a:solidFill>
                <a:srgbClr val="FFFFFF"/>
              </a:solidFill>
            </a:endParaRPr>
          </a:p>
        </p:txBody>
      </p:sp>
    </p:spTree>
    <p:extLst>
      <p:ext uri="{BB962C8B-B14F-4D97-AF65-F5344CB8AC3E}">
        <p14:creationId xmlns:p14="http://schemas.microsoft.com/office/powerpoint/2010/main" val="29582663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dirty="0" smtClean="0"/>
              <a:t>Public sub-sector</a:t>
            </a:r>
          </a:p>
        </p:txBody>
      </p:sp>
      <p:sp>
        <p:nvSpPr>
          <p:cNvPr id="13315" name="Rectangle 3"/>
          <p:cNvSpPr>
            <a:spLocks noGrp="1" noChangeArrowheads="1"/>
          </p:cNvSpPr>
          <p:nvPr>
            <p:ph type="body" idx="1"/>
          </p:nvPr>
        </p:nvSpPr>
        <p:spPr/>
        <p:txBody>
          <a:bodyPr/>
          <a:lstStyle/>
          <a:p>
            <a:pPr eaLnBrk="1" hangingPunct="1">
              <a:defRPr/>
            </a:pPr>
            <a:r>
              <a:rPr lang="en-US" dirty="0" smtClean="0"/>
              <a:t>Government owned health services and other parastatals. (A parastatal being a company or agency owned or controlled wholly or partly by the government.) </a:t>
            </a:r>
          </a:p>
        </p:txBody>
      </p:sp>
      <p:sp>
        <p:nvSpPr>
          <p:cNvPr id="3" name="Slide Number Placeholder 2"/>
          <p:cNvSpPr>
            <a:spLocks noGrp="1"/>
          </p:cNvSpPr>
          <p:nvPr>
            <p:ph type="sldNum" sz="quarter" idx="12"/>
          </p:nvPr>
        </p:nvSpPr>
        <p:spPr/>
        <p:txBody>
          <a:bodyPr/>
          <a:lstStyle/>
          <a:p>
            <a:pPr>
              <a:defRPr/>
            </a:pPr>
            <a:fld id="{0CAE0369-FF47-4439-861A-EF6C13B9E041}" type="slidenum">
              <a:rPr lang="en-US" smtClean="0">
                <a:solidFill>
                  <a:srgbClr val="FFFFFF"/>
                </a:solidFill>
              </a:rPr>
              <a:pPr>
                <a:defRPr/>
              </a:pPr>
              <a:t>24</a:t>
            </a:fld>
            <a:endParaRPr lang="en-US" dirty="0">
              <a:solidFill>
                <a:srgbClr val="FFFFFF"/>
              </a:solidFill>
            </a:endParaRPr>
          </a:p>
        </p:txBody>
      </p:sp>
    </p:spTree>
    <p:extLst>
      <p:ext uri="{BB962C8B-B14F-4D97-AF65-F5344CB8AC3E}">
        <p14:creationId xmlns:p14="http://schemas.microsoft.com/office/powerpoint/2010/main" val="421539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smtClean="0"/>
              <a:t>Voluntary sub-sector</a:t>
            </a:r>
          </a:p>
        </p:txBody>
      </p:sp>
      <p:sp>
        <p:nvSpPr>
          <p:cNvPr id="14339" name="Rectangle 3"/>
          <p:cNvSpPr>
            <a:spLocks noGrp="1" noChangeArrowheads="1"/>
          </p:cNvSpPr>
          <p:nvPr>
            <p:ph type="body" idx="1"/>
          </p:nvPr>
        </p:nvSpPr>
        <p:spPr/>
        <p:txBody>
          <a:bodyPr/>
          <a:lstStyle/>
          <a:p>
            <a:pPr eaLnBrk="1" hangingPunct="1">
              <a:lnSpc>
                <a:spcPct val="90000"/>
              </a:lnSpc>
              <a:defRPr/>
            </a:pPr>
            <a:r>
              <a:rPr lang="en-US" dirty="0" smtClean="0"/>
              <a:t>Health activities of what are popularly known as Non Governmental Organisations or NGOs. Examples:</a:t>
            </a:r>
          </a:p>
          <a:p>
            <a:pPr lvl="1" eaLnBrk="1" hangingPunct="1">
              <a:lnSpc>
                <a:spcPct val="90000"/>
              </a:lnSpc>
              <a:defRPr/>
            </a:pPr>
            <a:r>
              <a:rPr lang="en-US" dirty="0" smtClean="0"/>
              <a:t>Faith-based health services</a:t>
            </a:r>
          </a:p>
          <a:p>
            <a:pPr lvl="1" eaLnBrk="1" hangingPunct="1">
              <a:lnSpc>
                <a:spcPct val="90000"/>
              </a:lnSpc>
              <a:defRPr/>
            </a:pPr>
            <a:r>
              <a:rPr lang="en-US" dirty="0" smtClean="0"/>
              <a:t>The Red Cross</a:t>
            </a:r>
          </a:p>
          <a:p>
            <a:pPr lvl="1" eaLnBrk="1" hangingPunct="1">
              <a:lnSpc>
                <a:spcPct val="90000"/>
              </a:lnSpc>
              <a:defRPr/>
            </a:pPr>
            <a:r>
              <a:rPr lang="en-US" dirty="0" smtClean="0"/>
              <a:t>WHO</a:t>
            </a:r>
          </a:p>
          <a:p>
            <a:pPr lvl="1" eaLnBrk="1" hangingPunct="1">
              <a:lnSpc>
                <a:spcPct val="90000"/>
              </a:lnSpc>
              <a:defRPr/>
            </a:pPr>
            <a:r>
              <a:rPr lang="en-US" dirty="0" smtClean="0"/>
              <a:t>Doctors Without Borders</a:t>
            </a:r>
          </a:p>
          <a:p>
            <a:pPr eaLnBrk="1" hangingPunct="1">
              <a:lnSpc>
                <a:spcPct val="90000"/>
              </a:lnSpc>
              <a:defRPr/>
            </a:pPr>
            <a:r>
              <a:rPr lang="en-US" dirty="0" smtClean="0"/>
              <a:t>NGOs can be as small as a handful of staff to literally hundreds. </a:t>
            </a:r>
          </a:p>
          <a:p>
            <a:pPr eaLnBrk="1" hangingPunct="1">
              <a:lnSpc>
                <a:spcPct val="90000"/>
              </a:lnSpc>
              <a:buFont typeface="Wingdings" pitchFamily="2" charset="2"/>
              <a:buNone/>
              <a:defRPr/>
            </a:pPr>
            <a:endParaRPr lang="en-US" dirty="0" smtClean="0"/>
          </a:p>
        </p:txBody>
      </p:sp>
      <p:sp>
        <p:nvSpPr>
          <p:cNvPr id="3" name="Slide Number Placeholder 2"/>
          <p:cNvSpPr>
            <a:spLocks noGrp="1"/>
          </p:cNvSpPr>
          <p:nvPr>
            <p:ph type="sldNum" sz="quarter" idx="12"/>
          </p:nvPr>
        </p:nvSpPr>
        <p:spPr/>
        <p:txBody>
          <a:bodyPr/>
          <a:lstStyle/>
          <a:p>
            <a:pPr>
              <a:defRPr/>
            </a:pPr>
            <a:fld id="{4D81A071-CAC4-4448-BEA9-440E85675372}" type="slidenum">
              <a:rPr lang="en-US" smtClean="0">
                <a:solidFill>
                  <a:srgbClr val="FFFFFF"/>
                </a:solidFill>
              </a:rPr>
              <a:pPr>
                <a:defRPr/>
              </a:pPr>
              <a:t>25</a:t>
            </a:fld>
            <a:endParaRPr lang="en-US" dirty="0">
              <a:solidFill>
                <a:srgbClr val="FFFFFF"/>
              </a:solidFill>
            </a:endParaRPr>
          </a:p>
        </p:txBody>
      </p:sp>
    </p:spTree>
    <p:extLst>
      <p:ext uri="{BB962C8B-B14F-4D97-AF65-F5344CB8AC3E}">
        <p14:creationId xmlns:p14="http://schemas.microsoft.com/office/powerpoint/2010/main" val="332766496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dirty="0" smtClean="0"/>
              <a:t>Private sub-sector</a:t>
            </a:r>
          </a:p>
        </p:txBody>
      </p:sp>
      <p:sp>
        <p:nvSpPr>
          <p:cNvPr id="15363" name="Rectangle 3"/>
          <p:cNvSpPr>
            <a:spLocks noGrp="1" noChangeArrowheads="1"/>
          </p:cNvSpPr>
          <p:nvPr>
            <p:ph type="body" idx="1"/>
          </p:nvPr>
        </p:nvSpPr>
        <p:spPr/>
        <p:txBody>
          <a:bodyPr/>
          <a:lstStyle/>
          <a:p>
            <a:pPr eaLnBrk="1" hangingPunct="1">
              <a:defRPr/>
            </a:pPr>
            <a:r>
              <a:rPr lang="en-US" dirty="0" smtClean="0"/>
              <a:t>Also referred to as the “private for profit sectors”</a:t>
            </a:r>
          </a:p>
          <a:p>
            <a:pPr lvl="1" eaLnBrk="1" hangingPunct="1">
              <a:defRPr/>
            </a:pPr>
            <a:r>
              <a:rPr lang="en-US" dirty="0" smtClean="0"/>
              <a:t>private health facilities </a:t>
            </a:r>
          </a:p>
          <a:p>
            <a:pPr lvl="1" eaLnBrk="1" hangingPunct="1">
              <a:defRPr/>
            </a:pPr>
            <a:r>
              <a:rPr lang="en-US" dirty="0" smtClean="0"/>
              <a:t>health professionals in private practices </a:t>
            </a:r>
          </a:p>
        </p:txBody>
      </p:sp>
      <p:sp>
        <p:nvSpPr>
          <p:cNvPr id="3" name="Slide Number Placeholder 2"/>
          <p:cNvSpPr>
            <a:spLocks noGrp="1"/>
          </p:cNvSpPr>
          <p:nvPr>
            <p:ph type="sldNum" sz="quarter" idx="12"/>
          </p:nvPr>
        </p:nvSpPr>
        <p:spPr/>
        <p:txBody>
          <a:bodyPr/>
          <a:lstStyle/>
          <a:p>
            <a:pPr>
              <a:defRPr/>
            </a:pPr>
            <a:fld id="{F96028C3-0706-474D-B6A2-D33A82FBAA24}" type="slidenum">
              <a:rPr lang="en-US" smtClean="0">
                <a:solidFill>
                  <a:srgbClr val="FFFFFF"/>
                </a:solidFill>
              </a:rPr>
              <a:pPr>
                <a:defRPr/>
              </a:pPr>
              <a:t>26</a:t>
            </a:fld>
            <a:endParaRPr lang="en-US" dirty="0">
              <a:solidFill>
                <a:srgbClr val="FFFFFF"/>
              </a:solidFill>
            </a:endParaRPr>
          </a:p>
        </p:txBody>
      </p:sp>
    </p:spTree>
    <p:extLst>
      <p:ext uri="{BB962C8B-B14F-4D97-AF65-F5344CB8AC3E}">
        <p14:creationId xmlns:p14="http://schemas.microsoft.com/office/powerpoint/2010/main" val="220524303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t>4</a:t>
            </a:r>
            <a:r>
              <a:rPr lang="en-US" baseline="30000" dirty="0" smtClean="0"/>
              <a:t>th</a:t>
            </a:r>
            <a:r>
              <a:rPr lang="en-US" dirty="0" smtClean="0"/>
              <a:t> group</a:t>
            </a:r>
          </a:p>
        </p:txBody>
      </p:sp>
      <p:sp>
        <p:nvSpPr>
          <p:cNvPr id="16387" name="Rectangle 3"/>
          <p:cNvSpPr>
            <a:spLocks noGrp="1" noChangeArrowheads="1"/>
          </p:cNvSpPr>
          <p:nvPr>
            <p:ph type="body" idx="1"/>
          </p:nvPr>
        </p:nvSpPr>
        <p:spPr/>
        <p:txBody>
          <a:bodyPr/>
          <a:lstStyle/>
          <a:p>
            <a:pPr eaLnBrk="1" hangingPunct="1">
              <a:defRPr/>
            </a:pPr>
            <a:r>
              <a:rPr lang="en-US" dirty="0" smtClean="0"/>
              <a:t>An unofficial sub sector comprising of institutions and providers over which the MOH has no control, i.e. traditional medicine consisting of herbalists, bone setters, spiritual healers and other practitioners.</a:t>
            </a:r>
          </a:p>
        </p:txBody>
      </p:sp>
      <p:sp>
        <p:nvSpPr>
          <p:cNvPr id="3" name="Slide Number Placeholder 2"/>
          <p:cNvSpPr>
            <a:spLocks noGrp="1"/>
          </p:cNvSpPr>
          <p:nvPr>
            <p:ph type="sldNum" sz="quarter" idx="12"/>
          </p:nvPr>
        </p:nvSpPr>
        <p:spPr/>
        <p:txBody>
          <a:bodyPr/>
          <a:lstStyle/>
          <a:p>
            <a:pPr>
              <a:defRPr/>
            </a:pPr>
            <a:fld id="{22B641EB-3AA8-4EDF-BDA4-4E28471747C5}" type="slidenum">
              <a:rPr lang="en-US" smtClean="0">
                <a:solidFill>
                  <a:srgbClr val="FFFFFF"/>
                </a:solidFill>
              </a:rPr>
              <a:pPr>
                <a:defRPr/>
              </a:pPr>
              <a:t>27</a:t>
            </a:fld>
            <a:endParaRPr lang="en-US" dirty="0">
              <a:solidFill>
                <a:srgbClr val="FFFFFF"/>
              </a:solidFill>
            </a:endParaRPr>
          </a:p>
        </p:txBody>
      </p:sp>
    </p:spTree>
    <p:extLst>
      <p:ext uri="{BB962C8B-B14F-4D97-AF65-F5344CB8AC3E}">
        <p14:creationId xmlns:p14="http://schemas.microsoft.com/office/powerpoint/2010/main" val="329691460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dirty="0" smtClean="0"/>
              <a:t>What is a Ministry of Health?</a:t>
            </a:r>
          </a:p>
        </p:txBody>
      </p:sp>
      <p:sp>
        <p:nvSpPr>
          <p:cNvPr id="11267" name="Rectangle 3"/>
          <p:cNvSpPr>
            <a:spLocks noGrp="1" noChangeArrowheads="1"/>
          </p:cNvSpPr>
          <p:nvPr>
            <p:ph type="body" idx="1"/>
          </p:nvPr>
        </p:nvSpPr>
        <p:spPr/>
        <p:txBody>
          <a:bodyPr/>
          <a:lstStyle/>
          <a:p>
            <a:pPr eaLnBrk="1" hangingPunct="1">
              <a:defRPr/>
            </a:pPr>
            <a:r>
              <a:rPr lang="en-US" dirty="0" smtClean="0"/>
              <a:t>Government body charged with establishing national policies, guidelines and standards for all health services</a:t>
            </a:r>
          </a:p>
          <a:p>
            <a:pPr eaLnBrk="1" hangingPunct="1">
              <a:defRPr/>
            </a:pPr>
            <a:r>
              <a:rPr lang="en-US" dirty="0" smtClean="0"/>
              <a:t>Manages the govt. (public) health services </a:t>
            </a:r>
          </a:p>
        </p:txBody>
      </p:sp>
      <p:sp>
        <p:nvSpPr>
          <p:cNvPr id="3" name="Slide Number Placeholder 2"/>
          <p:cNvSpPr>
            <a:spLocks noGrp="1"/>
          </p:cNvSpPr>
          <p:nvPr>
            <p:ph type="sldNum" sz="quarter" idx="12"/>
          </p:nvPr>
        </p:nvSpPr>
        <p:spPr/>
        <p:txBody>
          <a:bodyPr/>
          <a:lstStyle/>
          <a:p>
            <a:pPr>
              <a:defRPr/>
            </a:pPr>
            <a:fld id="{48090214-17BE-4DFA-8410-7419A6C8253B}" type="slidenum">
              <a:rPr lang="en-US" smtClean="0">
                <a:solidFill>
                  <a:srgbClr val="FFFFFF"/>
                </a:solidFill>
              </a:rPr>
              <a:pPr>
                <a:defRPr/>
              </a:pPr>
              <a:t>28</a:t>
            </a:fld>
            <a:endParaRPr lang="en-US" dirty="0">
              <a:solidFill>
                <a:srgbClr val="FFFFFF"/>
              </a:solidFill>
            </a:endParaRPr>
          </a:p>
        </p:txBody>
      </p:sp>
    </p:spTree>
    <p:extLst>
      <p:ext uri="{BB962C8B-B14F-4D97-AF65-F5344CB8AC3E}">
        <p14:creationId xmlns:p14="http://schemas.microsoft.com/office/powerpoint/2010/main" val="36421330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dirty="0" smtClean="0"/>
              <a:t>What (who) do I need to know?</a:t>
            </a:r>
          </a:p>
        </p:txBody>
      </p:sp>
      <p:sp>
        <p:nvSpPr>
          <p:cNvPr id="17411" name="Rectangle 3"/>
          <p:cNvSpPr>
            <a:spLocks noGrp="1" noChangeArrowheads="1"/>
          </p:cNvSpPr>
          <p:nvPr>
            <p:ph type="body" idx="1"/>
          </p:nvPr>
        </p:nvSpPr>
        <p:spPr>
          <a:xfrm>
            <a:off x="457200" y="1524000"/>
            <a:ext cx="8229600" cy="4606925"/>
          </a:xfrm>
        </p:spPr>
        <p:txBody>
          <a:bodyPr/>
          <a:lstStyle/>
          <a:p>
            <a:pPr marL="609600" indent="-609600" eaLnBrk="1" hangingPunct="1">
              <a:buFont typeface="Wingdings" pitchFamily="2" charset="2"/>
              <a:buAutoNum type="arabicPeriod"/>
              <a:defRPr/>
            </a:pPr>
            <a:r>
              <a:rPr lang="en-US" dirty="0" smtClean="0"/>
              <a:t>Licensing body</a:t>
            </a:r>
          </a:p>
          <a:p>
            <a:pPr marL="609600" indent="-609600" eaLnBrk="1" hangingPunct="1">
              <a:buFont typeface="Wingdings" pitchFamily="2" charset="2"/>
              <a:buAutoNum type="arabicPeriod"/>
              <a:defRPr/>
            </a:pPr>
            <a:endParaRPr lang="en-US" dirty="0" smtClean="0"/>
          </a:p>
          <a:p>
            <a:pPr marL="609600" indent="-609600" eaLnBrk="1" hangingPunct="1">
              <a:buFont typeface="Wingdings" pitchFamily="2" charset="2"/>
              <a:buAutoNum type="arabicPeriod"/>
              <a:defRPr/>
            </a:pPr>
            <a:r>
              <a:rPr lang="en-US" dirty="0" smtClean="0"/>
              <a:t>Department of Clinical and Community Services</a:t>
            </a:r>
          </a:p>
          <a:p>
            <a:pPr marL="609600" indent="-609600" eaLnBrk="1" hangingPunct="1">
              <a:buFont typeface="Wingdings" pitchFamily="2" charset="2"/>
              <a:buAutoNum type="arabicPeriod"/>
              <a:defRPr/>
            </a:pPr>
            <a:endParaRPr lang="en-US" dirty="0" smtClean="0"/>
          </a:p>
          <a:p>
            <a:pPr marL="609600" indent="-609600" eaLnBrk="1" hangingPunct="1">
              <a:buFont typeface="Wingdings" pitchFamily="2" charset="2"/>
              <a:buAutoNum type="arabicPeriod"/>
              <a:defRPr/>
            </a:pPr>
            <a:r>
              <a:rPr lang="en-US" dirty="0" smtClean="0"/>
              <a:t>Department of Planning and Development</a:t>
            </a:r>
          </a:p>
        </p:txBody>
      </p:sp>
      <p:sp>
        <p:nvSpPr>
          <p:cNvPr id="3" name="Slide Number Placeholder 2"/>
          <p:cNvSpPr>
            <a:spLocks noGrp="1"/>
          </p:cNvSpPr>
          <p:nvPr>
            <p:ph type="sldNum" sz="quarter" idx="12"/>
          </p:nvPr>
        </p:nvSpPr>
        <p:spPr/>
        <p:txBody>
          <a:bodyPr/>
          <a:lstStyle/>
          <a:p>
            <a:pPr>
              <a:defRPr/>
            </a:pPr>
            <a:fld id="{A6899EEA-12A2-4E76-8DDF-09F0F305EEC9}" type="slidenum">
              <a:rPr lang="en-US" smtClean="0">
                <a:solidFill>
                  <a:srgbClr val="FFFFFF"/>
                </a:solidFill>
              </a:rPr>
              <a:pPr>
                <a:defRPr/>
              </a:pPr>
              <a:t>29</a:t>
            </a:fld>
            <a:endParaRPr lang="en-US" dirty="0">
              <a:solidFill>
                <a:srgbClr val="FFFFFF"/>
              </a:solidFill>
            </a:endParaRPr>
          </a:p>
        </p:txBody>
      </p:sp>
    </p:spTree>
    <p:extLst>
      <p:ext uri="{BB962C8B-B14F-4D97-AF65-F5344CB8AC3E}">
        <p14:creationId xmlns:p14="http://schemas.microsoft.com/office/powerpoint/2010/main" val="41768081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Opportunities to use Medical Education as an Outreach in Medical Universities Worldwide</a:t>
            </a:r>
            <a:r>
              <a:rPr lang="en-US" dirty="0"/>
              <a:t/>
            </a:r>
            <a:br>
              <a:rPr lang="en-US" dirty="0"/>
            </a:b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James D. Smith, MD</a:t>
            </a:r>
          </a:p>
          <a:p>
            <a:r>
              <a:rPr lang="en-US" dirty="0" smtClean="0"/>
              <a:t>Professor Emeritus</a:t>
            </a:r>
          </a:p>
          <a:p>
            <a:r>
              <a:rPr lang="en-US" dirty="0" smtClean="0"/>
              <a:t>Oregon Health &amp; Science University</a:t>
            </a:r>
          </a:p>
        </p:txBody>
      </p:sp>
    </p:spTree>
    <p:extLst>
      <p:ext uri="{BB962C8B-B14F-4D97-AF65-F5344CB8AC3E}">
        <p14:creationId xmlns:p14="http://schemas.microsoft.com/office/powerpoint/2010/main" val="38200427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304800"/>
            <a:ext cx="8229600" cy="1143000"/>
          </a:xfrm>
        </p:spPr>
        <p:txBody>
          <a:bodyPr/>
          <a:lstStyle/>
          <a:p>
            <a:pPr eaLnBrk="1" hangingPunct="1">
              <a:defRPr/>
            </a:pPr>
            <a:r>
              <a:rPr lang="en-US" sz="3600" dirty="0" smtClean="0"/>
              <a:t>Who is responsible for your license?</a:t>
            </a:r>
          </a:p>
        </p:txBody>
      </p:sp>
      <p:sp>
        <p:nvSpPr>
          <p:cNvPr id="18435" name="Rectangle 3"/>
          <p:cNvSpPr>
            <a:spLocks noGrp="1" noChangeArrowheads="1"/>
          </p:cNvSpPr>
          <p:nvPr>
            <p:ph type="body" idx="1"/>
          </p:nvPr>
        </p:nvSpPr>
        <p:spPr/>
        <p:txBody>
          <a:bodyPr/>
          <a:lstStyle/>
          <a:p>
            <a:pPr eaLnBrk="1" hangingPunct="1">
              <a:spcBef>
                <a:spcPts val="900"/>
              </a:spcBef>
              <a:defRPr/>
            </a:pPr>
            <a:r>
              <a:rPr lang="en-US" sz="2800" dirty="0" smtClean="0"/>
              <a:t>One national office for your profession</a:t>
            </a:r>
          </a:p>
          <a:p>
            <a:pPr eaLnBrk="1" hangingPunct="1">
              <a:spcBef>
                <a:spcPts val="900"/>
              </a:spcBef>
              <a:defRPr/>
            </a:pPr>
            <a:r>
              <a:rPr lang="en-US" sz="2800" dirty="0" smtClean="0"/>
              <a:t>Usually falls under the Ministry of Health Clinical Services - Licensing Body (examples):</a:t>
            </a:r>
          </a:p>
          <a:p>
            <a:pPr lvl="1" eaLnBrk="1" hangingPunct="1">
              <a:spcBef>
                <a:spcPts val="900"/>
              </a:spcBef>
              <a:defRPr/>
            </a:pPr>
            <a:r>
              <a:rPr lang="en-US" sz="2000" dirty="0" smtClean="0"/>
              <a:t>Medical and Dental Practitioners Board</a:t>
            </a:r>
          </a:p>
          <a:p>
            <a:pPr lvl="1" eaLnBrk="1" hangingPunct="1">
              <a:spcBef>
                <a:spcPts val="900"/>
              </a:spcBef>
              <a:defRPr/>
            </a:pPr>
            <a:r>
              <a:rPr lang="en-US" sz="2000" dirty="0" smtClean="0"/>
              <a:t>National Board of Nursing</a:t>
            </a:r>
          </a:p>
          <a:p>
            <a:pPr lvl="1" eaLnBrk="1" hangingPunct="1">
              <a:spcBef>
                <a:spcPts val="900"/>
              </a:spcBef>
              <a:defRPr/>
            </a:pPr>
            <a:r>
              <a:rPr lang="en-US" sz="2000" dirty="0" smtClean="0"/>
              <a:t>Board of Clinical Officers</a:t>
            </a:r>
          </a:p>
          <a:p>
            <a:pPr eaLnBrk="1" hangingPunct="1">
              <a:spcBef>
                <a:spcPts val="900"/>
              </a:spcBef>
              <a:defRPr/>
            </a:pPr>
            <a:r>
              <a:rPr lang="en-US" sz="2800" dirty="0" smtClean="0"/>
              <a:t>Register with this body even if it is not required</a:t>
            </a:r>
          </a:p>
          <a:p>
            <a:pPr eaLnBrk="1" hangingPunct="1">
              <a:spcBef>
                <a:spcPts val="900"/>
              </a:spcBef>
              <a:defRPr/>
            </a:pPr>
            <a:r>
              <a:rPr lang="en-US" sz="2800" dirty="0" smtClean="0"/>
              <a:t>Seek to know someone on the board</a:t>
            </a:r>
          </a:p>
          <a:p>
            <a:pPr eaLnBrk="1" hangingPunct="1">
              <a:spcBef>
                <a:spcPts val="900"/>
              </a:spcBef>
              <a:defRPr/>
            </a:pPr>
            <a:r>
              <a:rPr lang="en-US" sz="2800" dirty="0" smtClean="0"/>
              <a:t>Similar function to State Medical Board (USA)</a:t>
            </a:r>
          </a:p>
        </p:txBody>
      </p:sp>
      <p:sp>
        <p:nvSpPr>
          <p:cNvPr id="3" name="Slide Number Placeholder 2"/>
          <p:cNvSpPr>
            <a:spLocks noGrp="1"/>
          </p:cNvSpPr>
          <p:nvPr>
            <p:ph type="sldNum" sz="quarter" idx="12"/>
          </p:nvPr>
        </p:nvSpPr>
        <p:spPr/>
        <p:txBody>
          <a:bodyPr/>
          <a:lstStyle/>
          <a:p>
            <a:pPr>
              <a:defRPr/>
            </a:pPr>
            <a:fld id="{C1B816FF-EB67-4979-ABAF-00F7811A6247}" type="slidenum">
              <a:rPr lang="en-US" smtClean="0">
                <a:solidFill>
                  <a:srgbClr val="FFFFFF"/>
                </a:solidFill>
              </a:rPr>
              <a:pPr>
                <a:defRPr/>
              </a:pPr>
              <a:t>30</a:t>
            </a:fld>
            <a:endParaRPr lang="en-US" dirty="0">
              <a:solidFill>
                <a:srgbClr val="FFFFFF"/>
              </a:solidFill>
            </a:endParaRPr>
          </a:p>
        </p:txBody>
      </p:sp>
    </p:spTree>
    <p:extLst>
      <p:ext uri="{BB962C8B-B14F-4D97-AF65-F5344CB8AC3E}">
        <p14:creationId xmlns:p14="http://schemas.microsoft.com/office/powerpoint/2010/main" val="10582865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600" dirty="0" smtClean="0"/>
              <a:t>Department of Clinical and Community Services</a:t>
            </a:r>
          </a:p>
        </p:txBody>
      </p:sp>
      <p:sp>
        <p:nvSpPr>
          <p:cNvPr id="19459" name="Rectangle 3"/>
          <p:cNvSpPr>
            <a:spLocks noGrp="1" noChangeArrowheads="1"/>
          </p:cNvSpPr>
          <p:nvPr>
            <p:ph type="body" idx="1"/>
          </p:nvPr>
        </p:nvSpPr>
        <p:spPr>
          <a:xfrm>
            <a:off x="609600" y="1752600"/>
            <a:ext cx="8229600" cy="2057400"/>
          </a:xfrm>
        </p:spPr>
        <p:txBody>
          <a:bodyPr/>
          <a:lstStyle/>
          <a:p>
            <a:pPr eaLnBrk="1" hangingPunct="1">
              <a:defRPr/>
            </a:pPr>
            <a:r>
              <a:rPr lang="en-US" dirty="0" smtClean="0"/>
              <a:t>Dept of National Disease Control</a:t>
            </a:r>
          </a:p>
          <a:p>
            <a:pPr lvl="1" eaLnBrk="1" hangingPunct="1">
              <a:defRPr/>
            </a:pPr>
            <a:r>
              <a:rPr lang="en-US" sz="2000" dirty="0" smtClean="0"/>
              <a:t>Ex: TB, AIDS, Leprosy, etc.</a:t>
            </a:r>
          </a:p>
          <a:p>
            <a:pPr lvl="1" eaLnBrk="1" hangingPunct="1">
              <a:defRPr/>
            </a:pPr>
            <a:endParaRPr lang="en-US" sz="2000" dirty="0" smtClean="0"/>
          </a:p>
          <a:p>
            <a:pPr eaLnBrk="1" hangingPunct="1">
              <a:defRPr/>
            </a:pPr>
            <a:r>
              <a:rPr lang="en-US" dirty="0" smtClean="0"/>
              <a:t>Dept of Community/Public Health</a:t>
            </a:r>
          </a:p>
          <a:p>
            <a:pPr lvl="1" eaLnBrk="1" hangingPunct="1">
              <a:defRPr/>
            </a:pPr>
            <a:r>
              <a:rPr lang="en-US" sz="2000" dirty="0" smtClean="0"/>
              <a:t>Ex: Immunizations, sanitation, etc.</a:t>
            </a:r>
          </a:p>
          <a:p>
            <a:pPr lvl="1" eaLnBrk="1" hangingPunct="1">
              <a:defRPr/>
            </a:pPr>
            <a:endParaRPr lang="en-US" sz="2000" dirty="0" smtClean="0"/>
          </a:p>
          <a:p>
            <a:pPr eaLnBrk="1" hangingPunct="1">
              <a:defRPr/>
            </a:pPr>
            <a:r>
              <a:rPr lang="en-US" dirty="0" smtClean="0"/>
              <a:t>Dept of Clinical Services</a:t>
            </a:r>
          </a:p>
          <a:p>
            <a:pPr lvl="1" eaLnBrk="1" hangingPunct="1">
              <a:defRPr/>
            </a:pPr>
            <a:r>
              <a:rPr lang="en-US" sz="2000" dirty="0" smtClean="0"/>
              <a:t>Ex: Pharmacy formulary, standards, CME, etc.</a:t>
            </a:r>
          </a:p>
          <a:p>
            <a:pPr lvl="1" eaLnBrk="1" hangingPunct="1">
              <a:defRPr/>
            </a:pPr>
            <a:r>
              <a:rPr lang="en-US" sz="2000" dirty="0" smtClean="0"/>
              <a:t>Organize CME for your local community health staff</a:t>
            </a:r>
          </a:p>
        </p:txBody>
      </p:sp>
      <p:sp>
        <p:nvSpPr>
          <p:cNvPr id="20484" name="Text Box 4"/>
          <p:cNvSpPr txBox="1">
            <a:spLocks noChangeArrowheads="1"/>
          </p:cNvSpPr>
          <p:nvPr/>
        </p:nvSpPr>
        <p:spPr bwMode="auto">
          <a:xfrm>
            <a:off x="457200" y="3733800"/>
            <a:ext cx="8382000" cy="366713"/>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endParaRPr lang="en-US">
              <a:solidFill>
                <a:srgbClr val="FFFFFF"/>
              </a:solidFill>
              <a:latin typeface="Arial" charset="0"/>
            </a:endParaRPr>
          </a:p>
        </p:txBody>
      </p:sp>
      <p:sp>
        <p:nvSpPr>
          <p:cNvPr id="20485" name="Text Box 6"/>
          <p:cNvSpPr txBox="1">
            <a:spLocks noChangeArrowheads="1"/>
          </p:cNvSpPr>
          <p:nvPr/>
        </p:nvSpPr>
        <p:spPr bwMode="auto">
          <a:xfrm>
            <a:off x="609600" y="5867400"/>
            <a:ext cx="8077200" cy="641350"/>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3600">
                <a:solidFill>
                  <a:srgbClr val="FFFFFF"/>
                </a:solidFill>
                <a:latin typeface="Arial" charset="0"/>
              </a:rPr>
              <a:t>Know these offices at your </a:t>
            </a:r>
            <a:r>
              <a:rPr lang="en-US" sz="3600" u="sng">
                <a:solidFill>
                  <a:srgbClr val="FFFFFF"/>
                </a:solidFill>
                <a:latin typeface="Arial" charset="0"/>
              </a:rPr>
              <a:t>local</a:t>
            </a:r>
            <a:r>
              <a:rPr lang="en-US" sz="3600">
                <a:solidFill>
                  <a:srgbClr val="FFFFFF"/>
                </a:solidFill>
                <a:latin typeface="Arial" charset="0"/>
              </a:rPr>
              <a:t> level</a:t>
            </a:r>
          </a:p>
        </p:txBody>
      </p:sp>
      <p:sp>
        <p:nvSpPr>
          <p:cNvPr id="3" name="Slide Number Placeholder 2"/>
          <p:cNvSpPr>
            <a:spLocks noGrp="1"/>
          </p:cNvSpPr>
          <p:nvPr>
            <p:ph type="sldNum" sz="quarter" idx="12"/>
          </p:nvPr>
        </p:nvSpPr>
        <p:spPr/>
        <p:txBody>
          <a:bodyPr/>
          <a:lstStyle/>
          <a:p>
            <a:pPr>
              <a:defRPr/>
            </a:pPr>
            <a:fld id="{79EC0A88-02E1-4190-B276-16400C24B761}" type="slidenum">
              <a:rPr lang="en-US" smtClean="0">
                <a:solidFill>
                  <a:srgbClr val="FFFFFF"/>
                </a:solidFill>
              </a:rPr>
              <a:pPr>
                <a:defRPr/>
              </a:pPr>
              <a:t>31</a:t>
            </a:fld>
            <a:endParaRPr lang="en-US" dirty="0">
              <a:solidFill>
                <a:srgbClr val="FFFFFF"/>
              </a:solidFill>
            </a:endParaRPr>
          </a:p>
        </p:txBody>
      </p:sp>
    </p:spTree>
    <p:extLst>
      <p:ext uri="{BB962C8B-B14F-4D97-AF65-F5344CB8AC3E}">
        <p14:creationId xmlns:p14="http://schemas.microsoft.com/office/powerpoint/2010/main" val="328250530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spcBef>
                <a:spcPct val="50000"/>
              </a:spcBef>
              <a:defRPr/>
            </a:pPr>
            <a:r>
              <a:rPr lang="en-US" dirty="0" smtClean="0"/>
              <a:t>Department of Planning and Development</a:t>
            </a:r>
          </a:p>
          <a:p>
            <a:pPr eaLnBrk="1" hangingPunct="1">
              <a:spcBef>
                <a:spcPct val="50000"/>
              </a:spcBef>
              <a:buFont typeface="Wingdings" pitchFamily="2" charset="2"/>
              <a:buNone/>
              <a:defRPr/>
            </a:pPr>
            <a:r>
              <a:rPr lang="en-US" dirty="0" smtClean="0"/>
              <a:t>Ministry of Health will have or will be part of the following two sections at a local level:</a:t>
            </a:r>
          </a:p>
          <a:p>
            <a:pPr marL="514350" indent="-514350" eaLnBrk="1" hangingPunct="1">
              <a:spcBef>
                <a:spcPct val="50000"/>
              </a:spcBef>
              <a:buFont typeface="+mj-lt"/>
              <a:buAutoNum type="arabicPeriod"/>
              <a:defRPr/>
            </a:pPr>
            <a:r>
              <a:rPr lang="en-US" dirty="0" smtClean="0"/>
              <a:t>District Health Management board</a:t>
            </a:r>
          </a:p>
          <a:p>
            <a:pPr marL="514350" indent="-514350" eaLnBrk="1" hangingPunct="1">
              <a:spcBef>
                <a:spcPct val="50000"/>
              </a:spcBef>
              <a:buFont typeface="+mj-lt"/>
              <a:buAutoNum type="arabicPeriod"/>
              <a:defRPr/>
            </a:pPr>
            <a:r>
              <a:rPr lang="en-US" dirty="0" smtClean="0"/>
              <a:t>District Development board</a:t>
            </a:r>
          </a:p>
          <a:p>
            <a:pPr eaLnBrk="1" hangingPunct="1">
              <a:spcBef>
                <a:spcPct val="50000"/>
              </a:spcBef>
              <a:defRPr/>
            </a:pPr>
            <a:endParaRPr lang="en-US" dirty="0"/>
          </a:p>
        </p:txBody>
      </p:sp>
      <p:sp>
        <p:nvSpPr>
          <p:cNvPr id="4" name="Slide Number Placeholder 3"/>
          <p:cNvSpPr>
            <a:spLocks noGrp="1"/>
          </p:cNvSpPr>
          <p:nvPr>
            <p:ph type="sldNum" sz="quarter" idx="12"/>
          </p:nvPr>
        </p:nvSpPr>
        <p:spPr/>
        <p:txBody>
          <a:bodyPr/>
          <a:lstStyle/>
          <a:p>
            <a:pPr>
              <a:defRPr/>
            </a:pPr>
            <a:fld id="{79A9A093-4F4F-4A80-B9D7-20DD1D75E121}" type="slidenum">
              <a:rPr lang="en-US" smtClean="0">
                <a:solidFill>
                  <a:srgbClr val="FFFFFF"/>
                </a:solidFill>
              </a:rPr>
              <a:pPr>
                <a:defRPr/>
              </a:pPr>
              <a:t>32</a:t>
            </a:fld>
            <a:endParaRPr lang="en-US" dirty="0">
              <a:solidFill>
                <a:srgbClr val="FFFFFF"/>
              </a:solidFill>
            </a:endParaRPr>
          </a:p>
        </p:txBody>
      </p:sp>
    </p:spTree>
    <p:extLst>
      <p:ext uri="{BB962C8B-B14F-4D97-AF65-F5344CB8AC3E}">
        <p14:creationId xmlns:p14="http://schemas.microsoft.com/office/powerpoint/2010/main" val="11513018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4000" dirty="0" smtClean="0"/>
              <a:t>District Health Management Team</a:t>
            </a:r>
          </a:p>
        </p:txBody>
      </p:sp>
      <p:sp>
        <p:nvSpPr>
          <p:cNvPr id="20483" name="Rectangle 3"/>
          <p:cNvSpPr>
            <a:spLocks noGrp="1" noChangeArrowheads="1"/>
          </p:cNvSpPr>
          <p:nvPr>
            <p:ph type="body" idx="1"/>
          </p:nvPr>
        </p:nvSpPr>
        <p:spPr/>
        <p:txBody>
          <a:bodyPr/>
          <a:lstStyle/>
          <a:p>
            <a:pPr eaLnBrk="1" hangingPunct="1">
              <a:defRPr/>
            </a:pPr>
            <a:r>
              <a:rPr lang="en-US" sz="2800" dirty="0" smtClean="0"/>
              <a:t>Community Health officer</a:t>
            </a:r>
          </a:p>
          <a:p>
            <a:pPr eaLnBrk="1" hangingPunct="1">
              <a:defRPr/>
            </a:pPr>
            <a:r>
              <a:rPr lang="en-US" sz="2800" dirty="0" smtClean="0"/>
              <a:t>Clinical Services officer – usually the chief medical officer in the district</a:t>
            </a:r>
          </a:p>
          <a:p>
            <a:pPr eaLnBrk="1" hangingPunct="1">
              <a:defRPr/>
            </a:pPr>
            <a:r>
              <a:rPr lang="en-US" sz="2800" dirty="0" smtClean="0"/>
              <a:t>Department of Water and Sanitation</a:t>
            </a:r>
          </a:p>
          <a:p>
            <a:pPr eaLnBrk="1" hangingPunct="1">
              <a:defRPr/>
            </a:pPr>
            <a:r>
              <a:rPr lang="en-US" sz="2800" dirty="0" smtClean="0"/>
              <a:t>Planning and Development officer</a:t>
            </a:r>
          </a:p>
          <a:p>
            <a:pPr eaLnBrk="1" hangingPunct="1">
              <a:defRPr/>
            </a:pPr>
            <a:r>
              <a:rPr lang="en-US" sz="2800" dirty="0" smtClean="0"/>
              <a:t>Others?</a:t>
            </a:r>
          </a:p>
          <a:p>
            <a:pPr eaLnBrk="1" hangingPunct="1">
              <a:defRPr/>
            </a:pPr>
            <a:r>
              <a:rPr lang="en-US" sz="2800" dirty="0" smtClean="0"/>
              <a:t>One or two health facility representatives</a:t>
            </a:r>
          </a:p>
          <a:p>
            <a:pPr eaLnBrk="1" hangingPunct="1">
              <a:defRPr/>
            </a:pPr>
            <a:endParaRPr lang="en-US" sz="2800" dirty="0" smtClean="0"/>
          </a:p>
          <a:p>
            <a:pPr lvl="1" eaLnBrk="1" hangingPunct="1">
              <a:buFont typeface="Wingdings" pitchFamily="2" charset="2"/>
              <a:buChar char="v"/>
              <a:defRPr/>
            </a:pPr>
            <a:r>
              <a:rPr lang="en-US" dirty="0" smtClean="0"/>
              <a:t>Try to have someone from your team on this committee!</a:t>
            </a:r>
          </a:p>
          <a:p>
            <a:pPr eaLnBrk="1" hangingPunct="1">
              <a:buFont typeface="Wingdings" pitchFamily="2" charset="2"/>
              <a:buNone/>
              <a:defRPr/>
            </a:pPr>
            <a:endParaRPr lang="en-US" dirty="0" smtClean="0"/>
          </a:p>
          <a:p>
            <a:pPr eaLnBrk="1" hangingPunct="1">
              <a:defRPr/>
            </a:pPr>
            <a:endParaRPr lang="en-US" dirty="0" smtClean="0"/>
          </a:p>
        </p:txBody>
      </p:sp>
      <p:sp>
        <p:nvSpPr>
          <p:cNvPr id="3" name="Slide Number Placeholder 2"/>
          <p:cNvSpPr>
            <a:spLocks noGrp="1"/>
          </p:cNvSpPr>
          <p:nvPr>
            <p:ph type="sldNum" sz="quarter" idx="12"/>
          </p:nvPr>
        </p:nvSpPr>
        <p:spPr/>
        <p:txBody>
          <a:bodyPr/>
          <a:lstStyle/>
          <a:p>
            <a:pPr>
              <a:defRPr/>
            </a:pPr>
            <a:fld id="{EA904CCB-E143-4D74-9ADC-4BE9CEC31244}" type="slidenum">
              <a:rPr lang="en-US" smtClean="0">
                <a:solidFill>
                  <a:srgbClr val="FFFFFF"/>
                </a:solidFill>
              </a:rPr>
              <a:pPr>
                <a:defRPr/>
              </a:pPr>
              <a:t>33</a:t>
            </a:fld>
            <a:endParaRPr lang="en-US" dirty="0">
              <a:solidFill>
                <a:srgbClr val="FFFFFF"/>
              </a:solidFill>
            </a:endParaRPr>
          </a:p>
        </p:txBody>
      </p:sp>
    </p:spTree>
    <p:extLst>
      <p:ext uri="{BB962C8B-B14F-4D97-AF65-F5344CB8AC3E}">
        <p14:creationId xmlns:p14="http://schemas.microsoft.com/office/powerpoint/2010/main" val="26805995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z="4000" dirty="0" smtClean="0"/>
              <a:t>Public, NGO, Private</a:t>
            </a:r>
            <a:br>
              <a:rPr lang="en-US" sz="4000" dirty="0" smtClean="0"/>
            </a:br>
            <a:r>
              <a:rPr lang="en-US" sz="4000" dirty="0" smtClean="0"/>
              <a:t>collaboration(?)</a:t>
            </a:r>
          </a:p>
        </p:txBody>
      </p:sp>
      <p:sp>
        <p:nvSpPr>
          <p:cNvPr id="21507" name="Rectangle 3"/>
          <p:cNvSpPr>
            <a:spLocks noGrp="1" noChangeArrowheads="1"/>
          </p:cNvSpPr>
          <p:nvPr>
            <p:ph type="body" idx="1"/>
          </p:nvPr>
        </p:nvSpPr>
        <p:spPr>
          <a:xfrm>
            <a:off x="381000" y="1905000"/>
            <a:ext cx="8229600" cy="4495800"/>
          </a:xfrm>
        </p:spPr>
        <p:txBody>
          <a:bodyPr/>
          <a:lstStyle/>
          <a:p>
            <a:pPr eaLnBrk="1" hangingPunct="1">
              <a:spcBef>
                <a:spcPts val="1200"/>
              </a:spcBef>
              <a:defRPr/>
            </a:pPr>
            <a:r>
              <a:rPr lang="en-US" sz="2800" dirty="0" smtClean="0"/>
              <a:t>Often at war with each other</a:t>
            </a:r>
          </a:p>
          <a:p>
            <a:pPr eaLnBrk="1" hangingPunct="1">
              <a:spcBef>
                <a:spcPts val="1200"/>
              </a:spcBef>
              <a:defRPr/>
            </a:pPr>
            <a:r>
              <a:rPr lang="en-US" sz="2800" dirty="0" smtClean="0"/>
              <a:t>Poor testimony and witness</a:t>
            </a:r>
          </a:p>
          <a:p>
            <a:pPr eaLnBrk="1" hangingPunct="1">
              <a:spcBef>
                <a:spcPts val="1200"/>
              </a:spcBef>
              <a:defRPr/>
            </a:pPr>
            <a:r>
              <a:rPr lang="en-US" sz="2800" dirty="0" smtClean="0"/>
              <a:t>Collaboration benefits those we are called to serve</a:t>
            </a:r>
          </a:p>
          <a:p>
            <a:pPr eaLnBrk="1" hangingPunct="1">
              <a:spcBef>
                <a:spcPts val="1200"/>
              </a:spcBef>
              <a:defRPr/>
            </a:pPr>
            <a:r>
              <a:rPr lang="en-US" sz="2800" dirty="0" smtClean="0"/>
              <a:t>Part of our calling is to serve those in authority over us</a:t>
            </a:r>
          </a:p>
          <a:p>
            <a:pPr eaLnBrk="1" hangingPunct="1">
              <a:spcBef>
                <a:spcPts val="1200"/>
              </a:spcBef>
              <a:defRPr/>
            </a:pPr>
            <a:r>
              <a:rPr lang="en-US" sz="2800" dirty="0" smtClean="0"/>
              <a:t>Collaboration will eventually benefit your ministry in one way or another</a:t>
            </a:r>
          </a:p>
        </p:txBody>
      </p:sp>
      <p:sp>
        <p:nvSpPr>
          <p:cNvPr id="3" name="Slide Number Placeholder 2"/>
          <p:cNvSpPr>
            <a:spLocks noGrp="1"/>
          </p:cNvSpPr>
          <p:nvPr>
            <p:ph type="sldNum" sz="quarter" idx="12"/>
          </p:nvPr>
        </p:nvSpPr>
        <p:spPr/>
        <p:txBody>
          <a:bodyPr/>
          <a:lstStyle/>
          <a:p>
            <a:pPr>
              <a:defRPr/>
            </a:pPr>
            <a:fld id="{CB93197D-E9A8-4E38-948E-A9F3066474A2}" type="slidenum">
              <a:rPr lang="en-US" smtClean="0">
                <a:solidFill>
                  <a:srgbClr val="FFFFFF"/>
                </a:solidFill>
              </a:rPr>
              <a:pPr>
                <a:defRPr/>
              </a:pPr>
              <a:t>34</a:t>
            </a:fld>
            <a:endParaRPr lang="en-US" dirty="0">
              <a:solidFill>
                <a:srgbClr val="FFFFFF"/>
              </a:solidFill>
            </a:endParaRPr>
          </a:p>
        </p:txBody>
      </p:sp>
    </p:spTree>
    <p:extLst>
      <p:ext uri="{BB962C8B-B14F-4D97-AF65-F5344CB8AC3E}">
        <p14:creationId xmlns:p14="http://schemas.microsoft.com/office/powerpoint/2010/main" val="35496182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t>NGOs Temptations: </a:t>
            </a:r>
          </a:p>
        </p:txBody>
      </p:sp>
      <p:sp>
        <p:nvSpPr>
          <p:cNvPr id="23555" name="Rectangle 3"/>
          <p:cNvSpPr>
            <a:spLocks noGrp="1" noChangeArrowheads="1"/>
          </p:cNvSpPr>
          <p:nvPr>
            <p:ph type="body" idx="1"/>
          </p:nvPr>
        </p:nvSpPr>
        <p:spPr>
          <a:xfrm>
            <a:off x="457200" y="1600200"/>
            <a:ext cx="8229600" cy="5029200"/>
          </a:xfrm>
        </p:spPr>
        <p:txBody>
          <a:bodyPr/>
          <a:lstStyle/>
          <a:p>
            <a:pPr marL="609600" indent="-609600" eaLnBrk="1" hangingPunct="1">
              <a:defRPr/>
            </a:pPr>
            <a:endParaRPr lang="en-US" sz="2800" dirty="0" smtClean="0"/>
          </a:p>
          <a:p>
            <a:pPr marL="609600" indent="-609600" eaLnBrk="1" hangingPunct="1">
              <a:buFont typeface="Wingdings" pitchFamily="2" charset="2"/>
              <a:buAutoNum type="arabicPeriod"/>
              <a:defRPr/>
            </a:pPr>
            <a:r>
              <a:rPr lang="en-US" sz="4000" dirty="0" smtClean="0"/>
              <a:t>To Be Self Sufficient - </a:t>
            </a:r>
            <a:r>
              <a:rPr lang="en-US" dirty="0" smtClean="0"/>
              <a:t>(Self Reliant)</a:t>
            </a:r>
          </a:p>
          <a:p>
            <a:pPr marL="990600" lvl="1" indent="-533400" eaLnBrk="1" hangingPunct="1">
              <a:buFontTx/>
              <a:buNone/>
              <a:defRPr/>
            </a:pPr>
            <a:endParaRPr lang="en-US" sz="3200" dirty="0" smtClean="0"/>
          </a:p>
          <a:p>
            <a:pPr marL="609600" indent="-609600" eaLnBrk="1" hangingPunct="1">
              <a:buFont typeface="Wingdings" pitchFamily="2" charset="2"/>
              <a:buAutoNum type="arabicPeriod"/>
              <a:defRPr/>
            </a:pPr>
            <a:r>
              <a:rPr lang="en-US" sz="4000" dirty="0" smtClean="0"/>
              <a:t>To Be Spectacular </a:t>
            </a:r>
          </a:p>
          <a:p>
            <a:pPr marL="609600" indent="-609600" algn="ctr" eaLnBrk="1" hangingPunct="1">
              <a:buFont typeface="Wingdings" pitchFamily="2" charset="2"/>
              <a:buNone/>
              <a:defRPr/>
            </a:pPr>
            <a:r>
              <a:rPr lang="en-US" sz="3600" dirty="0" smtClean="0"/>
              <a:t>(Celebrity Mentality)</a:t>
            </a:r>
          </a:p>
          <a:p>
            <a:pPr marL="609600" indent="-609600" algn="ctr" eaLnBrk="1" hangingPunct="1">
              <a:buFont typeface="Wingdings" pitchFamily="2" charset="2"/>
              <a:buNone/>
              <a:defRPr/>
            </a:pPr>
            <a:endParaRPr lang="en-US" sz="3600" dirty="0" smtClean="0"/>
          </a:p>
          <a:p>
            <a:pPr marL="609600" indent="-609600" eaLnBrk="1" hangingPunct="1">
              <a:buFont typeface="Wingdings" pitchFamily="2" charset="2"/>
              <a:buAutoNum type="arabicPeriod" startAt="3"/>
              <a:defRPr/>
            </a:pPr>
            <a:r>
              <a:rPr lang="en-US" sz="4000" dirty="0" smtClean="0"/>
              <a:t>To Be Powerful </a:t>
            </a:r>
            <a:r>
              <a:rPr lang="en-US" sz="3600" dirty="0" smtClean="0"/>
              <a:t>(In Charge)</a:t>
            </a:r>
          </a:p>
          <a:p>
            <a:pPr marL="609600" indent="-609600" eaLnBrk="1" hangingPunct="1">
              <a:buFont typeface="Wingdings" pitchFamily="2" charset="2"/>
              <a:buNone/>
              <a:defRPr/>
            </a:pPr>
            <a:endParaRPr lang="en-US" sz="2800" dirty="0" smtClean="0"/>
          </a:p>
        </p:txBody>
      </p:sp>
      <p:sp>
        <p:nvSpPr>
          <p:cNvPr id="3" name="Slide Number Placeholder 2"/>
          <p:cNvSpPr>
            <a:spLocks noGrp="1"/>
          </p:cNvSpPr>
          <p:nvPr>
            <p:ph type="sldNum" sz="quarter" idx="12"/>
          </p:nvPr>
        </p:nvSpPr>
        <p:spPr/>
        <p:txBody>
          <a:bodyPr/>
          <a:lstStyle/>
          <a:p>
            <a:pPr>
              <a:defRPr/>
            </a:pPr>
            <a:fld id="{4484EE27-65C1-403C-9E7E-A563BB47D7F0}" type="slidenum">
              <a:rPr lang="en-US" smtClean="0">
                <a:solidFill>
                  <a:srgbClr val="FFFFFF"/>
                </a:solidFill>
              </a:rPr>
              <a:pPr>
                <a:defRPr/>
              </a:pPr>
              <a:t>35</a:t>
            </a:fld>
            <a:endParaRPr lang="en-US" dirty="0">
              <a:solidFill>
                <a:srgbClr val="FFFFFF"/>
              </a:solidFill>
            </a:endParaRPr>
          </a:p>
        </p:txBody>
      </p:sp>
    </p:spTree>
    <p:extLst>
      <p:ext uri="{BB962C8B-B14F-4D97-AF65-F5344CB8AC3E}">
        <p14:creationId xmlns:p14="http://schemas.microsoft.com/office/powerpoint/2010/main" val="11177673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Christian Medical Fellowship</a:t>
            </a:r>
          </a:p>
        </p:txBody>
      </p:sp>
      <p:sp>
        <p:nvSpPr>
          <p:cNvPr id="3" name="Content Placeholder 2"/>
          <p:cNvSpPr>
            <a:spLocks noGrp="1"/>
          </p:cNvSpPr>
          <p:nvPr>
            <p:ph idx="1"/>
          </p:nvPr>
        </p:nvSpPr>
        <p:spPr/>
        <p:txBody>
          <a:bodyPr/>
          <a:lstStyle/>
          <a:p>
            <a:pPr eaLnBrk="1" hangingPunct="1">
              <a:defRPr/>
            </a:pPr>
            <a:r>
              <a:rPr lang="en-US" sz="2800" dirty="0" smtClean="0"/>
              <a:t>Part of the International Christian Medical and Dental Association  </a:t>
            </a:r>
            <a:r>
              <a:rPr lang="en-US" sz="2800" dirty="0" smtClean="0">
                <a:hlinkClick r:id="rId2"/>
              </a:rPr>
              <a:t>www.ICMDA.net</a:t>
            </a:r>
            <a:endParaRPr lang="en-US" sz="2800" dirty="0" smtClean="0"/>
          </a:p>
          <a:p>
            <a:pPr eaLnBrk="1" hangingPunct="1">
              <a:defRPr/>
            </a:pPr>
            <a:endParaRPr lang="en-US" sz="2800" dirty="0" smtClean="0"/>
          </a:p>
          <a:p>
            <a:pPr eaLnBrk="1" hangingPunct="1">
              <a:defRPr/>
            </a:pPr>
            <a:r>
              <a:rPr lang="en-US" sz="2800" dirty="0" smtClean="0"/>
              <a:t>Contact ICMDA to learn about CMF in your country</a:t>
            </a:r>
          </a:p>
          <a:p>
            <a:pPr lvl="1" eaLnBrk="1" hangingPunct="1">
              <a:defRPr/>
            </a:pPr>
            <a:r>
              <a:rPr lang="en-US" sz="2400" dirty="0" smtClean="0"/>
              <a:t>Join the National CMF</a:t>
            </a:r>
          </a:p>
          <a:p>
            <a:pPr lvl="1" eaLnBrk="1" hangingPunct="1">
              <a:defRPr/>
            </a:pPr>
            <a:r>
              <a:rPr lang="en-US" sz="2400" dirty="0" smtClean="0"/>
              <a:t>Join or organize a local chapter</a:t>
            </a:r>
          </a:p>
          <a:p>
            <a:pPr eaLnBrk="1" hangingPunct="1">
              <a:defRPr/>
            </a:pPr>
            <a:endParaRPr lang="en-US" sz="2800" dirty="0" smtClean="0"/>
          </a:p>
        </p:txBody>
      </p:sp>
      <p:sp>
        <p:nvSpPr>
          <p:cNvPr id="5" name="Slide Number Placeholder 4"/>
          <p:cNvSpPr>
            <a:spLocks noGrp="1"/>
          </p:cNvSpPr>
          <p:nvPr>
            <p:ph type="sldNum" sz="quarter" idx="12"/>
          </p:nvPr>
        </p:nvSpPr>
        <p:spPr/>
        <p:txBody>
          <a:bodyPr/>
          <a:lstStyle/>
          <a:p>
            <a:pPr>
              <a:defRPr/>
            </a:pPr>
            <a:fld id="{62DF9B4D-C77B-4508-997B-F9F5BBA4979F}" type="slidenum">
              <a:rPr lang="en-US" smtClean="0">
                <a:solidFill>
                  <a:srgbClr val="FFFFFF"/>
                </a:solidFill>
              </a:rPr>
              <a:pPr>
                <a:defRPr/>
              </a:pPr>
              <a:t>36</a:t>
            </a:fld>
            <a:endParaRPr lang="en-US" dirty="0">
              <a:solidFill>
                <a:srgbClr val="FFFFFF"/>
              </a:solidFill>
            </a:endParaRPr>
          </a:p>
        </p:txBody>
      </p:sp>
    </p:spTree>
    <p:extLst>
      <p:ext uri="{BB962C8B-B14F-4D97-AF65-F5344CB8AC3E}">
        <p14:creationId xmlns:p14="http://schemas.microsoft.com/office/powerpoint/2010/main" val="228717536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Activities of CMF</a:t>
            </a:r>
          </a:p>
        </p:txBody>
      </p:sp>
      <p:sp>
        <p:nvSpPr>
          <p:cNvPr id="3" name="Content Placeholder 2"/>
          <p:cNvSpPr>
            <a:spLocks noGrp="1"/>
          </p:cNvSpPr>
          <p:nvPr>
            <p:ph idx="1"/>
          </p:nvPr>
        </p:nvSpPr>
        <p:spPr/>
        <p:txBody>
          <a:bodyPr/>
          <a:lstStyle/>
          <a:p>
            <a:pPr eaLnBrk="1" hangingPunct="1">
              <a:defRPr/>
            </a:pPr>
            <a:r>
              <a:rPr lang="en-US" dirty="0" smtClean="0"/>
              <a:t>National meeting – do you best to attend even for part of the meeting!</a:t>
            </a:r>
          </a:p>
          <a:p>
            <a:pPr eaLnBrk="1" hangingPunct="1">
              <a:defRPr/>
            </a:pPr>
            <a:r>
              <a:rPr lang="en-US" dirty="0" smtClean="0"/>
              <a:t>Local chapter meetings – be part of a local chapter. Do not hold meetings just at your place of ministry but take turns</a:t>
            </a:r>
          </a:p>
          <a:p>
            <a:pPr eaLnBrk="1" hangingPunct="1">
              <a:defRPr/>
            </a:pPr>
            <a:r>
              <a:rPr lang="en-US" dirty="0" smtClean="0"/>
              <a:t>CME – offer to the community health personnel</a:t>
            </a:r>
          </a:p>
          <a:p>
            <a:pPr eaLnBrk="1" hangingPunct="1">
              <a:defRPr/>
            </a:pPr>
            <a:endParaRPr lang="en-US" dirty="0" smtClean="0"/>
          </a:p>
        </p:txBody>
      </p:sp>
      <p:sp>
        <p:nvSpPr>
          <p:cNvPr id="5" name="Slide Number Placeholder 4"/>
          <p:cNvSpPr>
            <a:spLocks noGrp="1"/>
          </p:cNvSpPr>
          <p:nvPr>
            <p:ph type="sldNum" sz="quarter" idx="12"/>
          </p:nvPr>
        </p:nvSpPr>
        <p:spPr/>
        <p:txBody>
          <a:bodyPr/>
          <a:lstStyle/>
          <a:p>
            <a:pPr>
              <a:defRPr/>
            </a:pPr>
            <a:fld id="{9FE5690F-AEF7-4DCA-9B0E-004B4AAD8B7D}" type="slidenum">
              <a:rPr lang="en-US" smtClean="0">
                <a:solidFill>
                  <a:srgbClr val="FFFFFF"/>
                </a:solidFill>
              </a:rPr>
              <a:pPr>
                <a:defRPr/>
              </a:pPr>
              <a:t>37</a:t>
            </a:fld>
            <a:endParaRPr lang="en-US" dirty="0">
              <a:solidFill>
                <a:srgbClr val="FFFFFF"/>
              </a:solidFill>
            </a:endParaRPr>
          </a:p>
        </p:txBody>
      </p:sp>
    </p:spTree>
    <p:extLst>
      <p:ext uri="{BB962C8B-B14F-4D97-AF65-F5344CB8AC3E}">
        <p14:creationId xmlns:p14="http://schemas.microsoft.com/office/powerpoint/2010/main" val="480190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Christian Health Association of ?</a:t>
            </a:r>
          </a:p>
        </p:txBody>
      </p:sp>
      <p:sp>
        <p:nvSpPr>
          <p:cNvPr id="3" name="Content Placeholder 2"/>
          <p:cNvSpPr>
            <a:spLocks noGrp="1"/>
          </p:cNvSpPr>
          <p:nvPr>
            <p:ph idx="1"/>
          </p:nvPr>
        </p:nvSpPr>
        <p:spPr/>
        <p:txBody>
          <a:bodyPr/>
          <a:lstStyle/>
          <a:p>
            <a:pPr eaLnBrk="1" hangingPunct="1">
              <a:defRPr/>
            </a:pPr>
            <a:r>
              <a:rPr lang="en-US" dirty="0" smtClean="0"/>
              <a:t>Links together all Faith-based ministry within a country</a:t>
            </a:r>
          </a:p>
          <a:p>
            <a:pPr eaLnBrk="1" hangingPunct="1">
              <a:defRPr/>
            </a:pPr>
            <a:r>
              <a:rPr lang="en-US" dirty="0" smtClean="0"/>
              <a:t>Important to:</a:t>
            </a:r>
          </a:p>
          <a:p>
            <a:pPr lvl="1" eaLnBrk="1" hangingPunct="1">
              <a:defRPr/>
            </a:pPr>
            <a:r>
              <a:rPr lang="en-US" dirty="0" smtClean="0"/>
              <a:t>represent you to government bodies</a:t>
            </a:r>
          </a:p>
          <a:p>
            <a:pPr lvl="1" eaLnBrk="1" hangingPunct="1">
              <a:defRPr/>
            </a:pPr>
            <a:r>
              <a:rPr lang="en-US" dirty="0" smtClean="0"/>
              <a:t>obtaining funding/grants</a:t>
            </a:r>
          </a:p>
          <a:p>
            <a:pPr lvl="1" eaLnBrk="1" hangingPunct="1">
              <a:defRPr/>
            </a:pPr>
            <a:r>
              <a:rPr lang="en-US" dirty="0" smtClean="0"/>
              <a:t>procuring drugs and supplies at large volume discounts</a:t>
            </a:r>
          </a:p>
          <a:p>
            <a:pPr lvl="1" eaLnBrk="1" hangingPunct="1">
              <a:defRPr/>
            </a:pPr>
            <a:r>
              <a:rPr lang="en-US" dirty="0" smtClean="0"/>
              <a:t>teaching and training</a:t>
            </a:r>
          </a:p>
        </p:txBody>
      </p:sp>
      <p:sp>
        <p:nvSpPr>
          <p:cNvPr id="5" name="Slide Number Placeholder 4"/>
          <p:cNvSpPr>
            <a:spLocks noGrp="1"/>
          </p:cNvSpPr>
          <p:nvPr>
            <p:ph type="sldNum" sz="quarter" idx="12"/>
          </p:nvPr>
        </p:nvSpPr>
        <p:spPr/>
        <p:txBody>
          <a:bodyPr/>
          <a:lstStyle/>
          <a:p>
            <a:pPr>
              <a:defRPr/>
            </a:pPr>
            <a:fld id="{BB98BB47-6844-471C-B465-9BAFCC03D6D4}" type="slidenum">
              <a:rPr lang="en-US" smtClean="0">
                <a:solidFill>
                  <a:srgbClr val="FFFFFF"/>
                </a:solidFill>
              </a:rPr>
              <a:pPr>
                <a:defRPr/>
              </a:pPr>
              <a:t>38</a:t>
            </a:fld>
            <a:endParaRPr lang="en-US" dirty="0">
              <a:solidFill>
                <a:srgbClr val="FFFFFF"/>
              </a:solidFill>
            </a:endParaRPr>
          </a:p>
        </p:txBody>
      </p:sp>
    </p:spTree>
    <p:extLst>
      <p:ext uri="{BB962C8B-B14F-4D97-AF65-F5344CB8AC3E}">
        <p14:creationId xmlns:p14="http://schemas.microsoft.com/office/powerpoint/2010/main" val="30019662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600" dirty="0" smtClean="0"/>
              <a:t>To help you be a team member…</a:t>
            </a:r>
          </a:p>
        </p:txBody>
      </p:sp>
      <p:sp>
        <p:nvSpPr>
          <p:cNvPr id="3" name="Content Placeholder 2"/>
          <p:cNvSpPr>
            <a:spLocks noGrp="1"/>
          </p:cNvSpPr>
          <p:nvPr>
            <p:ph idx="1"/>
          </p:nvPr>
        </p:nvSpPr>
        <p:spPr/>
        <p:txBody>
          <a:bodyPr/>
          <a:lstStyle/>
          <a:p>
            <a:pPr marL="514350" indent="-514350" eaLnBrk="1" hangingPunct="1">
              <a:spcBef>
                <a:spcPts val="1200"/>
              </a:spcBef>
              <a:buFont typeface="+mj-lt"/>
              <a:buAutoNum type="arabicPeriod"/>
              <a:defRPr/>
            </a:pPr>
            <a:r>
              <a:rPr lang="en-US" sz="2400" dirty="0" smtClean="0"/>
              <a:t>Obtain country health profile from WHO</a:t>
            </a:r>
          </a:p>
          <a:p>
            <a:pPr marL="514350" indent="-514350" eaLnBrk="1" hangingPunct="1">
              <a:spcBef>
                <a:spcPts val="1200"/>
              </a:spcBef>
              <a:buFont typeface="+mj-lt"/>
              <a:buAutoNum type="arabicPeriod"/>
              <a:defRPr/>
            </a:pPr>
            <a:r>
              <a:rPr lang="en-US" sz="2400" dirty="0" smtClean="0"/>
              <a:t>Visit multi-sectorial efforts in your area</a:t>
            </a:r>
          </a:p>
          <a:p>
            <a:pPr marL="971550" lvl="1" indent="-514350" eaLnBrk="1" hangingPunct="1">
              <a:spcBef>
                <a:spcPts val="1200"/>
              </a:spcBef>
              <a:defRPr/>
            </a:pPr>
            <a:r>
              <a:rPr lang="en-US" sz="2400" dirty="0" smtClean="0"/>
              <a:t>Ex: water, sanitation, education</a:t>
            </a:r>
          </a:p>
          <a:p>
            <a:pPr marL="514350" indent="-514350" eaLnBrk="1" hangingPunct="1">
              <a:spcBef>
                <a:spcPts val="1200"/>
              </a:spcBef>
              <a:buFont typeface="+mj-lt"/>
              <a:buAutoNum type="arabicPeriod"/>
              <a:defRPr/>
            </a:pPr>
            <a:r>
              <a:rPr lang="en-US" sz="2400" dirty="0" smtClean="0"/>
              <a:t>Become a member of district boards related to health</a:t>
            </a:r>
          </a:p>
          <a:p>
            <a:pPr marL="514350" indent="-514350" eaLnBrk="1" hangingPunct="1">
              <a:spcBef>
                <a:spcPts val="1200"/>
              </a:spcBef>
              <a:buFont typeface="+mj-lt"/>
              <a:buAutoNum type="arabicPeriod"/>
              <a:defRPr/>
            </a:pPr>
            <a:r>
              <a:rPr lang="en-US" sz="2400" dirty="0" smtClean="0"/>
              <a:t>Obtain a copy of the “Health Sector Act (Reform Act) for your country</a:t>
            </a:r>
          </a:p>
          <a:p>
            <a:pPr marL="514350" indent="-514350" eaLnBrk="1" hangingPunct="1">
              <a:spcBef>
                <a:spcPts val="1200"/>
              </a:spcBef>
              <a:buFont typeface="+mj-lt"/>
              <a:buAutoNum type="arabicPeriod"/>
              <a:defRPr/>
            </a:pPr>
            <a:r>
              <a:rPr lang="en-US" sz="2400" dirty="0" smtClean="0"/>
              <a:t>Obtain essential drug list for your country from both the Ministry of Health and WHO</a:t>
            </a:r>
          </a:p>
          <a:p>
            <a:pPr marL="914400" lvl="1" indent="-514350" eaLnBrk="1" hangingPunct="1">
              <a:spcBef>
                <a:spcPts val="1200"/>
              </a:spcBef>
              <a:defRPr/>
            </a:pPr>
            <a:r>
              <a:rPr lang="en-US" sz="2000" dirty="0" smtClean="0"/>
              <a:t>Base your project’s formulary on this document</a:t>
            </a:r>
          </a:p>
        </p:txBody>
      </p:sp>
      <p:sp>
        <p:nvSpPr>
          <p:cNvPr id="5" name="Slide Number Placeholder 4"/>
          <p:cNvSpPr>
            <a:spLocks noGrp="1"/>
          </p:cNvSpPr>
          <p:nvPr>
            <p:ph type="sldNum" sz="quarter" idx="12"/>
          </p:nvPr>
        </p:nvSpPr>
        <p:spPr/>
        <p:txBody>
          <a:bodyPr/>
          <a:lstStyle/>
          <a:p>
            <a:pPr>
              <a:defRPr/>
            </a:pPr>
            <a:fld id="{17AE7E5E-08DC-49E4-9545-2BC3B620F211}" type="slidenum">
              <a:rPr lang="en-US" smtClean="0">
                <a:solidFill>
                  <a:srgbClr val="FFFFFF"/>
                </a:solidFill>
              </a:rPr>
              <a:pPr>
                <a:defRPr/>
              </a:pPr>
              <a:t>39</a:t>
            </a:fld>
            <a:endParaRPr lang="en-US" dirty="0">
              <a:solidFill>
                <a:srgbClr val="FFFFFF"/>
              </a:solidFill>
            </a:endParaRPr>
          </a:p>
        </p:txBody>
      </p:sp>
    </p:spTree>
    <p:extLst>
      <p:ext uri="{BB962C8B-B14F-4D97-AF65-F5344CB8AC3E}">
        <p14:creationId xmlns:p14="http://schemas.microsoft.com/office/powerpoint/2010/main" val="37220661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a:t>Participants will be introduced to the worldwide need for current medical education training which can be used as a mission outreach in both short term and long term </a:t>
            </a:r>
            <a:r>
              <a:rPr lang="en-US"/>
              <a:t>settings</a:t>
            </a:r>
            <a:r>
              <a:rPr lang="en-US" smtClean="0"/>
              <a:t>.</a:t>
            </a:r>
          </a:p>
          <a:p>
            <a:r>
              <a:rPr lang="en-US" smtClean="0"/>
              <a:t>Participants </a:t>
            </a:r>
            <a:r>
              <a:rPr lang="en-US" dirty="0"/>
              <a:t>will be able to prepare for and find opportunities to work in Medical Universities worldwide and use this as a forum to serve the Lord </a:t>
            </a:r>
          </a:p>
        </p:txBody>
      </p:sp>
      <p:sp>
        <p:nvSpPr>
          <p:cNvPr id="2" name="Title 1"/>
          <p:cNvSpPr>
            <a:spLocks noGrp="1"/>
          </p:cNvSpPr>
          <p:nvPr>
            <p:ph type="title"/>
          </p:nvPr>
        </p:nvSpPr>
        <p:spPr>
          <a:xfrm>
            <a:off x="457200" y="228600"/>
            <a:ext cx="8229600" cy="1143000"/>
          </a:xfrm>
        </p:spPr>
        <p:txBody>
          <a:bodyPr/>
          <a:lstStyle/>
          <a:p>
            <a:r>
              <a:rPr lang="en-US" dirty="0" smtClean="0"/>
              <a:t>Objectives</a:t>
            </a:r>
            <a:endParaRPr lang="en-US" dirty="0"/>
          </a:p>
        </p:txBody>
      </p:sp>
    </p:spTree>
    <p:extLst>
      <p:ext uri="{BB962C8B-B14F-4D97-AF65-F5344CB8AC3E}">
        <p14:creationId xmlns:p14="http://schemas.microsoft.com/office/powerpoint/2010/main" val="12593415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New missionary needs to do…</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r>
              <a:rPr lang="en-US" sz="2400" dirty="0" smtClean="0"/>
              <a:t>Before you go…</a:t>
            </a:r>
          </a:p>
          <a:p>
            <a:pPr>
              <a:buFont typeface="Arial" pitchFamily="34" charset="0"/>
              <a:buChar char="•"/>
              <a:defRPr/>
            </a:pPr>
            <a:r>
              <a:rPr lang="en-US" sz="2400" dirty="0" smtClean="0"/>
              <a:t>Research the WHO website on your country (such as the country health profile)</a:t>
            </a:r>
          </a:p>
          <a:p>
            <a:pPr marL="0" indent="0">
              <a:buFont typeface="Wingdings" pitchFamily="2" charset="2"/>
              <a:buNone/>
              <a:defRPr/>
            </a:pPr>
            <a:r>
              <a:rPr lang="en-US" sz="2400" dirty="0" smtClean="0"/>
              <a:t>After you arrive…</a:t>
            </a:r>
          </a:p>
          <a:p>
            <a:pPr>
              <a:buFont typeface="Arial" pitchFamily="34" charset="0"/>
              <a:buChar char="•"/>
              <a:defRPr/>
            </a:pPr>
            <a:r>
              <a:rPr lang="en-US" sz="2400" dirty="0" smtClean="0"/>
              <a:t>(in the first 2 months)</a:t>
            </a:r>
            <a:r>
              <a:rPr lang="en-US" sz="2400" dirty="0"/>
              <a:t> </a:t>
            </a:r>
            <a:r>
              <a:rPr lang="en-US" sz="2400" dirty="0" smtClean="0"/>
              <a:t>Visit and register with national board that oversees your profession</a:t>
            </a:r>
          </a:p>
          <a:p>
            <a:pPr>
              <a:buFont typeface="Arial" pitchFamily="34" charset="0"/>
              <a:buChar char="•"/>
              <a:defRPr/>
            </a:pPr>
            <a:r>
              <a:rPr lang="en-US" sz="2400" dirty="0" smtClean="0"/>
              <a:t>(within 3 months) Take one day … Identify and visit two local offices to do with health/development. Ask, “how can I help you meet your goals?” (Ex. local public health office, Educational officer)</a:t>
            </a:r>
            <a:endParaRPr lang="en-US" dirty="0"/>
          </a:p>
        </p:txBody>
      </p:sp>
      <p:sp>
        <p:nvSpPr>
          <p:cNvPr id="4" name="Slide Number Placeholder 3"/>
          <p:cNvSpPr>
            <a:spLocks noGrp="1"/>
          </p:cNvSpPr>
          <p:nvPr>
            <p:ph type="sldNum" sz="quarter" idx="12"/>
          </p:nvPr>
        </p:nvSpPr>
        <p:spPr/>
        <p:txBody>
          <a:bodyPr/>
          <a:lstStyle/>
          <a:p>
            <a:pPr>
              <a:defRPr/>
            </a:pPr>
            <a:fld id="{3F3B334C-6893-4A3D-97EA-41C08AD37CCA}" type="slidenum">
              <a:rPr lang="en-US" smtClean="0">
                <a:solidFill>
                  <a:srgbClr val="FFFFFF"/>
                </a:solidFill>
              </a:rPr>
              <a:pPr>
                <a:defRPr/>
              </a:pPr>
              <a:t>40</a:t>
            </a:fld>
            <a:endParaRPr lang="en-US" dirty="0">
              <a:solidFill>
                <a:srgbClr val="FFFFFF"/>
              </a:solidFill>
            </a:endParaRPr>
          </a:p>
        </p:txBody>
      </p:sp>
    </p:spTree>
    <p:extLst>
      <p:ext uri="{BB962C8B-B14F-4D97-AF65-F5344CB8AC3E}">
        <p14:creationId xmlns:p14="http://schemas.microsoft.com/office/powerpoint/2010/main" val="19773241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dirty="0" smtClean="0"/>
              <a:t>Missions HealthCare Ministries</a:t>
            </a:r>
          </a:p>
        </p:txBody>
      </p:sp>
      <p:sp>
        <p:nvSpPr>
          <p:cNvPr id="24579" name="Rectangle 3"/>
          <p:cNvSpPr>
            <a:spLocks noGrp="1" noChangeArrowheads="1"/>
          </p:cNvSpPr>
          <p:nvPr>
            <p:ph type="body" idx="1"/>
          </p:nvPr>
        </p:nvSpPr>
        <p:spPr>
          <a:xfrm>
            <a:off x="457200" y="2590800"/>
            <a:ext cx="8229600" cy="3540125"/>
          </a:xfrm>
        </p:spPr>
        <p:txBody>
          <a:bodyPr/>
          <a:lstStyle/>
          <a:p>
            <a:pPr eaLnBrk="1" hangingPunct="1">
              <a:defRPr/>
            </a:pPr>
            <a:r>
              <a:rPr lang="en-US" dirty="0" smtClean="0"/>
              <a:t>Take home message: We need to do a better job at serving our country’s Ministry of Health (fitting in).</a:t>
            </a:r>
          </a:p>
          <a:p>
            <a:pPr eaLnBrk="1" hangingPunct="1">
              <a:defRPr/>
            </a:pPr>
            <a:r>
              <a:rPr lang="en-US" dirty="0" smtClean="0"/>
              <a:t>We need to develop more relationships locally with individuals</a:t>
            </a:r>
          </a:p>
          <a:p>
            <a:pPr eaLnBrk="1" hangingPunct="1">
              <a:defRPr/>
            </a:pPr>
            <a:r>
              <a:rPr lang="en-US" dirty="0" smtClean="0"/>
              <a:t>There is strength in unity and cooperation</a:t>
            </a:r>
          </a:p>
          <a:p>
            <a:pPr eaLnBrk="1" hangingPunct="1">
              <a:buFont typeface="Wingdings" pitchFamily="2" charset="2"/>
              <a:buNone/>
              <a:defRPr/>
            </a:pPr>
            <a:endParaRPr lang="en-US" dirty="0" smtClean="0"/>
          </a:p>
        </p:txBody>
      </p:sp>
      <p:sp>
        <p:nvSpPr>
          <p:cNvPr id="3" name="Slide Number Placeholder 2"/>
          <p:cNvSpPr>
            <a:spLocks noGrp="1"/>
          </p:cNvSpPr>
          <p:nvPr>
            <p:ph type="sldNum" sz="quarter" idx="12"/>
          </p:nvPr>
        </p:nvSpPr>
        <p:spPr/>
        <p:txBody>
          <a:bodyPr/>
          <a:lstStyle/>
          <a:p>
            <a:pPr>
              <a:defRPr/>
            </a:pPr>
            <a:fld id="{48B2DBEC-76F2-452B-964C-F6F7CE9E4BB3}" type="slidenum">
              <a:rPr lang="en-US" smtClean="0">
                <a:solidFill>
                  <a:srgbClr val="FFFFFF"/>
                </a:solidFill>
              </a:rPr>
              <a:pPr>
                <a:defRPr/>
              </a:pPr>
              <a:t>41</a:t>
            </a:fld>
            <a:endParaRPr lang="en-US" dirty="0">
              <a:solidFill>
                <a:srgbClr val="FFFFFF"/>
              </a:solidFill>
            </a:endParaRPr>
          </a:p>
        </p:txBody>
      </p:sp>
    </p:spTree>
    <p:extLst>
      <p:ext uri="{BB962C8B-B14F-4D97-AF65-F5344CB8AC3E}">
        <p14:creationId xmlns:p14="http://schemas.microsoft.com/office/powerpoint/2010/main" val="221384938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pPr lvl="0" indent="-342900">
              <a:spcBef>
                <a:spcPts val="0"/>
              </a:spcBef>
              <a:spcAft>
                <a:spcPts val="0"/>
              </a:spcAft>
            </a:pPr>
            <a:r>
              <a:rPr lang="en-US" sz="2800" i="0" dirty="0" smtClean="0">
                <a:solidFill>
                  <a:srgbClr val="F6E9D5"/>
                </a:solidFill>
                <a:ea typeface="Cambria"/>
                <a:cs typeface="Times New Roman"/>
              </a:rPr>
              <a:t>Working with Universities, Governments &amp; National Healthcare</a:t>
            </a:r>
            <a:endParaRPr lang="en-US" sz="2800" b="0" i="0" dirty="0" smtClean="0">
              <a:solidFill>
                <a:srgbClr val="F6E9D5"/>
              </a:solidFill>
              <a:latin typeface="Times New Roman"/>
              <a:ea typeface="Cambria"/>
              <a:cs typeface="Times New Roman"/>
            </a:endParaRPr>
          </a:p>
        </p:txBody>
      </p:sp>
      <p:sp>
        <p:nvSpPr>
          <p:cNvPr id="3" name="Content Placeholder 2"/>
          <p:cNvSpPr>
            <a:spLocks noGrp="1"/>
          </p:cNvSpPr>
          <p:nvPr>
            <p:ph idx="1"/>
          </p:nvPr>
        </p:nvSpPr>
        <p:spPr>
          <a:xfrm>
            <a:off x="685800" y="2514600"/>
            <a:ext cx="7772400" cy="2971800"/>
          </a:xfrm>
        </p:spPr>
        <p:txBody>
          <a:bodyPr/>
          <a:lstStyle/>
          <a:p>
            <a:pPr marL="0" marR="0" algn="ctr">
              <a:spcBef>
                <a:spcPts val="0"/>
              </a:spcBef>
              <a:spcAft>
                <a:spcPts val="0"/>
              </a:spcAft>
              <a:buNone/>
            </a:pPr>
            <a:endParaRPr lang="en-US" sz="2800" dirty="0" smtClean="0">
              <a:latin typeface="Times New Roman"/>
              <a:ea typeface="Cambria"/>
              <a:cs typeface="Times New Roman"/>
            </a:endParaRPr>
          </a:p>
          <a:p>
            <a:endParaRPr lang="en-US" dirty="0"/>
          </a:p>
        </p:txBody>
      </p:sp>
      <p:sp>
        <p:nvSpPr>
          <p:cNvPr id="4" name="Content Placeholder 2"/>
          <p:cNvSpPr txBox="1">
            <a:spLocks/>
          </p:cNvSpPr>
          <p:nvPr/>
        </p:nvSpPr>
        <p:spPr bwMode="auto">
          <a:xfrm>
            <a:off x="304800" y="1524000"/>
            <a:ext cx="8534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defTabSz="914400" fontAlgn="base">
              <a:spcBef>
                <a:spcPct val="20000"/>
              </a:spcBef>
              <a:spcAft>
                <a:spcPct val="0"/>
              </a:spcAft>
            </a:pPr>
            <a:r>
              <a:rPr lang="en-US" sz="2000" b="1" kern="0" dirty="0">
                <a:solidFill>
                  <a:srgbClr val="F6E9D5"/>
                </a:solidFill>
              </a:rPr>
              <a:t>Panelists</a:t>
            </a:r>
            <a:endParaRPr lang="en-US" sz="2000" kern="0" dirty="0">
              <a:solidFill>
                <a:srgbClr val="F6E9D5"/>
              </a:solidFill>
            </a:endParaRPr>
          </a:p>
          <a:p>
            <a:pPr marL="342900" indent="-342900" defTabSz="914400" fontAlgn="base">
              <a:spcBef>
                <a:spcPct val="20000"/>
              </a:spcBef>
              <a:spcAft>
                <a:spcPct val="0"/>
              </a:spcAft>
            </a:pPr>
            <a:r>
              <a:rPr lang="en-US" b="1" kern="0" dirty="0">
                <a:solidFill>
                  <a:srgbClr val="F6E9D5"/>
                </a:solidFill>
              </a:rPr>
              <a:t>	Matthew Koh</a:t>
            </a:r>
            <a:r>
              <a:rPr lang="en-US" kern="0" dirty="0">
                <a:solidFill>
                  <a:srgbClr val="F6E9D5"/>
                </a:solidFill>
              </a:rPr>
              <a:t>, MD, is a general surgeon from Singapore. He is President of MSI Professional Services, serving in southwest China.</a:t>
            </a:r>
          </a:p>
          <a:p>
            <a:pPr marL="342900" indent="-342900" defTabSz="914400" fontAlgn="base">
              <a:spcBef>
                <a:spcPct val="20000"/>
              </a:spcBef>
              <a:spcAft>
                <a:spcPct val="0"/>
              </a:spcAft>
            </a:pPr>
            <a:endParaRPr lang="en-US" sz="600" kern="0" dirty="0">
              <a:solidFill>
                <a:srgbClr val="F6E9D5"/>
              </a:solidFill>
            </a:endParaRPr>
          </a:p>
          <a:p>
            <a:pPr marL="342900" indent="-342900" defTabSz="914400" fontAlgn="base">
              <a:spcBef>
                <a:spcPct val="20000"/>
              </a:spcBef>
              <a:spcAft>
                <a:spcPct val="0"/>
              </a:spcAft>
            </a:pPr>
            <a:r>
              <a:rPr lang="en-US" b="1" kern="0" dirty="0">
                <a:solidFill>
                  <a:srgbClr val="F6E9D5"/>
                </a:solidFill>
              </a:rPr>
              <a:t>	James D. Smith</a:t>
            </a:r>
            <a:r>
              <a:rPr lang="en-US" kern="0" dirty="0">
                <a:solidFill>
                  <a:srgbClr val="F6E9D5"/>
                </a:solidFill>
              </a:rPr>
              <a:t>, MD, Professor Emeritus of Otolaryngology, Oregon Health &amp; Science University. Chairman of the Medical Education International (MEI) Advisory Council.</a:t>
            </a:r>
          </a:p>
          <a:p>
            <a:pPr marL="342900" indent="-342900" defTabSz="914400" fontAlgn="base">
              <a:spcBef>
                <a:spcPct val="20000"/>
              </a:spcBef>
              <a:spcAft>
                <a:spcPct val="0"/>
              </a:spcAft>
            </a:pPr>
            <a:endParaRPr lang="en-US" sz="600" kern="0" dirty="0">
              <a:solidFill>
                <a:srgbClr val="F6E9D5"/>
              </a:solidFill>
            </a:endParaRPr>
          </a:p>
          <a:p>
            <a:pPr marL="342900" indent="-342900" defTabSz="914400" fontAlgn="base">
              <a:spcBef>
                <a:spcPct val="20000"/>
              </a:spcBef>
              <a:spcAft>
                <a:spcPct val="0"/>
              </a:spcAft>
            </a:pPr>
            <a:r>
              <a:rPr lang="en-US" b="1" kern="0" dirty="0">
                <a:solidFill>
                  <a:srgbClr val="F6E9D5"/>
                </a:solidFill>
              </a:rPr>
              <a:t>	Daniel Tolan</a:t>
            </a:r>
            <a:r>
              <a:rPr lang="en-US" kern="0" dirty="0">
                <a:solidFill>
                  <a:srgbClr val="F6E9D5"/>
                </a:solidFill>
              </a:rPr>
              <a:t>, MD, lived full time in Kenya from 1989 to 2002. He and Cindy are missionaries with World Gospel Mission, now working in missionary recruitment and retention and with Christian Medical Dental Associations (CMDA).</a:t>
            </a:r>
          </a:p>
          <a:p>
            <a:pPr marL="342900" indent="-342900" defTabSz="914400" fontAlgn="base">
              <a:spcBef>
                <a:spcPct val="20000"/>
              </a:spcBef>
              <a:spcAft>
                <a:spcPct val="0"/>
              </a:spcAft>
            </a:pPr>
            <a:endParaRPr lang="en-US" sz="600" kern="0" dirty="0">
              <a:solidFill>
                <a:srgbClr val="F6E9D5"/>
              </a:solidFill>
            </a:endParaRPr>
          </a:p>
          <a:p>
            <a:pPr marL="342900" indent="-342900" defTabSz="914400" fontAlgn="base">
              <a:spcBef>
                <a:spcPct val="20000"/>
              </a:spcBef>
              <a:spcAft>
                <a:spcPct val="0"/>
              </a:spcAft>
            </a:pPr>
            <a:r>
              <a:rPr lang="en-US" b="1" kern="0" dirty="0">
                <a:solidFill>
                  <a:srgbClr val="F6E9D5"/>
                </a:solidFill>
              </a:rPr>
              <a:t>	Neil O. Thompson</a:t>
            </a:r>
            <a:r>
              <a:rPr lang="en-US" kern="0" dirty="0">
                <a:solidFill>
                  <a:srgbClr val="F6E9D5"/>
                </a:solidFill>
              </a:rPr>
              <a:t>, MD, Panel Moderator. Served as missionary surgeon at Manorom Christian Hospital in Central Thailand from 1978-2001. He is now Medical Mission Advocate with OMF International.</a:t>
            </a:r>
          </a:p>
          <a:p>
            <a:pPr marL="342900" indent="-342900" defTabSz="914400" fontAlgn="base">
              <a:spcBef>
                <a:spcPct val="20000"/>
              </a:spcBef>
              <a:spcAft>
                <a:spcPct val="0"/>
              </a:spcAft>
            </a:pPr>
            <a:endParaRPr lang="en-US" sz="3000" kern="0" dirty="0">
              <a:solidFill>
                <a:srgbClr val="F6E9D5"/>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altLang="en-US" dirty="0"/>
              <a:t>Academic Otolaryngology – OHSU</a:t>
            </a:r>
          </a:p>
          <a:p>
            <a:r>
              <a:rPr lang="en-US" altLang="en-US" dirty="0"/>
              <a:t>Sabbaticals</a:t>
            </a:r>
          </a:p>
          <a:p>
            <a:r>
              <a:rPr lang="en-US" altLang="en-US" dirty="0"/>
              <a:t>Visiting Professor – National U. of Singapore</a:t>
            </a:r>
          </a:p>
          <a:p>
            <a:pPr lvl="1"/>
            <a:r>
              <a:rPr lang="en-US" altLang="en-US" dirty="0"/>
              <a:t>Full time - 2 ½ years</a:t>
            </a:r>
          </a:p>
          <a:p>
            <a:pPr lvl="1"/>
            <a:r>
              <a:rPr lang="en-US" altLang="en-US" dirty="0"/>
              <a:t>Part time – for the past 14 years</a:t>
            </a:r>
          </a:p>
          <a:p>
            <a:endParaRPr lang="en-US" dirty="0"/>
          </a:p>
        </p:txBody>
      </p:sp>
      <p:sp>
        <p:nvSpPr>
          <p:cNvPr id="4" name="Title 3"/>
          <p:cNvSpPr>
            <a:spLocks noGrp="1"/>
          </p:cNvSpPr>
          <p:nvPr>
            <p:ph type="title"/>
          </p:nvPr>
        </p:nvSpPr>
        <p:spPr/>
        <p:txBody>
          <a:bodyPr/>
          <a:lstStyle/>
          <a:p>
            <a:r>
              <a:rPr lang="en-US" dirty="0"/>
              <a:t>Personal Journey</a:t>
            </a:r>
          </a:p>
        </p:txBody>
      </p:sp>
      <p:pic>
        <p:nvPicPr>
          <p:cNvPr id="5"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62621" y="1295400"/>
            <a:ext cx="4176767" cy="2692427"/>
          </a:xfrm>
          <a:prstGeom prst="rect">
            <a:avLst/>
          </a:prstGeom>
          <a:noFill/>
          <a:ln w="9652">
            <a:solidFill>
              <a:schemeClr val="accent1"/>
            </a:solidFill>
            <a:miter lim="800000"/>
          </a:ln>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4644358" y="4114800"/>
            <a:ext cx="4195030" cy="2045918"/>
          </a:xfrm>
          <a:prstGeom prst="rect">
            <a:avLst/>
          </a:prstGeom>
          <a:solidFill>
            <a:schemeClr val="accent1"/>
          </a:solidFill>
          <a:ln w="9652">
            <a:solidFill>
              <a:schemeClr val="accent1"/>
            </a:solidFill>
            <a:miter lim="800000"/>
          </a:ln>
        </p:spPr>
      </p:pic>
    </p:spTree>
    <p:extLst>
      <p:ext uri="{BB962C8B-B14F-4D97-AF65-F5344CB8AC3E}">
        <p14:creationId xmlns:p14="http://schemas.microsoft.com/office/powerpoint/2010/main" val="34433148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Key</a:t>
            </a:r>
            <a:endParaRPr lang="en-US" dirty="0"/>
          </a:p>
        </p:txBody>
      </p:sp>
      <p:sp>
        <p:nvSpPr>
          <p:cNvPr id="7" name="Text Placeholder 6"/>
          <p:cNvSpPr>
            <a:spLocks noGrp="1"/>
          </p:cNvSpPr>
          <p:nvPr>
            <p:ph type="body" sz="half" idx="1"/>
          </p:nvPr>
        </p:nvSpPr>
        <p:spPr>
          <a:xfrm>
            <a:off x="4691023" y="1447800"/>
            <a:ext cx="4038600" cy="4530725"/>
          </a:xfrm>
        </p:spPr>
        <p:txBody>
          <a:bodyPr/>
          <a:lstStyle/>
          <a:p>
            <a:endParaRPr lang="en-US" dirty="0"/>
          </a:p>
        </p:txBody>
      </p:sp>
      <p:sp>
        <p:nvSpPr>
          <p:cNvPr id="2" name="Content Placeholder 1"/>
          <p:cNvSpPr>
            <a:spLocks noGrp="1"/>
          </p:cNvSpPr>
          <p:nvPr>
            <p:ph sz="half" idx="2"/>
          </p:nvPr>
        </p:nvSpPr>
        <p:spPr>
          <a:xfrm>
            <a:off x="457200" y="1981200"/>
            <a:ext cx="4038600" cy="4530725"/>
          </a:xfrm>
        </p:spPr>
        <p:txBody>
          <a:bodyPr/>
          <a:lstStyle/>
          <a:p>
            <a:r>
              <a:rPr lang="en-US" dirty="0" smtClean="0"/>
              <a:t>The key to having an opportunity to share your faith in other cultures is to develop genuine and caring relationships</a:t>
            </a:r>
          </a:p>
          <a:p>
            <a:r>
              <a:rPr lang="en-US" dirty="0" smtClean="0"/>
              <a:t>How can we do this?</a:t>
            </a:r>
            <a:endParaRPr lang="en-US" dirty="0"/>
          </a:p>
        </p:txBody>
      </p:sp>
      <p:pic>
        <p:nvPicPr>
          <p:cNvPr id="1026" name="Picture 2" descr="C:\Users\singapore\Documents\China, Kunming CV's\_DSC02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727372"/>
            <a:ext cx="4140200" cy="274962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ingapore\Documents\Kenya Oncology 2011\DSCF0146_edit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888" y="60960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8376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981200"/>
            <a:ext cx="4038600" cy="4525963"/>
          </a:xfrm>
        </p:spPr>
        <p:txBody>
          <a:bodyPr>
            <a:normAutofit/>
          </a:bodyPr>
          <a:lstStyle/>
          <a:p>
            <a:r>
              <a:rPr lang="en-US" sz="3200" dirty="0"/>
              <a:t>Teaching and Training</a:t>
            </a:r>
          </a:p>
          <a:p>
            <a:r>
              <a:rPr lang="en-US" sz="3200" dirty="0"/>
              <a:t>Transfer of skills</a:t>
            </a:r>
          </a:p>
          <a:p>
            <a:r>
              <a:rPr lang="en-US" sz="3200" dirty="0"/>
              <a:t>Repeat trips – necessary to develop relationships</a:t>
            </a:r>
          </a:p>
          <a:p>
            <a:endParaRPr lang="en-US" sz="3200" dirty="0"/>
          </a:p>
        </p:txBody>
      </p:sp>
      <p:sp>
        <p:nvSpPr>
          <p:cNvPr id="4" name="Title 3"/>
          <p:cNvSpPr>
            <a:spLocks noGrp="1"/>
          </p:cNvSpPr>
          <p:nvPr>
            <p:ph type="title"/>
          </p:nvPr>
        </p:nvSpPr>
        <p:spPr/>
        <p:txBody>
          <a:bodyPr>
            <a:normAutofit fontScale="90000"/>
          </a:bodyPr>
          <a:lstStyle/>
          <a:p>
            <a:r>
              <a:rPr lang="en-US" dirty="0"/>
              <a:t>The Key To Successful Short Term Teams</a:t>
            </a:r>
          </a:p>
        </p:txBody>
      </p:sp>
      <p:pic>
        <p:nvPicPr>
          <p:cNvPr id="5" name="Picture 2" descr="C:\Users\singapore\Documents\Kenya Oncology 2011\DSCF0260_edited-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057400"/>
            <a:ext cx="457054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702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Key To a Successful Long Term Career</a:t>
            </a:r>
            <a:endParaRPr lang="en-US" dirty="0"/>
          </a:p>
        </p:txBody>
      </p:sp>
      <p:sp>
        <p:nvSpPr>
          <p:cNvPr id="3" name="Text Placeholder 2"/>
          <p:cNvSpPr>
            <a:spLocks noGrp="1"/>
          </p:cNvSpPr>
          <p:nvPr>
            <p:ph type="body" sz="half" idx="1"/>
          </p:nvPr>
        </p:nvSpPr>
        <p:spPr>
          <a:xfrm>
            <a:off x="457200" y="1752600"/>
            <a:ext cx="4038600" cy="4530725"/>
          </a:xfrm>
        </p:spPr>
        <p:txBody>
          <a:bodyPr/>
          <a:lstStyle/>
          <a:p>
            <a:r>
              <a:rPr lang="en-US" dirty="0" smtClean="0"/>
              <a:t>Get to know the culture</a:t>
            </a:r>
          </a:p>
          <a:p>
            <a:r>
              <a:rPr lang="en-US" dirty="0" smtClean="0"/>
              <a:t>Develop long term relationships</a:t>
            </a:r>
          </a:p>
          <a:p>
            <a:r>
              <a:rPr lang="en-US" dirty="0"/>
              <a:t>Be a role </a:t>
            </a:r>
            <a:r>
              <a:rPr lang="en-US" dirty="0" smtClean="0"/>
              <a:t>model</a:t>
            </a:r>
          </a:p>
          <a:p>
            <a:pPr lvl="1"/>
            <a:r>
              <a:rPr lang="en-US" dirty="0" smtClean="0"/>
              <a:t>As a teacher</a:t>
            </a:r>
          </a:p>
          <a:p>
            <a:pPr lvl="1"/>
            <a:r>
              <a:rPr lang="en-US" dirty="0" smtClean="0"/>
              <a:t>The way you treat patients</a:t>
            </a:r>
          </a:p>
          <a:p>
            <a:pPr lvl="1"/>
            <a:r>
              <a:rPr lang="en-US" dirty="0" smtClean="0"/>
              <a:t>Clinical</a:t>
            </a:r>
            <a:endParaRPr lang="en-US" dirty="0"/>
          </a:p>
        </p:txBody>
      </p:sp>
      <p:pic>
        <p:nvPicPr>
          <p:cNvPr id="7" name="Picture 6" descr="Dave Thompson Head shot Sept 06"/>
          <p:cNvPicPr>
            <a:picLocks noChangeAspect="1" noChangeArrowheads="1"/>
          </p:cNvPicPr>
          <p:nvPr/>
        </p:nvPicPr>
        <p:blipFill>
          <a:blip r:embed="rId2">
            <a:extLst>
              <a:ext uri="{28A0092B-C50C-407E-A947-70E740481C1C}">
                <a14:useLocalDpi xmlns:a14="http://schemas.microsoft.com/office/drawing/2010/main" val="0"/>
              </a:ext>
            </a:extLst>
          </a:blip>
          <a:srcRect t="-6255"/>
          <a:stretch>
            <a:fillRect/>
          </a:stretch>
        </p:blipFill>
        <p:spPr bwMode="auto">
          <a:xfrm>
            <a:off x="5943600" y="813640"/>
            <a:ext cx="206918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daraho.files.wordpress.com/2007/02/ripples.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a:xfrm>
            <a:off x="5486400" y="4114800"/>
            <a:ext cx="3352800" cy="2663412"/>
          </a:xfrm>
          <a:prstGeom prst="rect">
            <a:avLst/>
          </a:prstGeom>
        </p:spPr>
      </p:pic>
    </p:spTree>
    <p:extLst>
      <p:ext uri="{BB962C8B-B14F-4D97-AF65-F5344CB8AC3E}">
        <p14:creationId xmlns:p14="http://schemas.microsoft.com/office/powerpoint/2010/main" val="12775937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a:t>
            </a:r>
            <a:endParaRPr lang="en-US" dirty="0"/>
          </a:p>
        </p:txBody>
      </p:sp>
      <p:sp>
        <p:nvSpPr>
          <p:cNvPr id="3" name="Text Placeholder 2"/>
          <p:cNvSpPr>
            <a:spLocks noGrp="1"/>
          </p:cNvSpPr>
          <p:nvPr>
            <p:ph type="body" sz="half" idx="1"/>
          </p:nvPr>
        </p:nvSpPr>
        <p:spPr/>
        <p:txBody>
          <a:bodyPr>
            <a:normAutofit fontScale="92500"/>
          </a:bodyPr>
          <a:lstStyle/>
          <a:p>
            <a:r>
              <a:rPr lang="en-US" dirty="0" smtClean="0"/>
              <a:t>Medical Schools</a:t>
            </a:r>
          </a:p>
          <a:p>
            <a:pPr lvl="1"/>
            <a:r>
              <a:rPr lang="en-US" dirty="0" smtClean="0"/>
              <a:t>Christian – Zambia, Burundi, Cameroon, Ethiopia </a:t>
            </a:r>
          </a:p>
          <a:p>
            <a:pPr lvl="1"/>
            <a:r>
              <a:rPr lang="en-US" dirty="0" smtClean="0"/>
              <a:t>Secular - Kazakhstan</a:t>
            </a:r>
          </a:p>
          <a:p>
            <a:r>
              <a:rPr lang="en-US" dirty="0" smtClean="0"/>
              <a:t>Residency Training</a:t>
            </a:r>
          </a:p>
          <a:p>
            <a:pPr lvl="1"/>
            <a:r>
              <a:rPr lang="en-US" dirty="0" smtClean="0"/>
              <a:t>PAACS, Family and </a:t>
            </a:r>
            <a:r>
              <a:rPr lang="en-US" smtClean="0"/>
              <a:t>Internal Medicine</a:t>
            </a:r>
            <a:endParaRPr lang="en-US" dirty="0" smtClean="0"/>
          </a:p>
          <a:p>
            <a:pPr lvl="1"/>
            <a:r>
              <a:rPr lang="en-US" dirty="0" smtClean="0"/>
              <a:t>Secular – Jim Jewell</a:t>
            </a:r>
          </a:p>
          <a:p>
            <a:r>
              <a:rPr lang="en-US" dirty="0" smtClean="0"/>
              <a:t>Faculty Development</a:t>
            </a:r>
          </a:p>
          <a:p>
            <a:pPr lvl="1"/>
            <a:r>
              <a:rPr lang="en-US" dirty="0" smtClean="0"/>
              <a:t>China – Loh Cheng</a:t>
            </a:r>
          </a:p>
          <a:p>
            <a:pPr lvl="1"/>
            <a:r>
              <a:rPr lang="en-US" dirty="0" smtClean="0"/>
              <a:t>Zambia – Cheryl Snyder</a:t>
            </a:r>
          </a:p>
          <a:p>
            <a:pPr lvl="1"/>
            <a:endParaRPr lang="en-US" dirty="0" smtClean="0"/>
          </a:p>
        </p:txBody>
      </p:sp>
      <p:pic>
        <p:nvPicPr>
          <p:cNvPr id="3074" name="Picture 2" descr="C:\Users\singapore\Documents\China, Kunming CV's\P1020718_edited-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65522"/>
            <a:ext cx="4267200" cy="360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34392"/>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MF-Dk-Template">
  <a:themeElements>
    <a:clrScheme name="Office Theme 14">
      <a:dk1>
        <a:srgbClr val="8D3020"/>
      </a:dk1>
      <a:lt1>
        <a:srgbClr val="F6E9D5"/>
      </a:lt1>
      <a:dk2>
        <a:srgbClr val="8A100D"/>
      </a:dk2>
      <a:lt2>
        <a:srgbClr val="F6E9D5"/>
      </a:lt2>
      <a:accent1>
        <a:srgbClr val="D18865"/>
      </a:accent1>
      <a:accent2>
        <a:srgbClr val="F9D9AE"/>
      </a:accent2>
      <a:accent3>
        <a:srgbClr val="C4AAAA"/>
      </a:accent3>
      <a:accent4>
        <a:srgbClr val="D2C7B6"/>
      </a:accent4>
      <a:accent5>
        <a:srgbClr val="E5C3B8"/>
      </a:accent5>
      <a:accent6>
        <a:srgbClr val="E2C49D"/>
      </a:accent6>
      <a:hlink>
        <a:srgbClr val="8D3020"/>
      </a:hlink>
      <a:folHlink>
        <a:srgbClr val="5D0B0A"/>
      </a:folHlink>
    </a:clrScheme>
    <a:fontScheme name="Office Them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551616"/>
        </a:dk1>
        <a:lt1>
          <a:srgbClr val="F6E9D5"/>
        </a:lt1>
        <a:dk2>
          <a:srgbClr val="8A100D"/>
        </a:dk2>
        <a:lt2>
          <a:srgbClr val="2F2D2A"/>
        </a:lt2>
        <a:accent1>
          <a:srgbClr val="D18865"/>
        </a:accent1>
        <a:accent2>
          <a:srgbClr val="F9D9AE"/>
        </a:accent2>
        <a:accent3>
          <a:srgbClr val="FAF2E7"/>
        </a:accent3>
        <a:accent4>
          <a:srgbClr val="471111"/>
        </a:accent4>
        <a:accent5>
          <a:srgbClr val="E5C3B8"/>
        </a:accent5>
        <a:accent6>
          <a:srgbClr val="E2C49D"/>
        </a:accent6>
        <a:hlink>
          <a:srgbClr val="8D3020"/>
        </a:hlink>
        <a:folHlink>
          <a:srgbClr val="5D0B0A"/>
        </a:folHlink>
      </a:clrScheme>
      <a:clrMap bg1="lt1" tx1="dk1" bg2="lt2" tx2="dk2" accent1="accent1" accent2="accent2" accent3="accent3" accent4="accent4" accent5="accent5" accent6="accent6" hlink="hlink" folHlink="folHlink"/>
    </a:extraClrScheme>
    <a:extraClrScheme>
      <a:clrScheme name="Office Theme 14">
        <a:dk1>
          <a:srgbClr val="8D3020"/>
        </a:dk1>
        <a:lt1>
          <a:srgbClr val="F6E9D5"/>
        </a:lt1>
        <a:dk2>
          <a:srgbClr val="8A100D"/>
        </a:dk2>
        <a:lt2>
          <a:srgbClr val="F6E9D5"/>
        </a:lt2>
        <a:accent1>
          <a:srgbClr val="D18865"/>
        </a:accent1>
        <a:accent2>
          <a:srgbClr val="F9D9AE"/>
        </a:accent2>
        <a:accent3>
          <a:srgbClr val="C4AAAA"/>
        </a:accent3>
        <a:accent4>
          <a:srgbClr val="D2C7B6"/>
        </a:accent4>
        <a:accent5>
          <a:srgbClr val="E5C3B8"/>
        </a:accent5>
        <a:accent6>
          <a:srgbClr val="E2C49D"/>
        </a:accent6>
        <a:hlink>
          <a:srgbClr val="8D3020"/>
        </a:hlink>
        <a:folHlink>
          <a:srgbClr val="5D0B0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TotalTime>
  <Words>2733</Words>
  <Application>Microsoft Macintosh PowerPoint</Application>
  <PresentationFormat>On-screen Show (4:3)</PresentationFormat>
  <Paragraphs>344</Paragraphs>
  <Slides>43</Slides>
  <Notes>16</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OMF-Dk-Template</vt:lpstr>
      <vt:lpstr>Concourse</vt:lpstr>
      <vt:lpstr>Beam</vt:lpstr>
      <vt:lpstr>Global Missions Health Conference Find Where You Belong November, 2013</vt:lpstr>
      <vt:lpstr>Working with Universities, Governments &amp; National Healthcare</vt:lpstr>
      <vt:lpstr>Opportunities to use Medical Education as an Outreach in Medical Universities Worldwide </vt:lpstr>
      <vt:lpstr>Objectives</vt:lpstr>
      <vt:lpstr>Personal Journey</vt:lpstr>
      <vt:lpstr>The Key</vt:lpstr>
      <vt:lpstr>The Key To Successful Short Term Teams</vt:lpstr>
      <vt:lpstr>The Key To a Successful Long Term Career</vt:lpstr>
      <vt:lpstr>Opportunities</vt:lpstr>
      <vt:lpstr>Preparation</vt:lpstr>
      <vt:lpstr>But What Can I Do?</vt:lpstr>
      <vt:lpstr>What Should be Our Motive?</vt:lpstr>
      <vt:lpstr>PowerPoint Presentation</vt:lpstr>
      <vt:lpstr>Developing World Health Systems.   “Where and how do I fit as a medical missionary?”</vt:lpstr>
      <vt:lpstr>1. Do I really need to be part of the National Health System as a medical missionary?   2. Are there Christians (organizations) in health-care in my country?  3. Is there a Biblical basis or mandate to us as Christians?</vt:lpstr>
      <vt:lpstr>…from the Chair Medical Board and Dean of a Medical School in Kenya…</vt:lpstr>
      <vt:lpstr>From the Dean…</vt:lpstr>
      <vt:lpstr>Objectives</vt:lpstr>
      <vt:lpstr>Why should this be of interest to me?</vt:lpstr>
      <vt:lpstr>Our Biblical mandate and principles</vt:lpstr>
      <vt:lpstr>Biblical principles and mandate</vt:lpstr>
      <vt:lpstr>Biblical Principles and Mandate</vt:lpstr>
      <vt:lpstr>Health Care Services in most countries can be divided conveniently into three official sub-sectors. </vt:lpstr>
      <vt:lpstr>Public sub-sector</vt:lpstr>
      <vt:lpstr>Voluntary sub-sector</vt:lpstr>
      <vt:lpstr>Private sub-sector</vt:lpstr>
      <vt:lpstr>4th group</vt:lpstr>
      <vt:lpstr>What is a Ministry of Health?</vt:lpstr>
      <vt:lpstr>What (who) do I need to know?</vt:lpstr>
      <vt:lpstr>Who is responsible for your license?</vt:lpstr>
      <vt:lpstr>Department of Clinical and Community Services</vt:lpstr>
      <vt:lpstr>PowerPoint Presentation</vt:lpstr>
      <vt:lpstr>District Health Management Team</vt:lpstr>
      <vt:lpstr>Public, NGO, Private collaboration(?)</vt:lpstr>
      <vt:lpstr>NGOs Temptations: </vt:lpstr>
      <vt:lpstr>Christian Medical Fellowship</vt:lpstr>
      <vt:lpstr>Activities of CMF</vt:lpstr>
      <vt:lpstr>Christian Health Association of ?</vt:lpstr>
      <vt:lpstr>To help you be a team member…</vt:lpstr>
      <vt:lpstr>New missionary needs to do…</vt:lpstr>
      <vt:lpstr>Missions HealthCare Ministries</vt:lpstr>
      <vt:lpstr>Working with Universities, Governments &amp; National Healthcare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Missions Health Conference Find Where You Belong November, 2013</dc:title>
  <dc:creator>Neil Thompson</dc:creator>
  <cp:lastModifiedBy>Neil Thompson</cp:lastModifiedBy>
  <cp:revision>4</cp:revision>
  <dcterms:created xsi:type="dcterms:W3CDTF">2013-12-02T18:15:20Z</dcterms:created>
  <dcterms:modified xsi:type="dcterms:W3CDTF">2014-11-18T04:46:18Z</dcterms:modified>
</cp:coreProperties>
</file>