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60" r:id="rId4"/>
    <p:sldId id="309" r:id="rId5"/>
    <p:sldId id="261" r:id="rId6"/>
    <p:sldId id="262" r:id="rId7"/>
    <p:sldId id="263" r:id="rId8"/>
    <p:sldId id="290" r:id="rId9"/>
    <p:sldId id="264" r:id="rId10"/>
    <p:sldId id="265" r:id="rId11"/>
    <p:sldId id="268" r:id="rId12"/>
    <p:sldId id="266" r:id="rId13"/>
    <p:sldId id="267" r:id="rId14"/>
    <p:sldId id="272" r:id="rId15"/>
    <p:sldId id="294" r:id="rId16"/>
    <p:sldId id="295" r:id="rId17"/>
    <p:sldId id="270" r:id="rId18"/>
    <p:sldId id="296" r:id="rId19"/>
    <p:sldId id="274" r:id="rId20"/>
    <p:sldId id="275" r:id="rId21"/>
    <p:sldId id="297" r:id="rId22"/>
    <p:sldId id="313" r:id="rId23"/>
    <p:sldId id="314" r:id="rId24"/>
    <p:sldId id="316" r:id="rId25"/>
    <p:sldId id="278" r:id="rId26"/>
    <p:sldId id="279" r:id="rId27"/>
    <p:sldId id="301" r:id="rId28"/>
    <p:sldId id="282" r:id="rId29"/>
    <p:sldId id="283" r:id="rId30"/>
    <p:sldId id="302" r:id="rId31"/>
    <p:sldId id="287" r:id="rId32"/>
    <p:sldId id="307" r:id="rId33"/>
    <p:sldId id="308" r:id="rId34"/>
    <p:sldId id="310" r:id="rId35"/>
    <p:sldId id="289" r:id="rId36"/>
    <p:sldId id="317" r:id="rId37"/>
    <p:sldId id="31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254E0-53EA-41FF-804D-15C8FCA8E673}" type="datetimeFigureOut">
              <a:rPr lang="en-US" smtClean="0"/>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7D0B6-81D2-4C18-BE22-8383FBC590B4}" type="slidenum">
              <a:rPr lang="en-US" smtClean="0"/>
              <a:t>‹#›</a:t>
            </a:fld>
            <a:endParaRPr lang="en-US"/>
          </a:p>
        </p:txBody>
      </p:sp>
    </p:spTree>
    <p:extLst>
      <p:ext uri="{BB962C8B-B14F-4D97-AF65-F5344CB8AC3E}">
        <p14:creationId xmlns:p14="http://schemas.microsoft.com/office/powerpoint/2010/main" val="234497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t>But along the way, growing unease</a:t>
            </a:r>
          </a:p>
          <a:p>
            <a:pPr>
              <a:spcAft>
                <a:spcPts val="600"/>
              </a:spcAft>
            </a:pPr>
            <a:r>
              <a:rPr lang="en-US" sz="1200" dirty="0" smtClean="0"/>
              <a:t>     Fed by study, mentors, and</a:t>
            </a:r>
          </a:p>
          <a:p>
            <a:pPr>
              <a:spcAft>
                <a:spcPts val="600"/>
              </a:spcAft>
            </a:pPr>
            <a:r>
              <a:rPr lang="en-US" sz="1200" dirty="0" smtClean="0"/>
              <a:t>     Deeper acquaintance with suffering…</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5</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14</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 bring him to justice</a:t>
            </a:r>
          </a:p>
          <a:p>
            <a:r>
              <a:rPr lang="en-US" baseline="0" dirty="0" smtClean="0"/>
              <a:t>           - fair and equal for all people</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15</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 bring him to justice</a:t>
            </a:r>
          </a:p>
          <a:p>
            <a:r>
              <a:rPr lang="en-US" baseline="0" dirty="0" smtClean="0"/>
              <a:t>           - fair and equal for all people</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16</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REVOLUTION HAS BEGUN</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17</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REVOLUTION HAS BEGUN</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18</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19</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Political – “Thy kingdom come” was a word of defiance – subversive</a:t>
            </a:r>
          </a:p>
          <a:p>
            <a:pPr lvl="0"/>
            <a:r>
              <a:rPr lang="en-US" sz="1200" kern="1200" dirty="0" smtClean="0">
                <a:solidFill>
                  <a:schemeClr val="tx1"/>
                </a:solidFill>
                <a:effectLst/>
                <a:latin typeface="+mn-lt"/>
                <a:ea typeface="+mn-ea"/>
                <a:cs typeface="+mn-cs"/>
              </a:rPr>
              <a:t>Declaring Lepers, tax-collectors sinners and the poor declared children of God’s kingdom – a political statement</a:t>
            </a:r>
          </a:p>
          <a:p>
            <a:pPr lvl="0"/>
            <a:r>
              <a:rPr lang="en-US" sz="1200" kern="1200" dirty="0" smtClean="0">
                <a:solidFill>
                  <a:schemeClr val="tx1"/>
                </a:solidFill>
                <a:effectLst/>
                <a:latin typeface="+mn-lt"/>
                <a:ea typeface="+mn-ea"/>
                <a:cs typeface="+mn-cs"/>
              </a:rPr>
              <a:t>Healing lepers Restored them before God and other people – gave them back their humanity</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20</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Political – “Thy kingdom come” was a word of defiance – subversive</a:t>
            </a:r>
          </a:p>
          <a:p>
            <a:pPr lvl="0"/>
            <a:r>
              <a:rPr lang="en-US" sz="1200" kern="1200" dirty="0" smtClean="0">
                <a:solidFill>
                  <a:schemeClr val="tx1"/>
                </a:solidFill>
                <a:effectLst/>
                <a:latin typeface="+mn-lt"/>
                <a:ea typeface="+mn-ea"/>
                <a:cs typeface="+mn-cs"/>
              </a:rPr>
              <a:t>Declaring Lepers, tax-collectors sinners and the poor declared children of God’s kingdom – a political statement</a:t>
            </a:r>
          </a:p>
          <a:p>
            <a:pPr lvl="0"/>
            <a:r>
              <a:rPr lang="en-US" sz="1200" kern="1200" dirty="0" smtClean="0">
                <a:solidFill>
                  <a:schemeClr val="tx1"/>
                </a:solidFill>
                <a:effectLst/>
                <a:latin typeface="+mn-lt"/>
                <a:ea typeface="+mn-ea"/>
                <a:cs typeface="+mn-cs"/>
              </a:rPr>
              <a:t>Healing lepers Restored them before God and other people – gave them back their humanity</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21</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Political – “Thy kingdom come” was a word of defiance – subversive</a:t>
            </a:r>
          </a:p>
          <a:p>
            <a:pPr lvl="0"/>
            <a:r>
              <a:rPr lang="en-US" sz="1200" kern="1200" dirty="0" smtClean="0">
                <a:solidFill>
                  <a:schemeClr val="tx1"/>
                </a:solidFill>
                <a:effectLst/>
                <a:latin typeface="+mn-lt"/>
                <a:ea typeface="+mn-ea"/>
                <a:cs typeface="+mn-cs"/>
              </a:rPr>
              <a:t>Declaring Lepers, tax-collectors sinners and the poor declared children of God’s kingdom – a political statement</a:t>
            </a:r>
          </a:p>
          <a:p>
            <a:pPr lvl="0"/>
            <a:r>
              <a:rPr lang="en-US" sz="1200" kern="1200" dirty="0" smtClean="0">
                <a:solidFill>
                  <a:schemeClr val="tx1"/>
                </a:solidFill>
                <a:effectLst/>
                <a:latin typeface="+mn-lt"/>
                <a:ea typeface="+mn-ea"/>
                <a:cs typeface="+mn-cs"/>
              </a:rPr>
              <a:t>Healing lepers Restored them before God and other people – gave them back their humanity</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22</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Political – “Thy kingdom come” was a word of defiance – subversive</a:t>
            </a:r>
          </a:p>
          <a:p>
            <a:pPr lvl="0"/>
            <a:r>
              <a:rPr lang="en-US" sz="1200" kern="1200" dirty="0" smtClean="0">
                <a:solidFill>
                  <a:schemeClr val="tx1"/>
                </a:solidFill>
                <a:effectLst/>
                <a:latin typeface="+mn-lt"/>
                <a:ea typeface="+mn-ea"/>
                <a:cs typeface="+mn-cs"/>
              </a:rPr>
              <a:t>Declaring Lepers, tax-collectors sinners and the poor declared children of God’s kingdom – a political statement</a:t>
            </a:r>
          </a:p>
          <a:p>
            <a:pPr lvl="0"/>
            <a:r>
              <a:rPr lang="en-US" sz="1200" kern="1200" dirty="0" smtClean="0">
                <a:solidFill>
                  <a:schemeClr val="tx1"/>
                </a:solidFill>
                <a:effectLst/>
                <a:latin typeface="+mn-lt"/>
                <a:ea typeface="+mn-ea"/>
                <a:cs typeface="+mn-cs"/>
              </a:rPr>
              <a:t>Healing lepers Restored them before God and other people – gave them back their humanity</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23</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t>But along the way, growing unease</a:t>
            </a:r>
          </a:p>
          <a:p>
            <a:pPr>
              <a:spcAft>
                <a:spcPts val="600"/>
              </a:spcAft>
            </a:pPr>
            <a:r>
              <a:rPr lang="en-US" sz="1200" dirty="0" smtClean="0"/>
              <a:t>     Fed by study, mentors, and</a:t>
            </a:r>
          </a:p>
          <a:p>
            <a:pPr>
              <a:spcAft>
                <a:spcPts val="600"/>
              </a:spcAft>
            </a:pPr>
            <a:r>
              <a:rPr lang="en-US" sz="1200" dirty="0" smtClean="0"/>
              <a:t>     Deeper acquaintance with suffering…</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6</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1200"/>
              </a:spcAft>
              <a:buFontTx/>
              <a:buNone/>
            </a:pPr>
            <a:r>
              <a:rPr lang="en-US" sz="1200" dirty="0" smtClean="0"/>
              <a:t>Demonstrates that love, not hatred and fear has the last word.</a:t>
            </a:r>
          </a:p>
        </p:txBody>
      </p:sp>
      <p:sp>
        <p:nvSpPr>
          <p:cNvPr id="4" name="Slide Number Placeholder 3"/>
          <p:cNvSpPr>
            <a:spLocks noGrp="1"/>
          </p:cNvSpPr>
          <p:nvPr>
            <p:ph type="sldNum" sz="quarter" idx="10"/>
          </p:nvPr>
        </p:nvSpPr>
        <p:spPr/>
        <p:txBody>
          <a:bodyPr/>
          <a:lstStyle/>
          <a:p>
            <a:fld id="{76B7D0B6-81D2-4C18-BE22-8383FBC590B4}" type="slidenum">
              <a:rPr lang="en-US" smtClean="0"/>
              <a:t>24</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25</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the consequences of evil</a:t>
            </a:r>
            <a:r>
              <a:rPr lang="en-US" baseline="0" dirty="0" smtClean="0"/>
              <a:t> &amp; brokenness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26</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the consequences of evil</a:t>
            </a:r>
            <a:r>
              <a:rPr lang="en-US" baseline="0" dirty="0" smtClean="0"/>
              <a:t> &amp; brokenness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27</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the consequences of evil</a:t>
            </a:r>
            <a:r>
              <a:rPr lang="en-US" baseline="0" dirty="0" smtClean="0"/>
              <a:t> </a:t>
            </a:r>
            <a:r>
              <a:rPr lang="en-US" baseline="0" smtClean="0"/>
              <a:t>&amp; brokenness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28</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the consequences of evil</a:t>
            </a:r>
            <a:r>
              <a:rPr lang="en-US" baseline="0" dirty="0" smtClean="0"/>
              <a:t> </a:t>
            </a:r>
            <a:r>
              <a:rPr lang="en-US" baseline="0" smtClean="0"/>
              <a:t>&amp; brokenness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29</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the consequences of evil</a:t>
            </a:r>
            <a:r>
              <a:rPr lang="en-US" baseline="0" dirty="0" smtClean="0"/>
              <a:t> </a:t>
            </a:r>
            <a:r>
              <a:rPr lang="en-US" baseline="0" smtClean="0"/>
              <a:t>&amp; brokenness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30</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31</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32</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33</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t>But along the way, growing unease</a:t>
            </a:r>
          </a:p>
          <a:p>
            <a:pPr>
              <a:spcAft>
                <a:spcPts val="600"/>
              </a:spcAft>
            </a:pPr>
            <a:r>
              <a:rPr lang="en-US" sz="1200" dirty="0" smtClean="0"/>
              <a:t>     Fed by study, mentors, and</a:t>
            </a:r>
          </a:p>
          <a:p>
            <a:pPr>
              <a:spcAft>
                <a:spcPts val="600"/>
              </a:spcAft>
            </a:pPr>
            <a:r>
              <a:rPr lang="en-US" sz="1200" dirty="0" smtClean="0"/>
              <a:t>     Deeper acquaintance with suffering…</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7</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hungry child; lonely &amp; sick elderly person;</a:t>
            </a:r>
            <a:r>
              <a:rPr lang="en-US" baseline="0" dirty="0" smtClean="0"/>
              <a:t> out of prison; addict praying for freedom – is JESUS</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34</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35</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36</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 – Methodist</a:t>
            </a:r>
            <a:r>
              <a:rPr lang="en-US" baseline="0" dirty="0" smtClean="0"/>
              <a:t> Missionary in India in 1</a:t>
            </a:r>
            <a:r>
              <a:rPr lang="en-US" baseline="30000" dirty="0" smtClean="0"/>
              <a:t>st</a:t>
            </a:r>
            <a:r>
              <a:rPr lang="en-US" baseline="0" dirty="0" smtClean="0"/>
              <a:t> half of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37</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t>But along the way, growing unease</a:t>
            </a:r>
          </a:p>
          <a:p>
            <a:pPr>
              <a:spcAft>
                <a:spcPts val="600"/>
              </a:spcAft>
            </a:pPr>
            <a:r>
              <a:rPr lang="en-US" sz="1200" dirty="0" smtClean="0"/>
              <a:t>     Fed by study, mentors, and</a:t>
            </a:r>
          </a:p>
          <a:p>
            <a:pPr>
              <a:spcAft>
                <a:spcPts val="600"/>
              </a:spcAft>
            </a:pPr>
            <a:r>
              <a:rPr lang="en-US" sz="1200" dirty="0" smtClean="0"/>
              <a:t>     Deeper acquaintance with suffering…</a:t>
            </a:r>
          </a:p>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8</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9</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10</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11</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 Wright</a:t>
            </a:r>
            <a:r>
              <a:rPr lang="en-US" baseline="0" dirty="0" smtClean="0"/>
              <a:t> – </a:t>
            </a:r>
            <a:r>
              <a:rPr lang="en-US" i="1" baseline="0" dirty="0" smtClean="0"/>
              <a:t>Simply Jesus</a:t>
            </a:r>
          </a:p>
          <a:p>
            <a:r>
              <a:rPr lang="en-US" dirty="0" smtClean="0"/>
              <a:t>- YHWH not tame – Don’t mess with.  Don’t even speak the name.</a:t>
            </a:r>
          </a:p>
          <a:p>
            <a:r>
              <a:rPr lang="en-US" dirty="0" smtClean="0"/>
              <a:t>- “In the fullness of time…”</a:t>
            </a:r>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12</a:t>
            </a:fld>
            <a:endParaRPr lang="en-US"/>
          </a:p>
        </p:txBody>
      </p:sp>
    </p:spTree>
    <p:extLst>
      <p:ext uri="{BB962C8B-B14F-4D97-AF65-F5344CB8AC3E}">
        <p14:creationId xmlns:p14="http://schemas.microsoft.com/office/powerpoint/2010/main" val="350464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7D0B6-81D2-4C18-BE22-8383FBC590B4}" type="slidenum">
              <a:rPr lang="en-US" smtClean="0"/>
              <a:t>13</a:t>
            </a:fld>
            <a:endParaRPr lang="en-US"/>
          </a:p>
        </p:txBody>
      </p:sp>
    </p:spTree>
    <p:extLst>
      <p:ext uri="{BB962C8B-B14F-4D97-AF65-F5344CB8AC3E}">
        <p14:creationId xmlns:p14="http://schemas.microsoft.com/office/powerpoint/2010/main" val="35046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91FE8-EE48-4BCE-B1B7-FC15E3870A6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15796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91FE8-EE48-4BCE-B1B7-FC15E3870A6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0802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91FE8-EE48-4BCE-B1B7-FC15E3870A6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8491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91FE8-EE48-4BCE-B1B7-FC15E3870A6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165101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91FE8-EE48-4BCE-B1B7-FC15E3870A6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73385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91FE8-EE48-4BCE-B1B7-FC15E3870A6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72302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91FE8-EE48-4BCE-B1B7-FC15E3870A6E}"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11038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91FE8-EE48-4BCE-B1B7-FC15E3870A6E}"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293363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91FE8-EE48-4BCE-B1B7-FC15E3870A6E}"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346002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91FE8-EE48-4BCE-B1B7-FC15E3870A6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314848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91FE8-EE48-4BCE-B1B7-FC15E3870A6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2DB75-740E-44D4-B032-E270121CDFEB}" type="slidenum">
              <a:rPr lang="en-US" smtClean="0"/>
              <a:t>‹#›</a:t>
            </a:fld>
            <a:endParaRPr lang="en-US"/>
          </a:p>
        </p:txBody>
      </p:sp>
    </p:spTree>
    <p:extLst>
      <p:ext uri="{BB962C8B-B14F-4D97-AF65-F5344CB8AC3E}">
        <p14:creationId xmlns:p14="http://schemas.microsoft.com/office/powerpoint/2010/main" val="10388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91FE8-EE48-4BCE-B1B7-FC15E3870A6E}" type="datetimeFigureOut">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2DB75-740E-44D4-B032-E270121CDFEB}" type="slidenum">
              <a:rPr lang="en-US" smtClean="0"/>
              <a:t>‹#›</a:t>
            </a:fld>
            <a:endParaRPr lang="en-US"/>
          </a:p>
        </p:txBody>
      </p:sp>
    </p:spTree>
    <p:extLst>
      <p:ext uri="{BB962C8B-B14F-4D97-AF65-F5344CB8AC3E}">
        <p14:creationId xmlns:p14="http://schemas.microsoft.com/office/powerpoint/2010/main" val="52160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590800"/>
            <a:ext cx="7772400" cy="1981200"/>
          </a:xfrm>
        </p:spPr>
        <p:txBody>
          <a:bodyPr>
            <a:normAutofit fontScale="62500" lnSpcReduction="20000"/>
          </a:bodyPr>
          <a:lstStyle/>
          <a:p>
            <a:r>
              <a:rPr lang="en-US" sz="6400" b="1" dirty="0">
                <a:solidFill>
                  <a:schemeClr val="tx1"/>
                </a:solidFill>
                <a:latin typeface="+mj-lt"/>
              </a:rPr>
              <a:t>Health Care Missions </a:t>
            </a:r>
            <a:endParaRPr lang="en-US" sz="6400" b="1" dirty="0" smtClean="0">
              <a:solidFill>
                <a:schemeClr val="tx1"/>
              </a:solidFill>
              <a:latin typeface="+mj-lt"/>
            </a:endParaRPr>
          </a:p>
          <a:p>
            <a:r>
              <a:rPr lang="en-US" sz="6400" b="1" dirty="0" smtClean="0">
                <a:solidFill>
                  <a:schemeClr val="tx1"/>
                </a:solidFill>
                <a:latin typeface="+mj-lt"/>
              </a:rPr>
              <a:t>and </a:t>
            </a:r>
            <a:r>
              <a:rPr lang="en-US" sz="6400" b="1" dirty="0">
                <a:solidFill>
                  <a:schemeClr val="tx1"/>
                </a:solidFill>
                <a:latin typeface="+mj-lt"/>
              </a:rPr>
              <a:t>the Kingdom of God</a:t>
            </a:r>
            <a:endParaRPr lang="en-US" sz="6400" dirty="0">
              <a:solidFill>
                <a:schemeClr val="tx1"/>
              </a:solidFill>
              <a:latin typeface="+mj-lt"/>
            </a:endParaRPr>
          </a:p>
          <a:p>
            <a:r>
              <a:rPr lang="en-US" b="1" dirty="0" smtClean="0">
                <a:solidFill>
                  <a:schemeClr val="bg1"/>
                </a:solidFill>
              </a:rPr>
              <a:t>al </a:t>
            </a:r>
            <a:r>
              <a:rPr lang="en-US" b="1" dirty="0">
                <a:solidFill>
                  <a:schemeClr val="bg1"/>
                </a:solidFill>
              </a:rPr>
              <a:t>Sensitivity </a:t>
            </a:r>
            <a:endParaRPr lang="en-US" b="1" dirty="0" smtClean="0">
              <a:solidFill>
                <a:schemeClr val="bg1"/>
              </a:solidFill>
            </a:endParaRPr>
          </a:p>
          <a:p>
            <a:r>
              <a:rPr lang="en-US" b="1" dirty="0" smtClean="0">
                <a:solidFill>
                  <a:schemeClr val="bg1"/>
                </a:solidFill>
              </a:rPr>
              <a:t>in </a:t>
            </a:r>
            <a:r>
              <a:rPr lang="en-US" b="1" dirty="0">
                <a:solidFill>
                  <a:schemeClr val="bg1"/>
                </a:solidFill>
              </a:rPr>
              <a:t>Medical Missions </a:t>
            </a: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5" name="TextBox 4"/>
          <p:cNvSpPr txBox="1"/>
          <p:nvPr/>
        </p:nvSpPr>
        <p:spPr>
          <a:xfrm>
            <a:off x="1333500" y="4913807"/>
            <a:ext cx="6477000" cy="369332"/>
          </a:xfrm>
          <a:prstGeom prst="rect">
            <a:avLst/>
          </a:prstGeom>
          <a:noFill/>
        </p:spPr>
        <p:txBody>
          <a:bodyPr wrap="square" rtlCol="0">
            <a:spAutoFit/>
          </a:bodyPr>
          <a:lstStyle/>
          <a:p>
            <a:pPr algn="ctr"/>
            <a:r>
              <a:rPr lang="en-US" dirty="0" smtClean="0"/>
              <a:t>W Michael Smith,  </a:t>
            </a:r>
            <a:r>
              <a:rPr lang="en-US" dirty="0" err="1" smtClean="0"/>
              <a:t>MDiv</a:t>
            </a:r>
            <a:r>
              <a:rPr lang="en-US" dirty="0" smtClean="0"/>
              <a:t>, </a:t>
            </a:r>
            <a:r>
              <a:rPr lang="en-US" dirty="0" err="1" smtClean="0"/>
              <a:t>DMin</a:t>
            </a:r>
            <a:endParaRPr lang="en-US" dirty="0"/>
          </a:p>
        </p:txBody>
      </p:sp>
      <p:sp>
        <p:nvSpPr>
          <p:cNvPr id="6" name="TextBox 5"/>
          <p:cNvSpPr txBox="1"/>
          <p:nvPr/>
        </p:nvSpPr>
        <p:spPr>
          <a:xfrm>
            <a:off x="0" y="0"/>
            <a:ext cx="9144000" cy="369332"/>
          </a:xfrm>
          <a:prstGeom prst="rect">
            <a:avLst/>
          </a:prstGeom>
          <a:noFill/>
        </p:spPr>
        <p:txBody>
          <a:bodyPr wrap="square" rtlCol="0">
            <a:spAutoFit/>
          </a:bodyPr>
          <a:lstStyle/>
          <a:p>
            <a:endParaRPr lang="en-US" dirty="0"/>
          </a:p>
        </p:txBody>
      </p:sp>
      <p:sp>
        <p:nvSpPr>
          <p:cNvPr id="7" name="Title 1"/>
          <p:cNvSpPr txBox="1">
            <a:spLocks/>
          </p:cNvSpPr>
          <p:nvPr/>
        </p:nvSpPr>
        <p:spPr>
          <a:xfrm>
            <a:off x="1" y="0"/>
            <a:ext cx="9143999" cy="15240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solidFill>
                <a:schemeClr val="bg1"/>
              </a:solidFill>
              <a:latin typeface="Verdana" pitchFamily="34" charset="0"/>
            </a:endParaRPr>
          </a:p>
        </p:txBody>
      </p:sp>
    </p:spTree>
    <p:extLst>
      <p:ext uri="{BB962C8B-B14F-4D97-AF65-F5344CB8AC3E}">
        <p14:creationId xmlns:p14="http://schemas.microsoft.com/office/powerpoint/2010/main" val="986308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Clearly important to Jesus</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609600" y="2057400"/>
            <a:ext cx="7848600" cy="4038600"/>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b="1" dirty="0" smtClean="0">
                <a:solidFill>
                  <a:srgbClr val="800000"/>
                </a:solidFill>
              </a:rPr>
              <a:t>	</a:t>
            </a:r>
            <a:r>
              <a:rPr lang="en-US" altLang="en-US" sz="2600" b="1" dirty="0" smtClean="0"/>
              <a:t>The Kingdom - central theme of Jesus’ ministry </a:t>
            </a:r>
          </a:p>
          <a:p>
            <a:pPr>
              <a:lnSpc>
                <a:spcPct val="90000"/>
              </a:lnSpc>
              <a:buFontTx/>
              <a:buNone/>
            </a:pPr>
            <a:r>
              <a:rPr lang="en-US" altLang="en-US" sz="2600" b="1" dirty="0"/>
              <a:t>	</a:t>
            </a:r>
            <a:r>
              <a:rPr lang="en-US" altLang="en-US" sz="2600" dirty="0" smtClean="0"/>
              <a:t>In gospels at least 122 times </a:t>
            </a:r>
          </a:p>
          <a:p>
            <a:pPr lvl="2">
              <a:lnSpc>
                <a:spcPct val="90000"/>
              </a:lnSpc>
            </a:pPr>
            <a:r>
              <a:rPr lang="en-US" altLang="en-US" dirty="0" smtClean="0"/>
              <a:t>90 from Jesus’ lips</a:t>
            </a:r>
          </a:p>
          <a:p>
            <a:pPr lvl="1">
              <a:lnSpc>
                <a:spcPct val="90000"/>
              </a:lnSpc>
              <a:buFontTx/>
              <a:buNone/>
            </a:pPr>
            <a:endParaRPr lang="en-US" altLang="en-US" dirty="0" smtClean="0"/>
          </a:p>
          <a:p>
            <a:pPr>
              <a:lnSpc>
                <a:spcPct val="90000"/>
              </a:lnSpc>
              <a:buFontTx/>
              <a:buNone/>
            </a:pPr>
            <a:r>
              <a:rPr lang="en-US" altLang="en-US" sz="2400" dirty="0" smtClean="0"/>
              <a:t>	Jesus came to Galilee, proclaiming the good news of God, and saying, </a:t>
            </a:r>
          </a:p>
          <a:p>
            <a:pPr>
              <a:lnSpc>
                <a:spcPct val="90000"/>
              </a:lnSpc>
              <a:buFontTx/>
              <a:buNone/>
            </a:pPr>
            <a:r>
              <a:rPr lang="en-US" altLang="en-US" sz="2400" b="1" dirty="0">
                <a:solidFill>
                  <a:schemeClr val="accent6">
                    <a:lumMod val="75000"/>
                  </a:schemeClr>
                </a:solidFill>
              </a:rPr>
              <a:t>	</a:t>
            </a:r>
            <a:r>
              <a:rPr lang="en-US" altLang="en-US" sz="2400" b="1" dirty="0" smtClean="0">
                <a:solidFill>
                  <a:schemeClr val="accent6">
                    <a:lumMod val="75000"/>
                  </a:schemeClr>
                </a:solidFill>
              </a:rPr>
              <a:t>"The time is fulfilled, and the kingdom of God has come near; repent, and believe in the good news.“  </a:t>
            </a:r>
          </a:p>
          <a:p>
            <a:pPr>
              <a:lnSpc>
                <a:spcPct val="90000"/>
              </a:lnSpc>
              <a:buFontTx/>
              <a:buNone/>
            </a:pPr>
            <a:r>
              <a:rPr lang="en-US" altLang="en-US" sz="2400" b="1" dirty="0">
                <a:solidFill>
                  <a:schemeClr val="accent6">
                    <a:lumMod val="75000"/>
                  </a:schemeClr>
                </a:solidFill>
              </a:rPr>
              <a:t>	</a:t>
            </a:r>
            <a:r>
              <a:rPr lang="en-US" altLang="en-US" sz="2400" b="1" dirty="0" smtClean="0">
                <a:solidFill>
                  <a:schemeClr val="accent6">
                    <a:lumMod val="75000"/>
                  </a:schemeClr>
                </a:solidFill>
              </a:rPr>
              <a:t>						</a:t>
            </a:r>
            <a:r>
              <a:rPr lang="en-US" altLang="en-US" sz="2400" dirty="0" smtClean="0"/>
              <a:t>Mark 1:14 &amp; 15 </a:t>
            </a:r>
            <a:endParaRPr lang="en-US" altLang="en-US" sz="2400" b="1" dirty="0">
              <a:solidFill>
                <a:schemeClr val="accent6">
                  <a:lumMod val="75000"/>
                </a:schemeClr>
              </a:solidFill>
            </a:endParaRPr>
          </a:p>
        </p:txBody>
      </p:sp>
    </p:spTree>
    <p:extLst>
      <p:ext uri="{BB962C8B-B14F-4D97-AF65-F5344CB8AC3E}">
        <p14:creationId xmlns:p14="http://schemas.microsoft.com/office/powerpoint/2010/main" val="3713990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anim calcmode="lin" valueType="num">
                                      <p:cBhvr>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1000"/>
                                        <p:tgtEl>
                                          <p:spTgt spid="8">
                                            <p:txEl>
                                              <p:pRg st="6" end="6"/>
                                            </p:txEl>
                                          </p:spTgt>
                                        </p:tgtEl>
                                      </p:cBhvr>
                                    </p:animEffect>
                                    <p:anim calcmode="lin" valueType="num">
                                      <p:cBhvr>
                                        <p:cTn id="3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So, in this session we intend to:</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457200" y="1798637"/>
            <a:ext cx="8229600" cy="4525963"/>
          </a:xfrm>
        </p:spPr>
        <p:txBody>
          <a:bodyPr>
            <a:normAutofit/>
          </a:bodyPr>
          <a:lstStyle/>
          <a:p>
            <a:r>
              <a:rPr lang="en-US" sz="2400" dirty="0"/>
              <a:t>G</a:t>
            </a:r>
            <a:r>
              <a:rPr lang="en-US" sz="2400" dirty="0" smtClean="0"/>
              <a:t>limpse how Jesus understood the kingdom and the place of healing</a:t>
            </a:r>
          </a:p>
          <a:p>
            <a:pPr lvl="0"/>
            <a:r>
              <a:rPr lang="en-US" sz="2400" dirty="0"/>
              <a:t>Identify </a:t>
            </a:r>
            <a:r>
              <a:rPr lang="en-US" sz="2400" dirty="0" smtClean="0"/>
              <a:t>perspectives </a:t>
            </a:r>
            <a:r>
              <a:rPr lang="en-US" sz="2400" dirty="0"/>
              <a:t>on the </a:t>
            </a:r>
            <a:r>
              <a:rPr lang="en-US" sz="2400" dirty="0" smtClean="0"/>
              <a:t>kingdom </a:t>
            </a:r>
            <a:r>
              <a:rPr lang="en-US" sz="2400" dirty="0"/>
              <a:t>that may fog or hinder our </a:t>
            </a:r>
            <a:r>
              <a:rPr lang="en-US" sz="2400" dirty="0" smtClean="0"/>
              <a:t>healthcare ministries</a:t>
            </a:r>
            <a:endParaRPr lang="en-US" sz="2400" dirty="0"/>
          </a:p>
          <a:p>
            <a:pPr lvl="0"/>
            <a:r>
              <a:rPr lang="en-US" sz="2400" dirty="0"/>
              <a:t>Outline a vision of the </a:t>
            </a:r>
            <a:r>
              <a:rPr lang="en-US" sz="2400" dirty="0" smtClean="0"/>
              <a:t>kingdom </a:t>
            </a:r>
            <a:r>
              <a:rPr lang="en-US" sz="2400" dirty="0"/>
              <a:t>that can give focus and power to our healthcare missions</a:t>
            </a:r>
          </a:p>
          <a:p>
            <a:pPr lvl="0"/>
            <a:r>
              <a:rPr lang="en-US" sz="2400" dirty="0"/>
              <a:t>Explore the relationship between evangelism and healthcare missions</a:t>
            </a:r>
          </a:p>
          <a:p>
            <a:pPr lvl="0"/>
            <a:r>
              <a:rPr lang="en-US" sz="2400" dirty="0"/>
              <a:t>Collectively identify resources and networks that </a:t>
            </a:r>
            <a:r>
              <a:rPr lang="en-US" sz="2400" dirty="0" smtClean="0"/>
              <a:t>clarify </a:t>
            </a:r>
            <a:r>
              <a:rPr lang="en-US" sz="2400" dirty="0"/>
              <a:t>our vision and strengthen our </a:t>
            </a:r>
            <a:r>
              <a:rPr lang="en-US" sz="2400" dirty="0" smtClean="0"/>
              <a:t>practice.</a:t>
            </a:r>
            <a:endParaRPr lang="en-US" sz="2400" dirty="0"/>
          </a:p>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Tree>
    <p:extLst>
      <p:ext uri="{BB962C8B-B14F-4D97-AF65-F5344CB8AC3E}">
        <p14:creationId xmlns:p14="http://schemas.microsoft.com/office/powerpoint/2010/main" val="2490364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Great expectations – 3 factors</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990600" y="1752600"/>
            <a:ext cx="6705600" cy="4343400"/>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b="1" dirty="0" smtClean="0"/>
              <a:t>Roman tyranny over Palestine</a:t>
            </a:r>
          </a:p>
          <a:p>
            <a:pPr marL="623888" indent="-333375">
              <a:lnSpc>
                <a:spcPct val="90000"/>
              </a:lnSpc>
            </a:pPr>
            <a:r>
              <a:rPr lang="en-US" altLang="en-US" sz="2400" dirty="0" smtClean="0"/>
              <a:t>Crushed for 30 years</a:t>
            </a:r>
          </a:p>
          <a:p>
            <a:pPr marL="623888" indent="-333375">
              <a:lnSpc>
                <a:spcPct val="90000"/>
              </a:lnSpc>
            </a:pPr>
            <a:r>
              <a:rPr lang="en-US" altLang="en-US" sz="2400" dirty="0" smtClean="0"/>
              <a:t>Augustus </a:t>
            </a:r>
            <a:r>
              <a:rPr lang="en-US" altLang="en-US" sz="2400" dirty="0" err="1" smtClean="0"/>
              <a:t>Ceasar</a:t>
            </a:r>
            <a:r>
              <a:rPr lang="en-US" altLang="en-US" sz="2400" dirty="0" smtClean="0"/>
              <a:t>, “Son of God”</a:t>
            </a:r>
          </a:p>
          <a:p>
            <a:pPr>
              <a:lnSpc>
                <a:spcPct val="90000"/>
              </a:lnSpc>
              <a:buFontTx/>
              <a:buNone/>
            </a:pPr>
            <a:endParaRPr lang="en-US" altLang="en-US" sz="2400" b="1" dirty="0" smtClean="0"/>
          </a:p>
          <a:p>
            <a:pPr>
              <a:lnSpc>
                <a:spcPct val="90000"/>
              </a:lnSpc>
              <a:buFontTx/>
              <a:buNone/>
            </a:pPr>
            <a:r>
              <a:rPr lang="en-US" altLang="en-US" sz="2400" b="1" dirty="0" smtClean="0"/>
              <a:t>Hebrew people – destiny &amp; hope</a:t>
            </a:r>
          </a:p>
          <a:p>
            <a:pPr marL="623888" indent="-333375">
              <a:lnSpc>
                <a:spcPct val="90000"/>
              </a:lnSpc>
            </a:pPr>
            <a:r>
              <a:rPr lang="en-US" altLang="en-US" sz="2400" dirty="0" smtClean="0"/>
              <a:t>God of all the world – Israel will be blessing</a:t>
            </a:r>
          </a:p>
          <a:p>
            <a:pPr marL="623888" indent="-333375">
              <a:lnSpc>
                <a:spcPct val="90000"/>
              </a:lnSpc>
            </a:pPr>
            <a:r>
              <a:rPr lang="en-US" altLang="en-US" sz="2400" dirty="0" smtClean="0"/>
              <a:t>Delivered from slavery (Egypt) &amp; exile (Babylon)</a:t>
            </a:r>
          </a:p>
          <a:p>
            <a:pPr marL="623888" indent="-333375">
              <a:lnSpc>
                <a:spcPct val="90000"/>
              </a:lnSpc>
            </a:pPr>
            <a:r>
              <a:rPr lang="en-US" altLang="en-US" sz="2400" dirty="0" smtClean="0"/>
              <a:t>God will do it again!</a:t>
            </a:r>
          </a:p>
          <a:p>
            <a:pPr marL="623888" indent="-333375">
              <a:lnSpc>
                <a:spcPct val="90000"/>
              </a:lnSpc>
            </a:pPr>
            <a:endParaRPr lang="en-US" altLang="en-US" sz="2400" dirty="0" smtClean="0"/>
          </a:p>
          <a:p>
            <a:pPr marL="0" indent="0">
              <a:lnSpc>
                <a:spcPct val="90000"/>
              </a:lnSpc>
              <a:buNone/>
            </a:pPr>
            <a:r>
              <a:rPr lang="en-US" altLang="en-US" sz="2400" b="1" dirty="0" smtClean="0"/>
              <a:t>The YHWH factor</a:t>
            </a:r>
            <a:endParaRPr lang="en-US" altLang="en-US" sz="2400" b="1" dirty="0"/>
          </a:p>
          <a:p>
            <a:pPr marL="0" indent="0">
              <a:lnSpc>
                <a:spcPct val="90000"/>
              </a:lnSpc>
              <a:buNone/>
            </a:pPr>
            <a:endParaRPr lang="en-US" altLang="en-US" sz="2400" dirty="0" smtClean="0"/>
          </a:p>
          <a:p>
            <a:pPr marL="623888" indent="-333375">
              <a:lnSpc>
                <a:spcPct val="90000"/>
              </a:lnSpc>
            </a:pPr>
            <a:endParaRPr lang="en-US" altLang="en-US" sz="2800" b="1" dirty="0" smtClean="0"/>
          </a:p>
          <a:p>
            <a:pPr lvl="1">
              <a:lnSpc>
                <a:spcPct val="90000"/>
              </a:lnSpc>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992229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1000"/>
                                        <p:tgtEl>
                                          <p:spTgt spid="8">
                                            <p:txEl>
                                              <p:pRg st="7" end="7"/>
                                            </p:txEl>
                                          </p:spTgt>
                                        </p:tgtEl>
                                      </p:cBhvr>
                                    </p:animEffect>
                                    <p:anim calcmode="lin" valueType="num">
                                      <p:cBhvr>
                                        <p:cTn id="4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1000"/>
                                        <p:tgtEl>
                                          <p:spTgt spid="8">
                                            <p:txEl>
                                              <p:pRg st="9" end="9"/>
                                            </p:txEl>
                                          </p:spTgt>
                                        </p:tgtEl>
                                      </p:cBhvr>
                                    </p:animEffect>
                                    <p:anim calcmode="lin" valueType="num">
                                      <p:cBhvr>
                                        <p:cTn id="5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When God comes back as King</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685800" y="2057400"/>
            <a:ext cx="7696200" cy="4038600"/>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altLang="en-US" sz="2800" b="1" dirty="0" smtClean="0"/>
              <a:t>Deep tradition – God alone is our king</a:t>
            </a:r>
          </a:p>
          <a:p>
            <a:pPr lvl="1">
              <a:lnSpc>
                <a:spcPct val="90000"/>
              </a:lnSpc>
              <a:spcAft>
                <a:spcPts val="1200"/>
              </a:spcAft>
              <a:buFont typeface="Arial" panose="020B0604020202020204" pitchFamily="34" charset="0"/>
              <a:buChar char="•"/>
            </a:pPr>
            <a:r>
              <a:rPr lang="en-US" altLang="en-US" sz="2400" dirty="0" smtClean="0"/>
              <a:t>Psalm 95:</a:t>
            </a:r>
            <a:r>
              <a:rPr lang="en-US" sz="2400" dirty="0" smtClean="0"/>
              <a:t>3 For the LORD is the great God, the great King above all gods.</a:t>
            </a:r>
          </a:p>
          <a:p>
            <a:pPr lvl="1">
              <a:lnSpc>
                <a:spcPct val="90000"/>
              </a:lnSpc>
              <a:spcAft>
                <a:spcPts val="1200"/>
              </a:spcAft>
              <a:buFont typeface="Arial" panose="020B0604020202020204" pitchFamily="34" charset="0"/>
              <a:buChar char="•"/>
            </a:pPr>
            <a:r>
              <a:rPr lang="en-US" altLang="en-US" sz="2400" dirty="0" smtClean="0"/>
              <a:t>After years led by judges, “</a:t>
            </a:r>
            <a:r>
              <a:rPr lang="en-US" sz="2400" dirty="0" smtClean="0"/>
              <a:t>'We ought to have a king like the other nations.”  Deut. 17:14</a:t>
            </a:r>
          </a:p>
          <a:p>
            <a:pPr lvl="1">
              <a:lnSpc>
                <a:spcPct val="90000"/>
              </a:lnSpc>
              <a:spcAft>
                <a:spcPts val="1200"/>
              </a:spcAft>
              <a:buFont typeface="Arial" panose="020B0604020202020204" pitchFamily="34" charset="0"/>
              <a:buChar char="•"/>
            </a:pPr>
            <a:r>
              <a:rPr lang="en-US" altLang="en-US" sz="2400" dirty="0" smtClean="0"/>
              <a:t>Some faithful and some not</a:t>
            </a:r>
          </a:p>
          <a:p>
            <a:pPr lvl="1">
              <a:lnSpc>
                <a:spcPct val="90000"/>
              </a:lnSpc>
              <a:spcAft>
                <a:spcPts val="1200"/>
              </a:spcAft>
              <a:buFont typeface="Arial" panose="020B0604020202020204" pitchFamily="34" charset="0"/>
              <a:buChar char="•"/>
            </a:pPr>
            <a:r>
              <a:rPr lang="en-US" altLang="en-US" sz="2400" dirty="0" smtClean="0"/>
              <a:t>A movement looking for God to intervene and become their king</a:t>
            </a:r>
          </a:p>
          <a:p>
            <a:pPr marL="623888" indent="-333375">
              <a:lnSpc>
                <a:spcPct val="90000"/>
              </a:lnSpc>
            </a:pPr>
            <a:endParaRPr lang="en-US" altLang="en-US" sz="2800" b="1" dirty="0" smtClean="0"/>
          </a:p>
          <a:p>
            <a:pPr lvl="1">
              <a:lnSpc>
                <a:spcPct val="90000"/>
              </a:lnSpc>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2268844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The Kingdom = God as King:</a:t>
            </a:r>
          </a:p>
          <a:p>
            <a:pPr algn="l"/>
            <a:r>
              <a:rPr lang="en-US" sz="3200" b="1" dirty="0">
                <a:solidFill>
                  <a:schemeClr val="bg1"/>
                </a:solidFill>
                <a:latin typeface="Verdana" pitchFamily="34" charset="0"/>
              </a:rPr>
              <a:t>	</a:t>
            </a:r>
            <a:r>
              <a:rPr lang="en-US" sz="2800" b="1" dirty="0" smtClean="0">
                <a:solidFill>
                  <a:schemeClr val="bg1"/>
                </a:solidFill>
                <a:latin typeface="Verdana" pitchFamily="34" charset="0"/>
              </a:rPr>
              <a:t>What that meant to Jesus</a:t>
            </a:r>
            <a:endParaRPr lang="en-US" sz="28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676399"/>
            <a:ext cx="8458200" cy="4333733"/>
          </a:xfrm>
          <a:prstGeom prst="rect">
            <a:avLst/>
          </a:prstGeom>
          <a:solidFill>
            <a:schemeClr val="bg1"/>
          </a:solidFill>
          <a:ln w="28575">
            <a:noFill/>
            <a:miter lim="800000"/>
            <a:headEnd/>
            <a:tailEnd/>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2800" b="1" dirty="0" smtClean="0"/>
              <a:t>When God is in charge, what is it like?         </a:t>
            </a:r>
            <a:r>
              <a:rPr lang="en-US" altLang="en-US" sz="2000" dirty="0" smtClean="0"/>
              <a:t>(N.T. Wright)</a:t>
            </a:r>
          </a:p>
          <a:p>
            <a:pPr marL="0" indent="0">
              <a:lnSpc>
                <a:spcPct val="90000"/>
              </a:lnSpc>
              <a:buNone/>
            </a:pPr>
            <a:endParaRPr lang="en-US" altLang="en-US" sz="800" b="1" dirty="0"/>
          </a:p>
          <a:p>
            <a:pPr marL="0" indent="0">
              <a:lnSpc>
                <a:spcPct val="90000"/>
              </a:lnSpc>
              <a:buNone/>
            </a:pPr>
            <a:r>
              <a:rPr lang="en-US" altLang="en-US" sz="2800" b="1" dirty="0" smtClean="0">
                <a:solidFill>
                  <a:schemeClr val="accent6">
                    <a:lumMod val="75000"/>
                  </a:schemeClr>
                </a:solidFill>
              </a:rPr>
              <a:t>Destination</a:t>
            </a:r>
            <a:r>
              <a:rPr lang="en-US" altLang="en-US" sz="2800" b="1" dirty="0" smtClean="0"/>
              <a:t> - </a:t>
            </a:r>
            <a:r>
              <a:rPr lang="en-US" altLang="en-US" sz="2400" b="1" i="1" dirty="0" smtClean="0"/>
              <a:t>Shalom – </a:t>
            </a:r>
            <a:r>
              <a:rPr lang="en-US" altLang="en-US" sz="2400" dirty="0" smtClean="0"/>
              <a:t>peace;  all are “flourishing”</a:t>
            </a:r>
          </a:p>
          <a:p>
            <a:pPr marL="0" indent="0">
              <a:lnSpc>
                <a:spcPct val="90000"/>
              </a:lnSpc>
              <a:buNone/>
            </a:pPr>
            <a:endParaRPr lang="en-US" altLang="en-US" sz="800" dirty="0"/>
          </a:p>
          <a:p>
            <a:pPr marL="0" indent="0">
              <a:lnSpc>
                <a:spcPct val="90000"/>
              </a:lnSpc>
              <a:buNone/>
            </a:pPr>
            <a:r>
              <a:rPr lang="en-US" altLang="en-US" sz="2800" b="1" dirty="0" smtClean="0">
                <a:solidFill>
                  <a:schemeClr val="accent6">
                    <a:lumMod val="75000"/>
                  </a:schemeClr>
                </a:solidFill>
              </a:rPr>
              <a:t>The path </a:t>
            </a:r>
            <a:r>
              <a:rPr lang="en-US" altLang="en-US" sz="2800" b="1" dirty="0" smtClean="0"/>
              <a:t>– </a:t>
            </a:r>
            <a:r>
              <a:rPr lang="en-US" altLang="en-US" sz="2400" b="1" dirty="0" smtClean="0"/>
              <a:t>doing justice: restoring  the ravages of evil &amp; brokenness:</a:t>
            </a:r>
          </a:p>
          <a:p>
            <a:pPr marL="400050" lvl="1" indent="0">
              <a:lnSpc>
                <a:spcPct val="90000"/>
              </a:lnSpc>
              <a:buNone/>
            </a:pPr>
            <a:r>
              <a:rPr lang="en-US" sz="2000" b="1" dirty="0" smtClean="0"/>
              <a:t>Isaiah 29:18</a:t>
            </a:r>
            <a:r>
              <a:rPr lang="en-US" sz="2000" dirty="0" smtClean="0"/>
              <a:t> </a:t>
            </a:r>
            <a:r>
              <a:rPr lang="en-US" sz="2000" dirty="0"/>
              <a:t>In that day the </a:t>
            </a:r>
            <a:r>
              <a:rPr lang="en-US" sz="2000" b="1" dirty="0"/>
              <a:t>deaf will hear </a:t>
            </a:r>
            <a:r>
              <a:rPr lang="en-US" sz="2000" dirty="0"/>
              <a:t>the words of the scroll, and out of gloom and darkness the eyes of the </a:t>
            </a:r>
            <a:r>
              <a:rPr lang="en-US" sz="2000" b="1" dirty="0"/>
              <a:t>blind will see.19 </a:t>
            </a:r>
            <a:r>
              <a:rPr lang="en-US" sz="2000" dirty="0"/>
              <a:t>Once more the humble will rejoice in the LORD; the </a:t>
            </a:r>
            <a:r>
              <a:rPr lang="en-US" sz="2000" b="1" dirty="0"/>
              <a:t>needy will rejoice </a:t>
            </a:r>
            <a:r>
              <a:rPr lang="en-US" sz="2000" dirty="0"/>
              <a:t>in the Holy One of Israel. </a:t>
            </a:r>
            <a:r>
              <a:rPr lang="en-US" sz="2000" b="1" dirty="0"/>
              <a:t>20</a:t>
            </a:r>
            <a:r>
              <a:rPr lang="en-US" sz="2000" dirty="0"/>
              <a:t> The </a:t>
            </a:r>
            <a:r>
              <a:rPr lang="en-US" sz="2000" b="1" dirty="0"/>
              <a:t>ruthless will vanish</a:t>
            </a:r>
            <a:r>
              <a:rPr lang="en-US" sz="2000" dirty="0"/>
              <a:t>, the </a:t>
            </a:r>
            <a:r>
              <a:rPr lang="en-US" sz="2000" b="1" dirty="0"/>
              <a:t>mockers will disappear</a:t>
            </a:r>
            <a:r>
              <a:rPr lang="en-US" sz="2000" dirty="0"/>
              <a:t>, and all who have an </a:t>
            </a:r>
            <a:r>
              <a:rPr lang="en-US" sz="2000" b="1" dirty="0"/>
              <a:t>eye for evil will be cut down-</a:t>
            </a:r>
            <a:r>
              <a:rPr lang="en-US" sz="2000" dirty="0"/>
              <a:t>- </a:t>
            </a:r>
            <a:r>
              <a:rPr lang="en-US" sz="2000" b="1" dirty="0"/>
              <a:t>21</a:t>
            </a:r>
            <a:r>
              <a:rPr lang="en-US" sz="2000" dirty="0"/>
              <a:t> those who with a word </a:t>
            </a:r>
            <a:r>
              <a:rPr lang="en-US" sz="2000" b="1" dirty="0"/>
              <a:t>make a man out to be guilty</a:t>
            </a:r>
            <a:r>
              <a:rPr lang="en-US" sz="2000" dirty="0"/>
              <a:t>, who ensnare the defender in court and with </a:t>
            </a:r>
            <a:r>
              <a:rPr lang="en-US" sz="2000" b="1" dirty="0"/>
              <a:t>false testimony</a:t>
            </a:r>
            <a:r>
              <a:rPr lang="en-US" sz="2000" dirty="0"/>
              <a:t> deprive the innocent of justice</a:t>
            </a:r>
            <a:r>
              <a:rPr lang="en-US" sz="2000" dirty="0" smtClean="0"/>
              <a:t>.</a:t>
            </a:r>
          </a:p>
          <a:p>
            <a:pPr marL="400050" lvl="1" indent="0">
              <a:lnSpc>
                <a:spcPct val="90000"/>
              </a:lnSpc>
              <a:buNone/>
            </a:pPr>
            <a:r>
              <a:rPr lang="en-US" altLang="en-US" sz="2000" b="1" dirty="0" smtClean="0"/>
              <a:t>Isaiah 35:</a:t>
            </a:r>
            <a:r>
              <a:rPr lang="en-US" sz="2000" b="1" dirty="0"/>
              <a:t>6</a:t>
            </a:r>
            <a:r>
              <a:rPr lang="en-US" sz="2000" dirty="0"/>
              <a:t> Then will the </a:t>
            </a:r>
            <a:r>
              <a:rPr lang="en-US" sz="2000" b="1" dirty="0"/>
              <a:t>lame leap like a deer</a:t>
            </a:r>
            <a:r>
              <a:rPr lang="en-US" sz="2000" dirty="0"/>
              <a:t>, and the </a:t>
            </a:r>
            <a:r>
              <a:rPr lang="en-US" sz="2000" b="1" dirty="0"/>
              <a:t>mute tongue shout </a:t>
            </a:r>
            <a:r>
              <a:rPr lang="en-US" sz="2000" dirty="0"/>
              <a:t>for joy. </a:t>
            </a:r>
            <a:r>
              <a:rPr lang="en-US" sz="2000" b="1" dirty="0"/>
              <a:t>Water will gush forth in the wilderness </a:t>
            </a:r>
            <a:r>
              <a:rPr lang="en-US" sz="2000" dirty="0"/>
              <a:t>and streams in the desert. </a:t>
            </a:r>
            <a:r>
              <a:rPr lang="en-US" sz="2000" b="1" dirty="0"/>
              <a:t>7</a:t>
            </a:r>
            <a:r>
              <a:rPr lang="en-US" sz="2000" dirty="0"/>
              <a:t> The </a:t>
            </a:r>
            <a:r>
              <a:rPr lang="en-US" sz="2000" b="1" dirty="0"/>
              <a:t>burning sand will become a </a:t>
            </a:r>
            <a:r>
              <a:rPr lang="en-US" sz="2000" b="1" dirty="0" smtClean="0"/>
              <a:t>pool</a:t>
            </a:r>
            <a:r>
              <a:rPr lang="en-US" sz="2000" dirty="0" smtClean="0"/>
              <a:t>…</a:t>
            </a:r>
            <a:endParaRPr lang="en-US" altLang="en-US" sz="2000" b="1" dirty="0" smtClean="0"/>
          </a:p>
          <a:p>
            <a:pPr marL="0" indent="0">
              <a:lnSpc>
                <a:spcPct val="90000"/>
              </a:lnSpc>
              <a:buNone/>
            </a:pPr>
            <a:endParaRPr lang="en-US" altLang="en-US" sz="2800" dirty="0"/>
          </a:p>
          <a:p>
            <a:pPr marL="0" indent="0">
              <a:lnSpc>
                <a:spcPct val="90000"/>
              </a:lnSpc>
              <a:buNone/>
            </a:pPr>
            <a:endParaRPr lang="en-US" altLang="en-US" sz="2800" dirty="0" smtClean="0"/>
          </a:p>
          <a:p>
            <a:pPr marL="0" indent="0">
              <a:lnSpc>
                <a:spcPct val="90000"/>
              </a:lnSpc>
              <a:buNone/>
            </a:pPr>
            <a:endParaRPr lang="en-US" altLang="en-US" sz="2800" b="1" dirty="0"/>
          </a:p>
          <a:p>
            <a:pPr marL="0" indent="0">
              <a:lnSpc>
                <a:spcPct val="90000"/>
              </a:lnSpc>
              <a:buNone/>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25712386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Prophets – the Contrast</a:t>
            </a:r>
          </a:p>
          <a:p>
            <a:pPr algn="l"/>
            <a:r>
              <a:rPr lang="en-US" sz="3200" b="1" dirty="0">
                <a:solidFill>
                  <a:schemeClr val="bg1"/>
                </a:solidFill>
                <a:latin typeface="Verdana" pitchFamily="34" charset="0"/>
              </a:rPr>
              <a:t>	</a:t>
            </a:r>
            <a:r>
              <a:rPr lang="en-US" sz="2800" b="1" dirty="0" smtClean="0">
                <a:solidFill>
                  <a:schemeClr val="bg1"/>
                </a:solidFill>
                <a:latin typeface="Verdana" pitchFamily="34" charset="0"/>
              </a:rPr>
              <a:t>When God is </a:t>
            </a:r>
            <a:r>
              <a:rPr lang="en-US" sz="2800" b="1" i="1" dirty="0" smtClean="0">
                <a:solidFill>
                  <a:schemeClr val="bg1"/>
                </a:solidFill>
                <a:latin typeface="Verdana" pitchFamily="34" charset="0"/>
              </a:rPr>
              <a:t>NOT </a:t>
            </a:r>
            <a:r>
              <a:rPr lang="en-US" sz="2800" b="1" dirty="0" smtClean="0">
                <a:solidFill>
                  <a:schemeClr val="bg1"/>
                </a:solidFill>
                <a:latin typeface="Verdana" pitchFamily="34" charset="0"/>
              </a:rPr>
              <a:t>in charge…</a:t>
            </a:r>
            <a:endParaRPr lang="en-US" sz="28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838468"/>
            <a:ext cx="8458200" cy="4171666"/>
          </a:xfrm>
          <a:prstGeom prst="rect">
            <a:avLst/>
          </a:prstGeom>
          <a:solidFill>
            <a:schemeClr val="bg1"/>
          </a:solidFill>
          <a:ln w="28575">
            <a:noFill/>
            <a:miter lim="800000"/>
            <a:headEnd/>
            <a:tailEnd/>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600" b="1" dirty="0" smtClean="0"/>
              <a:t>God’s faithful complained:</a:t>
            </a:r>
            <a:r>
              <a:rPr lang="en-US" sz="2600" dirty="0" smtClean="0"/>
              <a:t> </a:t>
            </a:r>
            <a:r>
              <a:rPr lang="en-US" sz="2600" dirty="0"/>
              <a:t>'Why do we fast and you don't look our way? Why do we humble ourselves and you don't even notice</a:t>
            </a:r>
            <a:r>
              <a:rPr lang="en-US" sz="2600" dirty="0" smtClean="0"/>
              <a:t>?‘</a:t>
            </a:r>
          </a:p>
          <a:p>
            <a:pPr marL="0" indent="0">
              <a:lnSpc>
                <a:spcPct val="90000"/>
              </a:lnSpc>
              <a:buNone/>
            </a:pPr>
            <a:endParaRPr lang="en-US" sz="900" dirty="0"/>
          </a:p>
          <a:p>
            <a:pPr marL="0" indent="0">
              <a:lnSpc>
                <a:spcPct val="90000"/>
              </a:lnSpc>
              <a:buNone/>
            </a:pPr>
            <a:r>
              <a:rPr lang="en-US" sz="2600" b="1" dirty="0" smtClean="0"/>
              <a:t>So you want to know? </a:t>
            </a:r>
            <a:r>
              <a:rPr lang="en-US" sz="2600" dirty="0" smtClean="0"/>
              <a:t> </a:t>
            </a:r>
            <a:r>
              <a:rPr lang="en-US" sz="2600" dirty="0"/>
              <a:t>"Well, here's why: "The bottom line on your 'fast days' is profit. You drive your employees much too hard. 4 You fast, but at the same time you bicker and fight. You fast, but you swing a mean fist. </a:t>
            </a:r>
            <a:r>
              <a:rPr lang="en-US" sz="2600" dirty="0" smtClean="0"/>
              <a:t>The </a:t>
            </a:r>
            <a:r>
              <a:rPr lang="en-US" sz="2600" dirty="0"/>
              <a:t>kind of fasting you do won't get your prayers off the ground. 5 Do you think this is the kind of fast day I'm after: a day to show off humility? To put on a pious long face and parade around solemnly in black? Do you call that fasting, a fast day that I, God, would like? </a:t>
            </a:r>
            <a:endParaRPr lang="en-US" sz="2600" dirty="0" smtClean="0"/>
          </a:p>
          <a:p>
            <a:pPr marL="0" indent="0">
              <a:lnSpc>
                <a:spcPct val="90000"/>
              </a:lnSpc>
              <a:buNone/>
            </a:pPr>
            <a:endParaRPr lang="en-US" sz="900" dirty="0"/>
          </a:p>
          <a:p>
            <a:pPr marL="0" indent="0">
              <a:lnSpc>
                <a:spcPct val="90000"/>
              </a:lnSpc>
              <a:buNone/>
            </a:pPr>
            <a:r>
              <a:rPr lang="en-US" sz="2600" b="1" dirty="0" smtClean="0"/>
              <a:t>When I’m in charge:  </a:t>
            </a:r>
            <a:r>
              <a:rPr lang="en-US" sz="2600" dirty="0" smtClean="0"/>
              <a:t>6 </a:t>
            </a:r>
            <a:r>
              <a:rPr lang="en-US" sz="2600" dirty="0"/>
              <a:t>"This is the kind of fast day I'm after: to break the chains of injustice, get rid of exploitation in the workplace, free the oppressed, cancel debts. 7 What I'm interested in seeing you do is: sharing your food with the hungry, inviting the homeless poor into your homes, putting clothes on the shivering ill-clad, being available to your own families. </a:t>
            </a:r>
            <a:r>
              <a:rPr lang="en-US" sz="2600" dirty="0" smtClean="0"/>
              <a:t>                                                    </a:t>
            </a:r>
            <a:r>
              <a:rPr lang="en-US" sz="2600" b="1" dirty="0" smtClean="0"/>
              <a:t>Isaiah 58:3-8 –</a:t>
            </a:r>
            <a:r>
              <a:rPr lang="en-US" sz="2600" i="1" dirty="0" smtClean="0"/>
              <a:t>The Message</a:t>
            </a:r>
            <a:endParaRPr lang="en-US" altLang="en-US" sz="2800" b="1" dirty="0"/>
          </a:p>
          <a:p>
            <a:pPr marL="0" indent="0">
              <a:lnSpc>
                <a:spcPct val="90000"/>
              </a:lnSpc>
              <a:buNone/>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3416339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You’d better get this right</a:t>
            </a:r>
            <a:endParaRPr lang="en-US" sz="28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838468"/>
            <a:ext cx="8458200" cy="4171666"/>
          </a:xfrm>
          <a:prstGeom prst="rect">
            <a:avLst/>
          </a:prstGeom>
          <a:solidFill>
            <a:schemeClr val="bg1"/>
          </a:solidFill>
          <a:ln w="28575">
            <a:noFill/>
            <a:miter lim="800000"/>
            <a:headEnd/>
            <a:tailEnd/>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dirty="0" smtClean="0"/>
              <a:t>A warning:  </a:t>
            </a:r>
            <a:r>
              <a:rPr lang="en-US" sz="2800" dirty="0" smtClean="0"/>
              <a:t>1 </a:t>
            </a:r>
            <a:r>
              <a:rPr lang="en-US" sz="2800" dirty="0"/>
              <a:t>Listen to this, family of Israel, this </a:t>
            </a:r>
            <a:r>
              <a:rPr lang="en-US" sz="2800" dirty="0" smtClean="0"/>
              <a:t>message </a:t>
            </a:r>
            <a:r>
              <a:rPr lang="en-US" sz="2800" dirty="0"/>
              <a:t>I'm sending in bold print, this tragic warning</a:t>
            </a:r>
            <a:r>
              <a:rPr lang="en-US" sz="2800" dirty="0" smtClean="0"/>
              <a:t>:  </a:t>
            </a:r>
            <a:r>
              <a:rPr lang="en-US" sz="2800" dirty="0"/>
              <a:t>"Seek me and live. 5 Don't fool around at those shrines of </a:t>
            </a:r>
            <a:r>
              <a:rPr lang="en-US" sz="2800" dirty="0" smtClean="0"/>
              <a:t>Bethel. </a:t>
            </a:r>
            <a:r>
              <a:rPr lang="en-US" sz="2800" dirty="0"/>
              <a:t>You don't want to end up with nothing to show for your life </a:t>
            </a:r>
            <a:r>
              <a:rPr lang="en-US" sz="2800" dirty="0" smtClean="0"/>
              <a:t>but </a:t>
            </a:r>
            <a:r>
              <a:rPr lang="en-US" sz="2800" dirty="0"/>
              <a:t>a pile of ashes, a house burned to the ground</a:t>
            </a:r>
            <a:r>
              <a:rPr lang="en-US" sz="2800" dirty="0" smtClean="0"/>
              <a:t>.</a:t>
            </a:r>
          </a:p>
          <a:p>
            <a:pPr marL="0" indent="0">
              <a:lnSpc>
                <a:spcPct val="90000"/>
              </a:lnSpc>
              <a:buNone/>
            </a:pPr>
            <a:endParaRPr lang="en-US" sz="1000" dirty="0" smtClean="0"/>
          </a:p>
          <a:p>
            <a:pPr marL="0" indent="0">
              <a:lnSpc>
                <a:spcPct val="90000"/>
              </a:lnSpc>
              <a:buNone/>
            </a:pPr>
            <a:r>
              <a:rPr lang="en-US" sz="2800" b="1" dirty="0" smtClean="0"/>
              <a:t>You know who you’re messing with? </a:t>
            </a:r>
            <a:r>
              <a:rPr lang="en-US" sz="2800" dirty="0"/>
              <a:t>You're in a cosmos star-flung with constellations by God, A world God wakes up each morning and puts to bed each night. God dips water from the ocean and gives the land a drink. </a:t>
            </a:r>
            <a:r>
              <a:rPr lang="en-US" sz="2800" dirty="0" smtClean="0"/>
              <a:t>God does </a:t>
            </a:r>
            <a:r>
              <a:rPr lang="en-US" sz="2800" dirty="0"/>
              <a:t>all this. 9 And he can destroy it as easily as make it. He can turn this vast wonder into total waste</a:t>
            </a:r>
            <a:r>
              <a:rPr lang="en-US" sz="2800" dirty="0" smtClean="0"/>
              <a:t>.</a:t>
            </a:r>
          </a:p>
          <a:p>
            <a:pPr marL="0" indent="0">
              <a:lnSpc>
                <a:spcPct val="90000"/>
              </a:lnSpc>
              <a:buNone/>
            </a:pPr>
            <a:endParaRPr lang="en-US" sz="1000" dirty="0" smtClean="0"/>
          </a:p>
          <a:p>
            <a:pPr marL="0" indent="0">
              <a:lnSpc>
                <a:spcPct val="90000"/>
              </a:lnSpc>
              <a:buNone/>
            </a:pPr>
            <a:r>
              <a:rPr lang="en-US" sz="2800" b="1" dirty="0" smtClean="0"/>
              <a:t>Here’s the scoop:  </a:t>
            </a:r>
            <a:r>
              <a:rPr lang="en-US" sz="2800" dirty="0"/>
              <a:t>22 I want nothing to do with your religion projects, your pretentious slogans and goals. I'm sick of your fund-raising schemes, your public relations and image making. 23 I've had all I can take of your noisy ego-music. </a:t>
            </a:r>
            <a:r>
              <a:rPr lang="en-US" sz="2800" dirty="0" smtClean="0"/>
              <a:t>24 </a:t>
            </a:r>
            <a:r>
              <a:rPr lang="en-US" sz="2800" dirty="0"/>
              <a:t>Do you know what I want? I want justice - oceans of it. I want fairness - rivers of it. That's what I want. That's all I want. </a:t>
            </a:r>
            <a:r>
              <a:rPr lang="en-US" sz="2800" dirty="0" smtClean="0"/>
              <a:t>                                             </a:t>
            </a:r>
            <a:r>
              <a:rPr lang="en-US" sz="2300" b="1" dirty="0" smtClean="0"/>
              <a:t>Amos 5:1-24 </a:t>
            </a:r>
            <a:r>
              <a:rPr lang="en-US" sz="2800" b="1" dirty="0" smtClean="0"/>
              <a:t>– </a:t>
            </a:r>
            <a:r>
              <a:rPr lang="en-US" sz="2300" i="1" dirty="0" smtClean="0"/>
              <a:t>The Message</a:t>
            </a:r>
            <a:endParaRPr lang="en-US" altLang="en-US" sz="2300" b="1" dirty="0"/>
          </a:p>
          <a:p>
            <a:pPr marL="0" indent="0">
              <a:lnSpc>
                <a:spcPct val="90000"/>
              </a:lnSpc>
              <a:buNone/>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3944939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After that drum roll, Jesus arrives</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228600" y="1676400"/>
            <a:ext cx="8534400" cy="4257533"/>
          </a:xfrm>
          <a:prstGeom prst="rect">
            <a:avLst/>
          </a:prstGeom>
          <a:solidFill>
            <a:schemeClr val="bg1"/>
          </a:solidFill>
          <a:ln w="28575">
            <a:noFill/>
            <a:miter lim="800000"/>
            <a:headEnd/>
            <a:tailEnd/>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3" indent="0">
              <a:lnSpc>
                <a:spcPct val="90000"/>
              </a:lnSpc>
              <a:spcAft>
                <a:spcPts val="600"/>
              </a:spcAft>
              <a:buNone/>
            </a:pPr>
            <a:r>
              <a:rPr lang="en-US" sz="2400" b="1" dirty="0" smtClean="0"/>
              <a:t>Here’s how he explains his mission:</a:t>
            </a:r>
          </a:p>
          <a:p>
            <a:pPr marL="290513" indent="0">
              <a:lnSpc>
                <a:spcPct val="90000"/>
              </a:lnSpc>
              <a:spcAft>
                <a:spcPts val="600"/>
              </a:spcAft>
              <a:buNone/>
            </a:pPr>
            <a:r>
              <a:rPr lang="en-US" sz="2400" dirty="0" smtClean="0"/>
              <a:t>He </a:t>
            </a:r>
            <a:r>
              <a:rPr lang="en-US" sz="2400" dirty="0"/>
              <a:t>went to Nazareth, where he had been brought up, and on the Sabbath day he went into the synagogue, as was his custom. And he stood up to read.17 The scroll of the prophet Isaiah was handed to him</a:t>
            </a:r>
            <a:r>
              <a:rPr lang="en-US" sz="2400" dirty="0" smtClean="0"/>
              <a:t>.</a:t>
            </a:r>
          </a:p>
          <a:p>
            <a:pPr marL="290513" indent="0">
              <a:lnSpc>
                <a:spcPct val="90000"/>
              </a:lnSpc>
              <a:spcAft>
                <a:spcPts val="600"/>
              </a:spcAft>
              <a:buNone/>
            </a:pPr>
            <a:endParaRPr lang="en-US" sz="900" dirty="0" smtClean="0"/>
          </a:p>
          <a:p>
            <a:pPr marL="290513" indent="0">
              <a:lnSpc>
                <a:spcPct val="90000"/>
              </a:lnSpc>
              <a:spcAft>
                <a:spcPts val="600"/>
              </a:spcAft>
              <a:buNone/>
            </a:pPr>
            <a:r>
              <a:rPr lang="en-US" sz="2400" dirty="0" smtClean="0"/>
              <a:t> </a:t>
            </a:r>
            <a:r>
              <a:rPr lang="en-US" sz="2400" dirty="0"/>
              <a:t>Unrolling it, he found the place where it is written: 18"The Spirit of the Lord is on me, because he has anointed me to preach good news to the poor. He has sent me to proclaim freedom for the prisoners and recovery of sight for the blind, to release the oppressed,19to proclaim the year of the Lord's favor."20 Then he rolled up the scroll, gave it back to the attendant and sat down. </a:t>
            </a:r>
            <a:endParaRPr lang="en-US" sz="2400" dirty="0" smtClean="0"/>
          </a:p>
          <a:p>
            <a:pPr marL="290513" indent="0">
              <a:lnSpc>
                <a:spcPct val="90000"/>
              </a:lnSpc>
              <a:spcAft>
                <a:spcPts val="600"/>
              </a:spcAft>
              <a:buNone/>
            </a:pPr>
            <a:endParaRPr lang="en-US" sz="900" dirty="0" smtClean="0"/>
          </a:p>
          <a:p>
            <a:pPr marL="290513" indent="0">
              <a:lnSpc>
                <a:spcPct val="90000"/>
              </a:lnSpc>
              <a:spcAft>
                <a:spcPts val="600"/>
              </a:spcAft>
              <a:buNone/>
            </a:pPr>
            <a:r>
              <a:rPr lang="en-US" sz="2400" dirty="0" smtClean="0"/>
              <a:t>The </a:t>
            </a:r>
            <a:r>
              <a:rPr lang="en-US" sz="2400" dirty="0"/>
              <a:t>eyes of everyone in the synagogue were fastened on him, 21 and he began by saying to them, "Today this scripture is fulfilled in your hearing</a:t>
            </a:r>
            <a:r>
              <a:rPr lang="en-US" sz="2400" dirty="0" smtClean="0"/>
              <a:t>.“ </a:t>
            </a:r>
            <a:r>
              <a:rPr lang="en-US" sz="2400" b="1" dirty="0" smtClean="0"/>
              <a:t>Luke 4:16-21</a:t>
            </a:r>
            <a:endParaRPr lang="en-US" altLang="en-US" sz="2400" b="1" dirty="0" smtClean="0"/>
          </a:p>
          <a:p>
            <a:pPr lvl="1">
              <a:lnSpc>
                <a:spcPct val="90000"/>
              </a:lnSpc>
            </a:pPr>
            <a:endParaRPr lang="en-US" altLang="en-US" sz="2400" b="1" dirty="0" smtClean="0"/>
          </a:p>
          <a:p>
            <a:pPr>
              <a:lnSpc>
                <a:spcPct val="90000"/>
              </a:lnSpc>
              <a:buFontTx/>
              <a:buNone/>
            </a:pPr>
            <a:endParaRPr lang="en-US" altLang="en-US" sz="2800" b="1" dirty="0"/>
          </a:p>
        </p:txBody>
      </p:sp>
    </p:spTree>
    <p:extLst>
      <p:ext uri="{BB962C8B-B14F-4D97-AF65-F5344CB8AC3E}">
        <p14:creationId xmlns:p14="http://schemas.microsoft.com/office/powerpoint/2010/main" val="1570088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Finally, God is back as King</a:t>
            </a:r>
            <a:r>
              <a:rPr lang="en-US" sz="3200" b="1" dirty="0">
                <a:solidFill>
                  <a:schemeClr val="bg1"/>
                </a:solidFill>
                <a:latin typeface="Verdana" pitchFamily="34" charset="0"/>
              </a:rPr>
              <a:t>	</a:t>
            </a:r>
            <a:r>
              <a:rPr lang="en-US" sz="3200" b="1" dirty="0" smtClean="0">
                <a:solidFill>
                  <a:schemeClr val="bg1"/>
                </a:solidFill>
                <a:latin typeface="Verdana" pitchFamily="34" charset="0"/>
              </a:rPr>
              <a:t> </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228600" y="1676400"/>
            <a:ext cx="8534400" cy="4257533"/>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endParaRPr lang="en-US" altLang="en-US" sz="2400" dirty="0" smtClean="0"/>
          </a:p>
          <a:p>
            <a:pPr>
              <a:lnSpc>
                <a:spcPct val="90000"/>
              </a:lnSpc>
              <a:buFontTx/>
              <a:buNone/>
            </a:pPr>
            <a:r>
              <a:rPr lang="en-US" altLang="en-US" sz="2400" dirty="0" smtClean="0"/>
              <a:t>Jesus </a:t>
            </a:r>
            <a:r>
              <a:rPr lang="en-US" altLang="en-US" sz="2400" dirty="0"/>
              <a:t>came to Galilee, proclaiming the good news of God, and saying, </a:t>
            </a:r>
          </a:p>
          <a:p>
            <a:pPr>
              <a:lnSpc>
                <a:spcPct val="90000"/>
              </a:lnSpc>
              <a:buFontTx/>
              <a:buNone/>
            </a:pPr>
            <a:r>
              <a:rPr lang="en-US" altLang="en-US" sz="2400" b="1" dirty="0">
                <a:solidFill>
                  <a:schemeClr val="accent6">
                    <a:lumMod val="75000"/>
                  </a:schemeClr>
                </a:solidFill>
              </a:rPr>
              <a:t>	"The time is fulfilled, and the kingdom of God has come near; repent, and believe in the good news.“  </a:t>
            </a:r>
          </a:p>
          <a:p>
            <a:pPr>
              <a:lnSpc>
                <a:spcPct val="90000"/>
              </a:lnSpc>
              <a:buFontTx/>
              <a:buNone/>
            </a:pPr>
            <a:r>
              <a:rPr lang="en-US" altLang="en-US" sz="2400" b="1" dirty="0">
                <a:solidFill>
                  <a:schemeClr val="accent6">
                    <a:lumMod val="75000"/>
                  </a:schemeClr>
                </a:solidFill>
              </a:rPr>
              <a:t>							</a:t>
            </a:r>
            <a:r>
              <a:rPr lang="en-US" altLang="en-US" sz="1800" b="1" dirty="0"/>
              <a:t>Mark 1:14 &amp; 15 </a:t>
            </a:r>
            <a:endParaRPr lang="en-US" altLang="en-US" sz="1800" b="1" dirty="0" smtClean="0"/>
          </a:p>
          <a:p>
            <a:pPr>
              <a:lnSpc>
                <a:spcPct val="90000"/>
              </a:lnSpc>
              <a:buFontTx/>
              <a:buNone/>
            </a:pPr>
            <a:endParaRPr lang="en-US" altLang="en-US" sz="1800" b="1" dirty="0">
              <a:solidFill>
                <a:schemeClr val="accent6">
                  <a:lumMod val="75000"/>
                </a:schemeClr>
              </a:solidFill>
            </a:endParaRPr>
          </a:p>
          <a:p>
            <a:pPr>
              <a:lnSpc>
                <a:spcPct val="90000"/>
              </a:lnSpc>
              <a:buFontTx/>
              <a:buNone/>
            </a:pPr>
            <a:r>
              <a:rPr lang="en-US" altLang="en-US" sz="1800" b="1" dirty="0" smtClean="0">
                <a:solidFill>
                  <a:schemeClr val="accent6">
                    <a:lumMod val="75000"/>
                  </a:schemeClr>
                </a:solidFill>
              </a:rPr>
              <a:t>	</a:t>
            </a:r>
            <a:r>
              <a:rPr lang="en-US" altLang="en-US" sz="2400" b="1" dirty="0" smtClean="0"/>
              <a:t>Good News = </a:t>
            </a:r>
            <a:r>
              <a:rPr lang="en-US" altLang="en-US" sz="2400" b="1" dirty="0" smtClean="0">
                <a:solidFill>
                  <a:schemeClr val="accent6">
                    <a:lumMod val="75000"/>
                  </a:schemeClr>
                </a:solidFill>
              </a:rPr>
              <a:t>In me (Jesus) the kingdom of God is breaking in</a:t>
            </a:r>
            <a:endParaRPr lang="en-US" altLang="en-US" sz="1800" b="1" dirty="0">
              <a:solidFill>
                <a:schemeClr val="accent6">
                  <a:lumMod val="75000"/>
                </a:schemeClr>
              </a:solidFill>
            </a:endParaRPr>
          </a:p>
        </p:txBody>
      </p:sp>
    </p:spTree>
    <p:extLst>
      <p:ext uri="{BB962C8B-B14F-4D97-AF65-F5344CB8AC3E}">
        <p14:creationId xmlns:p14="http://schemas.microsoft.com/office/powerpoint/2010/main" val="36645856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000"/>
                                        <p:tgtEl>
                                          <p:spTgt spid="8">
                                            <p:txEl>
                                              <p:pRg st="5" end="5"/>
                                            </p:txEl>
                                          </p:spTgt>
                                        </p:tgtEl>
                                      </p:cBhvr>
                                    </p:animEffect>
                                    <p:anim calcmode="lin" valueType="num">
                                      <p:cBhvr>
                                        <p:cTn id="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John wasn’t sure: How can we tell?</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828800"/>
            <a:ext cx="8382000" cy="4105133"/>
          </a:xfrm>
          <a:prstGeom prst="rect">
            <a:avLst/>
          </a:prstGeom>
          <a:solidFill>
            <a:schemeClr val="bg1"/>
          </a:solidFill>
          <a:ln w="28575">
            <a:noFill/>
            <a:miter lim="800000"/>
            <a:headEnd/>
            <a:tailEnd/>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600" b="1" dirty="0"/>
              <a:t>When </a:t>
            </a:r>
            <a:r>
              <a:rPr lang="en-US" altLang="en-US" sz="2600" b="1" dirty="0" smtClean="0"/>
              <a:t>John’s disciples asked </a:t>
            </a:r>
            <a:r>
              <a:rPr lang="en-US" altLang="en-US" sz="2600" b="1" dirty="0"/>
              <a:t>if </a:t>
            </a:r>
            <a:r>
              <a:rPr lang="en-US" altLang="en-US" sz="2600" b="1" dirty="0" smtClean="0"/>
              <a:t>Jesus </a:t>
            </a:r>
            <a:r>
              <a:rPr lang="en-US" altLang="en-US" sz="2600" b="1" dirty="0"/>
              <a:t>was </a:t>
            </a:r>
            <a:r>
              <a:rPr lang="en-US" altLang="en-US" sz="2600" b="1" dirty="0" smtClean="0"/>
              <a:t>“the one…”,</a:t>
            </a:r>
            <a:r>
              <a:rPr lang="en-US" altLang="en-US" sz="2600" dirty="0" smtClean="0"/>
              <a:t> </a:t>
            </a:r>
            <a:endParaRPr lang="en-US" altLang="en-US" sz="2600" dirty="0"/>
          </a:p>
          <a:p>
            <a:pPr>
              <a:buFontTx/>
              <a:buNone/>
            </a:pPr>
            <a:r>
              <a:rPr lang="en-US" altLang="en-US" sz="2600" dirty="0"/>
              <a:t>	Jesus answered :</a:t>
            </a:r>
          </a:p>
          <a:p>
            <a:pPr lvl="1">
              <a:buFontTx/>
              <a:buNone/>
            </a:pPr>
            <a:r>
              <a:rPr lang="en-US" altLang="en-US" sz="2600" dirty="0"/>
              <a:t>“Go and tell John what you have seen and heard:</a:t>
            </a:r>
          </a:p>
          <a:p>
            <a:pPr lvl="2"/>
            <a:r>
              <a:rPr lang="en-US" altLang="en-US" sz="2600" dirty="0"/>
              <a:t>the blind receive their sight, </a:t>
            </a:r>
          </a:p>
          <a:p>
            <a:pPr lvl="2"/>
            <a:r>
              <a:rPr lang="en-US" altLang="en-US" sz="2600" dirty="0"/>
              <a:t>the lame walk, </a:t>
            </a:r>
          </a:p>
          <a:p>
            <a:pPr lvl="2"/>
            <a:r>
              <a:rPr lang="en-US" altLang="en-US" sz="2600" dirty="0"/>
              <a:t>the lepers are cleansed, </a:t>
            </a:r>
          </a:p>
          <a:p>
            <a:pPr lvl="2"/>
            <a:r>
              <a:rPr lang="en-US" altLang="en-US" sz="2600" dirty="0"/>
              <a:t>the deaf hear, </a:t>
            </a:r>
          </a:p>
          <a:p>
            <a:pPr lvl="2"/>
            <a:r>
              <a:rPr lang="en-US" altLang="en-US" sz="2600" dirty="0"/>
              <a:t>the dead are raised, </a:t>
            </a:r>
          </a:p>
          <a:p>
            <a:pPr lvl="2"/>
            <a:r>
              <a:rPr lang="en-US" altLang="en-US" sz="2600" dirty="0"/>
              <a:t>the poor have good news brought to them.”  </a:t>
            </a:r>
          </a:p>
          <a:p>
            <a:pPr lvl="1" algn="r">
              <a:buFontTx/>
              <a:buNone/>
            </a:pPr>
            <a:r>
              <a:rPr lang="en-US" altLang="en-US" sz="1900" b="1" dirty="0"/>
              <a:t>(Matthew 11:5 and Luke 7:22)</a:t>
            </a:r>
          </a:p>
          <a:p>
            <a:pPr>
              <a:lnSpc>
                <a:spcPct val="90000"/>
              </a:lnSpc>
              <a:buFontTx/>
              <a:buNone/>
            </a:pPr>
            <a:endParaRPr lang="en-US" altLang="en-US" sz="2800" b="1" dirty="0"/>
          </a:p>
        </p:txBody>
      </p:sp>
    </p:spTree>
    <p:extLst>
      <p:ext uri="{BB962C8B-B14F-4D97-AF65-F5344CB8AC3E}">
        <p14:creationId xmlns:p14="http://schemas.microsoft.com/office/powerpoint/2010/main" val="4257745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1000"/>
                                        <p:tgtEl>
                                          <p:spTgt spid="8">
                                            <p:txEl>
                                              <p:pRg st="5" end="5"/>
                                            </p:txEl>
                                          </p:spTgt>
                                        </p:tgtEl>
                                      </p:cBhvr>
                                    </p:animEffect>
                                    <p:anim calcmode="lin" valueType="num">
                                      <p:cBhvr>
                                        <p:cTn id="2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1000"/>
                                        <p:tgtEl>
                                          <p:spTgt spid="8">
                                            <p:txEl>
                                              <p:pRg st="6" end="6"/>
                                            </p:txEl>
                                          </p:spTgt>
                                        </p:tgtEl>
                                      </p:cBhvr>
                                    </p:animEffect>
                                    <p:anim calcmode="lin" valueType="num">
                                      <p:cBhvr>
                                        <p:cTn id="2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1000"/>
                                        <p:tgtEl>
                                          <p:spTgt spid="8">
                                            <p:txEl>
                                              <p:pRg st="7" end="7"/>
                                            </p:txEl>
                                          </p:spTgt>
                                        </p:tgtEl>
                                      </p:cBhvr>
                                    </p:animEffect>
                                    <p:anim calcmode="lin" valueType="num">
                                      <p:cBhvr>
                                        <p:cTn id="3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1000"/>
                                        <p:tgtEl>
                                          <p:spTgt spid="8">
                                            <p:txEl>
                                              <p:pRg st="8" end="8"/>
                                            </p:txEl>
                                          </p:spTgt>
                                        </p:tgtEl>
                                      </p:cBhvr>
                                    </p:animEffect>
                                    <p:anim calcmode="lin" valueType="num">
                                      <p:cBhvr>
                                        <p:cTn id="3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1000"/>
                                        <p:tgtEl>
                                          <p:spTgt spid="8">
                                            <p:txEl>
                                              <p:pRg st="9" end="9"/>
                                            </p:txEl>
                                          </p:spTgt>
                                        </p:tgtEl>
                                      </p:cBhvr>
                                    </p:animEffect>
                                    <p:anim calcmode="lin" valueType="num">
                                      <p:cBhvr>
                                        <p:cTn id="4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This session asserts that…</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457200" y="2163157"/>
            <a:ext cx="8153400" cy="3247043"/>
          </a:xfrm>
          <a:prstGeom prst="rect">
            <a:avLst/>
          </a:prstGeom>
          <a:noFill/>
        </p:spPr>
        <p:txBody>
          <a:bodyPr wrap="square" rtlCol="0">
            <a:spAutoFit/>
          </a:bodyPr>
          <a:lstStyle/>
          <a:p>
            <a:pPr algn="ctr">
              <a:spcAft>
                <a:spcPts val="600"/>
              </a:spcAft>
            </a:pPr>
            <a:r>
              <a:rPr lang="en-US" sz="3000" dirty="0"/>
              <a:t>V</a:t>
            </a:r>
            <a:r>
              <a:rPr lang="en-US" sz="3000" dirty="0" smtClean="0"/>
              <a:t>irtually every aspect of the ministry of Jesus </a:t>
            </a:r>
          </a:p>
          <a:p>
            <a:pPr algn="ctr">
              <a:spcAft>
                <a:spcPts val="600"/>
              </a:spcAft>
            </a:pPr>
            <a:r>
              <a:rPr lang="en-US" sz="3000" dirty="0" smtClean="0"/>
              <a:t>was shaped by his vision of the Kingdom of God. </a:t>
            </a:r>
          </a:p>
          <a:p>
            <a:pPr algn="ctr">
              <a:spcAft>
                <a:spcPts val="600"/>
              </a:spcAft>
            </a:pPr>
            <a:r>
              <a:rPr lang="en-US" sz="3000" dirty="0" smtClean="0"/>
              <a:t>In our health ministries, that same vision </a:t>
            </a:r>
          </a:p>
          <a:p>
            <a:pPr algn="ctr">
              <a:spcAft>
                <a:spcPts val="600"/>
              </a:spcAft>
            </a:pPr>
            <a:r>
              <a:rPr lang="en-US" sz="3000" dirty="0" smtClean="0"/>
              <a:t>should define </a:t>
            </a:r>
            <a:r>
              <a:rPr lang="en-US" sz="3000" dirty="0"/>
              <a:t>our goals, methodologies, </a:t>
            </a:r>
            <a:endParaRPr lang="en-US" sz="3000" dirty="0" smtClean="0"/>
          </a:p>
          <a:p>
            <a:pPr algn="ctr">
              <a:spcAft>
                <a:spcPts val="600"/>
              </a:spcAft>
            </a:pPr>
            <a:r>
              <a:rPr lang="en-US" sz="3000" dirty="0" smtClean="0"/>
              <a:t>and </a:t>
            </a:r>
            <a:r>
              <a:rPr lang="en-US" sz="3000" dirty="0"/>
              <a:t>ways of relating with those we serve </a:t>
            </a:r>
            <a:endParaRPr lang="en-US" sz="3000" dirty="0" smtClean="0"/>
          </a:p>
          <a:p>
            <a:pPr algn="ctr">
              <a:spcAft>
                <a:spcPts val="600"/>
              </a:spcAft>
            </a:pPr>
            <a:r>
              <a:rPr lang="en-US" sz="3000" dirty="0" smtClean="0"/>
              <a:t>and </a:t>
            </a:r>
            <a:r>
              <a:rPr lang="en-US" sz="3000" dirty="0"/>
              <a:t>with our co-workers</a:t>
            </a:r>
          </a:p>
        </p:txBody>
      </p:sp>
    </p:spTree>
    <p:extLst>
      <p:ext uri="{BB962C8B-B14F-4D97-AF65-F5344CB8AC3E}">
        <p14:creationId xmlns:p14="http://schemas.microsoft.com/office/powerpoint/2010/main" val="3406457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Defining the kingdom</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2286000"/>
            <a:ext cx="8382000" cy="2895600"/>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2800" b="1" dirty="0" smtClean="0"/>
              <a:t>Jesus never defines it</a:t>
            </a:r>
            <a:r>
              <a:rPr lang="en-US" sz="2800" dirty="0" smtClean="0"/>
              <a:t/>
            </a:r>
            <a:br>
              <a:rPr lang="en-US" sz="2800" dirty="0" smtClean="0"/>
            </a:br>
            <a:endParaRPr lang="en-US" sz="1000" dirty="0" smtClean="0"/>
          </a:p>
          <a:p>
            <a:pPr>
              <a:lnSpc>
                <a:spcPct val="90000"/>
              </a:lnSpc>
              <a:spcAft>
                <a:spcPts val="600"/>
              </a:spcAft>
              <a:buFontTx/>
              <a:buNone/>
            </a:pPr>
            <a:r>
              <a:rPr lang="en-US" sz="2600" dirty="0" smtClean="0"/>
              <a:t>	</a:t>
            </a:r>
            <a:r>
              <a:rPr lang="en-US" sz="2400" dirty="0" smtClean="0"/>
              <a:t>But when he taught his disciples to pray:</a:t>
            </a:r>
          </a:p>
          <a:p>
            <a:pPr lvl="1">
              <a:lnSpc>
                <a:spcPct val="90000"/>
              </a:lnSpc>
              <a:spcAft>
                <a:spcPts val="600"/>
              </a:spcAft>
              <a:buFontTx/>
              <a:buNone/>
            </a:pPr>
            <a:r>
              <a:rPr lang="en-US" sz="2000" dirty="0"/>
              <a:t>	</a:t>
            </a:r>
            <a:r>
              <a:rPr lang="en-US" sz="2400" b="1" dirty="0" smtClean="0"/>
              <a:t>Your </a:t>
            </a:r>
            <a:r>
              <a:rPr lang="en-US" sz="2400" b="1" dirty="0"/>
              <a:t>kingdom come. </a:t>
            </a:r>
            <a:r>
              <a:rPr lang="en-US" sz="2400" dirty="0" smtClean="0"/>
              <a:t>(which means)</a:t>
            </a:r>
          </a:p>
          <a:p>
            <a:pPr lvl="1">
              <a:lnSpc>
                <a:spcPct val="90000"/>
              </a:lnSpc>
              <a:spcAft>
                <a:spcPts val="600"/>
              </a:spcAft>
              <a:buFontTx/>
              <a:buNone/>
            </a:pPr>
            <a:r>
              <a:rPr lang="en-US" sz="2400" b="1" dirty="0"/>
              <a:t>	</a:t>
            </a:r>
            <a:r>
              <a:rPr lang="en-US" sz="2400" b="1" dirty="0" smtClean="0"/>
              <a:t>Your </a:t>
            </a:r>
            <a:r>
              <a:rPr lang="en-US" sz="2400" b="1" dirty="0"/>
              <a:t>will be done, on earth as it is in heaven. </a:t>
            </a:r>
            <a:r>
              <a:rPr lang="en-US" sz="2200" b="1" dirty="0"/>
              <a:t>	</a:t>
            </a:r>
            <a:r>
              <a:rPr lang="en-US" sz="2200" b="1" dirty="0" smtClean="0"/>
              <a:t>				                                           </a:t>
            </a:r>
            <a:r>
              <a:rPr lang="en-US" sz="1400" b="1" dirty="0" smtClean="0"/>
              <a:t>Matthew 6: 9-13</a:t>
            </a:r>
            <a:endParaRPr lang="en-US" altLang="en-US" sz="1400" b="1" dirty="0"/>
          </a:p>
        </p:txBody>
      </p:sp>
    </p:spTree>
    <p:extLst>
      <p:ext uri="{BB962C8B-B14F-4D97-AF65-F5344CB8AC3E}">
        <p14:creationId xmlns:p14="http://schemas.microsoft.com/office/powerpoint/2010/main" val="4031005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anim calcmode="lin" valueType="num">
                                      <p:cBhvr>
                                        <p:cTn id="1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Makes us nervous</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981200"/>
            <a:ext cx="8382000" cy="3733800"/>
          </a:xfrm>
          <a:prstGeom prst="rect">
            <a:avLst/>
          </a:prstGeom>
          <a:solidFill>
            <a:schemeClr val="bg1"/>
          </a:solidFill>
          <a:ln w="28575">
            <a:noFill/>
            <a:miter lim="800000"/>
            <a:headEnd/>
            <a:tailEnd/>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2800" b="1" dirty="0" smtClean="0"/>
              <a:t>                              Isn’t that “social gospel”?</a:t>
            </a:r>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r>
              <a:rPr lang="en-US" altLang="en-US" sz="2800" b="1" dirty="0"/>
              <a:t> </a:t>
            </a:r>
            <a:endParaRPr lang="en-US" altLang="en-US" sz="2800" b="1" dirty="0" smtClean="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1800" b="1" dirty="0"/>
          </a:p>
        </p:txBody>
      </p:sp>
      <p:grpSp>
        <p:nvGrpSpPr>
          <p:cNvPr id="12" name="Group 11"/>
          <p:cNvGrpSpPr/>
          <p:nvPr/>
        </p:nvGrpSpPr>
        <p:grpSpPr>
          <a:xfrm>
            <a:off x="838200" y="2438400"/>
            <a:ext cx="2971800" cy="2912108"/>
            <a:chOff x="838200" y="2438400"/>
            <a:chExt cx="2971800" cy="2912108"/>
          </a:xfrm>
        </p:grpSpPr>
        <p:sp>
          <p:nvSpPr>
            <p:cNvPr id="3" name="Oval 2"/>
            <p:cNvSpPr/>
            <p:nvPr/>
          </p:nvSpPr>
          <p:spPr>
            <a:xfrm>
              <a:off x="838200" y="2454908"/>
              <a:ext cx="29718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1" y="2438400"/>
              <a:ext cx="2514599" cy="2554545"/>
            </a:xfrm>
            <a:prstGeom prst="rect">
              <a:avLst/>
            </a:prstGeom>
            <a:noFill/>
          </p:spPr>
          <p:txBody>
            <a:bodyPr wrap="square" rtlCol="0">
              <a:spAutoFit/>
            </a:bodyPr>
            <a:lstStyle/>
            <a:p>
              <a:pPr algn="ctr"/>
              <a:endParaRPr lang="en-US" sz="2000" b="1" dirty="0" smtClean="0">
                <a:solidFill>
                  <a:schemeClr val="bg1"/>
                </a:solidFill>
              </a:endParaRPr>
            </a:p>
            <a:p>
              <a:pPr algn="ctr"/>
              <a:r>
                <a:rPr lang="en-US" sz="2000" b="1" dirty="0" smtClean="0">
                  <a:solidFill>
                    <a:schemeClr val="bg1"/>
                  </a:solidFill>
                </a:rPr>
                <a:t>PERSONAL</a:t>
              </a:r>
            </a:p>
            <a:p>
              <a:pPr algn="ctr"/>
              <a:endParaRPr lang="en-US" sz="2000" b="1" dirty="0">
                <a:solidFill>
                  <a:schemeClr val="bg1"/>
                </a:solidFill>
              </a:endParaRPr>
            </a:p>
            <a:p>
              <a:pPr algn="ctr"/>
              <a:r>
                <a:rPr lang="en-US" sz="2000" b="1" dirty="0" smtClean="0">
                  <a:solidFill>
                    <a:schemeClr val="bg1"/>
                  </a:solidFill>
                </a:rPr>
                <a:t>BELIEF     BIBLE STUDY</a:t>
              </a:r>
            </a:p>
            <a:p>
              <a:pPr algn="ctr"/>
              <a:endParaRPr lang="en-US" sz="2000" b="1" dirty="0">
                <a:solidFill>
                  <a:schemeClr val="bg1"/>
                </a:solidFill>
              </a:endParaRPr>
            </a:p>
            <a:p>
              <a:pPr algn="ctr"/>
              <a:r>
                <a:rPr lang="en-US" sz="2000" b="1" dirty="0" smtClean="0">
                  <a:solidFill>
                    <a:schemeClr val="bg1"/>
                  </a:solidFill>
                </a:rPr>
                <a:t> PRAYER      WORSHIP</a:t>
              </a:r>
            </a:p>
            <a:p>
              <a:pPr algn="ctr"/>
              <a:endParaRPr lang="en-US" sz="2000" b="1" dirty="0">
                <a:solidFill>
                  <a:schemeClr val="bg1"/>
                </a:solidFill>
              </a:endParaRPr>
            </a:p>
            <a:p>
              <a:pPr algn="ctr"/>
              <a:r>
                <a:rPr lang="en-US" sz="2000" b="1" dirty="0" smtClean="0">
                  <a:solidFill>
                    <a:schemeClr val="bg1"/>
                  </a:solidFill>
                </a:rPr>
                <a:t>PURITY     HEAVEN</a:t>
              </a:r>
              <a:endParaRPr lang="en-US" sz="2000" b="1" dirty="0">
                <a:solidFill>
                  <a:schemeClr val="bg1"/>
                </a:solidFill>
              </a:endParaRPr>
            </a:p>
          </p:txBody>
        </p:sp>
      </p:grpSp>
      <p:grpSp>
        <p:nvGrpSpPr>
          <p:cNvPr id="11" name="Group 10"/>
          <p:cNvGrpSpPr/>
          <p:nvPr/>
        </p:nvGrpSpPr>
        <p:grpSpPr>
          <a:xfrm>
            <a:off x="4495800" y="2514600"/>
            <a:ext cx="3124200" cy="2895600"/>
            <a:chOff x="4495800" y="2514600"/>
            <a:chExt cx="3124200" cy="2895600"/>
          </a:xfrm>
        </p:grpSpPr>
        <p:sp>
          <p:nvSpPr>
            <p:cNvPr id="9" name="Oval 8"/>
            <p:cNvSpPr/>
            <p:nvPr/>
          </p:nvSpPr>
          <p:spPr>
            <a:xfrm>
              <a:off x="4572000" y="2514600"/>
              <a:ext cx="2971800" cy="2895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95800" y="2514600"/>
              <a:ext cx="3124200" cy="2677656"/>
            </a:xfrm>
            <a:prstGeom prst="rect">
              <a:avLst/>
            </a:prstGeom>
            <a:noFill/>
          </p:spPr>
          <p:txBody>
            <a:bodyPr wrap="square" rtlCol="0">
              <a:spAutoFit/>
            </a:bodyPr>
            <a:lstStyle/>
            <a:p>
              <a:pPr algn="ctr"/>
              <a:r>
                <a:rPr lang="en-US" sz="2000" b="1" dirty="0" smtClean="0">
                  <a:solidFill>
                    <a:schemeClr val="bg1"/>
                  </a:solidFill>
                </a:rPr>
                <a:t>EVERYBODY</a:t>
              </a:r>
            </a:p>
            <a:p>
              <a:pPr algn="ctr"/>
              <a:r>
                <a:rPr lang="en-US" sz="2000" b="1" dirty="0" smtClean="0">
                  <a:solidFill>
                    <a:schemeClr val="bg1"/>
                  </a:solidFill>
                </a:rPr>
                <a:t>HAS HOME</a:t>
              </a:r>
            </a:p>
            <a:p>
              <a:pPr algn="ctr"/>
              <a:endParaRPr lang="en-US" sz="800" b="1" dirty="0" smtClean="0">
                <a:solidFill>
                  <a:schemeClr val="bg1"/>
                </a:solidFill>
              </a:endParaRPr>
            </a:p>
            <a:p>
              <a:pPr algn="ctr"/>
              <a:r>
                <a:rPr lang="en-US" sz="2000" b="1" dirty="0" smtClean="0">
                  <a:solidFill>
                    <a:schemeClr val="bg1"/>
                  </a:solidFill>
                </a:rPr>
                <a:t>KIDS HAVE FOOD  WORKERS TREATED RIGHT</a:t>
              </a:r>
            </a:p>
            <a:p>
              <a:pPr algn="ctr"/>
              <a:r>
                <a:rPr lang="en-US" sz="2000" b="1" dirty="0" smtClean="0">
                  <a:solidFill>
                    <a:schemeClr val="bg1"/>
                  </a:solidFill>
                </a:rPr>
                <a:t>NO TRAFFICKING</a:t>
              </a:r>
            </a:p>
            <a:p>
              <a:pPr algn="ctr"/>
              <a:r>
                <a:rPr lang="en-US" sz="2000" b="1" dirty="0" smtClean="0">
                  <a:solidFill>
                    <a:schemeClr val="bg1"/>
                  </a:solidFill>
                </a:rPr>
                <a:t>NO RACISM</a:t>
              </a:r>
            </a:p>
            <a:p>
              <a:pPr algn="ctr"/>
              <a:r>
                <a:rPr lang="en-US" sz="2000" b="1" dirty="0" smtClean="0">
                  <a:solidFill>
                    <a:schemeClr val="bg1"/>
                  </a:solidFill>
                </a:rPr>
                <a:t>GOOD EDUCATION</a:t>
              </a:r>
            </a:p>
            <a:p>
              <a:pPr algn="ctr"/>
              <a:r>
                <a:rPr lang="en-US" sz="2000" b="1" dirty="0" smtClean="0">
                  <a:solidFill>
                    <a:schemeClr val="bg1"/>
                  </a:solidFill>
                </a:rPr>
                <a:t>NO LOWER CLASS    </a:t>
              </a:r>
            </a:p>
          </p:txBody>
        </p:sp>
      </p:grpSp>
      <p:sp>
        <p:nvSpPr>
          <p:cNvPr id="6" name="Right Arrow 5"/>
          <p:cNvSpPr/>
          <p:nvPr/>
        </p:nvSpPr>
        <p:spPr>
          <a:xfrm rot="1791802">
            <a:off x="4003189" y="2569933"/>
            <a:ext cx="609600" cy="3048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252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Jesus saw them inseparable - - </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both essential</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828800"/>
            <a:ext cx="8382000" cy="4181333"/>
          </a:xfrm>
          <a:prstGeom prst="rect">
            <a:avLst/>
          </a:prstGeom>
          <a:solidFill>
            <a:schemeClr val="bg1"/>
          </a:solidFill>
          <a:ln w="28575">
            <a:no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2800" b="1" dirty="0" smtClean="0"/>
              <a:t>                              </a:t>
            </a: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r>
              <a:rPr lang="en-US" altLang="en-US" sz="2800" b="1" dirty="0"/>
              <a:t> </a:t>
            </a:r>
            <a:endParaRPr lang="en-US" altLang="en-US" sz="2800" b="1" dirty="0" smtClean="0"/>
          </a:p>
          <a:p>
            <a:pPr>
              <a:lnSpc>
                <a:spcPct val="90000"/>
              </a:lnSpc>
              <a:buFontTx/>
              <a:buNone/>
            </a:pPr>
            <a:r>
              <a:rPr lang="en-US" altLang="en-US" sz="2800" b="1" dirty="0" smtClean="0"/>
              <a:t>                  Love God fully </a:t>
            </a:r>
            <a:r>
              <a:rPr lang="en-US" altLang="en-US" sz="2800" b="1" dirty="0">
                <a:solidFill>
                  <a:srgbClr val="FF0000"/>
                </a:solidFill>
              </a:rPr>
              <a:t>&gt;&lt;</a:t>
            </a:r>
            <a:r>
              <a:rPr lang="en-US" altLang="en-US" sz="2800" b="1" dirty="0" smtClean="0"/>
              <a:t> Love Neighbor as self</a:t>
            </a: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1800" b="1" dirty="0"/>
          </a:p>
        </p:txBody>
      </p:sp>
      <p:grpSp>
        <p:nvGrpSpPr>
          <p:cNvPr id="12" name="Group 11"/>
          <p:cNvGrpSpPr/>
          <p:nvPr/>
        </p:nvGrpSpPr>
        <p:grpSpPr>
          <a:xfrm>
            <a:off x="1371600" y="2209800"/>
            <a:ext cx="2971800" cy="2912108"/>
            <a:chOff x="838200" y="2438400"/>
            <a:chExt cx="2971800" cy="2912108"/>
          </a:xfrm>
        </p:grpSpPr>
        <p:sp>
          <p:nvSpPr>
            <p:cNvPr id="3" name="Oval 2"/>
            <p:cNvSpPr/>
            <p:nvPr/>
          </p:nvSpPr>
          <p:spPr>
            <a:xfrm>
              <a:off x="838200" y="2454908"/>
              <a:ext cx="29718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1" y="2438400"/>
              <a:ext cx="2514599" cy="2554545"/>
            </a:xfrm>
            <a:prstGeom prst="rect">
              <a:avLst/>
            </a:prstGeom>
            <a:noFill/>
          </p:spPr>
          <p:txBody>
            <a:bodyPr wrap="square" rtlCol="0">
              <a:spAutoFit/>
            </a:bodyPr>
            <a:lstStyle/>
            <a:p>
              <a:pPr algn="ctr"/>
              <a:endParaRPr lang="en-US" sz="2000" b="1" dirty="0" smtClean="0">
                <a:solidFill>
                  <a:schemeClr val="bg1"/>
                </a:solidFill>
              </a:endParaRPr>
            </a:p>
            <a:p>
              <a:pPr algn="ctr"/>
              <a:r>
                <a:rPr lang="en-US" sz="2000" b="1" dirty="0" smtClean="0">
                  <a:solidFill>
                    <a:schemeClr val="bg1"/>
                  </a:solidFill>
                </a:rPr>
                <a:t>PERSONAL</a:t>
              </a:r>
            </a:p>
            <a:p>
              <a:pPr algn="ctr"/>
              <a:endParaRPr lang="en-US" sz="2000" b="1" dirty="0">
                <a:solidFill>
                  <a:schemeClr val="bg1"/>
                </a:solidFill>
              </a:endParaRPr>
            </a:p>
            <a:p>
              <a:pPr algn="ctr"/>
              <a:r>
                <a:rPr lang="en-US" sz="2000" b="1" dirty="0" smtClean="0">
                  <a:solidFill>
                    <a:schemeClr val="bg1"/>
                  </a:solidFill>
                </a:rPr>
                <a:t>BELIEF     BIBLE STUDY</a:t>
              </a:r>
            </a:p>
            <a:p>
              <a:pPr algn="ctr"/>
              <a:endParaRPr lang="en-US" sz="2000" b="1" dirty="0">
                <a:solidFill>
                  <a:schemeClr val="bg1"/>
                </a:solidFill>
              </a:endParaRPr>
            </a:p>
            <a:p>
              <a:pPr algn="ctr"/>
              <a:r>
                <a:rPr lang="en-US" sz="2000" b="1" dirty="0" smtClean="0">
                  <a:solidFill>
                    <a:schemeClr val="bg1"/>
                  </a:solidFill>
                </a:rPr>
                <a:t> PRAYER      WORSHIP</a:t>
              </a:r>
            </a:p>
            <a:p>
              <a:pPr algn="ctr"/>
              <a:endParaRPr lang="en-US" sz="2000" b="1" dirty="0">
                <a:solidFill>
                  <a:schemeClr val="bg1"/>
                </a:solidFill>
              </a:endParaRPr>
            </a:p>
            <a:p>
              <a:pPr algn="ctr"/>
              <a:r>
                <a:rPr lang="en-US" sz="2000" b="1" dirty="0" smtClean="0">
                  <a:solidFill>
                    <a:schemeClr val="bg1"/>
                  </a:solidFill>
                </a:rPr>
                <a:t>PURITY     HEAVEN</a:t>
              </a:r>
              <a:endParaRPr lang="en-US" sz="2000" b="1" dirty="0">
                <a:solidFill>
                  <a:schemeClr val="bg1"/>
                </a:solidFill>
              </a:endParaRPr>
            </a:p>
          </p:txBody>
        </p:sp>
      </p:grpSp>
      <p:sp>
        <p:nvSpPr>
          <p:cNvPr id="9" name="Oval 8"/>
          <p:cNvSpPr/>
          <p:nvPr/>
        </p:nvSpPr>
        <p:spPr>
          <a:xfrm>
            <a:off x="3962400" y="2286000"/>
            <a:ext cx="2971800" cy="2895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86200" y="2286000"/>
            <a:ext cx="3124200" cy="2677656"/>
          </a:xfrm>
          <a:prstGeom prst="rect">
            <a:avLst/>
          </a:prstGeom>
          <a:noFill/>
        </p:spPr>
        <p:txBody>
          <a:bodyPr wrap="square" rtlCol="0">
            <a:spAutoFit/>
          </a:bodyPr>
          <a:lstStyle/>
          <a:p>
            <a:pPr algn="ctr"/>
            <a:r>
              <a:rPr lang="en-US" sz="2000" b="1" dirty="0" smtClean="0">
                <a:solidFill>
                  <a:schemeClr val="bg1"/>
                </a:solidFill>
              </a:rPr>
              <a:t>EVERYBODY</a:t>
            </a:r>
          </a:p>
          <a:p>
            <a:pPr algn="ctr"/>
            <a:r>
              <a:rPr lang="en-US" sz="2000" b="1" dirty="0" smtClean="0">
                <a:solidFill>
                  <a:schemeClr val="bg1"/>
                </a:solidFill>
              </a:rPr>
              <a:t>HAS HOME</a:t>
            </a:r>
          </a:p>
          <a:p>
            <a:pPr algn="ctr"/>
            <a:endParaRPr lang="en-US" sz="800" b="1" dirty="0" smtClean="0">
              <a:solidFill>
                <a:schemeClr val="bg1"/>
              </a:solidFill>
            </a:endParaRPr>
          </a:p>
          <a:p>
            <a:pPr algn="ctr"/>
            <a:r>
              <a:rPr lang="en-US" sz="2000" b="1" dirty="0" smtClean="0">
                <a:solidFill>
                  <a:schemeClr val="bg1"/>
                </a:solidFill>
              </a:rPr>
              <a:t>KIDS HAVE FOOD  WORKERS TREATED RIGHT</a:t>
            </a:r>
          </a:p>
          <a:p>
            <a:pPr algn="ctr"/>
            <a:r>
              <a:rPr lang="en-US" sz="2000" b="1" dirty="0" smtClean="0">
                <a:solidFill>
                  <a:schemeClr val="bg1"/>
                </a:solidFill>
              </a:rPr>
              <a:t>NO TRAFFICKING</a:t>
            </a:r>
          </a:p>
          <a:p>
            <a:pPr algn="ctr"/>
            <a:r>
              <a:rPr lang="en-US" sz="2000" b="1" dirty="0" smtClean="0">
                <a:solidFill>
                  <a:schemeClr val="bg1"/>
                </a:solidFill>
              </a:rPr>
              <a:t>RACIAL EQUALITY</a:t>
            </a:r>
          </a:p>
          <a:p>
            <a:pPr algn="ctr"/>
            <a:r>
              <a:rPr lang="en-US" sz="2000" b="1" dirty="0" smtClean="0">
                <a:solidFill>
                  <a:schemeClr val="bg1"/>
                </a:solidFill>
              </a:rPr>
              <a:t>GOOD EDUCATION</a:t>
            </a:r>
          </a:p>
          <a:p>
            <a:pPr algn="ctr"/>
            <a:r>
              <a:rPr lang="en-US" sz="2000" b="1" dirty="0" smtClean="0">
                <a:solidFill>
                  <a:schemeClr val="bg1"/>
                </a:solidFill>
              </a:rPr>
              <a:t>NO LOWER CLASS    </a:t>
            </a:r>
          </a:p>
        </p:txBody>
      </p:sp>
      <p:sp>
        <p:nvSpPr>
          <p:cNvPr id="13" name="Left-Right Arrow 12"/>
          <p:cNvSpPr/>
          <p:nvPr/>
        </p:nvSpPr>
        <p:spPr>
          <a:xfrm>
            <a:off x="3657600" y="3505200"/>
            <a:ext cx="838200" cy="4899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01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1000"/>
                                        <p:tgtEl>
                                          <p:spTgt spid="8">
                                            <p:txEl>
                                              <p:pRg st="8" end="8"/>
                                            </p:txEl>
                                          </p:spTgt>
                                        </p:tgtEl>
                                      </p:cBhvr>
                                    </p:animEffect>
                                    <p:anim calcmode="lin" valueType="num">
                                      <p:cBhvr>
                                        <p:cTn id="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Radical </a:t>
            </a:r>
            <a:r>
              <a:rPr lang="en-US" sz="3200" b="1" dirty="0" smtClean="0">
                <a:solidFill>
                  <a:srgbClr val="FFFF00"/>
                </a:solidFill>
                <a:latin typeface="Verdana" pitchFamily="34" charset="0"/>
              </a:rPr>
              <a:t>self-giving love </a:t>
            </a:r>
            <a:r>
              <a:rPr lang="en-US" sz="3200" b="1" dirty="0" smtClean="0">
                <a:solidFill>
                  <a:schemeClr val="bg1"/>
                </a:solidFill>
                <a:latin typeface="Verdana" pitchFamily="34" charset="0"/>
              </a:rPr>
              <a:t>is key</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04800" y="1828800"/>
            <a:ext cx="8382000" cy="4181333"/>
          </a:xfrm>
          <a:prstGeom prst="rect">
            <a:avLst/>
          </a:prstGeom>
          <a:solidFill>
            <a:schemeClr val="bg1"/>
          </a:solidFill>
          <a:ln w="28575">
            <a:no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2800" b="1" dirty="0" smtClean="0"/>
              <a:t>                              </a:t>
            </a: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r>
              <a:rPr lang="en-US" altLang="en-US" sz="2800" b="1" dirty="0"/>
              <a:t> </a:t>
            </a:r>
            <a:endParaRPr lang="en-US" altLang="en-US" sz="2800" b="1" dirty="0" smtClean="0"/>
          </a:p>
          <a:p>
            <a:pPr>
              <a:lnSpc>
                <a:spcPct val="90000"/>
              </a:lnSpc>
              <a:buFontTx/>
              <a:buNone/>
            </a:pPr>
            <a:r>
              <a:rPr lang="en-US" altLang="en-US" sz="2800" b="1" dirty="0" smtClean="0"/>
              <a:t>                Love God fully </a:t>
            </a:r>
            <a:r>
              <a:rPr lang="en-US" altLang="en-US" sz="2800" b="1" dirty="0">
                <a:solidFill>
                  <a:srgbClr val="FF0000"/>
                </a:solidFill>
              </a:rPr>
              <a:t>&gt;&lt;</a:t>
            </a:r>
            <a:r>
              <a:rPr lang="en-US" altLang="en-US" sz="2800" b="1" dirty="0" smtClean="0"/>
              <a:t> Love Neighbor as self</a:t>
            </a: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2800" b="1" dirty="0" smtClean="0"/>
          </a:p>
          <a:p>
            <a:pPr>
              <a:lnSpc>
                <a:spcPct val="90000"/>
              </a:lnSpc>
              <a:buFontTx/>
              <a:buNone/>
            </a:pPr>
            <a:endParaRPr lang="en-US" altLang="en-US" sz="2800" b="1" dirty="0"/>
          </a:p>
          <a:p>
            <a:pPr>
              <a:lnSpc>
                <a:spcPct val="90000"/>
              </a:lnSpc>
              <a:buFontTx/>
              <a:buNone/>
            </a:pPr>
            <a:endParaRPr lang="en-US" altLang="en-US" sz="1800" b="1" dirty="0"/>
          </a:p>
        </p:txBody>
      </p:sp>
      <p:grpSp>
        <p:nvGrpSpPr>
          <p:cNvPr id="12" name="Group 11"/>
          <p:cNvGrpSpPr/>
          <p:nvPr/>
        </p:nvGrpSpPr>
        <p:grpSpPr>
          <a:xfrm>
            <a:off x="1371600" y="2209800"/>
            <a:ext cx="2971800" cy="2912108"/>
            <a:chOff x="838200" y="2438400"/>
            <a:chExt cx="2971800" cy="2912108"/>
          </a:xfrm>
        </p:grpSpPr>
        <p:sp>
          <p:nvSpPr>
            <p:cNvPr id="3" name="Oval 2"/>
            <p:cNvSpPr/>
            <p:nvPr/>
          </p:nvSpPr>
          <p:spPr>
            <a:xfrm>
              <a:off x="838200" y="2454908"/>
              <a:ext cx="29718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1" y="2438400"/>
              <a:ext cx="2514599" cy="2554545"/>
            </a:xfrm>
            <a:prstGeom prst="rect">
              <a:avLst/>
            </a:prstGeom>
            <a:noFill/>
          </p:spPr>
          <p:txBody>
            <a:bodyPr wrap="square" rtlCol="0">
              <a:spAutoFit/>
            </a:bodyPr>
            <a:lstStyle/>
            <a:p>
              <a:pPr algn="ctr"/>
              <a:endParaRPr lang="en-US" sz="2000" b="1" dirty="0" smtClean="0">
                <a:solidFill>
                  <a:schemeClr val="bg1"/>
                </a:solidFill>
              </a:endParaRPr>
            </a:p>
            <a:p>
              <a:pPr algn="ctr"/>
              <a:r>
                <a:rPr lang="en-US" sz="2000" b="1" dirty="0" smtClean="0">
                  <a:solidFill>
                    <a:schemeClr val="bg1"/>
                  </a:solidFill>
                </a:rPr>
                <a:t>PERSONAL</a:t>
              </a:r>
            </a:p>
            <a:p>
              <a:pPr algn="ctr"/>
              <a:endParaRPr lang="en-US" sz="2000" b="1" dirty="0">
                <a:solidFill>
                  <a:schemeClr val="bg1"/>
                </a:solidFill>
              </a:endParaRPr>
            </a:p>
            <a:p>
              <a:pPr algn="ctr"/>
              <a:r>
                <a:rPr lang="en-US" sz="2000" b="1" dirty="0" smtClean="0">
                  <a:solidFill>
                    <a:schemeClr val="bg1"/>
                  </a:solidFill>
                </a:rPr>
                <a:t>BELIEF     BIBLE STUDY</a:t>
              </a:r>
            </a:p>
            <a:p>
              <a:pPr algn="ctr"/>
              <a:endParaRPr lang="en-US" sz="2000" b="1" dirty="0">
                <a:solidFill>
                  <a:schemeClr val="bg1"/>
                </a:solidFill>
              </a:endParaRPr>
            </a:p>
            <a:p>
              <a:pPr algn="ctr"/>
              <a:r>
                <a:rPr lang="en-US" sz="2000" b="1" dirty="0" smtClean="0">
                  <a:solidFill>
                    <a:schemeClr val="bg1"/>
                  </a:solidFill>
                </a:rPr>
                <a:t> PRAYER      WORSHIP</a:t>
              </a:r>
            </a:p>
            <a:p>
              <a:pPr algn="ctr"/>
              <a:endParaRPr lang="en-US" sz="2000" b="1" dirty="0">
                <a:solidFill>
                  <a:schemeClr val="bg1"/>
                </a:solidFill>
              </a:endParaRPr>
            </a:p>
            <a:p>
              <a:pPr algn="ctr"/>
              <a:r>
                <a:rPr lang="en-US" sz="2000" b="1" dirty="0" smtClean="0">
                  <a:solidFill>
                    <a:schemeClr val="bg1"/>
                  </a:solidFill>
                </a:rPr>
                <a:t>PURITY     HEAVEN</a:t>
              </a:r>
              <a:endParaRPr lang="en-US" sz="2000" b="1" dirty="0">
                <a:solidFill>
                  <a:schemeClr val="bg1"/>
                </a:solidFill>
              </a:endParaRPr>
            </a:p>
          </p:txBody>
        </p:sp>
      </p:grpSp>
      <p:sp>
        <p:nvSpPr>
          <p:cNvPr id="9" name="Oval 8"/>
          <p:cNvSpPr/>
          <p:nvPr/>
        </p:nvSpPr>
        <p:spPr>
          <a:xfrm>
            <a:off x="3962400" y="2286000"/>
            <a:ext cx="2971800" cy="2895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86200" y="2286000"/>
            <a:ext cx="3124200" cy="2677656"/>
          </a:xfrm>
          <a:prstGeom prst="rect">
            <a:avLst/>
          </a:prstGeom>
          <a:noFill/>
        </p:spPr>
        <p:txBody>
          <a:bodyPr wrap="square" rtlCol="0">
            <a:spAutoFit/>
          </a:bodyPr>
          <a:lstStyle/>
          <a:p>
            <a:pPr algn="ctr"/>
            <a:r>
              <a:rPr lang="en-US" sz="2000" b="1" dirty="0" smtClean="0">
                <a:solidFill>
                  <a:schemeClr val="bg1"/>
                </a:solidFill>
              </a:rPr>
              <a:t>EVERYBODY</a:t>
            </a:r>
          </a:p>
          <a:p>
            <a:pPr algn="ctr"/>
            <a:r>
              <a:rPr lang="en-US" sz="2000" b="1" dirty="0" smtClean="0">
                <a:solidFill>
                  <a:schemeClr val="bg1"/>
                </a:solidFill>
              </a:rPr>
              <a:t>HAS HOME</a:t>
            </a:r>
          </a:p>
          <a:p>
            <a:pPr algn="ctr"/>
            <a:endParaRPr lang="en-US" sz="800" b="1" dirty="0" smtClean="0">
              <a:solidFill>
                <a:schemeClr val="bg1"/>
              </a:solidFill>
            </a:endParaRPr>
          </a:p>
          <a:p>
            <a:pPr algn="ctr"/>
            <a:r>
              <a:rPr lang="en-US" sz="2000" b="1" dirty="0" smtClean="0">
                <a:solidFill>
                  <a:schemeClr val="bg1"/>
                </a:solidFill>
              </a:rPr>
              <a:t>KIDS HAVE FOOD  WORKERS TREATED RIGHT</a:t>
            </a:r>
          </a:p>
          <a:p>
            <a:pPr algn="ctr"/>
            <a:r>
              <a:rPr lang="en-US" sz="2000" b="1" dirty="0" smtClean="0">
                <a:solidFill>
                  <a:schemeClr val="bg1"/>
                </a:solidFill>
              </a:rPr>
              <a:t>NO TRAFFICKING</a:t>
            </a:r>
          </a:p>
          <a:p>
            <a:pPr algn="ctr"/>
            <a:r>
              <a:rPr lang="en-US" sz="2000" b="1" dirty="0" smtClean="0">
                <a:solidFill>
                  <a:schemeClr val="bg1"/>
                </a:solidFill>
              </a:rPr>
              <a:t>RACIAL EQUALITY</a:t>
            </a:r>
          </a:p>
          <a:p>
            <a:pPr algn="ctr"/>
            <a:r>
              <a:rPr lang="en-US" sz="2000" b="1" dirty="0" smtClean="0">
                <a:solidFill>
                  <a:schemeClr val="bg1"/>
                </a:solidFill>
              </a:rPr>
              <a:t>GOOD EDUCATION</a:t>
            </a:r>
          </a:p>
          <a:p>
            <a:pPr algn="ctr"/>
            <a:r>
              <a:rPr lang="en-US" sz="2000" b="1" dirty="0" smtClean="0">
                <a:solidFill>
                  <a:schemeClr val="bg1"/>
                </a:solidFill>
              </a:rPr>
              <a:t>NO LOWER CLASS    </a:t>
            </a:r>
          </a:p>
        </p:txBody>
      </p:sp>
      <p:cxnSp>
        <p:nvCxnSpPr>
          <p:cNvPr id="14" name="Straight Connector 13"/>
          <p:cNvCxnSpPr/>
          <p:nvPr/>
        </p:nvCxnSpPr>
        <p:spPr>
          <a:xfrm>
            <a:off x="4114800" y="2269492"/>
            <a:ext cx="0" cy="2912108"/>
          </a:xfrm>
          <a:prstGeom prst="line">
            <a:avLst/>
          </a:prstGeom>
          <a:ln w="228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2971800"/>
            <a:ext cx="1600200" cy="0"/>
          </a:xfrm>
          <a:prstGeom prst="line">
            <a:avLst/>
          </a:prstGeom>
          <a:ln w="2286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1885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1000"/>
                                        <p:tgtEl>
                                          <p:spTgt spid="8">
                                            <p:txEl>
                                              <p:pRg st="8" end="8"/>
                                            </p:txEl>
                                          </p:spTgt>
                                        </p:tgtEl>
                                      </p:cBhvr>
                                    </p:animEffect>
                                    <p:anim calcmode="lin" valueType="num">
                                      <p:cBhvr>
                                        <p:cTn id="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The heart of the kingdom</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676400"/>
            <a:ext cx="8382000" cy="4572000"/>
          </a:xfrm>
          <a:prstGeom prst="rect">
            <a:avLst/>
          </a:prstGeom>
          <a:solidFill>
            <a:schemeClr val="bg1"/>
          </a:solidFill>
          <a:ln w="28575">
            <a:noFill/>
            <a:miter lim="800000"/>
            <a:headEnd/>
            <a:tailEnd/>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Tx/>
              <a:buNone/>
            </a:pPr>
            <a:r>
              <a:rPr lang="en-US" sz="2400" dirty="0" smtClean="0"/>
              <a:t>     </a:t>
            </a:r>
            <a:r>
              <a:rPr lang="en-US" sz="2600" b="1" dirty="0" smtClean="0"/>
              <a:t>“If you’re following Jesus</a:t>
            </a:r>
          </a:p>
          <a:p>
            <a:pPr marL="0" indent="0">
              <a:lnSpc>
                <a:spcPct val="90000"/>
              </a:lnSpc>
              <a:buFontTx/>
              <a:buNone/>
            </a:pPr>
            <a:r>
              <a:rPr lang="en-US" sz="2600" b="1" dirty="0" smtClean="0"/>
              <a:t>       you’d better look good </a:t>
            </a:r>
          </a:p>
          <a:p>
            <a:pPr marL="0" indent="0">
              <a:lnSpc>
                <a:spcPct val="90000"/>
              </a:lnSpc>
              <a:buFontTx/>
              <a:buNone/>
            </a:pPr>
            <a:r>
              <a:rPr lang="en-US" sz="2600" b="1" dirty="0" smtClean="0"/>
              <a:t>       on wood.”</a:t>
            </a:r>
            <a:r>
              <a:rPr lang="en-US" sz="2800" dirty="0" smtClean="0"/>
              <a:t>	</a:t>
            </a:r>
          </a:p>
          <a:p>
            <a:pPr marL="0" indent="0">
              <a:lnSpc>
                <a:spcPct val="90000"/>
              </a:lnSpc>
              <a:spcAft>
                <a:spcPts val="1200"/>
              </a:spcAft>
              <a:buFontTx/>
              <a:buNone/>
            </a:pPr>
            <a:endParaRPr lang="en-US" sz="1500" dirty="0" smtClean="0"/>
          </a:p>
          <a:p>
            <a:pPr marL="0" indent="0">
              <a:lnSpc>
                <a:spcPct val="90000"/>
              </a:lnSpc>
              <a:spcAft>
                <a:spcPts val="1200"/>
              </a:spcAft>
              <a:buFontTx/>
              <a:buNone/>
            </a:pPr>
            <a:r>
              <a:rPr lang="en-US" sz="3100" dirty="0" smtClean="0"/>
              <a:t>Cross and Kingdom inseparable</a:t>
            </a:r>
          </a:p>
          <a:p>
            <a:pPr marL="0" indent="0">
              <a:lnSpc>
                <a:spcPct val="90000"/>
              </a:lnSpc>
              <a:spcAft>
                <a:spcPts val="1200"/>
              </a:spcAft>
              <a:buFontTx/>
              <a:buNone/>
            </a:pPr>
            <a:r>
              <a:rPr lang="en-US" sz="3100" dirty="0" smtClean="0"/>
              <a:t>Begins with brokenness</a:t>
            </a:r>
          </a:p>
          <a:p>
            <a:pPr marL="0" indent="0">
              <a:lnSpc>
                <a:spcPct val="90000"/>
              </a:lnSpc>
              <a:spcAft>
                <a:spcPts val="1200"/>
              </a:spcAft>
              <a:buFontTx/>
              <a:buNone/>
            </a:pPr>
            <a:r>
              <a:rPr lang="en-US" sz="3100" dirty="0" smtClean="0"/>
              <a:t>You cannot break brokenness.  </a:t>
            </a:r>
          </a:p>
          <a:p>
            <a:pPr marL="0" indent="0">
              <a:lnSpc>
                <a:spcPct val="90000"/>
              </a:lnSpc>
              <a:spcAft>
                <a:spcPts val="1200"/>
              </a:spcAft>
              <a:buFontTx/>
              <a:buNone/>
            </a:pPr>
            <a:r>
              <a:rPr lang="en-US" sz="3100" dirty="0" smtClean="0"/>
              <a:t>Cannot defeat </a:t>
            </a:r>
            <a:r>
              <a:rPr lang="en-US" sz="3100" dirty="0" err="1" smtClean="0"/>
              <a:t>defeat</a:t>
            </a:r>
            <a:r>
              <a:rPr lang="en-US" sz="3100" dirty="0" smtClean="0"/>
              <a:t>. Turns every obstacle into a stepping stone</a:t>
            </a:r>
          </a:p>
          <a:p>
            <a:pPr marL="0" indent="0">
              <a:lnSpc>
                <a:spcPct val="90000"/>
              </a:lnSpc>
              <a:spcAft>
                <a:spcPts val="1200"/>
              </a:spcAft>
              <a:buFontTx/>
              <a:buNone/>
            </a:pPr>
            <a:r>
              <a:rPr lang="en-US" sz="3100" dirty="0" smtClean="0"/>
              <a:t>Self-giving love is the life-giving spirit of the universe.</a:t>
            </a:r>
          </a:p>
          <a:p>
            <a:pPr marL="0" indent="0">
              <a:lnSpc>
                <a:spcPct val="90000"/>
              </a:lnSpc>
              <a:spcAft>
                <a:spcPts val="1200"/>
              </a:spcAft>
              <a:buFontTx/>
              <a:buNone/>
            </a:pPr>
            <a:r>
              <a:rPr lang="en-US" sz="3100" dirty="0" smtClean="0"/>
              <a:t>The kingdom of God has come!</a:t>
            </a:r>
          </a:p>
        </p:txBody>
      </p:sp>
      <p:pic>
        <p:nvPicPr>
          <p:cNvPr id="1027" name="Picture 3" descr="C:\Users\msmith\AppData\Local\Microsoft\Windows\Temporary Internet Files\Content.IE5\QD4VCSI5\MP9004027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676400"/>
            <a:ext cx="3657600" cy="243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84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1000"/>
                                        <p:tgtEl>
                                          <p:spTgt spid="8">
                                            <p:txEl>
                                              <p:pRg st="6" end="6"/>
                                            </p:txEl>
                                          </p:spTgt>
                                        </p:tgtEl>
                                      </p:cBhvr>
                                    </p:animEffect>
                                    <p:anim calcmode="lin" valueType="num">
                                      <p:cBhvr>
                                        <p:cTn id="2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1000"/>
                                        <p:tgtEl>
                                          <p:spTgt spid="8">
                                            <p:txEl>
                                              <p:pRg st="7" end="7"/>
                                            </p:txEl>
                                          </p:spTgt>
                                        </p:tgtEl>
                                      </p:cBhvr>
                                    </p:animEffect>
                                    <p:anim calcmode="lin" valueType="num">
                                      <p:cBhvr>
                                        <p:cTn id="2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1000"/>
                                        <p:tgtEl>
                                          <p:spTgt spid="8">
                                            <p:txEl>
                                              <p:pRg st="8" end="8"/>
                                            </p:txEl>
                                          </p:spTgt>
                                        </p:tgtEl>
                                      </p:cBhvr>
                                    </p:animEffect>
                                    <p:anim calcmode="lin" valueType="num">
                                      <p:cBhvr>
                                        <p:cTn id="3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1000"/>
                                        <p:tgtEl>
                                          <p:spTgt spid="8">
                                            <p:txEl>
                                              <p:pRg st="9" end="9"/>
                                            </p:txEl>
                                          </p:spTgt>
                                        </p:tgtEl>
                                      </p:cBhvr>
                                    </p:animEffect>
                                    <p:anim calcmode="lin" valueType="num">
                                      <p:cBhvr>
                                        <p:cTn id="3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Another pivotal story</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676400"/>
            <a:ext cx="8382000" cy="4333733"/>
          </a:xfrm>
          <a:prstGeom prst="rect">
            <a:avLst/>
          </a:prstGeom>
          <a:solidFill>
            <a:schemeClr val="bg1"/>
          </a:solidFill>
          <a:ln w="28575">
            <a:noFill/>
            <a:miter lim="800000"/>
            <a:headEnd/>
            <a:tailEnd/>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3100" b="1" dirty="0" smtClean="0"/>
              <a:t>Conversation with Bob Russell, </a:t>
            </a:r>
            <a:r>
              <a:rPr lang="en-US" sz="3100" dirty="0" smtClean="0"/>
              <a:t>senior pastor SECC</a:t>
            </a:r>
          </a:p>
          <a:p>
            <a:pPr>
              <a:lnSpc>
                <a:spcPct val="90000"/>
              </a:lnSpc>
              <a:buFontTx/>
              <a:buNone/>
            </a:pPr>
            <a:endParaRPr lang="en-US" altLang="en-US" sz="2600" b="1" dirty="0"/>
          </a:p>
          <a:p>
            <a:pPr>
              <a:lnSpc>
                <a:spcPct val="90000"/>
              </a:lnSpc>
              <a:buFontTx/>
              <a:buNone/>
            </a:pPr>
            <a:r>
              <a:rPr lang="en-US" altLang="en-US" sz="3100" b="1" dirty="0" smtClean="0"/>
              <a:t>Struggling with ways we split up the gospel</a:t>
            </a:r>
          </a:p>
          <a:p>
            <a:pPr>
              <a:lnSpc>
                <a:spcPct val="90000"/>
              </a:lnSpc>
              <a:buFontTx/>
              <a:buNone/>
            </a:pPr>
            <a:endParaRPr lang="en-US" altLang="en-US" sz="3100" b="1" dirty="0"/>
          </a:p>
          <a:p>
            <a:pPr>
              <a:lnSpc>
                <a:spcPct val="90000"/>
              </a:lnSpc>
              <a:buFontTx/>
              <a:buNone/>
            </a:pPr>
            <a:r>
              <a:rPr lang="en-US" altLang="en-US" sz="3100" b="1" dirty="0" smtClean="0"/>
              <a:t>I envision a time 30 years from now…</a:t>
            </a:r>
          </a:p>
          <a:p>
            <a:pPr>
              <a:buFontTx/>
              <a:buNone/>
            </a:pPr>
            <a:r>
              <a:rPr lang="en-US" altLang="en-US" sz="2600" dirty="0" smtClean="0"/>
              <a:t>     why lower </a:t>
            </a:r>
            <a:r>
              <a:rPr lang="en-US" altLang="en-US" sz="2600" dirty="0"/>
              <a:t>rates of:</a:t>
            </a:r>
          </a:p>
          <a:p>
            <a:pPr lvl="2">
              <a:buFont typeface="Tahoma" pitchFamily="34" charset="0"/>
              <a:buChar char="̵"/>
            </a:pPr>
            <a:r>
              <a:rPr lang="en-US" altLang="en-US" dirty="0"/>
              <a:t>Unemployment		- Drug addiction</a:t>
            </a:r>
          </a:p>
          <a:p>
            <a:pPr lvl="2">
              <a:buFont typeface="Tahoma" pitchFamily="34" charset="0"/>
              <a:buChar char="̵"/>
            </a:pPr>
            <a:r>
              <a:rPr lang="en-US" altLang="en-US" dirty="0"/>
              <a:t>Teen pregnancy		- School drop-outs</a:t>
            </a:r>
          </a:p>
          <a:p>
            <a:pPr lvl="2">
              <a:buFont typeface="Tahoma" pitchFamily="34" charset="0"/>
              <a:buChar char="̵"/>
            </a:pPr>
            <a:r>
              <a:rPr lang="en-US" altLang="en-US" dirty="0"/>
              <a:t>Domestic violence	</a:t>
            </a:r>
            <a:r>
              <a:rPr lang="en-US" altLang="en-US" dirty="0" smtClean="0"/>
              <a:t>- </a:t>
            </a:r>
            <a:r>
              <a:rPr lang="en-US" altLang="en-US" dirty="0"/>
              <a:t>Divorce</a:t>
            </a:r>
          </a:p>
          <a:p>
            <a:pPr lvl="2">
              <a:buFont typeface="Tahoma" pitchFamily="34" charset="0"/>
              <a:buChar char="̵"/>
            </a:pPr>
            <a:r>
              <a:rPr lang="en-US" altLang="en-US" dirty="0"/>
              <a:t>Suicide		</a:t>
            </a:r>
            <a:r>
              <a:rPr lang="en-US" altLang="en-US" dirty="0" smtClean="0"/>
              <a:t>- </a:t>
            </a:r>
            <a:r>
              <a:rPr lang="en-US" altLang="en-US" dirty="0"/>
              <a:t>Poverty</a:t>
            </a:r>
          </a:p>
          <a:p>
            <a:pPr lvl="2">
              <a:buFont typeface="Tahoma" pitchFamily="34" charset="0"/>
              <a:buChar char="̵"/>
            </a:pPr>
            <a:r>
              <a:rPr lang="en-US" altLang="en-US" dirty="0"/>
              <a:t>Violent crime		</a:t>
            </a:r>
            <a:r>
              <a:rPr lang="en-US" altLang="en-US" dirty="0" smtClean="0"/>
              <a:t>- </a:t>
            </a:r>
            <a:r>
              <a:rPr lang="en-US" altLang="en-US" dirty="0"/>
              <a:t>Homelessness</a:t>
            </a:r>
          </a:p>
          <a:p>
            <a:pPr lvl="2">
              <a:buFont typeface="Tahoma" pitchFamily="34" charset="0"/>
              <a:buChar char="̵"/>
            </a:pPr>
            <a:r>
              <a:rPr lang="en-US" altLang="en-US" dirty="0"/>
              <a:t>Drug addiction		- </a:t>
            </a:r>
            <a:r>
              <a:rPr lang="en-US" altLang="en-US" dirty="0" smtClean="0"/>
              <a:t>STDs</a:t>
            </a:r>
          </a:p>
          <a:p>
            <a:pPr marL="914400" lvl="2" indent="0">
              <a:buNone/>
            </a:pPr>
            <a:endParaRPr lang="en-US" altLang="en-US" sz="2800" b="1" dirty="0"/>
          </a:p>
          <a:p>
            <a:pPr>
              <a:lnSpc>
                <a:spcPct val="90000"/>
              </a:lnSpc>
              <a:buFontTx/>
              <a:buNone/>
            </a:pPr>
            <a:r>
              <a:rPr lang="en-US" altLang="en-US" sz="2800" b="1" dirty="0" smtClean="0"/>
              <a:t>	</a:t>
            </a:r>
            <a:r>
              <a:rPr lang="en-US" altLang="en-US" sz="2800" dirty="0" smtClean="0"/>
              <a:t>Thy will be done in Louisville as in heaven.</a:t>
            </a:r>
            <a:endParaRPr lang="en-US" altLang="en-US" sz="2600" b="1" dirty="0"/>
          </a:p>
        </p:txBody>
      </p:sp>
    </p:spTree>
    <p:extLst>
      <p:ext uri="{BB962C8B-B14F-4D97-AF65-F5344CB8AC3E}">
        <p14:creationId xmlns:p14="http://schemas.microsoft.com/office/powerpoint/2010/main" val="1620553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1000"/>
                                        <p:tgtEl>
                                          <p:spTgt spid="8">
                                            <p:txEl>
                                              <p:pRg st="6" end="6"/>
                                            </p:txEl>
                                          </p:spTgt>
                                        </p:tgtEl>
                                      </p:cBhvr>
                                    </p:animEffect>
                                    <p:anim calcmode="lin" valueType="num">
                                      <p:cBhvr>
                                        <p:cTn id="2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1000"/>
                                        <p:tgtEl>
                                          <p:spTgt spid="8">
                                            <p:txEl>
                                              <p:pRg st="7" end="7"/>
                                            </p:txEl>
                                          </p:spTgt>
                                        </p:tgtEl>
                                      </p:cBhvr>
                                    </p:animEffect>
                                    <p:anim calcmode="lin" valueType="num">
                                      <p:cBhvr>
                                        <p:cTn id="2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1000"/>
                                        <p:tgtEl>
                                          <p:spTgt spid="8">
                                            <p:txEl>
                                              <p:pRg st="8" end="8"/>
                                            </p:txEl>
                                          </p:spTgt>
                                        </p:tgtEl>
                                      </p:cBhvr>
                                    </p:animEffect>
                                    <p:anim calcmode="lin" valueType="num">
                                      <p:cBhvr>
                                        <p:cTn id="3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fade">
                                      <p:cBhvr>
                                        <p:cTn id="34" dur="1000"/>
                                        <p:tgtEl>
                                          <p:spTgt spid="8">
                                            <p:txEl>
                                              <p:pRg st="9" end="9"/>
                                            </p:txEl>
                                          </p:spTgt>
                                        </p:tgtEl>
                                      </p:cBhvr>
                                    </p:animEffect>
                                    <p:anim calcmode="lin" valueType="num">
                                      <p:cBhvr>
                                        <p:cTn id="3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1000"/>
                                        <p:tgtEl>
                                          <p:spTgt spid="8">
                                            <p:txEl>
                                              <p:pRg st="10" end="10"/>
                                            </p:txEl>
                                          </p:spTgt>
                                        </p:tgtEl>
                                      </p:cBhvr>
                                    </p:animEffect>
                                    <p:anim calcmode="lin" valueType="num">
                                      <p:cBhvr>
                                        <p:cTn id="40"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11" end="11"/>
                                            </p:txEl>
                                          </p:spTgt>
                                        </p:tgtEl>
                                        <p:attrNameLst>
                                          <p:attrName>style.visibility</p:attrName>
                                        </p:attrNameLst>
                                      </p:cBhvr>
                                      <p:to>
                                        <p:strVal val="visible"/>
                                      </p:to>
                                    </p:set>
                                    <p:animEffect transition="in" filter="fade">
                                      <p:cBhvr>
                                        <p:cTn id="44" dur="1000"/>
                                        <p:tgtEl>
                                          <p:spTgt spid="8">
                                            <p:txEl>
                                              <p:pRg st="11" end="11"/>
                                            </p:txEl>
                                          </p:spTgt>
                                        </p:tgtEl>
                                      </p:cBhvr>
                                    </p:animEffect>
                                    <p:anim calcmode="lin" valueType="num">
                                      <p:cBhvr>
                                        <p:cTn id="45"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animEffect transition="in" filter="fade">
                                      <p:cBhvr>
                                        <p:cTn id="51" dur="1000"/>
                                        <p:tgtEl>
                                          <p:spTgt spid="8">
                                            <p:txEl>
                                              <p:pRg st="13" end="13"/>
                                            </p:txEl>
                                          </p:spTgt>
                                        </p:tgtEl>
                                      </p:cBhvr>
                                    </p:animEffect>
                                    <p:anim calcmode="lin" valueType="num">
                                      <p:cBhvr>
                                        <p:cTn id="52"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Verdana" pitchFamily="34" charset="0"/>
              </a:rPr>
              <a:t>	</a:t>
            </a:r>
            <a:r>
              <a:rPr lang="en-US" sz="2800" b="1" dirty="0" smtClean="0">
                <a:solidFill>
                  <a:schemeClr val="bg1"/>
                </a:solidFill>
                <a:latin typeface="Verdana" pitchFamily="34" charset="0"/>
              </a:rPr>
              <a:t>What it looks like</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When God is in charge in 2013</a:t>
            </a:r>
            <a:endParaRPr lang="en-US" sz="3200" b="1" dirty="0">
              <a:solidFill>
                <a:schemeClr val="bg1"/>
              </a:solidFill>
              <a:latin typeface="Verdana" pitchFamily="34" charset="0"/>
            </a:endParaRPr>
          </a:p>
        </p:txBody>
      </p:sp>
      <p:sp>
        <p:nvSpPr>
          <p:cNvPr id="3" name="Rectangle 2"/>
          <p:cNvSpPr/>
          <p:nvPr/>
        </p:nvSpPr>
        <p:spPr>
          <a:xfrm>
            <a:off x="152400" y="1654835"/>
            <a:ext cx="8991600" cy="4515082"/>
          </a:xfrm>
          <a:prstGeom prst="rect">
            <a:avLst/>
          </a:prstGeom>
        </p:spPr>
        <p:txBody>
          <a:bodyPr wrap="square">
            <a:spAutoFit/>
          </a:bodyPr>
          <a:lstStyle/>
          <a:p>
            <a:pPr lvl="1">
              <a:lnSpc>
                <a:spcPct val="80000"/>
              </a:lnSpc>
              <a:spcAft>
                <a:spcPct val="15000"/>
              </a:spcAft>
            </a:pPr>
            <a:r>
              <a:rPr lang="en-US" altLang="en-US" sz="2400" b="1" dirty="0" smtClean="0"/>
              <a:t>God’s people </a:t>
            </a:r>
            <a:r>
              <a:rPr lang="en-US" altLang="en-US" sz="2400" b="1" dirty="0" smtClean="0">
                <a:solidFill>
                  <a:schemeClr val="accent6">
                    <a:lumMod val="75000"/>
                  </a:schemeClr>
                </a:solidFill>
              </a:rPr>
              <a:t>CALLED TOGETHER</a:t>
            </a:r>
            <a:r>
              <a:rPr lang="en-US" altLang="en-US" sz="2400" b="1" dirty="0" smtClean="0"/>
              <a:t>:  </a:t>
            </a:r>
            <a:r>
              <a:rPr lang="en-US" altLang="en-US" sz="2000" dirty="0" smtClean="0"/>
              <a:t>Worship, study, prayer, community</a:t>
            </a:r>
          </a:p>
          <a:p>
            <a:pPr lvl="1">
              <a:lnSpc>
                <a:spcPct val="80000"/>
              </a:lnSpc>
              <a:spcAft>
                <a:spcPct val="15000"/>
              </a:spcAft>
            </a:pPr>
            <a:r>
              <a:rPr lang="en-US" altLang="en-US" sz="2000" dirty="0"/>
              <a:t>	</a:t>
            </a:r>
            <a:r>
              <a:rPr lang="en-US" altLang="en-US" sz="2000" dirty="0" smtClean="0"/>
              <a:t>	An </a:t>
            </a:r>
            <a:r>
              <a:rPr lang="en-US" altLang="en-US" sz="2000" b="1" dirty="0" smtClean="0"/>
              <a:t>example</a:t>
            </a:r>
            <a:r>
              <a:rPr lang="en-US" altLang="en-US" sz="2000" dirty="0" smtClean="0"/>
              <a:t> of what life is like with God is King</a:t>
            </a:r>
          </a:p>
          <a:p>
            <a:pPr lvl="1">
              <a:lnSpc>
                <a:spcPct val="80000"/>
              </a:lnSpc>
              <a:spcAft>
                <a:spcPct val="15000"/>
              </a:spcAft>
            </a:pPr>
            <a:endParaRPr lang="en-US" altLang="en-US" sz="2000" dirty="0" smtClean="0"/>
          </a:p>
          <a:p>
            <a:pPr lvl="1">
              <a:lnSpc>
                <a:spcPct val="80000"/>
              </a:lnSpc>
              <a:spcAft>
                <a:spcPct val="15000"/>
              </a:spcAft>
            </a:pPr>
            <a:r>
              <a:rPr lang="en-US" altLang="en-US" sz="2400" b="1" dirty="0" smtClean="0"/>
              <a:t>God’s people </a:t>
            </a:r>
            <a:r>
              <a:rPr lang="en-US" altLang="en-US" sz="2400" b="1" dirty="0" smtClean="0">
                <a:solidFill>
                  <a:schemeClr val="accent6">
                    <a:lumMod val="75000"/>
                  </a:schemeClr>
                </a:solidFill>
              </a:rPr>
              <a:t>SENT OUT</a:t>
            </a:r>
            <a:r>
              <a:rPr lang="en-US" altLang="en-US" sz="2000" b="1" dirty="0" smtClean="0"/>
              <a:t>:</a:t>
            </a:r>
            <a:r>
              <a:rPr lang="en-US" altLang="en-US" sz="2000" dirty="0" smtClean="0"/>
              <a:t>  	</a:t>
            </a:r>
            <a:r>
              <a:rPr lang="en-US" altLang="en-US" sz="2000" b="1" dirty="0" smtClean="0"/>
              <a:t>Announcing</a:t>
            </a:r>
            <a:r>
              <a:rPr lang="en-US" altLang="en-US" sz="2000" dirty="0" smtClean="0"/>
              <a:t> that God’s Way has come and as </a:t>
            </a:r>
          </a:p>
          <a:p>
            <a:pPr lvl="1">
              <a:lnSpc>
                <a:spcPct val="80000"/>
              </a:lnSpc>
              <a:spcAft>
                <a:spcPct val="15000"/>
              </a:spcAft>
            </a:pPr>
            <a:r>
              <a:rPr lang="en-US" altLang="en-US" sz="2000" dirty="0"/>
              <a:t>	</a:t>
            </a:r>
            <a:r>
              <a:rPr lang="en-US" altLang="en-US" sz="2000" dirty="0" smtClean="0"/>
              <a:t>			</a:t>
            </a:r>
            <a:r>
              <a:rPr lang="en-US" altLang="en-US" sz="2000" b="1" dirty="0" smtClean="0"/>
              <a:t>Agents</a:t>
            </a:r>
            <a:r>
              <a:rPr lang="en-US" altLang="en-US" sz="2000" dirty="0" smtClean="0"/>
              <a:t> of God’s way where:</a:t>
            </a:r>
          </a:p>
          <a:p>
            <a:pPr lvl="1">
              <a:lnSpc>
                <a:spcPct val="80000"/>
              </a:lnSpc>
              <a:spcAft>
                <a:spcPct val="15000"/>
              </a:spcAft>
            </a:pPr>
            <a:endParaRPr lang="en-US" altLang="en-US" sz="2400" b="1" dirty="0" smtClean="0"/>
          </a:p>
          <a:p>
            <a:pPr lvl="2">
              <a:lnSpc>
                <a:spcPct val="80000"/>
              </a:lnSpc>
              <a:spcAft>
                <a:spcPts val="1000"/>
              </a:spcAft>
            </a:pPr>
            <a:r>
              <a:rPr lang="en-US" altLang="en-US" sz="2000" b="1" dirty="0" smtClean="0"/>
              <a:t>Equality </a:t>
            </a:r>
            <a:r>
              <a:rPr lang="en-US" altLang="en-US" sz="2000" dirty="0" smtClean="0"/>
              <a:t>&amp; </a:t>
            </a:r>
            <a:r>
              <a:rPr lang="en-US" altLang="en-US" sz="2000" b="1" dirty="0" smtClean="0"/>
              <a:t>fairness</a:t>
            </a:r>
            <a:r>
              <a:rPr lang="en-US" altLang="en-US" sz="2000" dirty="0" smtClean="0"/>
              <a:t> – </a:t>
            </a:r>
            <a:r>
              <a:rPr lang="en-US" altLang="en-US" sz="2000" dirty="0"/>
              <a:t>not </a:t>
            </a:r>
            <a:r>
              <a:rPr lang="en-US" altLang="en-US" sz="2000" dirty="0" smtClean="0"/>
              <a:t>domination     </a:t>
            </a:r>
            <a:r>
              <a:rPr lang="en-US" altLang="en-US" sz="2000" b="1" dirty="0" smtClean="0"/>
              <a:t>Trust</a:t>
            </a:r>
            <a:r>
              <a:rPr lang="en-US" altLang="en-US" sz="2000" dirty="0" smtClean="0"/>
              <a:t> </a:t>
            </a:r>
            <a:r>
              <a:rPr lang="en-US" altLang="en-US" sz="2000" dirty="0"/>
              <a:t>– not fear</a:t>
            </a:r>
          </a:p>
          <a:p>
            <a:pPr lvl="2">
              <a:lnSpc>
                <a:spcPct val="80000"/>
              </a:lnSpc>
              <a:spcAft>
                <a:spcPts val="1000"/>
              </a:spcAft>
            </a:pPr>
            <a:r>
              <a:rPr lang="en-US" altLang="en-US" sz="2000" b="1" dirty="0" smtClean="0"/>
              <a:t>The outcasts go first</a:t>
            </a:r>
            <a:r>
              <a:rPr lang="en-US" altLang="en-US" sz="2000" dirty="0" smtClean="0"/>
              <a:t> – not last        	        </a:t>
            </a:r>
            <a:r>
              <a:rPr lang="en-US" altLang="en-US" sz="2000" b="1" dirty="0" smtClean="0"/>
              <a:t>Generosity</a:t>
            </a:r>
            <a:r>
              <a:rPr lang="en-US" altLang="en-US" sz="2000" dirty="0" smtClean="0"/>
              <a:t> </a:t>
            </a:r>
            <a:r>
              <a:rPr lang="en-US" altLang="en-US" sz="2000" dirty="0"/>
              <a:t>– not </a:t>
            </a:r>
            <a:r>
              <a:rPr lang="en-US" altLang="en-US" sz="2000" dirty="0" smtClean="0"/>
              <a:t>greed</a:t>
            </a:r>
            <a:endParaRPr lang="en-US" altLang="en-US" sz="2000" b="1" dirty="0"/>
          </a:p>
          <a:p>
            <a:pPr lvl="2">
              <a:lnSpc>
                <a:spcPct val="80000"/>
              </a:lnSpc>
              <a:spcAft>
                <a:spcPts val="1000"/>
              </a:spcAft>
            </a:pPr>
            <a:r>
              <a:rPr lang="en-US" altLang="en-US" sz="2000" b="1" dirty="0" smtClean="0"/>
              <a:t>Humility</a:t>
            </a:r>
            <a:r>
              <a:rPr lang="en-US" altLang="en-US" sz="2000" dirty="0" smtClean="0"/>
              <a:t> &amp; </a:t>
            </a:r>
            <a:r>
              <a:rPr lang="en-US" altLang="en-US" sz="2000" b="1" dirty="0" smtClean="0"/>
              <a:t>respect</a:t>
            </a:r>
            <a:r>
              <a:rPr lang="en-US" altLang="en-US" sz="2000" dirty="0" smtClean="0"/>
              <a:t> – not arrogance         </a:t>
            </a:r>
            <a:r>
              <a:rPr lang="en-US" altLang="en-US" sz="2000" b="1" dirty="0" smtClean="0"/>
              <a:t>Hospitality </a:t>
            </a:r>
            <a:r>
              <a:rPr lang="en-US" altLang="en-US" sz="2000" dirty="0"/>
              <a:t>– not hatred</a:t>
            </a:r>
          </a:p>
          <a:p>
            <a:pPr lvl="2">
              <a:lnSpc>
                <a:spcPct val="80000"/>
              </a:lnSpc>
              <a:spcAft>
                <a:spcPts val="1000"/>
              </a:spcAft>
            </a:pPr>
            <a:r>
              <a:rPr lang="en-US" altLang="en-US" sz="2000" b="1" dirty="0"/>
              <a:t>Peacemaking </a:t>
            </a:r>
            <a:r>
              <a:rPr lang="en-US" altLang="en-US" sz="2000" dirty="0"/>
              <a:t>– not </a:t>
            </a:r>
            <a:r>
              <a:rPr lang="en-US" altLang="en-US" sz="2000" dirty="0" smtClean="0"/>
              <a:t>war                              </a:t>
            </a:r>
            <a:r>
              <a:rPr lang="en-US" altLang="en-US" sz="2000" b="1" dirty="0" smtClean="0"/>
              <a:t>Hope</a:t>
            </a:r>
            <a:r>
              <a:rPr lang="en-US" altLang="en-US" sz="2000" dirty="0" smtClean="0"/>
              <a:t>  </a:t>
            </a:r>
            <a:r>
              <a:rPr lang="en-US" altLang="en-US" sz="2000" dirty="0"/>
              <a:t>- not despair</a:t>
            </a:r>
          </a:p>
          <a:p>
            <a:pPr lvl="2">
              <a:lnSpc>
                <a:spcPct val="80000"/>
              </a:lnSpc>
              <a:spcAft>
                <a:spcPts val="1000"/>
              </a:spcAft>
            </a:pPr>
            <a:r>
              <a:rPr lang="en-US" altLang="en-US" sz="2000" b="1" dirty="0" smtClean="0"/>
              <a:t>“Sinners” welcomed &amp; loved </a:t>
            </a:r>
            <a:r>
              <a:rPr lang="en-US" altLang="en-US" sz="2000" dirty="0" smtClean="0"/>
              <a:t> </a:t>
            </a:r>
            <a:r>
              <a:rPr lang="en-US" altLang="en-US" sz="2000" dirty="0"/>
              <a:t>– not </a:t>
            </a:r>
            <a:r>
              <a:rPr lang="en-US" altLang="en-US" sz="2000" dirty="0" smtClean="0"/>
              <a:t>judged &amp; rejected </a:t>
            </a:r>
          </a:p>
          <a:p>
            <a:pPr lvl="2">
              <a:lnSpc>
                <a:spcPct val="80000"/>
              </a:lnSpc>
              <a:spcAft>
                <a:spcPts val="1000"/>
              </a:spcAft>
            </a:pPr>
            <a:r>
              <a:rPr lang="en-US" altLang="en-US" sz="2000" b="1" dirty="0" smtClean="0"/>
              <a:t>Uniting</a:t>
            </a:r>
            <a:r>
              <a:rPr lang="en-US" altLang="en-US" sz="2000" dirty="0" smtClean="0"/>
              <a:t> </a:t>
            </a:r>
            <a:r>
              <a:rPr lang="en-US" altLang="en-US" sz="2000" dirty="0"/>
              <a:t>– not </a:t>
            </a:r>
            <a:r>
              <a:rPr lang="en-US" altLang="en-US" sz="2000" dirty="0" smtClean="0"/>
              <a:t>dividing                                 </a:t>
            </a:r>
            <a:r>
              <a:rPr lang="en-US" altLang="en-US" sz="2000" b="1" dirty="0" smtClean="0"/>
              <a:t>Truth</a:t>
            </a:r>
            <a:r>
              <a:rPr lang="en-US" altLang="en-US" sz="2000" dirty="0" smtClean="0"/>
              <a:t> </a:t>
            </a:r>
            <a:r>
              <a:rPr lang="en-US" altLang="en-US" sz="2000" dirty="0"/>
              <a:t>– not deception</a:t>
            </a:r>
          </a:p>
          <a:p>
            <a:pPr lvl="2">
              <a:lnSpc>
                <a:spcPct val="80000"/>
              </a:lnSpc>
              <a:spcAft>
                <a:spcPts val="1000"/>
              </a:spcAft>
            </a:pPr>
            <a:r>
              <a:rPr lang="en-US" altLang="en-US" sz="2000" b="1" dirty="0"/>
              <a:t>Health</a:t>
            </a:r>
            <a:r>
              <a:rPr lang="en-US" altLang="en-US" sz="2000" dirty="0"/>
              <a:t> – not </a:t>
            </a:r>
            <a:r>
              <a:rPr lang="en-US" altLang="en-US" sz="2000" dirty="0" smtClean="0"/>
              <a:t>disease &amp; brokenness	        </a:t>
            </a:r>
            <a:r>
              <a:rPr lang="en-US" altLang="en-US" sz="2000" b="1" dirty="0" smtClean="0"/>
              <a:t>Abundance</a:t>
            </a:r>
            <a:r>
              <a:rPr lang="en-US" altLang="en-US" sz="2000" dirty="0" smtClean="0"/>
              <a:t> – not scarcity</a:t>
            </a:r>
            <a:endParaRPr lang="en-US" altLang="en-US" sz="2000" dirty="0"/>
          </a:p>
        </p:txBody>
      </p:sp>
    </p:spTree>
    <p:extLst>
      <p:ext uri="{BB962C8B-B14F-4D97-AF65-F5344CB8AC3E}">
        <p14:creationId xmlns:p14="http://schemas.microsoft.com/office/powerpoint/2010/main" val="2861374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1000"/>
                                        <p:tgtEl>
                                          <p:spTgt spid="3">
                                            <p:txEl>
                                              <p:pRg st="11" end="11"/>
                                            </p:txEl>
                                          </p:spTgt>
                                        </p:tgtEl>
                                      </p:cBhvr>
                                    </p:animEffect>
                                    <p:anim calcmode="lin" valueType="num">
                                      <p:cBhvr>
                                        <p:cTn id="4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Healthcare &amp; the Kingdom</a:t>
            </a:r>
            <a:endParaRPr lang="en-US" sz="3200" b="1" dirty="0">
              <a:solidFill>
                <a:schemeClr val="bg1"/>
              </a:solidFill>
              <a:latin typeface="Verdana" pitchFamily="34" charset="0"/>
            </a:endParaRPr>
          </a:p>
        </p:txBody>
      </p:sp>
      <p:sp>
        <p:nvSpPr>
          <p:cNvPr id="2" name="Rectangle 1"/>
          <p:cNvSpPr/>
          <p:nvPr/>
        </p:nvSpPr>
        <p:spPr>
          <a:xfrm>
            <a:off x="685800" y="1981200"/>
            <a:ext cx="7772400" cy="3816429"/>
          </a:xfrm>
          <a:prstGeom prst="rect">
            <a:avLst/>
          </a:prstGeom>
        </p:spPr>
        <p:txBody>
          <a:bodyPr wrap="square">
            <a:spAutoFit/>
          </a:bodyPr>
          <a:lstStyle/>
          <a:p>
            <a:r>
              <a:rPr lang="en-US" sz="2600" b="1" dirty="0" smtClean="0"/>
              <a:t>Healing happens when God is in charge:</a:t>
            </a:r>
          </a:p>
          <a:p>
            <a:endParaRPr lang="en-US" b="1" dirty="0"/>
          </a:p>
          <a:p>
            <a:r>
              <a:rPr lang="en-US" sz="2400" b="1" dirty="0" smtClean="0"/>
              <a:t>Jesus instructed the 12 on their mission  </a:t>
            </a:r>
            <a:r>
              <a:rPr lang="en-US" b="1" dirty="0" smtClean="0"/>
              <a:t>(same as his own)</a:t>
            </a:r>
          </a:p>
          <a:p>
            <a:endParaRPr lang="en-US" b="1" dirty="0"/>
          </a:p>
          <a:p>
            <a:pPr lvl="1"/>
            <a:r>
              <a:rPr lang="en-US" sz="2400" dirty="0"/>
              <a:t>As you go, </a:t>
            </a:r>
            <a:r>
              <a:rPr lang="en-US" sz="2400" b="1" dirty="0"/>
              <a:t>preach </a:t>
            </a:r>
            <a:r>
              <a:rPr lang="en-US" sz="2400" dirty="0"/>
              <a:t>this message: 'The kingdom of heaven is </a:t>
            </a:r>
            <a:r>
              <a:rPr lang="en-US" sz="2400" dirty="0" smtClean="0"/>
              <a:t>near.’ </a:t>
            </a:r>
            <a:r>
              <a:rPr lang="en-US" sz="2400" b="1" dirty="0" smtClean="0"/>
              <a:t>Heal</a:t>
            </a:r>
            <a:r>
              <a:rPr lang="en-US" sz="2400" dirty="0" smtClean="0"/>
              <a:t> </a:t>
            </a:r>
            <a:r>
              <a:rPr lang="en-US" sz="2400" dirty="0"/>
              <a:t>the sick, </a:t>
            </a:r>
            <a:r>
              <a:rPr lang="en-US" sz="2400" b="1" dirty="0"/>
              <a:t>raise</a:t>
            </a:r>
            <a:r>
              <a:rPr lang="en-US" sz="2400" dirty="0"/>
              <a:t> the dead, </a:t>
            </a:r>
            <a:r>
              <a:rPr lang="en-US" sz="2400" b="1" dirty="0"/>
              <a:t>cleanse </a:t>
            </a:r>
            <a:r>
              <a:rPr lang="en-US" sz="2400" dirty="0"/>
              <a:t>those who have leprosy, </a:t>
            </a:r>
            <a:r>
              <a:rPr lang="en-US" sz="2400" b="1" dirty="0"/>
              <a:t>drive out </a:t>
            </a:r>
            <a:r>
              <a:rPr lang="en-US" sz="2400" dirty="0"/>
              <a:t>demons. Freely you have received, freely give</a:t>
            </a:r>
            <a:r>
              <a:rPr lang="en-US" sz="2400" dirty="0" smtClean="0"/>
              <a:t>.                                                              </a:t>
            </a:r>
            <a:r>
              <a:rPr lang="en-US" b="1" dirty="0" smtClean="0"/>
              <a:t>Matthew 10:7, 8</a:t>
            </a:r>
          </a:p>
          <a:p>
            <a:endParaRPr lang="en-US" b="1" dirty="0" smtClean="0"/>
          </a:p>
          <a:p>
            <a:r>
              <a:rPr lang="en-US" sz="2400" b="1" dirty="0" smtClean="0"/>
              <a:t>Healing is essential, integral </a:t>
            </a:r>
            <a:r>
              <a:rPr lang="en-US" sz="2400" dirty="0" smtClean="0"/>
              <a:t>- - First rate “Good </a:t>
            </a:r>
            <a:r>
              <a:rPr lang="en-US" sz="2400" dirty="0" err="1" smtClean="0"/>
              <a:t>Newsing</a:t>
            </a:r>
            <a:r>
              <a:rPr lang="en-US" sz="2400" dirty="0" smtClean="0"/>
              <a:t>”</a:t>
            </a:r>
            <a:endParaRPr lang="en-US" sz="2400" b="1" dirty="0"/>
          </a:p>
        </p:txBody>
      </p:sp>
    </p:spTree>
    <p:extLst>
      <p:ext uri="{BB962C8B-B14F-4D97-AF65-F5344CB8AC3E}">
        <p14:creationId xmlns:p14="http://schemas.microsoft.com/office/powerpoint/2010/main" val="2344813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Holistic nature of disease, illness </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86800" cy="4648200"/>
          </a:xfrm>
        </p:spPr>
        <p:txBody>
          <a:bodyPr>
            <a:normAutofit fontScale="85000" lnSpcReduction="20000"/>
          </a:bodyPr>
          <a:lstStyle/>
          <a:p>
            <a:pPr>
              <a:buFontTx/>
              <a:buNone/>
            </a:pPr>
            <a:r>
              <a:rPr lang="en-US" altLang="en-US" sz="2400" b="1" dirty="0">
                <a:latin typeface="Tahoma" pitchFamily="34" charset="0"/>
              </a:rPr>
              <a:t>HIV &amp; AIDS - Illustrates the Integral Nature of Human Brokenness</a:t>
            </a:r>
          </a:p>
          <a:p>
            <a:pPr lvl="1"/>
            <a:r>
              <a:rPr lang="en-US" altLang="en-US" dirty="0" smtClean="0"/>
              <a:t>Physical</a:t>
            </a:r>
            <a:r>
              <a:rPr lang="en-US" altLang="en-US" dirty="0"/>
              <a:t>		</a:t>
            </a:r>
            <a:r>
              <a:rPr lang="en-US" altLang="en-US" dirty="0" smtClean="0"/>
              <a:t>	</a:t>
            </a:r>
            <a:r>
              <a:rPr lang="en-US" altLang="en-US" sz="2400" dirty="0" smtClean="0"/>
              <a:t>- </a:t>
            </a:r>
            <a:r>
              <a:rPr lang="en-US" altLang="en-US" sz="2400" dirty="0"/>
              <a:t>Ravages of disease, vulnerability</a:t>
            </a:r>
          </a:p>
          <a:p>
            <a:pPr lvl="1"/>
            <a:r>
              <a:rPr lang="en-US" altLang="en-US" dirty="0" smtClean="0"/>
              <a:t>Spiritual</a:t>
            </a:r>
            <a:r>
              <a:rPr lang="en-US" altLang="en-US" dirty="0"/>
              <a:t>		</a:t>
            </a:r>
            <a:r>
              <a:rPr lang="en-US" altLang="en-US" dirty="0" smtClean="0"/>
              <a:t>	</a:t>
            </a:r>
            <a:r>
              <a:rPr lang="en-US" altLang="en-US" sz="2400" dirty="0" smtClean="0"/>
              <a:t>- </a:t>
            </a:r>
            <a:r>
              <a:rPr lang="en-US" altLang="en-US" sz="2400" dirty="0"/>
              <a:t>Those engaging promiscuity, unfaithfulness</a:t>
            </a:r>
            <a:r>
              <a:rPr lang="en-US" altLang="en-US" sz="2200" dirty="0"/>
              <a:t/>
            </a:r>
            <a:br>
              <a:rPr lang="en-US" altLang="en-US" sz="2200" dirty="0"/>
            </a:br>
            <a:r>
              <a:rPr lang="en-US" altLang="en-US" sz="2200" dirty="0"/>
              <a:t>  		</a:t>
            </a:r>
            <a:r>
              <a:rPr lang="en-US" altLang="en-US" sz="2200" dirty="0" smtClean="0"/>
              <a:t>		</a:t>
            </a:r>
            <a:r>
              <a:rPr lang="en-US" altLang="en-US" sz="2400" dirty="0" smtClean="0"/>
              <a:t>- </a:t>
            </a:r>
            <a:r>
              <a:rPr lang="en-US" altLang="en-US" sz="2400" dirty="0"/>
              <a:t>Those oppressing women &amp; girls</a:t>
            </a:r>
            <a:br>
              <a:rPr lang="en-US" altLang="en-US" sz="2400" dirty="0"/>
            </a:br>
            <a:r>
              <a:rPr lang="en-US" altLang="en-US" sz="2400" dirty="0"/>
              <a:t>  		</a:t>
            </a:r>
            <a:r>
              <a:rPr lang="en-US" altLang="en-US" sz="2400" dirty="0" smtClean="0"/>
              <a:t>		- </a:t>
            </a:r>
            <a:r>
              <a:rPr lang="en-US" altLang="en-US" sz="2400" dirty="0"/>
              <a:t>Powerless women &amp; girls</a:t>
            </a:r>
            <a:br>
              <a:rPr lang="en-US" altLang="en-US" sz="2400" dirty="0"/>
            </a:br>
            <a:r>
              <a:rPr lang="en-US" altLang="en-US" sz="2400" dirty="0"/>
              <a:t>        		</a:t>
            </a:r>
            <a:r>
              <a:rPr lang="en-US" altLang="en-US" sz="2400" dirty="0" smtClean="0"/>
              <a:t>	- </a:t>
            </a:r>
            <a:r>
              <a:rPr lang="en-US" altLang="en-US" sz="2400" dirty="0"/>
              <a:t>Despair </a:t>
            </a:r>
          </a:p>
          <a:p>
            <a:pPr lvl="1"/>
            <a:r>
              <a:rPr lang="en-US" altLang="en-US" dirty="0" smtClean="0"/>
              <a:t>Relational</a:t>
            </a:r>
            <a:r>
              <a:rPr lang="en-US" altLang="en-US" dirty="0"/>
              <a:t>	</a:t>
            </a:r>
            <a:r>
              <a:rPr lang="en-US" altLang="en-US" dirty="0" smtClean="0"/>
              <a:t>	</a:t>
            </a:r>
            <a:r>
              <a:rPr lang="en-US" altLang="en-US" sz="2400" dirty="0" smtClean="0"/>
              <a:t>- </a:t>
            </a:r>
            <a:r>
              <a:rPr lang="en-US" altLang="en-US" sz="2400" dirty="0"/>
              <a:t>Alienation from family, friends, neighbors</a:t>
            </a:r>
          </a:p>
          <a:p>
            <a:pPr lvl="1"/>
            <a:r>
              <a:rPr lang="en-US" altLang="en-US" dirty="0" smtClean="0"/>
              <a:t>Emotional </a:t>
            </a:r>
            <a:r>
              <a:rPr lang="en-US" altLang="en-US" dirty="0"/>
              <a:t>	</a:t>
            </a:r>
            <a:r>
              <a:rPr lang="en-US" altLang="en-US" dirty="0" smtClean="0"/>
              <a:t>	</a:t>
            </a:r>
            <a:r>
              <a:rPr lang="en-US" altLang="en-US" sz="2400" dirty="0" smtClean="0"/>
              <a:t>- </a:t>
            </a:r>
            <a:r>
              <a:rPr lang="en-US" altLang="en-US" sz="2400" dirty="0"/>
              <a:t>Shame / stigma (two-edged sword)</a:t>
            </a:r>
          </a:p>
          <a:p>
            <a:pPr lvl="1"/>
            <a:r>
              <a:rPr lang="en-US" altLang="en-US" dirty="0" smtClean="0"/>
              <a:t>Economic</a:t>
            </a:r>
            <a:r>
              <a:rPr lang="en-US" altLang="en-US" dirty="0"/>
              <a:t>	</a:t>
            </a:r>
            <a:r>
              <a:rPr lang="en-US" altLang="en-US" dirty="0" smtClean="0"/>
              <a:t>	</a:t>
            </a:r>
            <a:r>
              <a:rPr lang="en-US" altLang="en-US" sz="2400" dirty="0" smtClean="0"/>
              <a:t>- </a:t>
            </a:r>
            <a:r>
              <a:rPr lang="en-US" altLang="en-US" sz="2400" dirty="0"/>
              <a:t>Can’t work</a:t>
            </a:r>
          </a:p>
          <a:p>
            <a:pPr lvl="1"/>
            <a:r>
              <a:rPr lang="en-US" altLang="en-US" dirty="0" smtClean="0"/>
              <a:t>Nutritional </a:t>
            </a:r>
            <a:r>
              <a:rPr lang="en-US" altLang="en-US" dirty="0"/>
              <a:t>	</a:t>
            </a:r>
            <a:r>
              <a:rPr lang="en-US" altLang="en-US" dirty="0" smtClean="0"/>
              <a:t>	</a:t>
            </a:r>
            <a:r>
              <a:rPr lang="en-US" altLang="en-US" sz="2400" dirty="0" smtClean="0"/>
              <a:t>- </a:t>
            </a:r>
            <a:r>
              <a:rPr lang="en-US" altLang="en-US" sz="2400" dirty="0"/>
              <a:t>Can’t eat, can’t afford to feed family</a:t>
            </a:r>
          </a:p>
          <a:p>
            <a:pPr lvl="1"/>
            <a:r>
              <a:rPr lang="en-US" altLang="en-US" dirty="0" smtClean="0"/>
              <a:t>Educational </a:t>
            </a:r>
            <a:r>
              <a:rPr lang="en-US" altLang="en-US" dirty="0"/>
              <a:t>	</a:t>
            </a:r>
            <a:r>
              <a:rPr lang="en-US" altLang="en-US" dirty="0" smtClean="0"/>
              <a:t>	</a:t>
            </a:r>
            <a:r>
              <a:rPr lang="en-US" altLang="en-US" sz="2400" dirty="0" smtClean="0"/>
              <a:t>– </a:t>
            </a:r>
            <a:r>
              <a:rPr lang="en-US" altLang="en-US" sz="2400" dirty="0"/>
              <a:t>Children can’t go to school</a:t>
            </a:r>
          </a:p>
          <a:p>
            <a:pPr lvl="1"/>
            <a:r>
              <a:rPr lang="en-US" altLang="en-US" dirty="0" smtClean="0"/>
              <a:t>Environmental	 	</a:t>
            </a:r>
            <a:r>
              <a:rPr lang="en-US" altLang="en-US" sz="2400" dirty="0" smtClean="0"/>
              <a:t>– </a:t>
            </a:r>
            <a:r>
              <a:rPr lang="en-US" altLang="en-US" sz="2400" dirty="0"/>
              <a:t>No resources for preservation</a:t>
            </a:r>
          </a:p>
          <a:p>
            <a:pPr lvl="1"/>
            <a:r>
              <a:rPr lang="en-US" altLang="en-US" dirty="0" smtClean="0"/>
              <a:t>Cyclical/generational 	</a:t>
            </a:r>
            <a:r>
              <a:rPr lang="en-US" altLang="en-US" sz="2400" dirty="0" smtClean="0"/>
              <a:t>- </a:t>
            </a:r>
            <a:r>
              <a:rPr lang="en-US" altLang="en-US" sz="2400" dirty="0"/>
              <a:t>Children “cursed” for generations</a:t>
            </a:r>
          </a:p>
        </p:txBody>
      </p:sp>
    </p:spTree>
    <p:extLst>
      <p:ext uri="{BB962C8B-B14F-4D97-AF65-F5344CB8AC3E}">
        <p14:creationId xmlns:p14="http://schemas.microsoft.com/office/powerpoint/2010/main" val="2076981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anim calcmode="lin" valueType="num">
                                      <p:cBhvr>
                                        <p:cTn id="2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Only a holistic salvation will do</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86800" cy="4648200"/>
          </a:xfrm>
        </p:spPr>
        <p:txBody>
          <a:bodyPr>
            <a:normAutofit/>
          </a:bodyPr>
          <a:lstStyle/>
          <a:p>
            <a:pPr>
              <a:buFontTx/>
              <a:buNone/>
            </a:pPr>
            <a:r>
              <a:rPr lang="en-US" altLang="en-US" sz="2400" dirty="0" smtClean="0"/>
              <a:t>If </a:t>
            </a:r>
            <a:r>
              <a:rPr lang="en-US" altLang="en-US" sz="2400" dirty="0"/>
              <a:t>human brokenness is so comprehensive</a:t>
            </a:r>
          </a:p>
          <a:p>
            <a:pPr>
              <a:buFontTx/>
              <a:buNone/>
            </a:pPr>
            <a:endParaRPr lang="en-US" altLang="en-US" sz="800" dirty="0"/>
          </a:p>
          <a:p>
            <a:pPr lvl="2">
              <a:buFontTx/>
              <a:buNone/>
            </a:pPr>
            <a:r>
              <a:rPr lang="en-US" altLang="en-US" b="1" dirty="0">
                <a:solidFill>
                  <a:schemeClr val="accent6">
                    <a:lumMod val="75000"/>
                  </a:schemeClr>
                </a:solidFill>
              </a:rPr>
              <a:t>Only a holistic, integrated, </a:t>
            </a:r>
          </a:p>
          <a:p>
            <a:pPr lvl="2">
              <a:buFontTx/>
              <a:buNone/>
            </a:pPr>
            <a:r>
              <a:rPr lang="en-US" altLang="en-US" b="1" dirty="0">
                <a:solidFill>
                  <a:schemeClr val="accent6">
                    <a:lumMod val="75000"/>
                  </a:schemeClr>
                </a:solidFill>
              </a:rPr>
              <a:t>transforming Gospel will </a:t>
            </a:r>
            <a:r>
              <a:rPr lang="en-US" altLang="en-US" b="1" dirty="0" smtClean="0">
                <a:solidFill>
                  <a:schemeClr val="accent6">
                    <a:lumMod val="75000"/>
                  </a:schemeClr>
                </a:solidFill>
              </a:rPr>
              <a:t>do</a:t>
            </a:r>
          </a:p>
          <a:p>
            <a:pPr algn="ctr">
              <a:buFontTx/>
              <a:buNone/>
            </a:pPr>
            <a:endParaRPr lang="en-US" altLang="en-US" sz="2400" b="1" dirty="0">
              <a:solidFill>
                <a:schemeClr val="accent6">
                  <a:lumMod val="75000"/>
                </a:schemeClr>
              </a:solidFill>
            </a:endParaRPr>
          </a:p>
          <a:p>
            <a:pPr>
              <a:buFontTx/>
              <a:buNone/>
            </a:pPr>
            <a:r>
              <a:rPr lang="en-US" altLang="en-US" sz="2400" dirty="0" smtClean="0"/>
              <a:t>Key Greek word for </a:t>
            </a:r>
            <a:r>
              <a:rPr lang="en-US" altLang="en-US" sz="2400" b="1" dirty="0" smtClean="0"/>
              <a:t>salvation</a:t>
            </a:r>
            <a:r>
              <a:rPr lang="en-US" altLang="en-US" sz="2400" dirty="0" smtClean="0"/>
              <a:t>:  </a:t>
            </a:r>
            <a:r>
              <a:rPr lang="en-US" altLang="en-US" sz="2400" dirty="0" smtClean="0">
                <a:solidFill>
                  <a:schemeClr val="accent6">
                    <a:lumMod val="75000"/>
                  </a:schemeClr>
                </a:solidFill>
              </a:rPr>
              <a:t>“</a:t>
            </a:r>
            <a:r>
              <a:rPr lang="en-US" altLang="en-US" sz="2400" b="1" i="1" dirty="0" err="1" smtClean="0">
                <a:solidFill>
                  <a:schemeClr val="accent6">
                    <a:lumMod val="75000"/>
                  </a:schemeClr>
                </a:solidFill>
              </a:rPr>
              <a:t>sozo</a:t>
            </a:r>
            <a:r>
              <a:rPr lang="en-US" altLang="en-US" sz="2400" b="1" i="1" dirty="0" smtClean="0">
                <a:solidFill>
                  <a:schemeClr val="accent6">
                    <a:lumMod val="75000"/>
                  </a:schemeClr>
                </a:solidFill>
              </a:rPr>
              <a:t>”</a:t>
            </a:r>
          </a:p>
          <a:p>
            <a:pPr>
              <a:buFontTx/>
              <a:buNone/>
            </a:pPr>
            <a:endParaRPr lang="en-US" altLang="en-US" sz="800" i="1" dirty="0"/>
          </a:p>
          <a:p>
            <a:pPr>
              <a:buNone/>
            </a:pPr>
            <a:r>
              <a:rPr lang="en-US" sz="2400" dirty="0"/>
              <a:t>bring...safely </a:t>
            </a:r>
            <a:r>
              <a:rPr lang="en-US" sz="2400" dirty="0" smtClean="0"/>
              <a:t>	  cured	     get </a:t>
            </a:r>
            <a:r>
              <a:rPr lang="en-US" sz="2400" dirty="0"/>
              <a:t>well </a:t>
            </a:r>
            <a:r>
              <a:rPr lang="en-US" sz="2400" dirty="0" smtClean="0"/>
              <a:t>    </a:t>
            </a:r>
            <a:r>
              <a:rPr lang="en-US" altLang="en-US" sz="2400" dirty="0" smtClean="0"/>
              <a:t>kept </a:t>
            </a:r>
            <a:r>
              <a:rPr lang="en-US" altLang="en-US" sz="2400" dirty="0"/>
              <a:t>from danger or destruction  </a:t>
            </a:r>
            <a:endParaRPr lang="en-US" sz="2400" dirty="0" smtClean="0"/>
          </a:p>
          <a:p>
            <a:pPr>
              <a:buFontTx/>
              <a:buNone/>
            </a:pPr>
            <a:r>
              <a:rPr lang="en-US" sz="2400" dirty="0"/>
              <a:t> </a:t>
            </a:r>
            <a:r>
              <a:rPr lang="en-US" sz="2400" dirty="0" smtClean="0"/>
              <a:t>   made </a:t>
            </a:r>
            <a:r>
              <a:rPr lang="en-US" sz="2400" dirty="0"/>
              <a:t>well </a:t>
            </a:r>
            <a:r>
              <a:rPr lang="en-US" sz="2400" dirty="0" smtClean="0"/>
              <a:t>       preserved         recovered         restored to health</a:t>
            </a:r>
          </a:p>
          <a:p>
            <a:pPr>
              <a:buFontTx/>
              <a:buNone/>
            </a:pPr>
            <a:endParaRPr lang="en-US" altLang="en-US" sz="800" dirty="0" smtClean="0"/>
          </a:p>
          <a:p>
            <a:pPr>
              <a:buFontTx/>
              <a:buNone/>
            </a:pPr>
            <a:endParaRPr lang="en-US" altLang="en-US" sz="800" dirty="0" smtClean="0"/>
          </a:p>
          <a:p>
            <a:pPr>
              <a:buFontTx/>
              <a:buNone/>
            </a:pPr>
            <a:r>
              <a:rPr lang="en-US" altLang="en-US" sz="2400" dirty="0" smtClean="0"/>
              <a:t>          Jesus is </a:t>
            </a:r>
            <a:r>
              <a:rPr lang="en-US" altLang="en-US" sz="2400" i="1" dirty="0" err="1" smtClean="0"/>
              <a:t>Juru</a:t>
            </a:r>
            <a:r>
              <a:rPr lang="en-US" altLang="en-US" sz="2400" i="1" dirty="0" smtClean="0"/>
              <a:t> </a:t>
            </a:r>
            <a:r>
              <a:rPr lang="en-US" altLang="en-US" sz="2400" i="1" dirty="0" err="1" smtClean="0"/>
              <a:t>Selamat</a:t>
            </a:r>
            <a:r>
              <a:rPr lang="en-US" altLang="en-US" sz="2400" i="1" dirty="0" smtClean="0"/>
              <a:t>                </a:t>
            </a:r>
            <a:r>
              <a:rPr lang="en-US" altLang="en-US" sz="2400" i="1" dirty="0" err="1" smtClean="0"/>
              <a:t>Utamakan</a:t>
            </a:r>
            <a:r>
              <a:rPr lang="en-US" altLang="en-US" sz="2400" i="1" dirty="0" smtClean="0"/>
              <a:t> </a:t>
            </a:r>
            <a:r>
              <a:rPr lang="en-US" altLang="en-US" sz="2400" i="1" dirty="0" err="1" smtClean="0"/>
              <a:t>Selamat</a:t>
            </a:r>
            <a:endParaRPr lang="en-US" altLang="en-US" sz="2400" i="1" dirty="0" smtClean="0"/>
          </a:p>
          <a:p>
            <a:pPr>
              <a:buFontTx/>
              <a:buNone/>
            </a:pPr>
            <a:endParaRPr lang="en-US" altLang="en-US" sz="2400" i="1" dirty="0"/>
          </a:p>
          <a:p>
            <a:pPr>
              <a:buFontTx/>
              <a:buNone/>
            </a:pPr>
            <a:endParaRPr lang="en-US" altLang="en-US" sz="2400" i="1" dirty="0" smtClean="0"/>
          </a:p>
          <a:p>
            <a:pPr>
              <a:buFontTx/>
              <a:buNone/>
            </a:pPr>
            <a:endParaRPr lang="en-US" altLang="en-US" sz="2400" i="1" dirty="0"/>
          </a:p>
          <a:p>
            <a:pPr>
              <a:buFontTx/>
              <a:buNone/>
            </a:pPr>
            <a:endParaRPr lang="en-US" altLang="en-US" sz="2400" dirty="0"/>
          </a:p>
          <a:p>
            <a:pPr>
              <a:buFontTx/>
              <a:buNone/>
            </a:pPr>
            <a:endParaRPr lang="en-US" altLang="en-US" sz="2400" dirty="0"/>
          </a:p>
        </p:txBody>
      </p:sp>
    </p:spTree>
    <p:extLst>
      <p:ext uri="{BB962C8B-B14F-4D97-AF65-F5344CB8AC3E}">
        <p14:creationId xmlns:p14="http://schemas.microsoft.com/office/powerpoint/2010/main" val="1483857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1000"/>
                                        <p:tgtEl>
                                          <p:spTgt spid="2">
                                            <p:txEl>
                                              <p:pRg st="11" end="11"/>
                                            </p:txEl>
                                          </p:spTgt>
                                        </p:tgtEl>
                                      </p:cBhvr>
                                    </p:animEffect>
                                    <p:anim calcmode="lin" valueType="num">
                                      <p:cBhvr>
                                        <p:cTn id="2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Personal journey </a:t>
            </a:r>
            <a:r>
              <a:rPr lang="en-US" sz="2400" b="1" dirty="0" smtClean="0">
                <a:solidFill>
                  <a:schemeClr val="bg1"/>
                </a:solidFill>
                <a:latin typeface="Verdana" pitchFamily="34" charset="0"/>
              </a:rPr>
              <a:t>(Just FYI)</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457200" y="1773972"/>
            <a:ext cx="8458200" cy="4093428"/>
          </a:xfrm>
          <a:prstGeom prst="rect">
            <a:avLst/>
          </a:prstGeom>
          <a:noFill/>
        </p:spPr>
        <p:txBody>
          <a:bodyPr wrap="square" rtlCol="0">
            <a:spAutoFit/>
          </a:bodyPr>
          <a:lstStyle/>
          <a:p>
            <a:pPr marL="457200" indent="-457200">
              <a:buFont typeface="Arial" panose="020B0604020202020204" pitchFamily="34" charset="0"/>
              <a:buChar char="•"/>
            </a:pPr>
            <a:r>
              <a:rPr lang="en-US" altLang="en-US" sz="2600" dirty="0" smtClean="0"/>
              <a:t>Pastor in US church – 2 years</a:t>
            </a:r>
          </a:p>
          <a:p>
            <a:pPr marL="457200" indent="-457200">
              <a:buFont typeface="Arial" panose="020B0604020202020204" pitchFamily="34" charset="0"/>
              <a:buChar char="•"/>
            </a:pPr>
            <a:r>
              <a:rPr lang="en-US" altLang="en-US" sz="2600" dirty="0" smtClean="0"/>
              <a:t>Ethiopia – 3 ½ years</a:t>
            </a:r>
          </a:p>
          <a:p>
            <a:pPr marL="457200" indent="-457200">
              <a:buFont typeface="Arial" panose="020B0604020202020204" pitchFamily="34" charset="0"/>
              <a:buChar char="•"/>
            </a:pPr>
            <a:r>
              <a:rPr lang="en-US" altLang="en-US" sz="2600" dirty="0" smtClean="0"/>
              <a:t>Indonesia – 7 years</a:t>
            </a:r>
          </a:p>
          <a:p>
            <a:pPr marL="457200" indent="-457200">
              <a:buFont typeface="Arial" panose="020B0604020202020204" pitchFamily="34" charset="0"/>
              <a:buChar char="•"/>
            </a:pPr>
            <a:r>
              <a:rPr lang="en-US" altLang="en-US" sz="2600" dirty="0" smtClean="0"/>
              <a:t>Teaching in seminary – 4 ½ years</a:t>
            </a:r>
          </a:p>
          <a:p>
            <a:pPr marL="457200" indent="-457200">
              <a:buFont typeface="Arial" panose="020B0604020202020204" pitchFamily="34" charset="0"/>
              <a:buChar char="•"/>
            </a:pPr>
            <a:r>
              <a:rPr lang="en-US" altLang="en-US" sz="2600" dirty="0" smtClean="0"/>
              <a:t>US-based roles in international mission – 20+ years</a:t>
            </a:r>
          </a:p>
          <a:p>
            <a:endParaRPr lang="en-US" altLang="en-US" sz="2600" dirty="0" smtClean="0"/>
          </a:p>
          <a:p>
            <a:pPr>
              <a:buFontTx/>
              <a:buNone/>
            </a:pPr>
            <a:r>
              <a:rPr lang="en-US" altLang="en-US" sz="2600" dirty="0" smtClean="0"/>
              <a:t>First bunch of years:  Evangelism &amp; church planting</a:t>
            </a:r>
          </a:p>
          <a:p>
            <a:pPr>
              <a:buFontTx/>
              <a:buNone/>
            </a:pPr>
            <a:endParaRPr lang="en-US" altLang="en-US" sz="2600" dirty="0" smtClean="0">
              <a:solidFill>
                <a:srgbClr val="800000"/>
              </a:solidFill>
            </a:endParaRPr>
          </a:p>
          <a:p>
            <a:pPr>
              <a:buFontTx/>
              <a:buNone/>
            </a:pPr>
            <a:r>
              <a:rPr lang="en-US" altLang="en-US" sz="2600" dirty="0" smtClean="0"/>
              <a:t>Bottom line:   Promoting the growth of Christ’s Church among the nations.</a:t>
            </a:r>
          </a:p>
        </p:txBody>
      </p:sp>
    </p:spTree>
    <p:extLst>
      <p:ext uri="{BB962C8B-B14F-4D97-AF65-F5344CB8AC3E}">
        <p14:creationId xmlns:p14="http://schemas.microsoft.com/office/powerpoint/2010/main" val="1515293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Health care in kingdom context</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79663" y="2362200"/>
            <a:ext cx="1977737" cy="3338370"/>
          </a:xfrm>
        </p:spPr>
        <p:txBody>
          <a:bodyPr>
            <a:normAutofit/>
          </a:bodyPr>
          <a:lstStyle/>
          <a:p>
            <a:pPr algn="ctr">
              <a:buFontTx/>
              <a:buNone/>
            </a:pPr>
            <a:r>
              <a:rPr lang="en-US" altLang="en-US" sz="2400" i="1" dirty="0" smtClean="0"/>
              <a:t>Working </a:t>
            </a:r>
          </a:p>
          <a:p>
            <a:pPr algn="ctr">
              <a:buFontTx/>
              <a:buNone/>
            </a:pPr>
            <a:r>
              <a:rPr lang="en-US" altLang="en-US" sz="2400" i="1" dirty="0" smtClean="0"/>
              <a:t>together as </a:t>
            </a:r>
          </a:p>
          <a:p>
            <a:pPr algn="ctr">
              <a:buFontTx/>
              <a:buNone/>
            </a:pPr>
            <a:r>
              <a:rPr lang="en-US" altLang="en-US" sz="2400" i="1" dirty="0" smtClean="0"/>
              <a:t>a seamless</a:t>
            </a:r>
          </a:p>
          <a:p>
            <a:pPr algn="ctr">
              <a:buFontTx/>
              <a:buNone/>
            </a:pPr>
            <a:r>
              <a:rPr lang="en-US" altLang="en-US" sz="2400" i="1" dirty="0" smtClean="0"/>
              <a:t>whole</a:t>
            </a:r>
          </a:p>
          <a:p>
            <a:pPr algn="ctr">
              <a:buFontTx/>
              <a:buNone/>
            </a:pPr>
            <a:endParaRPr lang="en-US" altLang="en-US" sz="2400" i="1" dirty="0" smtClean="0"/>
          </a:p>
          <a:p>
            <a:pPr>
              <a:buFontTx/>
              <a:buNone/>
            </a:pPr>
            <a:endParaRPr lang="en-US" altLang="en-US" sz="2400" i="1" dirty="0" smtClean="0"/>
          </a:p>
          <a:p>
            <a:pPr>
              <a:buFontTx/>
              <a:buNone/>
            </a:pPr>
            <a:endParaRPr lang="en-US" altLang="en-US" sz="2400" i="1" dirty="0"/>
          </a:p>
          <a:p>
            <a:pPr>
              <a:buFontTx/>
              <a:buNone/>
            </a:pPr>
            <a:endParaRPr lang="en-US" altLang="en-US" sz="2400" dirty="0"/>
          </a:p>
          <a:p>
            <a:pPr>
              <a:buFontTx/>
              <a:buNone/>
            </a:pPr>
            <a:endParaRPr lang="en-US" altLang="en-US"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695384"/>
            <a:ext cx="4397375" cy="431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Isosceles Triangle 16"/>
          <p:cNvSpPr/>
          <p:nvPr/>
        </p:nvSpPr>
        <p:spPr>
          <a:xfrm rot="10800000">
            <a:off x="3048000" y="3228901"/>
            <a:ext cx="2514599" cy="2286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3048000" y="2590800"/>
            <a:ext cx="2514599" cy="2286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19400" y="1905000"/>
            <a:ext cx="2743199" cy="338554"/>
          </a:xfrm>
          <a:prstGeom prst="rect">
            <a:avLst/>
          </a:prstGeom>
          <a:noFill/>
          <a:ln>
            <a:noFill/>
          </a:ln>
        </p:spPr>
        <p:txBody>
          <a:bodyPr wrap="square" rtlCol="0">
            <a:spAutoFit/>
          </a:bodyPr>
          <a:lstStyle/>
          <a:p>
            <a:pPr algn="ctr"/>
            <a:r>
              <a:rPr lang="en-US" sz="1600" b="1" dirty="0" smtClean="0"/>
              <a:t>SPIRITUAL TRANSFORMATION</a:t>
            </a:r>
            <a:endParaRPr lang="en-US" sz="1600" b="1" dirty="0"/>
          </a:p>
        </p:txBody>
      </p:sp>
      <p:sp>
        <p:nvSpPr>
          <p:cNvPr id="20" name="TextBox 19"/>
          <p:cNvSpPr txBox="1"/>
          <p:nvPr/>
        </p:nvSpPr>
        <p:spPr>
          <a:xfrm>
            <a:off x="5410200" y="2674203"/>
            <a:ext cx="1447800" cy="830997"/>
          </a:xfrm>
          <a:prstGeom prst="rect">
            <a:avLst/>
          </a:prstGeom>
          <a:noFill/>
          <a:ln>
            <a:noFill/>
          </a:ln>
        </p:spPr>
        <p:txBody>
          <a:bodyPr wrap="square" rtlCol="0">
            <a:spAutoFit/>
          </a:bodyPr>
          <a:lstStyle/>
          <a:p>
            <a:pPr algn="ctr"/>
            <a:r>
              <a:rPr lang="en-US" sz="1600" b="1" dirty="0" smtClean="0"/>
              <a:t>ESSENTIAL CLINICAL SERVICES</a:t>
            </a:r>
            <a:endParaRPr lang="en-US" sz="1600" b="1" dirty="0"/>
          </a:p>
        </p:txBody>
      </p:sp>
      <p:sp>
        <p:nvSpPr>
          <p:cNvPr id="21" name="TextBox 20"/>
          <p:cNvSpPr txBox="1"/>
          <p:nvPr/>
        </p:nvSpPr>
        <p:spPr>
          <a:xfrm>
            <a:off x="1752600" y="4876800"/>
            <a:ext cx="1524000" cy="584775"/>
          </a:xfrm>
          <a:prstGeom prst="rect">
            <a:avLst/>
          </a:prstGeom>
          <a:noFill/>
          <a:ln>
            <a:noFill/>
          </a:ln>
        </p:spPr>
        <p:txBody>
          <a:bodyPr wrap="square" rtlCol="0">
            <a:spAutoFit/>
          </a:bodyPr>
          <a:lstStyle/>
          <a:p>
            <a:pPr algn="ctr"/>
            <a:r>
              <a:rPr lang="en-US" sz="1600" b="1" dirty="0" smtClean="0"/>
              <a:t>PRIMARY EDUCATION</a:t>
            </a:r>
            <a:endParaRPr lang="en-US" sz="1600" b="1" dirty="0"/>
          </a:p>
        </p:txBody>
      </p:sp>
      <p:sp>
        <p:nvSpPr>
          <p:cNvPr id="22" name="TextBox 21"/>
          <p:cNvSpPr txBox="1"/>
          <p:nvPr/>
        </p:nvSpPr>
        <p:spPr>
          <a:xfrm>
            <a:off x="2933699" y="5671995"/>
            <a:ext cx="2743199" cy="338554"/>
          </a:xfrm>
          <a:prstGeom prst="rect">
            <a:avLst/>
          </a:prstGeom>
          <a:noFill/>
          <a:ln>
            <a:noFill/>
          </a:ln>
        </p:spPr>
        <p:txBody>
          <a:bodyPr wrap="square" rtlCol="0">
            <a:spAutoFit/>
          </a:bodyPr>
          <a:lstStyle/>
          <a:p>
            <a:pPr algn="ctr"/>
            <a:r>
              <a:rPr lang="en-US" sz="1600" b="1" dirty="0" smtClean="0"/>
              <a:t>DEVELOPMENT</a:t>
            </a:r>
            <a:endParaRPr lang="en-US" sz="1600" b="1" dirty="0"/>
          </a:p>
        </p:txBody>
      </p:sp>
      <p:sp>
        <p:nvSpPr>
          <p:cNvPr id="23" name="TextBox 22"/>
          <p:cNvSpPr txBox="1"/>
          <p:nvPr/>
        </p:nvSpPr>
        <p:spPr>
          <a:xfrm>
            <a:off x="5029200" y="4876800"/>
            <a:ext cx="1524000" cy="584775"/>
          </a:xfrm>
          <a:prstGeom prst="rect">
            <a:avLst/>
          </a:prstGeom>
          <a:noFill/>
          <a:ln>
            <a:noFill/>
          </a:ln>
        </p:spPr>
        <p:txBody>
          <a:bodyPr wrap="square" rtlCol="0">
            <a:spAutoFit/>
          </a:bodyPr>
          <a:lstStyle/>
          <a:p>
            <a:pPr algn="ctr"/>
            <a:r>
              <a:rPr lang="en-US" sz="1600" b="1" dirty="0" smtClean="0"/>
              <a:t>COMMUNITY HEALTH</a:t>
            </a:r>
            <a:endParaRPr lang="en-US" sz="1600" b="1" dirty="0"/>
          </a:p>
        </p:txBody>
      </p:sp>
      <p:sp>
        <p:nvSpPr>
          <p:cNvPr id="24" name="TextBox 23"/>
          <p:cNvSpPr txBox="1"/>
          <p:nvPr/>
        </p:nvSpPr>
        <p:spPr>
          <a:xfrm>
            <a:off x="3455987" y="3429000"/>
            <a:ext cx="1649413" cy="1323439"/>
          </a:xfrm>
          <a:prstGeom prst="rect">
            <a:avLst/>
          </a:prstGeom>
          <a:noFill/>
          <a:ln>
            <a:noFill/>
          </a:ln>
        </p:spPr>
        <p:txBody>
          <a:bodyPr wrap="square" rtlCol="0">
            <a:spAutoFit/>
          </a:bodyPr>
          <a:lstStyle/>
          <a:p>
            <a:pPr algn="ctr"/>
            <a:r>
              <a:rPr lang="en-US" sz="1600" b="1" dirty="0" smtClean="0"/>
              <a:t>CORE VALUES</a:t>
            </a:r>
          </a:p>
          <a:p>
            <a:pPr algn="ctr"/>
            <a:r>
              <a:rPr lang="en-US" sz="1600" b="1" i="1" dirty="0" smtClean="0"/>
              <a:t>The Gospel</a:t>
            </a:r>
          </a:p>
          <a:p>
            <a:pPr algn="ctr"/>
            <a:r>
              <a:rPr lang="en-US" sz="1600" b="1" i="1" dirty="0" smtClean="0"/>
              <a:t>The Poor</a:t>
            </a:r>
          </a:p>
          <a:p>
            <a:pPr algn="ctr"/>
            <a:r>
              <a:rPr lang="en-US" sz="1600" b="1" i="1" dirty="0" smtClean="0"/>
              <a:t>Health</a:t>
            </a:r>
          </a:p>
          <a:p>
            <a:pPr algn="ctr"/>
            <a:r>
              <a:rPr lang="en-US" sz="1600" b="1" i="1" dirty="0" smtClean="0"/>
              <a:t>Kingdom Ethics</a:t>
            </a:r>
            <a:endParaRPr lang="en-US" sz="1600" b="1" i="1" dirty="0"/>
          </a:p>
        </p:txBody>
      </p:sp>
      <p:sp>
        <p:nvSpPr>
          <p:cNvPr id="25" name="TextBox 24"/>
          <p:cNvSpPr txBox="1"/>
          <p:nvPr/>
        </p:nvSpPr>
        <p:spPr>
          <a:xfrm>
            <a:off x="1905000" y="2743200"/>
            <a:ext cx="1447800" cy="584775"/>
          </a:xfrm>
          <a:prstGeom prst="rect">
            <a:avLst/>
          </a:prstGeom>
          <a:noFill/>
          <a:ln>
            <a:noFill/>
          </a:ln>
        </p:spPr>
        <p:txBody>
          <a:bodyPr wrap="square" rtlCol="0">
            <a:spAutoFit/>
          </a:bodyPr>
          <a:lstStyle/>
          <a:p>
            <a:pPr algn="ctr"/>
            <a:r>
              <a:rPr lang="en-US" sz="1600" b="1" dirty="0" smtClean="0"/>
              <a:t>LEADERSHIP TRAINING</a:t>
            </a:r>
            <a:endParaRPr lang="en-US" sz="1600" b="1" dirty="0"/>
          </a:p>
        </p:txBody>
      </p:sp>
      <p:sp>
        <p:nvSpPr>
          <p:cNvPr id="26" name="Content Placeholder 1"/>
          <p:cNvSpPr txBox="1">
            <a:spLocks/>
          </p:cNvSpPr>
          <p:nvPr/>
        </p:nvSpPr>
        <p:spPr>
          <a:xfrm>
            <a:off x="6454775" y="4710099"/>
            <a:ext cx="2511136" cy="1843101"/>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en-US" altLang="en-US" sz="2400" i="1" dirty="0" smtClean="0"/>
              <a:t>Dr. </a:t>
            </a:r>
            <a:r>
              <a:rPr lang="en-US" altLang="en-US" sz="2400" i="1" dirty="0" err="1" smtClean="0"/>
              <a:t>Raju</a:t>
            </a:r>
            <a:r>
              <a:rPr lang="en-US" altLang="en-US" sz="2400" i="1" dirty="0" smtClean="0"/>
              <a:t> Abraham</a:t>
            </a:r>
          </a:p>
          <a:p>
            <a:pPr algn="ctr">
              <a:buNone/>
            </a:pPr>
            <a:r>
              <a:rPr lang="en-GB" sz="1800" dirty="0" err="1"/>
              <a:t>Kachhwa</a:t>
            </a:r>
            <a:r>
              <a:rPr lang="en-GB" sz="1800" dirty="0"/>
              <a:t> </a:t>
            </a:r>
            <a:endParaRPr lang="en-GB" sz="1800" dirty="0" smtClean="0"/>
          </a:p>
          <a:p>
            <a:pPr algn="ctr">
              <a:buNone/>
            </a:pPr>
            <a:r>
              <a:rPr lang="en-GB" sz="1800" dirty="0" smtClean="0"/>
              <a:t>Christian Hospital </a:t>
            </a:r>
          </a:p>
          <a:p>
            <a:pPr marL="0" indent="0" algn="ctr">
              <a:buNone/>
            </a:pPr>
            <a:r>
              <a:rPr lang="en-GB" sz="1800" dirty="0" smtClean="0"/>
              <a:t>Transformational </a:t>
            </a:r>
            <a:r>
              <a:rPr lang="en-GB" sz="1800" dirty="0"/>
              <a:t>Ministries</a:t>
            </a:r>
            <a:endParaRPr lang="en-US" sz="1800" dirty="0"/>
          </a:p>
          <a:p>
            <a:pPr algn="ctr">
              <a:buFontTx/>
              <a:buNone/>
            </a:pPr>
            <a:endParaRPr lang="en-US" altLang="en-US" sz="2400" dirty="0"/>
          </a:p>
        </p:txBody>
      </p:sp>
    </p:spTree>
    <p:extLst>
      <p:ext uri="{BB962C8B-B14F-4D97-AF65-F5344CB8AC3E}">
        <p14:creationId xmlns:p14="http://schemas.microsoft.com/office/powerpoint/2010/main" val="3572827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Two different paths</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905000"/>
            <a:ext cx="8382000" cy="4105133"/>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200"/>
              </a:spcAft>
              <a:buFontTx/>
              <a:buNone/>
            </a:pPr>
            <a:r>
              <a:rPr lang="en-US" sz="2800" dirty="0" smtClean="0"/>
              <a:t>	</a:t>
            </a:r>
            <a:endParaRPr 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3130212843"/>
              </p:ext>
            </p:extLst>
          </p:nvPr>
        </p:nvGraphicFramePr>
        <p:xfrm>
          <a:off x="609600" y="1752600"/>
          <a:ext cx="7772400" cy="421132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sz="2400" dirty="0" smtClean="0"/>
                        <a:t>IF</a:t>
                      </a:r>
                      <a:endParaRPr lang="en-US" sz="2400" dirty="0"/>
                    </a:p>
                  </a:txBody>
                  <a:tcPr/>
                </a:tc>
                <a:tc>
                  <a:txBody>
                    <a:bodyPr/>
                    <a:lstStyle/>
                    <a:p>
                      <a:pPr algn="ctr"/>
                      <a:r>
                        <a:rPr lang="en-US" sz="2400" dirty="0" smtClean="0"/>
                        <a:t>THEN</a:t>
                      </a:r>
                      <a:endParaRPr lang="en-US" sz="2400" dirty="0"/>
                    </a:p>
                  </a:txBody>
                  <a:tcPr/>
                </a:tc>
              </a:tr>
              <a:tr h="370840">
                <a:tc>
                  <a:txBody>
                    <a:bodyPr/>
                    <a:lstStyle/>
                    <a:p>
                      <a:r>
                        <a:rPr lang="en-US" dirty="0" smtClean="0"/>
                        <a:t>Good News is primarily about life after death</a:t>
                      </a:r>
                      <a:endParaRPr lang="en-US" dirty="0"/>
                    </a:p>
                  </a:txBody>
                  <a:tcPr>
                    <a:solidFill>
                      <a:schemeClr val="tx2">
                        <a:lumMod val="20000"/>
                        <a:lumOff val="80000"/>
                      </a:schemeClr>
                    </a:solidFill>
                  </a:tcPr>
                </a:tc>
                <a:tc>
                  <a:txBody>
                    <a:bodyPr/>
                    <a:lstStyle/>
                    <a:p>
                      <a:r>
                        <a:rPr lang="en-US" dirty="0" smtClean="0"/>
                        <a:t>Health mission is a means to a spiritual evangelization</a:t>
                      </a:r>
                      <a:endParaRPr lang="en-US" dirty="0"/>
                    </a:p>
                  </a:txBody>
                  <a:tcPr>
                    <a:solidFill>
                      <a:schemeClr val="tx2">
                        <a:lumMod val="20000"/>
                        <a:lumOff val="80000"/>
                      </a:schemeClr>
                    </a:solidFill>
                  </a:tcPr>
                </a:tc>
              </a:tr>
              <a:tr h="370840">
                <a:tc>
                  <a:txBody>
                    <a:bodyPr/>
                    <a:lstStyle/>
                    <a:p>
                      <a:r>
                        <a:rPr lang="en-US" dirty="0" smtClean="0"/>
                        <a:t>Evangelism</a:t>
                      </a:r>
                      <a:r>
                        <a:rPr lang="en-US" baseline="0" dirty="0" smtClean="0"/>
                        <a:t> is proclamation toward a spiritual conversion</a:t>
                      </a:r>
                    </a:p>
                    <a:p>
                      <a:endParaRPr lang="en-US" baseline="0" dirty="0" smtClean="0"/>
                    </a:p>
                  </a:txBody>
                  <a:tcPr>
                    <a:solidFill>
                      <a:schemeClr val="tx2">
                        <a:lumMod val="20000"/>
                        <a:lumOff val="80000"/>
                      </a:schemeClr>
                    </a:solidFill>
                  </a:tcPr>
                </a:tc>
                <a:tc>
                  <a:txBody>
                    <a:bodyPr/>
                    <a:lstStyle/>
                    <a:p>
                      <a:r>
                        <a:rPr lang="en-US" dirty="0" smtClean="0"/>
                        <a:t>Health ministries are good thing to do</a:t>
                      </a:r>
                      <a:r>
                        <a:rPr lang="en-US" baseline="0" dirty="0" smtClean="0"/>
                        <a:t> but secondary</a:t>
                      </a:r>
                      <a:endParaRPr lang="en-US" dirty="0"/>
                    </a:p>
                  </a:txBody>
                  <a:tcPr>
                    <a:solidFill>
                      <a:schemeClr val="tx2">
                        <a:lumMod val="20000"/>
                        <a:lumOff val="80000"/>
                      </a:schemeClr>
                    </a:solidFill>
                  </a:tcPr>
                </a:tc>
              </a:tr>
              <a:tr h="370840">
                <a:tc>
                  <a:txBody>
                    <a:bodyPr/>
                    <a:lstStyle/>
                    <a:p>
                      <a:endParaRPr lang="en-US" dirty="0">
                        <a:solidFill>
                          <a:schemeClr val="bg1"/>
                        </a:solidFill>
                      </a:endParaRPr>
                    </a:p>
                  </a:txBody>
                  <a:tcPr>
                    <a:solidFill>
                      <a:schemeClr val="bg1"/>
                    </a:solidFill>
                  </a:tcPr>
                </a:tc>
                <a:tc>
                  <a:txBody>
                    <a:bodyPr/>
                    <a:lstStyle/>
                    <a:p>
                      <a:endParaRPr lang="en-US" dirty="0">
                        <a:solidFill>
                          <a:schemeClr val="bg1"/>
                        </a:solidFill>
                      </a:endParaRPr>
                    </a:p>
                  </a:txBody>
                  <a:tcPr>
                    <a:noFill/>
                  </a:tcPr>
                </a:tc>
              </a:tr>
              <a:tr h="370840">
                <a:tc>
                  <a:txBody>
                    <a:bodyPr/>
                    <a:lstStyle/>
                    <a:p>
                      <a:r>
                        <a:rPr lang="en-US" dirty="0" smtClean="0">
                          <a:solidFill>
                            <a:schemeClr val="bg1"/>
                          </a:solidFill>
                        </a:rPr>
                        <a:t>Good News of the Kingdom begins</a:t>
                      </a:r>
                      <a:r>
                        <a:rPr lang="en-US" baseline="0" dirty="0" smtClean="0">
                          <a:solidFill>
                            <a:schemeClr val="bg1"/>
                          </a:solidFill>
                        </a:rPr>
                        <a:t> with</a:t>
                      </a:r>
                      <a:r>
                        <a:rPr lang="en-US" dirty="0" smtClean="0">
                          <a:solidFill>
                            <a:schemeClr val="bg1"/>
                          </a:solidFill>
                        </a:rPr>
                        <a:t> </a:t>
                      </a:r>
                      <a:r>
                        <a:rPr lang="en-US" baseline="0" dirty="0" smtClean="0">
                          <a:solidFill>
                            <a:schemeClr val="bg1"/>
                          </a:solidFill>
                        </a:rPr>
                        <a:t>God’s will done on earth as in heaven</a:t>
                      </a:r>
                      <a:endParaRPr lang="en-US" dirty="0">
                        <a:solidFill>
                          <a:schemeClr val="bg1"/>
                        </a:solidFill>
                      </a:endParaRPr>
                    </a:p>
                  </a:txBody>
                  <a:tcPr>
                    <a:solidFill>
                      <a:schemeClr val="accent6">
                        <a:lumMod val="75000"/>
                      </a:schemeClr>
                    </a:solidFill>
                  </a:tcPr>
                </a:tc>
                <a:tc>
                  <a:txBody>
                    <a:bodyPr/>
                    <a:lstStyle/>
                    <a:p>
                      <a:r>
                        <a:rPr lang="en-US" dirty="0" smtClean="0">
                          <a:solidFill>
                            <a:schemeClr val="bg1"/>
                          </a:solidFill>
                        </a:rPr>
                        <a:t>Ministr</a:t>
                      </a:r>
                      <a:r>
                        <a:rPr lang="en-US" baseline="0" dirty="0" smtClean="0">
                          <a:solidFill>
                            <a:schemeClr val="bg1"/>
                          </a:solidFill>
                        </a:rPr>
                        <a:t>ies of healing and promoting health are a core expression of Good News</a:t>
                      </a:r>
                      <a:endParaRPr lang="en-US" dirty="0">
                        <a:solidFill>
                          <a:schemeClr val="bg1"/>
                        </a:solidFill>
                      </a:endParaRPr>
                    </a:p>
                  </a:txBody>
                  <a:tcPr>
                    <a:solidFill>
                      <a:schemeClr val="accent6">
                        <a:lumMod val="75000"/>
                      </a:schemeClr>
                    </a:solidFill>
                  </a:tcPr>
                </a:tc>
              </a:tr>
              <a:tr h="370840">
                <a:tc>
                  <a:txBody>
                    <a:bodyPr/>
                    <a:lstStyle/>
                    <a:p>
                      <a:r>
                        <a:rPr lang="en-US" dirty="0" smtClean="0">
                          <a:solidFill>
                            <a:schemeClr val="bg1"/>
                          </a:solidFill>
                        </a:rPr>
                        <a:t>Evangelism is the integrated tasks</a:t>
                      </a:r>
                      <a:r>
                        <a:rPr lang="en-US" baseline="0" dirty="0" smtClean="0">
                          <a:solidFill>
                            <a:schemeClr val="bg1"/>
                          </a:solidFill>
                        </a:rPr>
                        <a:t> of proclaiming, healing and setting free  as Jesus practiced and taught</a:t>
                      </a:r>
                      <a:endParaRPr lang="en-US" dirty="0">
                        <a:solidFill>
                          <a:schemeClr val="bg1"/>
                        </a:solidFill>
                      </a:endParaRPr>
                    </a:p>
                  </a:txBody>
                  <a:tcPr>
                    <a:solidFill>
                      <a:schemeClr val="accent6">
                        <a:lumMod val="75000"/>
                      </a:schemeClr>
                    </a:solidFill>
                  </a:tcPr>
                </a:tc>
                <a:tc>
                  <a:txBody>
                    <a:bodyPr/>
                    <a:lstStyle/>
                    <a:p>
                      <a:r>
                        <a:rPr lang="en-US" dirty="0" smtClean="0">
                          <a:solidFill>
                            <a:schemeClr val="bg1"/>
                          </a:solidFill>
                        </a:rPr>
                        <a:t>Health ministries are a primary expression of what happens when “God is in charge”</a:t>
                      </a:r>
                      <a:endParaRPr lang="en-US" dirty="0">
                        <a:solidFill>
                          <a:schemeClr val="bg1"/>
                        </a:solidFill>
                      </a:endParaRPr>
                    </a:p>
                  </a:txBody>
                  <a:tcPr>
                    <a:solidFill>
                      <a:schemeClr val="accent6">
                        <a:lumMod val="75000"/>
                      </a:schemeClr>
                    </a:solidFill>
                  </a:tcPr>
                </a:tc>
              </a:tr>
            </a:tbl>
          </a:graphicData>
        </a:graphic>
      </p:graphicFrame>
    </p:spTree>
    <p:extLst>
      <p:ext uri="{BB962C8B-B14F-4D97-AF65-F5344CB8AC3E}">
        <p14:creationId xmlns:p14="http://schemas.microsoft.com/office/powerpoint/2010/main" val="3683413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 subversive movement</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905000"/>
            <a:ext cx="8382000" cy="4105133"/>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200"/>
              </a:spcAft>
              <a:buFontTx/>
              <a:buNone/>
            </a:pPr>
            <a:r>
              <a:rPr lang="en-US" sz="2800" dirty="0" smtClean="0"/>
              <a:t>“Thy kingdom come”  a subversive statement</a:t>
            </a:r>
          </a:p>
          <a:p>
            <a:pPr>
              <a:lnSpc>
                <a:spcPct val="90000"/>
              </a:lnSpc>
              <a:spcAft>
                <a:spcPts val="1200"/>
              </a:spcAft>
              <a:buFontTx/>
              <a:buNone/>
            </a:pPr>
            <a:r>
              <a:rPr lang="en-US" sz="2400" dirty="0" smtClean="0"/>
              <a:t>Destabilizes </a:t>
            </a:r>
          </a:p>
          <a:p>
            <a:pPr>
              <a:lnSpc>
                <a:spcPct val="90000"/>
              </a:lnSpc>
              <a:spcAft>
                <a:spcPts val="1200"/>
              </a:spcAft>
              <a:buFontTx/>
              <a:buNone/>
            </a:pPr>
            <a:r>
              <a:rPr lang="en-US" sz="2400" dirty="0" smtClean="0"/>
              <a:t>We want a “spiritual” savior -  we got a political one</a:t>
            </a:r>
          </a:p>
          <a:p>
            <a:pPr>
              <a:lnSpc>
                <a:spcPct val="90000"/>
              </a:lnSpc>
              <a:spcAft>
                <a:spcPts val="1200"/>
              </a:spcAft>
              <a:buFontTx/>
              <a:buNone/>
            </a:pPr>
            <a:r>
              <a:rPr lang="en-US" sz="2400" dirty="0" smtClean="0"/>
              <a:t>    “</a:t>
            </a:r>
            <a:r>
              <a:rPr lang="en-US" sz="2400" dirty="0"/>
              <a:t>Christians have a long history of trying to squeeze Jesus out of public life and reduce him to a private little Savior. But to do this is to ignore what the Bible really says. Jesus talks a great deal about the kingdom of God -- and what he means by that is a public life reorganized toward neighborliness”  </a:t>
            </a:r>
            <a:endParaRPr lang="en-US" sz="1800" dirty="0"/>
          </a:p>
          <a:p>
            <a:pPr algn="r">
              <a:lnSpc>
                <a:spcPct val="90000"/>
              </a:lnSpc>
              <a:spcAft>
                <a:spcPts val="1200"/>
              </a:spcAft>
              <a:buFontTx/>
              <a:buNone/>
            </a:pPr>
            <a:r>
              <a:rPr lang="en-US" sz="1800" dirty="0" smtClean="0"/>
              <a:t>Walter </a:t>
            </a:r>
            <a:r>
              <a:rPr lang="en-US" sz="1800" dirty="0" err="1" smtClean="0"/>
              <a:t>Brueggemann</a:t>
            </a:r>
            <a:r>
              <a:rPr lang="en-US" sz="1800" dirty="0" smtClean="0"/>
              <a:t> – “The </a:t>
            </a:r>
            <a:r>
              <a:rPr lang="en-US" sz="1800" dirty="0"/>
              <a:t>Liturgy of Abundance, The Myth of </a:t>
            </a:r>
            <a:r>
              <a:rPr lang="en-US" sz="1800" dirty="0" smtClean="0"/>
              <a:t>Scarcity” </a:t>
            </a:r>
            <a:endParaRPr lang="en-US" sz="1800" dirty="0"/>
          </a:p>
        </p:txBody>
      </p:sp>
    </p:spTree>
    <p:extLst>
      <p:ext uri="{BB962C8B-B14F-4D97-AF65-F5344CB8AC3E}">
        <p14:creationId xmlns:p14="http://schemas.microsoft.com/office/powerpoint/2010/main" val="2911608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So we don’t “build” the kingdom</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904999"/>
            <a:ext cx="8382000" cy="4105133"/>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200"/>
              </a:spcAft>
              <a:buFontTx/>
              <a:buNone/>
            </a:pPr>
            <a:r>
              <a:rPr lang="en-US" sz="2200" b="1" dirty="0" smtClean="0"/>
              <a:t>Good News!  It is already here.  Breaking in from the Future</a:t>
            </a:r>
          </a:p>
          <a:p>
            <a:pPr>
              <a:lnSpc>
                <a:spcPct val="90000"/>
              </a:lnSpc>
              <a:spcAft>
                <a:spcPts val="1200"/>
              </a:spcAft>
              <a:buFontTx/>
              <a:buNone/>
            </a:pPr>
            <a:r>
              <a:rPr lang="en-US" sz="2200" dirty="0"/>
              <a:t>	</a:t>
            </a:r>
            <a:r>
              <a:rPr lang="en-US" sz="2200" dirty="0" smtClean="0"/>
              <a:t>We </a:t>
            </a:r>
            <a:r>
              <a:rPr lang="en-US" sz="2200" b="1" dirty="0" smtClean="0">
                <a:solidFill>
                  <a:schemeClr val="accent6">
                    <a:lumMod val="75000"/>
                  </a:schemeClr>
                </a:solidFill>
              </a:rPr>
              <a:t>believe</a:t>
            </a:r>
            <a:r>
              <a:rPr lang="en-US" sz="2200" dirty="0" smtClean="0"/>
              <a:t> it – it is the WAY</a:t>
            </a:r>
          </a:p>
          <a:p>
            <a:pPr>
              <a:lnSpc>
                <a:spcPct val="90000"/>
              </a:lnSpc>
              <a:spcAft>
                <a:spcPts val="1200"/>
              </a:spcAft>
              <a:buFontTx/>
              <a:buNone/>
            </a:pPr>
            <a:r>
              <a:rPr lang="en-US" sz="2200" dirty="0"/>
              <a:t>	</a:t>
            </a:r>
            <a:r>
              <a:rPr lang="en-US" sz="2200" dirty="0" smtClean="0"/>
              <a:t>We </a:t>
            </a:r>
            <a:r>
              <a:rPr lang="en-US" sz="2200" b="1" dirty="0" smtClean="0">
                <a:solidFill>
                  <a:schemeClr val="accent6">
                    <a:lumMod val="75000"/>
                  </a:schemeClr>
                </a:solidFill>
              </a:rPr>
              <a:t>turn around </a:t>
            </a:r>
            <a:r>
              <a:rPr lang="en-US" sz="2200" dirty="0" smtClean="0"/>
              <a:t>(repent) from following NOT-THE-WAY</a:t>
            </a:r>
          </a:p>
          <a:p>
            <a:pPr>
              <a:lnSpc>
                <a:spcPct val="90000"/>
              </a:lnSpc>
              <a:spcAft>
                <a:spcPts val="1200"/>
              </a:spcAft>
              <a:buFontTx/>
              <a:buNone/>
            </a:pPr>
            <a:r>
              <a:rPr lang="en-US" sz="2200" dirty="0"/>
              <a:t>	</a:t>
            </a:r>
            <a:r>
              <a:rPr lang="en-US" sz="2200" dirty="0" smtClean="0"/>
              <a:t>We </a:t>
            </a:r>
            <a:r>
              <a:rPr lang="en-US" sz="2200" b="1" dirty="0" smtClean="0">
                <a:solidFill>
                  <a:schemeClr val="accent6">
                    <a:lumMod val="75000"/>
                  </a:schemeClr>
                </a:solidFill>
              </a:rPr>
              <a:t>persist in learning </a:t>
            </a:r>
            <a:r>
              <a:rPr lang="en-US" sz="2200" dirty="0" smtClean="0"/>
              <a:t>(disciples) together how to live into this reality</a:t>
            </a:r>
          </a:p>
          <a:p>
            <a:pPr>
              <a:lnSpc>
                <a:spcPct val="90000"/>
              </a:lnSpc>
              <a:spcAft>
                <a:spcPts val="1200"/>
              </a:spcAft>
              <a:buFontTx/>
              <a:buNone/>
            </a:pPr>
            <a:endParaRPr lang="en-US" sz="2200" dirty="0"/>
          </a:p>
          <a:p>
            <a:pPr>
              <a:lnSpc>
                <a:spcPct val="90000"/>
              </a:lnSpc>
              <a:spcAft>
                <a:spcPts val="1200"/>
              </a:spcAft>
              <a:buFontTx/>
              <a:buNone/>
            </a:pPr>
            <a:r>
              <a:rPr lang="en-US" sz="2200" b="1" dirty="0" smtClean="0"/>
              <a:t>The Kingdom – THE WAY – re-orders everything</a:t>
            </a:r>
          </a:p>
          <a:p>
            <a:pPr>
              <a:lnSpc>
                <a:spcPct val="90000"/>
              </a:lnSpc>
              <a:spcAft>
                <a:spcPts val="1200"/>
              </a:spcAft>
              <a:buFontTx/>
              <a:buNone/>
            </a:pPr>
            <a:r>
              <a:rPr lang="en-US" sz="2200" dirty="0"/>
              <a:t>	</a:t>
            </a:r>
            <a:r>
              <a:rPr lang="en-US" sz="2200" dirty="0" smtClean="0"/>
              <a:t>	</a:t>
            </a:r>
            <a:r>
              <a:rPr lang="en-US" sz="2200" b="1" dirty="0" smtClean="0"/>
              <a:t>EVERYTHING !</a:t>
            </a:r>
            <a:endParaRPr lang="en-US" sz="2200" b="1" dirty="0"/>
          </a:p>
        </p:txBody>
      </p:sp>
    </p:spTree>
    <p:extLst>
      <p:ext uri="{BB962C8B-B14F-4D97-AF65-F5344CB8AC3E}">
        <p14:creationId xmlns:p14="http://schemas.microsoft.com/office/powerpoint/2010/main" val="2249160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1000"/>
                                        <p:tgtEl>
                                          <p:spTgt spid="8">
                                            <p:txEl>
                                              <p:pRg st="6" end="6"/>
                                            </p:txEl>
                                          </p:spTgt>
                                        </p:tgtEl>
                                      </p:cBhvr>
                                    </p:animEffect>
                                    <p:anim calcmode="lin" valueType="num">
                                      <p:cBhvr>
                                        <p:cTn id="3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Even influences government</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914400" y="1990867"/>
            <a:ext cx="8382000" cy="4105133"/>
          </a:xfrm>
          <a:prstGeom prst="rect">
            <a:avLst/>
          </a:prstGeom>
          <a:solidFill>
            <a:schemeClr val="bg1"/>
          </a:solidFill>
          <a:ln w="28575">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200"/>
              </a:spcAft>
              <a:buFontTx/>
              <a:buNone/>
            </a:pPr>
            <a:endParaRPr lang="en-US" sz="2200" b="1" dirty="0" smtClean="0"/>
          </a:p>
          <a:p>
            <a:pPr>
              <a:lnSpc>
                <a:spcPct val="90000"/>
              </a:lnSpc>
              <a:spcAft>
                <a:spcPts val="1200"/>
              </a:spcAft>
              <a:buFontTx/>
              <a:buNone/>
            </a:pPr>
            <a:endParaRPr lang="en-US" sz="2200" b="1" dirty="0"/>
          </a:p>
          <a:p>
            <a:pPr>
              <a:lnSpc>
                <a:spcPct val="90000"/>
              </a:lnSpc>
              <a:spcAft>
                <a:spcPts val="1200"/>
              </a:spcAft>
              <a:buFontTx/>
              <a:buNone/>
            </a:pPr>
            <a:r>
              <a:rPr lang="en-US" sz="2200" b="1" dirty="0" smtClean="0"/>
              <a:t>Building public and political will to end hunger</a:t>
            </a:r>
          </a:p>
          <a:p>
            <a:pPr>
              <a:lnSpc>
                <a:spcPct val="90000"/>
              </a:lnSpc>
              <a:spcAft>
                <a:spcPts val="1200"/>
              </a:spcAft>
              <a:buFontTx/>
              <a:buNone/>
            </a:pPr>
            <a:r>
              <a:rPr lang="en-US" sz="2200" b="1" dirty="0" smtClean="0"/>
              <a:t>Collective Christian Voice  </a:t>
            </a:r>
          </a:p>
          <a:p>
            <a:pPr>
              <a:lnSpc>
                <a:spcPct val="90000"/>
              </a:lnSpc>
              <a:spcAft>
                <a:spcPts val="1200"/>
              </a:spcAft>
              <a:buFontTx/>
              <a:buNone/>
            </a:pPr>
            <a:r>
              <a:rPr lang="en-US" sz="2200" b="1" dirty="0" smtClean="0"/>
              <a:t>Stewards of our citizenship</a:t>
            </a:r>
          </a:p>
          <a:p>
            <a:pPr>
              <a:lnSpc>
                <a:spcPct val="90000"/>
              </a:lnSpc>
              <a:spcAft>
                <a:spcPts val="1200"/>
              </a:spcAft>
              <a:buFontTx/>
              <a:buNone/>
            </a:pPr>
            <a:r>
              <a:rPr lang="en-US" sz="2200" b="1" dirty="0" smtClean="0"/>
              <a:t>Accountable</a:t>
            </a:r>
          </a:p>
          <a:p>
            <a:pPr>
              <a:lnSpc>
                <a:spcPct val="90000"/>
              </a:lnSpc>
              <a:spcAft>
                <a:spcPts val="1200"/>
              </a:spcAft>
              <a:buFontTx/>
              <a:buNone/>
            </a:pPr>
            <a:r>
              <a:rPr lang="en-US" sz="2200" b="1" dirty="0" smtClean="0"/>
              <a:t>“…the least of these…”</a:t>
            </a:r>
            <a:endParaRPr lang="en-US" sz="2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76400"/>
            <a:ext cx="4255988" cy="1194232"/>
          </a:xfrm>
          <a:prstGeom prst="rect">
            <a:avLst/>
          </a:prstGeom>
        </p:spPr>
      </p:pic>
    </p:spTree>
    <p:extLst>
      <p:ext uri="{BB962C8B-B14F-4D97-AF65-F5344CB8AC3E}">
        <p14:creationId xmlns:p14="http://schemas.microsoft.com/office/powerpoint/2010/main" val="2915781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1000"/>
                                        <p:tgtEl>
                                          <p:spTgt spid="8">
                                            <p:txEl>
                                              <p:pRg st="5" end="5"/>
                                            </p:txEl>
                                          </p:spTgt>
                                        </p:tgtEl>
                                      </p:cBhvr>
                                    </p:animEffect>
                                    <p:anim calcmode="lin" valueType="num">
                                      <p:cBhvr>
                                        <p:cTn id="2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1000"/>
                                        <p:tgtEl>
                                          <p:spTgt spid="8">
                                            <p:txEl>
                                              <p:pRg st="6" end="6"/>
                                            </p:txEl>
                                          </p:spTgt>
                                        </p:tgtEl>
                                      </p:cBhvr>
                                    </p:animEffect>
                                    <p:anim calcmode="lin" valueType="num">
                                      <p:cBhvr>
                                        <p:cTn id="3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algn="l"/>
            <a:r>
              <a:rPr lang="en-US" sz="2400" b="1" dirty="0" smtClean="0">
                <a:solidFill>
                  <a:schemeClr val="bg1"/>
                </a:solidFill>
                <a:latin typeface="Verdana" pitchFamily="34" charset="0"/>
              </a:rPr>
              <a:t>In groups of 3, pray and talk about how approaching your medical mission with 1 or 2    of these Kingdom traits in mind might change your work.</a:t>
            </a:r>
            <a:endParaRPr lang="en-US" sz="24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76200" y="1905000"/>
            <a:ext cx="8839200" cy="4105133"/>
          </a:xfrm>
          <a:prstGeom prst="rect">
            <a:avLst/>
          </a:prstGeom>
          <a:solidFill>
            <a:schemeClr val="bg1"/>
          </a:solidFill>
          <a:ln w="28575">
            <a:no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80000"/>
              </a:lnSpc>
              <a:spcAft>
                <a:spcPct val="15000"/>
              </a:spcAft>
            </a:pPr>
            <a:r>
              <a:rPr lang="en-US" altLang="en-US" sz="2600" b="1" dirty="0"/>
              <a:t>Equality </a:t>
            </a:r>
            <a:r>
              <a:rPr lang="en-US" altLang="en-US" sz="2600" dirty="0"/>
              <a:t>&amp; </a:t>
            </a:r>
            <a:r>
              <a:rPr lang="en-US" altLang="en-US" sz="2600" b="1" dirty="0"/>
              <a:t>fairness</a:t>
            </a:r>
            <a:r>
              <a:rPr lang="en-US" altLang="en-US" sz="2600" dirty="0"/>
              <a:t> – not domination</a:t>
            </a:r>
          </a:p>
          <a:p>
            <a:pPr lvl="1">
              <a:lnSpc>
                <a:spcPct val="80000"/>
              </a:lnSpc>
              <a:spcAft>
                <a:spcPct val="15000"/>
              </a:spcAft>
            </a:pPr>
            <a:r>
              <a:rPr lang="en-US" altLang="en-US" sz="2600" b="1" dirty="0"/>
              <a:t>The poor go first</a:t>
            </a:r>
            <a:r>
              <a:rPr lang="en-US" altLang="en-US" sz="2600" dirty="0"/>
              <a:t> – not </a:t>
            </a:r>
            <a:r>
              <a:rPr lang="en-US" altLang="en-US" sz="2600" dirty="0" smtClean="0"/>
              <a:t>last                  </a:t>
            </a:r>
            <a:r>
              <a:rPr lang="en-US" altLang="en-US" sz="2600" b="1" dirty="0" smtClean="0"/>
              <a:t>Trust – </a:t>
            </a:r>
            <a:r>
              <a:rPr lang="en-US" altLang="en-US" sz="2600" dirty="0" smtClean="0"/>
              <a:t>not fear</a:t>
            </a:r>
            <a:endParaRPr lang="en-US" altLang="en-US" sz="2600" b="1" dirty="0"/>
          </a:p>
          <a:p>
            <a:pPr lvl="1">
              <a:lnSpc>
                <a:spcPct val="80000"/>
              </a:lnSpc>
              <a:spcAft>
                <a:spcPct val="15000"/>
              </a:spcAft>
            </a:pPr>
            <a:r>
              <a:rPr lang="en-US" altLang="en-US" sz="2600" b="1" dirty="0" smtClean="0"/>
              <a:t>Generosity</a:t>
            </a:r>
            <a:r>
              <a:rPr lang="en-US" altLang="en-US" sz="2600" dirty="0" smtClean="0"/>
              <a:t> </a:t>
            </a:r>
            <a:r>
              <a:rPr lang="en-US" altLang="en-US" sz="2600" dirty="0"/>
              <a:t>– not </a:t>
            </a:r>
            <a:r>
              <a:rPr lang="en-US" altLang="en-US" sz="2600" dirty="0" smtClean="0"/>
              <a:t>greed            </a:t>
            </a:r>
            <a:r>
              <a:rPr lang="en-US" altLang="en-US" sz="2600" b="1" dirty="0" smtClean="0"/>
              <a:t>Self-giving love</a:t>
            </a:r>
            <a:r>
              <a:rPr lang="en-US" altLang="en-US" sz="2600" dirty="0" smtClean="0"/>
              <a:t> – not fearful hate</a:t>
            </a:r>
            <a:endParaRPr lang="en-US" altLang="en-US" sz="2600" dirty="0"/>
          </a:p>
          <a:p>
            <a:pPr lvl="1">
              <a:lnSpc>
                <a:spcPct val="80000"/>
              </a:lnSpc>
              <a:spcAft>
                <a:spcPct val="15000"/>
              </a:spcAft>
            </a:pPr>
            <a:r>
              <a:rPr lang="en-US" altLang="en-US" sz="2600" b="1" dirty="0"/>
              <a:t>Humility</a:t>
            </a:r>
            <a:r>
              <a:rPr lang="en-US" altLang="en-US" sz="2600" dirty="0"/>
              <a:t> &amp; </a:t>
            </a:r>
            <a:r>
              <a:rPr lang="en-US" altLang="en-US" sz="2600" b="1" dirty="0"/>
              <a:t>respect</a:t>
            </a:r>
            <a:r>
              <a:rPr lang="en-US" altLang="en-US" sz="2600" dirty="0"/>
              <a:t> – not arrogance</a:t>
            </a:r>
          </a:p>
          <a:p>
            <a:pPr lvl="1">
              <a:lnSpc>
                <a:spcPct val="80000"/>
              </a:lnSpc>
              <a:spcAft>
                <a:spcPct val="15000"/>
              </a:spcAft>
            </a:pPr>
            <a:r>
              <a:rPr lang="en-US" altLang="en-US" sz="2600" b="1" dirty="0"/>
              <a:t>Hospitality </a:t>
            </a:r>
            <a:r>
              <a:rPr lang="en-US" altLang="en-US" sz="2600" dirty="0"/>
              <a:t>– not </a:t>
            </a:r>
            <a:r>
              <a:rPr lang="en-US" altLang="en-US" sz="2600" dirty="0" smtClean="0"/>
              <a:t>hatred                  </a:t>
            </a:r>
            <a:r>
              <a:rPr lang="en-US" altLang="en-US" sz="2600" b="1" dirty="0" smtClean="0"/>
              <a:t>Peacemaking </a:t>
            </a:r>
            <a:r>
              <a:rPr lang="en-US" altLang="en-US" sz="2600" dirty="0"/>
              <a:t>– not </a:t>
            </a:r>
            <a:r>
              <a:rPr lang="en-US" altLang="en-US" sz="2600" dirty="0" smtClean="0"/>
              <a:t>war</a:t>
            </a:r>
            <a:endParaRPr lang="en-US" altLang="en-US" sz="2600" dirty="0"/>
          </a:p>
          <a:p>
            <a:pPr lvl="1">
              <a:lnSpc>
                <a:spcPct val="80000"/>
              </a:lnSpc>
              <a:spcAft>
                <a:spcPct val="15000"/>
              </a:spcAft>
            </a:pPr>
            <a:r>
              <a:rPr lang="en-US" altLang="en-US" sz="2600" b="1" dirty="0" smtClean="0"/>
              <a:t>Hope</a:t>
            </a:r>
            <a:r>
              <a:rPr lang="en-US" altLang="en-US" sz="2600" dirty="0" smtClean="0"/>
              <a:t>  </a:t>
            </a:r>
            <a:r>
              <a:rPr lang="en-US" altLang="en-US" sz="2600" dirty="0"/>
              <a:t>- not </a:t>
            </a:r>
            <a:r>
              <a:rPr lang="en-US" altLang="en-US" sz="2600" dirty="0" smtClean="0"/>
              <a:t>despair                    </a:t>
            </a:r>
            <a:r>
              <a:rPr lang="en-US" altLang="en-US" sz="2600" b="1" dirty="0"/>
              <a:t>Truth</a:t>
            </a:r>
            <a:r>
              <a:rPr lang="en-US" altLang="en-US" sz="2600" dirty="0"/>
              <a:t> – not </a:t>
            </a:r>
            <a:r>
              <a:rPr lang="en-US" altLang="en-US" sz="2600" dirty="0" smtClean="0"/>
              <a:t>deception</a:t>
            </a:r>
            <a:endParaRPr lang="en-US" altLang="en-US" sz="2600" dirty="0"/>
          </a:p>
          <a:p>
            <a:pPr lvl="1">
              <a:lnSpc>
                <a:spcPct val="80000"/>
              </a:lnSpc>
              <a:spcAft>
                <a:spcPct val="15000"/>
              </a:spcAft>
            </a:pPr>
            <a:r>
              <a:rPr lang="en-US" altLang="en-US" sz="2600" b="1" dirty="0"/>
              <a:t>“Sinners” welcomed &amp; loved </a:t>
            </a:r>
            <a:r>
              <a:rPr lang="en-US" altLang="en-US" sz="2600" dirty="0"/>
              <a:t> – not judged &amp; rejected </a:t>
            </a:r>
            <a:endParaRPr lang="en-US" altLang="en-US" sz="2600" dirty="0" smtClean="0"/>
          </a:p>
          <a:p>
            <a:pPr lvl="1">
              <a:lnSpc>
                <a:spcPct val="80000"/>
              </a:lnSpc>
              <a:spcAft>
                <a:spcPct val="15000"/>
              </a:spcAft>
            </a:pPr>
            <a:r>
              <a:rPr lang="en-US" altLang="en-US" sz="2600" b="1" dirty="0" smtClean="0"/>
              <a:t>Uniting</a:t>
            </a:r>
            <a:r>
              <a:rPr lang="en-US" altLang="en-US" sz="2600" dirty="0" smtClean="0"/>
              <a:t> </a:t>
            </a:r>
            <a:r>
              <a:rPr lang="en-US" altLang="en-US" sz="2600" dirty="0"/>
              <a:t>– not dividing</a:t>
            </a:r>
          </a:p>
          <a:p>
            <a:pPr lvl="1">
              <a:lnSpc>
                <a:spcPct val="80000"/>
              </a:lnSpc>
              <a:spcAft>
                <a:spcPct val="15000"/>
              </a:spcAft>
            </a:pPr>
            <a:r>
              <a:rPr lang="en-US" altLang="en-US" sz="2600" b="1" dirty="0" smtClean="0"/>
              <a:t>Health</a:t>
            </a:r>
            <a:r>
              <a:rPr lang="en-US" altLang="en-US" sz="2600" dirty="0" smtClean="0"/>
              <a:t> </a:t>
            </a:r>
            <a:r>
              <a:rPr lang="en-US" altLang="en-US" sz="2600" dirty="0"/>
              <a:t>– not disease &amp; brokenness</a:t>
            </a:r>
          </a:p>
        </p:txBody>
      </p:sp>
    </p:spTree>
    <p:extLst>
      <p:ext uri="{BB962C8B-B14F-4D97-AF65-F5344CB8AC3E}">
        <p14:creationId xmlns:p14="http://schemas.microsoft.com/office/powerpoint/2010/main" val="408479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algn="l"/>
            <a:r>
              <a:rPr lang="en-US" sz="2400" b="1" dirty="0" smtClean="0">
                <a:solidFill>
                  <a:schemeClr val="bg1"/>
                </a:solidFill>
                <a:latin typeface="Verdana" pitchFamily="34" charset="0"/>
              </a:rPr>
              <a:t>Let us pray as Jesus taught us</a:t>
            </a:r>
            <a:endParaRPr lang="en-US" sz="24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8" name="Rectangle 3"/>
          <p:cNvSpPr txBox="1">
            <a:spLocks noChangeArrowheads="1"/>
          </p:cNvSpPr>
          <p:nvPr/>
        </p:nvSpPr>
        <p:spPr>
          <a:xfrm>
            <a:off x="381000" y="1905000"/>
            <a:ext cx="8382000" cy="4105133"/>
          </a:xfrm>
          <a:prstGeom prst="rect">
            <a:avLst/>
          </a:prstGeom>
          <a:solidFill>
            <a:schemeClr val="bg1"/>
          </a:solidFill>
          <a:ln w="28575">
            <a:no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80000"/>
              </a:lnSpc>
              <a:spcAft>
                <a:spcPct val="15000"/>
              </a:spcAft>
              <a:buNone/>
            </a:pPr>
            <a:endParaRPr lang="en-US" sz="2400" dirty="0" smtClean="0"/>
          </a:p>
          <a:p>
            <a:pPr marL="457200" lvl="1" indent="0">
              <a:lnSpc>
                <a:spcPct val="80000"/>
              </a:lnSpc>
              <a:spcAft>
                <a:spcPts val="1200"/>
              </a:spcAft>
              <a:buNone/>
            </a:pPr>
            <a:r>
              <a:rPr lang="en-US" sz="2400" dirty="0" smtClean="0"/>
              <a:t>Our </a:t>
            </a:r>
            <a:r>
              <a:rPr lang="en-US" sz="2400" dirty="0"/>
              <a:t>Father in heaven, hallowed be your </a:t>
            </a:r>
            <a:r>
              <a:rPr lang="en-US" sz="2400" dirty="0" smtClean="0"/>
              <a:t>name,</a:t>
            </a:r>
          </a:p>
          <a:p>
            <a:pPr marL="457200" lvl="1" indent="0">
              <a:lnSpc>
                <a:spcPct val="80000"/>
              </a:lnSpc>
              <a:spcAft>
                <a:spcPct val="15000"/>
              </a:spcAft>
              <a:buNone/>
            </a:pPr>
            <a:r>
              <a:rPr lang="en-US" sz="2400" dirty="0"/>
              <a:t>Y</a:t>
            </a:r>
            <a:r>
              <a:rPr lang="en-US" sz="2400" dirty="0" smtClean="0"/>
              <a:t>our </a:t>
            </a:r>
            <a:r>
              <a:rPr lang="en-US" sz="2400" dirty="0"/>
              <a:t>kingdom come, your will be done on earth as it is in </a:t>
            </a:r>
            <a:r>
              <a:rPr lang="en-US" sz="2400" dirty="0" smtClean="0"/>
              <a:t>heaven.</a:t>
            </a:r>
          </a:p>
          <a:p>
            <a:pPr marL="457200" lvl="1" indent="0">
              <a:lnSpc>
                <a:spcPct val="80000"/>
              </a:lnSpc>
              <a:spcAft>
                <a:spcPct val="15000"/>
              </a:spcAft>
              <a:buNone/>
            </a:pPr>
            <a:r>
              <a:rPr lang="en-US" sz="2400" dirty="0" smtClean="0"/>
              <a:t>Give </a:t>
            </a:r>
            <a:r>
              <a:rPr lang="en-US" sz="2400" dirty="0"/>
              <a:t>us today our daily </a:t>
            </a:r>
            <a:r>
              <a:rPr lang="en-US" sz="2400" dirty="0" smtClean="0"/>
              <a:t>bread.</a:t>
            </a:r>
          </a:p>
          <a:p>
            <a:pPr marL="457200" lvl="1" indent="0">
              <a:lnSpc>
                <a:spcPct val="80000"/>
              </a:lnSpc>
              <a:spcAft>
                <a:spcPct val="15000"/>
              </a:spcAft>
              <a:buNone/>
            </a:pPr>
            <a:r>
              <a:rPr lang="en-US" sz="2400" dirty="0" smtClean="0"/>
              <a:t>Forgive </a:t>
            </a:r>
            <a:r>
              <a:rPr lang="en-US" sz="2400" dirty="0"/>
              <a:t>us our debts, as we also have forgiven our </a:t>
            </a:r>
            <a:r>
              <a:rPr lang="en-US" sz="2400" dirty="0" smtClean="0"/>
              <a:t>debtors.</a:t>
            </a:r>
          </a:p>
          <a:p>
            <a:pPr marL="457200" lvl="1" indent="0">
              <a:lnSpc>
                <a:spcPct val="80000"/>
              </a:lnSpc>
              <a:spcAft>
                <a:spcPct val="15000"/>
              </a:spcAft>
              <a:buNone/>
            </a:pPr>
            <a:r>
              <a:rPr lang="en-US" sz="2400" dirty="0" smtClean="0"/>
              <a:t>And </a:t>
            </a:r>
            <a:r>
              <a:rPr lang="en-US" sz="2400" dirty="0"/>
              <a:t>lead us not into temptation, but deliver us from the evil one. </a:t>
            </a:r>
            <a:endParaRPr lang="en-US" sz="2400" dirty="0" smtClean="0"/>
          </a:p>
          <a:p>
            <a:pPr marL="457200" lvl="1" indent="0">
              <a:lnSpc>
                <a:spcPct val="80000"/>
              </a:lnSpc>
              <a:spcAft>
                <a:spcPct val="15000"/>
              </a:spcAft>
              <a:buNone/>
            </a:pPr>
            <a:r>
              <a:rPr lang="en-US" altLang="en-US" sz="2400" dirty="0" smtClean="0"/>
              <a:t>For yours is the kingdom and the power and glory, forever.</a:t>
            </a:r>
          </a:p>
          <a:p>
            <a:pPr marL="457200" lvl="1" indent="0">
              <a:lnSpc>
                <a:spcPct val="80000"/>
              </a:lnSpc>
              <a:spcAft>
                <a:spcPct val="15000"/>
              </a:spcAft>
              <a:buNone/>
            </a:pPr>
            <a:endParaRPr lang="en-US" altLang="en-US" sz="2400" dirty="0" smtClean="0"/>
          </a:p>
          <a:p>
            <a:pPr marL="457200" lvl="1" indent="0">
              <a:lnSpc>
                <a:spcPct val="80000"/>
              </a:lnSpc>
              <a:spcAft>
                <a:spcPct val="15000"/>
              </a:spcAft>
              <a:buNone/>
            </a:pPr>
            <a:r>
              <a:rPr lang="en-US" altLang="en-US" sz="2400" dirty="0" smtClean="0"/>
              <a:t>Amen</a:t>
            </a:r>
            <a:endParaRPr lang="en-US" altLang="en-US" sz="2600" dirty="0"/>
          </a:p>
        </p:txBody>
      </p:sp>
    </p:spTree>
    <p:extLst>
      <p:ext uri="{BB962C8B-B14F-4D97-AF65-F5344CB8AC3E}">
        <p14:creationId xmlns:p14="http://schemas.microsoft.com/office/powerpoint/2010/main" val="14077328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Tree>
    <p:extLst>
      <p:ext uri="{BB962C8B-B14F-4D97-AF65-F5344CB8AC3E}">
        <p14:creationId xmlns:p14="http://schemas.microsoft.com/office/powerpoint/2010/main" val="670546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btw, If you want slides or references</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457200" y="1989415"/>
            <a:ext cx="8458200" cy="3877985"/>
          </a:xfrm>
          <a:prstGeom prst="rect">
            <a:avLst/>
          </a:prstGeom>
          <a:noFill/>
        </p:spPr>
        <p:txBody>
          <a:bodyPr wrap="square" rtlCol="0">
            <a:spAutoFit/>
          </a:bodyPr>
          <a:lstStyle/>
          <a:p>
            <a:r>
              <a:rPr lang="en-US" sz="2800" dirty="0"/>
              <a:t> </a:t>
            </a:r>
            <a:r>
              <a:rPr lang="en-US" sz="2400" b="1" dirty="0"/>
              <a:t>GMHC Exhibit</a:t>
            </a:r>
            <a:r>
              <a:rPr lang="en-US" sz="2400" dirty="0"/>
              <a:t>:  Bread for the World - # 1203</a:t>
            </a:r>
            <a:br>
              <a:rPr lang="en-US" sz="2400" dirty="0"/>
            </a:br>
            <a:r>
              <a:rPr lang="en-US" sz="2400" dirty="0"/>
              <a:t/>
            </a:r>
            <a:br>
              <a:rPr lang="en-US" sz="2400" dirty="0"/>
            </a:br>
            <a:r>
              <a:rPr lang="en-US" sz="2400" dirty="0"/>
              <a:t/>
            </a:r>
            <a:br>
              <a:rPr lang="en-US" sz="2400" dirty="0"/>
            </a:br>
            <a:endParaRPr lang="en-US" sz="2400" dirty="0"/>
          </a:p>
          <a:p>
            <a:endParaRPr lang="en-US" sz="2400" dirty="0"/>
          </a:p>
          <a:p>
            <a:r>
              <a:rPr lang="en-US" sz="2400" dirty="0"/>
              <a:t> </a:t>
            </a:r>
            <a:endParaRPr lang="en-US" sz="2400" dirty="0" smtClean="0"/>
          </a:p>
          <a:p>
            <a:endParaRPr lang="en-US" sz="2400" b="1" dirty="0"/>
          </a:p>
          <a:p>
            <a:endParaRPr lang="en-US" sz="2400" b="1" dirty="0" smtClean="0"/>
          </a:p>
          <a:p>
            <a:r>
              <a:rPr lang="en-US" sz="2400" b="1" dirty="0" smtClean="0"/>
              <a:t>Email</a:t>
            </a:r>
            <a:r>
              <a:rPr lang="en-US" sz="2400" dirty="0"/>
              <a:t>:   msmith@bread.org </a:t>
            </a:r>
            <a:endParaRPr lang="en-US" sz="2000" dirty="0"/>
          </a:p>
          <a:p>
            <a:pPr marL="457200" indent="-457200">
              <a:buFont typeface="Arial" panose="020B0604020202020204" pitchFamily="34" charset="0"/>
              <a:buChar char="•"/>
            </a:pPr>
            <a:endParaRPr lang="en-US" altLang="en-US" sz="2600" dirty="0" smtClean="0"/>
          </a:p>
        </p:txBody>
      </p:sp>
      <p:pic>
        <p:nvPicPr>
          <p:cNvPr id="6" name="Picture 2" descr="C:\Users\msmith\AppData\Local\Microsoft\Windows\Temporary Internet Files\Content.Outlook\A0IKKHXM\Bread Wild Goose Banner_proo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90800"/>
            <a:ext cx="7239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93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t>
            </a:r>
            <a:r>
              <a:rPr lang="en-US" sz="3200" b="1" dirty="0">
                <a:solidFill>
                  <a:schemeClr val="bg1"/>
                </a:solidFill>
                <a:latin typeface="Verdana" pitchFamily="34" charset="0"/>
              </a:rPr>
              <a:t>P</a:t>
            </a:r>
            <a:r>
              <a:rPr lang="en-US" sz="3200" b="1" dirty="0" smtClean="0">
                <a:solidFill>
                  <a:schemeClr val="bg1"/>
                </a:solidFill>
                <a:latin typeface="Verdana" pitchFamily="34" charset="0"/>
              </a:rPr>
              <a:t>ivotal story # 1</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609600" y="1695539"/>
            <a:ext cx="7924800" cy="4431983"/>
          </a:xfrm>
          <a:prstGeom prst="rect">
            <a:avLst/>
          </a:prstGeom>
          <a:noFill/>
        </p:spPr>
        <p:txBody>
          <a:bodyPr wrap="square" rtlCol="0">
            <a:spAutoFit/>
          </a:bodyPr>
          <a:lstStyle/>
          <a:p>
            <a:pPr>
              <a:buFontTx/>
              <a:buNone/>
            </a:pPr>
            <a:endParaRPr lang="en-US" altLang="en-US" sz="2800" dirty="0" smtClean="0"/>
          </a:p>
          <a:p>
            <a:pPr>
              <a:buFontTx/>
              <a:buNone/>
            </a:pPr>
            <a:r>
              <a:rPr lang="en-US" altLang="en-US" sz="2800" dirty="0" smtClean="0"/>
              <a:t>A card left in the restroom asked:  “Do you know where you will spend eternity?”</a:t>
            </a:r>
          </a:p>
          <a:p>
            <a:endParaRPr lang="en-US" altLang="en-US" sz="2800" dirty="0" smtClean="0"/>
          </a:p>
          <a:p>
            <a:pPr>
              <a:buFontTx/>
              <a:buNone/>
            </a:pPr>
            <a:r>
              <a:rPr lang="en-US" altLang="en-US" sz="2800" dirty="0" smtClean="0"/>
              <a:t>Folks outside the restaurant don’t know where they’ll spend the night</a:t>
            </a:r>
          </a:p>
          <a:p>
            <a:pPr>
              <a:buFontTx/>
              <a:buNone/>
            </a:pPr>
            <a:endParaRPr lang="en-US" altLang="en-US" sz="2800" dirty="0" smtClean="0"/>
          </a:p>
          <a:p>
            <a:pPr>
              <a:buFontTx/>
              <a:buNone/>
            </a:pPr>
            <a:r>
              <a:rPr lang="en-US" altLang="en-US" sz="2800" dirty="0" smtClean="0"/>
              <a:t>	Our culture has us ask, </a:t>
            </a:r>
          </a:p>
          <a:p>
            <a:pPr>
              <a:buFontTx/>
              <a:buNone/>
            </a:pPr>
            <a:r>
              <a:rPr lang="en-US" altLang="en-US" sz="2800" b="1" dirty="0" smtClean="0">
                <a:solidFill>
                  <a:srgbClr val="800000"/>
                </a:solidFill>
              </a:rPr>
              <a:t>		</a:t>
            </a:r>
            <a:r>
              <a:rPr lang="en-US" altLang="en-US" sz="2800" b="1" dirty="0" smtClean="0">
                <a:solidFill>
                  <a:schemeClr val="accent6">
                    <a:lumMod val="75000"/>
                  </a:schemeClr>
                </a:solidFill>
              </a:rPr>
              <a:t>“Which is more important?”</a:t>
            </a:r>
          </a:p>
          <a:p>
            <a:pPr>
              <a:spcAft>
                <a:spcPts val="600"/>
              </a:spcAft>
            </a:pPr>
            <a:endParaRPr lang="en-US" sz="3000" dirty="0"/>
          </a:p>
        </p:txBody>
      </p:sp>
    </p:spTree>
    <p:extLst>
      <p:ext uri="{BB962C8B-B14F-4D97-AF65-F5344CB8AC3E}">
        <p14:creationId xmlns:p14="http://schemas.microsoft.com/office/powerpoint/2010/main" val="2862307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The 2</a:t>
            </a:r>
            <a:r>
              <a:rPr lang="en-US" sz="3200" b="1" baseline="30000" dirty="0" smtClean="0">
                <a:solidFill>
                  <a:schemeClr val="bg1"/>
                </a:solidFill>
                <a:latin typeface="Verdana" pitchFamily="34" charset="0"/>
              </a:rPr>
              <a:t>nd</a:t>
            </a:r>
            <a:r>
              <a:rPr lang="en-US" sz="3200" b="1" dirty="0" smtClean="0">
                <a:solidFill>
                  <a:schemeClr val="bg1"/>
                </a:solidFill>
                <a:latin typeface="Verdana" pitchFamily="34" charset="0"/>
              </a:rPr>
              <a:t> story</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609600" y="1695539"/>
            <a:ext cx="7924800" cy="3908762"/>
          </a:xfrm>
          <a:prstGeom prst="rect">
            <a:avLst/>
          </a:prstGeom>
          <a:noFill/>
        </p:spPr>
        <p:txBody>
          <a:bodyPr wrap="square" rtlCol="0">
            <a:spAutoFit/>
          </a:bodyPr>
          <a:lstStyle/>
          <a:p>
            <a:pPr>
              <a:buFontTx/>
              <a:buNone/>
            </a:pPr>
            <a:r>
              <a:rPr lang="en-US" altLang="en-US" sz="2600" dirty="0" smtClean="0"/>
              <a:t>Several years ago, a District Health Commissioner in Kenya was asked to approve a new health project asked:  </a:t>
            </a:r>
            <a:r>
              <a:rPr lang="en-US" altLang="en-US" sz="800" dirty="0" smtClean="0">
                <a:solidFill>
                  <a:srgbClr val="A50021"/>
                </a:solidFill>
              </a:rPr>
              <a:t>	</a:t>
            </a:r>
          </a:p>
          <a:p>
            <a:pPr>
              <a:buFontTx/>
              <a:buNone/>
            </a:pPr>
            <a:r>
              <a:rPr lang="en-US" altLang="en-US" sz="2600" b="1" dirty="0" smtClean="0">
                <a:solidFill>
                  <a:schemeClr val="accent6">
                    <a:lumMod val="75000"/>
                  </a:schemeClr>
                </a:solidFill>
              </a:rPr>
              <a:t>How will your work be different than the missionaries before you?</a:t>
            </a:r>
          </a:p>
          <a:p>
            <a:pPr>
              <a:buFontTx/>
              <a:buNone/>
            </a:pPr>
            <a:endParaRPr lang="en-US" altLang="en-US" sz="2800" dirty="0" smtClean="0">
              <a:solidFill>
                <a:schemeClr val="accent6">
                  <a:lumMod val="75000"/>
                </a:schemeClr>
              </a:solidFill>
            </a:endParaRPr>
          </a:p>
          <a:p>
            <a:pPr lvl="1"/>
            <a:r>
              <a:rPr lang="en-US" altLang="en-US" sz="2600" b="1" dirty="0" smtClean="0">
                <a:solidFill>
                  <a:schemeClr val="accent6">
                    <a:lumMod val="75000"/>
                  </a:schemeClr>
                </a:solidFill>
              </a:rPr>
              <a:t>They built clinics   </a:t>
            </a:r>
            <a:r>
              <a:rPr lang="en-US" altLang="en-US" sz="2600" dirty="0" smtClean="0">
                <a:solidFill>
                  <a:schemeClr val="accent6">
                    <a:lumMod val="75000"/>
                  </a:schemeClr>
                </a:solidFill>
              </a:rPr>
              <a:t>-     </a:t>
            </a:r>
            <a:r>
              <a:rPr lang="en-US" altLang="en-US" sz="2600" dirty="0" smtClean="0"/>
              <a:t>They are in disrepair</a:t>
            </a:r>
          </a:p>
          <a:p>
            <a:pPr lvl="1"/>
            <a:endParaRPr lang="en-US" altLang="en-US" sz="2600" dirty="0">
              <a:solidFill>
                <a:schemeClr val="accent6">
                  <a:lumMod val="75000"/>
                </a:schemeClr>
              </a:solidFill>
            </a:endParaRPr>
          </a:p>
          <a:p>
            <a:pPr lvl="1"/>
            <a:r>
              <a:rPr lang="en-US" altLang="en-US" sz="2600" b="1" dirty="0" smtClean="0">
                <a:solidFill>
                  <a:schemeClr val="accent6">
                    <a:lumMod val="75000"/>
                  </a:schemeClr>
                </a:solidFill>
              </a:rPr>
              <a:t>They converted my people </a:t>
            </a:r>
            <a:r>
              <a:rPr lang="en-US" altLang="en-US" sz="2600" dirty="0" smtClean="0">
                <a:solidFill>
                  <a:srgbClr val="A50021"/>
                </a:solidFill>
              </a:rPr>
              <a:t>-  </a:t>
            </a:r>
            <a:r>
              <a:rPr lang="en-US" altLang="en-US" sz="2600" dirty="0" smtClean="0"/>
              <a:t>They still live in poverty 				           &amp;  disease</a:t>
            </a:r>
            <a:endParaRPr lang="en-US" sz="2600" dirty="0"/>
          </a:p>
        </p:txBody>
      </p:sp>
    </p:spTree>
    <p:extLst>
      <p:ext uri="{BB962C8B-B14F-4D97-AF65-F5344CB8AC3E}">
        <p14:creationId xmlns:p14="http://schemas.microsoft.com/office/powerpoint/2010/main" val="1270701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What does each say…</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609600" y="1695539"/>
            <a:ext cx="7924800" cy="2308324"/>
          </a:xfrm>
          <a:prstGeom prst="rect">
            <a:avLst/>
          </a:prstGeom>
          <a:noFill/>
        </p:spPr>
        <p:txBody>
          <a:bodyPr wrap="square" rtlCol="0">
            <a:spAutoFit/>
          </a:bodyPr>
          <a:lstStyle/>
          <a:p>
            <a:pPr>
              <a:buFontTx/>
              <a:buNone/>
            </a:pPr>
            <a:endParaRPr lang="en-US" altLang="en-US" sz="3200" b="1" dirty="0" smtClean="0"/>
          </a:p>
          <a:p>
            <a:pPr>
              <a:buFontTx/>
              <a:buNone/>
            </a:pPr>
            <a:r>
              <a:rPr lang="en-US" altLang="en-US" sz="2800" b="1" dirty="0" smtClean="0"/>
              <a:t>About what delights God’s heart?</a:t>
            </a:r>
          </a:p>
          <a:p>
            <a:pPr>
              <a:buFontTx/>
              <a:buNone/>
            </a:pPr>
            <a:endParaRPr lang="en-US" sz="2800" b="1" dirty="0"/>
          </a:p>
          <a:p>
            <a:pPr>
              <a:buFontTx/>
              <a:buNone/>
            </a:pPr>
            <a:endParaRPr lang="en-US" sz="2800" b="1" dirty="0" smtClean="0"/>
          </a:p>
          <a:p>
            <a:pPr>
              <a:buFontTx/>
              <a:buNone/>
            </a:pPr>
            <a:r>
              <a:rPr lang="en-US" sz="2800" b="1" dirty="0" smtClean="0"/>
              <a:t>About our understanding of the Good News?</a:t>
            </a:r>
            <a:endParaRPr lang="en-US" sz="2800" b="1" dirty="0"/>
          </a:p>
        </p:txBody>
      </p:sp>
    </p:spTree>
    <p:extLst>
      <p:ext uri="{BB962C8B-B14F-4D97-AF65-F5344CB8AC3E}">
        <p14:creationId xmlns:p14="http://schemas.microsoft.com/office/powerpoint/2010/main" val="6330828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Personal Internal conflict</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609600" y="1695539"/>
            <a:ext cx="7924800" cy="2646878"/>
          </a:xfrm>
          <a:prstGeom prst="rect">
            <a:avLst/>
          </a:prstGeom>
          <a:noFill/>
        </p:spPr>
        <p:txBody>
          <a:bodyPr wrap="square" rtlCol="0">
            <a:spAutoFit/>
          </a:bodyPr>
          <a:lstStyle/>
          <a:p>
            <a:pPr>
              <a:buFontTx/>
              <a:buNone/>
            </a:pPr>
            <a:endParaRPr lang="en-US" altLang="en-US" sz="3200" b="1" dirty="0" smtClean="0"/>
          </a:p>
          <a:p>
            <a:pPr>
              <a:buFontTx/>
              <a:buNone/>
            </a:pPr>
            <a:r>
              <a:rPr lang="en-US" altLang="en-US" sz="2600" b="1" dirty="0" smtClean="0"/>
              <a:t>Good News = forgiveness of sins and hope of eternity with God</a:t>
            </a:r>
          </a:p>
          <a:p>
            <a:pPr>
              <a:buFontTx/>
              <a:buNone/>
            </a:pPr>
            <a:endParaRPr lang="en-US" sz="2800" b="1" dirty="0"/>
          </a:p>
          <a:p>
            <a:pPr>
              <a:buFontTx/>
              <a:buNone/>
            </a:pPr>
            <a:endParaRPr lang="en-US" sz="2800" b="1" dirty="0" smtClean="0"/>
          </a:p>
          <a:p>
            <a:pPr>
              <a:buFontTx/>
              <a:buNone/>
            </a:pPr>
            <a:r>
              <a:rPr lang="en-US" sz="2600" b="1" dirty="0" smtClean="0"/>
              <a:t>Yet healing and hope on this planet matters to God</a:t>
            </a:r>
            <a:endParaRPr lang="en-US" sz="2600" b="1" dirty="0"/>
          </a:p>
        </p:txBody>
      </p:sp>
    </p:spTree>
    <p:extLst>
      <p:ext uri="{BB962C8B-B14F-4D97-AF65-F5344CB8AC3E}">
        <p14:creationId xmlns:p14="http://schemas.microsoft.com/office/powerpoint/2010/main" val="3138792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Might this be the key?</a:t>
            </a:r>
            <a:endParaRPr lang="en-US" sz="3200" b="1" dirty="0">
              <a:solidFill>
                <a:schemeClr val="bg1"/>
              </a:solidFill>
              <a:latin typeface="Verdana"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spcBef>
                <a:spcPts val="600"/>
              </a:spcBef>
              <a:spcAft>
                <a:spcPts val="600"/>
              </a:spcAft>
              <a:buNone/>
            </a:pPr>
            <a:endParaRPr lang="en-US" dirty="0" smtClean="0"/>
          </a:p>
          <a:p>
            <a:pPr marL="0" indent="0">
              <a:buNone/>
            </a:pPr>
            <a:endParaRPr lang="en-US" dirty="0"/>
          </a:p>
        </p:txBody>
      </p:sp>
      <p:sp>
        <p:nvSpPr>
          <p:cNvPr id="3" name="TextBox 2"/>
          <p:cNvSpPr txBox="1"/>
          <p:nvPr/>
        </p:nvSpPr>
        <p:spPr>
          <a:xfrm>
            <a:off x="609600" y="1695539"/>
            <a:ext cx="7924800" cy="492443"/>
          </a:xfrm>
          <a:prstGeom prst="rect">
            <a:avLst/>
          </a:prstGeom>
          <a:noFill/>
        </p:spPr>
        <p:txBody>
          <a:bodyPr wrap="square" rtlCol="0">
            <a:spAutoFit/>
          </a:bodyPr>
          <a:lstStyle/>
          <a:p>
            <a:pPr>
              <a:buFontTx/>
              <a:buNone/>
            </a:pPr>
            <a:endParaRPr lang="en-US" sz="2600" dirty="0"/>
          </a:p>
        </p:txBody>
      </p:sp>
      <p:pic>
        <p:nvPicPr>
          <p:cNvPr id="6" name="Picture 4" descr="MPj04093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147" y="1784790"/>
            <a:ext cx="6373053" cy="4246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2003048"/>
            <a:ext cx="4495800" cy="1077218"/>
          </a:xfrm>
          <a:prstGeom prst="rect">
            <a:avLst/>
          </a:prstGeom>
          <a:noFill/>
        </p:spPr>
        <p:txBody>
          <a:bodyPr wrap="square" rtlCol="0">
            <a:spAutoFit/>
          </a:bodyPr>
          <a:lstStyle/>
          <a:p>
            <a:r>
              <a:rPr lang="en-US" sz="3200" b="1" dirty="0">
                <a:solidFill>
                  <a:schemeClr val="accent6">
                    <a:lumMod val="75000"/>
                  </a:schemeClr>
                </a:solidFill>
              </a:rPr>
              <a:t>T</a:t>
            </a:r>
            <a:r>
              <a:rPr lang="en-US" sz="3200" b="1" dirty="0" smtClean="0">
                <a:solidFill>
                  <a:schemeClr val="accent6">
                    <a:lumMod val="75000"/>
                  </a:schemeClr>
                </a:solidFill>
              </a:rPr>
              <a:t>he Good News of the Kingdom of God</a:t>
            </a:r>
            <a:endParaRPr lang="en-US" sz="3200" b="1" dirty="0">
              <a:solidFill>
                <a:schemeClr val="accent6">
                  <a:lumMod val="75000"/>
                </a:schemeClr>
              </a:solidFill>
            </a:endParaRPr>
          </a:p>
        </p:txBody>
      </p:sp>
    </p:spTree>
    <p:extLst>
      <p:ext uri="{BB962C8B-B14F-4D97-AF65-F5344CB8AC3E}">
        <p14:creationId xmlns:p14="http://schemas.microsoft.com/office/powerpoint/2010/main" val="10334018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2668</Words>
  <Application>Microsoft Office PowerPoint</Application>
  <PresentationFormat>On-screen Show (4:3)</PresentationFormat>
  <Paragraphs>505</Paragraphs>
  <Slides>37</Slides>
  <Notes>33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Bread for 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Diarrhea or Baptism?</dc:title>
  <dc:creator>Michael Smith</dc:creator>
  <cp:lastModifiedBy>Michael Smith</cp:lastModifiedBy>
  <cp:revision>122</cp:revision>
  <dcterms:created xsi:type="dcterms:W3CDTF">2013-11-05T15:07:56Z</dcterms:created>
  <dcterms:modified xsi:type="dcterms:W3CDTF">2013-11-13T19:34:15Z</dcterms:modified>
</cp:coreProperties>
</file>