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81" r:id="rId23"/>
    <p:sldId id="279" r:id="rId24"/>
    <p:sldId id="278" r:id="rId25"/>
    <p:sldId id="284" r:id="rId26"/>
    <p:sldId id="285" r:id="rId27"/>
    <p:sldId id="280"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4660"/>
  </p:normalViewPr>
  <p:slideViewPr>
    <p:cSldViewPr snapToGrid="0">
      <p:cViewPr varScale="1">
        <p:scale>
          <a:sx n="92" d="100"/>
          <a:sy n="92" d="100"/>
        </p:scale>
        <p:origin x="5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10/10/2016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rick.schurman@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Gait Training For the Non-Physical Therapist </a:t>
            </a:r>
            <a:endParaRPr lang="en-US" dirty="0"/>
          </a:p>
        </p:txBody>
      </p:sp>
      <p:sp>
        <p:nvSpPr>
          <p:cNvPr id="3" name="Subtitle 2"/>
          <p:cNvSpPr>
            <a:spLocks noGrp="1"/>
          </p:cNvSpPr>
          <p:nvPr>
            <p:ph type="subTitle" idx="1"/>
          </p:nvPr>
        </p:nvSpPr>
        <p:spPr/>
        <p:txBody>
          <a:bodyPr/>
          <a:lstStyle/>
          <a:p>
            <a:r>
              <a:rPr lang="en-US" dirty="0" smtClean="0"/>
              <a:t>From Non-weight bearing to full functional training </a:t>
            </a:r>
            <a:endParaRPr lang="en-US" dirty="0"/>
          </a:p>
        </p:txBody>
      </p:sp>
    </p:spTree>
    <p:extLst>
      <p:ext uri="{BB962C8B-B14F-4D97-AF65-F5344CB8AC3E}">
        <p14:creationId xmlns:p14="http://schemas.microsoft.com/office/powerpoint/2010/main" val="2815920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Gait Terminology</a:t>
            </a:r>
            <a:endParaRPr lang="en-US" dirty="0"/>
          </a:p>
        </p:txBody>
      </p:sp>
      <p:sp>
        <p:nvSpPr>
          <p:cNvPr id="3" name="Content Placeholder 2"/>
          <p:cNvSpPr>
            <a:spLocks noGrp="1"/>
          </p:cNvSpPr>
          <p:nvPr>
            <p:ph idx="1"/>
          </p:nvPr>
        </p:nvSpPr>
        <p:spPr/>
        <p:txBody>
          <a:bodyPr/>
          <a:lstStyle/>
          <a:p>
            <a:r>
              <a:rPr lang="en-US" dirty="0" smtClean="0"/>
              <a:t>Four Point gait pattern – the safest and the slowest- used with crutches or canes- You are favoring both sides. </a:t>
            </a:r>
          </a:p>
          <a:p>
            <a:pPr lvl="1"/>
            <a:r>
              <a:rPr lang="en-US" dirty="0" smtClean="0"/>
              <a:t>There are 3 of 4  points of the gait on the ground at one time. </a:t>
            </a:r>
          </a:p>
          <a:p>
            <a:pPr lvl="1"/>
            <a:r>
              <a:rPr lang="en-US" dirty="0" smtClean="0"/>
              <a:t>Typical pattern verbal commands would be  “ left crutch , right foot , right crutch </a:t>
            </a:r>
          </a:p>
          <a:p>
            <a:pPr marL="457200" lvl="1" indent="0">
              <a:buNone/>
            </a:pPr>
            <a:r>
              <a:rPr lang="en-US" dirty="0" smtClean="0"/>
              <a:t>Left foot “ Only one point( crutch or foot ) moving at a time.  </a:t>
            </a:r>
            <a:endParaRPr lang="en-US" dirty="0"/>
          </a:p>
        </p:txBody>
      </p:sp>
      <p:pic>
        <p:nvPicPr>
          <p:cNvPr id="4" name="Picture 3"/>
          <p:cNvPicPr>
            <a:picLocks noChangeAspect="1"/>
          </p:cNvPicPr>
          <p:nvPr/>
        </p:nvPicPr>
        <p:blipFill>
          <a:blip r:embed="rId2"/>
          <a:stretch>
            <a:fillRect/>
          </a:stretch>
        </p:blipFill>
        <p:spPr>
          <a:xfrm>
            <a:off x="3017616" y="4342295"/>
            <a:ext cx="3124200" cy="1409700"/>
          </a:xfrm>
          <a:prstGeom prst="rect">
            <a:avLst/>
          </a:prstGeom>
        </p:spPr>
      </p:pic>
    </p:spTree>
    <p:extLst>
      <p:ext uri="{BB962C8B-B14F-4D97-AF65-F5344CB8AC3E}">
        <p14:creationId xmlns:p14="http://schemas.microsoft.com/office/powerpoint/2010/main" val="4105082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Gait terminology </a:t>
            </a:r>
            <a:endParaRPr lang="en-US" dirty="0"/>
          </a:p>
        </p:txBody>
      </p:sp>
      <p:sp>
        <p:nvSpPr>
          <p:cNvPr id="3" name="Content Placeholder 2"/>
          <p:cNvSpPr>
            <a:spLocks noGrp="1"/>
          </p:cNvSpPr>
          <p:nvPr>
            <p:ph idx="1"/>
          </p:nvPr>
        </p:nvSpPr>
        <p:spPr/>
        <p:txBody>
          <a:bodyPr>
            <a:normAutofit/>
          </a:bodyPr>
          <a:lstStyle/>
          <a:p>
            <a:r>
              <a:rPr lang="en-US" dirty="0" smtClean="0"/>
              <a:t>3 Point Gait – with the use of one crutch/cane/walker. You are favoring one side</a:t>
            </a:r>
          </a:p>
          <a:p>
            <a:pPr lvl="1"/>
            <a:r>
              <a:rPr lang="en-US" dirty="0" smtClean="0"/>
              <a:t>The cane or crutch is used in the hand opposite of the involved lower extremity. </a:t>
            </a:r>
          </a:p>
          <a:p>
            <a:pPr lvl="2"/>
            <a:r>
              <a:rPr lang="en-US" dirty="0" smtClean="0"/>
              <a:t>Verbal command “Right crutch(cane/walker) , left foot , right foot”  </a:t>
            </a:r>
          </a:p>
          <a:p>
            <a:pPr marL="914400" lvl="2" indent="0">
              <a:buNone/>
            </a:pPr>
            <a:r>
              <a:rPr lang="en-US" dirty="0" smtClean="0"/>
              <a:t>	You have only three points on the round with this pattern.</a:t>
            </a:r>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endParaRPr lang="en-US" dirty="0" smtClean="0"/>
          </a:p>
          <a:p>
            <a:pPr marL="800100" lvl="1"/>
            <a:endParaRPr lang="en-US" dirty="0" smtClean="0"/>
          </a:p>
          <a:p>
            <a:pPr marL="800100" lvl="1"/>
            <a:endParaRPr lang="en-US" dirty="0" smtClean="0"/>
          </a:p>
          <a:p>
            <a:pPr lvl="1"/>
            <a:endParaRPr lang="en-US" dirty="0"/>
          </a:p>
          <a:p>
            <a:pPr lvl="1"/>
            <a:endParaRPr lang="en-US" dirty="0"/>
          </a:p>
        </p:txBody>
      </p:sp>
      <p:pic>
        <p:nvPicPr>
          <p:cNvPr id="5" name="Picture 4"/>
          <p:cNvPicPr>
            <a:picLocks noChangeAspect="1"/>
          </p:cNvPicPr>
          <p:nvPr/>
        </p:nvPicPr>
        <p:blipFill>
          <a:blip r:embed="rId2"/>
          <a:stretch>
            <a:fillRect/>
          </a:stretch>
        </p:blipFill>
        <p:spPr>
          <a:xfrm>
            <a:off x="2476982" y="3865945"/>
            <a:ext cx="5104436" cy="2280212"/>
          </a:xfrm>
          <a:prstGeom prst="rect">
            <a:avLst/>
          </a:prstGeom>
        </p:spPr>
      </p:pic>
    </p:spTree>
    <p:extLst>
      <p:ext uri="{BB962C8B-B14F-4D97-AF65-F5344CB8AC3E}">
        <p14:creationId xmlns:p14="http://schemas.microsoft.com/office/powerpoint/2010/main" val="354177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Gait Terminology </a:t>
            </a:r>
            <a:endParaRPr lang="en-US" dirty="0"/>
          </a:p>
        </p:txBody>
      </p:sp>
      <p:sp>
        <p:nvSpPr>
          <p:cNvPr id="3" name="Content Placeholder 2"/>
          <p:cNvSpPr>
            <a:spLocks noGrp="1"/>
          </p:cNvSpPr>
          <p:nvPr>
            <p:ph idx="1"/>
          </p:nvPr>
        </p:nvSpPr>
        <p:spPr/>
        <p:txBody>
          <a:bodyPr/>
          <a:lstStyle/>
          <a:p>
            <a:pPr marL="800100" lvl="1"/>
            <a:r>
              <a:rPr lang="en-US" dirty="0"/>
              <a:t>3</a:t>
            </a:r>
            <a:r>
              <a:rPr lang="en-US" dirty="0" smtClean="0"/>
              <a:t> point gait continued. </a:t>
            </a:r>
          </a:p>
          <a:p>
            <a:pPr marL="800100" lvl="1"/>
            <a:r>
              <a:rPr lang="en-US" dirty="0" smtClean="0"/>
              <a:t>The </a:t>
            </a:r>
            <a:r>
              <a:rPr lang="en-US" dirty="0"/>
              <a:t>crutches or canes are used as </a:t>
            </a:r>
            <a:r>
              <a:rPr lang="en-US" dirty="0" smtClean="0"/>
              <a:t>one </a:t>
            </a:r>
            <a:r>
              <a:rPr lang="en-US" dirty="0"/>
              <a:t>point and move together </a:t>
            </a:r>
          </a:p>
          <a:p>
            <a:pPr marL="1200150" lvl="2"/>
            <a:r>
              <a:rPr lang="en-US" dirty="0"/>
              <a:t>Verbal Command “ crutches, right foot , left foot”  - in this case the right foot would be the involved foot. </a:t>
            </a:r>
          </a:p>
          <a:p>
            <a:pPr marL="1200150" lvl="2"/>
            <a:endParaRPr lang="en-US" dirty="0"/>
          </a:p>
          <a:p>
            <a:endParaRPr lang="en-US" dirty="0"/>
          </a:p>
        </p:txBody>
      </p:sp>
      <p:pic>
        <p:nvPicPr>
          <p:cNvPr id="4" name="Picture 3"/>
          <p:cNvPicPr>
            <a:picLocks noChangeAspect="1"/>
          </p:cNvPicPr>
          <p:nvPr/>
        </p:nvPicPr>
        <p:blipFill>
          <a:blip r:embed="rId2"/>
          <a:stretch>
            <a:fillRect/>
          </a:stretch>
        </p:blipFill>
        <p:spPr>
          <a:xfrm>
            <a:off x="2534854" y="3449258"/>
            <a:ext cx="4676174" cy="3240910"/>
          </a:xfrm>
          <a:prstGeom prst="rect">
            <a:avLst/>
          </a:prstGeom>
        </p:spPr>
      </p:pic>
    </p:spTree>
    <p:extLst>
      <p:ext uri="{BB962C8B-B14F-4D97-AF65-F5344CB8AC3E}">
        <p14:creationId xmlns:p14="http://schemas.microsoft.com/office/powerpoint/2010/main" val="3394358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Gait Terminology</a:t>
            </a:r>
            <a:endParaRPr lang="en-US" dirty="0"/>
          </a:p>
        </p:txBody>
      </p:sp>
      <p:sp>
        <p:nvSpPr>
          <p:cNvPr id="3" name="Content Placeholder 2"/>
          <p:cNvSpPr>
            <a:spLocks noGrp="1"/>
          </p:cNvSpPr>
          <p:nvPr>
            <p:ph idx="1"/>
          </p:nvPr>
        </p:nvSpPr>
        <p:spPr/>
        <p:txBody>
          <a:bodyPr/>
          <a:lstStyle/>
          <a:p>
            <a:r>
              <a:rPr lang="en-US" dirty="0" smtClean="0"/>
              <a:t>Two  Point Gait </a:t>
            </a:r>
          </a:p>
          <a:p>
            <a:pPr marL="0" indent="0">
              <a:buNone/>
            </a:pPr>
            <a:r>
              <a:rPr lang="en-US" dirty="0"/>
              <a:t> </a:t>
            </a:r>
            <a:r>
              <a:rPr lang="en-US" dirty="0" smtClean="0"/>
              <a:t>	The assistive device is one and the other point is one/both foot/feet. </a:t>
            </a:r>
            <a:endParaRPr lang="en-US" dirty="0"/>
          </a:p>
        </p:txBody>
      </p:sp>
      <p:pic>
        <p:nvPicPr>
          <p:cNvPr id="5" name="Picture 4"/>
          <p:cNvPicPr>
            <a:picLocks noChangeAspect="1"/>
          </p:cNvPicPr>
          <p:nvPr/>
        </p:nvPicPr>
        <p:blipFill>
          <a:blip r:embed="rId2"/>
          <a:stretch>
            <a:fillRect/>
          </a:stretch>
        </p:blipFill>
        <p:spPr>
          <a:xfrm>
            <a:off x="2258874" y="3136740"/>
            <a:ext cx="5102626" cy="3368233"/>
          </a:xfrm>
          <a:prstGeom prst="rect">
            <a:avLst/>
          </a:prstGeom>
        </p:spPr>
      </p:pic>
    </p:spTree>
    <p:extLst>
      <p:ext uri="{BB962C8B-B14F-4D97-AF65-F5344CB8AC3E}">
        <p14:creationId xmlns:p14="http://schemas.microsoft.com/office/powerpoint/2010/main" val="146617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Gait Terminology</a:t>
            </a:r>
            <a:endParaRPr lang="en-US" dirty="0"/>
          </a:p>
        </p:txBody>
      </p:sp>
      <p:sp>
        <p:nvSpPr>
          <p:cNvPr id="3" name="Content Placeholder 2"/>
          <p:cNvSpPr>
            <a:spLocks noGrp="1"/>
          </p:cNvSpPr>
          <p:nvPr>
            <p:ph idx="1"/>
          </p:nvPr>
        </p:nvSpPr>
        <p:spPr/>
        <p:txBody>
          <a:bodyPr/>
          <a:lstStyle/>
          <a:p>
            <a:r>
              <a:rPr lang="en-US" dirty="0" smtClean="0"/>
              <a:t>Two Point gait continued </a:t>
            </a:r>
          </a:p>
          <a:p>
            <a:pPr lvl="1"/>
            <a:endParaRPr lang="en-US" dirty="0"/>
          </a:p>
        </p:txBody>
      </p:sp>
      <p:pic>
        <p:nvPicPr>
          <p:cNvPr id="4" name="Picture 3"/>
          <p:cNvPicPr>
            <a:picLocks noChangeAspect="1"/>
          </p:cNvPicPr>
          <p:nvPr/>
        </p:nvPicPr>
        <p:blipFill>
          <a:blip r:embed="rId2"/>
          <a:stretch>
            <a:fillRect/>
          </a:stretch>
        </p:blipFill>
        <p:spPr>
          <a:xfrm>
            <a:off x="1753779" y="3053546"/>
            <a:ext cx="5781675" cy="2857500"/>
          </a:xfrm>
          <a:prstGeom prst="rect">
            <a:avLst/>
          </a:prstGeom>
        </p:spPr>
      </p:pic>
    </p:spTree>
    <p:extLst>
      <p:ext uri="{BB962C8B-B14F-4D97-AF65-F5344CB8AC3E}">
        <p14:creationId xmlns:p14="http://schemas.microsoft.com/office/powerpoint/2010/main" val="3383144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Fitting Assistive Devices- Walker/Cane</a:t>
            </a:r>
            <a:endParaRPr lang="en-US" dirty="0"/>
          </a:p>
        </p:txBody>
      </p:sp>
      <p:sp>
        <p:nvSpPr>
          <p:cNvPr id="5" name="Content Placeholder 4"/>
          <p:cNvSpPr>
            <a:spLocks noGrp="1"/>
          </p:cNvSpPr>
          <p:nvPr>
            <p:ph idx="1"/>
          </p:nvPr>
        </p:nvSpPr>
        <p:spPr/>
        <p:txBody>
          <a:bodyPr/>
          <a:lstStyle/>
          <a:p>
            <a:r>
              <a:rPr lang="en-US" dirty="0" smtClean="0"/>
              <a:t>Walkers </a:t>
            </a:r>
          </a:p>
          <a:p>
            <a:pPr lvl="1"/>
            <a:r>
              <a:rPr lang="en-US" dirty="0" smtClean="0"/>
              <a:t>With the patient standing straight up and the arm resting at the side of the body the handle of the walker should be at the wrist of the patient. </a:t>
            </a:r>
          </a:p>
          <a:p>
            <a:pPr marL="400050">
              <a:buFont typeface="+mj-lt"/>
              <a:buAutoNum type="arabicPeriod"/>
            </a:pPr>
            <a:endParaRPr lang="en-US" dirty="0" smtClean="0"/>
          </a:p>
          <a:p>
            <a:pPr marL="400050"/>
            <a:r>
              <a:rPr lang="en-US" dirty="0" smtClean="0"/>
              <a:t>Canes </a:t>
            </a:r>
          </a:p>
          <a:p>
            <a:pPr marL="800100" lvl="1"/>
            <a:r>
              <a:rPr lang="en-US" dirty="0" smtClean="0"/>
              <a:t>Same as walkers </a:t>
            </a:r>
            <a:endParaRPr lang="en-US" dirty="0"/>
          </a:p>
        </p:txBody>
      </p:sp>
    </p:spTree>
    <p:extLst>
      <p:ext uri="{BB962C8B-B14F-4D97-AF65-F5344CB8AC3E}">
        <p14:creationId xmlns:p14="http://schemas.microsoft.com/office/powerpoint/2010/main" val="2437731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Assistive Devices- Crutches  </a:t>
            </a:r>
            <a:endParaRPr lang="en-US" dirty="0"/>
          </a:p>
        </p:txBody>
      </p:sp>
      <p:sp>
        <p:nvSpPr>
          <p:cNvPr id="3" name="Content Placeholder 2"/>
          <p:cNvSpPr>
            <a:spLocks noGrp="1"/>
          </p:cNvSpPr>
          <p:nvPr>
            <p:ph idx="1"/>
          </p:nvPr>
        </p:nvSpPr>
        <p:spPr/>
        <p:txBody>
          <a:bodyPr/>
          <a:lstStyle/>
          <a:p>
            <a:r>
              <a:rPr lang="en-US" dirty="0" smtClean="0"/>
              <a:t>With the tip in the position below the crutch should come up under the axilla ( arm pit)  to a level of 3 finger widths distance under the axilla with the shoulder relaxed. The upper pad should rest against the ribs. Hand grip should allow the elbow to be bent 15-20*. Weight should be on the hands. </a:t>
            </a:r>
            <a:endParaRPr lang="en-US" dirty="0"/>
          </a:p>
        </p:txBody>
      </p:sp>
      <p:pic>
        <p:nvPicPr>
          <p:cNvPr id="4" name="Content Placeholder 3"/>
          <p:cNvPicPr>
            <a:picLocks noChangeAspect="1"/>
          </p:cNvPicPr>
          <p:nvPr/>
        </p:nvPicPr>
        <p:blipFill>
          <a:blip r:embed="rId2"/>
          <a:stretch>
            <a:fillRect/>
          </a:stretch>
        </p:blipFill>
        <p:spPr>
          <a:xfrm>
            <a:off x="2812649" y="3345084"/>
            <a:ext cx="4074288" cy="3264060"/>
          </a:xfrm>
          <a:prstGeom prst="rect">
            <a:avLst/>
          </a:prstGeom>
        </p:spPr>
      </p:pic>
    </p:spTree>
    <p:extLst>
      <p:ext uri="{BB962C8B-B14F-4D97-AF65-F5344CB8AC3E}">
        <p14:creationId xmlns:p14="http://schemas.microsoft.com/office/powerpoint/2010/main" val="2644193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Walking stairs </a:t>
            </a:r>
            <a:endParaRPr lang="en-US" dirty="0"/>
          </a:p>
        </p:txBody>
      </p:sp>
      <p:pic>
        <p:nvPicPr>
          <p:cNvPr id="4" name="Content Placeholder 3"/>
          <p:cNvPicPr>
            <a:picLocks noGrp="1" noChangeAspect="1"/>
          </p:cNvPicPr>
          <p:nvPr>
            <p:ph idx="1"/>
          </p:nvPr>
        </p:nvPicPr>
        <p:blipFill>
          <a:blip r:embed="rId2"/>
          <a:stretch>
            <a:fillRect/>
          </a:stretch>
        </p:blipFill>
        <p:spPr>
          <a:xfrm>
            <a:off x="2869180" y="1628152"/>
            <a:ext cx="4212976" cy="3881437"/>
          </a:xfrm>
          <a:prstGeom prst="rect">
            <a:avLst/>
          </a:prstGeom>
        </p:spPr>
      </p:pic>
    </p:spTree>
    <p:extLst>
      <p:ext uri="{BB962C8B-B14F-4D97-AF65-F5344CB8AC3E}">
        <p14:creationId xmlns:p14="http://schemas.microsoft.com/office/powerpoint/2010/main" val="580557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Walking Stairs/Ramps</a:t>
            </a:r>
            <a:endParaRPr lang="en-US" dirty="0"/>
          </a:p>
        </p:txBody>
      </p:sp>
      <p:sp>
        <p:nvSpPr>
          <p:cNvPr id="3" name="Content Placeholder 2"/>
          <p:cNvSpPr>
            <a:spLocks noGrp="1"/>
          </p:cNvSpPr>
          <p:nvPr>
            <p:ph idx="1"/>
          </p:nvPr>
        </p:nvSpPr>
        <p:spPr/>
        <p:txBody>
          <a:bodyPr/>
          <a:lstStyle/>
          <a:p>
            <a:r>
              <a:rPr lang="en-US" dirty="0" smtClean="0"/>
              <a:t>Stairs</a:t>
            </a:r>
            <a:endParaRPr lang="en-US" dirty="0"/>
          </a:p>
          <a:p>
            <a:pPr lvl="1"/>
            <a:r>
              <a:rPr lang="en-US" dirty="0" smtClean="0"/>
              <a:t>Up with the good and down with the bad </a:t>
            </a:r>
          </a:p>
          <a:p>
            <a:pPr lvl="1"/>
            <a:r>
              <a:rPr lang="en-US" dirty="0" smtClean="0"/>
              <a:t>The crutches go with the bad. </a:t>
            </a:r>
          </a:p>
          <a:p>
            <a:pPr lvl="1"/>
            <a:r>
              <a:rPr lang="en-US" dirty="0" smtClean="0"/>
              <a:t>Use a railing when available. </a:t>
            </a:r>
          </a:p>
          <a:p>
            <a:endParaRPr lang="en-US" dirty="0"/>
          </a:p>
          <a:p>
            <a:r>
              <a:rPr lang="en-US" dirty="0" smtClean="0"/>
              <a:t>Ramps</a:t>
            </a:r>
          </a:p>
          <a:p>
            <a:pPr lvl="1"/>
            <a:r>
              <a:rPr lang="en-US" dirty="0" smtClean="0"/>
              <a:t>Going up – lean into the ramp</a:t>
            </a:r>
          </a:p>
          <a:p>
            <a:pPr lvl="1"/>
            <a:r>
              <a:rPr lang="en-US" dirty="0" smtClean="0"/>
              <a:t>Going down – lean back </a:t>
            </a:r>
            <a:endParaRPr lang="en-US" dirty="0"/>
          </a:p>
        </p:txBody>
      </p:sp>
    </p:spTree>
    <p:extLst>
      <p:ext uri="{BB962C8B-B14F-4D97-AF65-F5344CB8AC3E}">
        <p14:creationId xmlns:p14="http://schemas.microsoft.com/office/powerpoint/2010/main" val="2860022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Gait after a Stroke</a:t>
            </a:r>
            <a:endParaRPr lang="en-US" dirty="0"/>
          </a:p>
        </p:txBody>
      </p:sp>
      <p:sp>
        <p:nvSpPr>
          <p:cNvPr id="3" name="Content Placeholder 2"/>
          <p:cNvSpPr>
            <a:spLocks noGrp="1"/>
          </p:cNvSpPr>
          <p:nvPr>
            <p:ph idx="1"/>
          </p:nvPr>
        </p:nvSpPr>
        <p:spPr/>
        <p:txBody>
          <a:bodyPr/>
          <a:lstStyle/>
          <a:p>
            <a:r>
              <a:rPr lang="en-US" dirty="0" smtClean="0"/>
              <a:t>Assess the active motion and strength of the affected leg. </a:t>
            </a:r>
          </a:p>
          <a:p>
            <a:r>
              <a:rPr lang="en-US" dirty="0" smtClean="0"/>
              <a:t>If there is adequate strength to lift the leg and contract the muscles and move the  joints then you can move to weight bearing. </a:t>
            </a:r>
          </a:p>
          <a:p>
            <a:r>
              <a:rPr lang="en-US" dirty="0" smtClean="0"/>
              <a:t>Begin with Standing holding on to  a stable object (counter or table) </a:t>
            </a:r>
          </a:p>
          <a:p>
            <a:r>
              <a:rPr lang="en-US" dirty="0" smtClean="0"/>
              <a:t>Use a belt around the waist to assist  the patient as needed. </a:t>
            </a:r>
          </a:p>
          <a:p>
            <a:r>
              <a:rPr lang="en-US" dirty="0" smtClean="0"/>
              <a:t>Assess the ability to bear weight while you stand on the good side of the patient using the gait belt. </a:t>
            </a:r>
          </a:p>
          <a:p>
            <a:r>
              <a:rPr lang="en-US" dirty="0" smtClean="0"/>
              <a:t>Look for weight shifting ability and stability of the knee and ankle. </a:t>
            </a:r>
          </a:p>
          <a:p>
            <a:r>
              <a:rPr lang="en-US" dirty="0" smtClean="0"/>
              <a:t>The cane goes in the hand opposite to the affected side.</a:t>
            </a:r>
          </a:p>
          <a:p>
            <a:pPr marL="0" indent="0">
              <a:buNone/>
            </a:pPr>
            <a:endParaRPr lang="en-US" dirty="0"/>
          </a:p>
        </p:txBody>
      </p:sp>
    </p:spTree>
    <p:extLst>
      <p:ext uri="{BB962C8B-B14F-4D97-AF65-F5344CB8AC3E}">
        <p14:creationId xmlns:p14="http://schemas.microsoft.com/office/powerpoint/2010/main" val="239429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Objectives </a:t>
            </a:r>
            <a:endParaRPr lang="en-US" dirty="0"/>
          </a:p>
        </p:txBody>
      </p:sp>
      <p:sp>
        <p:nvSpPr>
          <p:cNvPr id="3" name="Content Placeholder 2"/>
          <p:cNvSpPr>
            <a:spLocks noGrp="1"/>
          </p:cNvSpPr>
          <p:nvPr>
            <p:ph idx="1"/>
          </p:nvPr>
        </p:nvSpPr>
        <p:spPr/>
        <p:txBody>
          <a:bodyPr/>
          <a:lstStyle/>
          <a:p>
            <a:r>
              <a:rPr lang="en-US" dirty="0" smtClean="0"/>
              <a:t>Identify the proper gait and weight bearing patterns for specific needs for patients. </a:t>
            </a:r>
          </a:p>
          <a:p>
            <a:r>
              <a:rPr lang="en-US" dirty="0" smtClean="0"/>
              <a:t>Identify the progression of weight bearing.</a:t>
            </a:r>
          </a:p>
          <a:p>
            <a:r>
              <a:rPr lang="en-US" dirty="0" smtClean="0"/>
              <a:t>Identify the proper use of  assistive devices.</a:t>
            </a:r>
          </a:p>
          <a:p>
            <a:r>
              <a:rPr lang="en-US" dirty="0" smtClean="0"/>
              <a:t>Identify the progression to advanced levels of weight bearing with balance and functional training techniques. </a:t>
            </a:r>
            <a:endParaRPr lang="en-US" dirty="0"/>
          </a:p>
        </p:txBody>
      </p:sp>
    </p:spTree>
    <p:extLst>
      <p:ext uri="{BB962C8B-B14F-4D97-AF65-F5344CB8AC3E}">
        <p14:creationId xmlns:p14="http://schemas.microsoft.com/office/powerpoint/2010/main" val="1592098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Gait after a Stroke </a:t>
            </a:r>
            <a:endParaRPr lang="en-US" dirty="0"/>
          </a:p>
        </p:txBody>
      </p:sp>
      <p:sp>
        <p:nvSpPr>
          <p:cNvPr id="3" name="Content Placeholder 2"/>
          <p:cNvSpPr>
            <a:spLocks noGrp="1"/>
          </p:cNvSpPr>
          <p:nvPr>
            <p:ph idx="1"/>
          </p:nvPr>
        </p:nvSpPr>
        <p:spPr/>
        <p:txBody>
          <a:bodyPr/>
          <a:lstStyle/>
          <a:p>
            <a:r>
              <a:rPr lang="en-US" dirty="0" smtClean="0"/>
              <a:t>A three point gait is needed with the command of “ cane, affected leg and then the non-affected leg”</a:t>
            </a:r>
          </a:p>
          <a:p>
            <a:r>
              <a:rPr lang="en-US" dirty="0" smtClean="0"/>
              <a:t>You should stand on the non-affected side so </a:t>
            </a:r>
            <a:r>
              <a:rPr lang="en-US" dirty="0"/>
              <a:t> </a:t>
            </a:r>
            <a:r>
              <a:rPr lang="en-US" dirty="0" smtClean="0"/>
              <a:t>you can steady the patient on the good side.  </a:t>
            </a:r>
          </a:p>
          <a:p>
            <a:r>
              <a:rPr lang="en-US" dirty="0" smtClean="0"/>
              <a:t>Commonly a larger base gait is used for stability and for the cane to stand on its own.</a:t>
            </a:r>
          </a:p>
          <a:p>
            <a:endParaRPr lang="en-US" dirty="0"/>
          </a:p>
        </p:txBody>
      </p:sp>
    </p:spTree>
    <p:extLst>
      <p:ext uri="{BB962C8B-B14F-4D97-AF65-F5344CB8AC3E}">
        <p14:creationId xmlns:p14="http://schemas.microsoft.com/office/powerpoint/2010/main" val="2083104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Progressive Gait Rehab </a:t>
            </a:r>
            <a:endParaRPr lang="en-US" dirty="0"/>
          </a:p>
        </p:txBody>
      </p:sp>
      <p:sp>
        <p:nvSpPr>
          <p:cNvPr id="3" name="Content Placeholder 2"/>
          <p:cNvSpPr>
            <a:spLocks noGrp="1"/>
          </p:cNvSpPr>
          <p:nvPr>
            <p:ph idx="1"/>
          </p:nvPr>
        </p:nvSpPr>
        <p:spPr/>
        <p:txBody>
          <a:bodyPr>
            <a:normAutofit/>
          </a:bodyPr>
          <a:lstStyle/>
          <a:p>
            <a:r>
              <a:rPr lang="en-US" dirty="0" smtClean="0"/>
              <a:t>Gait- proper weight bearing , weight shifting including strength and coordination</a:t>
            </a:r>
          </a:p>
          <a:p>
            <a:pPr lvl="1"/>
            <a:r>
              <a:rPr lang="en-US" dirty="0" smtClean="0"/>
              <a:t>Walking a straight line ,  sideways and forward/ backwards , up and down stairs and ramps and hills. </a:t>
            </a:r>
          </a:p>
          <a:p>
            <a:r>
              <a:rPr lang="en-US" dirty="0" smtClean="0"/>
              <a:t>Balance- forward and sideways and backward</a:t>
            </a:r>
          </a:p>
          <a:p>
            <a:pPr lvl="1"/>
            <a:r>
              <a:rPr lang="en-US" dirty="0" smtClean="0"/>
              <a:t>Lunging and balance reach</a:t>
            </a:r>
          </a:p>
          <a:p>
            <a:pPr lvl="1"/>
            <a:r>
              <a:rPr lang="en-US" dirty="0" smtClean="0"/>
              <a:t>Level and un-level surfaces  </a:t>
            </a:r>
          </a:p>
          <a:p>
            <a:r>
              <a:rPr lang="en-US" dirty="0" smtClean="0"/>
              <a:t>Running and Coordination</a:t>
            </a:r>
          </a:p>
          <a:p>
            <a:pPr lvl="1"/>
            <a:r>
              <a:rPr lang="en-US" dirty="0" smtClean="0"/>
              <a:t>Jog, Trot, run, sprint</a:t>
            </a:r>
          </a:p>
          <a:p>
            <a:pPr lvl="1"/>
            <a:r>
              <a:rPr lang="en-US" dirty="0" smtClean="0"/>
              <a:t>Dynamic activities – moving on the feet with the hands busy.</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895892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Walking drills</a:t>
            </a:r>
            <a:endParaRPr lang="en-US" dirty="0"/>
          </a:p>
        </p:txBody>
      </p:sp>
      <p:sp>
        <p:nvSpPr>
          <p:cNvPr id="3" name="Content Placeholder 2"/>
          <p:cNvSpPr>
            <a:spLocks noGrp="1"/>
          </p:cNvSpPr>
          <p:nvPr>
            <p:ph idx="1"/>
          </p:nvPr>
        </p:nvSpPr>
        <p:spPr/>
        <p:txBody>
          <a:bodyPr/>
          <a:lstStyle/>
          <a:p>
            <a:r>
              <a:rPr lang="en-US" dirty="0" smtClean="0"/>
              <a:t>Walking in tandem</a:t>
            </a:r>
          </a:p>
          <a:p>
            <a:pPr lvl="1"/>
            <a:r>
              <a:rPr lang="en-US" dirty="0" smtClean="0"/>
              <a:t>One foot directly in front of another</a:t>
            </a:r>
          </a:p>
          <a:p>
            <a:pPr lvl="1"/>
            <a:r>
              <a:rPr lang="en-US" dirty="0" smtClean="0"/>
              <a:t>Stepping forward/ sideways over objects </a:t>
            </a:r>
          </a:p>
          <a:p>
            <a:pPr lvl="1"/>
            <a:r>
              <a:rPr lang="en-US" dirty="0" smtClean="0"/>
              <a:t>Walking sideways</a:t>
            </a:r>
          </a:p>
          <a:p>
            <a:pPr lvl="1"/>
            <a:r>
              <a:rPr lang="en-US" dirty="0" smtClean="0"/>
              <a:t>Carioca/</a:t>
            </a:r>
            <a:r>
              <a:rPr lang="en-US" dirty="0" err="1" smtClean="0"/>
              <a:t>Karioka</a:t>
            </a:r>
            <a:r>
              <a:rPr lang="en-US" dirty="0" smtClean="0"/>
              <a:t>- cross over sideways walking/running</a:t>
            </a:r>
          </a:p>
          <a:p>
            <a:pPr lvl="1"/>
            <a:endParaRPr lang="en-US" dirty="0"/>
          </a:p>
          <a:p>
            <a:pPr lvl="1"/>
            <a:r>
              <a:rPr lang="en-US" dirty="0" smtClean="0"/>
              <a:t>Progression can include increasing speed, distance, varying position, loading through the upper body.</a:t>
            </a:r>
            <a:endParaRPr lang="en-US" dirty="0"/>
          </a:p>
        </p:txBody>
      </p:sp>
    </p:spTree>
    <p:extLst>
      <p:ext uri="{BB962C8B-B14F-4D97-AF65-F5344CB8AC3E}">
        <p14:creationId xmlns:p14="http://schemas.microsoft.com/office/powerpoint/2010/main" val="3144123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Static Balance </a:t>
            </a:r>
            <a:endParaRPr lang="en-US" dirty="0"/>
          </a:p>
        </p:txBody>
      </p:sp>
      <p:pic>
        <p:nvPicPr>
          <p:cNvPr id="4" name="Content Placeholder 3"/>
          <p:cNvPicPr>
            <a:picLocks noGrp="1" noChangeAspect="1"/>
          </p:cNvPicPr>
          <p:nvPr>
            <p:ph idx="1"/>
          </p:nvPr>
        </p:nvPicPr>
        <p:blipFill>
          <a:blip r:embed="rId2"/>
          <a:stretch>
            <a:fillRect/>
          </a:stretch>
        </p:blipFill>
        <p:spPr>
          <a:xfrm>
            <a:off x="2204140" y="2160588"/>
            <a:ext cx="5543757" cy="3881437"/>
          </a:xfrm>
          <a:prstGeom prst="rect">
            <a:avLst/>
          </a:prstGeom>
        </p:spPr>
      </p:pic>
    </p:spTree>
    <p:extLst>
      <p:ext uri="{BB962C8B-B14F-4D97-AF65-F5344CB8AC3E}">
        <p14:creationId xmlns:p14="http://schemas.microsoft.com/office/powerpoint/2010/main" val="3045061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Lunging</a:t>
            </a:r>
            <a:endParaRPr lang="en-US" dirty="0"/>
          </a:p>
        </p:txBody>
      </p:sp>
      <p:sp>
        <p:nvSpPr>
          <p:cNvPr id="5" name="Content Placeholder 4"/>
          <p:cNvSpPr>
            <a:spLocks noGrp="1"/>
          </p:cNvSpPr>
          <p:nvPr>
            <p:ph idx="1"/>
          </p:nvPr>
        </p:nvSpPr>
        <p:spPr/>
        <p:txBody>
          <a:bodyPr/>
          <a:lstStyle/>
          <a:p>
            <a:r>
              <a:rPr lang="en-US" dirty="0" smtClean="0"/>
              <a:t>Can do this forward ,sideway and backwards</a:t>
            </a:r>
          </a:p>
          <a:p>
            <a:pPr lvl="1"/>
            <a:r>
              <a:rPr lang="en-US" dirty="0" smtClean="0"/>
              <a:t>Advance as tolerated by increasing – distance-speed- angle- loading - reaching</a:t>
            </a:r>
            <a:endParaRPr lang="en-US" dirty="0"/>
          </a:p>
        </p:txBody>
      </p:sp>
      <p:pic>
        <p:nvPicPr>
          <p:cNvPr id="6" name="Content Placeholder 3"/>
          <p:cNvPicPr>
            <a:picLocks noChangeAspect="1"/>
          </p:cNvPicPr>
          <p:nvPr/>
        </p:nvPicPr>
        <p:blipFill>
          <a:blip r:embed="rId2"/>
          <a:stretch>
            <a:fillRect/>
          </a:stretch>
        </p:blipFill>
        <p:spPr>
          <a:xfrm>
            <a:off x="2403918" y="3231757"/>
            <a:ext cx="5143500" cy="3429000"/>
          </a:xfrm>
          <a:prstGeom prst="rect">
            <a:avLst/>
          </a:prstGeom>
        </p:spPr>
      </p:pic>
    </p:spTree>
    <p:extLst>
      <p:ext uri="{BB962C8B-B14F-4D97-AF65-F5344CB8AC3E}">
        <p14:creationId xmlns:p14="http://schemas.microsoft.com/office/powerpoint/2010/main" val="3672047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Lunge Matrix</a:t>
            </a:r>
            <a:endParaRPr lang="en-US" dirty="0"/>
          </a:p>
        </p:txBody>
      </p:sp>
      <p:pic>
        <p:nvPicPr>
          <p:cNvPr id="4" name="Content Placeholder 3"/>
          <p:cNvPicPr>
            <a:picLocks noGrp="1" noChangeAspect="1"/>
          </p:cNvPicPr>
          <p:nvPr>
            <p:ph idx="1"/>
          </p:nvPr>
        </p:nvPicPr>
        <p:blipFill>
          <a:blip r:embed="rId2"/>
          <a:stretch>
            <a:fillRect/>
          </a:stretch>
        </p:blipFill>
        <p:spPr>
          <a:xfrm>
            <a:off x="3262745" y="1930399"/>
            <a:ext cx="3449782" cy="3337791"/>
          </a:xfrm>
          <a:prstGeom prst="rect">
            <a:avLst/>
          </a:prstGeom>
        </p:spPr>
      </p:pic>
    </p:spTree>
    <p:extLst>
      <p:ext uri="{BB962C8B-B14F-4D97-AF65-F5344CB8AC3E}">
        <p14:creationId xmlns:p14="http://schemas.microsoft.com/office/powerpoint/2010/main" val="1200774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Lunging with Upper Body Movements </a:t>
            </a:r>
            <a:endParaRPr lang="en-US" dirty="0"/>
          </a:p>
        </p:txBody>
      </p:sp>
      <p:pic>
        <p:nvPicPr>
          <p:cNvPr id="4" name="Content Placeholder 3"/>
          <p:cNvPicPr>
            <a:picLocks noGrp="1" noChangeAspect="1"/>
          </p:cNvPicPr>
          <p:nvPr>
            <p:ph idx="1"/>
          </p:nvPr>
        </p:nvPicPr>
        <p:blipFill>
          <a:blip r:embed="rId2"/>
          <a:stretch>
            <a:fillRect/>
          </a:stretch>
        </p:blipFill>
        <p:spPr>
          <a:xfrm>
            <a:off x="3397827" y="2223655"/>
            <a:ext cx="3449782" cy="3979718"/>
          </a:xfrm>
          <a:prstGeom prst="rect">
            <a:avLst/>
          </a:prstGeom>
        </p:spPr>
      </p:pic>
      <p:sp>
        <p:nvSpPr>
          <p:cNvPr id="5" name="Flowchart: Process 4"/>
          <p:cNvSpPr/>
          <p:nvPr/>
        </p:nvSpPr>
        <p:spPr>
          <a:xfrm>
            <a:off x="4540826" y="2493818"/>
            <a:ext cx="374073" cy="3740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891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Dynamic-Balance Reach</a:t>
            </a:r>
            <a:endParaRPr lang="en-US" dirty="0"/>
          </a:p>
        </p:txBody>
      </p:sp>
      <p:pic>
        <p:nvPicPr>
          <p:cNvPr id="4" name="Content Placeholder 3"/>
          <p:cNvPicPr>
            <a:picLocks noGrp="1" noChangeAspect="1"/>
          </p:cNvPicPr>
          <p:nvPr>
            <p:ph idx="1"/>
          </p:nvPr>
        </p:nvPicPr>
        <p:blipFill>
          <a:blip r:embed="rId2"/>
          <a:stretch>
            <a:fillRect/>
          </a:stretch>
        </p:blipFill>
        <p:spPr>
          <a:xfrm>
            <a:off x="2801074" y="2199189"/>
            <a:ext cx="4444678" cy="3206187"/>
          </a:xfrm>
          <a:prstGeom prst="rect">
            <a:avLst/>
          </a:prstGeom>
        </p:spPr>
      </p:pic>
    </p:spTree>
    <p:extLst>
      <p:ext uri="{BB962C8B-B14F-4D97-AF65-F5344CB8AC3E}">
        <p14:creationId xmlns:p14="http://schemas.microsoft.com/office/powerpoint/2010/main" val="1379315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a setting where there is no formal therapy or rehab some of these principles may be applicable for use in bringing a patient back to  a higher level of function. </a:t>
            </a:r>
          </a:p>
          <a:p>
            <a:endParaRPr lang="en-US" dirty="0"/>
          </a:p>
          <a:p>
            <a:r>
              <a:rPr lang="en-US" dirty="0" smtClean="0"/>
              <a:t>Remember- all progression and activities must be safe and appropriate for the age of the patient, their disability and pain levels. The patient can feel some residual muscle soreness but no increasing pain symptoms. Cause no harm.  </a:t>
            </a:r>
            <a:endParaRPr lang="en-US" dirty="0"/>
          </a:p>
        </p:txBody>
      </p:sp>
    </p:spTree>
    <p:extLst>
      <p:ext uri="{BB962C8B-B14F-4D97-AF65-F5344CB8AC3E}">
        <p14:creationId xmlns:p14="http://schemas.microsoft.com/office/powerpoint/2010/main" val="4272017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p>
          <a:p>
            <a:endParaRPr lang="en-US" dirty="0"/>
          </a:p>
          <a:p>
            <a:r>
              <a:rPr lang="en-US" dirty="0" smtClean="0"/>
              <a:t>Rick Schurman PT Cert MDT</a:t>
            </a:r>
          </a:p>
          <a:p>
            <a:r>
              <a:rPr lang="en-US" dirty="0" smtClean="0">
                <a:hlinkClick r:id="rId2"/>
              </a:rPr>
              <a:t>rick.schurman@gmail.com</a:t>
            </a:r>
            <a:endParaRPr lang="en-US" dirty="0" smtClean="0"/>
          </a:p>
          <a:p>
            <a:endParaRPr lang="en-US" dirty="0"/>
          </a:p>
        </p:txBody>
      </p:sp>
    </p:spTree>
    <p:extLst>
      <p:ext uri="{BB962C8B-B14F-4D97-AF65-F5344CB8AC3E}">
        <p14:creationId xmlns:p14="http://schemas.microsoft.com/office/powerpoint/2010/main" val="851758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12781"/>
            <a:ext cx="8596668" cy="1320800"/>
          </a:xfrm>
        </p:spPr>
        <p:txBody>
          <a:bodyPr/>
          <a:lstStyle/>
          <a:p>
            <a:pPr algn="ctr"/>
            <a:r>
              <a:rPr lang="en-US" dirty="0" smtClean="0"/>
              <a:t>Rick Schurman PT Cert MDT</a:t>
            </a:r>
            <a:endParaRPr lang="en-US" dirty="0"/>
          </a:p>
        </p:txBody>
      </p:sp>
      <p:sp>
        <p:nvSpPr>
          <p:cNvPr id="3" name="Content Placeholder 2"/>
          <p:cNvSpPr>
            <a:spLocks noGrp="1"/>
          </p:cNvSpPr>
          <p:nvPr>
            <p:ph idx="1"/>
          </p:nvPr>
        </p:nvSpPr>
        <p:spPr/>
        <p:txBody>
          <a:bodyPr/>
          <a:lstStyle/>
          <a:p>
            <a:r>
              <a:rPr lang="en-US" dirty="0" smtClean="0"/>
              <a:t>Graduate of Northwestern University- Programs in Physical Therapy</a:t>
            </a:r>
          </a:p>
          <a:p>
            <a:r>
              <a:rPr lang="en-US" dirty="0" smtClean="0"/>
              <a:t>Credentialed in the McKenzie Method of Mechanical Diagnosis and Therapy.</a:t>
            </a:r>
          </a:p>
          <a:p>
            <a:r>
              <a:rPr lang="en-US" dirty="0" smtClean="0"/>
              <a:t>Working for 39 year of practice primarily in out-patient orthopedic practice including owning a private practice for 25 years. </a:t>
            </a:r>
          </a:p>
          <a:p>
            <a:r>
              <a:rPr lang="en-US" dirty="0" smtClean="0"/>
              <a:t>Specialty Coordinator for Physical Therapy for Global Health Outreach (GHO) since 2004.</a:t>
            </a:r>
          </a:p>
          <a:p>
            <a:r>
              <a:rPr lang="en-US" dirty="0" smtClean="0"/>
              <a:t>Serves on the Advisory Council for Global Health Outreach </a:t>
            </a:r>
          </a:p>
          <a:p>
            <a:r>
              <a:rPr lang="en-US" dirty="0" smtClean="0"/>
              <a:t>Veteran of 13 short term GHO trips to the Dominican Republic</a:t>
            </a:r>
            <a:endParaRPr lang="en-US" dirty="0"/>
          </a:p>
        </p:txBody>
      </p:sp>
    </p:spTree>
    <p:extLst>
      <p:ext uri="{BB962C8B-B14F-4D97-AF65-F5344CB8AC3E}">
        <p14:creationId xmlns:p14="http://schemas.microsoft.com/office/powerpoint/2010/main" val="858049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Disclosure</a:t>
            </a:r>
            <a:endParaRPr lang="en-US" dirty="0"/>
          </a:p>
        </p:txBody>
      </p:sp>
      <p:sp>
        <p:nvSpPr>
          <p:cNvPr id="3" name="Content Placeholder 2"/>
          <p:cNvSpPr>
            <a:spLocks noGrp="1"/>
          </p:cNvSpPr>
          <p:nvPr>
            <p:ph idx="1"/>
          </p:nvPr>
        </p:nvSpPr>
        <p:spPr/>
        <p:txBody>
          <a:bodyPr/>
          <a:lstStyle/>
          <a:p>
            <a:pPr marL="0" indent="0">
              <a:buNone/>
            </a:pPr>
            <a:r>
              <a:rPr lang="en-US" dirty="0" smtClean="0"/>
              <a:t>I have no potential financial gain from this presentation and have no stock if any companies mentioned in this presentation. </a:t>
            </a:r>
            <a:endParaRPr lang="en-US" dirty="0"/>
          </a:p>
        </p:txBody>
      </p:sp>
    </p:spTree>
    <p:extLst>
      <p:ext uri="{BB962C8B-B14F-4D97-AF65-F5344CB8AC3E}">
        <p14:creationId xmlns:p14="http://schemas.microsoft.com/office/powerpoint/2010/main" val="2721823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Practical session for non-therapists</a:t>
            </a:r>
            <a:endParaRPr lang="en-US" dirty="0"/>
          </a:p>
        </p:txBody>
      </p:sp>
      <p:sp>
        <p:nvSpPr>
          <p:cNvPr id="3" name="Content Placeholder 2"/>
          <p:cNvSpPr>
            <a:spLocks noGrp="1"/>
          </p:cNvSpPr>
          <p:nvPr>
            <p:ph idx="1"/>
          </p:nvPr>
        </p:nvSpPr>
        <p:spPr/>
        <p:txBody>
          <a:bodyPr/>
          <a:lstStyle/>
          <a:p>
            <a:r>
              <a:rPr lang="en-US" dirty="0" smtClean="0"/>
              <a:t>Intended to help you think through basic and  progressive walking or gait training for proper protection of patients in recovery from lower extremity or neurological dysfunction. </a:t>
            </a:r>
          </a:p>
          <a:p>
            <a:r>
              <a:rPr lang="en-US" dirty="0" smtClean="0"/>
              <a:t>Intended for the non-therapist medical professional or person working in a medical location  as a practical application of progressive ambulation for the patient. </a:t>
            </a:r>
            <a:endParaRPr lang="en-US" dirty="0"/>
          </a:p>
          <a:p>
            <a:endParaRPr lang="en-US" dirty="0"/>
          </a:p>
        </p:txBody>
      </p:sp>
    </p:spTree>
    <p:extLst>
      <p:ext uri="{BB962C8B-B14F-4D97-AF65-F5344CB8AC3E}">
        <p14:creationId xmlns:p14="http://schemas.microsoft.com/office/powerpoint/2010/main" val="3526899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Terms </a:t>
            </a:r>
            <a:endParaRPr lang="en-US" dirty="0"/>
          </a:p>
        </p:txBody>
      </p:sp>
      <p:sp>
        <p:nvSpPr>
          <p:cNvPr id="3" name="Content Placeholder 2"/>
          <p:cNvSpPr>
            <a:spLocks noGrp="1"/>
          </p:cNvSpPr>
          <p:nvPr>
            <p:ph idx="1"/>
          </p:nvPr>
        </p:nvSpPr>
        <p:spPr/>
        <p:txBody>
          <a:bodyPr/>
          <a:lstStyle/>
          <a:p>
            <a:r>
              <a:rPr lang="en-US" dirty="0" smtClean="0"/>
              <a:t>Gait – a walking pattern or officially it is the movement of the limbs of animals including humans during locomotion over a solid surface.  </a:t>
            </a:r>
          </a:p>
          <a:p>
            <a:r>
              <a:rPr lang="en-US" dirty="0" smtClean="0"/>
              <a:t>Ambulation- the process of moving- mostly referred to as walking. </a:t>
            </a:r>
          </a:p>
          <a:p>
            <a:r>
              <a:rPr lang="en-US" dirty="0" smtClean="0"/>
              <a:t>Non-weight bearing – No weight applied for the involved foot or leg. </a:t>
            </a:r>
          </a:p>
          <a:p>
            <a:r>
              <a:rPr lang="en-US" dirty="0" smtClean="0"/>
              <a:t>Partial weight bearing – </a:t>
            </a:r>
          </a:p>
          <a:p>
            <a:pPr lvl="1"/>
            <a:r>
              <a:rPr lang="en-US" dirty="0" smtClean="0"/>
              <a:t>Toe- touch or touch down weight bearing- The weight  of the leg is taken off the hip and lower back with just the toe or part of the foot touching the ground – not intended to have weight going through that extremity.  </a:t>
            </a:r>
          </a:p>
          <a:p>
            <a:pPr lvl="1"/>
            <a:r>
              <a:rPr lang="en-US" dirty="0" smtClean="0"/>
              <a:t>Percentage of weight bearing or weighed- The indications might include partial weight allowed on the extremity and this might be an estimate or the patient actually uses a scale to determine the amount allowed.   </a:t>
            </a:r>
            <a:endParaRPr lang="en-US" dirty="0"/>
          </a:p>
        </p:txBody>
      </p:sp>
    </p:spTree>
    <p:extLst>
      <p:ext uri="{BB962C8B-B14F-4D97-AF65-F5344CB8AC3E}">
        <p14:creationId xmlns:p14="http://schemas.microsoft.com/office/powerpoint/2010/main" val="3208985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Terms ( cont.)</a:t>
            </a:r>
            <a:endParaRPr lang="en-US" dirty="0"/>
          </a:p>
        </p:txBody>
      </p:sp>
      <p:sp>
        <p:nvSpPr>
          <p:cNvPr id="3" name="Content Placeholder 2"/>
          <p:cNvSpPr>
            <a:spLocks noGrp="1"/>
          </p:cNvSpPr>
          <p:nvPr>
            <p:ph idx="1"/>
          </p:nvPr>
        </p:nvSpPr>
        <p:spPr/>
        <p:txBody>
          <a:bodyPr/>
          <a:lstStyle/>
          <a:p>
            <a:r>
              <a:rPr lang="en-US" dirty="0" smtClean="0"/>
              <a:t>Weight bearing as tolerated. – there is no limit of the weight applied except that it should not cause pain. This is commonly used in the early application of weight on the foot. </a:t>
            </a:r>
          </a:p>
          <a:p>
            <a:r>
              <a:rPr lang="en-US" dirty="0" smtClean="0"/>
              <a:t>Full weight bearing- no limits of weight and the expectation is the patient should be able to progressively load the foot and decrease the use of assistive devices. </a:t>
            </a:r>
          </a:p>
          <a:p>
            <a:r>
              <a:rPr lang="en-US" dirty="0" smtClean="0"/>
              <a:t>Assistive devices –</a:t>
            </a:r>
          </a:p>
          <a:p>
            <a:pPr lvl="1"/>
            <a:r>
              <a:rPr lang="en-US" dirty="0" smtClean="0"/>
              <a:t>Canes- Straight , Small based quad cane , large based quad cane </a:t>
            </a:r>
          </a:p>
          <a:p>
            <a:pPr lvl="1"/>
            <a:r>
              <a:rPr lang="en-US" dirty="0" smtClean="0"/>
              <a:t>Crutches – </a:t>
            </a:r>
            <a:r>
              <a:rPr lang="en-US" dirty="0" err="1" smtClean="0"/>
              <a:t>Lofstrand</a:t>
            </a:r>
            <a:r>
              <a:rPr lang="en-US" dirty="0" smtClean="0"/>
              <a:t> ( forearm), Axillary </a:t>
            </a:r>
          </a:p>
          <a:p>
            <a:pPr lvl="1"/>
            <a:r>
              <a:rPr lang="en-US" dirty="0" smtClean="0"/>
              <a:t>Walkers- Rolling ( 4 and 2 wheels), Non-rolling </a:t>
            </a:r>
            <a:endParaRPr lang="en-US" dirty="0"/>
          </a:p>
        </p:txBody>
      </p:sp>
    </p:spTree>
    <p:extLst>
      <p:ext uri="{BB962C8B-B14F-4D97-AF65-F5344CB8AC3E}">
        <p14:creationId xmlns:p14="http://schemas.microsoft.com/office/powerpoint/2010/main" val="2355719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Assistive Devices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212" y="2451009"/>
            <a:ext cx="2024376" cy="2143125"/>
          </a:xfrm>
          <a:prstGeom prst="rect">
            <a:avLst/>
          </a:prstGeom>
        </p:spPr>
      </p:pic>
      <p:pic>
        <p:nvPicPr>
          <p:cNvPr id="5" name="Picture 4"/>
          <p:cNvPicPr>
            <a:picLocks noChangeAspect="1"/>
          </p:cNvPicPr>
          <p:nvPr/>
        </p:nvPicPr>
        <p:blipFill>
          <a:blip r:embed="rId3"/>
          <a:stretch>
            <a:fillRect/>
          </a:stretch>
        </p:blipFill>
        <p:spPr>
          <a:xfrm>
            <a:off x="3843336" y="2331946"/>
            <a:ext cx="2066925" cy="2381250"/>
          </a:xfrm>
          <a:prstGeom prst="rect">
            <a:avLst/>
          </a:prstGeom>
        </p:spPr>
      </p:pic>
      <p:pic>
        <p:nvPicPr>
          <p:cNvPr id="6" name="Picture 5"/>
          <p:cNvPicPr>
            <a:picLocks noChangeAspect="1"/>
          </p:cNvPicPr>
          <p:nvPr/>
        </p:nvPicPr>
        <p:blipFill>
          <a:blip r:embed="rId4"/>
          <a:stretch>
            <a:fillRect/>
          </a:stretch>
        </p:blipFill>
        <p:spPr>
          <a:xfrm>
            <a:off x="6727009" y="2451009"/>
            <a:ext cx="2143125" cy="2143125"/>
          </a:xfrm>
          <a:prstGeom prst="rect">
            <a:avLst/>
          </a:prstGeom>
        </p:spPr>
      </p:pic>
    </p:spTree>
    <p:extLst>
      <p:ext uri="{BB962C8B-B14F-4D97-AF65-F5344CB8AC3E}">
        <p14:creationId xmlns:p14="http://schemas.microsoft.com/office/powerpoint/2010/main" val="2937528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Assistive Devices </a:t>
            </a:r>
            <a:endParaRPr lang="en-US" dirty="0"/>
          </a:p>
        </p:txBody>
      </p:sp>
      <p:pic>
        <p:nvPicPr>
          <p:cNvPr id="4" name="Content Placeholder 3"/>
          <p:cNvPicPr>
            <a:picLocks noGrp="1" noChangeAspect="1"/>
          </p:cNvPicPr>
          <p:nvPr>
            <p:ph idx="1"/>
          </p:nvPr>
        </p:nvPicPr>
        <p:blipFill>
          <a:blip r:embed="rId2"/>
          <a:stretch>
            <a:fillRect/>
          </a:stretch>
        </p:blipFill>
        <p:spPr>
          <a:xfrm>
            <a:off x="1280319" y="2222831"/>
            <a:ext cx="1905000" cy="1905000"/>
          </a:xfrm>
          <a:prstGeom prst="rect">
            <a:avLst/>
          </a:prstGeom>
        </p:spPr>
      </p:pic>
      <p:pic>
        <p:nvPicPr>
          <p:cNvPr id="5" name="Picture 4"/>
          <p:cNvPicPr>
            <a:picLocks noChangeAspect="1"/>
          </p:cNvPicPr>
          <p:nvPr/>
        </p:nvPicPr>
        <p:blipFill>
          <a:blip r:embed="rId3"/>
          <a:stretch>
            <a:fillRect/>
          </a:stretch>
        </p:blipFill>
        <p:spPr>
          <a:xfrm>
            <a:off x="3905009" y="2032331"/>
            <a:ext cx="1905000" cy="2286000"/>
          </a:xfrm>
          <a:prstGeom prst="rect">
            <a:avLst/>
          </a:prstGeom>
        </p:spPr>
      </p:pic>
      <p:pic>
        <p:nvPicPr>
          <p:cNvPr id="6" name="Picture 5"/>
          <p:cNvPicPr>
            <a:picLocks noChangeAspect="1"/>
          </p:cNvPicPr>
          <p:nvPr/>
        </p:nvPicPr>
        <p:blipFill>
          <a:blip r:embed="rId4"/>
          <a:stretch>
            <a:fillRect/>
          </a:stretch>
        </p:blipFill>
        <p:spPr>
          <a:xfrm>
            <a:off x="6772214" y="2032331"/>
            <a:ext cx="2143125" cy="2143125"/>
          </a:xfrm>
          <a:prstGeom prst="rect">
            <a:avLst/>
          </a:prstGeom>
        </p:spPr>
      </p:pic>
    </p:spTree>
    <p:extLst>
      <p:ext uri="{BB962C8B-B14F-4D97-AF65-F5344CB8AC3E}">
        <p14:creationId xmlns:p14="http://schemas.microsoft.com/office/powerpoint/2010/main" val="625174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673</TotalTime>
  <Words>1171</Words>
  <Application>Microsoft Office PowerPoint</Application>
  <PresentationFormat>Widescreen</PresentationFormat>
  <Paragraphs>128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Trebuchet MS</vt:lpstr>
      <vt:lpstr>Wingdings 3</vt:lpstr>
      <vt:lpstr>Facet</vt:lpstr>
      <vt:lpstr>Gait Training For the Non-Physical Therapist </vt:lpstr>
      <vt:lpstr>Educational Objectives </vt:lpstr>
      <vt:lpstr>Rick Schurman PT Cert MDT</vt:lpstr>
      <vt:lpstr>Disclosure</vt:lpstr>
      <vt:lpstr>Practical session for non-therapists</vt:lpstr>
      <vt:lpstr>Terms </vt:lpstr>
      <vt:lpstr>Terms ( cont.)</vt:lpstr>
      <vt:lpstr>Assistive Devices </vt:lpstr>
      <vt:lpstr>Assistive Devices </vt:lpstr>
      <vt:lpstr>Gait Terminology</vt:lpstr>
      <vt:lpstr>Gait terminology </vt:lpstr>
      <vt:lpstr>Gait Terminology </vt:lpstr>
      <vt:lpstr>Gait Terminology</vt:lpstr>
      <vt:lpstr>Gait Terminology</vt:lpstr>
      <vt:lpstr>Fitting Assistive Devices- Walker/Cane</vt:lpstr>
      <vt:lpstr>Fitting Assistive Devices- Crutches  </vt:lpstr>
      <vt:lpstr>Walking stairs </vt:lpstr>
      <vt:lpstr>Walking Stairs/Ramps</vt:lpstr>
      <vt:lpstr>Gait after a Stroke</vt:lpstr>
      <vt:lpstr>Gait after a Stroke </vt:lpstr>
      <vt:lpstr>Progressive Gait Rehab </vt:lpstr>
      <vt:lpstr>Walking drills</vt:lpstr>
      <vt:lpstr>Static Balance </vt:lpstr>
      <vt:lpstr>Lunging</vt:lpstr>
      <vt:lpstr>Lunge Matrix</vt:lpstr>
      <vt:lpstr>Lunging with Upper Body Movements </vt:lpstr>
      <vt:lpstr>Dynamic-Balance Reach</vt:lpstr>
      <vt:lpstr>Conclusion</vt:lpstr>
      <vt:lpstr>Thank you</vt:lpstr>
    </vt:vector>
  </TitlesOfParts>
  <Company>Quad/Graphics,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Gait Training For the Non-Physical Therapist</dc:title>
  <dc:creator>Schurman, Rick</dc:creator>
  <cp:lastModifiedBy>Schurman, Rick</cp:lastModifiedBy>
  <cp:revision>65</cp:revision>
  <dcterms:created xsi:type="dcterms:W3CDTF">2016-08-30T19:03:25Z</dcterms:created>
  <dcterms:modified xsi:type="dcterms:W3CDTF">2016-10-10T15:58:02Z</dcterms:modified>
</cp:coreProperties>
</file>