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86" r:id="rId5"/>
    <p:sldId id="259" r:id="rId6"/>
    <p:sldId id="261" r:id="rId7"/>
    <p:sldId id="293" r:id="rId8"/>
    <p:sldId id="262" r:id="rId9"/>
    <p:sldId id="276" r:id="rId10"/>
    <p:sldId id="264" r:id="rId11"/>
    <p:sldId id="265" r:id="rId12"/>
    <p:sldId id="266" r:id="rId13"/>
    <p:sldId id="267" r:id="rId14"/>
    <p:sldId id="263" r:id="rId15"/>
    <p:sldId id="268" r:id="rId16"/>
    <p:sldId id="269" r:id="rId17"/>
    <p:sldId id="270" r:id="rId18"/>
    <p:sldId id="285" r:id="rId19"/>
    <p:sldId id="271" r:id="rId20"/>
    <p:sldId id="272" r:id="rId21"/>
    <p:sldId id="274" r:id="rId22"/>
    <p:sldId id="273" r:id="rId23"/>
    <p:sldId id="275" r:id="rId24"/>
    <p:sldId id="277" r:id="rId25"/>
    <p:sldId id="278" r:id="rId26"/>
    <p:sldId id="282" r:id="rId27"/>
    <p:sldId id="279" r:id="rId28"/>
    <p:sldId id="280" r:id="rId29"/>
    <p:sldId id="283" r:id="rId30"/>
    <p:sldId id="284" r:id="rId31"/>
    <p:sldId id="287" r:id="rId32"/>
    <p:sldId id="289" r:id="rId33"/>
    <p:sldId id="288" r:id="rId34"/>
    <p:sldId id="290" r:id="rId35"/>
    <p:sldId id="292"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6" autoAdjust="0"/>
    <p:restoredTop sz="94660"/>
  </p:normalViewPr>
  <p:slideViewPr>
    <p:cSldViewPr snapToGrid="0">
      <p:cViewPr varScale="1">
        <p:scale>
          <a:sx n="92" d="100"/>
          <a:sy n="92" d="100"/>
        </p:scale>
        <p:origin x="5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10/6/2016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hyperlink" Target="http://www.mckenziremdt.org/" TargetMode="External"/><Relationship Id="rId2" Type="http://schemas.openxmlformats.org/officeDocument/2006/relationships/hyperlink" Target="mailto:Rick.schurman@gmail.com" TargetMode="External"/><Relationship Id="rId1" Type="http://schemas.openxmlformats.org/officeDocument/2006/relationships/slideLayout" Target="../slideLayouts/slideLayout2.xml"/><Relationship Id="rId4" Type="http://schemas.openxmlformats.org/officeDocument/2006/relationships/hyperlink" Target="http://www.cmda.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Treating Mechanical Spinal pain for the Non-Physical Therapist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32617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Spinal Anatomy</a:t>
            </a:r>
            <a:endParaRPr lang="en-US" dirty="0"/>
          </a:p>
        </p:txBody>
      </p:sp>
      <p:pic>
        <p:nvPicPr>
          <p:cNvPr id="4" name="Content Placeholder 3"/>
          <p:cNvPicPr>
            <a:picLocks noGrp="1" noChangeAspect="1"/>
          </p:cNvPicPr>
          <p:nvPr>
            <p:ph idx="1"/>
          </p:nvPr>
        </p:nvPicPr>
        <p:blipFill>
          <a:blip r:embed="rId2"/>
          <a:stretch>
            <a:fillRect/>
          </a:stretch>
        </p:blipFill>
        <p:spPr>
          <a:xfrm>
            <a:off x="3109394" y="2160588"/>
            <a:ext cx="3733249" cy="3881437"/>
          </a:xfrm>
          <a:prstGeom prst="rect">
            <a:avLst/>
          </a:prstGeom>
        </p:spPr>
      </p:pic>
    </p:spTree>
    <p:extLst>
      <p:ext uri="{BB962C8B-B14F-4D97-AF65-F5344CB8AC3E}">
        <p14:creationId xmlns:p14="http://schemas.microsoft.com/office/powerpoint/2010/main" val="2349152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Spinal Anatomy</a:t>
            </a:r>
            <a:endParaRPr lang="en-US" dirty="0"/>
          </a:p>
        </p:txBody>
      </p:sp>
      <p:pic>
        <p:nvPicPr>
          <p:cNvPr id="4" name="Content Placeholder 3"/>
          <p:cNvPicPr>
            <a:picLocks noGrp="1" noChangeAspect="1"/>
          </p:cNvPicPr>
          <p:nvPr>
            <p:ph idx="1"/>
          </p:nvPr>
        </p:nvPicPr>
        <p:blipFill>
          <a:blip r:embed="rId2"/>
          <a:stretch>
            <a:fillRect/>
          </a:stretch>
        </p:blipFill>
        <p:spPr>
          <a:xfrm>
            <a:off x="2938249" y="2523941"/>
            <a:ext cx="4075539" cy="3154730"/>
          </a:xfrm>
          <a:prstGeom prst="rect">
            <a:avLst/>
          </a:prstGeom>
        </p:spPr>
      </p:pic>
    </p:spTree>
    <p:extLst>
      <p:ext uri="{BB962C8B-B14F-4D97-AF65-F5344CB8AC3E}">
        <p14:creationId xmlns:p14="http://schemas.microsoft.com/office/powerpoint/2010/main" val="638430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Spinal Anatomy</a:t>
            </a:r>
            <a:endParaRPr lang="en-US" dirty="0"/>
          </a:p>
        </p:txBody>
      </p:sp>
      <p:pic>
        <p:nvPicPr>
          <p:cNvPr id="4" name="Content Placeholder 3"/>
          <p:cNvPicPr>
            <a:picLocks noGrp="1" noChangeAspect="1"/>
          </p:cNvPicPr>
          <p:nvPr>
            <p:ph idx="1"/>
          </p:nvPr>
        </p:nvPicPr>
        <p:blipFill>
          <a:blip r:embed="rId2"/>
          <a:stretch>
            <a:fillRect/>
          </a:stretch>
        </p:blipFill>
        <p:spPr>
          <a:xfrm>
            <a:off x="3019821" y="2275124"/>
            <a:ext cx="3912396" cy="3652364"/>
          </a:xfrm>
          <a:prstGeom prst="rect">
            <a:avLst/>
          </a:prstGeom>
        </p:spPr>
      </p:pic>
    </p:spTree>
    <p:extLst>
      <p:ext uri="{BB962C8B-B14F-4D97-AF65-F5344CB8AC3E}">
        <p14:creationId xmlns:p14="http://schemas.microsoft.com/office/powerpoint/2010/main" val="2978712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do I feel the pain?</a:t>
            </a:r>
            <a:endParaRPr lang="en-US" dirty="0"/>
          </a:p>
        </p:txBody>
      </p:sp>
      <p:pic>
        <p:nvPicPr>
          <p:cNvPr id="4" name="Content Placeholder 3"/>
          <p:cNvPicPr>
            <a:picLocks noGrp="1" noChangeAspect="1"/>
          </p:cNvPicPr>
          <p:nvPr>
            <p:ph idx="1"/>
          </p:nvPr>
        </p:nvPicPr>
        <p:blipFill>
          <a:blip r:embed="rId2"/>
          <a:stretch>
            <a:fillRect/>
          </a:stretch>
        </p:blipFill>
        <p:spPr>
          <a:xfrm>
            <a:off x="1033404" y="2274888"/>
            <a:ext cx="3271666" cy="3881437"/>
          </a:xfrm>
          <a:prstGeom prst="rect">
            <a:avLst/>
          </a:prstGeom>
        </p:spPr>
      </p:pic>
      <p:pic>
        <p:nvPicPr>
          <p:cNvPr id="3" name="Picture 2"/>
          <p:cNvPicPr>
            <a:picLocks noChangeAspect="1"/>
          </p:cNvPicPr>
          <p:nvPr/>
        </p:nvPicPr>
        <p:blipFill>
          <a:blip r:embed="rId3"/>
          <a:stretch>
            <a:fillRect/>
          </a:stretch>
        </p:blipFill>
        <p:spPr>
          <a:xfrm>
            <a:off x="4623955" y="2473036"/>
            <a:ext cx="4156363" cy="2483428"/>
          </a:xfrm>
          <a:prstGeom prst="rect">
            <a:avLst/>
          </a:prstGeom>
        </p:spPr>
      </p:pic>
    </p:spTree>
    <p:extLst>
      <p:ext uri="{BB962C8B-B14F-4D97-AF65-F5344CB8AC3E}">
        <p14:creationId xmlns:p14="http://schemas.microsoft.com/office/powerpoint/2010/main" val="3161061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Lumbar Spine</a:t>
            </a:r>
            <a:endParaRPr lang="en-US" dirty="0"/>
          </a:p>
        </p:txBody>
      </p:sp>
      <p:sp>
        <p:nvSpPr>
          <p:cNvPr id="3" name="Content Placeholder 2"/>
          <p:cNvSpPr>
            <a:spLocks noGrp="1"/>
          </p:cNvSpPr>
          <p:nvPr>
            <p:ph idx="1"/>
          </p:nvPr>
        </p:nvSpPr>
        <p:spPr/>
        <p:txBody>
          <a:bodyPr/>
          <a:lstStyle/>
          <a:p>
            <a:r>
              <a:rPr lang="en-US" dirty="0" smtClean="0"/>
              <a:t>Most common </a:t>
            </a:r>
            <a:r>
              <a:rPr lang="en-US" dirty="0" smtClean="0"/>
              <a:t>as </a:t>
            </a:r>
            <a:r>
              <a:rPr lang="en-US" dirty="0" smtClean="0"/>
              <a:t>an injury or onset of pain in flexion ( Forward bending or sitting)</a:t>
            </a:r>
          </a:p>
          <a:p>
            <a:r>
              <a:rPr lang="en-US" dirty="0" smtClean="0"/>
              <a:t>Maybe felt in the Lower back, buttock(s) or down the leg. </a:t>
            </a:r>
          </a:p>
          <a:p>
            <a:r>
              <a:rPr lang="en-US" dirty="0" smtClean="0"/>
              <a:t>Usually worse with sitting and bending or leaning forward and lifting.</a:t>
            </a:r>
          </a:p>
          <a:p>
            <a:r>
              <a:rPr lang="en-US" dirty="0" smtClean="0"/>
              <a:t>Morning symptoms are common- may improve with time up.</a:t>
            </a:r>
          </a:p>
          <a:p>
            <a:r>
              <a:rPr lang="en-US" dirty="0" smtClean="0"/>
              <a:t>For people under 50-55 there is usually a direction of preference of extension</a:t>
            </a:r>
          </a:p>
          <a:p>
            <a:r>
              <a:rPr lang="en-US" dirty="0" smtClean="0"/>
              <a:t>May do better with prone ( on stomach) laying exercises ( press ups) than standing ( standing back bends)</a:t>
            </a:r>
          </a:p>
          <a:p>
            <a:r>
              <a:rPr lang="en-US" dirty="0" smtClean="0"/>
              <a:t>You need to respect the tightness ( barrier) </a:t>
            </a:r>
          </a:p>
          <a:p>
            <a:r>
              <a:rPr lang="en-US" dirty="0" smtClean="0"/>
              <a:t>No pain increase- tightness on and off – no worse.</a:t>
            </a:r>
          </a:p>
          <a:p>
            <a:endParaRPr lang="en-US" dirty="0"/>
          </a:p>
        </p:txBody>
      </p:sp>
    </p:spTree>
    <p:extLst>
      <p:ext uri="{BB962C8B-B14F-4D97-AF65-F5344CB8AC3E}">
        <p14:creationId xmlns:p14="http://schemas.microsoft.com/office/powerpoint/2010/main" val="2984632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Lumbar Program- Standing Back Bends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4410" y="2244436"/>
            <a:ext cx="1652154" cy="3054928"/>
          </a:xfrm>
        </p:spPr>
      </p:pic>
    </p:spTree>
    <p:extLst>
      <p:ext uri="{BB962C8B-B14F-4D97-AF65-F5344CB8AC3E}">
        <p14:creationId xmlns:p14="http://schemas.microsoft.com/office/powerpoint/2010/main" val="3562665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Lumbar -Prone to Prone on Elbows</a:t>
            </a:r>
            <a:endParaRPr lang="en-US" dirty="0"/>
          </a:p>
        </p:txBody>
      </p:sp>
      <p:pic>
        <p:nvPicPr>
          <p:cNvPr id="11" name="Content Placeholder 10"/>
          <p:cNvPicPr>
            <a:picLocks noGrp="1" noChangeAspect="1"/>
          </p:cNvPicPr>
          <p:nvPr>
            <p:ph idx="1"/>
          </p:nvPr>
        </p:nvPicPr>
        <p:blipFill>
          <a:blip r:embed="rId2"/>
          <a:stretch>
            <a:fillRect/>
          </a:stretch>
        </p:blipFill>
        <p:spPr>
          <a:xfrm>
            <a:off x="3228181" y="3448844"/>
            <a:ext cx="3495675" cy="1304925"/>
          </a:xfrm>
          <a:prstGeom prst="rect">
            <a:avLst/>
          </a:prstGeom>
        </p:spPr>
      </p:pic>
    </p:spTree>
    <p:extLst>
      <p:ext uri="{BB962C8B-B14F-4D97-AF65-F5344CB8AC3E}">
        <p14:creationId xmlns:p14="http://schemas.microsoft.com/office/powerpoint/2010/main" val="403855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Lumbar-Press ups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5794" y="3172619"/>
            <a:ext cx="3600450" cy="1857375"/>
          </a:xfrm>
        </p:spPr>
      </p:pic>
    </p:spTree>
    <p:extLst>
      <p:ext uri="{BB962C8B-B14F-4D97-AF65-F5344CB8AC3E}">
        <p14:creationId xmlns:p14="http://schemas.microsoft.com/office/powerpoint/2010/main" val="3833427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Unilateral or one-sided pain </a:t>
            </a:r>
            <a:endParaRPr lang="en-US" dirty="0"/>
          </a:p>
        </p:txBody>
      </p:sp>
      <p:sp>
        <p:nvSpPr>
          <p:cNvPr id="3" name="Content Placeholder 2"/>
          <p:cNvSpPr>
            <a:spLocks noGrp="1"/>
          </p:cNvSpPr>
          <p:nvPr>
            <p:ph idx="1"/>
          </p:nvPr>
        </p:nvSpPr>
        <p:spPr/>
        <p:txBody>
          <a:bodyPr/>
          <a:lstStyle/>
          <a:p>
            <a:r>
              <a:rPr lang="en-US" dirty="0" smtClean="0"/>
              <a:t>Can be in the lower back to the foot. </a:t>
            </a:r>
          </a:p>
          <a:p>
            <a:r>
              <a:rPr lang="en-US" dirty="0" smtClean="0"/>
              <a:t>Can be tingling ,numbness or pain. </a:t>
            </a:r>
          </a:p>
          <a:p>
            <a:r>
              <a:rPr lang="en-US" dirty="0" smtClean="0"/>
              <a:t>If advanced can cause weakness, loss of reflex and loss of feeling in the leg. </a:t>
            </a:r>
          </a:p>
          <a:p>
            <a:r>
              <a:rPr lang="en-US" dirty="0" smtClean="0"/>
              <a:t>If in the back of the leg often referred to as  Sciatica.</a:t>
            </a:r>
          </a:p>
          <a:p>
            <a:r>
              <a:rPr lang="en-US" dirty="0" smtClean="0"/>
              <a:t>Sometimes requires a unilateral exercise for centralize the symptoms before you go into extension. </a:t>
            </a:r>
          </a:p>
          <a:p>
            <a:r>
              <a:rPr lang="en-US" dirty="0" smtClean="0"/>
              <a:t>Standing side glides- with the painful side away from the wall</a:t>
            </a:r>
          </a:p>
          <a:p>
            <a:r>
              <a:rPr lang="en-US" dirty="0" smtClean="0"/>
              <a:t>Laying down flexion rotation- lay on painful side.</a:t>
            </a:r>
          </a:p>
          <a:p>
            <a:r>
              <a:rPr lang="en-US" dirty="0" smtClean="0"/>
              <a:t>The unilateral exercise should be done prior </a:t>
            </a:r>
            <a:r>
              <a:rPr lang="en-US" smtClean="0"/>
              <a:t>the extension</a:t>
            </a:r>
            <a:endParaRPr lang="en-US" dirty="0"/>
          </a:p>
        </p:txBody>
      </p:sp>
    </p:spTree>
    <p:extLst>
      <p:ext uri="{BB962C8B-B14F-4D97-AF65-F5344CB8AC3E}">
        <p14:creationId xmlns:p14="http://schemas.microsoft.com/office/powerpoint/2010/main" val="3275271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Lumbar-Standing Side Glide- for Right side Symptoms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4648" y="2619962"/>
            <a:ext cx="3162741" cy="2962688"/>
          </a:xfrm>
        </p:spPr>
      </p:pic>
    </p:spTree>
    <p:extLst>
      <p:ext uri="{BB962C8B-B14F-4D97-AF65-F5344CB8AC3E}">
        <p14:creationId xmlns:p14="http://schemas.microsoft.com/office/powerpoint/2010/main" val="2089218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Educational Objectives</a:t>
            </a:r>
            <a:endParaRPr lang="en-US" dirty="0"/>
          </a:p>
        </p:txBody>
      </p:sp>
      <p:sp>
        <p:nvSpPr>
          <p:cNvPr id="3" name="Content Placeholder 2"/>
          <p:cNvSpPr>
            <a:spLocks noGrp="1"/>
          </p:cNvSpPr>
          <p:nvPr>
            <p:ph idx="1"/>
          </p:nvPr>
        </p:nvSpPr>
        <p:spPr/>
        <p:txBody>
          <a:bodyPr/>
          <a:lstStyle/>
          <a:p>
            <a:r>
              <a:rPr lang="en-US" dirty="0" smtClean="0"/>
              <a:t>Identify a patient with mechanical spinal pain </a:t>
            </a:r>
          </a:p>
          <a:p>
            <a:r>
              <a:rPr lang="en-US" dirty="0" smtClean="0"/>
              <a:t>Identify those patient who  might respond to Mechanical Diagnosis and Therapy</a:t>
            </a:r>
          </a:p>
          <a:p>
            <a:r>
              <a:rPr lang="en-US" dirty="0" smtClean="0"/>
              <a:t>Identify the type of program the patient shoulder be given to the patient for application at home.</a:t>
            </a:r>
          </a:p>
          <a:p>
            <a:r>
              <a:rPr lang="en-US" dirty="0" smtClean="0"/>
              <a:t>Identify the process of taking a patient  to complete resolution of symptoms with exercise and postural correction.</a:t>
            </a:r>
            <a:endParaRPr lang="en-US" dirty="0"/>
          </a:p>
        </p:txBody>
      </p:sp>
    </p:spTree>
    <p:extLst>
      <p:ext uri="{BB962C8B-B14F-4D97-AF65-F5344CB8AC3E}">
        <p14:creationId xmlns:p14="http://schemas.microsoft.com/office/powerpoint/2010/main" val="4211481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Lumbar - Flexion –Rotation for Left sided pain</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5105"/>
          <a:stretch/>
        </p:blipFill>
        <p:spPr>
          <a:xfrm>
            <a:off x="2395674" y="2285279"/>
            <a:ext cx="5159988" cy="3881437"/>
          </a:xfrm>
        </p:spPr>
      </p:pic>
    </p:spTree>
    <p:extLst>
      <p:ext uri="{BB962C8B-B14F-4D97-AF65-F5344CB8AC3E}">
        <p14:creationId xmlns:p14="http://schemas.microsoft.com/office/powerpoint/2010/main" val="2625511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Cervical Spine</a:t>
            </a:r>
            <a:endParaRPr lang="en-US" dirty="0"/>
          </a:p>
        </p:txBody>
      </p:sp>
      <p:sp>
        <p:nvSpPr>
          <p:cNvPr id="3" name="Content Placeholder 2"/>
          <p:cNvSpPr>
            <a:spLocks noGrp="1"/>
          </p:cNvSpPr>
          <p:nvPr>
            <p:ph idx="1"/>
          </p:nvPr>
        </p:nvSpPr>
        <p:spPr/>
        <p:txBody>
          <a:bodyPr/>
          <a:lstStyle/>
          <a:p>
            <a:r>
              <a:rPr lang="en-US" dirty="0" smtClean="0"/>
              <a:t>Commonly a result of head forward positioning</a:t>
            </a:r>
          </a:p>
          <a:p>
            <a:r>
              <a:rPr lang="en-US" dirty="0" smtClean="0"/>
              <a:t>Can be felt in  the neck, shoulder, upper back , mid-back, down the arm and sometimes in the chest. </a:t>
            </a:r>
          </a:p>
          <a:p>
            <a:r>
              <a:rPr lang="en-US" dirty="0" smtClean="0"/>
              <a:t>Symptoms related to lower cervical flexion.</a:t>
            </a:r>
          </a:p>
          <a:p>
            <a:r>
              <a:rPr lang="en-US" dirty="0" smtClean="0"/>
              <a:t>Upper cervical headaches are commonly caused by extension ( backward) positioning of the head and tightness in the muscles under the back of the skull.</a:t>
            </a:r>
          </a:p>
          <a:p>
            <a:r>
              <a:rPr lang="en-US" dirty="0" smtClean="0"/>
              <a:t>Can be very chronic and accepted as a part of life. </a:t>
            </a:r>
          </a:p>
          <a:p>
            <a:r>
              <a:rPr lang="en-US" dirty="0" smtClean="0"/>
              <a:t>May cause muscle spasms and tenderness in the neck. </a:t>
            </a:r>
            <a:endParaRPr lang="en-US" dirty="0" smtClean="0"/>
          </a:p>
          <a:p>
            <a:r>
              <a:rPr lang="en-US" dirty="0" smtClean="0"/>
              <a:t>Posture management and exercise are critical parts of the program.</a:t>
            </a:r>
            <a:endParaRPr lang="en-US" dirty="0" smtClean="0"/>
          </a:p>
          <a:p>
            <a:endParaRPr lang="en-US" dirty="0"/>
          </a:p>
        </p:txBody>
      </p:sp>
    </p:spTree>
    <p:extLst>
      <p:ext uri="{BB962C8B-B14F-4D97-AF65-F5344CB8AC3E}">
        <p14:creationId xmlns:p14="http://schemas.microsoft.com/office/powerpoint/2010/main" val="1645500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dirty="0" smtClean="0"/>
              <a:t>Cervical Spine- Postural Correction</a:t>
            </a:r>
            <a:endParaRPr lang="en-US" dirty="0"/>
          </a:p>
        </p:txBody>
      </p:sp>
      <p:sp>
        <p:nvSpPr>
          <p:cNvPr id="3" name="Content Placeholder 2"/>
          <p:cNvSpPr>
            <a:spLocks noGrp="1"/>
          </p:cNvSpPr>
          <p:nvPr>
            <p:ph idx="1"/>
          </p:nvPr>
        </p:nvSpPr>
        <p:spPr/>
        <p:txBody>
          <a:bodyPr/>
          <a:lstStyle/>
          <a:p>
            <a:r>
              <a:rPr lang="en-US" dirty="0" smtClean="0"/>
              <a:t>Commonly  a result of sustained head forward posturing. </a:t>
            </a:r>
          </a:p>
          <a:p>
            <a:endParaRPr lang="en-US" dirty="0"/>
          </a:p>
        </p:txBody>
      </p:sp>
      <p:pic>
        <p:nvPicPr>
          <p:cNvPr id="4" name="Picture 3"/>
          <p:cNvPicPr>
            <a:picLocks noChangeAspect="1"/>
          </p:cNvPicPr>
          <p:nvPr/>
        </p:nvPicPr>
        <p:blipFill>
          <a:blip r:embed="rId2"/>
          <a:stretch>
            <a:fillRect/>
          </a:stretch>
        </p:blipFill>
        <p:spPr>
          <a:xfrm>
            <a:off x="2863580" y="3003234"/>
            <a:ext cx="3659294" cy="3854766"/>
          </a:xfrm>
          <a:prstGeom prst="rect">
            <a:avLst/>
          </a:prstGeom>
        </p:spPr>
      </p:pic>
    </p:spTree>
    <p:extLst>
      <p:ext uri="{BB962C8B-B14F-4D97-AF65-F5344CB8AC3E}">
        <p14:creationId xmlns:p14="http://schemas.microsoft.com/office/powerpoint/2010/main" val="4121389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Cervical Exercises # 1 - Retraction</a:t>
            </a:r>
            <a:endParaRPr lang="en-US" dirty="0"/>
          </a:p>
        </p:txBody>
      </p:sp>
      <p:pic>
        <p:nvPicPr>
          <p:cNvPr id="5" name="Content Placeholder 4"/>
          <p:cNvPicPr>
            <a:picLocks noGrp="1" noChangeAspect="1"/>
          </p:cNvPicPr>
          <p:nvPr>
            <p:ph idx="1"/>
          </p:nvPr>
        </p:nvPicPr>
        <p:blipFill>
          <a:blip r:embed="rId2"/>
          <a:stretch>
            <a:fillRect/>
          </a:stretch>
        </p:blipFill>
        <p:spPr>
          <a:xfrm>
            <a:off x="2130568" y="2607274"/>
            <a:ext cx="2094946" cy="2786450"/>
          </a:xfrm>
          <a:prstGeom prst="rect">
            <a:avLst/>
          </a:prstGeom>
        </p:spPr>
      </p:pic>
      <p:sp>
        <p:nvSpPr>
          <p:cNvPr id="6" name="Rectangle 5"/>
          <p:cNvSpPr/>
          <p:nvPr/>
        </p:nvSpPr>
        <p:spPr>
          <a:xfrm>
            <a:off x="3470564" y="3231572"/>
            <a:ext cx="13508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3221181" y="3231572"/>
            <a:ext cx="123113" cy="76892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4800601" y="2483426"/>
            <a:ext cx="3044536" cy="3325091"/>
          </a:xfrm>
          <a:prstGeom prst="rect">
            <a:avLst/>
          </a:prstGeom>
        </p:spPr>
      </p:pic>
    </p:spTree>
    <p:extLst>
      <p:ext uri="{BB962C8B-B14F-4D97-AF65-F5344CB8AC3E}">
        <p14:creationId xmlns:p14="http://schemas.microsoft.com/office/powerpoint/2010/main" val="2832547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Cervical Exercise # 2 – Retraction with Overpressure</a:t>
            </a:r>
            <a:endParaRPr lang="en-US" dirty="0"/>
          </a:p>
        </p:txBody>
      </p:sp>
      <p:pic>
        <p:nvPicPr>
          <p:cNvPr id="4" name="Content Placeholder 3"/>
          <p:cNvPicPr>
            <a:picLocks noGrp="1" noChangeAspect="1"/>
          </p:cNvPicPr>
          <p:nvPr>
            <p:ph idx="1"/>
          </p:nvPr>
        </p:nvPicPr>
        <p:blipFill>
          <a:blip r:embed="rId2"/>
          <a:stretch>
            <a:fillRect/>
          </a:stretch>
        </p:blipFill>
        <p:spPr>
          <a:xfrm>
            <a:off x="4063482" y="2451655"/>
            <a:ext cx="1825073" cy="3299302"/>
          </a:xfrm>
          <a:prstGeom prst="rect">
            <a:avLst/>
          </a:prstGeom>
        </p:spPr>
      </p:pic>
      <p:sp>
        <p:nvSpPr>
          <p:cNvPr id="5" name="Flowchart: Process 4"/>
          <p:cNvSpPr/>
          <p:nvPr/>
        </p:nvSpPr>
        <p:spPr>
          <a:xfrm>
            <a:off x="5112327" y="3262745"/>
            <a:ext cx="187037" cy="44681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693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Cervical Exercise # 3 – Assisted Extension</a:t>
            </a:r>
            <a:endParaRPr lang="en-US" dirty="0"/>
          </a:p>
        </p:txBody>
      </p:sp>
      <p:pic>
        <p:nvPicPr>
          <p:cNvPr id="4" name="Content Placeholder 3"/>
          <p:cNvPicPr>
            <a:picLocks noGrp="1" noChangeAspect="1"/>
          </p:cNvPicPr>
          <p:nvPr>
            <p:ph idx="1"/>
          </p:nvPr>
        </p:nvPicPr>
        <p:blipFill>
          <a:blip r:embed="rId2"/>
          <a:stretch>
            <a:fillRect/>
          </a:stretch>
        </p:blipFill>
        <p:spPr>
          <a:xfrm>
            <a:off x="4005543" y="2264471"/>
            <a:ext cx="1940951" cy="3673670"/>
          </a:xfrm>
          <a:prstGeom prst="rect">
            <a:avLst/>
          </a:prstGeom>
        </p:spPr>
      </p:pic>
      <p:sp>
        <p:nvSpPr>
          <p:cNvPr id="5" name="Flowchart: Process 4"/>
          <p:cNvSpPr/>
          <p:nvPr/>
        </p:nvSpPr>
        <p:spPr>
          <a:xfrm>
            <a:off x="5174672" y="2743200"/>
            <a:ext cx="529937" cy="13508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411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Cervical Exercise # 4 – Extension with Overpressure</a:t>
            </a:r>
            <a:endParaRPr lang="en-US" dirty="0"/>
          </a:p>
        </p:txBody>
      </p:sp>
      <p:pic>
        <p:nvPicPr>
          <p:cNvPr id="4" name="Content Placeholder 3"/>
          <p:cNvPicPr>
            <a:picLocks noGrp="1" noChangeAspect="1"/>
          </p:cNvPicPr>
          <p:nvPr>
            <p:ph idx="1"/>
          </p:nvPr>
        </p:nvPicPr>
        <p:blipFill>
          <a:blip r:embed="rId2"/>
          <a:stretch>
            <a:fillRect/>
          </a:stretch>
        </p:blipFill>
        <p:spPr>
          <a:xfrm>
            <a:off x="3946842" y="2404479"/>
            <a:ext cx="2058353" cy="3393655"/>
          </a:xfrm>
          <a:prstGeom prst="rect">
            <a:avLst/>
          </a:prstGeom>
        </p:spPr>
      </p:pic>
      <p:sp>
        <p:nvSpPr>
          <p:cNvPr id="5" name="Flowchart: Process 4"/>
          <p:cNvSpPr/>
          <p:nvPr/>
        </p:nvSpPr>
        <p:spPr>
          <a:xfrm>
            <a:off x="4426527" y="2670464"/>
            <a:ext cx="633846" cy="33251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106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Thoracic Spine</a:t>
            </a:r>
            <a:endParaRPr lang="en-US" dirty="0"/>
          </a:p>
        </p:txBody>
      </p:sp>
      <p:sp>
        <p:nvSpPr>
          <p:cNvPr id="3" name="Content Placeholder 2"/>
          <p:cNvSpPr>
            <a:spLocks noGrp="1"/>
          </p:cNvSpPr>
          <p:nvPr>
            <p:ph idx="1"/>
          </p:nvPr>
        </p:nvSpPr>
        <p:spPr/>
        <p:txBody>
          <a:bodyPr/>
          <a:lstStyle/>
          <a:p>
            <a:r>
              <a:rPr lang="en-US" dirty="0" smtClean="0"/>
              <a:t>It is common that the pain in this region is coming from the cervical spine.</a:t>
            </a:r>
          </a:p>
          <a:p>
            <a:r>
              <a:rPr lang="en-US" dirty="0" smtClean="0"/>
              <a:t>It is common to be associated with a head forward posture.</a:t>
            </a:r>
          </a:p>
          <a:p>
            <a:r>
              <a:rPr lang="en-US" dirty="0" smtClean="0"/>
              <a:t>It is common that there develop muscle tenderness in the mid-back area.</a:t>
            </a:r>
          </a:p>
          <a:p>
            <a:r>
              <a:rPr lang="en-US" dirty="0" smtClean="0"/>
              <a:t>The exercises are more limited due to the loss of flexibility and the ribs.</a:t>
            </a:r>
          </a:p>
          <a:p>
            <a:r>
              <a:rPr lang="en-US" dirty="0" smtClean="0"/>
              <a:t>Common to have lost of extension flexibility due to prolonged head forward positioning.  </a:t>
            </a:r>
            <a:endParaRPr lang="en-US" dirty="0"/>
          </a:p>
        </p:txBody>
      </p:sp>
    </p:spTree>
    <p:extLst>
      <p:ext uri="{BB962C8B-B14F-4D97-AF65-F5344CB8AC3E}">
        <p14:creationId xmlns:p14="http://schemas.microsoft.com/office/powerpoint/2010/main" val="3923506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Thoracic exercise- extension</a:t>
            </a:r>
            <a:endParaRPr lang="en-US" dirty="0"/>
          </a:p>
        </p:txBody>
      </p:sp>
      <p:pic>
        <p:nvPicPr>
          <p:cNvPr id="4" name="Content Placeholder 3"/>
          <p:cNvPicPr>
            <a:picLocks noGrp="1" noChangeAspect="1"/>
          </p:cNvPicPr>
          <p:nvPr>
            <p:ph idx="1"/>
          </p:nvPr>
        </p:nvPicPr>
        <p:blipFill>
          <a:blip r:embed="rId2"/>
          <a:stretch>
            <a:fillRect/>
          </a:stretch>
        </p:blipFill>
        <p:spPr>
          <a:xfrm>
            <a:off x="3954466" y="2425784"/>
            <a:ext cx="2043106" cy="3351044"/>
          </a:xfrm>
          <a:prstGeom prst="rect">
            <a:avLst/>
          </a:prstGeom>
        </p:spPr>
      </p:pic>
    </p:spTree>
    <p:extLst>
      <p:ext uri="{BB962C8B-B14F-4D97-AF65-F5344CB8AC3E}">
        <p14:creationId xmlns:p14="http://schemas.microsoft.com/office/powerpoint/2010/main" val="4094331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Principles of Exercise</a:t>
            </a:r>
            <a:endParaRPr lang="en-US" dirty="0"/>
          </a:p>
        </p:txBody>
      </p:sp>
      <p:sp>
        <p:nvSpPr>
          <p:cNvPr id="3" name="Content Placeholder 2"/>
          <p:cNvSpPr>
            <a:spLocks noGrp="1"/>
          </p:cNvSpPr>
          <p:nvPr>
            <p:ph idx="1"/>
          </p:nvPr>
        </p:nvSpPr>
        <p:spPr/>
        <p:txBody>
          <a:bodyPr/>
          <a:lstStyle/>
          <a:p>
            <a:r>
              <a:rPr lang="en-US" dirty="0"/>
              <a:t>Frequency- </a:t>
            </a:r>
            <a:r>
              <a:rPr lang="en-US" dirty="0" smtClean="0"/>
              <a:t>Up to hourly- </a:t>
            </a:r>
            <a:r>
              <a:rPr lang="en-US" dirty="0"/>
              <a:t>to combat the forces of </a:t>
            </a:r>
            <a:r>
              <a:rPr lang="en-US" dirty="0" smtClean="0"/>
              <a:t>life ( </a:t>
            </a:r>
            <a:r>
              <a:rPr lang="en-US" dirty="0"/>
              <a:t>Not time consuming</a:t>
            </a:r>
            <a:r>
              <a:rPr lang="en-US" dirty="0" smtClean="0"/>
              <a:t>)</a:t>
            </a:r>
          </a:p>
          <a:p>
            <a:r>
              <a:rPr lang="en-US" dirty="0" smtClean="0"/>
              <a:t>Repetition -10 per session</a:t>
            </a:r>
            <a:endParaRPr lang="en-US" dirty="0"/>
          </a:p>
          <a:p>
            <a:r>
              <a:rPr lang="en-US" dirty="0"/>
              <a:t>End range motion- the goal</a:t>
            </a:r>
          </a:p>
          <a:p>
            <a:r>
              <a:rPr lang="en-US" dirty="0"/>
              <a:t>Tightness on / tightness off and no worse. </a:t>
            </a:r>
          </a:p>
          <a:p>
            <a:r>
              <a:rPr lang="en-US" dirty="0"/>
              <a:t>Centralization/ peripheralization</a:t>
            </a:r>
          </a:p>
          <a:p>
            <a:r>
              <a:rPr lang="en-US" dirty="0"/>
              <a:t>We are altering the mechanics of the disc – not just stretching</a:t>
            </a:r>
          </a:p>
          <a:p>
            <a:r>
              <a:rPr lang="en-US" dirty="0"/>
              <a:t>We are working in the direction of preference</a:t>
            </a:r>
            <a:r>
              <a:rPr lang="en-US" dirty="0" smtClean="0"/>
              <a:t>.</a:t>
            </a:r>
          </a:p>
          <a:p>
            <a:r>
              <a:rPr lang="en-US" dirty="0" smtClean="0"/>
              <a:t>New pains- soreness</a:t>
            </a:r>
            <a:endParaRPr lang="en-US" dirty="0"/>
          </a:p>
          <a:p>
            <a:endParaRPr lang="en-US" dirty="0"/>
          </a:p>
        </p:txBody>
      </p:sp>
    </p:spTree>
    <p:extLst>
      <p:ext uri="{BB962C8B-B14F-4D97-AF65-F5344CB8AC3E}">
        <p14:creationId xmlns:p14="http://schemas.microsoft.com/office/powerpoint/2010/main" val="3490983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Rick Schurman PT Cert MDT</a:t>
            </a:r>
            <a:endParaRPr lang="en-US" dirty="0"/>
          </a:p>
        </p:txBody>
      </p:sp>
      <p:sp>
        <p:nvSpPr>
          <p:cNvPr id="3" name="Content Placeholder 2"/>
          <p:cNvSpPr>
            <a:spLocks noGrp="1"/>
          </p:cNvSpPr>
          <p:nvPr>
            <p:ph idx="1"/>
          </p:nvPr>
        </p:nvSpPr>
        <p:spPr/>
        <p:txBody>
          <a:bodyPr/>
          <a:lstStyle/>
          <a:p>
            <a:r>
              <a:rPr lang="en-US" dirty="0" smtClean="0"/>
              <a:t>Graduate of Northwestern University- Programs in Physical Therapy</a:t>
            </a:r>
          </a:p>
          <a:p>
            <a:r>
              <a:rPr lang="en-US" dirty="0" smtClean="0"/>
              <a:t>Credentialed in the McKenzie Method of Mechanical Diagnosis and Therapy.</a:t>
            </a:r>
          </a:p>
          <a:p>
            <a:r>
              <a:rPr lang="en-US" dirty="0" smtClean="0"/>
              <a:t>Working for 39 year of practice primarily in out-patient orthopedic practice including owning a private practice for 25 years. </a:t>
            </a:r>
          </a:p>
          <a:p>
            <a:r>
              <a:rPr lang="en-US" dirty="0" smtClean="0"/>
              <a:t>Specialty Coordinator for Physical Therapy for Global Health Outreach (GHO) since 2004.</a:t>
            </a:r>
          </a:p>
          <a:p>
            <a:r>
              <a:rPr lang="en-US" dirty="0" smtClean="0"/>
              <a:t>Serves on the Advisory Council for Global Health Outreach </a:t>
            </a:r>
          </a:p>
          <a:p>
            <a:r>
              <a:rPr lang="en-US" dirty="0" smtClean="0"/>
              <a:t>Veteran of 13 short term GHO trips to the Dominican Republic</a:t>
            </a:r>
            <a:endParaRPr lang="en-US" dirty="0"/>
          </a:p>
        </p:txBody>
      </p:sp>
    </p:spTree>
    <p:extLst>
      <p:ext uri="{BB962C8B-B14F-4D97-AF65-F5344CB8AC3E}">
        <p14:creationId xmlns:p14="http://schemas.microsoft.com/office/powerpoint/2010/main" val="990066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Lumbar </a:t>
            </a:r>
            <a:r>
              <a:rPr lang="en-US" dirty="0"/>
              <a:t>Flexion Indications</a:t>
            </a:r>
            <a:br>
              <a:rPr lang="en-US" dirty="0"/>
            </a:br>
            <a:r>
              <a:rPr lang="en-US" sz="1600" dirty="0">
                <a:solidFill>
                  <a:schemeClr val="tx1"/>
                </a:solidFill>
              </a:rPr>
              <a:t>In the older lumbar patient there may have a flexion direction of preference. Spinal Stenosis is more common and will respond to flexion exercises. These patients are worse with standing and walking and sometimes have to sit to relieve their symptoms.  Get relief when sitting.  This flexion direction of preference is uncommon in people under 50 unless there has been a hyperextension injury. </a:t>
            </a:r>
            <a:br>
              <a:rPr lang="en-US" sz="1600" dirty="0">
                <a:solidFill>
                  <a:schemeClr val="tx1"/>
                </a:solidFill>
              </a:rPr>
            </a:br>
            <a:r>
              <a:rPr lang="en-US" dirty="0">
                <a:solidFill>
                  <a:schemeClr val="tx1"/>
                </a:solidFill>
              </a:rPr>
              <a:t> </a:t>
            </a:r>
          </a:p>
        </p:txBody>
      </p:sp>
      <p:pic>
        <p:nvPicPr>
          <p:cNvPr id="4" name="Content Placeholder 3"/>
          <p:cNvPicPr>
            <a:picLocks noGrp="1" noChangeAspect="1"/>
          </p:cNvPicPr>
          <p:nvPr>
            <p:ph idx="1"/>
          </p:nvPr>
        </p:nvPicPr>
        <p:blipFill>
          <a:blip r:embed="rId2"/>
          <a:stretch>
            <a:fillRect/>
          </a:stretch>
        </p:blipFill>
        <p:spPr>
          <a:xfrm>
            <a:off x="1098911" y="2562153"/>
            <a:ext cx="2143125" cy="2143125"/>
          </a:xfrm>
          <a:prstGeom prst="rect">
            <a:avLst/>
          </a:prstGeom>
        </p:spPr>
      </p:pic>
      <p:pic>
        <p:nvPicPr>
          <p:cNvPr id="5" name="Picture 4"/>
          <p:cNvPicPr>
            <a:picLocks noChangeAspect="1"/>
          </p:cNvPicPr>
          <p:nvPr/>
        </p:nvPicPr>
        <p:blipFill>
          <a:blip r:embed="rId3"/>
          <a:stretch>
            <a:fillRect/>
          </a:stretch>
        </p:blipFill>
        <p:spPr>
          <a:xfrm>
            <a:off x="3904105" y="2562152"/>
            <a:ext cx="2143125" cy="2143125"/>
          </a:xfrm>
          <a:prstGeom prst="rect">
            <a:avLst/>
          </a:prstGeom>
        </p:spPr>
      </p:pic>
      <p:pic>
        <p:nvPicPr>
          <p:cNvPr id="6" name="Picture 5"/>
          <p:cNvPicPr>
            <a:picLocks noChangeAspect="1"/>
          </p:cNvPicPr>
          <p:nvPr/>
        </p:nvPicPr>
        <p:blipFill>
          <a:blip r:embed="rId4"/>
          <a:stretch>
            <a:fillRect/>
          </a:stretch>
        </p:blipFill>
        <p:spPr>
          <a:xfrm>
            <a:off x="6948055" y="2857426"/>
            <a:ext cx="1143000" cy="1552575"/>
          </a:xfrm>
          <a:prstGeom prst="rect">
            <a:avLst/>
          </a:prstGeom>
        </p:spPr>
      </p:pic>
    </p:spTree>
    <p:extLst>
      <p:ext uri="{BB962C8B-B14F-4D97-AF65-F5344CB8AC3E}">
        <p14:creationId xmlns:p14="http://schemas.microsoft.com/office/powerpoint/2010/main" val="341625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Cervical Unloading-Supine on Towels </a:t>
            </a:r>
            <a:br>
              <a:rPr lang="en-US" dirty="0" smtClean="0"/>
            </a:br>
            <a:r>
              <a:rPr lang="en-US" sz="2000" dirty="0" smtClean="0">
                <a:solidFill>
                  <a:schemeClr val="tx1"/>
                </a:solidFill>
              </a:rPr>
              <a:t>In </a:t>
            </a:r>
            <a:r>
              <a:rPr lang="en-US" sz="2000" dirty="0">
                <a:solidFill>
                  <a:schemeClr val="tx1"/>
                </a:solidFill>
              </a:rPr>
              <a:t>the cervical spine if the pain is acute the patient may benefit from lying on the back ( supine) and having a head forward position using towels under the head. </a:t>
            </a:r>
            <a:br>
              <a:rPr lang="en-US" sz="2000" dirty="0">
                <a:solidFill>
                  <a:schemeClr val="tx1"/>
                </a:solidFill>
              </a:rPr>
            </a:br>
            <a:endParaRPr lang="en-US" sz="2000" dirty="0">
              <a:solidFill>
                <a:schemeClr val="tx1"/>
              </a:solidFill>
            </a:endParaRPr>
          </a:p>
        </p:txBody>
      </p:sp>
      <p:pic>
        <p:nvPicPr>
          <p:cNvPr id="5" name="Content Placeholder 4"/>
          <p:cNvPicPr>
            <a:picLocks noGrp="1" noChangeAspect="1"/>
          </p:cNvPicPr>
          <p:nvPr>
            <p:ph idx="1"/>
          </p:nvPr>
        </p:nvPicPr>
        <p:blipFill>
          <a:blip r:embed="rId2"/>
          <a:stretch>
            <a:fillRect/>
          </a:stretch>
        </p:blipFill>
        <p:spPr>
          <a:xfrm>
            <a:off x="2852305" y="3273136"/>
            <a:ext cx="4416136" cy="3169228"/>
          </a:xfrm>
          <a:prstGeom prst="rect">
            <a:avLst/>
          </a:prstGeom>
        </p:spPr>
      </p:pic>
      <p:sp>
        <p:nvSpPr>
          <p:cNvPr id="6" name="Flowchart: Process 5"/>
          <p:cNvSpPr/>
          <p:nvPr/>
        </p:nvSpPr>
        <p:spPr>
          <a:xfrm>
            <a:off x="4603173" y="3917374"/>
            <a:ext cx="914400" cy="2597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9618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Cervical Unloading-Progression to Flat Supine </a:t>
            </a:r>
            <a:r>
              <a:rPr lang="en-US" sz="2000" dirty="0" smtClean="0">
                <a:solidFill>
                  <a:schemeClr val="tx1"/>
                </a:solidFill>
              </a:rPr>
              <a:t>In the progression of unloaded exercises cervical retraction is done in this position to the point to tightness and progressively stretch out the tightness to full flexibility.</a:t>
            </a:r>
            <a:endParaRPr lang="en-US" sz="2000"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2888673" y="3593018"/>
            <a:ext cx="4083627" cy="2714264"/>
          </a:xfrm>
          <a:prstGeom prst="rect">
            <a:avLst/>
          </a:prstGeom>
        </p:spPr>
      </p:pic>
      <p:sp>
        <p:nvSpPr>
          <p:cNvPr id="5" name="Flowchart: Process 4"/>
          <p:cNvSpPr/>
          <p:nvPr/>
        </p:nvSpPr>
        <p:spPr>
          <a:xfrm>
            <a:off x="3855027" y="5070764"/>
            <a:ext cx="426028" cy="13508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828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Extension Over the Bed ( Cervical)</a:t>
            </a:r>
            <a:br>
              <a:rPr lang="en-US" dirty="0" smtClean="0"/>
            </a:br>
            <a:r>
              <a:rPr lang="en-US" sz="1800" dirty="0" smtClean="0">
                <a:solidFill>
                  <a:schemeClr val="tx1"/>
                </a:solidFill>
              </a:rPr>
              <a:t>The end range cervical extension can also be arranged with gravity assisted exercises over the bed. This is unloaded motion controlled by the hand( not shown). Same principles apply as the sitting exercises. </a:t>
            </a:r>
            <a:endParaRPr lang="en-US" sz="1800"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3661569" y="3229769"/>
            <a:ext cx="2628900" cy="1743075"/>
          </a:xfrm>
          <a:prstGeom prst="rect">
            <a:avLst/>
          </a:prstGeom>
        </p:spPr>
      </p:pic>
      <p:sp>
        <p:nvSpPr>
          <p:cNvPr id="5" name="Flowchart: Process 4"/>
          <p:cNvSpPr/>
          <p:nvPr/>
        </p:nvSpPr>
        <p:spPr>
          <a:xfrm>
            <a:off x="5912428" y="3688772"/>
            <a:ext cx="155863"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22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Review </a:t>
            </a:r>
            <a:endParaRPr lang="en-US" dirty="0"/>
          </a:p>
        </p:txBody>
      </p:sp>
      <p:sp>
        <p:nvSpPr>
          <p:cNvPr id="3" name="Content Placeholder 2"/>
          <p:cNvSpPr>
            <a:spLocks noGrp="1"/>
          </p:cNvSpPr>
          <p:nvPr>
            <p:ph idx="1"/>
          </p:nvPr>
        </p:nvSpPr>
        <p:spPr/>
        <p:txBody>
          <a:bodyPr/>
          <a:lstStyle/>
          <a:p>
            <a:r>
              <a:rPr lang="en-US" dirty="0" smtClean="0"/>
              <a:t>Mechanical pain is treaded successfully with repetitive, end range motion when combined with postural correction and education. </a:t>
            </a:r>
          </a:p>
          <a:p>
            <a:r>
              <a:rPr lang="en-US" dirty="0" smtClean="0"/>
              <a:t>Patients can be empowered to treat themselves with the proper home program </a:t>
            </a:r>
          </a:p>
          <a:p>
            <a:r>
              <a:rPr lang="en-US" dirty="0" smtClean="0"/>
              <a:t>Patients can control their pain long term </a:t>
            </a:r>
          </a:p>
          <a:p>
            <a:r>
              <a:rPr lang="en-US" dirty="0" smtClean="0"/>
              <a:t>Mechanical pain has specific characteristics – Centralization, response to repetitive exercise, reduction with postural correction and proper body mechanics.</a:t>
            </a:r>
          </a:p>
          <a:p>
            <a:r>
              <a:rPr lang="en-US" dirty="0" smtClean="0"/>
              <a:t>Mechanical pain must be treated mechanically to be successfully abolished.</a:t>
            </a:r>
          </a:p>
          <a:p>
            <a:endParaRPr lang="en-US" dirty="0"/>
          </a:p>
        </p:txBody>
      </p:sp>
    </p:spTree>
    <p:extLst>
      <p:ext uri="{BB962C8B-B14F-4D97-AF65-F5344CB8AC3E}">
        <p14:creationId xmlns:p14="http://schemas.microsoft.com/office/powerpoint/2010/main" val="3241282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Tools</a:t>
            </a:r>
            <a:endParaRPr lang="en-US" dirty="0"/>
          </a:p>
        </p:txBody>
      </p:sp>
      <p:pic>
        <p:nvPicPr>
          <p:cNvPr id="4" name="Content Placeholder 3"/>
          <p:cNvPicPr>
            <a:picLocks noGrp="1" noChangeAspect="1"/>
          </p:cNvPicPr>
          <p:nvPr>
            <p:ph idx="1"/>
          </p:nvPr>
        </p:nvPicPr>
        <p:blipFill>
          <a:blip r:embed="rId2"/>
          <a:stretch>
            <a:fillRect/>
          </a:stretch>
        </p:blipFill>
        <p:spPr>
          <a:xfrm>
            <a:off x="677334" y="2013167"/>
            <a:ext cx="1895475" cy="2409825"/>
          </a:xfrm>
          <a:prstGeom prst="rect">
            <a:avLst/>
          </a:prstGeom>
        </p:spPr>
      </p:pic>
      <p:pic>
        <p:nvPicPr>
          <p:cNvPr id="6" name="Picture 5"/>
          <p:cNvPicPr>
            <a:picLocks noChangeAspect="1"/>
          </p:cNvPicPr>
          <p:nvPr/>
        </p:nvPicPr>
        <p:blipFill>
          <a:blip r:embed="rId3"/>
          <a:stretch>
            <a:fillRect/>
          </a:stretch>
        </p:blipFill>
        <p:spPr>
          <a:xfrm>
            <a:off x="2882612" y="2041742"/>
            <a:ext cx="1543050" cy="2381250"/>
          </a:xfrm>
          <a:prstGeom prst="rect">
            <a:avLst/>
          </a:prstGeom>
        </p:spPr>
      </p:pic>
      <p:pic>
        <p:nvPicPr>
          <p:cNvPr id="7" name="Picture 6"/>
          <p:cNvPicPr>
            <a:picLocks noChangeAspect="1"/>
          </p:cNvPicPr>
          <p:nvPr/>
        </p:nvPicPr>
        <p:blipFill>
          <a:blip r:embed="rId4"/>
          <a:stretch>
            <a:fillRect/>
          </a:stretch>
        </p:blipFill>
        <p:spPr>
          <a:xfrm>
            <a:off x="7352001" y="2146516"/>
            <a:ext cx="2143125" cy="2143125"/>
          </a:xfrm>
          <a:prstGeom prst="rect">
            <a:avLst/>
          </a:prstGeom>
        </p:spPr>
      </p:pic>
      <p:pic>
        <p:nvPicPr>
          <p:cNvPr id="8" name="Picture 7"/>
          <p:cNvPicPr>
            <a:picLocks noChangeAspect="1"/>
          </p:cNvPicPr>
          <p:nvPr/>
        </p:nvPicPr>
        <p:blipFill>
          <a:blip r:embed="rId5"/>
          <a:stretch>
            <a:fillRect/>
          </a:stretch>
        </p:blipFill>
        <p:spPr>
          <a:xfrm>
            <a:off x="4425662" y="1845323"/>
            <a:ext cx="2926339" cy="2745509"/>
          </a:xfrm>
          <a:prstGeom prst="rect">
            <a:avLst/>
          </a:prstGeom>
        </p:spPr>
      </p:pic>
    </p:spTree>
    <p:extLst>
      <p:ext uri="{BB962C8B-B14F-4D97-AF65-F5344CB8AC3E}">
        <p14:creationId xmlns:p14="http://schemas.microsoft.com/office/powerpoint/2010/main" val="3111018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 </a:t>
            </a:r>
            <a:endParaRPr lang="en-US" dirty="0"/>
          </a:p>
        </p:txBody>
      </p:sp>
      <p:sp>
        <p:nvSpPr>
          <p:cNvPr id="3" name="Content Placeholder 2"/>
          <p:cNvSpPr>
            <a:spLocks noGrp="1"/>
          </p:cNvSpPr>
          <p:nvPr>
            <p:ph idx="1"/>
          </p:nvPr>
        </p:nvSpPr>
        <p:spPr/>
        <p:txBody>
          <a:bodyPr/>
          <a:lstStyle/>
          <a:p>
            <a:r>
              <a:rPr lang="en-US" dirty="0" smtClean="0"/>
              <a:t>Questions???</a:t>
            </a:r>
          </a:p>
          <a:p>
            <a:r>
              <a:rPr lang="en-US" dirty="0" smtClean="0"/>
              <a:t>Rick Schurman PT Cert MDT</a:t>
            </a:r>
          </a:p>
          <a:p>
            <a:r>
              <a:rPr lang="en-US" dirty="0" smtClean="0">
                <a:hlinkClick r:id="rId2"/>
              </a:rPr>
              <a:t>Rick.schurman@gmail.com</a:t>
            </a:r>
            <a:endParaRPr lang="en-US" dirty="0" smtClean="0"/>
          </a:p>
          <a:p>
            <a:r>
              <a:rPr lang="en-US" dirty="0" smtClean="0">
                <a:hlinkClick r:id="rId3"/>
              </a:rPr>
              <a:t>www.mckenziemdt.org</a:t>
            </a:r>
            <a:r>
              <a:rPr lang="en-US" dirty="0" smtClean="0"/>
              <a:t> </a:t>
            </a:r>
          </a:p>
          <a:p>
            <a:r>
              <a:rPr lang="en-US" dirty="0" smtClean="0">
                <a:hlinkClick r:id="rId4"/>
              </a:rPr>
              <a:t>www.cmda.org</a:t>
            </a:r>
            <a:r>
              <a:rPr lang="en-US" dirty="0" smtClean="0"/>
              <a:t>  &gt; missions</a:t>
            </a:r>
          </a:p>
          <a:p>
            <a:endParaRPr lang="en-US" dirty="0"/>
          </a:p>
        </p:txBody>
      </p:sp>
    </p:spTree>
    <p:extLst>
      <p:ext uri="{BB962C8B-B14F-4D97-AF65-F5344CB8AC3E}">
        <p14:creationId xmlns:p14="http://schemas.microsoft.com/office/powerpoint/2010/main" val="207934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Disclosure</a:t>
            </a:r>
            <a:endParaRPr lang="en-US" dirty="0"/>
          </a:p>
        </p:txBody>
      </p:sp>
      <p:sp>
        <p:nvSpPr>
          <p:cNvPr id="3" name="Content Placeholder 2"/>
          <p:cNvSpPr>
            <a:spLocks noGrp="1"/>
          </p:cNvSpPr>
          <p:nvPr>
            <p:ph idx="1"/>
          </p:nvPr>
        </p:nvSpPr>
        <p:spPr/>
        <p:txBody>
          <a:bodyPr/>
          <a:lstStyle/>
          <a:p>
            <a:r>
              <a:rPr lang="en-US" dirty="0" smtClean="0"/>
              <a:t>I have no interest in or possible financial gain from anything mentioned in this presentation. </a:t>
            </a:r>
            <a:endParaRPr lang="en-US" dirty="0"/>
          </a:p>
        </p:txBody>
      </p:sp>
    </p:spTree>
    <p:extLst>
      <p:ext uri="{BB962C8B-B14F-4D97-AF65-F5344CB8AC3E}">
        <p14:creationId xmlns:p14="http://schemas.microsoft.com/office/powerpoint/2010/main" val="3644764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Mechanical 	Pain</a:t>
            </a:r>
            <a:endParaRPr lang="en-US" dirty="0"/>
          </a:p>
        </p:txBody>
      </p:sp>
      <p:sp>
        <p:nvSpPr>
          <p:cNvPr id="3" name="Content Placeholder 2"/>
          <p:cNvSpPr>
            <a:spLocks noGrp="1"/>
          </p:cNvSpPr>
          <p:nvPr>
            <p:ph idx="1"/>
          </p:nvPr>
        </p:nvSpPr>
        <p:spPr/>
        <p:txBody>
          <a:bodyPr/>
          <a:lstStyle/>
          <a:p>
            <a:r>
              <a:rPr lang="en-US" dirty="0" smtClean="0"/>
              <a:t>Mechanical pain- what is it?</a:t>
            </a:r>
            <a:endParaRPr lang="en-US" dirty="0"/>
          </a:p>
          <a:p>
            <a:pPr lvl="1"/>
            <a:r>
              <a:rPr lang="en-US" dirty="0" smtClean="0"/>
              <a:t>It can be constant or intermittent</a:t>
            </a:r>
          </a:p>
          <a:p>
            <a:pPr lvl="1"/>
            <a:r>
              <a:rPr lang="en-US" dirty="0" smtClean="0"/>
              <a:t>It </a:t>
            </a:r>
            <a:r>
              <a:rPr lang="en-US" dirty="0" smtClean="0"/>
              <a:t>changes with movement or postural( positional) changes</a:t>
            </a:r>
            <a:endParaRPr lang="en-US" dirty="0"/>
          </a:p>
          <a:p>
            <a:pPr lvl="1"/>
            <a:r>
              <a:rPr lang="en-US" dirty="0" smtClean="0"/>
              <a:t>Can be referred or </a:t>
            </a:r>
            <a:r>
              <a:rPr lang="en-US" dirty="0" smtClean="0"/>
              <a:t>radiating</a:t>
            </a:r>
          </a:p>
          <a:p>
            <a:pPr lvl="1"/>
            <a:r>
              <a:rPr lang="en-US" dirty="0" smtClean="0"/>
              <a:t>Can be short or long term</a:t>
            </a:r>
            <a:endParaRPr lang="en-US" dirty="0" smtClean="0"/>
          </a:p>
          <a:p>
            <a:pPr lvl="1"/>
            <a:r>
              <a:rPr lang="en-US" dirty="0" smtClean="0"/>
              <a:t>Likely will have a direction of preference </a:t>
            </a:r>
          </a:p>
          <a:p>
            <a:pPr lvl="1"/>
            <a:r>
              <a:rPr lang="en-US" dirty="0" smtClean="0"/>
              <a:t>Can improve with repetitive motion in the right direction.</a:t>
            </a:r>
          </a:p>
          <a:p>
            <a:pPr lvl="1"/>
            <a:r>
              <a:rPr lang="en-US" dirty="0" smtClean="0"/>
              <a:t>May cause local muscle pain or spasm from the joint issues.</a:t>
            </a:r>
          </a:p>
          <a:p>
            <a:pPr marL="57150" indent="0">
              <a:buNone/>
            </a:pPr>
            <a:r>
              <a:rPr lang="en-US" dirty="0" smtClean="0"/>
              <a:t>What it is not- Inflammatory, Infectious, Disease process. </a:t>
            </a:r>
          </a:p>
        </p:txBody>
      </p:sp>
    </p:spTree>
    <p:extLst>
      <p:ext uri="{BB962C8B-B14F-4D97-AF65-F5344CB8AC3E}">
        <p14:creationId xmlns:p14="http://schemas.microsoft.com/office/powerpoint/2010/main" val="2061749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Robin McKenzie and Mr. Smith</a:t>
            </a:r>
            <a:endParaRPr lang="en-US" dirty="0"/>
          </a:p>
        </p:txBody>
      </p:sp>
      <p:sp>
        <p:nvSpPr>
          <p:cNvPr id="3" name="Content Placeholder 2"/>
          <p:cNvSpPr>
            <a:spLocks noGrp="1"/>
          </p:cNvSpPr>
          <p:nvPr>
            <p:ph idx="1"/>
          </p:nvPr>
        </p:nvSpPr>
        <p:spPr/>
        <p:txBody>
          <a:bodyPr/>
          <a:lstStyle/>
          <a:p>
            <a:r>
              <a:rPr lang="en-US" dirty="0" smtClean="0"/>
              <a:t>“ Chance finding”  by Robin </a:t>
            </a:r>
            <a:r>
              <a:rPr lang="en-US" dirty="0" smtClean="0"/>
              <a:t>McKenzie- Mr</a:t>
            </a:r>
            <a:r>
              <a:rPr lang="en-US" dirty="0"/>
              <a:t>.</a:t>
            </a:r>
            <a:r>
              <a:rPr lang="en-US" dirty="0" smtClean="0"/>
              <a:t> Smith</a:t>
            </a:r>
            <a:endParaRPr lang="en-US" dirty="0" smtClean="0"/>
          </a:p>
          <a:p>
            <a:pPr lvl="1"/>
            <a:endParaRPr lang="en-US" dirty="0" smtClean="0"/>
          </a:p>
          <a:p>
            <a:endParaRPr lang="en-US" dirty="0"/>
          </a:p>
        </p:txBody>
      </p:sp>
      <p:pic>
        <p:nvPicPr>
          <p:cNvPr id="4" name="Picture 3"/>
          <p:cNvPicPr>
            <a:picLocks noChangeAspect="1"/>
          </p:cNvPicPr>
          <p:nvPr/>
        </p:nvPicPr>
        <p:blipFill>
          <a:blip r:embed="rId2"/>
          <a:stretch>
            <a:fillRect/>
          </a:stretch>
        </p:blipFill>
        <p:spPr>
          <a:xfrm>
            <a:off x="2109355" y="3106881"/>
            <a:ext cx="3470563" cy="2504209"/>
          </a:xfrm>
          <a:prstGeom prst="rect">
            <a:avLst/>
          </a:prstGeom>
        </p:spPr>
      </p:pic>
    </p:spTree>
    <p:extLst>
      <p:ext uri="{BB962C8B-B14F-4D97-AF65-F5344CB8AC3E}">
        <p14:creationId xmlns:p14="http://schemas.microsoft.com/office/powerpoint/2010/main" val="2323297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Mechanical Diagnosis and Therapy</a:t>
            </a:r>
            <a:endParaRPr lang="en-US" dirty="0"/>
          </a:p>
        </p:txBody>
      </p:sp>
      <p:sp>
        <p:nvSpPr>
          <p:cNvPr id="3" name="Content Placeholder 2"/>
          <p:cNvSpPr>
            <a:spLocks noGrp="1"/>
          </p:cNvSpPr>
          <p:nvPr>
            <p:ph idx="1"/>
          </p:nvPr>
        </p:nvSpPr>
        <p:spPr/>
        <p:txBody>
          <a:bodyPr/>
          <a:lstStyle/>
          <a:p>
            <a:r>
              <a:rPr lang="en-US" dirty="0"/>
              <a:t>Principles of MDT </a:t>
            </a:r>
          </a:p>
          <a:p>
            <a:pPr lvl="1"/>
            <a:r>
              <a:rPr lang="en-US" dirty="0"/>
              <a:t>History and exam</a:t>
            </a:r>
          </a:p>
          <a:p>
            <a:pPr lvl="1"/>
            <a:r>
              <a:rPr lang="en-US" dirty="0"/>
              <a:t>Direction of preference</a:t>
            </a:r>
          </a:p>
          <a:p>
            <a:pPr lvl="1"/>
            <a:r>
              <a:rPr lang="en-US" dirty="0"/>
              <a:t>Response to repetitive exercises</a:t>
            </a:r>
          </a:p>
          <a:p>
            <a:pPr lvl="1"/>
            <a:r>
              <a:rPr lang="en-US" dirty="0"/>
              <a:t>Centralization/Peripheralization response</a:t>
            </a:r>
          </a:p>
          <a:p>
            <a:pPr lvl="1"/>
            <a:r>
              <a:rPr lang="en-US" dirty="0"/>
              <a:t>End range motion </a:t>
            </a:r>
          </a:p>
          <a:p>
            <a:pPr lvl="1"/>
            <a:r>
              <a:rPr lang="en-US" dirty="0"/>
              <a:t>Postural Training</a:t>
            </a:r>
          </a:p>
          <a:p>
            <a:pPr lvl="1"/>
            <a:r>
              <a:rPr lang="en-US" dirty="0"/>
              <a:t>Education for long term control of symptoms.</a:t>
            </a:r>
          </a:p>
          <a:p>
            <a:pPr lvl="1"/>
            <a:r>
              <a:rPr lang="en-US" dirty="0"/>
              <a:t>Teaching Model is the Intervertebral Disc </a:t>
            </a:r>
          </a:p>
          <a:p>
            <a:endParaRPr lang="en-US" dirty="0"/>
          </a:p>
        </p:txBody>
      </p:sp>
    </p:spTree>
    <p:extLst>
      <p:ext uri="{BB962C8B-B14F-4D97-AF65-F5344CB8AC3E}">
        <p14:creationId xmlns:p14="http://schemas.microsoft.com/office/powerpoint/2010/main" val="2393977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History- What are we looking for?</a:t>
            </a:r>
            <a:endParaRPr lang="en-US" dirty="0"/>
          </a:p>
        </p:txBody>
      </p:sp>
      <p:sp>
        <p:nvSpPr>
          <p:cNvPr id="3" name="Content Placeholder 2"/>
          <p:cNvSpPr>
            <a:spLocks noGrp="1"/>
          </p:cNvSpPr>
          <p:nvPr>
            <p:ph idx="1"/>
          </p:nvPr>
        </p:nvSpPr>
        <p:spPr/>
        <p:txBody>
          <a:bodyPr/>
          <a:lstStyle/>
          <a:p>
            <a:r>
              <a:rPr lang="en-US" dirty="0" smtClean="0"/>
              <a:t>Injury or spontaneous onset. </a:t>
            </a:r>
          </a:p>
          <a:p>
            <a:r>
              <a:rPr lang="en-US" dirty="0" smtClean="0"/>
              <a:t>Position of injury or cause</a:t>
            </a:r>
          </a:p>
          <a:p>
            <a:r>
              <a:rPr lang="en-US" dirty="0" smtClean="0"/>
              <a:t>Tolerance presently for positions , activities and the time of day </a:t>
            </a:r>
          </a:p>
          <a:p>
            <a:r>
              <a:rPr lang="en-US" dirty="0" smtClean="0"/>
              <a:t>Pain that will move toward or a way from the spine.                                (Centralization/peripheralization)</a:t>
            </a:r>
          </a:p>
          <a:p>
            <a:r>
              <a:rPr lang="en-US" dirty="0" smtClean="0"/>
              <a:t>Tell the patient that we are looking for a pain pattern that will allow us to treat the pain with exercise. </a:t>
            </a:r>
          </a:p>
          <a:p>
            <a:r>
              <a:rPr lang="en-US" dirty="0" smtClean="0"/>
              <a:t>Red flags – yellow flags- green flags.</a:t>
            </a:r>
          </a:p>
          <a:p>
            <a:r>
              <a:rPr lang="en-US" dirty="0" smtClean="0"/>
              <a:t>Better – Worse</a:t>
            </a:r>
          </a:p>
          <a:p>
            <a:endParaRPr lang="en-US" dirty="0" smtClean="0"/>
          </a:p>
          <a:p>
            <a:endParaRPr lang="en-US" dirty="0" smtClean="0"/>
          </a:p>
          <a:p>
            <a:endParaRPr lang="en-US" dirty="0"/>
          </a:p>
        </p:txBody>
      </p:sp>
    </p:spTree>
    <p:extLst>
      <p:ext uri="{BB962C8B-B14F-4D97-AF65-F5344CB8AC3E}">
        <p14:creationId xmlns:p14="http://schemas.microsoft.com/office/powerpoint/2010/main" val="2801853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Effect of Posture</a:t>
            </a:r>
            <a:endParaRPr lang="en-US" dirty="0"/>
          </a:p>
        </p:txBody>
      </p:sp>
      <p:pic>
        <p:nvPicPr>
          <p:cNvPr id="4" name="Content Placeholder 3"/>
          <p:cNvPicPr>
            <a:picLocks noGrp="1" noChangeAspect="1"/>
          </p:cNvPicPr>
          <p:nvPr>
            <p:ph idx="1"/>
          </p:nvPr>
        </p:nvPicPr>
        <p:blipFill>
          <a:blip r:embed="rId2"/>
          <a:stretch>
            <a:fillRect/>
          </a:stretch>
        </p:blipFill>
        <p:spPr>
          <a:xfrm>
            <a:off x="2383485" y="2160588"/>
            <a:ext cx="5185068" cy="3881437"/>
          </a:xfrm>
          <a:prstGeom prst="rect">
            <a:avLst/>
          </a:prstGeom>
        </p:spPr>
      </p:pic>
    </p:spTree>
    <p:extLst>
      <p:ext uri="{BB962C8B-B14F-4D97-AF65-F5344CB8AC3E}">
        <p14:creationId xmlns:p14="http://schemas.microsoft.com/office/powerpoint/2010/main" val="2258891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646</TotalTime>
  <Words>1031</Words>
  <Application>Microsoft Office PowerPoint</Application>
  <PresentationFormat>Widescreen</PresentationFormat>
  <Paragraphs>121</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Trebuchet MS</vt:lpstr>
      <vt:lpstr>Wingdings 3</vt:lpstr>
      <vt:lpstr>Facet</vt:lpstr>
      <vt:lpstr>Treating Mechanical Spinal pain for the Non-Physical Therapist</vt:lpstr>
      <vt:lpstr>Educational Objectives</vt:lpstr>
      <vt:lpstr>Rick Schurman PT Cert MDT</vt:lpstr>
      <vt:lpstr>Disclosure</vt:lpstr>
      <vt:lpstr>Mechanical  Pain</vt:lpstr>
      <vt:lpstr>Robin McKenzie and Mr. Smith</vt:lpstr>
      <vt:lpstr>Mechanical Diagnosis and Therapy</vt:lpstr>
      <vt:lpstr>History- What are we looking for?</vt:lpstr>
      <vt:lpstr>Effect of Posture</vt:lpstr>
      <vt:lpstr>Spinal Anatomy</vt:lpstr>
      <vt:lpstr>Spinal Anatomy</vt:lpstr>
      <vt:lpstr>Spinal Anatomy</vt:lpstr>
      <vt:lpstr>Where do I feel the pain?</vt:lpstr>
      <vt:lpstr>Lumbar Spine</vt:lpstr>
      <vt:lpstr>Lumbar Program- Standing Back Bends</vt:lpstr>
      <vt:lpstr>Lumbar -Prone to Prone on Elbows</vt:lpstr>
      <vt:lpstr>Lumbar-Press ups</vt:lpstr>
      <vt:lpstr>Unilateral or one-sided pain </vt:lpstr>
      <vt:lpstr>Lumbar-Standing Side Glide- for Right side Symptoms</vt:lpstr>
      <vt:lpstr>Lumbar - Flexion –Rotation for Left sided pain</vt:lpstr>
      <vt:lpstr>Cervical Spine</vt:lpstr>
      <vt:lpstr> Cervical Spine- Postural Correction</vt:lpstr>
      <vt:lpstr>Cervical Exercises # 1 - Retraction</vt:lpstr>
      <vt:lpstr>Cervical Exercise # 2 – Retraction with Overpressure</vt:lpstr>
      <vt:lpstr>Cervical Exercise # 3 – Assisted Extension</vt:lpstr>
      <vt:lpstr>Cervical Exercise # 4 – Extension with Overpressure</vt:lpstr>
      <vt:lpstr>Thoracic Spine</vt:lpstr>
      <vt:lpstr>Thoracic exercise- extension</vt:lpstr>
      <vt:lpstr>Principles of Exercise</vt:lpstr>
      <vt:lpstr>Lumbar Flexion Indications In the older lumbar patient there may have a flexion direction of preference. Spinal Stenosis is more common and will respond to flexion exercises. These patients are worse with standing and walking and sometimes have to sit to relieve their symptoms.  Get relief when sitting.  This flexion direction of preference is uncommon in people under 50 unless there has been a hyperextension injury.   </vt:lpstr>
      <vt:lpstr>Cervical Unloading-Supine on Towels  In the cervical spine if the pain is acute the patient may benefit from lying on the back ( supine) and having a head forward position using towels under the head.  </vt:lpstr>
      <vt:lpstr>Cervical Unloading-Progression to Flat Supine In the progression of unloaded exercises cervical retraction is done in this position to the point to tightness and progressively stretch out the tightness to full flexibility.</vt:lpstr>
      <vt:lpstr>Extension Over the Bed ( Cervical) The end range cervical extension can also be arranged with gravity assisted exercises over the bed. This is unloaded motion controlled by the hand( not shown). Same principles apply as the sitting exercises. </vt:lpstr>
      <vt:lpstr>Review </vt:lpstr>
      <vt:lpstr>Tools</vt:lpstr>
      <vt:lpstr>Thank You </vt:lpstr>
    </vt:vector>
  </TitlesOfParts>
  <Company>Quad/Graphics,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Schurman, Rick</dc:creator>
  <cp:lastModifiedBy>Schurman, Rick</cp:lastModifiedBy>
  <cp:revision>82</cp:revision>
  <dcterms:created xsi:type="dcterms:W3CDTF">2016-09-27T18:04:40Z</dcterms:created>
  <dcterms:modified xsi:type="dcterms:W3CDTF">2016-10-06T13:06:53Z</dcterms:modified>
</cp:coreProperties>
</file>