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5" r:id="rId2"/>
  </p:sldMasterIdLst>
  <p:notesMasterIdLst>
    <p:notesMasterId r:id="rId45"/>
  </p:notesMasterIdLst>
  <p:sldIdLst>
    <p:sldId id="256" r:id="rId3"/>
    <p:sldId id="288" r:id="rId4"/>
    <p:sldId id="257" r:id="rId5"/>
    <p:sldId id="259" r:id="rId6"/>
    <p:sldId id="260" r:id="rId7"/>
    <p:sldId id="297" r:id="rId8"/>
    <p:sldId id="265" r:id="rId9"/>
    <p:sldId id="292" r:id="rId10"/>
    <p:sldId id="266" r:id="rId11"/>
    <p:sldId id="267" r:id="rId12"/>
    <p:sldId id="268" r:id="rId13"/>
    <p:sldId id="269" r:id="rId14"/>
    <p:sldId id="291" r:id="rId15"/>
    <p:sldId id="301" r:id="rId16"/>
    <p:sldId id="302" r:id="rId17"/>
    <p:sldId id="271" r:id="rId18"/>
    <p:sldId id="276" r:id="rId19"/>
    <p:sldId id="294" r:id="rId20"/>
    <p:sldId id="258" r:id="rId21"/>
    <p:sldId id="274" r:id="rId22"/>
    <p:sldId id="270" r:id="rId23"/>
    <p:sldId id="275" r:id="rId24"/>
    <p:sldId id="303" r:id="rId25"/>
    <p:sldId id="304" r:id="rId26"/>
    <p:sldId id="306" r:id="rId27"/>
    <p:sldId id="298" r:id="rId28"/>
    <p:sldId id="277" r:id="rId29"/>
    <p:sldId id="278" r:id="rId30"/>
    <p:sldId id="279" r:id="rId31"/>
    <p:sldId id="282" r:id="rId32"/>
    <p:sldId id="281" r:id="rId33"/>
    <p:sldId id="283" r:id="rId34"/>
    <p:sldId id="284" r:id="rId35"/>
    <p:sldId id="285" r:id="rId36"/>
    <p:sldId id="296" r:id="rId37"/>
    <p:sldId id="287" r:id="rId38"/>
    <p:sldId id="286" r:id="rId39"/>
    <p:sldId id="299" r:id="rId40"/>
    <p:sldId id="300" r:id="rId41"/>
    <p:sldId id="305" r:id="rId42"/>
    <p:sldId id="295" r:id="rId43"/>
    <p:sldId id="289" r:id="rId44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24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theme" Target="theme/theme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presProps" Target="pres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45EFCA3E-F50C-4486-AC94-42223638740B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469309F0-2EE6-4F27-AF71-A2CFE74BD6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822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309F0-2EE6-4F27-AF71-A2CFE74BD60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309F0-2EE6-4F27-AF71-A2CFE74BD60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3290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309F0-2EE6-4F27-AF71-A2CFE74BD60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772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309F0-2EE6-4F27-AF71-A2CFE74BD60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849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309F0-2EE6-4F27-AF71-A2CFE74BD601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0478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309F0-2EE6-4F27-AF71-A2CFE74BD601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0298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309F0-2EE6-4F27-AF71-A2CFE74BD601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6597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309F0-2EE6-4F27-AF71-A2CFE74BD601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7718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309F0-2EE6-4F27-AF71-A2CFE74BD601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1358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309F0-2EE6-4F27-AF71-A2CFE74BD601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71379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309F0-2EE6-4F27-AF71-A2CFE74BD601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7053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309F0-2EE6-4F27-AF71-A2CFE74BD60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6716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309F0-2EE6-4F27-AF71-A2CFE74BD601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0859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309F0-2EE6-4F27-AF71-A2CFE74BD601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34023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309F0-2EE6-4F27-AF71-A2CFE74BD601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59657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309F0-2EE6-4F27-AF71-A2CFE74BD601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2998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309F0-2EE6-4F27-AF71-A2CFE74BD601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56540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309F0-2EE6-4F27-AF71-A2CFE74BD601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0784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309F0-2EE6-4F27-AF71-A2CFE74BD601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85506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309F0-2EE6-4F27-AF71-A2CFE74BD601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34318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309F0-2EE6-4F27-AF71-A2CFE74BD601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00081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FL, TX, MD, 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309F0-2EE6-4F27-AF71-A2CFE74BD601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4486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309F0-2EE6-4F27-AF71-A2CFE74BD60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75213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309F0-2EE6-4F27-AF71-A2CFE74BD601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9448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309F0-2EE6-4F27-AF71-A2CFE74BD601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04975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309F0-2EE6-4F27-AF71-A2CFE74BD601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1954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309F0-2EE6-4F27-AF71-A2CFE74BD60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146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309F0-2EE6-4F27-AF71-A2CFE74BD60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9897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309F0-2EE6-4F27-AF71-A2CFE74BD60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0185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309F0-2EE6-4F27-AF71-A2CFE74BD60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6776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309F0-2EE6-4F27-AF71-A2CFE74BD60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8592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309F0-2EE6-4F27-AF71-A2CFE74BD60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034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F79-F614-4249-B196-BC2C63D6DCD8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53FE-008D-4B84-AA16-12880D63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F79-F614-4249-B196-BC2C63D6DCD8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53FE-008D-4B84-AA16-12880D63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F79-F614-4249-B196-BC2C63D6DCD8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53FE-008D-4B84-AA16-12880D63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F79-F614-4249-B196-BC2C63D6DCD8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53FE-008D-4B84-AA16-12880D63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F79-F614-4249-B196-BC2C63D6DCD8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53FE-008D-4B84-AA16-12880D63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F79-F614-4249-B196-BC2C63D6DCD8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53FE-008D-4B84-AA16-12880D63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F79-F614-4249-B196-BC2C63D6DCD8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53FE-008D-4B84-AA16-12880D63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F79-F614-4249-B196-BC2C63D6DCD8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53FE-008D-4B84-AA16-12880D63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F79-F614-4249-B196-BC2C63D6DCD8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53FE-008D-4B84-AA16-12880D63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F79-F614-4249-B196-BC2C63D6DCD8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53FE-008D-4B84-AA16-12880D631E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F79-F614-4249-B196-BC2C63D6DCD8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A953FE-008D-4B84-AA16-12880D631E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E1A953FE-008D-4B84-AA16-12880D631E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D03BF79-F614-4249-B196-BC2C63D6DCD8}" type="datetimeFigureOut">
              <a:rPr lang="en-US" smtClean="0"/>
              <a:pPr/>
              <a:t>11/5/2025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yellow-book/hcp/travel-associated-infections-diseases/malaria.html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who.int/immunization/research/development/malaria/en/" TargetMode="External"/><Relationship Id="rId4" Type="http://schemas.openxmlformats.org/officeDocument/2006/relationships/hyperlink" Target="https://www.ncbi.nlm.nih.gov/books/NBK588130/pdf/Bookshelf_NBK588130.pdf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Malaria: An Update on Treatment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828800"/>
          </a:xfrm>
        </p:spPr>
        <p:txBody>
          <a:bodyPr>
            <a:normAutofit/>
          </a:bodyPr>
          <a:lstStyle/>
          <a:p>
            <a:r>
              <a:rPr lang="en-US" dirty="0"/>
              <a:t>Charles Mosler, PharmD, BCGP, FASCP</a:t>
            </a:r>
          </a:p>
          <a:p>
            <a:r>
              <a:rPr lang="en-US" dirty="0"/>
              <a:t>Associate Professor of Pharmacy Practice</a:t>
            </a:r>
          </a:p>
          <a:p>
            <a:r>
              <a:rPr lang="en-US" dirty="0"/>
              <a:t>The University of Findlay</a:t>
            </a:r>
          </a:p>
          <a:p>
            <a:r>
              <a:rPr lang="en-US" dirty="0"/>
              <a:t>Global Missions Health Conference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Preferred Regimens for Uncomplicated Malaria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983162"/>
          </a:xfrm>
        </p:spPr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Artemisinin-based Combination Therapies (ACTs) are first-line worldwide: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Artemether-lumefantrine (AL)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Dihydroartemisinin</a:t>
            </a: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-piperaquine (DHA-PPQ)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Artesunate-amodiaquine (ASAQ)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Artesunate-mefloquine (ASMQ)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Artesunate-</a:t>
            </a:r>
            <a:r>
              <a:rPr lang="en-US" b="0" i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sulfadoxine</a:t>
            </a: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-pyrimethamine (AS+SP; restricted in pregnancy)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Artesunate-pyronaridine (APS; avoid in liver disease)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 regimens: ACT for 3 days.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 </a:t>
            </a:r>
            <a:r>
              <a:rPr lang="en-US" b="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P. vivax</a:t>
            </a: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 </a:t>
            </a:r>
            <a:r>
              <a:rPr lang="en-US" b="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P. </a:t>
            </a:r>
            <a:r>
              <a:rPr lang="en-US" b="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ovale</a:t>
            </a: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add primaquine or tafenoquine (check G6PD status).</a:t>
            </a:r>
          </a:p>
        </p:txBody>
      </p:sp>
    </p:spTree>
    <p:extLst>
      <p:ext uri="{BB962C8B-B14F-4D97-AF65-F5344CB8AC3E}">
        <p14:creationId xmlns:p14="http://schemas.microsoft.com/office/powerpoint/2010/main" val="665590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Artemether + lumefantrine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Indication</a:t>
            </a:r>
          </a:p>
          <a:p>
            <a:pPr lvl="1"/>
            <a:r>
              <a:rPr lang="en-US" dirty="0"/>
              <a:t>Uncomplicated falciparum malaria</a:t>
            </a:r>
          </a:p>
          <a:p>
            <a:r>
              <a:rPr lang="en-US" dirty="0"/>
              <a:t>Dose – </a:t>
            </a:r>
            <a:r>
              <a:rPr lang="en-US" dirty="0" err="1"/>
              <a:t>artemether</a:t>
            </a:r>
            <a:r>
              <a:rPr lang="en-US" dirty="0"/>
              <a:t> 20mg/</a:t>
            </a:r>
            <a:r>
              <a:rPr lang="en-US" dirty="0" err="1"/>
              <a:t>lumefantrine</a:t>
            </a:r>
            <a:r>
              <a:rPr lang="en-US" dirty="0"/>
              <a:t> 120mg tabs</a:t>
            </a:r>
          </a:p>
          <a:p>
            <a:pPr lvl="1"/>
            <a:r>
              <a:rPr lang="en-US" dirty="0"/>
              <a:t>Adult: &gt; 35 kg, 4 tabs at 0 h, 8 h, 24 h, 36 h, 48 h, and 60 h</a:t>
            </a:r>
          </a:p>
          <a:p>
            <a:pPr lvl="1"/>
            <a:r>
              <a:rPr lang="en-US" dirty="0" err="1"/>
              <a:t>Peds</a:t>
            </a:r>
            <a:r>
              <a:rPr lang="en-US" dirty="0"/>
              <a:t>: </a:t>
            </a:r>
          </a:p>
          <a:p>
            <a:pPr lvl="2"/>
            <a:r>
              <a:rPr lang="en-US" dirty="0"/>
              <a:t>25-34kg, 3 tabs per dose</a:t>
            </a:r>
          </a:p>
          <a:p>
            <a:pPr lvl="2"/>
            <a:r>
              <a:rPr lang="en-US" dirty="0"/>
              <a:t>15-24kg, 2 tabs per dose</a:t>
            </a:r>
          </a:p>
          <a:p>
            <a:pPr lvl="2"/>
            <a:r>
              <a:rPr lang="en-US" dirty="0"/>
              <a:t>5-14kg, 1 tab per dose</a:t>
            </a:r>
          </a:p>
          <a:p>
            <a:pPr lvl="1"/>
            <a:r>
              <a:rPr lang="en-US" dirty="0"/>
              <a:t>Take with milk or fat-containing food</a:t>
            </a:r>
          </a:p>
        </p:txBody>
      </p:sp>
    </p:spTree>
    <p:extLst>
      <p:ext uri="{BB962C8B-B14F-4D97-AF65-F5344CB8AC3E}">
        <p14:creationId xmlns:p14="http://schemas.microsoft.com/office/powerpoint/2010/main" val="17738883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Artemether + lumefantrine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Side effects</a:t>
            </a:r>
          </a:p>
          <a:p>
            <a:pPr lvl="1"/>
            <a:r>
              <a:rPr lang="en-US" dirty="0"/>
              <a:t>HA, palpitations, fever, chills, GI, sleep disturbances</a:t>
            </a:r>
          </a:p>
          <a:p>
            <a:r>
              <a:rPr lang="en-US" dirty="0"/>
              <a:t>Contraindications</a:t>
            </a:r>
          </a:p>
          <a:p>
            <a:pPr lvl="1"/>
            <a:r>
              <a:rPr lang="en-US" dirty="0"/>
              <a:t>QT prolongation</a:t>
            </a:r>
          </a:p>
          <a:p>
            <a:r>
              <a:rPr lang="en-US" dirty="0"/>
              <a:t>Children</a:t>
            </a:r>
          </a:p>
          <a:p>
            <a:pPr lvl="1"/>
            <a:r>
              <a:rPr lang="en-US" dirty="0"/>
              <a:t>Use appropriate dose</a:t>
            </a:r>
          </a:p>
          <a:p>
            <a:r>
              <a:rPr lang="en-US" dirty="0"/>
              <a:t>Pregnancy</a:t>
            </a:r>
          </a:p>
          <a:p>
            <a:pPr lvl="1"/>
            <a:r>
              <a:rPr lang="en-US" dirty="0"/>
              <a:t>Use Caution</a:t>
            </a:r>
          </a:p>
          <a:p>
            <a:r>
              <a:rPr lang="en-US" dirty="0"/>
              <a:t>Lactation</a:t>
            </a:r>
          </a:p>
          <a:p>
            <a:pPr lvl="1"/>
            <a:r>
              <a:rPr lang="en-US" dirty="0"/>
              <a:t>Use Caution</a:t>
            </a:r>
          </a:p>
          <a:p>
            <a:r>
              <a:rPr lang="en-US" dirty="0"/>
              <a:t>Availability</a:t>
            </a:r>
          </a:p>
          <a:p>
            <a:pPr lvl="1"/>
            <a:r>
              <a:rPr lang="en-US" dirty="0"/>
              <a:t>US and Worldwide</a:t>
            </a:r>
          </a:p>
        </p:txBody>
      </p:sp>
    </p:spTree>
    <p:extLst>
      <p:ext uri="{BB962C8B-B14F-4D97-AF65-F5344CB8AC3E}">
        <p14:creationId xmlns:p14="http://schemas.microsoft.com/office/powerpoint/2010/main" val="16737554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sz="3200" dirty="0"/>
              <a:t>Which of the following recommendations should be made for someone who is receiving </a:t>
            </a:r>
            <a:r>
              <a:rPr lang="en-US" sz="3200" dirty="0" err="1"/>
              <a:t>artemether</a:t>
            </a:r>
            <a:r>
              <a:rPr lang="en-US" sz="3200" dirty="0"/>
              <a:t> + </a:t>
            </a:r>
            <a:r>
              <a:rPr lang="en-US" sz="3200" dirty="0" err="1"/>
              <a:t>lumefantrine</a:t>
            </a:r>
            <a:r>
              <a:rPr lang="en-US" sz="3200" dirty="0"/>
              <a:t>?</a:t>
            </a:r>
          </a:p>
          <a:p>
            <a:pPr marL="114300" indent="0">
              <a:buNone/>
            </a:pPr>
            <a:endParaRPr lang="en-US" sz="3200" dirty="0"/>
          </a:p>
          <a:p>
            <a:pPr marL="571500" indent="-457200">
              <a:buFont typeface="+mj-lt"/>
              <a:buAutoNum type="alphaUcPeriod"/>
            </a:pPr>
            <a:r>
              <a:rPr lang="en-US" sz="3200" dirty="0"/>
              <a:t>Take with milk or fat containing food</a:t>
            </a:r>
          </a:p>
          <a:p>
            <a:pPr marL="571500" indent="-457200">
              <a:buFont typeface="+mj-lt"/>
              <a:buAutoNum type="alphaUcPeriod"/>
            </a:pPr>
            <a:r>
              <a:rPr lang="en-US" sz="3200" dirty="0"/>
              <a:t>Take on an empty stomach</a:t>
            </a:r>
          </a:p>
          <a:p>
            <a:pPr marL="41148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6272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B6D15-AC05-461B-8A8F-0B95F9209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Dihydroartemisinin</a:t>
            </a:r>
            <a:r>
              <a:rPr lang="en-US" dirty="0"/>
              <a:t>-piperaquine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5184F-2727-4828-8B17-7A8A651408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Indication: Uncomplicated falciparum malaria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Dose: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32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Adults ≥36 kg: 3 tablets (DHA 40 mg + PPQ 320 mg per tablet) once daily x 3 days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32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Pediatrics: use weight-based dosing per WHO chart</a:t>
            </a:r>
          </a:p>
        </p:txBody>
      </p:sp>
    </p:spTree>
    <p:extLst>
      <p:ext uri="{BB962C8B-B14F-4D97-AF65-F5344CB8AC3E}">
        <p14:creationId xmlns:p14="http://schemas.microsoft.com/office/powerpoint/2010/main" val="6635738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25870-31D2-4054-854B-DC335BA16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Dihydroartemisinin</a:t>
            </a:r>
            <a:r>
              <a:rPr lang="en-US" dirty="0"/>
              <a:t>-piperaquine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E86C18-666C-4D32-8127-7BE542889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5105400"/>
          </a:xfrm>
        </p:spPr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Side effects: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Headache, GI upset (nausea, vomiting, diarrhea), QT prolongation (monitor ECG in at-risk patients)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Mild elevation of transaminases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Contraindications: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QT prolongation, underlying cardiac disease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Avoid in pregnancy (first trimester)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Children: Use appropriate dosing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Pregnancy/Lactation: Avoid in first trimester; may use if no alternatives in second/third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Availability: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Widely available in malaria-endemic countries; not FDA approved, must contact CDC for use in U.S.</a:t>
            </a:r>
          </a:p>
        </p:txBody>
      </p:sp>
    </p:spTree>
    <p:extLst>
      <p:ext uri="{BB962C8B-B14F-4D97-AF65-F5344CB8AC3E}">
        <p14:creationId xmlns:p14="http://schemas.microsoft.com/office/powerpoint/2010/main" val="7198137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Artesunate</a:t>
            </a:r>
            <a:r>
              <a:rPr lang="en-US" dirty="0"/>
              <a:t> + </a:t>
            </a:r>
            <a:r>
              <a:rPr lang="en-US" dirty="0" err="1"/>
              <a:t>amodiaquine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Indication</a:t>
            </a:r>
          </a:p>
          <a:p>
            <a:pPr lvl="1"/>
            <a:r>
              <a:rPr lang="en-US" dirty="0"/>
              <a:t>Uncomplicated falciparum malaria</a:t>
            </a:r>
          </a:p>
          <a:p>
            <a:pPr lvl="1"/>
            <a:r>
              <a:rPr lang="en-US" dirty="0"/>
              <a:t>Only suitable for areas where </a:t>
            </a:r>
            <a:r>
              <a:rPr lang="en-US" dirty="0" err="1"/>
              <a:t>amodiaquine</a:t>
            </a:r>
            <a:r>
              <a:rPr lang="en-US" dirty="0"/>
              <a:t> </a:t>
            </a:r>
            <a:r>
              <a:rPr lang="en-US" dirty="0" err="1"/>
              <a:t>monotherapy</a:t>
            </a:r>
            <a:r>
              <a:rPr lang="en-US" dirty="0"/>
              <a:t> 28 day cure rate &gt; 80 % (predominantly only West Africa)</a:t>
            </a:r>
          </a:p>
          <a:p>
            <a:r>
              <a:rPr lang="en-US" dirty="0"/>
              <a:t>Dose</a:t>
            </a:r>
          </a:p>
          <a:p>
            <a:pPr lvl="1"/>
            <a:r>
              <a:rPr lang="en-US" dirty="0"/>
              <a:t>Adults: &gt; 13 </a:t>
            </a:r>
            <a:r>
              <a:rPr lang="en-US" dirty="0" err="1"/>
              <a:t>yo</a:t>
            </a:r>
            <a:r>
              <a:rPr lang="en-US" dirty="0"/>
              <a:t>: 200/540mg </a:t>
            </a:r>
            <a:r>
              <a:rPr lang="en-US" dirty="0" err="1"/>
              <a:t>qd</a:t>
            </a:r>
            <a:r>
              <a:rPr lang="en-US" dirty="0"/>
              <a:t> x 3 days</a:t>
            </a:r>
          </a:p>
          <a:p>
            <a:pPr lvl="1"/>
            <a:r>
              <a:rPr lang="en-US" dirty="0" err="1"/>
              <a:t>Peds</a:t>
            </a:r>
            <a:r>
              <a:rPr lang="en-US" dirty="0"/>
              <a:t>:</a:t>
            </a:r>
          </a:p>
          <a:p>
            <a:pPr lvl="2"/>
            <a:r>
              <a:rPr lang="en-US" dirty="0"/>
              <a:t>7-13 </a:t>
            </a:r>
            <a:r>
              <a:rPr lang="en-US" dirty="0" err="1"/>
              <a:t>yo</a:t>
            </a:r>
            <a:r>
              <a:rPr lang="en-US" dirty="0"/>
              <a:t>: 100/270mg </a:t>
            </a:r>
            <a:r>
              <a:rPr lang="en-US" dirty="0" err="1"/>
              <a:t>qd</a:t>
            </a:r>
            <a:r>
              <a:rPr lang="en-US" dirty="0"/>
              <a:t> x 3 days</a:t>
            </a:r>
          </a:p>
          <a:p>
            <a:pPr lvl="2"/>
            <a:r>
              <a:rPr lang="en-US" dirty="0"/>
              <a:t>1-6 </a:t>
            </a:r>
            <a:r>
              <a:rPr lang="en-US" dirty="0" err="1"/>
              <a:t>yo</a:t>
            </a:r>
            <a:r>
              <a:rPr lang="en-US" dirty="0"/>
              <a:t>: 50/125mg </a:t>
            </a:r>
            <a:r>
              <a:rPr lang="en-US" dirty="0" err="1"/>
              <a:t>qd</a:t>
            </a:r>
            <a:r>
              <a:rPr lang="en-US" dirty="0"/>
              <a:t> x 3 days</a:t>
            </a:r>
          </a:p>
          <a:p>
            <a:pPr lvl="2"/>
            <a:r>
              <a:rPr lang="en-US" dirty="0"/>
              <a:t>&lt; 1 </a:t>
            </a:r>
            <a:r>
              <a:rPr lang="en-US" dirty="0" err="1"/>
              <a:t>yo</a:t>
            </a:r>
            <a:r>
              <a:rPr lang="en-US" dirty="0"/>
              <a:t>: 25/67.5mg </a:t>
            </a:r>
            <a:r>
              <a:rPr lang="en-US" dirty="0" err="1"/>
              <a:t>qd</a:t>
            </a:r>
            <a:r>
              <a:rPr lang="en-US" dirty="0"/>
              <a:t> x 3 days</a:t>
            </a:r>
          </a:p>
        </p:txBody>
      </p:sp>
    </p:spTree>
    <p:extLst>
      <p:ext uri="{BB962C8B-B14F-4D97-AF65-F5344CB8AC3E}">
        <p14:creationId xmlns:p14="http://schemas.microsoft.com/office/powerpoint/2010/main" val="21515508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Artesunate</a:t>
            </a:r>
            <a:r>
              <a:rPr lang="en-US" dirty="0"/>
              <a:t> + </a:t>
            </a:r>
            <a:r>
              <a:rPr lang="en-US" dirty="0" err="1"/>
              <a:t>amodiaquine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Side effects</a:t>
            </a:r>
          </a:p>
          <a:p>
            <a:pPr lvl="1"/>
            <a:r>
              <a:rPr lang="en-US" dirty="0"/>
              <a:t>GI, sleep disturbances</a:t>
            </a:r>
          </a:p>
          <a:p>
            <a:r>
              <a:rPr lang="en-US" dirty="0"/>
              <a:t>Contraindications</a:t>
            </a:r>
          </a:p>
          <a:p>
            <a:pPr lvl="1"/>
            <a:r>
              <a:rPr lang="en-US" dirty="0"/>
              <a:t>Previous problems with </a:t>
            </a:r>
            <a:r>
              <a:rPr lang="en-US" dirty="0" err="1"/>
              <a:t>amodiaquine</a:t>
            </a:r>
            <a:endParaRPr lang="en-US" dirty="0"/>
          </a:p>
          <a:p>
            <a:r>
              <a:rPr lang="en-US" dirty="0"/>
              <a:t>Children</a:t>
            </a:r>
          </a:p>
          <a:p>
            <a:pPr lvl="1"/>
            <a:r>
              <a:rPr lang="en-US" dirty="0"/>
              <a:t>Use appropriate dose</a:t>
            </a:r>
          </a:p>
          <a:p>
            <a:r>
              <a:rPr lang="en-US" dirty="0"/>
              <a:t>Pregnancy</a:t>
            </a:r>
          </a:p>
          <a:p>
            <a:pPr lvl="1"/>
            <a:r>
              <a:rPr lang="en-US" dirty="0"/>
              <a:t>Not 1</a:t>
            </a:r>
            <a:r>
              <a:rPr lang="en-US" baseline="30000" dirty="0"/>
              <a:t>st</a:t>
            </a:r>
            <a:r>
              <a:rPr lang="en-US" dirty="0"/>
              <a:t> trimester</a:t>
            </a:r>
          </a:p>
          <a:p>
            <a:r>
              <a:rPr lang="en-US" dirty="0"/>
              <a:t>Lactation</a:t>
            </a:r>
          </a:p>
          <a:p>
            <a:pPr lvl="1"/>
            <a:r>
              <a:rPr lang="en-US" dirty="0"/>
              <a:t>Probably ok</a:t>
            </a:r>
          </a:p>
          <a:p>
            <a:r>
              <a:rPr lang="en-US" dirty="0"/>
              <a:t>Availability</a:t>
            </a:r>
          </a:p>
          <a:p>
            <a:pPr lvl="1"/>
            <a:r>
              <a:rPr lang="en-US" dirty="0"/>
              <a:t>Limited to western Africa</a:t>
            </a:r>
          </a:p>
        </p:txBody>
      </p:sp>
    </p:spTree>
    <p:extLst>
      <p:ext uri="{BB962C8B-B14F-4D97-AF65-F5344CB8AC3E}">
        <p14:creationId xmlns:p14="http://schemas.microsoft.com/office/powerpoint/2010/main" val="1508815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2800" dirty="0"/>
              <a:t>If an area in Western Africa has a known </a:t>
            </a:r>
            <a:r>
              <a:rPr lang="en-US" sz="2800" dirty="0" err="1"/>
              <a:t>amodiaquine</a:t>
            </a:r>
            <a:r>
              <a:rPr lang="en-US" sz="2800" dirty="0"/>
              <a:t> </a:t>
            </a:r>
            <a:r>
              <a:rPr lang="en-US" sz="2800" dirty="0" err="1"/>
              <a:t>monotherapy</a:t>
            </a:r>
            <a:r>
              <a:rPr lang="en-US" sz="2800" dirty="0"/>
              <a:t> cure rate of 60% for malaria then which of the following statements is CORRECT?</a:t>
            </a:r>
          </a:p>
          <a:p>
            <a:pPr marL="114300" indent="0">
              <a:buNone/>
            </a:pPr>
            <a:endParaRPr lang="en-US" sz="2800" dirty="0"/>
          </a:p>
          <a:p>
            <a:pPr marL="571500" indent="-457200">
              <a:buFont typeface="+mj-lt"/>
              <a:buAutoNum type="alphaUcPeriod"/>
            </a:pPr>
            <a:r>
              <a:rPr lang="en-US" sz="2800" dirty="0" err="1"/>
              <a:t>Amodiaquine</a:t>
            </a:r>
            <a:r>
              <a:rPr lang="en-US" sz="2800" dirty="0"/>
              <a:t> + </a:t>
            </a:r>
            <a:r>
              <a:rPr lang="en-US" sz="2800" dirty="0" err="1"/>
              <a:t>artesunate</a:t>
            </a:r>
            <a:r>
              <a:rPr lang="en-US" sz="2800" dirty="0"/>
              <a:t> is a good choice of meds to use</a:t>
            </a:r>
          </a:p>
          <a:p>
            <a:pPr marL="571500" indent="-457200">
              <a:buFont typeface="+mj-lt"/>
              <a:buAutoNum type="alphaUcPeriod"/>
            </a:pPr>
            <a:r>
              <a:rPr lang="en-US" sz="2800" dirty="0" err="1"/>
              <a:t>Amodiaquine</a:t>
            </a:r>
            <a:r>
              <a:rPr lang="en-US" sz="2800" dirty="0"/>
              <a:t> + </a:t>
            </a:r>
            <a:r>
              <a:rPr lang="en-US" sz="2800" dirty="0" err="1"/>
              <a:t>artesunate</a:t>
            </a:r>
            <a:r>
              <a:rPr lang="en-US" sz="2800" dirty="0"/>
              <a:t> is NOT a good choice of meds to use</a:t>
            </a:r>
          </a:p>
        </p:txBody>
      </p:sp>
    </p:spTree>
    <p:extLst>
      <p:ext uri="{BB962C8B-B14F-4D97-AF65-F5344CB8AC3E}">
        <p14:creationId xmlns:p14="http://schemas.microsoft.com/office/powerpoint/2010/main" val="27476886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Artesunate</a:t>
            </a:r>
            <a:r>
              <a:rPr lang="en-US" dirty="0"/>
              <a:t> + </a:t>
            </a:r>
            <a:r>
              <a:rPr lang="en-US" dirty="0" err="1"/>
              <a:t>mefloquine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Indication</a:t>
            </a:r>
          </a:p>
          <a:p>
            <a:pPr lvl="1"/>
            <a:r>
              <a:rPr lang="en-US" dirty="0"/>
              <a:t>Uncomplicated falciparum malaria</a:t>
            </a:r>
          </a:p>
          <a:p>
            <a:r>
              <a:rPr lang="en-US" dirty="0"/>
              <a:t>Dose</a:t>
            </a:r>
          </a:p>
          <a:p>
            <a:pPr lvl="1"/>
            <a:r>
              <a:rPr lang="en-US" dirty="0"/>
              <a:t>Adults: &gt; 13 </a:t>
            </a:r>
            <a:r>
              <a:rPr lang="en-US" dirty="0" err="1"/>
              <a:t>yo</a:t>
            </a:r>
            <a:r>
              <a:rPr lang="en-US" dirty="0"/>
              <a:t>: </a:t>
            </a:r>
            <a:r>
              <a:rPr lang="en-US" dirty="0" err="1"/>
              <a:t>artesunate</a:t>
            </a:r>
            <a:r>
              <a:rPr lang="en-US" dirty="0"/>
              <a:t> 200mg </a:t>
            </a:r>
            <a:r>
              <a:rPr lang="en-US" dirty="0" err="1"/>
              <a:t>qd</a:t>
            </a:r>
            <a:r>
              <a:rPr lang="en-US" dirty="0"/>
              <a:t> x 3 days, </a:t>
            </a:r>
            <a:r>
              <a:rPr lang="en-US" dirty="0" err="1"/>
              <a:t>mefloquine</a:t>
            </a:r>
            <a:r>
              <a:rPr lang="en-US" dirty="0"/>
              <a:t> 1000mg on day 2 and 500mg on day 3</a:t>
            </a:r>
          </a:p>
          <a:p>
            <a:pPr lvl="1"/>
            <a:r>
              <a:rPr lang="en-US" dirty="0" err="1"/>
              <a:t>Peds</a:t>
            </a:r>
            <a:r>
              <a:rPr lang="en-US" dirty="0"/>
              <a:t>:</a:t>
            </a:r>
          </a:p>
          <a:p>
            <a:pPr lvl="2"/>
            <a:r>
              <a:rPr lang="en-US" dirty="0"/>
              <a:t>7-13 </a:t>
            </a:r>
            <a:r>
              <a:rPr lang="en-US" dirty="0" err="1"/>
              <a:t>yo</a:t>
            </a:r>
            <a:r>
              <a:rPr lang="en-US" dirty="0"/>
              <a:t>: </a:t>
            </a:r>
            <a:r>
              <a:rPr lang="en-US" dirty="0" err="1"/>
              <a:t>artesunate</a:t>
            </a:r>
            <a:r>
              <a:rPr lang="en-US" dirty="0"/>
              <a:t> 100mg </a:t>
            </a:r>
            <a:r>
              <a:rPr lang="en-US" dirty="0" err="1"/>
              <a:t>qd</a:t>
            </a:r>
            <a:r>
              <a:rPr lang="en-US" dirty="0"/>
              <a:t> x 3 days, </a:t>
            </a:r>
            <a:r>
              <a:rPr lang="en-US" dirty="0" err="1"/>
              <a:t>mefloquine</a:t>
            </a:r>
            <a:r>
              <a:rPr lang="en-US" dirty="0"/>
              <a:t> 500mg day 2, 250mg day 3</a:t>
            </a:r>
          </a:p>
          <a:p>
            <a:pPr lvl="2"/>
            <a:r>
              <a:rPr lang="en-US" dirty="0"/>
              <a:t>1-6 </a:t>
            </a:r>
            <a:r>
              <a:rPr lang="en-US" dirty="0" err="1"/>
              <a:t>yo</a:t>
            </a:r>
            <a:r>
              <a:rPr lang="en-US" dirty="0"/>
              <a:t>: </a:t>
            </a:r>
            <a:r>
              <a:rPr lang="en-US" dirty="0" err="1"/>
              <a:t>artesunate</a:t>
            </a:r>
            <a:r>
              <a:rPr lang="en-US" dirty="0"/>
              <a:t> 50mg </a:t>
            </a:r>
            <a:r>
              <a:rPr lang="en-US" dirty="0" err="1"/>
              <a:t>qd</a:t>
            </a:r>
            <a:r>
              <a:rPr lang="en-US" dirty="0"/>
              <a:t> x 3 days, </a:t>
            </a:r>
            <a:r>
              <a:rPr lang="en-US" dirty="0" err="1"/>
              <a:t>mefloquine</a:t>
            </a:r>
            <a:r>
              <a:rPr lang="en-US" dirty="0"/>
              <a:t> 250mg day 2</a:t>
            </a:r>
          </a:p>
          <a:p>
            <a:pPr lvl="2"/>
            <a:r>
              <a:rPr lang="en-US" dirty="0"/>
              <a:t>5-11 months: 25mg </a:t>
            </a:r>
            <a:r>
              <a:rPr lang="en-US" dirty="0" err="1"/>
              <a:t>qd</a:t>
            </a:r>
            <a:r>
              <a:rPr lang="en-US" dirty="0"/>
              <a:t> x 3 days, </a:t>
            </a:r>
            <a:r>
              <a:rPr lang="en-US" dirty="0" err="1"/>
              <a:t>mefloquine</a:t>
            </a:r>
            <a:r>
              <a:rPr lang="en-US" dirty="0"/>
              <a:t> 125mg day 2</a:t>
            </a:r>
          </a:p>
        </p:txBody>
      </p:sp>
    </p:spTree>
    <p:extLst>
      <p:ext uri="{BB962C8B-B14F-4D97-AF65-F5344CB8AC3E}">
        <p14:creationId xmlns:p14="http://schemas.microsoft.com/office/powerpoint/2010/main" val="907369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Disclosure Information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990600" y="1524000"/>
            <a:ext cx="6400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I have no financial relationship to disclose.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I will discuss the following FDA off-label use and/or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      investigational use in my presentation: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/>
              <a:t>		- off-label malaria treatment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/>
              <a:t>					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97058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Artesunate</a:t>
            </a:r>
            <a:r>
              <a:rPr lang="en-US" dirty="0"/>
              <a:t> + </a:t>
            </a:r>
            <a:r>
              <a:rPr lang="en-US" dirty="0" err="1"/>
              <a:t>mefloquine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Side effects</a:t>
            </a:r>
          </a:p>
          <a:p>
            <a:pPr lvl="1"/>
            <a:r>
              <a:rPr lang="en-US" dirty="0"/>
              <a:t>GI, sleep disturbances</a:t>
            </a:r>
          </a:p>
          <a:p>
            <a:r>
              <a:rPr lang="en-US" dirty="0"/>
              <a:t>Contraindications</a:t>
            </a:r>
          </a:p>
          <a:p>
            <a:pPr lvl="1"/>
            <a:r>
              <a:rPr lang="en-US" dirty="0"/>
              <a:t>QT prolongation</a:t>
            </a:r>
          </a:p>
          <a:p>
            <a:r>
              <a:rPr lang="en-US" dirty="0"/>
              <a:t>Children</a:t>
            </a:r>
          </a:p>
          <a:p>
            <a:pPr lvl="1"/>
            <a:r>
              <a:rPr lang="en-US" dirty="0"/>
              <a:t>Use appropriate dose</a:t>
            </a:r>
          </a:p>
          <a:p>
            <a:r>
              <a:rPr lang="en-US" dirty="0"/>
              <a:t>Pregnancy</a:t>
            </a:r>
          </a:p>
          <a:p>
            <a:pPr lvl="1"/>
            <a:r>
              <a:rPr lang="en-US" dirty="0"/>
              <a:t>Unknown, but some teratogenicity seen in animals</a:t>
            </a:r>
          </a:p>
          <a:p>
            <a:r>
              <a:rPr lang="en-US" dirty="0"/>
              <a:t>Lactation</a:t>
            </a:r>
          </a:p>
          <a:p>
            <a:pPr lvl="1"/>
            <a:r>
              <a:rPr lang="en-US" dirty="0"/>
              <a:t>unknown</a:t>
            </a:r>
          </a:p>
          <a:p>
            <a:r>
              <a:rPr lang="en-US" dirty="0"/>
              <a:t>Availability</a:t>
            </a:r>
          </a:p>
          <a:p>
            <a:pPr lvl="1"/>
            <a:r>
              <a:rPr lang="en-US" dirty="0" err="1"/>
              <a:t>Artesunate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Must contact CDC for US use (only IV though)</a:t>
            </a:r>
          </a:p>
          <a:p>
            <a:pPr lvl="2"/>
            <a:r>
              <a:rPr lang="en-US" dirty="0"/>
              <a:t>Readily available in larger cities of endemic areas</a:t>
            </a:r>
          </a:p>
          <a:p>
            <a:pPr lvl="1"/>
            <a:r>
              <a:rPr lang="en-US" dirty="0" err="1"/>
              <a:t>Mefloquine</a:t>
            </a:r>
            <a:r>
              <a:rPr lang="en-US" dirty="0"/>
              <a:t> – widely available</a:t>
            </a:r>
          </a:p>
        </p:txBody>
      </p:sp>
    </p:spTree>
    <p:extLst>
      <p:ext uri="{BB962C8B-B14F-4D97-AF65-F5344CB8AC3E}">
        <p14:creationId xmlns:p14="http://schemas.microsoft.com/office/powerpoint/2010/main" val="23006365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Artesunate + </a:t>
            </a:r>
            <a:r>
              <a:rPr lang="en-US" dirty="0" err="1"/>
              <a:t>Sulfadoxine</a:t>
            </a:r>
            <a:r>
              <a:rPr lang="en-US" dirty="0"/>
              <a:t>-pyrimethamine (SP)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Indication</a:t>
            </a:r>
          </a:p>
          <a:p>
            <a:pPr lvl="1"/>
            <a:r>
              <a:rPr lang="en-US" dirty="0"/>
              <a:t>Uncomplicated falciparum malaria</a:t>
            </a:r>
          </a:p>
          <a:p>
            <a:pPr lvl="1"/>
            <a:r>
              <a:rPr lang="en-US" dirty="0"/>
              <a:t>Only where 28 day cure rates to SP alone are &gt; 80% (some of Africa)</a:t>
            </a:r>
          </a:p>
          <a:p>
            <a:r>
              <a:rPr lang="en-US" dirty="0"/>
              <a:t>Dose</a:t>
            </a:r>
          </a:p>
          <a:p>
            <a:pPr lvl="1"/>
            <a:r>
              <a:rPr lang="en-US" dirty="0"/>
              <a:t>Adults: &gt; 13 </a:t>
            </a:r>
            <a:r>
              <a:rPr lang="en-US" dirty="0" err="1"/>
              <a:t>yo</a:t>
            </a:r>
            <a:r>
              <a:rPr lang="en-US" dirty="0"/>
              <a:t>: </a:t>
            </a:r>
            <a:r>
              <a:rPr lang="en-US" dirty="0" err="1"/>
              <a:t>artesunate</a:t>
            </a:r>
            <a:r>
              <a:rPr lang="en-US" dirty="0"/>
              <a:t> 200mg </a:t>
            </a:r>
            <a:r>
              <a:rPr lang="en-US" dirty="0" err="1"/>
              <a:t>qd</a:t>
            </a:r>
            <a:r>
              <a:rPr lang="en-US" dirty="0"/>
              <a:t> x 3 days, SP 1500mg/75mg on day 1</a:t>
            </a:r>
          </a:p>
          <a:p>
            <a:pPr lvl="1"/>
            <a:r>
              <a:rPr lang="en-US" dirty="0" err="1"/>
              <a:t>Peds</a:t>
            </a:r>
            <a:r>
              <a:rPr lang="en-US" dirty="0"/>
              <a:t>: </a:t>
            </a:r>
          </a:p>
          <a:p>
            <a:pPr lvl="2"/>
            <a:r>
              <a:rPr lang="en-US" dirty="0"/>
              <a:t>7-13 </a:t>
            </a:r>
            <a:r>
              <a:rPr lang="en-US" dirty="0" err="1"/>
              <a:t>yo</a:t>
            </a:r>
            <a:r>
              <a:rPr lang="en-US" dirty="0"/>
              <a:t>: </a:t>
            </a:r>
            <a:r>
              <a:rPr lang="en-US" dirty="0" err="1"/>
              <a:t>artesunate</a:t>
            </a:r>
            <a:r>
              <a:rPr lang="en-US" dirty="0"/>
              <a:t> 100mg </a:t>
            </a:r>
            <a:r>
              <a:rPr lang="en-US" dirty="0" err="1"/>
              <a:t>qd</a:t>
            </a:r>
            <a:r>
              <a:rPr lang="en-US" dirty="0"/>
              <a:t> x 3 days, SP 1000/50mg day 1</a:t>
            </a:r>
          </a:p>
          <a:p>
            <a:pPr lvl="2"/>
            <a:r>
              <a:rPr lang="en-US" dirty="0"/>
              <a:t>1-6 </a:t>
            </a:r>
            <a:r>
              <a:rPr lang="en-US" dirty="0" err="1"/>
              <a:t>yo</a:t>
            </a:r>
            <a:r>
              <a:rPr lang="en-US" dirty="0"/>
              <a:t>: </a:t>
            </a:r>
            <a:r>
              <a:rPr lang="en-US" dirty="0" err="1"/>
              <a:t>artesunate</a:t>
            </a:r>
            <a:r>
              <a:rPr lang="en-US" dirty="0"/>
              <a:t> 50mg </a:t>
            </a:r>
            <a:r>
              <a:rPr lang="en-US" dirty="0" err="1"/>
              <a:t>qd</a:t>
            </a:r>
            <a:r>
              <a:rPr lang="en-US" dirty="0"/>
              <a:t> x 3 days, SP 500/25mg on day 1</a:t>
            </a:r>
          </a:p>
          <a:p>
            <a:pPr lvl="2"/>
            <a:r>
              <a:rPr lang="en-US" dirty="0"/>
              <a:t>5-11 months: </a:t>
            </a:r>
            <a:r>
              <a:rPr lang="en-US" dirty="0" err="1"/>
              <a:t>artesunate</a:t>
            </a:r>
            <a:r>
              <a:rPr lang="en-US" dirty="0"/>
              <a:t> 25mg </a:t>
            </a:r>
            <a:r>
              <a:rPr lang="en-US" dirty="0" err="1"/>
              <a:t>qd</a:t>
            </a:r>
            <a:r>
              <a:rPr lang="en-US" dirty="0"/>
              <a:t> x 3 days, SP 250/12.5 on day 1</a:t>
            </a:r>
          </a:p>
        </p:txBody>
      </p:sp>
    </p:spTree>
    <p:extLst>
      <p:ext uri="{BB962C8B-B14F-4D97-AF65-F5344CB8AC3E}">
        <p14:creationId xmlns:p14="http://schemas.microsoft.com/office/powerpoint/2010/main" val="22854536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Artesunate + </a:t>
            </a:r>
            <a:r>
              <a:rPr lang="en-US" dirty="0" err="1"/>
              <a:t>Sulfadoxine</a:t>
            </a:r>
            <a:r>
              <a:rPr lang="en-US" dirty="0"/>
              <a:t>-pyrimethamine (SP)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Side effects</a:t>
            </a:r>
          </a:p>
          <a:p>
            <a:pPr lvl="1"/>
            <a:r>
              <a:rPr lang="en-US" dirty="0"/>
              <a:t>GI predominantly, headache</a:t>
            </a:r>
          </a:p>
          <a:p>
            <a:r>
              <a:rPr lang="en-US" dirty="0"/>
              <a:t>Contraindications</a:t>
            </a:r>
          </a:p>
          <a:p>
            <a:pPr lvl="1"/>
            <a:r>
              <a:rPr lang="en-US" dirty="0"/>
              <a:t>Sulfa allergy, renal failure, hepatic failure</a:t>
            </a:r>
          </a:p>
          <a:p>
            <a:r>
              <a:rPr lang="en-US" dirty="0"/>
              <a:t>Children</a:t>
            </a:r>
          </a:p>
          <a:p>
            <a:pPr lvl="1"/>
            <a:r>
              <a:rPr lang="en-US" dirty="0"/>
              <a:t>Use appropriate dose</a:t>
            </a:r>
          </a:p>
          <a:p>
            <a:r>
              <a:rPr lang="en-US" dirty="0"/>
              <a:t>Pregnancy</a:t>
            </a:r>
          </a:p>
          <a:p>
            <a:pPr lvl="1"/>
            <a:r>
              <a:rPr lang="en-US" dirty="0"/>
              <a:t>contraindicated</a:t>
            </a:r>
          </a:p>
          <a:p>
            <a:r>
              <a:rPr lang="en-US" dirty="0"/>
              <a:t>Lactation</a:t>
            </a:r>
          </a:p>
          <a:p>
            <a:pPr lvl="1"/>
            <a:r>
              <a:rPr lang="en-US" dirty="0"/>
              <a:t>contraindicated</a:t>
            </a:r>
          </a:p>
          <a:p>
            <a:r>
              <a:rPr lang="en-US" dirty="0"/>
              <a:t>Availability</a:t>
            </a:r>
          </a:p>
          <a:p>
            <a:pPr lvl="1"/>
            <a:r>
              <a:rPr lang="en-US" dirty="0"/>
              <a:t>SP is widely available except in US (</a:t>
            </a:r>
            <a:r>
              <a:rPr lang="en-US" dirty="0" err="1"/>
              <a:t>Fansidar</a:t>
            </a:r>
            <a:r>
              <a:rPr lang="en-US" dirty="0"/>
              <a:t> was discontinued)</a:t>
            </a:r>
          </a:p>
        </p:txBody>
      </p:sp>
    </p:spTree>
    <p:extLst>
      <p:ext uri="{BB962C8B-B14F-4D97-AF65-F5344CB8AC3E}">
        <p14:creationId xmlns:p14="http://schemas.microsoft.com/office/powerpoint/2010/main" val="24230776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3C51A-D0E2-404B-8F0F-AC3B7E134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Artesunate - Pyronaridine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7A6240-1CD0-4A09-8A4B-5056FFD22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Indication: Uncomplicated falciparum malaria (and some non-falciparum species if ACT is needed)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Dose: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32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Adult: Artesunate 60 mg + Pyronaridine 180 mg x 3 tablets once daily x 3 days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32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Pediatrics: weight-based dosing per WHO chart</a:t>
            </a:r>
          </a:p>
        </p:txBody>
      </p:sp>
    </p:spTree>
    <p:extLst>
      <p:ext uri="{BB962C8B-B14F-4D97-AF65-F5344CB8AC3E}">
        <p14:creationId xmlns:p14="http://schemas.microsoft.com/office/powerpoint/2010/main" val="4956406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CEBFF-EDCF-4824-84AB-9EA23CF7D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Artesunate-Pyronaridine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A070A4-2833-4AA0-BCD1-04C214140B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983162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Side effects: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GI upset, mild elevation of liver enzymes (monitor ALT/AST)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Headache, dizziness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Contraindications: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Known liver dysfunction or severe hepatic impairment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Avoid in pregnancy (limited safety data)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Children: Use appropriate dose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Pregnancy/Lactation: Limited data—avoid unless no alternative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Availability: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Not FDA approved; widely used in endemic settings, U.S. providers must contact CDC</a:t>
            </a:r>
          </a:p>
        </p:txBody>
      </p:sp>
    </p:spTree>
    <p:extLst>
      <p:ext uri="{BB962C8B-B14F-4D97-AF65-F5344CB8AC3E}">
        <p14:creationId xmlns:p14="http://schemas.microsoft.com/office/powerpoint/2010/main" val="719657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CCED4-CC7C-478A-BF35-E0BE0DFF2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C5608D-5B2B-48F8-9C5E-D537399992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>
                <a:effectLst/>
                <a:latin typeface="fkGroteskNeue"/>
              </a:rPr>
              <a:t>A 14-year-old child visiting from Nigeria is diagnosed with uncomplicated Plasmodium falciparum malaria in the U.S. According to current WHO guidelines, which of the following regimens is preferred?</a:t>
            </a:r>
            <a:br>
              <a:rPr lang="en-US" dirty="0"/>
            </a:br>
            <a:r>
              <a:rPr lang="en-US" b="0" i="0" dirty="0">
                <a:effectLst/>
                <a:latin typeface="fkGroteskNeue"/>
              </a:rPr>
              <a:t>A. Chloroquine</a:t>
            </a:r>
            <a:br>
              <a:rPr lang="en-US" dirty="0"/>
            </a:br>
            <a:r>
              <a:rPr lang="en-US" b="0" i="0" dirty="0">
                <a:effectLst/>
                <a:latin typeface="fkGroteskNeue"/>
              </a:rPr>
              <a:t>B. Artemisinin-based combination therapy (e.g., artemether-lumefantrine)</a:t>
            </a:r>
            <a:br>
              <a:rPr lang="en-US" dirty="0"/>
            </a:br>
            <a:r>
              <a:rPr lang="en-US" b="0" i="0" dirty="0">
                <a:effectLst/>
                <a:latin typeface="fkGroteskNeue"/>
              </a:rPr>
              <a:t>C. Mefloquine monotherapy</a:t>
            </a:r>
            <a:br>
              <a:rPr lang="en-US" dirty="0"/>
            </a:br>
            <a:r>
              <a:rPr lang="en-US" b="0" i="0" dirty="0">
                <a:effectLst/>
                <a:latin typeface="fkGroteskNeue"/>
              </a:rPr>
              <a:t>D. Primaquine alone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6829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AB65C-54BD-4AED-84D6-3ED00E04D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about non-falciparum species?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A1DEB-BB4F-410E-BD25-FC2189E23E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P. vivax, P. </a:t>
            </a:r>
            <a:r>
              <a:rPr lang="en-US" sz="3600" dirty="0" err="1"/>
              <a:t>ovale</a:t>
            </a:r>
            <a:endParaRPr lang="en-US" sz="3600" dirty="0"/>
          </a:p>
          <a:p>
            <a:pPr lvl="1"/>
            <a:r>
              <a:rPr lang="en-US" sz="3600" dirty="0"/>
              <a:t>Use ACT or chloroquine, depending on regional resistance</a:t>
            </a:r>
          </a:p>
          <a:p>
            <a:pPr lvl="1"/>
            <a:r>
              <a:rPr lang="en-US" sz="3600" dirty="0"/>
              <a:t>Follow with G6PD testing and consider an anti-relapse treatment with primaquine or tafenoquine</a:t>
            </a:r>
          </a:p>
        </p:txBody>
      </p:sp>
    </p:spTree>
    <p:extLst>
      <p:ext uri="{BB962C8B-B14F-4D97-AF65-F5344CB8AC3E}">
        <p14:creationId xmlns:p14="http://schemas.microsoft.com/office/powerpoint/2010/main" val="34246654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Second-line </a:t>
            </a:r>
            <a:r>
              <a:rPr lang="en-US" dirty="0" err="1"/>
              <a:t>Antimalarials</a:t>
            </a:r>
            <a:r>
              <a:rPr lang="en-US" dirty="0"/>
              <a:t> for Falciparum Malaria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Used in cases of treatment failure &lt; 14 days after ACT </a:t>
            </a:r>
            <a:r>
              <a:rPr lang="en-US" sz="2400" dirty="0" err="1"/>
              <a:t>tx</a:t>
            </a:r>
            <a:endParaRPr lang="en-US" sz="2400" dirty="0"/>
          </a:p>
          <a:p>
            <a:pPr lvl="1"/>
            <a:r>
              <a:rPr lang="en-US" sz="2400" dirty="0"/>
              <a:t>An alternative ACT regimen OR</a:t>
            </a:r>
          </a:p>
          <a:p>
            <a:pPr lvl="1"/>
            <a:r>
              <a:rPr lang="en-US" sz="2400" dirty="0" err="1"/>
              <a:t>Artesunate</a:t>
            </a:r>
            <a:r>
              <a:rPr lang="en-US" sz="2400" dirty="0"/>
              <a:t> (2mg/kg </a:t>
            </a:r>
            <a:r>
              <a:rPr lang="en-US" sz="2400" dirty="0" err="1"/>
              <a:t>qd</a:t>
            </a:r>
            <a:r>
              <a:rPr lang="en-US" sz="2400" dirty="0"/>
              <a:t>) plus either tetracycline (4mg/kg q6h) or doxycycline (2mg/kg </a:t>
            </a:r>
            <a:r>
              <a:rPr lang="en-US" sz="2400" dirty="0" err="1"/>
              <a:t>qd</a:t>
            </a:r>
            <a:r>
              <a:rPr lang="en-US" sz="2400" dirty="0"/>
              <a:t>) or clindamycin (10mg/kg q12h) x 7 days OR</a:t>
            </a:r>
          </a:p>
          <a:p>
            <a:pPr lvl="1"/>
            <a:r>
              <a:rPr lang="en-US" sz="2400" dirty="0"/>
              <a:t>Quinine (10mg salt/kg q8h) plus either tetracycline (4mg/kg q6h) or doxycycline (2mg/kg </a:t>
            </a:r>
            <a:r>
              <a:rPr lang="en-US" sz="2400" dirty="0" err="1"/>
              <a:t>qd</a:t>
            </a:r>
            <a:r>
              <a:rPr lang="en-US" sz="2400" dirty="0"/>
              <a:t>) or clindamycin (10mg/kg q12h) x 7 days </a:t>
            </a:r>
          </a:p>
          <a:p>
            <a:r>
              <a:rPr lang="en-US" sz="2400" dirty="0"/>
              <a:t>Quinine is poorly tolerated with poor adherence</a:t>
            </a:r>
          </a:p>
          <a:p>
            <a:r>
              <a:rPr lang="en-US" sz="2400" dirty="0"/>
              <a:t>Doxy/tetra should not be used during pregnancy or in </a:t>
            </a:r>
            <a:r>
              <a:rPr lang="en-US" sz="2400" dirty="0" err="1"/>
              <a:t>peds</a:t>
            </a:r>
            <a:r>
              <a:rPr lang="en-US" sz="2400" dirty="0"/>
              <a:t> &lt; 8 </a:t>
            </a:r>
            <a:r>
              <a:rPr lang="en-US" sz="2400" dirty="0" err="1"/>
              <a:t>yo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83879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 of Severe Malaria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200" dirty="0"/>
              <a:t>Should start immediately</a:t>
            </a:r>
          </a:p>
          <a:p>
            <a:r>
              <a:rPr lang="en-US" sz="3200" dirty="0"/>
              <a:t>Parenteral (IV or IM) artesunate is preferred</a:t>
            </a:r>
          </a:p>
          <a:p>
            <a:r>
              <a:rPr lang="en-US" sz="3200" dirty="0"/>
              <a:t>IM artemether is second-line alternative</a:t>
            </a:r>
          </a:p>
          <a:p>
            <a:r>
              <a:rPr lang="en-US" sz="3200" dirty="0"/>
              <a:t>IM or IV quinine should be reserved for neither is available</a:t>
            </a:r>
          </a:p>
          <a:p>
            <a:r>
              <a:rPr lang="en-US" sz="3200" dirty="0"/>
              <a:t>Continue until patient is well enough to take oral follow-on treatment and the full oral treatment should be continued after parenteral.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192451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Treatment of Severe Malaria - </a:t>
            </a:r>
            <a:r>
              <a:rPr lang="en-US" dirty="0" err="1"/>
              <a:t>Artesunate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err="1"/>
              <a:t>Artesunate</a:t>
            </a:r>
            <a:r>
              <a:rPr lang="en-US" sz="3200" dirty="0"/>
              <a:t> 2.4mg/kg IV or IM at 0h, 12 h, 24h, then QD</a:t>
            </a:r>
          </a:p>
          <a:p>
            <a:r>
              <a:rPr lang="en-US" sz="3200" dirty="0"/>
              <a:t>WHO recommended therapy in low transmission or non-malaria endemic areas and a recommended therapy in high transmission areas</a:t>
            </a:r>
          </a:p>
          <a:p>
            <a:r>
              <a:rPr lang="en-US" sz="3200" dirty="0"/>
              <a:t>Associated with a 35% relative reduction in mortality as compared with quinine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454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Discuss the epidemiology of malaria, including its global distribution and risk factors.</a:t>
            </a:r>
          </a:p>
          <a:p>
            <a:pPr marL="45720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Explain the treatment options for malaria, including antimalarial drugs and supportive care.		</a:t>
            </a:r>
          </a:p>
          <a:p>
            <a:pPr marL="45720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Identify the challenges and future directions in malaria control and elimination.</a:t>
            </a:r>
          </a:p>
        </p:txBody>
      </p:sp>
    </p:spTree>
    <p:extLst>
      <p:ext uri="{BB962C8B-B14F-4D97-AF65-F5344CB8AC3E}">
        <p14:creationId xmlns:p14="http://schemas.microsoft.com/office/powerpoint/2010/main" val="20044653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Treatment of Severe Malaria - </a:t>
            </a:r>
            <a:r>
              <a:rPr lang="en-US" dirty="0" err="1"/>
              <a:t>Artemether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Artemether</a:t>
            </a:r>
            <a:r>
              <a:rPr lang="en-US" sz="3200" dirty="0"/>
              <a:t> 3.2mg/kg IM then 1.6mg/kg IM QD</a:t>
            </a:r>
          </a:p>
          <a:p>
            <a:r>
              <a:rPr lang="en-US" sz="3200" dirty="0"/>
              <a:t>Erratic absorption</a:t>
            </a:r>
          </a:p>
          <a:p>
            <a:r>
              <a:rPr lang="en-US" sz="3200" dirty="0"/>
              <a:t>WHO recommended </a:t>
            </a:r>
            <a:r>
              <a:rPr lang="en-US" sz="3200" dirty="0" err="1"/>
              <a:t>tx</a:t>
            </a:r>
            <a:r>
              <a:rPr lang="en-US" sz="3200" dirty="0"/>
              <a:t> in high transmission areas</a:t>
            </a:r>
          </a:p>
        </p:txBody>
      </p:sp>
    </p:spTree>
    <p:extLst>
      <p:ext uri="{BB962C8B-B14F-4D97-AF65-F5344CB8AC3E}">
        <p14:creationId xmlns:p14="http://schemas.microsoft.com/office/powerpoint/2010/main" val="14043481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Treatment of Severe Malaria - Quinine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Quinine 20mg salt/kg loading dose then 10mg salt/kg q8h thereafter</a:t>
            </a:r>
          </a:p>
          <a:p>
            <a:r>
              <a:rPr lang="en-US" sz="2800" dirty="0"/>
              <a:t>Give by rate controlled IV infusion over 4 hours or by divided IM injection</a:t>
            </a:r>
          </a:p>
          <a:p>
            <a:r>
              <a:rPr lang="en-US" sz="2800" dirty="0"/>
              <a:t>WHO recommended therapy in high transmission areas when artesunate unavailable</a:t>
            </a:r>
          </a:p>
          <a:p>
            <a:r>
              <a:rPr lang="en-US" sz="2800" dirty="0"/>
              <a:t>Associated with hypoglycemia especially in pregnant women</a:t>
            </a:r>
          </a:p>
          <a:p>
            <a:r>
              <a:rPr lang="en-US" sz="2800" dirty="0"/>
              <a:t>Use caution in renal failure or hepatic dysfunction</a:t>
            </a:r>
          </a:p>
        </p:txBody>
      </p:sp>
    </p:spTree>
    <p:extLst>
      <p:ext uri="{BB962C8B-B14F-4D97-AF65-F5344CB8AC3E}">
        <p14:creationId xmlns:p14="http://schemas.microsoft.com/office/powerpoint/2010/main" val="26611860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Treatment of Severe Malaria - Quinidine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Not really recommended anymore due to toxicity</a:t>
            </a:r>
          </a:p>
          <a:p>
            <a:r>
              <a:rPr lang="en-US" sz="3200" dirty="0"/>
              <a:t>Quinidine 15mg base/kg infused IV over 4 hours, followed by 7.5mg/kg over 4 hours every 8 hours.</a:t>
            </a:r>
          </a:p>
          <a:p>
            <a:r>
              <a:rPr lang="en-US" sz="3200" dirty="0"/>
              <a:t>Requires cardiac monitoring</a:t>
            </a:r>
          </a:p>
          <a:p>
            <a:r>
              <a:rPr lang="en-US" sz="3200" dirty="0"/>
              <a:t>Dose adjustments necessary in renal failure/hepatic dysfunction</a:t>
            </a:r>
          </a:p>
          <a:p>
            <a:r>
              <a:rPr lang="en-US" sz="3200" dirty="0"/>
              <a:t>Convert to oral ASAP</a:t>
            </a:r>
          </a:p>
        </p:txBody>
      </p:sp>
    </p:spTree>
    <p:extLst>
      <p:ext uri="{BB962C8B-B14F-4D97-AF65-F5344CB8AC3E}">
        <p14:creationId xmlns:p14="http://schemas.microsoft.com/office/powerpoint/2010/main" val="36164744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Treatment of Severe Malaria - Pregnancy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Give recommended parenteral agent used locally for severe malaria in full doses</a:t>
            </a:r>
          </a:p>
          <a:p>
            <a:r>
              <a:rPr lang="en-US" sz="3200" dirty="0" err="1"/>
              <a:t>Artesunate</a:t>
            </a:r>
            <a:r>
              <a:rPr lang="en-US" sz="3200" dirty="0"/>
              <a:t> is 1</a:t>
            </a:r>
            <a:r>
              <a:rPr lang="en-US" sz="3200" baseline="30000" dirty="0"/>
              <a:t>st</a:t>
            </a:r>
            <a:r>
              <a:rPr lang="en-US" sz="3200" dirty="0"/>
              <a:t> choice in 2</a:t>
            </a:r>
            <a:r>
              <a:rPr lang="en-US" sz="3200" baseline="30000" dirty="0"/>
              <a:t>nd</a:t>
            </a:r>
            <a:r>
              <a:rPr lang="en-US" sz="3200" dirty="0"/>
              <a:t>/3</a:t>
            </a:r>
            <a:r>
              <a:rPr lang="en-US" sz="3200" baseline="30000" dirty="0"/>
              <a:t>rd</a:t>
            </a:r>
            <a:r>
              <a:rPr lang="en-US" sz="3200" dirty="0"/>
              <a:t> trimester</a:t>
            </a:r>
          </a:p>
          <a:p>
            <a:r>
              <a:rPr lang="en-US" sz="3200" dirty="0" err="1"/>
              <a:t>Artemether</a:t>
            </a:r>
            <a:r>
              <a:rPr lang="en-US" sz="3200" dirty="0"/>
              <a:t> is 2</a:t>
            </a:r>
            <a:r>
              <a:rPr lang="en-US" sz="3200" baseline="30000" dirty="0"/>
              <a:t>nd</a:t>
            </a:r>
            <a:r>
              <a:rPr lang="en-US" sz="3200" dirty="0"/>
              <a:t> choice in 2</a:t>
            </a:r>
            <a:r>
              <a:rPr lang="en-US" sz="3200" baseline="30000" dirty="0"/>
              <a:t>nd</a:t>
            </a:r>
            <a:r>
              <a:rPr lang="en-US" sz="3200" dirty="0"/>
              <a:t>/3</a:t>
            </a:r>
            <a:r>
              <a:rPr lang="en-US" sz="3200" baseline="30000" dirty="0"/>
              <a:t>rd</a:t>
            </a:r>
            <a:r>
              <a:rPr lang="en-US" sz="3200" dirty="0"/>
              <a:t> trimester</a:t>
            </a:r>
          </a:p>
          <a:p>
            <a:r>
              <a:rPr lang="en-US" sz="3200" dirty="0"/>
              <a:t>Little evidence for best choice in 1</a:t>
            </a:r>
            <a:r>
              <a:rPr lang="en-US" sz="3200" baseline="30000" dirty="0"/>
              <a:t>st</a:t>
            </a:r>
            <a:r>
              <a:rPr lang="en-US" sz="3200" dirty="0"/>
              <a:t> trimester</a:t>
            </a:r>
          </a:p>
          <a:p>
            <a:r>
              <a:rPr lang="en-US" sz="3200" dirty="0"/>
              <a:t>Quinine can cause severe hypoglycemia in pregnant patients</a:t>
            </a:r>
          </a:p>
        </p:txBody>
      </p:sp>
    </p:spTree>
    <p:extLst>
      <p:ext uri="{BB962C8B-B14F-4D97-AF65-F5344CB8AC3E}">
        <p14:creationId xmlns:p14="http://schemas.microsoft.com/office/powerpoint/2010/main" val="279969974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Treatment of Severe Malaria – Follow-on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Once patient is well enough to take oral meds</a:t>
            </a:r>
          </a:p>
          <a:p>
            <a:r>
              <a:rPr lang="en-US" sz="3200" dirty="0"/>
              <a:t>Complete 7 days treatment with an oral formulation of the parenteral drug + 7 days treatment with doxycycline (or clindamycin in children and pregnancy).</a:t>
            </a:r>
          </a:p>
          <a:p>
            <a:r>
              <a:rPr lang="en-US" sz="3200" dirty="0"/>
              <a:t>Alternatively a full course of oral ACT therapy could be given</a:t>
            </a:r>
          </a:p>
        </p:txBody>
      </p:sp>
    </p:spTree>
    <p:extLst>
      <p:ext uri="{BB962C8B-B14F-4D97-AF65-F5344CB8AC3E}">
        <p14:creationId xmlns:p14="http://schemas.microsoft.com/office/powerpoint/2010/main" val="24325943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Primaquine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100" dirty="0"/>
              <a:t>Indication</a:t>
            </a:r>
          </a:p>
          <a:p>
            <a:pPr lvl="1"/>
            <a:r>
              <a:rPr lang="en-US" sz="2100" dirty="0"/>
              <a:t>Treatment of malaria caused by P. </a:t>
            </a:r>
            <a:r>
              <a:rPr lang="en-US" sz="2100" dirty="0" err="1"/>
              <a:t>vivax</a:t>
            </a:r>
            <a:r>
              <a:rPr lang="en-US" sz="2100" dirty="0"/>
              <a:t> or P. </a:t>
            </a:r>
            <a:r>
              <a:rPr lang="en-US" sz="2100" dirty="0" err="1"/>
              <a:t>ovale</a:t>
            </a:r>
            <a:endParaRPr lang="en-US" sz="2100" dirty="0"/>
          </a:p>
          <a:p>
            <a:pPr lvl="1"/>
            <a:r>
              <a:rPr lang="en-US" sz="2100" dirty="0"/>
              <a:t>Treatment of liver-stage malaria to give a radical cure</a:t>
            </a:r>
          </a:p>
          <a:p>
            <a:r>
              <a:rPr lang="en-US" sz="2100" dirty="0"/>
              <a:t>Dose</a:t>
            </a:r>
          </a:p>
          <a:p>
            <a:pPr lvl="1"/>
            <a:r>
              <a:rPr lang="en-US" sz="2100" dirty="0"/>
              <a:t>Adults: </a:t>
            </a:r>
          </a:p>
          <a:p>
            <a:pPr lvl="2"/>
            <a:r>
              <a:rPr lang="en-US" sz="2100" dirty="0"/>
              <a:t>Malaria – 0.25mg/kg daily for 14 days</a:t>
            </a:r>
          </a:p>
          <a:p>
            <a:pPr lvl="2"/>
            <a:r>
              <a:rPr lang="en-US" sz="2100" dirty="0"/>
              <a:t>Liver stage – 0.25-0.5mg/kg daily for 14 days</a:t>
            </a:r>
          </a:p>
          <a:p>
            <a:pPr lvl="1"/>
            <a:r>
              <a:rPr lang="en-US" sz="2100" dirty="0" err="1"/>
              <a:t>Peds</a:t>
            </a:r>
            <a:r>
              <a:rPr lang="en-US" sz="2100" dirty="0"/>
              <a:t>:</a:t>
            </a:r>
          </a:p>
          <a:p>
            <a:pPr lvl="2"/>
            <a:r>
              <a:rPr lang="en-US" sz="2100" dirty="0"/>
              <a:t>&gt; 4 years old  - 0.25-0.5mg/kg daily for 14 days</a:t>
            </a:r>
          </a:p>
        </p:txBody>
      </p:sp>
    </p:spTree>
    <p:extLst>
      <p:ext uri="{BB962C8B-B14F-4D97-AF65-F5344CB8AC3E}">
        <p14:creationId xmlns:p14="http://schemas.microsoft.com/office/powerpoint/2010/main" val="377534869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 of Malaria in US?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dirty="0"/>
              <a:t>2023 saw first cases of locally-acquired malaria in the US in 20+ years (10 cases) but most cases of malaria (about 2000 annually) in the US are in travelers</a:t>
            </a:r>
          </a:p>
          <a:p>
            <a:r>
              <a:rPr lang="en-US" sz="3600" dirty="0"/>
              <a:t>Many drugs are not available readily in the US and must be obtained directly from the CDC</a:t>
            </a:r>
          </a:p>
          <a:p>
            <a:r>
              <a:rPr lang="en-US" sz="3600" dirty="0"/>
              <a:t>Treatment guidelines published by the CDC for Treatment of Malaria in the US are different than WHO guidelines</a:t>
            </a:r>
          </a:p>
        </p:txBody>
      </p:sp>
    </p:spTree>
    <p:extLst>
      <p:ext uri="{BB962C8B-B14F-4D97-AF65-F5344CB8AC3E}">
        <p14:creationId xmlns:p14="http://schemas.microsoft.com/office/powerpoint/2010/main" val="376607968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Vaccines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7620000" cy="5105400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Development is difficult</a:t>
            </a:r>
          </a:p>
          <a:p>
            <a:r>
              <a:rPr lang="en-US" sz="3200" dirty="0"/>
              <a:t>RTS,S/AS01 and R21/Matrix-M received WHO endorsement in 2023 and approximately 24 million doses delivered to multiple African countries by summer 2025</a:t>
            </a:r>
          </a:p>
          <a:p>
            <a:r>
              <a:rPr lang="en-US" sz="3200" b="0" i="0" dirty="0">
                <a:effectLst/>
              </a:rPr>
              <a:t>RH5.1/Matrix-M and Semalvac6 that target blood-stage has shown promising phase-II trial results</a:t>
            </a:r>
          </a:p>
          <a:p>
            <a:r>
              <a:rPr lang="en-US" sz="3200" b="0" i="0" dirty="0">
                <a:effectLst/>
              </a:rPr>
              <a:t>SE36/</a:t>
            </a:r>
            <a:r>
              <a:rPr lang="en-US" sz="3200" b="0" i="0" dirty="0" err="1">
                <a:effectLst/>
              </a:rPr>
              <a:t>cVLP</a:t>
            </a:r>
            <a:r>
              <a:rPr lang="en-US" sz="3200" b="0" i="0" dirty="0">
                <a:effectLst/>
              </a:rPr>
              <a:t> entering first-in-human trials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2D55B3-9D2B-40A9-84FB-0B067EDAD180}"/>
              </a:ext>
            </a:extLst>
          </p:cNvPr>
          <p:cNvSpPr txBox="1"/>
          <p:nvPr/>
        </p:nvSpPr>
        <p:spPr>
          <a:xfrm>
            <a:off x="0" y="6243935"/>
            <a:ext cx="8305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https://www.gavi.org/news/media-room/guinea-introduces-malaria-vaccine-routine-immunization</a:t>
            </a:r>
          </a:p>
        </p:txBody>
      </p:sp>
    </p:spTree>
    <p:extLst>
      <p:ext uri="{BB962C8B-B14F-4D97-AF65-F5344CB8AC3E}">
        <p14:creationId xmlns:p14="http://schemas.microsoft.com/office/powerpoint/2010/main" val="173291329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27CDB-B5F8-4187-98B1-5C1C50A3F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Challenges in Malaria Control and Elimination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DC229-3F2C-4DED-B5AA-B988030C2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Emergence of Drug Resistance</a:t>
            </a: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Increasing resistance to artemisinin and partner drugs, especially in sub-Saharan Africa and Southeast Asia.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Insecticide Resistance</a:t>
            </a: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Mosquito vectors developing resistance to commonly used insecticides, reducing effectiveness of bed nets and sprays.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Health System Barriers</a:t>
            </a: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Limited access to diagnostics, treatment, and consistent supply chains in endemic areas.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Surveillance Gaps</a:t>
            </a: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Insufficient monitoring for drug resistance, case detection, and outbreak response.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Socioeconomic Factors</a:t>
            </a: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Poverty, migration, and instability hinder prevention efforts.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Substandard/Counterfeit Medicines</a:t>
            </a: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Circulation of poor-quality drugs fosters resistance and lowers treatment success rates.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D9D3B7-6CA9-48B4-A8C1-DCCE9B64EF49}"/>
              </a:ext>
            </a:extLst>
          </p:cNvPr>
          <p:cNvSpPr txBox="1"/>
          <p:nvPr/>
        </p:nvSpPr>
        <p:spPr>
          <a:xfrm>
            <a:off x="228600" y="6398696"/>
            <a:ext cx="7315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https://www.sciencedirect.com/science/article/pii/S0924857925001980</a:t>
            </a:r>
          </a:p>
        </p:txBody>
      </p:sp>
    </p:spTree>
    <p:extLst>
      <p:ext uri="{BB962C8B-B14F-4D97-AF65-F5344CB8AC3E}">
        <p14:creationId xmlns:p14="http://schemas.microsoft.com/office/powerpoint/2010/main" val="6179619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F23C9-503D-4F61-A17A-55A3935B4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Directions for Malaria Control and Elimination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6F200A-1AB0-40EA-8671-71CA7F198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Novel Therapeutics</a:t>
            </a: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Development and deployment of new antimalarial drugs active against resistant parasites.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Vaccine Rollout</a:t>
            </a: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Expanded use of WHO-approved vaccines (e.g., RTS,S/AS01, R21/Matrix-M), further clinical evaluation of new candidates (e.g., Semalvac6, monoclonal antibodies).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Integrated Vector Control</a:t>
            </a: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Use of new-generation insecticide-treated bed nets (pyrethroid-</a:t>
            </a:r>
            <a:r>
              <a:rPr lang="en-US" b="0" i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chlorfenapyr</a:t>
            </a: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and enhanced environmental strategies.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Digital Surveillance</a:t>
            </a: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Mobile technologies and regional data sharing for real-time case and resistance tracking.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Community Engagement</a:t>
            </a: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Targeted education and outreach to travelers, high-risk groups, and local populations.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Global Funding &amp; Collaboration</a:t>
            </a:r>
            <a:r>
              <a:rPr lang="en-US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Ongoing investment and multi-sector partnership to sustain progress and adapt to emerging threats.</a:t>
            </a:r>
          </a:p>
        </p:txBody>
      </p:sp>
    </p:spTree>
    <p:extLst>
      <p:ext uri="{BB962C8B-B14F-4D97-AF65-F5344CB8AC3E}">
        <p14:creationId xmlns:p14="http://schemas.microsoft.com/office/powerpoint/2010/main" val="2950018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Malaria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Manifestations of malaria vary widely</a:t>
            </a:r>
          </a:p>
          <a:p>
            <a:pPr lvl="1"/>
            <a:r>
              <a:rPr lang="en-US" sz="2400" dirty="0"/>
              <a:t>Region</a:t>
            </a:r>
          </a:p>
          <a:p>
            <a:pPr lvl="1"/>
            <a:r>
              <a:rPr lang="en-US" sz="2400" dirty="0"/>
              <a:t>Village</a:t>
            </a:r>
          </a:p>
          <a:p>
            <a:pPr lvl="1"/>
            <a:r>
              <a:rPr lang="en-US" sz="2400" dirty="0"/>
              <a:t>Person</a:t>
            </a:r>
          </a:p>
          <a:p>
            <a:r>
              <a:rPr lang="en-US" sz="2400" dirty="0"/>
              <a:t>Due to:</a:t>
            </a:r>
          </a:p>
          <a:p>
            <a:pPr lvl="1"/>
            <a:r>
              <a:rPr lang="en-US" sz="2400" dirty="0"/>
              <a:t>Mosquito biting habits</a:t>
            </a:r>
          </a:p>
          <a:p>
            <a:pPr lvl="1"/>
            <a:r>
              <a:rPr lang="en-US" sz="2400" dirty="0"/>
              <a:t>Mosquito breeding habits</a:t>
            </a:r>
          </a:p>
          <a:p>
            <a:pPr lvl="1"/>
            <a:r>
              <a:rPr lang="en-US" sz="2400" dirty="0"/>
              <a:t>Parasite species</a:t>
            </a:r>
          </a:p>
          <a:p>
            <a:pPr lvl="1"/>
            <a:r>
              <a:rPr lang="en-US" sz="2400" dirty="0"/>
              <a:t>Genetic and acquired resistance of person</a:t>
            </a:r>
          </a:p>
          <a:p>
            <a:pPr lvl="1"/>
            <a:r>
              <a:rPr lang="en-US" sz="2400" dirty="0"/>
              <a:t>Compliance with treatment</a:t>
            </a:r>
          </a:p>
        </p:txBody>
      </p:sp>
    </p:spTree>
    <p:extLst>
      <p:ext uri="{BB962C8B-B14F-4D97-AF65-F5344CB8AC3E}">
        <p14:creationId xmlns:p14="http://schemas.microsoft.com/office/powerpoint/2010/main" val="230923588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50EFF-C35C-4181-A672-E5DC5A054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FC117-69F5-438E-8395-C1E1AD4E2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0" i="0" dirty="0">
                <a:effectLst/>
              </a:rPr>
              <a:t>Which of the following is currently considered the most significant threat to global malaria control and elimination?</a:t>
            </a:r>
            <a:br>
              <a:rPr lang="en-US" sz="2800" dirty="0"/>
            </a:br>
            <a:r>
              <a:rPr lang="en-US" sz="2800" b="0" i="0" dirty="0">
                <a:effectLst/>
              </a:rPr>
              <a:t>A. The discovery of new mosquito vectors</a:t>
            </a:r>
            <a:br>
              <a:rPr lang="en-US" sz="2800" dirty="0"/>
            </a:br>
            <a:r>
              <a:rPr lang="en-US" sz="2800" b="0" i="0" dirty="0">
                <a:effectLst/>
              </a:rPr>
              <a:t>B. The development of new antimalarial drugs</a:t>
            </a:r>
            <a:br>
              <a:rPr lang="en-US" sz="2800" dirty="0"/>
            </a:br>
            <a:r>
              <a:rPr lang="en-US" sz="2800" b="0" i="0" dirty="0">
                <a:effectLst/>
              </a:rPr>
              <a:t>C. The emergence and spread of drug-resistant Plasmodium species</a:t>
            </a:r>
            <a:br>
              <a:rPr lang="en-US" sz="2800" dirty="0"/>
            </a:br>
            <a:r>
              <a:rPr lang="en-US" sz="2800" b="0" i="0" dirty="0">
                <a:effectLst/>
              </a:rPr>
              <a:t>D. Declining interest in malaria vaccine research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3407164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38400"/>
            <a:ext cx="7620000" cy="1143000"/>
          </a:xfrm>
        </p:spPr>
        <p:txBody>
          <a:bodyPr/>
          <a:lstStyle/>
          <a:p>
            <a:pPr algn="ctr"/>
            <a:r>
              <a:rPr lang="en-US" dirty="0"/>
              <a:t>Questions??</a:t>
            </a:r>
            <a:br>
              <a:rPr lang="en-US" dirty="0"/>
            </a:br>
            <a:br>
              <a:rPr lang="en-US" dirty="0"/>
            </a:br>
            <a:r>
              <a:rPr lang="en-US" sz="2400" dirty="0"/>
              <a:t>mosler@findlay.edu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2DAC94-774A-45C6-818E-89CBA183C9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5949" y="897294"/>
            <a:ext cx="4762500" cy="47625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0280072-164D-456D-9BBD-7FF9583951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5236" y="173357"/>
            <a:ext cx="2463927" cy="72393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88AD0C2-FCFE-499C-9E05-64AC6CC35E9F}"/>
              </a:ext>
            </a:extLst>
          </p:cNvPr>
          <p:cNvSpPr txBox="1"/>
          <p:nvPr/>
        </p:nvSpPr>
        <p:spPr>
          <a:xfrm>
            <a:off x="2335131" y="5791200"/>
            <a:ext cx="38641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Evaluation QR Code</a:t>
            </a:r>
          </a:p>
        </p:txBody>
      </p:sp>
    </p:spTree>
    <p:extLst>
      <p:ext uri="{BB962C8B-B14F-4D97-AF65-F5344CB8AC3E}">
        <p14:creationId xmlns:p14="http://schemas.microsoft.com/office/powerpoint/2010/main" val="167410577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WHO World Malaria Report 2024</a:t>
            </a:r>
          </a:p>
          <a:p>
            <a:r>
              <a:rPr lang="en-US" dirty="0"/>
              <a:t>CDC Yellow Book 2026  </a:t>
            </a:r>
            <a:r>
              <a:rPr lang="en-US" dirty="0">
                <a:hlinkClick r:id="rId3"/>
              </a:rPr>
              <a:t>https://www.cdc.gov/yellow-book/hcp/travel-associated-infections-diseases/malaria.html</a:t>
            </a:r>
            <a:endParaRPr lang="en-US" dirty="0"/>
          </a:p>
          <a:p>
            <a:r>
              <a:rPr lang="en-US" dirty="0"/>
              <a:t>WHO Guidelines for the Treatment of Malaria 2025 </a:t>
            </a:r>
            <a:r>
              <a:rPr lang="en-US" dirty="0">
                <a:hlinkClick r:id="rId4"/>
              </a:rPr>
              <a:t>https://www.ncbi.nlm.nih.gov/books/NBK588130/pdf/Bookshelf_NBK588130.pdf</a:t>
            </a:r>
            <a:endParaRPr lang="en-US" dirty="0"/>
          </a:p>
          <a:p>
            <a:r>
              <a:rPr lang="en-US" dirty="0"/>
              <a:t>WHO Initiative for Vaccine Research </a:t>
            </a:r>
            <a:r>
              <a:rPr lang="en-US" dirty="0">
                <a:hlinkClick r:id="rId5"/>
              </a:rPr>
              <a:t>http://www.who.int/immunization/research/development/malaria/en/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172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Global Epidemiology and US Incidence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</a:rPr>
              <a:t>~263 million malaria cases and ~597,000 deaths worldwide (2023).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</a:rPr>
              <a:t>Majority of transmission in sub-Saharan Africa, Southeast Asia, and South America.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</a:rPr>
              <a:t>Vulnerable populations: young children, pregnant women, travelers from non-endemic to endemic regions.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</a:rPr>
              <a:t>U.S.: ~2,000 imported cases/year; </a:t>
            </a:r>
            <a:r>
              <a:rPr lang="en-US" sz="2400" b="0" i="1" dirty="0">
                <a:effectLst/>
              </a:rPr>
              <a:t>2023</a:t>
            </a:r>
            <a:r>
              <a:rPr lang="en-US" sz="2400" b="0" i="0" dirty="0">
                <a:effectLst/>
              </a:rPr>
              <a:t>: 10 locally acquired (autochthonous) cases (FL, TX, MD, AR); </a:t>
            </a:r>
            <a:r>
              <a:rPr lang="en-US" sz="2400" b="0" i="1" dirty="0">
                <a:effectLst/>
              </a:rPr>
              <a:t>2024</a:t>
            </a:r>
            <a:r>
              <a:rPr lang="en-US" sz="2400" b="0" i="0" dirty="0">
                <a:effectLst/>
              </a:rPr>
              <a:t>: no confirmed autochthonous cases as of November.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</a:rPr>
              <a:t>Highest risk in U.S.: travelers visiting friends and relatives (VFRs) in endemic areas</a:t>
            </a:r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47FB5C-37EC-452E-A451-5E74472B6243}"/>
              </a:ext>
            </a:extLst>
          </p:cNvPr>
          <p:cNvSpPr txBox="1"/>
          <p:nvPr/>
        </p:nvSpPr>
        <p:spPr>
          <a:xfrm>
            <a:off x="-76200" y="6211669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11480" lvl="1" indent="0">
              <a:buNone/>
            </a:pPr>
            <a:r>
              <a:rPr lang="en-US" sz="1800" dirty="0"/>
              <a:t>WHO World Malaria Report 2024</a:t>
            </a:r>
            <a:br>
              <a:rPr lang="en-US" sz="1800" dirty="0"/>
            </a:br>
            <a:r>
              <a:rPr lang="en-US" sz="1800" dirty="0"/>
              <a:t>CDC Yellow Book 2026</a:t>
            </a:r>
          </a:p>
        </p:txBody>
      </p:sp>
    </p:spTree>
    <p:extLst>
      <p:ext uri="{BB962C8B-B14F-4D97-AF65-F5344CB8AC3E}">
        <p14:creationId xmlns:p14="http://schemas.microsoft.com/office/powerpoint/2010/main" val="1449087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F9EA4-E159-419F-AE63-8B8CEC732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Factors for Malaria Acquisition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03ED1-D8CA-48E3-8BCF-017E72AED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Residence or extended travel in endemic regions.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Poor adherence to/absence of chemoprophylaxis.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Lack of access to vector control (bed nets, indoor spraying).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Genetic factors: lack of sickle cell trait or G6PD deficiency increases risk.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Age &lt;5 years, pregnancy, immunocompromised status.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Rapid waning of immunity in migrants after leaving endemic areas.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VFR traveler populations: highest U.S. risk profile</a:t>
            </a:r>
          </a:p>
        </p:txBody>
      </p:sp>
    </p:spTree>
    <p:extLst>
      <p:ext uri="{BB962C8B-B14F-4D97-AF65-F5344CB8AC3E}">
        <p14:creationId xmlns:p14="http://schemas.microsoft.com/office/powerpoint/2010/main" val="4269904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Malarial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All patients will need antimalarial treatment</a:t>
            </a:r>
          </a:p>
          <a:p>
            <a:r>
              <a:rPr lang="en-US" sz="3200" dirty="0"/>
              <a:t>Many patients will need antipyretics and analgesics</a:t>
            </a:r>
          </a:p>
          <a:p>
            <a:pPr lvl="1"/>
            <a:r>
              <a:rPr lang="en-US" sz="3200" dirty="0"/>
              <a:t>APAP or Ibuprofen</a:t>
            </a:r>
          </a:p>
          <a:p>
            <a:pPr lvl="1"/>
            <a:r>
              <a:rPr lang="en-US" sz="3200" dirty="0"/>
              <a:t>Avoid ASA in children</a:t>
            </a:r>
          </a:p>
          <a:p>
            <a:r>
              <a:rPr lang="en-US" sz="3200" dirty="0"/>
              <a:t>Assess ABCs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004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Malarial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Treat hypoglycemia</a:t>
            </a:r>
          </a:p>
          <a:p>
            <a:r>
              <a:rPr lang="en-US" sz="3200" dirty="0"/>
              <a:t>Watch for bacterial co-infection</a:t>
            </a:r>
          </a:p>
          <a:p>
            <a:r>
              <a:rPr lang="en-US" sz="3200" dirty="0"/>
              <a:t>Treat dehydration</a:t>
            </a:r>
          </a:p>
          <a:p>
            <a:r>
              <a:rPr lang="en-US" sz="3200" dirty="0"/>
              <a:t>Oxygen/mechanical ventilation</a:t>
            </a:r>
          </a:p>
          <a:p>
            <a:r>
              <a:rPr lang="en-US" sz="3200" dirty="0"/>
              <a:t>Inotropic therapy</a:t>
            </a:r>
          </a:p>
        </p:txBody>
      </p:sp>
    </p:spTree>
    <p:extLst>
      <p:ext uri="{BB962C8B-B14F-4D97-AF65-F5344CB8AC3E}">
        <p14:creationId xmlns:p14="http://schemas.microsoft.com/office/powerpoint/2010/main" val="3092065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6200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Artemisinin</a:t>
            </a:r>
            <a:r>
              <a:rPr lang="en-US" dirty="0"/>
              <a:t>-based combinations therapies (ACTs)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/>
              <a:t>Treatment of choice for uncomplicated falciparum malaria globally</a:t>
            </a:r>
          </a:p>
          <a:p>
            <a:r>
              <a:rPr lang="en-US" sz="2800" dirty="0"/>
              <a:t>Combo of artemisinin derivative and another antimalarial</a:t>
            </a:r>
          </a:p>
          <a:p>
            <a:endParaRPr lang="en-US" sz="2800" dirty="0"/>
          </a:p>
          <a:p>
            <a:r>
              <a:rPr lang="en-US" sz="2800" dirty="0"/>
              <a:t>Reduces spread of resistance, but resistance is increasing in Southeast Asia and Africa</a:t>
            </a:r>
          </a:p>
          <a:p>
            <a:r>
              <a:rPr lang="en-US" sz="2800" dirty="0"/>
              <a:t>Same principle as treatment of HIV/AIDs and TB</a:t>
            </a:r>
          </a:p>
          <a:p>
            <a:r>
              <a:rPr lang="en-US" sz="2800" dirty="0"/>
              <a:t>Resistance to </a:t>
            </a:r>
            <a:r>
              <a:rPr lang="en-US" sz="2800" dirty="0" err="1"/>
              <a:t>artemisinin</a:t>
            </a:r>
            <a:r>
              <a:rPr lang="en-US" sz="2800" dirty="0"/>
              <a:t> – delayed parasite clearance</a:t>
            </a:r>
          </a:p>
          <a:p>
            <a:r>
              <a:rPr lang="en-US" sz="2800" dirty="0"/>
              <a:t>Non-</a:t>
            </a:r>
            <a:r>
              <a:rPr lang="en-US" sz="2800" dirty="0" err="1"/>
              <a:t>artemisinin</a:t>
            </a:r>
            <a:r>
              <a:rPr lang="en-US" sz="2800" dirty="0"/>
              <a:t> based combo therapies are not recommended</a:t>
            </a:r>
          </a:p>
        </p:txBody>
      </p:sp>
    </p:spTree>
    <p:extLst>
      <p:ext uri="{BB962C8B-B14F-4D97-AF65-F5344CB8AC3E}">
        <p14:creationId xmlns:p14="http://schemas.microsoft.com/office/powerpoint/2010/main" val="40901162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DD60D30-713E-453E-94E8-1A13EB413CC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0</TotalTime>
  <Words>2514</Words>
  <Application>Microsoft Office PowerPoint</Application>
  <PresentationFormat>On-screen Show (4:3)</PresentationFormat>
  <Paragraphs>335</Paragraphs>
  <Slides>42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7" baseType="lpstr">
      <vt:lpstr>Arial</vt:lpstr>
      <vt:lpstr>Calibri</vt:lpstr>
      <vt:lpstr>Cambria</vt:lpstr>
      <vt:lpstr>fkGroteskNeue</vt:lpstr>
      <vt:lpstr>Adjacency</vt:lpstr>
      <vt:lpstr>Malaria: An Update on Treatment</vt:lpstr>
      <vt:lpstr>Disclosure Information</vt:lpstr>
      <vt:lpstr>Objectives</vt:lpstr>
      <vt:lpstr>Malaria</vt:lpstr>
      <vt:lpstr>Global Epidemiology and US Incidence</vt:lpstr>
      <vt:lpstr>Risk Factors for Malaria Acquisition</vt:lpstr>
      <vt:lpstr>Malarial Management</vt:lpstr>
      <vt:lpstr>Malarial Management</vt:lpstr>
      <vt:lpstr>Artemisinin-based combinations therapies (ACTs) </vt:lpstr>
      <vt:lpstr>WHO Preferred Regimens for Uncomplicated Malaria</vt:lpstr>
      <vt:lpstr>Artemether + lumefantrine</vt:lpstr>
      <vt:lpstr>Artemether + lumefantrine</vt:lpstr>
      <vt:lpstr>Review</vt:lpstr>
      <vt:lpstr>Dihydroartemisinin-piperaquine</vt:lpstr>
      <vt:lpstr>Dihydroartemisinin-piperaquine</vt:lpstr>
      <vt:lpstr>Artesunate + amodiaquine</vt:lpstr>
      <vt:lpstr>Artesunate + amodiaquine</vt:lpstr>
      <vt:lpstr>Review </vt:lpstr>
      <vt:lpstr>Artesunate + mefloquine</vt:lpstr>
      <vt:lpstr>Artesunate + mefloquine</vt:lpstr>
      <vt:lpstr>Artesunate + Sulfadoxine-pyrimethamine (SP)</vt:lpstr>
      <vt:lpstr>Artesunate + Sulfadoxine-pyrimethamine (SP)</vt:lpstr>
      <vt:lpstr>Artesunate - Pyronaridine</vt:lpstr>
      <vt:lpstr>Artesunate-Pyronaridine</vt:lpstr>
      <vt:lpstr>Review</vt:lpstr>
      <vt:lpstr>What about non-falciparum species?</vt:lpstr>
      <vt:lpstr>Second-line Antimalarials for Falciparum Malaria</vt:lpstr>
      <vt:lpstr>Treatment of Severe Malaria</vt:lpstr>
      <vt:lpstr>Treatment of Severe Malaria - Artesunate</vt:lpstr>
      <vt:lpstr>Treatment of Severe Malaria - Artemether</vt:lpstr>
      <vt:lpstr>Treatment of Severe Malaria - Quinine</vt:lpstr>
      <vt:lpstr>Treatment of Severe Malaria - Quinidine</vt:lpstr>
      <vt:lpstr>Treatment of Severe Malaria - Pregnancy</vt:lpstr>
      <vt:lpstr>Treatment of Severe Malaria – Follow-on Treatment</vt:lpstr>
      <vt:lpstr>Primaquine</vt:lpstr>
      <vt:lpstr>Treatment of Malaria in US?</vt:lpstr>
      <vt:lpstr>Vaccines</vt:lpstr>
      <vt:lpstr>Key Challenges in Malaria Control and Elimination</vt:lpstr>
      <vt:lpstr>Future Directions for Malaria Control and Elimination</vt:lpstr>
      <vt:lpstr>Review Slide</vt:lpstr>
      <vt:lpstr>Questions??  mosler@findlay.edu</vt:lpstr>
      <vt:lpstr>Key 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2012-09-04T13:05:07Z</dcterms:created>
  <dcterms:modified xsi:type="dcterms:W3CDTF">2025-11-05T17:52:07Z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TC102413949990</vt:lpwstr>
  </property>
</Properties>
</file>