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4" r:id="rId4"/>
    <p:sldId id="257" r:id="rId5"/>
    <p:sldId id="259" r:id="rId6"/>
    <p:sldId id="256" r:id="rId7"/>
    <p:sldId id="261" r:id="rId8"/>
    <p:sldId id="262" r:id="rId9"/>
    <p:sldId id="271" r:id="rId10"/>
    <p:sldId id="272" r:id="rId11"/>
    <p:sldId id="265" r:id="rId12"/>
    <p:sldId id="274" r:id="rId13"/>
    <p:sldId id="266" r:id="rId14"/>
    <p:sldId id="273" r:id="rId15"/>
    <p:sldId id="267" r:id="rId16"/>
    <p:sldId id="275" r:id="rId17"/>
    <p:sldId id="276" r:id="rId18"/>
    <p:sldId id="268" r:id="rId19"/>
    <p:sldId id="260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EDAE-1F4B-4547-BD34-27593ADE0C11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4CE7C-D052-497A-AC49-CE1C29779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34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EDAE-1F4B-4547-BD34-27593ADE0C11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4CE7C-D052-497A-AC49-CE1C29779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18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EDAE-1F4B-4547-BD34-27593ADE0C11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4CE7C-D052-497A-AC49-CE1C29779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06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EDAE-1F4B-4547-BD34-27593ADE0C11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4CE7C-D052-497A-AC49-CE1C29779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972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EDAE-1F4B-4547-BD34-27593ADE0C11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4CE7C-D052-497A-AC49-CE1C29779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27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EDAE-1F4B-4547-BD34-27593ADE0C11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4CE7C-D052-497A-AC49-CE1C29779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83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EDAE-1F4B-4547-BD34-27593ADE0C11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4CE7C-D052-497A-AC49-CE1C29779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700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EDAE-1F4B-4547-BD34-27593ADE0C11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4CE7C-D052-497A-AC49-CE1C29779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79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EDAE-1F4B-4547-BD34-27593ADE0C11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4CE7C-D052-497A-AC49-CE1C29779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95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EDAE-1F4B-4547-BD34-27593ADE0C11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4CE7C-D052-497A-AC49-CE1C29779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6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EDAE-1F4B-4547-BD34-27593ADE0C11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4CE7C-D052-497A-AC49-CE1C29779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CEDAE-1F4B-4547-BD34-27593ADE0C11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4CE7C-D052-497A-AC49-CE1C29779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6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1162"/>
          </a:xfrm>
        </p:spPr>
        <p:txBody>
          <a:bodyPr>
            <a:normAutofit/>
          </a:bodyPr>
          <a:lstStyle/>
          <a:p>
            <a:r>
              <a:rPr lang="en-US" dirty="0" smtClean="0"/>
              <a:t>Unintended Consequences in the Ebola Epidemic</a:t>
            </a:r>
            <a:br>
              <a:rPr lang="en-US" dirty="0" smtClean="0"/>
            </a:br>
            <a:r>
              <a:rPr lang="en-US" sz="3600" dirty="0" smtClean="0"/>
              <a:t>Rick Sacra, MD</a:t>
            </a:r>
            <a:br>
              <a:rPr lang="en-US" sz="3600" dirty="0" smtClean="0"/>
            </a:br>
            <a:r>
              <a:rPr lang="en-US" sz="3600" dirty="0" smtClean="0"/>
              <a:t>SIM Missionary/ELWA Hospital, Liberia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10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096000"/>
          </a:xfrm>
        </p:spPr>
      </p:pic>
    </p:spTree>
    <p:extLst>
      <p:ext uri="{BB962C8B-B14F-4D97-AF65-F5344CB8AC3E}">
        <p14:creationId xmlns:p14="http://schemas.microsoft.com/office/powerpoint/2010/main" val="257384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2. Economic Factors (Salaries)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Original Plan (by Ministry of Health): Pay Ebola Treatment Unit (ETU) workers special hazard pay, to encourage workers to sign up</a:t>
            </a: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 smtClean="0"/>
              <a:t>Unanticipated Consequences: Ebola risk for health care workers is equal in the hospital or emergency room as the ETU. </a:t>
            </a:r>
          </a:p>
          <a:p>
            <a:pPr marL="0" indent="0">
              <a:buNone/>
            </a:pPr>
            <a:r>
              <a:rPr lang="en-US" dirty="0" smtClean="0"/>
              <a:t>Other nurses requesting bonus pay, and many staying home from work, contributing to health system collapse</a:t>
            </a:r>
          </a:p>
        </p:txBody>
      </p:sp>
    </p:spTree>
    <p:extLst>
      <p:ext uri="{BB962C8B-B14F-4D97-AF65-F5344CB8AC3E}">
        <p14:creationId xmlns:p14="http://schemas.microsoft.com/office/powerpoint/2010/main" val="162098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8613" cy="6248400"/>
          </a:xfrm>
        </p:spPr>
      </p:pic>
    </p:spTree>
    <p:extLst>
      <p:ext uri="{BB962C8B-B14F-4D97-AF65-F5344CB8AC3E}">
        <p14:creationId xmlns:p14="http://schemas.microsoft.com/office/powerpoint/2010/main" val="389964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3. Health System Collapse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Original Idea:  If we set up ETUs, and care for Ebola patients well, death rate will drop.  </a:t>
            </a:r>
          </a:p>
          <a:p>
            <a:pPr marL="0" indent="0">
              <a:buNone/>
            </a:pPr>
            <a:r>
              <a:rPr lang="en-US" dirty="0" smtClean="0"/>
              <a:t>(No special intervention needed for hospitals)</a:t>
            </a:r>
          </a:p>
          <a:p>
            <a:pPr marL="0" indent="0">
              <a:buNone/>
            </a:pPr>
            <a:r>
              <a:rPr lang="en-US" dirty="0" smtClean="0"/>
              <a:t>Unintended Consequence:  A Chain Reaction:</a:t>
            </a:r>
          </a:p>
          <a:p>
            <a:pPr marL="0" indent="0">
              <a:buNone/>
            </a:pPr>
            <a:r>
              <a:rPr lang="en-US" dirty="0" smtClean="0"/>
              <a:t>Health care workers contract Ebola (&gt;200 in Liberia); </a:t>
            </a:r>
            <a:r>
              <a:rPr lang="en-US" dirty="0" smtClean="0"/>
              <a:t>Hospitals close </a:t>
            </a:r>
            <a:r>
              <a:rPr lang="en-US" dirty="0" smtClean="0"/>
              <a:t>for disinfection; Workers stay home 21 days; cycle repeats. High pay for ETU staff is disincentive for hospitals. (Major facilities in Liberia, Sierra Leone NOT fully open)</a:t>
            </a:r>
          </a:p>
        </p:txBody>
      </p:sp>
    </p:spTree>
    <p:extLst>
      <p:ext uri="{BB962C8B-B14F-4D97-AF65-F5344CB8AC3E}">
        <p14:creationId xmlns:p14="http://schemas.microsoft.com/office/powerpoint/2010/main" val="267424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93" y="914400"/>
            <a:ext cx="8955012" cy="502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5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4. Violent Reactions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Original Plan:  Teams enter villages and towns to remove dead </a:t>
            </a:r>
            <a:r>
              <a:rPr lang="en-US" dirty="0" smtClean="0"/>
              <a:t>bodies, </a:t>
            </a:r>
            <a:r>
              <a:rPr lang="en-US" dirty="0" smtClean="0"/>
              <a:t>pick up sick </a:t>
            </a:r>
            <a:r>
              <a:rPr lang="en-US" dirty="0" smtClean="0"/>
              <a:t>patients, or carry out community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087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" y="51496"/>
            <a:ext cx="9133674" cy="5141375"/>
          </a:xfrm>
        </p:spPr>
      </p:pic>
    </p:spTree>
    <p:extLst>
      <p:ext uri="{BB962C8B-B14F-4D97-AF65-F5344CB8AC3E}">
        <p14:creationId xmlns:p14="http://schemas.microsoft.com/office/powerpoint/2010/main" val="10184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4. Violent Reactions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Original Plan:  Teams enter villages and towns to remove dead </a:t>
            </a:r>
            <a:r>
              <a:rPr lang="en-US" dirty="0" smtClean="0"/>
              <a:t>bodies, </a:t>
            </a:r>
            <a:r>
              <a:rPr lang="en-US" dirty="0" smtClean="0"/>
              <a:t>pick up sick </a:t>
            </a:r>
            <a:r>
              <a:rPr lang="en-US" dirty="0" smtClean="0"/>
              <a:t>patients, or carry out community education.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Unintended consequences: </a:t>
            </a:r>
          </a:p>
          <a:p>
            <a:pPr marL="0" indent="0">
              <a:buNone/>
            </a:pPr>
            <a:r>
              <a:rPr lang="en-US" dirty="0" smtClean="0"/>
              <a:t>In several cases, suspicion, ignorance, or lack of trust have lead to violence and even death in these </a:t>
            </a:r>
            <a:r>
              <a:rPr lang="en-US" dirty="0" smtClean="0"/>
              <a:t>encounters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Long term relationships helpful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16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Disempowered Communities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Original Plan (By Government of Liberia):</a:t>
            </a:r>
          </a:p>
          <a:p>
            <a:pPr marL="0" indent="0">
              <a:buNone/>
            </a:pPr>
            <a:r>
              <a:rPr lang="en-US" dirty="0" smtClean="0"/>
              <a:t>A central “Hot Line” run by an Ebola Crisis Team to allow people to call for dead body pick-up or Ambulance service will reduce the risk of </a:t>
            </a:r>
            <a:r>
              <a:rPr lang="en-US" dirty="0" smtClean="0"/>
              <a:t>spread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937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078"/>
            <a:ext cx="9143999" cy="516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0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dirty="0"/>
              <a:t>Understand ways </a:t>
            </a:r>
            <a:r>
              <a:rPr lang="en-US" dirty="0" smtClean="0"/>
              <a:t>that attempts </a:t>
            </a:r>
            <a:r>
              <a:rPr lang="en-US" dirty="0"/>
              <a:t>to help (as in intervening in the Ebola Crisis) can </a:t>
            </a:r>
            <a:r>
              <a:rPr lang="en-US" dirty="0" smtClean="0"/>
              <a:t>have </a:t>
            </a:r>
            <a:r>
              <a:rPr lang="en-US" dirty="0"/>
              <a:t>unintended consequences.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/>
              <a:t>. </a:t>
            </a:r>
            <a:r>
              <a:rPr lang="en-US" dirty="0" smtClean="0"/>
              <a:t>Understand problems caused </a:t>
            </a:r>
            <a:r>
              <a:rPr lang="en-US" dirty="0"/>
              <a:t>by cultural misunderstandings, relationship problems, or economic problems. </a:t>
            </a:r>
          </a:p>
          <a:p>
            <a:pPr marL="0" indent="0">
              <a:buNone/>
            </a:pPr>
            <a:r>
              <a:rPr lang="en-US" dirty="0" smtClean="0"/>
              <a:t>3</a:t>
            </a:r>
            <a:r>
              <a:rPr lang="en-US" dirty="0"/>
              <a:t>. Describe why long term Christian missions are in a good position to avoid or to understand and compensate for unintended consequences.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10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Disempowered Communities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Original Plan (By Government of Liberia):</a:t>
            </a:r>
          </a:p>
          <a:p>
            <a:pPr marL="0" indent="0">
              <a:buNone/>
            </a:pPr>
            <a:r>
              <a:rPr lang="en-US" dirty="0" smtClean="0"/>
              <a:t>A central “Hot Line” run by an Ebola Crisis Team to allow people to call for dead body pick-up or Ambulance service will reduce the risk of spread</a:t>
            </a:r>
          </a:p>
          <a:p>
            <a:pPr marL="0" indent="0">
              <a:buNone/>
            </a:pPr>
            <a:r>
              <a:rPr lang="en-US" dirty="0" smtClean="0"/>
              <a:t>Unintended Consequence: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Ambulance/Burial teams overwhelmed by load;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Since the communities have been told to look up to central government structures to meet their needs, they become passive and resentful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79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Conclusions: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Always look out for the UNINTENDED CONSEQUENCES of actions that you take, and be willing to reverse course or adjust</a:t>
            </a:r>
          </a:p>
          <a:p>
            <a:endParaRPr lang="en-US" dirty="0"/>
          </a:p>
          <a:p>
            <a:r>
              <a:rPr lang="en-US" dirty="0" smtClean="0"/>
              <a:t>PRAY and remain open to the Holy Spirit!</a:t>
            </a:r>
          </a:p>
          <a:p>
            <a:endParaRPr lang="en-US" dirty="0"/>
          </a:p>
          <a:p>
            <a:r>
              <a:rPr lang="en-US" dirty="0" smtClean="0"/>
              <a:t>Relationships are key—Tap into long term partners.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69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IT HOME!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I’ll be satisfied as long as you leave with: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You WILL get it wrong the first time… </a:t>
            </a:r>
          </a:p>
          <a:p>
            <a:pPr marL="0" indent="0" algn="ctr">
              <a:buNone/>
            </a:pPr>
            <a:r>
              <a:rPr lang="en-US" dirty="0" smtClean="0"/>
              <a:t>We all do! </a:t>
            </a:r>
          </a:p>
          <a:p>
            <a:pPr marL="0" indent="0" algn="ctr">
              <a:buNone/>
            </a:pPr>
            <a:r>
              <a:rPr lang="en-US" dirty="0" smtClean="0"/>
              <a:t>Good Relationships</a:t>
            </a: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and</a:t>
            </a:r>
          </a:p>
          <a:p>
            <a:pPr marL="0" indent="0" algn="ctr">
              <a:buNone/>
            </a:pPr>
            <a:r>
              <a:rPr lang="en-US" dirty="0" smtClean="0"/>
              <a:t>Willingness to Change Course </a:t>
            </a:r>
          </a:p>
          <a:p>
            <a:pPr marL="0" indent="0" algn="ctr">
              <a:buNone/>
            </a:pPr>
            <a:r>
              <a:rPr lang="en-US" dirty="0"/>
              <a:t>w</a:t>
            </a:r>
            <a:r>
              <a:rPr lang="en-US" dirty="0" smtClean="0"/>
              <a:t>ill help you succeed</a:t>
            </a:r>
          </a:p>
        </p:txBody>
      </p:sp>
    </p:spTree>
    <p:extLst>
      <p:ext uri="{BB962C8B-B14F-4D97-AF65-F5344CB8AC3E}">
        <p14:creationId xmlns:p14="http://schemas.microsoft.com/office/powerpoint/2010/main" val="356952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 Major Learning Opportunities: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41148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1. Finding the right Triage Protocol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2. Giving financial incentives to Ebola Treatment Unit workers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3. Health System Collapse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4. Violent Reactions to Interventions by Missionaries and Aid Workers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5</a:t>
            </a:r>
            <a:r>
              <a:rPr lang="en-US" dirty="0" smtClean="0">
                <a:solidFill>
                  <a:schemeClr val="tx1"/>
                </a:solidFill>
              </a:rPr>
              <a:t>. Efforts to Provide Services Disempower Communities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38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943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u="sng" dirty="0" smtClean="0"/>
              <a:t>1. Triage Protocol</a:t>
            </a:r>
          </a:p>
          <a:p>
            <a:pPr marL="0" indent="0">
              <a:buNone/>
            </a:pPr>
            <a:r>
              <a:rPr lang="en-US" sz="3600" dirty="0" smtClean="0"/>
              <a:t>Original Plan:   Train Liberian health care workers and hospitals on Patient Triage using the Protocol developed in previous epidemics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3943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7772400" cy="1523999"/>
          </a:xfrm>
        </p:spPr>
        <p:txBody>
          <a:bodyPr>
            <a:normAutofit/>
          </a:bodyPr>
          <a:lstStyle/>
          <a:p>
            <a:r>
              <a:rPr lang="en-US" dirty="0" smtClean="0"/>
              <a:t>Ebola Triage Protocol (WHO)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(somewhat simplified)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1925190"/>
            <a:ext cx="365760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History of Contact? Yes/No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057400" y="2294522"/>
            <a:ext cx="457200" cy="100226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43627" y="242632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172200" y="2276994"/>
            <a:ext cx="457200" cy="100226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53200" y="2534790"/>
            <a:ext cx="512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3372990"/>
            <a:ext cx="2590800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Fever + 3 other symptoms?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307552" y="4287390"/>
            <a:ext cx="457200" cy="100226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91505" y="449868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243393"/>
            <a:ext cx="6096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917673" y="4498286"/>
            <a:ext cx="512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564559" y="4146658"/>
            <a:ext cx="512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638800" y="3398229"/>
            <a:ext cx="182880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Fever?</a:t>
            </a:r>
            <a:endParaRPr lang="en-US" sz="2400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41" y="3866217"/>
            <a:ext cx="6096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 flipH="1">
            <a:off x="5638800" y="3883054"/>
            <a:ext cx="457200" cy="100226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128035" y="4146658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537987" y="5395918"/>
            <a:ext cx="1508669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Suspected Case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624931" y="5395917"/>
            <a:ext cx="1508669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No Case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6798958" y="5106233"/>
            <a:ext cx="1508669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Suspected Case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4859730" y="5106232"/>
            <a:ext cx="1508669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Watch Case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314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248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u="sng" dirty="0" smtClean="0"/>
              <a:t>1. Triage Protocol</a:t>
            </a:r>
          </a:p>
          <a:p>
            <a:pPr marL="0" indent="0">
              <a:buNone/>
            </a:pPr>
            <a:r>
              <a:rPr lang="en-US" sz="3600" dirty="0" smtClean="0"/>
              <a:t>Original Plan:   Train Liberian health care workers and hospitals on Patient Triage using the Protocol developed in previous epidemics</a:t>
            </a: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3600" dirty="0" smtClean="0"/>
              <a:t>Unanticipated Consequence:  The protocol missed cases of Ebola, due to 2 factors:  </a:t>
            </a:r>
          </a:p>
          <a:p>
            <a:pPr marL="0" indent="0">
              <a:buNone/>
            </a:pPr>
            <a:r>
              <a:rPr lang="en-US" sz="3600" dirty="0" smtClean="0"/>
              <a:t>1. Inability to get an accurate </a:t>
            </a:r>
            <a:r>
              <a:rPr lang="en-US" sz="3600" dirty="0" err="1" smtClean="0"/>
              <a:t>Hx</a:t>
            </a:r>
            <a:r>
              <a:rPr lang="en-US" sz="3600" dirty="0" smtClean="0"/>
              <a:t> of contact</a:t>
            </a:r>
          </a:p>
          <a:p>
            <a:pPr marL="0" indent="0">
              <a:buNone/>
            </a:pPr>
            <a:r>
              <a:rPr lang="en-US" sz="3600" dirty="0" smtClean="0"/>
              <a:t>2. Complex cases (Pregnancy, HIV, infants, Comorbidities, Elderly)</a:t>
            </a:r>
          </a:p>
        </p:txBody>
      </p:sp>
    </p:spTree>
    <p:extLst>
      <p:ext uri="{BB962C8B-B14F-4D97-AF65-F5344CB8AC3E}">
        <p14:creationId xmlns:p14="http://schemas.microsoft.com/office/powerpoint/2010/main" val="359854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7772400" cy="1523999"/>
          </a:xfrm>
        </p:spPr>
        <p:txBody>
          <a:bodyPr>
            <a:normAutofit/>
          </a:bodyPr>
          <a:lstStyle/>
          <a:p>
            <a:r>
              <a:rPr lang="en-US" dirty="0" smtClean="0"/>
              <a:t>Ebola Triage Protocol (ELWA)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689073" y="2478780"/>
            <a:ext cx="457200" cy="100226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30010" y="2795656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715000" y="2534790"/>
            <a:ext cx="457200" cy="100226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38400" y="1623443"/>
            <a:ext cx="3962399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Fever or any other symptom?</a:t>
            </a:r>
          </a:p>
          <a:p>
            <a:pPr algn="ctr"/>
            <a:r>
              <a:rPr lang="en-US" sz="2400" dirty="0" smtClean="0"/>
              <a:t>Any Ebola Contact History?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247443" y="4090554"/>
            <a:ext cx="77549" cy="43845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295400" y="4674094"/>
            <a:ext cx="1900471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Continue Observation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1687203" y="3612058"/>
            <a:ext cx="1508669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No Case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5562600" y="3667289"/>
            <a:ext cx="1508669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Suspected Case</a:t>
            </a:r>
            <a:endParaRPr lang="en-US" sz="24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307126" y="4498689"/>
            <a:ext cx="93674" cy="45431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715000" y="5026585"/>
            <a:ext cx="1508669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Test (PCR) and Wear Full PPE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6144478" y="2795248"/>
            <a:ext cx="512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03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2. Economic Factors (Salaries)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Original Plan (by Ministry of Health): Pay Ebola Treatment Unit (ETU) workers special hazard pay, to encourage workers to sign up</a:t>
            </a: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79278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3524</TotalTime>
  <Words>741</Words>
  <Application>Microsoft Office PowerPoint</Application>
  <PresentationFormat>On-screen Show (4:3)</PresentationFormat>
  <Paragraphs>85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Unintended Consequences in the Ebola Epidemic Rick Sacra, MD SIM Missionary/ELWA Hospital, Liberia</vt:lpstr>
      <vt:lpstr>Objectives:</vt:lpstr>
      <vt:lpstr>TAKE IT HOME! </vt:lpstr>
      <vt:lpstr>5 Major Learning Opportunities:</vt:lpstr>
      <vt:lpstr>PowerPoint Presentation</vt:lpstr>
      <vt:lpstr>Ebola Triage Protocol (WHO) (somewhat simplified)</vt:lpstr>
      <vt:lpstr>PowerPoint Presentation</vt:lpstr>
      <vt:lpstr>Ebola Triage Protocol (ELWA)</vt:lpstr>
      <vt:lpstr>2. Economic Factors (Salaries)</vt:lpstr>
      <vt:lpstr>PowerPoint Presentation</vt:lpstr>
      <vt:lpstr>2. Economic Factors (Salaries)</vt:lpstr>
      <vt:lpstr>PowerPoint Presentation</vt:lpstr>
      <vt:lpstr>3. Health System Collapse </vt:lpstr>
      <vt:lpstr>PowerPoint Presentation</vt:lpstr>
      <vt:lpstr>4. Violent Reactions</vt:lpstr>
      <vt:lpstr>PowerPoint Presentation</vt:lpstr>
      <vt:lpstr>4. Violent Reactions</vt:lpstr>
      <vt:lpstr>5. Disempowered Communities </vt:lpstr>
      <vt:lpstr>PowerPoint Presentation</vt:lpstr>
      <vt:lpstr>5. Disempowered Communities </vt:lpstr>
      <vt:lpstr>Conclusions: 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</dc:creator>
  <cp:lastModifiedBy>Rick</cp:lastModifiedBy>
  <cp:revision>30</cp:revision>
  <dcterms:created xsi:type="dcterms:W3CDTF">2014-10-31T16:04:20Z</dcterms:created>
  <dcterms:modified xsi:type="dcterms:W3CDTF">2014-11-03T15:42:46Z</dcterms:modified>
</cp:coreProperties>
</file>