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Default Extension="pict" ContentType="image/pict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51" r:id="rId1"/>
    <p:sldMasterId id="2147483653" r:id="rId2"/>
    <p:sldMasterId id="2147483675" r:id="rId3"/>
  </p:sldMasterIdLst>
  <p:notesMasterIdLst>
    <p:notesMasterId r:id="rId24"/>
  </p:notesMasterIdLst>
  <p:handoutMasterIdLst>
    <p:handoutMasterId r:id="rId25"/>
  </p:handoutMasterIdLst>
  <p:sldIdLst>
    <p:sldId id="258" r:id="rId4"/>
    <p:sldId id="300" r:id="rId5"/>
    <p:sldId id="301" r:id="rId6"/>
    <p:sldId id="302" r:id="rId7"/>
    <p:sldId id="292" r:id="rId8"/>
    <p:sldId id="303" r:id="rId9"/>
    <p:sldId id="284" r:id="rId10"/>
    <p:sldId id="288" r:id="rId11"/>
    <p:sldId id="290" r:id="rId12"/>
    <p:sldId id="286" r:id="rId13"/>
    <p:sldId id="285" r:id="rId14"/>
    <p:sldId id="281" r:id="rId15"/>
    <p:sldId id="283" r:id="rId16"/>
    <p:sldId id="282" r:id="rId17"/>
    <p:sldId id="297" r:id="rId18"/>
    <p:sldId id="291" r:id="rId19"/>
    <p:sldId id="289" r:id="rId20"/>
    <p:sldId id="296" r:id="rId21"/>
    <p:sldId id="295" r:id="rId22"/>
    <p:sldId id="304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F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8804" autoAdjust="0"/>
    <p:restoredTop sz="89146" autoAdjust="0"/>
  </p:normalViewPr>
  <p:slideViewPr>
    <p:cSldViewPr>
      <p:cViewPr varScale="1">
        <p:scale>
          <a:sx n="73" d="100"/>
          <a:sy n="73" d="100"/>
        </p:scale>
        <p:origin x="-120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/>
              <a:t>Retirement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935BBF2-2D56-2E46-BCC3-466196C6DD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182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/>
              <a:t>Retirement</a:t>
            </a:r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C3CE41-955A-BA49-A948-2090430643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33696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Retirement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A189A-09A6-0740-826A-01FF4C5A8B0F}" type="slidenum">
              <a:rPr lang="en-US"/>
              <a:pPr/>
              <a:t>1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story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Retirement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C3CE41-955A-BA49-A948-2090430643C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In his book, </a:t>
            </a:r>
            <a:r>
              <a:rPr lang="en-US" sz="1200" i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On Being a Missionary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Dr. Thomas Hale says, “Medical missions, whether domestic or foreign, is the most useful, fulfilling, and challenging career open to any Christian health professional.” (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275)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Retirement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C3CE41-955A-BA49-A948-2090430643C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pt_samples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4400" b="0" i="0">
                <a:solidFill>
                  <a:schemeClr val="fol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sz="2400" i="1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4394CF-917B-2D41-8863-A14A9FA02E57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390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94056-0C23-DF4B-BF8F-2E260B0D5204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681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pt_samples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/>
          <a:lstStyle>
            <a:lvl1pPr marL="0" indent="0" algn="ctr">
              <a:defRPr b="1" i="1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77EC5C-9C92-4A4A-B55C-29A63F81B50A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5469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E5D804-7B6D-434B-BDBE-2345ECB21F6A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4710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914E39-0A83-DC45-8A98-C510DC9AF151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0190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8EE697-60B1-5141-9CD6-5F9DB14070E3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095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AD34ED-B7D6-4848-81B9-A4013B748EFC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5734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4D76EC-6C9C-8341-92A9-EDBECB9F04DF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8928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507E03-544A-8241-A1B5-89532CBFAE30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741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12C620-BD1B-3149-BD21-4E6630B13C6A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3544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F76384-46E6-E944-8B1A-4C41614637C1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110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A56D6C-2D8C-284C-B913-6159E7490D17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8114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3B9DE5-4947-8349-9203-8BE2798144B7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4852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12C620-BD1B-3149-BD21-4E6630B13C6A}" type="datetime4">
              <a:rPr lang="en-US">
                <a:solidFill>
                  <a:srgbClr val="F6E9D5"/>
                </a:solidFill>
              </a:rPr>
              <a:pPr/>
              <a:t>November 1, 2012</a:t>
            </a:fld>
            <a:endParaRPr lang="en-US">
              <a:solidFill>
                <a:srgbClr val="F6E9D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6E9D5"/>
                </a:solidFill>
              </a:rPr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354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B61CA5-4E1D-8A48-940B-1E4AE715121F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711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6A435F-63CE-4442-86FC-5400CC653E5F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126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6348F-7247-D748-A489-E4D4736AD279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010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2387C4-7DF5-3A4D-9874-8E5AB4C18D0A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160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403127-5378-8543-9BDB-A2242E1D0C1B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544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1F9A07-E044-ED44-9D94-1F16FC5E6B42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72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0104A0-7AC2-A444-8481-FF782638BE39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843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pt_samples-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1400" y="5638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  <a:cs typeface="+mn-cs"/>
              </a:defRPr>
            </a:lvl1pPr>
          </a:lstStyle>
          <a:p>
            <a:fld id="{44CAABF1-D06F-684D-ABA0-ACEF31B813EA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2600" y="5638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  <a:cs typeface="+mn-cs"/>
              </a:defRPr>
            </a:lvl1pPr>
          </a:lstStyle>
          <a:p>
            <a:r>
              <a:rPr lang="en-US"/>
              <a:t>Retirement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pt_samples-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5638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1" i="1">
                <a:latin typeface="+mn-lt"/>
                <a:cs typeface="+mn-cs"/>
              </a:defRPr>
            </a:lvl1pPr>
          </a:lstStyle>
          <a:p>
            <a:fld id="{4E04256A-B823-8A4A-8A64-542E2E289E14}" type="datetime4">
              <a:rPr lang="en-US"/>
              <a:pPr/>
              <a:t>November 1, 2012</a:t>
            </a:fld>
            <a:endParaRPr lang="en-US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14800" y="56388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  <a:cs typeface="+mn-cs"/>
              </a:defRPr>
            </a:lvl1pPr>
          </a:lstStyle>
          <a:p>
            <a:r>
              <a:rPr lang="en-US"/>
              <a:t>Retirement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pt_samples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1400" y="5638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  <a:cs typeface="+mn-cs"/>
              </a:defRPr>
            </a:lvl1pPr>
          </a:lstStyle>
          <a:p>
            <a:fld id="{44CAABF1-D06F-684D-ABA0-ACEF31B813EA}" type="datetime4">
              <a:rPr lang="en-US">
                <a:solidFill>
                  <a:srgbClr val="F6E9D5"/>
                </a:solidFill>
              </a:rPr>
              <a:pPr/>
              <a:t>November 1, 2012</a:t>
            </a:fld>
            <a:endParaRPr lang="en-US">
              <a:solidFill>
                <a:srgbClr val="F6E9D5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2600" y="5638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  <a:cs typeface="+mn-cs"/>
              </a:defRPr>
            </a:lvl1pPr>
          </a:lstStyle>
          <a:p>
            <a:r>
              <a:rPr lang="en-US">
                <a:solidFill>
                  <a:srgbClr val="F6E9D5"/>
                </a:solidFill>
              </a:rPr>
              <a:t>Retirement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oleObject" Target="Macintosh%20HD:Users:neilthompson:Documents:My%20Doc's%202002:MEDICAL%20MISSIONS:GMHC:2012:MentorsResourcesLT%20MMs.doc!OLE_LINK4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2286000"/>
            <a:ext cx="8382000" cy="1143000"/>
          </a:xfrm>
        </p:spPr>
        <p:txBody>
          <a:bodyPr/>
          <a:lstStyle/>
          <a:p>
            <a:r>
              <a:rPr lang="en-US" sz="3700" dirty="0" smtClean="0"/>
              <a:t>Long Term Preparation</a:t>
            </a:r>
            <a:endParaRPr lang="en-US" sz="3700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82000" cy="685800"/>
          </a:xfrm>
        </p:spPr>
        <p:txBody>
          <a:bodyPr/>
          <a:lstStyle/>
          <a:p>
            <a:r>
              <a:rPr lang="en-US" sz="2800" dirty="0" smtClean="0"/>
              <a:t>Mentors and Resources for Long Term Medical </a:t>
            </a:r>
            <a:r>
              <a:rPr lang="en-US" sz="2800" dirty="0" smtClean="0"/>
              <a:t>Missions</a:t>
            </a:r>
            <a:endParaRPr lang="en-US" sz="2800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04800" y="5867400"/>
            <a:ext cx="2362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Neil O. Thompson, MD FACS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kern="0" dirty="0" smtClean="0">
                <a:latin typeface="+mn-lt"/>
                <a:ea typeface="+mn-ea"/>
              </a:rPr>
              <a:t>Medical Mission Advocate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OMF International (U.S)</a:t>
            </a:r>
            <a:endParaRPr kumimoji="0" lang="en-US" sz="1400" b="0" i="1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4521200" cy="635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762000"/>
            <a:ext cx="3903561" cy="486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3657600" cy="5852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04800"/>
            <a:ext cx="3053194" cy="403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124200"/>
            <a:ext cx="3840160" cy="3010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3810000" cy="5582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586" y="914400"/>
            <a:ext cx="3836751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040" t="13091" r="14278"/>
          <a:stretch>
            <a:fillRect/>
          </a:stretch>
        </p:blipFill>
        <p:spPr>
          <a:xfrm>
            <a:off x="381000" y="304800"/>
            <a:ext cx="3657600" cy="5918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2474" t="1552" r="2474" b="1552"/>
          <a:stretch>
            <a:fillRect/>
          </a:stretch>
        </p:blipFill>
        <p:spPr>
          <a:xfrm>
            <a:off x="5029200" y="342762"/>
            <a:ext cx="3817621" cy="6205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04800"/>
            <a:ext cx="4013200" cy="603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400"/>
            <a:ext cx="4267200" cy="6466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575311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555" b="1555"/>
          <a:stretch>
            <a:fillRect/>
          </a:stretch>
        </p:blipFill>
        <p:spPr>
          <a:xfrm>
            <a:off x="1981200" y="304800"/>
            <a:ext cx="4190995" cy="6225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84" y="152400"/>
            <a:ext cx="8093216" cy="6512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54000"/>
            <a:ext cx="42291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Mentors in Missions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Frank Smith, </a:t>
            </a:r>
            <a:r>
              <a:rPr lang="en-US" dirty="0" smtClean="0"/>
              <a:t>M.D.</a:t>
            </a:r>
          </a:p>
          <a:p>
            <a:r>
              <a:rPr lang="en-US" dirty="0" smtClean="0"/>
              <a:t>GHMC,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13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186" y="1600937"/>
            <a:ext cx="6395067" cy="36575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Watch and pray for mentors</a:t>
            </a:r>
          </a:p>
          <a:p>
            <a:r>
              <a:rPr lang="en-US" sz="2800" dirty="0" smtClean="0"/>
              <a:t>Find them in the flesh, in history, and in books</a:t>
            </a:r>
          </a:p>
          <a:p>
            <a:r>
              <a:rPr lang="en-US" sz="2800" dirty="0" smtClean="0"/>
              <a:t>Few for many seasons, not one for all</a:t>
            </a:r>
          </a:p>
          <a:p>
            <a:r>
              <a:rPr lang="en-US" sz="2800" dirty="0" smtClean="0"/>
              <a:t>Yet, there is one for all seasons</a:t>
            </a:r>
          </a:p>
          <a:p>
            <a:r>
              <a:rPr lang="en-US" sz="2800" dirty="0" smtClean="0"/>
              <a:t>My story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688741"/>
            <a:ext cx="7543800" cy="9144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83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62000"/>
            <a:ext cx="6591300" cy="85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62000"/>
            <a:ext cx="1854200" cy="86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048000"/>
            <a:ext cx="1883834" cy="2286000"/>
          </a:xfrm>
          <a:prstGeom prst="rect">
            <a:avLst/>
          </a:prstGeom>
        </p:spPr>
      </p:pic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457200" y="2057400"/>
          <a:ext cx="5486400" cy="863600"/>
        </p:xfrm>
        <a:graphic>
          <a:graphicData uri="http://schemas.openxmlformats.org/presentationml/2006/ole">
            <p:oleObj spid="_x0000_s58373" name="Document" r:id="rId6" imgW="5486400" imgH="863600" progId="Word.Document.12">
              <p:link updateAutomatic="1"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52800" y="2895600"/>
            <a:ext cx="510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is the tragic fact:</a:t>
            </a:r>
          </a:p>
          <a:p>
            <a:r>
              <a:rPr lang="en-US" dirty="0" smtClean="0"/>
              <a:t>Only about one out of hundred</a:t>
            </a:r>
            <a:r>
              <a:rPr lang="en-US" dirty="0" smtClean="0"/>
              <a:t> “missionary decisions” </a:t>
            </a:r>
            <a:r>
              <a:rPr lang="en-US" dirty="0" smtClean="0"/>
              <a:t>results in actual career mission service. Why? There is no one to nurture, guide and equip them to complete the process. In other words, the [potential] workers are plentiful but the mobilizers are few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33400"/>
            <a:ext cx="3276600" cy="5148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524000"/>
            <a:ext cx="3292937" cy="3711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6608" t="977" r="16608" b="977"/>
          <a:stretch>
            <a:fillRect/>
          </a:stretch>
        </p:blipFill>
        <p:spPr>
          <a:xfrm>
            <a:off x="2057400" y="381000"/>
            <a:ext cx="4111642" cy="6036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254000"/>
            <a:ext cx="4203700" cy="635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5486400"/>
            <a:ext cx="1789239" cy="6378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F-Lt-Template">
  <a:themeElements>
    <a:clrScheme name="Office Theme 14">
      <a:dk1>
        <a:srgbClr val="8D3020"/>
      </a:dk1>
      <a:lt1>
        <a:srgbClr val="F6E9D5"/>
      </a:lt1>
      <a:dk2>
        <a:srgbClr val="8A100D"/>
      </a:dk2>
      <a:lt2>
        <a:srgbClr val="F6E9D5"/>
      </a:lt2>
      <a:accent1>
        <a:srgbClr val="D18865"/>
      </a:accent1>
      <a:accent2>
        <a:srgbClr val="F9D9AE"/>
      </a:accent2>
      <a:accent3>
        <a:srgbClr val="C4AAAA"/>
      </a:accent3>
      <a:accent4>
        <a:srgbClr val="D2C7B6"/>
      </a:accent4>
      <a:accent5>
        <a:srgbClr val="E5C3B8"/>
      </a:accent5>
      <a:accent6>
        <a:srgbClr val="E2C49D"/>
      </a:accent6>
      <a:hlink>
        <a:srgbClr val="8D3020"/>
      </a:hlink>
      <a:folHlink>
        <a:srgbClr val="5D0B0A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551616"/>
        </a:dk1>
        <a:lt1>
          <a:srgbClr val="F6E9D5"/>
        </a:lt1>
        <a:dk2>
          <a:srgbClr val="8A100D"/>
        </a:dk2>
        <a:lt2>
          <a:srgbClr val="2F2D2A"/>
        </a:lt2>
        <a:accent1>
          <a:srgbClr val="D18865"/>
        </a:accent1>
        <a:accent2>
          <a:srgbClr val="F9D9AE"/>
        </a:accent2>
        <a:accent3>
          <a:srgbClr val="FAF2E7"/>
        </a:accent3>
        <a:accent4>
          <a:srgbClr val="471111"/>
        </a:accent4>
        <a:accent5>
          <a:srgbClr val="E5C3B8"/>
        </a:accent5>
        <a:accent6>
          <a:srgbClr val="E2C49D"/>
        </a:accent6>
        <a:hlink>
          <a:srgbClr val="8D3020"/>
        </a:hlink>
        <a:folHlink>
          <a:srgbClr val="5D0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8D3020"/>
        </a:dk1>
        <a:lt1>
          <a:srgbClr val="F6E9D5"/>
        </a:lt1>
        <a:dk2>
          <a:srgbClr val="8A100D"/>
        </a:dk2>
        <a:lt2>
          <a:srgbClr val="F6E9D5"/>
        </a:lt2>
        <a:accent1>
          <a:srgbClr val="D18865"/>
        </a:accent1>
        <a:accent2>
          <a:srgbClr val="F9D9AE"/>
        </a:accent2>
        <a:accent3>
          <a:srgbClr val="C4AAAA"/>
        </a:accent3>
        <a:accent4>
          <a:srgbClr val="D2C7B6"/>
        </a:accent4>
        <a:accent5>
          <a:srgbClr val="E5C3B8"/>
        </a:accent5>
        <a:accent6>
          <a:srgbClr val="E2C49D"/>
        </a:accent6>
        <a:hlink>
          <a:srgbClr val="8D3020"/>
        </a:hlink>
        <a:folHlink>
          <a:srgbClr val="5D0B0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3">
      <a:dk1>
        <a:srgbClr val="551616"/>
      </a:dk1>
      <a:lt1>
        <a:srgbClr val="F6E9D5"/>
      </a:lt1>
      <a:dk2>
        <a:srgbClr val="8A100D"/>
      </a:dk2>
      <a:lt2>
        <a:srgbClr val="2F2D2A"/>
      </a:lt2>
      <a:accent1>
        <a:srgbClr val="D18865"/>
      </a:accent1>
      <a:accent2>
        <a:srgbClr val="F9D9AE"/>
      </a:accent2>
      <a:accent3>
        <a:srgbClr val="FAF2E7"/>
      </a:accent3>
      <a:accent4>
        <a:srgbClr val="471111"/>
      </a:accent4>
      <a:accent5>
        <a:srgbClr val="E5C3B8"/>
      </a:accent5>
      <a:accent6>
        <a:srgbClr val="E2C49D"/>
      </a:accent6>
      <a:hlink>
        <a:srgbClr val="8D3020"/>
      </a:hlink>
      <a:folHlink>
        <a:srgbClr val="5D0B0A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551616"/>
        </a:dk1>
        <a:lt1>
          <a:srgbClr val="F6E9D5"/>
        </a:lt1>
        <a:dk2>
          <a:srgbClr val="8A100D"/>
        </a:dk2>
        <a:lt2>
          <a:srgbClr val="2F2D2A"/>
        </a:lt2>
        <a:accent1>
          <a:srgbClr val="D18865"/>
        </a:accent1>
        <a:accent2>
          <a:srgbClr val="F9D9AE"/>
        </a:accent2>
        <a:accent3>
          <a:srgbClr val="FAF2E7"/>
        </a:accent3>
        <a:accent4>
          <a:srgbClr val="471111"/>
        </a:accent4>
        <a:accent5>
          <a:srgbClr val="E5C3B8"/>
        </a:accent5>
        <a:accent6>
          <a:srgbClr val="E2C49D"/>
        </a:accent6>
        <a:hlink>
          <a:srgbClr val="8D3020"/>
        </a:hlink>
        <a:folHlink>
          <a:srgbClr val="5D0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8D3020"/>
        </a:dk1>
        <a:lt1>
          <a:srgbClr val="F6E9D5"/>
        </a:lt1>
        <a:dk2>
          <a:srgbClr val="8A100D"/>
        </a:dk2>
        <a:lt2>
          <a:srgbClr val="F6E9D5"/>
        </a:lt2>
        <a:accent1>
          <a:srgbClr val="D18865"/>
        </a:accent1>
        <a:accent2>
          <a:srgbClr val="F9D9AE"/>
        </a:accent2>
        <a:accent3>
          <a:srgbClr val="C4AAAA"/>
        </a:accent3>
        <a:accent4>
          <a:srgbClr val="D2C7B6"/>
        </a:accent4>
        <a:accent5>
          <a:srgbClr val="E5C3B8"/>
        </a:accent5>
        <a:accent6>
          <a:srgbClr val="E2C49D"/>
        </a:accent6>
        <a:hlink>
          <a:srgbClr val="8D3020"/>
        </a:hlink>
        <a:folHlink>
          <a:srgbClr val="5D0B0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MF-Lt-Template">
  <a:themeElements>
    <a:clrScheme name="Office Theme 14">
      <a:dk1>
        <a:srgbClr val="8D3020"/>
      </a:dk1>
      <a:lt1>
        <a:srgbClr val="F6E9D5"/>
      </a:lt1>
      <a:dk2>
        <a:srgbClr val="8A100D"/>
      </a:dk2>
      <a:lt2>
        <a:srgbClr val="F6E9D5"/>
      </a:lt2>
      <a:accent1>
        <a:srgbClr val="D18865"/>
      </a:accent1>
      <a:accent2>
        <a:srgbClr val="F9D9AE"/>
      </a:accent2>
      <a:accent3>
        <a:srgbClr val="C4AAAA"/>
      </a:accent3>
      <a:accent4>
        <a:srgbClr val="D2C7B6"/>
      </a:accent4>
      <a:accent5>
        <a:srgbClr val="E5C3B8"/>
      </a:accent5>
      <a:accent6>
        <a:srgbClr val="E2C49D"/>
      </a:accent6>
      <a:hlink>
        <a:srgbClr val="8D3020"/>
      </a:hlink>
      <a:folHlink>
        <a:srgbClr val="5D0B0A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551616"/>
        </a:dk1>
        <a:lt1>
          <a:srgbClr val="F6E9D5"/>
        </a:lt1>
        <a:dk2>
          <a:srgbClr val="8A100D"/>
        </a:dk2>
        <a:lt2>
          <a:srgbClr val="2F2D2A"/>
        </a:lt2>
        <a:accent1>
          <a:srgbClr val="D18865"/>
        </a:accent1>
        <a:accent2>
          <a:srgbClr val="F9D9AE"/>
        </a:accent2>
        <a:accent3>
          <a:srgbClr val="FAF2E7"/>
        </a:accent3>
        <a:accent4>
          <a:srgbClr val="471111"/>
        </a:accent4>
        <a:accent5>
          <a:srgbClr val="E5C3B8"/>
        </a:accent5>
        <a:accent6>
          <a:srgbClr val="E2C49D"/>
        </a:accent6>
        <a:hlink>
          <a:srgbClr val="8D3020"/>
        </a:hlink>
        <a:folHlink>
          <a:srgbClr val="5D0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8D3020"/>
        </a:dk1>
        <a:lt1>
          <a:srgbClr val="F6E9D5"/>
        </a:lt1>
        <a:dk2>
          <a:srgbClr val="8A100D"/>
        </a:dk2>
        <a:lt2>
          <a:srgbClr val="F6E9D5"/>
        </a:lt2>
        <a:accent1>
          <a:srgbClr val="D18865"/>
        </a:accent1>
        <a:accent2>
          <a:srgbClr val="F9D9AE"/>
        </a:accent2>
        <a:accent3>
          <a:srgbClr val="C4AAAA"/>
        </a:accent3>
        <a:accent4>
          <a:srgbClr val="D2C7B6"/>
        </a:accent4>
        <a:accent5>
          <a:srgbClr val="E5C3B8"/>
        </a:accent5>
        <a:accent6>
          <a:srgbClr val="E2C49D"/>
        </a:accent6>
        <a:hlink>
          <a:srgbClr val="8D3020"/>
        </a:hlink>
        <a:folHlink>
          <a:srgbClr val="5D0B0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OMF-Lt-Template.potx</Template>
  <TotalTime>12666</TotalTime>
  <Words>187</Words>
  <Application>Microsoft Macintosh PowerPoint</Application>
  <PresentationFormat>On-screen Show (4:3)</PresentationFormat>
  <Paragraphs>24</Paragraphs>
  <Slides>20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OMF-Lt-Template</vt:lpstr>
      <vt:lpstr>Office Theme</vt:lpstr>
      <vt:lpstr>1_OMF-Lt-Template</vt:lpstr>
      <vt:lpstr>Macintosh HD:Users:neilthompson:Documents:My Doc's 2002:MEDICAL MISSIONS:GMHC:2012:MentorsResourcesLT MMs.doc!OLE_LINK4</vt:lpstr>
      <vt:lpstr>Long Term Preparation</vt:lpstr>
      <vt:lpstr>Mentors in Missions</vt:lpstr>
      <vt:lpstr>Outline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Neil Thompson</dc:creator>
  <cp:lastModifiedBy>Neil Thompson</cp:lastModifiedBy>
  <cp:revision>10</cp:revision>
  <cp:lastPrinted>2009-04-22T19:24:48Z</cp:lastPrinted>
  <dcterms:created xsi:type="dcterms:W3CDTF">2012-11-01T19:16:54Z</dcterms:created>
  <dcterms:modified xsi:type="dcterms:W3CDTF">2012-11-10T14:23:30Z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