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35"/>
  </p:notesMasterIdLst>
  <p:sldIdLst>
    <p:sldId id="256" r:id="rId2"/>
    <p:sldId id="258" r:id="rId3"/>
    <p:sldId id="259" r:id="rId4"/>
    <p:sldId id="320" r:id="rId5"/>
    <p:sldId id="274" r:id="rId6"/>
    <p:sldId id="319" r:id="rId7"/>
    <p:sldId id="285" r:id="rId8"/>
    <p:sldId id="321" r:id="rId9"/>
    <p:sldId id="322" r:id="rId10"/>
    <p:sldId id="275" r:id="rId11"/>
    <p:sldId id="306" r:id="rId12"/>
    <p:sldId id="260" r:id="rId13"/>
    <p:sldId id="277" r:id="rId14"/>
    <p:sldId id="264" r:id="rId15"/>
    <p:sldId id="265" r:id="rId16"/>
    <p:sldId id="266" r:id="rId17"/>
    <p:sldId id="309" r:id="rId18"/>
    <p:sldId id="283" r:id="rId19"/>
    <p:sldId id="292" r:id="rId20"/>
    <p:sldId id="289" r:id="rId21"/>
    <p:sldId id="311" r:id="rId22"/>
    <p:sldId id="267" r:id="rId23"/>
    <p:sldId id="290" r:id="rId24"/>
    <p:sldId id="308" r:id="rId25"/>
    <p:sldId id="288" r:id="rId26"/>
    <p:sldId id="291" r:id="rId27"/>
    <p:sldId id="269" r:id="rId28"/>
    <p:sldId id="323" r:id="rId29"/>
    <p:sldId id="324" r:id="rId30"/>
    <p:sldId id="293" r:id="rId31"/>
    <p:sldId id="304" r:id="rId32"/>
    <p:sldId id="287" r:id="rId33"/>
    <p:sldId id="295"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42"/>
    <p:restoredTop sz="69000"/>
  </p:normalViewPr>
  <p:slideViewPr>
    <p:cSldViewPr snapToGrid="0" snapToObjects="1">
      <p:cViewPr varScale="1">
        <p:scale>
          <a:sx n="120" d="100"/>
          <a:sy n="120" d="100"/>
        </p:scale>
        <p:origin x="1328"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iagrams/_rels/data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svg"/><Relationship Id="rId1" Type="http://schemas.openxmlformats.org/officeDocument/2006/relationships/image" Target="../media/image10.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svg"/><Relationship Id="rId1"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05/8/colors/accent1_2#1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3">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15A0007-DB3B-446A-9FF2-A0FB0500DBBA}" type="doc">
      <dgm:prSet loTypeId="urn:microsoft.com/office/officeart/2008/layout/LinedList" loCatId="list" qsTypeId="urn:microsoft.com/office/officeart/2005/8/quickstyle/simple1#17" qsCatId="simple" csTypeId="urn:microsoft.com/office/officeart/2005/8/colors/accent1_2#12" csCatId="accent1"/>
      <dgm:spPr/>
      <dgm:t>
        <a:bodyPr/>
        <a:lstStyle/>
        <a:p>
          <a:endParaRPr lang="en-US"/>
        </a:p>
      </dgm:t>
    </dgm:pt>
    <dgm:pt modelId="{E5067FB2-E2BC-46B3-869B-5887EC18252D}">
      <dgm:prSet/>
      <dgm:spPr/>
      <dgm:t>
        <a:bodyPr/>
        <a:lstStyle/>
        <a:p>
          <a:r>
            <a:rPr lang="en-US" b="1" dirty="0"/>
            <a:t>Adolescent nicotine use is linked to later mental health problems.</a:t>
          </a:r>
          <a:endParaRPr lang="en-US" dirty="0"/>
        </a:p>
      </dgm:t>
    </dgm:pt>
    <dgm:pt modelId="{BB150B8C-7112-42BA-B962-8501BC90E442}" type="parTrans" cxnId="{3874DBB3-97EC-436B-A568-17165259B4C5}">
      <dgm:prSet/>
      <dgm:spPr/>
      <dgm:t>
        <a:bodyPr/>
        <a:lstStyle/>
        <a:p>
          <a:endParaRPr lang="en-US"/>
        </a:p>
      </dgm:t>
    </dgm:pt>
    <dgm:pt modelId="{4DC9461C-4974-4DE1-88CE-E3AA69093DDB}" type="sibTrans" cxnId="{3874DBB3-97EC-436B-A568-17165259B4C5}">
      <dgm:prSet/>
      <dgm:spPr/>
      <dgm:t>
        <a:bodyPr/>
        <a:lstStyle/>
        <a:p>
          <a:endParaRPr lang="en-US"/>
        </a:p>
      </dgm:t>
    </dgm:pt>
    <dgm:pt modelId="{3AB34BBE-D8A5-4847-8577-622119E8B06F}">
      <dgm:prSet/>
      <dgm:spPr/>
      <dgm:t>
        <a:bodyPr/>
        <a:lstStyle/>
        <a:p>
          <a:r>
            <a:rPr lang="en-US"/>
            <a:t>Associated with increased risk of </a:t>
          </a:r>
          <a:r>
            <a:rPr lang="en-US" b="1"/>
            <a:t>depression</a:t>
          </a:r>
          <a:r>
            <a:rPr lang="en-US"/>
            <a:t> and </a:t>
          </a:r>
          <a:r>
            <a:rPr lang="en-US" b="1"/>
            <a:t>anxiety disorders</a:t>
          </a:r>
          <a:r>
            <a:rPr lang="en-US"/>
            <a:t>.</a:t>
          </a:r>
        </a:p>
      </dgm:t>
    </dgm:pt>
    <dgm:pt modelId="{2C2DE62C-47BE-4079-8BA2-454E3D56574F}" type="parTrans" cxnId="{07AA1A91-D5C2-4C10-8E87-96AAC8910546}">
      <dgm:prSet/>
      <dgm:spPr/>
      <dgm:t>
        <a:bodyPr/>
        <a:lstStyle/>
        <a:p>
          <a:endParaRPr lang="en-US"/>
        </a:p>
      </dgm:t>
    </dgm:pt>
    <dgm:pt modelId="{84FAC30D-5DB1-468F-ACE9-6F268F1F34E7}" type="sibTrans" cxnId="{07AA1A91-D5C2-4C10-8E87-96AAC8910546}">
      <dgm:prSet/>
      <dgm:spPr/>
      <dgm:t>
        <a:bodyPr/>
        <a:lstStyle/>
        <a:p>
          <a:endParaRPr lang="en-US"/>
        </a:p>
      </dgm:t>
    </dgm:pt>
    <dgm:pt modelId="{CAED0633-B70B-4CA0-8CDD-98C90552D792}">
      <dgm:prSet/>
      <dgm:spPr/>
      <dgm:t>
        <a:bodyPr/>
        <a:lstStyle/>
        <a:p>
          <a:r>
            <a:rPr lang="en-US"/>
            <a:t>Anxiety disorders may include </a:t>
          </a:r>
          <a:r>
            <a:rPr lang="en-US" b="1"/>
            <a:t>generalized anxiety, panic disorder, and PTSD</a:t>
          </a:r>
          <a:r>
            <a:rPr lang="en-US"/>
            <a:t>.</a:t>
          </a:r>
        </a:p>
      </dgm:t>
    </dgm:pt>
    <dgm:pt modelId="{74731C0B-89C2-4D4F-8CF3-506488F2E480}" type="parTrans" cxnId="{4E5B2065-7186-4EB9-954C-4E4281518A92}">
      <dgm:prSet/>
      <dgm:spPr/>
      <dgm:t>
        <a:bodyPr/>
        <a:lstStyle/>
        <a:p>
          <a:endParaRPr lang="en-US"/>
        </a:p>
      </dgm:t>
    </dgm:pt>
    <dgm:pt modelId="{08EF72C1-2228-4E92-8D39-1207A140BE6D}" type="sibTrans" cxnId="{4E5B2065-7186-4EB9-954C-4E4281518A92}">
      <dgm:prSet/>
      <dgm:spPr/>
      <dgm:t>
        <a:bodyPr/>
        <a:lstStyle/>
        <a:p>
          <a:endParaRPr lang="en-US"/>
        </a:p>
      </dgm:t>
    </dgm:pt>
    <dgm:pt modelId="{0B29638A-E6D4-4969-856D-3017A5F90C12}">
      <dgm:prSet/>
      <dgm:spPr/>
      <dgm:t>
        <a:bodyPr/>
        <a:lstStyle/>
        <a:p>
          <a:r>
            <a:rPr lang="en-US" b="1"/>
            <a:t>Earlier smoking initiation</a:t>
          </a:r>
          <a:r>
            <a:rPr lang="en-US"/>
            <a:t> is associated with an earlier onset of anxiety and depression.</a:t>
          </a:r>
        </a:p>
      </dgm:t>
    </dgm:pt>
    <dgm:pt modelId="{7AD2C6C2-D442-4786-9B30-70477A834B38}" type="parTrans" cxnId="{A97D79DC-7404-431E-B2CC-6DB6C5AE2E29}">
      <dgm:prSet/>
      <dgm:spPr/>
      <dgm:t>
        <a:bodyPr/>
        <a:lstStyle/>
        <a:p>
          <a:endParaRPr lang="en-US"/>
        </a:p>
      </dgm:t>
    </dgm:pt>
    <dgm:pt modelId="{3616AD49-4131-4889-A4B7-CDE75AD21C1A}" type="sibTrans" cxnId="{A97D79DC-7404-431E-B2CC-6DB6C5AE2E29}">
      <dgm:prSet/>
      <dgm:spPr/>
      <dgm:t>
        <a:bodyPr/>
        <a:lstStyle/>
        <a:p>
          <a:endParaRPr lang="en-US"/>
        </a:p>
      </dgm:t>
    </dgm:pt>
    <dgm:pt modelId="{A0B15FFF-4582-410F-9572-105916E041C1}">
      <dgm:prSet/>
      <dgm:spPr/>
      <dgm:t>
        <a:bodyPr/>
        <a:lstStyle/>
        <a:p>
          <a:r>
            <a:rPr lang="en-US"/>
            <a:t>Nicotine use during adolescence may act as a </a:t>
          </a:r>
          <a:r>
            <a:rPr lang="en-US" b="1"/>
            <a:t>“gateway” to later substance use</a:t>
          </a:r>
          <a:r>
            <a:rPr lang="en-US"/>
            <a:t>, including alcohol, opioids, and cocaine.</a:t>
          </a:r>
        </a:p>
      </dgm:t>
    </dgm:pt>
    <dgm:pt modelId="{4BA7717F-D2B4-41F8-B646-192BFB816CD0}" type="parTrans" cxnId="{7A45DE86-09CE-47BB-9390-355C730A2162}">
      <dgm:prSet/>
      <dgm:spPr/>
      <dgm:t>
        <a:bodyPr/>
        <a:lstStyle/>
        <a:p>
          <a:endParaRPr lang="en-US"/>
        </a:p>
      </dgm:t>
    </dgm:pt>
    <dgm:pt modelId="{02B6D1BF-90ED-4E9C-BFB0-398FE971178D}" type="sibTrans" cxnId="{7A45DE86-09CE-47BB-9390-355C730A2162}">
      <dgm:prSet/>
      <dgm:spPr/>
      <dgm:t>
        <a:bodyPr/>
        <a:lstStyle/>
        <a:p>
          <a:endParaRPr lang="en-US"/>
        </a:p>
      </dgm:t>
    </dgm:pt>
    <dgm:pt modelId="{6B4ACFEF-AF41-4C56-A1D3-6528E0E58E54}">
      <dgm:prSet/>
      <dgm:spPr/>
      <dgm:t>
        <a:bodyPr/>
        <a:lstStyle/>
        <a:p>
          <a:r>
            <a:rPr lang="en-US"/>
            <a:t>Mental health disorders can significantly </a:t>
          </a:r>
          <a:r>
            <a:rPr lang="en-US" b="1"/>
            <a:t>reduce quality of life</a:t>
          </a:r>
          <a:r>
            <a:rPr lang="en-US"/>
            <a:t> and contribute substantially to the global disease burden.</a:t>
          </a:r>
        </a:p>
      </dgm:t>
    </dgm:pt>
    <dgm:pt modelId="{6363D712-AF37-4C7B-8AA2-7BA51F9B3317}" type="parTrans" cxnId="{5A0BFD5F-E2E0-4343-BBE2-D00CA397144A}">
      <dgm:prSet/>
      <dgm:spPr/>
      <dgm:t>
        <a:bodyPr/>
        <a:lstStyle/>
        <a:p>
          <a:endParaRPr lang="en-US"/>
        </a:p>
      </dgm:t>
    </dgm:pt>
    <dgm:pt modelId="{4C71C7FD-D0AD-47DA-985B-908DC978AEB1}" type="sibTrans" cxnId="{5A0BFD5F-E2E0-4343-BBE2-D00CA397144A}">
      <dgm:prSet/>
      <dgm:spPr/>
      <dgm:t>
        <a:bodyPr/>
        <a:lstStyle/>
        <a:p>
          <a:endParaRPr lang="en-US"/>
        </a:p>
      </dgm:t>
    </dgm:pt>
    <dgm:pt modelId="{DFC1A9CE-A24D-2D43-B756-513C92A7542E}" type="pres">
      <dgm:prSet presAssocID="{F15A0007-DB3B-446A-9FF2-A0FB0500DBBA}" presName="vert0" presStyleCnt="0">
        <dgm:presLayoutVars>
          <dgm:dir/>
          <dgm:animOne val="branch"/>
          <dgm:animLvl val="lvl"/>
        </dgm:presLayoutVars>
      </dgm:prSet>
      <dgm:spPr/>
    </dgm:pt>
    <dgm:pt modelId="{A637ACF8-3440-B442-984E-FDD054EB86F2}" type="pres">
      <dgm:prSet presAssocID="{E5067FB2-E2BC-46B3-869B-5887EC18252D}" presName="thickLine" presStyleLbl="alignNode1" presStyleIdx="0" presStyleCnt="6"/>
      <dgm:spPr/>
    </dgm:pt>
    <dgm:pt modelId="{63C02A88-9D0C-1E43-B976-E2ED2D358FE0}" type="pres">
      <dgm:prSet presAssocID="{E5067FB2-E2BC-46B3-869B-5887EC18252D}" presName="horz1" presStyleCnt="0"/>
      <dgm:spPr/>
    </dgm:pt>
    <dgm:pt modelId="{9BC3390E-D712-B140-836D-E374C5E96680}" type="pres">
      <dgm:prSet presAssocID="{E5067FB2-E2BC-46B3-869B-5887EC18252D}" presName="tx1" presStyleLbl="revTx" presStyleIdx="0" presStyleCnt="6"/>
      <dgm:spPr/>
    </dgm:pt>
    <dgm:pt modelId="{18E7C15F-EA9C-104E-B66D-122949A560D0}" type="pres">
      <dgm:prSet presAssocID="{E5067FB2-E2BC-46B3-869B-5887EC18252D}" presName="vert1" presStyleCnt="0"/>
      <dgm:spPr/>
    </dgm:pt>
    <dgm:pt modelId="{CC82DD4F-AD1B-114D-A911-A020F772D6DB}" type="pres">
      <dgm:prSet presAssocID="{3AB34BBE-D8A5-4847-8577-622119E8B06F}" presName="thickLine" presStyleLbl="alignNode1" presStyleIdx="1" presStyleCnt="6"/>
      <dgm:spPr/>
    </dgm:pt>
    <dgm:pt modelId="{CBE9C687-ED75-7F49-BE8A-45091A266DC3}" type="pres">
      <dgm:prSet presAssocID="{3AB34BBE-D8A5-4847-8577-622119E8B06F}" presName="horz1" presStyleCnt="0"/>
      <dgm:spPr/>
    </dgm:pt>
    <dgm:pt modelId="{F2A3EF41-7A12-FE49-9091-B37BA13DD749}" type="pres">
      <dgm:prSet presAssocID="{3AB34BBE-D8A5-4847-8577-622119E8B06F}" presName="tx1" presStyleLbl="revTx" presStyleIdx="1" presStyleCnt="6"/>
      <dgm:spPr/>
    </dgm:pt>
    <dgm:pt modelId="{F5C36B0C-7F95-9743-9185-C4F2CC3C5CBF}" type="pres">
      <dgm:prSet presAssocID="{3AB34BBE-D8A5-4847-8577-622119E8B06F}" presName="vert1" presStyleCnt="0"/>
      <dgm:spPr/>
    </dgm:pt>
    <dgm:pt modelId="{1DB7C9C1-F86C-674E-AB30-25750538542D}" type="pres">
      <dgm:prSet presAssocID="{CAED0633-B70B-4CA0-8CDD-98C90552D792}" presName="thickLine" presStyleLbl="alignNode1" presStyleIdx="2" presStyleCnt="6"/>
      <dgm:spPr/>
    </dgm:pt>
    <dgm:pt modelId="{D3F43B20-A949-3849-8927-7A31DA1FA367}" type="pres">
      <dgm:prSet presAssocID="{CAED0633-B70B-4CA0-8CDD-98C90552D792}" presName="horz1" presStyleCnt="0"/>
      <dgm:spPr/>
    </dgm:pt>
    <dgm:pt modelId="{635E5EFB-CE06-1B4C-ACA7-E0D181187564}" type="pres">
      <dgm:prSet presAssocID="{CAED0633-B70B-4CA0-8CDD-98C90552D792}" presName="tx1" presStyleLbl="revTx" presStyleIdx="2" presStyleCnt="6"/>
      <dgm:spPr/>
    </dgm:pt>
    <dgm:pt modelId="{11B99181-2E14-A941-9F2A-1ED0DB700E64}" type="pres">
      <dgm:prSet presAssocID="{CAED0633-B70B-4CA0-8CDD-98C90552D792}" presName="vert1" presStyleCnt="0"/>
      <dgm:spPr/>
    </dgm:pt>
    <dgm:pt modelId="{0D8BB781-7470-5D4D-819C-A631998C7861}" type="pres">
      <dgm:prSet presAssocID="{0B29638A-E6D4-4969-856D-3017A5F90C12}" presName="thickLine" presStyleLbl="alignNode1" presStyleIdx="3" presStyleCnt="6"/>
      <dgm:spPr/>
    </dgm:pt>
    <dgm:pt modelId="{71F6D2B2-EB7A-E84C-A965-ECB77A9938A8}" type="pres">
      <dgm:prSet presAssocID="{0B29638A-E6D4-4969-856D-3017A5F90C12}" presName="horz1" presStyleCnt="0"/>
      <dgm:spPr/>
    </dgm:pt>
    <dgm:pt modelId="{29710777-8525-8640-9BC0-F8825ADDAD24}" type="pres">
      <dgm:prSet presAssocID="{0B29638A-E6D4-4969-856D-3017A5F90C12}" presName="tx1" presStyleLbl="revTx" presStyleIdx="3" presStyleCnt="6"/>
      <dgm:spPr/>
    </dgm:pt>
    <dgm:pt modelId="{EC625402-1B4D-B548-AD83-C24A7920700A}" type="pres">
      <dgm:prSet presAssocID="{0B29638A-E6D4-4969-856D-3017A5F90C12}" presName="vert1" presStyleCnt="0"/>
      <dgm:spPr/>
    </dgm:pt>
    <dgm:pt modelId="{1BDAA0F0-FCCE-CD42-A771-F6BE118B21DC}" type="pres">
      <dgm:prSet presAssocID="{A0B15FFF-4582-410F-9572-105916E041C1}" presName="thickLine" presStyleLbl="alignNode1" presStyleIdx="4" presStyleCnt="6"/>
      <dgm:spPr/>
    </dgm:pt>
    <dgm:pt modelId="{A255BB01-E655-E641-8010-47DA55AD1F4F}" type="pres">
      <dgm:prSet presAssocID="{A0B15FFF-4582-410F-9572-105916E041C1}" presName="horz1" presStyleCnt="0"/>
      <dgm:spPr/>
    </dgm:pt>
    <dgm:pt modelId="{D87B86AB-CE2A-5A4B-BED3-B0FA433D3332}" type="pres">
      <dgm:prSet presAssocID="{A0B15FFF-4582-410F-9572-105916E041C1}" presName="tx1" presStyleLbl="revTx" presStyleIdx="4" presStyleCnt="6"/>
      <dgm:spPr/>
    </dgm:pt>
    <dgm:pt modelId="{869F6744-44F4-3D47-9E0C-5D2483E92100}" type="pres">
      <dgm:prSet presAssocID="{A0B15FFF-4582-410F-9572-105916E041C1}" presName="vert1" presStyleCnt="0"/>
      <dgm:spPr/>
    </dgm:pt>
    <dgm:pt modelId="{A6D976B7-777F-E347-849A-894DA46669EC}" type="pres">
      <dgm:prSet presAssocID="{6B4ACFEF-AF41-4C56-A1D3-6528E0E58E54}" presName="thickLine" presStyleLbl="alignNode1" presStyleIdx="5" presStyleCnt="6"/>
      <dgm:spPr/>
    </dgm:pt>
    <dgm:pt modelId="{1BF795B0-AC6C-6345-B350-A3D23105C12B}" type="pres">
      <dgm:prSet presAssocID="{6B4ACFEF-AF41-4C56-A1D3-6528E0E58E54}" presName="horz1" presStyleCnt="0"/>
      <dgm:spPr/>
    </dgm:pt>
    <dgm:pt modelId="{C17F07CC-8C85-174C-8131-0BECBDD53DE8}" type="pres">
      <dgm:prSet presAssocID="{6B4ACFEF-AF41-4C56-A1D3-6528E0E58E54}" presName="tx1" presStyleLbl="revTx" presStyleIdx="5" presStyleCnt="6"/>
      <dgm:spPr/>
    </dgm:pt>
    <dgm:pt modelId="{A4140B3F-BDE2-5949-B863-3630F299F9C0}" type="pres">
      <dgm:prSet presAssocID="{6B4ACFEF-AF41-4C56-A1D3-6528E0E58E54}" presName="vert1" presStyleCnt="0"/>
      <dgm:spPr/>
    </dgm:pt>
  </dgm:ptLst>
  <dgm:cxnLst>
    <dgm:cxn modelId="{1AECF02B-55CF-6944-B1BA-BA8962155AF6}" type="presOf" srcId="{3AB34BBE-D8A5-4847-8577-622119E8B06F}" destId="{F2A3EF41-7A12-FE49-9091-B37BA13DD749}" srcOrd="0" destOrd="0" presId="urn:microsoft.com/office/officeart/2008/layout/LinedList"/>
    <dgm:cxn modelId="{24DEE42C-752E-9743-96E0-D9F2A4CC3D71}" type="presOf" srcId="{A0B15FFF-4582-410F-9572-105916E041C1}" destId="{D87B86AB-CE2A-5A4B-BED3-B0FA433D3332}" srcOrd="0" destOrd="0" presId="urn:microsoft.com/office/officeart/2008/layout/LinedList"/>
    <dgm:cxn modelId="{89090D33-2C5F-E24A-B6BE-98CEBA495E70}" type="presOf" srcId="{F15A0007-DB3B-446A-9FF2-A0FB0500DBBA}" destId="{DFC1A9CE-A24D-2D43-B756-513C92A7542E}" srcOrd="0" destOrd="0" presId="urn:microsoft.com/office/officeart/2008/layout/LinedList"/>
    <dgm:cxn modelId="{4A1AC252-8BC5-7E43-A645-B47BC856B434}" type="presOf" srcId="{0B29638A-E6D4-4969-856D-3017A5F90C12}" destId="{29710777-8525-8640-9BC0-F8825ADDAD24}" srcOrd="0" destOrd="0" presId="urn:microsoft.com/office/officeart/2008/layout/LinedList"/>
    <dgm:cxn modelId="{5A0BFD5F-E2E0-4343-BBE2-D00CA397144A}" srcId="{F15A0007-DB3B-446A-9FF2-A0FB0500DBBA}" destId="{6B4ACFEF-AF41-4C56-A1D3-6528E0E58E54}" srcOrd="5" destOrd="0" parTransId="{6363D712-AF37-4C7B-8AA2-7BA51F9B3317}" sibTransId="{4C71C7FD-D0AD-47DA-985B-908DC978AEB1}"/>
    <dgm:cxn modelId="{4E5B2065-7186-4EB9-954C-4E4281518A92}" srcId="{F15A0007-DB3B-446A-9FF2-A0FB0500DBBA}" destId="{CAED0633-B70B-4CA0-8CDD-98C90552D792}" srcOrd="2" destOrd="0" parTransId="{74731C0B-89C2-4D4F-8CF3-506488F2E480}" sibTransId="{08EF72C1-2228-4E92-8D39-1207A140BE6D}"/>
    <dgm:cxn modelId="{84CE286A-B428-924E-99C4-9ED134331050}" type="presOf" srcId="{E5067FB2-E2BC-46B3-869B-5887EC18252D}" destId="{9BC3390E-D712-B140-836D-E374C5E96680}" srcOrd="0" destOrd="0" presId="urn:microsoft.com/office/officeart/2008/layout/LinedList"/>
    <dgm:cxn modelId="{B5360677-477C-9E49-A6D2-6A90F321E080}" type="presOf" srcId="{CAED0633-B70B-4CA0-8CDD-98C90552D792}" destId="{635E5EFB-CE06-1B4C-ACA7-E0D181187564}" srcOrd="0" destOrd="0" presId="urn:microsoft.com/office/officeart/2008/layout/LinedList"/>
    <dgm:cxn modelId="{7A45DE86-09CE-47BB-9390-355C730A2162}" srcId="{F15A0007-DB3B-446A-9FF2-A0FB0500DBBA}" destId="{A0B15FFF-4582-410F-9572-105916E041C1}" srcOrd="4" destOrd="0" parTransId="{4BA7717F-D2B4-41F8-B646-192BFB816CD0}" sibTransId="{02B6D1BF-90ED-4E9C-BFB0-398FE971178D}"/>
    <dgm:cxn modelId="{07AA1A91-D5C2-4C10-8E87-96AAC8910546}" srcId="{F15A0007-DB3B-446A-9FF2-A0FB0500DBBA}" destId="{3AB34BBE-D8A5-4847-8577-622119E8B06F}" srcOrd="1" destOrd="0" parTransId="{2C2DE62C-47BE-4079-8BA2-454E3D56574F}" sibTransId="{84FAC30D-5DB1-468F-ACE9-6F268F1F34E7}"/>
    <dgm:cxn modelId="{F24DB191-46AA-5549-9329-8FB046DE22A4}" type="presOf" srcId="{6B4ACFEF-AF41-4C56-A1D3-6528E0E58E54}" destId="{C17F07CC-8C85-174C-8131-0BECBDD53DE8}" srcOrd="0" destOrd="0" presId="urn:microsoft.com/office/officeart/2008/layout/LinedList"/>
    <dgm:cxn modelId="{3874DBB3-97EC-436B-A568-17165259B4C5}" srcId="{F15A0007-DB3B-446A-9FF2-A0FB0500DBBA}" destId="{E5067FB2-E2BC-46B3-869B-5887EC18252D}" srcOrd="0" destOrd="0" parTransId="{BB150B8C-7112-42BA-B962-8501BC90E442}" sibTransId="{4DC9461C-4974-4DE1-88CE-E3AA69093DDB}"/>
    <dgm:cxn modelId="{A97D79DC-7404-431E-B2CC-6DB6C5AE2E29}" srcId="{F15A0007-DB3B-446A-9FF2-A0FB0500DBBA}" destId="{0B29638A-E6D4-4969-856D-3017A5F90C12}" srcOrd="3" destOrd="0" parTransId="{7AD2C6C2-D442-4786-9B30-70477A834B38}" sibTransId="{3616AD49-4131-4889-A4B7-CDE75AD21C1A}"/>
    <dgm:cxn modelId="{1E98C2DD-9813-2246-8D4E-6B40CFA55367}" type="presParOf" srcId="{DFC1A9CE-A24D-2D43-B756-513C92A7542E}" destId="{A637ACF8-3440-B442-984E-FDD054EB86F2}" srcOrd="0" destOrd="0" presId="urn:microsoft.com/office/officeart/2008/layout/LinedList"/>
    <dgm:cxn modelId="{9734CA8D-EEBD-614D-86E1-1C4422D1194F}" type="presParOf" srcId="{DFC1A9CE-A24D-2D43-B756-513C92A7542E}" destId="{63C02A88-9D0C-1E43-B976-E2ED2D358FE0}" srcOrd="1" destOrd="0" presId="urn:microsoft.com/office/officeart/2008/layout/LinedList"/>
    <dgm:cxn modelId="{97C789BE-1AA7-5640-8CD2-D7F526C08789}" type="presParOf" srcId="{63C02A88-9D0C-1E43-B976-E2ED2D358FE0}" destId="{9BC3390E-D712-B140-836D-E374C5E96680}" srcOrd="0" destOrd="0" presId="urn:microsoft.com/office/officeart/2008/layout/LinedList"/>
    <dgm:cxn modelId="{D3594B0E-C409-8745-8FE0-3F301EFA7DD6}" type="presParOf" srcId="{63C02A88-9D0C-1E43-B976-E2ED2D358FE0}" destId="{18E7C15F-EA9C-104E-B66D-122949A560D0}" srcOrd="1" destOrd="0" presId="urn:microsoft.com/office/officeart/2008/layout/LinedList"/>
    <dgm:cxn modelId="{3CA43230-09AD-B843-9791-69054DCA0B79}" type="presParOf" srcId="{DFC1A9CE-A24D-2D43-B756-513C92A7542E}" destId="{CC82DD4F-AD1B-114D-A911-A020F772D6DB}" srcOrd="2" destOrd="0" presId="urn:microsoft.com/office/officeart/2008/layout/LinedList"/>
    <dgm:cxn modelId="{8D68FA74-9B2F-CE47-9A03-5BC7AED2AF71}" type="presParOf" srcId="{DFC1A9CE-A24D-2D43-B756-513C92A7542E}" destId="{CBE9C687-ED75-7F49-BE8A-45091A266DC3}" srcOrd="3" destOrd="0" presId="urn:microsoft.com/office/officeart/2008/layout/LinedList"/>
    <dgm:cxn modelId="{10B7A1DF-4B34-1941-B5AF-A3171E4B79FE}" type="presParOf" srcId="{CBE9C687-ED75-7F49-BE8A-45091A266DC3}" destId="{F2A3EF41-7A12-FE49-9091-B37BA13DD749}" srcOrd="0" destOrd="0" presId="urn:microsoft.com/office/officeart/2008/layout/LinedList"/>
    <dgm:cxn modelId="{EA46AB39-BB01-B04B-9E2D-AD28AFEC43C3}" type="presParOf" srcId="{CBE9C687-ED75-7F49-BE8A-45091A266DC3}" destId="{F5C36B0C-7F95-9743-9185-C4F2CC3C5CBF}" srcOrd="1" destOrd="0" presId="urn:microsoft.com/office/officeart/2008/layout/LinedList"/>
    <dgm:cxn modelId="{26EA2201-8596-5B46-BA66-FC9445B21714}" type="presParOf" srcId="{DFC1A9CE-A24D-2D43-B756-513C92A7542E}" destId="{1DB7C9C1-F86C-674E-AB30-25750538542D}" srcOrd="4" destOrd="0" presId="urn:microsoft.com/office/officeart/2008/layout/LinedList"/>
    <dgm:cxn modelId="{304855D5-5837-1946-871D-F6A59527C670}" type="presParOf" srcId="{DFC1A9CE-A24D-2D43-B756-513C92A7542E}" destId="{D3F43B20-A949-3849-8927-7A31DA1FA367}" srcOrd="5" destOrd="0" presId="urn:microsoft.com/office/officeart/2008/layout/LinedList"/>
    <dgm:cxn modelId="{186D18A0-D6BA-D641-B533-0D20654780CD}" type="presParOf" srcId="{D3F43B20-A949-3849-8927-7A31DA1FA367}" destId="{635E5EFB-CE06-1B4C-ACA7-E0D181187564}" srcOrd="0" destOrd="0" presId="urn:microsoft.com/office/officeart/2008/layout/LinedList"/>
    <dgm:cxn modelId="{3A78262F-2663-5342-88C3-E1B73C07AE0E}" type="presParOf" srcId="{D3F43B20-A949-3849-8927-7A31DA1FA367}" destId="{11B99181-2E14-A941-9F2A-1ED0DB700E64}" srcOrd="1" destOrd="0" presId="urn:microsoft.com/office/officeart/2008/layout/LinedList"/>
    <dgm:cxn modelId="{64329DD8-F200-E94A-9BA6-8C5376F2ED17}" type="presParOf" srcId="{DFC1A9CE-A24D-2D43-B756-513C92A7542E}" destId="{0D8BB781-7470-5D4D-819C-A631998C7861}" srcOrd="6" destOrd="0" presId="urn:microsoft.com/office/officeart/2008/layout/LinedList"/>
    <dgm:cxn modelId="{ADA9A4C3-A5B4-8249-B09D-BD0DE48E7031}" type="presParOf" srcId="{DFC1A9CE-A24D-2D43-B756-513C92A7542E}" destId="{71F6D2B2-EB7A-E84C-A965-ECB77A9938A8}" srcOrd="7" destOrd="0" presId="urn:microsoft.com/office/officeart/2008/layout/LinedList"/>
    <dgm:cxn modelId="{CCE0A0DC-551A-2247-8CD9-B52827CEEB1E}" type="presParOf" srcId="{71F6D2B2-EB7A-E84C-A965-ECB77A9938A8}" destId="{29710777-8525-8640-9BC0-F8825ADDAD24}" srcOrd="0" destOrd="0" presId="urn:microsoft.com/office/officeart/2008/layout/LinedList"/>
    <dgm:cxn modelId="{576F7BCF-FA23-824C-9D62-CC99D11AA99B}" type="presParOf" srcId="{71F6D2B2-EB7A-E84C-A965-ECB77A9938A8}" destId="{EC625402-1B4D-B548-AD83-C24A7920700A}" srcOrd="1" destOrd="0" presId="urn:microsoft.com/office/officeart/2008/layout/LinedList"/>
    <dgm:cxn modelId="{9D53C187-1AA5-8E4B-896C-A38FE2D4DD60}" type="presParOf" srcId="{DFC1A9CE-A24D-2D43-B756-513C92A7542E}" destId="{1BDAA0F0-FCCE-CD42-A771-F6BE118B21DC}" srcOrd="8" destOrd="0" presId="urn:microsoft.com/office/officeart/2008/layout/LinedList"/>
    <dgm:cxn modelId="{C10BE271-1C9F-4841-A10B-A841D58B2DF2}" type="presParOf" srcId="{DFC1A9CE-A24D-2D43-B756-513C92A7542E}" destId="{A255BB01-E655-E641-8010-47DA55AD1F4F}" srcOrd="9" destOrd="0" presId="urn:microsoft.com/office/officeart/2008/layout/LinedList"/>
    <dgm:cxn modelId="{6E2F8CB1-E58A-084A-9929-D9BD99B36F09}" type="presParOf" srcId="{A255BB01-E655-E641-8010-47DA55AD1F4F}" destId="{D87B86AB-CE2A-5A4B-BED3-B0FA433D3332}" srcOrd="0" destOrd="0" presId="urn:microsoft.com/office/officeart/2008/layout/LinedList"/>
    <dgm:cxn modelId="{E899F9B9-C593-C547-BF66-ED6022A55B12}" type="presParOf" srcId="{A255BB01-E655-E641-8010-47DA55AD1F4F}" destId="{869F6744-44F4-3D47-9E0C-5D2483E92100}" srcOrd="1" destOrd="0" presId="urn:microsoft.com/office/officeart/2008/layout/LinedList"/>
    <dgm:cxn modelId="{AEC0AEF4-960F-C247-9769-A008C35D070A}" type="presParOf" srcId="{DFC1A9CE-A24D-2D43-B756-513C92A7542E}" destId="{A6D976B7-777F-E347-849A-894DA46669EC}" srcOrd="10" destOrd="0" presId="urn:microsoft.com/office/officeart/2008/layout/LinedList"/>
    <dgm:cxn modelId="{208CE1AD-15B1-4842-9EE9-92FA35639CCC}" type="presParOf" srcId="{DFC1A9CE-A24D-2D43-B756-513C92A7542E}" destId="{1BF795B0-AC6C-6345-B350-A3D23105C12B}" srcOrd="11" destOrd="0" presId="urn:microsoft.com/office/officeart/2008/layout/LinedList"/>
    <dgm:cxn modelId="{AF399903-36AF-E845-9606-7A3690D30907}" type="presParOf" srcId="{1BF795B0-AC6C-6345-B350-A3D23105C12B}" destId="{C17F07CC-8C85-174C-8131-0BECBDD53DE8}" srcOrd="0" destOrd="0" presId="urn:microsoft.com/office/officeart/2008/layout/LinedList"/>
    <dgm:cxn modelId="{6EEA01B7-17CD-D044-BACF-1270442F7457}" type="presParOf" srcId="{1BF795B0-AC6C-6345-B350-A3D23105C12B}" destId="{A4140B3F-BDE2-5949-B863-3630F299F9C0}"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596812B-1FA9-452D-86D1-8F73F2F1E8FB}" type="doc">
      <dgm:prSet loTypeId="urn:microsoft.com/office/officeart/2018/2/layout/IconVerticalSolidList" loCatId="icon" qsTypeId="urn:microsoft.com/office/officeart/2005/8/quickstyle/simple1#51" qsCatId="simple" csTypeId="urn:microsoft.com/office/officeart/2018/5/colors/Iconchunking_neutralbg_colorful1" csCatId="colorful" phldr="1"/>
      <dgm:spPr/>
      <dgm:t>
        <a:bodyPr/>
        <a:lstStyle/>
        <a:p>
          <a:endParaRPr lang="en-US"/>
        </a:p>
      </dgm:t>
    </dgm:pt>
    <dgm:pt modelId="{D9532E98-82AE-4F8F-AA03-2F536C15F321}">
      <dgm:prSet/>
      <dgm:spPr/>
      <dgm:t>
        <a:bodyPr/>
        <a:lstStyle/>
        <a:p>
          <a:pPr>
            <a:lnSpc>
              <a:spcPct val="100000"/>
            </a:lnSpc>
          </a:pPr>
          <a:r>
            <a:rPr lang="en-US" b="1" i="0"/>
            <a:t>First-hand smoke or vapor</a:t>
          </a:r>
          <a:r>
            <a:rPr lang="en-US" b="0" i="0"/>
            <a:t> – inhaled by the person who smokes or vapes</a:t>
          </a:r>
          <a:endParaRPr lang="en-US"/>
        </a:p>
      </dgm:t>
    </dgm:pt>
    <dgm:pt modelId="{922FF98D-BA6B-4BF5-B250-95D507DD064F}" type="parTrans" cxnId="{97503E7E-5CB1-4AE9-94BA-99526F275A74}">
      <dgm:prSet/>
      <dgm:spPr/>
      <dgm:t>
        <a:bodyPr/>
        <a:lstStyle/>
        <a:p>
          <a:endParaRPr lang="en-US"/>
        </a:p>
      </dgm:t>
    </dgm:pt>
    <dgm:pt modelId="{83858FBF-7FEA-459E-A53A-BB4C3F3DFBC1}" type="sibTrans" cxnId="{97503E7E-5CB1-4AE9-94BA-99526F275A74}">
      <dgm:prSet/>
      <dgm:spPr/>
      <dgm:t>
        <a:bodyPr/>
        <a:lstStyle/>
        <a:p>
          <a:endParaRPr lang="en-US"/>
        </a:p>
      </dgm:t>
    </dgm:pt>
    <dgm:pt modelId="{896E4949-FF88-4368-8544-8DC2FDF51672}">
      <dgm:prSet/>
      <dgm:spPr/>
      <dgm:t>
        <a:bodyPr/>
        <a:lstStyle/>
        <a:p>
          <a:pPr>
            <a:lnSpc>
              <a:spcPct val="100000"/>
            </a:lnSpc>
          </a:pPr>
          <a:r>
            <a:rPr lang="en-US" b="1" i="0"/>
            <a:t>Second-hand smoke or vapor</a:t>
          </a:r>
          <a:r>
            <a:rPr lang="en-US" b="0" i="0"/>
            <a:t> –the smoke that comes from the end of a burning cigarette</a:t>
          </a:r>
          <a:endParaRPr lang="en-US"/>
        </a:p>
      </dgm:t>
    </dgm:pt>
    <dgm:pt modelId="{4FB3EE59-743A-4EB2-B5BD-444EBA9FD9F7}" type="parTrans" cxnId="{E6A15168-FEED-45C5-BDCE-27F9550CADCF}">
      <dgm:prSet/>
      <dgm:spPr/>
      <dgm:t>
        <a:bodyPr/>
        <a:lstStyle/>
        <a:p>
          <a:endParaRPr lang="en-US"/>
        </a:p>
      </dgm:t>
    </dgm:pt>
    <dgm:pt modelId="{9D7F3266-FABA-4C89-8DCE-22F0B3005BD7}" type="sibTrans" cxnId="{E6A15168-FEED-45C5-BDCE-27F9550CADCF}">
      <dgm:prSet/>
      <dgm:spPr/>
      <dgm:t>
        <a:bodyPr/>
        <a:lstStyle/>
        <a:p>
          <a:endParaRPr lang="en-US"/>
        </a:p>
      </dgm:t>
    </dgm:pt>
    <dgm:pt modelId="{C64451FE-8CFF-4413-9541-FF29E5702F66}">
      <dgm:prSet/>
      <dgm:spPr/>
      <dgm:t>
        <a:bodyPr/>
        <a:lstStyle/>
        <a:p>
          <a:pPr>
            <a:lnSpc>
              <a:spcPct val="100000"/>
            </a:lnSpc>
          </a:pPr>
          <a:r>
            <a:rPr lang="en-US" b="1" i="0" dirty="0"/>
            <a:t>Third-hand smoke or vapor</a:t>
          </a:r>
          <a:r>
            <a:rPr lang="en-US" b="0" i="0" dirty="0"/>
            <a:t> – the residue and gases left on clothes, cars, objects, or in a room after someone smokes or vapes</a:t>
          </a:r>
          <a:endParaRPr lang="en-US" dirty="0"/>
        </a:p>
      </dgm:t>
    </dgm:pt>
    <dgm:pt modelId="{77168578-DFF9-4DC2-8B44-5836CF989BAD}" type="parTrans" cxnId="{F97F2C93-B76A-490B-A8D0-337B3B3D5DDE}">
      <dgm:prSet/>
      <dgm:spPr/>
      <dgm:t>
        <a:bodyPr/>
        <a:lstStyle/>
        <a:p>
          <a:endParaRPr lang="en-US"/>
        </a:p>
      </dgm:t>
    </dgm:pt>
    <dgm:pt modelId="{2970A5E6-29B3-4EF1-8F98-B481340E7803}" type="sibTrans" cxnId="{F97F2C93-B76A-490B-A8D0-337B3B3D5DDE}">
      <dgm:prSet/>
      <dgm:spPr/>
      <dgm:t>
        <a:bodyPr/>
        <a:lstStyle/>
        <a:p>
          <a:endParaRPr lang="en-US"/>
        </a:p>
      </dgm:t>
    </dgm:pt>
    <dgm:pt modelId="{E4B5FF49-78A0-4C9A-83D0-4128220887B0}" type="pres">
      <dgm:prSet presAssocID="{C596812B-1FA9-452D-86D1-8F73F2F1E8FB}" presName="root" presStyleCnt="0">
        <dgm:presLayoutVars>
          <dgm:dir/>
          <dgm:resizeHandles val="exact"/>
        </dgm:presLayoutVars>
      </dgm:prSet>
      <dgm:spPr/>
    </dgm:pt>
    <dgm:pt modelId="{91D1D83D-3EBC-4630-B617-82EA847D9EBC}" type="pres">
      <dgm:prSet presAssocID="{D9532E98-82AE-4F8F-AA03-2F536C15F321}" presName="compNode" presStyleCnt="0"/>
      <dgm:spPr/>
    </dgm:pt>
    <dgm:pt modelId="{C8FABCDA-DA28-44F1-8D31-DCA70D97DE61}" type="pres">
      <dgm:prSet presAssocID="{D9532E98-82AE-4F8F-AA03-2F536C15F321}" presName="bgRect" presStyleLbl="bgShp" presStyleIdx="0" presStyleCnt="3"/>
      <dgm:spPr/>
    </dgm:pt>
    <dgm:pt modelId="{A8AD481E-FC64-4189-8260-7F1508DBC25D}" type="pres">
      <dgm:prSet presAssocID="{D9532E98-82AE-4F8F-AA03-2F536C15F321}"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No Smoking"/>
        </a:ext>
      </dgm:extLst>
    </dgm:pt>
    <dgm:pt modelId="{F140504B-70ED-4AFB-A500-4AAEACA54955}" type="pres">
      <dgm:prSet presAssocID="{D9532E98-82AE-4F8F-AA03-2F536C15F321}" presName="spaceRect" presStyleCnt="0"/>
      <dgm:spPr/>
    </dgm:pt>
    <dgm:pt modelId="{9B1D0022-EEDA-4822-9A11-FD4C0BDBE03A}" type="pres">
      <dgm:prSet presAssocID="{D9532E98-82AE-4F8F-AA03-2F536C15F321}" presName="parTx" presStyleLbl="revTx" presStyleIdx="0" presStyleCnt="3">
        <dgm:presLayoutVars>
          <dgm:chMax val="0"/>
          <dgm:chPref val="0"/>
        </dgm:presLayoutVars>
      </dgm:prSet>
      <dgm:spPr/>
    </dgm:pt>
    <dgm:pt modelId="{90A1C9B6-EC43-4184-B6F1-B5011AE5F9CE}" type="pres">
      <dgm:prSet presAssocID="{83858FBF-7FEA-459E-A53A-BB4C3F3DFBC1}" presName="sibTrans" presStyleCnt="0"/>
      <dgm:spPr/>
    </dgm:pt>
    <dgm:pt modelId="{FD593305-6164-46FC-8F21-9DF0C7B3D51A}" type="pres">
      <dgm:prSet presAssocID="{896E4949-FF88-4368-8544-8DC2FDF51672}" presName="compNode" presStyleCnt="0"/>
      <dgm:spPr/>
    </dgm:pt>
    <dgm:pt modelId="{84635812-6BE8-4F30-BDBC-7CB66ACC55EC}" type="pres">
      <dgm:prSet presAssocID="{896E4949-FF88-4368-8544-8DC2FDF51672}" presName="bgRect" presStyleLbl="bgShp" presStyleIdx="1" presStyleCnt="3"/>
      <dgm:spPr/>
    </dgm:pt>
    <dgm:pt modelId="{258DDC39-A135-4C75-98D5-03344D296F49}" type="pres">
      <dgm:prSet presAssocID="{896E4949-FF88-4368-8544-8DC2FDF51672}"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moking"/>
        </a:ext>
      </dgm:extLst>
    </dgm:pt>
    <dgm:pt modelId="{B3233EAF-E7A4-4BD6-9F9F-0EFA8DAB63CB}" type="pres">
      <dgm:prSet presAssocID="{896E4949-FF88-4368-8544-8DC2FDF51672}" presName="spaceRect" presStyleCnt="0"/>
      <dgm:spPr/>
    </dgm:pt>
    <dgm:pt modelId="{97CFCA25-3FA5-43F3-8819-4E04425E071D}" type="pres">
      <dgm:prSet presAssocID="{896E4949-FF88-4368-8544-8DC2FDF51672}" presName="parTx" presStyleLbl="revTx" presStyleIdx="1" presStyleCnt="3">
        <dgm:presLayoutVars>
          <dgm:chMax val="0"/>
          <dgm:chPref val="0"/>
        </dgm:presLayoutVars>
      </dgm:prSet>
      <dgm:spPr/>
    </dgm:pt>
    <dgm:pt modelId="{D8A846DD-A72F-49E1-B65F-C362918EE907}" type="pres">
      <dgm:prSet presAssocID="{9D7F3266-FABA-4C89-8DCE-22F0B3005BD7}" presName="sibTrans" presStyleCnt="0"/>
      <dgm:spPr/>
    </dgm:pt>
    <dgm:pt modelId="{5252E8FF-661D-4BB9-92C7-86B9DA15935D}" type="pres">
      <dgm:prSet presAssocID="{C64451FE-8CFF-4413-9541-FF29E5702F66}" presName="compNode" presStyleCnt="0"/>
      <dgm:spPr/>
    </dgm:pt>
    <dgm:pt modelId="{A3F54D89-087B-4907-AE50-B638D27C252C}" type="pres">
      <dgm:prSet presAssocID="{C64451FE-8CFF-4413-9541-FF29E5702F66}" presName="bgRect" presStyleLbl="bgShp" presStyleIdx="2" presStyleCnt="3"/>
      <dgm:spPr/>
    </dgm:pt>
    <dgm:pt modelId="{7B500C52-B336-4ACC-A0B9-06563DC2CF2C}" type="pres">
      <dgm:prSet presAssocID="{C64451FE-8CFF-4413-9541-FF29E5702F66}"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Lungs"/>
        </a:ext>
      </dgm:extLst>
    </dgm:pt>
    <dgm:pt modelId="{B367A282-A00B-4B80-BEF0-4A0CE9D953EA}" type="pres">
      <dgm:prSet presAssocID="{C64451FE-8CFF-4413-9541-FF29E5702F66}" presName="spaceRect" presStyleCnt="0"/>
      <dgm:spPr/>
    </dgm:pt>
    <dgm:pt modelId="{3D5D4448-BF03-4B3E-A27C-44FF2451E17A}" type="pres">
      <dgm:prSet presAssocID="{C64451FE-8CFF-4413-9541-FF29E5702F66}" presName="parTx" presStyleLbl="revTx" presStyleIdx="2" presStyleCnt="3">
        <dgm:presLayoutVars>
          <dgm:chMax val="0"/>
          <dgm:chPref val="0"/>
        </dgm:presLayoutVars>
      </dgm:prSet>
      <dgm:spPr/>
    </dgm:pt>
  </dgm:ptLst>
  <dgm:cxnLst>
    <dgm:cxn modelId="{CA770607-57AB-3C48-8D51-4DF58CDA281E}" type="presOf" srcId="{D9532E98-82AE-4F8F-AA03-2F536C15F321}" destId="{9B1D0022-EEDA-4822-9A11-FD4C0BDBE03A}" srcOrd="0" destOrd="0" presId="urn:microsoft.com/office/officeart/2018/2/layout/IconVerticalSolidList"/>
    <dgm:cxn modelId="{8937AA40-BA51-6A43-AE90-E540F35FF1DD}" type="presOf" srcId="{C64451FE-8CFF-4413-9541-FF29E5702F66}" destId="{3D5D4448-BF03-4B3E-A27C-44FF2451E17A}" srcOrd="0" destOrd="0" presId="urn:microsoft.com/office/officeart/2018/2/layout/IconVerticalSolidList"/>
    <dgm:cxn modelId="{2F1E0D46-CA5F-5945-837A-4C207749D568}" type="presOf" srcId="{896E4949-FF88-4368-8544-8DC2FDF51672}" destId="{97CFCA25-3FA5-43F3-8819-4E04425E071D}" srcOrd="0" destOrd="0" presId="urn:microsoft.com/office/officeart/2018/2/layout/IconVerticalSolidList"/>
    <dgm:cxn modelId="{E6A15168-FEED-45C5-BDCE-27F9550CADCF}" srcId="{C596812B-1FA9-452D-86D1-8F73F2F1E8FB}" destId="{896E4949-FF88-4368-8544-8DC2FDF51672}" srcOrd="1" destOrd="0" parTransId="{4FB3EE59-743A-4EB2-B5BD-444EBA9FD9F7}" sibTransId="{9D7F3266-FABA-4C89-8DCE-22F0B3005BD7}"/>
    <dgm:cxn modelId="{97503E7E-5CB1-4AE9-94BA-99526F275A74}" srcId="{C596812B-1FA9-452D-86D1-8F73F2F1E8FB}" destId="{D9532E98-82AE-4F8F-AA03-2F536C15F321}" srcOrd="0" destOrd="0" parTransId="{922FF98D-BA6B-4BF5-B250-95D507DD064F}" sibTransId="{83858FBF-7FEA-459E-A53A-BB4C3F3DFBC1}"/>
    <dgm:cxn modelId="{F97F2C93-B76A-490B-A8D0-337B3B3D5DDE}" srcId="{C596812B-1FA9-452D-86D1-8F73F2F1E8FB}" destId="{C64451FE-8CFF-4413-9541-FF29E5702F66}" srcOrd="2" destOrd="0" parTransId="{77168578-DFF9-4DC2-8B44-5836CF989BAD}" sibTransId="{2970A5E6-29B3-4EF1-8F98-B481340E7803}"/>
    <dgm:cxn modelId="{116B5797-DC7B-2D4E-B821-B4AA4AB6E45D}" type="presOf" srcId="{C596812B-1FA9-452D-86D1-8F73F2F1E8FB}" destId="{E4B5FF49-78A0-4C9A-83D0-4128220887B0}" srcOrd="0" destOrd="0" presId="urn:microsoft.com/office/officeart/2018/2/layout/IconVerticalSolidList"/>
    <dgm:cxn modelId="{CB41E082-3C49-F441-B21D-0E8060D0C1E9}" type="presParOf" srcId="{E4B5FF49-78A0-4C9A-83D0-4128220887B0}" destId="{91D1D83D-3EBC-4630-B617-82EA847D9EBC}" srcOrd="0" destOrd="0" presId="urn:microsoft.com/office/officeart/2018/2/layout/IconVerticalSolidList"/>
    <dgm:cxn modelId="{521FC947-A2FF-FD4E-A720-CDC18A1ACCFF}" type="presParOf" srcId="{91D1D83D-3EBC-4630-B617-82EA847D9EBC}" destId="{C8FABCDA-DA28-44F1-8D31-DCA70D97DE61}" srcOrd="0" destOrd="0" presId="urn:microsoft.com/office/officeart/2018/2/layout/IconVerticalSolidList"/>
    <dgm:cxn modelId="{A29322EC-E7AA-E949-8BA1-29CCB1669CF0}" type="presParOf" srcId="{91D1D83D-3EBC-4630-B617-82EA847D9EBC}" destId="{A8AD481E-FC64-4189-8260-7F1508DBC25D}" srcOrd="1" destOrd="0" presId="urn:microsoft.com/office/officeart/2018/2/layout/IconVerticalSolidList"/>
    <dgm:cxn modelId="{71931403-E0A3-4944-8776-989E084CA803}" type="presParOf" srcId="{91D1D83D-3EBC-4630-B617-82EA847D9EBC}" destId="{F140504B-70ED-4AFB-A500-4AAEACA54955}" srcOrd="2" destOrd="0" presId="urn:microsoft.com/office/officeart/2018/2/layout/IconVerticalSolidList"/>
    <dgm:cxn modelId="{BE3EC093-53B3-674C-A8BB-36E44AA6E507}" type="presParOf" srcId="{91D1D83D-3EBC-4630-B617-82EA847D9EBC}" destId="{9B1D0022-EEDA-4822-9A11-FD4C0BDBE03A}" srcOrd="3" destOrd="0" presId="urn:microsoft.com/office/officeart/2018/2/layout/IconVerticalSolidList"/>
    <dgm:cxn modelId="{6C79AD10-25D3-A841-B882-23E33327659F}" type="presParOf" srcId="{E4B5FF49-78A0-4C9A-83D0-4128220887B0}" destId="{90A1C9B6-EC43-4184-B6F1-B5011AE5F9CE}" srcOrd="1" destOrd="0" presId="urn:microsoft.com/office/officeart/2018/2/layout/IconVerticalSolidList"/>
    <dgm:cxn modelId="{8450DE02-8696-224A-88FE-5C024F242E19}" type="presParOf" srcId="{E4B5FF49-78A0-4C9A-83D0-4128220887B0}" destId="{FD593305-6164-46FC-8F21-9DF0C7B3D51A}" srcOrd="2" destOrd="0" presId="urn:microsoft.com/office/officeart/2018/2/layout/IconVerticalSolidList"/>
    <dgm:cxn modelId="{9C254FE8-9672-6845-A477-F0C6A6D1990E}" type="presParOf" srcId="{FD593305-6164-46FC-8F21-9DF0C7B3D51A}" destId="{84635812-6BE8-4F30-BDBC-7CB66ACC55EC}" srcOrd="0" destOrd="0" presId="urn:microsoft.com/office/officeart/2018/2/layout/IconVerticalSolidList"/>
    <dgm:cxn modelId="{F31434CC-AD6B-AB4C-B1B6-216657BF930C}" type="presParOf" srcId="{FD593305-6164-46FC-8F21-9DF0C7B3D51A}" destId="{258DDC39-A135-4C75-98D5-03344D296F49}" srcOrd="1" destOrd="0" presId="urn:microsoft.com/office/officeart/2018/2/layout/IconVerticalSolidList"/>
    <dgm:cxn modelId="{7DD3E46E-D370-4E4D-81C9-3E84597B1D6A}" type="presParOf" srcId="{FD593305-6164-46FC-8F21-9DF0C7B3D51A}" destId="{B3233EAF-E7A4-4BD6-9F9F-0EFA8DAB63CB}" srcOrd="2" destOrd="0" presId="urn:microsoft.com/office/officeart/2018/2/layout/IconVerticalSolidList"/>
    <dgm:cxn modelId="{F35F6E4D-6320-C849-8988-62DA7D006E7A}" type="presParOf" srcId="{FD593305-6164-46FC-8F21-9DF0C7B3D51A}" destId="{97CFCA25-3FA5-43F3-8819-4E04425E071D}" srcOrd="3" destOrd="0" presId="urn:microsoft.com/office/officeart/2018/2/layout/IconVerticalSolidList"/>
    <dgm:cxn modelId="{999A6F19-8EDF-B642-96E4-D85554E80045}" type="presParOf" srcId="{E4B5FF49-78A0-4C9A-83D0-4128220887B0}" destId="{D8A846DD-A72F-49E1-B65F-C362918EE907}" srcOrd="3" destOrd="0" presId="urn:microsoft.com/office/officeart/2018/2/layout/IconVerticalSolidList"/>
    <dgm:cxn modelId="{CC6267FB-43BE-C744-B029-9D6FE8BEED5E}" type="presParOf" srcId="{E4B5FF49-78A0-4C9A-83D0-4128220887B0}" destId="{5252E8FF-661D-4BB9-92C7-86B9DA15935D}" srcOrd="4" destOrd="0" presId="urn:microsoft.com/office/officeart/2018/2/layout/IconVerticalSolidList"/>
    <dgm:cxn modelId="{521616F2-288C-2E47-8EB4-E772E909721A}" type="presParOf" srcId="{5252E8FF-661D-4BB9-92C7-86B9DA15935D}" destId="{A3F54D89-087B-4907-AE50-B638D27C252C}" srcOrd="0" destOrd="0" presId="urn:microsoft.com/office/officeart/2018/2/layout/IconVerticalSolidList"/>
    <dgm:cxn modelId="{19863B38-8365-DD4D-85DB-98D8BD337327}" type="presParOf" srcId="{5252E8FF-661D-4BB9-92C7-86B9DA15935D}" destId="{7B500C52-B336-4ACC-A0B9-06563DC2CF2C}" srcOrd="1" destOrd="0" presId="urn:microsoft.com/office/officeart/2018/2/layout/IconVerticalSolidList"/>
    <dgm:cxn modelId="{9DDC56B4-7024-9044-8CB7-85A9D9FF980A}" type="presParOf" srcId="{5252E8FF-661D-4BB9-92C7-86B9DA15935D}" destId="{B367A282-A00B-4B80-BEF0-4A0CE9D953EA}" srcOrd="2" destOrd="0" presId="urn:microsoft.com/office/officeart/2018/2/layout/IconVerticalSolidList"/>
    <dgm:cxn modelId="{B785CAE5-80C5-974E-BC3C-F525163D0021}" type="presParOf" srcId="{5252E8FF-661D-4BB9-92C7-86B9DA15935D}" destId="{3D5D4448-BF03-4B3E-A27C-44FF2451E17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21EC3F5-5B98-4B53-9B80-73678D297CB4}" type="doc">
      <dgm:prSet loTypeId="urn:microsoft.com/office/officeart/2008/layout/LinedList" loCatId="list" qsTypeId="urn:microsoft.com/office/officeart/2005/8/quickstyle/simple1#3" qsCatId="simple" csTypeId="urn:microsoft.com/office/officeart/2005/8/colors/colorful2#3" csCatId="colorful"/>
      <dgm:spPr/>
      <dgm:t>
        <a:bodyPr/>
        <a:lstStyle/>
        <a:p>
          <a:endParaRPr lang="en-US"/>
        </a:p>
      </dgm:t>
    </dgm:pt>
    <dgm:pt modelId="{9E7DD4D4-DC02-4F65-A8C3-572774A28EF6}">
      <dgm:prSet/>
      <dgm:spPr/>
      <dgm:t>
        <a:bodyPr/>
        <a:lstStyle/>
        <a:p>
          <a:r>
            <a:rPr lang="en-US" b="0" i="0"/>
            <a:t>Time constraints of practice</a:t>
          </a:r>
          <a:endParaRPr lang="en-US"/>
        </a:p>
      </dgm:t>
    </dgm:pt>
    <dgm:pt modelId="{E0D93BAD-540F-4CA1-B1DE-B2BA38F443C3}" type="parTrans" cxnId="{2375DCF1-CBB0-4767-978B-B7F2F15F7AFB}">
      <dgm:prSet/>
      <dgm:spPr/>
      <dgm:t>
        <a:bodyPr/>
        <a:lstStyle/>
        <a:p>
          <a:endParaRPr lang="en-US"/>
        </a:p>
      </dgm:t>
    </dgm:pt>
    <dgm:pt modelId="{2057FB9D-D202-4548-9342-5D7CDE7E7547}" type="sibTrans" cxnId="{2375DCF1-CBB0-4767-978B-B7F2F15F7AFB}">
      <dgm:prSet/>
      <dgm:spPr/>
      <dgm:t>
        <a:bodyPr/>
        <a:lstStyle/>
        <a:p>
          <a:endParaRPr lang="en-US"/>
        </a:p>
      </dgm:t>
    </dgm:pt>
    <dgm:pt modelId="{BE12783E-FAD7-44D3-BE9F-4F6F57D3D78C}">
      <dgm:prSet/>
      <dgm:spPr/>
      <dgm:t>
        <a:bodyPr/>
        <a:lstStyle/>
        <a:p>
          <a:r>
            <a:rPr lang="en-US" b="0" i="0"/>
            <a:t>Low expectation of success</a:t>
          </a:r>
          <a:endParaRPr lang="en-US"/>
        </a:p>
      </dgm:t>
    </dgm:pt>
    <dgm:pt modelId="{6B70370B-28C7-4909-B47B-FD19FD457B67}" type="parTrans" cxnId="{CF446BDC-D6EB-466C-8EB9-C30BED218B33}">
      <dgm:prSet/>
      <dgm:spPr/>
      <dgm:t>
        <a:bodyPr/>
        <a:lstStyle/>
        <a:p>
          <a:endParaRPr lang="en-US"/>
        </a:p>
      </dgm:t>
    </dgm:pt>
    <dgm:pt modelId="{E8B16E01-6E60-458F-BCE5-AD6C7566CFCF}" type="sibTrans" cxnId="{CF446BDC-D6EB-466C-8EB9-C30BED218B33}">
      <dgm:prSet/>
      <dgm:spPr/>
      <dgm:t>
        <a:bodyPr/>
        <a:lstStyle/>
        <a:p>
          <a:endParaRPr lang="en-US"/>
        </a:p>
      </dgm:t>
    </dgm:pt>
    <dgm:pt modelId="{796415A3-1764-493D-8042-57B8AF5810BC}">
      <dgm:prSet/>
      <dgm:spPr/>
      <dgm:t>
        <a:bodyPr/>
        <a:lstStyle/>
        <a:p>
          <a:r>
            <a:rPr lang="en-US" b="0" i="0"/>
            <a:t>Lack of knowledge of what to do</a:t>
          </a:r>
          <a:endParaRPr lang="en-US"/>
        </a:p>
      </dgm:t>
    </dgm:pt>
    <dgm:pt modelId="{3042C59D-5526-45F5-B638-1BECAD7FC577}" type="parTrans" cxnId="{810E3548-6C79-44A5-94C2-BD22C1B112B5}">
      <dgm:prSet/>
      <dgm:spPr/>
      <dgm:t>
        <a:bodyPr/>
        <a:lstStyle/>
        <a:p>
          <a:endParaRPr lang="en-US"/>
        </a:p>
      </dgm:t>
    </dgm:pt>
    <dgm:pt modelId="{FF1EFE7E-16E8-4466-AE06-DCD6E502993D}" type="sibTrans" cxnId="{810E3548-6C79-44A5-94C2-BD22C1B112B5}">
      <dgm:prSet/>
      <dgm:spPr/>
      <dgm:t>
        <a:bodyPr/>
        <a:lstStyle/>
        <a:p>
          <a:endParaRPr lang="en-US"/>
        </a:p>
      </dgm:t>
    </dgm:pt>
    <dgm:pt modelId="{E8CAE4B0-D0CD-41A2-93DB-29D75327376F}">
      <dgm:prSet/>
      <dgm:spPr/>
      <dgm:t>
        <a:bodyPr/>
        <a:lstStyle/>
        <a:p>
          <a:r>
            <a:rPr lang="en-US" b="0" i="0"/>
            <a:t>Frustration with smokers</a:t>
          </a:r>
          <a:endParaRPr lang="en-US"/>
        </a:p>
      </dgm:t>
    </dgm:pt>
    <dgm:pt modelId="{0EB85A4C-7850-43DB-9A89-3AD9777F6822}" type="parTrans" cxnId="{74E6C77B-1D8F-4E8C-A065-BF629A39929E}">
      <dgm:prSet/>
      <dgm:spPr/>
      <dgm:t>
        <a:bodyPr/>
        <a:lstStyle/>
        <a:p>
          <a:endParaRPr lang="en-US"/>
        </a:p>
      </dgm:t>
    </dgm:pt>
    <dgm:pt modelId="{39251E3A-FED0-4199-AB7E-B59CCE651EC6}" type="sibTrans" cxnId="{74E6C77B-1D8F-4E8C-A065-BF629A39929E}">
      <dgm:prSet/>
      <dgm:spPr/>
      <dgm:t>
        <a:bodyPr/>
        <a:lstStyle/>
        <a:p>
          <a:endParaRPr lang="en-US"/>
        </a:p>
      </dgm:t>
    </dgm:pt>
    <dgm:pt modelId="{F62DF39A-D3D3-FC4D-AE1D-E99EC7A92E3C}" type="pres">
      <dgm:prSet presAssocID="{321EC3F5-5B98-4B53-9B80-73678D297CB4}" presName="vert0" presStyleCnt="0">
        <dgm:presLayoutVars>
          <dgm:dir/>
          <dgm:animOne val="branch"/>
          <dgm:animLvl val="lvl"/>
        </dgm:presLayoutVars>
      </dgm:prSet>
      <dgm:spPr/>
    </dgm:pt>
    <dgm:pt modelId="{EE1D250B-FFF3-7845-A2E7-2A124B11B967}" type="pres">
      <dgm:prSet presAssocID="{9E7DD4D4-DC02-4F65-A8C3-572774A28EF6}" presName="thickLine" presStyleLbl="alignNode1" presStyleIdx="0" presStyleCnt="4"/>
      <dgm:spPr/>
    </dgm:pt>
    <dgm:pt modelId="{9D8107EB-7666-974E-8C1C-42A500BB0D43}" type="pres">
      <dgm:prSet presAssocID="{9E7DD4D4-DC02-4F65-A8C3-572774A28EF6}" presName="horz1" presStyleCnt="0"/>
      <dgm:spPr/>
    </dgm:pt>
    <dgm:pt modelId="{45BBF02C-0A38-EA4C-A0F9-89A04EB84EBB}" type="pres">
      <dgm:prSet presAssocID="{9E7DD4D4-DC02-4F65-A8C3-572774A28EF6}" presName="tx1" presStyleLbl="revTx" presStyleIdx="0" presStyleCnt="4"/>
      <dgm:spPr/>
    </dgm:pt>
    <dgm:pt modelId="{30D48F54-E659-5A46-969D-F8A84B1B55B3}" type="pres">
      <dgm:prSet presAssocID="{9E7DD4D4-DC02-4F65-A8C3-572774A28EF6}" presName="vert1" presStyleCnt="0"/>
      <dgm:spPr/>
    </dgm:pt>
    <dgm:pt modelId="{753F858C-3F99-854D-BF6A-A189A298B342}" type="pres">
      <dgm:prSet presAssocID="{BE12783E-FAD7-44D3-BE9F-4F6F57D3D78C}" presName="thickLine" presStyleLbl="alignNode1" presStyleIdx="1" presStyleCnt="4"/>
      <dgm:spPr/>
    </dgm:pt>
    <dgm:pt modelId="{FD7E983A-67E8-3E42-ABCD-0ADA9A16FD29}" type="pres">
      <dgm:prSet presAssocID="{BE12783E-FAD7-44D3-BE9F-4F6F57D3D78C}" presName="horz1" presStyleCnt="0"/>
      <dgm:spPr/>
    </dgm:pt>
    <dgm:pt modelId="{22CE4E2C-66EF-AC49-95EA-CD395F542D72}" type="pres">
      <dgm:prSet presAssocID="{BE12783E-FAD7-44D3-BE9F-4F6F57D3D78C}" presName="tx1" presStyleLbl="revTx" presStyleIdx="1" presStyleCnt="4"/>
      <dgm:spPr/>
    </dgm:pt>
    <dgm:pt modelId="{9F79237F-CF8A-DA48-93E8-97CB37DD8891}" type="pres">
      <dgm:prSet presAssocID="{BE12783E-FAD7-44D3-BE9F-4F6F57D3D78C}" presName="vert1" presStyleCnt="0"/>
      <dgm:spPr/>
    </dgm:pt>
    <dgm:pt modelId="{72EBE376-9AA7-B84B-8F01-2304B316BB87}" type="pres">
      <dgm:prSet presAssocID="{796415A3-1764-493D-8042-57B8AF5810BC}" presName="thickLine" presStyleLbl="alignNode1" presStyleIdx="2" presStyleCnt="4"/>
      <dgm:spPr/>
    </dgm:pt>
    <dgm:pt modelId="{D71636E9-8B7A-204B-B9A1-F4ED81BE6384}" type="pres">
      <dgm:prSet presAssocID="{796415A3-1764-493D-8042-57B8AF5810BC}" presName="horz1" presStyleCnt="0"/>
      <dgm:spPr/>
    </dgm:pt>
    <dgm:pt modelId="{6ED09E16-BC1F-0E47-9E57-78C7B253DBAD}" type="pres">
      <dgm:prSet presAssocID="{796415A3-1764-493D-8042-57B8AF5810BC}" presName="tx1" presStyleLbl="revTx" presStyleIdx="2" presStyleCnt="4"/>
      <dgm:spPr/>
    </dgm:pt>
    <dgm:pt modelId="{BB4F2C90-A152-964B-95C3-0FC06F00D21B}" type="pres">
      <dgm:prSet presAssocID="{796415A3-1764-493D-8042-57B8AF5810BC}" presName="vert1" presStyleCnt="0"/>
      <dgm:spPr/>
    </dgm:pt>
    <dgm:pt modelId="{9C502927-15D9-4742-B41B-58A3ECE1B01E}" type="pres">
      <dgm:prSet presAssocID="{E8CAE4B0-D0CD-41A2-93DB-29D75327376F}" presName="thickLine" presStyleLbl="alignNode1" presStyleIdx="3" presStyleCnt="4"/>
      <dgm:spPr/>
    </dgm:pt>
    <dgm:pt modelId="{8CD71553-44B2-7B4C-836C-7DF633364646}" type="pres">
      <dgm:prSet presAssocID="{E8CAE4B0-D0CD-41A2-93DB-29D75327376F}" presName="horz1" presStyleCnt="0"/>
      <dgm:spPr/>
    </dgm:pt>
    <dgm:pt modelId="{093E68ED-2E67-9F4B-89FE-20D291619962}" type="pres">
      <dgm:prSet presAssocID="{E8CAE4B0-D0CD-41A2-93DB-29D75327376F}" presName="tx1" presStyleLbl="revTx" presStyleIdx="3" presStyleCnt="4"/>
      <dgm:spPr/>
    </dgm:pt>
    <dgm:pt modelId="{D93D0585-68EB-204C-A975-B5B1B9FD4460}" type="pres">
      <dgm:prSet presAssocID="{E8CAE4B0-D0CD-41A2-93DB-29D75327376F}" presName="vert1" presStyleCnt="0"/>
      <dgm:spPr/>
    </dgm:pt>
  </dgm:ptLst>
  <dgm:cxnLst>
    <dgm:cxn modelId="{1472A009-76D9-7545-A6F8-F32E0EF57384}" type="presOf" srcId="{BE12783E-FAD7-44D3-BE9F-4F6F57D3D78C}" destId="{22CE4E2C-66EF-AC49-95EA-CD395F542D72}" srcOrd="0" destOrd="0" presId="urn:microsoft.com/office/officeart/2008/layout/LinedList"/>
    <dgm:cxn modelId="{810E3548-6C79-44A5-94C2-BD22C1B112B5}" srcId="{321EC3F5-5B98-4B53-9B80-73678D297CB4}" destId="{796415A3-1764-493D-8042-57B8AF5810BC}" srcOrd="2" destOrd="0" parTransId="{3042C59D-5526-45F5-B638-1BECAD7FC577}" sibTransId="{FF1EFE7E-16E8-4466-AE06-DCD6E502993D}"/>
    <dgm:cxn modelId="{74E6C77B-1D8F-4E8C-A065-BF629A39929E}" srcId="{321EC3F5-5B98-4B53-9B80-73678D297CB4}" destId="{E8CAE4B0-D0CD-41A2-93DB-29D75327376F}" srcOrd="3" destOrd="0" parTransId="{0EB85A4C-7850-43DB-9A89-3AD9777F6822}" sibTransId="{39251E3A-FED0-4199-AB7E-B59CCE651EC6}"/>
    <dgm:cxn modelId="{67F4B582-FCC5-344B-91C1-073096349670}" type="presOf" srcId="{796415A3-1764-493D-8042-57B8AF5810BC}" destId="{6ED09E16-BC1F-0E47-9E57-78C7B253DBAD}" srcOrd="0" destOrd="0" presId="urn:microsoft.com/office/officeart/2008/layout/LinedList"/>
    <dgm:cxn modelId="{95463BAA-5674-AC4D-A7AF-86E7D27B7A4A}" type="presOf" srcId="{9E7DD4D4-DC02-4F65-A8C3-572774A28EF6}" destId="{45BBF02C-0A38-EA4C-A0F9-89A04EB84EBB}" srcOrd="0" destOrd="0" presId="urn:microsoft.com/office/officeart/2008/layout/LinedList"/>
    <dgm:cxn modelId="{854F19B3-8644-A24A-8A74-159CDF7D28A9}" type="presOf" srcId="{321EC3F5-5B98-4B53-9B80-73678D297CB4}" destId="{F62DF39A-D3D3-FC4D-AE1D-E99EC7A92E3C}" srcOrd="0" destOrd="0" presId="urn:microsoft.com/office/officeart/2008/layout/LinedList"/>
    <dgm:cxn modelId="{E96812C3-FFF7-904E-A348-84F66537FCE8}" type="presOf" srcId="{E8CAE4B0-D0CD-41A2-93DB-29D75327376F}" destId="{093E68ED-2E67-9F4B-89FE-20D291619962}" srcOrd="0" destOrd="0" presId="urn:microsoft.com/office/officeart/2008/layout/LinedList"/>
    <dgm:cxn modelId="{CF446BDC-D6EB-466C-8EB9-C30BED218B33}" srcId="{321EC3F5-5B98-4B53-9B80-73678D297CB4}" destId="{BE12783E-FAD7-44D3-BE9F-4F6F57D3D78C}" srcOrd="1" destOrd="0" parTransId="{6B70370B-28C7-4909-B47B-FD19FD457B67}" sibTransId="{E8B16E01-6E60-458F-BCE5-AD6C7566CFCF}"/>
    <dgm:cxn modelId="{2375DCF1-CBB0-4767-978B-B7F2F15F7AFB}" srcId="{321EC3F5-5B98-4B53-9B80-73678D297CB4}" destId="{9E7DD4D4-DC02-4F65-A8C3-572774A28EF6}" srcOrd="0" destOrd="0" parTransId="{E0D93BAD-540F-4CA1-B1DE-B2BA38F443C3}" sibTransId="{2057FB9D-D202-4548-9342-5D7CDE7E7547}"/>
    <dgm:cxn modelId="{98D231B6-F05A-EC42-9D84-12181943F24B}" type="presParOf" srcId="{F62DF39A-D3D3-FC4D-AE1D-E99EC7A92E3C}" destId="{EE1D250B-FFF3-7845-A2E7-2A124B11B967}" srcOrd="0" destOrd="0" presId="urn:microsoft.com/office/officeart/2008/layout/LinedList"/>
    <dgm:cxn modelId="{BBC215AF-DF94-2542-BA18-53F8657BA69B}" type="presParOf" srcId="{F62DF39A-D3D3-FC4D-AE1D-E99EC7A92E3C}" destId="{9D8107EB-7666-974E-8C1C-42A500BB0D43}" srcOrd="1" destOrd="0" presId="urn:microsoft.com/office/officeart/2008/layout/LinedList"/>
    <dgm:cxn modelId="{2F1E9679-D4B4-3B46-8F55-01FA071D2F43}" type="presParOf" srcId="{9D8107EB-7666-974E-8C1C-42A500BB0D43}" destId="{45BBF02C-0A38-EA4C-A0F9-89A04EB84EBB}" srcOrd="0" destOrd="0" presId="urn:microsoft.com/office/officeart/2008/layout/LinedList"/>
    <dgm:cxn modelId="{EDFFB902-C831-1F4B-96E2-84AAE40365F4}" type="presParOf" srcId="{9D8107EB-7666-974E-8C1C-42A500BB0D43}" destId="{30D48F54-E659-5A46-969D-F8A84B1B55B3}" srcOrd="1" destOrd="0" presId="urn:microsoft.com/office/officeart/2008/layout/LinedList"/>
    <dgm:cxn modelId="{8D85000F-3382-054B-B158-BA6271584E74}" type="presParOf" srcId="{F62DF39A-D3D3-FC4D-AE1D-E99EC7A92E3C}" destId="{753F858C-3F99-854D-BF6A-A189A298B342}" srcOrd="2" destOrd="0" presId="urn:microsoft.com/office/officeart/2008/layout/LinedList"/>
    <dgm:cxn modelId="{36A660A2-81FE-DB40-855E-3CF391CA208A}" type="presParOf" srcId="{F62DF39A-D3D3-FC4D-AE1D-E99EC7A92E3C}" destId="{FD7E983A-67E8-3E42-ABCD-0ADA9A16FD29}" srcOrd="3" destOrd="0" presId="urn:microsoft.com/office/officeart/2008/layout/LinedList"/>
    <dgm:cxn modelId="{05141649-4569-8345-9980-C8E97B18F5D8}" type="presParOf" srcId="{FD7E983A-67E8-3E42-ABCD-0ADA9A16FD29}" destId="{22CE4E2C-66EF-AC49-95EA-CD395F542D72}" srcOrd="0" destOrd="0" presId="urn:microsoft.com/office/officeart/2008/layout/LinedList"/>
    <dgm:cxn modelId="{375E0B14-616A-7F42-A12D-B7ACE51BCF30}" type="presParOf" srcId="{FD7E983A-67E8-3E42-ABCD-0ADA9A16FD29}" destId="{9F79237F-CF8A-DA48-93E8-97CB37DD8891}" srcOrd="1" destOrd="0" presId="urn:microsoft.com/office/officeart/2008/layout/LinedList"/>
    <dgm:cxn modelId="{1939D480-B903-8040-81BF-F5D08647F157}" type="presParOf" srcId="{F62DF39A-D3D3-FC4D-AE1D-E99EC7A92E3C}" destId="{72EBE376-9AA7-B84B-8F01-2304B316BB87}" srcOrd="4" destOrd="0" presId="urn:microsoft.com/office/officeart/2008/layout/LinedList"/>
    <dgm:cxn modelId="{70EFE53B-EAD0-FB44-BD82-A1353B1180B2}" type="presParOf" srcId="{F62DF39A-D3D3-FC4D-AE1D-E99EC7A92E3C}" destId="{D71636E9-8B7A-204B-B9A1-F4ED81BE6384}" srcOrd="5" destOrd="0" presId="urn:microsoft.com/office/officeart/2008/layout/LinedList"/>
    <dgm:cxn modelId="{744DF827-EBC4-A247-8DF2-B480498E05DC}" type="presParOf" srcId="{D71636E9-8B7A-204B-B9A1-F4ED81BE6384}" destId="{6ED09E16-BC1F-0E47-9E57-78C7B253DBAD}" srcOrd="0" destOrd="0" presId="urn:microsoft.com/office/officeart/2008/layout/LinedList"/>
    <dgm:cxn modelId="{9402726C-3142-504D-87E4-B2A7BB3B520E}" type="presParOf" srcId="{D71636E9-8B7A-204B-B9A1-F4ED81BE6384}" destId="{BB4F2C90-A152-964B-95C3-0FC06F00D21B}" srcOrd="1" destOrd="0" presId="urn:microsoft.com/office/officeart/2008/layout/LinedList"/>
    <dgm:cxn modelId="{96FF49FF-642B-A147-A4C5-45433C3C6A14}" type="presParOf" srcId="{F62DF39A-D3D3-FC4D-AE1D-E99EC7A92E3C}" destId="{9C502927-15D9-4742-B41B-58A3ECE1B01E}" srcOrd="6" destOrd="0" presId="urn:microsoft.com/office/officeart/2008/layout/LinedList"/>
    <dgm:cxn modelId="{A4C2528F-DF7B-4B4D-A822-9F21A3F39C81}" type="presParOf" srcId="{F62DF39A-D3D3-FC4D-AE1D-E99EC7A92E3C}" destId="{8CD71553-44B2-7B4C-836C-7DF633364646}" srcOrd="7" destOrd="0" presId="urn:microsoft.com/office/officeart/2008/layout/LinedList"/>
    <dgm:cxn modelId="{E7A6B7E9-6E22-BB41-A37B-A2772A562D98}" type="presParOf" srcId="{8CD71553-44B2-7B4C-836C-7DF633364646}" destId="{093E68ED-2E67-9F4B-89FE-20D291619962}" srcOrd="0" destOrd="0" presId="urn:microsoft.com/office/officeart/2008/layout/LinedList"/>
    <dgm:cxn modelId="{D7BE6363-7EE7-184D-B787-E3A2957CA703}" type="presParOf" srcId="{8CD71553-44B2-7B4C-836C-7DF633364646}" destId="{D93D0585-68EB-204C-A975-B5B1B9FD4460}"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0DC14E8-562A-4E9D-84CB-977ED6A0C1B9}" type="doc">
      <dgm:prSet loTypeId="urn:microsoft.com/office/officeart/2008/layout/LinedList" loCatId="list" qsTypeId="urn:microsoft.com/office/officeart/2005/8/quickstyle/simple1#2" qsCatId="simple" csTypeId="urn:microsoft.com/office/officeart/2005/8/colors/colorful2#2" csCatId="colorful" phldr="1"/>
      <dgm:spPr/>
      <dgm:t>
        <a:bodyPr/>
        <a:lstStyle/>
        <a:p>
          <a:endParaRPr lang="en-US"/>
        </a:p>
      </dgm:t>
    </dgm:pt>
    <dgm:pt modelId="{6F60E017-3951-4FBC-8199-CE9D1736201E}">
      <dgm:prSet/>
      <dgm:spPr/>
      <dgm:t>
        <a:bodyPr/>
        <a:lstStyle/>
        <a:p>
          <a:r>
            <a:rPr lang="en-US"/>
            <a:t>Peer Pressure</a:t>
          </a:r>
        </a:p>
      </dgm:t>
    </dgm:pt>
    <dgm:pt modelId="{2A8F0B49-B4BC-4562-8954-25C0808F2E57}" type="parTrans" cxnId="{A0E99207-6662-4DFF-8ED0-484D306A5ED5}">
      <dgm:prSet/>
      <dgm:spPr/>
      <dgm:t>
        <a:bodyPr/>
        <a:lstStyle/>
        <a:p>
          <a:endParaRPr lang="en-US"/>
        </a:p>
      </dgm:t>
    </dgm:pt>
    <dgm:pt modelId="{153D4FA1-868A-4BCA-A81A-68CF3C472D4D}" type="sibTrans" cxnId="{A0E99207-6662-4DFF-8ED0-484D306A5ED5}">
      <dgm:prSet/>
      <dgm:spPr/>
      <dgm:t>
        <a:bodyPr/>
        <a:lstStyle/>
        <a:p>
          <a:endParaRPr lang="en-US"/>
        </a:p>
      </dgm:t>
    </dgm:pt>
    <dgm:pt modelId="{7AC0088D-37A8-4505-9D7D-3FF56BAA7FB3}">
      <dgm:prSet/>
      <dgm:spPr/>
      <dgm:t>
        <a:bodyPr/>
        <a:lstStyle/>
        <a:p>
          <a:r>
            <a:rPr lang="en-US"/>
            <a:t>Lack of knowledge of risks of smoking</a:t>
          </a:r>
        </a:p>
      </dgm:t>
    </dgm:pt>
    <dgm:pt modelId="{2BF38336-FDEA-4AF7-B331-1BC99611FF60}" type="parTrans" cxnId="{C365564B-62B5-4BBD-8A51-FDDA664932CC}">
      <dgm:prSet/>
      <dgm:spPr/>
      <dgm:t>
        <a:bodyPr/>
        <a:lstStyle/>
        <a:p>
          <a:endParaRPr lang="en-US"/>
        </a:p>
      </dgm:t>
    </dgm:pt>
    <dgm:pt modelId="{5994FB04-C403-43B6-AFB6-087D036EDD81}" type="sibTrans" cxnId="{C365564B-62B5-4BBD-8A51-FDDA664932CC}">
      <dgm:prSet/>
      <dgm:spPr/>
      <dgm:t>
        <a:bodyPr/>
        <a:lstStyle/>
        <a:p>
          <a:endParaRPr lang="en-US"/>
        </a:p>
      </dgm:t>
    </dgm:pt>
    <dgm:pt modelId="{2882C492-6B85-4F1B-AAF0-A490F3CA46C8}">
      <dgm:prSet/>
      <dgm:spPr/>
      <dgm:t>
        <a:bodyPr/>
        <a:lstStyle/>
        <a:p>
          <a:r>
            <a:rPr lang="en-US"/>
            <a:t>Fear of weight gain</a:t>
          </a:r>
        </a:p>
      </dgm:t>
    </dgm:pt>
    <dgm:pt modelId="{21E0F2C5-9DC7-4460-B858-8F6B68E19F1E}" type="parTrans" cxnId="{FB387794-A001-4634-9AEC-7961BDBF049A}">
      <dgm:prSet/>
      <dgm:spPr/>
      <dgm:t>
        <a:bodyPr/>
        <a:lstStyle/>
        <a:p>
          <a:endParaRPr lang="en-US"/>
        </a:p>
      </dgm:t>
    </dgm:pt>
    <dgm:pt modelId="{9230D03A-0ADF-4473-BADE-BAD418431D85}" type="sibTrans" cxnId="{FB387794-A001-4634-9AEC-7961BDBF049A}">
      <dgm:prSet/>
      <dgm:spPr/>
      <dgm:t>
        <a:bodyPr/>
        <a:lstStyle/>
        <a:p>
          <a:endParaRPr lang="en-US"/>
        </a:p>
      </dgm:t>
    </dgm:pt>
    <dgm:pt modelId="{5F5180DF-C9D6-4B84-8D2B-D80F23476642}">
      <dgm:prSet/>
      <dgm:spPr/>
      <dgm:t>
        <a:bodyPr/>
        <a:lstStyle/>
        <a:p>
          <a:r>
            <a:rPr lang="en-US"/>
            <a:t>Not able to deal with stress any other way</a:t>
          </a:r>
        </a:p>
      </dgm:t>
    </dgm:pt>
    <dgm:pt modelId="{D60DDFB5-4DFE-4BA6-8BE3-40C0B4EC0259}" type="parTrans" cxnId="{D4F40F15-674A-4C16-8A55-AE678EC8A63E}">
      <dgm:prSet/>
      <dgm:spPr/>
      <dgm:t>
        <a:bodyPr/>
        <a:lstStyle/>
        <a:p>
          <a:endParaRPr lang="en-US"/>
        </a:p>
      </dgm:t>
    </dgm:pt>
    <dgm:pt modelId="{CCD77041-5331-461A-90AE-6ABBEE9836DD}" type="sibTrans" cxnId="{D4F40F15-674A-4C16-8A55-AE678EC8A63E}">
      <dgm:prSet/>
      <dgm:spPr/>
      <dgm:t>
        <a:bodyPr/>
        <a:lstStyle/>
        <a:p>
          <a:endParaRPr lang="en-US"/>
        </a:p>
      </dgm:t>
    </dgm:pt>
    <dgm:pt modelId="{19D9675C-7606-4CAF-8498-24F8BAAEE021}">
      <dgm:prSet/>
      <dgm:spPr/>
      <dgm:t>
        <a:bodyPr/>
        <a:lstStyle/>
        <a:p>
          <a:r>
            <a:rPr lang="en-US"/>
            <a:t>Socially acceptable habit</a:t>
          </a:r>
        </a:p>
      </dgm:t>
    </dgm:pt>
    <dgm:pt modelId="{6DAA38A3-DB1F-4399-884F-70D1F163612E}" type="parTrans" cxnId="{FFD832EE-A9BC-40AA-9838-AE9F2A6D0565}">
      <dgm:prSet/>
      <dgm:spPr/>
      <dgm:t>
        <a:bodyPr/>
        <a:lstStyle/>
        <a:p>
          <a:endParaRPr lang="en-US"/>
        </a:p>
      </dgm:t>
    </dgm:pt>
    <dgm:pt modelId="{DC169F42-9422-4946-8112-7B5A7CC128ED}" type="sibTrans" cxnId="{FFD832EE-A9BC-40AA-9838-AE9F2A6D0565}">
      <dgm:prSet/>
      <dgm:spPr/>
      <dgm:t>
        <a:bodyPr/>
        <a:lstStyle/>
        <a:p>
          <a:endParaRPr lang="en-US"/>
        </a:p>
      </dgm:t>
    </dgm:pt>
    <dgm:pt modelId="{D432B1F0-725B-4BA0-A54B-7CDA23516F8F}">
      <dgm:prSet/>
      <dgm:spPr/>
      <dgm:t>
        <a:bodyPr/>
        <a:lstStyle/>
        <a:p>
          <a:r>
            <a:rPr lang="en-US" dirty="0"/>
            <a:t>Don’t know how or where to access help</a:t>
          </a:r>
        </a:p>
      </dgm:t>
    </dgm:pt>
    <dgm:pt modelId="{A52300AB-6BB4-4388-963B-922D97BB3599}" type="parTrans" cxnId="{F6502FBC-FC5F-4AB9-B5F3-94E75CDAD7EC}">
      <dgm:prSet/>
      <dgm:spPr/>
      <dgm:t>
        <a:bodyPr/>
        <a:lstStyle/>
        <a:p>
          <a:endParaRPr lang="en-US"/>
        </a:p>
      </dgm:t>
    </dgm:pt>
    <dgm:pt modelId="{C550CAD5-8F93-4C4F-9B8C-3025D44E2D35}" type="sibTrans" cxnId="{F6502FBC-FC5F-4AB9-B5F3-94E75CDAD7EC}">
      <dgm:prSet/>
      <dgm:spPr/>
      <dgm:t>
        <a:bodyPr/>
        <a:lstStyle/>
        <a:p>
          <a:endParaRPr lang="en-US"/>
        </a:p>
      </dgm:t>
    </dgm:pt>
    <dgm:pt modelId="{B9E00E2F-F85A-6941-A22A-C793E1F6A669}">
      <dgm:prSet/>
      <dgm:spPr/>
      <dgm:t>
        <a:bodyPr/>
        <a:lstStyle/>
        <a:p>
          <a:r>
            <a:rPr lang="en-US" dirty="0"/>
            <a:t>Can't afford cessation products</a:t>
          </a:r>
        </a:p>
      </dgm:t>
    </dgm:pt>
    <dgm:pt modelId="{59F9963D-5BB4-FB41-8048-ACFD4FF6058F}" type="parTrans" cxnId="{F01F5167-2755-DF41-AE9C-E70DD4792476}">
      <dgm:prSet/>
      <dgm:spPr/>
    </dgm:pt>
    <dgm:pt modelId="{3A917AAD-82EA-7C45-A9CD-9C0ECE2D4EA1}" type="sibTrans" cxnId="{F01F5167-2755-DF41-AE9C-E70DD4792476}">
      <dgm:prSet/>
      <dgm:spPr/>
    </dgm:pt>
    <dgm:pt modelId="{EA8BCA0C-ED45-404F-9923-5557A73B05AC}" type="pres">
      <dgm:prSet presAssocID="{40DC14E8-562A-4E9D-84CB-977ED6A0C1B9}" presName="vert0" presStyleCnt="0">
        <dgm:presLayoutVars>
          <dgm:dir/>
          <dgm:animOne val="branch"/>
          <dgm:animLvl val="lvl"/>
        </dgm:presLayoutVars>
      </dgm:prSet>
      <dgm:spPr/>
    </dgm:pt>
    <dgm:pt modelId="{2CE3198F-3335-3644-9B7F-918BBA244022}" type="pres">
      <dgm:prSet presAssocID="{6F60E017-3951-4FBC-8199-CE9D1736201E}" presName="thickLine" presStyleLbl="alignNode1" presStyleIdx="0" presStyleCnt="7"/>
      <dgm:spPr/>
    </dgm:pt>
    <dgm:pt modelId="{1D868456-9DDA-3C45-939F-8E0E7766BD77}" type="pres">
      <dgm:prSet presAssocID="{6F60E017-3951-4FBC-8199-CE9D1736201E}" presName="horz1" presStyleCnt="0"/>
      <dgm:spPr/>
    </dgm:pt>
    <dgm:pt modelId="{0A5209C9-6E04-BF4F-97BA-837165D34D82}" type="pres">
      <dgm:prSet presAssocID="{6F60E017-3951-4FBC-8199-CE9D1736201E}" presName="tx1" presStyleLbl="revTx" presStyleIdx="0" presStyleCnt="7"/>
      <dgm:spPr/>
    </dgm:pt>
    <dgm:pt modelId="{BABF28B2-1C69-DC4F-AA2D-4769CD2DD6B8}" type="pres">
      <dgm:prSet presAssocID="{6F60E017-3951-4FBC-8199-CE9D1736201E}" presName="vert1" presStyleCnt="0"/>
      <dgm:spPr/>
    </dgm:pt>
    <dgm:pt modelId="{4C9CE435-1F1A-DB49-9B7B-C45F305A7361}" type="pres">
      <dgm:prSet presAssocID="{7AC0088D-37A8-4505-9D7D-3FF56BAA7FB3}" presName="thickLine" presStyleLbl="alignNode1" presStyleIdx="1" presStyleCnt="7"/>
      <dgm:spPr/>
    </dgm:pt>
    <dgm:pt modelId="{1459957B-B81E-B546-BE5A-0F22483752B9}" type="pres">
      <dgm:prSet presAssocID="{7AC0088D-37A8-4505-9D7D-3FF56BAA7FB3}" presName="horz1" presStyleCnt="0"/>
      <dgm:spPr/>
    </dgm:pt>
    <dgm:pt modelId="{3023E05A-351C-924D-B67D-330C0095533E}" type="pres">
      <dgm:prSet presAssocID="{7AC0088D-37A8-4505-9D7D-3FF56BAA7FB3}" presName="tx1" presStyleLbl="revTx" presStyleIdx="1" presStyleCnt="7"/>
      <dgm:spPr/>
    </dgm:pt>
    <dgm:pt modelId="{B40DE8C3-03C5-DF42-AD08-840A64BD8503}" type="pres">
      <dgm:prSet presAssocID="{7AC0088D-37A8-4505-9D7D-3FF56BAA7FB3}" presName="vert1" presStyleCnt="0"/>
      <dgm:spPr/>
    </dgm:pt>
    <dgm:pt modelId="{82F3DA71-2A1A-B543-9179-E9F0011D3FEA}" type="pres">
      <dgm:prSet presAssocID="{2882C492-6B85-4F1B-AAF0-A490F3CA46C8}" presName="thickLine" presStyleLbl="alignNode1" presStyleIdx="2" presStyleCnt="7"/>
      <dgm:spPr/>
    </dgm:pt>
    <dgm:pt modelId="{450F6809-F9F8-3047-9E46-40B6482C8C3D}" type="pres">
      <dgm:prSet presAssocID="{2882C492-6B85-4F1B-AAF0-A490F3CA46C8}" presName="horz1" presStyleCnt="0"/>
      <dgm:spPr/>
    </dgm:pt>
    <dgm:pt modelId="{3F1A8888-B1FE-1D49-BC30-241934D37C14}" type="pres">
      <dgm:prSet presAssocID="{2882C492-6B85-4F1B-AAF0-A490F3CA46C8}" presName="tx1" presStyleLbl="revTx" presStyleIdx="2" presStyleCnt="7"/>
      <dgm:spPr/>
    </dgm:pt>
    <dgm:pt modelId="{EE8DCF41-241A-A84D-A1EA-645F3437D1C9}" type="pres">
      <dgm:prSet presAssocID="{2882C492-6B85-4F1B-AAF0-A490F3CA46C8}" presName="vert1" presStyleCnt="0"/>
      <dgm:spPr/>
    </dgm:pt>
    <dgm:pt modelId="{D5681A64-285A-AE46-8600-3938BA7DF9AA}" type="pres">
      <dgm:prSet presAssocID="{5F5180DF-C9D6-4B84-8D2B-D80F23476642}" presName="thickLine" presStyleLbl="alignNode1" presStyleIdx="3" presStyleCnt="7"/>
      <dgm:spPr/>
    </dgm:pt>
    <dgm:pt modelId="{37BA1A33-408F-0E40-9984-BFBE37BFCCEE}" type="pres">
      <dgm:prSet presAssocID="{5F5180DF-C9D6-4B84-8D2B-D80F23476642}" presName="horz1" presStyleCnt="0"/>
      <dgm:spPr/>
    </dgm:pt>
    <dgm:pt modelId="{5DB92E8E-27D6-AF41-8733-51977A91CBA1}" type="pres">
      <dgm:prSet presAssocID="{5F5180DF-C9D6-4B84-8D2B-D80F23476642}" presName="tx1" presStyleLbl="revTx" presStyleIdx="3" presStyleCnt="7"/>
      <dgm:spPr/>
    </dgm:pt>
    <dgm:pt modelId="{A2FCBF73-8CD8-2D4C-93B6-C27694BA3D86}" type="pres">
      <dgm:prSet presAssocID="{5F5180DF-C9D6-4B84-8D2B-D80F23476642}" presName="vert1" presStyleCnt="0"/>
      <dgm:spPr/>
    </dgm:pt>
    <dgm:pt modelId="{06C263CD-703A-4743-97C7-FD8CEAB4F52E}" type="pres">
      <dgm:prSet presAssocID="{19D9675C-7606-4CAF-8498-24F8BAAEE021}" presName="thickLine" presStyleLbl="alignNode1" presStyleIdx="4" presStyleCnt="7"/>
      <dgm:spPr/>
    </dgm:pt>
    <dgm:pt modelId="{045C4414-15F5-0545-BC20-8679813FB2F8}" type="pres">
      <dgm:prSet presAssocID="{19D9675C-7606-4CAF-8498-24F8BAAEE021}" presName="horz1" presStyleCnt="0"/>
      <dgm:spPr/>
    </dgm:pt>
    <dgm:pt modelId="{93E08864-7283-2348-A782-EDB8F0D8781B}" type="pres">
      <dgm:prSet presAssocID="{19D9675C-7606-4CAF-8498-24F8BAAEE021}" presName="tx1" presStyleLbl="revTx" presStyleIdx="4" presStyleCnt="7"/>
      <dgm:spPr/>
    </dgm:pt>
    <dgm:pt modelId="{EB2C588B-8BD0-4148-A4D0-08C9EB2C4B43}" type="pres">
      <dgm:prSet presAssocID="{19D9675C-7606-4CAF-8498-24F8BAAEE021}" presName="vert1" presStyleCnt="0"/>
      <dgm:spPr/>
    </dgm:pt>
    <dgm:pt modelId="{6704E0FD-B86C-144B-85EB-E665A45F59BC}" type="pres">
      <dgm:prSet presAssocID="{D432B1F0-725B-4BA0-A54B-7CDA23516F8F}" presName="thickLine" presStyleLbl="alignNode1" presStyleIdx="5" presStyleCnt="7"/>
      <dgm:spPr/>
    </dgm:pt>
    <dgm:pt modelId="{334C892D-9EF5-8C4B-8DA9-9BF05DC651D5}" type="pres">
      <dgm:prSet presAssocID="{D432B1F0-725B-4BA0-A54B-7CDA23516F8F}" presName="horz1" presStyleCnt="0"/>
      <dgm:spPr/>
    </dgm:pt>
    <dgm:pt modelId="{E14F0067-FDE6-3A4E-9BA9-2521F5053B41}" type="pres">
      <dgm:prSet presAssocID="{D432B1F0-725B-4BA0-A54B-7CDA23516F8F}" presName="tx1" presStyleLbl="revTx" presStyleIdx="5" presStyleCnt="7"/>
      <dgm:spPr/>
    </dgm:pt>
    <dgm:pt modelId="{68EE49FF-D1C0-9242-9BAB-E00E7240DFE2}" type="pres">
      <dgm:prSet presAssocID="{D432B1F0-725B-4BA0-A54B-7CDA23516F8F}" presName="vert1" presStyleCnt="0"/>
      <dgm:spPr/>
    </dgm:pt>
    <dgm:pt modelId="{D812A9DC-F3B1-BA48-B2D5-C5EC3071EF80}" type="pres">
      <dgm:prSet presAssocID="{B9E00E2F-F85A-6941-A22A-C793E1F6A669}" presName="thickLine" presStyleLbl="alignNode1" presStyleIdx="6" presStyleCnt="7"/>
      <dgm:spPr/>
    </dgm:pt>
    <dgm:pt modelId="{84078951-1857-5B41-8677-B88866318792}" type="pres">
      <dgm:prSet presAssocID="{B9E00E2F-F85A-6941-A22A-C793E1F6A669}" presName="horz1" presStyleCnt="0"/>
      <dgm:spPr/>
    </dgm:pt>
    <dgm:pt modelId="{A92C1D8F-FDA5-3E40-86B0-BFE0F667984E}" type="pres">
      <dgm:prSet presAssocID="{B9E00E2F-F85A-6941-A22A-C793E1F6A669}" presName="tx1" presStyleLbl="revTx" presStyleIdx="6" presStyleCnt="7"/>
      <dgm:spPr/>
    </dgm:pt>
    <dgm:pt modelId="{DE182255-82B6-DD44-9544-7BF44BA02383}" type="pres">
      <dgm:prSet presAssocID="{B9E00E2F-F85A-6941-A22A-C793E1F6A669}" presName="vert1" presStyleCnt="0"/>
      <dgm:spPr/>
    </dgm:pt>
  </dgm:ptLst>
  <dgm:cxnLst>
    <dgm:cxn modelId="{A0E99207-6662-4DFF-8ED0-484D306A5ED5}" srcId="{40DC14E8-562A-4E9D-84CB-977ED6A0C1B9}" destId="{6F60E017-3951-4FBC-8199-CE9D1736201E}" srcOrd="0" destOrd="0" parTransId="{2A8F0B49-B4BC-4562-8954-25C0808F2E57}" sibTransId="{153D4FA1-868A-4BCA-A81A-68CF3C472D4D}"/>
    <dgm:cxn modelId="{A190D711-6311-D249-8D94-1951143208CA}" type="presOf" srcId="{D432B1F0-725B-4BA0-A54B-7CDA23516F8F}" destId="{E14F0067-FDE6-3A4E-9BA9-2521F5053B41}" srcOrd="0" destOrd="0" presId="urn:microsoft.com/office/officeart/2008/layout/LinedList"/>
    <dgm:cxn modelId="{D4F40F15-674A-4C16-8A55-AE678EC8A63E}" srcId="{40DC14E8-562A-4E9D-84CB-977ED6A0C1B9}" destId="{5F5180DF-C9D6-4B84-8D2B-D80F23476642}" srcOrd="3" destOrd="0" parTransId="{D60DDFB5-4DFE-4BA6-8BE3-40C0B4EC0259}" sibTransId="{CCD77041-5331-461A-90AE-6ABBEE9836DD}"/>
    <dgm:cxn modelId="{6E414D35-7F53-B145-A599-AB2D6B91C6E9}" type="presOf" srcId="{7AC0088D-37A8-4505-9D7D-3FF56BAA7FB3}" destId="{3023E05A-351C-924D-B67D-330C0095533E}" srcOrd="0" destOrd="0" presId="urn:microsoft.com/office/officeart/2008/layout/LinedList"/>
    <dgm:cxn modelId="{C365564B-62B5-4BBD-8A51-FDDA664932CC}" srcId="{40DC14E8-562A-4E9D-84CB-977ED6A0C1B9}" destId="{7AC0088D-37A8-4505-9D7D-3FF56BAA7FB3}" srcOrd="1" destOrd="0" parTransId="{2BF38336-FDEA-4AF7-B331-1BC99611FF60}" sibTransId="{5994FB04-C403-43B6-AFB6-087D036EDD81}"/>
    <dgm:cxn modelId="{F01F5167-2755-DF41-AE9C-E70DD4792476}" srcId="{40DC14E8-562A-4E9D-84CB-977ED6A0C1B9}" destId="{B9E00E2F-F85A-6941-A22A-C793E1F6A669}" srcOrd="6" destOrd="0" parTransId="{59F9963D-5BB4-FB41-8048-ACFD4FF6058F}" sibTransId="{3A917AAD-82EA-7C45-A9CD-9C0ECE2D4EA1}"/>
    <dgm:cxn modelId="{0980C370-EC70-514C-8D5F-399364B03976}" type="presOf" srcId="{5F5180DF-C9D6-4B84-8D2B-D80F23476642}" destId="{5DB92E8E-27D6-AF41-8733-51977A91CBA1}" srcOrd="0" destOrd="0" presId="urn:microsoft.com/office/officeart/2008/layout/LinedList"/>
    <dgm:cxn modelId="{FB387794-A001-4634-9AEC-7961BDBF049A}" srcId="{40DC14E8-562A-4E9D-84CB-977ED6A0C1B9}" destId="{2882C492-6B85-4F1B-AAF0-A490F3CA46C8}" srcOrd="2" destOrd="0" parTransId="{21E0F2C5-9DC7-4460-B858-8F6B68E19F1E}" sibTransId="{9230D03A-0ADF-4473-BADE-BAD418431D85}"/>
    <dgm:cxn modelId="{9A8679B2-FA8A-5B45-B73D-DE3A6E43D79D}" type="presOf" srcId="{2882C492-6B85-4F1B-AAF0-A490F3CA46C8}" destId="{3F1A8888-B1FE-1D49-BC30-241934D37C14}" srcOrd="0" destOrd="0" presId="urn:microsoft.com/office/officeart/2008/layout/LinedList"/>
    <dgm:cxn modelId="{F6502FBC-FC5F-4AB9-B5F3-94E75CDAD7EC}" srcId="{40DC14E8-562A-4E9D-84CB-977ED6A0C1B9}" destId="{D432B1F0-725B-4BA0-A54B-7CDA23516F8F}" srcOrd="5" destOrd="0" parTransId="{A52300AB-6BB4-4388-963B-922D97BB3599}" sibTransId="{C550CAD5-8F93-4C4F-9B8C-3025D44E2D35}"/>
    <dgm:cxn modelId="{E2250ABF-9AAB-A045-8AA8-0E0FFACB616A}" type="presOf" srcId="{19D9675C-7606-4CAF-8498-24F8BAAEE021}" destId="{93E08864-7283-2348-A782-EDB8F0D8781B}" srcOrd="0" destOrd="0" presId="urn:microsoft.com/office/officeart/2008/layout/LinedList"/>
    <dgm:cxn modelId="{3643BEC4-6E27-A947-A7AA-463BFEA85160}" type="presOf" srcId="{B9E00E2F-F85A-6941-A22A-C793E1F6A669}" destId="{A92C1D8F-FDA5-3E40-86B0-BFE0F667984E}" srcOrd="0" destOrd="0" presId="urn:microsoft.com/office/officeart/2008/layout/LinedList"/>
    <dgm:cxn modelId="{4C0D1CD1-76EF-1B4E-A1C0-5360FFA289A8}" type="presOf" srcId="{40DC14E8-562A-4E9D-84CB-977ED6A0C1B9}" destId="{EA8BCA0C-ED45-404F-9923-5557A73B05AC}" srcOrd="0" destOrd="0" presId="urn:microsoft.com/office/officeart/2008/layout/LinedList"/>
    <dgm:cxn modelId="{FFD832EE-A9BC-40AA-9838-AE9F2A6D0565}" srcId="{40DC14E8-562A-4E9D-84CB-977ED6A0C1B9}" destId="{19D9675C-7606-4CAF-8498-24F8BAAEE021}" srcOrd="4" destOrd="0" parTransId="{6DAA38A3-DB1F-4399-884F-70D1F163612E}" sibTransId="{DC169F42-9422-4946-8112-7B5A7CC128ED}"/>
    <dgm:cxn modelId="{E76424F3-1E9A-FD44-9E07-3CF8DFBF6B98}" type="presOf" srcId="{6F60E017-3951-4FBC-8199-CE9D1736201E}" destId="{0A5209C9-6E04-BF4F-97BA-837165D34D82}" srcOrd="0" destOrd="0" presId="urn:microsoft.com/office/officeart/2008/layout/LinedList"/>
    <dgm:cxn modelId="{757D0D49-706F-044A-A38F-4DF965E7D1F7}" type="presParOf" srcId="{EA8BCA0C-ED45-404F-9923-5557A73B05AC}" destId="{2CE3198F-3335-3644-9B7F-918BBA244022}" srcOrd="0" destOrd="0" presId="urn:microsoft.com/office/officeart/2008/layout/LinedList"/>
    <dgm:cxn modelId="{56C7F1CC-688D-6745-9CAF-034A8B595E68}" type="presParOf" srcId="{EA8BCA0C-ED45-404F-9923-5557A73B05AC}" destId="{1D868456-9DDA-3C45-939F-8E0E7766BD77}" srcOrd="1" destOrd="0" presId="urn:microsoft.com/office/officeart/2008/layout/LinedList"/>
    <dgm:cxn modelId="{0B9F9FAD-4F42-CB4B-B5B7-4555C091444D}" type="presParOf" srcId="{1D868456-9DDA-3C45-939F-8E0E7766BD77}" destId="{0A5209C9-6E04-BF4F-97BA-837165D34D82}" srcOrd="0" destOrd="0" presId="urn:microsoft.com/office/officeart/2008/layout/LinedList"/>
    <dgm:cxn modelId="{BD2AFC25-3D1A-5647-8C51-1497B537C88C}" type="presParOf" srcId="{1D868456-9DDA-3C45-939F-8E0E7766BD77}" destId="{BABF28B2-1C69-DC4F-AA2D-4769CD2DD6B8}" srcOrd="1" destOrd="0" presId="urn:microsoft.com/office/officeart/2008/layout/LinedList"/>
    <dgm:cxn modelId="{94FE18E9-9B1A-FC49-8D53-E1C66FECB1B5}" type="presParOf" srcId="{EA8BCA0C-ED45-404F-9923-5557A73B05AC}" destId="{4C9CE435-1F1A-DB49-9B7B-C45F305A7361}" srcOrd="2" destOrd="0" presId="urn:microsoft.com/office/officeart/2008/layout/LinedList"/>
    <dgm:cxn modelId="{0977EAEA-82F3-6641-A0BF-2FF9A18E3EB0}" type="presParOf" srcId="{EA8BCA0C-ED45-404F-9923-5557A73B05AC}" destId="{1459957B-B81E-B546-BE5A-0F22483752B9}" srcOrd="3" destOrd="0" presId="urn:microsoft.com/office/officeart/2008/layout/LinedList"/>
    <dgm:cxn modelId="{964FCE6A-5176-4048-95F3-C2EBA9FF4AD2}" type="presParOf" srcId="{1459957B-B81E-B546-BE5A-0F22483752B9}" destId="{3023E05A-351C-924D-B67D-330C0095533E}" srcOrd="0" destOrd="0" presId="urn:microsoft.com/office/officeart/2008/layout/LinedList"/>
    <dgm:cxn modelId="{D64DCC92-5F53-A845-ACE7-19B89DA9DEC4}" type="presParOf" srcId="{1459957B-B81E-B546-BE5A-0F22483752B9}" destId="{B40DE8C3-03C5-DF42-AD08-840A64BD8503}" srcOrd="1" destOrd="0" presId="urn:microsoft.com/office/officeart/2008/layout/LinedList"/>
    <dgm:cxn modelId="{2C329C11-796C-2A4F-860B-DA27F0D30031}" type="presParOf" srcId="{EA8BCA0C-ED45-404F-9923-5557A73B05AC}" destId="{82F3DA71-2A1A-B543-9179-E9F0011D3FEA}" srcOrd="4" destOrd="0" presId="urn:microsoft.com/office/officeart/2008/layout/LinedList"/>
    <dgm:cxn modelId="{705B94CA-C9D1-E74C-A63A-8D8F26D623F4}" type="presParOf" srcId="{EA8BCA0C-ED45-404F-9923-5557A73B05AC}" destId="{450F6809-F9F8-3047-9E46-40B6482C8C3D}" srcOrd="5" destOrd="0" presId="urn:microsoft.com/office/officeart/2008/layout/LinedList"/>
    <dgm:cxn modelId="{712E4C9F-9AC8-2F4A-A845-C34DA95EDF13}" type="presParOf" srcId="{450F6809-F9F8-3047-9E46-40B6482C8C3D}" destId="{3F1A8888-B1FE-1D49-BC30-241934D37C14}" srcOrd="0" destOrd="0" presId="urn:microsoft.com/office/officeart/2008/layout/LinedList"/>
    <dgm:cxn modelId="{E6C31732-AFAB-4846-AE0B-2750D8095583}" type="presParOf" srcId="{450F6809-F9F8-3047-9E46-40B6482C8C3D}" destId="{EE8DCF41-241A-A84D-A1EA-645F3437D1C9}" srcOrd="1" destOrd="0" presId="urn:microsoft.com/office/officeart/2008/layout/LinedList"/>
    <dgm:cxn modelId="{BED08A1A-11BE-EF42-BD2C-777633873920}" type="presParOf" srcId="{EA8BCA0C-ED45-404F-9923-5557A73B05AC}" destId="{D5681A64-285A-AE46-8600-3938BA7DF9AA}" srcOrd="6" destOrd="0" presId="urn:microsoft.com/office/officeart/2008/layout/LinedList"/>
    <dgm:cxn modelId="{3E46C96E-B9BD-6B4D-AFA7-85D31841F28A}" type="presParOf" srcId="{EA8BCA0C-ED45-404F-9923-5557A73B05AC}" destId="{37BA1A33-408F-0E40-9984-BFBE37BFCCEE}" srcOrd="7" destOrd="0" presId="urn:microsoft.com/office/officeart/2008/layout/LinedList"/>
    <dgm:cxn modelId="{20125E6C-9B0C-774A-B873-1F6BC89F8E4D}" type="presParOf" srcId="{37BA1A33-408F-0E40-9984-BFBE37BFCCEE}" destId="{5DB92E8E-27D6-AF41-8733-51977A91CBA1}" srcOrd="0" destOrd="0" presId="urn:microsoft.com/office/officeart/2008/layout/LinedList"/>
    <dgm:cxn modelId="{766FBF63-9674-5444-A8C7-786AB6F5EA2B}" type="presParOf" srcId="{37BA1A33-408F-0E40-9984-BFBE37BFCCEE}" destId="{A2FCBF73-8CD8-2D4C-93B6-C27694BA3D86}" srcOrd="1" destOrd="0" presId="urn:microsoft.com/office/officeart/2008/layout/LinedList"/>
    <dgm:cxn modelId="{1851E3AB-9CC1-4B4B-92CC-97D1C893B231}" type="presParOf" srcId="{EA8BCA0C-ED45-404F-9923-5557A73B05AC}" destId="{06C263CD-703A-4743-97C7-FD8CEAB4F52E}" srcOrd="8" destOrd="0" presId="urn:microsoft.com/office/officeart/2008/layout/LinedList"/>
    <dgm:cxn modelId="{9D203A43-64E5-D54A-86F8-046474959E17}" type="presParOf" srcId="{EA8BCA0C-ED45-404F-9923-5557A73B05AC}" destId="{045C4414-15F5-0545-BC20-8679813FB2F8}" srcOrd="9" destOrd="0" presId="urn:microsoft.com/office/officeart/2008/layout/LinedList"/>
    <dgm:cxn modelId="{AA483FE9-E17C-2D4B-AF6B-05ED489F56C8}" type="presParOf" srcId="{045C4414-15F5-0545-BC20-8679813FB2F8}" destId="{93E08864-7283-2348-A782-EDB8F0D8781B}" srcOrd="0" destOrd="0" presId="urn:microsoft.com/office/officeart/2008/layout/LinedList"/>
    <dgm:cxn modelId="{0239DABF-3403-B54E-A59B-725C99BB3146}" type="presParOf" srcId="{045C4414-15F5-0545-BC20-8679813FB2F8}" destId="{EB2C588B-8BD0-4148-A4D0-08C9EB2C4B43}" srcOrd="1" destOrd="0" presId="urn:microsoft.com/office/officeart/2008/layout/LinedList"/>
    <dgm:cxn modelId="{D6032968-FF4F-AF4B-A295-A578D025F655}" type="presParOf" srcId="{EA8BCA0C-ED45-404F-9923-5557A73B05AC}" destId="{6704E0FD-B86C-144B-85EB-E665A45F59BC}" srcOrd="10" destOrd="0" presId="urn:microsoft.com/office/officeart/2008/layout/LinedList"/>
    <dgm:cxn modelId="{FDDAFFA0-4338-694A-9DB2-6649B90C9720}" type="presParOf" srcId="{EA8BCA0C-ED45-404F-9923-5557A73B05AC}" destId="{334C892D-9EF5-8C4B-8DA9-9BF05DC651D5}" srcOrd="11" destOrd="0" presId="urn:microsoft.com/office/officeart/2008/layout/LinedList"/>
    <dgm:cxn modelId="{7A4092EA-58D3-6442-8F06-7E14E81D0C5A}" type="presParOf" srcId="{334C892D-9EF5-8C4B-8DA9-9BF05DC651D5}" destId="{E14F0067-FDE6-3A4E-9BA9-2521F5053B41}" srcOrd="0" destOrd="0" presId="urn:microsoft.com/office/officeart/2008/layout/LinedList"/>
    <dgm:cxn modelId="{F6F0BAAD-985F-674C-B0FA-A6F3D6336BEA}" type="presParOf" srcId="{334C892D-9EF5-8C4B-8DA9-9BF05DC651D5}" destId="{68EE49FF-D1C0-9242-9BAB-E00E7240DFE2}" srcOrd="1" destOrd="0" presId="urn:microsoft.com/office/officeart/2008/layout/LinedList"/>
    <dgm:cxn modelId="{F15CFBB3-6240-F240-9D51-723BAAE3F519}" type="presParOf" srcId="{EA8BCA0C-ED45-404F-9923-5557A73B05AC}" destId="{D812A9DC-F3B1-BA48-B2D5-C5EC3071EF80}" srcOrd="12" destOrd="0" presId="urn:microsoft.com/office/officeart/2008/layout/LinedList"/>
    <dgm:cxn modelId="{4CFE3CB3-85F2-834D-9D2C-0E9A043D474D}" type="presParOf" srcId="{EA8BCA0C-ED45-404F-9923-5557A73B05AC}" destId="{84078951-1857-5B41-8677-B88866318792}" srcOrd="13" destOrd="0" presId="urn:microsoft.com/office/officeart/2008/layout/LinedList"/>
    <dgm:cxn modelId="{C78E8957-9A8C-1E41-9C4E-B2095915EFB5}" type="presParOf" srcId="{84078951-1857-5B41-8677-B88866318792}" destId="{A92C1D8F-FDA5-3E40-86B0-BFE0F667984E}" srcOrd="0" destOrd="0" presId="urn:microsoft.com/office/officeart/2008/layout/LinedList"/>
    <dgm:cxn modelId="{454141AE-A605-0645-9965-98EFF77538ED}" type="presParOf" srcId="{84078951-1857-5B41-8677-B88866318792}" destId="{DE182255-82B6-DD44-9544-7BF44BA02383}"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37ACF8-3440-B442-984E-FDD054EB86F2}">
      <dsp:nvSpPr>
        <dsp:cNvPr id="0" name=""/>
        <dsp:cNvSpPr/>
      </dsp:nvSpPr>
      <dsp:spPr>
        <a:xfrm>
          <a:off x="0" y="1781"/>
          <a:ext cx="458651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C3390E-D712-B140-836D-E374C5E96680}">
      <dsp:nvSpPr>
        <dsp:cNvPr id="0" name=""/>
        <dsp:cNvSpPr/>
      </dsp:nvSpPr>
      <dsp:spPr>
        <a:xfrm>
          <a:off x="0" y="1781"/>
          <a:ext cx="4586513" cy="6073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b="1" kern="1200" dirty="0"/>
            <a:t>Adolescent nicotine use is linked to later mental health problems.</a:t>
          </a:r>
          <a:endParaRPr lang="en-US" sz="1400" kern="1200" dirty="0"/>
        </a:p>
      </dsp:txBody>
      <dsp:txXfrm>
        <a:off x="0" y="1781"/>
        <a:ext cx="4586513" cy="607357"/>
      </dsp:txXfrm>
    </dsp:sp>
    <dsp:sp modelId="{CC82DD4F-AD1B-114D-A911-A020F772D6DB}">
      <dsp:nvSpPr>
        <dsp:cNvPr id="0" name=""/>
        <dsp:cNvSpPr/>
      </dsp:nvSpPr>
      <dsp:spPr>
        <a:xfrm>
          <a:off x="0" y="609139"/>
          <a:ext cx="458651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A3EF41-7A12-FE49-9091-B37BA13DD749}">
      <dsp:nvSpPr>
        <dsp:cNvPr id="0" name=""/>
        <dsp:cNvSpPr/>
      </dsp:nvSpPr>
      <dsp:spPr>
        <a:xfrm>
          <a:off x="0" y="609139"/>
          <a:ext cx="4586513" cy="6073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Associated with increased risk of </a:t>
          </a:r>
          <a:r>
            <a:rPr lang="en-US" sz="1400" b="1" kern="1200"/>
            <a:t>depression</a:t>
          </a:r>
          <a:r>
            <a:rPr lang="en-US" sz="1400" kern="1200"/>
            <a:t> and </a:t>
          </a:r>
          <a:r>
            <a:rPr lang="en-US" sz="1400" b="1" kern="1200"/>
            <a:t>anxiety disorders</a:t>
          </a:r>
          <a:r>
            <a:rPr lang="en-US" sz="1400" kern="1200"/>
            <a:t>.</a:t>
          </a:r>
        </a:p>
      </dsp:txBody>
      <dsp:txXfrm>
        <a:off x="0" y="609139"/>
        <a:ext cx="4586513" cy="607357"/>
      </dsp:txXfrm>
    </dsp:sp>
    <dsp:sp modelId="{1DB7C9C1-F86C-674E-AB30-25750538542D}">
      <dsp:nvSpPr>
        <dsp:cNvPr id="0" name=""/>
        <dsp:cNvSpPr/>
      </dsp:nvSpPr>
      <dsp:spPr>
        <a:xfrm>
          <a:off x="0" y="1216497"/>
          <a:ext cx="458651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5E5EFB-CE06-1B4C-ACA7-E0D181187564}">
      <dsp:nvSpPr>
        <dsp:cNvPr id="0" name=""/>
        <dsp:cNvSpPr/>
      </dsp:nvSpPr>
      <dsp:spPr>
        <a:xfrm>
          <a:off x="0" y="1216497"/>
          <a:ext cx="4586513" cy="6073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Anxiety disorders may include </a:t>
          </a:r>
          <a:r>
            <a:rPr lang="en-US" sz="1400" b="1" kern="1200"/>
            <a:t>generalized anxiety, panic disorder, and PTSD</a:t>
          </a:r>
          <a:r>
            <a:rPr lang="en-US" sz="1400" kern="1200"/>
            <a:t>.</a:t>
          </a:r>
        </a:p>
      </dsp:txBody>
      <dsp:txXfrm>
        <a:off x="0" y="1216497"/>
        <a:ext cx="4586513" cy="607357"/>
      </dsp:txXfrm>
    </dsp:sp>
    <dsp:sp modelId="{0D8BB781-7470-5D4D-819C-A631998C7861}">
      <dsp:nvSpPr>
        <dsp:cNvPr id="0" name=""/>
        <dsp:cNvSpPr/>
      </dsp:nvSpPr>
      <dsp:spPr>
        <a:xfrm>
          <a:off x="0" y="1823855"/>
          <a:ext cx="458651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710777-8525-8640-9BC0-F8825ADDAD24}">
      <dsp:nvSpPr>
        <dsp:cNvPr id="0" name=""/>
        <dsp:cNvSpPr/>
      </dsp:nvSpPr>
      <dsp:spPr>
        <a:xfrm>
          <a:off x="0" y="1823855"/>
          <a:ext cx="4586513" cy="6073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b="1" kern="1200"/>
            <a:t>Earlier smoking initiation</a:t>
          </a:r>
          <a:r>
            <a:rPr lang="en-US" sz="1400" kern="1200"/>
            <a:t> is associated with an earlier onset of anxiety and depression.</a:t>
          </a:r>
        </a:p>
      </dsp:txBody>
      <dsp:txXfrm>
        <a:off x="0" y="1823855"/>
        <a:ext cx="4586513" cy="607357"/>
      </dsp:txXfrm>
    </dsp:sp>
    <dsp:sp modelId="{1BDAA0F0-FCCE-CD42-A771-F6BE118B21DC}">
      <dsp:nvSpPr>
        <dsp:cNvPr id="0" name=""/>
        <dsp:cNvSpPr/>
      </dsp:nvSpPr>
      <dsp:spPr>
        <a:xfrm>
          <a:off x="0" y="2431212"/>
          <a:ext cx="458651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7B86AB-CE2A-5A4B-BED3-B0FA433D3332}">
      <dsp:nvSpPr>
        <dsp:cNvPr id="0" name=""/>
        <dsp:cNvSpPr/>
      </dsp:nvSpPr>
      <dsp:spPr>
        <a:xfrm>
          <a:off x="0" y="2431212"/>
          <a:ext cx="4586513" cy="6073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Nicotine use during adolescence may act as a </a:t>
          </a:r>
          <a:r>
            <a:rPr lang="en-US" sz="1400" b="1" kern="1200"/>
            <a:t>“gateway” to later substance use</a:t>
          </a:r>
          <a:r>
            <a:rPr lang="en-US" sz="1400" kern="1200"/>
            <a:t>, including alcohol, opioids, and cocaine.</a:t>
          </a:r>
        </a:p>
      </dsp:txBody>
      <dsp:txXfrm>
        <a:off x="0" y="2431212"/>
        <a:ext cx="4586513" cy="607357"/>
      </dsp:txXfrm>
    </dsp:sp>
    <dsp:sp modelId="{A6D976B7-777F-E347-849A-894DA46669EC}">
      <dsp:nvSpPr>
        <dsp:cNvPr id="0" name=""/>
        <dsp:cNvSpPr/>
      </dsp:nvSpPr>
      <dsp:spPr>
        <a:xfrm>
          <a:off x="0" y="3038570"/>
          <a:ext cx="458651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7F07CC-8C85-174C-8131-0BECBDD53DE8}">
      <dsp:nvSpPr>
        <dsp:cNvPr id="0" name=""/>
        <dsp:cNvSpPr/>
      </dsp:nvSpPr>
      <dsp:spPr>
        <a:xfrm>
          <a:off x="0" y="3038570"/>
          <a:ext cx="4586513" cy="6073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Mental health disorders can significantly </a:t>
          </a:r>
          <a:r>
            <a:rPr lang="en-US" sz="1400" b="1" kern="1200"/>
            <a:t>reduce quality of life</a:t>
          </a:r>
          <a:r>
            <a:rPr lang="en-US" sz="1400" kern="1200"/>
            <a:t> and contribute substantially to the global disease burden.</a:t>
          </a:r>
        </a:p>
      </dsp:txBody>
      <dsp:txXfrm>
        <a:off x="0" y="3038570"/>
        <a:ext cx="4586513" cy="6073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FABCDA-DA28-44F1-8D31-DCA70D97DE61}">
      <dsp:nvSpPr>
        <dsp:cNvPr id="0" name=""/>
        <dsp:cNvSpPr/>
      </dsp:nvSpPr>
      <dsp:spPr>
        <a:xfrm>
          <a:off x="0" y="671"/>
          <a:ext cx="5861090" cy="157194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AD481E-FC64-4189-8260-7F1508DBC25D}">
      <dsp:nvSpPr>
        <dsp:cNvPr id="0" name=""/>
        <dsp:cNvSpPr/>
      </dsp:nvSpPr>
      <dsp:spPr>
        <a:xfrm>
          <a:off x="475513" y="354359"/>
          <a:ext cx="864569" cy="86456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B1D0022-EEDA-4822-9A11-FD4C0BDBE03A}">
      <dsp:nvSpPr>
        <dsp:cNvPr id="0" name=""/>
        <dsp:cNvSpPr/>
      </dsp:nvSpPr>
      <dsp:spPr>
        <a:xfrm>
          <a:off x="1815596" y="671"/>
          <a:ext cx="4045493" cy="157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364" tIns="166364" rIns="166364" bIns="166364" numCol="1" spcCol="1270" anchor="ctr" anchorCtr="0">
          <a:noAutofit/>
        </a:bodyPr>
        <a:lstStyle/>
        <a:p>
          <a:pPr marL="0" lvl="0" indent="0" algn="l" defTabSz="844550">
            <a:lnSpc>
              <a:spcPct val="100000"/>
            </a:lnSpc>
            <a:spcBef>
              <a:spcPct val="0"/>
            </a:spcBef>
            <a:spcAft>
              <a:spcPct val="35000"/>
            </a:spcAft>
            <a:buNone/>
          </a:pPr>
          <a:r>
            <a:rPr lang="en-US" sz="1900" b="1" i="0" kern="1200"/>
            <a:t>First-hand smoke or vapor</a:t>
          </a:r>
          <a:r>
            <a:rPr lang="en-US" sz="1900" b="0" i="0" kern="1200"/>
            <a:t> – inhaled by the person who smokes or vapes</a:t>
          </a:r>
          <a:endParaRPr lang="en-US" sz="1900" kern="1200"/>
        </a:p>
      </dsp:txBody>
      <dsp:txXfrm>
        <a:off x="1815596" y="671"/>
        <a:ext cx="4045493" cy="1571944"/>
      </dsp:txXfrm>
    </dsp:sp>
    <dsp:sp modelId="{84635812-6BE8-4F30-BDBC-7CB66ACC55EC}">
      <dsp:nvSpPr>
        <dsp:cNvPr id="0" name=""/>
        <dsp:cNvSpPr/>
      </dsp:nvSpPr>
      <dsp:spPr>
        <a:xfrm>
          <a:off x="0" y="1965602"/>
          <a:ext cx="5861090" cy="157194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8DDC39-A135-4C75-98D5-03344D296F49}">
      <dsp:nvSpPr>
        <dsp:cNvPr id="0" name=""/>
        <dsp:cNvSpPr/>
      </dsp:nvSpPr>
      <dsp:spPr>
        <a:xfrm>
          <a:off x="475513" y="2319290"/>
          <a:ext cx="864569" cy="86456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CFCA25-3FA5-43F3-8819-4E04425E071D}">
      <dsp:nvSpPr>
        <dsp:cNvPr id="0" name=""/>
        <dsp:cNvSpPr/>
      </dsp:nvSpPr>
      <dsp:spPr>
        <a:xfrm>
          <a:off x="1815596" y="1965602"/>
          <a:ext cx="4045493" cy="157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364" tIns="166364" rIns="166364" bIns="166364" numCol="1" spcCol="1270" anchor="ctr" anchorCtr="0">
          <a:noAutofit/>
        </a:bodyPr>
        <a:lstStyle/>
        <a:p>
          <a:pPr marL="0" lvl="0" indent="0" algn="l" defTabSz="844550">
            <a:lnSpc>
              <a:spcPct val="100000"/>
            </a:lnSpc>
            <a:spcBef>
              <a:spcPct val="0"/>
            </a:spcBef>
            <a:spcAft>
              <a:spcPct val="35000"/>
            </a:spcAft>
            <a:buNone/>
          </a:pPr>
          <a:r>
            <a:rPr lang="en-US" sz="1900" b="1" i="0" kern="1200"/>
            <a:t>Second-hand smoke or vapor</a:t>
          </a:r>
          <a:r>
            <a:rPr lang="en-US" sz="1900" b="0" i="0" kern="1200"/>
            <a:t> –the smoke that comes from the end of a burning cigarette</a:t>
          </a:r>
          <a:endParaRPr lang="en-US" sz="1900" kern="1200"/>
        </a:p>
      </dsp:txBody>
      <dsp:txXfrm>
        <a:off x="1815596" y="1965602"/>
        <a:ext cx="4045493" cy="1571944"/>
      </dsp:txXfrm>
    </dsp:sp>
    <dsp:sp modelId="{A3F54D89-087B-4907-AE50-B638D27C252C}">
      <dsp:nvSpPr>
        <dsp:cNvPr id="0" name=""/>
        <dsp:cNvSpPr/>
      </dsp:nvSpPr>
      <dsp:spPr>
        <a:xfrm>
          <a:off x="0" y="3930533"/>
          <a:ext cx="5861090" cy="157194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500C52-B336-4ACC-A0B9-06563DC2CF2C}">
      <dsp:nvSpPr>
        <dsp:cNvPr id="0" name=""/>
        <dsp:cNvSpPr/>
      </dsp:nvSpPr>
      <dsp:spPr>
        <a:xfrm>
          <a:off x="475513" y="4284221"/>
          <a:ext cx="864569" cy="86456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D5D4448-BF03-4B3E-A27C-44FF2451E17A}">
      <dsp:nvSpPr>
        <dsp:cNvPr id="0" name=""/>
        <dsp:cNvSpPr/>
      </dsp:nvSpPr>
      <dsp:spPr>
        <a:xfrm>
          <a:off x="1815596" y="3930533"/>
          <a:ext cx="4045493" cy="157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364" tIns="166364" rIns="166364" bIns="166364" numCol="1" spcCol="1270" anchor="ctr" anchorCtr="0">
          <a:noAutofit/>
        </a:bodyPr>
        <a:lstStyle/>
        <a:p>
          <a:pPr marL="0" lvl="0" indent="0" algn="l" defTabSz="844550">
            <a:lnSpc>
              <a:spcPct val="100000"/>
            </a:lnSpc>
            <a:spcBef>
              <a:spcPct val="0"/>
            </a:spcBef>
            <a:spcAft>
              <a:spcPct val="35000"/>
            </a:spcAft>
            <a:buNone/>
          </a:pPr>
          <a:r>
            <a:rPr lang="en-US" sz="1900" b="1" i="0" kern="1200" dirty="0"/>
            <a:t>Third-hand smoke or vapor</a:t>
          </a:r>
          <a:r>
            <a:rPr lang="en-US" sz="1900" b="0" i="0" kern="1200" dirty="0"/>
            <a:t> – the residue and gases left on clothes, cars, objects, or in a room after someone smokes or vapes</a:t>
          </a:r>
          <a:endParaRPr lang="en-US" sz="1900" kern="1200" dirty="0"/>
        </a:p>
      </dsp:txBody>
      <dsp:txXfrm>
        <a:off x="1815596" y="3930533"/>
        <a:ext cx="4045493" cy="15719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1D250B-FFF3-7845-A2E7-2A124B11B967}">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BBF02C-0A38-EA4C-A0F9-89A04EB84EBB}">
      <dsp:nvSpPr>
        <dsp:cNvPr id="0" name=""/>
        <dsp:cNvSpPr/>
      </dsp:nvSpPr>
      <dsp:spPr>
        <a:xfrm>
          <a:off x="0" y="0"/>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b="0" i="0" kern="1200"/>
            <a:t>Time constraints of practice</a:t>
          </a:r>
          <a:endParaRPr lang="en-US" sz="3900" kern="1200"/>
        </a:p>
      </dsp:txBody>
      <dsp:txXfrm>
        <a:off x="0" y="0"/>
        <a:ext cx="6900512" cy="1384035"/>
      </dsp:txXfrm>
    </dsp:sp>
    <dsp:sp modelId="{753F858C-3F99-854D-BF6A-A189A298B342}">
      <dsp:nvSpPr>
        <dsp:cNvPr id="0" name=""/>
        <dsp:cNvSpPr/>
      </dsp:nvSpPr>
      <dsp:spPr>
        <a:xfrm>
          <a:off x="0" y="1384035"/>
          <a:ext cx="6900512"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CE4E2C-66EF-AC49-95EA-CD395F542D72}">
      <dsp:nvSpPr>
        <dsp:cNvPr id="0" name=""/>
        <dsp:cNvSpPr/>
      </dsp:nvSpPr>
      <dsp:spPr>
        <a:xfrm>
          <a:off x="0" y="1384035"/>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b="0" i="0" kern="1200"/>
            <a:t>Low expectation of success</a:t>
          </a:r>
          <a:endParaRPr lang="en-US" sz="3900" kern="1200"/>
        </a:p>
      </dsp:txBody>
      <dsp:txXfrm>
        <a:off x="0" y="1384035"/>
        <a:ext cx="6900512" cy="1384035"/>
      </dsp:txXfrm>
    </dsp:sp>
    <dsp:sp modelId="{72EBE376-9AA7-B84B-8F01-2304B316BB87}">
      <dsp:nvSpPr>
        <dsp:cNvPr id="0" name=""/>
        <dsp:cNvSpPr/>
      </dsp:nvSpPr>
      <dsp:spPr>
        <a:xfrm>
          <a:off x="0" y="2768070"/>
          <a:ext cx="6900512"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D09E16-BC1F-0E47-9E57-78C7B253DBAD}">
      <dsp:nvSpPr>
        <dsp:cNvPr id="0" name=""/>
        <dsp:cNvSpPr/>
      </dsp:nvSpPr>
      <dsp:spPr>
        <a:xfrm>
          <a:off x="0" y="2768070"/>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b="0" i="0" kern="1200"/>
            <a:t>Lack of knowledge of what to do</a:t>
          </a:r>
          <a:endParaRPr lang="en-US" sz="3900" kern="1200"/>
        </a:p>
      </dsp:txBody>
      <dsp:txXfrm>
        <a:off x="0" y="2768070"/>
        <a:ext cx="6900512" cy="1384035"/>
      </dsp:txXfrm>
    </dsp:sp>
    <dsp:sp modelId="{9C502927-15D9-4742-B41B-58A3ECE1B01E}">
      <dsp:nvSpPr>
        <dsp:cNvPr id="0" name=""/>
        <dsp:cNvSpPr/>
      </dsp:nvSpPr>
      <dsp:spPr>
        <a:xfrm>
          <a:off x="0" y="4152105"/>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3E68ED-2E67-9F4B-89FE-20D291619962}">
      <dsp:nvSpPr>
        <dsp:cNvPr id="0" name=""/>
        <dsp:cNvSpPr/>
      </dsp:nvSpPr>
      <dsp:spPr>
        <a:xfrm>
          <a:off x="0" y="4152105"/>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b="0" i="0" kern="1200"/>
            <a:t>Frustration with smokers</a:t>
          </a:r>
          <a:endParaRPr lang="en-US" sz="3900" kern="1200"/>
        </a:p>
      </dsp:txBody>
      <dsp:txXfrm>
        <a:off x="0" y="4152105"/>
        <a:ext cx="6900512" cy="138403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E3198F-3335-3644-9B7F-918BBA244022}">
      <dsp:nvSpPr>
        <dsp:cNvPr id="0" name=""/>
        <dsp:cNvSpPr/>
      </dsp:nvSpPr>
      <dsp:spPr>
        <a:xfrm>
          <a:off x="0" y="675"/>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5209C9-6E04-BF4F-97BA-837165D34D82}">
      <dsp:nvSpPr>
        <dsp:cNvPr id="0" name=""/>
        <dsp:cNvSpPr/>
      </dsp:nvSpPr>
      <dsp:spPr>
        <a:xfrm>
          <a:off x="0" y="675"/>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Peer Pressure</a:t>
          </a:r>
        </a:p>
      </dsp:txBody>
      <dsp:txXfrm>
        <a:off x="0" y="675"/>
        <a:ext cx="6900512" cy="790684"/>
      </dsp:txXfrm>
    </dsp:sp>
    <dsp:sp modelId="{4C9CE435-1F1A-DB49-9B7B-C45F305A7361}">
      <dsp:nvSpPr>
        <dsp:cNvPr id="0" name=""/>
        <dsp:cNvSpPr/>
      </dsp:nvSpPr>
      <dsp:spPr>
        <a:xfrm>
          <a:off x="0" y="791359"/>
          <a:ext cx="6900512" cy="0"/>
        </a:xfrm>
        <a:prstGeom prst="line">
          <a:avLst/>
        </a:prstGeom>
        <a:solidFill>
          <a:schemeClr val="accent2">
            <a:hueOff val="-242561"/>
            <a:satOff val="-13988"/>
            <a:lumOff val="1438"/>
            <a:alphaOff val="0"/>
          </a:schemeClr>
        </a:solidFill>
        <a:ln w="12700" cap="flat" cmpd="sng" algn="ctr">
          <a:solidFill>
            <a:schemeClr val="accent2">
              <a:hueOff val="-242561"/>
              <a:satOff val="-13988"/>
              <a:lumOff val="143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23E05A-351C-924D-B67D-330C0095533E}">
      <dsp:nvSpPr>
        <dsp:cNvPr id="0" name=""/>
        <dsp:cNvSpPr/>
      </dsp:nvSpPr>
      <dsp:spPr>
        <a:xfrm>
          <a:off x="0" y="791359"/>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Lack of knowledge of risks of smoking</a:t>
          </a:r>
        </a:p>
      </dsp:txBody>
      <dsp:txXfrm>
        <a:off x="0" y="791359"/>
        <a:ext cx="6900512" cy="790684"/>
      </dsp:txXfrm>
    </dsp:sp>
    <dsp:sp modelId="{82F3DA71-2A1A-B543-9179-E9F0011D3FEA}">
      <dsp:nvSpPr>
        <dsp:cNvPr id="0" name=""/>
        <dsp:cNvSpPr/>
      </dsp:nvSpPr>
      <dsp:spPr>
        <a:xfrm>
          <a:off x="0" y="1582044"/>
          <a:ext cx="6900512"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1A8888-B1FE-1D49-BC30-241934D37C14}">
      <dsp:nvSpPr>
        <dsp:cNvPr id="0" name=""/>
        <dsp:cNvSpPr/>
      </dsp:nvSpPr>
      <dsp:spPr>
        <a:xfrm>
          <a:off x="0" y="1582044"/>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Fear of weight gain</a:t>
          </a:r>
        </a:p>
      </dsp:txBody>
      <dsp:txXfrm>
        <a:off x="0" y="1582044"/>
        <a:ext cx="6900512" cy="790684"/>
      </dsp:txXfrm>
    </dsp:sp>
    <dsp:sp modelId="{D5681A64-285A-AE46-8600-3938BA7DF9AA}">
      <dsp:nvSpPr>
        <dsp:cNvPr id="0" name=""/>
        <dsp:cNvSpPr/>
      </dsp:nvSpPr>
      <dsp:spPr>
        <a:xfrm>
          <a:off x="0" y="2372728"/>
          <a:ext cx="6900512"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B92E8E-27D6-AF41-8733-51977A91CBA1}">
      <dsp:nvSpPr>
        <dsp:cNvPr id="0" name=""/>
        <dsp:cNvSpPr/>
      </dsp:nvSpPr>
      <dsp:spPr>
        <a:xfrm>
          <a:off x="0" y="2372728"/>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Not able to deal with stress any other way</a:t>
          </a:r>
        </a:p>
      </dsp:txBody>
      <dsp:txXfrm>
        <a:off x="0" y="2372728"/>
        <a:ext cx="6900512" cy="790684"/>
      </dsp:txXfrm>
    </dsp:sp>
    <dsp:sp modelId="{06C263CD-703A-4743-97C7-FD8CEAB4F52E}">
      <dsp:nvSpPr>
        <dsp:cNvPr id="0" name=""/>
        <dsp:cNvSpPr/>
      </dsp:nvSpPr>
      <dsp:spPr>
        <a:xfrm>
          <a:off x="0" y="3163412"/>
          <a:ext cx="6900512"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E08864-7283-2348-A782-EDB8F0D8781B}">
      <dsp:nvSpPr>
        <dsp:cNvPr id="0" name=""/>
        <dsp:cNvSpPr/>
      </dsp:nvSpPr>
      <dsp:spPr>
        <a:xfrm>
          <a:off x="0" y="3163412"/>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Socially acceptable habit</a:t>
          </a:r>
        </a:p>
      </dsp:txBody>
      <dsp:txXfrm>
        <a:off x="0" y="3163412"/>
        <a:ext cx="6900512" cy="790684"/>
      </dsp:txXfrm>
    </dsp:sp>
    <dsp:sp modelId="{6704E0FD-B86C-144B-85EB-E665A45F59BC}">
      <dsp:nvSpPr>
        <dsp:cNvPr id="0" name=""/>
        <dsp:cNvSpPr/>
      </dsp:nvSpPr>
      <dsp:spPr>
        <a:xfrm>
          <a:off x="0" y="3954096"/>
          <a:ext cx="6900512" cy="0"/>
        </a:xfrm>
        <a:prstGeom prst="line">
          <a:avLst/>
        </a:prstGeom>
        <a:solidFill>
          <a:schemeClr val="accent2">
            <a:hueOff val="-1212803"/>
            <a:satOff val="-69940"/>
            <a:lumOff val="7190"/>
            <a:alphaOff val="0"/>
          </a:schemeClr>
        </a:solidFill>
        <a:ln w="12700" cap="flat" cmpd="sng" algn="ctr">
          <a:solidFill>
            <a:schemeClr val="accent2">
              <a:hueOff val="-1212803"/>
              <a:satOff val="-69940"/>
              <a:lumOff val="719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4F0067-FDE6-3A4E-9BA9-2521F5053B41}">
      <dsp:nvSpPr>
        <dsp:cNvPr id="0" name=""/>
        <dsp:cNvSpPr/>
      </dsp:nvSpPr>
      <dsp:spPr>
        <a:xfrm>
          <a:off x="0" y="3954096"/>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dirty="0"/>
            <a:t>Don’t know how or where to access help</a:t>
          </a:r>
        </a:p>
      </dsp:txBody>
      <dsp:txXfrm>
        <a:off x="0" y="3954096"/>
        <a:ext cx="6900512" cy="790684"/>
      </dsp:txXfrm>
    </dsp:sp>
    <dsp:sp modelId="{D812A9DC-F3B1-BA48-B2D5-C5EC3071EF80}">
      <dsp:nvSpPr>
        <dsp:cNvPr id="0" name=""/>
        <dsp:cNvSpPr/>
      </dsp:nvSpPr>
      <dsp:spPr>
        <a:xfrm>
          <a:off x="0" y="4744781"/>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2C1D8F-FDA5-3E40-86B0-BFE0F667984E}">
      <dsp:nvSpPr>
        <dsp:cNvPr id="0" name=""/>
        <dsp:cNvSpPr/>
      </dsp:nvSpPr>
      <dsp:spPr>
        <a:xfrm>
          <a:off x="0" y="4744781"/>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dirty="0"/>
            <a:t>Can't afford cessation products</a:t>
          </a:r>
        </a:p>
      </dsp:txBody>
      <dsp:txXfrm>
        <a:off x="0" y="4744781"/>
        <a:ext cx="6900512" cy="79068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5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FCC776-B721-D141-B617-C95A32703AD1}" type="datetimeFigureOut">
              <a:rPr lang="en-US" smtClean="0"/>
              <a:t>11/6/26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FF006E-C57D-364C-9754-856D643D2300}" type="slidenum">
              <a:rPr lang="en-US" smtClean="0"/>
              <a:t>‹#›</a:t>
            </a:fld>
            <a:endParaRPr lang="en-US"/>
          </a:p>
        </p:txBody>
      </p:sp>
    </p:spTree>
    <p:extLst>
      <p:ext uri="{BB962C8B-B14F-4D97-AF65-F5344CB8AC3E}">
        <p14:creationId xmlns:p14="http://schemas.microsoft.com/office/powerpoint/2010/main" val="17420242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who.int/publications/i/item/9789240088283"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US" dirty="0"/>
              <a:t>In today’s lecture I will guide us through the global burden of tobacco use. It's crucial to understand the widespread impact of tobacco on health and society. This presentation will highlight the statistics and trends that underscore the urgency of addressing tobacco use as a public health crisis. </a:t>
            </a:r>
            <a:br>
              <a:rPr lang="en-US" dirty="0"/>
            </a:br>
            <a:r>
              <a:rPr lang="en-US" dirty="0"/>
              <a:t>______</a:t>
            </a:r>
          </a:p>
          <a:p>
            <a:br>
              <a:rPr lang="en-US" dirty="0"/>
            </a:br>
            <a:r>
              <a:rPr lang="en-US" dirty="0"/>
              <a:t>Introduce myself, where I lived, and my past habit of smoking and how I quit.</a:t>
            </a:r>
          </a:p>
        </p:txBody>
      </p:sp>
      <p:sp>
        <p:nvSpPr>
          <p:cNvPr id="4" name="Slide Number Placeholder 3"/>
          <p:cNvSpPr>
            <a:spLocks noGrp="1"/>
          </p:cNvSpPr>
          <p:nvPr>
            <p:ph type="sldNum" sz="quarter" idx="5"/>
          </p:nvPr>
        </p:nvSpPr>
        <p:spPr/>
        <p:txBody>
          <a:bodyPr/>
          <a:lstStyle/>
          <a:p>
            <a:fld id="{C3FF006E-C57D-364C-9754-856D643D2300}" type="slidenum">
              <a:rPr lang="en-US" smtClean="0"/>
              <a:t>1</a:t>
            </a:fld>
            <a:endParaRPr lang="en-US"/>
          </a:p>
        </p:txBody>
      </p:sp>
    </p:spTree>
    <p:extLst>
      <p:ext uri="{BB962C8B-B14F-4D97-AF65-F5344CB8AC3E}">
        <p14:creationId xmlns:p14="http://schemas.microsoft.com/office/powerpoint/2010/main" val="35815965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br>
              <a:rPr lang="en-US" dirty="0"/>
            </a:br>
            <a:br>
              <a:rPr lang="en-US" dirty="0"/>
            </a:br>
            <a:r>
              <a:rPr lang="en-US" dirty="0"/>
              <a:t>The objectives of this presentation are multifaceted. We will explore the global magnitude of tobacco use, the associated disease burden, and the differences in smoking effects across genders and age groups. Additionally, we will discuss the challenges faced by patients trying to quit and the role of clinicians in supporting cessation efforts, particularly in low- and middle-income countries (LMICs). </a:t>
            </a:r>
            <a:br>
              <a:rPr lang="en-US" dirty="0"/>
            </a:br>
            <a:r>
              <a:rPr lang="en-US" dirty="0"/>
              <a:t>______</a:t>
            </a:r>
          </a:p>
          <a:p>
            <a:br>
              <a:rPr lang="en-US" dirty="0"/>
            </a:br>
            <a:endParaRPr lang="en-US" dirty="0"/>
          </a:p>
        </p:txBody>
      </p:sp>
      <p:sp>
        <p:nvSpPr>
          <p:cNvPr id="4" name="Slide Number Placeholder 3"/>
          <p:cNvSpPr>
            <a:spLocks noGrp="1"/>
          </p:cNvSpPr>
          <p:nvPr>
            <p:ph type="sldNum" sz="quarter" idx="5"/>
          </p:nvPr>
        </p:nvSpPr>
        <p:spPr/>
        <p:txBody>
          <a:bodyPr/>
          <a:lstStyle/>
          <a:p>
            <a:fld id="{C3FF006E-C57D-364C-9754-856D643D2300}" type="slidenum">
              <a:rPr lang="en-US" smtClean="0"/>
              <a:t>2</a:t>
            </a:fld>
            <a:endParaRPr lang="en-US"/>
          </a:p>
        </p:txBody>
      </p:sp>
    </p:spTree>
    <p:extLst>
      <p:ext uri="{BB962C8B-B14F-4D97-AF65-F5344CB8AC3E}">
        <p14:creationId xmlns:p14="http://schemas.microsoft.com/office/powerpoint/2010/main" val="6071977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br>
              <a:rPr lang="en-US" dirty="0"/>
            </a:br>
            <a:br>
              <a:rPr lang="en-US" dirty="0"/>
            </a:br>
            <a:r>
              <a:rPr lang="en-US" dirty="0"/>
              <a:t>According to the WHO, there are approximately 1.3 billion smokers worldwide, with a significant portion of the population using tobacco. Notably, the prevalence is much higher among men compared to women, and a concerning number of adolescents are also engaging in tobacco use. The majority of tobacco users reside in LMICs, highlighting the need for targeted interventions in these regions. </a:t>
            </a:r>
            <a:br>
              <a:rPr lang="en-US" dirty="0"/>
            </a:br>
            <a:r>
              <a:rPr lang="en-US" dirty="0"/>
              <a:t>______</a:t>
            </a:r>
          </a:p>
          <a:p>
            <a:br>
              <a:rPr lang="en-US" dirty="0"/>
            </a:br>
            <a:r>
              <a:rPr lang="en-US" dirty="0"/>
              <a:t>WHO estimates over 1.3 billion active smokers in the world today. </a:t>
            </a:r>
          </a:p>
          <a:p>
            <a:endParaRPr lang="en-US" dirty="0"/>
          </a:p>
          <a:p>
            <a:r>
              <a:rPr lang="en-US" dirty="0"/>
              <a:t>Over 22% of the world used tobacco and the use is dominated by men.</a:t>
            </a:r>
          </a:p>
          <a:p>
            <a:endParaRPr lang="en-US" dirty="0"/>
          </a:p>
          <a:p>
            <a:r>
              <a:rPr lang="en-US" dirty="0"/>
              <a:t>Unfortunately, over 80% of smokers live in LMICs. If you look at the map you can see that the dark orange and burgundy colored countries have a population of over 25% who smoke aged 15 and older. Some of the highest rates are in Asia.</a:t>
            </a:r>
          </a:p>
          <a:p>
            <a:endParaRPr lang="en-US" dirty="0"/>
          </a:p>
          <a:p>
            <a:r>
              <a:rPr lang="en-US" dirty="0"/>
              <a:t>Even more disturbing is to learn that there are more than 50 million 13-15 year olds who are smoking or using smokeless tobacco products. Especially on the rise is vaping.</a:t>
            </a:r>
          </a:p>
          <a:p>
            <a:endParaRPr lang="en-US" dirty="0"/>
          </a:p>
          <a:p>
            <a:r>
              <a:rPr lang="en-US" dirty="0"/>
              <a:t>ASK: Can you guess why so many are in these nations instead of developed nations? </a:t>
            </a:r>
          </a:p>
          <a:p>
            <a:endParaRPr lang="en-US" dirty="0"/>
          </a:p>
          <a:p>
            <a:r>
              <a:rPr lang="en-US" dirty="0"/>
              <a:t>Answer: Tobacco companies are specifically targeting these countries as they lose foothold in many developed nations.</a:t>
            </a:r>
          </a:p>
        </p:txBody>
      </p:sp>
      <p:sp>
        <p:nvSpPr>
          <p:cNvPr id="4" name="Slide Number Placeholder 3"/>
          <p:cNvSpPr>
            <a:spLocks noGrp="1"/>
          </p:cNvSpPr>
          <p:nvPr>
            <p:ph type="sldNum" sz="quarter" idx="5"/>
          </p:nvPr>
        </p:nvSpPr>
        <p:spPr/>
        <p:txBody>
          <a:bodyPr/>
          <a:lstStyle/>
          <a:p>
            <a:fld id="{C3FF006E-C57D-364C-9754-856D643D2300}" type="slidenum">
              <a:rPr lang="en-US" smtClean="0"/>
              <a:t>3</a:t>
            </a:fld>
            <a:endParaRPr lang="en-US"/>
          </a:p>
        </p:txBody>
      </p:sp>
    </p:spTree>
    <p:extLst>
      <p:ext uri="{BB962C8B-B14F-4D97-AF65-F5344CB8AC3E}">
        <p14:creationId xmlns:p14="http://schemas.microsoft.com/office/powerpoint/2010/main" val="819372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3FF006E-C57D-364C-9754-856D643D2300}" type="slidenum">
              <a:rPr lang="en-US" smtClean="0"/>
              <a:t>4</a:t>
            </a:fld>
            <a:endParaRPr lang="en-US"/>
          </a:p>
        </p:txBody>
      </p:sp>
    </p:spTree>
    <p:extLst>
      <p:ext uri="{BB962C8B-B14F-4D97-AF65-F5344CB8AC3E}">
        <p14:creationId xmlns:p14="http://schemas.microsoft.com/office/powerpoint/2010/main" val="34478592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are making progress in reducing tobacco use but still too many people are smoking. </a:t>
            </a:r>
          </a:p>
        </p:txBody>
      </p:sp>
      <p:sp>
        <p:nvSpPr>
          <p:cNvPr id="4" name="Slide Number Placeholder 3"/>
          <p:cNvSpPr>
            <a:spLocks noGrp="1"/>
          </p:cNvSpPr>
          <p:nvPr>
            <p:ph type="sldNum" sz="quarter" idx="5"/>
          </p:nvPr>
        </p:nvSpPr>
        <p:spPr/>
        <p:txBody>
          <a:bodyPr/>
          <a:lstStyle/>
          <a:p>
            <a:fld id="{C3FF006E-C57D-364C-9754-856D643D2300}" type="slidenum">
              <a:rPr lang="en-US" smtClean="0"/>
              <a:t>5</a:t>
            </a:fld>
            <a:endParaRPr lang="en-US"/>
          </a:p>
        </p:txBody>
      </p:sp>
    </p:spTree>
    <p:extLst>
      <p:ext uri="{BB962C8B-B14F-4D97-AF65-F5344CB8AC3E}">
        <p14:creationId xmlns:p14="http://schemas.microsoft.com/office/powerpoint/2010/main" val="38520998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Cigarette smoking remains a leading preventable cause of male reproductive dysfunction worldwide.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lvl="0"/>
            <a:r>
              <a:rPr lang="en-US" sz="1200" dirty="0"/>
              <a:t>Greater harm with heavier &amp; longer-term smoking</a:t>
            </a:r>
          </a:p>
          <a:p>
            <a:pPr lvl="0"/>
            <a:r>
              <a:rPr lang="en-US" sz="1200" dirty="0"/>
              <a:t>E-cigarette chemicals may also impair fertility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C3FF006E-C57D-364C-9754-856D643D2300}" type="slidenum">
              <a:rPr lang="en-US" smtClean="0"/>
              <a:t>6</a:t>
            </a:fld>
            <a:endParaRPr lang="en-US"/>
          </a:p>
        </p:txBody>
      </p:sp>
    </p:spTree>
    <p:extLst>
      <p:ext uri="{BB962C8B-B14F-4D97-AF65-F5344CB8AC3E}">
        <p14:creationId xmlns:p14="http://schemas.microsoft.com/office/powerpoint/2010/main" val="38471236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br>
              <a:rPr lang="en-US" dirty="0"/>
            </a:br>
            <a:br>
              <a:rPr lang="en-US" dirty="0"/>
            </a:br>
            <a:r>
              <a:rPr lang="en-US" dirty="0"/>
              <a:t>Women face unique risks associated with smoking, including reproductive health issues and a higher likelihood of certain diseases compared to men. The faster metabolism of nicotine in women can lead to increased addiction rates, and many women encounter specific challenges when attempting to quit smoking. Additionally, the impact of secondhand smoke on women is significant, contributing to a substantial number of related deaths. </a:t>
            </a:r>
            <a:br>
              <a:rPr lang="en-US" dirty="0"/>
            </a:br>
            <a:r>
              <a:rPr lang="en-US" dirty="0"/>
              <a:t>______</a:t>
            </a:r>
          </a:p>
          <a:p>
            <a:br>
              <a:rPr lang="en-US" dirty="0"/>
            </a:br>
            <a:r>
              <a:rPr lang="en-US" dirty="0"/>
              <a:t>Where do you think the majority of female smokers live? Europe. </a:t>
            </a:r>
            <a:r>
              <a:rPr lang="en-US" sz="1200" b="0" i="0" kern="1200" dirty="0">
                <a:solidFill>
                  <a:schemeClr val="tx1"/>
                </a:solidFill>
                <a:effectLst/>
                <a:latin typeface="+mn-lt"/>
                <a:ea typeface="+mn-ea"/>
                <a:cs typeface="+mn-cs"/>
              </a:rPr>
              <a:t>Tobacco use among women in the World Health Organization’s (WHO) European region is more than double the global average and is reducing much more slowly than all other regions.</a:t>
            </a:r>
          </a:p>
          <a:p>
            <a:r>
              <a:rPr lang="en-US" sz="1200" b="0" i="0" kern="1200" dirty="0">
                <a:solidFill>
                  <a:schemeClr val="tx1"/>
                </a:solidFill>
                <a:effectLst/>
                <a:latin typeface="+mn-lt"/>
                <a:ea typeface="+mn-ea"/>
                <a:cs typeface="+mn-cs"/>
              </a:rPr>
              <a:t>Some 65 million women smoke in the region, representing 40% of all female smokers in the world, according to the </a:t>
            </a:r>
            <a:r>
              <a:rPr lang="en-US" sz="1200" b="0" i="0" u="none" strike="noStrike" kern="1200" dirty="0">
                <a:solidFill>
                  <a:schemeClr val="tx1"/>
                </a:solidFill>
                <a:effectLst/>
                <a:latin typeface="+mn-lt"/>
                <a:ea typeface="+mn-ea"/>
                <a:cs typeface="+mn-cs"/>
                <a:hlinkClick r:id="rId3"/>
              </a:rPr>
              <a:t>WHO’s tobacco trends report</a:t>
            </a:r>
            <a:r>
              <a:rPr lang="en-US" sz="1200" b="0" i="0" u="none" strike="noStrike" kern="1200" dirty="0">
                <a:solidFill>
                  <a:schemeClr val="tx1"/>
                </a:solidFill>
                <a:effectLst/>
                <a:latin typeface="+mn-lt"/>
                <a:ea typeface="+mn-ea"/>
                <a:cs typeface="+mn-cs"/>
              </a:rPr>
              <a:t> released in January 2024.</a:t>
            </a:r>
            <a:endParaRPr lang="en-US" sz="1200" b="0" i="0" kern="1200" dirty="0">
              <a:solidFill>
                <a:schemeClr val="tx1"/>
              </a:solidFill>
              <a:effectLst/>
              <a:latin typeface="+mn-lt"/>
              <a:ea typeface="+mn-ea"/>
              <a:cs typeface="+mn-cs"/>
            </a:endParaRPr>
          </a:p>
          <a:p>
            <a:endParaRPr lang="en-US" b="0" i="0" u="none" strike="noStrike" dirty="0">
              <a:solidFill>
                <a:srgbClr val="333333"/>
              </a:solidFill>
              <a:effectLst/>
              <a:latin typeface="interstateregular"/>
            </a:endParaRPr>
          </a:p>
        </p:txBody>
      </p:sp>
      <p:sp>
        <p:nvSpPr>
          <p:cNvPr id="4" name="Slide Number Placeholder 3"/>
          <p:cNvSpPr>
            <a:spLocks noGrp="1"/>
          </p:cNvSpPr>
          <p:nvPr>
            <p:ph type="sldNum" sz="quarter" idx="5"/>
          </p:nvPr>
        </p:nvSpPr>
        <p:spPr/>
        <p:txBody>
          <a:bodyPr/>
          <a:lstStyle/>
          <a:p>
            <a:fld id="{C3FF006E-C57D-364C-9754-856D643D2300}" type="slidenum">
              <a:rPr lang="en-US" smtClean="0"/>
              <a:t>7</a:t>
            </a:fld>
            <a:endParaRPr lang="en-US"/>
          </a:p>
        </p:txBody>
      </p:sp>
    </p:spTree>
    <p:extLst>
      <p:ext uri="{BB962C8B-B14F-4D97-AF65-F5344CB8AC3E}">
        <p14:creationId xmlns:p14="http://schemas.microsoft.com/office/powerpoint/2010/main" val="38643460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should alarm us. </a:t>
            </a:r>
          </a:p>
        </p:txBody>
      </p:sp>
      <p:sp>
        <p:nvSpPr>
          <p:cNvPr id="4" name="Slide Number Placeholder 3"/>
          <p:cNvSpPr>
            <a:spLocks noGrp="1"/>
          </p:cNvSpPr>
          <p:nvPr>
            <p:ph type="sldNum" sz="quarter" idx="5"/>
          </p:nvPr>
        </p:nvSpPr>
        <p:spPr/>
        <p:txBody>
          <a:bodyPr/>
          <a:lstStyle/>
          <a:p>
            <a:fld id="{C3FF006E-C57D-364C-9754-856D643D2300}" type="slidenum">
              <a:rPr lang="en-US" smtClean="0"/>
              <a:t>8</a:t>
            </a:fld>
            <a:endParaRPr lang="en-US"/>
          </a:p>
        </p:txBody>
      </p:sp>
    </p:spTree>
    <p:extLst>
      <p:ext uri="{BB962C8B-B14F-4D97-AF65-F5344CB8AC3E}">
        <p14:creationId xmlns:p14="http://schemas.microsoft.com/office/powerpoint/2010/main" val="30917331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u="none" strike="noStrike" dirty="0">
                <a:solidFill>
                  <a:srgbClr val="3D3935"/>
                </a:solidFill>
                <a:effectLst/>
                <a:latin typeface="Din" pitchFamily="2" charset="0"/>
              </a:rPr>
              <a:t>Research has shown that early age of smoking and pleasurable initial experiences are correlated with daily use and lifetime nicotine dependence.</a:t>
            </a:r>
          </a:p>
          <a:p>
            <a:endParaRPr lang="en-US" b="0" i="0" u="none" strike="noStrike" dirty="0">
              <a:solidFill>
                <a:srgbClr val="3D3935"/>
              </a:solidFill>
              <a:effectLst/>
              <a:latin typeface="Din" pitchFamily="2" charset="0"/>
            </a:endParaRPr>
          </a:p>
          <a:p>
            <a:r>
              <a:rPr lang="en-US" b="0" i="0" u="none" strike="noStrike" dirty="0">
                <a:solidFill>
                  <a:srgbClr val="3D3935"/>
                </a:solidFill>
                <a:effectLst/>
                <a:latin typeface="Din" pitchFamily="2" charset="0"/>
              </a:rPr>
              <a:t>A 2020 CDC  research brief reported that:</a:t>
            </a:r>
          </a:p>
          <a:p>
            <a:endParaRPr lang="en-US" b="0" i="0" u="none" strike="noStrike" dirty="0">
              <a:solidFill>
                <a:srgbClr val="3D3935"/>
              </a:solidFill>
              <a:effectLst/>
              <a:latin typeface="Din" pitchFamily="2" charset="0"/>
            </a:endParaRPr>
          </a:p>
          <a:p>
            <a:pPr marL="171450" indent="-171450">
              <a:buFont typeface="Arial" panose="020B0604020202020204" pitchFamily="34" charset="0"/>
              <a:buChar char="•"/>
            </a:pPr>
            <a:r>
              <a:rPr lang="en-US" sz="1200" b="0" i="0" u="none" strike="noStrike" kern="1200" dirty="0">
                <a:solidFill>
                  <a:schemeClr val="tx1"/>
                </a:solidFill>
                <a:effectLst/>
                <a:latin typeface="+mn-lt"/>
                <a:ea typeface="+mn-ea"/>
                <a:cs typeface="+mn-cs"/>
              </a:rPr>
              <a:t>Starting smoking regularly at age 18 to 20 was associated with higher odds of nicotine dependence and lower odds of smoking cessation than starting at age 21 or older. </a:t>
            </a:r>
          </a:p>
          <a:p>
            <a:pPr marL="171450" indent="-171450">
              <a:buFont typeface="Arial" panose="020B0604020202020204" pitchFamily="34" charset="0"/>
              <a:buChar char="•"/>
            </a:pPr>
            <a:r>
              <a:rPr lang="en-US" sz="1200" b="0" i="0" u="none" strike="noStrike" kern="1200" dirty="0">
                <a:solidFill>
                  <a:schemeClr val="tx1"/>
                </a:solidFill>
                <a:effectLst/>
                <a:latin typeface="+mn-lt"/>
                <a:ea typeface="+mn-ea"/>
                <a:cs typeface="+mn-cs"/>
              </a:rPr>
              <a:t>These negative health consequences were observed with regular smoking initiation at age 18 to 20 as well as before age 18. </a:t>
            </a:r>
          </a:p>
          <a:p>
            <a:pPr marL="171450" indent="-171450">
              <a:buFont typeface="Arial" panose="020B0604020202020204" pitchFamily="34" charset="0"/>
              <a:buChar char="•"/>
            </a:pPr>
            <a:r>
              <a:rPr lang="en-US" sz="1200" b="0" i="0" u="none" strike="noStrike" kern="1200" dirty="0">
                <a:solidFill>
                  <a:schemeClr val="tx1"/>
                </a:solidFill>
                <a:effectLst/>
                <a:latin typeface="+mn-lt"/>
                <a:ea typeface="+mn-ea"/>
                <a:cs typeface="+mn-cs"/>
              </a:rPr>
              <a:t>Efforts to prevent regular smoking initiation before age 21 could help prevent lifetime addiction to nicotine and promote smoking cessation later in life.</a:t>
            </a:r>
            <a:endParaRPr lang="en-US" dirty="0"/>
          </a:p>
        </p:txBody>
      </p:sp>
      <p:sp>
        <p:nvSpPr>
          <p:cNvPr id="4" name="Slide Number Placeholder 3"/>
          <p:cNvSpPr>
            <a:spLocks noGrp="1"/>
          </p:cNvSpPr>
          <p:nvPr>
            <p:ph type="sldNum" sz="quarter" idx="5"/>
          </p:nvPr>
        </p:nvSpPr>
        <p:spPr/>
        <p:txBody>
          <a:bodyPr/>
          <a:lstStyle/>
          <a:p>
            <a:fld id="{C3FF006E-C57D-364C-9754-856D643D2300}" type="slidenum">
              <a:rPr lang="en-US" smtClean="0"/>
              <a:t>10</a:t>
            </a:fld>
            <a:endParaRPr lang="en-US"/>
          </a:p>
        </p:txBody>
      </p:sp>
    </p:spTree>
    <p:extLst>
      <p:ext uri="{BB962C8B-B14F-4D97-AF65-F5344CB8AC3E}">
        <p14:creationId xmlns:p14="http://schemas.microsoft.com/office/powerpoint/2010/main" val="38419552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endParaRPr lang="en-US" b="0" i="0" u="none" strike="noStrike" dirty="0">
              <a:solidFill>
                <a:srgbClr val="3D3935"/>
              </a:solidFill>
              <a:effectLst/>
              <a:latin typeface="Din" pitchFamily="2" charset="0"/>
            </a:endParaRPr>
          </a:p>
        </p:txBody>
      </p:sp>
      <p:sp>
        <p:nvSpPr>
          <p:cNvPr id="4" name="Slide Number Placeholder 3"/>
          <p:cNvSpPr>
            <a:spLocks noGrp="1"/>
          </p:cNvSpPr>
          <p:nvPr>
            <p:ph type="sldNum" sz="quarter" idx="5"/>
          </p:nvPr>
        </p:nvSpPr>
        <p:spPr/>
        <p:txBody>
          <a:bodyPr/>
          <a:lstStyle/>
          <a:p>
            <a:fld id="{C3FF006E-C57D-364C-9754-856D643D2300}" type="slidenum">
              <a:rPr lang="en-US" smtClean="0"/>
              <a:t>11</a:t>
            </a:fld>
            <a:endParaRPr lang="en-US"/>
          </a:p>
        </p:txBody>
      </p:sp>
    </p:spTree>
    <p:extLst>
      <p:ext uri="{BB962C8B-B14F-4D97-AF65-F5344CB8AC3E}">
        <p14:creationId xmlns:p14="http://schemas.microsoft.com/office/powerpoint/2010/main" val="35738160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br>
              <a:rPr lang="en-US" dirty="0"/>
            </a:br>
            <a:br>
              <a:rPr lang="en-US" dirty="0"/>
            </a:br>
            <a:r>
              <a:rPr lang="en-US" dirty="0"/>
              <a:t>Tobacco use is the leading cause of preventable deaths globally, with smokers dying significantly earlier than non-smokers. The burden of non-communicable diseases (NCDs) related to smoking is staggering, with ischemic heart disease, COPD, and various cancers being the most common causes of death. These statistics underscore the urgent need for effective tobacco control measures. </a:t>
            </a:r>
            <a:br>
              <a:rPr lang="en-US" dirty="0"/>
            </a:br>
            <a:r>
              <a:rPr lang="en-US" dirty="0"/>
              <a:t>______</a:t>
            </a:r>
          </a:p>
          <a:p>
            <a:br>
              <a:rPr lang="en-US" dirty="0"/>
            </a:br>
            <a:r>
              <a:rPr lang="en-US" dirty="0"/>
              <a:t>As health providers we are aware of most of these, but it is good to revisit them.</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a:t>
            </a:r>
            <a:r>
              <a:rPr lang="en-US" sz="1200" kern="1200" dirty="0">
                <a:solidFill>
                  <a:schemeClr val="tx1"/>
                </a:solidFill>
                <a:effectLst/>
                <a:latin typeface="+mn-lt"/>
                <a:ea typeface="+mn-ea"/>
                <a:cs typeface="+mn-cs"/>
              </a:rPr>
              <a:t>moking remains one of the most important risk factors for premature mortality and morbidity globally.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7 million of the people who die from smoking use tobacco products while 1.2 million die from being exposed to secondhand smoke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C3FF006E-C57D-364C-9754-856D643D2300}" type="slidenum">
              <a:rPr lang="en-US" smtClean="0"/>
              <a:t>12</a:t>
            </a:fld>
            <a:endParaRPr lang="en-US"/>
          </a:p>
        </p:txBody>
      </p:sp>
    </p:spTree>
    <p:extLst>
      <p:ext uri="{BB962C8B-B14F-4D97-AF65-F5344CB8AC3E}">
        <p14:creationId xmlns:p14="http://schemas.microsoft.com/office/powerpoint/2010/main" val="18855098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dirty="0"/>
            </a:br>
            <a:br>
              <a:rPr lang="en-US" dirty="0"/>
            </a:br>
            <a:r>
              <a:rPr lang="en-US" b="0" i="0" u="none" strike="noStrike" dirty="0">
                <a:solidFill>
                  <a:srgbClr val="212121"/>
                </a:solidFill>
                <a:effectLst/>
                <a:latin typeface="BlinkMacSystemFont"/>
              </a:rPr>
              <a:t>A good picture to keep near us so we can show our patients the risks they have from smoking.</a:t>
            </a:r>
          </a:p>
          <a:p>
            <a:endParaRPr lang="en-US" b="0" i="0" u="none" strike="noStrike" dirty="0">
              <a:solidFill>
                <a:srgbClr val="212121"/>
              </a:solidFill>
              <a:effectLst/>
              <a:latin typeface="BlinkMacSystemFont"/>
            </a:endParaRPr>
          </a:p>
          <a:p>
            <a:r>
              <a:rPr lang="en-US" b="0" i="0" u="none" strike="noStrike" dirty="0">
                <a:solidFill>
                  <a:srgbClr val="212121"/>
                </a:solidFill>
                <a:effectLst/>
                <a:latin typeface="BlinkMacSystemFont"/>
              </a:rPr>
              <a:t>One thing they didn’t mention in this picture was the penis. Male smokers need to know that nicotine entering the body constricts the vessels of the penile organ and reduces the access of oxygen to the cells which can lead to erectile disorders.</a:t>
            </a:r>
          </a:p>
          <a:p>
            <a:endParaRPr lang="en-US" b="0" i="0" u="none" strike="noStrike" dirty="0">
              <a:solidFill>
                <a:srgbClr val="212121"/>
              </a:solidFill>
              <a:effectLst/>
              <a:latin typeface="BlinkMacSystemFont"/>
            </a:endParaRPr>
          </a:p>
          <a:p>
            <a:r>
              <a:rPr lang="en-US" b="0" i="0" u="none" strike="noStrike" dirty="0">
                <a:solidFill>
                  <a:srgbClr val="212121"/>
                </a:solidFill>
                <a:effectLst/>
                <a:latin typeface="BlinkMacSystemFont"/>
              </a:rPr>
              <a:t>Key negative effects of cigarette smoking include:</a:t>
            </a:r>
          </a:p>
          <a:p>
            <a:endParaRPr lang="en-US" b="0" i="0" u="none" strike="noStrike" dirty="0">
              <a:solidFill>
                <a:srgbClr val="212121"/>
              </a:solidFill>
              <a:effectLst/>
              <a:latin typeface="BlinkMacSystemFont"/>
            </a:endParaRPr>
          </a:p>
          <a:p>
            <a:pPr marL="171450" indent="-171450">
              <a:buFont typeface="Arial" panose="020B0604020202020204" pitchFamily="34" charset="0"/>
              <a:buChar char="•"/>
            </a:pPr>
            <a:r>
              <a:rPr lang="en-US" b="0" i="0" u="none" strike="noStrike" dirty="0">
                <a:solidFill>
                  <a:srgbClr val="212121"/>
                </a:solidFill>
                <a:effectLst/>
                <a:latin typeface="BlinkMacSystemFont"/>
              </a:rPr>
              <a:t>slowing down testosterone production</a:t>
            </a:r>
          </a:p>
          <a:p>
            <a:pPr marL="171450" indent="-171450">
              <a:buFont typeface="Arial" panose="020B0604020202020204" pitchFamily="34" charset="0"/>
              <a:buChar char="•"/>
            </a:pPr>
            <a:r>
              <a:rPr lang="en-US" b="0" i="0" u="none" strike="noStrike" dirty="0">
                <a:solidFill>
                  <a:srgbClr val="212121"/>
                </a:solidFill>
                <a:effectLst/>
                <a:latin typeface="BlinkMacSystemFont"/>
              </a:rPr>
              <a:t>malfunctioning of the adrenal glands, which synthesize adrenaline (it takes part in sexual arousal reactions)</a:t>
            </a:r>
          </a:p>
          <a:p>
            <a:pPr marL="171450" indent="-171450">
              <a:buFont typeface="Arial" panose="020B0604020202020204" pitchFamily="34" charset="0"/>
              <a:buChar char="•"/>
            </a:pPr>
            <a:r>
              <a:rPr lang="en-US" b="0" i="0" u="none" strike="noStrike" dirty="0">
                <a:solidFill>
                  <a:srgbClr val="212121"/>
                </a:solidFill>
                <a:effectLst/>
                <a:latin typeface="BlinkMacSystemFont"/>
              </a:rPr>
              <a:t>deterioration of sperm composition (decrease in the number of viable sperm)</a:t>
            </a:r>
          </a:p>
          <a:p>
            <a:pPr marL="171450" indent="-171450">
              <a:buFont typeface="Arial" panose="020B0604020202020204" pitchFamily="34" charset="0"/>
              <a:buChar char="•"/>
            </a:pPr>
            <a:r>
              <a:rPr lang="en-US" b="0" i="0" u="none" strike="noStrike" dirty="0">
                <a:solidFill>
                  <a:srgbClr val="212121"/>
                </a:solidFill>
                <a:effectLst/>
                <a:latin typeface="BlinkMacSystemFont"/>
              </a:rPr>
              <a:t>downgrade of the activity of the centers of the brain involved in the processes of erection and ejaculation.</a:t>
            </a:r>
          </a:p>
          <a:p>
            <a:pPr marL="171450" indent="-171450">
              <a:buFont typeface="Arial" panose="020B0604020202020204" pitchFamily="34" charset="0"/>
              <a:buChar char="•"/>
            </a:pPr>
            <a:r>
              <a:rPr lang="en-US" b="0" i="0" u="none" strike="noStrike" dirty="0">
                <a:solidFill>
                  <a:srgbClr val="212121"/>
                </a:solidFill>
                <a:effectLst/>
                <a:latin typeface="BlinkMacSystemFont"/>
              </a:rPr>
              <a:t>All these negative consequences significantly reduce the chance of having a healthy erection. </a:t>
            </a:r>
          </a:p>
          <a:p>
            <a:pPr marL="171450" indent="-171450">
              <a:buFont typeface="Arial" panose="020B0604020202020204" pitchFamily="34" charset="0"/>
              <a:buChar char="•"/>
            </a:pPr>
            <a:endParaRPr lang="en-US" b="0" i="0" u="none" strike="noStrike" dirty="0">
              <a:solidFill>
                <a:srgbClr val="212121"/>
              </a:solidFill>
              <a:effectLst/>
              <a:latin typeface="BlinkMacSystemFont"/>
            </a:endParaRPr>
          </a:p>
          <a:p>
            <a:r>
              <a:rPr lang="en-US" b="0" i="0" u="none" strike="noStrike" dirty="0">
                <a:solidFill>
                  <a:srgbClr val="212121"/>
                </a:solidFill>
                <a:effectLst/>
                <a:latin typeface="BlinkMacSystemFont"/>
              </a:rPr>
              <a:t>Source: https://</a:t>
            </a:r>
            <a:r>
              <a:rPr lang="en-US" b="0" i="0" u="none" strike="noStrike" dirty="0" err="1">
                <a:solidFill>
                  <a:srgbClr val="212121"/>
                </a:solidFill>
                <a:effectLst/>
                <a:latin typeface="BlinkMacSystemFont"/>
              </a:rPr>
              <a:t>mycanadianhealthcaremall.com</a:t>
            </a:r>
            <a:r>
              <a:rPr lang="en-US" b="0" i="0" u="none" strike="noStrike" dirty="0">
                <a:solidFill>
                  <a:srgbClr val="212121"/>
                </a:solidFill>
                <a:effectLst/>
                <a:latin typeface="BlinkMacSystemFont"/>
              </a:rPr>
              <a:t>/</a:t>
            </a:r>
            <a:r>
              <a:rPr lang="en-US" b="0" i="0" u="none" strike="noStrike" dirty="0" err="1">
                <a:solidFill>
                  <a:srgbClr val="212121"/>
                </a:solidFill>
                <a:effectLst/>
                <a:latin typeface="BlinkMacSystemFont"/>
              </a:rPr>
              <a:t>viagra</a:t>
            </a:r>
            <a:r>
              <a:rPr lang="en-US" b="0" i="0" u="none" strike="noStrike" dirty="0">
                <a:solidFill>
                  <a:srgbClr val="212121"/>
                </a:solidFill>
                <a:effectLst/>
                <a:latin typeface="BlinkMacSystemFont"/>
              </a:rPr>
              <a:t>-and-smoking-health-effects-and-safety-</a:t>
            </a:r>
            <a:r>
              <a:rPr lang="en-US" b="0" i="0" u="none" strike="noStrike" dirty="0" err="1">
                <a:solidFill>
                  <a:srgbClr val="212121"/>
                </a:solidFill>
                <a:effectLst/>
                <a:latin typeface="BlinkMacSystemFont"/>
              </a:rPr>
              <a:t>concerns.html</a:t>
            </a:r>
            <a:endParaRPr lang="en-US" b="0" i="0" u="none" strike="noStrike" dirty="0">
              <a:solidFill>
                <a:srgbClr val="212121"/>
              </a:solidFill>
              <a:effectLst/>
              <a:latin typeface="BlinkMacSystemFont"/>
            </a:endParaRPr>
          </a:p>
        </p:txBody>
      </p:sp>
      <p:sp>
        <p:nvSpPr>
          <p:cNvPr id="4" name="Slide Number Placeholder 3"/>
          <p:cNvSpPr>
            <a:spLocks noGrp="1"/>
          </p:cNvSpPr>
          <p:nvPr>
            <p:ph type="sldNum" sz="quarter" idx="5"/>
          </p:nvPr>
        </p:nvSpPr>
        <p:spPr/>
        <p:txBody>
          <a:bodyPr/>
          <a:lstStyle/>
          <a:p>
            <a:fld id="{C3FF006E-C57D-364C-9754-856D643D2300}" type="slidenum">
              <a:rPr lang="en-US" smtClean="0"/>
              <a:t>13</a:t>
            </a:fld>
            <a:endParaRPr lang="en-US"/>
          </a:p>
        </p:txBody>
      </p:sp>
    </p:spTree>
    <p:extLst>
      <p:ext uri="{BB962C8B-B14F-4D97-AF65-F5344CB8AC3E}">
        <p14:creationId xmlns:p14="http://schemas.microsoft.com/office/powerpoint/2010/main" val="1887024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br>
              <a:rPr lang="en-US" dirty="0"/>
            </a:br>
            <a:br>
              <a:rPr lang="en-US" dirty="0"/>
            </a:br>
            <a:r>
              <a:rPr lang="en-US" dirty="0"/>
              <a:t>Understanding the different types of smoke exposure is crucial for public health. First-hand smoke is inhaled directly by the smoker, while second-hand smoke is the byproduct of burning tobacco that affects non-smokers. Third-hand smoke refers to the residual toxins left on surfaces after smoking, which can pose health risks, especially to children. THS can last for decades and continually off-gas.</a:t>
            </a:r>
          </a:p>
          <a:p>
            <a:pPr>
              <a:buNone/>
            </a:pPr>
            <a:endParaRPr lang="en-US" dirty="0"/>
          </a:p>
          <a:p>
            <a:pPr>
              <a:buNone/>
            </a:pPr>
            <a:r>
              <a:rPr lang="en-US" dirty="0"/>
              <a:t>Awareness of these distinctions is essential for effective prevention strategies. </a:t>
            </a:r>
          </a:p>
          <a:p>
            <a:pPr>
              <a:buNone/>
            </a:pPr>
            <a:endParaRPr lang="en-US" dirty="0"/>
          </a:p>
          <a:p>
            <a:pPr>
              <a:buNone/>
            </a:pPr>
            <a:r>
              <a:rPr lang="en-US" sz="1200" b="0" i="0" u="none" strike="noStrike" kern="1200" dirty="0">
                <a:solidFill>
                  <a:schemeClr val="tx1"/>
                </a:solidFill>
                <a:effectLst/>
                <a:latin typeface="+mn-lt"/>
                <a:ea typeface="+mn-ea"/>
                <a:cs typeface="+mn-cs"/>
              </a:rPr>
              <a:t>Thirdhand smoke is the chemical residue left behind after secondhand tobacco smoke disappears from the air. Secondhand smoke is a combination of </a:t>
            </a:r>
            <a:r>
              <a:rPr lang="en-US" sz="1200" b="0" i="0" u="none" strike="noStrike" kern="1200" dirty="0" err="1">
                <a:solidFill>
                  <a:schemeClr val="tx1"/>
                </a:solidFill>
                <a:effectLst/>
                <a:latin typeface="+mn-lt"/>
                <a:ea typeface="+mn-ea"/>
                <a:cs typeface="+mn-cs"/>
              </a:rPr>
              <a:t>sidestream</a:t>
            </a:r>
            <a:r>
              <a:rPr lang="en-US" sz="1200" b="0" i="0" u="none" strike="noStrike" kern="1200" dirty="0">
                <a:solidFill>
                  <a:schemeClr val="tx1"/>
                </a:solidFill>
                <a:effectLst/>
                <a:latin typeface="+mn-lt"/>
                <a:ea typeface="+mn-ea"/>
                <a:cs typeface="+mn-cs"/>
              </a:rPr>
              <a:t> smoke from a cigarette and mainstream smoke exhaled by smokers. Thirdhand smoke is a mixture of toxic chemicals that sticks to surfaces, embeds in materials, and gathers in house dust. It embeds in carpets, walls, furniture, blankets, and toys. The toxic particles can re-emit from these contaminated surfaces into the air. Thirdhand smoke can linger indoors for years. People can be exposed to it by absorbing it through their skin, by consuming contaminated objects or dust, and by breathing polluted air.</a:t>
            </a:r>
            <a:br>
              <a:rPr lang="en-US" dirty="0"/>
            </a:br>
            <a:r>
              <a:rPr lang="en-US" dirty="0"/>
              <a:t>______</a:t>
            </a:r>
          </a:p>
          <a:p>
            <a:br>
              <a:rPr lang="en-US" dirty="0"/>
            </a:br>
            <a:endParaRPr lang="en-US" dirty="0"/>
          </a:p>
        </p:txBody>
      </p:sp>
      <p:sp>
        <p:nvSpPr>
          <p:cNvPr id="4" name="Slide Number Placeholder 3"/>
          <p:cNvSpPr>
            <a:spLocks noGrp="1"/>
          </p:cNvSpPr>
          <p:nvPr>
            <p:ph type="sldNum" sz="quarter" idx="5"/>
          </p:nvPr>
        </p:nvSpPr>
        <p:spPr/>
        <p:txBody>
          <a:bodyPr/>
          <a:lstStyle/>
          <a:p>
            <a:fld id="{C3FF006E-C57D-364C-9754-856D643D2300}" type="slidenum">
              <a:rPr lang="en-US" smtClean="0"/>
              <a:t>14</a:t>
            </a:fld>
            <a:endParaRPr lang="en-US"/>
          </a:p>
        </p:txBody>
      </p:sp>
    </p:spTree>
    <p:extLst>
      <p:ext uri="{BB962C8B-B14F-4D97-AF65-F5344CB8AC3E}">
        <p14:creationId xmlns:p14="http://schemas.microsoft.com/office/powerpoint/2010/main" val="7631184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br>
              <a:rPr lang="en-US" dirty="0"/>
            </a:br>
            <a:br>
              <a:rPr lang="en-US" dirty="0"/>
            </a:br>
            <a:r>
              <a:rPr lang="en-US" dirty="0"/>
              <a:t>Secondhand smoke exposure is more toxic than directly inhaled smoke, with even short durations of exposure leading to significant health risks. This highlights the importance of creating smoke-free environments to protect non-smokers, particularly vulnerable populations such as children and those with pre-existing health conditions. </a:t>
            </a:r>
            <a:br>
              <a:rPr lang="en-US" dirty="0"/>
            </a:br>
            <a:r>
              <a:rPr lang="en-US" dirty="0"/>
              <a:t>______</a:t>
            </a:r>
          </a:p>
          <a:p>
            <a:br>
              <a:rPr lang="en-US" dirty="0"/>
            </a:br>
            <a:r>
              <a:rPr lang="en-US" sz="4000" b="0" i="0" u="none" strike="noStrike" dirty="0">
                <a:solidFill>
                  <a:srgbClr val="000000"/>
                </a:solidFill>
                <a:effectLst/>
                <a:latin typeface="Oswald" panose="020F0502020204030204" pitchFamily="34" charset="0"/>
              </a:rPr>
              <a:t>Secondhand smoke is a mixture of two forms of smoke that come from burning tobacco: side-stream smoke (the smoke from the lighted end of a cigarette) and mainstream smoke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4000" b="0" i="0" u="none" strike="noStrike" dirty="0">
              <a:solidFill>
                <a:srgbClr val="000000"/>
              </a:solidFill>
              <a:effectLst/>
              <a:latin typeface="Oswald"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i="0" u="none" strike="noStrike" dirty="0">
                <a:solidFill>
                  <a:srgbClr val="202124"/>
                </a:solidFill>
                <a:effectLst/>
                <a:latin typeface="arial" panose="020B0604020202020204" pitchFamily="34" charset="0"/>
              </a:rPr>
              <a:t>Side-stream smoke is more toxic than mainstream smoke</a:t>
            </a:r>
            <a:r>
              <a:rPr lang="en-US" sz="2800" b="0" i="0" u="none" strike="noStrike" dirty="0">
                <a:solidFill>
                  <a:srgbClr val="202124"/>
                </a:solidFill>
                <a:effectLst/>
                <a:latin typeface="arial" panose="020B0604020202020204" pitchFamily="34" charset="0"/>
              </a:rPr>
              <a:t>, as it has much higher concentrations of cancer-causing substances.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0" i="0" u="none" strike="noStrike" dirty="0">
              <a:solidFill>
                <a:srgbClr val="202124"/>
              </a:solidFill>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b="0" i="0" u="none" strike="noStrike" dirty="0">
                <a:solidFill>
                  <a:srgbClr val="202124"/>
                </a:solidFill>
                <a:effectLst/>
                <a:latin typeface="arial" panose="020B0604020202020204" pitchFamily="34" charset="0"/>
              </a:rPr>
              <a:t>Just 30 minutes of exposure to secondhand smoke can cause heart damage like that of an everyday smoker.</a:t>
            </a:r>
            <a:endParaRPr lang="en-US" dirty="0"/>
          </a:p>
        </p:txBody>
      </p:sp>
      <p:sp>
        <p:nvSpPr>
          <p:cNvPr id="4" name="Slide Number Placeholder 3"/>
          <p:cNvSpPr>
            <a:spLocks noGrp="1"/>
          </p:cNvSpPr>
          <p:nvPr>
            <p:ph type="sldNum" sz="quarter" idx="5"/>
          </p:nvPr>
        </p:nvSpPr>
        <p:spPr/>
        <p:txBody>
          <a:bodyPr/>
          <a:lstStyle/>
          <a:p>
            <a:fld id="{C3FF006E-C57D-364C-9754-856D643D2300}" type="slidenum">
              <a:rPr lang="en-US" smtClean="0"/>
              <a:t>15</a:t>
            </a:fld>
            <a:endParaRPr lang="en-US"/>
          </a:p>
        </p:txBody>
      </p:sp>
    </p:spTree>
    <p:extLst>
      <p:ext uri="{BB962C8B-B14F-4D97-AF65-F5344CB8AC3E}">
        <p14:creationId xmlns:p14="http://schemas.microsoft.com/office/powerpoint/2010/main" val="30305398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br>
              <a:rPr lang="en-US" dirty="0"/>
            </a:br>
            <a:r>
              <a:rPr lang="en-US" dirty="0"/>
              <a:t>Key takeaways from this article:</a:t>
            </a:r>
          </a:p>
          <a:p>
            <a:pPr>
              <a:buNone/>
            </a:pPr>
            <a:endParaRPr lang="en-US" dirty="0"/>
          </a:p>
          <a:p>
            <a:r>
              <a:rPr lang="en-US" sz="1200" b="1" i="0" kern="1200" dirty="0">
                <a:solidFill>
                  <a:schemeClr val="tx1"/>
                </a:solidFill>
                <a:effectLst/>
                <a:latin typeface="+mn-lt"/>
                <a:ea typeface="+mn-ea"/>
                <a:cs typeface="+mn-cs"/>
              </a:rPr>
              <a:t>Third-Hand Smoke: Health Risks</a:t>
            </a:r>
          </a:p>
          <a:p>
            <a:endParaRPr lang="en-US" sz="1200" b="1" i="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b="1" i="0" kern="1200" dirty="0">
                <a:solidFill>
                  <a:schemeClr val="tx1"/>
                </a:solidFill>
                <a:effectLst/>
                <a:latin typeface="+mn-lt"/>
                <a:ea typeface="+mn-ea"/>
                <a:cs typeface="+mn-cs"/>
              </a:rPr>
              <a:t>Third-hand smoke lingers on surfaces and in dust</a:t>
            </a:r>
            <a:r>
              <a:rPr lang="en-US" sz="1200" b="0" i="0" kern="1200" dirty="0">
                <a:solidFill>
                  <a:schemeClr val="tx1"/>
                </a:solidFill>
                <a:effectLst/>
                <a:latin typeface="+mn-lt"/>
                <a:ea typeface="+mn-ea"/>
                <a:cs typeface="+mn-cs"/>
              </a:rPr>
              <a:t> long after smoking has stopped.</a:t>
            </a:r>
          </a:p>
          <a:p>
            <a:pPr marL="171450" lvl="0" indent="-171450">
              <a:buFont typeface="Arial" panose="020B0604020202020204" pitchFamily="34" charset="0"/>
              <a:buChar char="•"/>
            </a:pPr>
            <a:r>
              <a:rPr lang="en-US" sz="1200" b="1" i="0" kern="1200" dirty="0">
                <a:solidFill>
                  <a:schemeClr val="tx1"/>
                </a:solidFill>
                <a:effectLst/>
                <a:latin typeface="+mn-lt"/>
                <a:ea typeface="+mn-ea"/>
                <a:cs typeface="+mn-cs"/>
              </a:rPr>
              <a:t>Children and pregnant women are especially vulnerable</a:t>
            </a:r>
            <a:r>
              <a:rPr lang="en-US" sz="1200" b="0" i="0" kern="1200" dirty="0">
                <a:solidFill>
                  <a:schemeClr val="tx1"/>
                </a:solidFill>
                <a:effectLst/>
                <a:latin typeface="+mn-lt"/>
                <a:ea typeface="+mn-ea"/>
                <a:cs typeface="+mn-cs"/>
              </a:rPr>
              <a:t> to exposure.</a:t>
            </a:r>
          </a:p>
          <a:p>
            <a:pPr marL="171450" lvl="0" indent="-171450">
              <a:buFont typeface="Arial" panose="020B0604020202020204" pitchFamily="34" charset="0"/>
              <a:buChar char="•"/>
            </a:pPr>
            <a:r>
              <a:rPr lang="en-US" sz="1200" b="0" i="0" kern="1200" dirty="0">
                <a:solidFill>
                  <a:schemeClr val="tx1"/>
                </a:solidFill>
                <a:effectLst/>
                <a:latin typeface="+mn-lt"/>
                <a:ea typeface="+mn-ea"/>
                <a:cs typeface="+mn-cs"/>
              </a:rPr>
              <a:t>In children, exposure may contribute to </a:t>
            </a:r>
            <a:r>
              <a:rPr lang="en-US" sz="1200" b="1" i="0" kern="1200" dirty="0">
                <a:solidFill>
                  <a:schemeClr val="tx1"/>
                </a:solidFill>
                <a:effectLst/>
                <a:latin typeface="+mn-lt"/>
                <a:ea typeface="+mn-ea"/>
                <a:cs typeface="+mn-cs"/>
              </a:rPr>
              <a:t>developmental, cognitive, neurological, and immune problems</a:t>
            </a:r>
            <a:r>
              <a:rPr lang="en-US" sz="1200" b="0" i="0" kern="1200" dirty="0">
                <a:solidFill>
                  <a:schemeClr val="tx1"/>
                </a:solidFill>
                <a:effectLst/>
                <a:latin typeface="+mn-lt"/>
                <a:ea typeface="+mn-ea"/>
                <a:cs typeface="+mn-cs"/>
              </a:rPr>
              <a:t>.</a:t>
            </a:r>
          </a:p>
          <a:p>
            <a:pPr marL="171450" lvl="0" indent="-171450">
              <a:buFont typeface="Arial" panose="020B0604020202020204" pitchFamily="34" charset="0"/>
              <a:buChar char="•"/>
            </a:pPr>
            <a:r>
              <a:rPr lang="en-US" sz="1200" b="0" i="0" kern="1200" dirty="0">
                <a:solidFill>
                  <a:schemeClr val="tx1"/>
                </a:solidFill>
                <a:effectLst/>
                <a:latin typeface="+mn-lt"/>
                <a:ea typeface="+mn-ea"/>
                <a:cs typeface="+mn-cs"/>
              </a:rPr>
              <a:t>During pregnancy, exposure has been associated with </a:t>
            </a:r>
            <a:r>
              <a:rPr lang="en-US" sz="1200" b="1" i="0" kern="1200" dirty="0">
                <a:solidFill>
                  <a:schemeClr val="tx1"/>
                </a:solidFill>
                <a:effectLst/>
                <a:latin typeface="+mn-lt"/>
                <a:ea typeface="+mn-ea"/>
                <a:cs typeface="+mn-cs"/>
              </a:rPr>
              <a:t>low birth weight, premature birth, and abnormal fetal development</a:t>
            </a:r>
            <a:r>
              <a:rPr lang="en-US" sz="1200" b="0" i="0" kern="1200" dirty="0">
                <a:solidFill>
                  <a:schemeClr val="tx1"/>
                </a:solidFill>
                <a:effectLst/>
                <a:latin typeface="+mn-lt"/>
                <a:ea typeface="+mn-ea"/>
                <a:cs typeface="+mn-cs"/>
              </a:rPr>
              <a:t>.</a:t>
            </a:r>
          </a:p>
          <a:p>
            <a:pPr marL="171450" lvl="0" indent="-171450">
              <a:buFont typeface="Arial" panose="020B0604020202020204" pitchFamily="34" charset="0"/>
              <a:buChar char="•"/>
            </a:pPr>
            <a:r>
              <a:rPr lang="en-US" sz="1200" b="0" i="0" kern="1200" dirty="0">
                <a:solidFill>
                  <a:schemeClr val="tx1"/>
                </a:solidFill>
                <a:effectLst/>
                <a:latin typeface="+mn-lt"/>
                <a:ea typeface="+mn-ea"/>
                <a:cs typeface="+mn-cs"/>
              </a:rPr>
              <a:t>Long-term exposure may increase the risk of </a:t>
            </a:r>
            <a:r>
              <a:rPr lang="en-US" sz="1200" b="1" i="0" kern="1200" dirty="0">
                <a:solidFill>
                  <a:schemeClr val="tx1"/>
                </a:solidFill>
                <a:effectLst/>
                <a:latin typeface="+mn-lt"/>
                <a:ea typeface="+mn-ea"/>
                <a:cs typeface="+mn-cs"/>
              </a:rPr>
              <a:t>cancer, respiratory disease, and cardiovascular problems</a:t>
            </a:r>
            <a:r>
              <a:rPr lang="en-US" sz="1200" b="0" i="0" kern="1200" dirty="0">
                <a:solidFill>
                  <a:schemeClr val="tx1"/>
                </a:solidFill>
                <a:effectLst/>
                <a:latin typeface="+mn-lt"/>
                <a:ea typeface="+mn-ea"/>
                <a:cs typeface="+mn-cs"/>
              </a:rPr>
              <a:t>.</a:t>
            </a:r>
          </a:p>
          <a:p>
            <a:pPr marL="171450" lvl="0" indent="-171450">
              <a:buFont typeface="Arial" panose="020B0604020202020204" pitchFamily="34" charset="0"/>
              <a:buChar char="•"/>
            </a:pPr>
            <a:r>
              <a:rPr lang="en-US" sz="1200" b="0" i="0" kern="1200" dirty="0">
                <a:solidFill>
                  <a:schemeClr val="tx1"/>
                </a:solidFill>
                <a:effectLst/>
                <a:latin typeface="+mn-lt"/>
                <a:ea typeface="+mn-ea"/>
                <a:cs typeface="+mn-cs"/>
              </a:rPr>
              <a:t>Third-hand smoke contains </a:t>
            </a:r>
            <a:r>
              <a:rPr lang="en-US" sz="1200" b="1" i="0" kern="1200" dirty="0">
                <a:solidFill>
                  <a:schemeClr val="tx1"/>
                </a:solidFill>
                <a:effectLst/>
                <a:latin typeface="+mn-lt"/>
                <a:ea typeface="+mn-ea"/>
                <a:cs typeface="+mn-cs"/>
              </a:rPr>
              <a:t>toxic and carcinogenic chemicals</a:t>
            </a:r>
            <a:r>
              <a:rPr lang="en-US" sz="1200" b="0" i="0" kern="1200" dirty="0">
                <a:solidFill>
                  <a:schemeClr val="tx1"/>
                </a:solidFill>
                <a:effectLst/>
                <a:latin typeface="+mn-lt"/>
                <a:ea typeface="+mn-ea"/>
                <a:cs typeface="+mn-cs"/>
              </a:rPr>
              <a:t>, including nicotine, formaldehyde, and nitrosamines.</a:t>
            </a:r>
          </a:p>
          <a:p>
            <a:pPr marL="171450" lvl="0" indent="-171450">
              <a:buFont typeface="Arial" panose="020B0604020202020204" pitchFamily="34" charset="0"/>
              <a:buChar char="•"/>
            </a:pPr>
            <a:r>
              <a:rPr lang="en-US" sz="1200" b="1" i="0" kern="1200" dirty="0">
                <a:solidFill>
                  <a:schemeClr val="tx1"/>
                </a:solidFill>
                <a:effectLst/>
                <a:latin typeface="+mn-lt"/>
                <a:ea typeface="+mn-ea"/>
                <a:cs typeface="+mn-cs"/>
              </a:rPr>
              <a:t>Cleaning and removing contaminated surfaces</a:t>
            </a:r>
            <a:r>
              <a:rPr lang="en-US" sz="1200" b="0" i="0" kern="1200" dirty="0">
                <a:solidFill>
                  <a:schemeClr val="tx1"/>
                </a:solidFill>
                <a:effectLst/>
                <a:latin typeface="+mn-lt"/>
                <a:ea typeface="+mn-ea"/>
                <a:cs typeface="+mn-cs"/>
              </a:rPr>
              <a:t> can help reduce exposure.</a:t>
            </a:r>
          </a:p>
          <a:p>
            <a:pPr marL="171450" lvl="0" indent="-171450">
              <a:buFont typeface="Arial" panose="020B0604020202020204" pitchFamily="34" charset="0"/>
              <a:buChar char="•"/>
            </a:pPr>
            <a:endParaRPr lang="en-US" sz="1200" b="0" i="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dirty="0"/>
              <a:t>Young children are particularly susceptible to thirdhand smoke exposure due to their behaviors and developmental characteristics. They spend a significant amount of time indoors, often crawling and touching surfaces that may be contaminated. This increased exposure can lead to serious health consequences, making it imperative to protect children from tobacco smoke in all its forms. </a:t>
            </a:r>
            <a:endParaRPr lang="en-US" sz="1200" b="0" i="0" kern="1200" dirty="0">
              <a:solidFill>
                <a:schemeClr val="tx1"/>
              </a:solidFill>
              <a:effectLst/>
              <a:latin typeface="+mn-lt"/>
              <a:ea typeface="+mn-ea"/>
              <a:cs typeface="+mn-cs"/>
            </a:endParaRPr>
          </a:p>
          <a:p>
            <a:pPr>
              <a:buNone/>
            </a:pPr>
            <a:endParaRPr lang="en-US" dirty="0"/>
          </a:p>
        </p:txBody>
      </p:sp>
      <p:sp>
        <p:nvSpPr>
          <p:cNvPr id="4" name="Slide Number Placeholder 3"/>
          <p:cNvSpPr>
            <a:spLocks noGrp="1"/>
          </p:cNvSpPr>
          <p:nvPr>
            <p:ph type="sldNum" sz="quarter" idx="5"/>
          </p:nvPr>
        </p:nvSpPr>
        <p:spPr/>
        <p:txBody>
          <a:bodyPr/>
          <a:lstStyle/>
          <a:p>
            <a:fld id="{C3FF006E-C57D-364C-9754-856D643D2300}" type="slidenum">
              <a:rPr lang="en-US" smtClean="0"/>
              <a:t>16</a:t>
            </a:fld>
            <a:endParaRPr lang="en-US"/>
          </a:p>
        </p:txBody>
      </p:sp>
    </p:spTree>
    <p:extLst>
      <p:ext uri="{BB962C8B-B14F-4D97-AF65-F5344CB8AC3E}">
        <p14:creationId xmlns:p14="http://schemas.microsoft.com/office/powerpoint/2010/main" val="34836594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Very popular and culturally accepted in the Middle East and North Africa. Hookah smoking poses serious health risks, with studies suggesting that one hour of use can be equivalent to smoking 100 to 200 cigarettes. The associated health issues include oral cancers and gum diseases, which are critical considerations for public health messaging and tobacco control efforts. </a:t>
            </a:r>
            <a:br>
              <a:rPr lang="en-US" dirty="0"/>
            </a:br>
            <a:r>
              <a:rPr lang="en-US" dirty="0"/>
              <a:t>______</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dirty="0"/>
            </a:br>
            <a:r>
              <a:rPr lang="en-US" sz="1200" dirty="0">
                <a:latin typeface="Gibson-Regular"/>
              </a:rPr>
              <a:t>Many people think it is safer to smoke a water pipe. They are dead wrong. </a:t>
            </a:r>
            <a:r>
              <a:rPr lang="en-US" sz="1200" b="1" i="0" u="none" strike="noStrike" kern="1200" dirty="0">
                <a:solidFill>
                  <a:schemeClr val="tx1"/>
                </a:solidFill>
                <a:effectLst/>
                <a:latin typeface="+mn-lt"/>
                <a:ea typeface="+mn-ea"/>
                <a:cs typeface="+mn-cs"/>
              </a:rPr>
              <a:t>Volume of Smoke Inhaled:</a:t>
            </a:r>
            <a:r>
              <a:rPr lang="en-US" sz="1200" b="0" i="0" u="none" strike="noStrike" kern="1200" dirty="0">
                <a:solidFill>
                  <a:schemeClr val="tx1"/>
                </a:solidFill>
                <a:effectLst/>
                <a:latin typeface="+mn-lt"/>
                <a:ea typeface="+mn-ea"/>
                <a:cs typeface="+mn-cs"/>
              </a:rPr>
              <a:t> A typical one-hour shisha session involves inhaling roughly </a:t>
            </a:r>
            <a:r>
              <a:rPr lang="en-US" sz="1200" b="1" i="0" u="none" strike="noStrike" kern="1200" dirty="0">
                <a:solidFill>
                  <a:schemeClr val="tx1"/>
                </a:solidFill>
                <a:effectLst/>
                <a:latin typeface="+mn-lt"/>
                <a:ea typeface="+mn-ea"/>
                <a:cs typeface="+mn-cs"/>
              </a:rPr>
              <a:t>90,000 milliliters of smoke</a:t>
            </a:r>
            <a:r>
              <a:rPr lang="en-US" sz="1200" b="0" i="0" u="none" strike="noStrike" kern="1200" dirty="0">
                <a:solidFill>
                  <a:schemeClr val="tx1"/>
                </a:solidFill>
                <a:effectLst/>
                <a:latin typeface="+mn-lt"/>
                <a:ea typeface="+mn-ea"/>
                <a:cs typeface="+mn-cs"/>
              </a:rPr>
              <a:t>, compared to about 500 to 600 milliliters from a single cigarette.</a:t>
            </a:r>
            <a:endParaRPr lang="en-US" dirty="0"/>
          </a:p>
          <a:p>
            <a:endParaRPr lang="en-US" dirty="0"/>
          </a:p>
        </p:txBody>
      </p:sp>
      <p:sp>
        <p:nvSpPr>
          <p:cNvPr id="4" name="Slide Number Placeholder 3"/>
          <p:cNvSpPr>
            <a:spLocks noGrp="1"/>
          </p:cNvSpPr>
          <p:nvPr>
            <p:ph type="sldNum" sz="quarter" idx="5"/>
          </p:nvPr>
        </p:nvSpPr>
        <p:spPr/>
        <p:txBody>
          <a:bodyPr/>
          <a:lstStyle/>
          <a:p>
            <a:fld id="{C3FF006E-C57D-364C-9754-856D643D2300}" type="slidenum">
              <a:rPr lang="en-US" smtClean="0"/>
              <a:t>17</a:t>
            </a:fld>
            <a:endParaRPr lang="en-US"/>
          </a:p>
        </p:txBody>
      </p:sp>
    </p:spTree>
    <p:extLst>
      <p:ext uri="{BB962C8B-B14F-4D97-AF65-F5344CB8AC3E}">
        <p14:creationId xmlns:p14="http://schemas.microsoft.com/office/powerpoint/2010/main" val="15530137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dirty="0"/>
            </a:br>
            <a:r>
              <a:rPr lang="en-US" b="0" i="0" u="none" strike="noStrike" dirty="0">
                <a:solidFill>
                  <a:srgbClr val="000000"/>
                </a:solidFill>
                <a:effectLst/>
              </a:rPr>
              <a:t>Tobacco control policies have had mixed success globally, with significant progress in some areas and ongoing challenges in others. </a:t>
            </a:r>
          </a:p>
          <a:p>
            <a:endParaRPr lang="en-US" b="0" i="0" u="none" strike="noStrike" dirty="0">
              <a:solidFill>
                <a:srgbClr val="000000"/>
              </a:solidFill>
              <a:effectLst/>
            </a:endParaRPr>
          </a:p>
          <a:p>
            <a:r>
              <a:rPr lang="en-US" b="0" i="0" u="none" strike="noStrike" dirty="0">
                <a:solidFill>
                  <a:srgbClr val="000000"/>
                </a:solidFill>
                <a:effectLst/>
              </a:rPr>
              <a:t>Here’s a breakdown:</a:t>
            </a:r>
          </a:p>
          <a:p>
            <a:pPr algn="l">
              <a:buNone/>
            </a:pPr>
            <a:r>
              <a:rPr lang="en-US" b="1" i="0" u="none" strike="noStrike" dirty="0">
                <a:solidFill>
                  <a:srgbClr val="000000"/>
                </a:solidFill>
                <a:effectLst/>
              </a:rPr>
              <a:t>Successes:</a:t>
            </a:r>
          </a:p>
          <a:p>
            <a:pPr algn="l">
              <a:buFont typeface="+mj-lt"/>
              <a:buAutoNum type="arabicPeriod"/>
            </a:pPr>
            <a:r>
              <a:rPr lang="en-US" b="1" i="0" u="none" strike="noStrike" dirty="0">
                <a:solidFill>
                  <a:srgbClr val="000000"/>
                </a:solidFill>
                <a:effectLst/>
              </a:rPr>
              <a:t>Declining Smoking Rates:</a:t>
            </a:r>
            <a:r>
              <a:rPr lang="en-US" b="0" i="0" u="none" strike="noStrike" dirty="0">
                <a:solidFill>
                  <a:srgbClr val="000000"/>
                </a:solidFill>
                <a:effectLst/>
              </a:rPr>
              <a:t> Many countries have seen a reduction in smoking prevalence due to strict regulations, higher taxes, and public health campaigns. For example, Australia, the UK, and parts of Europe have significantly cut smoking rates just by increasing the cost of cigarettes. Australia has the most expensive cigarettes and one pack costs between AUD $40 ($28) and AUD $60 ($42). </a:t>
            </a:r>
            <a:r>
              <a:rPr lang="en-US" sz="1200" b="0" i="0" u="none" strike="noStrike" kern="1200" dirty="0">
                <a:solidFill>
                  <a:schemeClr val="tx1"/>
                </a:solidFill>
                <a:effectLst/>
                <a:latin typeface="+mn-lt"/>
                <a:ea typeface="+mn-ea"/>
                <a:cs typeface="+mn-cs"/>
              </a:rPr>
              <a:t>Taxes account for roughly </a:t>
            </a:r>
            <a:r>
              <a:rPr lang="en-US" sz="1200" b="1" i="0" u="none" strike="noStrike" kern="1200" dirty="0">
                <a:solidFill>
                  <a:schemeClr val="tx1"/>
                </a:solidFill>
                <a:effectLst/>
                <a:latin typeface="+mn-lt"/>
                <a:ea typeface="+mn-ea"/>
                <a:cs typeface="+mn-cs"/>
              </a:rPr>
              <a:t>70% to 80%</a:t>
            </a:r>
            <a:r>
              <a:rPr lang="en-US" sz="1200" b="0" i="0" u="none" strike="noStrike" kern="1200" dirty="0">
                <a:solidFill>
                  <a:schemeClr val="tx1"/>
                </a:solidFill>
                <a:effectLst/>
                <a:latin typeface="+mn-lt"/>
                <a:ea typeface="+mn-ea"/>
                <a:cs typeface="+mn-cs"/>
              </a:rPr>
              <a:t> of the total retail price. </a:t>
            </a:r>
            <a:endParaRPr lang="en-US" b="0" i="0" u="none" strike="noStrike" dirty="0">
              <a:solidFill>
                <a:srgbClr val="000000"/>
              </a:solidFill>
              <a:effectLst/>
            </a:endParaRPr>
          </a:p>
          <a:p>
            <a:pPr algn="l">
              <a:buFont typeface="+mj-lt"/>
              <a:buAutoNum type="arabicPeriod"/>
            </a:pPr>
            <a:r>
              <a:rPr lang="en-US" b="1" i="0" u="none" strike="noStrike" dirty="0">
                <a:solidFill>
                  <a:srgbClr val="000000"/>
                </a:solidFill>
                <a:effectLst/>
              </a:rPr>
              <a:t>Smoke-Free Laws:</a:t>
            </a:r>
            <a:r>
              <a:rPr lang="en-US" b="0" i="0" u="none" strike="noStrike" dirty="0">
                <a:solidFill>
                  <a:srgbClr val="000000"/>
                </a:solidFill>
                <a:effectLst/>
              </a:rPr>
              <a:t> Public smoking bans in places like the US, Canada, and much of Europe have reduced secondhand smoke exposure and encouraged smokers to quit.</a:t>
            </a:r>
          </a:p>
          <a:p>
            <a:pPr algn="l">
              <a:buFont typeface="+mj-lt"/>
              <a:buAutoNum type="arabicPeriod"/>
            </a:pPr>
            <a:r>
              <a:rPr lang="en-US" b="1" i="0" u="none" strike="noStrike" dirty="0">
                <a:solidFill>
                  <a:srgbClr val="000000"/>
                </a:solidFill>
                <a:effectLst/>
              </a:rPr>
              <a:t>Plain Packaging &amp; Warning Labels:</a:t>
            </a:r>
            <a:r>
              <a:rPr lang="en-US" b="0" i="0" u="none" strike="noStrike" dirty="0">
                <a:solidFill>
                  <a:srgbClr val="000000"/>
                </a:solidFill>
                <a:effectLst/>
              </a:rPr>
              <a:t> Graphic health warnings and plain packaging laws, as implemented in Australia, have deterred smoking initiation.</a:t>
            </a:r>
          </a:p>
          <a:p>
            <a:pPr algn="l">
              <a:buFont typeface="+mj-lt"/>
              <a:buAutoNum type="arabicPeriod"/>
            </a:pPr>
            <a:r>
              <a:rPr lang="en-US" b="1" i="0" u="none" strike="noStrike" dirty="0">
                <a:solidFill>
                  <a:srgbClr val="000000"/>
                </a:solidFill>
                <a:effectLst/>
              </a:rPr>
              <a:t>Higher Tobacco Taxes:</a:t>
            </a:r>
            <a:r>
              <a:rPr lang="en-US" b="0" i="0" u="none" strike="noStrike" dirty="0">
                <a:solidFill>
                  <a:srgbClr val="000000"/>
                </a:solidFill>
                <a:effectLst/>
              </a:rPr>
              <a:t> Price increases have been one of the most effective deterrents, discouraging smoking, especially among youth.</a:t>
            </a:r>
          </a:p>
          <a:p>
            <a:pPr algn="l">
              <a:buFont typeface="+mj-lt"/>
              <a:buAutoNum type="arabicPeriod"/>
            </a:pPr>
            <a:r>
              <a:rPr lang="en-US" b="1" i="0" u="none" strike="noStrike" dirty="0">
                <a:solidFill>
                  <a:srgbClr val="000000"/>
                </a:solidFill>
                <a:effectLst/>
              </a:rPr>
              <a:t>Support for Quitting:</a:t>
            </a:r>
            <a:r>
              <a:rPr lang="en-US" b="0" i="0" u="none" strike="noStrike" dirty="0">
                <a:solidFill>
                  <a:srgbClr val="000000"/>
                </a:solidFill>
                <a:effectLst/>
              </a:rPr>
              <a:t> Increased access to smoking cessation programs and nicotine replacement therapies has helped many smokers quit.</a:t>
            </a:r>
          </a:p>
          <a:p>
            <a:pPr algn="l">
              <a:buNone/>
            </a:pPr>
            <a:endParaRPr lang="en-US" b="1" i="0" u="none" strike="noStrike" dirty="0">
              <a:solidFill>
                <a:srgbClr val="000000"/>
              </a:solidFill>
              <a:effectLst/>
            </a:endParaRPr>
          </a:p>
        </p:txBody>
      </p:sp>
      <p:sp>
        <p:nvSpPr>
          <p:cNvPr id="4" name="Slide Number Placeholder 3"/>
          <p:cNvSpPr>
            <a:spLocks noGrp="1"/>
          </p:cNvSpPr>
          <p:nvPr>
            <p:ph type="sldNum" sz="quarter" idx="5"/>
          </p:nvPr>
        </p:nvSpPr>
        <p:spPr/>
        <p:txBody>
          <a:bodyPr/>
          <a:lstStyle/>
          <a:p>
            <a:fld id="{C3FF006E-C57D-364C-9754-856D643D2300}" type="slidenum">
              <a:rPr lang="en-US" smtClean="0"/>
              <a:t>18</a:t>
            </a:fld>
            <a:endParaRPr lang="en-US"/>
          </a:p>
        </p:txBody>
      </p:sp>
    </p:spTree>
    <p:extLst>
      <p:ext uri="{BB962C8B-B14F-4D97-AF65-F5344CB8AC3E}">
        <p14:creationId xmlns:p14="http://schemas.microsoft.com/office/powerpoint/2010/main" val="9973644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br>
              <a:rPr lang="en-US" dirty="0"/>
            </a:br>
            <a:br>
              <a:rPr lang="en-US" dirty="0"/>
            </a:br>
            <a:r>
              <a:rPr lang="en-US" dirty="0"/>
              <a:t>Promoting smoking cessation in developing countries faces numerous challenges, including economic barriers and a lack of awareness about health risks. The tobacco industry’s aggressive marketing strategies further complicate efforts to reduce smoking rates. Addressing these obstacles is essential for effective tobacco control and public health interventions. </a:t>
            </a:r>
            <a:br>
              <a:rPr lang="en-US" dirty="0"/>
            </a:br>
            <a:r>
              <a:rPr lang="en-US" dirty="0"/>
              <a:t>______</a:t>
            </a:r>
          </a:p>
          <a:p>
            <a:br>
              <a:rPr lang="en-US" dirty="0"/>
            </a:br>
            <a:endParaRPr lang="en-US" dirty="0"/>
          </a:p>
        </p:txBody>
      </p:sp>
      <p:sp>
        <p:nvSpPr>
          <p:cNvPr id="4" name="Slide Number Placeholder 3"/>
          <p:cNvSpPr>
            <a:spLocks noGrp="1"/>
          </p:cNvSpPr>
          <p:nvPr>
            <p:ph type="sldNum" sz="quarter" idx="5"/>
          </p:nvPr>
        </p:nvSpPr>
        <p:spPr/>
        <p:txBody>
          <a:bodyPr/>
          <a:lstStyle/>
          <a:p>
            <a:fld id="{C3FF006E-C57D-364C-9754-856D643D2300}" type="slidenum">
              <a:rPr lang="en-US" smtClean="0"/>
              <a:t>19</a:t>
            </a:fld>
            <a:endParaRPr lang="en-US"/>
          </a:p>
        </p:txBody>
      </p:sp>
    </p:spTree>
    <p:extLst>
      <p:ext uri="{BB962C8B-B14F-4D97-AF65-F5344CB8AC3E}">
        <p14:creationId xmlns:p14="http://schemas.microsoft.com/office/powerpoint/2010/main" val="8284068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br>
              <a:rPr lang="en-US" dirty="0"/>
            </a:br>
            <a:br>
              <a:rPr lang="en-US" dirty="0"/>
            </a:br>
            <a:r>
              <a:rPr lang="en-US" dirty="0"/>
              <a:t>Clinicians also encounter barriers in assisting patients with smoking cessation. Time constraints, low expectations of success, and a lack of knowledge can hinder their ability to provide effective support. Recognizing these challenges is the first step toward improving cessation efforts in clinical settings. </a:t>
            </a:r>
          </a:p>
          <a:p>
            <a:pPr>
              <a:buNone/>
            </a:pPr>
            <a:r>
              <a:rPr lang="en-US" dirty="0"/>
              <a:t>Best to use a team approach--train the nurses or CHW to counsel patients on tobacco cessation.</a:t>
            </a:r>
            <a:br>
              <a:rPr lang="en-US" dirty="0"/>
            </a:br>
            <a:r>
              <a:rPr lang="en-US" dirty="0"/>
              <a:t>______</a:t>
            </a:r>
          </a:p>
          <a:p>
            <a:br>
              <a:rPr lang="en-US" dirty="0"/>
            </a:br>
            <a:endParaRPr lang="en-US" dirty="0"/>
          </a:p>
        </p:txBody>
      </p:sp>
      <p:sp>
        <p:nvSpPr>
          <p:cNvPr id="4" name="Slide Number Placeholder 3"/>
          <p:cNvSpPr>
            <a:spLocks noGrp="1"/>
          </p:cNvSpPr>
          <p:nvPr>
            <p:ph type="sldNum" sz="quarter" idx="5"/>
          </p:nvPr>
        </p:nvSpPr>
        <p:spPr/>
        <p:txBody>
          <a:bodyPr/>
          <a:lstStyle/>
          <a:p>
            <a:fld id="{C3FF006E-C57D-364C-9754-856D643D2300}" type="slidenum">
              <a:rPr lang="en-US" smtClean="0"/>
              <a:t>20</a:t>
            </a:fld>
            <a:endParaRPr lang="en-US"/>
          </a:p>
        </p:txBody>
      </p:sp>
    </p:spTree>
    <p:extLst>
      <p:ext uri="{BB962C8B-B14F-4D97-AF65-F5344CB8AC3E}">
        <p14:creationId xmlns:p14="http://schemas.microsoft.com/office/powerpoint/2010/main" val="10579238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br>
              <a:rPr lang="en-US" dirty="0"/>
            </a:br>
            <a:br>
              <a:rPr lang="en-US" dirty="0"/>
            </a:br>
            <a:r>
              <a:rPr lang="en-US" dirty="0"/>
              <a:t>The prevalence of smoking among physicians is alarmingly high, at around 21%. This issue is particularly pronounced among family practitioners and medical students. The data indicates that smoking is a global concern, with varying rates across regions, notably higher in Europe and Asia, and lower in Oceania. Understanding these trends is essential for developing effective tobacco control strategies within the medical community. </a:t>
            </a:r>
            <a:br>
              <a:rPr lang="en-US" dirty="0"/>
            </a:br>
            <a:r>
              <a:rPr lang="en-US" dirty="0"/>
              <a:t>______</a:t>
            </a:r>
          </a:p>
          <a:p>
            <a:r>
              <a:rPr lang="en-US" b="0" i="0" u="none" strike="noStrike" dirty="0">
                <a:effectLst/>
              </a:rPr>
              <a:t>Oceania was the continent where the smoking prevalence among physicians was the lowest—Australia and New Zealand. </a:t>
            </a:r>
            <a:endParaRPr lang="en-US" dirty="0"/>
          </a:p>
          <a:p>
            <a:endParaRPr lang="en-US" dirty="0"/>
          </a:p>
          <a:p>
            <a:r>
              <a:rPr lang="en-US" dirty="0"/>
              <a:t>It should be noted that Australia and New Zealand have the strongest anti-smoking policies, and the cost of cigarettes is most expensive.</a:t>
            </a:r>
          </a:p>
          <a:p>
            <a:r>
              <a:rPr lang="en-US" dirty="0"/>
              <a:t>You have to be rich to smoke in Australia: </a:t>
            </a:r>
          </a:p>
          <a:p>
            <a:r>
              <a:rPr lang="en-US" b="0" i="0" u="none" strike="noStrike" dirty="0">
                <a:solidFill>
                  <a:srgbClr val="2D2D2D"/>
                </a:solidFill>
                <a:effectLst/>
                <a:latin typeface="sofia-pro"/>
              </a:rPr>
              <a:t>As of 2022, a pack of cigarettes costs $40 on average. For example, a 25 pack of a leading brand is now $48.95, while a 20 pack is around $35. To put these prices into context, a pack a day smoker (20 pack) would currently spend $12,775 on cigarettes per year. </a:t>
            </a:r>
          </a:p>
          <a:p>
            <a:r>
              <a:rPr lang="en-US" b="0" i="0" u="none" strike="noStrike" dirty="0">
                <a:solidFill>
                  <a:srgbClr val="2D2D2D"/>
                </a:solidFill>
                <a:effectLst/>
                <a:latin typeface="sofia-pro"/>
              </a:rPr>
              <a:t>New Zealand cigarettes cost an average of $23 a pack. </a:t>
            </a:r>
          </a:p>
          <a:p>
            <a:pPr algn="l" fontAlgn="base"/>
            <a:r>
              <a:rPr lang="en-US" b="1" i="1" u="none" strike="noStrike" dirty="0">
                <a:solidFill>
                  <a:srgbClr val="333333"/>
                </a:solidFill>
                <a:effectLst/>
                <a:latin typeface="nyt-cheltenham"/>
              </a:rPr>
              <a:t>New Zealand Bans Cigarette Sales to Everyone Born After 2008</a:t>
            </a:r>
          </a:p>
          <a:p>
            <a:pPr algn="l" fontAlgn="base"/>
            <a:r>
              <a:rPr lang="en-US" b="0" i="0" u="none" strike="noStrike" dirty="0">
                <a:effectLst/>
                <a:latin typeface="nyt-cheltenham"/>
              </a:rPr>
              <a:t>The new laws are aimed at eliminating most smoking by 2025 and slashing the number of licensed tobacco retailers.</a:t>
            </a:r>
          </a:p>
          <a:p>
            <a:r>
              <a:rPr lang="en-US" b="0" i="0" u="none" strike="noStrike" dirty="0">
                <a:solidFill>
                  <a:srgbClr val="363636"/>
                </a:solidFill>
                <a:effectLst/>
                <a:latin typeface="nyt-imperial"/>
              </a:rPr>
              <a:t>smoking has declined overall. The national smoking rate for adults has halved in the past decade. Only 8 percent of New Zealand’s adult population smoked every day in 2022, according to government statistics.</a:t>
            </a:r>
            <a:endParaRPr lang="en-US" dirty="0"/>
          </a:p>
        </p:txBody>
      </p:sp>
      <p:sp>
        <p:nvSpPr>
          <p:cNvPr id="4" name="Slide Number Placeholder 3"/>
          <p:cNvSpPr>
            <a:spLocks noGrp="1"/>
          </p:cNvSpPr>
          <p:nvPr>
            <p:ph type="sldNum" sz="quarter" idx="5"/>
          </p:nvPr>
        </p:nvSpPr>
        <p:spPr/>
        <p:txBody>
          <a:bodyPr/>
          <a:lstStyle/>
          <a:p>
            <a:fld id="{C3FF006E-C57D-364C-9754-856D643D2300}" type="slidenum">
              <a:rPr lang="en-US" smtClean="0"/>
              <a:t>21</a:t>
            </a:fld>
            <a:endParaRPr lang="en-US"/>
          </a:p>
        </p:txBody>
      </p:sp>
    </p:spTree>
    <p:extLst>
      <p:ext uri="{BB962C8B-B14F-4D97-AF65-F5344CB8AC3E}">
        <p14:creationId xmlns:p14="http://schemas.microsoft.com/office/powerpoint/2010/main" val="13227202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dirty="0"/>
            </a:br>
            <a:br>
              <a:rPr lang="en-US" dirty="0"/>
            </a:br>
            <a:r>
              <a:rPr lang="en-US" dirty="0"/>
              <a:t>Patients face various barriers when attempting to quit smoking, including peer pressure and a lack of knowledge about the risks. Understanding these challenges is crucial for healthcare providers to offer effective support and resources to help patients overcome their dependence on tobacco. </a:t>
            </a:r>
            <a:br>
              <a:rPr lang="en-US" dirty="0"/>
            </a:br>
            <a:r>
              <a:rPr lang="en-US" dirty="0"/>
              <a:t>______</a:t>
            </a:r>
          </a:p>
          <a:p>
            <a:br>
              <a:rPr lang="en-US" dirty="0"/>
            </a:br>
            <a:r>
              <a:rPr lang="en-US" dirty="0"/>
              <a:t>Quite a few smokers want to quit smoking. We just need to talk to them about it.</a:t>
            </a:r>
          </a:p>
        </p:txBody>
      </p:sp>
      <p:sp>
        <p:nvSpPr>
          <p:cNvPr id="4" name="Slide Number Placeholder 3"/>
          <p:cNvSpPr>
            <a:spLocks noGrp="1"/>
          </p:cNvSpPr>
          <p:nvPr>
            <p:ph type="sldNum" sz="quarter" idx="5"/>
          </p:nvPr>
        </p:nvSpPr>
        <p:spPr/>
        <p:txBody>
          <a:bodyPr/>
          <a:lstStyle/>
          <a:p>
            <a:fld id="{C3FF006E-C57D-364C-9754-856D643D2300}" type="slidenum">
              <a:rPr lang="en-US" smtClean="0"/>
              <a:t>22</a:t>
            </a:fld>
            <a:endParaRPr lang="en-US"/>
          </a:p>
        </p:txBody>
      </p:sp>
    </p:spTree>
    <p:extLst>
      <p:ext uri="{BB962C8B-B14F-4D97-AF65-F5344CB8AC3E}">
        <p14:creationId xmlns:p14="http://schemas.microsoft.com/office/powerpoint/2010/main" val="6082004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US" dirty="0"/>
              <a:t>Healthcare workers play a vital role in helping patients quit smoking. By providing support and resources, they can significantly impact patients' success in cessation efforts. It's essential to foster an environment where patients feel empowered to make healthier choices regarding tobacco use. </a:t>
            </a:r>
            <a:br>
              <a:rPr lang="en-US" dirty="0"/>
            </a:br>
            <a:r>
              <a:rPr lang="en-US" dirty="0"/>
              <a:t>______</a:t>
            </a:r>
          </a:p>
          <a:p>
            <a:br>
              <a:rPr lang="en-US" dirty="0"/>
            </a:br>
            <a:endParaRPr lang="en-US" dirty="0"/>
          </a:p>
        </p:txBody>
      </p:sp>
      <p:sp>
        <p:nvSpPr>
          <p:cNvPr id="4" name="Slide Number Placeholder 3"/>
          <p:cNvSpPr>
            <a:spLocks noGrp="1"/>
          </p:cNvSpPr>
          <p:nvPr>
            <p:ph type="sldNum" sz="quarter" idx="5"/>
          </p:nvPr>
        </p:nvSpPr>
        <p:spPr/>
        <p:txBody>
          <a:bodyPr/>
          <a:lstStyle/>
          <a:p>
            <a:fld id="{C3FF006E-C57D-364C-9754-856D643D2300}" type="slidenum">
              <a:rPr lang="en-US" smtClean="0"/>
              <a:t>23</a:t>
            </a:fld>
            <a:endParaRPr lang="en-US"/>
          </a:p>
        </p:txBody>
      </p:sp>
    </p:spTree>
    <p:extLst>
      <p:ext uri="{BB962C8B-B14F-4D97-AF65-F5344CB8AC3E}">
        <p14:creationId xmlns:p14="http://schemas.microsoft.com/office/powerpoint/2010/main" val="22424237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br>
              <a:rPr lang="en-US" dirty="0"/>
            </a:br>
            <a:br>
              <a:rPr lang="en-US" dirty="0"/>
            </a:br>
            <a:r>
              <a:rPr lang="en-US" dirty="0"/>
              <a:t>Understanding a patient's level of nicotine dependence is crucial for tailoring cessation strategies. Utilizing tools like the Fagerström Test can help clinicians assess dependence and develop personalized plans to support their patients in quitting smoking effectively. </a:t>
            </a:r>
            <a:br>
              <a:rPr lang="en-US" dirty="0"/>
            </a:br>
            <a:r>
              <a:rPr lang="en-US" dirty="0"/>
              <a:t>______</a:t>
            </a:r>
          </a:p>
          <a:p>
            <a:br>
              <a:rPr lang="en-US" dirty="0"/>
            </a:br>
            <a:r>
              <a:rPr lang="en-US" dirty="0"/>
              <a:t>There are also other tests like the CAGE questionnaire, which is commonly used for screening alcoholism.</a:t>
            </a:r>
          </a:p>
          <a:p>
            <a:endParaRPr lang="en-US" dirty="0"/>
          </a:p>
          <a:p>
            <a:r>
              <a:rPr lang="en-US" sz="1200" b="1" kern="1200" dirty="0">
                <a:solidFill>
                  <a:schemeClr val="tx1"/>
                </a:solidFill>
                <a:effectLst/>
                <a:latin typeface="+mn-lt"/>
                <a:ea typeface="+mn-ea"/>
                <a:cs typeface="+mn-cs"/>
              </a:rPr>
              <a:t>TABLE 1 CAGE Questionnaire Modified for Smoking Behavior </a:t>
            </a:r>
          </a:p>
          <a:p>
            <a:r>
              <a:rPr lang="en-US" sz="1200" b="0" i="0" kern="1200" dirty="0">
                <a:solidFill>
                  <a:schemeClr val="tx1"/>
                </a:solidFill>
                <a:effectLst/>
                <a:latin typeface="+mn-lt"/>
                <a:ea typeface="+mn-ea"/>
                <a:cs typeface="+mn-cs"/>
              </a:rPr>
              <a:t>1. Have you ever felt a need to </a:t>
            </a:r>
            <a:r>
              <a:rPr lang="en-US" sz="1200" b="1" i="0" kern="1200" dirty="0">
                <a:solidFill>
                  <a:schemeClr val="tx1"/>
                </a:solidFill>
                <a:effectLst/>
                <a:latin typeface="+mn-lt"/>
                <a:ea typeface="+mn-ea"/>
                <a:cs typeface="+mn-cs"/>
              </a:rPr>
              <a:t>C</a:t>
            </a:r>
            <a:r>
              <a:rPr lang="en-US" sz="1200" b="0" i="0" kern="1200" dirty="0">
                <a:solidFill>
                  <a:schemeClr val="tx1"/>
                </a:solidFill>
                <a:effectLst/>
                <a:latin typeface="+mn-lt"/>
                <a:ea typeface="+mn-ea"/>
                <a:cs typeface="+mn-cs"/>
              </a:rPr>
              <a:t>ut down or control your smoking, but had difficulty doing so?</a:t>
            </a:r>
          </a:p>
          <a:p>
            <a:r>
              <a:rPr lang="en-US" sz="1200" b="0" i="0" kern="1200" dirty="0">
                <a:solidFill>
                  <a:schemeClr val="tx1"/>
                </a:solidFill>
                <a:effectLst/>
                <a:latin typeface="+mn-lt"/>
                <a:ea typeface="+mn-ea"/>
                <a:cs typeface="+mn-cs"/>
              </a:rPr>
              <a:t>2. Do you ever get </a:t>
            </a:r>
            <a:r>
              <a:rPr lang="en-US" sz="1200" b="1" i="0" kern="1200" dirty="0">
                <a:solidFill>
                  <a:schemeClr val="tx1"/>
                </a:solidFill>
                <a:effectLst/>
                <a:latin typeface="+mn-lt"/>
                <a:ea typeface="+mn-ea"/>
                <a:cs typeface="+mn-cs"/>
              </a:rPr>
              <a:t>A</a:t>
            </a:r>
            <a:r>
              <a:rPr lang="en-US" sz="1200" b="0" i="0" kern="1200" dirty="0">
                <a:solidFill>
                  <a:schemeClr val="tx1"/>
                </a:solidFill>
                <a:effectLst/>
                <a:latin typeface="+mn-lt"/>
                <a:ea typeface="+mn-ea"/>
                <a:cs typeface="+mn-cs"/>
              </a:rPr>
              <a:t>nnoyed or angry with people who criticize your smoking or tell you that you ought to quit smoking?</a:t>
            </a:r>
          </a:p>
          <a:p>
            <a:r>
              <a:rPr lang="en-US" sz="1200" b="0" i="0" kern="1200" dirty="0">
                <a:solidFill>
                  <a:schemeClr val="tx1"/>
                </a:solidFill>
                <a:effectLst/>
                <a:latin typeface="+mn-lt"/>
                <a:ea typeface="+mn-ea"/>
                <a:cs typeface="+mn-cs"/>
              </a:rPr>
              <a:t>3. Have you ever felt </a:t>
            </a:r>
            <a:r>
              <a:rPr lang="en-US" sz="1200" b="1" i="0" kern="1200" dirty="0">
                <a:solidFill>
                  <a:schemeClr val="tx1"/>
                </a:solidFill>
                <a:effectLst/>
                <a:latin typeface="+mn-lt"/>
                <a:ea typeface="+mn-ea"/>
                <a:cs typeface="+mn-cs"/>
              </a:rPr>
              <a:t>G</a:t>
            </a:r>
            <a:r>
              <a:rPr lang="en-US" sz="1200" b="0" i="0" kern="1200" dirty="0">
                <a:solidFill>
                  <a:schemeClr val="tx1"/>
                </a:solidFill>
                <a:effectLst/>
                <a:latin typeface="+mn-lt"/>
                <a:ea typeface="+mn-ea"/>
                <a:cs typeface="+mn-cs"/>
              </a:rPr>
              <a:t>uilty about your smoking or about something you did while smoking?</a:t>
            </a:r>
          </a:p>
          <a:p>
            <a:r>
              <a:rPr lang="en-US" sz="1200" b="0" i="0" kern="1200" dirty="0">
                <a:solidFill>
                  <a:schemeClr val="tx1"/>
                </a:solidFill>
                <a:effectLst/>
                <a:latin typeface="+mn-lt"/>
                <a:ea typeface="+mn-ea"/>
                <a:cs typeface="+mn-cs"/>
              </a:rPr>
              <a:t>4. Do you ever smoke within half an hour of waking up (</a:t>
            </a:r>
            <a:r>
              <a:rPr lang="en-US" sz="1200" b="1" i="0" kern="1200" dirty="0">
                <a:solidFill>
                  <a:schemeClr val="tx1"/>
                </a:solidFill>
                <a:effectLst/>
                <a:latin typeface="+mn-lt"/>
                <a:ea typeface="+mn-ea"/>
                <a:cs typeface="+mn-cs"/>
              </a:rPr>
              <a:t>E</a:t>
            </a:r>
            <a:r>
              <a:rPr lang="en-US" sz="1200" b="0" i="0" kern="1200" dirty="0">
                <a:solidFill>
                  <a:schemeClr val="tx1"/>
                </a:solidFill>
                <a:effectLst/>
                <a:latin typeface="+mn-lt"/>
                <a:ea typeface="+mn-ea"/>
                <a:cs typeface="+mn-cs"/>
              </a:rPr>
              <a:t>ye-opener)?</a:t>
            </a:r>
          </a:p>
          <a:p>
            <a:endParaRPr lang="en-US" dirty="0"/>
          </a:p>
        </p:txBody>
      </p:sp>
      <p:sp>
        <p:nvSpPr>
          <p:cNvPr id="4" name="Slide Number Placeholder 3"/>
          <p:cNvSpPr>
            <a:spLocks noGrp="1"/>
          </p:cNvSpPr>
          <p:nvPr>
            <p:ph type="sldNum" sz="quarter" idx="5"/>
          </p:nvPr>
        </p:nvSpPr>
        <p:spPr/>
        <p:txBody>
          <a:bodyPr/>
          <a:lstStyle/>
          <a:p>
            <a:fld id="{C3FF006E-C57D-364C-9754-856D643D2300}" type="slidenum">
              <a:rPr lang="en-US" smtClean="0"/>
              <a:t>24</a:t>
            </a:fld>
            <a:endParaRPr lang="en-US"/>
          </a:p>
        </p:txBody>
      </p:sp>
    </p:spTree>
    <p:extLst>
      <p:ext uri="{BB962C8B-B14F-4D97-AF65-F5344CB8AC3E}">
        <p14:creationId xmlns:p14="http://schemas.microsoft.com/office/powerpoint/2010/main" val="41702280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br>
              <a:rPr lang="en-US" dirty="0"/>
            </a:br>
            <a:br>
              <a:rPr lang="en-US" dirty="0"/>
            </a:br>
            <a:r>
              <a:rPr lang="en-US" dirty="0"/>
              <a:t>The 5A's framework provides a structured approach for healthcare workers to assist patients in quitting smoking. This method emphasizes the importance of asking, advising, assessing, assisting, and arranging follow-up, ensuring comprehensive support for patients on their cessation journey. </a:t>
            </a:r>
          </a:p>
          <a:p>
            <a:pPr>
              <a:buNone/>
            </a:pPr>
            <a:endParaRPr lang="en-US" dirty="0"/>
          </a:p>
          <a:p>
            <a:pPr>
              <a:buNone/>
            </a:pPr>
            <a:r>
              <a:rPr lang="en-US" dirty="0"/>
              <a:t>One study in Malta found that there is </a:t>
            </a:r>
            <a:r>
              <a:rPr lang="en-US" sz="1200" b="0" i="0" u="none" strike="noStrike" kern="1200" dirty="0">
                <a:solidFill>
                  <a:schemeClr val="tx1"/>
                </a:solidFill>
                <a:effectLst/>
                <a:latin typeface="+mn-lt"/>
                <a:ea typeface="+mn-ea"/>
                <a:cs typeface="+mn-cs"/>
              </a:rPr>
              <a:t>inconsistent delivery of all the 5As.. While the majority asked their patients about tobacco use, advised those who smoke to quit and assessed patients’ interest in smoking cessation, few participants provided assistance and arranged follow-up appointments. </a:t>
            </a:r>
          </a:p>
          <a:p>
            <a:pPr>
              <a:buNone/>
            </a:pPr>
            <a:endParaRPr lang="en-US" sz="1200" b="0" i="0" u="none" strike="noStrike" kern="1200" dirty="0">
              <a:solidFill>
                <a:schemeClr val="tx1"/>
              </a:solidFill>
              <a:effectLst/>
              <a:latin typeface="+mn-lt"/>
              <a:ea typeface="+mn-ea"/>
              <a:cs typeface="+mn-cs"/>
            </a:endParaRPr>
          </a:p>
          <a:p>
            <a:pPr>
              <a:buNone/>
            </a:pPr>
            <a:r>
              <a:rPr lang="en-US" sz="1200" b="0" i="0" u="none" strike="noStrike" kern="1200" dirty="0">
                <a:solidFill>
                  <a:schemeClr val="tx1"/>
                </a:solidFill>
                <a:effectLst/>
                <a:latin typeface="+mn-lt"/>
                <a:ea typeface="+mn-ea"/>
                <a:cs typeface="+mn-cs"/>
              </a:rPr>
              <a:t>It is easy to talk about it; it is harder to help patients quit. </a:t>
            </a:r>
          </a:p>
          <a:p>
            <a:pPr>
              <a:buNone/>
            </a:pPr>
            <a:endParaRPr lang="en-US" sz="1200" b="0" i="0" u="none" strike="noStrike" kern="1200" dirty="0">
              <a:solidFill>
                <a:schemeClr val="tx1"/>
              </a:solidFill>
              <a:effectLst/>
              <a:latin typeface="+mn-lt"/>
              <a:ea typeface="+mn-ea"/>
              <a:cs typeface="+mn-cs"/>
            </a:endParaRPr>
          </a:p>
          <a:p>
            <a:pPr>
              <a:buNone/>
            </a:pPr>
            <a:r>
              <a:rPr lang="en-US" sz="1200" b="0" i="0" u="none" strike="noStrike" kern="1200" dirty="0">
                <a:solidFill>
                  <a:schemeClr val="tx1"/>
                </a:solidFill>
                <a:effectLst/>
                <a:latin typeface="+mn-lt"/>
                <a:ea typeface="+mn-ea"/>
                <a:cs typeface="+mn-cs"/>
              </a:rPr>
              <a:t>WHAT ARE SOME WAYS THAT WE CAN MAKE THIS EASIER TO USE ALL 5 As?</a:t>
            </a:r>
            <a:br>
              <a:rPr lang="en-US" dirty="0"/>
            </a:br>
            <a:r>
              <a:rPr lang="en-US" dirty="0"/>
              <a:t>___</a:t>
            </a:r>
          </a:p>
        </p:txBody>
      </p:sp>
      <p:sp>
        <p:nvSpPr>
          <p:cNvPr id="4" name="Slide Number Placeholder 3"/>
          <p:cNvSpPr>
            <a:spLocks noGrp="1"/>
          </p:cNvSpPr>
          <p:nvPr>
            <p:ph type="sldNum" sz="quarter" idx="5"/>
          </p:nvPr>
        </p:nvSpPr>
        <p:spPr/>
        <p:txBody>
          <a:bodyPr/>
          <a:lstStyle/>
          <a:p>
            <a:fld id="{C3FF006E-C57D-364C-9754-856D643D2300}" type="slidenum">
              <a:rPr lang="en-US" smtClean="0"/>
              <a:t>25</a:t>
            </a:fld>
            <a:endParaRPr lang="en-US"/>
          </a:p>
        </p:txBody>
      </p:sp>
    </p:spTree>
    <p:extLst>
      <p:ext uri="{BB962C8B-B14F-4D97-AF65-F5344CB8AC3E}">
        <p14:creationId xmlns:p14="http://schemas.microsoft.com/office/powerpoint/2010/main" val="28897551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br>
              <a:rPr lang="en-US" dirty="0"/>
            </a:br>
            <a:br>
              <a:rPr lang="en-US" dirty="0"/>
            </a:br>
            <a:r>
              <a:rPr lang="en-US" dirty="0"/>
              <a:t>The STAR method is a practical tool for developing a quit plan with patients. By helping them set a quit date, seek support, prepare for challenges, and create a smoke-free environment, healthcare providers can enhance the likelihood of successful cessation. </a:t>
            </a:r>
            <a:br>
              <a:rPr lang="en-US" dirty="0"/>
            </a:br>
            <a:r>
              <a:rPr lang="en-US" dirty="0"/>
              <a:t>______</a:t>
            </a:r>
          </a:p>
          <a:p>
            <a:br>
              <a:rPr lang="en-US" dirty="0"/>
            </a:br>
            <a:endParaRPr lang="en-US" dirty="0"/>
          </a:p>
        </p:txBody>
      </p:sp>
      <p:sp>
        <p:nvSpPr>
          <p:cNvPr id="4" name="Slide Number Placeholder 3"/>
          <p:cNvSpPr>
            <a:spLocks noGrp="1"/>
          </p:cNvSpPr>
          <p:nvPr>
            <p:ph type="sldNum" sz="quarter" idx="5"/>
          </p:nvPr>
        </p:nvSpPr>
        <p:spPr/>
        <p:txBody>
          <a:bodyPr/>
          <a:lstStyle/>
          <a:p>
            <a:fld id="{C3FF006E-C57D-364C-9754-856D643D2300}" type="slidenum">
              <a:rPr lang="en-US" smtClean="0"/>
              <a:t>26</a:t>
            </a:fld>
            <a:endParaRPr lang="en-US"/>
          </a:p>
        </p:txBody>
      </p:sp>
    </p:spTree>
    <p:extLst>
      <p:ext uri="{BB962C8B-B14F-4D97-AF65-F5344CB8AC3E}">
        <p14:creationId xmlns:p14="http://schemas.microsoft.com/office/powerpoint/2010/main" val="11077206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br>
              <a:rPr lang="en-US" dirty="0"/>
            </a:br>
            <a:br>
              <a:rPr lang="en-US" b="1" dirty="0"/>
            </a:br>
            <a:r>
              <a:rPr lang="en-US" b="1" dirty="0"/>
              <a:t>The 5Rs framework is designed to motivate patients who are not yet ready to quit smoking. </a:t>
            </a:r>
          </a:p>
          <a:p>
            <a:pPr>
              <a:buNone/>
            </a:pPr>
            <a:br>
              <a:rPr lang="en-US" b="1" dirty="0"/>
            </a:br>
            <a:r>
              <a:rPr lang="en-US" sz="1800" b="1" dirty="0">
                <a:effectLst/>
                <a:latin typeface="OfficinaSansStd"/>
              </a:rPr>
              <a:t>Primary care providers are in a unique position to help tobacco users. </a:t>
            </a:r>
            <a:r>
              <a:rPr lang="en-US" sz="1800" dirty="0">
                <a:effectLst/>
                <a:latin typeface="OfficinaSansStd"/>
              </a:rPr>
              <a:t>If all primary care providers routinely ask about tobacco use and advise tobacco users to stop, they have the potential to reach more than 80% of all tobacco users per year; trigger 40% of cases to make a quit attempt; and help 2-3% of those receiving brief advice quit successfully. </a:t>
            </a:r>
            <a:endParaRPr lang="en-US" dirty="0"/>
          </a:p>
          <a:p>
            <a:endParaRPr lang="en-US" sz="1200" b="0" i="0" u="none" strike="noStrike" dirty="0">
              <a:effectLst/>
            </a:endParaRPr>
          </a:p>
          <a:p>
            <a:r>
              <a:rPr lang="en-US" sz="1200" b="0" i="0" u="none" strike="noStrike" dirty="0">
                <a:effectLst/>
              </a:rPr>
              <a:t>Tobacco users who have failed in previous quit attempts should be told that most people make repeated quit attempts before they are successful.</a:t>
            </a:r>
          </a:p>
          <a:p>
            <a:endParaRPr lang="en-US" sz="1200" b="0" i="0" u="none" strike="noStrike" dirty="0">
              <a:effectLst/>
            </a:endParaRPr>
          </a:p>
          <a:p>
            <a:r>
              <a:rPr lang="en-US" sz="1200" kern="1200" dirty="0">
                <a:solidFill>
                  <a:schemeClr val="tx1"/>
                </a:solidFill>
                <a:effectLst/>
                <a:latin typeface="+mn-lt"/>
                <a:ea typeface="+mn-ea"/>
                <a:cs typeface="+mn-cs"/>
              </a:rPr>
              <a:t>RELEVANCE</a:t>
            </a:r>
          </a:p>
          <a:p>
            <a:r>
              <a:rPr lang="en-US" sz="1200" kern="1200" dirty="0">
                <a:solidFill>
                  <a:schemeClr val="tx1"/>
                </a:solidFill>
                <a:effectLst/>
                <a:latin typeface="+mn-lt"/>
                <a:ea typeface="+mn-ea"/>
                <a:cs typeface="+mn-cs"/>
              </a:rPr>
              <a:t>Encourage the patient to indicate why quitting is personally relevant.</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RISKS</a:t>
            </a:r>
          </a:p>
          <a:p>
            <a:r>
              <a:rPr lang="en-US" sz="1200" kern="1200" dirty="0">
                <a:solidFill>
                  <a:schemeClr val="tx1"/>
                </a:solidFill>
                <a:effectLst/>
                <a:latin typeface="+mn-lt"/>
                <a:ea typeface="+mn-ea"/>
                <a:cs typeface="+mn-cs"/>
              </a:rPr>
              <a:t>Ask the patient to identify potential negative consequences of tobacco use.</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REWARDS</a:t>
            </a:r>
          </a:p>
          <a:p>
            <a:r>
              <a:rPr lang="en-US" sz="1200" kern="1200" dirty="0">
                <a:solidFill>
                  <a:schemeClr val="tx1"/>
                </a:solidFill>
                <a:effectLst/>
                <a:latin typeface="+mn-lt"/>
                <a:ea typeface="+mn-ea"/>
                <a:cs typeface="+mn-cs"/>
              </a:rPr>
              <a:t>Ask the patient to identify potential benefits of stopping tobacco use.</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ROADBLOCKS</a:t>
            </a:r>
          </a:p>
          <a:p>
            <a:r>
              <a:rPr lang="en-US" sz="1200" kern="1200" dirty="0">
                <a:solidFill>
                  <a:schemeClr val="tx1"/>
                </a:solidFill>
                <a:effectLst/>
                <a:latin typeface="+mn-lt"/>
                <a:ea typeface="+mn-ea"/>
                <a:cs typeface="+mn-cs"/>
              </a:rPr>
              <a:t>Ask the patient to identify barriers or impediments to quitting.</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REPETITION</a:t>
            </a:r>
          </a:p>
          <a:p>
            <a:r>
              <a:rPr lang="en-US" sz="1200" kern="1200" dirty="0">
                <a:solidFill>
                  <a:schemeClr val="tx1"/>
                </a:solidFill>
                <a:effectLst/>
                <a:latin typeface="+mn-lt"/>
                <a:ea typeface="+mn-ea"/>
                <a:cs typeface="+mn-cs"/>
              </a:rPr>
              <a:t>The motivational intervention should be repeated every time an unmotivated patient has an interaction with a clinician. Tobacco users who have failed in previous quit attempts should be told that most people make repeated quit attempts before they are successful.</a:t>
            </a:r>
          </a:p>
          <a:p>
            <a:endParaRPr lang="en-US" dirty="0"/>
          </a:p>
        </p:txBody>
      </p:sp>
      <p:sp>
        <p:nvSpPr>
          <p:cNvPr id="4" name="Slide Number Placeholder 3"/>
          <p:cNvSpPr>
            <a:spLocks noGrp="1"/>
          </p:cNvSpPr>
          <p:nvPr>
            <p:ph type="sldNum" sz="quarter" idx="5"/>
          </p:nvPr>
        </p:nvSpPr>
        <p:spPr/>
        <p:txBody>
          <a:bodyPr/>
          <a:lstStyle/>
          <a:p>
            <a:fld id="{C3FF006E-C57D-364C-9754-856D643D2300}" type="slidenum">
              <a:rPr lang="en-US" smtClean="0"/>
              <a:t>27</a:t>
            </a:fld>
            <a:endParaRPr lang="en-US"/>
          </a:p>
        </p:txBody>
      </p:sp>
    </p:spTree>
    <p:extLst>
      <p:ext uri="{BB962C8B-B14F-4D97-AF65-F5344CB8AC3E}">
        <p14:creationId xmlns:p14="http://schemas.microsoft.com/office/powerpoint/2010/main" val="5465002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Unfortunately, there is a great lack of NRT or Bupropion available in LMICs. When I was in Jordan, I could find it in some pharmacies, and it wasn’t cheap. But I would counsel my patients that spending a little bit of money now to stop smoking will ultimately save them money and protect their health and the health of their family.</a:t>
            </a:r>
          </a:p>
        </p:txBody>
      </p:sp>
      <p:sp>
        <p:nvSpPr>
          <p:cNvPr id="4" name="Slide Number Placeholder 3"/>
          <p:cNvSpPr>
            <a:spLocks noGrp="1"/>
          </p:cNvSpPr>
          <p:nvPr>
            <p:ph type="sldNum" sz="quarter" idx="5"/>
          </p:nvPr>
        </p:nvSpPr>
        <p:spPr/>
        <p:txBody>
          <a:bodyPr/>
          <a:lstStyle/>
          <a:p>
            <a:fld id="{C3FF006E-C57D-364C-9754-856D643D2300}" type="slidenum">
              <a:rPr lang="en-US" smtClean="0"/>
              <a:t>28</a:t>
            </a:fld>
            <a:endParaRPr lang="en-US"/>
          </a:p>
        </p:txBody>
      </p:sp>
    </p:spTree>
    <p:extLst>
      <p:ext uri="{BB962C8B-B14F-4D97-AF65-F5344CB8AC3E}">
        <p14:creationId xmlns:p14="http://schemas.microsoft.com/office/powerpoint/2010/main" val="15008796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cap="all" dirty="0">
                <a:solidFill>
                  <a:schemeClr val="tx1"/>
                </a:solidFill>
                <a:effectLst/>
                <a:latin typeface="+mn-lt"/>
                <a:ea typeface="+mn-ea"/>
                <a:cs typeface="+mn-cs"/>
              </a:rPr>
              <a:t>You can see from this map that some of the poorest regions offer the least support for smokers. </a:t>
            </a:r>
          </a:p>
          <a:p>
            <a:endParaRPr lang="en-US" sz="1200" b="1" i="0" kern="1200" cap="all" dirty="0">
              <a:solidFill>
                <a:schemeClr val="tx1"/>
              </a:solidFill>
              <a:effectLst/>
              <a:latin typeface="+mn-lt"/>
              <a:ea typeface="+mn-ea"/>
              <a:cs typeface="+mn-cs"/>
            </a:endParaRPr>
          </a:p>
          <a:p>
            <a:r>
              <a:rPr lang="en-US" sz="1200" b="1" i="0" kern="1200" cap="all" dirty="0">
                <a:solidFill>
                  <a:schemeClr val="tx1"/>
                </a:solidFill>
                <a:effectLst/>
                <a:latin typeface="+mn-lt"/>
                <a:ea typeface="+mn-ea"/>
                <a:cs typeface="+mn-cs"/>
              </a:rPr>
              <a:t>SUPPORT TO HELP QUIT SMOKING</a:t>
            </a:r>
          </a:p>
          <a:p>
            <a:r>
              <a:rPr lang="en-US" sz="1200" b="1" i="0" kern="1200" cap="all" dirty="0">
                <a:solidFill>
                  <a:schemeClr val="tx1"/>
                </a:solidFill>
                <a:effectLst/>
                <a:latin typeface="+mn-lt"/>
                <a:ea typeface="+mn-ea"/>
                <a:cs typeface="+mn-cs"/>
              </a:rPr>
              <a:t>WHO</a:t>
            </a:r>
          </a:p>
          <a:p>
            <a:pPr lvl="0"/>
            <a:r>
              <a:rPr lang="en-US" sz="1200" b="0" i="0" kern="1200" dirty="0">
                <a:solidFill>
                  <a:schemeClr val="tx1"/>
                </a:solidFill>
                <a:effectLst/>
                <a:latin typeface="+mn-lt"/>
                <a:ea typeface="+mn-ea"/>
                <a:cs typeface="+mn-cs"/>
              </a:rPr>
              <a:t>National support for quitting smoking or tobacco use has different levels:</a:t>
            </a:r>
          </a:p>
          <a:p>
            <a:pPr marL="171450" lvl="0" indent="-171450">
              <a:buFont typeface="Arial" panose="020B0604020202020204" pitchFamily="34" charset="0"/>
              <a:buChar char="•"/>
            </a:pPr>
            <a:r>
              <a:rPr lang="en-US" sz="1200" b="0" i="0" kern="1200" dirty="0">
                <a:solidFill>
                  <a:schemeClr val="tx1"/>
                </a:solidFill>
                <a:effectLst/>
                <a:latin typeface="+mn-lt"/>
                <a:ea typeface="+mn-ea"/>
                <a:cs typeface="+mn-cs"/>
              </a:rPr>
              <a:t>Countries in dark blue offer a national </a:t>
            </a:r>
            <a:r>
              <a:rPr lang="en-US" sz="1200" b="0" i="0" kern="1200" dirty="0" err="1">
                <a:solidFill>
                  <a:schemeClr val="tx1"/>
                </a:solidFill>
                <a:effectLst/>
                <a:latin typeface="+mn-lt"/>
                <a:ea typeface="+mn-ea"/>
                <a:cs typeface="+mn-cs"/>
              </a:rPr>
              <a:t>quitline</a:t>
            </a:r>
            <a:r>
              <a:rPr lang="en-US" sz="1200" b="0" i="0" kern="1200" dirty="0">
                <a:solidFill>
                  <a:schemeClr val="tx1"/>
                </a:solidFill>
                <a:effectLst/>
                <a:latin typeface="+mn-lt"/>
                <a:ea typeface="+mn-ea"/>
                <a:cs typeface="+mn-cs"/>
              </a:rPr>
              <a:t> and cover costs for nicotine replacement therapy or other cessation services.</a:t>
            </a:r>
          </a:p>
          <a:p>
            <a:pPr marL="171450" lvl="0" indent="-171450">
              <a:buFont typeface="Arial" panose="020B0604020202020204" pitchFamily="34" charset="0"/>
              <a:buChar char="•"/>
            </a:pPr>
            <a:r>
              <a:rPr lang="en-US" sz="1200" b="0" i="0" kern="1200" dirty="0">
                <a:solidFill>
                  <a:schemeClr val="tx1"/>
                </a:solidFill>
                <a:effectLst/>
                <a:latin typeface="+mn-lt"/>
                <a:ea typeface="+mn-ea"/>
                <a:cs typeface="+mn-cs"/>
              </a:rPr>
              <a:t>Countries in light blue cover the costs of some services, but not all.</a:t>
            </a:r>
          </a:p>
          <a:p>
            <a:pPr marL="171450" lvl="0" indent="-171450">
              <a:buFont typeface="Arial" panose="020B0604020202020204" pitchFamily="34" charset="0"/>
              <a:buChar char="•"/>
            </a:pPr>
            <a:r>
              <a:rPr lang="en-US" sz="1200" b="0" i="0" kern="1200" dirty="0">
                <a:solidFill>
                  <a:schemeClr val="tx1"/>
                </a:solidFill>
                <a:effectLst/>
                <a:latin typeface="+mn-lt"/>
                <a:ea typeface="+mn-ea"/>
                <a:cs typeface="+mn-cs"/>
              </a:rPr>
              <a:t>Countries in orange offer some services, but do not cover any costs.</a:t>
            </a:r>
          </a:p>
          <a:p>
            <a:endParaRPr lang="en-US" dirty="0"/>
          </a:p>
        </p:txBody>
      </p:sp>
      <p:sp>
        <p:nvSpPr>
          <p:cNvPr id="4" name="Slide Number Placeholder 3"/>
          <p:cNvSpPr>
            <a:spLocks noGrp="1"/>
          </p:cNvSpPr>
          <p:nvPr>
            <p:ph type="sldNum" sz="quarter" idx="5"/>
          </p:nvPr>
        </p:nvSpPr>
        <p:spPr/>
        <p:txBody>
          <a:bodyPr/>
          <a:lstStyle/>
          <a:p>
            <a:fld id="{C3FF006E-C57D-364C-9754-856D643D2300}" type="slidenum">
              <a:rPr lang="en-US" smtClean="0"/>
              <a:t>29</a:t>
            </a:fld>
            <a:endParaRPr lang="en-US"/>
          </a:p>
        </p:txBody>
      </p:sp>
    </p:spTree>
    <p:extLst>
      <p:ext uri="{BB962C8B-B14F-4D97-AF65-F5344CB8AC3E}">
        <p14:creationId xmlns:p14="http://schemas.microsoft.com/office/powerpoint/2010/main" val="39210513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br>
              <a:rPr lang="en-US" dirty="0"/>
            </a:br>
            <a:br>
              <a:rPr lang="en-US" dirty="0"/>
            </a:br>
            <a:r>
              <a:rPr lang="en-US" sz="2200" dirty="0">
                <a:effectLst/>
              </a:rPr>
              <a:t>By 2030, it is estimated that tens of millions of people in the developing world will have died from tobacco consumption. </a:t>
            </a:r>
          </a:p>
          <a:p>
            <a:r>
              <a:rPr lang="en-US" sz="2200" dirty="0">
                <a:effectLst/>
              </a:rPr>
              <a:t>Many child deaths from second-hand smoke occur in Africa and South-East Asia alone (60% of the deaths due to SHS). </a:t>
            </a:r>
          </a:p>
          <a:p>
            <a:r>
              <a:rPr lang="en-US" sz="2400" dirty="0">
                <a:effectLst/>
              </a:rPr>
              <a:t>Smoking in LMICs reinforces poverty as already deprived smokers spend less on healthcare, children’s education, food, and clothes. </a:t>
            </a:r>
          </a:p>
        </p:txBody>
      </p:sp>
      <p:sp>
        <p:nvSpPr>
          <p:cNvPr id="4" name="Slide Number Placeholder 3"/>
          <p:cNvSpPr>
            <a:spLocks noGrp="1"/>
          </p:cNvSpPr>
          <p:nvPr>
            <p:ph type="sldNum" sz="quarter" idx="5"/>
          </p:nvPr>
        </p:nvSpPr>
        <p:spPr/>
        <p:txBody>
          <a:bodyPr/>
          <a:lstStyle/>
          <a:p>
            <a:fld id="{C3FF006E-C57D-364C-9754-856D643D2300}" type="slidenum">
              <a:rPr lang="en-US" smtClean="0"/>
              <a:t>30</a:t>
            </a:fld>
            <a:endParaRPr lang="en-US"/>
          </a:p>
        </p:txBody>
      </p:sp>
    </p:spTree>
    <p:extLst>
      <p:ext uri="{BB962C8B-B14F-4D97-AF65-F5344CB8AC3E}">
        <p14:creationId xmlns:p14="http://schemas.microsoft.com/office/powerpoint/2010/main" val="24076804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br>
              <a:rPr lang="en-US" dirty="0"/>
            </a:br>
            <a:br>
              <a:rPr lang="en-US" dirty="0"/>
            </a:br>
            <a:r>
              <a:rPr lang="en-US" dirty="0"/>
              <a:t>Encouraging patients to engage in spiritual support, such as prayer, can be a meaningful aspect of their journey to quit smoking. This approach can foster a sense of community and provide emotional support, which is often crucial for individuals facing the challenges of cessation. </a:t>
            </a:r>
            <a:br>
              <a:rPr lang="en-US" dirty="0"/>
            </a:br>
            <a:r>
              <a:rPr lang="en-US" dirty="0"/>
              <a:t>______</a:t>
            </a:r>
          </a:p>
          <a:p>
            <a:br>
              <a:rPr lang="en-US" dirty="0"/>
            </a:br>
            <a:r>
              <a:rPr lang="en-US" dirty="0"/>
              <a:t>Prayer works. Patients from all faith backgrounds welcome prayer by others. There is a spiritual transaction that takes place when we pray that might ultimately help our patient break the bondage of nicotine addiction. </a:t>
            </a:r>
          </a:p>
        </p:txBody>
      </p:sp>
      <p:sp>
        <p:nvSpPr>
          <p:cNvPr id="4" name="Slide Number Placeholder 3"/>
          <p:cNvSpPr>
            <a:spLocks noGrp="1"/>
          </p:cNvSpPr>
          <p:nvPr>
            <p:ph type="sldNum" sz="quarter" idx="5"/>
          </p:nvPr>
        </p:nvSpPr>
        <p:spPr/>
        <p:txBody>
          <a:bodyPr/>
          <a:lstStyle/>
          <a:p>
            <a:fld id="{C3FF006E-C57D-364C-9754-856D643D2300}" type="slidenum">
              <a:rPr lang="en-US" smtClean="0"/>
              <a:t>31</a:t>
            </a:fld>
            <a:endParaRPr lang="en-US"/>
          </a:p>
        </p:txBody>
      </p:sp>
    </p:spTree>
    <p:extLst>
      <p:ext uri="{BB962C8B-B14F-4D97-AF65-F5344CB8AC3E}">
        <p14:creationId xmlns:p14="http://schemas.microsoft.com/office/powerpoint/2010/main" val="15119563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dirty="0"/>
            </a:br>
            <a:endParaRPr lang="en-US" dirty="0"/>
          </a:p>
        </p:txBody>
      </p:sp>
      <p:sp>
        <p:nvSpPr>
          <p:cNvPr id="4" name="Slide Number Placeholder 3"/>
          <p:cNvSpPr>
            <a:spLocks noGrp="1"/>
          </p:cNvSpPr>
          <p:nvPr>
            <p:ph type="sldNum" sz="quarter" idx="5"/>
          </p:nvPr>
        </p:nvSpPr>
        <p:spPr/>
        <p:txBody>
          <a:bodyPr/>
          <a:lstStyle/>
          <a:p>
            <a:fld id="{C3FF006E-C57D-364C-9754-856D643D2300}" type="slidenum">
              <a:rPr lang="en-US" smtClean="0"/>
              <a:t>32</a:t>
            </a:fld>
            <a:endParaRPr lang="en-US"/>
          </a:p>
        </p:txBody>
      </p:sp>
    </p:spTree>
    <p:extLst>
      <p:ext uri="{BB962C8B-B14F-4D97-AF65-F5344CB8AC3E}">
        <p14:creationId xmlns:p14="http://schemas.microsoft.com/office/powerpoint/2010/main" val="9048512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br>
              <a:rPr lang="en-US" dirty="0"/>
            </a:br>
            <a:br>
              <a:rPr lang="en-US" dirty="0"/>
            </a:br>
            <a:r>
              <a:rPr lang="en-US" dirty="0"/>
              <a:t>The resources recommended here provide valuable tools for healthcare providers in tobacco cessation efforts. Utilizing these materials can enhance the effectiveness of interventions and support patients in their journey to quit smoking. </a:t>
            </a:r>
            <a:br>
              <a:rPr lang="en-US" dirty="0"/>
            </a:br>
            <a:br>
              <a:rPr lang="en-US" dirty="0"/>
            </a:br>
            <a:endParaRPr lang="en-US" dirty="0"/>
          </a:p>
        </p:txBody>
      </p:sp>
      <p:sp>
        <p:nvSpPr>
          <p:cNvPr id="4" name="Slide Number Placeholder 3"/>
          <p:cNvSpPr>
            <a:spLocks noGrp="1"/>
          </p:cNvSpPr>
          <p:nvPr>
            <p:ph type="sldNum" sz="quarter" idx="5"/>
          </p:nvPr>
        </p:nvSpPr>
        <p:spPr/>
        <p:txBody>
          <a:bodyPr/>
          <a:lstStyle/>
          <a:p>
            <a:fld id="{C3FF006E-C57D-364C-9754-856D643D2300}" type="slidenum">
              <a:rPr lang="en-US" smtClean="0"/>
              <a:t>33</a:t>
            </a:fld>
            <a:endParaRPr lang="en-US"/>
          </a:p>
        </p:txBody>
      </p:sp>
    </p:spTree>
    <p:extLst>
      <p:ext uri="{BB962C8B-B14F-4D97-AF65-F5344CB8AC3E}">
        <p14:creationId xmlns:p14="http://schemas.microsoft.com/office/powerpoint/2010/main" val="2141320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BCD40-4426-DD60-CCCB-1C4F42E56DC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B4C24B0-3A7E-3C2F-4C3E-6854082EE3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ED79437-3B71-E82C-6D9E-559D1B606BF7}"/>
              </a:ext>
            </a:extLst>
          </p:cNvPr>
          <p:cNvSpPr>
            <a:spLocks noGrp="1"/>
          </p:cNvSpPr>
          <p:nvPr>
            <p:ph type="dt" sz="half" idx="10"/>
          </p:nvPr>
        </p:nvSpPr>
        <p:spPr/>
        <p:txBody>
          <a:bodyPr/>
          <a:lstStyle/>
          <a:p>
            <a:fld id="{64F0E216-BA48-4F04-AC4F-645AA0DD6AC6}" type="datetimeFigureOut">
              <a:rPr lang="en-US" smtClean="0"/>
              <a:t>11/6/26</a:t>
            </a:fld>
            <a:endParaRPr lang="en-US" dirty="0"/>
          </a:p>
        </p:txBody>
      </p:sp>
      <p:sp>
        <p:nvSpPr>
          <p:cNvPr id="5" name="Footer Placeholder 4">
            <a:extLst>
              <a:ext uri="{FF2B5EF4-FFF2-40B4-BE49-F238E27FC236}">
                <a16:creationId xmlns:a16="http://schemas.microsoft.com/office/drawing/2014/main" id="{8DE292D4-36AA-18EC-0250-1C1A29CE6A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EBF9F1B-BFE8-8BDB-0F54-E49D6F7511A4}"/>
              </a:ext>
            </a:extLst>
          </p:cNvPr>
          <p:cNvSpPr>
            <a:spLocks noGrp="1"/>
          </p:cNvSpPr>
          <p:nvPr>
            <p:ph type="sldNum" sz="quarter" idx="12"/>
          </p:nvPr>
        </p:nvSpPr>
        <p:spPr/>
        <p:txBody>
          <a:bodyPr/>
          <a:lstStyle/>
          <a:p>
            <a:fld id="{D39607A7-8386-47DB-8578-DDEDD194E5D4}" type="slidenum">
              <a:rPr lang="en-US" smtClean="0"/>
              <a:t>‹#›</a:t>
            </a:fld>
            <a:endParaRPr lang="en-US" dirty="0"/>
          </a:p>
        </p:txBody>
      </p:sp>
    </p:spTree>
    <p:extLst>
      <p:ext uri="{BB962C8B-B14F-4D97-AF65-F5344CB8AC3E}">
        <p14:creationId xmlns:p14="http://schemas.microsoft.com/office/powerpoint/2010/main" val="3003232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EE49A-D0F4-CB8B-D1E0-48284F2C371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9585C3F-6294-6C37-B37D-82FAD6520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7ED1ED-99D7-23B4-7205-263282A7815F}"/>
              </a:ext>
            </a:extLst>
          </p:cNvPr>
          <p:cNvSpPr>
            <a:spLocks noGrp="1"/>
          </p:cNvSpPr>
          <p:nvPr>
            <p:ph type="dt" sz="half" idx="10"/>
          </p:nvPr>
        </p:nvSpPr>
        <p:spPr/>
        <p:txBody>
          <a:bodyPr/>
          <a:lstStyle/>
          <a:p>
            <a:fld id="{64F0E216-BA48-4F04-AC4F-645AA0DD6AC6}" type="datetimeFigureOut">
              <a:rPr lang="en-US" smtClean="0"/>
              <a:t>11/6/26</a:t>
            </a:fld>
            <a:endParaRPr lang="en-US"/>
          </a:p>
        </p:txBody>
      </p:sp>
      <p:sp>
        <p:nvSpPr>
          <p:cNvPr id="5" name="Footer Placeholder 4">
            <a:extLst>
              <a:ext uri="{FF2B5EF4-FFF2-40B4-BE49-F238E27FC236}">
                <a16:creationId xmlns:a16="http://schemas.microsoft.com/office/drawing/2014/main" id="{3D70EF04-F48C-3B7F-A224-61E726BFE07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E4287-F5ED-3ABB-552A-5AC5716401E0}"/>
              </a:ext>
            </a:extLst>
          </p:cNvPr>
          <p:cNvSpPr>
            <a:spLocks noGrp="1"/>
          </p:cNvSpPr>
          <p:nvPr>
            <p:ph type="sldNum" sz="quarter" idx="12"/>
          </p:nvPr>
        </p:nvSpPr>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492647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7DDE0C-97F8-E970-6FB2-8F732D3863E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29600B2-99EB-64CF-A0B1-D958CDF1E8B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BD0DB85-55A2-6C94-7278-97EECBD235B9}"/>
              </a:ext>
            </a:extLst>
          </p:cNvPr>
          <p:cNvSpPr>
            <a:spLocks noGrp="1"/>
          </p:cNvSpPr>
          <p:nvPr>
            <p:ph type="dt" sz="half" idx="10"/>
          </p:nvPr>
        </p:nvSpPr>
        <p:spPr/>
        <p:txBody>
          <a:bodyPr/>
          <a:lstStyle/>
          <a:p>
            <a:fld id="{64F0E216-BA48-4F04-AC4F-645AA0DD6AC6}" type="datetimeFigureOut">
              <a:rPr lang="en-US" smtClean="0"/>
              <a:t>11/6/26</a:t>
            </a:fld>
            <a:endParaRPr lang="en-US"/>
          </a:p>
        </p:txBody>
      </p:sp>
      <p:sp>
        <p:nvSpPr>
          <p:cNvPr id="5" name="Footer Placeholder 4">
            <a:extLst>
              <a:ext uri="{FF2B5EF4-FFF2-40B4-BE49-F238E27FC236}">
                <a16:creationId xmlns:a16="http://schemas.microsoft.com/office/drawing/2014/main" id="{6C8E2759-8449-8C6D-17D2-AC9B6D8812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111CEA-A097-5602-20B5-DFF7E286D821}"/>
              </a:ext>
            </a:extLst>
          </p:cNvPr>
          <p:cNvSpPr>
            <a:spLocks noGrp="1"/>
          </p:cNvSpPr>
          <p:nvPr>
            <p:ph type="sldNum" sz="quarter" idx="12"/>
          </p:nvPr>
        </p:nvSpPr>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14576313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C40999-4636-9C2D-19DE-E094A060C40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DCCF271-A4B8-DC5B-8D6F-28DA78C329B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E65EB6A-B361-476E-7A6A-EC13047126A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643A5E2-72C7-45D3-0447-B277EDA140FE}"/>
              </a:ext>
            </a:extLst>
          </p:cNvPr>
          <p:cNvSpPr>
            <a:spLocks noGrp="1"/>
          </p:cNvSpPr>
          <p:nvPr>
            <p:ph type="dt" sz="half" idx="10"/>
          </p:nvPr>
        </p:nvSpPr>
        <p:spPr/>
        <p:txBody>
          <a:bodyPr/>
          <a:lstStyle/>
          <a:p>
            <a:fld id="{64F0E216-BA48-4F04-AC4F-645AA0DD6AC6}" type="datetimeFigureOut">
              <a:rPr lang="en-US" smtClean="0"/>
              <a:t>11/6/26</a:t>
            </a:fld>
            <a:endParaRPr lang="en-US"/>
          </a:p>
        </p:txBody>
      </p:sp>
      <p:sp>
        <p:nvSpPr>
          <p:cNvPr id="6" name="Footer Placeholder 5">
            <a:extLst>
              <a:ext uri="{FF2B5EF4-FFF2-40B4-BE49-F238E27FC236}">
                <a16:creationId xmlns:a16="http://schemas.microsoft.com/office/drawing/2014/main" id="{ACA30EF2-844D-29A3-6ED2-9C25954336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CF437B1-65BD-2660-EC5C-8698AAE51E8B}"/>
              </a:ext>
            </a:extLst>
          </p:cNvPr>
          <p:cNvSpPr>
            <a:spLocks noGrp="1"/>
          </p:cNvSpPr>
          <p:nvPr>
            <p:ph type="sldNum" sz="quarter" idx="12"/>
          </p:nvPr>
        </p:nvSpPr>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34669270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EA66F-ED84-E44D-451E-3559F4D500B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6EAC6A8-2697-0A6D-1096-01B1F4DBE2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702678F-E117-1C72-A394-8557DA19A97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EE064C3-BA2E-0D25-7B76-6DFAEE3058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AF1388F-2558-F157-F913-5BE38408C4F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B3A4319-D965-D152-13FA-92DECD092E63}"/>
              </a:ext>
            </a:extLst>
          </p:cNvPr>
          <p:cNvSpPr>
            <a:spLocks noGrp="1"/>
          </p:cNvSpPr>
          <p:nvPr>
            <p:ph type="dt" sz="half" idx="10"/>
          </p:nvPr>
        </p:nvSpPr>
        <p:spPr/>
        <p:txBody>
          <a:bodyPr/>
          <a:lstStyle/>
          <a:p>
            <a:fld id="{64F0E216-BA48-4F04-AC4F-645AA0DD6AC6}" type="datetimeFigureOut">
              <a:rPr lang="en-US" smtClean="0"/>
              <a:t>11/6/26</a:t>
            </a:fld>
            <a:endParaRPr lang="en-US"/>
          </a:p>
        </p:txBody>
      </p:sp>
      <p:sp>
        <p:nvSpPr>
          <p:cNvPr id="8" name="Footer Placeholder 7">
            <a:extLst>
              <a:ext uri="{FF2B5EF4-FFF2-40B4-BE49-F238E27FC236}">
                <a16:creationId xmlns:a16="http://schemas.microsoft.com/office/drawing/2014/main" id="{2D9AF129-BCD5-813D-D88C-61BDEE84652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6747FB8-5DF8-7D5E-E631-022AC43D0F4D}"/>
              </a:ext>
            </a:extLst>
          </p:cNvPr>
          <p:cNvSpPr>
            <a:spLocks noGrp="1"/>
          </p:cNvSpPr>
          <p:nvPr>
            <p:ph type="sldNum" sz="quarter" idx="12"/>
          </p:nvPr>
        </p:nvSpPr>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28792810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8A5CF-BC48-39A9-A023-ED7A9C4AC2D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0B8EFCC-95D6-ECB8-597B-4FB190890363}"/>
              </a:ext>
            </a:extLst>
          </p:cNvPr>
          <p:cNvSpPr>
            <a:spLocks noGrp="1"/>
          </p:cNvSpPr>
          <p:nvPr>
            <p:ph type="dt" sz="half" idx="10"/>
          </p:nvPr>
        </p:nvSpPr>
        <p:spPr/>
        <p:txBody>
          <a:bodyPr/>
          <a:lstStyle/>
          <a:p>
            <a:fld id="{64F0E216-BA48-4F04-AC4F-645AA0DD6AC6}" type="datetimeFigureOut">
              <a:rPr lang="en-US" smtClean="0"/>
              <a:t>11/6/26</a:t>
            </a:fld>
            <a:endParaRPr lang="en-US"/>
          </a:p>
        </p:txBody>
      </p:sp>
      <p:sp>
        <p:nvSpPr>
          <p:cNvPr id="4" name="Footer Placeholder 3">
            <a:extLst>
              <a:ext uri="{FF2B5EF4-FFF2-40B4-BE49-F238E27FC236}">
                <a16:creationId xmlns:a16="http://schemas.microsoft.com/office/drawing/2014/main" id="{00843B21-A671-4E59-D58E-93E7FD31493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80CFFC6-0018-032B-1DB4-790F1FD35DF2}"/>
              </a:ext>
            </a:extLst>
          </p:cNvPr>
          <p:cNvSpPr>
            <a:spLocks noGrp="1"/>
          </p:cNvSpPr>
          <p:nvPr>
            <p:ph type="sldNum" sz="quarter" idx="12"/>
          </p:nvPr>
        </p:nvSpPr>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40541187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2EC8537-816D-404F-227B-6455D976657B}"/>
              </a:ext>
            </a:extLst>
          </p:cNvPr>
          <p:cNvSpPr>
            <a:spLocks noGrp="1"/>
          </p:cNvSpPr>
          <p:nvPr>
            <p:ph type="dt" sz="half" idx="10"/>
          </p:nvPr>
        </p:nvSpPr>
        <p:spPr/>
        <p:txBody>
          <a:bodyPr/>
          <a:lstStyle/>
          <a:p>
            <a:fld id="{64F0E216-BA48-4F04-AC4F-645AA0DD6AC6}" type="datetimeFigureOut">
              <a:rPr lang="en-US" smtClean="0"/>
              <a:t>11/6/26</a:t>
            </a:fld>
            <a:endParaRPr lang="en-US"/>
          </a:p>
        </p:txBody>
      </p:sp>
      <p:sp>
        <p:nvSpPr>
          <p:cNvPr id="3" name="Footer Placeholder 2">
            <a:extLst>
              <a:ext uri="{FF2B5EF4-FFF2-40B4-BE49-F238E27FC236}">
                <a16:creationId xmlns:a16="http://schemas.microsoft.com/office/drawing/2014/main" id="{F5F94509-4EE4-1C2B-8A6A-58D9CCC44A8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0597B0A-FB9D-2182-37E3-92D4E405EAB5}"/>
              </a:ext>
            </a:extLst>
          </p:cNvPr>
          <p:cNvSpPr>
            <a:spLocks noGrp="1"/>
          </p:cNvSpPr>
          <p:nvPr>
            <p:ph type="sldNum" sz="quarter" idx="12"/>
          </p:nvPr>
        </p:nvSpPr>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4124262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B486EF-B69A-00F3-C0AB-B9DF2B75B4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BF15FBC-7285-8BC1-3017-592FF31FCED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12F8BB8-181D-1A9B-5398-75DBB8DAD6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AE99074-0C67-6E94-1A22-26110A6F8069}"/>
              </a:ext>
            </a:extLst>
          </p:cNvPr>
          <p:cNvSpPr>
            <a:spLocks noGrp="1"/>
          </p:cNvSpPr>
          <p:nvPr>
            <p:ph type="dt" sz="half" idx="10"/>
          </p:nvPr>
        </p:nvSpPr>
        <p:spPr/>
        <p:txBody>
          <a:bodyPr/>
          <a:lstStyle/>
          <a:p>
            <a:fld id="{64F0E216-BA48-4F04-AC4F-645AA0DD6AC6}" type="datetimeFigureOut">
              <a:rPr lang="en-US" smtClean="0"/>
              <a:t>11/6/26</a:t>
            </a:fld>
            <a:endParaRPr lang="en-US"/>
          </a:p>
        </p:txBody>
      </p:sp>
      <p:sp>
        <p:nvSpPr>
          <p:cNvPr id="6" name="Footer Placeholder 5">
            <a:extLst>
              <a:ext uri="{FF2B5EF4-FFF2-40B4-BE49-F238E27FC236}">
                <a16:creationId xmlns:a16="http://schemas.microsoft.com/office/drawing/2014/main" id="{E3F6EB28-16B9-4EF2-5D95-29E1E8A756E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030B9E5-54F2-D503-BE85-D45D14EC2A75}"/>
              </a:ext>
            </a:extLst>
          </p:cNvPr>
          <p:cNvSpPr>
            <a:spLocks noGrp="1"/>
          </p:cNvSpPr>
          <p:nvPr>
            <p:ph type="sldNum" sz="quarter" idx="12"/>
          </p:nvPr>
        </p:nvSpPr>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19143571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C2902-5A46-F4C7-3460-3282320C3B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B7C43A-BFE1-AC0E-A91E-3BB5892A52A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CD16F30-660F-30EF-EA12-41A3026AC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AA7D7AF-0115-8570-86E0-15C6F8AFB192}"/>
              </a:ext>
            </a:extLst>
          </p:cNvPr>
          <p:cNvSpPr>
            <a:spLocks noGrp="1"/>
          </p:cNvSpPr>
          <p:nvPr>
            <p:ph type="dt" sz="half" idx="10"/>
          </p:nvPr>
        </p:nvSpPr>
        <p:spPr/>
        <p:txBody>
          <a:bodyPr/>
          <a:lstStyle/>
          <a:p>
            <a:fld id="{64F0E216-BA48-4F04-AC4F-645AA0DD6AC6}" type="datetimeFigureOut">
              <a:rPr lang="en-US" smtClean="0"/>
              <a:t>11/6/26</a:t>
            </a:fld>
            <a:endParaRPr lang="en-US"/>
          </a:p>
        </p:txBody>
      </p:sp>
      <p:sp>
        <p:nvSpPr>
          <p:cNvPr id="6" name="Footer Placeholder 5">
            <a:extLst>
              <a:ext uri="{FF2B5EF4-FFF2-40B4-BE49-F238E27FC236}">
                <a16:creationId xmlns:a16="http://schemas.microsoft.com/office/drawing/2014/main" id="{9602A96B-FF26-0A91-D26B-EDD3C3D4FCD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D0A99A0-0FDB-75F6-2D12-605B0394BBB4}"/>
              </a:ext>
            </a:extLst>
          </p:cNvPr>
          <p:cNvSpPr>
            <a:spLocks noGrp="1"/>
          </p:cNvSpPr>
          <p:nvPr>
            <p:ph type="sldNum" sz="quarter" idx="12"/>
          </p:nvPr>
        </p:nvSpPr>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1889957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2BCFD-C261-5D11-878B-3BD65975BF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2919774-B16A-BBD3-5508-1E9B7AA584F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377FDAC-8E4E-AA26-3C78-2260CEB412B5}"/>
              </a:ext>
            </a:extLst>
          </p:cNvPr>
          <p:cNvSpPr>
            <a:spLocks noGrp="1"/>
          </p:cNvSpPr>
          <p:nvPr>
            <p:ph type="dt" sz="half" idx="10"/>
          </p:nvPr>
        </p:nvSpPr>
        <p:spPr/>
        <p:txBody>
          <a:bodyPr/>
          <a:lstStyle/>
          <a:p>
            <a:fld id="{64F0E216-BA48-4F04-AC4F-645AA0DD6AC6}" type="datetimeFigureOut">
              <a:rPr lang="en-US" smtClean="0"/>
              <a:t>11/6/26</a:t>
            </a:fld>
            <a:endParaRPr lang="en-US"/>
          </a:p>
        </p:txBody>
      </p:sp>
      <p:sp>
        <p:nvSpPr>
          <p:cNvPr id="5" name="Footer Placeholder 4">
            <a:extLst>
              <a:ext uri="{FF2B5EF4-FFF2-40B4-BE49-F238E27FC236}">
                <a16:creationId xmlns:a16="http://schemas.microsoft.com/office/drawing/2014/main" id="{DF1F91B9-6B0F-98FB-D9C8-8A576A19DB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54E72B-293B-02D7-0071-A02D5E560110}"/>
              </a:ext>
            </a:extLst>
          </p:cNvPr>
          <p:cNvSpPr>
            <a:spLocks noGrp="1"/>
          </p:cNvSpPr>
          <p:nvPr>
            <p:ph type="sldNum" sz="quarter" idx="12"/>
          </p:nvPr>
        </p:nvSpPr>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1843136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A9BD41-12C1-D6D2-1E76-897F4298CD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863519B-08AC-E531-BEC3-4EF7FC14C34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BD3BF1A-B019-24D9-4419-6DBFBA56CE8C}"/>
              </a:ext>
            </a:extLst>
          </p:cNvPr>
          <p:cNvSpPr>
            <a:spLocks noGrp="1"/>
          </p:cNvSpPr>
          <p:nvPr>
            <p:ph type="dt" sz="half" idx="10"/>
          </p:nvPr>
        </p:nvSpPr>
        <p:spPr/>
        <p:txBody>
          <a:bodyPr/>
          <a:lstStyle/>
          <a:p>
            <a:fld id="{64F0E216-BA48-4F04-AC4F-645AA0DD6AC6}" type="datetimeFigureOut">
              <a:rPr lang="en-US" smtClean="0"/>
              <a:t>11/6/26</a:t>
            </a:fld>
            <a:endParaRPr lang="en-US"/>
          </a:p>
        </p:txBody>
      </p:sp>
      <p:sp>
        <p:nvSpPr>
          <p:cNvPr id="5" name="Footer Placeholder 4">
            <a:extLst>
              <a:ext uri="{FF2B5EF4-FFF2-40B4-BE49-F238E27FC236}">
                <a16:creationId xmlns:a16="http://schemas.microsoft.com/office/drawing/2014/main" id="{38EEB719-9980-C483-8BD2-18DD2EA3828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4DDDFD-32DF-D11B-F2C2-CDEBA8500699}"/>
              </a:ext>
            </a:extLst>
          </p:cNvPr>
          <p:cNvSpPr>
            <a:spLocks noGrp="1"/>
          </p:cNvSpPr>
          <p:nvPr>
            <p:ph type="sldNum" sz="quarter" idx="12"/>
          </p:nvPr>
        </p:nvSpPr>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23434844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0E82720-2AE3-18F3-EEF9-E77BBD5842A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87A755C-0A60-2B9F-F03B-490DEE4A02F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BC203-752D-5E6A-EED8-AE778BD16B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F0E216-BA48-4F04-AC4F-645AA0DD6AC6}" type="datetimeFigureOut">
              <a:rPr lang="en-US" smtClean="0"/>
              <a:pPr/>
              <a:t>11/6/26</a:t>
            </a:fld>
            <a:endParaRPr lang="en-US" dirty="0"/>
          </a:p>
        </p:txBody>
      </p:sp>
      <p:sp>
        <p:nvSpPr>
          <p:cNvPr id="5" name="Footer Placeholder 4">
            <a:extLst>
              <a:ext uri="{FF2B5EF4-FFF2-40B4-BE49-F238E27FC236}">
                <a16:creationId xmlns:a16="http://schemas.microsoft.com/office/drawing/2014/main" id="{77A15058-DC97-452D-4E94-8F857042B1D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AE8010FF-0A47-F5A0-8593-28076089B57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9607A7-8386-47DB-8578-DDEDD194E5D4}" type="slidenum">
              <a:rPr lang="en-US" smtClean="0"/>
              <a:pPr/>
              <a:t>‹#›</a:t>
            </a:fld>
            <a:endParaRPr lang="en-US" dirty="0"/>
          </a:p>
        </p:txBody>
      </p:sp>
    </p:spTree>
    <p:extLst>
      <p:ext uri="{BB962C8B-B14F-4D97-AF65-F5344CB8AC3E}">
        <p14:creationId xmlns:p14="http://schemas.microsoft.com/office/powerpoint/2010/main" val="181495491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escardio.org/communities/councils/cardiology-practice/scientific-documents-and-publications/ejournal/volume-20/women-and-tobacco-a-gender-perspective/"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8.png"/><Relationship Id="rId7" Type="http://schemas.openxmlformats.org/officeDocument/2006/relationships/diagramColors" Target="../diagrams/colors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s://doi.org/10.3390/atmos16040370"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hyperlink" Target="https://www.ncbi.nlm.nih.gov/pmc/articles/PMC1747072"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4.xml"/><Relationship Id="rId4" Type="http://schemas.openxmlformats.org/officeDocument/2006/relationships/hyperlink" Target="https://www.pngall.com/christmas-png/download/58867"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hyperlink" Target="https://www.ahrq.gov/prevention/guidelines/tobacco/5rs.html"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hyperlink" Target="https://creativecommons.org/licenses/by-nc-nd/3.0/" TargetMode="External"/><Relationship Id="rId4" Type="http://schemas.openxmlformats.org/officeDocument/2006/relationships/hyperlink" Target="https://culturacientifica.com/2019/10/03/adulterar-los-cigarrillos-electronicos-te-puede-matar/vape-god/"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microsoft.com/office/2007/relationships/hdphoto" Target="../media/hdphoto2.wdp"/></Relationships>
</file>

<file path=ppt/slides/_rels/slide3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1" name="Group 10">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5" name="Freeform: Shape 14">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2" name="Group 11">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3" name="Freeform: Shape 12">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3">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Title 1">
            <a:extLst>
              <a:ext uri="{FF2B5EF4-FFF2-40B4-BE49-F238E27FC236}">
                <a16:creationId xmlns:a16="http://schemas.microsoft.com/office/drawing/2014/main" id="{84D353A5-80D4-B609-BC0E-6FB8C0F41A25}"/>
              </a:ext>
            </a:extLst>
          </p:cNvPr>
          <p:cNvSpPr>
            <a:spLocks noGrp="1"/>
          </p:cNvSpPr>
          <p:nvPr>
            <p:ph type="ctrTitle"/>
          </p:nvPr>
        </p:nvSpPr>
        <p:spPr>
          <a:xfrm>
            <a:off x="838199" y="1120676"/>
            <a:ext cx="7021513" cy="2308324"/>
          </a:xfrm>
        </p:spPr>
        <p:txBody>
          <a:bodyPr>
            <a:normAutofit/>
          </a:bodyPr>
          <a:lstStyle/>
          <a:p>
            <a:pPr algn="l"/>
            <a:r>
              <a:rPr lang="en-US" sz="7200">
                <a:solidFill>
                  <a:schemeClr val="bg1"/>
                </a:solidFill>
              </a:rPr>
              <a:t>Global Burden of Tobacco Use</a:t>
            </a:r>
          </a:p>
        </p:txBody>
      </p:sp>
      <p:sp>
        <p:nvSpPr>
          <p:cNvPr id="3" name="Subtitle 2">
            <a:extLst>
              <a:ext uri="{FF2B5EF4-FFF2-40B4-BE49-F238E27FC236}">
                <a16:creationId xmlns:a16="http://schemas.microsoft.com/office/drawing/2014/main" id="{F1534412-42C5-F590-C8CB-E903765EAD11}"/>
              </a:ext>
            </a:extLst>
          </p:cNvPr>
          <p:cNvSpPr>
            <a:spLocks noGrp="1"/>
          </p:cNvSpPr>
          <p:nvPr>
            <p:ph type="subTitle" idx="1"/>
          </p:nvPr>
        </p:nvSpPr>
        <p:spPr>
          <a:xfrm>
            <a:off x="835024" y="3809999"/>
            <a:ext cx="7025753" cy="1012778"/>
          </a:xfrm>
        </p:spPr>
        <p:txBody>
          <a:bodyPr>
            <a:normAutofit/>
          </a:bodyPr>
          <a:lstStyle/>
          <a:p>
            <a:pPr algn="l"/>
            <a:r>
              <a:rPr lang="en-US">
                <a:solidFill>
                  <a:schemeClr val="bg1"/>
                </a:solidFill>
              </a:rPr>
              <a:t>Cathy Hoelzer, MPH, PA</a:t>
            </a:r>
          </a:p>
        </p:txBody>
      </p:sp>
    </p:spTree>
    <p:extLst>
      <p:ext uri="{BB962C8B-B14F-4D97-AF65-F5344CB8AC3E}">
        <p14:creationId xmlns:p14="http://schemas.microsoft.com/office/powerpoint/2010/main" val="15597437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5CE58E9-8335-CE7A-1A5B-F127EAFE95D6}"/>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Objectives</a:t>
            </a:r>
          </a:p>
        </p:txBody>
      </p:sp>
      <p:sp>
        <p:nvSpPr>
          <p:cNvPr id="17" name="Content Placeholder 2">
            <a:extLst>
              <a:ext uri="{FF2B5EF4-FFF2-40B4-BE49-F238E27FC236}">
                <a16:creationId xmlns:a16="http://schemas.microsoft.com/office/drawing/2014/main" id="{9EFF082D-3D81-207A-8698-99F43B631514}"/>
              </a:ext>
            </a:extLst>
          </p:cNvPr>
          <p:cNvSpPr>
            <a:spLocks noGrp="1"/>
          </p:cNvSpPr>
          <p:nvPr>
            <p:ph idx="1"/>
          </p:nvPr>
        </p:nvSpPr>
        <p:spPr>
          <a:xfrm>
            <a:off x="6503158" y="649480"/>
            <a:ext cx="4862447" cy="5546047"/>
          </a:xfrm>
        </p:spPr>
        <p:txBody>
          <a:bodyPr anchor="ctr">
            <a:normAutofit/>
          </a:bodyPr>
          <a:lstStyle/>
          <a:p>
            <a:r>
              <a:rPr lang="en-US" sz="2000" dirty="0"/>
              <a:t>Describe the magnitude of tobacco use globally</a:t>
            </a:r>
          </a:p>
          <a:p>
            <a:r>
              <a:rPr lang="en-US" sz="2000" dirty="0"/>
              <a:t>Discuss the disease burden attributed to smoking as reported in the GBD study</a:t>
            </a:r>
          </a:p>
          <a:p>
            <a:r>
              <a:rPr lang="en-US" sz="2000" dirty="0"/>
              <a:t>Compare how smoking affects men, women, and teens differently.</a:t>
            </a:r>
          </a:p>
          <a:p>
            <a:r>
              <a:rPr lang="en-US" sz="2000" dirty="0"/>
              <a:t>Briefly discuss the effects of second and thirdhand smoke exposure</a:t>
            </a:r>
          </a:p>
          <a:p>
            <a:r>
              <a:rPr lang="en-US" sz="2000" dirty="0"/>
              <a:t>Understand barriers patients have in quitting smoking and clinicians have in helping them</a:t>
            </a:r>
          </a:p>
          <a:p>
            <a:r>
              <a:rPr lang="en-US" sz="2000" dirty="0"/>
              <a:t>List practical ways we can help our patients in LMICs</a:t>
            </a:r>
          </a:p>
        </p:txBody>
      </p:sp>
    </p:spTree>
    <p:extLst>
      <p:ext uri="{BB962C8B-B14F-4D97-AF65-F5344CB8AC3E}">
        <p14:creationId xmlns:p14="http://schemas.microsoft.com/office/powerpoint/2010/main" val="1772799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77431-AB76-1809-D769-C53D42CAB900}"/>
              </a:ext>
            </a:extLst>
          </p:cNvPr>
          <p:cNvSpPr>
            <a:spLocks noGrp="1"/>
          </p:cNvSpPr>
          <p:nvPr>
            <p:ph type="title"/>
          </p:nvPr>
        </p:nvSpPr>
        <p:spPr>
          <a:xfrm>
            <a:off x="648928" y="461424"/>
            <a:ext cx="3505495" cy="1622321"/>
          </a:xfrm>
        </p:spPr>
        <p:txBody>
          <a:bodyPr vert="horz" lIns="91440" tIns="45720" rIns="91440" bIns="45720" rtlCol="0" anchor="ctr">
            <a:normAutofit/>
          </a:bodyPr>
          <a:lstStyle/>
          <a:p>
            <a:r>
              <a:rPr lang="en-US" kern="1200" dirty="0">
                <a:solidFill>
                  <a:schemeClr val="tx1"/>
                </a:solidFill>
                <a:latin typeface="+mj-lt"/>
                <a:ea typeface="+mj-ea"/>
                <a:cs typeface="+mj-cs"/>
              </a:rPr>
              <a:t>Magnitude of Tobacco Use</a:t>
            </a:r>
          </a:p>
        </p:txBody>
      </p:sp>
      <p:sp>
        <p:nvSpPr>
          <p:cNvPr id="3" name="Content Placeholder 2">
            <a:extLst>
              <a:ext uri="{FF2B5EF4-FFF2-40B4-BE49-F238E27FC236}">
                <a16:creationId xmlns:a16="http://schemas.microsoft.com/office/drawing/2014/main" id="{2EC6CFD9-C975-82EC-8AC4-490A9BF7CEA1}"/>
              </a:ext>
            </a:extLst>
          </p:cNvPr>
          <p:cNvSpPr>
            <a:spLocks noGrp="1"/>
          </p:cNvSpPr>
          <p:nvPr>
            <p:ph sz="half" idx="1"/>
          </p:nvPr>
        </p:nvSpPr>
        <p:spPr>
          <a:xfrm>
            <a:off x="648928" y="2091328"/>
            <a:ext cx="3816744" cy="4137406"/>
          </a:xfrm>
        </p:spPr>
        <p:txBody>
          <a:bodyPr vert="horz" lIns="91440" tIns="45720" rIns="91440" bIns="45720" rtlCol="0">
            <a:noAutofit/>
          </a:bodyPr>
          <a:lstStyle/>
          <a:p>
            <a:r>
              <a:rPr lang="en-US" sz="1800" b="1" dirty="0"/>
              <a:t>WHO estimates the number of smokers</a:t>
            </a:r>
            <a:r>
              <a:rPr lang="en-US" sz="1800" dirty="0"/>
              <a:t> worldwide to be 1.3 billion.</a:t>
            </a:r>
          </a:p>
          <a:p>
            <a:pPr lvl="0"/>
            <a:r>
              <a:rPr lang="en-US" sz="1800" b="1" dirty="0"/>
              <a:t>More than 8 million people die each year</a:t>
            </a:r>
            <a:r>
              <a:rPr lang="en-US" sz="1800" dirty="0"/>
              <a:t> from tobacco-related diseases.</a:t>
            </a:r>
          </a:p>
          <a:p>
            <a:pPr lvl="0"/>
            <a:r>
              <a:rPr lang="en-US" sz="1800" b="1" dirty="0"/>
              <a:t>Nearly 1.2 million deaths</a:t>
            </a:r>
            <a:r>
              <a:rPr lang="en-US" sz="1800" dirty="0"/>
              <a:t> are caused by exposure to secondhand smoke.</a:t>
            </a:r>
          </a:p>
          <a:p>
            <a:pPr lvl="0"/>
            <a:r>
              <a:rPr lang="en-US" sz="1800" b="1" dirty="0"/>
              <a:t>Approximately 40 million children aged 13–15</a:t>
            </a:r>
            <a:r>
              <a:rPr lang="en-US" sz="1800" dirty="0"/>
              <a:t> currently use tobacco products worldwide.</a:t>
            </a:r>
          </a:p>
          <a:p>
            <a:r>
              <a:rPr lang="en-US" sz="1800" b="1" dirty="0"/>
              <a:t>Over 80% of tobacco users </a:t>
            </a:r>
            <a:r>
              <a:rPr lang="en-US" sz="1800" dirty="0"/>
              <a:t>live in LMICs.</a:t>
            </a:r>
          </a:p>
          <a:p>
            <a:pPr lvl="0"/>
            <a:endParaRPr lang="en-US" sz="1800" dirty="0"/>
          </a:p>
          <a:p>
            <a:endParaRPr lang="en-US" sz="1800" dirty="0"/>
          </a:p>
          <a:p>
            <a:endParaRPr lang="en-US" sz="1800" dirty="0"/>
          </a:p>
        </p:txBody>
      </p:sp>
      <p:sp>
        <p:nvSpPr>
          <p:cNvPr id="12" name="Rectangle 11">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BDE7E2AA-FA09-4180-15D9-5CF64F64D9C3}"/>
              </a:ext>
            </a:extLst>
          </p:cNvPr>
          <p:cNvSpPr txBox="1"/>
          <p:nvPr/>
        </p:nvSpPr>
        <p:spPr>
          <a:xfrm>
            <a:off x="319920" y="6296971"/>
            <a:ext cx="4474759" cy="461665"/>
          </a:xfrm>
          <a:prstGeom prst="rect">
            <a:avLst/>
          </a:prstGeom>
          <a:noFill/>
        </p:spPr>
        <p:txBody>
          <a:bodyPr wrap="square" rtlCol="0">
            <a:spAutoFit/>
          </a:bodyPr>
          <a:lstStyle/>
          <a:p>
            <a:r>
              <a:rPr lang="en-US" sz="1200" dirty="0"/>
              <a:t>Source: WHO Tobacco Key Facts, May 24, 2022, https://</a:t>
            </a:r>
            <a:r>
              <a:rPr lang="en-US" sz="1200" dirty="0" err="1"/>
              <a:t>www.who.int</a:t>
            </a:r>
            <a:r>
              <a:rPr lang="en-US" sz="1200" dirty="0"/>
              <a:t>/news-room/fact-sheets/detail/tobacco</a:t>
            </a:r>
          </a:p>
        </p:txBody>
      </p:sp>
      <p:pic>
        <p:nvPicPr>
          <p:cNvPr id="8" name="Content Placeholder 7">
            <a:extLst>
              <a:ext uri="{FF2B5EF4-FFF2-40B4-BE49-F238E27FC236}">
                <a16:creationId xmlns:a16="http://schemas.microsoft.com/office/drawing/2014/main" id="{9A15E4DD-8C8C-FEA3-14CC-E8675A775677}"/>
              </a:ext>
            </a:extLst>
          </p:cNvPr>
          <p:cNvPicPr>
            <a:picLocks noGrp="1" noChangeAspect="1"/>
          </p:cNvPicPr>
          <p:nvPr>
            <p:ph sz="half" idx="2"/>
          </p:nvPr>
        </p:nvPicPr>
        <p:blipFill>
          <a:blip r:embed="rId3"/>
          <a:stretch>
            <a:fillRect/>
          </a:stretch>
        </p:blipFill>
        <p:spPr>
          <a:xfrm>
            <a:off x="5420904" y="1060786"/>
            <a:ext cx="6069792" cy="4736427"/>
          </a:xfrm>
          <a:prstGeom prst="rect">
            <a:avLst/>
          </a:prstGeom>
        </p:spPr>
      </p:pic>
    </p:spTree>
    <p:extLst>
      <p:ext uri="{BB962C8B-B14F-4D97-AF65-F5344CB8AC3E}">
        <p14:creationId xmlns:p14="http://schemas.microsoft.com/office/powerpoint/2010/main" val="34283313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9C9CAE-45AB-8634-0846-4F42D9407C9B}"/>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Countries with the Highest % of Smokers</a:t>
            </a:r>
          </a:p>
        </p:txBody>
      </p:sp>
      <p:pic>
        <p:nvPicPr>
          <p:cNvPr id="5" name="Content Placeholder 4">
            <a:extLst>
              <a:ext uri="{FF2B5EF4-FFF2-40B4-BE49-F238E27FC236}">
                <a16:creationId xmlns:a16="http://schemas.microsoft.com/office/drawing/2014/main" id="{AE5ED77F-CE63-73B7-4BD3-6D92CF1A7DDB}"/>
              </a:ext>
            </a:extLst>
          </p:cNvPr>
          <p:cNvPicPr>
            <a:picLocks noGrp="1" noChangeAspect="1"/>
          </p:cNvPicPr>
          <p:nvPr>
            <p:ph idx="1"/>
          </p:nvPr>
        </p:nvPicPr>
        <p:blipFill>
          <a:blip r:embed="rId3"/>
          <a:stretch>
            <a:fillRect/>
          </a:stretch>
        </p:blipFill>
        <p:spPr>
          <a:xfrm>
            <a:off x="4777316" y="1164777"/>
            <a:ext cx="6780700" cy="4526117"/>
          </a:xfrm>
          <a:prstGeom prst="rect">
            <a:avLst/>
          </a:prstGeom>
        </p:spPr>
      </p:pic>
      <p:sp>
        <p:nvSpPr>
          <p:cNvPr id="7" name="TextBox 6">
            <a:extLst>
              <a:ext uri="{FF2B5EF4-FFF2-40B4-BE49-F238E27FC236}">
                <a16:creationId xmlns:a16="http://schemas.microsoft.com/office/drawing/2014/main" id="{EC63A099-C650-D543-2A9D-0D7807C962EA}"/>
              </a:ext>
            </a:extLst>
          </p:cNvPr>
          <p:cNvSpPr txBox="1"/>
          <p:nvPr/>
        </p:nvSpPr>
        <p:spPr>
          <a:xfrm>
            <a:off x="717422" y="6176963"/>
            <a:ext cx="11052819" cy="646331"/>
          </a:xfrm>
          <a:prstGeom prst="rect">
            <a:avLst/>
          </a:prstGeom>
          <a:noFill/>
        </p:spPr>
        <p:txBody>
          <a:bodyPr wrap="square" rtlCol="0">
            <a:spAutoFit/>
          </a:bodyPr>
          <a:lstStyle/>
          <a:p>
            <a:r>
              <a:rPr lang="en-US" b="1" dirty="0"/>
              <a:t>Note: </a:t>
            </a:r>
            <a:r>
              <a:rPr lang="en-US" dirty="0"/>
              <a:t>China remains the world's largest consumer of cigarettes by pure volume due to its massive population size. </a:t>
            </a:r>
            <a:br>
              <a:rPr lang="en-US" dirty="0"/>
            </a:br>
            <a:endParaRPr lang="en-US" dirty="0"/>
          </a:p>
        </p:txBody>
      </p:sp>
    </p:spTree>
    <p:extLst>
      <p:ext uri="{BB962C8B-B14F-4D97-AF65-F5344CB8AC3E}">
        <p14:creationId xmlns:p14="http://schemas.microsoft.com/office/powerpoint/2010/main" val="37012020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AC05C6-D179-2E81-EF44-D15C99CDB314}"/>
              </a:ext>
            </a:extLst>
          </p:cNvPr>
          <p:cNvSpPr txBox="1"/>
          <p:nvPr/>
        </p:nvSpPr>
        <p:spPr>
          <a:xfrm>
            <a:off x="1028700" y="1967266"/>
            <a:ext cx="2628900" cy="2547257"/>
          </a:xfrm>
          <a:prstGeom prst="rect">
            <a:avLst/>
          </a:prstGeom>
          <a:noFill/>
        </p:spPr>
        <p:txBody>
          <a:bodyPr vert="horz" lIns="91440" tIns="45720" rIns="91440" bIns="45720" rtlCol="0" anchor="ctr">
            <a:normAutofit/>
          </a:bodyPr>
          <a:lstStyle/>
          <a:p>
            <a:pPr algn="ctr">
              <a:lnSpc>
                <a:spcPct val="90000"/>
              </a:lnSpc>
              <a:spcBef>
                <a:spcPct val="0"/>
              </a:spcBef>
              <a:spcAft>
                <a:spcPts val="600"/>
              </a:spcAft>
            </a:pPr>
            <a:r>
              <a:rPr lang="en-US" sz="3600" kern="1200">
                <a:solidFill>
                  <a:srgbClr val="FFFFFF"/>
                </a:solidFill>
                <a:latin typeface="+mj-lt"/>
                <a:ea typeface="+mj-ea"/>
                <a:cs typeface="+mj-cs"/>
              </a:rPr>
              <a:t>Global Tobacco Use Expected to Decline</a:t>
            </a:r>
          </a:p>
        </p:txBody>
      </p:sp>
      <p:pic>
        <p:nvPicPr>
          <p:cNvPr id="3" name="Picture 2">
            <a:extLst>
              <a:ext uri="{FF2B5EF4-FFF2-40B4-BE49-F238E27FC236}">
                <a16:creationId xmlns:a16="http://schemas.microsoft.com/office/drawing/2014/main" id="{116C1C3D-A307-3DFA-A5D4-90243FA44965}"/>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Lst>
          </a:blip>
          <a:stretch>
            <a:fillRect/>
          </a:stretch>
        </p:blipFill>
        <p:spPr>
          <a:xfrm>
            <a:off x="4777316" y="1198681"/>
            <a:ext cx="6780700" cy="4458309"/>
          </a:xfrm>
          <a:prstGeom prst="rect">
            <a:avLst/>
          </a:prstGeom>
        </p:spPr>
      </p:pic>
      <p:sp>
        <p:nvSpPr>
          <p:cNvPr id="5" name="TextBox 4">
            <a:extLst>
              <a:ext uri="{FF2B5EF4-FFF2-40B4-BE49-F238E27FC236}">
                <a16:creationId xmlns:a16="http://schemas.microsoft.com/office/drawing/2014/main" id="{C77A59F0-3271-8B42-AB56-8AE7AE03E92F}"/>
              </a:ext>
            </a:extLst>
          </p:cNvPr>
          <p:cNvSpPr txBox="1"/>
          <p:nvPr/>
        </p:nvSpPr>
        <p:spPr>
          <a:xfrm>
            <a:off x="606057" y="6045210"/>
            <a:ext cx="11108931" cy="553998"/>
          </a:xfrm>
          <a:prstGeom prst="rect">
            <a:avLst/>
          </a:prstGeom>
          <a:noFill/>
        </p:spPr>
        <p:txBody>
          <a:bodyPr wrap="square" rtlCol="0">
            <a:spAutoFit/>
          </a:bodyPr>
          <a:lstStyle/>
          <a:p>
            <a:r>
              <a:rPr lang="en-US" sz="1400" dirty="0"/>
              <a:t>Source: WHO global report on trends in prevalence of tobacco use 2000-2024 and projections 2025-2030. Geneva: World Health Organization; 2025. </a:t>
            </a:r>
          </a:p>
          <a:p>
            <a:endParaRPr lang="en-US" sz="1600" dirty="0"/>
          </a:p>
        </p:txBody>
      </p:sp>
    </p:spTree>
    <p:extLst>
      <p:ext uri="{BB962C8B-B14F-4D97-AF65-F5344CB8AC3E}">
        <p14:creationId xmlns:p14="http://schemas.microsoft.com/office/powerpoint/2010/main" val="3357599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3">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09517D8F-B7E9-233C-37C6-57F6DD5F3AC4}"/>
              </a:ext>
            </a:extLst>
          </p:cNvPr>
          <p:cNvSpPr>
            <a:spLocks noGrp="1"/>
          </p:cNvSpPr>
          <p:nvPr>
            <p:ph type="title"/>
          </p:nvPr>
        </p:nvSpPr>
        <p:spPr>
          <a:xfrm>
            <a:off x="686834" y="1153572"/>
            <a:ext cx="3200400" cy="4461163"/>
          </a:xfrm>
        </p:spPr>
        <p:txBody>
          <a:bodyPr>
            <a:normAutofit/>
          </a:bodyPr>
          <a:lstStyle/>
          <a:p>
            <a:r>
              <a:rPr lang="en-US">
                <a:solidFill>
                  <a:srgbClr val="FFFFFF"/>
                </a:solidFill>
              </a:rPr>
              <a:t>Male Smokers and Sexual Health</a:t>
            </a:r>
          </a:p>
        </p:txBody>
      </p:sp>
      <p:sp>
        <p:nvSpPr>
          <p:cNvPr id="16" name="Arc 1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 name="Content Placeholder 5">
            <a:extLst>
              <a:ext uri="{FF2B5EF4-FFF2-40B4-BE49-F238E27FC236}">
                <a16:creationId xmlns:a16="http://schemas.microsoft.com/office/drawing/2014/main" id="{D386FCD5-C3AB-4637-6736-01B1F8F72233}"/>
              </a:ext>
            </a:extLst>
          </p:cNvPr>
          <p:cNvSpPr>
            <a:spLocks noGrp="1"/>
          </p:cNvSpPr>
          <p:nvPr>
            <p:ph idx="1"/>
          </p:nvPr>
        </p:nvSpPr>
        <p:spPr>
          <a:xfrm>
            <a:off x="4447308" y="591344"/>
            <a:ext cx="6906491" cy="5585619"/>
          </a:xfrm>
        </p:spPr>
        <p:txBody>
          <a:bodyPr anchor="ctr">
            <a:normAutofit/>
          </a:bodyPr>
          <a:lstStyle/>
          <a:p>
            <a:pPr marL="0" indent="0">
              <a:buNone/>
            </a:pPr>
            <a:r>
              <a:rPr lang="en-US" sz="2600" b="1" dirty="0"/>
              <a:t>Smoking Harms Male Fertility:</a:t>
            </a:r>
          </a:p>
          <a:p>
            <a:pPr marL="0" indent="0">
              <a:buNone/>
            </a:pPr>
            <a:endParaRPr lang="en-US" sz="2600" b="1" dirty="0"/>
          </a:p>
          <a:p>
            <a:pPr lvl="0"/>
            <a:r>
              <a:rPr lang="en-US" sz="2600" dirty="0"/>
              <a:t>Toxic chemicals damage sperm — nicotine, carbon monoxide, cadmium &amp; other toxins</a:t>
            </a:r>
          </a:p>
          <a:p>
            <a:pPr lvl="0"/>
            <a:r>
              <a:rPr lang="en-US" sz="2600" dirty="0"/>
              <a:t>Lower sperm count &amp; motility</a:t>
            </a:r>
          </a:p>
          <a:p>
            <a:pPr lvl="0"/>
            <a:r>
              <a:rPr lang="en-US" sz="2600" dirty="0"/>
              <a:t>Damages sperm DNA/chromatin</a:t>
            </a:r>
          </a:p>
          <a:p>
            <a:pPr lvl="0"/>
            <a:r>
              <a:rPr lang="en-US" sz="2600" dirty="0"/>
              <a:t>Reduces sperm viability &amp; semen quality</a:t>
            </a:r>
          </a:p>
          <a:p>
            <a:pPr lvl="0"/>
            <a:r>
              <a:rPr lang="en-US" sz="2600" dirty="0"/>
              <a:t>Increases oxidative stress &amp; sperm cell death</a:t>
            </a:r>
          </a:p>
          <a:p>
            <a:pPr marL="0" indent="0">
              <a:buNone/>
            </a:pPr>
            <a:endParaRPr lang="en-US" sz="2600" b="1" dirty="0"/>
          </a:p>
        </p:txBody>
      </p:sp>
      <p:sp>
        <p:nvSpPr>
          <p:cNvPr id="8" name="TextBox 7">
            <a:extLst>
              <a:ext uri="{FF2B5EF4-FFF2-40B4-BE49-F238E27FC236}">
                <a16:creationId xmlns:a16="http://schemas.microsoft.com/office/drawing/2014/main" id="{ECED9682-AE5D-3824-F7F1-7EF8FA9028CD}"/>
              </a:ext>
            </a:extLst>
          </p:cNvPr>
          <p:cNvSpPr txBox="1"/>
          <p:nvPr/>
        </p:nvSpPr>
        <p:spPr>
          <a:xfrm>
            <a:off x="3636335" y="6049926"/>
            <a:ext cx="7612912" cy="738664"/>
          </a:xfrm>
          <a:prstGeom prst="rect">
            <a:avLst/>
          </a:prstGeom>
          <a:noFill/>
        </p:spPr>
        <p:txBody>
          <a:bodyPr wrap="square" rtlCol="0">
            <a:spAutoFit/>
          </a:bodyPr>
          <a:lstStyle/>
          <a:p>
            <a:r>
              <a:rPr lang="en-US" sz="1400" dirty="0" err="1"/>
              <a:t>Tesarik</a:t>
            </a:r>
            <a:r>
              <a:rPr lang="en-US" sz="1400" dirty="0"/>
              <a:t>, Jan. 2025. "Lifestyle and Environmental Factors Affecting Male Fertility, Individual Predisposition, Prevention, and Intervention" </a:t>
            </a:r>
            <a:r>
              <a:rPr lang="en-US" sz="1400" i="1" dirty="0"/>
              <a:t>International Journal of Molecular Sciences</a:t>
            </a:r>
            <a:r>
              <a:rPr lang="en-US" sz="1400" dirty="0"/>
              <a:t> 26, no. 6: 2797. https://</a:t>
            </a:r>
            <a:r>
              <a:rPr lang="en-US" sz="1400" dirty="0" err="1"/>
              <a:t>doi.org</a:t>
            </a:r>
            <a:r>
              <a:rPr lang="en-US" sz="1400" dirty="0"/>
              <a:t>/10.3390/ijms26062797</a:t>
            </a:r>
          </a:p>
        </p:txBody>
      </p:sp>
    </p:spTree>
    <p:extLst>
      <p:ext uri="{BB962C8B-B14F-4D97-AF65-F5344CB8AC3E}">
        <p14:creationId xmlns:p14="http://schemas.microsoft.com/office/powerpoint/2010/main" val="39443924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C0D356-F51E-C186-7EBC-2390CE084F32}"/>
              </a:ext>
            </a:extLst>
          </p:cNvPr>
          <p:cNvSpPr>
            <a:spLocks noGrp="1"/>
          </p:cNvSpPr>
          <p:nvPr>
            <p:ph type="title"/>
          </p:nvPr>
        </p:nvSpPr>
        <p:spPr>
          <a:xfrm>
            <a:off x="686834" y="1153572"/>
            <a:ext cx="3200400" cy="4461163"/>
          </a:xfrm>
        </p:spPr>
        <p:txBody>
          <a:bodyPr>
            <a:normAutofit/>
          </a:bodyPr>
          <a:lstStyle/>
          <a:p>
            <a:r>
              <a:rPr lang="en-US">
                <a:solidFill>
                  <a:srgbClr val="FFFFFF"/>
                </a:solidFill>
              </a:rPr>
              <a:t>Women and Smoking—A Gender Perspective</a:t>
            </a:r>
          </a:p>
        </p:txBody>
      </p:sp>
      <p:sp>
        <p:nvSpPr>
          <p:cNvPr id="24" name="Arc 2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4B1C4CB-4D24-B380-5505-C220B53E4651}"/>
              </a:ext>
            </a:extLst>
          </p:cNvPr>
          <p:cNvSpPr>
            <a:spLocks noGrp="1"/>
          </p:cNvSpPr>
          <p:nvPr>
            <p:ph idx="1"/>
          </p:nvPr>
        </p:nvSpPr>
        <p:spPr>
          <a:xfrm>
            <a:off x="4447308" y="591344"/>
            <a:ext cx="6906491" cy="5585619"/>
          </a:xfrm>
        </p:spPr>
        <p:txBody>
          <a:bodyPr anchor="ctr">
            <a:normAutofit/>
          </a:bodyPr>
          <a:lstStyle/>
          <a:p>
            <a:r>
              <a:rPr lang="en-US" sz="2600" b="1"/>
              <a:t>Gender-Specific Risks:</a:t>
            </a:r>
            <a:r>
              <a:rPr lang="en-US" sz="2600"/>
              <a:t> Premature menopause, infertility, pregnancy &amp; neonatal complications</a:t>
            </a:r>
          </a:p>
          <a:p>
            <a:r>
              <a:rPr lang="en-US" sz="2600" b="1"/>
              <a:t>Higher Disease Risk:</a:t>
            </a:r>
            <a:r>
              <a:rPr lang="en-US" sz="2600"/>
              <a:t> Increased cervical cancer, COPD, &amp; 25% higher CAD risk than men</a:t>
            </a:r>
          </a:p>
          <a:p>
            <a:r>
              <a:rPr lang="en-US" sz="2600" b="1"/>
              <a:t>Nicotine &amp; Addiction:</a:t>
            </a:r>
            <a:r>
              <a:rPr lang="en-US" sz="2600"/>
              <a:t> Faster metabolism leads to higher addiction rates</a:t>
            </a:r>
          </a:p>
          <a:p>
            <a:r>
              <a:rPr lang="en-US" sz="2600" b="1"/>
              <a:t>Challenges in Quitting:</a:t>
            </a:r>
            <a:r>
              <a:rPr lang="en-US" sz="2600"/>
              <a:t> Lower risk awareness, fear of weight gain, lower success rates</a:t>
            </a:r>
          </a:p>
          <a:p>
            <a:r>
              <a:rPr lang="en-US" sz="2600" b="1"/>
              <a:t>Secondhand Smoke:</a:t>
            </a:r>
            <a:r>
              <a:rPr lang="en-US" sz="2600"/>
              <a:t> 47% of SHS-related deaths occur in women</a:t>
            </a:r>
          </a:p>
        </p:txBody>
      </p:sp>
      <p:sp>
        <p:nvSpPr>
          <p:cNvPr id="4" name="TextBox 3">
            <a:extLst>
              <a:ext uri="{FF2B5EF4-FFF2-40B4-BE49-F238E27FC236}">
                <a16:creationId xmlns:a16="http://schemas.microsoft.com/office/drawing/2014/main" id="{A2BEF5CF-3D57-598D-E40A-E27E98AD4F5B}"/>
              </a:ext>
            </a:extLst>
          </p:cNvPr>
          <p:cNvSpPr txBox="1"/>
          <p:nvPr/>
        </p:nvSpPr>
        <p:spPr>
          <a:xfrm>
            <a:off x="3609107" y="6100822"/>
            <a:ext cx="7005561" cy="646331"/>
          </a:xfrm>
          <a:prstGeom prst="rect">
            <a:avLst/>
          </a:prstGeom>
          <a:noFill/>
        </p:spPr>
        <p:txBody>
          <a:bodyPr wrap="square" rtlCol="0">
            <a:spAutoFit/>
          </a:bodyPr>
          <a:lstStyle/>
          <a:p>
            <a:r>
              <a:rPr lang="en-US" sz="1200" dirty="0"/>
              <a:t>Source: </a:t>
            </a:r>
            <a:r>
              <a:rPr lang="en-US" sz="1200" dirty="0">
                <a:hlinkClick r:id="rId3"/>
              </a:rPr>
              <a:t>https://www.escardio.org/communities/councils/cardiology-practice/scientific-documents-and-publications/ejournal/volume-20/women-and-tobacco-a-gender-perspective/</a:t>
            </a:r>
            <a:endParaRPr lang="en-US" sz="1200" dirty="0"/>
          </a:p>
          <a:p>
            <a:r>
              <a:rPr lang="en-US" sz="1200" dirty="0"/>
              <a:t>Accessed 8/19/2026.</a:t>
            </a:r>
          </a:p>
        </p:txBody>
      </p:sp>
    </p:spTree>
    <p:extLst>
      <p:ext uri="{BB962C8B-B14F-4D97-AF65-F5344CB8AC3E}">
        <p14:creationId xmlns:p14="http://schemas.microsoft.com/office/powerpoint/2010/main" val="15215180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E5873F-F451-4F68-4135-CF7CBC201731}"/>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kern="1200">
                <a:solidFill>
                  <a:srgbClr val="FFFFFF"/>
                </a:solidFill>
                <a:latin typeface="+mj-lt"/>
                <a:ea typeface="+mj-ea"/>
                <a:cs typeface="+mj-cs"/>
              </a:rPr>
              <a:t>Teen Smokers</a:t>
            </a:r>
            <a:br>
              <a:rPr lang="en-US" sz="2600" kern="1200">
                <a:solidFill>
                  <a:srgbClr val="FFFFFF"/>
                </a:solidFill>
                <a:latin typeface="+mj-lt"/>
                <a:ea typeface="+mj-ea"/>
                <a:cs typeface="+mj-cs"/>
              </a:rPr>
            </a:br>
            <a:r>
              <a:rPr lang="en-US" sz="2600" kern="1200">
                <a:solidFill>
                  <a:srgbClr val="FFFFFF"/>
                </a:solidFill>
                <a:latin typeface="+mj-lt"/>
                <a:ea typeface="+mj-ea"/>
                <a:cs typeface="+mj-cs"/>
              </a:rPr>
              <a:t>aged</a:t>
            </a:r>
            <a:br>
              <a:rPr lang="en-US" sz="2600" kern="1200">
                <a:solidFill>
                  <a:srgbClr val="FFFFFF"/>
                </a:solidFill>
                <a:latin typeface="+mj-lt"/>
                <a:ea typeface="+mj-ea"/>
                <a:cs typeface="+mj-cs"/>
              </a:rPr>
            </a:br>
            <a:r>
              <a:rPr lang="en-US" sz="2600" kern="1200">
                <a:solidFill>
                  <a:srgbClr val="FFFFFF"/>
                </a:solidFill>
                <a:latin typeface="+mj-lt"/>
                <a:ea typeface="+mj-ea"/>
                <a:cs typeface="+mj-cs"/>
              </a:rPr>
              <a:t>13-15</a:t>
            </a:r>
          </a:p>
        </p:txBody>
      </p:sp>
      <p:pic>
        <p:nvPicPr>
          <p:cNvPr id="5" name="Content Placeholder 4">
            <a:extLst>
              <a:ext uri="{FF2B5EF4-FFF2-40B4-BE49-F238E27FC236}">
                <a16:creationId xmlns:a16="http://schemas.microsoft.com/office/drawing/2014/main" id="{D31ED782-CADD-4886-BE47-E30B916719A2}"/>
              </a:ext>
            </a:extLst>
          </p:cNvPr>
          <p:cNvPicPr>
            <a:picLocks noGrp="1" noChangeAspect="1"/>
          </p:cNvPicPr>
          <p:nvPr>
            <p:ph idx="1"/>
          </p:nvPr>
        </p:nvPicPr>
        <p:blipFill>
          <a:blip r:embed="rId3"/>
          <a:stretch>
            <a:fillRect/>
          </a:stretch>
        </p:blipFill>
        <p:spPr>
          <a:xfrm>
            <a:off x="5082362" y="148576"/>
            <a:ext cx="4965405" cy="6560848"/>
          </a:xfrm>
          <a:prstGeom prst="rect">
            <a:avLst/>
          </a:prstGeom>
        </p:spPr>
      </p:pic>
    </p:spTree>
    <p:extLst>
      <p:ext uri="{BB962C8B-B14F-4D97-AF65-F5344CB8AC3E}">
        <p14:creationId xmlns:p14="http://schemas.microsoft.com/office/powerpoint/2010/main" val="33582128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F272994-86BB-CCCA-CB8B-F6F47648D9B3}"/>
              </a:ext>
            </a:extLst>
          </p:cNvPr>
          <p:cNvPicPr>
            <a:picLocks noGrp="1" noChangeAspect="1"/>
          </p:cNvPicPr>
          <p:nvPr>
            <p:ph idx="4294967295"/>
          </p:nvPr>
        </p:nvPicPr>
        <p:blipFill>
          <a:blip r:embed="rId2"/>
          <a:stretch>
            <a:fillRect/>
          </a:stretch>
        </p:blipFill>
        <p:spPr>
          <a:xfrm>
            <a:off x="2152662" y="382772"/>
            <a:ext cx="7886675" cy="6092456"/>
          </a:xfrm>
          <a:prstGeom prst="rect">
            <a:avLst/>
          </a:prstGeom>
        </p:spPr>
      </p:pic>
    </p:spTree>
    <p:extLst>
      <p:ext uri="{BB962C8B-B14F-4D97-AF65-F5344CB8AC3E}">
        <p14:creationId xmlns:p14="http://schemas.microsoft.com/office/powerpoint/2010/main" val="1906672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Picture 2" descr="Chart, histogram&#10;&#10;Description automatically generated">
            <a:extLst>
              <a:ext uri="{FF2B5EF4-FFF2-40B4-BE49-F238E27FC236}">
                <a16:creationId xmlns:a16="http://schemas.microsoft.com/office/drawing/2014/main" id="{04186AEA-1599-7D29-1258-45F8F33F2A78}"/>
              </a:ext>
            </a:extLst>
          </p:cNvPr>
          <p:cNvPicPr>
            <a:picLocks noChangeAspect="1"/>
          </p:cNvPicPr>
          <p:nvPr/>
        </p:nvPicPr>
        <p:blipFill rotWithShape="1">
          <a:blip r:embed="rId3">
            <a:extLst>
              <a:ext uri="{28A0092B-C50C-407E-A947-70E740481C1C}">
                <a14:useLocalDpi xmlns:a14="http://schemas.microsoft.com/office/drawing/2010/main"/>
              </a:ext>
            </a:extLst>
          </a:blip>
          <a:srcRect r="-1"/>
          <a:stretch/>
        </p:blipFill>
        <p:spPr>
          <a:xfrm>
            <a:off x="321733" y="321733"/>
            <a:ext cx="11548534" cy="6214534"/>
          </a:xfrm>
          <a:prstGeom prst="rect">
            <a:avLst/>
          </a:prstGeom>
        </p:spPr>
      </p:pic>
    </p:spTree>
    <p:extLst>
      <p:ext uri="{BB962C8B-B14F-4D97-AF65-F5344CB8AC3E}">
        <p14:creationId xmlns:p14="http://schemas.microsoft.com/office/powerpoint/2010/main" val="1861912136"/>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DDCC991A-CE73-917D-707E-F083388EED13}"/>
              </a:ext>
            </a:extLst>
          </p:cNvPr>
          <p:cNvSpPr>
            <a:spLocks noGrp="1"/>
          </p:cNvSpPr>
          <p:nvPr>
            <p:ph type="title"/>
          </p:nvPr>
        </p:nvSpPr>
        <p:spPr>
          <a:xfrm>
            <a:off x="838200" y="365125"/>
            <a:ext cx="5828414" cy="1325563"/>
          </a:xfrm>
        </p:spPr>
        <p:txBody>
          <a:bodyPr>
            <a:normAutofit/>
          </a:bodyPr>
          <a:lstStyle/>
          <a:p>
            <a:r>
              <a:rPr lang="en-US" sz="3600" dirty="0"/>
              <a:t>Nicotine and Mental Health Among Adolescents</a:t>
            </a:r>
          </a:p>
        </p:txBody>
      </p:sp>
      <p:pic>
        <p:nvPicPr>
          <p:cNvPr id="14" name="Content Placeholder 13">
            <a:extLst>
              <a:ext uri="{FF2B5EF4-FFF2-40B4-BE49-F238E27FC236}">
                <a16:creationId xmlns:a16="http://schemas.microsoft.com/office/drawing/2014/main" id="{5F0A4945-36A1-4C45-2F6F-4B9D66589E4C}"/>
              </a:ext>
            </a:extLst>
          </p:cNvPr>
          <p:cNvPicPr>
            <a:picLocks noGrp="1" noChangeAspect="1"/>
          </p:cNvPicPr>
          <p:nvPr>
            <p:ph idx="1"/>
          </p:nvPr>
        </p:nvPicPr>
        <p:blipFill>
          <a:blip r:embed="rId3">
            <a:extLst>
              <a:ext uri="{28A0092B-C50C-407E-A947-70E740481C1C}">
                <a14:useLocalDpi xmlns:a14="http://schemas.microsoft.com/office/drawing/2010/main"/>
              </a:ext>
            </a:extLst>
          </a:blip>
          <a:srcRect/>
          <a:stretch>
            <a:fillRect/>
          </a:stretch>
        </p:blipFill>
        <p:spPr>
          <a:xfrm>
            <a:off x="7240774" y="281817"/>
            <a:ext cx="4777610" cy="6384795"/>
          </a:xfrm>
          <a:prstGeom prst="rect">
            <a:avLst/>
          </a:prstGeom>
        </p:spPr>
      </p:pic>
      <p:sp>
        <p:nvSpPr>
          <p:cNvPr id="2" name="TextBox 1">
            <a:extLst>
              <a:ext uri="{FF2B5EF4-FFF2-40B4-BE49-F238E27FC236}">
                <a16:creationId xmlns:a16="http://schemas.microsoft.com/office/drawing/2014/main" id="{A149B9DE-5697-97D1-2BC6-B7A3391FF452}"/>
              </a:ext>
            </a:extLst>
          </p:cNvPr>
          <p:cNvSpPr txBox="1"/>
          <p:nvPr/>
        </p:nvSpPr>
        <p:spPr>
          <a:xfrm>
            <a:off x="6115317" y="2743200"/>
            <a:ext cx="5247340" cy="3496878"/>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endParaRPr lang="en-US" sz="2000" dirty="0"/>
          </a:p>
        </p:txBody>
      </p:sp>
      <p:graphicFrame>
        <p:nvGraphicFramePr>
          <p:cNvPr id="35" name="TextBox 17">
            <a:extLst>
              <a:ext uri="{FF2B5EF4-FFF2-40B4-BE49-F238E27FC236}">
                <a16:creationId xmlns:a16="http://schemas.microsoft.com/office/drawing/2014/main" id="{AB29FFE3-9787-47EB-828E-CE6201481160}"/>
              </a:ext>
            </a:extLst>
          </p:cNvPr>
          <p:cNvGraphicFramePr/>
          <p:nvPr>
            <p:extLst>
              <p:ext uri="{D42A27DB-BD31-4B8C-83A1-F6EECF244321}">
                <p14:modId xmlns:p14="http://schemas.microsoft.com/office/powerpoint/2010/main" val="848759563"/>
              </p:ext>
            </p:extLst>
          </p:nvPr>
        </p:nvGraphicFramePr>
        <p:xfrm>
          <a:off x="897769" y="1909192"/>
          <a:ext cx="4586513" cy="364771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9" name="TextBox 18">
            <a:extLst>
              <a:ext uri="{FF2B5EF4-FFF2-40B4-BE49-F238E27FC236}">
                <a16:creationId xmlns:a16="http://schemas.microsoft.com/office/drawing/2014/main" id="{79003488-4C8A-F032-6C94-B3B0C103E64C}"/>
              </a:ext>
            </a:extLst>
          </p:cNvPr>
          <p:cNvSpPr txBox="1"/>
          <p:nvPr/>
        </p:nvSpPr>
        <p:spPr>
          <a:xfrm>
            <a:off x="868453" y="5984244"/>
            <a:ext cx="6032077" cy="830997"/>
          </a:xfrm>
          <a:prstGeom prst="rect">
            <a:avLst/>
          </a:prstGeom>
          <a:noFill/>
        </p:spPr>
        <p:txBody>
          <a:bodyPr wrap="square" rtlCol="0">
            <a:spAutoFit/>
          </a:bodyPr>
          <a:lstStyle/>
          <a:p>
            <a:r>
              <a:rPr lang="en-US" sz="1200" dirty="0">
                <a:solidFill>
                  <a:schemeClr val="bg1"/>
                </a:solidFill>
              </a:rPr>
              <a:t>Source: Reynolds, L.M., Faure, P. &amp; Barik, J. Adolescent nicotine </a:t>
            </a:r>
          </a:p>
          <a:p>
            <a:r>
              <a:rPr lang="en-US" sz="1200" dirty="0">
                <a:solidFill>
                  <a:schemeClr val="bg1"/>
                </a:solidFill>
              </a:rPr>
              <a:t>exposure and persistent neurocircuitry changes: </a:t>
            </a:r>
          </a:p>
          <a:p>
            <a:r>
              <a:rPr lang="en-US" sz="1200" dirty="0">
                <a:solidFill>
                  <a:schemeClr val="bg1"/>
                </a:solidFill>
              </a:rPr>
              <a:t>unveiling lifelong psychiatric risks. </a:t>
            </a:r>
            <a:r>
              <a:rPr lang="en-US" sz="1200" i="1" dirty="0">
                <a:solidFill>
                  <a:schemeClr val="bg1"/>
                </a:solidFill>
              </a:rPr>
              <a:t>Mol Psychiatry</a:t>
            </a:r>
            <a:r>
              <a:rPr lang="en-US" sz="1200" dirty="0">
                <a:solidFill>
                  <a:schemeClr val="bg1"/>
                </a:solidFill>
              </a:rPr>
              <a:t> </a:t>
            </a:r>
            <a:r>
              <a:rPr lang="en-US" sz="1200" b="1" dirty="0">
                <a:solidFill>
                  <a:schemeClr val="bg1"/>
                </a:solidFill>
              </a:rPr>
              <a:t>30</a:t>
            </a:r>
            <a:r>
              <a:rPr lang="en-US" sz="1200" dirty="0">
                <a:solidFill>
                  <a:schemeClr val="bg1"/>
                </a:solidFill>
              </a:rPr>
              <a:t>, </a:t>
            </a:r>
          </a:p>
          <a:p>
            <a:r>
              <a:rPr lang="en-US" sz="1200" dirty="0">
                <a:solidFill>
                  <a:schemeClr val="bg1"/>
                </a:solidFill>
              </a:rPr>
              <a:t>5534–5545 (2025). https://</a:t>
            </a:r>
            <a:r>
              <a:rPr lang="en-US" sz="1200" dirty="0" err="1">
                <a:solidFill>
                  <a:schemeClr val="bg1"/>
                </a:solidFill>
              </a:rPr>
              <a:t>doi.org</a:t>
            </a:r>
            <a:r>
              <a:rPr lang="en-US" sz="1200" dirty="0">
                <a:solidFill>
                  <a:schemeClr val="bg1"/>
                </a:solidFill>
              </a:rPr>
              <a:t>/10.1038/s41380-025-03110-0</a:t>
            </a:r>
          </a:p>
        </p:txBody>
      </p:sp>
    </p:spTree>
    <p:extLst>
      <p:ext uri="{BB962C8B-B14F-4D97-AF65-F5344CB8AC3E}">
        <p14:creationId xmlns:p14="http://schemas.microsoft.com/office/powerpoint/2010/main" val="4006280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23FEE2-43F6-3D30-1BD5-46564DD30C84}"/>
              </a:ext>
            </a:extLst>
          </p:cNvPr>
          <p:cNvSpPr>
            <a:spLocks noGrp="1"/>
          </p:cNvSpPr>
          <p:nvPr>
            <p:ph type="title"/>
          </p:nvPr>
        </p:nvSpPr>
        <p:spPr>
          <a:xfrm>
            <a:off x="686834" y="591344"/>
            <a:ext cx="3200400" cy="5585619"/>
          </a:xfrm>
        </p:spPr>
        <p:txBody>
          <a:bodyPr>
            <a:normAutofit/>
          </a:bodyPr>
          <a:lstStyle/>
          <a:p>
            <a:r>
              <a:rPr lang="en-US">
                <a:solidFill>
                  <a:srgbClr val="FFFFFF"/>
                </a:solidFill>
              </a:rPr>
              <a:t>Disease burden related to smoking</a:t>
            </a:r>
          </a:p>
        </p:txBody>
      </p:sp>
      <p:sp>
        <p:nvSpPr>
          <p:cNvPr id="29" name="Arc 28">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5BF063A-F0CA-1440-4EE9-36AB2A1F065E}"/>
              </a:ext>
            </a:extLst>
          </p:cNvPr>
          <p:cNvSpPr>
            <a:spLocks noGrp="1"/>
          </p:cNvSpPr>
          <p:nvPr>
            <p:ph idx="1"/>
          </p:nvPr>
        </p:nvSpPr>
        <p:spPr>
          <a:xfrm>
            <a:off x="4447308" y="591344"/>
            <a:ext cx="6906491" cy="5585619"/>
          </a:xfrm>
        </p:spPr>
        <p:txBody>
          <a:bodyPr anchor="ctr">
            <a:normAutofit/>
          </a:bodyPr>
          <a:lstStyle/>
          <a:p>
            <a:r>
              <a:rPr lang="en-US" sz="2000" dirty="0"/>
              <a:t>Tobacco use is the #1 cause of preventable deaths worldwide and kills up to half of its users</a:t>
            </a:r>
          </a:p>
          <a:p>
            <a:r>
              <a:rPr lang="en-US" sz="2000" dirty="0"/>
              <a:t>Smokers die an average of 10 years earlier than non-smokers</a:t>
            </a:r>
          </a:p>
          <a:p>
            <a:r>
              <a:rPr lang="en-US" sz="2000" dirty="0"/>
              <a:t>One in six NCD-related deaths are attributed to smoking tobacco use</a:t>
            </a:r>
          </a:p>
          <a:p>
            <a:r>
              <a:rPr lang="en-US" sz="2000" dirty="0"/>
              <a:t>Largest number of deaths in 2019 attributable to </a:t>
            </a:r>
          </a:p>
          <a:p>
            <a:pPr lvl="1"/>
            <a:r>
              <a:rPr lang="en-US" sz="2000" dirty="0"/>
              <a:t>Ischemic heart disease (1·68 million) </a:t>
            </a:r>
          </a:p>
          <a:p>
            <a:pPr lvl="1"/>
            <a:r>
              <a:rPr lang="en-US" sz="2000" dirty="0"/>
              <a:t>COPD (1·59 million)</a:t>
            </a:r>
          </a:p>
          <a:p>
            <a:pPr lvl="1"/>
            <a:r>
              <a:rPr lang="en-US" sz="2000" dirty="0"/>
              <a:t>Tracheal, bronchial, and lung cancer (1·31 million)</a:t>
            </a:r>
          </a:p>
          <a:p>
            <a:pPr lvl="1"/>
            <a:r>
              <a:rPr lang="en-US" sz="2000" dirty="0"/>
              <a:t>Stroke (0·931 million)</a:t>
            </a:r>
          </a:p>
        </p:txBody>
      </p:sp>
      <p:sp>
        <p:nvSpPr>
          <p:cNvPr id="4" name="TextBox 3">
            <a:extLst>
              <a:ext uri="{FF2B5EF4-FFF2-40B4-BE49-F238E27FC236}">
                <a16:creationId xmlns:a16="http://schemas.microsoft.com/office/drawing/2014/main" id="{7B55F492-E359-0056-EBA9-C8F12DD4E799}"/>
              </a:ext>
            </a:extLst>
          </p:cNvPr>
          <p:cNvSpPr txBox="1"/>
          <p:nvPr/>
        </p:nvSpPr>
        <p:spPr>
          <a:xfrm>
            <a:off x="4447308" y="5802902"/>
            <a:ext cx="7186527" cy="646331"/>
          </a:xfrm>
          <a:prstGeom prst="rect">
            <a:avLst/>
          </a:prstGeom>
          <a:noFill/>
        </p:spPr>
        <p:txBody>
          <a:bodyPr wrap="square" rtlCol="0">
            <a:spAutoFit/>
          </a:bodyPr>
          <a:lstStyle/>
          <a:p>
            <a:pPr lvl="0"/>
            <a:r>
              <a:rPr lang="en-US" sz="1200" dirty="0"/>
              <a:t>Source: Reitsma M, Kendrick P, Ababneh E et al., </a:t>
            </a:r>
            <a:r>
              <a:rPr lang="en-US" sz="1200" b="1" dirty="0"/>
              <a:t>Spatial, temporal, and demographic patterns in prevalence of smoking tobacco use and attributable disease burden in 204 countries and territories, 1990–2019: a systematic analysis from the Global Burden of Disease Study 2019,</a:t>
            </a:r>
            <a:r>
              <a:rPr lang="en-US" sz="1200" dirty="0"/>
              <a:t>The Lancet, 2021; 397, 2337-2360</a:t>
            </a:r>
          </a:p>
        </p:txBody>
      </p:sp>
    </p:spTree>
    <p:extLst>
      <p:ext uri="{BB962C8B-B14F-4D97-AF65-F5344CB8AC3E}">
        <p14:creationId xmlns:p14="http://schemas.microsoft.com/office/powerpoint/2010/main" val="1422683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24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Diagram&#10;&#10;Description automatically generated">
            <a:extLst>
              <a:ext uri="{FF2B5EF4-FFF2-40B4-BE49-F238E27FC236}">
                <a16:creationId xmlns:a16="http://schemas.microsoft.com/office/drawing/2014/main" id="{FA6DB5DF-F7A9-1088-EDA2-F8F4270E6D82}"/>
              </a:ext>
            </a:extLst>
          </p:cNvPr>
          <p:cNvPicPr>
            <a:picLocks noGrp="1" noChangeAspect="1"/>
          </p:cNvPicPr>
          <p:nvPr>
            <p:ph idx="1"/>
          </p:nvPr>
        </p:nvPicPr>
        <p:blipFill>
          <a:blip r:embed="rId3"/>
          <a:stretch>
            <a:fillRect/>
          </a:stretch>
        </p:blipFill>
        <p:spPr>
          <a:xfrm>
            <a:off x="2635712" y="643467"/>
            <a:ext cx="6920576" cy="5571066"/>
          </a:xfrm>
          <a:prstGeom prst="rect">
            <a:avLst/>
          </a:prstGeom>
        </p:spPr>
      </p:pic>
      <p:sp>
        <p:nvSpPr>
          <p:cNvPr id="6" name="TextBox 5">
            <a:extLst>
              <a:ext uri="{FF2B5EF4-FFF2-40B4-BE49-F238E27FC236}">
                <a16:creationId xmlns:a16="http://schemas.microsoft.com/office/drawing/2014/main" id="{94523C64-4F34-DB17-1D56-E0FDC1C54078}"/>
              </a:ext>
            </a:extLst>
          </p:cNvPr>
          <p:cNvSpPr txBox="1"/>
          <p:nvPr/>
        </p:nvSpPr>
        <p:spPr>
          <a:xfrm>
            <a:off x="477012" y="6418027"/>
            <a:ext cx="11237976" cy="276999"/>
          </a:xfrm>
          <a:prstGeom prst="rect">
            <a:avLst/>
          </a:prstGeom>
          <a:noFill/>
        </p:spPr>
        <p:txBody>
          <a:bodyPr wrap="square" rtlCol="0">
            <a:spAutoFit/>
          </a:bodyPr>
          <a:lstStyle/>
          <a:p>
            <a:r>
              <a:rPr lang="en-US" sz="1200" dirty="0">
                <a:solidFill>
                  <a:schemeClr val="bg1"/>
                </a:solidFill>
              </a:rPr>
              <a:t>By CDC - This file was derived from: Tobacco Use-CDC Vital Signs-September 2010.pdf, Public Domain, https://</a:t>
            </a:r>
            <a:r>
              <a:rPr lang="en-US" sz="1200" dirty="0" err="1">
                <a:solidFill>
                  <a:schemeClr val="bg1"/>
                </a:solidFill>
              </a:rPr>
              <a:t>commons.wikimedia.org</a:t>
            </a:r>
            <a:r>
              <a:rPr lang="en-US" sz="1200" dirty="0">
                <a:solidFill>
                  <a:schemeClr val="bg1"/>
                </a:solidFill>
              </a:rPr>
              <a:t>/w/</a:t>
            </a:r>
            <a:r>
              <a:rPr lang="en-US" sz="1200" dirty="0" err="1">
                <a:solidFill>
                  <a:schemeClr val="bg1"/>
                </a:solidFill>
              </a:rPr>
              <a:t>index.php?curid</a:t>
            </a:r>
            <a:r>
              <a:rPr lang="en-US" sz="1200" dirty="0">
                <a:solidFill>
                  <a:schemeClr val="bg1"/>
                </a:solidFill>
              </a:rPr>
              <a:t>=20852937</a:t>
            </a:r>
          </a:p>
        </p:txBody>
      </p:sp>
    </p:spTree>
    <p:extLst>
      <p:ext uri="{BB962C8B-B14F-4D97-AF65-F5344CB8AC3E}">
        <p14:creationId xmlns:p14="http://schemas.microsoft.com/office/powerpoint/2010/main" val="34628119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852C788F-EFFE-3B6F-15F7-F73509777856}"/>
              </a:ext>
            </a:extLst>
          </p:cNvPr>
          <p:cNvSpPr>
            <a:spLocks noGrp="1"/>
          </p:cNvSpPr>
          <p:nvPr>
            <p:ph type="title"/>
          </p:nvPr>
        </p:nvSpPr>
        <p:spPr>
          <a:xfrm>
            <a:off x="1256522" y="591829"/>
            <a:ext cx="3939688" cy="5583126"/>
          </a:xfrm>
        </p:spPr>
        <p:txBody>
          <a:bodyPr>
            <a:normAutofit/>
          </a:bodyPr>
          <a:lstStyle/>
          <a:p>
            <a:r>
              <a:rPr lang="en-US" sz="8000"/>
              <a:t>Types of smoke exposure</a:t>
            </a:r>
          </a:p>
        </p:txBody>
      </p:sp>
      <p:cxnSp>
        <p:nvCxnSpPr>
          <p:cNvPr id="31" name="Straight Connector 3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33"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3111"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35"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91891"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
        <p:nvSpPr>
          <p:cNvPr id="37"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17571"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98C80C3E-57AE-D932-986D-43449E84FF2C}"/>
              </a:ext>
            </a:extLst>
          </p:cNvPr>
          <p:cNvGraphicFramePr>
            <a:graphicFrameLocks noGrp="1"/>
          </p:cNvGraphicFramePr>
          <p:nvPr>
            <p:ph idx="1"/>
            <p:extLst>
              <p:ext uri="{D42A27DB-BD31-4B8C-83A1-F6EECF244321}">
                <p14:modId xmlns:p14="http://schemas.microsoft.com/office/powerpoint/2010/main" val="1723914892"/>
              </p:ext>
            </p:extLst>
          </p:nvPr>
        </p:nvGraphicFramePr>
        <p:xfrm>
          <a:off x="5492710" y="671805"/>
          <a:ext cx="5861090" cy="55031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13245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404D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Diagram&#10;&#10;Description automatically generated">
            <a:extLst>
              <a:ext uri="{FF2B5EF4-FFF2-40B4-BE49-F238E27FC236}">
                <a16:creationId xmlns:a16="http://schemas.microsoft.com/office/drawing/2014/main" id="{6435F59F-FBAB-1174-5129-3C7015B1E2B0}"/>
              </a:ext>
            </a:extLst>
          </p:cNvPr>
          <p:cNvPicPr>
            <a:picLocks noGrp="1" noChangeAspect="1"/>
          </p:cNvPicPr>
          <p:nvPr>
            <p:ph idx="1"/>
          </p:nvPr>
        </p:nvPicPr>
        <p:blipFill>
          <a:blip r:embed="rId3"/>
          <a:stretch>
            <a:fillRect/>
          </a:stretch>
        </p:blipFill>
        <p:spPr>
          <a:xfrm>
            <a:off x="3163690" y="241759"/>
            <a:ext cx="8503269" cy="5257799"/>
          </a:xfrm>
          <a:prstGeom prst="rect">
            <a:avLst/>
          </a:prstGeom>
        </p:spPr>
      </p:pic>
      <p:sp>
        <p:nvSpPr>
          <p:cNvPr id="2" name="Title 1">
            <a:extLst>
              <a:ext uri="{FF2B5EF4-FFF2-40B4-BE49-F238E27FC236}">
                <a16:creationId xmlns:a16="http://schemas.microsoft.com/office/drawing/2014/main" id="{ECF1E640-1582-F968-1D9B-4DA34D7D9C68}"/>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dirty="0">
                <a:solidFill>
                  <a:srgbClr val="FFFFFF"/>
                </a:solidFill>
              </a:rPr>
              <a:t>Risks of Secondhand Smoke Exposure</a:t>
            </a:r>
            <a:endParaRPr lang="en-US" sz="2600" kern="1200" dirty="0">
              <a:solidFill>
                <a:srgbClr val="FFFFFF"/>
              </a:solidFill>
              <a:latin typeface="+mj-lt"/>
              <a:ea typeface="+mj-ea"/>
              <a:cs typeface="+mj-cs"/>
            </a:endParaRPr>
          </a:p>
        </p:txBody>
      </p:sp>
      <p:sp>
        <p:nvSpPr>
          <p:cNvPr id="6" name="TextBox 5">
            <a:extLst>
              <a:ext uri="{FF2B5EF4-FFF2-40B4-BE49-F238E27FC236}">
                <a16:creationId xmlns:a16="http://schemas.microsoft.com/office/drawing/2014/main" id="{F2B036AD-4C1F-DA94-507C-45939281B9E3}"/>
              </a:ext>
            </a:extLst>
          </p:cNvPr>
          <p:cNvSpPr txBox="1"/>
          <p:nvPr/>
        </p:nvSpPr>
        <p:spPr>
          <a:xfrm>
            <a:off x="2266870" y="6418030"/>
            <a:ext cx="1125564" cy="276999"/>
          </a:xfrm>
          <a:prstGeom prst="rect">
            <a:avLst/>
          </a:prstGeom>
          <a:noFill/>
        </p:spPr>
        <p:txBody>
          <a:bodyPr wrap="square" rtlCol="0">
            <a:spAutoFit/>
          </a:bodyPr>
          <a:lstStyle/>
          <a:p>
            <a:r>
              <a:rPr lang="en-US" sz="1200" dirty="0"/>
              <a:t>Source: CDC</a:t>
            </a:r>
          </a:p>
        </p:txBody>
      </p:sp>
      <p:sp>
        <p:nvSpPr>
          <p:cNvPr id="4" name="TextBox 3">
            <a:extLst>
              <a:ext uri="{FF2B5EF4-FFF2-40B4-BE49-F238E27FC236}">
                <a16:creationId xmlns:a16="http://schemas.microsoft.com/office/drawing/2014/main" id="{2EFFC469-26F4-CE65-4F69-04443FDDE0B3}"/>
              </a:ext>
            </a:extLst>
          </p:cNvPr>
          <p:cNvSpPr txBox="1"/>
          <p:nvPr/>
        </p:nvSpPr>
        <p:spPr>
          <a:xfrm>
            <a:off x="3163690" y="375519"/>
            <a:ext cx="8110622" cy="523220"/>
          </a:xfrm>
          <a:prstGeom prst="rect">
            <a:avLst/>
          </a:prstGeom>
          <a:noFill/>
        </p:spPr>
        <p:txBody>
          <a:bodyPr wrap="square">
            <a:spAutoFit/>
          </a:bodyPr>
          <a:lstStyle/>
          <a:p>
            <a:pPr algn="ctr"/>
            <a:r>
              <a:rPr lang="en-US" sz="2800" b="1" dirty="0">
                <a:effectLst/>
                <a:latin typeface="+mj-lt"/>
              </a:rPr>
              <a:t> </a:t>
            </a:r>
            <a:endParaRPr lang="en-US" sz="2800" dirty="0">
              <a:latin typeface="+mj-lt"/>
            </a:endParaRPr>
          </a:p>
        </p:txBody>
      </p:sp>
      <p:sp>
        <p:nvSpPr>
          <p:cNvPr id="11" name="TextBox 10">
            <a:extLst>
              <a:ext uri="{FF2B5EF4-FFF2-40B4-BE49-F238E27FC236}">
                <a16:creationId xmlns:a16="http://schemas.microsoft.com/office/drawing/2014/main" id="{48E15C3A-6885-4C81-70A9-5E99F18D560E}"/>
              </a:ext>
            </a:extLst>
          </p:cNvPr>
          <p:cNvSpPr txBox="1"/>
          <p:nvPr/>
        </p:nvSpPr>
        <p:spPr>
          <a:xfrm>
            <a:off x="2594389" y="5720052"/>
            <a:ext cx="9249223" cy="707886"/>
          </a:xfrm>
          <a:prstGeom prst="rect">
            <a:avLst/>
          </a:prstGeom>
          <a:noFill/>
        </p:spPr>
        <p:txBody>
          <a:bodyPr wrap="square">
            <a:spAutoFit/>
          </a:bodyPr>
          <a:lstStyle/>
          <a:p>
            <a:pPr algn="ctr"/>
            <a:r>
              <a:rPr lang="en-US" sz="2000" b="1" dirty="0">
                <a:effectLst/>
              </a:rPr>
              <a:t>SHS is more toxic than directly-inhaled </a:t>
            </a:r>
            <a:r>
              <a:rPr lang="en-US" sz="2000" b="1" dirty="0"/>
              <a:t>f</a:t>
            </a:r>
            <a:r>
              <a:rPr lang="en-US" sz="2000" b="1" dirty="0">
                <a:effectLst/>
              </a:rPr>
              <a:t>irsthand smoke--</a:t>
            </a:r>
            <a:r>
              <a:rPr lang="en-US" sz="2000" b="0" i="0" u="none" strike="noStrike" dirty="0">
                <a:solidFill>
                  <a:srgbClr val="202124"/>
                </a:solidFill>
                <a:effectLst/>
              </a:rPr>
              <a:t>Just 30 minutes of exposure to secondhand smoke can cause heart damage like that of an everyday smoker</a:t>
            </a:r>
            <a:endParaRPr lang="en-US" sz="2000" dirty="0"/>
          </a:p>
        </p:txBody>
      </p:sp>
    </p:spTree>
    <p:extLst>
      <p:ext uri="{BB962C8B-B14F-4D97-AF65-F5344CB8AC3E}">
        <p14:creationId xmlns:p14="http://schemas.microsoft.com/office/powerpoint/2010/main" val="14297279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0CC7F0-6267-A21A-1934-626555061CFD}"/>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Health Effects of Thirdhand Smoke Exposure</a:t>
            </a:r>
          </a:p>
        </p:txBody>
      </p:sp>
      <p:pic>
        <p:nvPicPr>
          <p:cNvPr id="5" name="Picture 4">
            <a:extLst>
              <a:ext uri="{FF2B5EF4-FFF2-40B4-BE49-F238E27FC236}">
                <a16:creationId xmlns:a16="http://schemas.microsoft.com/office/drawing/2014/main" id="{164FCDCD-F4FB-5DCB-8A08-7A891290513B}"/>
              </a:ext>
            </a:extLst>
          </p:cNvPr>
          <p:cNvPicPr>
            <a:picLocks noChangeAspect="1"/>
          </p:cNvPicPr>
          <p:nvPr/>
        </p:nvPicPr>
        <p:blipFill>
          <a:blip r:embed="rId3"/>
          <a:stretch>
            <a:fillRect/>
          </a:stretch>
        </p:blipFill>
        <p:spPr>
          <a:xfrm>
            <a:off x="1319697" y="1556720"/>
            <a:ext cx="9552606" cy="4394199"/>
          </a:xfrm>
          <a:prstGeom prst="rect">
            <a:avLst/>
          </a:prstGeom>
        </p:spPr>
      </p:pic>
      <p:sp>
        <p:nvSpPr>
          <p:cNvPr id="10" name="Content Placeholder 2">
            <a:extLst>
              <a:ext uri="{FF2B5EF4-FFF2-40B4-BE49-F238E27FC236}">
                <a16:creationId xmlns:a16="http://schemas.microsoft.com/office/drawing/2014/main" id="{F443948C-E270-375D-9656-7F3A74BDA62C}"/>
              </a:ext>
            </a:extLst>
          </p:cNvPr>
          <p:cNvSpPr txBox="1">
            <a:spLocks noGrp="1"/>
          </p:cNvSpPr>
          <p:nvPr>
            <p:ph idx="1"/>
          </p:nvPr>
        </p:nvSpPr>
        <p:spPr>
          <a:xfrm>
            <a:off x="1319697" y="6119336"/>
            <a:ext cx="9552606" cy="523220"/>
          </a:xfrm>
          <a:prstGeom prst="rect">
            <a:avLst/>
          </a:prstGeom>
          <a:noFill/>
        </p:spPr>
        <p:txBody>
          <a:bodyPr wrap="square" rtlCol="0">
            <a:spAutoFit/>
          </a:bodyPr>
          <a:lstStyle/>
          <a:p>
            <a:pPr marL="0" indent="0">
              <a:lnSpc>
                <a:spcPct val="100000"/>
              </a:lnSpc>
              <a:spcBef>
                <a:spcPts val="0"/>
              </a:spcBef>
              <a:buNone/>
            </a:pPr>
            <a:r>
              <a:rPr lang="en-US" sz="1400" dirty="0"/>
              <a:t>Wang, Y.; Gu, J. The Physical Processes and Chemical Transformations of Third-Hand Smoke in Indoor Environments and Its Health Effects: A Review. </a:t>
            </a:r>
            <a:r>
              <a:rPr lang="en-US" sz="1400" i="1" dirty="0"/>
              <a:t>Atmosphere</a:t>
            </a:r>
            <a:r>
              <a:rPr lang="en-US" sz="1400" dirty="0"/>
              <a:t> </a:t>
            </a:r>
            <a:r>
              <a:rPr lang="en-US" sz="1400" b="1" dirty="0"/>
              <a:t>2025</a:t>
            </a:r>
            <a:r>
              <a:rPr lang="en-US" sz="1400" dirty="0"/>
              <a:t>, </a:t>
            </a:r>
            <a:r>
              <a:rPr lang="en-US" sz="1400" i="1" dirty="0"/>
              <a:t>16</a:t>
            </a:r>
            <a:r>
              <a:rPr lang="en-US" sz="1400" dirty="0"/>
              <a:t>, 370. </a:t>
            </a:r>
            <a:r>
              <a:rPr lang="en-US" sz="1400" dirty="0">
                <a:hlinkClick r:id="rId4"/>
              </a:rPr>
              <a:t>https://doi.org/10.3390/atmos16040370</a:t>
            </a:r>
            <a:r>
              <a:rPr lang="en-US" sz="1400" dirty="0"/>
              <a:t>; accessed 8/19/2026.</a:t>
            </a:r>
          </a:p>
        </p:txBody>
      </p:sp>
    </p:spTree>
    <p:extLst>
      <p:ext uri="{BB962C8B-B14F-4D97-AF65-F5344CB8AC3E}">
        <p14:creationId xmlns:p14="http://schemas.microsoft.com/office/powerpoint/2010/main" val="25296651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DD33C-4006-C8C8-C3B5-845261D53A7A}"/>
              </a:ext>
            </a:extLst>
          </p:cNvPr>
          <p:cNvSpPr>
            <a:spLocks noGrp="1"/>
          </p:cNvSpPr>
          <p:nvPr>
            <p:ph type="title"/>
          </p:nvPr>
        </p:nvSpPr>
        <p:spPr>
          <a:xfrm>
            <a:off x="648929" y="629266"/>
            <a:ext cx="3505495" cy="1622321"/>
          </a:xfrm>
        </p:spPr>
        <p:txBody>
          <a:bodyPr>
            <a:normAutofit/>
          </a:bodyPr>
          <a:lstStyle/>
          <a:p>
            <a:r>
              <a:rPr lang="en-US" sz="3700"/>
              <a:t>Dangers of Hookah, Shisha, Nargile</a:t>
            </a:r>
          </a:p>
        </p:txBody>
      </p:sp>
      <p:sp>
        <p:nvSpPr>
          <p:cNvPr id="9" name="Content Placeholder 8">
            <a:extLst>
              <a:ext uri="{FF2B5EF4-FFF2-40B4-BE49-F238E27FC236}">
                <a16:creationId xmlns:a16="http://schemas.microsoft.com/office/drawing/2014/main" id="{249B1EE6-E3D9-D89E-EC6B-C3B2294202BC}"/>
              </a:ext>
            </a:extLst>
          </p:cNvPr>
          <p:cNvSpPr>
            <a:spLocks noGrp="1"/>
          </p:cNvSpPr>
          <p:nvPr>
            <p:ph idx="1"/>
          </p:nvPr>
        </p:nvSpPr>
        <p:spPr>
          <a:xfrm>
            <a:off x="648931" y="2438400"/>
            <a:ext cx="3505494" cy="3785419"/>
          </a:xfrm>
        </p:spPr>
        <p:txBody>
          <a:bodyPr>
            <a:normAutofit/>
          </a:bodyPr>
          <a:lstStyle/>
          <a:p>
            <a:r>
              <a:rPr lang="en-US" sz="2400" b="0" i="0" u="none" strike="noStrike" dirty="0">
                <a:effectLst/>
                <a:latin typeface="Gibson-Regular"/>
              </a:rPr>
              <a:t>1 hour of hookah can be equivalent to 100 to 200 cigarettes.</a:t>
            </a:r>
          </a:p>
          <a:p>
            <a:r>
              <a:rPr lang="en-US" sz="2400" dirty="0">
                <a:latin typeface="Gibson-Regular"/>
              </a:rPr>
              <a:t>W</a:t>
            </a:r>
            <a:r>
              <a:rPr lang="en-US" sz="2400" b="0" i="0" u="none" strike="noStrike" dirty="0">
                <a:effectLst/>
                <a:latin typeface="Gibson-Regular"/>
              </a:rPr>
              <a:t>aterpipe smoking is associated with many oral diseases, including cancer.</a:t>
            </a:r>
          </a:p>
          <a:p>
            <a:pPr marL="0" indent="0">
              <a:buNone/>
            </a:pPr>
            <a:br>
              <a:rPr lang="en-US" sz="1900" dirty="0"/>
            </a:br>
            <a:endParaRPr lang="en-US" sz="1900" dirty="0"/>
          </a:p>
        </p:txBody>
      </p:sp>
      <p:sp>
        <p:nvSpPr>
          <p:cNvPr id="23" name="Rectangle 22">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8EEFC876-49E9-BC15-B2F7-247440E3B824}"/>
              </a:ext>
            </a:extLst>
          </p:cNvPr>
          <p:cNvPicPr>
            <a:picLocks noChangeAspect="1"/>
          </p:cNvPicPr>
          <p:nvPr/>
        </p:nvPicPr>
        <p:blipFill>
          <a:blip r:embed="rId3"/>
          <a:stretch/>
        </p:blipFill>
        <p:spPr>
          <a:xfrm>
            <a:off x="5795743" y="807593"/>
            <a:ext cx="5239568" cy="5239568"/>
          </a:xfrm>
          <a:prstGeom prst="rect">
            <a:avLst/>
          </a:prstGeom>
          <a:effectLst/>
        </p:spPr>
      </p:pic>
    </p:spTree>
    <p:extLst>
      <p:ext uri="{BB962C8B-B14F-4D97-AF65-F5344CB8AC3E}">
        <p14:creationId xmlns:p14="http://schemas.microsoft.com/office/powerpoint/2010/main" val="13670806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6FDB738-2F45-CEA4-CF40-83AFAFC77947}"/>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20" y="0"/>
            <a:ext cx="12191980" cy="4394997"/>
          </a:xfrm>
          <a:prstGeom prst="rect">
            <a:avLst/>
          </a:prstGeom>
        </p:spPr>
      </p:pic>
      <p:sp>
        <p:nvSpPr>
          <p:cNvPr id="24" name="Freeform: Shape 23">
            <a:extLst>
              <a:ext uri="{FF2B5EF4-FFF2-40B4-BE49-F238E27FC236}">
                <a16:creationId xmlns:a16="http://schemas.microsoft.com/office/drawing/2014/main" id="{303CC970-4826-4CED-8063-0FB6766354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286518" y="4564049"/>
            <a:ext cx="3905483" cy="2293951"/>
          </a:xfrm>
          <a:custGeom>
            <a:avLst/>
            <a:gdLst>
              <a:gd name="connsiteX0" fmla="*/ 0 w 3905483"/>
              <a:gd name="connsiteY0" fmla="*/ 2293951 h 2293951"/>
              <a:gd name="connsiteX1" fmla="*/ 3905483 w 3905483"/>
              <a:gd name="connsiteY1" fmla="*/ 2293951 h 2293951"/>
              <a:gd name="connsiteX2" fmla="*/ 3905483 w 3905483"/>
              <a:gd name="connsiteY2" fmla="*/ 0 h 2293951"/>
              <a:gd name="connsiteX3" fmla="*/ 2479521 w 3905483"/>
              <a:gd name="connsiteY3" fmla="*/ 0 h 2293951"/>
              <a:gd name="connsiteX4" fmla="*/ 1739055 w 3905483"/>
              <a:gd name="connsiteY4" fmla="*/ 0 h 2293951"/>
              <a:gd name="connsiteX5" fmla="*/ 1737976 w 3905483"/>
              <a:gd name="connsiteY5" fmla="*/ 2332 h 2293951"/>
              <a:gd name="connsiteX6" fmla="*/ 1061319 w 3905483"/>
              <a:gd name="connsiteY6" fmla="*/ 2332 h 229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05483" h="2293951">
                <a:moveTo>
                  <a:pt x="0" y="2293951"/>
                </a:moveTo>
                <a:lnTo>
                  <a:pt x="3905483" y="2293951"/>
                </a:lnTo>
                <a:lnTo>
                  <a:pt x="3905483" y="0"/>
                </a:lnTo>
                <a:lnTo>
                  <a:pt x="2479521" y="0"/>
                </a:lnTo>
                <a:lnTo>
                  <a:pt x="1739055" y="0"/>
                </a:lnTo>
                <a:lnTo>
                  <a:pt x="1737976" y="2332"/>
                </a:lnTo>
                <a:lnTo>
                  <a:pt x="1061319" y="2332"/>
                </a:lnTo>
                <a:close/>
              </a:path>
            </a:pathLst>
          </a:custGeom>
          <a:solidFill>
            <a:srgbClr val="B4B4B4">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Freeform: Shape 25">
            <a:extLst>
              <a:ext uri="{FF2B5EF4-FFF2-40B4-BE49-F238E27FC236}">
                <a16:creationId xmlns:a16="http://schemas.microsoft.com/office/drawing/2014/main" id="{14490D63-3365-45CC-AC50-705C1B7681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4564049"/>
            <a:ext cx="9110805" cy="2293951"/>
          </a:xfrm>
          <a:custGeom>
            <a:avLst/>
            <a:gdLst>
              <a:gd name="connsiteX0" fmla="*/ 0 w 9110805"/>
              <a:gd name="connsiteY0" fmla="*/ 2293951 h 2293951"/>
              <a:gd name="connsiteX1" fmla="*/ 107316 w 9110805"/>
              <a:gd name="connsiteY1" fmla="*/ 2293951 h 2293951"/>
              <a:gd name="connsiteX2" fmla="*/ 7277190 w 9110805"/>
              <a:gd name="connsiteY2" fmla="*/ 2293951 h 2293951"/>
              <a:gd name="connsiteX3" fmla="*/ 8048407 w 9110805"/>
              <a:gd name="connsiteY3" fmla="*/ 2293951 h 2293951"/>
              <a:gd name="connsiteX4" fmla="*/ 9110805 w 9110805"/>
              <a:gd name="connsiteY4" fmla="*/ 0 h 2293951"/>
              <a:gd name="connsiteX5" fmla="*/ 8339588 w 9110805"/>
              <a:gd name="connsiteY5" fmla="*/ 0 h 2293951"/>
              <a:gd name="connsiteX6" fmla="*/ 107316 w 9110805"/>
              <a:gd name="connsiteY6" fmla="*/ 0 h 2293951"/>
              <a:gd name="connsiteX7" fmla="*/ 0 w 9110805"/>
              <a:gd name="connsiteY7" fmla="*/ 0 h 229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10805" h="2293951">
                <a:moveTo>
                  <a:pt x="0" y="2293951"/>
                </a:moveTo>
                <a:lnTo>
                  <a:pt x="107316" y="2293951"/>
                </a:lnTo>
                <a:lnTo>
                  <a:pt x="7277190" y="2293951"/>
                </a:lnTo>
                <a:lnTo>
                  <a:pt x="8048407" y="2293951"/>
                </a:lnTo>
                <a:lnTo>
                  <a:pt x="9110805" y="0"/>
                </a:lnTo>
                <a:lnTo>
                  <a:pt x="8339588" y="0"/>
                </a:lnTo>
                <a:lnTo>
                  <a:pt x="107316" y="0"/>
                </a:lnTo>
                <a:lnTo>
                  <a:pt x="0" y="0"/>
                </a:ln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Title 9">
            <a:extLst>
              <a:ext uri="{FF2B5EF4-FFF2-40B4-BE49-F238E27FC236}">
                <a16:creationId xmlns:a16="http://schemas.microsoft.com/office/drawing/2014/main" id="{3D4EB165-90E5-98A2-B3E7-581727104267}"/>
              </a:ext>
            </a:extLst>
          </p:cNvPr>
          <p:cNvSpPr>
            <a:spLocks noGrp="1"/>
          </p:cNvSpPr>
          <p:nvPr>
            <p:ph type="title"/>
          </p:nvPr>
        </p:nvSpPr>
        <p:spPr>
          <a:xfrm>
            <a:off x="829673" y="5197806"/>
            <a:ext cx="6982834" cy="1026435"/>
          </a:xfrm>
        </p:spPr>
        <p:txBody>
          <a:bodyPr vert="horz" lIns="91440" tIns="45720" rIns="91440" bIns="45720" rtlCol="0" anchor="b">
            <a:normAutofit fontScale="90000"/>
          </a:bodyPr>
          <a:lstStyle/>
          <a:p>
            <a:r>
              <a:rPr lang="en-US" sz="4800" dirty="0">
                <a:solidFill>
                  <a:srgbClr val="FFFFFF"/>
                </a:solidFill>
              </a:rPr>
              <a:t>Tobacco Control Policies-Do they work?</a:t>
            </a:r>
          </a:p>
        </p:txBody>
      </p:sp>
    </p:spTree>
    <p:extLst>
      <p:ext uri="{BB962C8B-B14F-4D97-AF65-F5344CB8AC3E}">
        <p14:creationId xmlns:p14="http://schemas.microsoft.com/office/powerpoint/2010/main" val="9829613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67E043-ACC9-1A55-0042-8DD59E7C75AD}"/>
              </a:ext>
            </a:extLst>
          </p:cNvPr>
          <p:cNvSpPr>
            <a:spLocks noGrp="1"/>
          </p:cNvSpPr>
          <p:nvPr>
            <p:ph type="title"/>
          </p:nvPr>
        </p:nvSpPr>
        <p:spPr>
          <a:xfrm>
            <a:off x="686834" y="1153572"/>
            <a:ext cx="3200400" cy="4461163"/>
          </a:xfrm>
        </p:spPr>
        <p:txBody>
          <a:bodyPr>
            <a:normAutofit/>
          </a:bodyPr>
          <a:lstStyle/>
          <a:p>
            <a:r>
              <a:rPr lang="en-US" b="0" i="0" u="none" strike="noStrike">
                <a:solidFill>
                  <a:srgbClr val="FFFFFF"/>
                </a:solidFill>
                <a:effectLst/>
                <a:latin typeface="interfaceregular"/>
              </a:rPr>
              <a:t>Barriers to Promoting Smoking Cessation in Developing Countries</a:t>
            </a:r>
            <a:endParaRPr lang="en-US">
              <a:solidFill>
                <a:srgbClr val="FFFFFF"/>
              </a:solidFill>
            </a:endParaRPr>
          </a:p>
        </p:txBody>
      </p:sp>
      <p:sp>
        <p:nvSpPr>
          <p:cNvPr id="43" name="Arc 4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DE0FB48-A8BB-F730-8BC7-7EB54085192B}"/>
              </a:ext>
            </a:extLst>
          </p:cNvPr>
          <p:cNvSpPr>
            <a:spLocks noGrp="1"/>
          </p:cNvSpPr>
          <p:nvPr>
            <p:ph idx="1"/>
          </p:nvPr>
        </p:nvSpPr>
        <p:spPr>
          <a:xfrm>
            <a:off x="4447308" y="591344"/>
            <a:ext cx="6906491" cy="5585619"/>
          </a:xfrm>
        </p:spPr>
        <p:txBody>
          <a:bodyPr anchor="ctr">
            <a:normAutofit/>
          </a:bodyPr>
          <a:lstStyle/>
          <a:p>
            <a:pPr>
              <a:buFont typeface="Arial" panose="020B0604020202020204" pitchFamily="34" charset="0"/>
              <a:buChar char="•"/>
            </a:pPr>
            <a:r>
              <a:rPr lang="en-US" b="1" i="0" u="none" strike="noStrike" dirty="0">
                <a:effectLst/>
              </a:rPr>
              <a:t>Tobacco is a cash crop</a:t>
            </a:r>
            <a:r>
              <a:rPr lang="en-US" b="0" i="0" u="none" strike="noStrike" dirty="0">
                <a:effectLst/>
              </a:rPr>
              <a:t> in 80 developing countries</a:t>
            </a:r>
          </a:p>
          <a:p>
            <a:r>
              <a:rPr lang="en-US" b="1" i="0" u="none" strike="noStrike" dirty="0">
                <a:effectLst/>
              </a:rPr>
              <a:t>Low awareness</a:t>
            </a:r>
            <a:r>
              <a:rPr lang="en-US" b="0" i="0" u="none" strike="noStrike" dirty="0">
                <a:effectLst/>
              </a:rPr>
              <a:t> among policymakers and </a:t>
            </a:r>
            <a:r>
              <a:rPr lang="en-US" dirty="0"/>
              <a:t>the public </a:t>
            </a:r>
            <a:r>
              <a:rPr lang="en-US" b="0" i="0" u="none" strike="noStrike" dirty="0">
                <a:effectLst/>
              </a:rPr>
              <a:t>about health risks</a:t>
            </a:r>
          </a:p>
          <a:p>
            <a:pPr>
              <a:buFont typeface="Arial" panose="020B0604020202020204" pitchFamily="34" charset="0"/>
              <a:buChar char="•"/>
            </a:pPr>
            <a:r>
              <a:rPr lang="en-US" b="1" i="0" u="none" strike="noStrike" dirty="0">
                <a:effectLst/>
              </a:rPr>
              <a:t>Weak cessation policies &amp; training</a:t>
            </a:r>
            <a:r>
              <a:rPr lang="en-US" b="0" i="0" u="none" strike="noStrike" dirty="0">
                <a:effectLst/>
              </a:rPr>
              <a:t> for healthcare providers (HCWs)</a:t>
            </a:r>
          </a:p>
          <a:p>
            <a:pPr>
              <a:buFont typeface="Arial" panose="020B0604020202020204" pitchFamily="34" charset="0"/>
              <a:buChar char="•"/>
            </a:pPr>
            <a:r>
              <a:rPr lang="en-US" b="1" i="0" u="none" strike="noStrike" dirty="0">
                <a:effectLst/>
              </a:rPr>
              <a:t>Poor healthcare infrastructure</a:t>
            </a:r>
            <a:r>
              <a:rPr lang="en-US" dirty="0"/>
              <a:t>: </a:t>
            </a:r>
            <a:r>
              <a:rPr lang="en-US" b="0" i="0" u="none" strike="noStrike" dirty="0">
                <a:effectLst/>
              </a:rPr>
              <a:t>lack of </a:t>
            </a:r>
            <a:r>
              <a:rPr lang="en-US" dirty="0"/>
              <a:t>q</a:t>
            </a:r>
            <a:r>
              <a:rPr lang="en-US" b="0" i="0" u="none" strike="noStrike" dirty="0">
                <a:effectLst/>
              </a:rPr>
              <a:t>uit lines, NRT, and cessation tools like 5As &amp; 5Rs</a:t>
            </a:r>
          </a:p>
          <a:p>
            <a:pPr>
              <a:buFont typeface="Arial" panose="020B0604020202020204" pitchFamily="34" charset="0"/>
              <a:buChar char="•"/>
            </a:pPr>
            <a:r>
              <a:rPr lang="en-US" b="1" i="0" u="none" strike="noStrike" dirty="0">
                <a:effectLst/>
              </a:rPr>
              <a:t>Aggressive tobacco industry marketing</a:t>
            </a:r>
            <a:r>
              <a:rPr lang="en-US" b="0" i="0" u="none" strike="noStrike" dirty="0">
                <a:effectLst/>
              </a:rPr>
              <a:t>, especially in LMICs</a:t>
            </a:r>
          </a:p>
          <a:p>
            <a:endParaRPr lang="en-US" dirty="0"/>
          </a:p>
        </p:txBody>
      </p:sp>
      <p:sp>
        <p:nvSpPr>
          <p:cNvPr id="7" name="TextBox 6">
            <a:extLst>
              <a:ext uri="{FF2B5EF4-FFF2-40B4-BE49-F238E27FC236}">
                <a16:creationId xmlns:a16="http://schemas.microsoft.com/office/drawing/2014/main" id="{9F12BFC5-9032-5C70-4BCB-83CFC9409481}"/>
              </a:ext>
            </a:extLst>
          </p:cNvPr>
          <p:cNvSpPr txBox="1"/>
          <p:nvPr/>
        </p:nvSpPr>
        <p:spPr>
          <a:xfrm>
            <a:off x="4447309" y="6102007"/>
            <a:ext cx="5876906" cy="784830"/>
          </a:xfrm>
          <a:prstGeom prst="rect">
            <a:avLst/>
          </a:prstGeom>
          <a:noFill/>
        </p:spPr>
        <p:txBody>
          <a:bodyPr wrap="square" rtlCol="0">
            <a:spAutoFit/>
          </a:bodyPr>
          <a:lstStyle/>
          <a:p>
            <a:r>
              <a:rPr lang="en-US" sz="1100" dirty="0"/>
              <a:t>Source: </a:t>
            </a:r>
            <a:r>
              <a:rPr lang="en-US" sz="1100" i="0" dirty="0">
                <a:effectLst/>
              </a:rPr>
              <a:t>Abdullah ASM, </a:t>
            </a:r>
            <a:r>
              <a:rPr lang="en-US" sz="1100" i="0" dirty="0" err="1">
                <a:effectLst/>
              </a:rPr>
              <a:t>Husten</a:t>
            </a:r>
            <a:r>
              <a:rPr lang="en-US" sz="1100" i="0" dirty="0">
                <a:effectLst/>
              </a:rPr>
              <a:t> CG, Promotion of smoking cessation in developing countries: a framework for urgent public health interventions, </a:t>
            </a:r>
            <a:r>
              <a:rPr lang="en-US" sz="1100" i="1" dirty="0">
                <a:effectLst/>
              </a:rPr>
              <a:t>Thorax </a:t>
            </a:r>
            <a:r>
              <a:rPr lang="en-US" sz="1100" i="0" dirty="0">
                <a:effectLst/>
              </a:rPr>
              <a:t>2004;</a:t>
            </a:r>
            <a:r>
              <a:rPr lang="en-US" sz="1100" b="1" i="0" dirty="0">
                <a:effectLst/>
              </a:rPr>
              <a:t>59:</a:t>
            </a:r>
            <a:r>
              <a:rPr lang="en-US" sz="1100" i="0" dirty="0">
                <a:effectLst/>
              </a:rPr>
              <a:t>623-630. </a:t>
            </a:r>
            <a:r>
              <a:rPr lang="en-US" sz="1100" i="0" dirty="0">
                <a:effectLst/>
                <a:hlinkClick r:id="rId3"/>
              </a:rPr>
              <a:t>https://www.ncbi.nlm.nih.gov/pmc/articles/PMC1747072</a:t>
            </a:r>
            <a:r>
              <a:rPr lang="en-US" sz="1100" i="0" dirty="0">
                <a:effectLst/>
              </a:rPr>
              <a:t>; </a:t>
            </a:r>
          </a:p>
          <a:p>
            <a:endParaRPr lang="en-US" sz="1200" dirty="0"/>
          </a:p>
        </p:txBody>
      </p:sp>
    </p:spTree>
    <p:extLst>
      <p:ext uri="{BB962C8B-B14F-4D97-AF65-F5344CB8AC3E}">
        <p14:creationId xmlns:p14="http://schemas.microsoft.com/office/powerpoint/2010/main" val="3554487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5F5EE9-9381-2A02-62E9-6F74C0DCB41B}"/>
              </a:ext>
            </a:extLst>
          </p:cNvPr>
          <p:cNvSpPr>
            <a:spLocks noGrp="1"/>
          </p:cNvSpPr>
          <p:nvPr>
            <p:ph type="title"/>
          </p:nvPr>
        </p:nvSpPr>
        <p:spPr>
          <a:xfrm>
            <a:off x="635000" y="640823"/>
            <a:ext cx="3418659" cy="5583148"/>
          </a:xfrm>
        </p:spPr>
        <p:txBody>
          <a:bodyPr anchor="ctr">
            <a:normAutofit/>
          </a:bodyPr>
          <a:lstStyle/>
          <a:p>
            <a:r>
              <a:rPr lang="en-US" sz="5400"/>
              <a:t>Clinician Barriers to Helping Pts. Quit</a:t>
            </a:r>
          </a:p>
        </p:txBody>
      </p:sp>
      <p:sp>
        <p:nvSpPr>
          <p:cNvPr id="18"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sX0" fmla="*/ 0 w 5410200"/>
              <a:gd name="csY0" fmla="*/ 0 h 18288"/>
              <a:gd name="csX1" fmla="*/ 568071 w 5410200"/>
              <a:gd name="csY1" fmla="*/ 0 h 18288"/>
              <a:gd name="csX2" fmla="*/ 1298448 w 5410200"/>
              <a:gd name="csY2" fmla="*/ 0 h 18288"/>
              <a:gd name="csX3" fmla="*/ 1920621 w 5410200"/>
              <a:gd name="csY3" fmla="*/ 0 h 18288"/>
              <a:gd name="csX4" fmla="*/ 2488692 w 5410200"/>
              <a:gd name="csY4" fmla="*/ 0 h 18288"/>
              <a:gd name="csX5" fmla="*/ 3219069 w 5410200"/>
              <a:gd name="csY5" fmla="*/ 0 h 18288"/>
              <a:gd name="csX6" fmla="*/ 3895344 w 5410200"/>
              <a:gd name="csY6" fmla="*/ 0 h 18288"/>
              <a:gd name="csX7" fmla="*/ 4571619 w 5410200"/>
              <a:gd name="csY7" fmla="*/ 0 h 18288"/>
              <a:gd name="csX8" fmla="*/ 5410200 w 5410200"/>
              <a:gd name="csY8" fmla="*/ 0 h 18288"/>
              <a:gd name="csX9" fmla="*/ 5410200 w 5410200"/>
              <a:gd name="csY9" fmla="*/ 18288 h 18288"/>
              <a:gd name="csX10" fmla="*/ 4842129 w 5410200"/>
              <a:gd name="csY10" fmla="*/ 18288 h 18288"/>
              <a:gd name="csX11" fmla="*/ 4328160 w 5410200"/>
              <a:gd name="csY11" fmla="*/ 18288 h 18288"/>
              <a:gd name="csX12" fmla="*/ 3597783 w 5410200"/>
              <a:gd name="csY12" fmla="*/ 18288 h 18288"/>
              <a:gd name="csX13" fmla="*/ 3029712 w 5410200"/>
              <a:gd name="csY13" fmla="*/ 18288 h 18288"/>
              <a:gd name="csX14" fmla="*/ 2299335 w 5410200"/>
              <a:gd name="csY14" fmla="*/ 18288 h 18288"/>
              <a:gd name="csX15" fmla="*/ 1514856 w 5410200"/>
              <a:gd name="csY15" fmla="*/ 18288 h 18288"/>
              <a:gd name="csX16" fmla="*/ 892683 w 5410200"/>
              <a:gd name="csY16" fmla="*/ 18288 h 18288"/>
              <a:gd name="csX17" fmla="*/ 0 w 5410200"/>
              <a:gd name="csY17" fmla="*/ 18288 h 18288"/>
              <a:gd name="csX18" fmla="*/ 0 w 5410200"/>
              <a:gd name="csY1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8FE16221-BA6F-3D52-7925-2F6A26BB1F03}"/>
              </a:ext>
            </a:extLst>
          </p:cNvPr>
          <p:cNvGraphicFramePr>
            <a:graphicFrameLocks noGrp="1"/>
          </p:cNvGraphicFramePr>
          <p:nvPr>
            <p:ph idx="1"/>
            <p:extLst>
              <p:ext uri="{D42A27DB-BD31-4B8C-83A1-F6EECF244321}">
                <p14:modId xmlns:p14="http://schemas.microsoft.com/office/powerpoint/2010/main" val="2248601293"/>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483359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CF1888-C83D-91DD-3CCB-0BC4DF235573}"/>
              </a:ext>
            </a:extLst>
          </p:cNvPr>
          <p:cNvSpPr>
            <a:spLocks noGrp="1"/>
          </p:cNvSpPr>
          <p:nvPr>
            <p:ph type="title"/>
          </p:nvPr>
        </p:nvSpPr>
        <p:spPr>
          <a:xfrm>
            <a:off x="838200" y="365125"/>
            <a:ext cx="10515600" cy="1325563"/>
          </a:xfrm>
        </p:spPr>
        <p:txBody>
          <a:bodyPr>
            <a:normAutofit/>
          </a:bodyPr>
          <a:lstStyle/>
          <a:p>
            <a:r>
              <a:rPr lang="en-US" sz="5400"/>
              <a:t>Tobacco Use Among Doctors</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A350893-F3A8-A228-EA73-7AA6F4C478CE}"/>
              </a:ext>
            </a:extLst>
          </p:cNvPr>
          <p:cNvSpPr>
            <a:spLocks noGrp="1"/>
          </p:cNvSpPr>
          <p:nvPr>
            <p:ph idx="1"/>
          </p:nvPr>
        </p:nvSpPr>
        <p:spPr>
          <a:xfrm>
            <a:off x="838200" y="1929384"/>
            <a:ext cx="10515600" cy="4251960"/>
          </a:xfrm>
        </p:spPr>
        <p:txBody>
          <a:bodyPr>
            <a:normAutofit/>
          </a:bodyPr>
          <a:lstStyle/>
          <a:p>
            <a:r>
              <a:rPr lang="en-US" b="1" dirty="0"/>
              <a:t>Smoking Prevalence in Physicians:</a:t>
            </a:r>
            <a:r>
              <a:rPr lang="en-US" dirty="0"/>
              <a:t> ~21%</a:t>
            </a:r>
            <a:endParaRPr lang="en-US" b="1" dirty="0"/>
          </a:p>
          <a:p>
            <a:r>
              <a:rPr lang="en-US" b="1" dirty="0"/>
              <a:t>Highest Rates:</a:t>
            </a:r>
            <a:r>
              <a:rPr lang="en-US" dirty="0"/>
              <a:t> Among family practitioners &amp; medical students</a:t>
            </a:r>
          </a:p>
          <a:p>
            <a:r>
              <a:rPr lang="en-US" b="1" dirty="0"/>
              <a:t>Global Issue:</a:t>
            </a:r>
            <a:r>
              <a:rPr lang="en-US" dirty="0"/>
              <a:t> Common in both developed &amp; developing countries</a:t>
            </a:r>
          </a:p>
          <a:p>
            <a:r>
              <a:rPr lang="en-US" b="1" dirty="0"/>
              <a:t>Regional Trends:</a:t>
            </a:r>
            <a:r>
              <a:rPr lang="en-US" dirty="0"/>
              <a:t> Highest in Europe &amp; Asia; Lowest in Oceania (Australia &amp; New Zealand)</a:t>
            </a:r>
          </a:p>
        </p:txBody>
      </p:sp>
      <p:sp>
        <p:nvSpPr>
          <p:cNvPr id="5" name="TextBox 4">
            <a:extLst>
              <a:ext uri="{FF2B5EF4-FFF2-40B4-BE49-F238E27FC236}">
                <a16:creationId xmlns:a16="http://schemas.microsoft.com/office/drawing/2014/main" id="{E0664EC1-2618-5133-F305-1EF17203AE48}"/>
              </a:ext>
            </a:extLst>
          </p:cNvPr>
          <p:cNvSpPr txBox="1"/>
          <p:nvPr/>
        </p:nvSpPr>
        <p:spPr>
          <a:xfrm>
            <a:off x="838200" y="6070140"/>
            <a:ext cx="10684764" cy="461665"/>
          </a:xfrm>
          <a:prstGeom prst="rect">
            <a:avLst/>
          </a:prstGeom>
          <a:noFill/>
        </p:spPr>
        <p:txBody>
          <a:bodyPr wrap="square">
            <a:spAutoFit/>
          </a:bodyPr>
          <a:lstStyle/>
          <a:p>
            <a:r>
              <a:rPr lang="en-US" sz="1200" b="0" i="0" u="none" strike="noStrike" dirty="0">
                <a:solidFill>
                  <a:srgbClr val="212121"/>
                </a:solidFill>
                <a:effectLst/>
              </a:rPr>
              <a:t>Besson A, </a:t>
            </a:r>
            <a:r>
              <a:rPr lang="en-US" sz="1200" b="0" i="0" u="none" strike="noStrike" dirty="0" err="1">
                <a:solidFill>
                  <a:srgbClr val="212121"/>
                </a:solidFill>
                <a:effectLst/>
              </a:rPr>
              <a:t>Tarpin</a:t>
            </a:r>
            <a:r>
              <a:rPr lang="en-US" sz="1200" b="0" i="0" u="none" strike="noStrike" dirty="0">
                <a:solidFill>
                  <a:srgbClr val="212121"/>
                </a:solidFill>
                <a:effectLst/>
              </a:rPr>
              <a:t> A, </a:t>
            </a:r>
            <a:r>
              <a:rPr lang="en-US" sz="1200" b="0" i="0" u="none" strike="noStrike" dirty="0" err="1">
                <a:solidFill>
                  <a:srgbClr val="212121"/>
                </a:solidFill>
                <a:effectLst/>
              </a:rPr>
              <a:t>Flaudias</a:t>
            </a:r>
            <a:r>
              <a:rPr lang="en-US" sz="1200" b="0" i="0" u="none" strike="noStrike" dirty="0">
                <a:solidFill>
                  <a:srgbClr val="212121"/>
                </a:solidFill>
                <a:effectLst/>
              </a:rPr>
              <a:t> V, </a:t>
            </a:r>
            <a:r>
              <a:rPr lang="en-US" sz="1200" b="0" i="0" u="none" strike="noStrike" dirty="0" err="1">
                <a:solidFill>
                  <a:srgbClr val="212121"/>
                </a:solidFill>
                <a:effectLst/>
              </a:rPr>
              <a:t>Brousse</a:t>
            </a:r>
            <a:r>
              <a:rPr lang="en-US" sz="1200" b="0" i="0" u="none" strike="noStrike" dirty="0">
                <a:solidFill>
                  <a:srgbClr val="212121"/>
                </a:solidFill>
                <a:effectLst/>
              </a:rPr>
              <a:t> G, Laporte C, Benson A, Navel V, Bouillon-</a:t>
            </a:r>
            <a:r>
              <a:rPr lang="en-US" sz="1200" b="0" i="0" u="none" strike="noStrike" dirty="0" err="1">
                <a:solidFill>
                  <a:srgbClr val="212121"/>
                </a:solidFill>
                <a:effectLst/>
              </a:rPr>
              <a:t>Minois</a:t>
            </a:r>
            <a:r>
              <a:rPr lang="en-US" sz="1200" b="0" i="0" u="none" strike="noStrike" dirty="0">
                <a:solidFill>
                  <a:srgbClr val="212121"/>
                </a:solidFill>
                <a:effectLst/>
              </a:rPr>
              <a:t> JB, </a:t>
            </a:r>
            <a:r>
              <a:rPr lang="en-US" sz="1200" b="0" i="0" u="none" strike="noStrike" dirty="0" err="1">
                <a:solidFill>
                  <a:srgbClr val="212121"/>
                </a:solidFill>
                <a:effectLst/>
              </a:rPr>
              <a:t>Dutheil</a:t>
            </a:r>
            <a:r>
              <a:rPr lang="en-US" sz="1200" b="0" i="0" u="none" strike="noStrike" dirty="0">
                <a:solidFill>
                  <a:srgbClr val="212121"/>
                </a:solidFill>
                <a:effectLst/>
              </a:rPr>
              <a:t> F. Smoking Prevalence among Physicians: A Systematic Review and Meta-Analysis. Int J Environ Res Public Health. 2021 Dec 17;18(24):13328. </a:t>
            </a:r>
            <a:r>
              <a:rPr lang="en-US" sz="1200" b="0" i="0" u="none" strike="noStrike" dirty="0" err="1">
                <a:solidFill>
                  <a:srgbClr val="212121"/>
                </a:solidFill>
                <a:effectLst/>
              </a:rPr>
              <a:t>doi</a:t>
            </a:r>
            <a:r>
              <a:rPr lang="en-US" sz="1200" b="0" i="0" u="none" strike="noStrike" dirty="0">
                <a:solidFill>
                  <a:srgbClr val="212121"/>
                </a:solidFill>
                <a:effectLst/>
              </a:rPr>
              <a:t>: 10.3390/ijerph182413328. PMID: 34948936; PMCID: PMC8705497.</a:t>
            </a:r>
            <a:endParaRPr lang="en-US" sz="1200" dirty="0"/>
          </a:p>
        </p:txBody>
      </p:sp>
    </p:spTree>
    <p:extLst>
      <p:ext uri="{BB962C8B-B14F-4D97-AF65-F5344CB8AC3E}">
        <p14:creationId xmlns:p14="http://schemas.microsoft.com/office/powerpoint/2010/main" val="13117095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696405-2E11-0234-F1A6-35C6C691F10E}"/>
              </a:ext>
            </a:extLst>
          </p:cNvPr>
          <p:cNvSpPr>
            <a:spLocks noGrp="1"/>
          </p:cNvSpPr>
          <p:nvPr>
            <p:ph type="title"/>
          </p:nvPr>
        </p:nvSpPr>
        <p:spPr>
          <a:xfrm>
            <a:off x="635000" y="640823"/>
            <a:ext cx="3418659" cy="5583148"/>
          </a:xfrm>
        </p:spPr>
        <p:txBody>
          <a:bodyPr anchor="ctr">
            <a:normAutofit/>
          </a:bodyPr>
          <a:lstStyle/>
          <a:p>
            <a:r>
              <a:rPr lang="en-US" sz="5400" dirty="0"/>
              <a:t>Patient’s Barriers to Quitting Smoking</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sX0" fmla="*/ 0 w 5410200"/>
              <a:gd name="csY0" fmla="*/ 0 h 18288"/>
              <a:gd name="csX1" fmla="*/ 568071 w 5410200"/>
              <a:gd name="csY1" fmla="*/ 0 h 18288"/>
              <a:gd name="csX2" fmla="*/ 1298448 w 5410200"/>
              <a:gd name="csY2" fmla="*/ 0 h 18288"/>
              <a:gd name="csX3" fmla="*/ 1920621 w 5410200"/>
              <a:gd name="csY3" fmla="*/ 0 h 18288"/>
              <a:gd name="csX4" fmla="*/ 2488692 w 5410200"/>
              <a:gd name="csY4" fmla="*/ 0 h 18288"/>
              <a:gd name="csX5" fmla="*/ 3219069 w 5410200"/>
              <a:gd name="csY5" fmla="*/ 0 h 18288"/>
              <a:gd name="csX6" fmla="*/ 3895344 w 5410200"/>
              <a:gd name="csY6" fmla="*/ 0 h 18288"/>
              <a:gd name="csX7" fmla="*/ 4571619 w 5410200"/>
              <a:gd name="csY7" fmla="*/ 0 h 18288"/>
              <a:gd name="csX8" fmla="*/ 5410200 w 5410200"/>
              <a:gd name="csY8" fmla="*/ 0 h 18288"/>
              <a:gd name="csX9" fmla="*/ 5410200 w 5410200"/>
              <a:gd name="csY9" fmla="*/ 18288 h 18288"/>
              <a:gd name="csX10" fmla="*/ 4842129 w 5410200"/>
              <a:gd name="csY10" fmla="*/ 18288 h 18288"/>
              <a:gd name="csX11" fmla="*/ 4328160 w 5410200"/>
              <a:gd name="csY11" fmla="*/ 18288 h 18288"/>
              <a:gd name="csX12" fmla="*/ 3597783 w 5410200"/>
              <a:gd name="csY12" fmla="*/ 18288 h 18288"/>
              <a:gd name="csX13" fmla="*/ 3029712 w 5410200"/>
              <a:gd name="csY13" fmla="*/ 18288 h 18288"/>
              <a:gd name="csX14" fmla="*/ 2299335 w 5410200"/>
              <a:gd name="csY14" fmla="*/ 18288 h 18288"/>
              <a:gd name="csX15" fmla="*/ 1514856 w 5410200"/>
              <a:gd name="csY15" fmla="*/ 18288 h 18288"/>
              <a:gd name="csX16" fmla="*/ 892683 w 5410200"/>
              <a:gd name="csY16" fmla="*/ 18288 h 18288"/>
              <a:gd name="csX17" fmla="*/ 0 w 5410200"/>
              <a:gd name="csY17" fmla="*/ 18288 h 18288"/>
              <a:gd name="csX18" fmla="*/ 0 w 5410200"/>
              <a:gd name="csY1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EB528B32-2328-4874-BC0D-67B7EE28AEC1}"/>
              </a:ext>
            </a:extLst>
          </p:cNvPr>
          <p:cNvGraphicFramePr>
            <a:graphicFrameLocks noGrp="1"/>
          </p:cNvGraphicFramePr>
          <p:nvPr>
            <p:ph idx="1"/>
            <p:extLst>
              <p:ext uri="{D42A27DB-BD31-4B8C-83A1-F6EECF244321}">
                <p14:modId xmlns:p14="http://schemas.microsoft.com/office/powerpoint/2010/main" val="1953628717"/>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827773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8E2CC403-21CD-41DF-BAC4-329D7FF03C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8EDC89C7-BF9E-7F20-5298-2E05993D12C2}"/>
              </a:ext>
            </a:extLst>
          </p:cNvPr>
          <p:cNvSpPr>
            <a:spLocks noGrp="1"/>
          </p:cNvSpPr>
          <p:nvPr>
            <p:ph type="title"/>
          </p:nvPr>
        </p:nvSpPr>
        <p:spPr>
          <a:xfrm>
            <a:off x="1078828" y="1147158"/>
            <a:ext cx="6038470" cy="4713316"/>
          </a:xfrm>
        </p:spPr>
        <p:txBody>
          <a:bodyPr vert="horz" lIns="91440" tIns="45720" rIns="91440" bIns="45720" rtlCol="0" anchor="ctr">
            <a:normAutofit/>
          </a:bodyPr>
          <a:lstStyle/>
          <a:p>
            <a:r>
              <a:rPr lang="en-US" kern="1200">
                <a:solidFill>
                  <a:schemeClr val="tx1"/>
                </a:solidFill>
                <a:latin typeface="+mj-lt"/>
                <a:ea typeface="+mj-ea"/>
                <a:cs typeface="+mj-cs"/>
              </a:rPr>
              <a:t>Our Role in Tobacco Cessation</a:t>
            </a:r>
          </a:p>
        </p:txBody>
      </p:sp>
      <p:grpSp>
        <p:nvGrpSpPr>
          <p:cNvPr id="21" name="Group 20">
            <a:extLst>
              <a:ext uri="{FF2B5EF4-FFF2-40B4-BE49-F238E27FC236}">
                <a16:creationId xmlns:a16="http://schemas.microsoft.com/office/drawing/2014/main" id="{B13AA5FE-3FFC-4725-9ADD-E428544EC61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54317"/>
            <a:ext cx="731521" cy="673460"/>
            <a:chOff x="3940602" y="308034"/>
            <a:chExt cx="2116791" cy="3428999"/>
          </a:xfrm>
          <a:solidFill>
            <a:schemeClr val="accent4"/>
          </a:solidFill>
        </p:grpSpPr>
        <p:sp>
          <p:nvSpPr>
            <p:cNvPr id="22" name="Rectangle 21">
              <a:extLst>
                <a:ext uri="{FF2B5EF4-FFF2-40B4-BE49-F238E27FC236}">
                  <a16:creationId xmlns:a16="http://schemas.microsoft.com/office/drawing/2014/main" id="{4FA70700-3F72-44D4-8175-FEB2B9B233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7093C0F6-5741-4C9D-90FF-A25824BFC5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921B2E1B-E962-432C-ADA1-2934CE3C54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Rectangle 25">
            <a:extLst>
              <a:ext uri="{FF2B5EF4-FFF2-40B4-BE49-F238E27FC236}">
                <a16:creationId xmlns:a16="http://schemas.microsoft.com/office/drawing/2014/main" id="{7653717E-6F8C-43E0-9893-C03AE87D18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35BB14B4-EC3F-47C7-9AF3-B0E017B75C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66160" y="391886"/>
            <a:ext cx="402901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Placeholder 4">
            <a:extLst>
              <a:ext uri="{FF2B5EF4-FFF2-40B4-BE49-F238E27FC236}">
                <a16:creationId xmlns:a16="http://schemas.microsoft.com/office/drawing/2014/main" id="{CEB75633-5D16-936D-4BCA-F0E4D0318A57}"/>
              </a:ext>
            </a:extLst>
          </p:cNvPr>
          <p:cNvSpPr>
            <a:spLocks noGrp="1"/>
          </p:cNvSpPr>
          <p:nvPr>
            <p:ph type="body" idx="1"/>
          </p:nvPr>
        </p:nvSpPr>
        <p:spPr>
          <a:xfrm>
            <a:off x="8030590" y="1687486"/>
            <a:ext cx="3300156" cy="3636818"/>
          </a:xfrm>
        </p:spPr>
        <p:txBody>
          <a:bodyPr vert="horz" lIns="91440" tIns="45720" rIns="91440" bIns="45720" rtlCol="0" anchor="ctr">
            <a:normAutofit/>
          </a:bodyPr>
          <a:lstStyle/>
          <a:p>
            <a:r>
              <a:rPr lang="en-US" kern="1200">
                <a:solidFill>
                  <a:schemeClr val="tx1"/>
                </a:solidFill>
                <a:latin typeface="+mn-lt"/>
                <a:ea typeface="+mn-ea"/>
                <a:cs typeface="+mn-cs"/>
              </a:rPr>
              <a:t>Helping Patients Quit</a:t>
            </a:r>
          </a:p>
        </p:txBody>
      </p:sp>
    </p:spTree>
    <p:extLst>
      <p:ext uri="{BB962C8B-B14F-4D97-AF65-F5344CB8AC3E}">
        <p14:creationId xmlns:p14="http://schemas.microsoft.com/office/powerpoint/2010/main" val="19848518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F2C776FC-9AF4-BAB1-02D8-F8C5EB6A43D3}"/>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dirty="0">
                <a:solidFill>
                  <a:srgbClr val="FFFFFF"/>
                </a:solidFill>
              </a:rPr>
              <a:t>Know Your Patient’s Dependence Level</a:t>
            </a:r>
            <a:endParaRPr lang="en-US" sz="3600" kern="1200" dirty="0">
              <a:solidFill>
                <a:srgbClr val="FFFFFF"/>
              </a:solidFill>
              <a:latin typeface="+mj-lt"/>
              <a:ea typeface="+mj-ea"/>
              <a:cs typeface="+mj-cs"/>
            </a:endParaRPr>
          </a:p>
        </p:txBody>
      </p:sp>
      <p:pic>
        <p:nvPicPr>
          <p:cNvPr id="7" name="Content Placeholder 6">
            <a:extLst>
              <a:ext uri="{FF2B5EF4-FFF2-40B4-BE49-F238E27FC236}">
                <a16:creationId xmlns:a16="http://schemas.microsoft.com/office/drawing/2014/main" id="{2BC6F442-C8A1-2173-66A9-B85E884B0F5D}"/>
              </a:ext>
            </a:extLst>
          </p:cNvPr>
          <p:cNvPicPr>
            <a:picLocks noGrp="1" noChangeAspect="1"/>
          </p:cNvPicPr>
          <p:nvPr>
            <p:ph idx="1"/>
          </p:nvPr>
        </p:nvPicPr>
        <p:blipFill>
          <a:blip r:embed="rId3">
            <a:extLst>
              <a:ext uri="{28A0092B-C50C-407E-A947-70E740481C1C}">
                <a14:useLocalDpi xmlns:a14="http://schemas.microsoft.com/office/drawing/2010/main"/>
              </a:ext>
            </a:extLst>
          </a:blip>
          <a:srcRect/>
          <a:stretch>
            <a:fillRect/>
          </a:stretch>
        </p:blipFill>
        <p:spPr>
          <a:xfrm>
            <a:off x="5812027" y="422104"/>
            <a:ext cx="5054447" cy="5974366"/>
          </a:xfrm>
          <a:prstGeom prst="rect">
            <a:avLst/>
          </a:prstGeom>
        </p:spPr>
      </p:pic>
    </p:spTree>
    <p:extLst>
      <p:ext uri="{BB962C8B-B14F-4D97-AF65-F5344CB8AC3E}">
        <p14:creationId xmlns:p14="http://schemas.microsoft.com/office/powerpoint/2010/main" val="30154255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26B2E-1DC5-F760-2720-8B8D67D08595}"/>
              </a:ext>
            </a:extLst>
          </p:cNvPr>
          <p:cNvSpPr>
            <a:spLocks noGrp="1"/>
          </p:cNvSpPr>
          <p:nvPr>
            <p:ph type="title"/>
          </p:nvPr>
        </p:nvSpPr>
        <p:spPr/>
        <p:txBody>
          <a:bodyPr/>
          <a:lstStyle/>
          <a:p>
            <a:r>
              <a:rPr lang="en-US" dirty="0"/>
              <a:t>Our Role as Healthcare Worker – The 5A’s</a:t>
            </a:r>
          </a:p>
        </p:txBody>
      </p:sp>
      <p:pic>
        <p:nvPicPr>
          <p:cNvPr id="8" name="Content Placeholder 7">
            <a:extLst>
              <a:ext uri="{FF2B5EF4-FFF2-40B4-BE49-F238E27FC236}">
                <a16:creationId xmlns:a16="http://schemas.microsoft.com/office/drawing/2014/main" id="{2F5CEE01-8DD3-FDA4-E711-293651D0DA77}"/>
              </a:ext>
            </a:extLst>
          </p:cNvPr>
          <p:cNvPicPr>
            <a:picLocks noGrp="1" noChangeAspect="1"/>
          </p:cNvPicPr>
          <p:nvPr>
            <p:ph idx="1"/>
          </p:nvPr>
        </p:nvPicPr>
        <p:blipFill>
          <a:blip r:embed="rId3"/>
          <a:stretch>
            <a:fillRect/>
          </a:stretch>
        </p:blipFill>
        <p:spPr>
          <a:xfrm>
            <a:off x="2832496" y="1582941"/>
            <a:ext cx="6527007" cy="4351338"/>
          </a:xfrm>
          <a:prstGeom prst="rect">
            <a:avLst/>
          </a:prstGeom>
        </p:spPr>
      </p:pic>
      <p:sp>
        <p:nvSpPr>
          <p:cNvPr id="10" name="TextBox 9">
            <a:extLst>
              <a:ext uri="{FF2B5EF4-FFF2-40B4-BE49-F238E27FC236}">
                <a16:creationId xmlns:a16="http://schemas.microsoft.com/office/drawing/2014/main" id="{EDA5B727-2853-19FF-3A00-52985C1243BF}"/>
              </a:ext>
            </a:extLst>
          </p:cNvPr>
          <p:cNvSpPr txBox="1"/>
          <p:nvPr/>
        </p:nvSpPr>
        <p:spPr>
          <a:xfrm>
            <a:off x="838200" y="6354375"/>
            <a:ext cx="10644963" cy="276999"/>
          </a:xfrm>
          <a:prstGeom prst="rect">
            <a:avLst/>
          </a:prstGeom>
          <a:noFill/>
        </p:spPr>
        <p:txBody>
          <a:bodyPr wrap="square">
            <a:spAutoFit/>
          </a:bodyPr>
          <a:lstStyle/>
          <a:p>
            <a:r>
              <a:rPr lang="en-US" sz="1200" b="1" i="0" dirty="0">
                <a:solidFill>
                  <a:schemeClr val="tx1"/>
                </a:solidFill>
                <a:effectLst/>
              </a:rPr>
              <a:t>5 A’s of Tobacco Cessation, </a:t>
            </a:r>
            <a:r>
              <a:rPr lang="en-US" sz="1200" b="0" i="0" u="none" strike="noStrike" dirty="0">
                <a:solidFill>
                  <a:schemeClr val="tx1"/>
                </a:solidFill>
                <a:effectLst/>
                <a:latin typeface="+mn-lt"/>
              </a:rPr>
              <a:t>Developed through the </a:t>
            </a:r>
            <a:r>
              <a:rPr lang="en-US" sz="1200" b="1" i="0" dirty="0">
                <a:solidFill>
                  <a:schemeClr val="tx1"/>
                </a:solidFill>
                <a:effectLst/>
              </a:rPr>
              <a:t>U.S. Public Health Service Clinical Practice Guideline, </a:t>
            </a:r>
            <a:r>
              <a:rPr lang="en-US" sz="1200" b="1" i="1" dirty="0">
                <a:solidFill>
                  <a:schemeClr val="tx1"/>
                </a:solidFill>
                <a:effectLst/>
              </a:rPr>
              <a:t>Treating Tobacco Use and Dependence</a:t>
            </a:r>
            <a:r>
              <a:rPr lang="en-US" sz="1200" b="1" i="0" dirty="0">
                <a:solidFill>
                  <a:schemeClr val="tx1"/>
                </a:solidFill>
                <a:effectLst/>
              </a:rPr>
              <a:t> (Fiore et al., 2000).</a:t>
            </a:r>
            <a:endParaRPr lang="en-US" sz="1200" dirty="0"/>
          </a:p>
        </p:txBody>
      </p:sp>
    </p:spTree>
    <p:extLst>
      <p:ext uri="{BB962C8B-B14F-4D97-AF65-F5344CB8AC3E}">
        <p14:creationId xmlns:p14="http://schemas.microsoft.com/office/powerpoint/2010/main" val="31033821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66C8FE-8893-560C-0824-2EF8F7D6E919}"/>
              </a:ext>
            </a:extLst>
          </p:cNvPr>
          <p:cNvSpPr>
            <a:spLocks noGrp="1"/>
          </p:cNvSpPr>
          <p:nvPr>
            <p:ph type="title"/>
          </p:nvPr>
        </p:nvSpPr>
        <p:spPr>
          <a:xfrm>
            <a:off x="640080" y="325369"/>
            <a:ext cx="4368602" cy="1956841"/>
          </a:xfrm>
        </p:spPr>
        <p:txBody>
          <a:bodyPr vert="horz" lIns="91440" tIns="45720" rIns="91440" bIns="45720" rtlCol="0" anchor="b">
            <a:normAutofit/>
          </a:bodyPr>
          <a:lstStyle/>
          <a:p>
            <a:r>
              <a:rPr lang="en-US" sz="4200" dirty="0"/>
              <a:t>STAR Method--Develop a Quit Plan</a:t>
            </a:r>
          </a:p>
        </p:txBody>
      </p:sp>
      <p:sp>
        <p:nvSpPr>
          <p:cNvPr id="1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3FAFBC8-5294-0D6B-2ECB-41FBAB5DB064}"/>
              </a:ext>
            </a:extLst>
          </p:cNvPr>
          <p:cNvSpPr>
            <a:spLocks noGrp="1"/>
          </p:cNvSpPr>
          <p:nvPr>
            <p:ph sz="half" idx="1"/>
          </p:nvPr>
        </p:nvSpPr>
        <p:spPr>
          <a:xfrm>
            <a:off x="640080" y="2872899"/>
            <a:ext cx="4243589" cy="3320668"/>
          </a:xfrm>
        </p:spPr>
        <p:txBody>
          <a:bodyPr vert="horz" lIns="91440" tIns="45720" rIns="91440" bIns="45720" rtlCol="0">
            <a:normAutofit/>
          </a:bodyPr>
          <a:lstStyle/>
          <a:p>
            <a:pPr marL="57150" indent="0">
              <a:buNone/>
            </a:pPr>
            <a:r>
              <a:rPr lang="en-US" sz="2400" b="1" dirty="0">
                <a:effectLst/>
              </a:rPr>
              <a:t>Help the patient:</a:t>
            </a:r>
            <a:endParaRPr lang="en-US" dirty="0"/>
          </a:p>
          <a:p>
            <a:pPr marL="742950" lvl="1"/>
            <a:r>
              <a:rPr lang="en-US" dirty="0"/>
              <a:t>Set a quit date (within 2 weeks)</a:t>
            </a:r>
          </a:p>
          <a:p>
            <a:pPr marL="742950" lvl="1"/>
            <a:r>
              <a:rPr lang="en-US" dirty="0"/>
              <a:t>Seek support from family &amp; friends</a:t>
            </a:r>
          </a:p>
          <a:p>
            <a:pPr marL="742950" lvl="1"/>
            <a:r>
              <a:rPr lang="en-US" dirty="0"/>
              <a:t>Prepare for challenges</a:t>
            </a:r>
          </a:p>
          <a:p>
            <a:pPr marL="742950" lvl="1"/>
            <a:r>
              <a:rPr lang="en-US" dirty="0"/>
              <a:t>Remove tobacco &amp; make home smoke-free</a:t>
            </a:r>
            <a:endParaRPr lang="en-US" sz="2800" dirty="0"/>
          </a:p>
        </p:txBody>
      </p:sp>
      <p:pic>
        <p:nvPicPr>
          <p:cNvPr id="6" name="Content Placeholder 5">
            <a:extLst>
              <a:ext uri="{FF2B5EF4-FFF2-40B4-BE49-F238E27FC236}">
                <a16:creationId xmlns:a16="http://schemas.microsoft.com/office/drawing/2014/main" id="{94E675DF-998B-E3FE-24C5-AFFDFBB989CD}"/>
              </a:ext>
            </a:extLst>
          </p:cNvPr>
          <p:cNvPicPr>
            <a:picLocks noGrp="1" noChangeAspect="1"/>
          </p:cNvPicPr>
          <p:nvPr>
            <p:ph sz="half" idx="2"/>
          </p:nvPr>
        </p:nvPicPr>
        <p:blipFill rotWithShape="1">
          <a:blip r:embed="rId3">
            <a:extLst>
              <a:ext uri="{28A0092B-C50C-407E-A947-70E740481C1C}">
                <a14:useLocalDpi xmlns:a14="http://schemas.microsoft.com/office/drawing/2010/main"/>
              </a:ext>
              <a:ext uri="{837473B0-CC2E-450A-ABE3-18F120FF3D39}">
                <a1611:picAttrSrcUrl xmlns:a1611="http://schemas.microsoft.com/office/drawing/2016/11/main" r:id="rId4"/>
              </a:ext>
            </a:extLst>
          </a:blip>
          <a:srcRect t="302" r="-1" b="-1"/>
          <a:stretch/>
        </p:blipFill>
        <p:spPr>
          <a:xfrm>
            <a:off x="5523749" y="228866"/>
            <a:ext cx="6419665" cy="6400267"/>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8" name="TextBox 7">
            <a:extLst>
              <a:ext uri="{FF2B5EF4-FFF2-40B4-BE49-F238E27FC236}">
                <a16:creationId xmlns:a16="http://schemas.microsoft.com/office/drawing/2014/main" id="{77E44F7A-F9F3-FD83-1E0A-6D1675BF131C}"/>
              </a:ext>
            </a:extLst>
          </p:cNvPr>
          <p:cNvSpPr txBox="1"/>
          <p:nvPr/>
        </p:nvSpPr>
        <p:spPr>
          <a:xfrm>
            <a:off x="640080" y="6248784"/>
            <a:ext cx="4368602" cy="276999"/>
          </a:xfrm>
          <a:prstGeom prst="rect">
            <a:avLst/>
          </a:prstGeom>
          <a:noFill/>
        </p:spPr>
        <p:txBody>
          <a:bodyPr wrap="square" rtlCol="0">
            <a:spAutoFit/>
          </a:bodyPr>
          <a:lstStyle/>
          <a:p>
            <a:r>
              <a:rPr lang="en-US" sz="1200" dirty="0"/>
              <a:t>Source: WHO</a:t>
            </a:r>
          </a:p>
        </p:txBody>
      </p:sp>
    </p:spTree>
    <p:extLst>
      <p:ext uri="{BB962C8B-B14F-4D97-AF65-F5344CB8AC3E}">
        <p14:creationId xmlns:p14="http://schemas.microsoft.com/office/powerpoint/2010/main" val="33137104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C361BA-1F04-69D3-9EFB-D1B6D2BABBBC}"/>
              </a:ext>
            </a:extLst>
          </p:cNvPr>
          <p:cNvSpPr>
            <a:spLocks noGrp="1"/>
          </p:cNvSpPr>
          <p:nvPr>
            <p:ph type="title"/>
          </p:nvPr>
        </p:nvSpPr>
        <p:spPr>
          <a:xfrm>
            <a:off x="630936" y="639520"/>
            <a:ext cx="5728300" cy="1719072"/>
          </a:xfrm>
        </p:spPr>
        <p:txBody>
          <a:bodyPr anchor="b">
            <a:normAutofit/>
          </a:bodyPr>
          <a:lstStyle/>
          <a:p>
            <a:r>
              <a:rPr lang="en-US" dirty="0"/>
              <a:t>5 Rs of Motivation to Quit Smoking</a:t>
            </a:r>
          </a:p>
        </p:txBody>
      </p:sp>
      <p:sp>
        <p:nvSpPr>
          <p:cNvPr id="16" name="sketch line">
            <a:extLst>
              <a:ext uri="{FF2B5EF4-FFF2-40B4-BE49-F238E27FC236}">
                <a16:creationId xmlns:a16="http://schemas.microsoft.com/office/drawing/2014/main" id="{6357EC4F-235E-4222-A36F-C7878ACE37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6">
            <a:extLst>
              <a:ext uri="{FF2B5EF4-FFF2-40B4-BE49-F238E27FC236}">
                <a16:creationId xmlns:a16="http://schemas.microsoft.com/office/drawing/2014/main" id="{B1A0F61C-AA17-0665-A72B-B9AA3B8A60AA}"/>
              </a:ext>
            </a:extLst>
          </p:cNvPr>
          <p:cNvSpPr>
            <a:spLocks noGrp="1"/>
          </p:cNvSpPr>
          <p:nvPr>
            <p:ph idx="1"/>
          </p:nvPr>
        </p:nvSpPr>
        <p:spPr>
          <a:xfrm>
            <a:off x="630936" y="2807208"/>
            <a:ext cx="5561708" cy="3410712"/>
          </a:xfrm>
        </p:spPr>
        <p:txBody>
          <a:bodyPr anchor="t">
            <a:normAutofit/>
          </a:bodyPr>
          <a:lstStyle/>
          <a:p>
            <a:pPr algn="l">
              <a:buNone/>
            </a:pPr>
            <a:r>
              <a:rPr lang="en-US" sz="2400" b="1" i="0" u="none" strike="noStrike" dirty="0">
                <a:solidFill>
                  <a:srgbClr val="000000"/>
                </a:solidFill>
                <a:effectLst/>
              </a:rPr>
              <a:t>Ask patient to identify:</a:t>
            </a:r>
          </a:p>
          <a:p>
            <a:pPr algn="l">
              <a:buFont typeface="Arial" panose="020B0604020202020204" pitchFamily="34" charset="0"/>
              <a:buChar char="•"/>
            </a:pPr>
            <a:r>
              <a:rPr lang="en-US" sz="2400" b="1" i="0" u="none" strike="noStrike" dirty="0">
                <a:solidFill>
                  <a:srgbClr val="000000"/>
                </a:solidFill>
                <a:effectLst/>
              </a:rPr>
              <a:t>Relevance:</a:t>
            </a:r>
            <a:r>
              <a:rPr lang="en-US" sz="2400" b="0" i="0" u="none" strike="noStrike" dirty="0">
                <a:solidFill>
                  <a:srgbClr val="000000"/>
                </a:solidFill>
                <a:effectLst/>
              </a:rPr>
              <a:t> Personal reasons to quit</a:t>
            </a:r>
          </a:p>
          <a:p>
            <a:pPr algn="l">
              <a:buFont typeface="Arial" panose="020B0604020202020204" pitchFamily="34" charset="0"/>
              <a:buChar char="•"/>
            </a:pPr>
            <a:r>
              <a:rPr lang="en-US" sz="2400" b="1" i="0" u="none" strike="noStrike" dirty="0">
                <a:solidFill>
                  <a:srgbClr val="000000"/>
                </a:solidFill>
                <a:effectLst/>
              </a:rPr>
              <a:t>Risks:</a:t>
            </a:r>
            <a:r>
              <a:rPr lang="en-US" sz="2400" b="0" i="0" u="none" strike="noStrike" dirty="0">
                <a:solidFill>
                  <a:srgbClr val="000000"/>
                </a:solidFill>
                <a:effectLst/>
              </a:rPr>
              <a:t> Negative consequences of smoking</a:t>
            </a:r>
          </a:p>
          <a:p>
            <a:pPr algn="l">
              <a:buFont typeface="Arial" panose="020B0604020202020204" pitchFamily="34" charset="0"/>
              <a:buChar char="•"/>
            </a:pPr>
            <a:r>
              <a:rPr lang="en-US" sz="2400" b="1" i="0" u="none" strike="noStrike" dirty="0">
                <a:solidFill>
                  <a:srgbClr val="000000"/>
                </a:solidFill>
                <a:effectLst/>
              </a:rPr>
              <a:t>Rewards:</a:t>
            </a:r>
            <a:r>
              <a:rPr lang="en-US" sz="2400" b="0" i="0" u="none" strike="noStrike" dirty="0">
                <a:solidFill>
                  <a:srgbClr val="000000"/>
                </a:solidFill>
                <a:effectLst/>
              </a:rPr>
              <a:t> Benefits of quitting</a:t>
            </a:r>
          </a:p>
          <a:p>
            <a:pPr algn="l">
              <a:buFont typeface="Arial" panose="020B0604020202020204" pitchFamily="34" charset="0"/>
              <a:buChar char="•"/>
            </a:pPr>
            <a:r>
              <a:rPr lang="en-US" sz="2400" b="1" i="0" u="none" strike="noStrike" dirty="0">
                <a:solidFill>
                  <a:srgbClr val="000000"/>
                </a:solidFill>
                <a:effectLst/>
              </a:rPr>
              <a:t>Roadblocks:</a:t>
            </a:r>
            <a:r>
              <a:rPr lang="en-US" sz="2400" b="0" i="0" u="none" strike="noStrike" dirty="0">
                <a:solidFill>
                  <a:srgbClr val="000000"/>
                </a:solidFill>
                <a:effectLst/>
              </a:rPr>
              <a:t> Challenges to quitting</a:t>
            </a:r>
          </a:p>
          <a:p>
            <a:pPr algn="l">
              <a:buFont typeface="Arial" panose="020B0604020202020204" pitchFamily="34" charset="0"/>
              <a:buChar char="•"/>
            </a:pPr>
            <a:r>
              <a:rPr lang="en-US" sz="2400" b="1" i="0" u="none" strike="noStrike" dirty="0">
                <a:solidFill>
                  <a:srgbClr val="000000"/>
                </a:solidFill>
                <a:effectLst/>
              </a:rPr>
              <a:t>Repetition:</a:t>
            </a:r>
            <a:r>
              <a:rPr lang="en-US" sz="2400" b="0" i="0" u="none" strike="noStrike" dirty="0">
                <a:solidFill>
                  <a:srgbClr val="000000"/>
                </a:solidFill>
                <a:effectLst/>
              </a:rPr>
              <a:t> Reinforce at every visit; multiple attempts may be needed</a:t>
            </a:r>
          </a:p>
        </p:txBody>
      </p:sp>
      <p:pic>
        <p:nvPicPr>
          <p:cNvPr id="11" name="Graphic 10" descr="No Smoking">
            <a:extLst>
              <a:ext uri="{FF2B5EF4-FFF2-40B4-BE49-F238E27FC236}">
                <a16:creationId xmlns:a16="http://schemas.microsoft.com/office/drawing/2014/main" id="{5985321A-BA5F-1D0E-9A6D-02BB8C29A85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15200" y="1471366"/>
            <a:ext cx="4115562" cy="4115562"/>
          </a:xfrm>
          <a:prstGeom prst="rect">
            <a:avLst/>
          </a:prstGeom>
        </p:spPr>
      </p:pic>
      <p:sp>
        <p:nvSpPr>
          <p:cNvPr id="8" name="TextBox 7">
            <a:extLst>
              <a:ext uri="{FF2B5EF4-FFF2-40B4-BE49-F238E27FC236}">
                <a16:creationId xmlns:a16="http://schemas.microsoft.com/office/drawing/2014/main" id="{69DF2875-E3E0-C034-3836-4C0F1C1D7A32}"/>
              </a:ext>
            </a:extLst>
          </p:cNvPr>
          <p:cNvSpPr txBox="1"/>
          <p:nvPr/>
        </p:nvSpPr>
        <p:spPr>
          <a:xfrm>
            <a:off x="643278" y="6217920"/>
            <a:ext cx="9656191" cy="276999"/>
          </a:xfrm>
          <a:prstGeom prst="rect">
            <a:avLst/>
          </a:prstGeom>
          <a:noFill/>
        </p:spPr>
        <p:txBody>
          <a:bodyPr wrap="square" rtlCol="0">
            <a:spAutoFit/>
          </a:bodyPr>
          <a:lstStyle/>
          <a:p>
            <a:r>
              <a:rPr lang="en-US" sz="1200" dirty="0"/>
              <a:t>Source: </a:t>
            </a:r>
            <a:r>
              <a:rPr lang="en-US" sz="1200" dirty="0">
                <a:hlinkClick r:id="rId4"/>
              </a:rPr>
              <a:t>https://</a:t>
            </a:r>
            <a:r>
              <a:rPr lang="en-US" sz="1200" dirty="0" err="1">
                <a:hlinkClick r:id="rId4"/>
              </a:rPr>
              <a:t>www.ahrq.gov</a:t>
            </a:r>
            <a:r>
              <a:rPr lang="en-US" sz="1200" dirty="0">
                <a:hlinkClick r:id="rId4"/>
              </a:rPr>
              <a:t>/prevention/guidelines/tobacco/5rs.html</a:t>
            </a:r>
            <a:endParaRPr lang="en-US" sz="1200" dirty="0"/>
          </a:p>
        </p:txBody>
      </p:sp>
    </p:spTree>
    <p:extLst>
      <p:ext uri="{BB962C8B-B14F-4D97-AF65-F5344CB8AC3E}">
        <p14:creationId xmlns:p14="http://schemas.microsoft.com/office/powerpoint/2010/main" val="8819526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C957CBA-B54E-4C82-EA11-051F2865AD52}"/>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NRT or Bupropion</a:t>
            </a:r>
          </a:p>
        </p:txBody>
      </p:sp>
      <p:pic>
        <p:nvPicPr>
          <p:cNvPr id="5" name="Content Placeholder 4">
            <a:extLst>
              <a:ext uri="{FF2B5EF4-FFF2-40B4-BE49-F238E27FC236}">
                <a16:creationId xmlns:a16="http://schemas.microsoft.com/office/drawing/2014/main" id="{E1935F18-7ADD-12E7-8DF6-9ED649C42409}"/>
              </a:ext>
            </a:extLst>
          </p:cNvPr>
          <p:cNvPicPr>
            <a:picLocks noGrp="1" noChangeAspect="1"/>
          </p:cNvPicPr>
          <p:nvPr>
            <p:ph idx="1"/>
          </p:nvPr>
        </p:nvPicPr>
        <p:blipFill>
          <a:blip r:embed="rId3"/>
          <a:srcRect/>
          <a:stretch>
            <a:fillRect/>
          </a:stretch>
        </p:blipFill>
        <p:spPr>
          <a:xfrm>
            <a:off x="4502428" y="1174455"/>
            <a:ext cx="7225748" cy="4509090"/>
          </a:xfrm>
          <a:prstGeom prst="rect">
            <a:avLst/>
          </a:prstGeom>
        </p:spPr>
      </p:pic>
      <p:sp>
        <p:nvSpPr>
          <p:cNvPr id="7" name="TextBox 6">
            <a:extLst>
              <a:ext uri="{FF2B5EF4-FFF2-40B4-BE49-F238E27FC236}">
                <a16:creationId xmlns:a16="http://schemas.microsoft.com/office/drawing/2014/main" id="{5E22662B-9B69-41B2-4130-8B0E5BDFD247}"/>
              </a:ext>
            </a:extLst>
          </p:cNvPr>
          <p:cNvSpPr txBox="1"/>
          <p:nvPr/>
        </p:nvSpPr>
        <p:spPr>
          <a:xfrm>
            <a:off x="4323064" y="5970690"/>
            <a:ext cx="7656391" cy="600164"/>
          </a:xfrm>
          <a:prstGeom prst="rect">
            <a:avLst/>
          </a:prstGeom>
          <a:noFill/>
        </p:spPr>
        <p:txBody>
          <a:bodyPr wrap="square">
            <a:spAutoFit/>
          </a:bodyPr>
          <a:lstStyle/>
          <a:p>
            <a:r>
              <a:rPr lang="en-US" sz="1100" b="0" i="0" u="none" strike="noStrike" dirty="0">
                <a:solidFill>
                  <a:schemeClr val="tx1"/>
                </a:solidFill>
                <a:effectLst/>
                <a:latin typeface="+mn-lt"/>
              </a:rPr>
              <a:t>Source: Plum C, </a:t>
            </a:r>
            <a:r>
              <a:rPr lang="en-US" sz="1100" b="0" i="0" u="none" strike="noStrike" dirty="0" err="1">
                <a:solidFill>
                  <a:schemeClr val="tx1"/>
                </a:solidFill>
                <a:effectLst/>
                <a:latin typeface="+mn-lt"/>
              </a:rPr>
              <a:t>Stolbrink</a:t>
            </a:r>
            <a:r>
              <a:rPr lang="en-US" sz="1100" b="0" i="0" u="none" strike="noStrike" dirty="0">
                <a:solidFill>
                  <a:schemeClr val="tx1"/>
                </a:solidFill>
                <a:effectLst/>
                <a:latin typeface="+mn-lt"/>
              </a:rPr>
              <a:t> M, Ozoh O, Jayasooriya S, Nightingale R, Mortimer K, Halpin D. Availability, cost and affordability of essential medicines for smoking cessation in low-income and middle-income countries: a cross-sectional study. Thorax. 2025 Mar 18;80(4):248-250. </a:t>
            </a:r>
            <a:r>
              <a:rPr lang="en-US" sz="1100" b="0" i="0" u="none" strike="noStrike" dirty="0" err="1">
                <a:solidFill>
                  <a:schemeClr val="tx1"/>
                </a:solidFill>
                <a:effectLst/>
                <a:latin typeface="+mn-lt"/>
              </a:rPr>
              <a:t>doi</a:t>
            </a:r>
            <a:r>
              <a:rPr lang="en-US" sz="1100" b="0" i="0" u="none" strike="noStrike" dirty="0">
                <a:solidFill>
                  <a:schemeClr val="tx1"/>
                </a:solidFill>
                <a:effectLst/>
                <a:latin typeface="+mn-lt"/>
              </a:rPr>
              <a:t>: 10.1136/thorax-2024-222391. PMID: 39900489; PMCID: PMC12015041.</a:t>
            </a:r>
            <a:endParaRPr lang="en-US" sz="1100" dirty="0"/>
          </a:p>
        </p:txBody>
      </p:sp>
    </p:spTree>
    <p:extLst>
      <p:ext uri="{BB962C8B-B14F-4D97-AF65-F5344CB8AC3E}">
        <p14:creationId xmlns:p14="http://schemas.microsoft.com/office/powerpoint/2010/main" val="28748141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12ED689C-FE7A-8F02-D933-A70FE6B87ED4}"/>
              </a:ext>
            </a:extLst>
          </p:cNvPr>
          <p:cNvPicPr>
            <a:picLocks noGrp="1" noChangeAspect="1"/>
          </p:cNvPicPr>
          <p:nvPr>
            <p:ph idx="1"/>
          </p:nvPr>
        </p:nvPicPr>
        <p:blipFill>
          <a:blip r:embed="rId3"/>
          <a:stretch>
            <a:fillRect/>
          </a:stretch>
        </p:blipFill>
        <p:spPr>
          <a:xfrm>
            <a:off x="1880680" y="457200"/>
            <a:ext cx="8430639" cy="5943600"/>
          </a:xfrm>
          <a:prstGeom prst="rect">
            <a:avLst/>
          </a:prstGeom>
        </p:spPr>
      </p:pic>
    </p:spTree>
    <p:extLst>
      <p:ext uri="{BB962C8B-B14F-4D97-AF65-F5344CB8AC3E}">
        <p14:creationId xmlns:p14="http://schemas.microsoft.com/office/powerpoint/2010/main" val="34656445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8E4641-FBA1-9F70-B248-51DC1BC23680}"/>
              </a:ext>
            </a:extLst>
          </p:cNvPr>
          <p:cNvSpPr>
            <a:spLocks noGrp="1"/>
          </p:cNvSpPr>
          <p:nvPr>
            <p:ph type="title"/>
          </p:nvPr>
        </p:nvSpPr>
        <p:spPr>
          <a:xfrm>
            <a:off x="5297762" y="329184"/>
            <a:ext cx="6251110" cy="1783080"/>
          </a:xfrm>
        </p:spPr>
        <p:txBody>
          <a:bodyPr anchor="b">
            <a:normAutofit/>
          </a:bodyPr>
          <a:lstStyle/>
          <a:p>
            <a:r>
              <a:rPr lang="en-US" sz="5400"/>
              <a:t>Why We Must Help</a:t>
            </a:r>
          </a:p>
        </p:txBody>
      </p:sp>
      <p:pic>
        <p:nvPicPr>
          <p:cNvPr id="34" name="Picture 33">
            <a:extLst>
              <a:ext uri="{FF2B5EF4-FFF2-40B4-BE49-F238E27FC236}">
                <a16:creationId xmlns:a16="http://schemas.microsoft.com/office/drawing/2014/main" id="{F4487211-7F40-AD72-FC6E-0BFBD45303A3}"/>
              </a:ext>
            </a:extLst>
          </p:cNvPr>
          <p:cNvPicPr>
            <a:picLocks noChangeAspect="1"/>
          </p:cNvPicPr>
          <p:nvPr/>
        </p:nvPicPr>
        <p:blipFill>
          <a:blip r:embed="rId3">
            <a:extLst>
              <a:ext uri="{28A0092B-C50C-407E-A947-70E740481C1C}">
                <a14:useLocalDpi xmlns:a14="http://schemas.microsoft.com/office/drawing/2010/main"/>
              </a:ext>
              <a:ext uri="{837473B0-CC2E-450A-ABE3-18F120FF3D39}">
                <a1611:picAttrSrcUrl xmlns:a1611="http://schemas.microsoft.com/office/drawing/2016/11/main" r:id="rId4"/>
              </a:ext>
            </a:extLst>
          </a:blip>
          <a:srcRect/>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40"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97AEA65-CC7E-5F74-9BCE-EF1353B3F4E4}"/>
              </a:ext>
            </a:extLst>
          </p:cNvPr>
          <p:cNvSpPr>
            <a:spLocks noGrp="1"/>
          </p:cNvSpPr>
          <p:nvPr>
            <p:ph idx="1"/>
          </p:nvPr>
        </p:nvSpPr>
        <p:spPr>
          <a:xfrm>
            <a:off x="5297762" y="2706624"/>
            <a:ext cx="6251110" cy="3483864"/>
          </a:xfrm>
        </p:spPr>
        <p:txBody>
          <a:bodyPr>
            <a:normAutofit/>
          </a:bodyPr>
          <a:lstStyle/>
          <a:p>
            <a:pPr>
              <a:buNone/>
            </a:pPr>
            <a:r>
              <a:rPr lang="en-US" sz="2400" b="1" i="0" u="none" strike="noStrike" dirty="0">
                <a:effectLst/>
              </a:rPr>
              <a:t>Tobacco &amp; LMICs: Growing Crisis</a:t>
            </a:r>
          </a:p>
          <a:p>
            <a:r>
              <a:rPr lang="en-US" sz="1800" b="1" i="0" u="none" strike="noStrike">
                <a:effectLst/>
              </a:rPr>
              <a:t>1.1B</a:t>
            </a:r>
            <a:r>
              <a:rPr lang="en-US" sz="1800" b="1" i="0" u="none" strike="noStrike" dirty="0">
                <a:effectLst/>
              </a:rPr>
              <a:t>+ smokers worldwide</a:t>
            </a:r>
            <a:r>
              <a:rPr lang="en-US" sz="1800" b="0" i="0" u="none" strike="noStrike" dirty="0">
                <a:effectLst/>
              </a:rPr>
              <a:t>, 80% in LMICs</a:t>
            </a:r>
          </a:p>
          <a:p>
            <a:r>
              <a:rPr lang="en-US" sz="1800" b="1" dirty="0"/>
              <a:t>80% of the world's 1.3 billion tobacco users </a:t>
            </a:r>
            <a:r>
              <a:rPr lang="en-US" sz="1800" dirty="0"/>
              <a:t>now live in LMICs </a:t>
            </a:r>
          </a:p>
          <a:p>
            <a:r>
              <a:rPr lang="en-US" sz="1800" b="1" i="0" u="none" strike="noStrike" dirty="0">
                <a:effectLst/>
              </a:rPr>
              <a:t>60% of child deaths from SHS</a:t>
            </a:r>
            <a:r>
              <a:rPr lang="en-US" sz="1800" b="0" i="0" u="none" strike="noStrike" dirty="0">
                <a:effectLst/>
              </a:rPr>
              <a:t> in Africa &amp; SE Asia</a:t>
            </a:r>
          </a:p>
          <a:p>
            <a:pPr>
              <a:buFont typeface="Arial" panose="020B0604020202020204" pitchFamily="34" charset="0"/>
              <a:buChar char="•"/>
            </a:pPr>
            <a:r>
              <a:rPr lang="en-US" sz="1800" b="1" i="0" u="none" strike="noStrike" dirty="0">
                <a:effectLst/>
              </a:rPr>
              <a:t>Smoking deepens poverty</a:t>
            </a:r>
            <a:r>
              <a:rPr lang="en-US" sz="1800" b="0" i="0" u="none" strike="noStrike" dirty="0">
                <a:effectLst/>
              </a:rPr>
              <a:t>—less spent on healthcare, food, &amp; education</a:t>
            </a:r>
          </a:p>
          <a:p>
            <a:pPr>
              <a:buFont typeface="Arial" panose="020B0604020202020204" pitchFamily="34" charset="0"/>
              <a:buChar char="•"/>
            </a:pPr>
            <a:r>
              <a:rPr lang="en-US" sz="1800" b="1" i="0" u="none" strike="noStrike" dirty="0">
                <a:effectLst/>
              </a:rPr>
              <a:t>Weak tobacco control</a:t>
            </a:r>
            <a:r>
              <a:rPr lang="en-US" sz="1800" b="0" i="0" u="none" strike="noStrike" dirty="0">
                <a:effectLst/>
              </a:rPr>
              <a:t> in LMICs vs. high-income countries</a:t>
            </a:r>
          </a:p>
          <a:p>
            <a:pPr>
              <a:buFont typeface="Arial" panose="020B0604020202020204" pitchFamily="34" charset="0"/>
              <a:buChar char="•"/>
            </a:pPr>
            <a:r>
              <a:rPr lang="en-US" sz="1800" b="1" i="0" u="none" strike="noStrike" dirty="0">
                <a:effectLst/>
              </a:rPr>
              <a:t>Tobacco industry is expanding</a:t>
            </a:r>
            <a:r>
              <a:rPr lang="en-US" sz="1800" b="0" i="0" u="none" strike="noStrike" dirty="0">
                <a:effectLst/>
              </a:rPr>
              <a:t> in Asia, Africa, &amp; Middle East</a:t>
            </a:r>
          </a:p>
          <a:p>
            <a:pPr>
              <a:buFont typeface="Arial" panose="020B0604020202020204" pitchFamily="34" charset="0"/>
              <a:buChar char="•"/>
            </a:pPr>
            <a:endParaRPr lang="en-US" sz="1900" dirty="0">
              <a:effectLst/>
              <a:latin typeface="ArialMT"/>
            </a:endParaRPr>
          </a:p>
        </p:txBody>
      </p:sp>
      <p:sp>
        <p:nvSpPr>
          <p:cNvPr id="6" name="TextBox 5">
            <a:extLst>
              <a:ext uri="{FF2B5EF4-FFF2-40B4-BE49-F238E27FC236}">
                <a16:creationId xmlns:a16="http://schemas.microsoft.com/office/drawing/2014/main" id="{A0F9B3FA-C4A0-15EB-8B16-AED2095F28AD}"/>
              </a:ext>
            </a:extLst>
          </p:cNvPr>
          <p:cNvSpPr txBox="1"/>
          <p:nvPr/>
        </p:nvSpPr>
        <p:spPr>
          <a:xfrm>
            <a:off x="4657345" y="6245352"/>
            <a:ext cx="7118342" cy="276999"/>
          </a:xfrm>
          <a:prstGeom prst="rect">
            <a:avLst/>
          </a:prstGeom>
          <a:noFill/>
        </p:spPr>
        <p:txBody>
          <a:bodyPr wrap="square" rtlCol="0">
            <a:spAutoFit/>
          </a:bodyPr>
          <a:lstStyle/>
          <a:p>
            <a:r>
              <a:rPr lang="en-US" sz="1200" dirty="0"/>
              <a:t>Source: Action on Smoking and Health, Tobacco and the Developing World</a:t>
            </a:r>
          </a:p>
        </p:txBody>
      </p:sp>
      <p:sp>
        <p:nvSpPr>
          <p:cNvPr id="7" name="TextBox 6">
            <a:extLst>
              <a:ext uri="{FF2B5EF4-FFF2-40B4-BE49-F238E27FC236}">
                <a16:creationId xmlns:a16="http://schemas.microsoft.com/office/drawing/2014/main" id="{43E079CF-CA67-8EB1-13BB-DFB69BCCEBA7}"/>
              </a:ext>
            </a:extLst>
          </p:cNvPr>
          <p:cNvSpPr txBox="1"/>
          <p:nvPr/>
        </p:nvSpPr>
        <p:spPr>
          <a:xfrm>
            <a:off x="1" y="6858000"/>
            <a:ext cx="4657344" cy="230832"/>
          </a:xfrm>
          <a:prstGeom prst="rect">
            <a:avLst/>
          </a:prstGeom>
          <a:noFill/>
        </p:spPr>
        <p:txBody>
          <a:bodyPr wrap="square" rtlCol="0">
            <a:spAutoFit/>
          </a:bodyPr>
          <a:lstStyle/>
          <a:p>
            <a:r>
              <a:rPr lang="en-US" sz="900">
                <a:hlinkClick r:id="rId4" tooltip="https://culturacientifica.com/2019/10/03/adulterar-los-cigarrillos-electronicos-te-puede-matar/vape-god/"/>
              </a:rPr>
              <a:t>This Photo</a:t>
            </a:r>
            <a:r>
              <a:rPr lang="en-US" sz="900"/>
              <a:t> by Unknown Author is licensed under </a:t>
            </a:r>
            <a:r>
              <a:rPr lang="en-US" sz="900">
                <a:hlinkClick r:id="rId5" tooltip="https://creativecommons.org/licenses/by-nc-nd/3.0/"/>
              </a:rPr>
              <a:t>CC BY-NC-ND</a:t>
            </a:r>
            <a:endParaRPr lang="en-US" sz="900"/>
          </a:p>
        </p:txBody>
      </p:sp>
    </p:spTree>
    <p:extLst>
      <p:ext uri="{BB962C8B-B14F-4D97-AF65-F5344CB8AC3E}">
        <p14:creationId xmlns:p14="http://schemas.microsoft.com/office/powerpoint/2010/main" val="30070754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group of people sitting together&#10;&#10;Description automatically generated with low confidence">
            <a:extLst>
              <a:ext uri="{FF2B5EF4-FFF2-40B4-BE49-F238E27FC236}">
                <a16:creationId xmlns:a16="http://schemas.microsoft.com/office/drawing/2014/main" id="{F5DF90C7-C517-7E33-4FC5-621098162D73}"/>
              </a:ext>
            </a:extLst>
          </p:cNvPr>
          <p:cNvPicPr>
            <a:picLocks noChangeAspect="1"/>
          </p:cNvPicPr>
          <p:nvPr/>
        </p:nvPicPr>
        <p:blipFill rotWithShape="1">
          <a:blip r:embed="rId3">
            <a:alphaModFix amt="35000"/>
            <a:extLst>
              <a:ext uri="{BEBA8EAE-BF5A-486C-A8C5-ECC9F3942E4B}">
                <a14:imgProps xmlns:a14="http://schemas.microsoft.com/office/drawing/2010/main">
                  <a14:imgLayer r:embed="rId4">
                    <a14:imgEffect>
                      <a14:saturation sat="190000"/>
                    </a14:imgEffect>
                  </a14:imgLayer>
                </a14:imgProps>
              </a:ext>
              <a:ext uri="{28A0092B-C50C-407E-A947-70E740481C1C}">
                <a14:useLocalDpi xmlns:a14="http://schemas.microsoft.com/office/drawing/2010/main"/>
              </a:ext>
            </a:extLst>
          </a:blip>
          <a:srcRect/>
          <a:stretch/>
        </p:blipFill>
        <p:spPr>
          <a:xfrm>
            <a:off x="20" y="1"/>
            <a:ext cx="12191980" cy="6857999"/>
          </a:xfrm>
          <a:prstGeom prst="rect">
            <a:avLst/>
          </a:prstGeom>
          <a:effectLst>
            <a:glow>
              <a:schemeClr val="accent1"/>
            </a:glow>
            <a:reflection endPos="0" dir="5400000" sy="-100000" algn="bl" rotWithShape="0"/>
            <a:softEdge rad="337546"/>
          </a:effectLst>
        </p:spPr>
      </p:pic>
      <p:sp>
        <p:nvSpPr>
          <p:cNvPr id="2" name="Title 1">
            <a:extLst>
              <a:ext uri="{FF2B5EF4-FFF2-40B4-BE49-F238E27FC236}">
                <a16:creationId xmlns:a16="http://schemas.microsoft.com/office/drawing/2014/main" id="{FAFA7461-B388-F020-C791-3DD0D9E99175}"/>
              </a:ext>
            </a:extLst>
          </p:cNvPr>
          <p:cNvSpPr>
            <a:spLocks noGrp="1"/>
          </p:cNvSpPr>
          <p:nvPr>
            <p:ph type="title"/>
          </p:nvPr>
        </p:nvSpPr>
        <p:spPr>
          <a:xfrm>
            <a:off x="838201" y="1065862"/>
            <a:ext cx="3313164" cy="4726276"/>
          </a:xfrm>
        </p:spPr>
        <p:txBody>
          <a:bodyPr>
            <a:normAutofit/>
          </a:bodyPr>
          <a:lstStyle/>
          <a:p>
            <a:pPr algn="r"/>
            <a:r>
              <a:rPr lang="en-US" sz="4000" dirty="0">
                <a:solidFill>
                  <a:srgbClr val="FFFFFF"/>
                </a:solidFill>
              </a:rPr>
              <a:t>Most Importantly…</a:t>
            </a:r>
          </a:p>
        </p:txBody>
      </p:sp>
      <p:cxnSp>
        <p:nvCxnSpPr>
          <p:cNvPr id="29" name="Straight Connector 28">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22" name="Content Placeholder 8">
            <a:extLst>
              <a:ext uri="{FF2B5EF4-FFF2-40B4-BE49-F238E27FC236}">
                <a16:creationId xmlns:a16="http://schemas.microsoft.com/office/drawing/2014/main" id="{0A768A14-8A6B-E8D0-4E5E-E80E5742DC08}"/>
              </a:ext>
            </a:extLst>
          </p:cNvPr>
          <p:cNvSpPr>
            <a:spLocks noGrp="1"/>
          </p:cNvSpPr>
          <p:nvPr>
            <p:ph idx="1"/>
          </p:nvPr>
        </p:nvSpPr>
        <p:spPr>
          <a:xfrm>
            <a:off x="5155379" y="1065862"/>
            <a:ext cx="5744685" cy="4726276"/>
          </a:xfrm>
        </p:spPr>
        <p:txBody>
          <a:bodyPr anchor="ctr">
            <a:normAutofit/>
          </a:bodyPr>
          <a:lstStyle/>
          <a:p>
            <a:pPr marL="0" indent="0">
              <a:buNone/>
            </a:pPr>
            <a:r>
              <a:rPr lang="en-US" sz="2000" dirty="0">
                <a:solidFill>
                  <a:srgbClr val="FFFFFF"/>
                </a:solidFill>
              </a:rPr>
              <a:t>Ask your patient if you can pray for him</a:t>
            </a:r>
          </a:p>
          <a:p>
            <a:endParaRPr lang="en-US" sz="2000" dirty="0">
              <a:solidFill>
                <a:srgbClr val="FFFFFF"/>
              </a:solidFill>
            </a:endParaRPr>
          </a:p>
        </p:txBody>
      </p:sp>
    </p:spTree>
    <p:extLst>
      <p:ext uri="{BB962C8B-B14F-4D97-AF65-F5344CB8AC3E}">
        <p14:creationId xmlns:p14="http://schemas.microsoft.com/office/powerpoint/2010/main" val="3641012870"/>
      </p:ext>
    </p:extLst>
  </p:cSld>
  <p:clrMapOvr>
    <a:overrideClrMapping bg1="dk1" tx1="lt1" bg2="dk2" tx2="lt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Yellow and blue symbols">
            <a:extLst>
              <a:ext uri="{FF2B5EF4-FFF2-40B4-BE49-F238E27FC236}">
                <a16:creationId xmlns:a16="http://schemas.microsoft.com/office/drawing/2014/main" id="{23BD2A2C-E7C0-50B6-565F-70AEF1F6DBFB}"/>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5BE7EA-CBDE-F98C-7771-7D6591F4879A}"/>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a:solidFill>
                  <a:srgbClr val="FFFFFF"/>
                </a:solidFill>
              </a:rPr>
              <a:t>Questions/Discussion</a:t>
            </a:r>
          </a:p>
        </p:txBody>
      </p:sp>
    </p:spTree>
    <p:extLst>
      <p:ext uri="{BB962C8B-B14F-4D97-AF65-F5344CB8AC3E}">
        <p14:creationId xmlns:p14="http://schemas.microsoft.com/office/powerpoint/2010/main" val="22459470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A90994-C21B-73F7-7477-255B93DFBEC4}"/>
              </a:ext>
            </a:extLst>
          </p:cNvPr>
          <p:cNvSpPr>
            <a:spLocks noGrp="1"/>
          </p:cNvSpPr>
          <p:nvPr>
            <p:ph type="title"/>
          </p:nvPr>
        </p:nvSpPr>
        <p:spPr>
          <a:xfrm>
            <a:off x="372140" y="586855"/>
            <a:ext cx="3295948" cy="3379089"/>
          </a:xfrm>
        </p:spPr>
        <p:txBody>
          <a:bodyPr anchor="b">
            <a:normAutofit/>
          </a:bodyPr>
          <a:lstStyle/>
          <a:p>
            <a:pPr algn="r"/>
            <a:r>
              <a:rPr lang="en-US" sz="4000" dirty="0">
                <a:solidFill>
                  <a:srgbClr val="FFFFFF"/>
                </a:solidFill>
              </a:rPr>
              <a:t>Recommended Resources</a:t>
            </a:r>
          </a:p>
        </p:txBody>
      </p:sp>
      <p:sp>
        <p:nvSpPr>
          <p:cNvPr id="3" name="Content Placeholder 2">
            <a:extLst>
              <a:ext uri="{FF2B5EF4-FFF2-40B4-BE49-F238E27FC236}">
                <a16:creationId xmlns:a16="http://schemas.microsoft.com/office/drawing/2014/main" id="{D6289D74-C7F8-7318-A8DB-5CBAF3F84D11}"/>
              </a:ext>
            </a:extLst>
          </p:cNvPr>
          <p:cNvSpPr>
            <a:spLocks noGrp="1"/>
          </p:cNvSpPr>
          <p:nvPr>
            <p:ph idx="1"/>
          </p:nvPr>
        </p:nvSpPr>
        <p:spPr>
          <a:xfrm>
            <a:off x="4810259" y="649480"/>
            <a:ext cx="6555347" cy="5546047"/>
          </a:xfrm>
        </p:spPr>
        <p:txBody>
          <a:bodyPr anchor="ctr">
            <a:normAutofit/>
          </a:bodyPr>
          <a:lstStyle/>
          <a:p>
            <a:r>
              <a:rPr lang="en-US" sz="2000" dirty="0">
                <a:effectLst/>
              </a:rPr>
              <a:t>Toolkit for Delivering the 5A’s and 5R’s Brief </a:t>
            </a:r>
            <a:r>
              <a:rPr lang="en-US" sz="2000" dirty="0"/>
              <a:t>T</a:t>
            </a:r>
            <a:r>
              <a:rPr lang="en-US" sz="2000" dirty="0">
                <a:effectLst/>
              </a:rPr>
              <a:t>obacco </a:t>
            </a:r>
            <a:r>
              <a:rPr lang="en-US" sz="2000" dirty="0"/>
              <a:t>I</a:t>
            </a:r>
            <a:r>
              <a:rPr lang="en-US" sz="2000" dirty="0">
                <a:effectLst/>
              </a:rPr>
              <a:t>nterventions in Primary </a:t>
            </a:r>
            <a:r>
              <a:rPr lang="en-US" sz="2000" dirty="0"/>
              <a:t>C</a:t>
            </a:r>
            <a:r>
              <a:rPr lang="en-US" sz="2000" dirty="0">
                <a:effectLst/>
              </a:rPr>
              <a:t>are, WHO, 2014</a:t>
            </a:r>
          </a:p>
          <a:p>
            <a:r>
              <a:rPr lang="en-US" sz="2000" b="0" i="0" u="none" strike="noStrike" dirty="0">
                <a:effectLst/>
              </a:rPr>
              <a:t>Pharmacological Approach to Smoking Cessation: An Updated Review for Daily Clinical Practice. </a:t>
            </a:r>
            <a:r>
              <a:rPr lang="en-US" sz="2000" b="0" i="0" u="none" strike="noStrike" dirty="0" err="1">
                <a:effectLst/>
              </a:rPr>
              <a:t>Giulietti</a:t>
            </a:r>
            <a:r>
              <a:rPr lang="en-US" sz="2000" b="0" i="0" u="none" strike="noStrike" dirty="0">
                <a:effectLst/>
              </a:rPr>
              <a:t> F, </a:t>
            </a:r>
            <a:r>
              <a:rPr lang="en-US" sz="2000" b="0" i="0" u="none" strike="noStrike" dirty="0" err="1">
                <a:effectLst/>
              </a:rPr>
              <a:t>Filipponi</a:t>
            </a:r>
            <a:r>
              <a:rPr lang="en-US" sz="2000" b="0" i="0" u="none" strike="noStrike" dirty="0">
                <a:effectLst/>
              </a:rPr>
              <a:t> A, </a:t>
            </a:r>
            <a:r>
              <a:rPr lang="en-US" sz="2000" b="0" i="0" u="none" strike="noStrike" dirty="0" err="1">
                <a:effectLst/>
              </a:rPr>
              <a:t>Rosettani</a:t>
            </a:r>
            <a:r>
              <a:rPr lang="en-US" sz="2000" b="0" i="0" u="none" strike="noStrike" dirty="0">
                <a:effectLst/>
              </a:rPr>
              <a:t> G, Giordano P, </a:t>
            </a:r>
            <a:r>
              <a:rPr lang="en-US" sz="2000" b="0" i="0" u="none" strike="noStrike" dirty="0" err="1">
                <a:effectLst/>
              </a:rPr>
              <a:t>Iacoacci</a:t>
            </a:r>
            <a:r>
              <a:rPr lang="en-US" sz="2000" b="0" i="0" u="none" strike="noStrike" dirty="0">
                <a:effectLst/>
              </a:rPr>
              <a:t> C, </a:t>
            </a:r>
            <a:r>
              <a:rPr lang="en-US" sz="2000" b="0" i="0" u="none" strike="noStrike" dirty="0" err="1">
                <a:effectLst/>
              </a:rPr>
              <a:t>Spannella</a:t>
            </a:r>
            <a:r>
              <a:rPr lang="en-US" sz="2000" b="0" i="0" u="none" strike="noStrike" dirty="0">
                <a:effectLst/>
              </a:rPr>
              <a:t> F, </a:t>
            </a:r>
            <a:r>
              <a:rPr lang="en-US" sz="2000" b="0" i="0" u="none" strike="noStrike" dirty="0" err="1">
                <a:effectLst/>
              </a:rPr>
              <a:t>Sarzani</a:t>
            </a:r>
            <a:r>
              <a:rPr lang="en-US" sz="2000" b="0" i="0" u="none" strike="noStrike" dirty="0">
                <a:effectLst/>
              </a:rPr>
              <a:t> R. </a:t>
            </a:r>
          </a:p>
          <a:p>
            <a:r>
              <a:rPr lang="en-US" sz="2000" b="0" i="0" u="none" strike="noStrike" dirty="0">
                <a:effectLst/>
              </a:rPr>
              <a:t>Spatial, temporal, and demographic patterns in prevalence of smoking tobacco use and attributable disease burden in 204 countries and territories, 1990–2019: a systematic analysis from the Global Burden of Disease Study, GBD 2019 Tobacco Collaborators</a:t>
            </a:r>
          </a:p>
          <a:p>
            <a:r>
              <a:rPr lang="en-US" sz="2000" dirty="0"/>
              <a:t>Pipe AL, Evans W, Papadakis, Smoking cessation: health system challenges and opportunities, Tobacco Control 2022;31</a:t>
            </a:r>
            <a:r>
              <a:rPr lang="en-US" sz="2000" b="1" dirty="0"/>
              <a:t>:</a:t>
            </a:r>
            <a:r>
              <a:rPr lang="en-US" sz="2000" dirty="0"/>
              <a:t>340-347</a:t>
            </a:r>
          </a:p>
        </p:txBody>
      </p:sp>
    </p:spTree>
    <p:extLst>
      <p:ext uri="{BB962C8B-B14F-4D97-AF65-F5344CB8AC3E}">
        <p14:creationId xmlns:p14="http://schemas.microsoft.com/office/powerpoint/2010/main" val="31498712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27854</TotalTime>
  <Words>4888</Words>
  <Application>Microsoft Macintosh PowerPoint</Application>
  <PresentationFormat>Widescreen</PresentationFormat>
  <Paragraphs>333</Paragraphs>
  <Slides>33</Slides>
  <Notes>32</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33</vt:i4>
      </vt:variant>
    </vt:vector>
  </HeadingPairs>
  <TitlesOfParts>
    <vt:vector size="49" baseType="lpstr">
      <vt:lpstr>Arial</vt:lpstr>
      <vt:lpstr>Arial</vt:lpstr>
      <vt:lpstr>ArialMT</vt:lpstr>
      <vt:lpstr>BlinkMacSystemFont</vt:lpstr>
      <vt:lpstr>Calibri</vt:lpstr>
      <vt:lpstr>Calibri Light</vt:lpstr>
      <vt:lpstr>Din</vt:lpstr>
      <vt:lpstr>Gibson-Regular</vt:lpstr>
      <vt:lpstr>interfaceregular</vt:lpstr>
      <vt:lpstr>interstateregular</vt:lpstr>
      <vt:lpstr>nyt-cheltenham</vt:lpstr>
      <vt:lpstr>nyt-imperial</vt:lpstr>
      <vt:lpstr>OfficinaSansStd</vt:lpstr>
      <vt:lpstr>Oswald</vt:lpstr>
      <vt:lpstr>sofia-pro</vt:lpstr>
      <vt:lpstr>Office Theme</vt:lpstr>
      <vt:lpstr>Global Burden of Tobacco Use</vt:lpstr>
      <vt:lpstr>Objectives</vt:lpstr>
      <vt:lpstr>Magnitude of Tobacco Use</vt:lpstr>
      <vt:lpstr>Countries with the Highest % of Smokers</vt:lpstr>
      <vt:lpstr>PowerPoint Presentation</vt:lpstr>
      <vt:lpstr>Male Smokers and Sexual Health</vt:lpstr>
      <vt:lpstr>Women and Smoking—A Gender Perspective</vt:lpstr>
      <vt:lpstr>Teen Smokers aged 13-15</vt:lpstr>
      <vt:lpstr>PowerPoint Presentation</vt:lpstr>
      <vt:lpstr>PowerPoint Presentation</vt:lpstr>
      <vt:lpstr>Nicotine and Mental Health Among Adolescents</vt:lpstr>
      <vt:lpstr>Disease burden related to smoking</vt:lpstr>
      <vt:lpstr>PowerPoint Presentation</vt:lpstr>
      <vt:lpstr>Types of smoke exposure</vt:lpstr>
      <vt:lpstr>Risks of Secondhand Smoke Exposure</vt:lpstr>
      <vt:lpstr>Health Effects of Thirdhand Smoke Exposure</vt:lpstr>
      <vt:lpstr>Dangers of Hookah, Shisha, Nargile</vt:lpstr>
      <vt:lpstr>Tobacco Control Policies-Do they work?</vt:lpstr>
      <vt:lpstr>Barriers to Promoting Smoking Cessation in Developing Countries</vt:lpstr>
      <vt:lpstr>Clinician Barriers to Helping Pts. Quit</vt:lpstr>
      <vt:lpstr>Tobacco Use Among Doctors</vt:lpstr>
      <vt:lpstr>Patient’s Barriers to Quitting Smoking</vt:lpstr>
      <vt:lpstr>Our Role in Tobacco Cessation</vt:lpstr>
      <vt:lpstr>Know Your Patient’s Dependence Level</vt:lpstr>
      <vt:lpstr>Our Role as Healthcare Worker – The 5A’s</vt:lpstr>
      <vt:lpstr>STAR Method--Develop a Quit Plan</vt:lpstr>
      <vt:lpstr>5 Rs of Motivation to Quit Smoking</vt:lpstr>
      <vt:lpstr>NRT or Bupropion</vt:lpstr>
      <vt:lpstr>PowerPoint Presentation</vt:lpstr>
      <vt:lpstr>Why We Must Help</vt:lpstr>
      <vt:lpstr>Most Importantly…</vt:lpstr>
      <vt:lpstr>Questions/Discussion</vt:lpstr>
      <vt:lpstr>Recommended Resources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Burden of Tobacco Use</dc:title>
  <dc:subject/>
  <dc:creator>Brett &amp; Cathy Hoelzer</dc:creator>
  <cp:keywords/>
  <dc:description/>
  <cp:lastModifiedBy>Catherine Hoelzer</cp:lastModifiedBy>
  <cp:revision>54</cp:revision>
  <cp:lastPrinted>2026-11-06T19:48:37Z</cp:lastPrinted>
  <dcterms:created xsi:type="dcterms:W3CDTF">2022-09-09T17:25:28Z</dcterms:created>
  <dcterms:modified xsi:type="dcterms:W3CDTF">2026-11-06T19:55:12Z</dcterms:modified>
  <cp:category/>
</cp:coreProperties>
</file>