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27"/>
  </p:notesMasterIdLst>
  <p:sldIdLst>
    <p:sldId id="287" r:id="rId3"/>
    <p:sldId id="281" r:id="rId4"/>
    <p:sldId id="396" r:id="rId5"/>
    <p:sldId id="261" r:id="rId6"/>
    <p:sldId id="397" r:id="rId7"/>
    <p:sldId id="330" r:id="rId8"/>
    <p:sldId id="398" r:id="rId9"/>
    <p:sldId id="399" r:id="rId10"/>
    <p:sldId id="401" r:id="rId11"/>
    <p:sldId id="402" r:id="rId12"/>
    <p:sldId id="262" r:id="rId13"/>
    <p:sldId id="400" r:id="rId14"/>
    <p:sldId id="405" r:id="rId15"/>
    <p:sldId id="406" r:id="rId16"/>
    <p:sldId id="403" r:id="rId17"/>
    <p:sldId id="260" r:id="rId18"/>
    <p:sldId id="322" r:id="rId19"/>
    <p:sldId id="359" r:id="rId20"/>
    <p:sldId id="360" r:id="rId21"/>
    <p:sldId id="289" r:id="rId22"/>
    <p:sldId id="355" r:id="rId23"/>
    <p:sldId id="352" r:id="rId24"/>
    <p:sldId id="353" r:id="rId25"/>
    <p:sldId id="354" r:id="rId26"/>
    <p:sldId id="363" r:id="rId27"/>
    <p:sldId id="364" r:id="rId28"/>
    <p:sldId id="365" r:id="rId29"/>
    <p:sldId id="367" r:id="rId30"/>
    <p:sldId id="368" r:id="rId31"/>
    <p:sldId id="395" r:id="rId32"/>
    <p:sldId id="277" r:id="rId33"/>
    <p:sldId id="372" r:id="rId34"/>
    <p:sldId id="377" r:id="rId35"/>
    <p:sldId id="356" r:id="rId36"/>
    <p:sldId id="299" r:id="rId37"/>
    <p:sldId id="302" r:id="rId38"/>
    <p:sldId id="304" r:id="rId39"/>
    <p:sldId id="268" r:id="rId40"/>
    <p:sldId id="300" r:id="rId41"/>
    <p:sldId id="408" r:id="rId42"/>
    <p:sldId id="301" r:id="rId43"/>
    <p:sldId id="324" r:id="rId44"/>
    <p:sldId id="407" r:id="rId45"/>
    <p:sldId id="267" r:id="rId46"/>
    <p:sldId id="306" r:id="rId47"/>
    <p:sldId id="305" r:id="rId48"/>
    <p:sldId id="433" r:id="rId49"/>
    <p:sldId id="337" r:id="rId50"/>
    <p:sldId id="265" r:id="rId51"/>
    <p:sldId id="338" r:id="rId52"/>
    <p:sldId id="307" r:id="rId53"/>
    <p:sldId id="386" r:id="rId54"/>
    <p:sldId id="378" r:id="rId55"/>
    <p:sldId id="308" r:id="rId56"/>
    <p:sldId id="389" r:id="rId57"/>
    <p:sldId id="390" r:id="rId58"/>
    <p:sldId id="325" r:id="rId59"/>
    <p:sldId id="342" r:id="rId60"/>
    <p:sldId id="327" r:id="rId61"/>
    <p:sldId id="291" r:id="rId62"/>
    <p:sldId id="292" r:id="rId63"/>
    <p:sldId id="293" r:id="rId64"/>
    <p:sldId id="294" r:id="rId65"/>
    <p:sldId id="436" r:id="rId66"/>
    <p:sldId id="438" r:id="rId67"/>
    <p:sldId id="439" r:id="rId68"/>
    <p:sldId id="440" r:id="rId69"/>
    <p:sldId id="295" r:id="rId70"/>
    <p:sldId id="410" r:id="rId71"/>
    <p:sldId id="441" r:id="rId72"/>
    <p:sldId id="442" r:id="rId73"/>
    <p:sldId id="443" r:id="rId74"/>
    <p:sldId id="435" r:id="rId75"/>
    <p:sldId id="296" r:id="rId76"/>
    <p:sldId id="297" r:id="rId77"/>
    <p:sldId id="409" r:id="rId78"/>
    <p:sldId id="411" r:id="rId79"/>
    <p:sldId id="415" r:id="rId80"/>
    <p:sldId id="413" r:id="rId81"/>
    <p:sldId id="298" r:id="rId82"/>
    <p:sldId id="414" r:id="rId83"/>
    <p:sldId id="416" r:id="rId84"/>
    <p:sldId id="417" r:id="rId85"/>
    <p:sldId id="418" r:id="rId86"/>
    <p:sldId id="419" r:id="rId87"/>
    <p:sldId id="420" r:id="rId88"/>
    <p:sldId id="421" r:id="rId89"/>
    <p:sldId id="422" r:id="rId90"/>
    <p:sldId id="358" r:id="rId91"/>
    <p:sldId id="423" r:id="rId92"/>
    <p:sldId id="424" r:id="rId93"/>
    <p:sldId id="425" r:id="rId94"/>
    <p:sldId id="428" r:id="rId95"/>
    <p:sldId id="426" r:id="rId96"/>
    <p:sldId id="427" r:id="rId97"/>
    <p:sldId id="429" r:id="rId98"/>
    <p:sldId id="430" r:id="rId99"/>
    <p:sldId id="431" r:id="rId100"/>
    <p:sldId id="432" r:id="rId101"/>
    <p:sldId id="379" r:id="rId102"/>
    <p:sldId id="311" r:id="rId103"/>
    <p:sldId id="312" r:id="rId104"/>
    <p:sldId id="341" r:id="rId105"/>
    <p:sldId id="315" r:id="rId106"/>
    <p:sldId id="313" r:id="rId107"/>
    <p:sldId id="339" r:id="rId108"/>
    <p:sldId id="340" r:id="rId109"/>
    <p:sldId id="317" r:id="rId110"/>
    <p:sldId id="326" r:id="rId111"/>
    <p:sldId id="332" r:id="rId112"/>
    <p:sldId id="346" r:id="rId113"/>
    <p:sldId id="380" r:id="rId114"/>
    <p:sldId id="336" r:id="rId115"/>
    <p:sldId id="350" r:id="rId116"/>
    <p:sldId id="343" r:id="rId117"/>
    <p:sldId id="383" r:id="rId118"/>
    <p:sldId id="384" r:id="rId119"/>
    <p:sldId id="391" r:id="rId120"/>
    <p:sldId id="392" r:id="rId121"/>
    <p:sldId id="393" r:id="rId122"/>
    <p:sldId id="394" r:id="rId123"/>
    <p:sldId id="328" r:id="rId124"/>
    <p:sldId id="351" r:id="rId125"/>
    <p:sldId id="329"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31"/>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12" autoAdjust="0"/>
    <p:restoredTop sz="86434" autoAdjust="0"/>
  </p:normalViewPr>
  <p:slideViewPr>
    <p:cSldViewPr>
      <p:cViewPr varScale="1">
        <p:scale>
          <a:sx n="40" d="100"/>
          <a:sy n="40" d="100"/>
        </p:scale>
        <p:origin x="-31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395"/>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ck\Documents\BKKH%20SB%20and%20VP%20S%20numbers%20through%202009.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ick\AppData\Local\Microsoft\Windows\Temporary%20Internet%20Files\Content.Outlook\LJMEWKY6\BKKH%20SB%20and%20VP%20S%20numbers%202011%2016%20May%202011%20estimated%20edit.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b="1" i="0" u="none" strike="noStrike" baseline="0">
                <a:solidFill>
                  <a:srgbClr val="000000"/>
                </a:solidFill>
                <a:latin typeface="Arial"/>
                <a:ea typeface="Arial"/>
                <a:cs typeface="Arial"/>
              </a:defRPr>
            </a:pPr>
            <a:r>
              <a:rPr lang="en-US" sz="1600" dirty="0" smtClean="0">
                <a:solidFill>
                  <a:srgbClr val="A50021"/>
                </a:solidFill>
              </a:rPr>
              <a:t>Neurosurgical  </a:t>
            </a:r>
            <a:r>
              <a:rPr lang="en-US" sz="1600" dirty="0">
                <a:solidFill>
                  <a:srgbClr val="A50021"/>
                </a:solidFill>
              </a:rPr>
              <a:t>Procedures</a:t>
            </a:r>
          </a:p>
        </c:rich>
      </c:tx>
      <c:layout>
        <c:manualLayout>
          <c:xMode val="edge"/>
          <c:yMode val="edge"/>
          <c:x val="0.32863925102527836"/>
          <c:y val="3.2258149199190442E-2"/>
        </c:manualLayout>
      </c:layout>
      <c:spPr>
        <a:noFill/>
        <a:ln w="25400">
          <a:noFill/>
        </a:ln>
      </c:spPr>
    </c:title>
    <c:plotArea>
      <c:layout>
        <c:manualLayout>
          <c:layoutTarget val="inner"/>
          <c:xMode val="edge"/>
          <c:yMode val="edge"/>
          <c:x val="6.8341919217546565E-2"/>
          <c:y val="0.18727631962671334"/>
          <c:w val="0.57089805326548715"/>
          <c:h val="0.65591570038354818"/>
        </c:manualLayout>
      </c:layout>
      <c:lineChart>
        <c:grouping val="standard"/>
        <c:ser>
          <c:idx val="2"/>
          <c:order val="0"/>
          <c:tx>
            <c:strRef>
              <c:f>'Projected SB and HC 2007'!$B$1</c:f>
              <c:strCache>
                <c:ptCount val="1"/>
                <c:pt idx="0">
                  <c:v>VP Shunts</c:v>
                </c:pt>
              </c:strCache>
            </c:strRef>
          </c:tx>
          <c:spPr>
            <a:ln w="25400">
              <a:solidFill>
                <a:srgbClr val="FF6600"/>
              </a:solidFill>
              <a:prstDash val="solid"/>
            </a:ln>
          </c:spPr>
          <c:marker>
            <c:symbol val="triangle"/>
            <c:size val="5"/>
            <c:spPr>
              <a:solidFill>
                <a:srgbClr val="FF6600"/>
              </a:solidFill>
              <a:ln>
                <a:solidFill>
                  <a:srgbClr val="FF6600"/>
                </a:solidFill>
                <a:prstDash val="solid"/>
              </a:ln>
            </c:spPr>
          </c:marker>
          <c:dLbls>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t"/>
            <c:showVal val="1"/>
          </c:dLbls>
          <c:cat>
            <c:numRef>
              <c:f>'Projected SB and HC 2007'!$A$2:$A$14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'Projected SB and HC 2007'!$B$2:$B$14</c:f>
              <c:numCache>
                <c:formatCode>_(* #,##0_);_(* \(#,##0\);_(* "-"??_);_(@_)</c:formatCode>
                <c:ptCount val="13"/>
                <c:pt idx="0">
                  <c:v>7</c:v>
                </c:pt>
                <c:pt idx="1">
                  <c:v>45</c:v>
                </c:pt>
                <c:pt idx="2">
                  <c:v>105</c:v>
                </c:pt>
                <c:pt idx="3">
                  <c:v>89</c:v>
                </c:pt>
                <c:pt idx="4">
                  <c:v>119</c:v>
                </c:pt>
                <c:pt idx="5">
                  <c:v>125</c:v>
                </c:pt>
                <c:pt idx="6">
                  <c:v>146</c:v>
                </c:pt>
                <c:pt idx="7">
                  <c:v>240</c:v>
                </c:pt>
                <c:pt idx="8">
                  <c:v>266</c:v>
                </c:pt>
                <c:pt idx="9">
                  <c:v>372</c:v>
                </c:pt>
                <c:pt idx="10">
                  <c:v>491</c:v>
                </c:pt>
                <c:pt idx="11">
                  <c:v>524</c:v>
                </c:pt>
                <c:pt idx="12">
                  <c:v>646</c:v>
                </c:pt>
              </c:numCache>
            </c:numRef>
          </c:val>
          <c:smooth val="1"/>
        </c:ser>
        <c:ser>
          <c:idx val="0"/>
          <c:order val="1"/>
          <c:tx>
            <c:strRef>
              <c:f>'Projected SB and HC 2007'!$C$1</c:f>
              <c:strCache>
                <c:ptCount val="1"/>
                <c:pt idx="0">
                  <c:v>Spina Bifida Closures</c:v>
                </c:pt>
              </c:strCache>
            </c:strRef>
          </c:tx>
          <c:spPr>
            <a:ln w="25400">
              <a:solidFill>
                <a:srgbClr val="3366FF"/>
              </a:solidFill>
              <a:prstDash val="solid"/>
            </a:ln>
          </c:spPr>
          <c:marker>
            <c:symbol val="diamond"/>
            <c:size val="5"/>
            <c:spPr>
              <a:solidFill>
                <a:srgbClr val="3366FF"/>
              </a:solidFill>
              <a:ln>
                <a:solidFill>
                  <a:srgbClr val="0000FF"/>
                </a:solidFill>
                <a:prstDash val="solid"/>
              </a:ln>
            </c:spPr>
          </c:marker>
          <c:dLbls>
            <c:dLbl>
              <c:idx val="9"/>
              <c:layout>
                <c:manualLayout>
                  <c:x val="-3.2472639758213837E-2"/>
                  <c:y val="4.6227683533313503E-2"/>
                </c:manualLayout>
              </c:layout>
              <c:dLblPos val="r"/>
              <c:showVal val="1"/>
            </c:dLbl>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b"/>
            <c:showVal val="1"/>
          </c:dLbls>
          <c:cat>
            <c:numRef>
              <c:f>'Projected SB and HC 2007'!$A$2:$A$14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'Projected SB and HC 2007'!$C$2:$C$14</c:f>
              <c:numCache>
                <c:formatCode>_(* #,##0_);_(* \(#,##0\);_(* "-"??_);_(@_)</c:formatCode>
                <c:ptCount val="13"/>
                <c:pt idx="0">
                  <c:v>9</c:v>
                </c:pt>
                <c:pt idx="1">
                  <c:v>36</c:v>
                </c:pt>
                <c:pt idx="2">
                  <c:v>55</c:v>
                </c:pt>
                <c:pt idx="3">
                  <c:v>51</c:v>
                </c:pt>
                <c:pt idx="4">
                  <c:v>61</c:v>
                </c:pt>
                <c:pt idx="5">
                  <c:v>85</c:v>
                </c:pt>
                <c:pt idx="6">
                  <c:v>74</c:v>
                </c:pt>
                <c:pt idx="7">
                  <c:v>123</c:v>
                </c:pt>
                <c:pt idx="8">
                  <c:v>198</c:v>
                </c:pt>
                <c:pt idx="9">
                  <c:v>195</c:v>
                </c:pt>
                <c:pt idx="10">
                  <c:v>267</c:v>
                </c:pt>
                <c:pt idx="11">
                  <c:v>252</c:v>
                </c:pt>
                <c:pt idx="12">
                  <c:v>294</c:v>
                </c:pt>
              </c:numCache>
            </c:numRef>
          </c:val>
        </c:ser>
        <c:marker val="1"/>
        <c:axId val="118063872"/>
        <c:axId val="118065792"/>
      </c:lineChart>
      <c:catAx>
        <c:axId val="118063872"/>
        <c:scaling>
          <c:orientation val="minMax"/>
        </c:scaling>
        <c:axPos val="b"/>
        <c:title>
          <c:tx>
            <c:rich>
              <a:bodyPr/>
              <a:lstStyle/>
              <a:p>
                <a:pPr>
                  <a:defRPr sz="1100" b="1" i="0" u="none" strike="noStrike" baseline="0">
                    <a:solidFill>
                      <a:srgbClr val="000000"/>
                    </a:solidFill>
                    <a:latin typeface="Arial"/>
                    <a:ea typeface="Arial"/>
                    <a:cs typeface="Arial"/>
                  </a:defRPr>
                </a:pPr>
                <a:r>
                  <a:rPr lang="en-US" sz="1100" dirty="0"/>
                  <a:t>Year</a:t>
                </a:r>
              </a:p>
            </c:rich>
          </c:tx>
          <c:layout>
            <c:manualLayout>
              <c:xMode val="edge"/>
              <c:yMode val="edge"/>
              <c:x val="0.43192587277608413"/>
              <c:y val="0.90860453577719613"/>
            </c:manualLayout>
          </c:layout>
          <c:spPr>
            <a:noFill/>
            <a:ln w="25400">
              <a:noFill/>
            </a:ln>
          </c:spPr>
        </c:title>
        <c:numFmt formatCode="General" sourceLinked="1"/>
        <c:tickLblPos val="nextTo"/>
        <c:spPr>
          <a:ln w="3175">
            <a:solidFill>
              <a:srgbClr val="000000"/>
            </a:solidFill>
            <a:prstDash val="solid"/>
          </a:ln>
        </c:spPr>
        <c:txPr>
          <a:bodyPr rot="-2460000" vert="horz"/>
          <a:lstStyle/>
          <a:p>
            <a:pPr>
              <a:defRPr sz="1000" b="1" i="0" u="none" strike="noStrike" baseline="0">
                <a:solidFill>
                  <a:srgbClr val="000000"/>
                </a:solidFill>
                <a:latin typeface="Arial"/>
                <a:ea typeface="Arial"/>
                <a:cs typeface="Arial"/>
              </a:defRPr>
            </a:pPr>
            <a:endParaRPr lang="en-US"/>
          </a:p>
        </c:txPr>
        <c:crossAx val="118065792"/>
        <c:crosses val="autoZero"/>
        <c:auto val="1"/>
        <c:lblAlgn val="ctr"/>
        <c:lblOffset val="100"/>
        <c:tickLblSkip val="2"/>
        <c:tickMarkSkip val="1"/>
      </c:catAx>
      <c:valAx>
        <c:axId val="118065792"/>
        <c:scaling>
          <c:orientation val="minMax"/>
        </c:scaling>
        <c:axPos val="l"/>
        <c:majorGridlines>
          <c:spPr>
            <a:ln w="3175">
              <a:solidFill>
                <a:srgbClr val="000000"/>
              </a:solidFill>
              <a:prstDash val="solid"/>
            </a:ln>
          </c:spPr>
        </c:majorGridlines>
        <c:title>
          <c:tx>
            <c:rich>
              <a:bodyPr/>
              <a:lstStyle/>
              <a:p>
                <a:pPr>
                  <a:defRPr sz="1100" b="1" i="0" u="none" strike="noStrike" baseline="0">
                    <a:solidFill>
                      <a:srgbClr val="000000"/>
                    </a:solidFill>
                    <a:latin typeface="Arial"/>
                    <a:ea typeface="Arial"/>
                    <a:cs typeface="Arial"/>
                  </a:defRPr>
                </a:pPr>
                <a:r>
                  <a:rPr lang="en-US" sz="1100" dirty="0"/>
                  <a:t>Number of Cases</a:t>
                </a:r>
              </a:p>
            </c:rich>
          </c:tx>
          <c:layout>
            <c:manualLayout>
              <c:xMode val="edge"/>
              <c:yMode val="edge"/>
              <c:x val="4.9295887653792024E-2"/>
              <c:y val="0.32258149199191016"/>
            </c:manualLayout>
          </c:layout>
          <c:spPr>
            <a:noFill/>
            <a:ln w="25400">
              <a:noFill/>
            </a:ln>
          </c:spPr>
        </c:title>
        <c:numFmt formatCode="_(* #,##0_);_(* \(#,##0\);_(* &quot;-&quot;??_);_(@_)" sourceLinked="1"/>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118063872"/>
        <c:crosses val="autoZero"/>
        <c:crossBetween val="midCat"/>
      </c:valAx>
      <c:spPr>
        <a:solidFill>
          <a:schemeClr val="accent3">
            <a:lumMod val="20000"/>
            <a:lumOff val="80000"/>
          </a:schemeClr>
        </a:solidFill>
        <a:ln w="25400">
          <a:noFill/>
        </a:ln>
      </c:spPr>
    </c:plotArea>
    <c:legend>
      <c:legendPos val="r"/>
      <c:legendEntry>
        <c:idx val="0"/>
        <c:txPr>
          <a:bodyPr/>
          <a:lstStyle/>
          <a:p>
            <a:pPr>
              <a:defRPr sz="1100" b="0" i="0" u="none" strike="noStrike" baseline="0">
                <a:solidFill>
                  <a:srgbClr val="000000"/>
                </a:solidFill>
                <a:latin typeface="Arial"/>
                <a:ea typeface="Arial"/>
                <a:cs typeface="Arial"/>
              </a:defRPr>
            </a:pPr>
            <a:endParaRPr lang="en-US"/>
          </a:p>
        </c:txPr>
      </c:legendEntry>
      <c:legendEntry>
        <c:idx val="1"/>
        <c:txPr>
          <a:bodyPr/>
          <a:lstStyle/>
          <a:p>
            <a:pPr>
              <a:defRPr sz="1100" b="0" i="0" u="none" strike="noStrike" baseline="0">
                <a:solidFill>
                  <a:srgbClr val="000000"/>
                </a:solidFill>
                <a:latin typeface="Arial"/>
                <a:ea typeface="Arial"/>
                <a:cs typeface="Arial"/>
              </a:defRPr>
            </a:pPr>
            <a:endParaRPr lang="en-US"/>
          </a:p>
        </c:txPr>
      </c:legendEntry>
      <c:layout>
        <c:manualLayout>
          <c:xMode val="edge"/>
          <c:yMode val="edge"/>
          <c:x val="0.76525997024459069"/>
          <c:y val="0.37634507399056083"/>
          <c:w val="0.22300520605286922"/>
          <c:h val="0.19892525339500888"/>
        </c:manualLayout>
      </c:layout>
      <c:spPr>
        <a:solidFill>
          <a:srgbClr val="FFFFFF"/>
        </a:solidFill>
        <a:ln w="3175">
          <a:solidFill>
            <a:srgbClr val="000000"/>
          </a:solidFill>
          <a:prstDash val="solid"/>
        </a:ln>
      </c:spPr>
      <c:txPr>
        <a:bodyPr/>
        <a:lstStyle/>
        <a:p>
          <a:pPr>
            <a:defRPr sz="78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b="1" i="0" u="none" strike="noStrike" baseline="0">
                <a:solidFill>
                  <a:srgbClr val="000000"/>
                </a:solidFill>
                <a:latin typeface="Arial"/>
                <a:ea typeface="Arial"/>
                <a:cs typeface="Arial"/>
              </a:defRPr>
            </a:pPr>
            <a:r>
              <a:rPr lang="en-US" dirty="0" err="1"/>
              <a:t>Neuro</a:t>
            </a:r>
            <a:r>
              <a:rPr lang="en-US" dirty="0"/>
              <a:t> Procedures</a:t>
            </a:r>
          </a:p>
        </c:rich>
      </c:tx>
      <c:layout>
        <c:manualLayout>
          <c:xMode val="edge"/>
          <c:yMode val="edge"/>
          <c:x val="0.32863912558875347"/>
          <c:y val="3.2257960042912412E-2"/>
        </c:manualLayout>
      </c:layout>
      <c:spPr>
        <a:noFill/>
        <a:ln w="25400">
          <a:noFill/>
        </a:ln>
      </c:spPr>
    </c:title>
    <c:plotArea>
      <c:layout>
        <c:manualLayout>
          <c:layoutTarget val="inner"/>
          <c:xMode val="edge"/>
          <c:yMode val="edge"/>
          <c:x val="0.21826384682683975"/>
          <c:y val="0.11158923884514435"/>
          <c:w val="0.51173826231079311"/>
          <c:h val="0.65591570038354208"/>
        </c:manualLayout>
      </c:layout>
      <c:lineChart>
        <c:grouping val="standard"/>
        <c:ser>
          <c:idx val="2"/>
          <c:order val="0"/>
          <c:tx>
            <c:strRef>
              <c:f>'Projected SB and HC 2010'!$B$1</c:f>
              <c:strCache>
                <c:ptCount val="1"/>
                <c:pt idx="0">
                  <c:v>VP Shunts</c:v>
                </c:pt>
              </c:strCache>
            </c:strRef>
          </c:tx>
          <c:spPr>
            <a:ln w="25400">
              <a:solidFill>
                <a:srgbClr val="FF6600"/>
              </a:solidFill>
              <a:prstDash val="solid"/>
            </a:ln>
          </c:spPr>
          <c:marker>
            <c:symbol val="triangle"/>
            <c:size val="5"/>
            <c:spPr>
              <a:solidFill>
                <a:srgbClr val="FF6600"/>
              </a:solidFill>
              <a:ln>
                <a:solidFill>
                  <a:srgbClr val="FF6600"/>
                </a:solidFill>
                <a:prstDash val="solid"/>
              </a:ln>
            </c:spPr>
          </c:marker>
          <c:dPt>
            <c:idx val="14"/>
            <c:marker>
              <c:spPr>
                <a:solidFill>
                  <a:schemeClr val="tx1">
                    <a:lumMod val="85000"/>
                    <a:lumOff val="15000"/>
                  </a:schemeClr>
                </a:solidFill>
                <a:ln>
                  <a:solidFill>
                    <a:srgbClr val="FF6600"/>
                  </a:solidFill>
                  <a:prstDash val="solid"/>
                </a:ln>
              </c:spPr>
            </c:marker>
          </c:dPt>
          <c:dLbls>
            <c:dLbl>
              <c:idx val="0"/>
              <c:layout>
                <c:manualLayout>
                  <c:x val="-2.3858627260633515E-2"/>
                  <c:y val="-3.6323839982727112E-2"/>
                </c:manualLayout>
              </c:layout>
              <c:dLblPos val="r"/>
              <c:showVal val="1"/>
            </c:dLbl>
            <c:dLbl>
              <c:idx val="3"/>
              <c:layout>
                <c:manualLayout>
                  <c:x val="-4.4014146119059058E-2"/>
                  <c:y val="-2.7231112240002426E-2"/>
                </c:manualLayout>
              </c:layout>
              <c:dLblPos val="r"/>
              <c:showVal val="1"/>
            </c:dLbl>
            <c:dLbl>
              <c:idx val="4"/>
              <c:layout>
                <c:manualLayout>
                  <c:x val="-5.0978275602873546E-2"/>
                  <c:y val="-3.4399571021364275E-2"/>
                </c:manualLayout>
              </c:layout>
              <c:dLblPos val="r"/>
              <c:showVal val="1"/>
            </c:dLbl>
            <c:dLbl>
              <c:idx val="5"/>
              <c:layout>
                <c:manualLayout>
                  <c:x val="-5.4108166056707714E-2"/>
                  <c:y val="-5.2320717974769324E-2"/>
                </c:manualLayout>
              </c:layout>
              <c:dLblPos val="r"/>
              <c:showVal val="1"/>
            </c:dLbl>
            <c:dLbl>
              <c:idx val="6"/>
              <c:layout>
                <c:manualLayout>
                  <c:x val="-6.0367946964375932E-2"/>
                  <c:y val="-6.6657635537493293E-2"/>
                </c:manualLayout>
              </c:layout>
              <c:dLblPos val="r"/>
              <c:showVal val="1"/>
            </c:dLbl>
            <c:dLbl>
              <c:idx val="7"/>
              <c:layout>
                <c:manualLayout>
                  <c:x val="-6.3497837418210343E-2"/>
                  <c:y val="-2.3646882849321253E-2"/>
                </c:manualLayout>
              </c:layout>
              <c:dLblPos val="r"/>
              <c:showVal val="1"/>
            </c:dLbl>
            <c:dLbl>
              <c:idx val="8"/>
              <c:layout>
                <c:manualLayout>
                  <c:x val="-6.0367946964375932E-2"/>
                  <c:y val="-3.0815341630683453E-2"/>
                </c:manualLayout>
              </c:layout>
              <c:dLblPos val="r"/>
              <c:showVal val="1"/>
            </c:dLbl>
            <c:dLbl>
              <c:idx val="9"/>
              <c:layout>
                <c:manualLayout>
                  <c:x val="-6.9757618325878595E-2"/>
                  <c:y val="-2.0062653458640247E-2"/>
                </c:manualLayout>
              </c:layout>
              <c:dLblPos val="r"/>
              <c:showVal val="1"/>
            </c:dLbl>
            <c:dLbl>
              <c:idx val="10"/>
              <c:layout>
                <c:manualLayout>
                  <c:x val="-6.0367946964375932E-2"/>
                  <c:y val="-2.3646882849321253E-2"/>
                </c:manualLayout>
              </c:layout>
              <c:dLblPos val="r"/>
              <c:showVal val="1"/>
            </c:dLbl>
            <c:dLbl>
              <c:idx val="11"/>
              <c:layout>
                <c:manualLayout>
                  <c:x val="-6.3497837418210343E-2"/>
                  <c:y val="-3.4399571021364275E-2"/>
                </c:manualLayout>
              </c:layout>
              <c:dLblPos val="r"/>
              <c:showVal val="1"/>
            </c:dLbl>
            <c:dLbl>
              <c:idx val="12"/>
              <c:layout>
                <c:manualLayout>
                  <c:x val="-7.914728968738062E-2"/>
                  <c:y val="-2.0062653458640247E-2"/>
                </c:manualLayout>
              </c:layout>
              <c:dLblPos val="r"/>
              <c:showVal val="1"/>
            </c:dLbl>
            <c:dLbl>
              <c:idx val="13"/>
              <c:layout>
                <c:manualLayout>
                  <c:x val="-5.323179672963415E-2"/>
                  <c:y val="-3.6460644032399181E-2"/>
                </c:manualLayout>
              </c:layout>
              <c:dLblPos val="r"/>
              <c:showVal val="1"/>
            </c:dLbl>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t"/>
            <c:showVal val="1"/>
          </c:dLbls>
          <c:cat>
            <c:strRef>
              <c:f>'Projected SB and HC 2010'!$A$2:$A$16</c:f>
              <c:strCache>
                <c:ptCount val="15"/>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 Estimates</c:v>
                </c:pt>
              </c:strCache>
            </c:strRef>
          </c:cat>
          <c:val>
            <c:numRef>
              <c:f>'Projected SB and HC 2010'!$B$2:$B$16</c:f>
              <c:numCache>
                <c:formatCode>_(* #,##0_);_(* \(#,##0\);_(* "-"??_);_(@_)</c:formatCode>
                <c:ptCount val="15"/>
                <c:pt idx="0">
                  <c:v>7</c:v>
                </c:pt>
                <c:pt idx="1">
                  <c:v>45</c:v>
                </c:pt>
                <c:pt idx="2">
                  <c:v>105</c:v>
                </c:pt>
                <c:pt idx="3">
                  <c:v>89</c:v>
                </c:pt>
                <c:pt idx="4">
                  <c:v>119</c:v>
                </c:pt>
                <c:pt idx="5">
                  <c:v>125</c:v>
                </c:pt>
                <c:pt idx="6">
                  <c:v>146</c:v>
                </c:pt>
                <c:pt idx="7">
                  <c:v>240</c:v>
                </c:pt>
                <c:pt idx="8">
                  <c:v>266</c:v>
                </c:pt>
                <c:pt idx="9">
                  <c:v>372</c:v>
                </c:pt>
                <c:pt idx="10">
                  <c:v>491</c:v>
                </c:pt>
                <c:pt idx="11">
                  <c:v>524</c:v>
                </c:pt>
                <c:pt idx="12">
                  <c:v>646</c:v>
                </c:pt>
                <c:pt idx="13" formatCode="General">
                  <c:v>716</c:v>
                </c:pt>
                <c:pt idx="14" formatCode="General">
                  <c:v>931</c:v>
                </c:pt>
              </c:numCache>
            </c:numRef>
          </c:val>
          <c:smooth val="1"/>
        </c:ser>
        <c:ser>
          <c:idx val="0"/>
          <c:order val="1"/>
          <c:tx>
            <c:strRef>
              <c:f>'Projected SB and HC 2010'!$C$1</c:f>
              <c:strCache>
                <c:ptCount val="1"/>
                <c:pt idx="0">
                  <c:v>Spina Bifida Closures</c:v>
                </c:pt>
              </c:strCache>
            </c:strRef>
          </c:tx>
          <c:spPr>
            <a:ln w="25400">
              <a:solidFill>
                <a:srgbClr val="3366FF"/>
              </a:solidFill>
              <a:prstDash val="solid"/>
            </a:ln>
          </c:spPr>
          <c:marker>
            <c:symbol val="diamond"/>
            <c:size val="5"/>
            <c:spPr>
              <a:solidFill>
                <a:srgbClr val="3366FF"/>
              </a:solidFill>
              <a:ln>
                <a:solidFill>
                  <a:srgbClr val="0000FF"/>
                </a:solidFill>
                <a:prstDash val="solid"/>
              </a:ln>
            </c:spPr>
          </c:marker>
          <c:dPt>
            <c:idx val="14"/>
            <c:marker>
              <c:spPr>
                <a:solidFill>
                  <a:schemeClr val="tx1">
                    <a:lumMod val="85000"/>
                    <a:lumOff val="15000"/>
                  </a:schemeClr>
                </a:solidFill>
                <a:ln>
                  <a:solidFill>
                    <a:srgbClr val="0000FF"/>
                  </a:solidFill>
                  <a:prstDash val="solid"/>
                </a:ln>
              </c:spPr>
            </c:marker>
          </c:dPt>
          <c:dLbls>
            <c:dLbl>
              <c:idx val="0"/>
              <c:layout>
                <c:manualLayout>
                  <c:x val="-3.1210105586117004E-2"/>
                  <c:y val="3.4867248277770102E-2"/>
                </c:manualLayout>
              </c:layout>
              <c:dLblPos val="r"/>
              <c:showVal val="1"/>
            </c:dLbl>
            <c:dLbl>
              <c:idx val="2"/>
              <c:layout>
                <c:manualLayout>
                  <c:x val="-4.4916405997195888E-2"/>
                  <c:y val="2.4584471928155511E-2"/>
                </c:manualLayout>
              </c:layout>
              <c:dLblPos val="r"/>
              <c:showVal val="1"/>
            </c:dLbl>
            <c:dLbl>
              <c:idx val="9"/>
              <c:layout>
                <c:manualLayout>
                  <c:x val="-3.8560864823403922E-2"/>
                  <c:y val="4.6227691975521332E-2"/>
                </c:manualLayout>
              </c:layout>
              <c:dLblPos val="r"/>
              <c:showVal val="1"/>
            </c:dLbl>
            <c:dLbl>
              <c:idx val="10"/>
              <c:layout>
                <c:manualLayout>
                  <c:x val="-5.2534426347391826E-2"/>
                  <c:y val="3.1439656161231781E-2"/>
                </c:manualLayout>
              </c:layout>
              <c:dLblPos val="r"/>
              <c:showVal val="1"/>
            </c:dLbl>
            <c:dLbl>
              <c:idx val="13"/>
              <c:layout>
                <c:manualLayout>
                  <c:x val="-2.8192673098961223E-2"/>
                  <c:y val="4.0044873423080253E-2"/>
                </c:manualLayout>
              </c:layout>
              <c:dLblPos val="r"/>
              <c:showVal val="1"/>
            </c:dLbl>
            <c:dLbl>
              <c:idx val="14"/>
              <c:layout>
                <c:manualLayout>
                  <c:x val="-3.9596831218015556E-2"/>
                  <c:y val="3.1439656161231712E-2"/>
                </c:manualLayout>
              </c:layout>
              <c:dLblPos val="r"/>
              <c:showVal val="1"/>
            </c:dLbl>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b"/>
            <c:showVal val="1"/>
          </c:dLbls>
          <c:cat>
            <c:strRef>
              <c:f>'Projected SB and HC 2010'!$A$2:$A$16</c:f>
              <c:strCache>
                <c:ptCount val="15"/>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 Estimates</c:v>
                </c:pt>
              </c:strCache>
            </c:strRef>
          </c:cat>
          <c:val>
            <c:numRef>
              <c:f>'Projected SB and HC 2010'!$C$2:$C$16</c:f>
              <c:numCache>
                <c:formatCode>_(* #,##0_);_(* \(#,##0\);_(* "-"??_);_(@_)</c:formatCode>
                <c:ptCount val="15"/>
                <c:pt idx="0">
                  <c:v>9</c:v>
                </c:pt>
                <c:pt idx="1">
                  <c:v>36</c:v>
                </c:pt>
                <c:pt idx="2">
                  <c:v>55</c:v>
                </c:pt>
                <c:pt idx="3">
                  <c:v>51</c:v>
                </c:pt>
                <c:pt idx="4">
                  <c:v>61</c:v>
                </c:pt>
                <c:pt idx="5">
                  <c:v>85</c:v>
                </c:pt>
                <c:pt idx="6">
                  <c:v>74</c:v>
                </c:pt>
                <c:pt idx="7">
                  <c:v>123</c:v>
                </c:pt>
                <c:pt idx="8">
                  <c:v>198</c:v>
                </c:pt>
                <c:pt idx="9">
                  <c:v>195</c:v>
                </c:pt>
                <c:pt idx="10">
                  <c:v>267</c:v>
                </c:pt>
                <c:pt idx="11">
                  <c:v>252</c:v>
                </c:pt>
                <c:pt idx="12">
                  <c:v>294</c:v>
                </c:pt>
                <c:pt idx="13" formatCode="General">
                  <c:v>301</c:v>
                </c:pt>
                <c:pt idx="14" formatCode="General">
                  <c:v>393</c:v>
                </c:pt>
              </c:numCache>
            </c:numRef>
          </c:val>
        </c:ser>
        <c:marker val="1"/>
        <c:axId val="145840384"/>
        <c:axId val="145867136"/>
      </c:lineChart>
      <c:catAx>
        <c:axId val="145840384"/>
        <c:scaling>
          <c:orientation val="minMax"/>
        </c:scaling>
        <c:axPos val="b"/>
        <c:title>
          <c:tx>
            <c:rich>
              <a:bodyPr/>
              <a:lstStyle/>
              <a:p>
                <a:pPr>
                  <a:defRPr sz="925" b="1" i="0" u="none" strike="noStrike" baseline="0">
                    <a:solidFill>
                      <a:srgbClr val="000000"/>
                    </a:solidFill>
                    <a:latin typeface="Arial"/>
                    <a:ea typeface="Arial"/>
                    <a:cs typeface="Arial"/>
                  </a:defRPr>
                </a:pPr>
                <a:r>
                  <a:rPr lang="en-US"/>
                  <a:t>Year</a:t>
                </a:r>
              </a:p>
            </c:rich>
          </c:tx>
          <c:layout>
            <c:manualLayout>
              <c:xMode val="edge"/>
              <c:yMode val="edge"/>
              <c:x val="0.43192583803736984"/>
              <c:y val="0.90860447071365424"/>
            </c:manualLayout>
          </c:layout>
          <c:spPr>
            <a:noFill/>
            <a:ln w="25400">
              <a:noFill/>
            </a:ln>
          </c:spPr>
        </c:title>
        <c:numFmt formatCode="General" sourceLinked="1"/>
        <c:tickLblPos val="nextTo"/>
        <c:spPr>
          <a:ln w="3175">
            <a:solidFill>
              <a:srgbClr val="000000"/>
            </a:solidFill>
            <a:prstDash val="solid"/>
          </a:ln>
        </c:spPr>
        <c:txPr>
          <a:bodyPr rot="-2460000" vert="horz"/>
          <a:lstStyle/>
          <a:p>
            <a:pPr>
              <a:defRPr sz="1000" b="1" i="0" u="none" strike="noStrike" baseline="0">
                <a:solidFill>
                  <a:schemeClr val="tx2">
                    <a:lumMod val="75000"/>
                  </a:schemeClr>
                </a:solidFill>
                <a:latin typeface="Arial"/>
                <a:ea typeface="Arial"/>
                <a:cs typeface="Arial"/>
              </a:defRPr>
            </a:pPr>
            <a:endParaRPr lang="en-US"/>
          </a:p>
        </c:txPr>
        <c:crossAx val="145867136"/>
        <c:crosses val="autoZero"/>
        <c:auto val="1"/>
        <c:lblAlgn val="ctr"/>
        <c:lblOffset val="100"/>
        <c:tickLblSkip val="2"/>
        <c:tickMarkSkip val="1"/>
      </c:catAx>
      <c:valAx>
        <c:axId val="145867136"/>
        <c:scaling>
          <c:orientation val="minMax"/>
        </c:scaling>
        <c:axPos val="l"/>
        <c:majorGridlines>
          <c:spPr>
            <a:ln w="3175">
              <a:solidFill>
                <a:srgbClr val="000000"/>
              </a:solidFill>
              <a:prstDash val="solid"/>
            </a:ln>
          </c:spPr>
        </c:majorGridlines>
        <c:title>
          <c:tx>
            <c:rich>
              <a:bodyPr/>
              <a:lstStyle/>
              <a:p>
                <a:pPr>
                  <a:defRPr sz="925" b="1" i="0" u="none" strike="noStrike" baseline="0">
                    <a:solidFill>
                      <a:srgbClr val="000000"/>
                    </a:solidFill>
                    <a:latin typeface="Arial"/>
                    <a:ea typeface="Arial"/>
                    <a:cs typeface="Arial"/>
                  </a:defRPr>
                </a:pPr>
                <a:r>
                  <a:rPr lang="en-US"/>
                  <a:t>Number of Cases</a:t>
                </a:r>
              </a:p>
            </c:rich>
          </c:tx>
          <c:layout>
            <c:manualLayout>
              <c:xMode val="edge"/>
              <c:yMode val="edge"/>
              <c:x val="4.9295892807919572E-2"/>
              <c:y val="0.32258148965312611"/>
            </c:manualLayout>
          </c:layout>
          <c:spPr>
            <a:noFill/>
            <a:ln w="25400">
              <a:noFill/>
            </a:ln>
          </c:spPr>
        </c:title>
        <c:numFmt formatCode="_(* #,##0_);_(* \(#,##0\);_(* &quot;-&quot;??_);_(@_)" sourceLinked="1"/>
        <c:tickLblPos val="nextTo"/>
        <c:spPr>
          <a:ln w="3175">
            <a:solidFill>
              <a:srgbClr val="000000"/>
            </a:solidFill>
            <a:prstDash val="solid"/>
          </a:ln>
        </c:spPr>
        <c:txPr>
          <a:bodyPr rot="0" vert="horz"/>
          <a:lstStyle/>
          <a:p>
            <a:pPr>
              <a:defRPr sz="1000" b="1" i="0" u="none" strike="noStrike" baseline="0">
                <a:solidFill>
                  <a:schemeClr val="tx2">
                    <a:lumMod val="75000"/>
                  </a:schemeClr>
                </a:solidFill>
                <a:latin typeface="Arial"/>
                <a:ea typeface="Arial"/>
                <a:cs typeface="Arial"/>
              </a:defRPr>
            </a:pPr>
            <a:endParaRPr lang="en-US"/>
          </a:p>
        </c:txPr>
        <c:crossAx val="145840384"/>
        <c:crosses val="autoZero"/>
        <c:crossBetween val="midCat"/>
      </c:valAx>
      <c:spPr>
        <a:noFill/>
        <a:ln w="25400">
          <a:noFill/>
        </a:ln>
      </c:spPr>
    </c:plotArea>
    <c:legend>
      <c:legendPos val="r"/>
      <c:layout>
        <c:manualLayout>
          <c:xMode val="edge"/>
          <c:yMode val="edge"/>
          <c:x val="0.76525989045890275"/>
          <c:y val="0.37634529616959944"/>
          <c:w val="0.22300506957178301"/>
          <c:h val="0.1989253014324377"/>
        </c:manualLayout>
      </c:layout>
      <c:spPr>
        <a:solidFill>
          <a:srgbClr val="FFFFFF"/>
        </a:solidFill>
        <a:ln w="3175">
          <a:solidFill>
            <a:srgbClr val="000000"/>
          </a:solidFill>
          <a:prstDash val="solid"/>
        </a:ln>
      </c:spPr>
      <c:txPr>
        <a:bodyPr/>
        <a:lstStyle/>
        <a:p>
          <a:pPr>
            <a:defRPr sz="78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4E8CB-E509-49C3-B224-0F718D1B646C}" type="datetimeFigureOut">
              <a:rPr lang="en-US" smtClean="0"/>
              <a:pPr/>
              <a:t>10/30/2013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D0C8F3-2359-4044-A11C-EDCBD5E12F1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A58795-B7C8-4910-80BD-D2D490F5820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755005C-17E5-4DEC-A9B6-76C0BA810BCF}" type="slidenum">
              <a:rPr lang="en-US"/>
              <a:pPr/>
              <a:t>18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t>	</a:t>
            </a:r>
            <a:r>
              <a:rPr lang="en-US" b="1" smtClean="0"/>
              <a:t>Interfere in: </a:t>
            </a:r>
            <a:r>
              <a:rPr lang="en-US" b="1" u="sng" smtClean="0"/>
              <a:t>my life?</a:t>
            </a:r>
          </a:p>
          <a:p>
            <a:pPr eaLnBrk="1" hangingPunct="1"/>
            <a:endParaRPr lang="en-US" b="1" u="sng" smtClean="0"/>
          </a:p>
          <a:p>
            <a:pPr eaLnBrk="1" hangingPunct="1"/>
            <a:r>
              <a:rPr lang="en-US" b="1" smtClean="0"/>
              <a:t>			</a:t>
            </a:r>
            <a:r>
              <a:rPr lang="en-US" b="1" u="sng" smtClean="0"/>
              <a:t>my plans?</a:t>
            </a:r>
          </a:p>
          <a:p>
            <a:pPr eaLnBrk="1" hangingPunct="1"/>
            <a:endParaRPr lang="en-US" b="1" u="sng" smtClean="0"/>
          </a:p>
          <a:p>
            <a:pPr eaLnBrk="1" hangingPunct="1"/>
            <a:r>
              <a:rPr lang="en-US" b="1" smtClean="0"/>
              <a:t>			</a:t>
            </a:r>
            <a:r>
              <a:rPr lang="en-US" b="1" u="sng" smtClean="0"/>
              <a:t>at any time?</a:t>
            </a:r>
          </a:p>
          <a:p>
            <a:pPr eaLnBrk="1" hangingPunct="1"/>
            <a:endParaRPr lang="en-US" b="1" u="sng" smtClean="0"/>
          </a:p>
          <a:p>
            <a:pPr eaLnBrk="1" hangingPunct="1"/>
            <a:r>
              <a:rPr lang="en-US" b="1" smtClean="0"/>
              <a:t>			</a:t>
            </a:r>
            <a:r>
              <a:rPr lang="en-US" b="1" u="sng" smtClean="0"/>
              <a:t>at any cost to me?</a:t>
            </a:r>
          </a:p>
          <a:p>
            <a:pPr eaLnBrk="1" hangingPunct="1"/>
            <a:endParaRPr lang="en-US" b="1" u="sng" smtClean="0"/>
          </a:p>
          <a:p>
            <a:pPr eaLnBrk="1" hangingPunct="1"/>
            <a:r>
              <a:rPr lang="en-US" b="1" smtClean="0"/>
              <a:t>	Can </a:t>
            </a:r>
            <a:r>
              <a:rPr lang="en-US" b="1" u="sng" smtClean="0"/>
              <a:t>YOU</a:t>
            </a:r>
            <a:r>
              <a:rPr lang="en-US" b="1" smtClean="0"/>
              <a:t> tell the Lord this too?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97264BF-F382-417F-A871-47B5CECEFB12}" type="slidenum">
              <a:rPr lang="en-US"/>
              <a:pPr/>
              <a:t>19</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mtClean="0"/>
              <a:t>	</a:t>
            </a:r>
            <a:r>
              <a:rPr lang="en-US" b="1" smtClean="0"/>
              <a:t>Bob Pierce was quoted as saying this in his biography by Franklin Graham.  The final line in red is a costly prayer.  Don’t pray it lightly and without considering the cost.</a:t>
            </a:r>
          </a:p>
          <a:p>
            <a:pPr eaLnBrk="1" hangingPunct="1"/>
            <a:endParaRPr lang="en-US" b="1" smtClean="0"/>
          </a:p>
          <a:p>
            <a:pPr eaLnBrk="1" hangingPunct="1"/>
            <a:r>
              <a:rPr lang="en-US" b="1" smtClean="0"/>
              <a:t>	Is the picture getting any clearer?</a:t>
            </a:r>
          </a:p>
          <a:p>
            <a:pPr eaLnBrk="1" hangingPunct="1"/>
            <a:endParaRPr lang="en-US" b="1" smtClean="0"/>
          </a:p>
          <a:p>
            <a:pPr eaLnBrk="1" hangingPunct="1"/>
            <a:endParaRPr lang="en-US" b="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FB99E4-25B7-4202-9F07-C15E03685A8B}" type="slidenum">
              <a:rPr lang="en-US"/>
              <a:pPr/>
              <a:t>20</a:t>
            </a:fld>
            <a:endParaRPr lang="en-US"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14400" y="4343400"/>
            <a:ext cx="5029200" cy="4114800"/>
          </a:xfrm>
        </p:spPr>
        <p:txBody>
          <a:bodyPr/>
          <a:lstStyle/>
          <a:p>
            <a:r>
              <a:rPr lang="en-US" dirty="0"/>
              <a:t>Doctors per 100,000 people</a:t>
            </a:r>
          </a:p>
          <a:p>
            <a:r>
              <a:rPr lang="en-US" dirty="0"/>
              <a:t>#1 Sierra Leone		7.3</a:t>
            </a:r>
          </a:p>
          <a:p>
            <a:r>
              <a:rPr lang="en-US" dirty="0"/>
              <a:t>#2 Niger			3.5</a:t>
            </a:r>
          </a:p>
          <a:p>
            <a:r>
              <a:rPr lang="en-US" dirty="0"/>
              <a:t>#3 Angola			7.7</a:t>
            </a:r>
          </a:p>
          <a:p>
            <a:r>
              <a:rPr lang="en-US" dirty="0"/>
              <a:t>#4 Afghanistan		11</a:t>
            </a:r>
          </a:p>
          <a:p>
            <a:r>
              <a:rPr lang="en-US" dirty="0"/>
              <a:t>#5 Liberia			2.3</a:t>
            </a:r>
          </a:p>
          <a:p>
            <a:r>
              <a:rPr lang="en-US" dirty="0"/>
              <a:t>#6 Mali			4.7</a:t>
            </a:r>
          </a:p>
          <a:p>
            <a:r>
              <a:rPr lang="en-US" dirty="0"/>
              <a:t>#7 Somalia			4.0</a:t>
            </a:r>
          </a:p>
          <a:p>
            <a:r>
              <a:rPr lang="en-US" dirty="0"/>
              <a:t>#8 Guinea-Bissau		16.6</a:t>
            </a:r>
          </a:p>
          <a:p>
            <a:r>
              <a:rPr lang="en-US" dirty="0"/>
              <a:t>#9 DRC			6.9</a:t>
            </a:r>
          </a:p>
          <a:p>
            <a:r>
              <a:rPr lang="en-US" dirty="0"/>
              <a:t>#10 Zambia			6.9</a:t>
            </a:r>
          </a:p>
          <a:p>
            <a:r>
              <a:rPr lang="en-US" dirty="0"/>
              <a:t> vs.</a:t>
            </a:r>
          </a:p>
          <a:p>
            <a:r>
              <a:rPr lang="en-US" dirty="0"/>
              <a:t>U.K.				164</a:t>
            </a:r>
          </a:p>
          <a:p>
            <a:r>
              <a:rPr lang="en-US" dirty="0"/>
              <a:t>USA				279</a:t>
            </a:r>
          </a:p>
          <a:p>
            <a:r>
              <a:rPr lang="en-US" dirty="0"/>
              <a:t>Canada			229</a:t>
            </a:r>
          </a:p>
          <a:p>
            <a:r>
              <a:rPr lang="en-US" dirty="0"/>
              <a:t>France			303</a:t>
            </a:r>
            <a:endParaRPr 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pPr eaLnBrk="1" hangingPunct="1"/>
            <a:endParaRPr lang="en-US" smtClean="0"/>
          </a:p>
        </p:txBody>
      </p:sp>
      <p:sp>
        <p:nvSpPr>
          <p:cNvPr id="143364" name="Slide Number Placeholder 3"/>
          <p:cNvSpPr>
            <a:spLocks noGrp="1"/>
          </p:cNvSpPr>
          <p:nvPr>
            <p:ph type="sldNum" sz="quarter" idx="5"/>
          </p:nvPr>
        </p:nvSpPr>
        <p:spPr>
          <a:noFill/>
        </p:spPr>
        <p:txBody>
          <a:bodyPr/>
          <a:lstStyle/>
          <a:p>
            <a:fld id="{FD28BF4D-C81B-45C6-B4DA-C8D415DCF1F5}" type="slidenum">
              <a:rPr lang="en-US" smtClean="0"/>
              <a:pPr/>
              <a:t>22</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smtClean="0"/>
          </a:p>
        </p:txBody>
      </p:sp>
      <p:sp>
        <p:nvSpPr>
          <p:cNvPr id="144388" name="Slide Number Placeholder 3"/>
          <p:cNvSpPr>
            <a:spLocks noGrp="1"/>
          </p:cNvSpPr>
          <p:nvPr>
            <p:ph type="sldNum" sz="quarter" idx="5"/>
          </p:nvPr>
        </p:nvSpPr>
        <p:spPr>
          <a:noFill/>
        </p:spPr>
        <p:txBody>
          <a:bodyPr/>
          <a:lstStyle/>
          <a:p>
            <a:fld id="{6FEF3B2E-DD1A-4167-A600-42AFFDC86AB3}" type="slidenum">
              <a:rPr lang="en-US" smtClean="0"/>
              <a:pPr/>
              <a:t>23</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endParaRPr lang="en-US" smtClean="0"/>
          </a:p>
        </p:txBody>
      </p:sp>
      <p:sp>
        <p:nvSpPr>
          <p:cNvPr id="145412" name="Slide Number Placeholder 3"/>
          <p:cNvSpPr>
            <a:spLocks noGrp="1"/>
          </p:cNvSpPr>
          <p:nvPr>
            <p:ph type="sldNum" sz="quarter" idx="5"/>
          </p:nvPr>
        </p:nvSpPr>
        <p:spPr>
          <a:noFill/>
        </p:spPr>
        <p:txBody>
          <a:bodyPr/>
          <a:lstStyle/>
          <a:p>
            <a:fld id="{70DA3CD7-E9A4-4C4B-94AE-56209023CAC6}" type="slidenum">
              <a:rPr lang="en-US" smtClean="0"/>
              <a:pPr/>
              <a:t>24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operating room is the second busiest in Kenya.</a:t>
            </a:r>
          </a:p>
          <a:p>
            <a:r>
              <a:rPr lang="en-US" baseline="0" dirty="0" smtClean="0"/>
              <a:t>Our pathology department provides service for over 50 hospitals throughout Africa.</a:t>
            </a:r>
            <a:endParaRPr lang="en-US" dirty="0"/>
          </a:p>
        </p:txBody>
      </p:sp>
      <p:sp>
        <p:nvSpPr>
          <p:cNvPr id="4" name="Slide Number Placeholder 3"/>
          <p:cNvSpPr>
            <a:spLocks noGrp="1"/>
          </p:cNvSpPr>
          <p:nvPr>
            <p:ph type="sldNum" sz="quarter" idx="10"/>
          </p:nvPr>
        </p:nvSpPr>
        <p:spPr/>
        <p:txBody>
          <a:bodyPr/>
          <a:lstStyle/>
          <a:p>
            <a:fld id="{2A5E2755-BFA2-4E81-A493-3EDD8BCBFBAF}"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DE2115-EA94-4B56-9AA0-49C5FA57852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94444-272A-428D-B77B-4C2C93129755}" type="slidenum">
              <a:rPr lang="en-US"/>
              <a:pPr/>
              <a:t>31</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r>
              <a:rPr lang="en-US" dirty="0"/>
              <a:t>	</a:t>
            </a:r>
            <a:r>
              <a:rPr lang="en-US" b="1" u="sng" dirty="0"/>
              <a:t>Let me digress</a:t>
            </a:r>
            <a:r>
              <a:rPr lang="en-US" b="1" dirty="0"/>
              <a:t> a bit with some personal history.  The above children were seen on my very first visit to a home for disabled children in about 1982. </a:t>
            </a:r>
          </a:p>
          <a:p>
            <a:endParaRPr lang="en-US" b="1" dirty="0"/>
          </a:p>
          <a:p>
            <a:r>
              <a:rPr lang="en-US" b="1" dirty="0"/>
              <a:t>	I was an </a:t>
            </a:r>
            <a:r>
              <a:rPr lang="en-US" b="1" u="sng" dirty="0"/>
              <a:t>American-trained general surgeon</a:t>
            </a:r>
            <a:r>
              <a:rPr lang="en-US" b="1" dirty="0"/>
              <a:t> when a Scottish nurse asked me to help her with crippled kids.</a:t>
            </a:r>
          </a:p>
          <a:p>
            <a:endParaRPr lang="en-US" b="1" dirty="0"/>
          </a:p>
          <a:p>
            <a:r>
              <a:rPr lang="en-US" b="1" dirty="0"/>
              <a:t>	I knew </a:t>
            </a:r>
            <a:r>
              <a:rPr lang="en-US" b="1" u="sng" dirty="0"/>
              <a:t>nearly nothing</a:t>
            </a:r>
            <a:r>
              <a:rPr lang="en-US" b="1" dirty="0"/>
              <a:t> about orthopedics, neurosurgery, plastic surgery, or rehab.  </a:t>
            </a:r>
          </a:p>
          <a:p>
            <a:r>
              <a:rPr lang="en-US" b="1" dirty="0"/>
              <a:t>	</a:t>
            </a:r>
            <a:r>
              <a:rPr lang="en-US" b="1" u="sng" dirty="0"/>
              <a:t>Yet</a:t>
            </a:r>
            <a:r>
              <a:rPr lang="en-US" b="1" dirty="0"/>
              <a:t>, the Lord was kind.  Soon we began doing little things. </a:t>
            </a:r>
          </a:p>
          <a:p>
            <a:endParaRPr lang="en-US" b="1" dirty="0"/>
          </a:p>
          <a:p>
            <a:r>
              <a:rPr lang="en-US" b="1" dirty="0"/>
              <a:t>	God used this untrained general surgeon to perform </a:t>
            </a:r>
            <a:r>
              <a:rPr lang="en-US" b="1" u="sng" dirty="0"/>
              <a:t>2079 operations on 1014 children</a:t>
            </a:r>
            <a:r>
              <a:rPr lang="en-US" b="1" dirty="0"/>
              <a:t> with polio over a ten year period.  Often I did this by the “skin of my teeth” and the help of Almighty God---and with a book at my side</a:t>
            </a:r>
            <a:r>
              <a:rPr lang="en-US" dirty="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E-mail service also provided a lot of help.  I did spend three weeks in a rehab hospital in Korea in 1987.</a:t>
            </a:r>
            <a:endParaRPr lang="en-US" dirty="0"/>
          </a:p>
        </p:txBody>
      </p:sp>
      <p:sp>
        <p:nvSpPr>
          <p:cNvPr id="4" name="Slide Number Placeholder 3"/>
          <p:cNvSpPr>
            <a:spLocks noGrp="1"/>
          </p:cNvSpPr>
          <p:nvPr>
            <p:ph type="sldNum" sz="quarter" idx="10"/>
          </p:nvPr>
        </p:nvSpPr>
        <p:spPr/>
        <p:txBody>
          <a:bodyPr/>
          <a:lstStyle/>
          <a:p>
            <a:fld id="{DBDE2115-EA94-4B56-9AA0-49C5FA57852E}"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pPr eaLnBrk="1" hangingPunct="1"/>
            <a:endParaRPr lang="en-US" smtClean="0"/>
          </a:p>
        </p:txBody>
      </p:sp>
      <p:sp>
        <p:nvSpPr>
          <p:cNvPr id="223236" name="Slide Number Placeholder 3"/>
          <p:cNvSpPr>
            <a:spLocks noGrp="1"/>
          </p:cNvSpPr>
          <p:nvPr>
            <p:ph type="sldNum" sz="quarter" idx="5"/>
          </p:nvPr>
        </p:nvSpPr>
        <p:spPr>
          <a:noFill/>
        </p:spPr>
        <p:txBody>
          <a:bodyPr/>
          <a:lstStyle/>
          <a:p>
            <a:fld id="{66366764-9B87-49B4-B539-5FA0A66646DF}" type="slidenum">
              <a:rPr lang="en-US" smtClean="0"/>
              <a:pPr/>
              <a:t>34</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6A684B-5C36-48DB-8B0B-72F876E1D958}" type="slidenum">
              <a:rPr lang="en-US"/>
              <a:pPr/>
              <a:t>35</a:t>
            </a:fld>
            <a:endParaRPr lang="en-US" dirty="0"/>
          </a:p>
        </p:txBody>
      </p:sp>
      <p:sp>
        <p:nvSpPr>
          <p:cNvPr id="296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	</a:t>
            </a:r>
            <a:r>
              <a:rPr lang="en-US" b="1" dirty="0"/>
              <a:t>Between about 1982 and 1998 God was birthing a vision for a rehab center for disabled children. The work with disabled children had begun within Kijabe Medical </a:t>
            </a:r>
            <a:r>
              <a:rPr lang="en-US" b="1" dirty="0" smtClean="0"/>
              <a:t>in 1982.   BCCC was opened</a:t>
            </a:r>
            <a:r>
              <a:rPr lang="en-US" b="1" baseline="0" dirty="0" smtClean="0"/>
              <a:t> in 1998 adjacent to Kijabe Hospital.</a:t>
            </a:r>
            <a:endParaRPr lang="en-US" b="1" dirty="0"/>
          </a:p>
          <a:p>
            <a:endParaRPr lang="en-US" b="1" dirty="0"/>
          </a:p>
          <a:p>
            <a:r>
              <a:rPr lang="en-US" b="1" dirty="0"/>
              <a:t>	Once I called the late Dr. Paul Brand asking him for his thoughts.  After sharing the idea, he commented that he thought “there is nothing like it in Africa.”</a:t>
            </a:r>
          </a:p>
          <a:p>
            <a:r>
              <a:rPr lang="en-US" b="1" dirty="0"/>
              <a:t>  </a:t>
            </a:r>
          </a:p>
          <a:p>
            <a:r>
              <a:rPr lang="en-US" b="1" dirty="0"/>
              <a:t>	Childbirth is not easy, and birthing Bethany was also not easy.  However, the blessings over the years have been wonderful.  </a:t>
            </a:r>
            <a:endParaRPr lang="en-US" b="1" u="sng" dirty="0"/>
          </a:p>
          <a:p>
            <a:r>
              <a:rPr lang="en-US" b="1" u="sng" dirty="0"/>
              <a:t>	No one could ever give me anything equal to the friendships of many little disfigured children.  </a:t>
            </a:r>
          </a:p>
          <a:p>
            <a:r>
              <a:rPr lang="en-US" b="1" u="sng" dirty="0"/>
              <a:t>Their touch, their handshakes, and their smiles are worth untold millions.  I am so thankful.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A58795-B7C8-4910-80BD-D2D490F5820F}"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DE2115-EA94-4B56-9AA0-49C5FA57852E}"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5E2755-BFA2-4E81-A493-3EDD8BCBFBAF}"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5E2755-BFA2-4E81-A493-3EDD8BCBFBAF}"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A58795-B7C8-4910-80BD-D2D490F5820F}"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44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a very narrow</a:t>
            </a:r>
            <a:r>
              <a:rPr lang="en-US" baseline="0" dirty="0" smtClean="0"/>
              <a:t> neurosurgical practice I admit.</a:t>
            </a:r>
            <a:endParaRPr lang="en-US" dirty="0"/>
          </a:p>
        </p:txBody>
      </p:sp>
      <p:sp>
        <p:nvSpPr>
          <p:cNvPr id="4" name="Slide Number Placeholder 3"/>
          <p:cNvSpPr>
            <a:spLocks noGrp="1"/>
          </p:cNvSpPr>
          <p:nvPr>
            <p:ph type="sldNum" sz="quarter" idx="10"/>
          </p:nvPr>
        </p:nvSpPr>
        <p:spPr/>
        <p:txBody>
          <a:bodyPr/>
          <a:lstStyle/>
          <a:p>
            <a:fld id="{DBDE2115-EA94-4B56-9AA0-49C5FA57852E}" type="slidenum">
              <a:rPr lang="en-US" smtClean="0"/>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A58795-B7C8-4910-80BD-D2D490F5820F}"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pPr eaLnBrk="1" hangingPunct="1"/>
            <a:endParaRPr lang="en-US" smtClean="0"/>
          </a:p>
        </p:txBody>
      </p:sp>
      <p:sp>
        <p:nvSpPr>
          <p:cNvPr id="134148" name="Slide Number Placeholder 3"/>
          <p:cNvSpPr>
            <a:spLocks noGrp="1"/>
          </p:cNvSpPr>
          <p:nvPr>
            <p:ph type="sldNum" sz="quarter" idx="5"/>
          </p:nvPr>
        </p:nvSpPr>
        <p:spPr>
          <a:noFill/>
        </p:spPr>
        <p:txBody>
          <a:bodyPr/>
          <a:lstStyle/>
          <a:p>
            <a:fld id="{97C53A45-1B6C-4F71-A579-13C6E88BE8D3}" type="slidenum">
              <a:rPr lang="en-US" smtClean="0"/>
              <a:pPr/>
              <a:t>6</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 Africa</a:t>
            </a:r>
            <a:endParaRPr lang="en-US" dirty="0"/>
          </a:p>
        </p:txBody>
      </p:sp>
      <p:sp>
        <p:nvSpPr>
          <p:cNvPr id="4" name="Slide Number Placeholder 3"/>
          <p:cNvSpPr>
            <a:spLocks noGrp="1"/>
          </p:cNvSpPr>
          <p:nvPr>
            <p:ph type="sldNum" sz="quarter" idx="10"/>
          </p:nvPr>
        </p:nvSpPr>
        <p:spPr/>
        <p:txBody>
          <a:bodyPr/>
          <a:lstStyle/>
          <a:p>
            <a:fld id="{DBDE2115-EA94-4B56-9AA0-49C5FA57852E}" type="slidenum">
              <a:rPr lang="en-US" smtClean="0"/>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pPr eaLnBrk="1" hangingPunct="1"/>
            <a:endParaRPr lang="en-US" smtClean="0"/>
          </a:p>
        </p:txBody>
      </p:sp>
      <p:sp>
        <p:nvSpPr>
          <p:cNvPr id="237572" name="Slide Number Placeholder 3"/>
          <p:cNvSpPr>
            <a:spLocks noGrp="1"/>
          </p:cNvSpPr>
          <p:nvPr>
            <p:ph type="sldNum" sz="quarter" idx="5"/>
          </p:nvPr>
        </p:nvSpPr>
        <p:spPr>
          <a:noFill/>
        </p:spPr>
        <p:txBody>
          <a:bodyPr/>
          <a:lstStyle/>
          <a:p>
            <a:fld id="{D2953E86-11C4-4189-BB8C-95C0AD3270E7}" type="slidenum">
              <a:rPr lang="en-US" smtClean="0"/>
              <a:pPr/>
              <a:t>54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11</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60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61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029AD-687B-4E54-806D-97560CB947A4}" type="slidenum">
              <a:rPr lang="en-US"/>
              <a:pPr/>
              <a:t>62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400" y="4343400"/>
            <a:ext cx="5029200" cy="4114800"/>
          </a:xfrm>
        </p:spPr>
        <p:txBody>
          <a:bodyPr/>
          <a:lstStyle/>
          <a:p>
            <a:r>
              <a:rPr lang="en-US"/>
              <a:t>	</a:t>
            </a:r>
            <a:r>
              <a:rPr lang="en-US" b="1"/>
              <a:t>In 1992 Northeastern Kenya was in the midst of a severe famine.  </a:t>
            </a:r>
            <a:r>
              <a:rPr lang="en-US" b="1" u="sng"/>
              <a:t>Somalis stormed across the border</a:t>
            </a:r>
            <a:r>
              <a:rPr lang="en-US" b="1"/>
              <a:t> in search of food and a means to stay alive.  </a:t>
            </a:r>
          </a:p>
          <a:p>
            <a:endParaRPr lang="en-US" b="1"/>
          </a:p>
          <a:p>
            <a:r>
              <a:rPr lang="en-US" b="1"/>
              <a:t>	</a:t>
            </a:r>
            <a:r>
              <a:rPr lang="en-US" b="1" u="sng"/>
              <a:t>Graves were everywhere</a:t>
            </a:r>
            <a:r>
              <a:rPr lang="en-US" b="1"/>
              <a:t>!  </a:t>
            </a:r>
          </a:p>
          <a:p>
            <a:endParaRPr lang="en-US" b="1"/>
          </a:p>
          <a:p>
            <a:r>
              <a:rPr lang="en-US" b="1"/>
              <a:t>	These were the selfsame Somalis for whom the Christian world had been praying for decades---decades! </a:t>
            </a:r>
          </a:p>
          <a:p>
            <a:endParaRPr lang="en-US" b="1"/>
          </a:p>
          <a:p>
            <a:r>
              <a:rPr lang="en-US" b="1"/>
              <a:t>	</a:t>
            </a:r>
            <a:r>
              <a:rPr lang="en-US" b="1" u="sng"/>
              <a:t>I stood on a pile of rocks</a:t>
            </a:r>
            <a:r>
              <a:rPr lang="en-US" b="1"/>
              <a:t> all one morning seeing starving, sick kids.  What an OPPORTUNITY!</a:t>
            </a:r>
          </a:p>
          <a:p>
            <a:endParaRPr lang="en-US" b="1"/>
          </a:p>
          <a:p>
            <a:r>
              <a:rPr lang="en-US" b="1"/>
              <a:t>	Their arrival was not the answer to our prayers </a:t>
            </a:r>
            <a:r>
              <a:rPr lang="en-US" b="1" u="sng"/>
              <a:t>that we had anticipated</a:t>
            </a:r>
            <a:r>
              <a:rPr lang="en-US" b="1"/>
              <a:t>, but they were here.  While the Christians looked on </a:t>
            </a:r>
            <a:r>
              <a:rPr lang="en-US" b="1" u="sng"/>
              <a:t>counting the cost and fearing the Muslims</a:t>
            </a:r>
            <a:r>
              <a:rPr lang="en-US" b="1"/>
              <a:t>, the secular world rushed to their aid.  Oh, the opportunities missed!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endParaRPr lang="en-US" smtClean="0"/>
          </a:p>
        </p:txBody>
      </p:sp>
      <p:sp>
        <p:nvSpPr>
          <p:cNvPr id="115716" name="Slide Number Placeholder 3"/>
          <p:cNvSpPr>
            <a:spLocks noGrp="1"/>
          </p:cNvSpPr>
          <p:nvPr>
            <p:ph type="sldNum" sz="quarter" idx="5"/>
          </p:nvPr>
        </p:nvSpPr>
        <p:spPr>
          <a:noFill/>
        </p:spPr>
        <p:txBody>
          <a:bodyPr/>
          <a:lstStyle/>
          <a:p>
            <a:fld id="{8D3C8CD8-A9E3-4C5F-9279-AA4F94EC07C6}" type="slidenum">
              <a:rPr lang="en-US"/>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66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15992-DC5B-4C8C-B36C-04D5B0477B99}" type="slidenum">
              <a:rPr lang="en-US"/>
              <a:pPr/>
              <a:t>68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p:spPr>
        <p:txBody>
          <a:bodyPr/>
          <a:lstStyle/>
          <a:p>
            <a:r>
              <a:rPr lang="en-US"/>
              <a:t>	</a:t>
            </a:r>
            <a:r>
              <a:rPr lang="en-US" b="1"/>
              <a:t> HOWEVER, in December, 1992, David Stephens, on behalf of World Medical Missions, called me at a hotel in Mombasa, and asked me if I would be willing to join SP in Somalia as their medical director.  I said that I would have to ask the medical director at Kijabe Medical Centre and my family.  Dave responded that he already had his permission from the medical director.  When I presented this “opportunity” to my 15 year old twins, Jon said, </a:t>
            </a:r>
            <a:r>
              <a:rPr lang="en-US" b="1" u="sng"/>
              <a:t>“Dad, you must go!</a:t>
            </a:r>
            <a:r>
              <a:rPr lang="en-US" b="1"/>
              <a:t>  </a:t>
            </a:r>
            <a:r>
              <a:rPr lang="en-US" b="1" u="sng"/>
              <a:t>This is what we have been praying for.”</a:t>
            </a:r>
          </a:p>
          <a:p>
            <a:endParaRPr lang="en-US" b="1" u="sng"/>
          </a:p>
          <a:p>
            <a:r>
              <a:rPr lang="en-US" b="1"/>
              <a:t>	American troops had landed in Somalia in December, 1992.  Thanks to Samaritan’s Purse and other godly organizations, </a:t>
            </a:r>
            <a:r>
              <a:rPr lang="en-US" b="1" u="sng"/>
              <a:t>the opportunities within Somalia were not fully missed</a:t>
            </a:r>
            <a:r>
              <a:rPr lang="en-US" b="1"/>
              <a:t>.  </a:t>
            </a:r>
          </a:p>
          <a:p>
            <a:endParaRPr lang="en-US" b="1"/>
          </a:p>
          <a:p>
            <a:r>
              <a:rPr lang="en-US" b="1"/>
              <a:t>	Compassion, with carefully chosen words, was used of the Lord.  Many, many, many died, but God also used us and did something to our hearts and the hearts of some Somalis.  </a:t>
            </a:r>
          </a:p>
          <a:p>
            <a:endParaRPr lang="en-US" b="1"/>
          </a:p>
          <a:p>
            <a:r>
              <a:rPr lang="en-US" b="1"/>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n-US" smtClean="0"/>
          </a:p>
        </p:txBody>
      </p:sp>
      <p:sp>
        <p:nvSpPr>
          <p:cNvPr id="117764" name="Slide Number Placeholder 3"/>
          <p:cNvSpPr>
            <a:spLocks noGrp="1"/>
          </p:cNvSpPr>
          <p:nvPr>
            <p:ph type="sldNum" sz="quarter" idx="5"/>
          </p:nvPr>
        </p:nvSpPr>
        <p:spPr>
          <a:noFill/>
        </p:spPr>
        <p:txBody>
          <a:bodyPr/>
          <a:lstStyle/>
          <a:p>
            <a:fld id="{6D8F6AC8-3B53-4808-8C50-0132DDE54F84}" type="slidenum">
              <a:rPr lang="en-US"/>
              <a:pPr/>
              <a:t>69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15992-DC5B-4C8C-B36C-04D5B0477B99}" type="slidenum">
              <a:rPr lang="en-US"/>
              <a:pPr/>
              <a:t>72</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p:spPr>
        <p:txBody>
          <a:bodyPr/>
          <a:lstStyle/>
          <a:p>
            <a:r>
              <a:rPr lang="en-US"/>
              <a:t>	</a:t>
            </a:r>
            <a:r>
              <a:rPr lang="en-US" b="1"/>
              <a:t> HOWEVER, in December, 1992, David Stephens, on behalf of World Medical Missions, called me at a hotel in Mombasa, and asked me if I would be willing to join SP in Somalia as their medical director.  I said that I would have to ask the medical director at Kijabe Medical Centre and my family.  Dave responded that he already had his permission from the medical director.  When I presented this “opportunity” to my 15 year old twins, Jon said, </a:t>
            </a:r>
            <a:r>
              <a:rPr lang="en-US" b="1" u="sng"/>
              <a:t>“Dad, you must go!</a:t>
            </a:r>
            <a:r>
              <a:rPr lang="en-US" b="1"/>
              <a:t>  </a:t>
            </a:r>
            <a:r>
              <a:rPr lang="en-US" b="1" u="sng"/>
              <a:t>This is what we have been praying for.”</a:t>
            </a:r>
          </a:p>
          <a:p>
            <a:endParaRPr lang="en-US" b="1" u="sng"/>
          </a:p>
          <a:p>
            <a:r>
              <a:rPr lang="en-US" b="1"/>
              <a:t>	American troops had landed in Somalia in December, 1992.  Thanks to Samaritan’s Purse and other godly organizations, </a:t>
            </a:r>
            <a:r>
              <a:rPr lang="en-US" b="1" u="sng"/>
              <a:t>the opportunities within Somalia were not fully missed</a:t>
            </a:r>
            <a:r>
              <a:rPr lang="en-US" b="1"/>
              <a:t>.  </a:t>
            </a:r>
          </a:p>
          <a:p>
            <a:endParaRPr lang="en-US" b="1"/>
          </a:p>
          <a:p>
            <a:r>
              <a:rPr lang="en-US" b="1"/>
              <a:t>	Compassion, with carefully chosen words, was used of the Lord.  Many, many, many died, but God also used us and did something to our hearts and the hearts of some Somalis.  </a:t>
            </a:r>
          </a:p>
          <a:p>
            <a:endParaRPr lang="en-US" b="1"/>
          </a:p>
          <a:p>
            <a:r>
              <a:rPr lang="en-US" b="1"/>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B35FB0-7C23-4CCA-B31E-05B3076974D0}" type="slidenum">
              <a:rPr lang="en-US" smtClean="0"/>
              <a:pPr/>
              <a:t>73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FFA02-4985-4A40-8645-F70FEF525877}" type="slidenum">
              <a:rPr lang="en-US"/>
              <a:pPr/>
              <a:t>74</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4400" y="4343400"/>
            <a:ext cx="5029200" cy="4114800"/>
          </a:xfrm>
        </p:spPr>
        <p:txBody>
          <a:bodyPr/>
          <a:lstStyle/>
          <a:p>
            <a:r>
              <a:rPr lang="en-US"/>
              <a:t>	</a:t>
            </a:r>
            <a:r>
              <a:rPr lang="en-US" b="1"/>
              <a:t>April, 1994, came and the massacre in Rwanda.  </a:t>
            </a:r>
            <a:r>
              <a:rPr lang="en-US" b="1" u="sng"/>
              <a:t>800,000 people were slain in 100 days</a:t>
            </a:r>
            <a:r>
              <a:rPr lang="en-US" b="1"/>
              <a:t> while most of the world looked on. </a:t>
            </a:r>
          </a:p>
          <a:p>
            <a:r>
              <a:rPr lang="en-US" b="1"/>
              <a:t>	SP was able to enter to provide compassionate care through the rebel faction.  My daughter Bethany and I went to Rwanda.  Bethany remained on through the summer, and she handed many of her little orphans and unaccompanied minors </a:t>
            </a:r>
            <a:r>
              <a:rPr lang="en-US" b="1" u="sng"/>
              <a:t>“across the chasm of death into the hands of our loving Heavenly Father</a:t>
            </a:r>
            <a:r>
              <a:rPr lang="en-US" b="1"/>
              <a:t>”---as she wrote in her journal. </a:t>
            </a:r>
          </a:p>
          <a:p>
            <a:r>
              <a:rPr lang="en-US" b="1"/>
              <a:t>	Many tears were shed. Bethany grew. God too did a work in her heart---and mine too.  </a:t>
            </a:r>
          </a:p>
          <a:p>
            <a:endParaRPr lang="en-US" b="1"/>
          </a:p>
          <a:p>
            <a:r>
              <a:rPr lang="en-US" b="1"/>
              <a:t>	What I am trying to say is that God presents a MULTITUDE OF OPPORTUNITIES ALLOWING </a:t>
            </a:r>
            <a:r>
              <a:rPr lang="en-US" b="1" u="sng"/>
              <a:t>US</a:t>
            </a:r>
            <a:r>
              <a:rPr lang="en-US" b="1"/>
              <a:t> TO USE OUR MEDICAL SKILLS TO BRING PEOPLE TO JESUS CHRIST!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13</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75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endParaRPr lang="en-US" smtClean="0"/>
          </a:p>
        </p:txBody>
      </p:sp>
      <p:sp>
        <p:nvSpPr>
          <p:cNvPr id="121860" name="Slide Number Placeholder 3"/>
          <p:cNvSpPr>
            <a:spLocks noGrp="1"/>
          </p:cNvSpPr>
          <p:nvPr>
            <p:ph type="sldNum" sz="quarter" idx="5"/>
          </p:nvPr>
        </p:nvSpPr>
        <p:spPr>
          <a:noFill/>
        </p:spPr>
        <p:txBody>
          <a:bodyPr/>
          <a:lstStyle/>
          <a:p>
            <a:fld id="{3071A537-962B-4784-9B52-6027B36CA3F8}" type="slidenum">
              <a:rPr lang="en-US"/>
              <a:pPr/>
              <a:t>76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n-US" smtClean="0"/>
          </a:p>
        </p:txBody>
      </p:sp>
      <p:sp>
        <p:nvSpPr>
          <p:cNvPr id="126980" name="Slide Number Placeholder 3"/>
          <p:cNvSpPr>
            <a:spLocks noGrp="1"/>
          </p:cNvSpPr>
          <p:nvPr>
            <p:ph type="sldNum" sz="quarter" idx="5"/>
          </p:nvPr>
        </p:nvSpPr>
        <p:spPr>
          <a:noFill/>
        </p:spPr>
        <p:txBody>
          <a:bodyPr/>
          <a:lstStyle/>
          <a:p>
            <a:fld id="{633549A3-4530-41C5-B718-D9F1E5341B79}" type="slidenum">
              <a:rPr lang="en-US"/>
              <a:pPr/>
              <a:t>77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55F72-58B1-4C2C-A9D4-2DAC5B517E73}" type="slidenum">
              <a:rPr lang="en-US"/>
              <a:pPr/>
              <a:t>78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r>
              <a:rPr lang="en-US"/>
              <a:t>	</a:t>
            </a:r>
            <a:r>
              <a:rPr lang="en-US" b="1"/>
              <a:t>Crippled children, training programs, a medical school…. </a:t>
            </a:r>
          </a:p>
          <a:p>
            <a:r>
              <a:rPr lang="en-US" b="1"/>
              <a:t>Finally, let me share with you something of what has excited my soul since 1996.</a:t>
            </a:r>
          </a:p>
          <a:p>
            <a:r>
              <a:rPr lang="en-US" b="1"/>
              <a:t>	</a:t>
            </a:r>
            <a:r>
              <a:rPr lang="en-US" b="1" u="sng"/>
              <a:t>Sudan!</a:t>
            </a:r>
            <a:r>
              <a:rPr lang="en-US" b="1"/>
              <a:t>  Southern Sudan and its people and needs have become a real passion for me.  </a:t>
            </a:r>
          </a:p>
          <a:p>
            <a:endParaRPr lang="en-US" b="1"/>
          </a:p>
          <a:p>
            <a:r>
              <a:rPr lang="en-US" b="1"/>
              <a:t>	I was invited by Safe Harbor to help them medically on a relief-evangelistic trip into Southern Sudan in 1996.  My two daughters went along to help with the immunization program and in whatever way that they could help.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DE2115-EA94-4B56-9AA0-49C5FA57852E}" type="slidenum">
              <a:rPr lang="en-US" smtClean="0"/>
              <a:pPr/>
              <a:t>80</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pPr eaLnBrk="1" hangingPunct="1"/>
            <a:endParaRPr lang="en-US" smtClean="0"/>
          </a:p>
        </p:txBody>
      </p:sp>
      <p:sp>
        <p:nvSpPr>
          <p:cNvPr id="182276" name="Slide Number Placeholder 3"/>
          <p:cNvSpPr>
            <a:spLocks noGrp="1"/>
          </p:cNvSpPr>
          <p:nvPr>
            <p:ph type="sldNum" sz="quarter" idx="5"/>
          </p:nvPr>
        </p:nvSpPr>
        <p:spPr>
          <a:noFill/>
        </p:spPr>
        <p:txBody>
          <a:bodyPr/>
          <a:lstStyle/>
          <a:p>
            <a:fld id="{924F17D2-1D8F-43A0-95E8-BC434888C98D}" type="slidenum">
              <a:rPr lang="en-US"/>
              <a:pPr/>
              <a:t>84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Warren Cooper in </a:t>
            </a:r>
            <a:r>
              <a:rPr lang="en-US" dirty="0" err="1" smtClean="0"/>
              <a:t>Lui</a:t>
            </a:r>
            <a:r>
              <a:rPr lang="en-US" dirty="0" smtClean="0"/>
              <a:t>, Sudan</a:t>
            </a:r>
            <a:endParaRPr lang="en-US" dirty="0"/>
          </a:p>
        </p:txBody>
      </p:sp>
      <p:sp>
        <p:nvSpPr>
          <p:cNvPr id="4" name="Slide Number Placeholder 3"/>
          <p:cNvSpPr>
            <a:spLocks noGrp="1"/>
          </p:cNvSpPr>
          <p:nvPr>
            <p:ph type="sldNum" sz="quarter" idx="10"/>
          </p:nvPr>
        </p:nvSpPr>
        <p:spPr/>
        <p:txBody>
          <a:bodyPr/>
          <a:lstStyle/>
          <a:p>
            <a:fld id="{2A5E2755-BFA2-4E81-A493-3EDD8BCBFBAF}" type="slidenum">
              <a:rPr lang="en-US" smtClean="0"/>
              <a:pPr/>
              <a:t>89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2C0AC54-1122-49E6-BD86-F7AD4A88652B}" type="slidenum">
              <a:rPr lang="en-US"/>
              <a:pPr/>
              <a:t>93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	</a:t>
            </a:r>
            <a:r>
              <a:rPr lang="en-US" b="1" smtClean="0"/>
              <a:t>Part of what came from my visits to Sudan was a sense of responsibility.  This responsibility seemed to dictate that I do what I could do to change the course of history in Sudan.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A0AC030-FC2C-4AF7-AC01-D8967C30A114}" type="slidenum">
              <a:rPr lang="en-US"/>
              <a:pPr/>
              <a:t>94</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t>	</a:t>
            </a:r>
            <a:r>
              <a:rPr lang="en-US" b="1" smtClean="0"/>
              <a:t>The Holocaust Museum in Washington, DC, had an exhibit about the plight of Southern Sudan, and these pictures were in the museum. </a:t>
            </a:r>
          </a:p>
          <a:p>
            <a:pPr eaLnBrk="1" hangingPunct="1"/>
            <a:endParaRPr lang="en-US" b="1" smtClean="0"/>
          </a:p>
          <a:p>
            <a:pPr eaLnBrk="1" hangingPunct="1"/>
            <a:r>
              <a:rPr lang="en-US" b="1" smtClean="0"/>
              <a:t>	On the front of the museum is a quote by President Dwight Eisenhower that, “</a:t>
            </a:r>
            <a:r>
              <a:rPr lang="en-US" b="1" u="sng" smtClean="0"/>
              <a:t>never again will the world….fail</a:t>
            </a:r>
            <a:r>
              <a:rPr lang="en-US" b="1" smtClean="0"/>
              <a:t> </a:t>
            </a:r>
            <a:r>
              <a:rPr lang="en-US" b="1" u="sng" smtClean="0"/>
              <a:t>to act in time to prevent this terrible crime of genocide…”</a:t>
            </a:r>
            <a:r>
              <a:rPr lang="en-US" b="1" smtClean="0"/>
              <a:t>     Kosovo and Rwanda have come and gone; many have stood watching and assigning blame.  Few have intervened.    </a:t>
            </a:r>
          </a:p>
          <a:p>
            <a:pPr eaLnBrk="1" hangingPunct="1"/>
            <a:endParaRPr lang="en-US" b="1" smtClean="0"/>
          </a:p>
          <a:p>
            <a:pPr eaLnBrk="1" hangingPunct="1"/>
            <a:r>
              <a:rPr lang="en-US" b="1" smtClean="0"/>
              <a:t>	In Southern Sudan </a:t>
            </a:r>
            <a:r>
              <a:rPr lang="en-US" b="1" u="sng" smtClean="0"/>
              <a:t>over 2 million people have died</a:t>
            </a:r>
            <a:r>
              <a:rPr lang="en-US" b="1" smtClean="0"/>
              <a:t>, and most of these have been Southerners.  It is likely that the cost will become even greater within the next year.  Will our sophisticated world once again stand watching while thousands of innocent men, women and children die?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E789B6C-7399-4058-A248-70679114E01D}" type="slidenum">
              <a:rPr lang="en-US"/>
              <a:pPr/>
              <a:t>95</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t>	</a:t>
            </a:r>
            <a:r>
              <a:rPr lang="en-US" b="1" smtClean="0"/>
              <a:t>I have visited  Washington on behalf of the </a:t>
            </a:r>
            <a:r>
              <a:rPr lang="en-US" b="1" u="sng" smtClean="0"/>
              <a:t>people of Southern Sudan and disabled children</a:t>
            </a:r>
            <a:r>
              <a:rPr lang="en-US" b="1" smtClean="0"/>
              <a:t> for the last four years.  </a:t>
            </a:r>
          </a:p>
          <a:p>
            <a:pPr eaLnBrk="1" hangingPunct="1"/>
            <a:endParaRPr lang="en-US" b="1" smtClean="0"/>
          </a:p>
          <a:p>
            <a:pPr eaLnBrk="1" hangingPunct="1"/>
            <a:r>
              <a:rPr lang="en-US" b="1" smtClean="0"/>
              <a:t>	I do not know if I have had any effect, but I can tell God that I have done what I could do.  </a:t>
            </a:r>
          </a:p>
          <a:p>
            <a:pPr eaLnBrk="1" hangingPunct="1"/>
            <a:endParaRPr lang="en-US" b="1" smtClean="0"/>
          </a:p>
          <a:p>
            <a:pPr eaLnBrk="1" hangingPunct="1"/>
            <a:r>
              <a:rPr lang="en-US" b="1" smtClean="0"/>
              <a:t>	Possibly, just possibly, I will be able to help the disabled within Southern Sudan commencing next year.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endParaRPr lang="en-US" smtClean="0"/>
          </a:p>
        </p:txBody>
      </p:sp>
      <p:sp>
        <p:nvSpPr>
          <p:cNvPr id="138244" name="Slide Number Placeholder 3"/>
          <p:cNvSpPr>
            <a:spLocks noGrp="1"/>
          </p:cNvSpPr>
          <p:nvPr>
            <p:ph type="sldNum" sz="quarter" idx="5"/>
          </p:nvPr>
        </p:nvSpPr>
        <p:spPr>
          <a:noFill/>
        </p:spPr>
        <p:txBody>
          <a:bodyPr/>
          <a:lstStyle/>
          <a:p>
            <a:fld id="{85586C7F-1591-4D9A-AF8A-901AD3ECE3BF}" type="slidenum">
              <a:rPr lang="en-US"/>
              <a:pPr/>
              <a:t>14</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pPr eaLnBrk="1" hangingPunct="1"/>
            <a:endParaRPr lang="en-US" smtClean="0"/>
          </a:p>
        </p:txBody>
      </p:sp>
      <p:sp>
        <p:nvSpPr>
          <p:cNvPr id="185348" name="Slide Number Placeholder 3"/>
          <p:cNvSpPr>
            <a:spLocks noGrp="1"/>
          </p:cNvSpPr>
          <p:nvPr>
            <p:ph type="sldNum" sz="quarter" idx="5"/>
          </p:nvPr>
        </p:nvSpPr>
        <p:spPr>
          <a:noFill/>
        </p:spPr>
        <p:txBody>
          <a:bodyPr/>
          <a:lstStyle/>
          <a:p>
            <a:fld id="{A0449DCD-5F04-4BD4-8E22-0E8948AD86D7}" type="slidenum">
              <a:rPr lang="en-US"/>
              <a:pPr/>
              <a:t>98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100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023E1-D6FE-42E2-B3E1-DBC29599837C}" type="slidenum">
              <a:rPr lang="en-US"/>
              <a:pPr/>
              <a:t>101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t>Lastly God has opened a door to allow some of our team to enter a “closed country” where we train medical and nursing students, do bedside teaching, and operate on patients from four different countries.  My work with disabled children is unavailable to most in nearly all of those countries.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106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A58795-B7C8-4910-80BD-D2D490F5820F}" type="slidenum">
              <a:rPr lang="en-US" smtClean="0"/>
              <a:pPr/>
              <a:t>108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5E2755-BFA2-4E81-A493-3EDD8BCBFBAF}" type="slidenum">
              <a:rPr lang="en-US" smtClean="0"/>
              <a:pPr/>
              <a:t>15</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109</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63525D-7817-4AFA-8294-0ADA7E921BE9}" type="slidenum">
              <a:rPr lang="en-US" smtClean="0"/>
              <a:pPr/>
              <a:t>110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111</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112</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pPr eaLnBrk="1" hangingPunct="1"/>
            <a:endParaRPr lang="en-US" smtClean="0"/>
          </a:p>
        </p:txBody>
      </p:sp>
      <p:sp>
        <p:nvSpPr>
          <p:cNvPr id="201732" name="Slide Number Placeholder 3"/>
          <p:cNvSpPr>
            <a:spLocks noGrp="1"/>
          </p:cNvSpPr>
          <p:nvPr>
            <p:ph type="sldNum" sz="quarter" idx="5"/>
          </p:nvPr>
        </p:nvSpPr>
        <p:spPr>
          <a:noFill/>
        </p:spPr>
        <p:txBody>
          <a:bodyPr/>
          <a:lstStyle/>
          <a:p>
            <a:fld id="{22A7B0C6-09B3-44E1-B353-D367F07444A3}" type="slidenum">
              <a:rPr lang="en-US" smtClean="0"/>
              <a:pPr/>
              <a:t>113</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114</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115</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0C8F3-2359-4044-A11C-EDCBD5E12F1C}" type="slidenum">
              <a:rPr lang="en-US" smtClean="0"/>
              <a:pPr/>
              <a:t>122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77FA5E-E927-40E0-A3DD-689EF1826F9C}" type="slidenum">
              <a:rPr lang="en-US" smtClean="0"/>
              <a:pPr/>
              <a:t>123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124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D0C8F3-2359-4044-A11C-EDCBD5E12F1C}"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066800" y="2995613"/>
            <a:ext cx="8077200" cy="3862387"/>
          </a:xfrm>
          <a:prstGeom prst="rect">
            <a:avLst/>
          </a:prstGeom>
          <a:gradFill rotWithShape="0">
            <a:gsLst>
              <a:gs pos="0">
                <a:schemeClr val="accent1"/>
              </a:gs>
              <a:gs pos="100000">
                <a:schemeClr val="accent1">
                  <a:gamma/>
                  <a:tint val="0"/>
                  <a:invGamma/>
                </a:schemeClr>
              </a:gs>
            </a:gsLst>
            <a:lin ang="0" scaled="1"/>
          </a:gradFill>
          <a:ln w="9525">
            <a:noFill/>
            <a:miter lim="800000"/>
            <a:headEnd/>
            <a:tailEnd/>
          </a:ln>
          <a:effectLst/>
        </p:spPr>
        <p:txBody>
          <a:bodyPr wrap="none" anchor="ctr"/>
          <a:lstStyle/>
          <a:p>
            <a:endParaRPr lang="en-US" dirty="0"/>
          </a:p>
        </p:txBody>
      </p:sp>
      <p:sp>
        <p:nvSpPr>
          <p:cNvPr id="56323"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endParaRPr lang="en-US" dirty="0"/>
          </a:p>
        </p:txBody>
      </p:sp>
      <p:sp>
        <p:nvSpPr>
          <p:cNvPr id="56324" name="Rectangle 4"/>
          <p:cNvSpPr>
            <a:spLocks noGrp="1" noChangeArrowheads="1"/>
          </p:cNvSpPr>
          <p:nvPr>
            <p:ph type="dt" sz="half" idx="2"/>
          </p:nvPr>
        </p:nvSpPr>
        <p:spPr>
          <a:xfrm>
            <a:off x="685800" y="6248400"/>
            <a:ext cx="1905000" cy="457200"/>
          </a:xfrm>
        </p:spPr>
        <p:txBody>
          <a:bodyPr/>
          <a:lstStyle>
            <a:lvl1pPr>
              <a:defRPr/>
            </a:lvl1pPr>
          </a:lstStyle>
          <a:p>
            <a:fld id="{2801E063-58AE-46E5-9370-87C445C3509D}" type="datetimeFigureOut">
              <a:rPr lang="en-US" smtClean="0"/>
              <a:pPr/>
              <a:t>10/30/2013</a:t>
            </a:fld>
            <a:endParaRPr lang="en-US" dirty="0"/>
          </a:p>
        </p:txBody>
      </p:sp>
      <p:sp>
        <p:nvSpPr>
          <p:cNvPr id="56325" name="Rectangle 5"/>
          <p:cNvSpPr>
            <a:spLocks noGrp="1" noChangeArrowheads="1"/>
          </p:cNvSpPr>
          <p:nvPr>
            <p:ph type="sldNum" sz="quarter" idx="4"/>
          </p:nvPr>
        </p:nvSpPr>
        <p:spPr>
          <a:xfrm>
            <a:off x="3657600" y="6248400"/>
            <a:ext cx="1905000" cy="457200"/>
          </a:xfrm>
        </p:spPr>
        <p:txBody>
          <a:bodyPr/>
          <a:lstStyle>
            <a:lvl1pPr algn="r">
              <a:defRPr/>
            </a:lvl1pPr>
          </a:lstStyle>
          <a:p>
            <a:fld id="{A1453882-A12B-4B42-B432-21EA4DBBC4CB}" type="slidenum">
              <a:rPr lang="en-US" smtClean="0"/>
              <a:pPr/>
              <a:t>‹#›</a:t>
            </a:fld>
            <a:endParaRPr lang="en-US" dirty="0"/>
          </a:p>
        </p:txBody>
      </p:sp>
      <p:grpSp>
        <p:nvGrpSpPr>
          <p:cNvPr id="2" name="Group 6"/>
          <p:cNvGrpSpPr>
            <a:grpSpLocks/>
          </p:cNvGrpSpPr>
          <p:nvPr/>
        </p:nvGrpSpPr>
        <p:grpSpPr bwMode="auto">
          <a:xfrm>
            <a:off x="0" y="1905000"/>
            <a:ext cx="3352800" cy="2438400"/>
            <a:chOff x="0" y="1200"/>
            <a:chExt cx="2112" cy="1536"/>
          </a:xfrm>
        </p:grpSpPr>
        <p:sp>
          <p:nvSpPr>
            <p:cNvPr id="56327" name="Oval 7"/>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endParaRPr lang="en-US" dirty="0"/>
            </a:p>
          </p:txBody>
        </p:sp>
        <p:sp>
          <p:nvSpPr>
            <p:cNvPr id="56328" name="Oval 8"/>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endParaRPr lang="en-US" dirty="0"/>
            </a:p>
          </p:txBody>
        </p:sp>
        <p:sp>
          <p:nvSpPr>
            <p:cNvPr id="56329" name="Rectangle 9"/>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endParaRPr lang="en-US" dirty="0"/>
            </a:p>
          </p:txBody>
        </p:sp>
        <p:sp>
          <p:nvSpPr>
            <p:cNvPr id="56330" name="Rectangle 10"/>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endParaRPr lang="en-US" dirty="0"/>
            </a:p>
          </p:txBody>
        </p:sp>
        <p:sp>
          <p:nvSpPr>
            <p:cNvPr id="56331" name="Rectangle 11"/>
            <p:cNvSpPr>
              <a:spLocks noChangeArrowheads="1"/>
            </p:cNvSpPr>
            <p:nvPr/>
          </p:nvSpPr>
          <p:spPr bwMode="auto">
            <a:xfrm>
              <a:off x="672" y="1884"/>
              <a:ext cx="1440"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spcBef>
                  <a:spcPct val="0"/>
                </a:spcBef>
                <a:buClrTx/>
                <a:buFontTx/>
                <a:buNone/>
              </a:pPr>
              <a:endParaRPr dirty="0"/>
            </a:p>
          </p:txBody>
        </p:sp>
      </p:grpSp>
      <p:pic>
        <p:nvPicPr>
          <p:cNvPr id="56332" name="Picture 12"/>
          <p:cNvPicPr>
            <a:picLocks noChangeAspect="1" noChangeArrowheads="1"/>
          </p:cNvPicPr>
          <p:nvPr/>
        </p:nvPicPr>
        <p:blipFill>
          <a:blip r:embed="rId2" cstate="print"/>
          <a:srcRect/>
          <a:stretch>
            <a:fillRect/>
          </a:stretch>
        </p:blipFill>
        <p:spPr bwMode="auto">
          <a:xfrm>
            <a:off x="7239000" y="5791200"/>
            <a:ext cx="1676400" cy="842963"/>
          </a:xfrm>
          <a:prstGeom prst="rect">
            <a:avLst/>
          </a:prstGeom>
          <a:noFill/>
          <a:ln w="9525">
            <a:noFill/>
            <a:miter lim="800000"/>
            <a:headEnd/>
            <a:tailEnd/>
          </a:ln>
        </p:spPr>
      </p:pic>
      <p:sp>
        <p:nvSpPr>
          <p:cNvPr id="56333" name="Rectangle 13"/>
          <p:cNvSpPr>
            <a:spLocks noChangeArrowheads="1"/>
          </p:cNvSpPr>
          <p:nvPr/>
        </p:nvSpPr>
        <p:spPr bwMode="auto">
          <a:xfrm>
            <a:off x="5943600" y="6638925"/>
            <a:ext cx="3055938" cy="214313"/>
          </a:xfrm>
          <a:prstGeom prst="rect">
            <a:avLst/>
          </a:prstGeom>
          <a:noFill/>
          <a:ln w="9525">
            <a:noFill/>
            <a:miter lim="800000"/>
            <a:headEnd/>
            <a:tailEnd/>
          </a:ln>
          <a:effectLst/>
        </p:spPr>
        <p:txBody>
          <a:bodyPr wrap="none">
            <a:spAutoFit/>
          </a:bodyPr>
          <a:lstStyle/>
          <a:p>
            <a:pPr algn="l" eaLnBrk="0" hangingPunct="0">
              <a:spcBef>
                <a:spcPct val="0"/>
              </a:spcBef>
              <a:buClrTx/>
              <a:buFontTx/>
              <a:buNone/>
            </a:pPr>
            <a:r>
              <a:rPr lang="en-US" sz="800" dirty="0">
                <a:solidFill>
                  <a:schemeClr val="bg1"/>
                </a:solidFill>
                <a:effectLst/>
                <a:latin typeface="Arial" charset="0"/>
              </a:rPr>
              <a:t>BETHANY RELIEF AND REHABILITATION INTERNATIONAL</a:t>
            </a:r>
            <a:endParaRPr lang="en-US" sz="800" dirty="0">
              <a:solidFill>
                <a:srgbClr val="000000"/>
              </a:solidFill>
              <a:effectLst/>
              <a:latin typeface="Arial" charset="0"/>
            </a:endParaRPr>
          </a:p>
        </p:txBody>
      </p:sp>
      <p:sp>
        <p:nvSpPr>
          <p:cNvPr id="56334" name="Rectangle 14"/>
          <p:cNvSpPr>
            <a:spLocks noChangeArrowheads="1"/>
          </p:cNvSpPr>
          <p:nvPr/>
        </p:nvSpPr>
        <p:spPr bwMode="auto">
          <a:xfrm>
            <a:off x="1066800" y="609600"/>
            <a:ext cx="4495800" cy="1981200"/>
          </a:xfrm>
          <a:prstGeom prst="rect">
            <a:avLst/>
          </a:prstGeom>
          <a:noFill/>
          <a:ln w="9525">
            <a:noFill/>
            <a:miter lim="800000"/>
            <a:headEnd/>
            <a:tailEnd/>
          </a:ln>
          <a:effectLst>
            <a:outerShdw dist="12700" dir="16200000" algn="ctr" rotWithShape="0">
              <a:schemeClr val="tx1"/>
            </a:outerShdw>
          </a:effectLst>
        </p:spPr>
        <p:txBody>
          <a:bodyPr/>
          <a:lstStyle/>
          <a:p>
            <a:pPr algn="l" eaLnBrk="0" hangingPunct="0">
              <a:spcBef>
                <a:spcPct val="0"/>
              </a:spcBef>
              <a:buClrTx/>
              <a:buFontTx/>
              <a:buNone/>
            </a:pPr>
            <a:endParaRPr lang="en-US" sz="2400" b="0" dirty="0">
              <a:solidFill>
                <a:schemeClr val="tx1"/>
              </a:solidFill>
              <a:effectLst/>
            </a:endParaRPr>
          </a:p>
        </p:txBody>
      </p:sp>
      <p:sp>
        <p:nvSpPr>
          <p:cNvPr id="56335" name="Rectangle 15"/>
          <p:cNvSpPr>
            <a:spLocks noGrp="1" noChangeArrowheads="1"/>
          </p:cNvSpPr>
          <p:nvPr>
            <p:ph type="subTitle" idx="1"/>
          </p:nvPr>
        </p:nvSpPr>
        <p:spPr>
          <a:xfrm>
            <a:off x="1371600" y="4953000"/>
            <a:ext cx="7391400" cy="1219200"/>
          </a:xfrm>
        </p:spPr>
        <p:txBody>
          <a:bodyPr/>
          <a:lstStyle>
            <a:lvl1pPr marL="0" indent="0">
              <a:buFont typeface="Times"/>
              <a:buNone/>
              <a:defRPr sz="2700"/>
            </a:lvl1pPr>
          </a:lstStyle>
          <a:p>
            <a:r>
              <a:rPr lang="en-US" smtClean="0"/>
              <a:t>Click to edit Master subtitle style</a:t>
            </a:r>
            <a:endParaRPr lang="en-US"/>
          </a:p>
        </p:txBody>
      </p:sp>
      <p:sp>
        <p:nvSpPr>
          <p:cNvPr id="56336" name="Rectangle 16"/>
          <p:cNvSpPr>
            <a:spLocks noGrp="1" noChangeArrowheads="1"/>
          </p:cNvSpPr>
          <p:nvPr>
            <p:ph type="ctrTitle"/>
          </p:nvPr>
        </p:nvSpPr>
        <p:spPr>
          <a:xfrm>
            <a:off x="1295400" y="2971800"/>
            <a:ext cx="7543800" cy="1828800"/>
          </a:xfrm>
        </p:spPr>
        <p:txBody>
          <a:bodyPr/>
          <a:lstStyle>
            <a:lvl1pPr>
              <a:defRPr sz="3600"/>
            </a:lvl1pPr>
          </a:lstStyle>
          <a:p>
            <a:r>
              <a:rPr lang="en-US" smtClean="0"/>
              <a:t>Click to edit Master title style</a:t>
            </a:r>
            <a:endParaRPr lang="en-US"/>
          </a:p>
        </p:txBody>
      </p:sp>
      <p:pic>
        <p:nvPicPr>
          <p:cNvPr id="56337" name="Picture 17"/>
          <p:cNvPicPr>
            <a:picLocks noChangeAspect="1" noChangeArrowheads="1"/>
          </p:cNvPicPr>
          <p:nvPr/>
        </p:nvPicPr>
        <p:blipFill>
          <a:blip r:embed="rId3" cstate="print"/>
          <a:srcRect/>
          <a:stretch>
            <a:fillRect/>
          </a:stretch>
        </p:blipFill>
        <p:spPr bwMode="auto">
          <a:xfrm>
            <a:off x="5978525" y="0"/>
            <a:ext cx="3165475" cy="55626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5" name="Slide Number Placeholder 4"/>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219200"/>
            <a:ext cx="19431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219200"/>
            <a:ext cx="56769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5" name="Slide Number Placeholder 4"/>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219200"/>
            <a:ext cx="7772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4" name="Slide Number Placeholder 3"/>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1219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23622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23622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43053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34000" y="43053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8" name="Slide Number Placeholder 7"/>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334000" y="2362200"/>
            <a:ext cx="3810000" cy="3733800"/>
          </a:xfrm>
        </p:spPr>
        <p:txBody>
          <a:bodyPr/>
          <a:lstStyle/>
          <a:p>
            <a:r>
              <a:rPr lang="en-US" dirty="0" smtClean="0"/>
              <a:t>Click icon to add media</a:t>
            </a:r>
            <a:endParaRPr lang="en-US" dirty="0"/>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4000" y="2362200"/>
            <a:ext cx="3810000" cy="3733800"/>
          </a:xfrm>
        </p:spPr>
        <p:txBody>
          <a:bodyPr/>
          <a:lstStyle/>
          <a:p>
            <a:r>
              <a:rPr lang="en-US" dirty="0" smtClean="0"/>
              <a:t>Click icon to add clip art</a:t>
            </a:r>
            <a:endParaRPr lang="en-US" dirty="0"/>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23622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43053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7" name="Slide Number Placeholder 6"/>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23622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371600" y="43053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3340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7" name="Slide Number Placeholder 6"/>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5" name="Slide Number Placeholder 4"/>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362200"/>
            <a:ext cx="77724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0" y="4305300"/>
            <a:ext cx="77724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23622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4305300"/>
            <a:ext cx="38100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7" name="Slide Number Placeholder 6"/>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362200"/>
            <a:ext cx="77724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71600" y="4305300"/>
            <a:ext cx="7772400"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95400" y="6324600"/>
            <a:ext cx="1905000" cy="457200"/>
          </a:xfrm>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a:xfrm>
            <a:off x="4191000" y="6324600"/>
            <a:ext cx="1905000" cy="457200"/>
          </a:xfrm>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1625" y="1676400"/>
            <a:ext cx="8540750" cy="442277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FCAC5-3337-4B33-8A1C-16E69C2AE78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2"/>
          <p:cNvSpPr>
            <a:spLocks noGrp="1" noRot="1" noChangeArrowheads="1"/>
          </p:cNvSpPr>
          <p:nvPr>
            <p:ph type="ctrTitle"/>
          </p:nvPr>
        </p:nvSpPr>
        <p:spPr>
          <a:xfrm>
            <a:off x="685800" y="1981200"/>
            <a:ext cx="7772400" cy="1600200"/>
          </a:xfrm>
        </p:spPr>
        <p:txBody>
          <a:bodyPr/>
          <a:lstStyle>
            <a:lvl1pPr>
              <a:defRPr/>
            </a:lvl1pPr>
          </a:lstStyle>
          <a:p>
            <a:r>
              <a:rPr lang="en-US" smtClean="0"/>
              <a:t>Click to edit Master title style</a:t>
            </a:r>
            <a:endParaRPr lang="en-US"/>
          </a:p>
        </p:txBody>
      </p:sp>
      <p:sp>
        <p:nvSpPr>
          <p:cNvPr id="11264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12644" name="Rectangle 4"/>
          <p:cNvSpPr>
            <a:spLocks noGrp="1" noChangeArrowheads="1"/>
          </p:cNvSpPr>
          <p:nvPr>
            <p:ph type="dt" sz="quarter" idx="2"/>
          </p:nvPr>
        </p:nvSpPr>
        <p:spPr/>
        <p:txBody>
          <a:bodyPr/>
          <a:lstStyle>
            <a:lvl1pPr>
              <a:defRPr/>
            </a:lvl1pPr>
          </a:lstStyle>
          <a:p>
            <a:endParaRPr lang="en-US" dirty="0">
              <a:solidFill>
                <a:srgbClr val="FFFFFF"/>
              </a:solidFill>
            </a:endParaRPr>
          </a:p>
        </p:txBody>
      </p:sp>
      <p:sp>
        <p:nvSpPr>
          <p:cNvPr id="112645" name="Rectangle 5"/>
          <p:cNvSpPr>
            <a:spLocks noGrp="1" noChangeArrowheads="1"/>
          </p:cNvSpPr>
          <p:nvPr>
            <p:ph type="ftr" sz="quarter" idx="3"/>
          </p:nvPr>
        </p:nvSpPr>
        <p:spPr/>
        <p:txBody>
          <a:bodyPr/>
          <a:lstStyle>
            <a:lvl1pPr>
              <a:defRPr/>
            </a:lvl1pPr>
          </a:lstStyle>
          <a:p>
            <a:endParaRPr lang="en-US" dirty="0">
              <a:solidFill>
                <a:srgbClr val="FFFFFF"/>
              </a:solidFill>
            </a:endParaRPr>
          </a:p>
        </p:txBody>
      </p:sp>
      <p:sp>
        <p:nvSpPr>
          <p:cNvPr id="112646" name="Rectangle 6"/>
          <p:cNvSpPr>
            <a:spLocks noGrp="1" noChangeArrowheads="1"/>
          </p:cNvSpPr>
          <p:nvPr>
            <p:ph type="sldNum" sz="quarter" idx="4"/>
          </p:nvPr>
        </p:nvSpPr>
        <p:spPr/>
        <p:txBody>
          <a:bodyPr/>
          <a:lstStyle>
            <a:lvl1pPr>
              <a:defRPr/>
            </a:lvl1pPr>
          </a:lstStyle>
          <a:p>
            <a:fld id="{D5780096-0601-478C-AA32-BEAB743BF04C}"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175445A-EAA3-404E-A2C9-C4E566F40928}"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23E0C9-6633-44CC-91BD-A40691C08436}"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15E2CC7-B8EF-478A-9975-62D986264324}"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8AFB52E-8549-43A2-90BD-44BB69F57A9D}"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01FEFED3-01B0-4F89-8DF3-28BF5E45BE86}"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5" name="Slide Number Placeholder 4"/>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D488F25-C1BA-4DD2-AC43-F992EFE8ED87}"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D92738-BB35-4AEB-88F3-56F0CB41B6FF}"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903DD90-C4F1-496C-8EBC-3B073C3F3C60}"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EAB353-79CF-42EB-AB82-F6D79BABE4BF}"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7DEE2D-1F62-4F35-BBD1-27E553C47F2B}"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76400"/>
            <a:ext cx="4194175" cy="4422775"/>
          </a:xfrm>
        </p:spPr>
        <p:txBody>
          <a:bodyPr/>
          <a:lstStyle/>
          <a:p>
            <a:r>
              <a:rPr lang="en-US" dirty="0" smtClean="0"/>
              <a:t>Click icon to add clip art</a:t>
            </a:r>
            <a:endParaRPr lang="en-US" dirty="0"/>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9BA6526B-5600-4C6F-8D0F-9B017E66677A}"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a:xfrm>
            <a:off x="6553200" y="6245225"/>
            <a:ext cx="2286000" cy="476250"/>
          </a:xfrm>
        </p:spPr>
        <p:txBody>
          <a:bodyPr/>
          <a:lstStyle>
            <a:lvl1pPr>
              <a:defRPr/>
            </a:lvl1pPr>
          </a:lstStyle>
          <a:p>
            <a:fld id="{BA5FEDBD-8888-4720-9343-D4750322C312}"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a:xfrm>
            <a:off x="6553200" y="6245225"/>
            <a:ext cx="2286000" cy="476250"/>
          </a:xfrm>
        </p:spPr>
        <p:txBody>
          <a:bodyPr/>
          <a:lstStyle>
            <a:lvl1pPr>
              <a:defRPr/>
            </a:lvl1pPr>
          </a:lstStyle>
          <a:p>
            <a:fld id="{9C124E58-168E-4DF6-ABF9-7083ADBA6F9C}"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1625" y="1676400"/>
            <a:ext cx="8540750" cy="4422775"/>
          </a:xfrm>
        </p:spPr>
        <p:txBody>
          <a:bodyPr/>
          <a:lstStyle/>
          <a:p>
            <a:r>
              <a:rPr lang="en-US" dirty="0" smtClean="0"/>
              <a:t>Click icon to add table</a:t>
            </a:r>
            <a:endParaRPr lang="en-US" dirty="0"/>
          </a:p>
        </p:txBody>
      </p:sp>
      <p:sp>
        <p:nvSpPr>
          <p:cNvPr id="4" name="Date Placeholder 3"/>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6553200" y="6245225"/>
            <a:ext cx="2286000" cy="476250"/>
          </a:xfrm>
        </p:spPr>
        <p:txBody>
          <a:bodyPr/>
          <a:lstStyle>
            <a:lvl1pPr>
              <a:defRPr/>
            </a:lvl1pPr>
          </a:lstStyle>
          <a:p>
            <a:fld id="{C7D14AFA-DA61-4F07-8031-E088493088B6}"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9B05E54C-2A17-46D4-AEFA-BC3254BD1A38}"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10D7E73-F8AD-4E8F-B866-3FCB81F3E4F6}"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8540750"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1625" y="3963988"/>
            <a:ext cx="8540750"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4D647D82-144E-465A-8350-BE6214ABA25C}"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1625" y="1676400"/>
            <a:ext cx="4194175" cy="4422775"/>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BB1053E0-1413-43FD-BEEB-E87EC27C18E4}"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76400"/>
            <a:ext cx="4194175" cy="4422775"/>
          </a:xfrm>
        </p:spPr>
        <p:txBody>
          <a:bodyPr/>
          <a:lstStyle/>
          <a:p>
            <a:r>
              <a:rPr lang="en-US" dirty="0" smtClean="0"/>
              <a:t>Click icon to add chart</a:t>
            </a:r>
            <a:endParaRPr lang="en-US" dirty="0"/>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0A75457D-160C-4134-B6B6-E9CA45AF5107}"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8" name="Slide Number Placeholder 7"/>
          <p:cNvSpPr>
            <a:spLocks noGrp="1"/>
          </p:cNvSpPr>
          <p:nvPr>
            <p:ph type="sldNum" sz="quarter" idx="12"/>
          </p:nvPr>
        </p:nvSpPr>
        <p:spPr>
          <a:xfrm>
            <a:off x="6553200" y="6245225"/>
            <a:ext cx="2286000" cy="476250"/>
          </a:xfrm>
        </p:spPr>
        <p:txBody>
          <a:bodyPr/>
          <a:lstStyle>
            <a:lvl1pPr>
              <a:defRPr/>
            </a:lvl1pPr>
          </a:lstStyle>
          <a:p>
            <a:fld id="{BF436781-6895-4A4A-BD7C-CAB9EF1A0F60}"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1625" y="1676400"/>
            <a:ext cx="8540750" cy="4422775"/>
          </a:xfrm>
        </p:spPr>
        <p:txBody>
          <a:bodyPr/>
          <a:lstStyle/>
          <a:p>
            <a:r>
              <a:rPr lang="en-US" dirty="0" smtClean="0"/>
              <a:t>Click icon to add chart</a:t>
            </a:r>
            <a:endParaRPr lang="en-US" dirty="0"/>
          </a:p>
        </p:txBody>
      </p:sp>
      <p:sp>
        <p:nvSpPr>
          <p:cNvPr id="4" name="Date Placeholder 3"/>
          <p:cNvSpPr>
            <a:spLocks noGrp="1"/>
          </p:cNvSpPr>
          <p:nvPr>
            <p:ph type="dt" sz="half" idx="10"/>
          </p:nvPr>
        </p:nvSpPr>
        <p:spPr>
          <a:xfrm>
            <a:off x="304800" y="6245225"/>
            <a:ext cx="2286000" cy="476250"/>
          </a:xfrm>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6553200" y="6245225"/>
            <a:ext cx="2286000" cy="476250"/>
          </a:xfrm>
        </p:spPr>
        <p:txBody>
          <a:bodyPr/>
          <a:lstStyle>
            <a:lvl1pPr>
              <a:defRPr/>
            </a:lvl1pPr>
          </a:lstStyle>
          <a:p>
            <a:fld id="{1E9A31E0-2B61-4348-99A0-8DF0B1C40291}"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8" name="Slide Number Placeholder 7"/>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4" name="Slide Number Placeholder 3"/>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3" name="Slide Number Placeholder 2"/>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01E063-58AE-46E5-9370-87C445C3509D}" type="datetimeFigureOut">
              <a:rPr lang="en-US" smtClean="0"/>
              <a:pPr/>
              <a:t>10/30/2013</a:t>
            </a:fld>
            <a:endParaRPr lang="en-US" dirty="0"/>
          </a:p>
        </p:txBody>
      </p:sp>
      <p:sp>
        <p:nvSpPr>
          <p:cNvPr id="6" name="Slide Number Placeholder 5"/>
          <p:cNvSpPr>
            <a:spLocks noGrp="1"/>
          </p:cNvSpPr>
          <p:nvPr>
            <p:ph type="sldNum" sz="quarter" idx="11"/>
          </p:nvPr>
        </p:nvSpPr>
        <p:spPr/>
        <p:txBody>
          <a:bodyPr/>
          <a:lstStyle>
            <a:lvl1pPr>
              <a:defRPr/>
            </a:lvl1pPr>
          </a:lstStyle>
          <a:p>
            <a:fld id="{A1453882-A12B-4B42-B432-21EA4DBBC4C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w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4.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066800" y="1458913"/>
            <a:ext cx="8077200" cy="5399087"/>
          </a:xfrm>
          <a:prstGeom prst="rect">
            <a:avLst/>
          </a:prstGeom>
          <a:gradFill rotWithShape="0">
            <a:gsLst>
              <a:gs pos="0">
                <a:schemeClr val="accent1"/>
              </a:gs>
              <a:gs pos="100000">
                <a:schemeClr val="accent1">
                  <a:gamma/>
                  <a:tint val="18039"/>
                  <a:invGamma/>
                </a:schemeClr>
              </a:gs>
            </a:gsLst>
            <a:lin ang="0" scaled="1"/>
          </a:gradFill>
          <a:ln w="9525">
            <a:noFill/>
            <a:miter lim="800000"/>
            <a:headEnd/>
            <a:tailEnd/>
          </a:ln>
          <a:effectLst/>
        </p:spPr>
        <p:txBody>
          <a:bodyPr wrap="none" anchor="ctr"/>
          <a:lstStyle/>
          <a:p>
            <a:endParaRPr lang="en-US" dirty="0"/>
          </a:p>
        </p:txBody>
      </p:sp>
      <p:sp>
        <p:nvSpPr>
          <p:cNvPr id="55299"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endParaRPr lang="en-US" dirty="0"/>
          </a:p>
        </p:txBody>
      </p:sp>
      <p:sp>
        <p:nvSpPr>
          <p:cNvPr id="55300"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b="0">
                <a:solidFill>
                  <a:schemeClr val="tx1"/>
                </a:solidFill>
                <a:effectLst/>
              </a:defRPr>
            </a:lvl1pPr>
          </a:lstStyle>
          <a:p>
            <a:fld id="{2801E063-58AE-46E5-9370-87C445C3509D}" type="datetimeFigureOut">
              <a:rPr lang="en-US" smtClean="0"/>
              <a:pPr/>
              <a:t>10/30/2013</a:t>
            </a:fld>
            <a:endParaRPr lang="en-US" dirty="0"/>
          </a:p>
        </p:txBody>
      </p:sp>
      <p:sp>
        <p:nvSpPr>
          <p:cNvPr id="55301" name="Rectangle 5"/>
          <p:cNvSpPr>
            <a:spLocks noGrp="1" noChangeArrowheads="1"/>
          </p:cNvSpPr>
          <p:nvPr>
            <p:ph type="sldNum" sz="quarter" idx="4"/>
          </p:nvPr>
        </p:nvSpPr>
        <p:spPr bwMode="auto">
          <a:xfrm>
            <a:off x="41910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b="0">
                <a:solidFill>
                  <a:schemeClr val="tx1"/>
                </a:solidFill>
                <a:effectLst/>
              </a:defRPr>
            </a:lvl1pPr>
          </a:lstStyle>
          <a:p>
            <a:fld id="{A1453882-A12B-4B42-B432-21EA4DBBC4CB}" type="slidenum">
              <a:rPr lang="en-US" smtClean="0"/>
              <a:pPr/>
              <a:t>‹#›</a:t>
            </a:fld>
            <a:endParaRPr lang="en-US" dirty="0"/>
          </a:p>
        </p:txBody>
      </p:sp>
      <p:sp>
        <p:nvSpPr>
          <p:cNvPr id="55302" name="Rectangle 6"/>
          <p:cNvSpPr>
            <a:spLocks noGrp="1" noChangeArrowheads="1"/>
          </p:cNvSpPr>
          <p:nvPr>
            <p:ph type="body" idx="1"/>
          </p:nvPr>
        </p:nvSpPr>
        <p:spPr bwMode="auto">
          <a:xfrm>
            <a:off x="1371600" y="2362200"/>
            <a:ext cx="77724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5303" name="Rectangle 7"/>
          <p:cNvSpPr>
            <a:spLocks noGrp="1" noChangeArrowheads="1"/>
          </p:cNvSpPr>
          <p:nvPr>
            <p:ph type="title"/>
          </p:nvPr>
        </p:nvSpPr>
        <p:spPr bwMode="auto">
          <a:xfrm>
            <a:off x="1371600" y="1219200"/>
            <a:ext cx="7772400" cy="1143000"/>
          </a:xfrm>
          <a:prstGeom prst="rect">
            <a:avLst/>
          </a:prstGeom>
          <a:noFill/>
          <a:ln w="9525">
            <a:noFill/>
            <a:miter lim="800000"/>
            <a:headEnd/>
            <a:tailEnd/>
          </a:ln>
          <a:effectLst>
            <a:outerShdw dist="12700" dir="162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55304" name="Picture 8"/>
          <p:cNvPicPr>
            <a:picLocks noChangeAspect="1" noChangeArrowheads="1"/>
          </p:cNvPicPr>
          <p:nvPr/>
        </p:nvPicPr>
        <p:blipFill>
          <a:blip r:embed="rId25" cstate="print"/>
          <a:srcRect/>
          <a:stretch>
            <a:fillRect/>
          </a:stretch>
        </p:blipFill>
        <p:spPr bwMode="auto">
          <a:xfrm>
            <a:off x="0" y="228600"/>
            <a:ext cx="9144000" cy="838200"/>
          </a:xfrm>
          <a:prstGeom prst="rect">
            <a:avLst/>
          </a:prstGeom>
          <a:noFill/>
          <a:ln w="9525">
            <a:noFill/>
            <a:miter lim="800000"/>
            <a:headEnd/>
            <a:tailEnd/>
          </a:ln>
          <a:effectLst>
            <a:outerShdw dist="12700" dir="16200000" algn="ctr" rotWithShape="0">
              <a:schemeClr val="tx1"/>
            </a:outerShdw>
          </a:effectLst>
        </p:spPr>
      </p:pic>
      <p:grpSp>
        <p:nvGrpSpPr>
          <p:cNvPr id="2" name="Group 9"/>
          <p:cNvGrpSpPr>
            <a:grpSpLocks/>
          </p:cNvGrpSpPr>
          <p:nvPr/>
        </p:nvGrpSpPr>
        <p:grpSpPr bwMode="auto">
          <a:xfrm>
            <a:off x="0" y="381000"/>
            <a:ext cx="6248400" cy="2438400"/>
            <a:chOff x="0" y="240"/>
            <a:chExt cx="3936" cy="1536"/>
          </a:xfrm>
        </p:grpSpPr>
        <p:sp>
          <p:nvSpPr>
            <p:cNvPr id="55306" name="Oval 10"/>
            <p:cNvSpPr>
              <a:spLocks noChangeArrowheads="1"/>
            </p:cNvSpPr>
            <p:nvPr/>
          </p:nvSpPr>
          <p:spPr bwMode="auto">
            <a:xfrm>
              <a:off x="497" y="73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endParaRPr lang="en-US" dirty="0"/>
            </a:p>
          </p:txBody>
        </p:sp>
        <p:sp>
          <p:nvSpPr>
            <p:cNvPr id="55307" name="Oval 11"/>
            <p:cNvSpPr>
              <a:spLocks noChangeArrowheads="1"/>
            </p:cNvSpPr>
            <p:nvPr/>
          </p:nvSpPr>
          <p:spPr bwMode="auto">
            <a:xfrm>
              <a:off x="594" y="84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endParaRPr lang="en-US" dirty="0"/>
            </a:p>
          </p:txBody>
        </p:sp>
        <p:sp>
          <p:nvSpPr>
            <p:cNvPr id="55308" name="Rectangle 12"/>
            <p:cNvSpPr>
              <a:spLocks noChangeArrowheads="1"/>
            </p:cNvSpPr>
            <p:nvPr/>
          </p:nvSpPr>
          <p:spPr bwMode="auto">
            <a:xfrm>
              <a:off x="0" y="912"/>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endParaRPr lang="en-US" dirty="0"/>
            </a:p>
          </p:txBody>
        </p:sp>
        <p:sp>
          <p:nvSpPr>
            <p:cNvPr id="55309" name="Rectangle 13"/>
            <p:cNvSpPr>
              <a:spLocks noChangeArrowheads="1"/>
            </p:cNvSpPr>
            <p:nvPr/>
          </p:nvSpPr>
          <p:spPr bwMode="auto">
            <a:xfrm>
              <a:off x="678" y="24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endParaRPr lang="en-US" dirty="0"/>
            </a:p>
          </p:txBody>
        </p:sp>
        <p:sp>
          <p:nvSpPr>
            <p:cNvPr id="55310" name="Rectangle 14"/>
            <p:cNvSpPr>
              <a:spLocks noChangeArrowheads="1"/>
            </p:cNvSpPr>
            <p:nvPr/>
          </p:nvSpPr>
          <p:spPr bwMode="auto">
            <a:xfrm flipV="1">
              <a:off x="864" y="913"/>
              <a:ext cx="3072"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spcBef>
                  <a:spcPct val="0"/>
                </a:spcBef>
                <a:buClrTx/>
                <a:buFontTx/>
                <a:buNone/>
              </a:pPr>
              <a:endParaRPr dirty="0"/>
            </a:p>
          </p:txBody>
        </p:sp>
      </p:grpSp>
      <p:sp>
        <p:nvSpPr>
          <p:cNvPr id="55311" name="Rectangle 15"/>
          <p:cNvSpPr>
            <a:spLocks noChangeArrowheads="1"/>
          </p:cNvSpPr>
          <p:nvPr/>
        </p:nvSpPr>
        <p:spPr bwMode="auto">
          <a:xfrm>
            <a:off x="5943600" y="6643688"/>
            <a:ext cx="3124200" cy="214312"/>
          </a:xfrm>
          <a:prstGeom prst="rect">
            <a:avLst/>
          </a:prstGeom>
          <a:noFill/>
          <a:ln w="9525">
            <a:noFill/>
            <a:miter lim="800000"/>
            <a:headEnd/>
            <a:tailEnd/>
          </a:ln>
          <a:effectLst/>
        </p:spPr>
        <p:txBody>
          <a:bodyPr>
            <a:spAutoFit/>
          </a:bodyPr>
          <a:lstStyle/>
          <a:p>
            <a:pPr algn="l" eaLnBrk="0" hangingPunct="0">
              <a:spcBef>
                <a:spcPct val="0"/>
              </a:spcBef>
              <a:buClrTx/>
              <a:buFontTx/>
              <a:buNone/>
            </a:pPr>
            <a:r>
              <a:rPr lang="en-US" sz="800" dirty="0">
                <a:solidFill>
                  <a:schemeClr val="bg1"/>
                </a:solidFill>
                <a:effectLst/>
                <a:latin typeface="Arial" charset="0"/>
              </a:rPr>
              <a:t>BETHANY RELIEF</a:t>
            </a:r>
            <a:r>
              <a:rPr lang="en-US" sz="800" dirty="0">
                <a:solidFill>
                  <a:schemeClr val="tx1"/>
                </a:solidFill>
                <a:effectLst/>
                <a:latin typeface="Arial" charset="0"/>
              </a:rPr>
              <a:t> </a:t>
            </a:r>
            <a:r>
              <a:rPr lang="en-US" sz="800" dirty="0">
                <a:solidFill>
                  <a:schemeClr val="bg1"/>
                </a:solidFill>
                <a:effectLst/>
                <a:latin typeface="Arial" charset="0"/>
              </a:rPr>
              <a:t>AND</a:t>
            </a:r>
            <a:r>
              <a:rPr lang="en-US" sz="800" dirty="0">
                <a:solidFill>
                  <a:srgbClr val="000000"/>
                </a:solidFill>
                <a:effectLst/>
                <a:latin typeface="Arial" charset="0"/>
              </a:rPr>
              <a:t> </a:t>
            </a:r>
            <a:r>
              <a:rPr lang="en-US" sz="800" dirty="0">
                <a:solidFill>
                  <a:schemeClr val="bg1"/>
                </a:solidFill>
                <a:effectLst/>
                <a:latin typeface="Arial" charset="0"/>
              </a:rPr>
              <a:t>REHABILITATION INTERNATIONAL</a:t>
            </a:r>
          </a:p>
        </p:txBody>
      </p:sp>
      <p:pic>
        <p:nvPicPr>
          <p:cNvPr id="55312" name="Picture 16"/>
          <p:cNvPicPr>
            <a:picLocks noChangeAspect="1" noChangeArrowheads="1"/>
          </p:cNvPicPr>
          <p:nvPr/>
        </p:nvPicPr>
        <p:blipFill>
          <a:blip r:embed="rId26" cstate="print"/>
          <a:srcRect/>
          <a:stretch>
            <a:fillRect/>
          </a:stretch>
        </p:blipFill>
        <p:spPr bwMode="auto">
          <a:xfrm>
            <a:off x="7315200" y="5791200"/>
            <a:ext cx="1600200" cy="842963"/>
          </a:xfrm>
          <a:prstGeom prst="rect">
            <a:avLst/>
          </a:prstGeom>
          <a:noFill/>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06" r:id="rId23"/>
  </p:sldLayoutIdLst>
  <p:txStyles>
    <p:title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Times New Roman" pitchFamily="18" charset="0"/>
        </a:defRPr>
      </a:lvl2pPr>
      <a:lvl3pPr algn="l" rtl="0" eaLnBrk="1" fontAlgn="base" hangingPunct="1">
        <a:spcBef>
          <a:spcPct val="0"/>
        </a:spcBef>
        <a:spcAft>
          <a:spcPct val="0"/>
        </a:spcAft>
        <a:defRPr sz="3200" b="1">
          <a:solidFill>
            <a:srgbClr val="000000"/>
          </a:solidFill>
          <a:latin typeface="Times New Roman" pitchFamily="18" charset="0"/>
        </a:defRPr>
      </a:lvl3pPr>
      <a:lvl4pPr algn="l" rtl="0" eaLnBrk="1" fontAlgn="base" hangingPunct="1">
        <a:spcBef>
          <a:spcPct val="0"/>
        </a:spcBef>
        <a:spcAft>
          <a:spcPct val="0"/>
        </a:spcAft>
        <a:defRPr sz="3200" b="1">
          <a:solidFill>
            <a:srgbClr val="000000"/>
          </a:solidFill>
          <a:latin typeface="Times New Roman" pitchFamily="18" charset="0"/>
        </a:defRPr>
      </a:lvl4pPr>
      <a:lvl5pPr algn="l" rtl="0" eaLnBrk="1" fontAlgn="base" hangingPunct="1">
        <a:spcBef>
          <a:spcPct val="0"/>
        </a:spcBef>
        <a:spcAft>
          <a:spcPct val="0"/>
        </a:spcAft>
        <a:defRPr sz="3200" b="1">
          <a:solidFill>
            <a:srgbClr val="000000"/>
          </a:solidFill>
          <a:latin typeface="Times New Roman" pitchFamily="18" charset="0"/>
        </a:defRPr>
      </a:lvl5pPr>
      <a:lvl6pPr marL="457200" algn="l" rtl="0" eaLnBrk="1" fontAlgn="base" hangingPunct="1">
        <a:spcBef>
          <a:spcPct val="0"/>
        </a:spcBef>
        <a:spcAft>
          <a:spcPct val="0"/>
        </a:spcAft>
        <a:defRPr sz="3200" b="1">
          <a:solidFill>
            <a:srgbClr val="000000"/>
          </a:solidFill>
          <a:latin typeface="Times New Roman" pitchFamily="18" charset="0"/>
        </a:defRPr>
      </a:lvl6pPr>
      <a:lvl7pPr marL="914400" algn="l" rtl="0" eaLnBrk="1" fontAlgn="base" hangingPunct="1">
        <a:spcBef>
          <a:spcPct val="0"/>
        </a:spcBef>
        <a:spcAft>
          <a:spcPct val="0"/>
        </a:spcAft>
        <a:defRPr sz="3200" b="1">
          <a:solidFill>
            <a:srgbClr val="000000"/>
          </a:solidFill>
          <a:latin typeface="Times New Roman" pitchFamily="18" charset="0"/>
        </a:defRPr>
      </a:lvl7pPr>
      <a:lvl8pPr marL="1371600" algn="l" rtl="0" eaLnBrk="1" fontAlgn="base" hangingPunct="1">
        <a:spcBef>
          <a:spcPct val="0"/>
        </a:spcBef>
        <a:spcAft>
          <a:spcPct val="0"/>
        </a:spcAft>
        <a:defRPr sz="3200" b="1">
          <a:solidFill>
            <a:srgbClr val="000000"/>
          </a:solidFill>
          <a:latin typeface="Times New Roman" pitchFamily="18" charset="0"/>
        </a:defRPr>
      </a:lvl8pPr>
      <a:lvl9pPr marL="1828800" algn="l" rtl="0" eaLnBrk="1" fontAlgn="base" hangingPunct="1">
        <a:spcBef>
          <a:spcPct val="0"/>
        </a:spcBef>
        <a:spcAft>
          <a:spcPct val="0"/>
        </a:spcAft>
        <a:defRPr sz="3200" b="1">
          <a:solidFill>
            <a:srgbClr val="000000"/>
          </a:solidFill>
          <a:latin typeface="Times New Roman" pitchFamily="18" charset="0"/>
        </a:defRPr>
      </a:lvl9pPr>
    </p:titleStyle>
    <p:bodyStyle>
      <a:lvl1pPr marL="342900" indent="-342900" algn="l" rtl="0" eaLnBrk="1" fontAlgn="base" hangingPunct="1">
        <a:spcBef>
          <a:spcPct val="20000"/>
        </a:spcBef>
        <a:spcAft>
          <a:spcPct val="0"/>
        </a:spcAft>
        <a:buClr>
          <a:schemeClr val="tx2"/>
        </a:buClr>
        <a:buFont typeface="Times"/>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lr>
          <a:schemeClr val="accent2"/>
        </a:buClr>
        <a:buFont typeface="Times"/>
        <a:buChar char="•"/>
        <a:defRPr sz="2800">
          <a:solidFill>
            <a:srgbClr val="000000"/>
          </a:solidFill>
          <a:latin typeface="+mn-lt"/>
        </a:defRPr>
      </a:lvl2pPr>
      <a:lvl3pPr marL="1143000" indent="-228600" algn="l" rtl="0" eaLnBrk="1" fontAlgn="base" hangingPunct="1">
        <a:spcBef>
          <a:spcPct val="20000"/>
        </a:spcBef>
        <a:spcAft>
          <a:spcPct val="0"/>
        </a:spcAft>
        <a:buClr>
          <a:schemeClr val="tx1"/>
        </a:buClr>
        <a:buFont typeface="Times"/>
        <a:buChar char="•"/>
        <a:defRPr sz="2400">
          <a:solidFill>
            <a:srgbClr val="000000"/>
          </a:solidFill>
          <a:latin typeface="+mn-lt"/>
        </a:defRPr>
      </a:lvl3pPr>
      <a:lvl4pPr marL="1600200" indent="-228600" algn="l" rtl="0" eaLnBrk="1" fontAlgn="base" hangingPunct="1">
        <a:spcBef>
          <a:spcPct val="20000"/>
        </a:spcBef>
        <a:spcAft>
          <a:spcPct val="0"/>
        </a:spcAft>
        <a:buClr>
          <a:schemeClr val="tx2"/>
        </a:buClr>
        <a:buFont typeface="Wingdings" pitchFamily="2" charset="2"/>
        <a:buChar char="Ø"/>
        <a:defRPr sz="2000">
          <a:solidFill>
            <a:srgbClr val="000000"/>
          </a:solidFill>
          <a:latin typeface="+mn-lt"/>
        </a:defRPr>
      </a:lvl4pPr>
      <a:lvl5pPr marL="2057400" indent="-228600" algn="l" rtl="0" eaLnBrk="1" fontAlgn="base" hangingPunct="1">
        <a:spcBef>
          <a:spcPct val="20000"/>
        </a:spcBef>
        <a:spcAft>
          <a:spcPct val="0"/>
        </a:spcAft>
        <a:buFont typeface="Wingdings" pitchFamily="2" charset="2"/>
        <a:buChar char="§"/>
        <a:defRPr sz="2000">
          <a:solidFill>
            <a:srgbClr val="000000"/>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rgbClr val="000000"/>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rgbClr val="000000"/>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rgbClr val="000000"/>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162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pPr>
            <a:endParaRPr lang="en-US" dirty="0" smtClean="0">
              <a:solidFill>
                <a:srgbClr val="FFFFFF"/>
              </a:solidFill>
            </a:endParaRPr>
          </a:p>
        </p:txBody>
      </p:sp>
      <p:sp>
        <p:nvSpPr>
          <p:cNvPr id="111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pPr>
            <a:endParaRPr lang="en-US" dirty="0" smtClean="0">
              <a:solidFill>
                <a:srgbClr val="FFFFFF"/>
              </a:solidFill>
            </a:endParaRPr>
          </a:p>
        </p:txBody>
      </p:sp>
      <p:sp>
        <p:nvSpPr>
          <p:cNvPr id="11162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pPr>
            <a:fld id="{90B6D543-DD78-4662-A267-7A922CEA8858}" type="slidenum">
              <a:rPr lang="en-US" smtClean="0">
                <a:solidFill>
                  <a:srgbClr val="FFFFFF"/>
                </a:solidFill>
              </a:rPr>
              <a:pPr fontAlgn="base">
                <a:spcBef>
                  <a:spcPct val="0"/>
                </a:spcBef>
                <a:spcAft>
                  <a:spcPct val="0"/>
                </a:spcAft>
              </a:pPr>
              <a:t>‹#›</a:t>
            </a:fld>
            <a:endParaRPr lang="en-US" dirty="0"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0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10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6.jpeg"/><Relationship Id="rId7"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5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s>
</file>

<file path=ppt/slides/_rels/slide11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9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819400" y="0"/>
            <a:ext cx="685800" cy="4038600"/>
          </a:xfrm>
          <a:solidFill>
            <a:srgbClr val="C00000"/>
          </a:solidFill>
        </p:spPr>
        <p:txBody>
          <a:bodyPr/>
          <a:lstStyle/>
          <a:p>
            <a:r>
              <a:rPr lang="en-US" dirty="0" smtClean="0">
                <a:solidFill>
                  <a:schemeClr val="tx1"/>
                </a:solidFill>
              </a:rPr>
              <a:t>C</a:t>
            </a:r>
            <a:br>
              <a:rPr lang="en-US" dirty="0" smtClean="0">
                <a:solidFill>
                  <a:schemeClr val="tx1"/>
                </a:solidFill>
              </a:rPr>
            </a:br>
            <a:r>
              <a:rPr lang="en-US" dirty="0" smtClean="0">
                <a:solidFill>
                  <a:schemeClr val="tx1"/>
                </a:solidFill>
              </a:rPr>
              <a:t>H</a:t>
            </a:r>
            <a:br>
              <a:rPr lang="en-US" dirty="0" smtClean="0">
                <a:solidFill>
                  <a:schemeClr val="tx1"/>
                </a:solidFill>
              </a:rPr>
            </a:br>
            <a:r>
              <a:rPr lang="en-US" dirty="0" smtClean="0">
                <a:solidFill>
                  <a:schemeClr val="tx1"/>
                </a:solidFill>
              </a:rPr>
              <a:t>I</a:t>
            </a:r>
            <a:br>
              <a:rPr lang="en-US" dirty="0" smtClean="0">
                <a:solidFill>
                  <a:schemeClr val="tx1"/>
                </a:solidFill>
              </a:rPr>
            </a:br>
            <a:r>
              <a:rPr lang="en-US" dirty="0" smtClean="0">
                <a:solidFill>
                  <a:schemeClr val="tx1"/>
                </a:solidFill>
              </a:rPr>
              <a:t>L</a:t>
            </a:r>
            <a:br>
              <a:rPr lang="en-US" dirty="0" smtClean="0">
                <a:solidFill>
                  <a:schemeClr val="tx1"/>
                </a:solidFill>
              </a:rPr>
            </a:br>
            <a:r>
              <a:rPr lang="en-US" dirty="0" smtClean="0">
                <a:solidFill>
                  <a:schemeClr val="tx1"/>
                </a:solidFill>
              </a:rPr>
              <a:t>D</a:t>
            </a:r>
            <a:br>
              <a:rPr lang="en-US" dirty="0" smtClean="0">
                <a:solidFill>
                  <a:schemeClr val="tx1"/>
                </a:solidFill>
              </a:rPr>
            </a:br>
            <a:r>
              <a:rPr lang="en-US" dirty="0" smtClean="0">
                <a:solidFill>
                  <a:schemeClr val="tx1"/>
                </a:solidFill>
              </a:rPr>
              <a:t>R</a:t>
            </a:r>
            <a:br>
              <a:rPr lang="en-US" dirty="0" smtClean="0">
                <a:solidFill>
                  <a:schemeClr val="tx1"/>
                </a:solidFill>
              </a:rPr>
            </a:br>
            <a:r>
              <a:rPr lang="en-US" dirty="0" smtClean="0">
                <a:solidFill>
                  <a:schemeClr val="tx1"/>
                </a:solidFill>
              </a:rPr>
              <a:t>E</a:t>
            </a:r>
            <a:br>
              <a:rPr lang="en-US" dirty="0" smtClean="0">
                <a:solidFill>
                  <a:schemeClr val="tx1"/>
                </a:solidFill>
              </a:rPr>
            </a:br>
            <a:r>
              <a:rPr lang="en-US" dirty="0" smtClean="0">
                <a:solidFill>
                  <a:schemeClr val="tx1"/>
                </a:solidFill>
              </a:rPr>
              <a:t>N</a:t>
            </a:r>
            <a:endParaRPr lang="en-US" dirty="0">
              <a:solidFill>
                <a:schemeClr val="tx1"/>
              </a:solidFill>
            </a:endParaRPr>
          </a:p>
        </p:txBody>
      </p:sp>
      <p:sp>
        <p:nvSpPr>
          <p:cNvPr id="3" name="Content Placeholder 2"/>
          <p:cNvSpPr>
            <a:spLocks noGrp="1"/>
          </p:cNvSpPr>
          <p:nvPr>
            <p:ph sz="quarter" idx="1"/>
          </p:nvPr>
        </p:nvSpPr>
        <p:spPr>
          <a:xfrm>
            <a:off x="1371600" y="4107180"/>
            <a:ext cx="3810000" cy="45719"/>
          </a:xfrm>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82946" name="Picture 2" descr="C:\Users\Dick\Pictures\Arusha LMC\IMG_4768.jpg"/>
          <p:cNvPicPr>
            <a:picLocks noChangeAspect="1" noChangeArrowheads="1"/>
          </p:cNvPicPr>
          <p:nvPr/>
        </p:nvPicPr>
        <p:blipFill>
          <a:blip r:embed="rId3" cstate="print"/>
          <a:srcRect/>
          <a:stretch>
            <a:fillRect/>
          </a:stretch>
        </p:blipFill>
        <p:spPr bwMode="auto">
          <a:xfrm flipH="1">
            <a:off x="0" y="0"/>
            <a:ext cx="2863684" cy="4038600"/>
          </a:xfrm>
          <a:prstGeom prst="rect">
            <a:avLst/>
          </a:prstGeom>
          <a:noFill/>
        </p:spPr>
      </p:pic>
      <p:pic>
        <p:nvPicPr>
          <p:cNvPr id="82949" name="Picture 5" descr="C:\Users\Dick\Pictures\BurnsSL-11-10\IMG_0139.JPG"/>
          <p:cNvPicPr>
            <a:picLocks noChangeAspect="1" noChangeArrowheads="1"/>
          </p:cNvPicPr>
          <p:nvPr/>
        </p:nvPicPr>
        <p:blipFill>
          <a:blip r:embed="rId4" cstate="print"/>
          <a:srcRect/>
          <a:stretch>
            <a:fillRect/>
          </a:stretch>
        </p:blipFill>
        <p:spPr bwMode="auto">
          <a:xfrm>
            <a:off x="0" y="3862388"/>
            <a:ext cx="2246861" cy="2995612"/>
          </a:xfrm>
          <a:prstGeom prst="rect">
            <a:avLst/>
          </a:prstGeom>
          <a:noFill/>
        </p:spPr>
      </p:pic>
      <p:pic>
        <p:nvPicPr>
          <p:cNvPr id="82950" name="Picture 6" descr="C:\Users\Dick\Pictures\ACS-2010\RL-Omphalocele 2008.JPG"/>
          <p:cNvPicPr>
            <a:picLocks noChangeAspect="1" noChangeArrowheads="1"/>
          </p:cNvPicPr>
          <p:nvPr/>
        </p:nvPicPr>
        <p:blipFill>
          <a:blip r:embed="rId5" cstate="print"/>
          <a:srcRect/>
          <a:stretch>
            <a:fillRect/>
          </a:stretch>
        </p:blipFill>
        <p:spPr bwMode="auto">
          <a:xfrm>
            <a:off x="3429000" y="0"/>
            <a:ext cx="2722400" cy="4114800"/>
          </a:xfrm>
          <a:prstGeom prst="rect">
            <a:avLst/>
          </a:prstGeom>
          <a:noFill/>
        </p:spPr>
      </p:pic>
      <p:pic>
        <p:nvPicPr>
          <p:cNvPr id="82951" name="Picture 7" descr="C:\Users\Dick\Pictures\Calendar pictures 2010\DSC_1592.JPG"/>
          <p:cNvPicPr>
            <a:picLocks noChangeAspect="1" noChangeArrowheads="1"/>
          </p:cNvPicPr>
          <p:nvPr/>
        </p:nvPicPr>
        <p:blipFill>
          <a:blip r:embed="rId6" cstate="print"/>
          <a:srcRect/>
          <a:stretch>
            <a:fillRect/>
          </a:stretch>
        </p:blipFill>
        <p:spPr bwMode="auto">
          <a:xfrm>
            <a:off x="2209800" y="4038600"/>
            <a:ext cx="4245255" cy="2819400"/>
          </a:xfrm>
          <a:prstGeom prst="rect">
            <a:avLst/>
          </a:prstGeom>
          <a:noFill/>
        </p:spPr>
      </p:pic>
      <p:pic>
        <p:nvPicPr>
          <p:cNvPr id="82952" name="Picture 8" descr="C:\Users\Dick\Pictures\Calendar pictures 2010\IMG_2363.JPG"/>
          <p:cNvPicPr>
            <a:picLocks noChangeAspect="1" noChangeArrowheads="1"/>
          </p:cNvPicPr>
          <p:nvPr/>
        </p:nvPicPr>
        <p:blipFill>
          <a:blip r:embed="rId7" cstate="print"/>
          <a:srcRect/>
          <a:stretch>
            <a:fillRect/>
          </a:stretch>
        </p:blipFill>
        <p:spPr bwMode="auto">
          <a:xfrm>
            <a:off x="6299429" y="4038600"/>
            <a:ext cx="2844572" cy="2819401"/>
          </a:xfrm>
          <a:prstGeom prst="rect">
            <a:avLst/>
          </a:prstGeom>
          <a:noFill/>
        </p:spPr>
      </p:pic>
      <p:pic>
        <p:nvPicPr>
          <p:cNvPr id="82953" name="Picture 9" descr="C:\Users\Dick\Pictures\Dadaab 2009_2\IMG_2339.jpg"/>
          <p:cNvPicPr>
            <a:picLocks noChangeAspect="1" noChangeArrowheads="1"/>
          </p:cNvPicPr>
          <p:nvPr/>
        </p:nvPicPr>
        <p:blipFill>
          <a:blip r:embed="rId8" cstate="print"/>
          <a:srcRect/>
          <a:stretch>
            <a:fillRect/>
          </a:stretch>
        </p:blipFill>
        <p:spPr bwMode="auto">
          <a:xfrm>
            <a:off x="6096001" y="0"/>
            <a:ext cx="3048000" cy="406367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371600"/>
          </a:xfrm>
          <a:solidFill>
            <a:srgbClr val="002060"/>
          </a:solidFill>
        </p:spPr>
        <p:txBody>
          <a:bodyPr/>
          <a:lstStyle/>
          <a:p>
            <a:pPr algn="ctr"/>
            <a:r>
              <a:rPr lang="en-US" sz="7200" dirty="0" smtClean="0">
                <a:solidFill>
                  <a:schemeClr val="tx1"/>
                </a:solidFill>
              </a:rPr>
              <a:t>Secret Dreams</a:t>
            </a:r>
            <a:endParaRPr lang="en-US" sz="7200" dirty="0">
              <a:solidFill>
                <a:schemeClr val="tx1"/>
              </a:solidFill>
            </a:endParaRPr>
          </a:p>
        </p:txBody>
      </p:sp>
      <p:sp>
        <p:nvSpPr>
          <p:cNvPr id="3" name="Content Placeholder 2"/>
          <p:cNvSpPr>
            <a:spLocks noGrp="1"/>
          </p:cNvSpPr>
          <p:nvPr>
            <p:ph idx="1"/>
          </p:nvPr>
        </p:nvSpPr>
        <p:spPr>
          <a:xfrm>
            <a:off x="0" y="2362200"/>
            <a:ext cx="9144000" cy="3429000"/>
          </a:xfrm>
          <a:solidFill>
            <a:schemeClr val="tx1"/>
          </a:solidFill>
        </p:spPr>
        <p:txBody>
          <a:bodyPr/>
          <a:lstStyle/>
          <a:p>
            <a:r>
              <a:rPr lang="en-US" sz="4800" b="1" dirty="0" smtClean="0">
                <a:solidFill>
                  <a:srgbClr val="C00000"/>
                </a:solidFill>
              </a:rPr>
              <a:t>*Yes, to be the third baseman.</a:t>
            </a:r>
          </a:p>
          <a:p>
            <a:r>
              <a:rPr lang="en-US" sz="4800" b="1" dirty="0" smtClean="0">
                <a:solidFill>
                  <a:srgbClr val="C00000"/>
                </a:solidFill>
              </a:rPr>
              <a:t>*To be a Chief of Surgery, and       be brilliant</a:t>
            </a:r>
          </a:p>
          <a:p>
            <a:r>
              <a:rPr lang="en-US" sz="4800" b="1" dirty="0" smtClean="0">
                <a:solidFill>
                  <a:srgbClr val="C00000"/>
                </a:solidFill>
              </a:rPr>
              <a:t>*To be an AOA member</a:t>
            </a:r>
            <a:endParaRPr lang="en-US" sz="4800" b="1" dirty="0">
              <a:solidFill>
                <a:srgbClr val="C0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676400"/>
            <a:ext cx="3810000" cy="914400"/>
          </a:xfrm>
          <a:solidFill>
            <a:srgbClr val="0070C0"/>
          </a:solidFill>
        </p:spPr>
        <p:txBody>
          <a:bodyPr>
            <a:normAutofit/>
          </a:bodyPr>
          <a:lstStyle/>
          <a:p>
            <a:r>
              <a:rPr lang="en-US" sz="4800" dirty="0" smtClean="0">
                <a:solidFill>
                  <a:schemeClr val="tx1"/>
                </a:solidFill>
              </a:rPr>
              <a:t>Coincidence?</a:t>
            </a:r>
            <a:endParaRPr lang="en-US" sz="4800" dirty="0">
              <a:solidFill>
                <a:schemeClr val="tx1"/>
              </a:solidFill>
            </a:endParaRPr>
          </a:p>
        </p:txBody>
      </p:sp>
      <p:sp>
        <p:nvSpPr>
          <p:cNvPr id="3" name="Content Placeholder 2"/>
          <p:cNvSpPr>
            <a:spLocks noGrp="1"/>
          </p:cNvSpPr>
          <p:nvPr>
            <p:ph idx="1"/>
          </p:nvPr>
        </p:nvSpPr>
        <p:spPr>
          <a:xfrm>
            <a:off x="0" y="1066800"/>
            <a:ext cx="9144000" cy="5791200"/>
          </a:xfrm>
          <a:solidFill>
            <a:srgbClr val="C00000"/>
          </a:solidFill>
        </p:spPr>
        <p:txBody>
          <a:bodyPr>
            <a:noAutofit/>
          </a:bodyPr>
          <a:lstStyle/>
          <a:p>
            <a:pPr algn="ctr"/>
            <a:r>
              <a:rPr lang="en-US" sz="7200" b="1" dirty="0" smtClean="0">
                <a:solidFill>
                  <a:schemeClr val="tx1"/>
                </a:solidFill>
              </a:rPr>
              <a:t>Coincidence?</a:t>
            </a:r>
          </a:p>
          <a:p>
            <a:pPr algn="ctr"/>
            <a:r>
              <a:rPr lang="en-US" sz="7200" b="1" dirty="0" smtClean="0">
                <a:solidFill>
                  <a:schemeClr val="tx1"/>
                </a:solidFill>
              </a:rPr>
              <a:t>Accident?</a:t>
            </a:r>
          </a:p>
          <a:p>
            <a:pPr algn="ctr"/>
            <a:r>
              <a:rPr lang="en-US" sz="7200" b="1" dirty="0" smtClean="0">
                <a:solidFill>
                  <a:schemeClr val="tx1"/>
                </a:solidFill>
              </a:rPr>
              <a:t>Providence</a:t>
            </a:r>
            <a:r>
              <a:rPr lang="en-US" sz="7200" b="1" dirty="0" smtClean="0">
                <a:solidFill>
                  <a:schemeClr val="tx1"/>
                </a:solidFill>
              </a:rPr>
              <a:t>?</a:t>
            </a:r>
            <a:endParaRPr lang="en-US" sz="7200" b="1" dirty="0" smtClean="0">
              <a:solidFill>
                <a:schemeClr val="tx1"/>
              </a:solidFill>
            </a:endParaRPr>
          </a:p>
          <a:p>
            <a:pPr algn="ctr"/>
            <a:r>
              <a:rPr lang="en-US" sz="7200" b="1" dirty="0" smtClean="0">
                <a:solidFill>
                  <a:schemeClr val="tx1"/>
                </a:solidFill>
              </a:rPr>
              <a:t>Obedience</a:t>
            </a:r>
            <a:r>
              <a:rPr lang="en-US" sz="7200" b="1" dirty="0" smtClean="0">
                <a:solidFill>
                  <a:schemeClr val="tx1"/>
                </a:solidFill>
              </a:rPr>
              <a:t>?</a:t>
            </a:r>
          </a:p>
          <a:p>
            <a:endParaRPr lang="en-US" b="1"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1140254"/>
          <p:cNvPicPr>
            <a:picLocks noChangeAspect="1" noChangeArrowheads="1"/>
          </p:cNvPicPr>
          <p:nvPr/>
        </p:nvPicPr>
        <p:blipFill>
          <a:blip r:embed="rId3" cstate="print">
            <a:lum contrast="6000"/>
          </a:blip>
          <a:srcRect/>
          <a:stretch>
            <a:fillRect/>
          </a:stretch>
        </p:blipFill>
        <p:spPr bwMode="auto">
          <a:xfrm>
            <a:off x="0" y="0"/>
            <a:ext cx="9144000" cy="6858000"/>
          </a:xfrm>
          <a:prstGeom prst="rect">
            <a:avLst/>
          </a:prstGeom>
          <a:noFill/>
        </p:spPr>
      </p:pic>
      <p:sp>
        <p:nvSpPr>
          <p:cNvPr id="105475" name="Rectangle 3"/>
          <p:cNvSpPr>
            <a:spLocks noGrp="1" noChangeArrowheads="1"/>
          </p:cNvSpPr>
          <p:nvPr>
            <p:ph type="title"/>
          </p:nvPr>
        </p:nvSpPr>
        <p:spPr>
          <a:xfrm>
            <a:off x="3429000" y="274638"/>
            <a:ext cx="5257800" cy="1630362"/>
          </a:xfrm>
        </p:spPr>
        <p:txBody>
          <a:bodyPr/>
          <a:lstStyle/>
          <a:p>
            <a:pPr algn="ctr"/>
            <a:r>
              <a:rPr lang="en-US" sz="6000" b="1" dirty="0">
                <a:solidFill>
                  <a:schemeClr val="tx1"/>
                </a:solidFill>
                <a:effectLst>
                  <a:outerShdw blurRad="38100" dist="38100" dir="2700000" algn="tl">
                    <a:srgbClr val="000000">
                      <a:alpha val="43137"/>
                    </a:srgbClr>
                  </a:outerShdw>
                </a:effectLst>
                <a:latin typeface="Andy" pitchFamily="66" charset="0"/>
              </a:rPr>
              <a:t>Closed Country </a:t>
            </a:r>
            <a:br>
              <a:rPr lang="en-US" sz="6000" b="1" dirty="0">
                <a:solidFill>
                  <a:schemeClr val="tx1"/>
                </a:solidFill>
                <a:effectLst>
                  <a:outerShdw blurRad="38100" dist="38100" dir="2700000" algn="tl">
                    <a:srgbClr val="000000">
                      <a:alpha val="43137"/>
                    </a:srgbClr>
                  </a:outerShdw>
                </a:effectLst>
                <a:latin typeface="Andy" pitchFamily="66" charset="0"/>
              </a:rPr>
            </a:br>
            <a:r>
              <a:rPr lang="en-US" sz="6000" b="1" dirty="0">
                <a:solidFill>
                  <a:schemeClr val="tx1"/>
                </a:solidFill>
                <a:effectLst>
                  <a:outerShdw blurRad="38100" dist="38100" dir="2700000" algn="tl">
                    <a:srgbClr val="000000">
                      <a:alpha val="43137"/>
                    </a:srgbClr>
                  </a:outerShdw>
                </a:effectLst>
                <a:latin typeface="Andy" pitchFamily="66" charset="0"/>
              </a:rPr>
              <a:t>2006</a:t>
            </a:r>
          </a:p>
        </p:txBody>
      </p:sp>
      <p:sp>
        <p:nvSpPr>
          <p:cNvPr id="105476" name="Rectangle 4"/>
          <p:cNvSpPr>
            <a:spLocks noGrp="1" noChangeArrowheads="1"/>
          </p:cNvSpPr>
          <p:nvPr>
            <p:ph type="body" idx="1"/>
          </p:nvPr>
        </p:nvSpPr>
        <p:spPr/>
        <p:txBody>
          <a:bodyPr/>
          <a:lstStyle/>
          <a:p>
            <a:endParaRPr lang="en-US" dirty="0"/>
          </a:p>
        </p:txBody>
      </p:sp>
    </p:spTree>
  </p:cSld>
  <p:clrMapOvr>
    <a:masterClrMapping/>
  </p:clrMapOvr>
  <p:transition advClick="0" advTm="5000">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7772400" cy="1143000"/>
          </a:xfrm>
        </p:spPr>
        <p:txBody>
          <a:bodyPr/>
          <a:lstStyle/>
          <a:p>
            <a:r>
              <a:rPr lang="en-US" sz="6600" dirty="0" smtClean="0"/>
              <a:t>June, 2006</a:t>
            </a:r>
            <a:endParaRPr lang="en-US" sz="6600" dirty="0"/>
          </a:p>
        </p:txBody>
      </p:sp>
      <p:sp>
        <p:nvSpPr>
          <p:cNvPr id="3" name="Content Placeholder 2"/>
          <p:cNvSpPr>
            <a:spLocks noGrp="1"/>
          </p:cNvSpPr>
          <p:nvPr>
            <p:ph idx="1"/>
          </p:nvPr>
        </p:nvSpPr>
        <p:spPr>
          <a:xfrm>
            <a:off x="990600" y="2743200"/>
            <a:ext cx="8153400" cy="3276600"/>
          </a:xfrm>
        </p:spPr>
        <p:txBody>
          <a:bodyPr/>
          <a:lstStyle/>
          <a:p>
            <a:pPr algn="ctr">
              <a:buNone/>
            </a:pPr>
            <a:r>
              <a:rPr lang="en-US" dirty="0"/>
              <a:t>	</a:t>
            </a:r>
            <a:r>
              <a:rPr lang="en-US" sz="8000" b="1" dirty="0" smtClean="0">
                <a:solidFill>
                  <a:srgbClr val="C00000"/>
                </a:solidFill>
                <a:effectLst>
                  <a:outerShdw blurRad="38100" dist="38100" dir="2700000" algn="tl">
                    <a:srgbClr val="000000">
                      <a:alpha val="43137"/>
                    </a:srgbClr>
                  </a:outerShdw>
                </a:effectLst>
              </a:rPr>
              <a:t>“I have never met a Christian!”</a:t>
            </a:r>
            <a:r>
              <a:rPr lang="en-US" sz="8000" b="1" dirty="0" smtClean="0">
                <a:effectLst>
                  <a:outerShdw blurRad="38100" dist="38100" dir="2700000" algn="tl">
                    <a:srgbClr val="000000">
                      <a:alpha val="43137"/>
                    </a:srgbClr>
                  </a:outerShdw>
                </a:effectLst>
              </a:rPr>
              <a:t>  </a:t>
            </a:r>
            <a:endParaRPr lang="en-US" sz="8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0"/>
            <a:ext cx="3352800" cy="1066800"/>
          </a:xfrm>
          <a:solidFill>
            <a:srgbClr val="C00000"/>
          </a:solidFill>
        </p:spPr>
        <p:txBody>
          <a:bodyPr>
            <a:normAutofit/>
          </a:bodyPr>
          <a:lstStyle/>
          <a:p>
            <a:pPr algn="ctr"/>
            <a:r>
              <a:rPr lang="en-US" dirty="0" smtClean="0">
                <a:solidFill>
                  <a:schemeClr val="tx1"/>
                </a:solidFill>
                <a:effectLst>
                  <a:outerShdw blurRad="38100" dist="38100" dir="2700000" algn="tl">
                    <a:srgbClr val="000000">
                      <a:alpha val="43137"/>
                    </a:srgbClr>
                  </a:outerShdw>
                </a:effectLst>
              </a:rPr>
              <a:t>REMEMBER</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334000"/>
            <a:ext cx="6934200" cy="1524000"/>
          </a:xfrm>
          <a:solidFill>
            <a:srgbClr val="C00000"/>
          </a:solidFill>
        </p:spPr>
        <p:txBody>
          <a:bodyPr/>
          <a:lstStyle/>
          <a:p>
            <a:pPr>
              <a:buNone/>
            </a:pPr>
            <a:r>
              <a:rPr lang="en-US" sz="4000" b="1" dirty="0" smtClean="0">
                <a:solidFill>
                  <a:schemeClr val="tx1"/>
                </a:solidFill>
                <a:effectLst>
                  <a:outerShdw blurRad="38100" dist="38100" dir="2700000" algn="tl">
                    <a:srgbClr val="000000">
                      <a:alpha val="43137"/>
                    </a:srgbClr>
                  </a:outerShdw>
                </a:effectLst>
              </a:rPr>
              <a:t>		</a:t>
            </a:r>
            <a:r>
              <a:rPr lang="en-US" sz="4000" b="1" dirty="0" err="1" smtClean="0">
                <a:solidFill>
                  <a:schemeClr val="tx1"/>
                </a:solidFill>
                <a:effectLst>
                  <a:outerShdw blurRad="38100" dist="38100" dir="2700000" algn="tl">
                    <a:srgbClr val="000000">
                      <a:alpha val="43137"/>
                    </a:srgbClr>
                  </a:outerShdw>
                </a:effectLst>
              </a:rPr>
              <a:t>Anisa</a:t>
            </a:r>
            <a:r>
              <a:rPr lang="en-US" sz="4000" b="1" dirty="0" smtClean="0">
                <a:solidFill>
                  <a:schemeClr val="tx1"/>
                </a:solidFill>
                <a:effectLst>
                  <a:outerShdw blurRad="38100" dist="38100" dir="2700000" algn="tl">
                    <a:srgbClr val="000000">
                      <a:alpha val="43137"/>
                    </a:srgbClr>
                  </a:outerShdw>
                </a:effectLst>
              </a:rPr>
              <a:t>: </a:t>
            </a:r>
          </a:p>
          <a:p>
            <a:pPr>
              <a:buNone/>
            </a:pPr>
            <a:r>
              <a:rPr lang="en-US" sz="4000" b="1" dirty="0" smtClean="0">
                <a:solidFill>
                  <a:schemeClr val="tx1"/>
                </a:solidFill>
                <a:effectLst>
                  <a:outerShdw blurRad="38100" dist="38100" dir="2700000" algn="tl">
                    <a:srgbClr val="000000">
                      <a:alpha val="43137"/>
                    </a:srgbClr>
                  </a:outerShdw>
                </a:effectLst>
              </a:rPr>
              <a:t>“I just want to feed myself!”</a:t>
            </a:r>
            <a:endParaRPr lang="en-US" sz="4000" b="1" dirty="0">
              <a:solidFill>
                <a:schemeClr val="tx1"/>
              </a:solidFill>
              <a:effectLst>
                <a:outerShdw blurRad="38100" dist="38100" dir="2700000" algn="tl">
                  <a:srgbClr val="000000">
                    <a:alpha val="43137"/>
                  </a:srgbClr>
                </a:outerShdw>
              </a:effectLst>
            </a:endParaRPr>
          </a:p>
        </p:txBody>
      </p:sp>
      <p:pic>
        <p:nvPicPr>
          <p:cNvPr id="15366" name="Picture 6" descr="C:\Users\Dick\Pictures\SL-Burns,etc-Jan. 2011\Hargeisa\Sagal Osman\IMG_0474.JPG"/>
          <p:cNvPicPr>
            <a:picLocks noChangeAspect="1" noChangeArrowheads="1"/>
          </p:cNvPicPr>
          <p:nvPr/>
        </p:nvPicPr>
        <p:blipFill>
          <a:blip r:embed="rId3" cstate="print"/>
          <a:srcRect/>
          <a:stretch>
            <a:fillRect/>
          </a:stretch>
        </p:blipFill>
        <p:spPr bwMode="auto">
          <a:xfrm>
            <a:off x="1597025" y="11887200"/>
            <a:ext cx="2707665" cy="3609975"/>
          </a:xfrm>
          <a:prstGeom prst="rect">
            <a:avLst/>
          </a:prstGeom>
          <a:noFill/>
        </p:spPr>
      </p:pic>
      <p:pic>
        <p:nvPicPr>
          <p:cNvPr id="64514" name="Picture 2" descr="C:\Users\Dick\Pictures\Central Jan. 2012\IMG_2765-Anisa.jpg"/>
          <p:cNvPicPr>
            <a:picLocks noChangeAspect="1" noChangeArrowheads="1"/>
          </p:cNvPicPr>
          <p:nvPr/>
        </p:nvPicPr>
        <p:blipFill>
          <a:blip r:embed="rId4" cstate="print"/>
          <a:srcRect/>
          <a:stretch>
            <a:fillRect/>
          </a:stretch>
        </p:blipFill>
        <p:spPr bwMode="auto">
          <a:xfrm>
            <a:off x="0" y="152817"/>
            <a:ext cx="3886200" cy="5181184"/>
          </a:xfrm>
          <a:prstGeom prst="rect">
            <a:avLst/>
          </a:prstGeom>
          <a:noFill/>
        </p:spPr>
      </p:pic>
      <p:pic>
        <p:nvPicPr>
          <p:cNvPr id="64516" name="Picture 4" descr="C:\Users\Dick\Pictures\Central Jan. 2012\IMG_4115.JPG"/>
          <p:cNvPicPr>
            <a:picLocks noChangeAspect="1" noChangeArrowheads="1"/>
          </p:cNvPicPr>
          <p:nvPr/>
        </p:nvPicPr>
        <p:blipFill>
          <a:blip r:embed="rId5" cstate="print"/>
          <a:srcRect/>
          <a:stretch>
            <a:fillRect/>
          </a:stretch>
        </p:blipFill>
        <p:spPr bwMode="auto">
          <a:xfrm>
            <a:off x="5791201" y="1066800"/>
            <a:ext cx="3352800" cy="2233018"/>
          </a:xfrm>
          <a:prstGeom prst="rect">
            <a:avLst/>
          </a:prstGeom>
          <a:noFill/>
        </p:spPr>
      </p:pic>
      <p:pic>
        <p:nvPicPr>
          <p:cNvPr id="64515" name="Picture 3" descr="C:\Users\Dick\Pictures\Central Jan. 2012\IMG_2766-Anisa.jpg"/>
          <p:cNvPicPr>
            <a:picLocks noChangeAspect="1" noChangeArrowheads="1"/>
          </p:cNvPicPr>
          <p:nvPr/>
        </p:nvPicPr>
        <p:blipFill>
          <a:blip r:embed="rId6" cstate="print"/>
          <a:srcRect/>
          <a:stretch>
            <a:fillRect/>
          </a:stretch>
        </p:blipFill>
        <p:spPr bwMode="auto">
          <a:xfrm>
            <a:off x="2971800" y="228600"/>
            <a:ext cx="2864393" cy="2590800"/>
          </a:xfrm>
          <a:prstGeom prst="rect">
            <a:avLst/>
          </a:prstGeom>
          <a:noFill/>
        </p:spPr>
      </p:pic>
      <p:pic>
        <p:nvPicPr>
          <p:cNvPr id="64517" name="Picture 5" descr="C:\Users\Dick\Pictures\Central Jan. 2012\IMG_0335.JPG"/>
          <p:cNvPicPr>
            <a:picLocks noChangeAspect="1" noChangeArrowheads="1"/>
          </p:cNvPicPr>
          <p:nvPr/>
        </p:nvPicPr>
        <p:blipFill>
          <a:blip r:embed="rId7" cstate="print"/>
          <a:srcRect/>
          <a:stretch>
            <a:fillRect/>
          </a:stretch>
        </p:blipFill>
        <p:spPr bwMode="auto">
          <a:xfrm>
            <a:off x="5588242" y="3276600"/>
            <a:ext cx="3555758" cy="2667000"/>
          </a:xfrm>
          <a:prstGeom prst="rect">
            <a:avLst/>
          </a:prstGeom>
          <a:noFill/>
        </p:spPr>
      </p:pic>
      <p:pic>
        <p:nvPicPr>
          <p:cNvPr id="64518" name="Picture 6" descr="C:\Users\Dick\Pictures\Central Jan. 2012\IMG_0347.JPG"/>
          <p:cNvPicPr>
            <a:picLocks noChangeAspect="1" noChangeArrowheads="1"/>
          </p:cNvPicPr>
          <p:nvPr/>
        </p:nvPicPr>
        <p:blipFill>
          <a:blip r:embed="rId8" cstate="print"/>
          <a:srcRect l="-9375" t="15620" b="42190"/>
          <a:stretch>
            <a:fillRect/>
          </a:stretch>
        </p:blipFill>
        <p:spPr bwMode="auto">
          <a:xfrm>
            <a:off x="6477000" y="5486400"/>
            <a:ext cx="2667000" cy="1371600"/>
          </a:xfrm>
          <a:prstGeom prst="rect">
            <a:avLst/>
          </a:prstGeom>
          <a:noFill/>
        </p:spPr>
      </p:pic>
      <p:pic>
        <p:nvPicPr>
          <p:cNvPr id="15365" name="Picture 5" descr="C:\Users\Dick\Pictures\SL-Burns,etc-Jan. 2011\Hargeisa\Mumtaz Ali\IMG_0322.JPG"/>
          <p:cNvPicPr>
            <a:picLocks noChangeAspect="1" noChangeArrowheads="1"/>
          </p:cNvPicPr>
          <p:nvPr/>
        </p:nvPicPr>
        <p:blipFill>
          <a:blip r:embed="rId9" cstate="print"/>
          <a:srcRect r="13339" b="21667"/>
          <a:stretch>
            <a:fillRect/>
          </a:stretch>
        </p:blipFill>
        <p:spPr bwMode="auto">
          <a:xfrm>
            <a:off x="3200400" y="2819400"/>
            <a:ext cx="2614126" cy="31242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1447800"/>
            <a:ext cx="2971800" cy="2819400"/>
          </a:xfrm>
          <a:solidFill>
            <a:srgbClr val="C00000"/>
          </a:solidFill>
        </p:spPr>
        <p:txBody>
          <a:bodyPr/>
          <a:lstStyle/>
          <a:p>
            <a:pPr algn="ctr"/>
            <a:r>
              <a:rPr lang="en-US" sz="4800" dirty="0" smtClean="0">
                <a:solidFill>
                  <a:schemeClr val="tx1"/>
                </a:solidFill>
                <a:effectLst>
                  <a:outerShdw blurRad="38100" dist="38100" dir="2700000" algn="tl">
                    <a:srgbClr val="000000">
                      <a:alpha val="43137"/>
                    </a:srgbClr>
                  </a:outerShdw>
                </a:effectLst>
              </a:rPr>
              <a:t>A</a:t>
            </a:r>
            <a:br>
              <a:rPr lang="en-US" sz="4800" dirty="0" smtClean="0">
                <a:solidFill>
                  <a:schemeClr val="tx1"/>
                </a:solidFill>
                <a:effectLst>
                  <a:outerShdw blurRad="38100" dist="38100" dir="2700000" algn="tl">
                    <a:srgbClr val="000000">
                      <a:alpha val="43137"/>
                    </a:srgbClr>
                  </a:outerShdw>
                </a:effectLst>
              </a:rPr>
            </a:br>
            <a:r>
              <a:rPr lang="en-US" sz="4800" dirty="0" smtClean="0">
                <a:solidFill>
                  <a:schemeClr val="tx1"/>
                </a:solidFill>
                <a:effectLst>
                  <a:outerShdw blurRad="38100" dist="38100" dir="2700000" algn="tl">
                    <a:srgbClr val="000000">
                      <a:alpha val="43137"/>
                    </a:srgbClr>
                  </a:outerShdw>
                </a:effectLst>
              </a:rPr>
              <a:t>Presence</a:t>
            </a:r>
            <a:endParaRPr lang="en-US" sz="48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71600" y="4191000"/>
            <a:ext cx="7772400" cy="1905000"/>
          </a:xfrm>
        </p:spPr>
        <p:txBody>
          <a:bodyPr/>
          <a:lstStyle/>
          <a:p>
            <a:endParaRPr lang="en-US" dirty="0"/>
          </a:p>
        </p:txBody>
      </p:sp>
      <p:pic>
        <p:nvPicPr>
          <p:cNvPr id="8195" name="Picture 3" descr="C:\Users\Dick\Pictures\ACS-2010\RL-Omphalocele psotop 2.JPG"/>
          <p:cNvPicPr>
            <a:picLocks noChangeAspect="1" noChangeArrowheads="1"/>
          </p:cNvPicPr>
          <p:nvPr/>
        </p:nvPicPr>
        <p:blipFill>
          <a:blip r:embed="rId3" cstate="print"/>
          <a:srcRect/>
          <a:stretch>
            <a:fillRect/>
          </a:stretch>
        </p:blipFill>
        <p:spPr bwMode="auto">
          <a:xfrm>
            <a:off x="0" y="0"/>
            <a:ext cx="4799402" cy="6858000"/>
          </a:xfrm>
          <a:prstGeom prst="rect">
            <a:avLst/>
          </a:prstGeom>
          <a:noFill/>
        </p:spPr>
      </p:pic>
      <p:pic>
        <p:nvPicPr>
          <p:cNvPr id="8196" name="Picture 4" descr="C:\Users\Dick\Pictures\ACS-2010\RL 6-2010-Fx femur.JPG"/>
          <p:cNvPicPr>
            <a:picLocks noChangeAspect="1" noChangeArrowheads="1"/>
          </p:cNvPicPr>
          <p:nvPr/>
        </p:nvPicPr>
        <p:blipFill>
          <a:blip r:embed="rId4" cstate="print"/>
          <a:srcRect/>
          <a:stretch>
            <a:fillRect/>
          </a:stretch>
        </p:blipFill>
        <p:spPr bwMode="auto">
          <a:xfrm>
            <a:off x="5895946" y="4217987"/>
            <a:ext cx="3248054" cy="2640013"/>
          </a:xfrm>
          <a:prstGeom prst="rect">
            <a:avLst/>
          </a:prstGeom>
          <a:noFill/>
        </p:spPr>
      </p:pic>
      <p:pic>
        <p:nvPicPr>
          <p:cNvPr id="8197" name="Picture 5" descr="C:\Users\Dick\Pictures\ACS-2010\RL-CTEV patient.JPG"/>
          <p:cNvPicPr>
            <a:picLocks noChangeAspect="1" noChangeArrowheads="1"/>
          </p:cNvPicPr>
          <p:nvPr/>
        </p:nvPicPr>
        <p:blipFill>
          <a:blip r:embed="rId5" cstate="print"/>
          <a:srcRect/>
          <a:stretch>
            <a:fillRect/>
          </a:stretch>
        </p:blipFill>
        <p:spPr bwMode="auto">
          <a:xfrm>
            <a:off x="3429000" y="2692399"/>
            <a:ext cx="3124200" cy="4165601"/>
          </a:xfrm>
          <a:prstGeom prst="rect">
            <a:avLst/>
          </a:prstGeom>
          <a:noFill/>
        </p:spPr>
      </p:pic>
      <p:pic>
        <p:nvPicPr>
          <p:cNvPr id="8194" name="Picture 2" descr="C:\Users\Dick\Pictures\ACS-2010\RL-Omphalocele 2008.JPG"/>
          <p:cNvPicPr>
            <a:picLocks noChangeAspect="1" noChangeArrowheads="1"/>
          </p:cNvPicPr>
          <p:nvPr/>
        </p:nvPicPr>
        <p:blipFill>
          <a:blip r:embed="rId6" cstate="print"/>
          <a:srcRect/>
          <a:stretch>
            <a:fillRect/>
          </a:stretch>
        </p:blipFill>
        <p:spPr bwMode="auto">
          <a:xfrm>
            <a:off x="0" y="0"/>
            <a:ext cx="1828800" cy="2764159"/>
          </a:xfrm>
          <a:prstGeom prst="rect">
            <a:avLst/>
          </a:prstGeom>
          <a:noFill/>
        </p:spPr>
      </p:pic>
      <p:pic>
        <p:nvPicPr>
          <p:cNvPr id="88066" name="Picture 2" descr="C:\Users\Dick\Pictures\SL Nov. 2010\IMG_0144.JPG"/>
          <p:cNvPicPr>
            <a:picLocks noChangeAspect="1" noChangeArrowheads="1"/>
          </p:cNvPicPr>
          <p:nvPr/>
        </p:nvPicPr>
        <p:blipFill>
          <a:blip r:embed="rId7" cstate="print"/>
          <a:srcRect/>
          <a:stretch>
            <a:fillRect/>
          </a:stretch>
        </p:blipFill>
        <p:spPr bwMode="auto">
          <a:xfrm>
            <a:off x="4800600" y="-6509"/>
            <a:ext cx="2062422" cy="2749709"/>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810000"/>
            <a:ext cx="5715000" cy="1143000"/>
          </a:xfrm>
        </p:spPr>
        <p:txBody>
          <a:bodyPr/>
          <a:lstStyle/>
          <a:p>
            <a:endParaRPr lang="en-US" dirty="0"/>
          </a:p>
        </p:txBody>
      </p:sp>
      <p:pic>
        <p:nvPicPr>
          <p:cNvPr id="7170" name="Picture 2" descr="C:\Users\Dick\Pictures\ACS-2010\RL-OR work.jpg"/>
          <p:cNvPicPr>
            <a:picLocks noChangeAspect="1" noChangeArrowheads="1"/>
          </p:cNvPicPr>
          <p:nvPr/>
        </p:nvPicPr>
        <p:blipFill>
          <a:blip r:embed="rId3" cstate="print"/>
          <a:srcRect/>
          <a:stretch>
            <a:fillRect/>
          </a:stretch>
        </p:blipFill>
        <p:spPr bwMode="auto">
          <a:xfrm>
            <a:off x="3407598" y="1066800"/>
            <a:ext cx="5736402" cy="3809999"/>
          </a:xfrm>
          <a:prstGeom prst="rect">
            <a:avLst/>
          </a:prstGeom>
          <a:noFill/>
        </p:spPr>
      </p:pic>
      <p:pic>
        <p:nvPicPr>
          <p:cNvPr id="7171" name="Picture 3" descr="C:\Users\Dick\Pictures\ACS-2010\RL-OR 3.jpg"/>
          <p:cNvPicPr>
            <a:picLocks noChangeAspect="1" noChangeArrowheads="1"/>
          </p:cNvPicPr>
          <p:nvPr/>
        </p:nvPicPr>
        <p:blipFill>
          <a:blip r:embed="rId4" cstate="print"/>
          <a:srcRect/>
          <a:stretch>
            <a:fillRect/>
          </a:stretch>
        </p:blipFill>
        <p:spPr bwMode="auto">
          <a:xfrm>
            <a:off x="0" y="1066800"/>
            <a:ext cx="3429000" cy="5410200"/>
          </a:xfrm>
          <a:prstGeom prst="rect">
            <a:avLst/>
          </a:prstGeom>
          <a:noFill/>
        </p:spPr>
      </p:pic>
      <p:sp>
        <p:nvSpPr>
          <p:cNvPr id="3" name="Content Placeholder 2"/>
          <p:cNvSpPr>
            <a:spLocks noGrp="1"/>
          </p:cNvSpPr>
          <p:nvPr>
            <p:ph idx="1"/>
          </p:nvPr>
        </p:nvSpPr>
        <p:spPr>
          <a:xfrm>
            <a:off x="0" y="4876800"/>
            <a:ext cx="9144000" cy="1981200"/>
          </a:xfrm>
          <a:solidFill>
            <a:srgbClr val="C00000"/>
          </a:solidFill>
        </p:spPr>
        <p:txBody>
          <a:bodyPr/>
          <a:lstStyle/>
          <a:p>
            <a:pPr>
              <a:buNone/>
            </a:pPr>
            <a:r>
              <a:rPr lang="en-US" sz="5400" b="1" dirty="0" smtClean="0">
                <a:solidFill>
                  <a:schemeClr val="tx1"/>
                </a:solidFill>
                <a:effectLst>
                  <a:outerShdw blurRad="38100" dist="38100" dir="2700000" algn="tl">
                    <a:srgbClr val="000000">
                      <a:alpha val="43137"/>
                    </a:srgbClr>
                  </a:outerShdw>
                </a:effectLst>
              </a:rPr>
              <a:t>*Presence  			*Teaching</a:t>
            </a:r>
          </a:p>
          <a:p>
            <a:pPr>
              <a:buNone/>
            </a:pPr>
            <a:r>
              <a:rPr lang="en-US" sz="5400" b="1" dirty="0" smtClean="0">
                <a:solidFill>
                  <a:schemeClr val="tx1"/>
                </a:solidFill>
                <a:effectLst>
                  <a:outerShdw blurRad="38100" dist="38100" dir="2700000" algn="tl">
                    <a:srgbClr val="000000">
                      <a:alpha val="43137"/>
                    </a:srgbClr>
                  </a:outerShdw>
                </a:effectLst>
              </a:rPr>
              <a:t>*Medical Care  	*“Sharing” </a:t>
            </a:r>
            <a:endParaRPr lang="en-US" sz="54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0" name="Picture 8" descr="C:\Users\Dick\Pictures\Central Jan. 2012\DSC01685.JPG"/>
          <p:cNvPicPr>
            <a:picLocks noChangeAspect="1" noChangeArrowheads="1"/>
          </p:cNvPicPr>
          <p:nvPr/>
        </p:nvPicPr>
        <p:blipFill>
          <a:blip r:embed="rId3" cstate="print"/>
          <a:srcRect l="6707" t="7317" r="3659"/>
          <a:stretch>
            <a:fillRect/>
          </a:stretch>
        </p:blipFill>
        <p:spPr bwMode="auto">
          <a:xfrm>
            <a:off x="4427621" y="0"/>
            <a:ext cx="4716379" cy="3657600"/>
          </a:xfrm>
          <a:prstGeom prst="rect">
            <a:avLst/>
          </a:prstGeom>
          <a:noFill/>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9634" name="Picture 2" descr="C:\Users\Dick\Pictures\Central Jan. 2012\IMG_3606.JPG"/>
          <p:cNvPicPr>
            <a:picLocks noChangeAspect="1" noChangeArrowheads="1"/>
          </p:cNvPicPr>
          <p:nvPr/>
        </p:nvPicPr>
        <p:blipFill>
          <a:blip r:embed="rId4" cstate="print"/>
          <a:srcRect r="18421" b="24561"/>
          <a:stretch>
            <a:fillRect/>
          </a:stretch>
        </p:blipFill>
        <p:spPr bwMode="auto">
          <a:xfrm>
            <a:off x="0" y="3657600"/>
            <a:ext cx="2362200" cy="3276600"/>
          </a:xfrm>
          <a:prstGeom prst="rect">
            <a:avLst/>
          </a:prstGeom>
          <a:noFill/>
        </p:spPr>
      </p:pic>
      <p:pic>
        <p:nvPicPr>
          <p:cNvPr id="69635" name="Picture 3" descr="C:\Users\Dick\Pictures\Central Jan. 2012\IMG_0482.JPG"/>
          <p:cNvPicPr>
            <a:picLocks noChangeAspect="1" noChangeArrowheads="1"/>
          </p:cNvPicPr>
          <p:nvPr/>
        </p:nvPicPr>
        <p:blipFill>
          <a:blip r:embed="rId5" cstate="print"/>
          <a:srcRect/>
          <a:stretch>
            <a:fillRect/>
          </a:stretch>
        </p:blipFill>
        <p:spPr bwMode="auto">
          <a:xfrm>
            <a:off x="2362200" y="3581400"/>
            <a:ext cx="2457617" cy="3276600"/>
          </a:xfrm>
          <a:prstGeom prst="rect">
            <a:avLst/>
          </a:prstGeom>
          <a:noFill/>
        </p:spPr>
      </p:pic>
      <p:pic>
        <p:nvPicPr>
          <p:cNvPr id="69636" name="Picture 4" descr="C:\Users\Dick\Pictures\Central Jan. 2012\IMG_0481.JPG"/>
          <p:cNvPicPr>
            <a:picLocks noChangeAspect="1" noChangeArrowheads="1"/>
          </p:cNvPicPr>
          <p:nvPr/>
        </p:nvPicPr>
        <p:blipFill>
          <a:blip r:embed="rId6" cstate="print"/>
          <a:srcRect/>
          <a:stretch>
            <a:fillRect/>
          </a:stretch>
        </p:blipFill>
        <p:spPr bwMode="auto">
          <a:xfrm>
            <a:off x="4724400" y="3607021"/>
            <a:ext cx="2438400" cy="3250979"/>
          </a:xfrm>
          <a:prstGeom prst="rect">
            <a:avLst/>
          </a:prstGeom>
          <a:noFill/>
        </p:spPr>
      </p:pic>
      <p:pic>
        <p:nvPicPr>
          <p:cNvPr id="69637" name="Picture 5" descr="C:\Users\Dick\Pictures\Central Jan. 2012\IMG_3775.JPG"/>
          <p:cNvPicPr>
            <a:picLocks noChangeAspect="1" noChangeArrowheads="1"/>
          </p:cNvPicPr>
          <p:nvPr/>
        </p:nvPicPr>
        <p:blipFill>
          <a:blip r:embed="rId7" cstate="print"/>
          <a:srcRect/>
          <a:stretch>
            <a:fillRect/>
          </a:stretch>
        </p:blipFill>
        <p:spPr bwMode="auto">
          <a:xfrm>
            <a:off x="0" y="0"/>
            <a:ext cx="2458222" cy="3690938"/>
          </a:xfrm>
          <a:prstGeom prst="rect">
            <a:avLst/>
          </a:prstGeom>
          <a:noFill/>
        </p:spPr>
      </p:pic>
      <p:pic>
        <p:nvPicPr>
          <p:cNvPr id="69638" name="Picture 6" descr="C:\Users\Dick\Pictures\Central Jan. 2012\IMG_0320.JPG"/>
          <p:cNvPicPr>
            <a:picLocks noChangeAspect="1" noChangeArrowheads="1"/>
          </p:cNvPicPr>
          <p:nvPr/>
        </p:nvPicPr>
        <p:blipFill>
          <a:blip r:embed="rId8" cstate="print"/>
          <a:srcRect/>
          <a:stretch>
            <a:fillRect/>
          </a:stretch>
        </p:blipFill>
        <p:spPr bwMode="auto">
          <a:xfrm>
            <a:off x="2438401" y="1"/>
            <a:ext cx="2686232" cy="3581399"/>
          </a:xfrm>
          <a:prstGeom prst="rect">
            <a:avLst/>
          </a:prstGeom>
          <a:noFill/>
        </p:spPr>
      </p:pic>
      <p:pic>
        <p:nvPicPr>
          <p:cNvPr id="69639" name="Picture 7" descr="C:\Users\Dick\Pictures\Central Jan. 2012\IMG_0330.JPG"/>
          <p:cNvPicPr>
            <a:picLocks noChangeAspect="1" noChangeArrowheads="1"/>
          </p:cNvPicPr>
          <p:nvPr/>
        </p:nvPicPr>
        <p:blipFill>
          <a:blip r:embed="rId9" cstate="print"/>
          <a:srcRect l="8369" t="10026" r="16309"/>
          <a:stretch>
            <a:fillRect/>
          </a:stretch>
        </p:blipFill>
        <p:spPr bwMode="auto">
          <a:xfrm>
            <a:off x="7086600" y="3581400"/>
            <a:ext cx="2057400" cy="32766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Dick\Pictures\SL-March 2010\IMG_4415.jpg"/>
          <p:cNvPicPr>
            <a:picLocks noChangeAspect="1" noChangeArrowheads="1"/>
          </p:cNvPicPr>
          <p:nvPr/>
        </p:nvPicPr>
        <p:blipFill>
          <a:blip r:embed="rId3" cstate="print"/>
          <a:srcRect/>
          <a:stretch>
            <a:fillRect/>
          </a:stretch>
        </p:blipFill>
        <p:spPr bwMode="auto">
          <a:xfrm>
            <a:off x="5893333" y="2133601"/>
            <a:ext cx="3250667" cy="4724400"/>
          </a:xfrm>
          <a:prstGeom prst="rect">
            <a:avLst/>
          </a:prstGeom>
          <a:noFill/>
        </p:spPr>
      </p:pic>
      <p:pic>
        <p:nvPicPr>
          <p:cNvPr id="15365" name="Picture 5" descr="C:\Users\Dick\Pictures\SL-Burns,etc-Jan. 2011\Hargeisa\Mumtaz Ali\IMG_0322.JPG"/>
          <p:cNvPicPr>
            <a:picLocks noChangeAspect="1" noChangeArrowheads="1"/>
          </p:cNvPicPr>
          <p:nvPr/>
        </p:nvPicPr>
        <p:blipFill>
          <a:blip r:embed="rId4" cstate="print"/>
          <a:srcRect/>
          <a:stretch>
            <a:fillRect/>
          </a:stretch>
        </p:blipFill>
        <p:spPr bwMode="auto">
          <a:xfrm>
            <a:off x="2362200" y="152399"/>
            <a:ext cx="4191232" cy="5466463"/>
          </a:xfrm>
          <a:prstGeom prst="rect">
            <a:avLst/>
          </a:prstGeom>
          <a:noFill/>
        </p:spPr>
      </p:pic>
      <p:pic>
        <p:nvPicPr>
          <p:cNvPr id="15364" name="Picture 4" descr="C:\Users\Dick\Pictures\SL-Burns,etc-Jan. 2011\Hargeisa\Laughing Room\IMG_0522.JPG"/>
          <p:cNvPicPr>
            <a:picLocks noChangeAspect="1" noChangeArrowheads="1"/>
          </p:cNvPicPr>
          <p:nvPr/>
        </p:nvPicPr>
        <p:blipFill>
          <a:blip r:embed="rId5" cstate="print"/>
          <a:srcRect/>
          <a:stretch>
            <a:fillRect/>
          </a:stretch>
        </p:blipFill>
        <p:spPr bwMode="auto">
          <a:xfrm>
            <a:off x="3276601" y="3987107"/>
            <a:ext cx="4495800" cy="2870893"/>
          </a:xfrm>
          <a:prstGeom prst="rect">
            <a:avLst/>
          </a:prstGeom>
          <a:noFill/>
        </p:spPr>
      </p:pic>
      <p:pic>
        <p:nvPicPr>
          <p:cNvPr id="15363" name="Picture 3" descr="C:\Users\Dick\Pictures\SL-Burns,etc-Jan. 2011\Hargeisa\Hamda Abdi\Pre op\IMG_0351.JPG"/>
          <p:cNvPicPr>
            <a:picLocks noChangeAspect="1" noChangeArrowheads="1"/>
          </p:cNvPicPr>
          <p:nvPr/>
        </p:nvPicPr>
        <p:blipFill>
          <a:blip r:embed="rId6" cstate="print"/>
          <a:srcRect/>
          <a:stretch>
            <a:fillRect/>
          </a:stretch>
        </p:blipFill>
        <p:spPr bwMode="auto">
          <a:xfrm>
            <a:off x="0" y="0"/>
            <a:ext cx="3029155" cy="4038600"/>
          </a:xfrm>
          <a:prstGeom prst="rect">
            <a:avLst/>
          </a:prstGeom>
          <a:noFill/>
        </p:spPr>
      </p:pic>
      <p:sp>
        <p:nvSpPr>
          <p:cNvPr id="2" name="Title 1"/>
          <p:cNvSpPr>
            <a:spLocks noGrp="1"/>
          </p:cNvSpPr>
          <p:nvPr>
            <p:ph type="title"/>
          </p:nvPr>
        </p:nvSpPr>
        <p:spPr>
          <a:xfrm>
            <a:off x="6477000" y="1066800"/>
            <a:ext cx="2667000" cy="1066800"/>
          </a:xfrm>
          <a:solidFill>
            <a:srgbClr val="C00000"/>
          </a:solidFill>
        </p:spPr>
        <p:txBody>
          <a:bodyPr>
            <a:normAutofit/>
          </a:bodyPr>
          <a:lstStyle/>
          <a:p>
            <a:r>
              <a:rPr lang="en-US" dirty="0" smtClean="0">
                <a:solidFill>
                  <a:schemeClr val="tx1"/>
                </a:solidFill>
                <a:effectLst>
                  <a:outerShdw blurRad="38100" dist="38100" dir="2700000" algn="tl">
                    <a:srgbClr val="000000">
                      <a:alpha val="43137"/>
                    </a:srgbClr>
                  </a:outerShdw>
                </a:effectLst>
              </a:rPr>
              <a:t>REMEMBER</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562600"/>
            <a:ext cx="3581400" cy="1295400"/>
          </a:xfrm>
          <a:solidFill>
            <a:srgbClr val="C00000"/>
          </a:solidFill>
        </p:spPr>
        <p:txBody>
          <a:bodyPr/>
          <a:lstStyle/>
          <a:p>
            <a:pPr algn="ctr">
              <a:buNone/>
            </a:pPr>
            <a:r>
              <a:rPr lang="en-US" b="1" dirty="0" smtClean="0">
                <a:solidFill>
                  <a:schemeClr val="tx1"/>
                </a:solidFill>
                <a:effectLst>
                  <a:outerShdw blurRad="38100" dist="38100" dir="2700000" algn="tl">
                    <a:srgbClr val="000000">
                      <a:alpha val="43137"/>
                    </a:srgbClr>
                  </a:outerShdw>
                </a:effectLst>
              </a:rPr>
              <a:t>Don’t forget why you have come!</a:t>
            </a:r>
            <a:endParaRPr lang="en-US" b="1" dirty="0">
              <a:solidFill>
                <a:schemeClr val="tx1"/>
              </a:solidFill>
              <a:effectLst>
                <a:outerShdw blurRad="38100" dist="38100" dir="2700000" algn="tl">
                  <a:srgbClr val="000000">
                    <a:alpha val="43137"/>
                  </a:srgbClr>
                </a:outerShdw>
              </a:effectLst>
            </a:endParaRPr>
          </a:p>
        </p:txBody>
      </p:sp>
      <p:pic>
        <p:nvPicPr>
          <p:cNvPr id="15366" name="Picture 6" descr="C:\Users\Dick\Pictures\SL-Burns,etc-Jan. 2011\Hargeisa\Sagal Osman\IMG_0474.JPG"/>
          <p:cNvPicPr>
            <a:picLocks noChangeAspect="1" noChangeArrowheads="1"/>
          </p:cNvPicPr>
          <p:nvPr/>
        </p:nvPicPr>
        <p:blipFill>
          <a:blip r:embed="rId7" cstate="print"/>
          <a:srcRect/>
          <a:stretch>
            <a:fillRect/>
          </a:stretch>
        </p:blipFill>
        <p:spPr bwMode="auto">
          <a:xfrm>
            <a:off x="1597025" y="11887200"/>
            <a:ext cx="2707665" cy="3609975"/>
          </a:xfrm>
          <a:prstGeom prst="rect">
            <a:avLst/>
          </a:prstGeom>
          <a:noFill/>
        </p:spPr>
      </p:pic>
      <p:pic>
        <p:nvPicPr>
          <p:cNvPr id="4098" name="Picture 2" descr="C:\Users\Dick\Pictures\SL-Burns,etc-Jan. 2011\Hargeisa\Mandibular Tumor\IMG_0358.JPG"/>
          <p:cNvPicPr>
            <a:picLocks noChangeAspect="1" noChangeArrowheads="1"/>
          </p:cNvPicPr>
          <p:nvPr/>
        </p:nvPicPr>
        <p:blipFill>
          <a:blip r:embed="rId8" cstate="print"/>
          <a:srcRect l="13885" r="18079" b="18768"/>
          <a:stretch>
            <a:fillRect/>
          </a:stretch>
        </p:blipFill>
        <p:spPr bwMode="auto">
          <a:xfrm>
            <a:off x="0" y="1981200"/>
            <a:ext cx="2370992" cy="36576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19200"/>
            <a:ext cx="8077200" cy="1143000"/>
          </a:xfrm>
          <a:solidFill>
            <a:schemeClr val="tx2"/>
          </a:solidFill>
        </p:spPr>
        <p:txBody>
          <a:bodyPr/>
          <a:lstStyle/>
          <a:p>
            <a:pPr algn="ctr"/>
            <a:r>
              <a:rPr lang="en-US" sz="6600" dirty="0" smtClean="0">
                <a:solidFill>
                  <a:schemeClr val="bg1"/>
                </a:solidFill>
                <a:effectLst>
                  <a:outerShdw blurRad="38100" dist="38100" dir="2700000" algn="tl">
                    <a:srgbClr val="000000">
                      <a:alpha val="43137"/>
                    </a:srgbClr>
                  </a:outerShdw>
                </a:effectLst>
              </a:rPr>
              <a:t>But realize…</a:t>
            </a:r>
            <a:endParaRPr lang="en-US" sz="6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2362200"/>
            <a:ext cx="9144000" cy="4495800"/>
          </a:xfrm>
          <a:solidFill>
            <a:srgbClr val="C00000"/>
          </a:solidFill>
        </p:spPr>
        <p:txBody>
          <a:bodyPr/>
          <a:lstStyle/>
          <a:p>
            <a:r>
              <a:rPr lang="en-US" b="1" dirty="0" smtClean="0">
                <a:solidFill>
                  <a:schemeClr val="tx1"/>
                </a:solidFill>
                <a:effectLst>
                  <a:outerShdw blurRad="38100" dist="38100" dir="2700000" algn="tl">
                    <a:srgbClr val="000000">
                      <a:alpha val="43137"/>
                    </a:srgbClr>
                  </a:outerShdw>
                </a:effectLst>
              </a:rPr>
              <a:t>We are often just preparing the soil.</a:t>
            </a:r>
          </a:p>
          <a:p>
            <a:r>
              <a:rPr lang="en-US" b="1" dirty="0" smtClean="0">
                <a:solidFill>
                  <a:schemeClr val="tx1"/>
                </a:solidFill>
                <a:effectLst>
                  <a:outerShdw blurRad="38100" dist="38100" dir="2700000" algn="tl">
                    <a:srgbClr val="000000">
                      <a:alpha val="43137"/>
                    </a:srgbClr>
                  </a:outerShdw>
                </a:effectLst>
              </a:rPr>
              <a:t>Our fruit may come much later, possibly after we are dead.</a:t>
            </a:r>
          </a:p>
          <a:p>
            <a:r>
              <a:rPr lang="en-US" b="1" dirty="0" smtClean="0">
                <a:solidFill>
                  <a:schemeClr val="tx1"/>
                </a:solidFill>
                <a:effectLst>
                  <a:outerShdw blurRad="38100" dist="38100" dir="2700000" algn="tl">
                    <a:srgbClr val="000000">
                      <a:alpha val="43137"/>
                    </a:srgbClr>
                  </a:outerShdw>
                </a:effectLst>
              </a:rPr>
              <a:t>Communication with many is minimal---often just a smile or a touch.</a:t>
            </a:r>
          </a:p>
          <a:p>
            <a:r>
              <a:rPr lang="en-US" b="1" dirty="0" smtClean="0">
                <a:solidFill>
                  <a:schemeClr val="tx1"/>
                </a:solidFill>
                <a:effectLst>
                  <a:outerShdw blurRad="38100" dist="38100" dir="2700000" algn="tl">
                    <a:srgbClr val="000000">
                      <a:alpha val="43137"/>
                    </a:srgbClr>
                  </a:outerShdw>
                </a:effectLst>
              </a:rPr>
              <a:t>It may be dangerous for us, and for any new believer.  </a:t>
            </a:r>
          </a:p>
          <a:p>
            <a:r>
              <a:rPr lang="en-US" b="1" dirty="0" smtClean="0">
                <a:solidFill>
                  <a:schemeClr val="tx1"/>
                </a:solidFill>
                <a:effectLst>
                  <a:outerShdw blurRad="38100" dist="38100" dir="2700000" algn="tl">
                    <a:srgbClr val="000000">
                      <a:alpha val="43137"/>
                    </a:srgbClr>
                  </a:outerShdw>
                </a:effectLst>
              </a:rPr>
              <a:t>God will be glorified, IF we are obedient.</a:t>
            </a:r>
          </a:p>
          <a:p>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16162"/>
          </a:xfrm>
          <a:solidFill>
            <a:srgbClr val="C00000"/>
          </a:solidFill>
        </p:spPr>
        <p:txBody>
          <a:bodyPr>
            <a:normAutofit/>
          </a:bodyPr>
          <a:lstStyle/>
          <a:p>
            <a:pPr algn="ctr"/>
            <a:r>
              <a:rPr lang="en-US" sz="4400" b="1" dirty="0" smtClean="0">
                <a:solidFill>
                  <a:schemeClr val="tx1"/>
                </a:solidFill>
              </a:rPr>
              <a:t>If I had achieved my earlier dreams of being a baseball player, what </a:t>
            </a:r>
            <a:r>
              <a:rPr lang="en-US" sz="4400" dirty="0" smtClean="0">
                <a:solidFill>
                  <a:schemeClr val="tx1"/>
                </a:solidFill>
              </a:rPr>
              <a:t>might</a:t>
            </a:r>
            <a:r>
              <a:rPr lang="en-US" sz="4400" b="1" dirty="0" smtClean="0">
                <a:solidFill>
                  <a:schemeClr val="tx1"/>
                </a:solidFill>
              </a:rPr>
              <a:t> have happened?</a:t>
            </a:r>
            <a:r>
              <a:rPr lang="en-US" sz="4400" dirty="0" smtClean="0">
                <a:solidFill>
                  <a:schemeClr val="tx1"/>
                </a:solidFill>
              </a:rPr>
              <a:t> </a:t>
            </a:r>
            <a:endParaRPr lang="en-US" sz="4400" dirty="0">
              <a:solidFill>
                <a:schemeClr val="tx1"/>
              </a:solidFill>
            </a:endParaRPr>
          </a:p>
        </p:txBody>
      </p:sp>
      <p:sp>
        <p:nvSpPr>
          <p:cNvPr id="3" name="Content Placeholder 2"/>
          <p:cNvSpPr>
            <a:spLocks noGrp="1"/>
          </p:cNvSpPr>
          <p:nvPr>
            <p:ph idx="1"/>
          </p:nvPr>
        </p:nvSpPr>
        <p:spPr>
          <a:xfrm>
            <a:off x="0" y="2286000"/>
            <a:ext cx="9144000" cy="4343400"/>
          </a:xfrm>
          <a:solidFill>
            <a:schemeClr val="tx2"/>
          </a:solidFill>
        </p:spPr>
        <p:txBody>
          <a:bodyPr>
            <a:normAutofit/>
          </a:bodyPr>
          <a:lstStyle/>
          <a:p>
            <a:r>
              <a:rPr lang="en-US" b="1" dirty="0" smtClean="0">
                <a:solidFill>
                  <a:schemeClr val="bg1"/>
                </a:solidFill>
              </a:rPr>
              <a:t>1. Thousands of disabled children, e.g. polio, club feet, cleft lips, burn contractures, hydrocephalus, spina bifida, and other congenital and acquired abnormalities, might </a:t>
            </a:r>
            <a:r>
              <a:rPr lang="en-US" b="1" u="sng" dirty="0" smtClean="0">
                <a:solidFill>
                  <a:schemeClr val="bg1"/>
                </a:solidFill>
              </a:rPr>
              <a:t>not</a:t>
            </a:r>
            <a:r>
              <a:rPr lang="en-US" b="1" dirty="0" smtClean="0">
                <a:solidFill>
                  <a:schemeClr val="bg1"/>
                </a:solidFill>
              </a:rPr>
              <a:t> have received medical care, or He would have found another person.</a:t>
            </a:r>
          </a:p>
          <a:p>
            <a:r>
              <a:rPr lang="en-US" b="1" dirty="0" smtClean="0">
                <a:solidFill>
                  <a:schemeClr val="bg1"/>
                </a:solidFill>
              </a:rPr>
              <a:t>2. In 2010 Mercy and her “disciplers” would not have seen nearly 5,000 people give their lives to Jesus Christ.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a:solidFill>
            <a:srgbClr val="002060"/>
          </a:solidFill>
        </p:spPr>
        <p:txBody>
          <a:bodyPr>
            <a:normAutofit/>
          </a:bodyPr>
          <a:lstStyle/>
          <a:p>
            <a:pPr algn="ctr"/>
            <a:r>
              <a:rPr lang="en-US" sz="6600" b="1" dirty="0" smtClean="0">
                <a:solidFill>
                  <a:schemeClr val="tx1"/>
                </a:solidFill>
              </a:rPr>
              <a:t>To my great surprise</a:t>
            </a:r>
            <a:endParaRPr lang="en-US" sz="6600" b="1" dirty="0">
              <a:solidFill>
                <a:schemeClr val="tx1"/>
              </a:solidFill>
            </a:endParaRPr>
          </a:p>
        </p:txBody>
      </p:sp>
      <p:sp>
        <p:nvSpPr>
          <p:cNvPr id="3" name="Content Placeholder 2"/>
          <p:cNvSpPr>
            <a:spLocks noGrp="1"/>
          </p:cNvSpPr>
          <p:nvPr>
            <p:ph idx="1"/>
          </p:nvPr>
        </p:nvSpPr>
        <p:spPr>
          <a:xfrm>
            <a:off x="304800" y="1828800"/>
            <a:ext cx="8534400" cy="4876800"/>
          </a:xfrm>
          <a:solidFill>
            <a:schemeClr val="tx2"/>
          </a:solidFill>
        </p:spPr>
        <p:txBody>
          <a:bodyPr>
            <a:noAutofit/>
          </a:bodyPr>
          <a:lstStyle/>
          <a:p>
            <a:r>
              <a:rPr lang="en-US" sz="4400" b="1" dirty="0" smtClean="0">
                <a:solidFill>
                  <a:srgbClr val="C00000"/>
                </a:solidFill>
              </a:rPr>
              <a:t>-I did become the Chief of Surgery and Chief of Obstetrics and Gynecology at the E M Hospital, a 350 bed hospital in a creative access nation.</a:t>
            </a:r>
          </a:p>
          <a:p>
            <a:r>
              <a:rPr lang="en-US" sz="4400" b="1" dirty="0" smtClean="0">
                <a:solidFill>
                  <a:srgbClr val="C00000"/>
                </a:solidFill>
              </a:rPr>
              <a:t>-In 2011 I did become an honorary AOA member. </a:t>
            </a:r>
            <a:endParaRPr lang="en-US" sz="4400" b="1" dirty="0">
              <a:solidFill>
                <a:srgbClr val="C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solidFill>
            <a:srgbClr val="C00000"/>
          </a:solidFill>
        </p:spPr>
        <p:txBody>
          <a:bodyPr>
            <a:normAutofit/>
          </a:bodyPr>
          <a:lstStyle/>
          <a:p>
            <a:pPr algn="ctr"/>
            <a:r>
              <a:rPr lang="en-US" b="1" dirty="0" smtClean="0">
                <a:solidFill>
                  <a:schemeClr val="tx1"/>
                </a:solidFill>
              </a:rPr>
              <a:t>A DREAM </a:t>
            </a:r>
            <a:r>
              <a:rPr lang="en-US" dirty="0" smtClean="0">
                <a:solidFill>
                  <a:schemeClr val="tx1"/>
                </a:solidFill>
              </a:rPr>
              <a:t>THAT</a:t>
            </a:r>
            <a:r>
              <a:rPr lang="en-US" b="1" dirty="0" smtClean="0">
                <a:solidFill>
                  <a:schemeClr val="tx1"/>
                </a:solidFill>
              </a:rPr>
              <a:t> BEGAN IN THE 1980’S AND STILL IS NOT COMPLETE</a:t>
            </a:r>
            <a:endParaRPr lang="en-US" b="1"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24578" name="Picture 2" descr="I:\Pictures- Presentations\IMG_0721.JPG"/>
          <p:cNvPicPr>
            <a:picLocks noChangeAspect="1" noChangeArrowheads="1"/>
          </p:cNvPicPr>
          <p:nvPr/>
        </p:nvPicPr>
        <p:blipFill>
          <a:blip r:embed="rId3" cstate="print"/>
          <a:srcRect l="5502" b="17998"/>
          <a:stretch>
            <a:fillRect/>
          </a:stretch>
        </p:blipFill>
        <p:spPr bwMode="auto">
          <a:xfrm>
            <a:off x="423893" y="1380799"/>
            <a:ext cx="8415307" cy="5477201"/>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66800"/>
            <a:ext cx="7772400" cy="1143000"/>
          </a:xfrm>
          <a:solidFill>
            <a:srgbClr val="C00000"/>
          </a:solidFill>
        </p:spPr>
        <p:txBody>
          <a:bodyPr/>
          <a:lstStyle/>
          <a:p>
            <a:pPr algn="ctr"/>
            <a:r>
              <a:rPr lang="en-US" sz="4400" dirty="0" smtClean="0">
                <a:solidFill>
                  <a:schemeClr val="tx1"/>
                </a:solidFill>
              </a:rPr>
              <a:t>Realize the accomplishments He has allowed!</a:t>
            </a:r>
            <a:endParaRPr lang="en-US" sz="4400" dirty="0">
              <a:solidFill>
                <a:schemeClr val="tx1"/>
              </a:solidFill>
            </a:endParaRPr>
          </a:p>
        </p:txBody>
      </p:sp>
      <p:sp>
        <p:nvSpPr>
          <p:cNvPr id="3" name="Content Placeholder 2"/>
          <p:cNvSpPr>
            <a:spLocks noGrp="1"/>
          </p:cNvSpPr>
          <p:nvPr>
            <p:ph idx="1"/>
          </p:nvPr>
        </p:nvSpPr>
        <p:spPr>
          <a:xfrm>
            <a:off x="1143000" y="2438400"/>
            <a:ext cx="7772400" cy="4191000"/>
          </a:xfrm>
        </p:spPr>
        <p:txBody>
          <a:bodyPr/>
          <a:lstStyle/>
          <a:p>
            <a:pPr algn="ctr">
              <a:buNone/>
            </a:pPr>
            <a:r>
              <a:rPr lang="en-US" sz="4400" b="1" dirty="0" smtClean="0"/>
              <a:t>UPG’s:   Boni, Wolof, Somali, </a:t>
            </a:r>
            <a:r>
              <a:rPr lang="en-US" sz="4400" b="1" dirty="0" err="1" smtClean="0"/>
              <a:t>Okiek</a:t>
            </a:r>
            <a:r>
              <a:rPr lang="en-US" sz="4400" b="1" dirty="0" smtClean="0"/>
              <a:t>, </a:t>
            </a:r>
            <a:r>
              <a:rPr lang="en-US" sz="4400" b="1" dirty="0" err="1" smtClean="0"/>
              <a:t>Daruma</a:t>
            </a:r>
            <a:r>
              <a:rPr lang="en-US" sz="4400" b="1" dirty="0" smtClean="0"/>
              <a:t>, </a:t>
            </a:r>
          </a:p>
          <a:p>
            <a:pPr algn="ctr">
              <a:buNone/>
            </a:pPr>
            <a:r>
              <a:rPr lang="en-US" sz="4400" b="1" dirty="0" smtClean="0"/>
              <a:t>Comorians, Mwani, </a:t>
            </a:r>
          </a:p>
          <a:p>
            <a:pPr algn="ctr">
              <a:buNone/>
            </a:pPr>
            <a:r>
              <a:rPr lang="en-US" sz="4400" b="1" dirty="0" err="1" smtClean="0"/>
              <a:t>Didinga</a:t>
            </a:r>
            <a:r>
              <a:rPr lang="en-US" sz="4400" b="1" dirty="0" smtClean="0"/>
              <a:t>,  </a:t>
            </a:r>
          </a:p>
          <a:p>
            <a:pPr algn="ctr">
              <a:buNone/>
            </a:pPr>
            <a:r>
              <a:rPr lang="en-US" sz="5400" b="1" i="1" dirty="0" smtClean="0">
                <a:solidFill>
                  <a:srgbClr val="C00000"/>
                </a:solidFill>
              </a:rPr>
              <a:t>Disabled</a:t>
            </a:r>
            <a:endParaRPr lang="en-US" sz="5400" b="1" i="1" dirty="0">
              <a:solidFill>
                <a:srgbClr val="C0000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066800"/>
            <a:ext cx="8458200" cy="1143000"/>
          </a:xfrm>
          <a:solidFill>
            <a:srgbClr val="C00000"/>
          </a:solidFill>
        </p:spPr>
        <p:txBody>
          <a:bodyPr/>
          <a:lstStyle/>
          <a:p>
            <a:pPr algn="ctr"/>
            <a:r>
              <a:rPr lang="en-US" sz="6000" dirty="0" smtClean="0">
                <a:solidFill>
                  <a:schemeClr val="tx1"/>
                </a:solidFill>
              </a:rPr>
              <a:t>My unfulfilled </a:t>
            </a:r>
            <a:r>
              <a:rPr lang="en-US" sz="6000" dirty="0" smtClean="0">
                <a:solidFill>
                  <a:schemeClr val="tx1"/>
                </a:solidFill>
              </a:rPr>
              <a:t>dreams…</a:t>
            </a:r>
            <a:endParaRPr lang="en-US" sz="6000" dirty="0">
              <a:solidFill>
                <a:schemeClr val="tx1"/>
              </a:solidFill>
            </a:endParaRPr>
          </a:p>
        </p:txBody>
      </p:sp>
      <p:sp>
        <p:nvSpPr>
          <p:cNvPr id="3" name="Content Placeholder 2"/>
          <p:cNvSpPr>
            <a:spLocks noGrp="1"/>
          </p:cNvSpPr>
          <p:nvPr>
            <p:ph sz="quarter" idx="1"/>
          </p:nvPr>
        </p:nvSpPr>
        <p:spPr>
          <a:xfrm>
            <a:off x="152400" y="2362200"/>
            <a:ext cx="3810000" cy="1790700"/>
          </a:xfrm>
          <a:solidFill>
            <a:schemeClr val="tx1"/>
          </a:solidFill>
          <a:ln w="38100">
            <a:solidFill>
              <a:srgbClr val="C00000"/>
            </a:solidFill>
          </a:ln>
        </p:spPr>
        <p:txBody>
          <a:bodyPr/>
          <a:lstStyle/>
          <a:p>
            <a:pPr algn="ctr"/>
            <a:r>
              <a:rPr lang="en-US" b="1" dirty="0" smtClean="0">
                <a:solidFill>
                  <a:srgbClr val="C00000"/>
                </a:solidFill>
              </a:rPr>
              <a:t>Dadaab and Kakuma Refugee Camps</a:t>
            </a:r>
            <a:endParaRPr lang="en-US" b="1" dirty="0">
              <a:solidFill>
                <a:srgbClr val="C00000"/>
              </a:solidFill>
            </a:endParaRPr>
          </a:p>
        </p:txBody>
      </p:sp>
      <p:sp>
        <p:nvSpPr>
          <p:cNvPr id="4" name="Content Placeholder 3"/>
          <p:cNvSpPr>
            <a:spLocks noGrp="1"/>
          </p:cNvSpPr>
          <p:nvPr>
            <p:ph sz="quarter" idx="2"/>
          </p:nvPr>
        </p:nvSpPr>
        <p:spPr>
          <a:xfrm>
            <a:off x="5105400" y="2362200"/>
            <a:ext cx="3810000" cy="1790700"/>
          </a:xfrm>
          <a:solidFill>
            <a:schemeClr val="tx1"/>
          </a:solidFill>
          <a:ln w="38100">
            <a:solidFill>
              <a:srgbClr val="C00000"/>
            </a:solidFill>
          </a:ln>
        </p:spPr>
        <p:txBody>
          <a:bodyPr/>
          <a:lstStyle/>
          <a:p>
            <a:pPr algn="ctr">
              <a:buNone/>
            </a:pPr>
            <a:r>
              <a:rPr lang="en-US" sz="3600" b="1" dirty="0" smtClean="0">
                <a:solidFill>
                  <a:srgbClr val="002060"/>
                </a:solidFill>
              </a:rPr>
              <a:t>~ 35-45 more  </a:t>
            </a:r>
            <a:r>
              <a:rPr lang="en-US" sz="3600" b="1" dirty="0" smtClean="0">
                <a:solidFill>
                  <a:srgbClr val="002060"/>
                </a:solidFill>
              </a:rPr>
              <a:t>African countries</a:t>
            </a:r>
            <a:endParaRPr lang="en-US" sz="3600" b="1" dirty="0">
              <a:solidFill>
                <a:srgbClr val="002060"/>
              </a:solidFill>
            </a:endParaRPr>
          </a:p>
        </p:txBody>
      </p:sp>
      <p:sp>
        <p:nvSpPr>
          <p:cNvPr id="5" name="Content Placeholder 4"/>
          <p:cNvSpPr>
            <a:spLocks noGrp="1"/>
          </p:cNvSpPr>
          <p:nvPr>
            <p:ph sz="quarter" idx="3"/>
          </p:nvPr>
        </p:nvSpPr>
        <p:spPr>
          <a:xfrm>
            <a:off x="152400" y="4838700"/>
            <a:ext cx="3810000" cy="1790700"/>
          </a:xfrm>
          <a:solidFill>
            <a:schemeClr val="tx1"/>
          </a:solidFill>
          <a:ln w="38100">
            <a:solidFill>
              <a:srgbClr val="C00000"/>
            </a:solidFill>
          </a:ln>
        </p:spPr>
        <p:txBody>
          <a:bodyPr/>
          <a:lstStyle/>
          <a:p>
            <a:pPr algn="ctr"/>
            <a:r>
              <a:rPr lang="en-US" b="1" dirty="0" smtClean="0">
                <a:solidFill>
                  <a:srgbClr val="002060"/>
                </a:solidFill>
              </a:rPr>
              <a:t>“Remedial” training program for rehab workers</a:t>
            </a:r>
            <a:endParaRPr lang="en-US" b="1" dirty="0">
              <a:solidFill>
                <a:srgbClr val="002060"/>
              </a:solidFill>
            </a:endParaRPr>
          </a:p>
        </p:txBody>
      </p:sp>
      <p:sp>
        <p:nvSpPr>
          <p:cNvPr id="6" name="Content Placeholder 5"/>
          <p:cNvSpPr>
            <a:spLocks noGrp="1"/>
          </p:cNvSpPr>
          <p:nvPr>
            <p:ph sz="quarter" idx="4"/>
          </p:nvPr>
        </p:nvSpPr>
        <p:spPr>
          <a:xfrm>
            <a:off x="5105400" y="4838700"/>
            <a:ext cx="3810000" cy="1790700"/>
          </a:xfrm>
          <a:solidFill>
            <a:schemeClr val="tx1"/>
          </a:solidFill>
          <a:ln w="76200">
            <a:solidFill>
              <a:srgbClr val="C00000"/>
            </a:solidFill>
          </a:ln>
        </p:spPr>
        <p:txBody>
          <a:bodyPr/>
          <a:lstStyle/>
          <a:p>
            <a:pPr algn="ctr"/>
            <a:endParaRPr lang="en-US" sz="3600" b="1" dirty="0" smtClean="0">
              <a:solidFill>
                <a:srgbClr val="CC3300"/>
              </a:solidFill>
            </a:endParaRPr>
          </a:p>
          <a:p>
            <a:pPr algn="ctr"/>
            <a:r>
              <a:rPr lang="en-US" sz="3600" b="1" dirty="0" smtClean="0">
                <a:solidFill>
                  <a:srgbClr val="CC3300"/>
                </a:solidFill>
              </a:rPr>
              <a:t>6,955 UPG</a:t>
            </a:r>
          </a:p>
          <a:p>
            <a:pPr algn="ctr">
              <a:buNone/>
            </a:pPr>
            <a:endParaRPr lang="en-US" sz="3600" b="1" dirty="0">
              <a:solidFill>
                <a:srgbClr val="CC33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defRPr/>
            </a:pPr>
            <a:endParaRPr lang="en-US"/>
          </a:p>
        </p:txBody>
      </p:sp>
      <p:sp>
        <p:nvSpPr>
          <p:cNvPr id="44035" name="Rectangle 3"/>
          <p:cNvSpPr>
            <a:spLocks noGrp="1" noRot="1" noChangeArrowheads="1"/>
          </p:cNvSpPr>
          <p:nvPr>
            <p:ph idx="1"/>
          </p:nvPr>
        </p:nvSpPr>
        <p:spPr>
          <a:xfrm>
            <a:off x="0" y="4648200"/>
            <a:ext cx="1676400" cy="2209800"/>
          </a:xfrm>
          <a:solidFill>
            <a:srgbClr val="C00000"/>
          </a:solidFill>
        </p:spPr>
        <p:txBody>
          <a:bodyPr/>
          <a:lstStyle/>
          <a:p>
            <a:pPr algn="ctr" eaLnBrk="1" hangingPunct="1">
              <a:lnSpc>
                <a:spcPct val="80000"/>
              </a:lnSpc>
              <a:buFont typeface="Wingdings" pitchFamily="2" charset="2"/>
              <a:buNone/>
              <a:defRPr/>
            </a:pPr>
            <a:endParaRPr lang="en-US" sz="2000" b="1" dirty="0">
              <a:solidFill>
                <a:srgbClr val="CC0000"/>
              </a:solidFill>
            </a:endParaRPr>
          </a:p>
          <a:p>
            <a:pPr algn="ctr" eaLnBrk="1" hangingPunct="1">
              <a:lnSpc>
                <a:spcPct val="80000"/>
              </a:lnSpc>
              <a:buFont typeface="Wingdings" pitchFamily="2" charset="2"/>
              <a:buNone/>
              <a:defRPr/>
            </a:pPr>
            <a:r>
              <a:rPr lang="en-US" sz="2400" b="1" dirty="0">
                <a:solidFill>
                  <a:schemeClr val="tx1"/>
                </a:solidFill>
                <a:effectLst>
                  <a:outerShdw blurRad="38100" dist="38100" dir="2700000" algn="tl">
                    <a:srgbClr val="000000">
                      <a:alpha val="43137"/>
                    </a:srgbClr>
                  </a:outerShdw>
                </a:effectLst>
                <a:latin typeface="+mj-lt"/>
              </a:rPr>
              <a:t>DADAAB</a:t>
            </a:r>
          </a:p>
          <a:p>
            <a:pPr algn="ctr" eaLnBrk="1" hangingPunct="1">
              <a:lnSpc>
                <a:spcPct val="80000"/>
              </a:lnSpc>
              <a:buFont typeface="Wingdings" pitchFamily="2" charset="2"/>
              <a:buNone/>
              <a:defRPr/>
            </a:pPr>
            <a:r>
              <a:rPr lang="en-US" sz="2400" b="1" dirty="0">
                <a:solidFill>
                  <a:schemeClr val="tx1"/>
                </a:solidFill>
                <a:effectLst>
                  <a:outerShdw blurRad="38100" dist="38100" dir="2700000" algn="tl">
                    <a:srgbClr val="000000">
                      <a:alpha val="43137"/>
                    </a:srgbClr>
                  </a:outerShdw>
                </a:effectLst>
                <a:latin typeface="+mj-lt"/>
              </a:rPr>
              <a:t>REFUGEE</a:t>
            </a:r>
          </a:p>
          <a:p>
            <a:pPr algn="ctr" eaLnBrk="1" hangingPunct="1">
              <a:lnSpc>
                <a:spcPct val="80000"/>
              </a:lnSpc>
              <a:buFont typeface="Wingdings" pitchFamily="2" charset="2"/>
              <a:buNone/>
              <a:defRPr/>
            </a:pPr>
            <a:r>
              <a:rPr lang="en-US" sz="2400" b="1" dirty="0">
                <a:solidFill>
                  <a:schemeClr val="tx1"/>
                </a:solidFill>
                <a:effectLst>
                  <a:outerShdw blurRad="38100" dist="38100" dir="2700000" algn="tl">
                    <a:srgbClr val="000000">
                      <a:alpha val="43137"/>
                    </a:srgbClr>
                  </a:outerShdw>
                </a:effectLst>
                <a:latin typeface="+mj-lt"/>
              </a:rPr>
              <a:t>CAMP</a:t>
            </a:r>
          </a:p>
          <a:p>
            <a:pPr algn="ctr" eaLnBrk="1" hangingPunct="1">
              <a:lnSpc>
                <a:spcPct val="80000"/>
              </a:lnSpc>
              <a:buFont typeface="Wingdings" pitchFamily="2" charset="2"/>
              <a:buNone/>
              <a:defRPr/>
            </a:pPr>
            <a:endParaRPr lang="en-US" sz="2400" b="1" dirty="0">
              <a:solidFill>
                <a:schemeClr val="tx1"/>
              </a:solidFill>
              <a:effectLst>
                <a:outerShdw blurRad="38100" dist="38100" dir="2700000" algn="tl">
                  <a:srgbClr val="000000">
                    <a:alpha val="43137"/>
                  </a:srgbClr>
                </a:outerShdw>
              </a:effectLst>
              <a:latin typeface="+mj-lt"/>
            </a:endParaRPr>
          </a:p>
        </p:txBody>
      </p:sp>
      <p:pic>
        <p:nvPicPr>
          <p:cNvPr id="84996" name="Picture 4" descr="Dadaab 001"/>
          <p:cNvPicPr>
            <a:picLocks noChangeAspect="1" noChangeArrowheads="1"/>
          </p:cNvPicPr>
          <p:nvPr/>
        </p:nvPicPr>
        <p:blipFill>
          <a:blip r:embed="rId3" cstate="print"/>
          <a:srcRect l="26067" b="8511"/>
          <a:stretch>
            <a:fillRect/>
          </a:stretch>
        </p:blipFill>
        <p:spPr bwMode="auto">
          <a:xfrm>
            <a:off x="7162800" y="0"/>
            <a:ext cx="1981200" cy="3581400"/>
          </a:xfrm>
          <a:prstGeom prst="rect">
            <a:avLst/>
          </a:prstGeom>
          <a:noFill/>
          <a:ln w="28575">
            <a:solidFill>
              <a:srgbClr val="000000"/>
            </a:solidFill>
            <a:miter lim="800000"/>
            <a:headEnd/>
            <a:tailEnd/>
          </a:ln>
        </p:spPr>
      </p:pic>
      <p:pic>
        <p:nvPicPr>
          <p:cNvPr id="84997" name="Picture 5" descr="Dadaab 002"/>
          <p:cNvPicPr>
            <a:picLocks noChangeAspect="1" noChangeArrowheads="1"/>
          </p:cNvPicPr>
          <p:nvPr/>
        </p:nvPicPr>
        <p:blipFill>
          <a:blip r:embed="rId4" cstate="print"/>
          <a:srcRect r="11650" b="18661"/>
          <a:stretch>
            <a:fillRect/>
          </a:stretch>
        </p:blipFill>
        <p:spPr bwMode="auto">
          <a:xfrm>
            <a:off x="3886200" y="0"/>
            <a:ext cx="3276600" cy="3657600"/>
          </a:xfrm>
          <a:prstGeom prst="rect">
            <a:avLst/>
          </a:prstGeom>
          <a:noFill/>
          <a:ln w="38100">
            <a:solidFill>
              <a:srgbClr val="000000"/>
            </a:solidFill>
            <a:miter lim="800000"/>
            <a:headEnd/>
            <a:tailEnd/>
          </a:ln>
        </p:spPr>
      </p:pic>
      <p:pic>
        <p:nvPicPr>
          <p:cNvPr id="84998" name="Picture 6" descr="Dadaab 006"/>
          <p:cNvPicPr>
            <a:picLocks noChangeAspect="1" noChangeArrowheads="1"/>
          </p:cNvPicPr>
          <p:nvPr/>
        </p:nvPicPr>
        <p:blipFill>
          <a:blip r:embed="rId5" cstate="print"/>
          <a:srcRect l="15094" t="8928" r="20755" b="15442"/>
          <a:stretch>
            <a:fillRect/>
          </a:stretch>
        </p:blipFill>
        <p:spPr bwMode="auto">
          <a:xfrm>
            <a:off x="1752600" y="4572000"/>
            <a:ext cx="2590800" cy="2286000"/>
          </a:xfrm>
          <a:prstGeom prst="rect">
            <a:avLst/>
          </a:prstGeom>
          <a:noFill/>
          <a:ln w="38100">
            <a:solidFill>
              <a:srgbClr val="000000"/>
            </a:solidFill>
            <a:miter lim="800000"/>
            <a:headEnd/>
            <a:tailEnd/>
          </a:ln>
        </p:spPr>
      </p:pic>
      <p:pic>
        <p:nvPicPr>
          <p:cNvPr id="84999" name="Picture 7" descr="Dadaab 010"/>
          <p:cNvPicPr>
            <a:picLocks noChangeAspect="1" noChangeArrowheads="1"/>
          </p:cNvPicPr>
          <p:nvPr/>
        </p:nvPicPr>
        <p:blipFill>
          <a:blip r:embed="rId6" cstate="print"/>
          <a:srcRect l="21381" t="10001" r="9131" b="17999"/>
          <a:stretch>
            <a:fillRect/>
          </a:stretch>
        </p:blipFill>
        <p:spPr bwMode="auto">
          <a:xfrm>
            <a:off x="1828800" y="0"/>
            <a:ext cx="1981200" cy="2743200"/>
          </a:xfrm>
          <a:prstGeom prst="rect">
            <a:avLst/>
          </a:prstGeom>
          <a:noFill/>
          <a:ln w="38100">
            <a:solidFill>
              <a:srgbClr val="000000"/>
            </a:solidFill>
            <a:miter lim="800000"/>
            <a:headEnd/>
            <a:tailEnd/>
          </a:ln>
        </p:spPr>
      </p:pic>
      <p:pic>
        <p:nvPicPr>
          <p:cNvPr id="85000" name="Picture 8" descr="Dadaab 018"/>
          <p:cNvPicPr>
            <a:picLocks noChangeAspect="1" noChangeArrowheads="1"/>
          </p:cNvPicPr>
          <p:nvPr/>
        </p:nvPicPr>
        <p:blipFill>
          <a:blip r:embed="rId7" cstate="print"/>
          <a:srcRect l="23438" t="5263" r="3906" b="3510"/>
          <a:stretch>
            <a:fillRect/>
          </a:stretch>
        </p:blipFill>
        <p:spPr bwMode="auto">
          <a:xfrm>
            <a:off x="0" y="0"/>
            <a:ext cx="1771650" cy="2971800"/>
          </a:xfrm>
          <a:prstGeom prst="rect">
            <a:avLst/>
          </a:prstGeom>
          <a:noFill/>
          <a:ln w="38100">
            <a:solidFill>
              <a:srgbClr val="000000"/>
            </a:solidFill>
            <a:miter lim="800000"/>
            <a:headEnd/>
            <a:tailEnd/>
          </a:ln>
        </p:spPr>
      </p:pic>
      <p:pic>
        <p:nvPicPr>
          <p:cNvPr id="85001" name="Picture 9" descr="Dadaab 034"/>
          <p:cNvPicPr>
            <a:picLocks noChangeAspect="1" noChangeArrowheads="1"/>
          </p:cNvPicPr>
          <p:nvPr/>
        </p:nvPicPr>
        <p:blipFill>
          <a:blip r:embed="rId8" cstate="print"/>
          <a:srcRect b="10001"/>
          <a:stretch>
            <a:fillRect/>
          </a:stretch>
        </p:blipFill>
        <p:spPr bwMode="auto">
          <a:xfrm>
            <a:off x="4267200" y="3630613"/>
            <a:ext cx="4876800" cy="3233737"/>
          </a:xfrm>
          <a:prstGeom prst="rect">
            <a:avLst/>
          </a:prstGeom>
          <a:noFill/>
          <a:ln w="38100">
            <a:solidFill>
              <a:srgbClr val="000000"/>
            </a:solidFill>
            <a:miter lim="800000"/>
            <a:headEnd/>
            <a:tailEnd/>
          </a:ln>
        </p:spPr>
      </p:pic>
      <p:pic>
        <p:nvPicPr>
          <p:cNvPr id="85002" name="Picture 10" descr="Dadaab 048"/>
          <p:cNvPicPr>
            <a:picLocks noChangeAspect="1" noChangeArrowheads="1"/>
          </p:cNvPicPr>
          <p:nvPr/>
        </p:nvPicPr>
        <p:blipFill>
          <a:blip r:embed="rId9" cstate="print"/>
          <a:srcRect l="3175" t="12732" r="7936" b="36339"/>
          <a:stretch>
            <a:fillRect/>
          </a:stretch>
        </p:blipFill>
        <p:spPr bwMode="auto">
          <a:xfrm>
            <a:off x="0" y="2743200"/>
            <a:ext cx="4267200" cy="18288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6802" name="Picture 2" descr="C:\Users\Dick\Pictures\Central Jan. 2012\IMG_3598.JPG"/>
          <p:cNvPicPr>
            <a:picLocks noChangeAspect="1" noChangeArrowheads="1"/>
          </p:cNvPicPr>
          <p:nvPr/>
        </p:nvPicPr>
        <p:blipFill>
          <a:blip r:embed="rId3" cstate="print">
            <a:lum bright="-10000" contrast="40000"/>
          </a:blip>
          <a:srcRect/>
          <a:stretch>
            <a:fillRect/>
          </a:stretch>
        </p:blipFill>
        <p:spPr bwMode="auto">
          <a:xfrm>
            <a:off x="735" y="0"/>
            <a:ext cx="9143265" cy="6858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descr="C:\Users\Dick\Pictures\Central Jan. 2012\20080602_IMG_0763.JPG"/>
          <p:cNvPicPr>
            <a:picLocks noChangeAspect="1" noChangeArrowheads="1"/>
          </p:cNvPicPr>
          <p:nvPr/>
        </p:nvPicPr>
        <p:blipFill>
          <a:blip r:embed="rId3" cstate="print"/>
          <a:srcRect/>
          <a:stretch>
            <a:fillRect/>
          </a:stretch>
        </p:blipFill>
        <p:spPr bwMode="auto">
          <a:xfrm>
            <a:off x="0" y="3702397"/>
            <a:ext cx="4207185" cy="3155603"/>
          </a:xfrm>
          <a:prstGeom prst="rect">
            <a:avLst/>
          </a:prstGeom>
          <a:noFill/>
        </p:spPr>
      </p:pic>
      <p:pic>
        <p:nvPicPr>
          <p:cNvPr id="72707" name="Picture 3" descr="C:\Users\Dick\Pictures\Central Jan. 2012\20080312_IMG_0349.JPG"/>
          <p:cNvPicPr>
            <a:picLocks noChangeAspect="1" noChangeArrowheads="1"/>
          </p:cNvPicPr>
          <p:nvPr/>
        </p:nvPicPr>
        <p:blipFill>
          <a:blip r:embed="rId4" cstate="print"/>
          <a:srcRect/>
          <a:stretch>
            <a:fillRect/>
          </a:stretch>
        </p:blipFill>
        <p:spPr bwMode="auto">
          <a:xfrm>
            <a:off x="0" y="0"/>
            <a:ext cx="4953000" cy="3715001"/>
          </a:xfrm>
          <a:prstGeom prst="rect">
            <a:avLst/>
          </a:prstGeom>
          <a:noFill/>
        </p:spPr>
      </p:pic>
      <p:pic>
        <p:nvPicPr>
          <p:cNvPr id="72708" name="Picture 4" descr="C:\Users\Dick\Pictures\Central Jan. 2012\IMG_4309.jpg"/>
          <p:cNvPicPr>
            <a:picLocks noChangeAspect="1" noChangeArrowheads="1"/>
          </p:cNvPicPr>
          <p:nvPr/>
        </p:nvPicPr>
        <p:blipFill>
          <a:blip r:embed="rId5" cstate="print"/>
          <a:srcRect/>
          <a:stretch>
            <a:fillRect/>
          </a:stretch>
        </p:blipFill>
        <p:spPr bwMode="auto">
          <a:xfrm>
            <a:off x="4193571" y="1"/>
            <a:ext cx="4950429" cy="6858000"/>
          </a:xfrm>
          <a:prstGeom prst="rect">
            <a:avLst/>
          </a:prstGeom>
          <a:noFill/>
          <a:ln w="57150">
            <a:solidFill>
              <a:schemeClr val="tx1"/>
            </a:solid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pic>
        <p:nvPicPr>
          <p:cNvPr id="92162" name="Picture 2" descr="Front Cover"/>
          <p:cNvPicPr>
            <a:picLocks noChangeAspect="1" noChangeArrowheads="1"/>
          </p:cNvPicPr>
          <p:nvPr/>
        </p:nvPicPr>
        <p:blipFill>
          <a:blip r:embed="rId2" cstate="print"/>
          <a:srcRect/>
          <a:stretch>
            <a:fillRect/>
          </a:stretch>
        </p:blipFill>
        <p:spPr bwMode="auto">
          <a:xfrm>
            <a:off x="1" y="0"/>
            <a:ext cx="4343400" cy="6858000"/>
          </a:xfrm>
          <a:prstGeom prst="rect">
            <a:avLst/>
          </a:prstGeom>
          <a:noFill/>
        </p:spPr>
      </p:pic>
      <p:sp>
        <p:nvSpPr>
          <p:cNvPr id="5" name="Rectangle 4"/>
          <p:cNvSpPr/>
          <p:nvPr/>
        </p:nvSpPr>
        <p:spPr>
          <a:xfrm>
            <a:off x="4191000" y="0"/>
            <a:ext cx="5105400" cy="6863417"/>
          </a:xfrm>
          <a:prstGeom prst="rect">
            <a:avLst/>
          </a:prstGeom>
          <a:solidFill>
            <a:schemeClr val="tx1"/>
          </a:solidFill>
        </p:spPr>
        <p:txBody>
          <a:bodyPr wrap="square">
            <a:spAutoFit/>
          </a:bodyPr>
          <a:lstStyle/>
          <a:p>
            <a:pPr algn="ctr"/>
            <a:r>
              <a:rPr lang="en-US" sz="4400" b="1" dirty="0" smtClean="0">
                <a:solidFill>
                  <a:srgbClr val="C00000"/>
                </a:solidFill>
              </a:rPr>
              <a:t>His story is yet another example of how the concept </a:t>
            </a:r>
          </a:p>
          <a:p>
            <a:pPr algn="ctr"/>
            <a:r>
              <a:rPr lang="en-US" sz="4400" b="1" dirty="0" smtClean="0">
                <a:solidFill>
                  <a:srgbClr val="C00000"/>
                </a:solidFill>
              </a:rPr>
              <a:t>of </a:t>
            </a:r>
          </a:p>
          <a:p>
            <a:pPr algn="ctr"/>
            <a:r>
              <a:rPr lang="en-US" sz="4400" b="1" dirty="0" smtClean="0">
                <a:solidFill>
                  <a:srgbClr val="C00000"/>
                </a:solidFill>
              </a:rPr>
              <a:t>a supreme God </a:t>
            </a:r>
          </a:p>
          <a:p>
            <a:pPr algn="ctr"/>
            <a:r>
              <a:rPr lang="en-US" sz="4400" b="1" dirty="0" smtClean="0">
                <a:solidFill>
                  <a:srgbClr val="C00000"/>
                </a:solidFill>
              </a:rPr>
              <a:t>has existed for </a:t>
            </a:r>
          </a:p>
          <a:p>
            <a:pPr algn="ctr"/>
            <a:r>
              <a:rPr lang="en-US" sz="4400" b="1" dirty="0" smtClean="0">
                <a:solidFill>
                  <a:srgbClr val="C00000"/>
                </a:solidFill>
              </a:rPr>
              <a:t>centuries in hundreds of cultures </a:t>
            </a:r>
          </a:p>
          <a:p>
            <a:pPr algn="ctr"/>
            <a:r>
              <a:rPr lang="en-US" sz="4400" b="1" dirty="0" smtClean="0">
                <a:solidFill>
                  <a:srgbClr val="C00000"/>
                </a:solidFill>
              </a:rPr>
              <a:t>throughout the world.</a:t>
            </a:r>
            <a:endParaRPr lang="en-US" sz="4400" b="1" dirty="0">
              <a:solidFill>
                <a:srgbClr val="C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9200" y="0"/>
            <a:ext cx="4114800" cy="6857999"/>
          </a:xfrm>
          <a:solidFill>
            <a:schemeClr val="tx1"/>
          </a:solidFill>
        </p:spPr>
        <p:txBody>
          <a:bodyPr>
            <a:normAutofit/>
          </a:bodyPr>
          <a:lstStyle/>
          <a:p>
            <a:pPr algn="ctr"/>
            <a:r>
              <a:rPr lang="en-US" sz="4400" b="1" dirty="0" smtClean="0"/>
              <a:t>A supreme God has existed forever, and He has bestowed on each of His children unique gifts and a unique plan to </a:t>
            </a:r>
            <a:r>
              <a:rPr lang="en-US" sz="4400" dirty="0" smtClean="0"/>
              <a:t>g</a:t>
            </a:r>
            <a:r>
              <a:rPr lang="en-US" sz="4400" b="1" dirty="0" smtClean="0"/>
              <a:t>lorify Himself.</a:t>
            </a:r>
            <a:endParaRPr lang="en-US" sz="4400" b="1" dirty="0"/>
          </a:p>
        </p:txBody>
      </p:sp>
      <p:sp>
        <p:nvSpPr>
          <p:cNvPr id="3" name="Subtitle 2"/>
          <p:cNvSpPr>
            <a:spLocks noGrp="1"/>
          </p:cNvSpPr>
          <p:nvPr>
            <p:ph type="subTitle" idx="1"/>
          </p:nvPr>
        </p:nvSpPr>
        <p:spPr>
          <a:xfrm>
            <a:off x="76200" y="0"/>
            <a:ext cx="4953000" cy="6858000"/>
          </a:xfrm>
          <a:ln w="28575">
            <a:solidFill>
              <a:srgbClr val="C00000"/>
            </a:solidFill>
          </a:ln>
        </p:spPr>
        <p:txBody>
          <a:bodyPr>
            <a:normAutofit fontScale="92500" lnSpcReduction="10000"/>
          </a:bodyPr>
          <a:lstStyle/>
          <a:p>
            <a:endParaRPr lang="en-US" b="1" i="1" dirty="0" smtClean="0">
              <a:solidFill>
                <a:srgbClr val="C00000"/>
              </a:solidFill>
            </a:endParaRPr>
          </a:p>
          <a:p>
            <a:endParaRPr lang="en-US" b="1" i="1" dirty="0">
              <a:solidFill>
                <a:srgbClr val="C00000"/>
              </a:solidFill>
            </a:endParaRPr>
          </a:p>
          <a:p>
            <a:endParaRPr lang="en-US" b="1" i="1" dirty="0" smtClean="0">
              <a:solidFill>
                <a:srgbClr val="C00000"/>
              </a:solidFill>
            </a:endParaRPr>
          </a:p>
          <a:p>
            <a:endParaRPr lang="en-US" b="1" i="1" dirty="0">
              <a:solidFill>
                <a:srgbClr val="C00000"/>
              </a:solidFill>
            </a:endParaRPr>
          </a:p>
          <a:p>
            <a:endParaRPr lang="en-US" b="1" i="1" dirty="0" smtClean="0">
              <a:solidFill>
                <a:srgbClr val="C00000"/>
              </a:solidFill>
            </a:endParaRPr>
          </a:p>
          <a:p>
            <a:endParaRPr lang="en-US" b="1" i="1" dirty="0">
              <a:solidFill>
                <a:srgbClr val="C00000"/>
              </a:solidFill>
            </a:endParaRPr>
          </a:p>
          <a:p>
            <a:r>
              <a:rPr lang="en-US" sz="4000" b="1" i="1" dirty="0" smtClean="0">
                <a:solidFill>
                  <a:srgbClr val="C00000"/>
                </a:solidFill>
              </a:rPr>
              <a:t>                  </a:t>
            </a:r>
          </a:p>
          <a:p>
            <a:r>
              <a:rPr lang="en-US" sz="4000" b="1" i="1" dirty="0" smtClean="0">
                <a:solidFill>
                  <a:srgbClr val="C00000"/>
                </a:solidFill>
              </a:rPr>
              <a:t>                    </a:t>
            </a:r>
            <a:r>
              <a:rPr lang="en-US" sz="4000" b="1" dirty="0" smtClean="0">
                <a:solidFill>
                  <a:srgbClr val="C00000"/>
                </a:solidFill>
              </a:rPr>
              <a:t>AN </a:t>
            </a:r>
            <a:br>
              <a:rPr lang="en-US" sz="4000" b="1" dirty="0" smtClean="0">
                <a:solidFill>
                  <a:srgbClr val="C00000"/>
                </a:solidFill>
              </a:rPr>
            </a:br>
            <a:r>
              <a:rPr lang="en-US" sz="4000" b="1" dirty="0" smtClean="0">
                <a:solidFill>
                  <a:srgbClr val="C00000"/>
                </a:solidFill>
              </a:rPr>
              <a:t>               ETERNAL         	       PURPOSE </a:t>
            </a:r>
            <a:br>
              <a:rPr lang="en-US" sz="4000" b="1" dirty="0" smtClean="0">
                <a:solidFill>
                  <a:srgbClr val="C00000"/>
                </a:solidFill>
              </a:rPr>
            </a:br>
            <a:r>
              <a:rPr lang="en-US" sz="4000" b="1" dirty="0" smtClean="0">
                <a:solidFill>
                  <a:srgbClr val="C00000"/>
                </a:solidFill>
              </a:rPr>
              <a:t>	             IN </a:t>
            </a:r>
            <a:br>
              <a:rPr lang="en-US" sz="4000" b="1" dirty="0" smtClean="0">
                <a:solidFill>
                  <a:srgbClr val="C00000"/>
                </a:solidFill>
              </a:rPr>
            </a:br>
            <a:r>
              <a:rPr lang="en-US" sz="4000" b="1" dirty="0" smtClean="0">
                <a:solidFill>
                  <a:srgbClr val="C00000"/>
                </a:solidFill>
              </a:rPr>
              <a:t>	   THEIR BEING</a:t>
            </a:r>
            <a:r>
              <a:rPr lang="en-US" b="1" i="1" dirty="0" smtClean="0">
                <a:solidFill>
                  <a:srgbClr val="C00000"/>
                </a:solidFill>
              </a:rPr>
              <a:t/>
            </a:r>
            <a:br>
              <a:rPr lang="en-US" b="1" i="1" dirty="0" smtClean="0">
                <a:solidFill>
                  <a:srgbClr val="C00000"/>
                </a:solidFill>
              </a:rPr>
            </a:br>
            <a:r>
              <a:rPr lang="en-US" b="1" i="1" dirty="0" smtClean="0">
                <a:solidFill>
                  <a:srgbClr val="C00000"/>
                </a:solidFill>
              </a:rPr>
              <a:t/>
            </a:r>
            <a:br>
              <a:rPr lang="en-US" b="1" i="1" dirty="0" smtClean="0">
                <a:solidFill>
                  <a:srgbClr val="C00000"/>
                </a:solidFill>
              </a:rPr>
            </a:br>
            <a:r>
              <a:rPr lang="en-US" b="1" i="1" dirty="0" smtClean="0">
                <a:solidFill>
                  <a:schemeClr val="bg1"/>
                </a:solidFill>
              </a:rPr>
              <a:t>                                  </a:t>
            </a:r>
            <a:r>
              <a:rPr lang="en-US" sz="1800" b="1" i="1" dirty="0" smtClean="0">
                <a:solidFill>
                  <a:schemeClr val="bg1"/>
                </a:solidFill>
              </a:rPr>
              <a:t>by</a:t>
            </a:r>
            <a:br>
              <a:rPr lang="en-US" sz="1800" b="1" i="1" dirty="0" smtClean="0">
                <a:solidFill>
                  <a:schemeClr val="bg1"/>
                </a:solidFill>
              </a:rPr>
            </a:br>
            <a:r>
              <a:rPr lang="en-US" sz="1800" b="1" i="1" dirty="0" smtClean="0">
                <a:solidFill>
                  <a:schemeClr val="bg1"/>
                </a:solidFill>
              </a:rPr>
              <a:t>                                        Dick Bransford</a:t>
            </a:r>
            <a:endParaRPr lang="en-US" dirty="0">
              <a:solidFill>
                <a:schemeClr val="bg1"/>
              </a:solidFill>
            </a:endParaRPr>
          </a:p>
        </p:txBody>
      </p:sp>
      <p:pic>
        <p:nvPicPr>
          <p:cNvPr id="106498" name="Picture 2" descr="C:\Users\Bransford\Pictures\CMDA Servant of Christ\Daisy and mother.JPG"/>
          <p:cNvPicPr>
            <a:picLocks noChangeAspect="1" noChangeArrowheads="1"/>
          </p:cNvPicPr>
          <p:nvPr/>
        </p:nvPicPr>
        <p:blipFill>
          <a:blip r:embed="rId2" cstate="print"/>
          <a:srcRect/>
          <a:stretch>
            <a:fillRect/>
          </a:stretch>
        </p:blipFill>
        <p:spPr bwMode="auto">
          <a:xfrm>
            <a:off x="1016971" y="152400"/>
            <a:ext cx="3707429" cy="2462213"/>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6400800" cy="6553200"/>
          </a:xfrm>
          <a:solidFill>
            <a:srgbClr val="C00000"/>
          </a:solidFill>
        </p:spPr>
        <p:txBody>
          <a:bodyPr>
            <a:normAutofit/>
          </a:bodyPr>
          <a:lstStyle/>
          <a:p>
            <a:pPr algn="ctr"/>
            <a:r>
              <a:rPr lang="en-US" sz="6000" b="1" dirty="0" smtClean="0">
                <a:solidFill>
                  <a:schemeClr val="tx1"/>
                </a:solidFill>
              </a:rPr>
              <a:t>WHAT IS YOUR GIMMICK?</a:t>
            </a:r>
            <a:br>
              <a:rPr lang="en-US" sz="6000" b="1" dirty="0" smtClean="0">
                <a:solidFill>
                  <a:schemeClr val="tx1"/>
                </a:solidFill>
              </a:rPr>
            </a:br>
            <a:r>
              <a:rPr lang="en-US" sz="6000" b="1" dirty="0" smtClean="0">
                <a:solidFill>
                  <a:schemeClr val="tx1"/>
                </a:solidFill>
              </a:rPr>
              <a:t/>
            </a:r>
            <a:br>
              <a:rPr lang="en-US" sz="6000" b="1" dirty="0" smtClean="0">
                <a:solidFill>
                  <a:schemeClr val="tx1"/>
                </a:solidFill>
              </a:rPr>
            </a:br>
            <a:r>
              <a:rPr lang="en-US" sz="6000" b="1" dirty="0" smtClean="0">
                <a:solidFill>
                  <a:schemeClr val="tx1"/>
                </a:solidFill>
              </a:rPr>
              <a:t>What gifting has God given you, OR will help  you develop?</a:t>
            </a:r>
            <a:endParaRPr lang="en-US" sz="6000" b="1" dirty="0">
              <a:solidFill>
                <a:schemeClr val="tx1"/>
              </a:solidFill>
            </a:endParaRPr>
          </a:p>
        </p:txBody>
      </p:sp>
      <p:sp>
        <p:nvSpPr>
          <p:cNvPr id="3" name="Subtitle 2"/>
          <p:cNvSpPr>
            <a:spLocks noGrp="1"/>
          </p:cNvSpPr>
          <p:nvPr>
            <p:ph type="subTitle" idx="1"/>
          </p:nvPr>
        </p:nvSpPr>
        <p:spPr>
          <a:xfrm flipH="1">
            <a:off x="9829800" y="7315200"/>
            <a:ext cx="838200" cy="152400"/>
          </a:xfrm>
          <a:solidFill>
            <a:srgbClr val="C00000"/>
          </a:solidFill>
        </p:spPr>
        <p:txBody>
          <a:bodyPr>
            <a:normAutofit fontScale="25000" lnSpcReduction="20000"/>
          </a:bodyPr>
          <a:lstStyle/>
          <a:p>
            <a:endParaRPr lang="en-US" b="1" dirty="0">
              <a:solidFill>
                <a:schemeClr val="bg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371600"/>
            <a:ext cx="5791200" cy="4191000"/>
          </a:xfrm>
          <a:solidFill>
            <a:srgbClr val="C00000"/>
          </a:solidFill>
        </p:spPr>
        <p:txBody>
          <a:bodyPr>
            <a:normAutofit fontScale="90000"/>
          </a:bodyPr>
          <a:lstStyle/>
          <a:p>
            <a:pPr algn="ctr"/>
            <a:r>
              <a:rPr lang="en-US" sz="7200" b="1" dirty="0" smtClean="0">
                <a:solidFill>
                  <a:schemeClr val="tx1"/>
                </a:solidFill>
              </a:rPr>
              <a:t>Many of us began with few natural talents.</a:t>
            </a:r>
            <a:br>
              <a:rPr lang="en-US" sz="7200" b="1" dirty="0" smtClean="0">
                <a:solidFill>
                  <a:schemeClr val="tx1"/>
                </a:solidFill>
              </a:rPr>
            </a:br>
            <a:endParaRPr lang="en-US" sz="7200" dirty="0">
              <a:solidFill>
                <a:schemeClr val="tx1"/>
              </a:solidFill>
            </a:endParaRP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aerial1"/>
          <p:cNvPicPr>
            <a:picLocks noChangeAspect="1" noChangeArrowheads="1"/>
          </p:cNvPicPr>
          <p:nvPr/>
        </p:nvPicPr>
        <p:blipFill>
          <a:blip r:embed="rId2" cstate="print">
            <a:lum bright="12000" contrast="6000"/>
          </a:blip>
          <a:srcRect l="23711" t="24226" r="29897" b="18556"/>
          <a:stretch>
            <a:fillRect/>
          </a:stretch>
        </p:blipFill>
        <p:spPr bwMode="auto">
          <a:xfrm>
            <a:off x="3355238" y="0"/>
            <a:ext cx="5788762" cy="4267200"/>
          </a:xfrm>
          <a:prstGeom prst="rect">
            <a:avLst/>
          </a:prstGeom>
          <a:noFill/>
          <a:ln w="38100">
            <a:solidFill>
              <a:srgbClr val="000000"/>
            </a:solidFill>
            <a:miter lim="800000"/>
            <a:headEnd/>
            <a:tailEnd/>
          </a:ln>
        </p:spPr>
      </p:pic>
      <p:sp>
        <p:nvSpPr>
          <p:cNvPr id="2" name="Title 1"/>
          <p:cNvSpPr>
            <a:spLocks noGrp="1"/>
          </p:cNvSpPr>
          <p:nvPr>
            <p:ph type="ctrTitle"/>
          </p:nvPr>
        </p:nvSpPr>
        <p:spPr>
          <a:xfrm>
            <a:off x="0" y="0"/>
            <a:ext cx="9144000" cy="1295400"/>
          </a:xfrm>
        </p:spPr>
        <p:txBody>
          <a:bodyPr>
            <a:normAutofit/>
          </a:bodyPr>
          <a:lstStyle/>
          <a:p>
            <a:endParaRPr lang="en-US" sz="4800" b="1" dirty="0"/>
          </a:p>
        </p:txBody>
      </p:sp>
      <p:sp>
        <p:nvSpPr>
          <p:cNvPr id="3" name="Subtitle 2"/>
          <p:cNvSpPr>
            <a:spLocks noGrp="1"/>
          </p:cNvSpPr>
          <p:nvPr>
            <p:ph type="subTitle" idx="1"/>
          </p:nvPr>
        </p:nvSpPr>
        <p:spPr>
          <a:xfrm>
            <a:off x="0" y="4343400"/>
            <a:ext cx="9144000" cy="2286000"/>
          </a:xfrm>
          <a:solidFill>
            <a:schemeClr val="tx1"/>
          </a:solidFill>
        </p:spPr>
        <p:txBody>
          <a:bodyPr>
            <a:noAutofit/>
          </a:bodyPr>
          <a:lstStyle/>
          <a:p>
            <a:pPr algn="ctr"/>
            <a:r>
              <a:rPr lang="en-US" sz="5400" b="1" dirty="0" smtClean="0">
                <a:solidFill>
                  <a:srgbClr val="C00000"/>
                </a:solidFill>
              </a:rPr>
              <a:t>January, 1978 – Expelled from this CAN and went to Kijabe (33 years)</a:t>
            </a:r>
          </a:p>
          <a:p>
            <a:endParaRPr lang="en-US" sz="5400" dirty="0"/>
          </a:p>
        </p:txBody>
      </p:sp>
      <p:pic>
        <p:nvPicPr>
          <p:cNvPr id="6" name="Picture 3" descr="P1010108"/>
          <p:cNvPicPr>
            <a:picLocks noChangeAspect="1" noChangeArrowheads="1"/>
          </p:cNvPicPr>
          <p:nvPr/>
        </p:nvPicPr>
        <p:blipFill>
          <a:blip r:embed="rId3" cstate="print">
            <a:lum bright="10000" contrast="-24000"/>
          </a:blip>
          <a:srcRect/>
          <a:stretch>
            <a:fillRect/>
          </a:stretch>
        </p:blipFill>
        <p:spPr bwMode="auto">
          <a:xfrm>
            <a:off x="0" y="0"/>
            <a:ext cx="3962400" cy="3505200"/>
          </a:xfrm>
          <a:prstGeom prst="rect">
            <a:avLst/>
          </a:prstGeom>
          <a:noFill/>
          <a:ln w="57150">
            <a:solidFill>
              <a:srgbClr val="000000"/>
            </a:solid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5715000" cy="6858000"/>
          </a:xfrm>
          <a:solidFill>
            <a:srgbClr val="C00000"/>
          </a:solidFill>
        </p:spPr>
        <p:txBody>
          <a:bodyPr>
            <a:noAutofit/>
          </a:bodyPr>
          <a:lstStyle/>
          <a:p>
            <a:pPr algn="ctr"/>
            <a:r>
              <a:rPr lang="en-US" sz="6000" b="1" dirty="0" smtClean="0">
                <a:solidFill>
                  <a:schemeClr val="tx1"/>
                </a:solidFill>
              </a:rPr>
              <a:t>Many of us were not naturally good students.</a:t>
            </a:r>
            <a:br>
              <a:rPr lang="en-US" sz="6000" b="1" dirty="0" smtClean="0">
                <a:solidFill>
                  <a:schemeClr val="tx1"/>
                </a:solidFill>
              </a:rPr>
            </a:br>
            <a:r>
              <a:rPr lang="en-US" sz="6000" b="1" dirty="0" smtClean="0">
                <a:solidFill>
                  <a:schemeClr val="tx1"/>
                </a:solidFill>
              </a:rPr>
              <a:t/>
            </a:r>
            <a:br>
              <a:rPr lang="en-US" sz="6000" b="1" dirty="0" smtClean="0">
                <a:solidFill>
                  <a:schemeClr val="tx1"/>
                </a:solidFill>
              </a:rPr>
            </a:br>
            <a:r>
              <a:rPr lang="en-US" sz="6000" b="1" dirty="0" smtClean="0">
                <a:solidFill>
                  <a:schemeClr val="tx1"/>
                </a:solidFill>
              </a:rPr>
              <a:t>Some of us have even </a:t>
            </a:r>
            <a:r>
              <a:rPr lang="en-US" sz="6000" b="1" dirty="0" smtClean="0">
                <a:solidFill>
                  <a:schemeClr val="tx1"/>
                </a:solidFill>
              </a:rPr>
              <a:t>failed!</a:t>
            </a:r>
            <a:r>
              <a:rPr lang="en-US" sz="7200" b="1" dirty="0" smtClean="0">
                <a:solidFill>
                  <a:schemeClr val="tx1"/>
                </a:solidFill>
              </a:rPr>
              <a:t/>
            </a:r>
            <a:br>
              <a:rPr lang="en-US" sz="7200" b="1" dirty="0" smtClean="0">
                <a:solidFill>
                  <a:schemeClr val="tx1"/>
                </a:solidFill>
              </a:rPr>
            </a:br>
            <a:endParaRPr lang="en-US" sz="7200" dirty="0">
              <a:solidFill>
                <a:schemeClr val="tx1"/>
              </a:solidFill>
            </a:endParaRPr>
          </a:p>
        </p:txBody>
      </p:sp>
      <p:sp>
        <p:nvSpPr>
          <p:cNvPr id="3" name="Subtitle 2"/>
          <p:cNvSpPr>
            <a:spLocks noGrp="1"/>
          </p:cNvSpPr>
          <p:nvPr>
            <p:ph type="subTitle" idx="1"/>
          </p:nvPr>
        </p:nvSpPr>
        <p:spPr>
          <a:xfrm>
            <a:off x="1371600" y="6019800"/>
            <a:ext cx="7391400" cy="152400"/>
          </a:xfrm>
        </p:spPr>
        <p:txBody>
          <a:bodyPr/>
          <a:lstStyle/>
          <a:p>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olidFill>
            <a:srgbClr val="C00000"/>
          </a:solidFill>
        </p:spPr>
        <p:txBody>
          <a:bodyPr>
            <a:noAutofit/>
          </a:bodyPr>
          <a:lstStyle/>
          <a:p>
            <a:pPr algn="ctr"/>
            <a:r>
              <a:rPr lang="en-US" sz="6000" b="1" dirty="0" smtClean="0">
                <a:solidFill>
                  <a:schemeClr val="tx1"/>
                </a:solidFill>
              </a:rPr>
              <a:t>BUT</a:t>
            </a:r>
            <a:br>
              <a:rPr lang="en-US" sz="6000" b="1" dirty="0" smtClean="0">
                <a:solidFill>
                  <a:schemeClr val="tx1"/>
                </a:solidFill>
              </a:rPr>
            </a:br>
            <a:r>
              <a:rPr lang="en-US" sz="6000" b="1" dirty="0" smtClean="0">
                <a:solidFill>
                  <a:schemeClr val="tx1"/>
                </a:solidFill>
              </a:rPr>
              <a:t>Has not an Almighty, </a:t>
            </a:r>
            <a:br>
              <a:rPr lang="en-US" sz="6000" b="1" dirty="0" smtClean="0">
                <a:solidFill>
                  <a:schemeClr val="tx1"/>
                </a:solidFill>
              </a:rPr>
            </a:br>
            <a:r>
              <a:rPr lang="en-US" sz="6000" b="1" dirty="0" smtClean="0">
                <a:solidFill>
                  <a:schemeClr val="tx1"/>
                </a:solidFill>
              </a:rPr>
              <a:t>All-knowing God</a:t>
            </a:r>
            <a:br>
              <a:rPr lang="en-US" sz="6000" b="1" dirty="0" smtClean="0">
                <a:solidFill>
                  <a:schemeClr val="tx1"/>
                </a:solidFill>
              </a:rPr>
            </a:br>
            <a:r>
              <a:rPr lang="en-US" sz="6000" b="1" dirty="0" smtClean="0">
                <a:solidFill>
                  <a:schemeClr val="tx1"/>
                </a:solidFill>
              </a:rPr>
              <a:t> prepared each of us? </a:t>
            </a:r>
            <a:r>
              <a:rPr lang="en-US" sz="6000" b="1" dirty="0" smtClean="0">
                <a:solidFill>
                  <a:srgbClr val="C00000"/>
                </a:solidFill>
              </a:rPr>
              <a:t/>
            </a:r>
            <a:br>
              <a:rPr lang="en-US" sz="6000" b="1" dirty="0" smtClean="0">
                <a:solidFill>
                  <a:srgbClr val="C00000"/>
                </a:solidFill>
              </a:rPr>
            </a:br>
            <a:endParaRPr lang="en-US" sz="6000" dirty="0">
              <a:solidFill>
                <a:srgbClr val="C00000"/>
              </a:solidFill>
            </a:endParaRP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2133600"/>
          </a:xfrm>
          <a:solidFill>
            <a:schemeClr val="tx2"/>
          </a:solidFill>
        </p:spPr>
        <p:txBody>
          <a:bodyPr>
            <a:noAutofit/>
          </a:bodyPr>
          <a:lstStyle/>
          <a:p>
            <a:pPr algn="ctr"/>
            <a:r>
              <a:rPr lang="en-US" sz="5400" dirty="0" smtClean="0">
                <a:solidFill>
                  <a:srgbClr val="C00000"/>
                </a:solidFill>
              </a:rPr>
              <a:t>What if you were to tell God,</a:t>
            </a:r>
            <a:endParaRPr lang="en-US" sz="5400" dirty="0">
              <a:solidFill>
                <a:srgbClr val="C00000"/>
              </a:solidFill>
            </a:endParaRPr>
          </a:p>
        </p:txBody>
      </p:sp>
      <p:sp>
        <p:nvSpPr>
          <p:cNvPr id="3" name="Content Placeholder 2"/>
          <p:cNvSpPr>
            <a:spLocks noGrp="1"/>
          </p:cNvSpPr>
          <p:nvPr>
            <p:ph idx="1"/>
          </p:nvPr>
        </p:nvSpPr>
        <p:spPr>
          <a:xfrm>
            <a:off x="0" y="3124200"/>
            <a:ext cx="9144000" cy="3505200"/>
          </a:xfrm>
          <a:solidFill>
            <a:srgbClr val="C00000"/>
          </a:solidFill>
        </p:spPr>
        <p:txBody>
          <a:bodyPr>
            <a:noAutofit/>
          </a:bodyPr>
          <a:lstStyle/>
          <a:p>
            <a:pPr algn="ctr">
              <a:buNone/>
            </a:pPr>
            <a:r>
              <a:rPr lang="en-US" sz="2800" b="1" dirty="0" smtClean="0">
                <a:solidFill>
                  <a:schemeClr val="tx1"/>
                </a:solidFill>
              </a:rPr>
              <a:t> </a:t>
            </a:r>
            <a:r>
              <a:rPr lang="en-US" sz="5400" b="1" dirty="0" smtClean="0">
                <a:solidFill>
                  <a:schemeClr val="tx1"/>
                </a:solidFill>
              </a:rPr>
              <a:t>“Change my life in any way you would like, so that I might best be able to touch the world for you.”</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7826" name="Picture 2" descr="C:\Users\Dick\Pictures\Central Jan. 2012\IMG_1061.JPG"/>
          <p:cNvPicPr>
            <a:picLocks noChangeAspect="1" noChangeArrowheads="1"/>
          </p:cNvPicPr>
          <p:nvPr/>
        </p:nvPicPr>
        <p:blipFill>
          <a:blip r:embed="rId3" cstate="print">
            <a:lum bright="-10000" contrast="30000"/>
          </a:blip>
          <a:srcRect/>
          <a:stretch>
            <a:fillRect/>
          </a:stretch>
        </p:blipFill>
        <p:spPr bwMode="auto">
          <a:xfrm>
            <a:off x="0" y="0"/>
            <a:ext cx="9144000" cy="6858466"/>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5562600"/>
          </a:xfrm>
          <a:solidFill>
            <a:srgbClr val="C00000"/>
          </a:solidFill>
        </p:spPr>
        <p:txBody>
          <a:bodyPr>
            <a:noAutofit/>
          </a:bodyPr>
          <a:lstStyle/>
          <a:p>
            <a:pPr algn="ctr"/>
            <a:r>
              <a:rPr lang="en-US" sz="7200" dirty="0" smtClean="0">
                <a:solidFill>
                  <a:schemeClr val="tx1"/>
                </a:solidFill>
              </a:rPr>
              <a:t>I want</a:t>
            </a:r>
            <a:br>
              <a:rPr lang="en-US" sz="7200" dirty="0" smtClean="0">
                <a:solidFill>
                  <a:schemeClr val="tx1"/>
                </a:solidFill>
              </a:rPr>
            </a:br>
            <a:r>
              <a:rPr lang="en-US" sz="7200" dirty="0" smtClean="0">
                <a:solidFill>
                  <a:schemeClr val="tx1"/>
                </a:solidFill>
              </a:rPr>
              <a:t> to be “successful”, </a:t>
            </a:r>
            <a:br>
              <a:rPr lang="en-US" sz="7200" dirty="0" smtClean="0">
                <a:solidFill>
                  <a:schemeClr val="tx1"/>
                </a:solidFill>
              </a:rPr>
            </a:br>
            <a:r>
              <a:rPr lang="en-US" sz="7200" dirty="0" smtClean="0">
                <a:solidFill>
                  <a:schemeClr val="tx1"/>
                </a:solidFill>
              </a:rPr>
              <a:t>in </a:t>
            </a:r>
            <a:br>
              <a:rPr lang="en-US" sz="7200" dirty="0" smtClean="0">
                <a:solidFill>
                  <a:schemeClr val="tx1"/>
                </a:solidFill>
              </a:rPr>
            </a:br>
            <a:r>
              <a:rPr lang="en-US" sz="7200" dirty="0" smtClean="0">
                <a:solidFill>
                  <a:schemeClr val="tx1"/>
                </a:solidFill>
              </a:rPr>
              <a:t>God’s eyes!</a:t>
            </a:r>
            <a:br>
              <a:rPr lang="en-US" sz="7200" dirty="0" smtClean="0">
                <a:solidFill>
                  <a:schemeClr val="tx1"/>
                </a:solidFill>
              </a:rPr>
            </a:br>
            <a:endParaRPr lang="en-US" sz="7200" dirty="0">
              <a:solidFill>
                <a:schemeClr val="tx1"/>
              </a:solidFill>
            </a:endParaRPr>
          </a:p>
        </p:txBody>
      </p:sp>
      <p:sp>
        <p:nvSpPr>
          <p:cNvPr id="3" name="Content Placeholder 2"/>
          <p:cNvSpPr>
            <a:spLocks noGrp="1"/>
          </p:cNvSpPr>
          <p:nvPr>
            <p:ph idx="1"/>
          </p:nvPr>
        </p:nvSpPr>
        <p:spPr>
          <a:xfrm>
            <a:off x="1371600" y="5943600"/>
            <a:ext cx="7772400" cy="152400"/>
          </a:xfrm>
        </p:spPr>
        <p:txBody>
          <a:bodyPr/>
          <a:lstStyle/>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 africa_pol_2003"/>
          <p:cNvPicPr>
            <a:picLocks noGrp="1" noChangeAspect="1" noChangeArrowheads="1"/>
          </p:cNvPicPr>
          <p:nvPr>
            <p:ph idx="1"/>
          </p:nvPr>
        </p:nvPicPr>
        <p:blipFill>
          <a:blip r:embed="rId4" cstate="print">
            <a:lum bright="-6000" contrast="6000"/>
          </a:blip>
          <a:srcRect/>
          <a:stretch>
            <a:fillRect/>
          </a:stretch>
        </p:blipFill>
        <p:spPr bwMode="auto">
          <a:xfrm>
            <a:off x="0" y="1143000"/>
            <a:ext cx="4681755" cy="5715000"/>
          </a:xfrm>
          <a:prstGeom prst="rect">
            <a:avLst/>
          </a:prstGeom>
          <a:noFill/>
          <a:ln w="57150">
            <a:solidFill>
              <a:srgbClr val="000000"/>
            </a:solidFill>
            <a:miter lim="800000"/>
            <a:headEnd/>
            <a:tailEnd/>
          </a:ln>
        </p:spPr>
      </p:pic>
      <p:graphicFrame>
        <p:nvGraphicFramePr>
          <p:cNvPr id="3073" name="Object 1"/>
          <p:cNvGraphicFramePr>
            <a:graphicFrameLocks noChangeAspect="1"/>
          </p:cNvGraphicFramePr>
          <p:nvPr/>
        </p:nvGraphicFramePr>
        <p:xfrm>
          <a:off x="4766317" y="0"/>
          <a:ext cx="4301483" cy="5562600"/>
        </p:xfrm>
        <a:graphic>
          <a:graphicData uri="http://schemas.openxmlformats.org/presentationml/2006/ole">
            <p:oleObj spid="_x0000_s5122" name="Image" r:id="rId5" imgW="4419048" imgH="5714286" progId="">
              <p:embed/>
            </p:oleObj>
          </a:graphicData>
        </a:graphic>
      </p:graphicFrame>
      <p:sp>
        <p:nvSpPr>
          <p:cNvPr id="4" name="Text Placeholder 3"/>
          <p:cNvSpPr>
            <a:spLocks noGrp="1"/>
          </p:cNvSpPr>
          <p:nvPr>
            <p:ph type="body" sz="half" idx="2"/>
          </p:nvPr>
        </p:nvSpPr>
        <p:spPr>
          <a:xfrm>
            <a:off x="4648200" y="152400"/>
            <a:ext cx="4648200" cy="1066800"/>
          </a:xfrm>
        </p:spPr>
        <p:txBody>
          <a:bodyPr>
            <a:normAutofit fontScale="92500" lnSpcReduction="20000"/>
          </a:bodyPr>
          <a:lstStyle/>
          <a:p>
            <a:pPr algn="ctr"/>
            <a:r>
              <a:rPr lang="en-US" sz="8000" b="1" dirty="0" smtClean="0">
                <a:solidFill>
                  <a:schemeClr val="tx1"/>
                </a:solidFill>
                <a:effectLst>
                  <a:outerShdw blurRad="38100" dist="38100" dir="2700000" algn="tl">
                    <a:srgbClr val="000000">
                      <a:alpha val="43137"/>
                    </a:srgbClr>
                  </a:outerShdw>
                </a:effectLst>
              </a:rPr>
              <a:t>AFRICA</a:t>
            </a:r>
            <a:endParaRPr lang="en-US" sz="8000" b="1" dirty="0">
              <a:solidFill>
                <a:schemeClr val="tx1"/>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800600" y="4114800"/>
            <a:ext cx="4343400" cy="2743200"/>
          </a:xfrm>
          <a:solidFill>
            <a:srgbClr val="C00000"/>
          </a:solidFill>
        </p:spPr>
        <p:txBody>
          <a:bodyPr>
            <a:noAutofit/>
          </a:bodyPr>
          <a:lstStyle/>
          <a:p>
            <a:pPr algn="ctr"/>
            <a:r>
              <a:rPr lang="en-US" sz="4400" dirty="0" err="1" smtClean="0">
                <a:solidFill>
                  <a:schemeClr val="tx1"/>
                </a:solidFill>
              </a:rPr>
              <a:t>USA+China</a:t>
            </a:r>
            <a:r>
              <a:rPr lang="en-US" sz="4400" dirty="0" smtClean="0">
                <a:solidFill>
                  <a:schemeClr val="tx1"/>
                </a:solidFill>
              </a:rPr>
              <a:t>+</a:t>
            </a:r>
            <a:br>
              <a:rPr lang="en-US" sz="4400" dirty="0" smtClean="0">
                <a:solidFill>
                  <a:schemeClr val="tx1"/>
                </a:solidFill>
              </a:rPr>
            </a:br>
            <a:r>
              <a:rPr lang="en-US" sz="4400" dirty="0" smtClean="0">
                <a:solidFill>
                  <a:schemeClr val="tx1"/>
                </a:solidFill>
              </a:rPr>
              <a:t>Western </a:t>
            </a:r>
            <a:r>
              <a:rPr lang="en-US" sz="4400" dirty="0" err="1" smtClean="0">
                <a:solidFill>
                  <a:schemeClr val="tx1"/>
                </a:solidFill>
              </a:rPr>
              <a:t>Europe+India</a:t>
            </a:r>
            <a:r>
              <a:rPr lang="en-US" sz="4400" dirty="0" smtClean="0">
                <a:solidFill>
                  <a:schemeClr val="tx1"/>
                </a:solidFill>
              </a:rPr>
              <a:t>+</a:t>
            </a:r>
            <a:br>
              <a:rPr lang="en-US" sz="4400" dirty="0" smtClean="0">
                <a:solidFill>
                  <a:schemeClr val="tx1"/>
                </a:solidFill>
              </a:rPr>
            </a:br>
            <a:r>
              <a:rPr lang="en-US" sz="4400" dirty="0" smtClean="0">
                <a:solidFill>
                  <a:schemeClr val="tx1"/>
                </a:solidFill>
              </a:rPr>
              <a:t>Argentina</a:t>
            </a:r>
            <a:endParaRPr lang="en-US" sz="44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943600" y="2590800"/>
            <a:ext cx="3276600" cy="1143000"/>
          </a:xfrm>
        </p:spPr>
        <p:txBody>
          <a:bodyPr/>
          <a:lstStyle/>
          <a:p>
            <a:pPr eaLnBrk="1" hangingPunct="1">
              <a:defRPr/>
            </a:pPr>
            <a:r>
              <a:rPr lang="en-US" sz="6000" dirty="0" smtClean="0">
                <a:solidFill>
                  <a:srgbClr val="CC0000"/>
                </a:solidFill>
              </a:rPr>
              <a:t>KENYA</a:t>
            </a:r>
          </a:p>
        </p:txBody>
      </p:sp>
      <p:pic>
        <p:nvPicPr>
          <p:cNvPr id="43011" name="Picture 3" descr="Map-kenyashadedrelief"/>
          <p:cNvPicPr>
            <a:picLocks noGrp="1" noChangeAspect="1" noChangeArrowheads="1"/>
          </p:cNvPicPr>
          <p:nvPr>
            <p:ph idx="1"/>
          </p:nvPr>
        </p:nvPicPr>
        <p:blipFill>
          <a:blip r:embed="rId3" cstate="print">
            <a:lum bright="-12000"/>
          </a:blip>
          <a:srcRect/>
          <a:stretch>
            <a:fillRect/>
          </a:stretch>
        </p:blipFill>
        <p:spPr>
          <a:xfrm>
            <a:off x="-34978" y="-1"/>
            <a:ext cx="5673778" cy="6874413"/>
          </a:xfrm>
          <a:noFill/>
          <a:ln w="57150">
            <a:solidFill>
              <a:srgbClr val="000000"/>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Rot="1" noChangeArrowheads="1"/>
          </p:cNvSpPr>
          <p:nvPr>
            <p:ph type="subTitle" idx="1"/>
          </p:nvPr>
        </p:nvSpPr>
        <p:spPr>
          <a:xfrm>
            <a:off x="1371600" y="6248400"/>
            <a:ext cx="6400800" cy="381000"/>
          </a:xfrm>
        </p:spPr>
        <p:txBody>
          <a:bodyPr>
            <a:normAutofit lnSpcReduction="10000"/>
          </a:bodyPr>
          <a:lstStyle/>
          <a:p>
            <a:r>
              <a:rPr lang="en-AU" sz="2000"/>
              <a:t>May 9</a:t>
            </a:r>
            <a:r>
              <a:rPr lang="en-AU" sz="2000" baseline="30000"/>
              <a:t>th</a:t>
            </a:r>
            <a:r>
              <a:rPr lang="en-AU" sz="2000"/>
              <a:t>, 2006</a:t>
            </a:r>
            <a:endParaRPr lang="en-US" sz="2000"/>
          </a:p>
        </p:txBody>
      </p:sp>
      <p:sp>
        <p:nvSpPr>
          <p:cNvPr id="9218" name="Rectangle 2"/>
          <p:cNvSpPr>
            <a:spLocks noGrp="1" noRot="1" noChangeArrowheads="1"/>
          </p:cNvSpPr>
          <p:nvPr>
            <p:ph type="ctrTitle"/>
          </p:nvPr>
        </p:nvSpPr>
        <p:spPr>
          <a:xfrm>
            <a:off x="1447800" y="0"/>
            <a:ext cx="6019800" cy="990600"/>
          </a:xfrm>
          <a:noFill/>
        </p:spPr>
        <p:txBody>
          <a:bodyPr>
            <a:normAutofit fontScale="90000"/>
          </a:bodyPr>
          <a:lstStyle/>
          <a:p>
            <a:pPr algn="ctr"/>
            <a:r>
              <a:rPr lang="en-AU" sz="6000" dirty="0" smtClean="0">
                <a:solidFill>
                  <a:schemeClr val="tx1"/>
                </a:solidFill>
              </a:rPr>
              <a:t>Kijabe </a:t>
            </a:r>
            <a:r>
              <a:rPr lang="en-AU" sz="6000" dirty="0">
                <a:solidFill>
                  <a:schemeClr val="tx1"/>
                </a:solidFill>
              </a:rPr>
              <a:t>Hospital</a:t>
            </a:r>
            <a:endParaRPr lang="en-US" sz="6000" dirty="0">
              <a:solidFill>
                <a:schemeClr val="tx1"/>
              </a:solidFill>
            </a:endParaRPr>
          </a:p>
        </p:txBody>
      </p:sp>
      <p:pic>
        <p:nvPicPr>
          <p:cNvPr id="9220" name="Picture 4" descr="KHaerial1"/>
          <p:cNvPicPr>
            <a:picLocks noChangeAspect="1" noChangeArrowheads="1"/>
          </p:cNvPicPr>
          <p:nvPr/>
        </p:nvPicPr>
        <p:blipFill>
          <a:blip r:embed="rId3" cstate="print">
            <a:lum bright="12000" contrast="6000"/>
          </a:blip>
          <a:srcRect l="23711" t="24226" r="29897" b="18556"/>
          <a:stretch>
            <a:fillRect/>
          </a:stretch>
        </p:blipFill>
        <p:spPr bwMode="auto">
          <a:xfrm>
            <a:off x="1" y="1072385"/>
            <a:ext cx="9220200" cy="5785615"/>
          </a:xfrm>
          <a:prstGeom prst="rect">
            <a:avLst/>
          </a:prstGeom>
          <a:noFill/>
          <a:ln w="38100">
            <a:solidFill>
              <a:srgbClr val="000000"/>
            </a:solidFill>
            <a:miter lim="800000"/>
            <a:headEnd/>
            <a:tailEnd/>
          </a:ln>
        </p:spPr>
      </p:pic>
      <p:pic>
        <p:nvPicPr>
          <p:cNvPr id="9221" name="Picture 5" descr="AIClogo"/>
          <p:cNvPicPr>
            <a:picLocks noChangeAspect="1" noChangeArrowheads="1"/>
          </p:cNvPicPr>
          <p:nvPr/>
        </p:nvPicPr>
        <p:blipFill>
          <a:blip r:embed="rId4" cstate="print"/>
          <a:srcRect r="17050"/>
          <a:stretch>
            <a:fillRect/>
          </a:stretch>
        </p:blipFill>
        <p:spPr bwMode="auto">
          <a:xfrm>
            <a:off x="8001000" y="152400"/>
            <a:ext cx="914400" cy="8985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solidFill>
            <a:srgbClr val="C00000"/>
          </a:solidFill>
        </p:spPr>
        <p:txBody>
          <a:bodyPr>
            <a:noAutofit/>
          </a:bodyPr>
          <a:lstStyle/>
          <a:p>
            <a:pPr algn="ctr"/>
            <a:r>
              <a:rPr lang="en-US" sz="4400" b="0" dirty="0" smtClean="0">
                <a:solidFill>
                  <a:schemeClr val="tx1"/>
                </a:solidFill>
              </a:rPr>
              <a:t>Today I am talking to medical people I do not know, and who do not know me.</a:t>
            </a:r>
            <a:endParaRPr lang="en-US" sz="4400" b="0" dirty="0">
              <a:solidFill>
                <a:schemeClr val="tx1"/>
              </a:solidFill>
            </a:endParaRPr>
          </a:p>
        </p:txBody>
      </p:sp>
      <p:sp>
        <p:nvSpPr>
          <p:cNvPr id="3" name="Content Placeholder 2"/>
          <p:cNvSpPr>
            <a:spLocks noGrp="1"/>
          </p:cNvSpPr>
          <p:nvPr>
            <p:ph idx="1"/>
          </p:nvPr>
        </p:nvSpPr>
        <p:spPr>
          <a:xfrm>
            <a:off x="0" y="1371600"/>
            <a:ext cx="9144000" cy="5486400"/>
          </a:xfrm>
          <a:solidFill>
            <a:schemeClr val="tx1"/>
          </a:solidFill>
        </p:spPr>
        <p:txBody>
          <a:bodyPr>
            <a:noAutofit/>
          </a:bodyPr>
          <a:lstStyle/>
          <a:p>
            <a:r>
              <a:rPr lang="en-US" sz="4000" b="1" dirty="0" smtClean="0">
                <a:solidFill>
                  <a:srgbClr val="C00000"/>
                </a:solidFill>
              </a:rPr>
              <a:t>1. What unique role are you now playing for God’s kingdom?</a:t>
            </a:r>
          </a:p>
          <a:p>
            <a:r>
              <a:rPr lang="en-US" sz="4000" b="1" dirty="0" smtClean="0">
                <a:solidFill>
                  <a:srgbClr val="C00000"/>
                </a:solidFill>
              </a:rPr>
              <a:t>2. In your imagination, what innovative way might God use the rest of your </a:t>
            </a:r>
            <a:r>
              <a:rPr lang="en-US" sz="4000" b="1" dirty="0" smtClean="0">
                <a:solidFill>
                  <a:srgbClr val="C00000"/>
                </a:solidFill>
              </a:rPr>
              <a:t>life, even our of your “comfort zone”?</a:t>
            </a:r>
            <a:endParaRPr lang="en-US" sz="4000" b="1" dirty="0" smtClean="0">
              <a:solidFill>
                <a:srgbClr val="C00000"/>
              </a:solidFill>
            </a:endParaRPr>
          </a:p>
          <a:p>
            <a:r>
              <a:rPr lang="en-US" sz="4000" b="1" dirty="0" smtClean="0">
                <a:solidFill>
                  <a:srgbClr val="C00000"/>
                </a:solidFill>
              </a:rPr>
              <a:t>3. </a:t>
            </a:r>
            <a:r>
              <a:rPr lang="en-US" sz="6600" b="1" dirty="0" smtClean="0">
                <a:solidFill>
                  <a:srgbClr val="C00000"/>
                </a:solidFill>
                <a:effectLst>
                  <a:outerShdw blurRad="38100" dist="38100" dir="2700000" algn="tl">
                    <a:srgbClr val="000000">
                      <a:alpha val="43137"/>
                    </a:srgbClr>
                  </a:outerShdw>
                </a:effectLst>
              </a:rPr>
              <a:t>And, what won’t get done </a:t>
            </a:r>
            <a:r>
              <a:rPr lang="en-US" sz="6600" b="1" u="sng" dirty="0" smtClean="0">
                <a:solidFill>
                  <a:srgbClr val="C00000"/>
                </a:solidFill>
                <a:effectLst>
                  <a:outerShdw blurRad="38100" dist="38100" dir="2700000" algn="tl">
                    <a:srgbClr val="000000">
                      <a:alpha val="43137"/>
                    </a:srgbClr>
                  </a:outerShdw>
                </a:effectLst>
              </a:rPr>
              <a:t>without</a:t>
            </a:r>
            <a:r>
              <a:rPr lang="en-US" sz="6600" b="1" dirty="0" smtClean="0">
                <a:solidFill>
                  <a:srgbClr val="C00000"/>
                </a:solidFill>
                <a:effectLst>
                  <a:outerShdw blurRad="38100" dist="38100" dir="2700000" algn="tl">
                    <a:srgbClr val="000000">
                      <a:alpha val="43137"/>
                    </a:srgbClr>
                  </a:outerShdw>
                </a:effectLst>
              </a:rPr>
              <a:t> you?</a:t>
            </a:r>
            <a:endParaRPr lang="en-US" sz="66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772400" cy="1066800"/>
          </a:xfrm>
          <a:solidFill>
            <a:schemeClr val="tx2"/>
          </a:solidFill>
        </p:spPr>
        <p:txBody>
          <a:bodyPr/>
          <a:lstStyle/>
          <a:p>
            <a:pPr algn="ctr"/>
            <a:r>
              <a:rPr lang="en-US" sz="7200" dirty="0" smtClean="0">
                <a:solidFill>
                  <a:srgbClr val="C00000"/>
                </a:solidFill>
              </a:rPr>
              <a:t>And…</a:t>
            </a:r>
            <a:endParaRPr lang="en-US" sz="7200" dirty="0">
              <a:solidFill>
                <a:srgbClr val="C00000"/>
              </a:solidFill>
            </a:endParaRPr>
          </a:p>
        </p:txBody>
      </p:sp>
      <p:sp>
        <p:nvSpPr>
          <p:cNvPr id="3" name="Content Placeholder 2"/>
          <p:cNvSpPr>
            <a:spLocks noGrp="1"/>
          </p:cNvSpPr>
          <p:nvPr>
            <p:ph idx="1"/>
          </p:nvPr>
        </p:nvSpPr>
        <p:spPr>
          <a:xfrm>
            <a:off x="228600" y="1981200"/>
            <a:ext cx="8686800" cy="4648200"/>
          </a:xfrm>
          <a:solidFill>
            <a:srgbClr val="C00000"/>
          </a:solidFill>
        </p:spPr>
        <p:txBody>
          <a:bodyPr/>
          <a:lstStyle/>
          <a:p>
            <a:pPr>
              <a:buNone/>
            </a:pPr>
            <a:r>
              <a:rPr lang="en-US" sz="4000" b="1" dirty="0" smtClean="0">
                <a:solidFill>
                  <a:schemeClr val="tx1"/>
                </a:solidFill>
              </a:rPr>
              <a:t>*What is your definition of “success”?</a:t>
            </a:r>
          </a:p>
          <a:p>
            <a:pPr>
              <a:buNone/>
            </a:pPr>
            <a:r>
              <a:rPr lang="en-US" sz="4000" b="1" dirty="0" smtClean="0">
                <a:solidFill>
                  <a:schemeClr val="tx1"/>
                </a:solidFill>
              </a:rPr>
              <a:t>*Is success a new home, new cars, a new career, and a six figure salary?</a:t>
            </a:r>
          </a:p>
          <a:p>
            <a:pPr>
              <a:buNone/>
            </a:pPr>
            <a:r>
              <a:rPr lang="en-US" sz="4000" b="1" dirty="0" smtClean="0">
                <a:solidFill>
                  <a:schemeClr val="tx1"/>
                </a:solidFill>
              </a:rPr>
              <a:t>*Is success receiving the recognition that you have never had?</a:t>
            </a:r>
          </a:p>
          <a:p>
            <a:pPr>
              <a:buNone/>
            </a:pPr>
            <a:r>
              <a:rPr lang="en-US" sz="4000" b="1" dirty="0" smtClean="0">
                <a:solidFill>
                  <a:schemeClr val="tx1"/>
                </a:solidFill>
              </a:rPr>
              <a:t>*Where does God fit into your definition of “success”?</a:t>
            </a:r>
            <a:endParaRPr lang="en-US" sz="4000" b="1"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subTitle" idx="1"/>
          </p:nvPr>
        </p:nvSpPr>
        <p:spPr>
          <a:xfrm>
            <a:off x="304800" y="1905000"/>
            <a:ext cx="5867400" cy="3962400"/>
          </a:xfrm>
          <a:solidFill>
            <a:srgbClr val="C00000"/>
          </a:solidFill>
          <a:ln w="76200">
            <a:solidFill>
              <a:schemeClr val="tx1"/>
            </a:solidFill>
          </a:ln>
        </p:spPr>
        <p:txBody>
          <a:bodyPr/>
          <a:lstStyle/>
          <a:p>
            <a:pPr algn="l" eaLnBrk="1" hangingPunct="1"/>
            <a:r>
              <a:rPr lang="en-US" dirty="0" smtClean="0"/>
              <a:t>	</a:t>
            </a:r>
            <a:r>
              <a:rPr lang="en-US" sz="4800" b="1" dirty="0" smtClean="0">
                <a:solidFill>
                  <a:schemeClr val="tx1"/>
                </a:solidFill>
              </a:rPr>
              <a:t>“Lord, I give you license to interfere in my life and plans at any time, in any way, at any cost to me.”</a:t>
            </a:r>
          </a:p>
        </p:txBody>
      </p:sp>
      <p:sp>
        <p:nvSpPr>
          <p:cNvPr id="24579" name="Rectangle 2"/>
          <p:cNvSpPr>
            <a:spLocks noGrp="1" noChangeArrowheads="1"/>
          </p:cNvSpPr>
          <p:nvPr>
            <p:ph type="ctrTitle"/>
          </p:nvPr>
        </p:nvSpPr>
        <p:spPr>
          <a:xfrm>
            <a:off x="0" y="0"/>
            <a:ext cx="6019800" cy="1905000"/>
          </a:xfrm>
          <a:solidFill>
            <a:srgbClr val="002060"/>
          </a:solidFill>
        </p:spPr>
        <p:txBody>
          <a:bodyPr/>
          <a:lstStyle/>
          <a:p>
            <a:pPr algn="ctr" eaLnBrk="1" hangingPunct="1"/>
            <a:r>
              <a:rPr lang="en-US" sz="6000" dirty="0" smtClean="0">
                <a:solidFill>
                  <a:schemeClr val="tx1"/>
                </a:solidFill>
              </a:rPr>
              <a:t>Bob Pierce</a:t>
            </a:r>
            <a:endParaRPr lang="en-US" sz="6000" b="1" dirty="0" smtClean="0">
              <a:solidFill>
                <a:schemeClr val="tx1"/>
              </a:solidFill>
            </a:endParaRPr>
          </a:p>
        </p:txBody>
      </p:sp>
      <p:sp>
        <p:nvSpPr>
          <p:cNvPr id="24578" name="Footer Placeholder 4"/>
          <p:cNvSpPr>
            <a:spLocks noGrp="1"/>
          </p:cNvSpPr>
          <p:nvPr>
            <p:ph type="ftr" sz="quarter" idx="4294967295"/>
          </p:nvPr>
        </p:nvSpPr>
        <p:spPr>
          <a:xfrm>
            <a:off x="0" y="6248400"/>
            <a:ext cx="2895600" cy="457200"/>
          </a:xfrm>
          <a:prstGeom prst="rect">
            <a:avLst/>
          </a:prstGeom>
          <a:noFill/>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1027"/>
          <p:cNvSpPr>
            <a:spLocks noGrp="1" noChangeArrowheads="1"/>
          </p:cNvSpPr>
          <p:nvPr>
            <p:ph type="subTitle" idx="1"/>
          </p:nvPr>
        </p:nvSpPr>
        <p:spPr>
          <a:xfrm>
            <a:off x="228600" y="2819400"/>
            <a:ext cx="6477000" cy="3733800"/>
          </a:xfrm>
          <a:solidFill>
            <a:srgbClr val="C00000"/>
          </a:solidFill>
          <a:ln w="76200">
            <a:solidFill>
              <a:schemeClr val="tx1"/>
            </a:solidFill>
          </a:ln>
        </p:spPr>
        <p:txBody>
          <a:bodyPr/>
          <a:lstStyle/>
          <a:p>
            <a:pPr algn="ctr" eaLnBrk="1" hangingPunct="1"/>
            <a:r>
              <a:rPr lang="en-US" sz="5400" dirty="0" smtClean="0">
                <a:solidFill>
                  <a:schemeClr val="tx1"/>
                </a:solidFill>
              </a:rPr>
              <a:t>“</a:t>
            </a:r>
            <a:r>
              <a:rPr lang="en-US" sz="5400" b="1" dirty="0" smtClean="0">
                <a:solidFill>
                  <a:schemeClr val="tx1"/>
                </a:solidFill>
              </a:rPr>
              <a:t>Let my heart be broken with the things that break the heart of God.”</a:t>
            </a:r>
          </a:p>
          <a:p>
            <a:pPr algn="ctr" eaLnBrk="1" hangingPunct="1"/>
            <a:endParaRPr lang="en-US" b="1" dirty="0" smtClean="0">
              <a:solidFill>
                <a:schemeClr val="tx1"/>
              </a:solidFill>
            </a:endParaRPr>
          </a:p>
        </p:txBody>
      </p:sp>
      <p:sp>
        <p:nvSpPr>
          <p:cNvPr id="25603" name="Rectangle 1026"/>
          <p:cNvSpPr>
            <a:spLocks noGrp="1" noChangeArrowheads="1"/>
          </p:cNvSpPr>
          <p:nvPr>
            <p:ph type="ctrTitle"/>
          </p:nvPr>
        </p:nvSpPr>
        <p:spPr>
          <a:xfrm>
            <a:off x="0" y="0"/>
            <a:ext cx="5943600" cy="2590800"/>
          </a:xfrm>
          <a:solidFill>
            <a:srgbClr val="002060"/>
          </a:solidFill>
        </p:spPr>
        <p:txBody>
          <a:bodyPr/>
          <a:lstStyle/>
          <a:p>
            <a:pPr algn="ctr" eaLnBrk="1" hangingPunct="1"/>
            <a:r>
              <a:rPr lang="en-US" sz="4800" dirty="0" smtClean="0">
                <a:solidFill>
                  <a:schemeClr val="tx1"/>
                </a:solidFill>
              </a:rPr>
              <a:t>Founder of World Vision and Samaritan’s Purse</a:t>
            </a:r>
            <a:r>
              <a:rPr lang="en-US" sz="4800" b="1" dirty="0" smtClean="0">
                <a:solidFill>
                  <a:schemeClr val="tx1"/>
                </a:solidFill>
              </a:rPr>
              <a:t> </a:t>
            </a:r>
          </a:p>
        </p:txBody>
      </p:sp>
      <p:sp>
        <p:nvSpPr>
          <p:cNvPr id="25602" name="Footer Placeholder 4"/>
          <p:cNvSpPr>
            <a:spLocks noGrp="1"/>
          </p:cNvSpPr>
          <p:nvPr>
            <p:ph type="ftr" sz="quarter" idx="4294967295"/>
          </p:nvPr>
        </p:nvSpPr>
        <p:spPr>
          <a:xfrm>
            <a:off x="0" y="6248400"/>
            <a:ext cx="2895600" cy="457200"/>
          </a:xfrm>
          <a:prstGeom prst="rect">
            <a:avLst/>
          </a:prstGeom>
          <a:noFill/>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3800" y="4191000"/>
            <a:ext cx="5410200" cy="2667000"/>
          </a:xfrm>
          <a:solidFill>
            <a:srgbClr val="C00000"/>
          </a:solidFill>
          <a:ln>
            <a:solidFill>
              <a:schemeClr val="accent1"/>
            </a:solidFill>
          </a:ln>
        </p:spPr>
        <p:txBody>
          <a:bodyPr>
            <a:normAutofit fontScale="40000" lnSpcReduction="20000"/>
          </a:bodyPr>
          <a:lstStyle/>
          <a:p>
            <a:pPr algn="ctr"/>
            <a:endParaRPr lang="en-US" sz="2800" b="1" dirty="0" smtClean="0">
              <a:solidFill>
                <a:schemeClr val="tx1"/>
              </a:solidFill>
              <a:effectLst>
                <a:outerShdw blurRad="38100" dist="38100" dir="2700000" algn="tl">
                  <a:srgbClr val="000000">
                    <a:alpha val="43137"/>
                  </a:srgbClr>
                </a:outerShdw>
              </a:effectLst>
            </a:endParaRPr>
          </a:p>
          <a:p>
            <a:pPr algn="ctr"/>
            <a:r>
              <a:rPr lang="en-US" sz="7000" b="1" dirty="0" smtClean="0">
                <a:solidFill>
                  <a:schemeClr val="tx1"/>
                </a:solidFill>
              </a:rPr>
              <a:t>Richard S. Bransford, </a:t>
            </a:r>
          </a:p>
          <a:p>
            <a:pPr algn="ctr"/>
            <a:r>
              <a:rPr lang="en-US" sz="7000" b="1" dirty="0" smtClean="0">
                <a:solidFill>
                  <a:schemeClr val="tx1"/>
                </a:solidFill>
              </a:rPr>
              <a:t>MD, FACS</a:t>
            </a:r>
            <a:endParaRPr lang="en-US" sz="7000" b="1" i="1" dirty="0" smtClean="0">
              <a:solidFill>
                <a:schemeClr val="tx1"/>
              </a:solidFill>
            </a:endParaRPr>
          </a:p>
          <a:p>
            <a:pPr algn="ctr"/>
            <a:r>
              <a:rPr lang="en-US" sz="7000" b="1" dirty="0" smtClean="0">
                <a:solidFill>
                  <a:schemeClr val="tx1"/>
                </a:solidFill>
              </a:rPr>
              <a:t>1975 Sorrento Drive</a:t>
            </a:r>
          </a:p>
          <a:p>
            <a:pPr algn="ctr"/>
            <a:r>
              <a:rPr lang="en-US" sz="7000" b="1" dirty="0" smtClean="0">
                <a:solidFill>
                  <a:schemeClr val="tx1"/>
                </a:solidFill>
              </a:rPr>
              <a:t>Boone, NC 28607</a:t>
            </a:r>
          </a:p>
          <a:p>
            <a:pPr algn="ctr"/>
            <a:r>
              <a:rPr lang="en-US" sz="7000" b="1" dirty="0" smtClean="0">
                <a:solidFill>
                  <a:schemeClr val="tx1"/>
                </a:solidFill>
              </a:rPr>
              <a:t>rbransford@gmail.com</a:t>
            </a:r>
            <a:endParaRPr lang="en-US" sz="7000" b="1" dirty="0">
              <a:solidFill>
                <a:schemeClr val="tx1"/>
              </a:solidFill>
            </a:endParaRPr>
          </a:p>
        </p:txBody>
      </p:sp>
      <p:sp>
        <p:nvSpPr>
          <p:cNvPr id="2" name="Title 1"/>
          <p:cNvSpPr>
            <a:spLocks noGrp="1"/>
          </p:cNvSpPr>
          <p:nvPr>
            <p:ph type="ctrTitle"/>
          </p:nvPr>
        </p:nvSpPr>
        <p:spPr>
          <a:xfrm>
            <a:off x="0" y="1"/>
            <a:ext cx="45719" cy="152399"/>
          </a:xfrm>
          <a:solidFill>
            <a:schemeClr val="tx2"/>
          </a:solidFill>
        </p:spPr>
        <p:txBody>
          <a:bodyPr>
            <a:normAutofit fontScale="90000"/>
          </a:bodyPr>
          <a:lstStyle/>
          <a:p>
            <a:pPr algn="ctr"/>
            <a:r>
              <a:rPr lang="en-US" sz="5400" b="1" i="1" dirty="0" smtClean="0">
                <a:solidFill>
                  <a:srgbClr val="C00000"/>
                </a:solidFill>
              </a:rPr>
              <a:t>Disabled Children in Africa: 28 years o surgical progress…</a:t>
            </a:r>
            <a:endParaRPr lang="en-US" sz="5400" b="1" i="1" dirty="0">
              <a:solidFill>
                <a:srgbClr val="C00000"/>
              </a:solidFill>
            </a:endParaRPr>
          </a:p>
        </p:txBody>
      </p:sp>
      <p:pic>
        <p:nvPicPr>
          <p:cNvPr id="4" name="Picture 3" descr="Map-kenyashadedrelief"/>
          <p:cNvPicPr>
            <a:picLocks noChangeAspect="1" noChangeArrowheads="1"/>
          </p:cNvPicPr>
          <p:nvPr/>
        </p:nvPicPr>
        <p:blipFill>
          <a:blip r:embed="rId3" cstate="print">
            <a:lum bright="-12000"/>
          </a:blip>
          <a:srcRect/>
          <a:stretch>
            <a:fillRect/>
          </a:stretch>
        </p:blipFill>
        <p:spPr bwMode="auto">
          <a:xfrm>
            <a:off x="3429000" y="0"/>
            <a:ext cx="3286266" cy="4191000"/>
          </a:xfrm>
          <a:prstGeom prst="rect">
            <a:avLst/>
          </a:prstGeom>
          <a:noFill/>
          <a:ln w="9525">
            <a:noFill/>
            <a:miter lim="800000"/>
            <a:headEnd/>
            <a:tailEnd/>
          </a:ln>
        </p:spPr>
      </p:pic>
      <p:sp>
        <p:nvSpPr>
          <p:cNvPr id="5" name="Cross 4"/>
          <p:cNvSpPr/>
          <p:nvPr/>
        </p:nvSpPr>
        <p:spPr bwMode="auto">
          <a:xfrm>
            <a:off x="3657600" y="4419600"/>
            <a:ext cx="914400" cy="838200"/>
          </a:xfrm>
          <a:prstGeom prst="plus">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tx2"/>
              </a:buClr>
              <a:buSzTx/>
              <a:buFont typeface="Times"/>
              <a:buNone/>
              <a:tabLst/>
            </a:pPr>
            <a:endParaRPr kumimoji="0" lang="en-US" sz="2300" b="1" i="0" u="none" strike="noStrike" cap="none" normalizeH="0" baseline="0" dirty="0" smtClean="0">
              <a:ln>
                <a:noFill/>
              </a:ln>
              <a:solidFill>
                <a:srgbClr val="CC0000"/>
              </a:solidFill>
              <a:effectLst>
                <a:outerShdw blurRad="38100" dist="38100" dir="2700000" algn="tl">
                  <a:srgbClr val="000000">
                    <a:alpha val="43137"/>
                  </a:srgbClr>
                </a:outerShdw>
              </a:effectLst>
              <a:latin typeface="Times"/>
            </a:endParaRPr>
          </a:p>
        </p:txBody>
      </p:sp>
      <p:sp>
        <p:nvSpPr>
          <p:cNvPr id="6" name="5-Point Star 5"/>
          <p:cNvSpPr/>
          <p:nvPr/>
        </p:nvSpPr>
        <p:spPr bwMode="auto">
          <a:xfrm>
            <a:off x="4648200" y="1828800"/>
            <a:ext cx="228600" cy="228600"/>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tx2"/>
              </a:buClr>
              <a:buSzTx/>
              <a:buFont typeface="Times"/>
              <a:buNone/>
              <a:tabLst/>
            </a:pPr>
            <a:endParaRPr kumimoji="0" lang="en-US" sz="2300" b="1" i="0" u="none" strike="noStrike" cap="none" normalizeH="0" baseline="0" dirty="0" smtClean="0">
              <a:ln>
                <a:noFill/>
              </a:ln>
              <a:solidFill>
                <a:srgbClr val="CC0000"/>
              </a:solidFill>
              <a:effectLst>
                <a:outerShdw blurRad="38100" dist="38100" dir="2700000" algn="tl">
                  <a:srgbClr val="000000">
                    <a:alpha val="43137"/>
                  </a:srgbClr>
                </a:outerShdw>
              </a:effectLst>
              <a:latin typeface="Times"/>
            </a:endParaRPr>
          </a:p>
        </p:txBody>
      </p:sp>
      <p:pic>
        <p:nvPicPr>
          <p:cNvPr id="7" name="Picture 3" descr="Map africa_pol_2003"/>
          <p:cNvPicPr>
            <a:picLocks noChangeAspect="1" noChangeArrowheads="1"/>
          </p:cNvPicPr>
          <p:nvPr/>
        </p:nvPicPr>
        <p:blipFill>
          <a:blip r:embed="rId4" cstate="print">
            <a:lum bright="-12000"/>
          </a:blip>
          <a:srcRect/>
          <a:stretch>
            <a:fillRect/>
          </a:stretch>
        </p:blipFill>
        <p:spPr bwMode="auto">
          <a:xfrm>
            <a:off x="-1" y="2286000"/>
            <a:ext cx="3744587" cy="4572000"/>
          </a:xfrm>
          <a:prstGeom prst="rect">
            <a:avLst/>
          </a:prstGeom>
          <a:noFill/>
          <a:ln w="9525">
            <a:noFill/>
            <a:miter lim="800000"/>
            <a:headEnd/>
            <a:tailEnd/>
          </a:ln>
        </p:spPr>
      </p:pic>
      <p:pic>
        <p:nvPicPr>
          <p:cNvPr id="19457" name="Picture 1" descr="E:\Organized\Pictures- Patients\BRRI Child.jpg"/>
          <p:cNvPicPr>
            <a:picLocks noChangeAspect="1" noChangeArrowheads="1"/>
          </p:cNvPicPr>
          <p:nvPr/>
        </p:nvPicPr>
        <p:blipFill>
          <a:blip r:embed="rId5" cstate="print"/>
          <a:srcRect/>
          <a:stretch>
            <a:fillRect/>
          </a:stretch>
        </p:blipFill>
        <p:spPr bwMode="auto">
          <a:xfrm>
            <a:off x="1249882" y="76200"/>
            <a:ext cx="1467917" cy="2133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066800" y="1066800"/>
            <a:ext cx="4953000" cy="1524000"/>
          </a:xfrm>
          <a:solidFill>
            <a:schemeClr val="tx1"/>
          </a:solidFill>
        </p:spPr>
        <p:txBody>
          <a:bodyPr>
            <a:noAutofit/>
          </a:bodyPr>
          <a:lstStyle/>
          <a:p>
            <a:pPr algn="ctr"/>
            <a:r>
              <a:rPr lang="en-US" b="1" dirty="0">
                <a:solidFill>
                  <a:srgbClr val="CC0000"/>
                </a:solidFill>
                <a:latin typeface="+mn-lt"/>
              </a:rPr>
              <a:t>UNICEF</a:t>
            </a:r>
            <a:br>
              <a:rPr lang="en-US" b="1" dirty="0">
                <a:solidFill>
                  <a:srgbClr val="CC0000"/>
                </a:solidFill>
                <a:latin typeface="+mn-lt"/>
              </a:rPr>
            </a:br>
            <a:r>
              <a:rPr lang="en-US" b="1" dirty="0">
                <a:solidFill>
                  <a:srgbClr val="CC0000"/>
                </a:solidFill>
                <a:latin typeface="+mn-lt"/>
              </a:rPr>
              <a:t>Highest Ranking </a:t>
            </a:r>
            <a:br>
              <a:rPr lang="en-US" b="1" dirty="0">
                <a:solidFill>
                  <a:srgbClr val="CC0000"/>
                </a:solidFill>
                <a:latin typeface="+mn-lt"/>
              </a:rPr>
            </a:br>
            <a:r>
              <a:rPr lang="en-US" b="1" dirty="0">
                <a:solidFill>
                  <a:srgbClr val="CC0000"/>
                </a:solidFill>
                <a:latin typeface="+mn-lt"/>
              </a:rPr>
              <a:t>“Under 5 Mortality”</a:t>
            </a:r>
          </a:p>
        </p:txBody>
      </p:sp>
      <p:sp>
        <p:nvSpPr>
          <p:cNvPr id="12291" name="Rectangle 3"/>
          <p:cNvSpPr>
            <a:spLocks noGrp="1" noRot="1" noChangeArrowheads="1"/>
          </p:cNvSpPr>
          <p:nvPr>
            <p:ph idx="1"/>
          </p:nvPr>
        </p:nvSpPr>
        <p:spPr>
          <a:xfrm>
            <a:off x="1066800" y="2667000"/>
            <a:ext cx="8077200" cy="4114800"/>
          </a:xfrm>
          <a:solidFill>
            <a:srgbClr val="002060"/>
          </a:solidFill>
          <a:ln w="76200">
            <a:solidFill>
              <a:schemeClr val="tx1"/>
            </a:solidFill>
          </a:ln>
        </p:spPr>
        <p:txBody>
          <a:bodyPr/>
          <a:lstStyle/>
          <a:p>
            <a:pPr>
              <a:lnSpc>
                <a:spcPct val="90000"/>
              </a:lnSpc>
            </a:pPr>
            <a:r>
              <a:rPr lang="en-US" sz="2400" b="1" dirty="0">
                <a:solidFill>
                  <a:schemeClr val="tx1"/>
                </a:solidFill>
              </a:rPr>
              <a:t>#1 – Sierra Leone</a:t>
            </a:r>
          </a:p>
          <a:p>
            <a:pPr>
              <a:lnSpc>
                <a:spcPct val="90000"/>
              </a:lnSpc>
            </a:pPr>
            <a:r>
              <a:rPr lang="en-US" sz="2400" b="1" dirty="0">
                <a:solidFill>
                  <a:schemeClr val="tx1"/>
                </a:solidFill>
              </a:rPr>
              <a:t>#2 – Niger</a:t>
            </a:r>
          </a:p>
          <a:p>
            <a:pPr>
              <a:lnSpc>
                <a:spcPct val="90000"/>
              </a:lnSpc>
            </a:pPr>
            <a:r>
              <a:rPr lang="en-US" sz="2400" b="1" dirty="0">
                <a:solidFill>
                  <a:schemeClr val="tx1"/>
                </a:solidFill>
              </a:rPr>
              <a:t>#3 – Angola</a:t>
            </a:r>
          </a:p>
          <a:p>
            <a:pPr>
              <a:lnSpc>
                <a:spcPct val="90000"/>
              </a:lnSpc>
            </a:pPr>
            <a:r>
              <a:rPr lang="en-US" sz="2400" b="1" dirty="0">
                <a:solidFill>
                  <a:schemeClr val="tx1"/>
                </a:solidFill>
              </a:rPr>
              <a:t>#4 – Afghanistan</a:t>
            </a:r>
          </a:p>
          <a:p>
            <a:pPr>
              <a:lnSpc>
                <a:spcPct val="90000"/>
              </a:lnSpc>
            </a:pPr>
            <a:r>
              <a:rPr lang="en-US" sz="2400" b="1" dirty="0">
                <a:solidFill>
                  <a:schemeClr val="tx1"/>
                </a:solidFill>
              </a:rPr>
              <a:t>#5 – Liberia	       In fact, 35 of the worst 40</a:t>
            </a:r>
          </a:p>
          <a:p>
            <a:pPr>
              <a:lnSpc>
                <a:spcPct val="90000"/>
              </a:lnSpc>
            </a:pPr>
            <a:r>
              <a:rPr lang="en-US" sz="2400" b="1" dirty="0">
                <a:solidFill>
                  <a:schemeClr val="tx1"/>
                </a:solidFill>
              </a:rPr>
              <a:t>#6 – Mali			         are in Africa!</a:t>
            </a:r>
          </a:p>
          <a:p>
            <a:pPr>
              <a:lnSpc>
                <a:spcPct val="90000"/>
              </a:lnSpc>
            </a:pPr>
            <a:r>
              <a:rPr lang="en-US" sz="2400" b="1" dirty="0">
                <a:solidFill>
                  <a:schemeClr val="tx1"/>
                </a:solidFill>
              </a:rPr>
              <a:t>#7 – Somalia</a:t>
            </a:r>
          </a:p>
          <a:p>
            <a:pPr>
              <a:lnSpc>
                <a:spcPct val="90000"/>
              </a:lnSpc>
            </a:pPr>
            <a:r>
              <a:rPr lang="en-US" sz="2400" b="1" dirty="0">
                <a:solidFill>
                  <a:schemeClr val="tx1"/>
                </a:solidFill>
              </a:rPr>
              <a:t>#8 – Guinea-Bissau</a:t>
            </a:r>
          </a:p>
          <a:p>
            <a:pPr>
              <a:lnSpc>
                <a:spcPct val="90000"/>
              </a:lnSpc>
            </a:pPr>
            <a:r>
              <a:rPr lang="en-US" sz="2400" b="1" dirty="0">
                <a:solidFill>
                  <a:schemeClr val="tx1"/>
                </a:solidFill>
              </a:rPr>
              <a:t>#9 – Democratic Republic of Congo</a:t>
            </a:r>
          </a:p>
          <a:p>
            <a:pPr>
              <a:lnSpc>
                <a:spcPct val="90000"/>
              </a:lnSpc>
            </a:pPr>
            <a:r>
              <a:rPr lang="en-US" sz="2400" b="1" dirty="0">
                <a:solidFill>
                  <a:schemeClr val="tx1"/>
                </a:solidFill>
              </a:rPr>
              <a:t>#10- Zambia</a:t>
            </a:r>
          </a:p>
        </p:txBody>
      </p:sp>
      <p:pic>
        <p:nvPicPr>
          <p:cNvPr id="12292" name="Picture 4" descr="Malnutrition"/>
          <p:cNvPicPr>
            <a:picLocks noChangeAspect="1" noChangeArrowheads="1"/>
          </p:cNvPicPr>
          <p:nvPr/>
        </p:nvPicPr>
        <p:blipFill>
          <a:blip r:embed="rId3" cstate="print">
            <a:lum bright="30000"/>
          </a:blip>
          <a:srcRect/>
          <a:stretch>
            <a:fillRect/>
          </a:stretch>
        </p:blipFill>
        <p:spPr bwMode="auto">
          <a:xfrm>
            <a:off x="5504712" y="304800"/>
            <a:ext cx="3563088" cy="39624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3" cstate="print"/>
          <a:srcRect/>
          <a:stretch>
            <a:fillRect/>
          </a:stretch>
        </p:blipFill>
        <p:spPr bwMode="auto">
          <a:xfrm>
            <a:off x="0" y="914400"/>
            <a:ext cx="9112008" cy="59025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a:xfrm>
            <a:off x="381000" y="228600"/>
            <a:ext cx="3810000" cy="914400"/>
          </a:xfrm>
          <a:solidFill>
            <a:schemeClr val="tx1"/>
          </a:solidFill>
        </p:spPr>
        <p:txBody>
          <a:bodyPr/>
          <a:lstStyle/>
          <a:p>
            <a:pPr algn="ctr" eaLnBrk="1" hangingPunct="1">
              <a:defRPr/>
            </a:pPr>
            <a:r>
              <a:rPr lang="en-US" sz="5400" b="1" dirty="0">
                <a:solidFill>
                  <a:schemeClr val="bg1"/>
                </a:solidFill>
                <a:effectLst>
                  <a:outerShdw blurRad="38100" dist="38100" dir="2700000" algn="tl">
                    <a:srgbClr val="000000">
                      <a:alpha val="43137"/>
                    </a:srgbClr>
                  </a:outerShdw>
                </a:effectLst>
              </a:rPr>
              <a:t>POVERTY</a:t>
            </a:r>
          </a:p>
        </p:txBody>
      </p:sp>
      <p:sp>
        <p:nvSpPr>
          <p:cNvPr id="211971" name="Rectangle 3"/>
          <p:cNvSpPr>
            <a:spLocks noGrp="1" noRot="1" noChangeArrowheads="1"/>
          </p:cNvSpPr>
          <p:nvPr>
            <p:ph type="body" idx="1"/>
          </p:nvPr>
        </p:nvSpPr>
        <p:spPr>
          <a:xfrm>
            <a:off x="381000" y="1295400"/>
            <a:ext cx="6934200" cy="5334000"/>
          </a:xfrm>
          <a:solidFill>
            <a:srgbClr val="C00000"/>
          </a:solidFill>
          <a:ln w="57150">
            <a:solidFill>
              <a:schemeClr val="tx1"/>
            </a:solidFill>
          </a:ln>
        </p:spPr>
        <p:txBody>
          <a:bodyPr/>
          <a:lstStyle/>
          <a:p>
            <a:pPr eaLnBrk="1" hangingPunct="1">
              <a:defRPr/>
            </a:pPr>
            <a:r>
              <a:rPr lang="en-US" sz="3600" b="1" dirty="0">
                <a:solidFill>
                  <a:schemeClr val="tx1"/>
                </a:solidFill>
                <a:latin typeface="+mj-lt"/>
              </a:rPr>
              <a:t>1.3 billion people live on less than </a:t>
            </a:r>
            <a:r>
              <a:rPr lang="en-US" sz="3600" b="1" u="sng" dirty="0">
                <a:solidFill>
                  <a:schemeClr val="tx1"/>
                </a:solidFill>
                <a:latin typeface="+mj-lt"/>
              </a:rPr>
              <a:t>$1 per </a:t>
            </a:r>
            <a:r>
              <a:rPr lang="en-US" sz="3600" b="1" u="sng" dirty="0" smtClean="0">
                <a:solidFill>
                  <a:schemeClr val="tx1"/>
                </a:solidFill>
                <a:latin typeface="+mj-lt"/>
              </a:rPr>
              <a:t>day</a:t>
            </a:r>
            <a:r>
              <a:rPr lang="en-US" sz="3600" b="1" dirty="0" smtClean="0">
                <a:solidFill>
                  <a:schemeClr val="tx1"/>
                </a:solidFill>
                <a:latin typeface="+mj-lt"/>
              </a:rPr>
              <a:t>. </a:t>
            </a:r>
            <a:r>
              <a:rPr lang="en-US" sz="3600" b="1" dirty="0">
                <a:solidFill>
                  <a:schemeClr val="tx1"/>
                </a:solidFill>
                <a:latin typeface="+mj-lt"/>
              </a:rPr>
              <a:t>– World Bank</a:t>
            </a:r>
          </a:p>
          <a:p>
            <a:pPr eaLnBrk="1" hangingPunct="1">
              <a:defRPr/>
            </a:pPr>
            <a:r>
              <a:rPr lang="en-US" sz="3600" b="1" u="sng" dirty="0" smtClean="0">
                <a:solidFill>
                  <a:schemeClr val="tx1"/>
                </a:solidFill>
                <a:latin typeface="+mj-lt"/>
              </a:rPr>
              <a:t>Thirty-four </a:t>
            </a:r>
            <a:r>
              <a:rPr lang="en-US" sz="3600" b="1" u="sng" dirty="0">
                <a:solidFill>
                  <a:schemeClr val="tx1"/>
                </a:solidFill>
                <a:latin typeface="+mj-lt"/>
              </a:rPr>
              <a:t>thousand children die</a:t>
            </a:r>
            <a:r>
              <a:rPr lang="en-US" sz="3600" b="1" dirty="0">
                <a:solidFill>
                  <a:schemeClr val="tx1"/>
                </a:solidFill>
                <a:latin typeface="+mj-lt"/>
              </a:rPr>
              <a:t> </a:t>
            </a:r>
            <a:r>
              <a:rPr lang="en-US" sz="3600" b="1" u="sng" dirty="0">
                <a:solidFill>
                  <a:schemeClr val="tx1"/>
                </a:solidFill>
                <a:latin typeface="+mj-lt"/>
              </a:rPr>
              <a:t>every day</a:t>
            </a:r>
            <a:r>
              <a:rPr lang="en-US" sz="3600" b="1" dirty="0">
                <a:solidFill>
                  <a:schemeClr val="tx1"/>
                </a:solidFill>
                <a:latin typeface="+mj-lt"/>
              </a:rPr>
              <a:t> of hunger and preventable disease.</a:t>
            </a:r>
          </a:p>
          <a:p>
            <a:pPr eaLnBrk="1" hangingPunct="1">
              <a:defRPr/>
            </a:pPr>
            <a:r>
              <a:rPr lang="en-US" sz="3600" b="1" u="sng" dirty="0" smtClean="0">
                <a:solidFill>
                  <a:schemeClr val="tx1"/>
                </a:solidFill>
                <a:latin typeface="+mj-lt"/>
              </a:rPr>
              <a:t>Seventeen </a:t>
            </a:r>
            <a:r>
              <a:rPr lang="en-US" sz="3600" b="1" u="sng" dirty="0">
                <a:solidFill>
                  <a:schemeClr val="tx1"/>
                </a:solidFill>
                <a:latin typeface="+mj-lt"/>
              </a:rPr>
              <a:t>million people die every year from infectious and parasitic diseases </a:t>
            </a:r>
            <a:r>
              <a:rPr lang="en-US" sz="3600" b="1" u="sng" dirty="0" smtClean="0">
                <a:solidFill>
                  <a:schemeClr val="tx1"/>
                </a:solidFill>
                <a:latin typeface="+mj-lt"/>
              </a:rPr>
              <a:t>that we </a:t>
            </a:r>
            <a:r>
              <a:rPr lang="en-US" sz="3600" b="1" u="sng" dirty="0">
                <a:solidFill>
                  <a:schemeClr val="tx1"/>
                </a:solidFill>
                <a:latin typeface="+mj-lt"/>
              </a:rPr>
              <a:t>know how to </a:t>
            </a:r>
            <a:r>
              <a:rPr lang="en-US" sz="3600" b="1" u="sng" dirty="0" smtClean="0">
                <a:solidFill>
                  <a:schemeClr val="tx1"/>
                </a:solidFill>
                <a:latin typeface="+mj-lt"/>
              </a:rPr>
              <a:t>prevent</a:t>
            </a:r>
            <a:r>
              <a:rPr lang="en-US" sz="3600" b="1" dirty="0" smtClean="0">
                <a:solidFill>
                  <a:schemeClr val="tx1"/>
                </a:solidFill>
                <a:latin typeface="+mj-lt"/>
              </a:rPr>
              <a:t>.</a:t>
            </a:r>
            <a:endParaRPr lang="en-US" sz="3600" b="1" u="sng" dirty="0">
              <a:solidFill>
                <a:schemeClr val="tx1"/>
              </a:solidFill>
              <a:latin typeface="+mj-l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rrowheads="1"/>
          </p:cNvSpPr>
          <p:nvPr>
            <p:ph type="title"/>
          </p:nvPr>
        </p:nvSpPr>
        <p:spPr>
          <a:xfrm>
            <a:off x="0" y="533400"/>
            <a:ext cx="9144000" cy="1600200"/>
          </a:xfrm>
          <a:solidFill>
            <a:schemeClr val="tx1"/>
          </a:solidFill>
        </p:spPr>
        <p:txBody>
          <a:bodyPr/>
          <a:lstStyle/>
          <a:p>
            <a:pPr algn="ctr" eaLnBrk="1" hangingPunct="1">
              <a:defRPr/>
            </a:pPr>
            <a:r>
              <a:rPr lang="en-US" sz="5400" b="1" dirty="0">
                <a:solidFill>
                  <a:schemeClr val="bg1"/>
                </a:solidFill>
              </a:rPr>
              <a:t>World </a:t>
            </a:r>
            <a:r>
              <a:rPr lang="en-US" sz="5400" b="1" dirty="0" smtClean="0">
                <a:solidFill>
                  <a:schemeClr val="bg1"/>
                </a:solidFill>
              </a:rPr>
              <a:t>Bank’s </a:t>
            </a:r>
            <a:r>
              <a:rPr lang="en-US" sz="5400" b="1" dirty="0">
                <a:solidFill>
                  <a:schemeClr val="bg1"/>
                </a:solidFill>
              </a:rPr>
              <a:t>Development </a:t>
            </a:r>
            <a:r>
              <a:rPr lang="en-US" sz="5400" b="1" dirty="0" smtClean="0">
                <a:solidFill>
                  <a:schemeClr val="bg1"/>
                </a:solidFill>
              </a:rPr>
              <a:t>Report</a:t>
            </a:r>
            <a:endParaRPr lang="en-US" sz="5400" b="1" dirty="0">
              <a:solidFill>
                <a:schemeClr val="bg1"/>
              </a:solidFill>
            </a:endParaRPr>
          </a:p>
        </p:txBody>
      </p:sp>
      <p:sp>
        <p:nvSpPr>
          <p:cNvPr id="212995" name="Rectangle 3"/>
          <p:cNvSpPr>
            <a:spLocks noGrp="1" noRot="1" noChangeArrowheads="1"/>
          </p:cNvSpPr>
          <p:nvPr>
            <p:ph type="body" idx="1"/>
          </p:nvPr>
        </p:nvSpPr>
        <p:spPr>
          <a:xfrm>
            <a:off x="306388" y="2133600"/>
            <a:ext cx="8685212" cy="4648200"/>
          </a:xfrm>
          <a:solidFill>
            <a:srgbClr val="C00000"/>
          </a:solidFill>
          <a:ln w="57150">
            <a:solidFill>
              <a:schemeClr val="tx1"/>
            </a:solidFill>
          </a:ln>
        </p:spPr>
        <p:txBody>
          <a:bodyPr/>
          <a:lstStyle/>
          <a:p>
            <a:pPr lvl="1" eaLnBrk="1" hangingPunct="1">
              <a:defRPr/>
            </a:pPr>
            <a:r>
              <a:rPr lang="en-US" sz="4800" b="1" dirty="0">
                <a:solidFill>
                  <a:schemeClr val="tx1"/>
                </a:solidFill>
                <a:effectLst>
                  <a:outerShdw blurRad="38100" dist="38100" dir="2700000" algn="tl">
                    <a:srgbClr val="000000">
                      <a:alpha val="43137"/>
                    </a:srgbClr>
                  </a:outerShdw>
                </a:effectLst>
                <a:latin typeface="+mj-lt"/>
              </a:rPr>
              <a:t>Infant mortality rates are </a:t>
            </a:r>
            <a:r>
              <a:rPr lang="en-US" sz="4800" b="1" i="1" u="sng" dirty="0">
                <a:solidFill>
                  <a:schemeClr val="tx1"/>
                </a:solidFill>
                <a:effectLst>
                  <a:outerShdw blurRad="38100" dist="38100" dir="2700000" algn="tl">
                    <a:srgbClr val="000000">
                      <a:alpha val="43137"/>
                    </a:srgbClr>
                  </a:outerShdw>
                </a:effectLst>
                <a:latin typeface="+mj-lt"/>
              </a:rPr>
              <a:t>nine</a:t>
            </a:r>
            <a:r>
              <a:rPr lang="en-US" sz="4800" b="1" dirty="0">
                <a:solidFill>
                  <a:schemeClr val="tx1"/>
                </a:solidFill>
                <a:effectLst>
                  <a:outerShdw blurRad="38100" dist="38100" dir="2700000" algn="tl">
                    <a:srgbClr val="000000">
                      <a:alpha val="43137"/>
                    </a:srgbClr>
                  </a:outerShdw>
                </a:effectLst>
                <a:latin typeface="+mj-lt"/>
              </a:rPr>
              <a:t> </a:t>
            </a:r>
            <a:r>
              <a:rPr lang="en-US" sz="4800" b="1" i="1" u="sng" dirty="0">
                <a:solidFill>
                  <a:schemeClr val="tx1"/>
                </a:solidFill>
                <a:effectLst>
                  <a:outerShdw blurRad="38100" dist="38100" dir="2700000" algn="tl">
                    <a:srgbClr val="000000">
                      <a:alpha val="43137"/>
                    </a:srgbClr>
                  </a:outerShdw>
                </a:effectLst>
                <a:latin typeface="+mj-lt"/>
              </a:rPr>
              <a:t>times</a:t>
            </a:r>
            <a:r>
              <a:rPr lang="en-US" sz="4800" b="1" i="1" dirty="0">
                <a:solidFill>
                  <a:schemeClr val="tx1"/>
                </a:solidFill>
                <a:effectLst>
                  <a:outerShdw blurRad="38100" dist="38100" dir="2700000" algn="tl">
                    <a:srgbClr val="000000">
                      <a:alpha val="43137"/>
                    </a:srgbClr>
                  </a:outerShdw>
                </a:effectLst>
                <a:latin typeface="+mj-lt"/>
              </a:rPr>
              <a:t> </a:t>
            </a:r>
            <a:r>
              <a:rPr lang="en-US" sz="4800" b="1" i="1" u="sng" dirty="0">
                <a:solidFill>
                  <a:schemeClr val="tx1"/>
                </a:solidFill>
                <a:effectLst>
                  <a:outerShdw blurRad="38100" dist="38100" dir="2700000" algn="tl">
                    <a:srgbClr val="000000">
                      <a:alpha val="43137"/>
                    </a:srgbClr>
                  </a:outerShdw>
                </a:effectLst>
                <a:latin typeface="+mj-lt"/>
              </a:rPr>
              <a:t>higher</a:t>
            </a:r>
            <a:r>
              <a:rPr lang="en-US" sz="4800" b="1" dirty="0">
                <a:solidFill>
                  <a:schemeClr val="tx1"/>
                </a:solidFill>
                <a:effectLst>
                  <a:outerShdw blurRad="38100" dist="38100" dir="2700000" algn="tl">
                    <a:srgbClr val="000000">
                      <a:alpha val="43137"/>
                    </a:srgbClr>
                  </a:outerShdw>
                </a:effectLst>
                <a:latin typeface="+mj-lt"/>
              </a:rPr>
              <a:t> in the low-income countries than in the developed world.</a:t>
            </a:r>
          </a:p>
          <a:p>
            <a:pPr lvl="1" eaLnBrk="1" hangingPunct="1">
              <a:defRPr/>
            </a:pPr>
            <a:r>
              <a:rPr lang="en-US" sz="4800" b="1" dirty="0" smtClean="0">
                <a:solidFill>
                  <a:schemeClr val="tx1"/>
                </a:solidFill>
                <a:effectLst>
                  <a:outerShdw blurRad="38100" dist="38100" dir="2700000" algn="tl">
                    <a:srgbClr val="000000">
                      <a:alpha val="43137"/>
                    </a:srgbClr>
                  </a:outerShdw>
                </a:effectLst>
                <a:latin typeface="+mj-lt"/>
              </a:rPr>
              <a:t>This </a:t>
            </a:r>
            <a:r>
              <a:rPr lang="en-US" sz="4800" b="1" dirty="0">
                <a:solidFill>
                  <a:schemeClr val="tx1"/>
                </a:solidFill>
                <a:effectLst>
                  <a:outerShdw blurRad="38100" dist="38100" dir="2700000" algn="tl">
                    <a:srgbClr val="000000">
                      <a:alpha val="43137"/>
                    </a:srgbClr>
                  </a:outerShdw>
                </a:effectLst>
                <a:latin typeface="+mj-lt"/>
              </a:rPr>
              <a:t>is true </a:t>
            </a:r>
            <a:r>
              <a:rPr lang="en-US" sz="4800" b="1" dirty="0" smtClean="0">
                <a:solidFill>
                  <a:schemeClr val="tx1"/>
                </a:solidFill>
                <a:effectLst>
                  <a:outerShdw blurRad="38100" dist="38100" dir="2700000" algn="tl">
                    <a:srgbClr val="000000">
                      <a:alpha val="43137"/>
                    </a:srgbClr>
                  </a:outerShdw>
                </a:effectLst>
                <a:latin typeface="+mj-lt"/>
              </a:rPr>
              <a:t>for </a:t>
            </a:r>
            <a:r>
              <a:rPr lang="en-US" sz="4800" b="1" dirty="0">
                <a:solidFill>
                  <a:schemeClr val="tx1"/>
                </a:solidFill>
                <a:effectLst>
                  <a:outerShdw blurRad="38100" dist="38100" dir="2700000" algn="tl">
                    <a:srgbClr val="000000">
                      <a:alpha val="43137"/>
                    </a:srgbClr>
                  </a:outerShdw>
                </a:effectLst>
                <a:latin typeface="+mj-lt"/>
              </a:rPr>
              <a:t>most of Africa.</a:t>
            </a:r>
          </a:p>
          <a:p>
            <a:pPr lvl="1" eaLnBrk="1" hangingPunct="1">
              <a:defRPr/>
            </a:pPr>
            <a:endParaRPr lang="en-US" sz="4000" b="1" dirty="0">
              <a:solidFill>
                <a:schemeClr val="tx1"/>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457200" y="15875"/>
            <a:ext cx="8229600" cy="1279525"/>
          </a:xfrm>
        </p:spPr>
        <p:txBody>
          <a:bodyPr/>
          <a:lstStyle/>
          <a:p>
            <a:pPr eaLnBrk="1" hangingPunct="1">
              <a:defRPr/>
            </a:pPr>
            <a:r>
              <a:rPr lang="en-US" sz="7200" b="1" dirty="0">
                <a:solidFill>
                  <a:schemeClr val="tx1"/>
                </a:solidFill>
                <a:effectLst>
                  <a:outerShdw blurRad="38100" dist="38100" dir="2700000" algn="tl">
                    <a:srgbClr val="000000">
                      <a:alpha val="43137"/>
                    </a:srgbClr>
                  </a:outerShdw>
                </a:effectLst>
              </a:rPr>
              <a:t>AFRICA</a:t>
            </a:r>
          </a:p>
        </p:txBody>
      </p:sp>
      <p:graphicFrame>
        <p:nvGraphicFramePr>
          <p:cNvPr id="183299" name="Group 3"/>
          <p:cNvGraphicFramePr>
            <a:graphicFrameLocks noGrp="1"/>
          </p:cNvGraphicFramePr>
          <p:nvPr>
            <p:ph type="tbl" idx="1"/>
          </p:nvPr>
        </p:nvGraphicFramePr>
        <p:xfrm>
          <a:off x="838200" y="1276348"/>
          <a:ext cx="8229600" cy="5581652"/>
        </p:xfrm>
        <a:graphic>
          <a:graphicData uri="http://schemas.openxmlformats.org/drawingml/2006/table">
            <a:tbl>
              <a:tblPr/>
              <a:tblGrid>
                <a:gridCol w="2743200"/>
                <a:gridCol w="2743200"/>
                <a:gridCol w="2743200"/>
              </a:tblGrid>
              <a:tr h="9604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COUNTRY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GNP (INCOME PER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 OF USA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88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KENYA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$340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72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UGANDA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$330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72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TANZANIA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56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MOZAMBIQUE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RWANDA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72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CONGO (DRC)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6572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SUDAN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$290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0000"/>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2057400"/>
          </a:xfrm>
          <a:solidFill>
            <a:schemeClr val="tx1"/>
          </a:solidFill>
        </p:spPr>
        <p:txBody>
          <a:bodyPr>
            <a:noAutofit/>
          </a:bodyPr>
          <a:lstStyle/>
          <a:p>
            <a:pPr algn="ctr"/>
            <a:r>
              <a:rPr lang="en-US" sz="4400" dirty="0" smtClean="0">
                <a:solidFill>
                  <a:schemeClr val="bg1"/>
                </a:solidFill>
              </a:rPr>
              <a:t>What </a:t>
            </a:r>
            <a:r>
              <a:rPr lang="en-US" sz="4400" dirty="0" smtClean="0">
                <a:solidFill>
                  <a:schemeClr val="bg1"/>
                </a:solidFill>
              </a:rPr>
              <a:t>was Kijabe Medical Centre like in 1966 when I first came as a medical student?</a:t>
            </a:r>
            <a:endParaRPr lang="en-US" sz="4400" dirty="0">
              <a:solidFill>
                <a:schemeClr val="bg1"/>
              </a:solidFill>
            </a:endParaRPr>
          </a:p>
        </p:txBody>
      </p:sp>
      <p:sp>
        <p:nvSpPr>
          <p:cNvPr id="3" name="Content Placeholder 2"/>
          <p:cNvSpPr>
            <a:spLocks noGrp="1"/>
          </p:cNvSpPr>
          <p:nvPr>
            <p:ph idx="1"/>
          </p:nvPr>
        </p:nvSpPr>
        <p:spPr>
          <a:xfrm>
            <a:off x="1066800" y="2286000"/>
            <a:ext cx="8077200" cy="4572000"/>
          </a:xfrm>
          <a:solidFill>
            <a:srgbClr val="C00000"/>
          </a:solidFill>
        </p:spPr>
        <p:txBody>
          <a:bodyPr/>
          <a:lstStyle/>
          <a:p>
            <a:r>
              <a:rPr lang="en-US" b="1" dirty="0" smtClean="0">
                <a:solidFill>
                  <a:schemeClr val="tx1"/>
                </a:solidFill>
              </a:rPr>
              <a:t>55 beds, if the front door was closed to traffic and beds were put down both sides of the hall and in the X-ray unit.</a:t>
            </a:r>
          </a:p>
          <a:p>
            <a:r>
              <a:rPr lang="en-US" b="1" dirty="0" smtClean="0">
                <a:solidFill>
                  <a:schemeClr val="tx1"/>
                </a:solidFill>
              </a:rPr>
              <a:t>The delivery room was a closet</a:t>
            </a:r>
          </a:p>
          <a:p>
            <a:r>
              <a:rPr lang="en-US" b="1" dirty="0" smtClean="0">
                <a:solidFill>
                  <a:schemeClr val="tx1"/>
                </a:solidFill>
              </a:rPr>
              <a:t>Possibly 50 operations per month</a:t>
            </a:r>
          </a:p>
          <a:p>
            <a:r>
              <a:rPr lang="en-US" b="1" dirty="0" smtClean="0">
                <a:solidFill>
                  <a:schemeClr val="tx1"/>
                </a:solidFill>
              </a:rPr>
              <a:t>A handful of missionary nurses and no legal national nurses</a:t>
            </a:r>
          </a:p>
          <a:p>
            <a:r>
              <a:rPr lang="en-US" b="1" dirty="0" smtClean="0">
                <a:solidFill>
                  <a:schemeClr val="tx1"/>
                </a:solidFill>
              </a:rPr>
              <a:t>AND, 1 ¼ doctors!</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0" y="228600"/>
            <a:ext cx="9144000" cy="1219200"/>
          </a:xfrm>
          <a:solidFill>
            <a:schemeClr val="tx2"/>
          </a:solidFill>
        </p:spPr>
        <p:txBody>
          <a:bodyPr>
            <a:noAutofit/>
          </a:bodyPr>
          <a:lstStyle/>
          <a:p>
            <a:pPr algn="ctr"/>
            <a:r>
              <a:rPr lang="en-US" sz="5400" b="1" dirty="0">
                <a:solidFill>
                  <a:srgbClr val="CC0000"/>
                </a:solidFill>
                <a:latin typeface="+mn-lt"/>
              </a:rPr>
              <a:t>Kijabe </a:t>
            </a:r>
            <a:r>
              <a:rPr lang="en-US" sz="5400" b="1" dirty="0" smtClean="0">
                <a:solidFill>
                  <a:srgbClr val="CC0000"/>
                </a:solidFill>
                <a:latin typeface="+mn-lt"/>
              </a:rPr>
              <a:t>Hospital-2009</a:t>
            </a:r>
            <a:endParaRPr lang="en-US" sz="5400" b="1" dirty="0">
              <a:solidFill>
                <a:srgbClr val="CC0000"/>
              </a:solidFill>
              <a:latin typeface="+mn-lt"/>
            </a:endParaRPr>
          </a:p>
        </p:txBody>
      </p:sp>
      <p:sp>
        <p:nvSpPr>
          <p:cNvPr id="55299" name="Rectangle 3"/>
          <p:cNvSpPr>
            <a:spLocks noGrp="1" noRot="1" noChangeArrowheads="1"/>
          </p:cNvSpPr>
          <p:nvPr>
            <p:ph idx="1"/>
          </p:nvPr>
        </p:nvSpPr>
        <p:spPr>
          <a:xfrm>
            <a:off x="685800" y="1447800"/>
            <a:ext cx="7848600" cy="4343400"/>
          </a:xfrm>
          <a:solidFill>
            <a:srgbClr val="002060"/>
          </a:solidFill>
          <a:ln w="57150">
            <a:solidFill>
              <a:schemeClr val="tx1"/>
            </a:solidFill>
          </a:ln>
        </p:spPr>
        <p:txBody>
          <a:bodyPr/>
          <a:lstStyle/>
          <a:p>
            <a:r>
              <a:rPr lang="en-US" sz="4400" b="1" dirty="0" smtClean="0">
                <a:solidFill>
                  <a:schemeClr val="tx1"/>
                </a:solidFill>
              </a:rPr>
              <a:t>285 </a:t>
            </a:r>
            <a:r>
              <a:rPr lang="en-US" sz="4400" b="1" dirty="0">
                <a:solidFill>
                  <a:schemeClr val="tx1"/>
                </a:solidFill>
              </a:rPr>
              <a:t>bed general </a:t>
            </a:r>
            <a:r>
              <a:rPr lang="en-US" sz="4400" b="1" dirty="0" smtClean="0">
                <a:solidFill>
                  <a:schemeClr val="tx1"/>
                </a:solidFill>
              </a:rPr>
              <a:t>hospital</a:t>
            </a:r>
          </a:p>
          <a:p>
            <a:r>
              <a:rPr lang="en-US" sz="4400" b="1" dirty="0" smtClean="0">
                <a:solidFill>
                  <a:schemeClr val="tx1"/>
                </a:solidFill>
              </a:rPr>
              <a:t>9,049 operations</a:t>
            </a:r>
          </a:p>
          <a:p>
            <a:r>
              <a:rPr lang="en-US" sz="4400" b="1" dirty="0" smtClean="0">
                <a:solidFill>
                  <a:schemeClr val="tx1"/>
                </a:solidFill>
              </a:rPr>
              <a:t>&gt;112,000 outpatient </a:t>
            </a:r>
            <a:r>
              <a:rPr lang="en-US" sz="4400" b="1" dirty="0" smtClean="0">
                <a:solidFill>
                  <a:schemeClr val="tx1"/>
                </a:solidFill>
              </a:rPr>
              <a:t>visits</a:t>
            </a:r>
          </a:p>
          <a:p>
            <a:pPr>
              <a:buFont typeface="Arial" pitchFamily="34" charset="0"/>
              <a:buChar char="•"/>
            </a:pPr>
            <a:r>
              <a:rPr lang="en-US" sz="4400" b="1" dirty="0" smtClean="0">
                <a:solidFill>
                  <a:schemeClr val="tx1"/>
                </a:solidFill>
              </a:rPr>
              <a:t>~</a:t>
            </a:r>
            <a:r>
              <a:rPr lang="en-US" sz="4400" b="1" dirty="0" smtClean="0">
                <a:solidFill>
                  <a:schemeClr val="tx1"/>
                </a:solidFill>
              </a:rPr>
              <a:t>11,000 admissions </a:t>
            </a:r>
          </a:p>
          <a:p>
            <a:pPr>
              <a:buFont typeface="Arial" pitchFamily="34" charset="0"/>
              <a:buChar char="•"/>
            </a:pPr>
            <a:r>
              <a:rPr lang="en-US" sz="4400" b="1" dirty="0" smtClean="0">
                <a:solidFill>
                  <a:schemeClr val="tx1"/>
                </a:solidFill>
              </a:rPr>
              <a:t>~</a:t>
            </a:r>
            <a:r>
              <a:rPr lang="en-US" sz="4400" b="1" dirty="0" smtClean="0">
                <a:solidFill>
                  <a:schemeClr val="tx1"/>
                </a:solidFill>
              </a:rPr>
              <a:t>2,000 </a:t>
            </a:r>
            <a:r>
              <a:rPr lang="en-US" sz="4400" b="1" dirty="0" smtClean="0">
                <a:solidFill>
                  <a:schemeClr val="tx1"/>
                </a:solidFill>
              </a:rPr>
              <a:t>deliveries </a:t>
            </a:r>
            <a:endParaRPr lang="en-US" sz="4400" b="1"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8077200" cy="914400"/>
          </a:xfrm>
          <a:solidFill>
            <a:srgbClr val="A50021"/>
          </a:solidFill>
        </p:spPr>
        <p:txBody>
          <a:bodyPr/>
          <a:lstStyle/>
          <a:p>
            <a:pPr algn="ctr"/>
            <a:r>
              <a:rPr lang="en-US" sz="5400" dirty="0" smtClean="0">
                <a:solidFill>
                  <a:schemeClr val="tx1"/>
                </a:solidFill>
              </a:rPr>
              <a:t>In 2010 there were:</a:t>
            </a:r>
            <a:endParaRPr lang="en-US" sz="5400" dirty="0">
              <a:solidFill>
                <a:schemeClr val="tx1"/>
              </a:solidFill>
            </a:endParaRPr>
          </a:p>
        </p:txBody>
      </p:sp>
      <p:sp>
        <p:nvSpPr>
          <p:cNvPr id="3" name="Content Placeholder 2"/>
          <p:cNvSpPr>
            <a:spLocks noGrp="1"/>
          </p:cNvSpPr>
          <p:nvPr>
            <p:ph idx="1"/>
          </p:nvPr>
        </p:nvSpPr>
        <p:spPr>
          <a:xfrm>
            <a:off x="0" y="1828800"/>
            <a:ext cx="9144000" cy="5029200"/>
          </a:xfrm>
          <a:solidFill>
            <a:srgbClr val="002060"/>
          </a:solidFill>
        </p:spPr>
        <p:txBody>
          <a:bodyPr>
            <a:normAutofit fontScale="92500" lnSpcReduction="20000"/>
          </a:bodyPr>
          <a:lstStyle/>
          <a:p>
            <a:pPr>
              <a:buNone/>
            </a:pPr>
            <a:r>
              <a:rPr lang="en-US" b="1" dirty="0" smtClean="0">
                <a:solidFill>
                  <a:schemeClr val="tx1"/>
                </a:solidFill>
              </a:rPr>
              <a:t>*3 general surgeons + 2 general surgical residents</a:t>
            </a:r>
          </a:p>
          <a:p>
            <a:pPr>
              <a:buNone/>
            </a:pPr>
            <a:r>
              <a:rPr lang="en-US" b="1" dirty="0" smtClean="0">
                <a:solidFill>
                  <a:schemeClr val="tx1"/>
                </a:solidFill>
              </a:rPr>
              <a:t>*4 orthopedists + 4 orthopedic residents</a:t>
            </a:r>
          </a:p>
          <a:p>
            <a:pPr>
              <a:buNone/>
            </a:pPr>
            <a:r>
              <a:rPr lang="en-US" b="1" dirty="0" smtClean="0">
                <a:solidFill>
                  <a:schemeClr val="tx1"/>
                </a:solidFill>
              </a:rPr>
              <a:t>*2 obstetricians</a:t>
            </a:r>
          </a:p>
          <a:p>
            <a:pPr>
              <a:buNone/>
            </a:pPr>
            <a:r>
              <a:rPr lang="en-US" b="1" dirty="0" smtClean="0">
                <a:solidFill>
                  <a:schemeClr val="tx1"/>
                </a:solidFill>
              </a:rPr>
              <a:t>*3 pediatric surgeons + 3 pediatric surgery fellows</a:t>
            </a:r>
          </a:p>
          <a:p>
            <a:pPr>
              <a:buNone/>
            </a:pPr>
            <a:r>
              <a:rPr lang="en-US" b="1" dirty="0" smtClean="0">
                <a:solidFill>
                  <a:schemeClr val="tx1"/>
                </a:solidFill>
              </a:rPr>
              <a:t>*1 pediatric neurosurgeon + 1 fellow</a:t>
            </a:r>
          </a:p>
          <a:p>
            <a:pPr>
              <a:buNone/>
            </a:pPr>
            <a:r>
              <a:rPr lang="en-US" b="1" dirty="0" smtClean="0">
                <a:solidFill>
                  <a:schemeClr val="tx1"/>
                </a:solidFill>
              </a:rPr>
              <a:t>*1 plastic surgeon</a:t>
            </a:r>
          </a:p>
          <a:p>
            <a:pPr>
              <a:buNone/>
            </a:pPr>
            <a:r>
              <a:rPr lang="en-US" b="1" dirty="0" smtClean="0">
                <a:solidFill>
                  <a:schemeClr val="tx1"/>
                </a:solidFill>
              </a:rPr>
              <a:t>*1 ENT surgeon</a:t>
            </a:r>
          </a:p>
          <a:p>
            <a:pPr>
              <a:buNone/>
            </a:pPr>
            <a:r>
              <a:rPr lang="en-US" sz="2800" b="1" dirty="0" smtClean="0">
                <a:solidFill>
                  <a:schemeClr val="tx1"/>
                </a:solidFill>
              </a:rPr>
              <a:t>	*Also there are 8 operating rooms instead of 2.</a:t>
            </a:r>
          </a:p>
          <a:p>
            <a:pPr>
              <a:buNone/>
            </a:pPr>
            <a:r>
              <a:rPr lang="en-US" sz="3900" b="1" dirty="0" smtClean="0">
                <a:solidFill>
                  <a:srgbClr val="FF0000"/>
                </a:solidFill>
              </a:rPr>
              <a:t>Plus</a:t>
            </a:r>
            <a:r>
              <a:rPr lang="en-US" sz="3900" b="1" dirty="0" smtClean="0">
                <a:solidFill>
                  <a:schemeClr val="tx1"/>
                </a:solidFill>
              </a:rPr>
              <a:t> much-needed FP’s, internist, pediatricians, pathologist, etc</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0"/>
            <a:ext cx="7772400" cy="1524000"/>
          </a:xfrm>
          <a:solidFill>
            <a:srgbClr val="A50021"/>
          </a:solidFill>
        </p:spPr>
        <p:txBody>
          <a:bodyPr>
            <a:noAutofit/>
          </a:bodyPr>
          <a:lstStyle/>
          <a:p>
            <a:pPr algn="ctr"/>
            <a:r>
              <a:rPr lang="en-US" sz="4000" dirty="0" smtClean="0">
                <a:solidFill>
                  <a:schemeClr val="tx1"/>
                </a:solidFill>
              </a:rPr>
              <a:t>Kijabe Hospital---the training programs have expanded:</a:t>
            </a:r>
            <a:endParaRPr lang="en-US" sz="4000" dirty="0">
              <a:solidFill>
                <a:schemeClr val="tx1"/>
              </a:solidFill>
            </a:endParaRPr>
          </a:p>
        </p:txBody>
      </p:sp>
      <p:sp>
        <p:nvSpPr>
          <p:cNvPr id="3" name="Content Placeholder 2"/>
          <p:cNvSpPr>
            <a:spLocks noGrp="1"/>
          </p:cNvSpPr>
          <p:nvPr>
            <p:ph idx="1"/>
          </p:nvPr>
        </p:nvSpPr>
        <p:spPr>
          <a:xfrm>
            <a:off x="0" y="2667000"/>
            <a:ext cx="9144000" cy="4114800"/>
          </a:xfrm>
          <a:solidFill>
            <a:srgbClr val="002060"/>
          </a:solidFill>
        </p:spPr>
        <p:txBody>
          <a:bodyPr>
            <a:normAutofit fontScale="92500" lnSpcReduction="10000"/>
          </a:bodyPr>
          <a:lstStyle/>
          <a:p>
            <a:r>
              <a:rPr lang="en-US" b="1" u="sng" dirty="0" smtClean="0">
                <a:solidFill>
                  <a:schemeClr val="tx1"/>
                </a:solidFill>
                <a:effectLst>
                  <a:outerShdw blurRad="38100" dist="38100" dir="2700000" algn="tl">
                    <a:srgbClr val="000000">
                      <a:alpha val="43137"/>
                    </a:srgbClr>
                  </a:outerShdw>
                </a:effectLst>
              </a:rPr>
              <a:t>1977</a:t>
            </a:r>
            <a:r>
              <a:rPr lang="en-US" b="1" dirty="0" smtClean="0">
                <a:solidFill>
                  <a:schemeClr val="tx1"/>
                </a:solidFill>
                <a:effectLst>
                  <a:outerShdw blurRad="38100" dist="38100" dir="2700000" algn="tl">
                    <a:srgbClr val="000000">
                      <a:alpha val="43137"/>
                    </a:srgbClr>
                  </a:outerShdw>
                </a:effectLst>
              </a:rPr>
              <a:t> - Enrolled nurses</a:t>
            </a:r>
          </a:p>
          <a:p>
            <a:r>
              <a:rPr lang="en-US" b="1" u="sng" dirty="0" smtClean="0">
                <a:solidFill>
                  <a:schemeClr val="tx1"/>
                </a:solidFill>
                <a:effectLst>
                  <a:outerShdw blurRad="38100" dist="38100" dir="2700000" algn="tl">
                    <a:srgbClr val="000000">
                      <a:alpha val="43137"/>
                    </a:srgbClr>
                  </a:outerShdw>
                </a:effectLst>
              </a:rPr>
              <a:t>2011</a:t>
            </a:r>
            <a:r>
              <a:rPr lang="en-US" b="1" dirty="0" smtClean="0">
                <a:solidFill>
                  <a:schemeClr val="tx1"/>
                </a:solidFill>
                <a:effectLst>
                  <a:outerShdw blurRad="38100" dist="38100" dir="2700000" algn="tl">
                    <a:srgbClr val="000000">
                      <a:alpha val="43137"/>
                    </a:srgbClr>
                  </a:outerShdw>
                </a:effectLst>
              </a:rPr>
              <a:t> - Interns</a:t>
            </a:r>
          </a:p>
          <a:p>
            <a:r>
              <a:rPr lang="en-US" b="1" dirty="0" smtClean="0">
                <a:solidFill>
                  <a:schemeClr val="tx1"/>
                </a:solidFill>
                <a:effectLst>
                  <a:outerShdw blurRad="38100" dist="38100" dir="2700000" algn="tl">
                    <a:srgbClr val="000000">
                      <a:alpha val="43137"/>
                    </a:srgbClr>
                  </a:outerShdw>
                </a:effectLst>
              </a:rPr>
              <a:t>Family practitioners</a:t>
            </a:r>
          </a:p>
          <a:p>
            <a:r>
              <a:rPr lang="en-US" b="1" dirty="0" smtClean="0">
                <a:solidFill>
                  <a:schemeClr val="tx1"/>
                </a:solidFill>
                <a:effectLst>
                  <a:outerShdw blurRad="38100" dist="38100" dir="2700000" algn="tl">
                    <a:srgbClr val="000000">
                      <a:alpha val="43137"/>
                    </a:srgbClr>
                  </a:outerShdw>
                </a:effectLst>
              </a:rPr>
              <a:t>Registered nurses</a:t>
            </a:r>
          </a:p>
          <a:p>
            <a:r>
              <a:rPr lang="en-US" b="1" dirty="0" smtClean="0">
                <a:solidFill>
                  <a:schemeClr val="tx1"/>
                </a:solidFill>
                <a:effectLst>
                  <a:outerShdw blurRad="38100" dist="38100" dir="2700000" algn="tl">
                    <a:srgbClr val="000000">
                      <a:alpha val="43137"/>
                    </a:srgbClr>
                  </a:outerShdw>
                </a:effectLst>
              </a:rPr>
              <a:t>Orthopedic surgeons</a:t>
            </a:r>
          </a:p>
          <a:p>
            <a:r>
              <a:rPr lang="en-US" b="1" dirty="0" smtClean="0">
                <a:solidFill>
                  <a:schemeClr val="tx1"/>
                </a:solidFill>
                <a:effectLst>
                  <a:outerShdw blurRad="38100" dist="38100" dir="2700000" algn="tl">
                    <a:srgbClr val="000000">
                      <a:alpha val="43137"/>
                    </a:srgbClr>
                  </a:outerShdw>
                </a:effectLst>
              </a:rPr>
              <a:t>General surgeons</a:t>
            </a:r>
          </a:p>
          <a:p>
            <a:r>
              <a:rPr lang="en-US" b="1" dirty="0" smtClean="0">
                <a:solidFill>
                  <a:schemeClr val="tx1"/>
                </a:solidFill>
                <a:effectLst>
                  <a:outerShdw blurRad="38100" dist="38100" dir="2700000" algn="tl">
                    <a:srgbClr val="000000">
                      <a:alpha val="43137"/>
                    </a:srgbClr>
                  </a:outerShdw>
                </a:effectLst>
              </a:rPr>
              <a:t>Pediatric surgeons</a:t>
            </a:r>
          </a:p>
          <a:p>
            <a:r>
              <a:rPr lang="en-US" b="1" dirty="0" smtClean="0">
                <a:solidFill>
                  <a:schemeClr val="tx1"/>
                </a:solidFill>
                <a:effectLst>
                  <a:outerShdw blurRad="38100" dist="38100" dir="2700000" algn="tl">
                    <a:srgbClr val="000000">
                      <a:alpha val="43137"/>
                    </a:srgbClr>
                  </a:outerShdw>
                </a:effectLst>
              </a:rPr>
              <a:t>Pediatric neurosurgeons</a:t>
            </a:r>
          </a:p>
        </p:txBody>
      </p:sp>
      <p:pic>
        <p:nvPicPr>
          <p:cNvPr id="61442" name="Picture 2" descr="C:\Users\Dick\Pictures\Caffey\Kijabe Hospital-Caffey 2.JPG"/>
          <p:cNvPicPr>
            <a:picLocks noChangeAspect="1" noChangeArrowheads="1"/>
          </p:cNvPicPr>
          <p:nvPr/>
        </p:nvPicPr>
        <p:blipFill>
          <a:blip r:embed="rId3" cstate="print"/>
          <a:srcRect/>
          <a:stretch>
            <a:fillRect/>
          </a:stretch>
        </p:blipFill>
        <p:spPr bwMode="auto">
          <a:xfrm>
            <a:off x="4498279" y="2895600"/>
            <a:ext cx="4645722" cy="3733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47800"/>
            <a:ext cx="7772400" cy="4800600"/>
          </a:xfrm>
        </p:spPr>
        <p:txBody>
          <a:bodyPr/>
          <a:lstStyle/>
          <a:p>
            <a:pPr algn="ctr"/>
            <a:r>
              <a:rPr lang="en-US" sz="8000" dirty="0" smtClean="0">
                <a:solidFill>
                  <a:srgbClr val="C00000"/>
                </a:solidFill>
              </a:rPr>
              <a:t>How did God get us from 1966 to the present, AND why? </a:t>
            </a:r>
            <a:endParaRPr lang="en-US" sz="8000" dirty="0">
              <a:solidFill>
                <a:srgbClr val="C00000"/>
              </a:solidFill>
            </a:endParaRPr>
          </a:p>
        </p:txBody>
      </p:sp>
      <p:sp>
        <p:nvSpPr>
          <p:cNvPr id="3" name="Content Placeholder 2"/>
          <p:cNvSpPr>
            <a:spLocks noGrp="1"/>
          </p:cNvSpPr>
          <p:nvPr>
            <p:ph idx="1"/>
          </p:nvPr>
        </p:nvSpPr>
        <p:spPr>
          <a:xfrm>
            <a:off x="1371600" y="5867400"/>
            <a:ext cx="7772400" cy="228600"/>
          </a:xfrm>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4953000" cy="3276600"/>
          </a:xfrm>
          <a:solidFill>
            <a:schemeClr val="tx1"/>
          </a:solidFill>
        </p:spPr>
        <p:txBody>
          <a:bodyPr>
            <a:normAutofit/>
          </a:bodyPr>
          <a:lstStyle/>
          <a:p>
            <a:pPr algn="ctr"/>
            <a:r>
              <a:rPr lang="en-US" sz="6600" b="1" dirty="0" smtClean="0"/>
              <a:t>Observation:</a:t>
            </a:r>
            <a:endParaRPr lang="en-US" sz="6600" b="1" dirty="0"/>
          </a:p>
        </p:txBody>
      </p:sp>
      <p:sp>
        <p:nvSpPr>
          <p:cNvPr id="3" name="Subtitle 2"/>
          <p:cNvSpPr>
            <a:spLocks noGrp="1"/>
          </p:cNvSpPr>
          <p:nvPr>
            <p:ph type="subTitle" idx="1"/>
          </p:nvPr>
        </p:nvSpPr>
        <p:spPr>
          <a:xfrm>
            <a:off x="0" y="3276600"/>
            <a:ext cx="9144000" cy="3581400"/>
          </a:xfrm>
          <a:solidFill>
            <a:srgbClr val="C00000"/>
          </a:solidFill>
        </p:spPr>
        <p:txBody>
          <a:bodyPr>
            <a:noAutofit/>
          </a:bodyPr>
          <a:lstStyle/>
          <a:p>
            <a:pPr algn="ctr"/>
            <a:r>
              <a:rPr lang="en-US" sz="6000" b="1" dirty="0" smtClean="0">
                <a:solidFill>
                  <a:schemeClr val="tx1"/>
                </a:solidFill>
              </a:rPr>
              <a:t>Nothing happens by chance in the lives of those wanting to please God!</a:t>
            </a:r>
          </a:p>
        </p:txBody>
      </p:sp>
      <p:pic>
        <p:nvPicPr>
          <p:cNvPr id="6146" name="Picture 2" descr="C:\Users\Bransford\Pictures\CMDA Servant of Christ\Bransfords-Millie and Dick.jpg"/>
          <p:cNvPicPr>
            <a:picLocks noChangeAspect="1" noChangeArrowheads="1"/>
          </p:cNvPicPr>
          <p:nvPr/>
        </p:nvPicPr>
        <p:blipFill>
          <a:blip r:embed="rId2" cstate="print"/>
          <a:srcRect/>
          <a:stretch>
            <a:fillRect/>
          </a:stretch>
        </p:blipFill>
        <p:spPr bwMode="auto">
          <a:xfrm>
            <a:off x="4800600" y="-9855"/>
            <a:ext cx="4343400" cy="328645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0" y="1066800"/>
            <a:ext cx="9144000" cy="5562600"/>
          </a:xfrm>
          <a:solidFill>
            <a:schemeClr val="tx1"/>
          </a:solidFill>
        </p:spPr>
        <p:txBody>
          <a:bodyPr/>
          <a:lstStyle/>
          <a:p>
            <a:pPr algn="ctr"/>
            <a:r>
              <a:rPr lang="en-US" sz="7200" b="1" dirty="0" smtClean="0">
                <a:solidFill>
                  <a:srgbClr val="CC3300"/>
                </a:solidFill>
              </a:rPr>
              <a:t>Let me give you my </a:t>
            </a:r>
            <a:r>
              <a:rPr lang="en-US" sz="7200" b="1" dirty="0" smtClean="0">
                <a:solidFill>
                  <a:srgbClr val="CC3300"/>
                </a:solidFill>
              </a:rPr>
              <a:t>“</a:t>
            </a:r>
            <a:r>
              <a:rPr lang="en-US" sz="7200" b="1" i="1" u="sng" dirty="0" smtClean="0">
                <a:solidFill>
                  <a:srgbClr val="CC3300"/>
                </a:solidFill>
              </a:rPr>
              <a:t>one sided</a:t>
            </a:r>
            <a:r>
              <a:rPr lang="en-US" sz="7200" b="1" i="1" dirty="0" smtClean="0">
                <a:solidFill>
                  <a:srgbClr val="CC3300"/>
                </a:solidFill>
              </a:rPr>
              <a:t>”</a:t>
            </a:r>
            <a:r>
              <a:rPr lang="en-US" sz="7200" b="1" dirty="0" smtClean="0">
                <a:solidFill>
                  <a:srgbClr val="CC3300"/>
                </a:solidFill>
              </a:rPr>
              <a:t> version…</a:t>
            </a:r>
          </a:p>
          <a:p>
            <a:pPr algn="ctr"/>
            <a:r>
              <a:rPr lang="en-US" sz="7200" b="1" dirty="0" smtClean="0">
                <a:solidFill>
                  <a:srgbClr val="CC3300"/>
                </a:solidFill>
              </a:rPr>
              <a:t>At first  I was a happy general surgeon doing a variety of surgery</a:t>
            </a:r>
            <a:endParaRPr lang="en-US" sz="7200" b="1" dirty="0">
              <a:solidFill>
                <a:srgbClr val="CC33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Rot="1" noChangeArrowheads="1"/>
          </p:cNvSpPr>
          <p:nvPr>
            <p:ph type="subTitle" idx="1"/>
          </p:nvPr>
        </p:nvSpPr>
        <p:spPr>
          <a:xfrm>
            <a:off x="5029200" y="4572000"/>
            <a:ext cx="4114800" cy="2057400"/>
          </a:xfrm>
          <a:solidFill>
            <a:srgbClr val="C00000"/>
          </a:solidFill>
          <a:ln w="57150">
            <a:solidFill>
              <a:schemeClr val="tx1"/>
            </a:solidFill>
          </a:ln>
        </p:spPr>
        <p:txBody>
          <a:bodyPr>
            <a:noAutofit/>
          </a:bodyPr>
          <a:lstStyle/>
          <a:p>
            <a:pPr algn="ctr"/>
            <a:r>
              <a:rPr lang="en-US" sz="6000" b="1" dirty="0" smtClean="0">
                <a:solidFill>
                  <a:schemeClr val="tx1"/>
                </a:solidFill>
              </a:rPr>
              <a:t>Can you </a:t>
            </a:r>
          </a:p>
          <a:p>
            <a:pPr algn="ctr"/>
            <a:r>
              <a:rPr lang="en-US" sz="6000" b="1" dirty="0" smtClean="0">
                <a:solidFill>
                  <a:schemeClr val="tx1"/>
                </a:solidFill>
              </a:rPr>
              <a:t>help us?</a:t>
            </a:r>
            <a:endParaRPr lang="en-US" sz="6000" b="1" dirty="0">
              <a:solidFill>
                <a:schemeClr val="tx1"/>
              </a:solidFill>
            </a:endParaRPr>
          </a:p>
        </p:txBody>
      </p:sp>
      <p:sp>
        <p:nvSpPr>
          <p:cNvPr id="17410" name="Rectangle 2"/>
          <p:cNvSpPr>
            <a:spLocks noGrp="1" noRot="1" noChangeArrowheads="1"/>
          </p:cNvSpPr>
          <p:nvPr>
            <p:ph type="ctrTitle"/>
          </p:nvPr>
        </p:nvSpPr>
        <p:spPr>
          <a:xfrm>
            <a:off x="152400" y="0"/>
            <a:ext cx="4724400" cy="3429000"/>
          </a:xfrm>
          <a:solidFill>
            <a:srgbClr val="C00000"/>
          </a:solidFill>
          <a:ln w="57150">
            <a:solidFill>
              <a:schemeClr val="tx1"/>
            </a:solidFill>
          </a:ln>
        </p:spPr>
        <p:txBody>
          <a:bodyPr/>
          <a:lstStyle/>
          <a:p>
            <a:pPr algn="ctr"/>
            <a:r>
              <a:rPr lang="en-US" sz="4400" b="1" dirty="0" smtClean="0">
                <a:solidFill>
                  <a:schemeClr val="tx1"/>
                </a:solidFill>
                <a:latin typeface="+mn-lt"/>
              </a:rPr>
              <a:t>Kajiado 1982</a:t>
            </a:r>
            <a:r>
              <a:rPr lang="en-US" sz="4400" b="1" dirty="0" smtClean="0">
                <a:solidFill>
                  <a:srgbClr val="A50021"/>
                </a:solidFill>
                <a:latin typeface="+mn-lt"/>
              </a:rPr>
              <a:t/>
            </a:r>
            <a:br>
              <a:rPr lang="en-US" sz="4400" b="1" dirty="0" smtClean="0">
                <a:solidFill>
                  <a:srgbClr val="A50021"/>
                </a:solidFill>
                <a:latin typeface="+mn-lt"/>
              </a:rPr>
            </a:br>
            <a:r>
              <a:rPr lang="en-US" sz="4400" dirty="0" smtClean="0">
                <a:solidFill>
                  <a:schemeClr val="tx1"/>
                </a:solidFill>
                <a:latin typeface="+mn-lt"/>
              </a:rPr>
              <a:t>Me?  </a:t>
            </a:r>
            <a:r>
              <a:rPr lang="en-US" sz="4400" b="1" dirty="0" smtClean="0">
                <a:solidFill>
                  <a:schemeClr val="tx1"/>
                </a:solidFill>
                <a:latin typeface="+mn-lt"/>
              </a:rPr>
              <a:t>A “casual” visit to Kajiado that changed my life</a:t>
            </a:r>
            <a:endParaRPr lang="en-US" sz="4400" b="1" dirty="0">
              <a:solidFill>
                <a:schemeClr val="tx1"/>
              </a:solidFill>
              <a:latin typeface="+mn-lt"/>
            </a:endParaRPr>
          </a:p>
        </p:txBody>
      </p:sp>
      <p:pic>
        <p:nvPicPr>
          <p:cNvPr id="17412" name="Picture 4" descr="disabled children in class"/>
          <p:cNvPicPr>
            <a:picLocks noChangeAspect="1" noChangeArrowheads="1"/>
          </p:cNvPicPr>
          <p:nvPr/>
        </p:nvPicPr>
        <p:blipFill>
          <a:blip r:embed="rId3" cstate="print"/>
          <a:srcRect l="2229" t="5882" b="2942"/>
          <a:stretch>
            <a:fillRect/>
          </a:stretch>
        </p:blipFill>
        <p:spPr bwMode="auto">
          <a:xfrm>
            <a:off x="5105400" y="76200"/>
            <a:ext cx="3886200" cy="4419600"/>
          </a:xfrm>
          <a:prstGeom prst="rect">
            <a:avLst/>
          </a:prstGeom>
          <a:noFill/>
          <a:ln w="57150">
            <a:solidFill>
              <a:srgbClr val="000000"/>
            </a:solidFill>
            <a:miter lim="800000"/>
            <a:headEnd/>
            <a:tailEnd/>
          </a:ln>
        </p:spPr>
      </p:pic>
      <p:pic>
        <p:nvPicPr>
          <p:cNvPr id="17413" name="Picture 5" descr="Crutches &amp; braces"/>
          <p:cNvPicPr>
            <a:picLocks noChangeAspect="1" noChangeArrowheads="1"/>
          </p:cNvPicPr>
          <p:nvPr/>
        </p:nvPicPr>
        <p:blipFill>
          <a:blip r:embed="rId4" cstate="print"/>
          <a:srcRect r="3334"/>
          <a:stretch>
            <a:fillRect/>
          </a:stretch>
        </p:blipFill>
        <p:spPr bwMode="auto">
          <a:xfrm>
            <a:off x="228600" y="3505200"/>
            <a:ext cx="4419600" cy="31242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66800"/>
            <a:ext cx="6400800" cy="1828800"/>
          </a:xfrm>
          <a:solidFill>
            <a:srgbClr val="C00000"/>
          </a:solidFill>
        </p:spPr>
        <p:txBody>
          <a:bodyPr>
            <a:noAutofit/>
          </a:bodyPr>
          <a:lstStyle/>
          <a:p>
            <a:pPr algn="ctr"/>
            <a:r>
              <a:rPr lang="en-US" sz="6000" b="1" dirty="0" smtClean="0">
                <a:solidFill>
                  <a:schemeClr val="tx1"/>
                </a:solidFill>
              </a:rPr>
              <a:t>1982 </a:t>
            </a:r>
            <a:br>
              <a:rPr lang="en-US" sz="6000" b="1" dirty="0" smtClean="0">
                <a:solidFill>
                  <a:schemeClr val="tx1"/>
                </a:solidFill>
              </a:rPr>
            </a:br>
            <a:r>
              <a:rPr lang="en-US" sz="6000" b="1" dirty="0" smtClean="0">
                <a:solidFill>
                  <a:schemeClr val="tx1"/>
                </a:solidFill>
              </a:rPr>
              <a:t> An </a:t>
            </a:r>
            <a:r>
              <a:rPr lang="en-US" sz="6000" dirty="0" smtClean="0">
                <a:solidFill>
                  <a:schemeClr val="tx1"/>
                </a:solidFill>
              </a:rPr>
              <a:t>explana</a:t>
            </a:r>
            <a:r>
              <a:rPr lang="en-US" sz="6000" b="1" dirty="0" smtClean="0">
                <a:solidFill>
                  <a:schemeClr val="tx1"/>
                </a:solidFill>
              </a:rPr>
              <a:t>tion…</a:t>
            </a:r>
            <a:endParaRPr lang="en-US" sz="6000" b="1" dirty="0">
              <a:solidFill>
                <a:schemeClr val="tx1"/>
              </a:solidFill>
            </a:endParaRPr>
          </a:p>
        </p:txBody>
      </p:sp>
      <p:sp>
        <p:nvSpPr>
          <p:cNvPr id="3" name="Content Placeholder 2"/>
          <p:cNvSpPr>
            <a:spLocks noGrp="1"/>
          </p:cNvSpPr>
          <p:nvPr>
            <p:ph idx="1"/>
          </p:nvPr>
        </p:nvSpPr>
        <p:spPr>
          <a:xfrm>
            <a:off x="228600" y="3048000"/>
            <a:ext cx="8686800" cy="3733800"/>
          </a:xfrm>
          <a:solidFill>
            <a:schemeClr val="tx2"/>
          </a:solidFill>
        </p:spPr>
        <p:txBody>
          <a:bodyPr>
            <a:noAutofit/>
          </a:bodyPr>
          <a:lstStyle/>
          <a:p>
            <a:r>
              <a:rPr lang="en-US" sz="2800" b="1" dirty="0" smtClean="0"/>
              <a:t>1. There was nearly no care for the disabled in Kenya, especially for the poor.</a:t>
            </a:r>
          </a:p>
          <a:p>
            <a:r>
              <a:rPr lang="en-US" sz="2800" b="1" dirty="0" smtClean="0"/>
              <a:t>2. My personal care for the disabled was begun recognizing that I had </a:t>
            </a:r>
            <a:r>
              <a:rPr lang="en-US" sz="2800" b="1" u="sng" dirty="0" smtClean="0">
                <a:solidFill>
                  <a:srgbClr val="C00000"/>
                </a:solidFill>
              </a:rPr>
              <a:t>no</a:t>
            </a:r>
            <a:r>
              <a:rPr lang="en-US" sz="2800" b="1" dirty="0" smtClean="0"/>
              <a:t> previous experience, and  I had </a:t>
            </a:r>
            <a:r>
              <a:rPr lang="en-US" sz="2800" b="1" dirty="0" smtClean="0">
                <a:solidFill>
                  <a:srgbClr val="C00000"/>
                </a:solidFill>
              </a:rPr>
              <a:t>huge limitations</a:t>
            </a:r>
            <a:r>
              <a:rPr lang="en-US" sz="2800" b="1" dirty="0" smtClean="0"/>
              <a:t>.</a:t>
            </a:r>
          </a:p>
          <a:p>
            <a:r>
              <a:rPr lang="en-US" sz="2800" b="1" dirty="0" smtClean="0"/>
              <a:t>3. Visiting surgeons, surgical books, an evolving experience, </a:t>
            </a:r>
            <a:r>
              <a:rPr lang="en-US" sz="2800" b="1" u="sng" dirty="0" smtClean="0"/>
              <a:t>and mistakes</a:t>
            </a:r>
            <a:r>
              <a:rPr lang="en-US" sz="2800" b="1" dirty="0" smtClean="0"/>
              <a:t>, were my main teachers.  </a:t>
            </a:r>
            <a:endParaRPr lang="en-US" sz="2800" b="1" dirty="0"/>
          </a:p>
        </p:txBody>
      </p:sp>
      <p:pic>
        <p:nvPicPr>
          <p:cNvPr id="52228" name="Picture 4" descr="C:\Users\Dick\Documents\Unorganized\Copy of My Pictures\IMAGE\2008_05_20\20080520_IMG_0751.JPG"/>
          <p:cNvPicPr>
            <a:picLocks noChangeAspect="1" noChangeArrowheads="1"/>
          </p:cNvPicPr>
          <p:nvPr/>
        </p:nvPicPr>
        <p:blipFill>
          <a:blip r:embed="rId3" cstate="print"/>
          <a:srcRect/>
          <a:stretch>
            <a:fillRect/>
          </a:stretch>
        </p:blipFill>
        <p:spPr bwMode="auto">
          <a:xfrm rot="16200000">
            <a:off x="-174234" y="174234"/>
            <a:ext cx="3124200" cy="277573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66800"/>
            <a:ext cx="8077200" cy="1143000"/>
          </a:xfrm>
          <a:solidFill>
            <a:srgbClr val="C00000"/>
          </a:solidFill>
        </p:spPr>
        <p:txBody>
          <a:bodyPr/>
          <a:lstStyle/>
          <a:p>
            <a:pPr algn="ctr"/>
            <a:r>
              <a:rPr lang="en-US" sz="5400" dirty="0" smtClean="0">
                <a:solidFill>
                  <a:schemeClr val="tx1"/>
                </a:solidFill>
              </a:rPr>
              <a:t>We began…</a:t>
            </a:r>
            <a:endParaRPr lang="en-US" sz="5400" dirty="0">
              <a:solidFill>
                <a:schemeClr val="tx1"/>
              </a:solidFill>
            </a:endParaRPr>
          </a:p>
        </p:txBody>
      </p:sp>
      <p:sp>
        <p:nvSpPr>
          <p:cNvPr id="3" name="Content Placeholder 2"/>
          <p:cNvSpPr>
            <a:spLocks noGrp="1"/>
          </p:cNvSpPr>
          <p:nvPr>
            <p:ph idx="1"/>
          </p:nvPr>
        </p:nvSpPr>
        <p:spPr>
          <a:xfrm>
            <a:off x="228600" y="2133600"/>
            <a:ext cx="8915400" cy="4495800"/>
          </a:xfrm>
          <a:solidFill>
            <a:schemeClr val="tx2"/>
          </a:solidFill>
        </p:spPr>
        <p:txBody>
          <a:bodyPr/>
          <a:lstStyle/>
          <a:p>
            <a:r>
              <a:rPr lang="en-US" b="1" dirty="0" smtClean="0">
                <a:solidFill>
                  <a:srgbClr val="C00000"/>
                </a:solidFill>
              </a:rPr>
              <a:t>Polio</a:t>
            </a:r>
          </a:p>
          <a:p>
            <a:r>
              <a:rPr lang="en-US" b="1" dirty="0" smtClean="0">
                <a:solidFill>
                  <a:srgbClr val="C00000"/>
                </a:solidFill>
              </a:rPr>
              <a:t>Club feet	</a:t>
            </a:r>
            <a:r>
              <a:rPr lang="en-US" sz="3600" b="1" u="sng" dirty="0" smtClean="0">
                <a:solidFill>
                  <a:srgbClr val="002060"/>
                </a:solidFill>
              </a:rPr>
              <a:t>I was totally unprepared!</a:t>
            </a:r>
          </a:p>
          <a:p>
            <a:r>
              <a:rPr lang="en-US" b="1" dirty="0" smtClean="0">
                <a:solidFill>
                  <a:srgbClr val="C00000"/>
                </a:solidFill>
              </a:rPr>
              <a:t>Cleft lips</a:t>
            </a:r>
          </a:p>
          <a:p>
            <a:r>
              <a:rPr lang="en-US" b="1" dirty="0" smtClean="0">
                <a:solidFill>
                  <a:srgbClr val="C00000"/>
                </a:solidFill>
              </a:rPr>
              <a:t>Burn contractures</a:t>
            </a:r>
          </a:p>
          <a:p>
            <a:r>
              <a:rPr lang="en-US" b="1" dirty="0" smtClean="0">
                <a:solidFill>
                  <a:srgbClr val="C00000"/>
                </a:solidFill>
              </a:rPr>
              <a:t>Hypospadias, etc.</a:t>
            </a:r>
          </a:p>
          <a:p>
            <a:r>
              <a:rPr lang="en-US" sz="4800" b="1" dirty="0" smtClean="0">
                <a:solidFill>
                  <a:srgbClr val="C00000"/>
                </a:solidFill>
              </a:rPr>
              <a:t>“Anything worth doing is worth doing poorly.”</a:t>
            </a:r>
          </a:p>
          <a:p>
            <a:endParaRPr lang="en-US" b="1" dirty="0" smtClean="0">
              <a:solidFill>
                <a:srgbClr val="C00000"/>
              </a:solidFill>
            </a:endParaRPr>
          </a:p>
          <a:p>
            <a:endParaRPr lang="en-US" b="1" dirty="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subTitle" idx="1"/>
          </p:nvPr>
        </p:nvSpPr>
        <p:spPr>
          <a:xfrm flipH="1" flipV="1">
            <a:off x="9144000" y="6553200"/>
            <a:ext cx="457200" cy="76200"/>
          </a:xfrm>
        </p:spPr>
        <p:txBody>
          <a:bodyPr/>
          <a:lstStyle/>
          <a:p>
            <a:pPr eaLnBrk="1" hangingPunct="1">
              <a:defRPr/>
            </a:pPr>
            <a:endParaRPr lang="en-US"/>
          </a:p>
        </p:txBody>
      </p:sp>
      <p:pic>
        <p:nvPicPr>
          <p:cNvPr id="105475" name="Picture 3" descr="Peter"/>
          <p:cNvPicPr>
            <a:picLocks noChangeAspect="1" noChangeArrowheads="1"/>
          </p:cNvPicPr>
          <p:nvPr/>
        </p:nvPicPr>
        <p:blipFill>
          <a:blip r:embed="rId3" cstate="print"/>
          <a:srcRect/>
          <a:stretch>
            <a:fillRect/>
          </a:stretch>
        </p:blipFill>
        <p:spPr bwMode="auto">
          <a:xfrm>
            <a:off x="0" y="0"/>
            <a:ext cx="6796088" cy="6858000"/>
          </a:xfrm>
          <a:prstGeom prst="rect">
            <a:avLst/>
          </a:prstGeom>
          <a:noFill/>
          <a:ln w="38100">
            <a:solidFill>
              <a:srgbClr val="000000"/>
            </a:solidFill>
            <a:miter lim="800000"/>
            <a:headEnd/>
            <a:tailEnd/>
          </a:ln>
        </p:spPr>
      </p:pic>
      <p:sp>
        <p:nvSpPr>
          <p:cNvPr id="90116" name="Rectangle 4"/>
          <p:cNvSpPr>
            <a:spLocks noGrp="1" noRot="1" noChangeArrowheads="1"/>
          </p:cNvSpPr>
          <p:nvPr>
            <p:ph type="ctrTitle"/>
          </p:nvPr>
        </p:nvSpPr>
        <p:spPr>
          <a:xfrm>
            <a:off x="6781800" y="0"/>
            <a:ext cx="2362200" cy="5562600"/>
          </a:xfrm>
          <a:solidFill>
            <a:srgbClr val="C00000"/>
          </a:solidFill>
        </p:spPr>
        <p:txBody>
          <a:bodyPr/>
          <a:lstStyle/>
          <a:p>
            <a:pPr algn="ctr" eaLnBrk="1" hangingPunct="1">
              <a:defRPr/>
            </a:pPr>
            <a:r>
              <a:rPr lang="en-US" b="1" dirty="0" smtClean="0">
                <a:solidFill>
                  <a:schemeClr val="tx1"/>
                </a:solidFill>
                <a:effectLst>
                  <a:outerShdw blurRad="38100" dist="38100" dir="2700000" algn="tl">
                    <a:srgbClr val="000000">
                      <a:alpha val="43137"/>
                    </a:srgbClr>
                  </a:outerShdw>
                </a:effectLst>
              </a:rPr>
              <a:t>JUST</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DO YOUR BEST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1"/>
          </p:nvPr>
        </p:nvSpPr>
        <p:spPr>
          <a:xfrm>
            <a:off x="3962400" y="1905000"/>
            <a:ext cx="3657600" cy="1752600"/>
          </a:xfrm>
        </p:spPr>
        <p:txBody>
          <a:bodyPr/>
          <a:lstStyle/>
          <a:p>
            <a:r>
              <a:rPr lang="en-US" dirty="0" smtClean="0"/>
              <a:t>11998</a:t>
            </a:r>
            <a:endParaRPr lang="en-US" dirty="0"/>
          </a:p>
        </p:txBody>
      </p:sp>
      <p:pic>
        <p:nvPicPr>
          <p:cNvPr id="28675" name="Picture 3" descr="A:\MVC-008F.JPG"/>
          <p:cNvPicPr>
            <a:picLocks noChangeAspect="1" noChangeArrowheads="1"/>
          </p:cNvPicPr>
          <p:nvPr/>
        </p:nvPicPr>
        <p:blipFill>
          <a:blip r:embed="rId3" cstate="print">
            <a:lum bright="24000" contrast="10000"/>
          </a:blip>
          <a:srcRect/>
          <a:stretch>
            <a:fillRect/>
          </a:stretch>
        </p:blipFill>
        <p:spPr bwMode="auto">
          <a:xfrm>
            <a:off x="0" y="-762000"/>
            <a:ext cx="9169400" cy="6553200"/>
          </a:xfrm>
          <a:prstGeom prst="rect">
            <a:avLst/>
          </a:prstGeom>
          <a:noFill/>
        </p:spPr>
      </p:pic>
      <p:sp>
        <p:nvSpPr>
          <p:cNvPr id="28677" name="Rectangle 5"/>
          <p:cNvSpPr>
            <a:spLocks noGrp="1" noChangeArrowheads="1"/>
          </p:cNvSpPr>
          <p:nvPr>
            <p:ph type="ctrTitle"/>
          </p:nvPr>
        </p:nvSpPr>
        <p:spPr>
          <a:xfrm>
            <a:off x="0" y="4191000"/>
            <a:ext cx="9144000" cy="2667000"/>
          </a:xfrm>
          <a:solidFill>
            <a:srgbClr val="C00000"/>
          </a:solidFill>
          <a:ln w="38100">
            <a:solidFill>
              <a:schemeClr val="tx1"/>
            </a:solidFill>
          </a:ln>
        </p:spPr>
        <p:txBody>
          <a:bodyPr>
            <a:normAutofit fontScale="90000"/>
          </a:bodyPr>
          <a:lstStyle/>
          <a:p>
            <a:pPr algn="ctr"/>
            <a:r>
              <a:rPr lang="en-US" sz="4400" b="1" dirty="0" smtClean="0">
                <a:solidFill>
                  <a:schemeClr val="tx1"/>
                </a:solidFill>
                <a:effectLst>
                  <a:outerShdw blurRad="38100" dist="38100" dir="2700000" algn="tl">
                    <a:srgbClr val="000000">
                      <a:alpha val="43137"/>
                    </a:srgbClr>
                  </a:outerShdw>
                </a:effectLst>
              </a:rPr>
              <a:t/>
            </a:r>
            <a:br>
              <a:rPr lang="en-US" sz="4400" b="1" dirty="0" smtClean="0">
                <a:solidFill>
                  <a:schemeClr val="tx1"/>
                </a:solidFill>
                <a:effectLst>
                  <a:outerShdw blurRad="38100" dist="38100" dir="2700000" algn="tl">
                    <a:srgbClr val="000000">
                      <a:alpha val="43137"/>
                    </a:srgbClr>
                  </a:outerShdw>
                </a:effectLst>
              </a:rPr>
            </a:br>
            <a:r>
              <a:rPr lang="en-US" sz="5300" b="1" dirty="0" smtClean="0">
                <a:solidFill>
                  <a:schemeClr val="tx1"/>
                </a:solidFill>
                <a:effectLst>
                  <a:outerShdw blurRad="38100" dist="38100" dir="2700000" algn="tl">
                    <a:srgbClr val="000000">
                      <a:alpha val="43137"/>
                    </a:srgbClr>
                  </a:outerShdw>
                </a:effectLst>
              </a:rPr>
              <a:t>1998</a:t>
            </a:r>
            <a:br>
              <a:rPr lang="en-US" sz="5300" b="1" dirty="0" smtClean="0">
                <a:solidFill>
                  <a:schemeClr val="tx1"/>
                </a:solidFill>
                <a:effectLst>
                  <a:outerShdw blurRad="38100" dist="38100" dir="2700000" algn="tl">
                    <a:srgbClr val="000000">
                      <a:alpha val="43137"/>
                    </a:srgbClr>
                  </a:outerShdw>
                </a:effectLst>
              </a:rPr>
            </a:br>
            <a:r>
              <a:rPr lang="en-US" sz="5300" b="1" dirty="0" smtClean="0">
                <a:solidFill>
                  <a:schemeClr val="tx1"/>
                </a:solidFill>
                <a:effectLst>
                  <a:outerShdw blurRad="38100" dist="38100" dir="2700000" algn="tl">
                    <a:srgbClr val="000000">
                      <a:alpha val="43137"/>
                    </a:srgbClr>
                  </a:outerShdw>
                </a:effectLst>
              </a:rPr>
              <a:t>Bethany </a:t>
            </a:r>
            <a:r>
              <a:rPr lang="en-US" sz="5300" b="1" dirty="0">
                <a:solidFill>
                  <a:schemeClr val="tx1"/>
                </a:solidFill>
                <a:effectLst>
                  <a:outerShdw blurRad="38100" dist="38100" dir="2700000" algn="tl">
                    <a:srgbClr val="000000">
                      <a:alpha val="43137"/>
                    </a:srgbClr>
                  </a:outerShdw>
                </a:effectLst>
              </a:rPr>
              <a:t>Crippled Children’s Centre</a:t>
            </a:r>
            <a:br>
              <a:rPr lang="en-US" sz="5300" b="1" dirty="0">
                <a:solidFill>
                  <a:schemeClr val="tx1"/>
                </a:solidFill>
                <a:effectLst>
                  <a:outerShdw blurRad="38100" dist="38100" dir="2700000" algn="tl">
                    <a:srgbClr val="000000">
                      <a:alpha val="43137"/>
                    </a:srgbClr>
                  </a:outerShdw>
                </a:effectLst>
              </a:rPr>
            </a:br>
            <a:endParaRPr lang="en-US" sz="53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0"/>
            <a:ext cx="7772400" cy="1143000"/>
          </a:xfrm>
        </p:spPr>
        <p:txBody>
          <a:bodyPr/>
          <a:lstStyle/>
          <a:p>
            <a:pPr algn="ctr"/>
            <a:r>
              <a:rPr lang="en-US" sz="8800" dirty="0" smtClean="0">
                <a:effectLst>
                  <a:outerShdw blurRad="38100" dist="38100" dir="2700000" algn="tl">
                    <a:srgbClr val="000000">
                      <a:alpha val="43137"/>
                    </a:srgbClr>
                  </a:outerShdw>
                </a:effectLst>
              </a:rPr>
              <a:t>Concentration</a:t>
            </a:r>
            <a:endParaRPr lang="en-US" sz="8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47800" y="2971800"/>
            <a:ext cx="7467600" cy="3657600"/>
          </a:xfrm>
          <a:solidFill>
            <a:srgbClr val="C00000"/>
          </a:solidFill>
        </p:spPr>
        <p:txBody>
          <a:bodyPr/>
          <a:lstStyle/>
          <a:p>
            <a:r>
              <a:rPr lang="en-US" sz="3600" b="1" dirty="0" smtClean="0">
                <a:solidFill>
                  <a:schemeClr val="tx1"/>
                </a:solidFill>
              </a:rPr>
              <a:t>Rehab orthopedics</a:t>
            </a:r>
          </a:p>
          <a:p>
            <a:r>
              <a:rPr lang="en-US" sz="3600" b="1" dirty="0" smtClean="0">
                <a:solidFill>
                  <a:schemeClr val="tx1"/>
                </a:solidFill>
              </a:rPr>
              <a:t>Plastic surgery for burns</a:t>
            </a:r>
          </a:p>
          <a:p>
            <a:r>
              <a:rPr lang="en-US" sz="3600" b="1" dirty="0" smtClean="0">
                <a:solidFill>
                  <a:schemeClr val="tx1"/>
                </a:solidFill>
              </a:rPr>
              <a:t>Intermittent cleft lip teams</a:t>
            </a:r>
          </a:p>
          <a:p>
            <a:r>
              <a:rPr lang="en-US" sz="3600" b="1" dirty="0" smtClean="0">
                <a:solidFill>
                  <a:schemeClr val="tx1"/>
                </a:solidFill>
              </a:rPr>
              <a:t>Early training in orthopedics </a:t>
            </a:r>
          </a:p>
          <a:p>
            <a:r>
              <a:rPr lang="en-US" sz="3600" b="1" dirty="0" smtClean="0">
                <a:solidFill>
                  <a:schemeClr val="tx1"/>
                </a:solidFill>
              </a:rPr>
              <a:t>Later: an orthopedic residency</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1447800"/>
            <a:ext cx="7772400" cy="914400"/>
          </a:xfrm>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dirty="0"/>
          </a:p>
        </p:txBody>
      </p:sp>
      <p:pic>
        <p:nvPicPr>
          <p:cNvPr id="154632" name="Picture 8" descr="C:\Users\Dick\Pictures\Pictures- Patients\Pictures Lamu Rob 029.jpg"/>
          <p:cNvPicPr>
            <a:picLocks noGrp="1" noChangeAspect="1" noChangeArrowheads="1"/>
          </p:cNvPicPr>
          <p:nvPr>
            <p:ph sz="quarter" idx="4"/>
          </p:nvPr>
        </p:nvPicPr>
        <p:blipFill>
          <a:blip r:embed="rId3" cstate="print"/>
          <a:srcRect/>
          <a:stretch>
            <a:fillRect/>
          </a:stretch>
        </p:blipFill>
        <p:spPr bwMode="auto">
          <a:xfrm>
            <a:off x="4391026" y="3810000"/>
            <a:ext cx="2286000" cy="3048000"/>
          </a:xfrm>
          <a:prstGeom prst="rect">
            <a:avLst/>
          </a:prstGeom>
          <a:noFill/>
        </p:spPr>
      </p:pic>
      <p:pic>
        <p:nvPicPr>
          <p:cNvPr id="154626" name="Picture 2" descr="C:\Users\Dick\Pictures\ACS-2010\Dadaab-Hydrocephalic patient brought in wheelbarrow.JPG"/>
          <p:cNvPicPr>
            <a:picLocks noChangeAspect="1" noChangeArrowheads="1"/>
          </p:cNvPicPr>
          <p:nvPr/>
        </p:nvPicPr>
        <p:blipFill>
          <a:blip r:embed="rId4" cstate="print"/>
          <a:srcRect/>
          <a:stretch>
            <a:fillRect/>
          </a:stretch>
        </p:blipFill>
        <p:spPr bwMode="auto">
          <a:xfrm>
            <a:off x="6497639" y="1447800"/>
            <a:ext cx="2646361" cy="2162949"/>
          </a:xfrm>
          <a:prstGeom prst="rect">
            <a:avLst/>
          </a:prstGeom>
          <a:noFill/>
        </p:spPr>
      </p:pic>
      <p:pic>
        <p:nvPicPr>
          <p:cNvPr id="154627" name="Picture 3" descr="C:\Users\Dick\Pictures\Pictures- Patients\Pictures Lamu Rob 002.jpg"/>
          <p:cNvPicPr>
            <a:picLocks noChangeAspect="1" noChangeArrowheads="1"/>
          </p:cNvPicPr>
          <p:nvPr/>
        </p:nvPicPr>
        <p:blipFill>
          <a:blip r:embed="rId5" cstate="print"/>
          <a:srcRect/>
          <a:stretch>
            <a:fillRect/>
          </a:stretch>
        </p:blipFill>
        <p:spPr bwMode="auto">
          <a:xfrm>
            <a:off x="1066800" y="1447800"/>
            <a:ext cx="2152650" cy="2870200"/>
          </a:xfrm>
          <a:prstGeom prst="rect">
            <a:avLst/>
          </a:prstGeom>
          <a:noFill/>
        </p:spPr>
      </p:pic>
      <p:pic>
        <p:nvPicPr>
          <p:cNvPr id="154629" name="Picture 5" descr="F:\Pictures\Hydrocephalus 5-08 3.jpg"/>
          <p:cNvPicPr>
            <a:picLocks noChangeAspect="1" noChangeArrowheads="1"/>
          </p:cNvPicPr>
          <p:nvPr/>
        </p:nvPicPr>
        <p:blipFill>
          <a:blip r:embed="rId6" cstate="print"/>
          <a:srcRect/>
          <a:stretch>
            <a:fillRect/>
          </a:stretch>
        </p:blipFill>
        <p:spPr bwMode="auto">
          <a:xfrm>
            <a:off x="3200399" y="1447800"/>
            <a:ext cx="3419419" cy="2438400"/>
          </a:xfrm>
          <a:prstGeom prst="rect">
            <a:avLst/>
          </a:prstGeom>
          <a:noFill/>
        </p:spPr>
      </p:pic>
      <p:pic>
        <p:nvPicPr>
          <p:cNvPr id="154630" name="Picture 6" descr="F:\Pictures\Hydrocephalus 5-08 2.jpg"/>
          <p:cNvPicPr>
            <a:picLocks noChangeAspect="1" noChangeArrowheads="1"/>
          </p:cNvPicPr>
          <p:nvPr/>
        </p:nvPicPr>
        <p:blipFill>
          <a:blip r:embed="rId7" cstate="print"/>
          <a:srcRect/>
          <a:stretch>
            <a:fillRect/>
          </a:stretch>
        </p:blipFill>
        <p:spPr bwMode="auto">
          <a:xfrm>
            <a:off x="6629401" y="3498801"/>
            <a:ext cx="2514600" cy="3359199"/>
          </a:xfrm>
          <a:prstGeom prst="rect">
            <a:avLst/>
          </a:prstGeom>
          <a:noFill/>
        </p:spPr>
      </p:pic>
      <p:pic>
        <p:nvPicPr>
          <p:cNvPr id="154631" name="Picture 7" descr="F:\Pictures\Hydrocephalus 5-08.jpg"/>
          <p:cNvPicPr>
            <a:picLocks noChangeAspect="1" noChangeArrowheads="1"/>
          </p:cNvPicPr>
          <p:nvPr/>
        </p:nvPicPr>
        <p:blipFill>
          <a:blip r:embed="rId8" cstate="print"/>
          <a:srcRect/>
          <a:stretch>
            <a:fillRect/>
          </a:stretch>
        </p:blipFill>
        <p:spPr bwMode="auto">
          <a:xfrm>
            <a:off x="1066800" y="4352041"/>
            <a:ext cx="3352800" cy="250595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a:solidFill>
            <a:srgbClr val="C00000"/>
          </a:solidFill>
        </p:spPr>
        <p:txBody>
          <a:bodyPr/>
          <a:lstStyle/>
          <a:p>
            <a:pPr algn="ctr"/>
            <a:r>
              <a:rPr lang="en-US" sz="5400" dirty="0" smtClean="0">
                <a:solidFill>
                  <a:schemeClr val="tx1"/>
                </a:solidFill>
              </a:rPr>
              <a:t>An accident</a:t>
            </a:r>
            <a:r>
              <a:rPr lang="en-US" sz="5400" dirty="0" smtClean="0">
                <a:solidFill>
                  <a:schemeClr val="tx1"/>
                </a:solidFill>
              </a:rPr>
              <a:t>, orchestrated, or providence?</a:t>
            </a:r>
            <a:endParaRPr lang="en-US" sz="5400" dirty="0">
              <a:solidFill>
                <a:schemeClr val="tx1"/>
              </a:solidFill>
            </a:endParaRPr>
          </a:p>
        </p:txBody>
      </p:sp>
      <p:sp>
        <p:nvSpPr>
          <p:cNvPr id="3" name="Content Placeholder 2"/>
          <p:cNvSpPr>
            <a:spLocks noGrp="1"/>
          </p:cNvSpPr>
          <p:nvPr>
            <p:ph idx="1"/>
          </p:nvPr>
        </p:nvSpPr>
        <p:spPr>
          <a:xfrm>
            <a:off x="0" y="2362200"/>
            <a:ext cx="9144000" cy="4267200"/>
          </a:xfrm>
          <a:solidFill>
            <a:schemeClr val="tx2"/>
          </a:solidFill>
        </p:spPr>
        <p:txBody>
          <a:bodyPr/>
          <a:lstStyle/>
          <a:p>
            <a:r>
              <a:rPr lang="en-US" b="1" dirty="0" smtClean="0">
                <a:solidFill>
                  <a:srgbClr val="002060"/>
                </a:solidFill>
              </a:rPr>
              <a:t>1998 – The work with disabled children was moved from Kijabe Hospital to the newly built Bethany Crippled Children’s Centre – 30 beds</a:t>
            </a:r>
          </a:p>
          <a:p>
            <a:endParaRPr lang="en-US" b="1" dirty="0" smtClean="0">
              <a:solidFill>
                <a:srgbClr val="002060"/>
              </a:solidFill>
            </a:endParaRPr>
          </a:p>
          <a:p>
            <a:r>
              <a:rPr lang="en-US" b="1" dirty="0" smtClean="0">
                <a:solidFill>
                  <a:srgbClr val="002060"/>
                </a:solidFill>
              </a:rPr>
              <a:t>2004 –Due to unexpected growth in the number of children coming with HC and SB, this part of the work was moved to Kijabe Hospital where it became known as </a:t>
            </a:r>
            <a:r>
              <a:rPr lang="en-US" b="1" i="1" dirty="0" smtClean="0">
                <a:solidFill>
                  <a:srgbClr val="002060"/>
                </a:solidFill>
              </a:rPr>
              <a:t>BethanyKids</a:t>
            </a:r>
            <a:r>
              <a:rPr lang="en-US" b="1" dirty="0" smtClean="0">
                <a:solidFill>
                  <a:srgbClr val="002060"/>
                </a:solidFill>
              </a:rPr>
              <a:t> at Kijabe Hospital</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idx="1"/>
          </p:nvPr>
        </p:nvSpPr>
        <p:spPr>
          <a:xfrm>
            <a:off x="0" y="6099175"/>
            <a:ext cx="301625" cy="149225"/>
          </a:xfrm>
        </p:spPr>
        <p:txBody>
          <a:bodyPr>
            <a:normAutofit fontScale="77500" lnSpcReduction="20000"/>
          </a:bodyPr>
          <a:lstStyle/>
          <a:p>
            <a:pPr>
              <a:lnSpc>
                <a:spcPct val="80000"/>
              </a:lnSpc>
              <a:buFont typeface="Wingdings" pitchFamily="2" charset="2"/>
              <a:buNone/>
            </a:pPr>
            <a:endParaRPr lang="en-US" sz="800" dirty="0"/>
          </a:p>
        </p:txBody>
      </p:sp>
      <p:pic>
        <p:nvPicPr>
          <p:cNvPr id="114692" name="Picture 4" descr="P3160149"/>
          <p:cNvPicPr>
            <a:picLocks noChangeAspect="1" noChangeArrowheads="1"/>
          </p:cNvPicPr>
          <p:nvPr/>
        </p:nvPicPr>
        <p:blipFill>
          <a:blip r:embed="rId3" cstate="print">
            <a:lum bright="18000" contrast="6000"/>
          </a:blip>
          <a:srcRect l="3137" t="4706"/>
          <a:stretch>
            <a:fillRect/>
          </a:stretch>
        </p:blipFill>
        <p:spPr bwMode="auto">
          <a:xfrm>
            <a:off x="0" y="0"/>
            <a:ext cx="5227638" cy="6858000"/>
          </a:xfrm>
          <a:prstGeom prst="rect">
            <a:avLst/>
          </a:prstGeom>
          <a:noFill/>
        </p:spPr>
      </p:pic>
      <p:sp>
        <p:nvSpPr>
          <p:cNvPr id="114690" name="Rectangle 2"/>
          <p:cNvSpPr>
            <a:spLocks noGrp="1" noRot="1" noChangeArrowheads="1"/>
          </p:cNvSpPr>
          <p:nvPr>
            <p:ph type="title"/>
          </p:nvPr>
        </p:nvSpPr>
        <p:spPr>
          <a:xfrm>
            <a:off x="4876800" y="1447800"/>
            <a:ext cx="4267200" cy="5562600"/>
          </a:xfrm>
          <a:solidFill>
            <a:srgbClr val="C00000"/>
          </a:solidFill>
          <a:ln>
            <a:solidFill>
              <a:schemeClr val="tx2"/>
            </a:solidFill>
          </a:ln>
        </p:spPr>
        <p:txBody>
          <a:bodyPr>
            <a:normAutofit fontScale="90000"/>
          </a:bodyPr>
          <a:lstStyle/>
          <a:p>
            <a:pPr algn="ctr"/>
            <a:r>
              <a:rPr lang="en-US" sz="4800" b="1" dirty="0" smtClean="0">
                <a:solidFill>
                  <a:schemeClr val="tx1"/>
                </a:solidFill>
                <a:latin typeface="+mn-lt"/>
              </a:rPr>
              <a:t>2004</a:t>
            </a:r>
            <a:br>
              <a:rPr lang="en-US" sz="4800" b="1" dirty="0" smtClean="0">
                <a:solidFill>
                  <a:schemeClr val="tx1"/>
                </a:solidFill>
                <a:latin typeface="+mn-lt"/>
              </a:rPr>
            </a:br>
            <a:r>
              <a:rPr lang="en-US" sz="4800" b="1" i="1" dirty="0" smtClean="0">
                <a:solidFill>
                  <a:schemeClr val="tx1"/>
                </a:solidFill>
                <a:latin typeface="+mn-lt"/>
              </a:rPr>
              <a:t>BETHANY </a:t>
            </a:r>
            <a:r>
              <a:rPr lang="en-US" sz="4800" b="1" i="1" dirty="0">
                <a:solidFill>
                  <a:schemeClr val="tx1"/>
                </a:solidFill>
                <a:latin typeface="+mn-lt"/>
              </a:rPr>
              <a:t>KIDS</a:t>
            </a:r>
            <a:r>
              <a:rPr lang="en-US" sz="4800" b="1" dirty="0">
                <a:solidFill>
                  <a:schemeClr val="tx1"/>
                </a:solidFill>
                <a:latin typeface="+mn-lt"/>
              </a:rPr>
              <a:t/>
            </a:r>
            <a:br>
              <a:rPr lang="en-US" sz="4800" b="1" dirty="0">
                <a:solidFill>
                  <a:schemeClr val="tx1"/>
                </a:solidFill>
                <a:latin typeface="+mn-lt"/>
              </a:rPr>
            </a:br>
            <a:r>
              <a:rPr lang="en-US" sz="4800" b="1" dirty="0">
                <a:solidFill>
                  <a:schemeClr val="tx1"/>
                </a:solidFill>
                <a:latin typeface="+mn-lt"/>
              </a:rPr>
              <a:t>AT</a:t>
            </a:r>
            <a:br>
              <a:rPr lang="en-US" sz="4800" b="1" dirty="0">
                <a:solidFill>
                  <a:schemeClr val="tx1"/>
                </a:solidFill>
                <a:latin typeface="+mn-lt"/>
              </a:rPr>
            </a:br>
            <a:r>
              <a:rPr lang="en-US" sz="4800" b="1" dirty="0">
                <a:solidFill>
                  <a:schemeClr val="tx1"/>
                </a:solidFill>
                <a:latin typeface="+mn-lt"/>
              </a:rPr>
              <a:t>KIJABE</a:t>
            </a:r>
            <a:br>
              <a:rPr lang="en-US" sz="4800" b="1" dirty="0">
                <a:solidFill>
                  <a:schemeClr val="tx1"/>
                </a:solidFill>
                <a:latin typeface="+mn-lt"/>
              </a:rPr>
            </a:br>
            <a:r>
              <a:rPr lang="en-US" sz="4800" b="1" dirty="0" smtClean="0">
                <a:solidFill>
                  <a:schemeClr val="tx1"/>
                </a:solidFill>
                <a:latin typeface="+mn-lt"/>
              </a:rPr>
              <a:t>HOSPITAL</a:t>
            </a:r>
            <a:br>
              <a:rPr lang="en-US" sz="4800" b="1" dirty="0" smtClean="0">
                <a:solidFill>
                  <a:schemeClr val="tx1"/>
                </a:solidFill>
                <a:latin typeface="+mn-lt"/>
              </a:rPr>
            </a:br>
            <a:r>
              <a:rPr lang="en-US" sz="4800" dirty="0" smtClean="0">
                <a:solidFill>
                  <a:schemeClr val="tx1"/>
                </a:solidFill>
                <a:latin typeface="+mn-lt"/>
              </a:rPr>
              <a:t>(36+18+13 beds)</a:t>
            </a:r>
            <a:r>
              <a:rPr lang="en-US" sz="4800" b="1" dirty="0" smtClean="0">
                <a:solidFill>
                  <a:schemeClr val="tx1"/>
                </a:solidFill>
                <a:latin typeface="+mn-lt"/>
              </a:rPr>
              <a:t> </a:t>
            </a:r>
            <a:r>
              <a:rPr lang="en-US" sz="4800" b="1" dirty="0">
                <a:solidFill>
                  <a:schemeClr val="tx1"/>
                </a:solidFill>
                <a:latin typeface="+mn-lt"/>
              </a:rPr>
              <a:t/>
            </a:r>
            <a:br>
              <a:rPr lang="en-US" sz="4800" b="1" dirty="0">
                <a:solidFill>
                  <a:schemeClr val="tx1"/>
                </a:solidFill>
                <a:latin typeface="+mn-lt"/>
              </a:rPr>
            </a:br>
            <a:endParaRPr lang="en-US" sz="4800" b="1" dirty="0">
              <a:solidFill>
                <a:schemeClr val="tx1"/>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6705600" cy="6858000"/>
          </a:xfrm>
          <a:solidFill>
            <a:schemeClr val="tx1"/>
          </a:solidFill>
        </p:spPr>
        <p:txBody>
          <a:bodyPr>
            <a:noAutofit/>
          </a:bodyPr>
          <a:lstStyle/>
          <a:p>
            <a:pPr algn="ctr"/>
            <a:r>
              <a:rPr lang="en-US" sz="4800" b="1" dirty="0" smtClean="0">
                <a:solidFill>
                  <a:srgbClr val="C00000"/>
                </a:solidFill>
              </a:rPr>
              <a:t>However, if I had gotten what I thought I wanted as a teenager, I would have been:</a:t>
            </a:r>
          </a:p>
          <a:p>
            <a:pPr lvl="1" algn="ctr">
              <a:buNone/>
            </a:pPr>
            <a:r>
              <a:rPr lang="en-US" sz="6600" b="1" dirty="0" smtClean="0">
                <a:solidFill>
                  <a:srgbClr val="002060"/>
                </a:solidFill>
                <a:effectLst>
                  <a:outerShdw blurRad="38100" dist="38100" dir="2700000" algn="tl">
                    <a:srgbClr val="000000">
                      <a:alpha val="43137"/>
                    </a:srgbClr>
                  </a:outerShdw>
                </a:effectLst>
              </a:rPr>
              <a:t>The 3</a:t>
            </a:r>
            <a:r>
              <a:rPr lang="en-US" sz="6600" b="1" baseline="30000" dirty="0" smtClean="0">
                <a:solidFill>
                  <a:srgbClr val="002060"/>
                </a:solidFill>
                <a:effectLst>
                  <a:outerShdw blurRad="38100" dist="38100" dir="2700000" algn="tl">
                    <a:srgbClr val="000000">
                      <a:alpha val="43137"/>
                    </a:srgbClr>
                  </a:outerShdw>
                </a:effectLst>
              </a:rPr>
              <a:t>rd</a:t>
            </a:r>
            <a:r>
              <a:rPr lang="en-US" sz="6600" b="1" dirty="0" smtClean="0">
                <a:solidFill>
                  <a:srgbClr val="002060"/>
                </a:solidFill>
                <a:effectLst>
                  <a:outerShdw blurRad="38100" dist="38100" dir="2700000" algn="tl">
                    <a:srgbClr val="000000">
                      <a:alpha val="43137"/>
                    </a:srgbClr>
                  </a:outerShdw>
                </a:effectLst>
              </a:rPr>
              <a:t> baseman for the Los Angeles Angels</a:t>
            </a:r>
          </a:p>
        </p:txBody>
      </p:sp>
      <p:pic>
        <p:nvPicPr>
          <p:cNvPr id="7170" name="Picture 2" descr="C:\Users\Bransford\Pictures\Old Family Pictures\DICK\Dick 1957.JPG"/>
          <p:cNvPicPr>
            <a:picLocks noChangeAspect="1" noChangeArrowheads="1"/>
          </p:cNvPicPr>
          <p:nvPr/>
        </p:nvPicPr>
        <p:blipFill>
          <a:blip r:embed="rId3" cstate="print"/>
          <a:srcRect/>
          <a:stretch>
            <a:fillRect/>
          </a:stretch>
        </p:blipFill>
        <p:spPr bwMode="auto">
          <a:xfrm>
            <a:off x="6400800" y="3938124"/>
            <a:ext cx="2743200" cy="2919876"/>
          </a:xfrm>
          <a:prstGeom prst="rect">
            <a:avLst/>
          </a:prstGeom>
          <a:noFill/>
        </p:spPr>
      </p:pic>
      <p:sp>
        <p:nvSpPr>
          <p:cNvPr id="2" name="Title 1"/>
          <p:cNvSpPr>
            <a:spLocks noGrp="1"/>
          </p:cNvSpPr>
          <p:nvPr>
            <p:ph type="title"/>
          </p:nvPr>
        </p:nvSpPr>
        <p:spPr>
          <a:xfrm>
            <a:off x="6400800" y="0"/>
            <a:ext cx="2743200" cy="3962400"/>
          </a:xfrm>
          <a:solidFill>
            <a:srgbClr val="002060"/>
          </a:solidFill>
        </p:spPr>
        <p:txBody>
          <a:bodyPr>
            <a:normAutofit/>
          </a:bodyPr>
          <a:lstStyle/>
          <a:p>
            <a:pPr algn="ctr"/>
            <a:endParaRPr lang="en-US" sz="5400" b="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Rot="1" noChangeArrowheads="1"/>
          </p:cNvSpPr>
          <p:nvPr>
            <p:ph type="subTitle" idx="1"/>
          </p:nvPr>
        </p:nvSpPr>
        <p:spPr>
          <a:xfrm>
            <a:off x="0" y="4572000"/>
            <a:ext cx="6019800" cy="2057400"/>
          </a:xfrm>
          <a:solidFill>
            <a:schemeClr val="tx2"/>
          </a:solidFill>
        </p:spPr>
        <p:txBody>
          <a:bodyPr/>
          <a:lstStyle/>
          <a:p>
            <a:pPr algn="ctr"/>
            <a:r>
              <a:rPr lang="en-US" sz="4400" b="1" dirty="0" smtClean="0">
                <a:solidFill>
                  <a:srgbClr val="A50021"/>
                </a:solidFill>
              </a:rPr>
              <a:t>Our staff developed a good attitude toward sick children.</a:t>
            </a:r>
            <a:endParaRPr lang="en-US" sz="4400" b="1" dirty="0">
              <a:solidFill>
                <a:srgbClr val="A50021"/>
              </a:solidFill>
            </a:endParaRPr>
          </a:p>
        </p:txBody>
      </p:sp>
      <p:sp>
        <p:nvSpPr>
          <p:cNvPr id="2050" name="Rectangle 2"/>
          <p:cNvSpPr>
            <a:spLocks noGrp="1" noRot="1" noChangeArrowheads="1"/>
          </p:cNvSpPr>
          <p:nvPr>
            <p:ph type="ctrTitle"/>
          </p:nvPr>
        </p:nvSpPr>
        <p:spPr>
          <a:xfrm>
            <a:off x="1295400" y="2971800"/>
            <a:ext cx="7543800" cy="304800"/>
          </a:xfrm>
        </p:spPr>
        <p:txBody>
          <a:bodyPr/>
          <a:lstStyle/>
          <a:p>
            <a:endParaRPr lang="en-US" dirty="0"/>
          </a:p>
        </p:txBody>
      </p:sp>
      <p:pic>
        <p:nvPicPr>
          <p:cNvPr id="2052" name="Picture 4" descr="P3220180"/>
          <p:cNvPicPr>
            <a:picLocks noChangeAspect="1" noChangeArrowheads="1"/>
          </p:cNvPicPr>
          <p:nvPr/>
        </p:nvPicPr>
        <p:blipFill>
          <a:blip r:embed="rId3" cstate="print">
            <a:lum bright="18000" contrast="6000"/>
          </a:blip>
          <a:srcRect l="2499" t="15555" r="4167" b="38129"/>
          <a:stretch>
            <a:fillRect/>
          </a:stretch>
        </p:blipFill>
        <p:spPr bwMode="auto">
          <a:xfrm>
            <a:off x="231322" y="152400"/>
            <a:ext cx="6245678" cy="3886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772400" cy="1524000"/>
          </a:xfrm>
          <a:solidFill>
            <a:schemeClr val="tx2"/>
          </a:solidFill>
        </p:spPr>
        <p:txBody>
          <a:bodyPr/>
          <a:lstStyle/>
          <a:p>
            <a:pPr algn="ctr"/>
            <a:r>
              <a:rPr lang="en-US" sz="8800" dirty="0" smtClean="0">
                <a:effectLst>
                  <a:outerShdw blurRad="38100" dist="38100" dir="2700000" algn="tl">
                    <a:srgbClr val="000000">
                      <a:alpha val="43137"/>
                    </a:srgbClr>
                  </a:outerShdw>
                </a:effectLst>
              </a:rPr>
              <a:t>Concentration</a:t>
            </a:r>
            <a:endParaRPr lang="en-US" sz="8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3000" y="2133600"/>
            <a:ext cx="7772400" cy="4495800"/>
          </a:xfrm>
          <a:solidFill>
            <a:srgbClr val="C00000"/>
          </a:solidFill>
        </p:spPr>
        <p:txBody>
          <a:bodyPr/>
          <a:lstStyle/>
          <a:p>
            <a:r>
              <a:rPr lang="en-US" b="1" dirty="0" smtClean="0">
                <a:solidFill>
                  <a:schemeClr val="tx1"/>
                </a:solidFill>
              </a:rPr>
              <a:t>Pediatric neurosurgery</a:t>
            </a:r>
          </a:p>
          <a:p>
            <a:r>
              <a:rPr lang="en-US" b="1" dirty="0" smtClean="0">
                <a:solidFill>
                  <a:schemeClr val="tx1"/>
                </a:solidFill>
              </a:rPr>
              <a:t>Pediatric surgery</a:t>
            </a:r>
          </a:p>
          <a:p>
            <a:r>
              <a:rPr lang="en-US" b="1" dirty="0" smtClean="0">
                <a:solidFill>
                  <a:schemeClr val="tx1"/>
                </a:solidFill>
              </a:rPr>
              <a:t>Pediatric </a:t>
            </a:r>
            <a:r>
              <a:rPr lang="en-US" b="1" dirty="0" smtClean="0">
                <a:solidFill>
                  <a:schemeClr val="tx1"/>
                </a:solidFill>
              </a:rPr>
              <a:t>urology</a:t>
            </a:r>
          </a:p>
          <a:p>
            <a:r>
              <a:rPr lang="en-US" b="1" dirty="0" smtClean="0">
                <a:solidFill>
                  <a:schemeClr val="tx1"/>
                </a:solidFill>
              </a:rPr>
              <a:t>Pediatric plastic reconstructive</a:t>
            </a:r>
            <a:endParaRPr lang="en-US" b="1" dirty="0" smtClean="0">
              <a:solidFill>
                <a:schemeClr val="tx1"/>
              </a:solidFill>
            </a:endParaRPr>
          </a:p>
          <a:p>
            <a:r>
              <a:rPr lang="en-US" b="1" dirty="0" smtClean="0">
                <a:solidFill>
                  <a:schemeClr val="tx1"/>
                </a:solidFill>
              </a:rPr>
              <a:t>Training of PAACS general surgery residents</a:t>
            </a:r>
          </a:p>
          <a:p>
            <a:r>
              <a:rPr lang="en-US" b="1" dirty="0" smtClean="0">
                <a:solidFill>
                  <a:schemeClr val="tx1"/>
                </a:solidFill>
              </a:rPr>
              <a:t>Fellowships in pediatric surgery and pediatric neurosurgery</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8077200" cy="2133600"/>
          </a:xfrm>
          <a:solidFill>
            <a:schemeClr val="tx2"/>
          </a:solidFill>
        </p:spPr>
        <p:txBody>
          <a:bodyPr>
            <a:noAutofit/>
          </a:bodyPr>
          <a:lstStyle/>
          <a:p>
            <a:pPr algn="ctr"/>
            <a:r>
              <a:rPr lang="en-US" sz="4400" dirty="0" smtClean="0">
                <a:solidFill>
                  <a:srgbClr val="A50021"/>
                </a:solidFill>
              </a:rPr>
              <a:t>And, the number of children arriving with hydrocephalus grew.</a:t>
            </a:r>
            <a:endParaRPr lang="en-US" sz="4400" dirty="0">
              <a:solidFill>
                <a:srgbClr val="A50021"/>
              </a:solidFill>
            </a:endParaRPr>
          </a:p>
        </p:txBody>
      </p:sp>
      <p:pic>
        <p:nvPicPr>
          <p:cNvPr id="153602" name="Picture 2" descr="C:\Users\Dick\Pictures\Daisy\DSC_1592.JPG"/>
          <p:cNvPicPr>
            <a:picLocks noGrp="1" noChangeAspect="1" noChangeArrowheads="1"/>
          </p:cNvPicPr>
          <p:nvPr>
            <p:ph idx="1"/>
          </p:nvPr>
        </p:nvPicPr>
        <p:blipFill>
          <a:blip r:embed="rId3" cstate="print"/>
          <a:srcRect/>
          <a:stretch>
            <a:fillRect/>
          </a:stretch>
        </p:blipFill>
        <p:spPr bwMode="auto">
          <a:xfrm>
            <a:off x="1600200" y="3036058"/>
            <a:ext cx="5410200" cy="3593342"/>
          </a:xfrm>
          <a:prstGeom prst="rect">
            <a:avLst/>
          </a:prstGeom>
          <a:noFill/>
          <a:ln w="57150">
            <a:solidFill>
              <a:srgbClr val="0070C0"/>
            </a:solidFill>
          </a:ln>
          <a:effectLst>
            <a:glow rad="63500">
              <a:schemeClr val="accent1">
                <a:satMod val="175000"/>
                <a:alpha val="40000"/>
              </a:schemeClr>
            </a:glo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8194" name="Object 2"/>
          <p:cNvGraphicFramePr>
            <a:graphicFrameLocks noChangeAspect="1"/>
          </p:cNvGraphicFramePr>
          <p:nvPr/>
        </p:nvGraphicFramePr>
        <p:xfrm>
          <a:off x="253812" y="1088609"/>
          <a:ext cx="8890188" cy="4169191"/>
        </p:xfrm>
        <a:graphic>
          <a:graphicData uri="http://schemas.openxmlformats.org/presentationml/2006/ole">
            <p:oleObj spid="_x0000_s8194" name="Packager Shell Object" showAsIcon="1" r:id="rId3" imgW="1841760" imgH="863640" progId="Package">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1143000"/>
          </a:xfrm>
          <a:solidFill>
            <a:schemeClr val="tx2"/>
          </a:solidFill>
        </p:spPr>
        <p:txBody>
          <a:bodyPr/>
          <a:lstStyle/>
          <a:p>
            <a:pPr algn="ctr"/>
            <a:r>
              <a:rPr lang="en-US" sz="4800" dirty="0" smtClean="0"/>
              <a:t>Hydrocephalus and Spina Bifida</a:t>
            </a:r>
            <a:endParaRPr lang="en-US" sz="4800" dirty="0"/>
          </a:p>
        </p:txBody>
      </p:sp>
      <p:sp>
        <p:nvSpPr>
          <p:cNvPr id="3" name="Content Placeholder 2"/>
          <p:cNvSpPr>
            <a:spLocks noGrp="1"/>
          </p:cNvSpPr>
          <p:nvPr>
            <p:ph idx="1"/>
          </p:nvPr>
        </p:nvSpPr>
        <p:spPr>
          <a:xfrm>
            <a:off x="990600" y="2362200"/>
            <a:ext cx="7924800" cy="4343400"/>
          </a:xfrm>
          <a:solidFill>
            <a:srgbClr val="C00000"/>
          </a:solidFill>
        </p:spPr>
        <p:txBody>
          <a:bodyPr/>
          <a:lstStyle/>
          <a:p>
            <a:r>
              <a:rPr lang="en-US" b="1" dirty="0" smtClean="0">
                <a:solidFill>
                  <a:schemeClr val="tx1"/>
                </a:solidFill>
              </a:rPr>
              <a:t>1997 – 7 shunts for hydrocephalus and 8 spina bifida closures</a:t>
            </a:r>
          </a:p>
          <a:p>
            <a:r>
              <a:rPr lang="en-US" b="1" dirty="0" smtClean="0">
                <a:solidFill>
                  <a:schemeClr val="tx1"/>
                </a:solidFill>
              </a:rPr>
              <a:t>2011 – 792 shunts, and related procedures, for hydrocephalus and 299 spina bifida closures</a:t>
            </a:r>
          </a:p>
          <a:p>
            <a:r>
              <a:rPr lang="en-US" b="1" dirty="0" smtClean="0">
                <a:solidFill>
                  <a:schemeClr val="tx1"/>
                </a:solidFill>
              </a:rPr>
              <a:t>Yearly an estimated 45,000 new cases of hydrocephalus occur in Sub Saharan Africa (Warf)</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0" y="0"/>
            <a:ext cx="5943600" cy="6858000"/>
          </a:xfrm>
        </p:spPr>
        <p:txBody>
          <a:bodyPr/>
          <a:lstStyle/>
          <a:p>
            <a:endParaRPr lang="en-US" dirty="0"/>
          </a:p>
        </p:txBody>
      </p:sp>
      <p:graphicFrame>
        <p:nvGraphicFramePr>
          <p:cNvPr id="4" name="Chart 3"/>
          <p:cNvGraphicFramePr>
            <a:graphicFrameLocks/>
          </p:cNvGraphicFramePr>
          <p:nvPr/>
        </p:nvGraphicFramePr>
        <p:xfrm flipH="1">
          <a:off x="-380999" y="5943600"/>
          <a:ext cx="3810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1" y="1"/>
          <a:ext cx="5943600" cy="685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Dick\Pictures\ACS-2010\Teratoma.jpg"/>
          <p:cNvPicPr>
            <a:picLocks noChangeAspect="1" noChangeArrowheads="1"/>
          </p:cNvPicPr>
          <p:nvPr/>
        </p:nvPicPr>
        <p:blipFill>
          <a:blip r:embed="rId3" cstate="print"/>
          <a:srcRect/>
          <a:stretch>
            <a:fillRect/>
          </a:stretch>
        </p:blipFill>
        <p:spPr bwMode="auto">
          <a:xfrm>
            <a:off x="3733800" y="2565400"/>
            <a:ext cx="5715000" cy="4292600"/>
          </a:xfrm>
          <a:prstGeom prst="rect">
            <a:avLst/>
          </a:prstGeom>
          <a:noFill/>
        </p:spPr>
      </p:pic>
      <p:pic>
        <p:nvPicPr>
          <p:cNvPr id="6147" name="Picture 3" descr="C:\Users\Dick\Pictures\ACS-2010\Occipital Encephalocele.JPG"/>
          <p:cNvPicPr>
            <a:picLocks noChangeAspect="1" noChangeArrowheads="1"/>
          </p:cNvPicPr>
          <p:nvPr/>
        </p:nvPicPr>
        <p:blipFill>
          <a:blip r:embed="rId4" cstate="print"/>
          <a:srcRect/>
          <a:stretch>
            <a:fillRect/>
          </a:stretch>
        </p:blipFill>
        <p:spPr bwMode="auto">
          <a:xfrm>
            <a:off x="0" y="0"/>
            <a:ext cx="4738998" cy="3657600"/>
          </a:xfrm>
          <a:prstGeom prst="rect">
            <a:avLst/>
          </a:prstGeom>
          <a:noFill/>
        </p:spPr>
      </p:pic>
      <p:pic>
        <p:nvPicPr>
          <p:cNvPr id="6148" name="Picture 4" descr="C:\Users\Dick\Pictures\ACS-2010\Spina Bifida Dec. 2004.jpg"/>
          <p:cNvPicPr>
            <a:picLocks noChangeAspect="1" noChangeArrowheads="1"/>
          </p:cNvPicPr>
          <p:nvPr/>
        </p:nvPicPr>
        <p:blipFill>
          <a:blip r:embed="rId5" cstate="print"/>
          <a:srcRect/>
          <a:stretch>
            <a:fillRect/>
          </a:stretch>
        </p:blipFill>
        <p:spPr bwMode="auto">
          <a:xfrm>
            <a:off x="4648200" y="0"/>
            <a:ext cx="4495800" cy="2951559"/>
          </a:xfrm>
          <a:prstGeom prst="rect">
            <a:avLst/>
          </a:prstGeom>
          <a:noFill/>
        </p:spPr>
      </p:pic>
      <p:pic>
        <p:nvPicPr>
          <p:cNvPr id="87042" name="Picture 2" descr="c:\Users\Dick\Documents\Unorganized\Spina bifida 5-08 4.jpg"/>
          <p:cNvPicPr>
            <a:picLocks noChangeAspect="1" noChangeArrowheads="1"/>
          </p:cNvPicPr>
          <p:nvPr/>
        </p:nvPicPr>
        <p:blipFill>
          <a:blip r:embed="rId6" cstate="print"/>
          <a:srcRect/>
          <a:stretch>
            <a:fillRect/>
          </a:stretch>
        </p:blipFill>
        <p:spPr bwMode="auto">
          <a:xfrm>
            <a:off x="1066800" y="3654456"/>
            <a:ext cx="2670846" cy="320354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0"/>
            <a:ext cx="4038600" cy="6857999"/>
          </a:xfrm>
          <a:solidFill>
            <a:schemeClr val="tx1"/>
          </a:solidFill>
        </p:spPr>
        <p:txBody>
          <a:bodyPr/>
          <a:lstStyle/>
          <a:p>
            <a:pPr algn="ctr"/>
            <a:r>
              <a:rPr lang="en-US" sz="7200" dirty="0" smtClean="0">
                <a:solidFill>
                  <a:srgbClr val="C00000"/>
                </a:solidFill>
                <a:effectLst>
                  <a:outerShdw blurRad="38100" dist="38100" dir="2700000" algn="tl">
                    <a:srgbClr val="000000">
                      <a:alpha val="43137"/>
                    </a:srgbClr>
                  </a:outerShdw>
                </a:effectLst>
              </a:rPr>
              <a:t>I </a:t>
            </a:r>
            <a:br>
              <a:rPr lang="en-US" sz="7200" dirty="0" smtClean="0">
                <a:solidFill>
                  <a:srgbClr val="C00000"/>
                </a:solidFill>
                <a:effectLst>
                  <a:outerShdw blurRad="38100" dist="38100" dir="2700000" algn="tl">
                    <a:srgbClr val="000000">
                      <a:alpha val="43137"/>
                    </a:srgbClr>
                  </a:outerShdw>
                </a:effectLst>
              </a:rPr>
            </a:br>
            <a:r>
              <a:rPr lang="en-US" sz="7200" dirty="0" smtClean="0">
                <a:solidFill>
                  <a:srgbClr val="C00000"/>
                </a:solidFill>
                <a:effectLst>
                  <a:outerShdw blurRad="38100" dist="38100" dir="2700000" algn="tl">
                    <a:srgbClr val="000000">
                      <a:alpha val="43137"/>
                    </a:srgbClr>
                  </a:outerShdw>
                </a:effectLst>
              </a:rPr>
              <a:t>couldn’t find the book!</a:t>
            </a:r>
            <a:endParaRPr lang="en-US" sz="7200" b="1" dirty="0">
              <a:solidFill>
                <a:srgbClr val="C0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dirty="0"/>
          </a:p>
        </p:txBody>
      </p:sp>
      <p:pic>
        <p:nvPicPr>
          <p:cNvPr id="71682" name="Picture 2" descr="C:\Users\Bransford\Pictures\AMA 1-10-SCANNED RECEIPTS\Albright.JPG"/>
          <p:cNvPicPr>
            <a:picLocks noChangeAspect="1" noChangeArrowheads="1"/>
          </p:cNvPicPr>
          <p:nvPr/>
        </p:nvPicPr>
        <p:blipFill>
          <a:blip r:embed="rId2" cstate="print"/>
          <a:srcRect/>
          <a:stretch>
            <a:fillRect/>
          </a:stretch>
        </p:blipFill>
        <p:spPr bwMode="auto">
          <a:xfrm>
            <a:off x="0" y="0"/>
            <a:ext cx="5142976"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447800"/>
          </a:xfrm>
          <a:solidFill>
            <a:srgbClr val="C00000"/>
          </a:solidFill>
        </p:spPr>
        <p:txBody>
          <a:bodyPr/>
          <a:lstStyle/>
          <a:p>
            <a:pPr algn="ctr"/>
            <a:r>
              <a:rPr lang="en-US" sz="4000" dirty="0" smtClean="0">
                <a:solidFill>
                  <a:schemeClr val="tx1"/>
                </a:solidFill>
              </a:rPr>
              <a:t>Dr. and Mrs. Leland </a:t>
            </a:r>
            <a:r>
              <a:rPr lang="en-US" sz="4000" dirty="0" smtClean="0">
                <a:solidFill>
                  <a:schemeClr val="tx1"/>
                </a:solidFill>
              </a:rPr>
              <a:t>Albright-</a:t>
            </a:r>
            <a:br>
              <a:rPr lang="en-US" sz="4000" dirty="0" smtClean="0">
                <a:solidFill>
                  <a:schemeClr val="tx1"/>
                </a:solidFill>
              </a:rPr>
            </a:br>
            <a:r>
              <a:rPr lang="en-US" sz="4000" dirty="0" smtClean="0">
                <a:solidFill>
                  <a:schemeClr val="tx1"/>
                </a:solidFill>
              </a:rPr>
              <a:t>a casual visit in 2002</a:t>
            </a:r>
            <a:endParaRPr lang="en-US" sz="40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66562" name="Picture 2" descr="C:\Users\Dick\Pictures\Central Jan. 2012\SAM_0361.JPG"/>
          <p:cNvPicPr>
            <a:picLocks noChangeAspect="1" noChangeArrowheads="1"/>
          </p:cNvPicPr>
          <p:nvPr/>
        </p:nvPicPr>
        <p:blipFill>
          <a:blip r:embed="rId3" cstate="print"/>
          <a:srcRect/>
          <a:stretch>
            <a:fillRect/>
          </a:stretch>
        </p:blipFill>
        <p:spPr bwMode="auto">
          <a:xfrm>
            <a:off x="1752600" y="1485901"/>
            <a:ext cx="7162800" cy="5372099"/>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66800"/>
            <a:ext cx="8077200" cy="1219200"/>
          </a:xfrm>
          <a:solidFill>
            <a:srgbClr val="C00000"/>
          </a:solidFill>
        </p:spPr>
        <p:txBody>
          <a:bodyPr>
            <a:normAutofit/>
          </a:bodyPr>
          <a:lstStyle/>
          <a:p>
            <a:pPr algn="ctr"/>
            <a:r>
              <a:rPr lang="en-US" dirty="0" smtClean="0">
                <a:solidFill>
                  <a:schemeClr val="tx1"/>
                </a:solidFill>
              </a:rPr>
              <a:t>Let me tell you about a few disabled young people-friends:</a:t>
            </a:r>
            <a:endParaRPr lang="en-US" dirty="0">
              <a:solidFill>
                <a:schemeClr val="tx1"/>
              </a:solidFill>
            </a:endParaRPr>
          </a:p>
        </p:txBody>
      </p:sp>
      <p:sp>
        <p:nvSpPr>
          <p:cNvPr id="3" name="Content Placeholder 2"/>
          <p:cNvSpPr>
            <a:spLocks noGrp="1"/>
          </p:cNvSpPr>
          <p:nvPr>
            <p:ph idx="1"/>
          </p:nvPr>
        </p:nvSpPr>
        <p:spPr>
          <a:xfrm>
            <a:off x="990600" y="2362200"/>
            <a:ext cx="7772400" cy="3733800"/>
          </a:xfrm>
        </p:spPr>
        <p:txBody>
          <a:bodyPr/>
          <a:lstStyle/>
          <a:p>
            <a:r>
              <a:rPr lang="en-US" b="1" dirty="0" smtClean="0">
                <a:solidFill>
                  <a:srgbClr val="C00000"/>
                </a:solidFill>
              </a:rPr>
              <a:t>Gladys</a:t>
            </a:r>
          </a:p>
          <a:p>
            <a:r>
              <a:rPr lang="en-US" b="1" dirty="0" smtClean="0">
                <a:solidFill>
                  <a:srgbClr val="C00000"/>
                </a:solidFill>
              </a:rPr>
              <a:t>Daisy</a:t>
            </a:r>
          </a:p>
          <a:p>
            <a:r>
              <a:rPr lang="en-US" b="1" dirty="0" smtClean="0">
                <a:solidFill>
                  <a:srgbClr val="C00000"/>
                </a:solidFill>
              </a:rPr>
              <a:t>Francesca</a:t>
            </a:r>
          </a:p>
          <a:p>
            <a:r>
              <a:rPr lang="en-US" b="1" dirty="0" smtClean="0">
                <a:solidFill>
                  <a:srgbClr val="C00000"/>
                </a:solidFill>
              </a:rPr>
              <a:t>Rebecca</a:t>
            </a:r>
          </a:p>
          <a:p>
            <a:r>
              <a:rPr lang="en-US" b="1" dirty="0" smtClean="0">
                <a:solidFill>
                  <a:srgbClr val="C00000"/>
                </a:solidFill>
              </a:rPr>
              <a:t>Baby John</a:t>
            </a:r>
          </a:p>
        </p:txBody>
      </p:sp>
      <p:pic>
        <p:nvPicPr>
          <p:cNvPr id="3075" name="Picture 3" descr="C:\Users\Dick\Pictures\Gladys + other SB\DSC01869.JPG"/>
          <p:cNvPicPr>
            <a:picLocks noChangeAspect="1" noChangeArrowheads="1"/>
          </p:cNvPicPr>
          <p:nvPr/>
        </p:nvPicPr>
        <p:blipFill>
          <a:blip r:embed="rId3" cstate="print"/>
          <a:srcRect/>
          <a:stretch>
            <a:fillRect/>
          </a:stretch>
        </p:blipFill>
        <p:spPr bwMode="auto">
          <a:xfrm>
            <a:off x="3352800" y="2438400"/>
            <a:ext cx="5598584" cy="419893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5181600" cy="1390650"/>
          </a:xfrm>
        </p:spPr>
        <p:txBody>
          <a:bodyPr>
            <a:normAutofit/>
          </a:bodyPr>
          <a:lstStyle/>
          <a:p>
            <a:endParaRPr lang="en-US" sz="7200" b="1" dirty="0"/>
          </a:p>
        </p:txBody>
      </p:sp>
      <p:sp>
        <p:nvSpPr>
          <p:cNvPr id="3" name="Subtitle 2"/>
          <p:cNvSpPr>
            <a:spLocks noGrp="1"/>
          </p:cNvSpPr>
          <p:nvPr>
            <p:ph type="subTitle" idx="1"/>
          </p:nvPr>
        </p:nvSpPr>
        <p:spPr>
          <a:xfrm>
            <a:off x="0" y="3352800"/>
            <a:ext cx="6705600" cy="3505200"/>
          </a:xfrm>
          <a:solidFill>
            <a:schemeClr val="tx1"/>
          </a:solidFill>
        </p:spPr>
        <p:txBody>
          <a:bodyPr>
            <a:normAutofit lnSpcReduction="10000"/>
          </a:bodyPr>
          <a:lstStyle/>
          <a:p>
            <a:r>
              <a:rPr lang="en-US" sz="6600" b="1" dirty="0" smtClean="0">
                <a:solidFill>
                  <a:srgbClr val="C00000"/>
                </a:solidFill>
              </a:rPr>
              <a:t>1953 – Saved</a:t>
            </a:r>
          </a:p>
          <a:p>
            <a:r>
              <a:rPr lang="en-US" sz="6600" b="1" dirty="0" smtClean="0">
                <a:solidFill>
                  <a:srgbClr val="C00000"/>
                </a:solidFill>
              </a:rPr>
              <a:t>1964 – Met Millie</a:t>
            </a:r>
          </a:p>
          <a:p>
            <a:r>
              <a:rPr lang="en-US" sz="6600" b="1" dirty="0" smtClean="0">
                <a:solidFill>
                  <a:srgbClr val="C00000"/>
                </a:solidFill>
              </a:rPr>
              <a:t>1965 – Married</a:t>
            </a:r>
          </a:p>
          <a:p>
            <a:endParaRPr lang="en-US" dirty="0"/>
          </a:p>
        </p:txBody>
      </p:sp>
      <p:pic>
        <p:nvPicPr>
          <p:cNvPr id="2050" name="Picture 2" descr="C:\Users\Bransford\Pictures\Old Family Pictures\wedding\Marriage-Millie and Dick 1965.JPG"/>
          <p:cNvPicPr>
            <a:picLocks noChangeAspect="1" noChangeArrowheads="1"/>
          </p:cNvPicPr>
          <p:nvPr/>
        </p:nvPicPr>
        <p:blipFill>
          <a:blip r:embed="rId2" cstate="print">
            <a:lum contrast="20000"/>
          </a:blip>
          <a:srcRect/>
          <a:stretch>
            <a:fillRect/>
          </a:stretch>
        </p:blipFill>
        <p:spPr bwMode="auto">
          <a:xfrm>
            <a:off x="0" y="-44690"/>
            <a:ext cx="5257800" cy="339749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Dick\Pictures\Central Jan. 2012\IMG_0961.JPG"/>
          <p:cNvPicPr>
            <a:picLocks noChangeAspect="1" noChangeArrowheads="1"/>
          </p:cNvPicPr>
          <p:nvPr/>
        </p:nvPicPr>
        <p:blipFill>
          <a:blip r:embed="rId3" cstate="print"/>
          <a:srcRect/>
          <a:stretch>
            <a:fillRect/>
          </a:stretch>
        </p:blipFill>
        <p:spPr bwMode="auto">
          <a:xfrm>
            <a:off x="1" y="0"/>
            <a:ext cx="9144000" cy="685846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19200"/>
            <a:ext cx="8077200" cy="1143000"/>
          </a:xfrm>
          <a:solidFill>
            <a:srgbClr val="C00000"/>
          </a:solidFill>
        </p:spPr>
        <p:txBody>
          <a:bodyPr>
            <a:normAutofit/>
          </a:bodyPr>
          <a:lstStyle/>
          <a:p>
            <a:pPr algn="ctr"/>
            <a:r>
              <a:rPr lang="en-US" sz="5400" dirty="0" smtClean="0">
                <a:solidFill>
                  <a:schemeClr val="tx1"/>
                </a:solidFill>
              </a:rPr>
              <a:t>Patients had come from:</a:t>
            </a:r>
            <a:endParaRPr lang="en-US" sz="5400" dirty="0">
              <a:solidFill>
                <a:schemeClr val="tx1"/>
              </a:solidFill>
            </a:endParaRPr>
          </a:p>
        </p:txBody>
      </p:sp>
      <p:sp>
        <p:nvSpPr>
          <p:cNvPr id="3" name="Content Placeholder 2"/>
          <p:cNvSpPr>
            <a:spLocks noGrp="1"/>
          </p:cNvSpPr>
          <p:nvPr>
            <p:ph sz="half" idx="1"/>
          </p:nvPr>
        </p:nvSpPr>
        <p:spPr>
          <a:xfrm>
            <a:off x="0" y="2362200"/>
            <a:ext cx="2514600" cy="4114800"/>
          </a:xfrm>
          <a:solidFill>
            <a:schemeClr val="tx2"/>
          </a:solidFill>
        </p:spPr>
        <p:txBody>
          <a:bodyPr/>
          <a:lstStyle/>
          <a:p>
            <a:r>
              <a:rPr lang="en-US" b="1" dirty="0" smtClean="0"/>
              <a:t>*Senegal</a:t>
            </a:r>
          </a:p>
          <a:p>
            <a:r>
              <a:rPr lang="en-US" b="1" dirty="0" smtClean="0"/>
              <a:t>*Sierra  Leone</a:t>
            </a:r>
          </a:p>
          <a:p>
            <a:r>
              <a:rPr lang="en-US" b="1" dirty="0" smtClean="0"/>
              <a:t>*Guinea</a:t>
            </a:r>
          </a:p>
          <a:p>
            <a:r>
              <a:rPr lang="en-US" b="1" dirty="0" smtClean="0"/>
              <a:t>*Sudan</a:t>
            </a:r>
          </a:p>
          <a:p>
            <a:r>
              <a:rPr lang="en-US" b="1" dirty="0" smtClean="0"/>
              <a:t>*Somalia</a:t>
            </a:r>
          </a:p>
          <a:p>
            <a:r>
              <a:rPr lang="en-US" b="1" dirty="0" smtClean="0"/>
              <a:t>*Ethiopia</a:t>
            </a:r>
          </a:p>
          <a:p>
            <a:r>
              <a:rPr lang="en-US" b="1" dirty="0" smtClean="0"/>
              <a:t>*Somaliland</a:t>
            </a:r>
            <a:endParaRPr lang="en-US" b="1" dirty="0"/>
          </a:p>
        </p:txBody>
      </p:sp>
      <p:sp>
        <p:nvSpPr>
          <p:cNvPr id="4" name="Content Placeholder 3"/>
          <p:cNvSpPr>
            <a:spLocks noGrp="1"/>
          </p:cNvSpPr>
          <p:nvPr>
            <p:ph sz="half" idx="2"/>
          </p:nvPr>
        </p:nvSpPr>
        <p:spPr>
          <a:xfrm>
            <a:off x="2590800" y="2362200"/>
            <a:ext cx="2743200" cy="4114800"/>
          </a:xfrm>
          <a:solidFill>
            <a:schemeClr val="tx2"/>
          </a:solidFill>
        </p:spPr>
        <p:txBody>
          <a:bodyPr/>
          <a:lstStyle/>
          <a:p>
            <a:r>
              <a:rPr lang="en-US" b="1" dirty="0" smtClean="0"/>
              <a:t>*Uganda</a:t>
            </a:r>
          </a:p>
          <a:p>
            <a:r>
              <a:rPr lang="en-US" b="1" dirty="0" smtClean="0"/>
              <a:t>*Burundi</a:t>
            </a:r>
          </a:p>
          <a:p>
            <a:r>
              <a:rPr lang="en-US" b="1" dirty="0" smtClean="0"/>
              <a:t>*Tanzania</a:t>
            </a:r>
          </a:p>
          <a:p>
            <a:r>
              <a:rPr lang="en-US" b="1" dirty="0" smtClean="0"/>
              <a:t>*Comoro </a:t>
            </a:r>
          </a:p>
          <a:p>
            <a:r>
              <a:rPr lang="en-US" b="1" dirty="0" smtClean="0"/>
              <a:t>   Islands</a:t>
            </a:r>
          </a:p>
          <a:p>
            <a:r>
              <a:rPr lang="en-US" b="1" dirty="0" smtClean="0"/>
              <a:t>*Mozambique</a:t>
            </a:r>
          </a:p>
          <a:p>
            <a:r>
              <a:rPr lang="en-US" b="1" dirty="0" smtClean="0"/>
              <a:t>*DRC</a:t>
            </a:r>
          </a:p>
          <a:p>
            <a:r>
              <a:rPr lang="en-US" b="1" dirty="0" smtClean="0"/>
              <a:t>*Liberia</a:t>
            </a:r>
            <a:endParaRPr lang="en-US" b="1" dirty="0"/>
          </a:p>
        </p:txBody>
      </p:sp>
      <p:pic>
        <p:nvPicPr>
          <p:cNvPr id="5" name="Picture 4" descr="Map africa_pol_2003"/>
          <p:cNvPicPr>
            <a:picLocks noChangeAspect="1" noChangeArrowheads="1"/>
          </p:cNvPicPr>
          <p:nvPr/>
        </p:nvPicPr>
        <p:blipFill>
          <a:blip r:embed="rId3" cstate="print"/>
          <a:srcRect/>
          <a:stretch>
            <a:fillRect/>
          </a:stretch>
        </p:blipFill>
        <p:spPr bwMode="auto">
          <a:xfrm>
            <a:off x="5410200" y="2286000"/>
            <a:ext cx="3516313" cy="4293368"/>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Organized\Pictures- Patients\Pictures Lamu Rob 115.jpg"/>
          <p:cNvPicPr>
            <a:picLocks noChangeAspect="1" noChangeArrowheads="1"/>
          </p:cNvPicPr>
          <p:nvPr/>
        </p:nvPicPr>
        <p:blipFill>
          <a:blip r:embed="rId3" cstate="print"/>
          <a:srcRect/>
          <a:stretch>
            <a:fillRect/>
          </a:stretch>
        </p:blipFill>
        <p:spPr bwMode="auto">
          <a:xfrm>
            <a:off x="-50800" y="0"/>
            <a:ext cx="9144000" cy="6858000"/>
          </a:xfrm>
          <a:prstGeom prst="rect">
            <a:avLst/>
          </a:prstGeom>
          <a:noFill/>
        </p:spPr>
      </p:pic>
      <p:sp>
        <p:nvSpPr>
          <p:cNvPr id="2" name="Title 1"/>
          <p:cNvSpPr>
            <a:spLocks noGrp="1"/>
          </p:cNvSpPr>
          <p:nvPr>
            <p:ph type="title"/>
          </p:nvPr>
        </p:nvSpPr>
        <p:spPr>
          <a:xfrm>
            <a:off x="4114800" y="1"/>
            <a:ext cx="5029199" cy="1371599"/>
          </a:xfrm>
          <a:solidFill>
            <a:srgbClr val="C00000"/>
          </a:solidFill>
        </p:spPr>
        <p:txBody>
          <a:bodyPr>
            <a:normAutofit fontScale="90000"/>
          </a:bodyPr>
          <a:lstStyle/>
          <a:p>
            <a:pPr algn="ctr"/>
            <a:r>
              <a:rPr lang="en-US" sz="9600" dirty="0" smtClean="0">
                <a:solidFill>
                  <a:schemeClr val="tx1"/>
                </a:solidFill>
              </a:rPr>
              <a:t>Why?</a:t>
            </a:r>
            <a:endParaRPr lang="en-US" sz="9600" dirty="0">
              <a:solidFill>
                <a:schemeClr val="tx1"/>
              </a:solidFill>
            </a:endParaRPr>
          </a:p>
        </p:txBody>
      </p:sp>
      <p:sp>
        <p:nvSpPr>
          <p:cNvPr id="3" name="Text Placeholder 2"/>
          <p:cNvSpPr>
            <a:spLocks noGrp="1"/>
          </p:cNvSpPr>
          <p:nvPr>
            <p:ph type="body" idx="1"/>
          </p:nvPr>
        </p:nvSpPr>
        <p:spPr>
          <a:xfrm>
            <a:off x="1371600" y="381000"/>
            <a:ext cx="2286000" cy="1500187"/>
          </a:xfrm>
        </p:spPr>
        <p:txBody>
          <a:bodyPr/>
          <a:lstStyle/>
          <a:p>
            <a:endParaRPr lang="en-US" dirty="0">
              <a:solidFill>
                <a:srgbClr val="A5002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0"/>
            <a:ext cx="3352800" cy="1066800"/>
          </a:xfrm>
          <a:solidFill>
            <a:srgbClr val="A50021"/>
          </a:solidFill>
        </p:spPr>
        <p:txBody>
          <a:bodyPr/>
          <a:lstStyle/>
          <a:p>
            <a:pPr algn="ctr"/>
            <a:r>
              <a:rPr lang="en-US" sz="8000" dirty="0" smtClean="0">
                <a:solidFill>
                  <a:schemeClr val="tx1"/>
                </a:solidFill>
              </a:rPr>
              <a:t>Why?</a:t>
            </a:r>
            <a:endParaRPr lang="en-US" sz="8000" dirty="0">
              <a:solidFill>
                <a:schemeClr val="tx1"/>
              </a:solidFill>
            </a:endParaRPr>
          </a:p>
        </p:txBody>
      </p:sp>
      <p:sp>
        <p:nvSpPr>
          <p:cNvPr id="3" name="Content Placeholder 2"/>
          <p:cNvSpPr>
            <a:spLocks noGrp="1"/>
          </p:cNvSpPr>
          <p:nvPr>
            <p:ph idx="1"/>
          </p:nvPr>
        </p:nvSpPr>
        <p:spPr>
          <a:xfrm>
            <a:off x="0" y="2209800"/>
            <a:ext cx="9144000" cy="4419600"/>
          </a:xfrm>
          <a:solidFill>
            <a:schemeClr val="tx2"/>
          </a:solidFill>
        </p:spPr>
        <p:txBody>
          <a:bodyPr/>
          <a:lstStyle/>
          <a:p>
            <a:r>
              <a:rPr lang="en-US" sz="4400" b="1" dirty="0" smtClean="0"/>
              <a:t>1. There was, and is, </a:t>
            </a:r>
          </a:p>
          <a:p>
            <a:r>
              <a:rPr lang="en-US" sz="4400" b="1" dirty="0" smtClean="0"/>
              <a:t>nearly </a:t>
            </a:r>
            <a:r>
              <a:rPr lang="en-US" sz="4400" b="1" u="sng" dirty="0" smtClean="0">
                <a:solidFill>
                  <a:srgbClr val="A50021"/>
                </a:solidFill>
              </a:rPr>
              <a:t>no care </a:t>
            </a:r>
          </a:p>
          <a:p>
            <a:r>
              <a:rPr lang="en-US" sz="4400" b="1" u="sng" dirty="0" smtClean="0">
                <a:solidFill>
                  <a:srgbClr val="A50021"/>
                </a:solidFill>
              </a:rPr>
              <a:t>available </a:t>
            </a:r>
            <a:r>
              <a:rPr lang="en-US" sz="4400" b="1" dirty="0" smtClean="0"/>
              <a:t>for the disabled in Africa.</a:t>
            </a:r>
          </a:p>
          <a:p>
            <a:r>
              <a:rPr lang="en-US" sz="4400" b="1" dirty="0" smtClean="0"/>
              <a:t>2. AND, most of the disabled are </a:t>
            </a:r>
            <a:r>
              <a:rPr lang="en-US" sz="4400" b="1" u="sng" dirty="0" smtClean="0">
                <a:solidFill>
                  <a:srgbClr val="A50021"/>
                </a:solidFill>
              </a:rPr>
              <a:t>just too poor</a:t>
            </a:r>
            <a:r>
              <a:rPr lang="en-US" sz="4400" b="1" dirty="0" smtClean="0">
                <a:solidFill>
                  <a:srgbClr val="A50021"/>
                </a:solidFill>
              </a:rPr>
              <a:t> </a:t>
            </a:r>
            <a:r>
              <a:rPr lang="en-US" sz="4400" b="1" dirty="0" smtClean="0">
                <a:solidFill>
                  <a:schemeClr val="bg1"/>
                </a:solidFill>
              </a:rPr>
              <a:t>to be able to access care, if it were available.</a:t>
            </a:r>
            <a:endParaRPr lang="en-US" sz="4400" b="1" dirty="0">
              <a:solidFill>
                <a:srgbClr val="A50021"/>
              </a:solidFill>
            </a:endParaRPr>
          </a:p>
        </p:txBody>
      </p:sp>
      <p:pic>
        <p:nvPicPr>
          <p:cNvPr id="62466" name="Picture 2" descr="C:\Users\Dick\Pictures\Joytown-2009\IMG_3638.JPG"/>
          <p:cNvPicPr>
            <a:picLocks noChangeAspect="1" noChangeArrowheads="1"/>
          </p:cNvPicPr>
          <p:nvPr/>
        </p:nvPicPr>
        <p:blipFill>
          <a:blip r:embed="rId3" cstate="print"/>
          <a:srcRect/>
          <a:stretch>
            <a:fillRect/>
          </a:stretch>
        </p:blipFill>
        <p:spPr bwMode="auto">
          <a:xfrm>
            <a:off x="6572250" y="228600"/>
            <a:ext cx="2571750" cy="3429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76200" y="0"/>
            <a:ext cx="5791200" cy="6858000"/>
          </a:xfrm>
          <a:solidFill>
            <a:srgbClr val="C00000"/>
          </a:solidFill>
          <a:ln w="76200">
            <a:solidFill>
              <a:schemeClr val="tx1"/>
            </a:solidFill>
          </a:ln>
        </p:spPr>
        <p:txBody>
          <a:bodyPr/>
          <a:lstStyle/>
          <a:p>
            <a:pPr algn="ctr" eaLnBrk="1" hangingPunct="1">
              <a:defRPr/>
            </a:pPr>
            <a:r>
              <a:rPr lang="en-US" sz="6000" b="1" dirty="0">
                <a:solidFill>
                  <a:schemeClr val="tx1"/>
                </a:solidFill>
              </a:rPr>
              <a:t>“NO HOSPITAL OF THIS KIND BETWEEN</a:t>
            </a:r>
            <a:br>
              <a:rPr lang="en-US" sz="6000" b="1" dirty="0">
                <a:solidFill>
                  <a:schemeClr val="tx1"/>
                </a:solidFill>
              </a:rPr>
            </a:br>
            <a:r>
              <a:rPr lang="en-US" sz="6000" b="1" dirty="0">
                <a:solidFill>
                  <a:schemeClr val="tx1"/>
                </a:solidFill>
              </a:rPr>
              <a:t>CAIRO</a:t>
            </a:r>
            <a:br>
              <a:rPr lang="en-US" sz="6000" b="1" dirty="0">
                <a:solidFill>
                  <a:schemeClr val="tx1"/>
                </a:solidFill>
              </a:rPr>
            </a:br>
            <a:r>
              <a:rPr lang="en-US" sz="6000" b="1" dirty="0">
                <a:solidFill>
                  <a:schemeClr val="tx1"/>
                </a:solidFill>
              </a:rPr>
              <a:t>AND</a:t>
            </a:r>
            <a:br>
              <a:rPr lang="en-US" sz="6000" b="1" dirty="0">
                <a:solidFill>
                  <a:schemeClr val="tx1"/>
                </a:solidFill>
              </a:rPr>
            </a:br>
            <a:r>
              <a:rPr lang="en-US" sz="6000" b="1" dirty="0">
                <a:solidFill>
                  <a:schemeClr val="tx1"/>
                </a:solidFill>
              </a:rPr>
              <a:t>CAPE TOWN!”</a:t>
            </a:r>
          </a:p>
        </p:txBody>
      </p:sp>
      <p:sp>
        <p:nvSpPr>
          <p:cNvPr id="240643" name="Rectangle 3"/>
          <p:cNvSpPr>
            <a:spLocks noGrp="1" noRot="1" noChangeArrowheads="1"/>
          </p:cNvSpPr>
          <p:nvPr>
            <p:ph type="body" idx="1"/>
          </p:nvPr>
        </p:nvSpPr>
        <p:spPr>
          <a:xfrm flipH="1" flipV="1">
            <a:off x="8686800" y="6126163"/>
            <a:ext cx="152400" cy="122237"/>
          </a:xfrm>
        </p:spPr>
        <p:txBody>
          <a:bodyPr/>
          <a:lstStyle/>
          <a:p>
            <a:pPr eaLnBrk="1" hangingPunct="1">
              <a:lnSpc>
                <a:spcPct val="80000"/>
              </a:lnSpc>
              <a:defRPr/>
            </a:pPr>
            <a:endParaRPr lang="en-US" sz="800"/>
          </a:p>
        </p:txBody>
      </p:sp>
      <p:pic>
        <p:nvPicPr>
          <p:cNvPr id="117764" name="Picture 4" descr="Map africa_pol_2003"/>
          <p:cNvPicPr>
            <a:picLocks noChangeAspect="1" noChangeArrowheads="1"/>
          </p:cNvPicPr>
          <p:nvPr/>
        </p:nvPicPr>
        <p:blipFill>
          <a:blip r:embed="rId3" cstate="print"/>
          <a:srcRect/>
          <a:stretch>
            <a:fillRect/>
          </a:stretch>
        </p:blipFill>
        <p:spPr bwMode="auto">
          <a:xfrm>
            <a:off x="5711825" y="1524000"/>
            <a:ext cx="3432175" cy="41910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tx1"/>
          </a:solidFill>
        </p:spPr>
        <p:txBody>
          <a:bodyPr>
            <a:noAutofit/>
          </a:bodyPr>
          <a:lstStyle/>
          <a:p>
            <a:pPr algn="ctr"/>
            <a:r>
              <a:rPr lang="en-US" sz="9600" b="1" dirty="0" smtClean="0">
                <a:solidFill>
                  <a:srgbClr val="A50021"/>
                </a:solidFill>
              </a:rPr>
              <a:t>Disabled</a:t>
            </a:r>
            <a:endParaRPr lang="en-US" sz="9600" b="1" dirty="0">
              <a:solidFill>
                <a:srgbClr val="A50021"/>
              </a:solidFill>
            </a:endParaRPr>
          </a:p>
        </p:txBody>
      </p:sp>
      <p:sp>
        <p:nvSpPr>
          <p:cNvPr id="3" name="Content Placeholder 2"/>
          <p:cNvSpPr>
            <a:spLocks noGrp="1"/>
          </p:cNvSpPr>
          <p:nvPr>
            <p:ph idx="1"/>
          </p:nvPr>
        </p:nvSpPr>
        <p:spPr>
          <a:xfrm>
            <a:off x="76200" y="1295400"/>
            <a:ext cx="8991600" cy="4343400"/>
          </a:xfrm>
          <a:solidFill>
            <a:srgbClr val="C00000"/>
          </a:solidFill>
        </p:spPr>
        <p:txBody>
          <a:bodyPr>
            <a:noAutofit/>
          </a:bodyPr>
          <a:lstStyle/>
          <a:p>
            <a:pPr>
              <a:buClr>
                <a:srgbClr val="A50021"/>
              </a:buClr>
              <a:buFont typeface="Courier New" pitchFamily="49" charset="0"/>
              <a:buChar char="o"/>
            </a:pPr>
            <a:r>
              <a:rPr lang="en-US" sz="4000" b="1" dirty="0" smtClean="0">
                <a:solidFill>
                  <a:schemeClr val="tx1"/>
                </a:solidFill>
              </a:rPr>
              <a:t>-</a:t>
            </a:r>
            <a:r>
              <a:rPr lang="en-US" sz="3600" b="1" dirty="0" smtClean="0">
                <a:solidFill>
                  <a:schemeClr val="tx1"/>
                </a:solidFill>
              </a:rPr>
              <a:t>3-10% of those in the developing world</a:t>
            </a:r>
          </a:p>
          <a:p>
            <a:pPr>
              <a:buClr>
                <a:srgbClr val="A50021"/>
              </a:buClr>
              <a:buFont typeface="Courier New" pitchFamily="49" charset="0"/>
              <a:buChar char="o"/>
            </a:pPr>
            <a:r>
              <a:rPr lang="en-US" sz="3600" b="1" dirty="0" smtClean="0">
                <a:solidFill>
                  <a:schemeClr val="tx1"/>
                </a:solidFill>
              </a:rPr>
              <a:t>-ONE BILLION people in Africa, </a:t>
            </a:r>
          </a:p>
          <a:p>
            <a:pPr>
              <a:buClr>
                <a:srgbClr val="A50021"/>
              </a:buClr>
              <a:buNone/>
            </a:pPr>
            <a:r>
              <a:rPr lang="en-US" sz="3600" b="1" dirty="0" smtClean="0">
                <a:solidFill>
                  <a:schemeClr val="tx1"/>
                </a:solidFill>
              </a:rPr>
              <a:t>	</a:t>
            </a:r>
            <a:r>
              <a:rPr lang="en-US" sz="3600" b="1" dirty="0" err="1" smtClean="0">
                <a:solidFill>
                  <a:schemeClr val="tx1"/>
                </a:solidFill>
              </a:rPr>
              <a:t>i.e</a:t>
            </a:r>
            <a:r>
              <a:rPr lang="en-US" sz="3600" b="1" dirty="0" smtClean="0">
                <a:solidFill>
                  <a:schemeClr val="tx1"/>
                </a:solidFill>
              </a:rPr>
              <a:t>  </a:t>
            </a:r>
            <a:r>
              <a:rPr lang="en-US" sz="3600" b="1" u="sng" dirty="0" smtClean="0">
                <a:solidFill>
                  <a:schemeClr val="tx1"/>
                </a:solidFill>
                <a:effectLst>
                  <a:outerShdw blurRad="38100" dist="38100" dir="2700000" algn="tl">
                    <a:srgbClr val="000000">
                      <a:alpha val="43137"/>
                    </a:srgbClr>
                  </a:outerShdw>
                </a:effectLst>
              </a:rPr>
              <a:t>30-100,000,000 disabled</a:t>
            </a:r>
          </a:p>
          <a:p>
            <a:pPr>
              <a:buClr>
                <a:srgbClr val="A50021"/>
              </a:buClr>
              <a:buFont typeface="Courier New" pitchFamily="49" charset="0"/>
              <a:buChar char="o"/>
            </a:pPr>
            <a:r>
              <a:rPr lang="en-US" sz="3600" b="1" dirty="0" smtClean="0">
                <a:solidFill>
                  <a:schemeClr val="tx1"/>
                </a:solidFill>
              </a:rPr>
              <a:t>-Disabled includes those with club feet, polio, cleft lips/palates, burn contractures, hypospadias, hydrocephalus, spina bifida, seizures, blind, CP, etc</a:t>
            </a:r>
            <a:r>
              <a:rPr lang="en-US" sz="4000" b="1" dirty="0" smtClean="0">
                <a:solidFill>
                  <a:schemeClr val="tx1"/>
                </a:solidFill>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2743200"/>
          </a:xfrm>
          <a:solidFill>
            <a:schemeClr val="tx1"/>
          </a:solidFill>
        </p:spPr>
        <p:txBody>
          <a:bodyPr>
            <a:noAutofit/>
          </a:bodyPr>
          <a:lstStyle/>
          <a:p>
            <a:pPr algn="ctr"/>
            <a:r>
              <a:rPr lang="en-US" sz="5400" b="1" dirty="0" smtClean="0">
                <a:solidFill>
                  <a:srgbClr val="C00000"/>
                </a:solidFill>
              </a:rPr>
              <a:t>What are the possible spiritual implications of working with the disabled?</a:t>
            </a:r>
            <a:endParaRPr lang="en-US" sz="5400" b="1" dirty="0">
              <a:solidFill>
                <a:srgbClr val="C00000"/>
              </a:solidFill>
            </a:endParaRPr>
          </a:p>
        </p:txBody>
      </p:sp>
      <p:sp>
        <p:nvSpPr>
          <p:cNvPr id="4" name="Content Placeholder 3"/>
          <p:cNvSpPr>
            <a:spLocks noGrp="1"/>
          </p:cNvSpPr>
          <p:nvPr>
            <p:ph sz="quarter" idx="2"/>
          </p:nvPr>
        </p:nvSpPr>
        <p:spPr>
          <a:xfrm>
            <a:off x="381000" y="4038600"/>
            <a:ext cx="4572000" cy="2667000"/>
          </a:xfrm>
          <a:solidFill>
            <a:srgbClr val="C00000"/>
          </a:solidFill>
          <a:ln w="28575">
            <a:solidFill>
              <a:srgbClr val="C00000"/>
            </a:solidFill>
          </a:ln>
        </p:spPr>
        <p:txBody>
          <a:bodyPr/>
          <a:lstStyle/>
          <a:p>
            <a:pPr algn="ctr"/>
            <a:r>
              <a:rPr lang="en-US" b="1" dirty="0" smtClean="0">
                <a:solidFill>
                  <a:schemeClr val="tx1"/>
                </a:solidFill>
              </a:rPr>
              <a:t>In 2006 Mercy suggested that we train “disciplers”. Now, 2012, there are &gt;300 DISCIPLERS.</a:t>
            </a:r>
            <a:endParaRPr lang="en-US" b="1" dirty="0">
              <a:solidFill>
                <a:schemeClr val="tx1"/>
              </a:solidFill>
            </a:endParaRPr>
          </a:p>
        </p:txBody>
      </p:sp>
      <p:sp>
        <p:nvSpPr>
          <p:cNvPr id="5" name="Content Placeholder 4"/>
          <p:cNvSpPr>
            <a:spLocks noGrp="1"/>
          </p:cNvSpPr>
          <p:nvPr>
            <p:ph sz="quarter" idx="3"/>
          </p:nvPr>
        </p:nvSpPr>
        <p:spPr>
          <a:xfrm>
            <a:off x="381000" y="3124200"/>
            <a:ext cx="4572000" cy="685800"/>
          </a:xfrm>
          <a:solidFill>
            <a:srgbClr val="C00000"/>
          </a:solidFill>
          <a:ln w="28575">
            <a:solidFill>
              <a:srgbClr val="C00000"/>
            </a:solidFill>
          </a:ln>
        </p:spPr>
        <p:txBody>
          <a:bodyPr/>
          <a:lstStyle/>
          <a:p>
            <a:pPr algn="ctr"/>
            <a:r>
              <a:rPr lang="en-US" b="1" dirty="0" smtClean="0">
                <a:solidFill>
                  <a:schemeClr val="tx1"/>
                </a:solidFill>
              </a:rPr>
              <a:t>BKKH opened in 2004</a:t>
            </a:r>
            <a:endParaRPr lang="en-US" b="1" dirty="0">
              <a:solidFill>
                <a:schemeClr val="tx1"/>
              </a:solidFill>
            </a:endParaRPr>
          </a:p>
        </p:txBody>
      </p:sp>
      <p:sp>
        <p:nvSpPr>
          <p:cNvPr id="6" name="Content Placeholder 5"/>
          <p:cNvSpPr>
            <a:spLocks noGrp="1"/>
          </p:cNvSpPr>
          <p:nvPr>
            <p:ph sz="quarter" idx="4"/>
          </p:nvPr>
        </p:nvSpPr>
        <p:spPr>
          <a:xfrm>
            <a:off x="5257800" y="3276600"/>
            <a:ext cx="3657600" cy="3352800"/>
          </a:xfrm>
          <a:solidFill>
            <a:srgbClr val="FFFF00"/>
          </a:solidFill>
          <a:ln w="28575">
            <a:solidFill>
              <a:srgbClr val="C00000"/>
            </a:solidFill>
          </a:ln>
        </p:spPr>
        <p:txBody>
          <a:bodyPr>
            <a:normAutofit lnSpcReduction="10000"/>
          </a:bodyPr>
          <a:lstStyle/>
          <a:p>
            <a:pPr algn="ctr">
              <a:buNone/>
            </a:pPr>
            <a:r>
              <a:rPr lang="en-US" b="1" dirty="0" smtClean="0"/>
              <a:t>Saved:</a:t>
            </a:r>
          </a:p>
          <a:p>
            <a:pPr algn="ctr">
              <a:buNone/>
            </a:pPr>
            <a:r>
              <a:rPr lang="en-US" b="1" dirty="0" smtClean="0"/>
              <a:t>2010 ~5,000</a:t>
            </a:r>
          </a:p>
          <a:p>
            <a:pPr algn="ctr">
              <a:buNone/>
            </a:pPr>
            <a:r>
              <a:rPr lang="en-US" b="1" dirty="0" smtClean="0"/>
              <a:t>2011~7,000</a:t>
            </a:r>
          </a:p>
          <a:p>
            <a:pPr algn="ctr">
              <a:buNone/>
            </a:pPr>
            <a:r>
              <a:rPr lang="en-US" b="1" dirty="0" smtClean="0"/>
              <a:t>Think of what this could mean for </a:t>
            </a:r>
            <a:r>
              <a:rPr lang="en-US" sz="4800" b="1" dirty="0" smtClean="0">
                <a:solidFill>
                  <a:srgbClr val="A50021"/>
                </a:solidFill>
              </a:rPr>
              <a:t>AFRICA</a:t>
            </a:r>
            <a:r>
              <a:rPr lang="en-US" sz="4800" b="1" dirty="0" smtClean="0"/>
              <a:t>!</a:t>
            </a:r>
            <a:endParaRPr lang="en-US" sz="4800" b="1" dirty="0"/>
          </a:p>
        </p:txBody>
      </p:sp>
      <p:sp>
        <p:nvSpPr>
          <p:cNvPr id="8" name="Content Placeholder 7"/>
          <p:cNvSpPr>
            <a:spLocks noGrp="1"/>
          </p:cNvSpPr>
          <p:nvPr>
            <p:ph sz="quarter" idx="1"/>
          </p:nvPr>
        </p:nvSpPr>
        <p:spPr>
          <a:xfrm>
            <a:off x="-457200" y="3429000"/>
            <a:ext cx="228600" cy="876300"/>
          </a:xfrm>
        </p:spPr>
        <p:txBody>
          <a:bodyP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rot="10800000" flipV="1">
            <a:off x="0" y="1173482"/>
            <a:ext cx="1524000" cy="5836918"/>
          </a:xfrm>
          <a:solidFill>
            <a:srgbClr val="C00000"/>
          </a:solidFill>
        </p:spPr>
        <p:txBody>
          <a:bodyPr/>
          <a:lstStyle/>
          <a:p>
            <a:pPr algn="ctr"/>
            <a:r>
              <a:rPr lang="en-US" sz="3600" dirty="0" smtClean="0">
                <a:solidFill>
                  <a:schemeClr val="tx1"/>
                </a:solidFill>
                <a:effectLst>
                  <a:outerShdw blurRad="38100" dist="38100" dir="2700000" algn="tl">
                    <a:srgbClr val="000000">
                      <a:alpha val="43137"/>
                    </a:srgbClr>
                  </a:outerShdw>
                </a:effectLst>
              </a:rPr>
              <a:t>D</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I</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S</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C</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I</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P</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L</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E</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R</a:t>
            </a:r>
            <a:br>
              <a:rPr lang="en-US" sz="3600"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S</a:t>
            </a:r>
            <a:endParaRPr lang="en-US" sz="36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0" y="0"/>
            <a:ext cx="4876800" cy="1447800"/>
          </a:xfrm>
          <a:solidFill>
            <a:srgbClr val="C00000"/>
          </a:solidFill>
        </p:spPr>
        <p:txBody>
          <a:bodyPr/>
          <a:lstStyle/>
          <a:p>
            <a:pPr algn="ctr">
              <a:buNone/>
            </a:pPr>
            <a:r>
              <a:rPr lang="en-US" sz="4400" b="1" dirty="0" smtClean="0">
                <a:solidFill>
                  <a:schemeClr val="tx1"/>
                </a:solidFill>
              </a:rPr>
              <a:t>MERCY </a:t>
            </a:r>
          </a:p>
          <a:p>
            <a:pPr algn="ctr">
              <a:buNone/>
            </a:pPr>
            <a:r>
              <a:rPr lang="en-US" sz="4000" b="1" dirty="0" smtClean="0">
                <a:solidFill>
                  <a:schemeClr val="tx1"/>
                </a:solidFill>
              </a:rPr>
              <a:t>+</a:t>
            </a:r>
            <a:endParaRPr lang="en-US" sz="4000" b="1" dirty="0">
              <a:solidFill>
                <a:schemeClr val="tx1"/>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a:xfrm>
            <a:off x="2590800" y="4305300"/>
            <a:ext cx="2590800" cy="1790700"/>
          </a:xfrm>
        </p:spPr>
        <p:txBody>
          <a:bodyPr/>
          <a:lstStyle/>
          <a:p>
            <a:endParaRPr lang="en-US" dirty="0"/>
          </a:p>
        </p:txBody>
      </p:sp>
      <p:sp>
        <p:nvSpPr>
          <p:cNvPr id="6" name="Content Placeholder 5"/>
          <p:cNvSpPr>
            <a:spLocks noGrp="1"/>
          </p:cNvSpPr>
          <p:nvPr>
            <p:ph sz="quarter" idx="4"/>
          </p:nvPr>
        </p:nvSpPr>
        <p:spPr>
          <a:xfrm>
            <a:off x="6324600" y="4305300"/>
            <a:ext cx="2819400" cy="2552700"/>
          </a:xfrm>
          <a:solidFill>
            <a:schemeClr val="tx2"/>
          </a:solidFill>
        </p:spPr>
        <p:txBody>
          <a:bodyPr/>
          <a:lstStyle/>
          <a:p>
            <a:pPr algn="ctr"/>
            <a:r>
              <a:rPr lang="en-US" sz="4000" b="1" dirty="0" smtClean="0"/>
              <a:t>2010 - ~5,000 new believers</a:t>
            </a:r>
            <a:endParaRPr lang="en-US" sz="4000" b="1" dirty="0"/>
          </a:p>
        </p:txBody>
      </p:sp>
      <p:pic>
        <p:nvPicPr>
          <p:cNvPr id="84994" name="Picture 2" descr="C:\Users\Dick\Pictures\Misc pictures 2010\BethanyKids' Disciplers locations.jpg"/>
          <p:cNvPicPr>
            <a:picLocks noChangeAspect="1" noChangeArrowheads="1"/>
          </p:cNvPicPr>
          <p:nvPr/>
        </p:nvPicPr>
        <p:blipFill>
          <a:blip r:embed="rId3" cstate="print"/>
          <a:srcRect l="11650" t="2640" r="6796"/>
          <a:stretch>
            <a:fillRect/>
          </a:stretch>
        </p:blipFill>
        <p:spPr bwMode="auto">
          <a:xfrm>
            <a:off x="4901612" y="1"/>
            <a:ext cx="4242389" cy="4343399"/>
          </a:xfrm>
          <a:prstGeom prst="rect">
            <a:avLst/>
          </a:prstGeom>
          <a:noFill/>
        </p:spPr>
      </p:pic>
      <p:pic>
        <p:nvPicPr>
          <p:cNvPr id="75778" name="Picture 2" descr="C:\Users\Dick\Pictures\For Dr. Bransford\SAM_0352.JPG"/>
          <p:cNvPicPr>
            <a:picLocks noChangeAspect="1" noChangeArrowheads="1"/>
          </p:cNvPicPr>
          <p:nvPr/>
        </p:nvPicPr>
        <p:blipFill>
          <a:blip r:embed="rId4" cstate="print"/>
          <a:srcRect/>
          <a:stretch>
            <a:fillRect/>
          </a:stretch>
        </p:blipFill>
        <p:spPr bwMode="auto">
          <a:xfrm>
            <a:off x="1498600" y="3238501"/>
            <a:ext cx="4826000" cy="36195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19200"/>
            <a:ext cx="7772400" cy="4572000"/>
          </a:xfrm>
          <a:noFill/>
        </p:spPr>
        <p:txBody>
          <a:bodyPr/>
          <a:lstStyle/>
          <a:p>
            <a:pPr algn="ctr"/>
            <a:r>
              <a:rPr lang="en-US" sz="9600" dirty="0" smtClean="0">
                <a:solidFill>
                  <a:srgbClr val="C00000"/>
                </a:solidFill>
              </a:rPr>
              <a:t>$3.84</a:t>
            </a:r>
            <a:endParaRPr lang="en-US" sz="9600" dirty="0">
              <a:solidFill>
                <a:srgbClr val="C0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676400"/>
            <a:ext cx="3810000" cy="914400"/>
          </a:xfrm>
          <a:solidFill>
            <a:srgbClr val="0070C0"/>
          </a:solidFill>
        </p:spPr>
        <p:txBody>
          <a:bodyPr>
            <a:normAutofit/>
          </a:bodyPr>
          <a:lstStyle/>
          <a:p>
            <a:r>
              <a:rPr lang="en-US" sz="4800" dirty="0" smtClean="0">
                <a:solidFill>
                  <a:schemeClr val="tx1"/>
                </a:solidFill>
              </a:rPr>
              <a:t>Coincidence?</a:t>
            </a:r>
            <a:endParaRPr lang="en-US" sz="4800" dirty="0">
              <a:solidFill>
                <a:schemeClr val="tx1"/>
              </a:solidFill>
            </a:endParaRPr>
          </a:p>
        </p:txBody>
      </p:sp>
      <p:sp>
        <p:nvSpPr>
          <p:cNvPr id="3" name="Content Placeholder 2"/>
          <p:cNvSpPr>
            <a:spLocks noGrp="1"/>
          </p:cNvSpPr>
          <p:nvPr>
            <p:ph idx="1"/>
          </p:nvPr>
        </p:nvSpPr>
        <p:spPr>
          <a:xfrm>
            <a:off x="0" y="1066800"/>
            <a:ext cx="9144000" cy="5791200"/>
          </a:xfrm>
          <a:solidFill>
            <a:srgbClr val="C00000"/>
          </a:solidFill>
        </p:spPr>
        <p:txBody>
          <a:bodyPr>
            <a:noAutofit/>
          </a:bodyPr>
          <a:lstStyle/>
          <a:p>
            <a:pPr algn="ctr"/>
            <a:r>
              <a:rPr lang="en-US" sz="7200" b="1" dirty="0" smtClean="0">
                <a:solidFill>
                  <a:schemeClr val="tx1"/>
                </a:solidFill>
              </a:rPr>
              <a:t>Coincidence?</a:t>
            </a:r>
          </a:p>
          <a:p>
            <a:pPr algn="ctr"/>
            <a:r>
              <a:rPr lang="en-US" sz="7200" b="1" dirty="0" smtClean="0">
                <a:solidFill>
                  <a:schemeClr val="tx1"/>
                </a:solidFill>
              </a:rPr>
              <a:t>Accident?</a:t>
            </a:r>
          </a:p>
          <a:p>
            <a:pPr algn="ctr"/>
            <a:r>
              <a:rPr lang="en-US" sz="7200" b="1" dirty="0" smtClean="0">
                <a:solidFill>
                  <a:schemeClr val="tx1"/>
                </a:solidFill>
              </a:rPr>
              <a:t>Providence</a:t>
            </a:r>
            <a:r>
              <a:rPr lang="en-US" sz="7200" b="1" dirty="0" smtClean="0">
                <a:solidFill>
                  <a:schemeClr val="tx1"/>
                </a:solidFill>
              </a:rPr>
              <a:t>?</a:t>
            </a:r>
            <a:endParaRPr lang="en-US" sz="7200" b="1" dirty="0" smtClean="0">
              <a:solidFill>
                <a:schemeClr val="tx1"/>
              </a:solidFill>
            </a:endParaRPr>
          </a:p>
          <a:p>
            <a:pPr algn="ctr"/>
            <a:r>
              <a:rPr lang="en-US" sz="7200" b="1" dirty="0" smtClean="0">
                <a:solidFill>
                  <a:schemeClr val="tx1"/>
                </a:solidFill>
              </a:rPr>
              <a:t>Obedience</a:t>
            </a:r>
            <a:r>
              <a:rPr lang="en-US" sz="7200" b="1" dirty="0" smtClean="0">
                <a:solidFill>
                  <a:schemeClr val="tx1"/>
                </a:solidFill>
              </a:rPr>
              <a:t>?</a:t>
            </a:r>
          </a:p>
          <a:p>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Rot="1" noChangeArrowheads="1"/>
          </p:cNvSpPr>
          <p:nvPr>
            <p:ph sz="quarter" idx="1"/>
          </p:nvPr>
        </p:nvSpPr>
        <p:spPr>
          <a:xfrm>
            <a:off x="0" y="3657600"/>
            <a:ext cx="3276600" cy="457200"/>
          </a:xfrm>
          <a:solidFill>
            <a:schemeClr val="tx2"/>
          </a:solidFill>
        </p:spPr>
        <p:txBody>
          <a:bodyPr/>
          <a:lstStyle/>
          <a:p>
            <a:pPr eaLnBrk="1" hangingPunct="1">
              <a:defRPr/>
            </a:pPr>
            <a:r>
              <a:rPr lang="en-US" sz="2400" b="1" dirty="0"/>
              <a:t>William H. Welch</a:t>
            </a:r>
          </a:p>
        </p:txBody>
      </p:sp>
      <p:sp>
        <p:nvSpPr>
          <p:cNvPr id="60420" name="Rectangle 4"/>
          <p:cNvSpPr>
            <a:spLocks noGrp="1" noRot="1" noChangeArrowheads="1"/>
          </p:cNvSpPr>
          <p:nvPr>
            <p:ph sz="quarter" idx="2"/>
          </p:nvPr>
        </p:nvSpPr>
        <p:spPr>
          <a:xfrm>
            <a:off x="6324600" y="3657600"/>
            <a:ext cx="2819400" cy="457200"/>
          </a:xfrm>
        </p:spPr>
        <p:txBody>
          <a:bodyPr/>
          <a:lstStyle/>
          <a:p>
            <a:pPr eaLnBrk="1" hangingPunct="1">
              <a:defRPr/>
            </a:pPr>
            <a:endParaRPr lang="en-US" sz="2400" b="1">
              <a:solidFill>
                <a:schemeClr val="bg1"/>
              </a:solidFill>
            </a:endParaRPr>
          </a:p>
        </p:txBody>
      </p:sp>
      <p:sp>
        <p:nvSpPr>
          <p:cNvPr id="60421" name="Rectangle 5"/>
          <p:cNvSpPr>
            <a:spLocks noGrp="1" noRot="1" noChangeArrowheads="1"/>
          </p:cNvSpPr>
          <p:nvPr>
            <p:ph sz="quarter" idx="3"/>
          </p:nvPr>
        </p:nvSpPr>
        <p:spPr>
          <a:xfrm>
            <a:off x="0" y="6324600"/>
            <a:ext cx="3352800" cy="533400"/>
          </a:xfrm>
          <a:solidFill>
            <a:schemeClr val="tx2"/>
          </a:solidFill>
        </p:spPr>
        <p:txBody>
          <a:bodyPr/>
          <a:lstStyle/>
          <a:p>
            <a:pPr eaLnBrk="1" hangingPunct="1">
              <a:defRPr/>
            </a:pPr>
            <a:r>
              <a:rPr lang="en-US" sz="2400" b="1" dirty="0"/>
              <a:t>William S. Halsted</a:t>
            </a:r>
          </a:p>
        </p:txBody>
      </p:sp>
      <p:sp>
        <p:nvSpPr>
          <p:cNvPr id="60422" name="Rectangle 6"/>
          <p:cNvSpPr>
            <a:spLocks noGrp="1" noRot="1" noChangeArrowheads="1"/>
          </p:cNvSpPr>
          <p:nvPr>
            <p:ph sz="quarter" idx="4"/>
          </p:nvPr>
        </p:nvSpPr>
        <p:spPr>
          <a:xfrm>
            <a:off x="6324600" y="6400800"/>
            <a:ext cx="2819400" cy="457200"/>
          </a:xfrm>
          <a:solidFill>
            <a:schemeClr val="tx2"/>
          </a:solidFill>
        </p:spPr>
        <p:txBody>
          <a:bodyPr/>
          <a:lstStyle/>
          <a:p>
            <a:pPr eaLnBrk="1" hangingPunct="1">
              <a:defRPr/>
            </a:pPr>
            <a:r>
              <a:rPr lang="en-US" sz="2400" b="1" dirty="0"/>
              <a:t>Howard Kelly</a:t>
            </a:r>
          </a:p>
        </p:txBody>
      </p:sp>
      <p:pic>
        <p:nvPicPr>
          <p:cNvPr id="19463" name="Picture 7" descr="William H"/>
          <p:cNvPicPr>
            <a:picLocks noChangeAspect="1" noChangeArrowheads="1"/>
          </p:cNvPicPr>
          <p:nvPr/>
        </p:nvPicPr>
        <p:blipFill>
          <a:blip r:embed="rId3" cstate="print"/>
          <a:srcRect/>
          <a:stretch>
            <a:fillRect/>
          </a:stretch>
        </p:blipFill>
        <p:spPr bwMode="auto">
          <a:xfrm>
            <a:off x="598487" y="1450975"/>
            <a:ext cx="1839913" cy="2282825"/>
          </a:xfrm>
          <a:prstGeom prst="rect">
            <a:avLst/>
          </a:prstGeom>
          <a:noFill/>
          <a:ln w="9525">
            <a:noFill/>
            <a:miter lim="800000"/>
            <a:headEnd/>
            <a:tailEnd/>
          </a:ln>
        </p:spPr>
      </p:pic>
      <p:pic>
        <p:nvPicPr>
          <p:cNvPr id="19464" name="Picture 8" descr="William S"/>
          <p:cNvPicPr>
            <a:picLocks noChangeAspect="1" noChangeArrowheads="1"/>
          </p:cNvPicPr>
          <p:nvPr/>
        </p:nvPicPr>
        <p:blipFill>
          <a:blip r:embed="rId4" cstate="print"/>
          <a:srcRect/>
          <a:stretch>
            <a:fillRect/>
          </a:stretch>
        </p:blipFill>
        <p:spPr bwMode="auto">
          <a:xfrm>
            <a:off x="639763" y="4114800"/>
            <a:ext cx="1624012" cy="2209800"/>
          </a:xfrm>
          <a:prstGeom prst="rect">
            <a:avLst/>
          </a:prstGeom>
          <a:noFill/>
          <a:ln w="9525">
            <a:noFill/>
            <a:miter lim="800000"/>
            <a:headEnd/>
            <a:tailEnd/>
          </a:ln>
        </p:spPr>
      </p:pic>
      <p:pic>
        <p:nvPicPr>
          <p:cNvPr id="19465" name="Picture 9" descr="William Osler"/>
          <p:cNvPicPr>
            <a:picLocks noChangeAspect="1" noChangeArrowheads="1"/>
          </p:cNvPicPr>
          <p:nvPr/>
        </p:nvPicPr>
        <p:blipFill>
          <a:blip r:embed="rId5" cstate="print"/>
          <a:srcRect/>
          <a:stretch>
            <a:fillRect/>
          </a:stretch>
        </p:blipFill>
        <p:spPr bwMode="auto">
          <a:xfrm>
            <a:off x="7105650" y="1371600"/>
            <a:ext cx="1598613" cy="2286000"/>
          </a:xfrm>
          <a:prstGeom prst="rect">
            <a:avLst/>
          </a:prstGeom>
          <a:noFill/>
          <a:ln w="9525">
            <a:noFill/>
            <a:miter lim="800000"/>
            <a:headEnd/>
            <a:tailEnd/>
          </a:ln>
        </p:spPr>
      </p:pic>
      <p:pic>
        <p:nvPicPr>
          <p:cNvPr id="19466" name="Picture 10" descr="Howard"/>
          <p:cNvPicPr>
            <a:picLocks noChangeAspect="1" noChangeArrowheads="1"/>
          </p:cNvPicPr>
          <p:nvPr/>
        </p:nvPicPr>
        <p:blipFill>
          <a:blip r:embed="rId6" cstate="print"/>
          <a:srcRect/>
          <a:stretch>
            <a:fillRect/>
          </a:stretch>
        </p:blipFill>
        <p:spPr bwMode="auto">
          <a:xfrm>
            <a:off x="7061200" y="4114800"/>
            <a:ext cx="1731963" cy="2286000"/>
          </a:xfrm>
          <a:prstGeom prst="rect">
            <a:avLst/>
          </a:prstGeom>
          <a:noFill/>
          <a:ln w="9525">
            <a:noFill/>
            <a:miter lim="800000"/>
            <a:headEnd/>
            <a:tailEnd/>
          </a:ln>
        </p:spPr>
      </p:pic>
      <p:pic>
        <p:nvPicPr>
          <p:cNvPr id="19467" name="Picture 11" descr="Dome shaped building 1"/>
          <p:cNvPicPr>
            <a:picLocks noChangeAspect="1" noChangeArrowheads="1"/>
          </p:cNvPicPr>
          <p:nvPr/>
        </p:nvPicPr>
        <p:blipFill>
          <a:blip r:embed="rId7" cstate="print">
            <a:lum bright="12000" contrast="6000"/>
          </a:blip>
          <a:srcRect/>
          <a:stretch>
            <a:fillRect/>
          </a:stretch>
        </p:blipFill>
        <p:spPr bwMode="auto">
          <a:xfrm>
            <a:off x="3276600" y="1493837"/>
            <a:ext cx="3048000" cy="2697163"/>
          </a:xfrm>
          <a:prstGeom prst="rect">
            <a:avLst/>
          </a:prstGeom>
          <a:noFill/>
          <a:ln w="28575">
            <a:solidFill>
              <a:srgbClr val="000000"/>
            </a:solidFill>
            <a:miter lim="800000"/>
            <a:headEnd/>
            <a:tailEnd/>
          </a:ln>
        </p:spPr>
      </p:pic>
      <p:pic>
        <p:nvPicPr>
          <p:cNvPr id="19468" name="Picture 12" descr="Dome shaped building 2"/>
          <p:cNvPicPr>
            <a:picLocks noChangeAspect="1" noChangeArrowheads="1"/>
          </p:cNvPicPr>
          <p:nvPr/>
        </p:nvPicPr>
        <p:blipFill>
          <a:blip r:embed="rId8" cstate="print">
            <a:lum contrast="18000"/>
          </a:blip>
          <a:srcRect/>
          <a:stretch>
            <a:fillRect/>
          </a:stretch>
        </p:blipFill>
        <p:spPr bwMode="auto">
          <a:xfrm>
            <a:off x="3352800" y="4002088"/>
            <a:ext cx="2855913" cy="2855912"/>
          </a:xfrm>
          <a:prstGeom prst="rect">
            <a:avLst/>
          </a:prstGeom>
          <a:noFill/>
          <a:ln w="28575">
            <a:solidFill>
              <a:srgbClr val="000000"/>
            </a:solidFill>
            <a:miter lim="800000"/>
            <a:headEnd/>
            <a:tailEnd/>
          </a:ln>
        </p:spPr>
      </p:pic>
      <p:sp>
        <p:nvSpPr>
          <p:cNvPr id="60429" name="Rectangle 13"/>
          <p:cNvSpPr>
            <a:spLocks noChangeArrowheads="1"/>
          </p:cNvSpPr>
          <p:nvPr/>
        </p:nvSpPr>
        <p:spPr bwMode="auto">
          <a:xfrm>
            <a:off x="6400800" y="3660775"/>
            <a:ext cx="2743200" cy="461665"/>
          </a:xfrm>
          <a:prstGeom prst="rect">
            <a:avLst/>
          </a:prstGeom>
          <a:solidFill>
            <a:schemeClr val="tx2"/>
          </a:solidFill>
          <a:ln w="9525">
            <a:noFill/>
            <a:miter lim="800000"/>
            <a:headEnd/>
            <a:tailEnd/>
          </a:ln>
          <a:effectLst/>
        </p:spPr>
        <p:txBody>
          <a:bodyPr wrap="square">
            <a:spAutoFit/>
          </a:bodyPr>
          <a:lstStyle/>
          <a:p>
            <a:pPr algn="ctr">
              <a:spcBef>
                <a:spcPct val="20000"/>
              </a:spcBef>
              <a:buClr>
                <a:schemeClr val="hlink"/>
              </a:buClr>
              <a:defRPr/>
            </a:pPr>
            <a:r>
              <a:rPr lang="en-US" sz="2400" b="1" dirty="0">
                <a:solidFill>
                  <a:schemeClr val="bg1"/>
                </a:solidFill>
                <a:effectLst>
                  <a:outerShdw blurRad="38100" dist="38100" dir="2700000" algn="tl">
                    <a:srgbClr val="000000"/>
                  </a:outerShdw>
                </a:effectLst>
                <a:cs typeface="+mn-cs"/>
              </a:rPr>
              <a:t>William</a:t>
            </a:r>
            <a:r>
              <a:rPr lang="en-US" sz="2400" b="1" dirty="0">
                <a:effectLst>
                  <a:outerShdw blurRad="38100" dist="38100" dir="2700000" algn="tl">
                    <a:srgbClr val="000000"/>
                  </a:outerShdw>
                </a:effectLst>
                <a:cs typeface="+mn-cs"/>
              </a:rPr>
              <a:t> </a:t>
            </a:r>
            <a:r>
              <a:rPr lang="en-US" sz="2400" b="1" dirty="0">
                <a:solidFill>
                  <a:schemeClr val="bg1"/>
                </a:solidFill>
                <a:effectLst>
                  <a:outerShdw blurRad="38100" dist="38100" dir="2700000" algn="tl">
                    <a:srgbClr val="000000"/>
                  </a:outerShdw>
                </a:effectLst>
                <a:cs typeface="+mn-cs"/>
              </a:rPr>
              <a:t>Osler</a:t>
            </a:r>
          </a:p>
        </p:txBody>
      </p:sp>
      <p:sp>
        <p:nvSpPr>
          <p:cNvPr id="60418" name="Rectangle 2"/>
          <p:cNvSpPr>
            <a:spLocks noGrp="1" noRot="1" noChangeArrowheads="1"/>
          </p:cNvSpPr>
          <p:nvPr>
            <p:ph type="title" sz="quarter"/>
          </p:nvPr>
        </p:nvSpPr>
        <p:spPr>
          <a:xfrm>
            <a:off x="0" y="0"/>
            <a:ext cx="9144000" cy="1371600"/>
          </a:xfrm>
          <a:solidFill>
            <a:srgbClr val="C00000"/>
          </a:solidFill>
        </p:spPr>
        <p:txBody>
          <a:bodyPr>
            <a:noAutofit/>
          </a:bodyPr>
          <a:lstStyle/>
          <a:p>
            <a:pPr algn="ctr" eaLnBrk="1" hangingPunct="1">
              <a:defRPr/>
            </a:pPr>
            <a:r>
              <a:rPr lang="en-US" sz="4000" b="1" dirty="0">
                <a:solidFill>
                  <a:schemeClr val="tx1"/>
                </a:solidFill>
                <a:effectLst>
                  <a:outerShdw blurRad="38100" dist="38100" dir="2700000" algn="tl">
                    <a:srgbClr val="000000">
                      <a:alpha val="43137"/>
                    </a:srgbClr>
                  </a:outerShdw>
                </a:effectLst>
              </a:rPr>
              <a:t>Johns Hopkins Hospital</a:t>
            </a:r>
            <a:r>
              <a:rPr lang="en-US" b="1" dirty="0">
                <a:solidFill>
                  <a:schemeClr val="tx1"/>
                </a:solidFill>
                <a:effectLst>
                  <a:outerShdw blurRad="38100" dist="38100" dir="2700000" algn="tl">
                    <a:srgbClr val="000000">
                      <a:alpha val="43137"/>
                    </a:srgbClr>
                  </a:outerShdw>
                </a:effectLst>
              </a:rPr>
              <a:t/>
            </a:r>
            <a:br>
              <a:rPr lang="en-US" b="1" dirty="0">
                <a:solidFill>
                  <a:schemeClr val="tx1"/>
                </a:solidFill>
                <a:effectLst>
                  <a:outerShdw blurRad="38100" dist="38100" dir="2700000" algn="tl">
                    <a:srgbClr val="000000">
                      <a:alpha val="43137"/>
                    </a:srgbClr>
                  </a:outerShdw>
                </a:effectLst>
              </a:rPr>
            </a:br>
            <a:r>
              <a:rPr lang="en-US" dirty="0" smtClean="0">
                <a:solidFill>
                  <a:schemeClr val="tx1"/>
                </a:solidFill>
                <a:effectLst>
                  <a:outerShdw blurRad="38100" dist="38100" dir="2700000" algn="tl">
                    <a:srgbClr val="000000">
                      <a:alpha val="43137"/>
                    </a:srgbClr>
                  </a:outerShdw>
                </a:effectLst>
              </a:rPr>
              <a:t>Compton College, UCLA, Johns Hopkins</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2286000" cy="1066800"/>
          </a:xfrm>
          <a:solidFill>
            <a:srgbClr val="C00000"/>
          </a:solidFill>
        </p:spPr>
        <p:txBody>
          <a:bodyPr/>
          <a:lstStyle/>
          <a:p>
            <a:pPr algn="ctr"/>
            <a:r>
              <a:rPr lang="en-US" sz="7200" dirty="0" smtClean="0">
                <a:solidFill>
                  <a:schemeClr val="tx1"/>
                </a:solidFill>
                <a:effectLst>
                  <a:outerShdw blurRad="38100" dist="38100" dir="2700000" algn="tl">
                    <a:srgbClr val="000000">
                      <a:alpha val="43137"/>
                    </a:srgbClr>
                  </a:outerShdw>
                </a:effectLst>
              </a:rPr>
              <a:t>1982</a:t>
            </a:r>
            <a:endParaRPr lang="en-US" sz="72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11266" name="Picture 2" descr="C:\Users\Dick\Pictures\Pictures- Clinic Locations\Scanned Lamu Pictures\March 15, 2005 (11).jpg"/>
          <p:cNvPicPr>
            <a:picLocks noChangeAspect="1" noChangeArrowheads="1"/>
          </p:cNvPicPr>
          <p:nvPr/>
        </p:nvPicPr>
        <p:blipFill>
          <a:blip r:embed="rId3" cstate="print"/>
          <a:srcRect l="17962" t="3266" r="1736" b="11005"/>
          <a:stretch>
            <a:fillRect/>
          </a:stretch>
        </p:blipFill>
        <p:spPr bwMode="auto">
          <a:xfrm>
            <a:off x="0" y="1066800"/>
            <a:ext cx="4191726" cy="5791200"/>
          </a:xfrm>
          <a:prstGeom prst="rect">
            <a:avLst/>
          </a:prstGeom>
          <a:noFill/>
        </p:spPr>
      </p:pic>
      <p:pic>
        <p:nvPicPr>
          <p:cNvPr id="11268" name="Picture 4" descr="C:\Users\Dick\Pictures\Pictures- Clinic Locations\Scanned Lamu Pictures\March 15, 2005 (15).jpg"/>
          <p:cNvPicPr>
            <a:picLocks noChangeAspect="1" noChangeArrowheads="1"/>
          </p:cNvPicPr>
          <p:nvPr/>
        </p:nvPicPr>
        <p:blipFill>
          <a:blip r:embed="rId4" cstate="print"/>
          <a:srcRect l="24997" t="6761" r="10011" b="15976"/>
          <a:stretch>
            <a:fillRect/>
          </a:stretch>
        </p:blipFill>
        <p:spPr bwMode="auto">
          <a:xfrm>
            <a:off x="4191000" y="0"/>
            <a:ext cx="4953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ick\Pictures\Pictures- Clinic Locations\Scanned Lamu Pictures\March 15, 2005 (10).jpg"/>
          <p:cNvPicPr>
            <a:picLocks noChangeAspect="1" noChangeArrowheads="1"/>
          </p:cNvPicPr>
          <p:nvPr/>
        </p:nvPicPr>
        <p:blipFill>
          <a:blip r:embed="rId3" cstate="print"/>
          <a:srcRect l="5259" r="19806" b="8571"/>
          <a:stretch>
            <a:fillRect/>
          </a:stretch>
        </p:blipFill>
        <p:spPr bwMode="auto">
          <a:xfrm>
            <a:off x="-152400" y="0"/>
            <a:ext cx="4343400" cy="6858000"/>
          </a:xfrm>
          <a:prstGeom prst="rect">
            <a:avLst/>
          </a:prstGeom>
          <a:solidFill>
            <a:schemeClr val="tx2"/>
          </a:solidFill>
        </p:spPr>
      </p:pic>
      <p:pic>
        <p:nvPicPr>
          <p:cNvPr id="12291" name="Picture 3" descr="C:\Users\Dick\Pictures\Pictures- Clinic Locations\Scanned Lamu Pictures\March 15, 2005 (16).jpg"/>
          <p:cNvPicPr>
            <a:picLocks noChangeAspect="1" noChangeArrowheads="1"/>
          </p:cNvPicPr>
          <p:nvPr/>
        </p:nvPicPr>
        <p:blipFill>
          <a:blip r:embed="rId4" cstate="print"/>
          <a:srcRect l="7414" t="3819" r="8272" b="2999"/>
          <a:stretch>
            <a:fillRect/>
          </a:stretch>
        </p:blipFill>
        <p:spPr bwMode="auto">
          <a:xfrm>
            <a:off x="4267200" y="228600"/>
            <a:ext cx="4876800" cy="6858000"/>
          </a:xfrm>
          <a:prstGeom prst="rect">
            <a:avLst/>
          </a:prstGeom>
          <a:noFill/>
        </p:spPr>
      </p:pic>
      <p:sp>
        <p:nvSpPr>
          <p:cNvPr id="2" name="Title 1"/>
          <p:cNvSpPr>
            <a:spLocks noGrp="1"/>
          </p:cNvSpPr>
          <p:nvPr>
            <p:ph type="title"/>
          </p:nvPr>
        </p:nvSpPr>
        <p:spPr>
          <a:xfrm>
            <a:off x="2971800" y="0"/>
            <a:ext cx="1295400" cy="3733800"/>
          </a:xfrm>
          <a:solidFill>
            <a:srgbClr val="C00000"/>
          </a:solidFill>
        </p:spPr>
        <p:txBody>
          <a:bodyPr/>
          <a:lstStyle/>
          <a:p>
            <a:pPr algn="ctr"/>
            <a:r>
              <a:rPr lang="en-US" sz="2400" dirty="0" smtClean="0">
                <a:solidFill>
                  <a:schemeClr val="tx1"/>
                </a:solidFill>
              </a:rPr>
              <a:t>U</a:t>
            </a:r>
            <a:br>
              <a:rPr lang="en-US" sz="2400" dirty="0" smtClean="0">
                <a:solidFill>
                  <a:schemeClr val="tx1"/>
                </a:solidFill>
              </a:rPr>
            </a:br>
            <a:r>
              <a:rPr lang="en-US" sz="2400" dirty="0" smtClean="0">
                <a:solidFill>
                  <a:schemeClr val="tx1"/>
                </a:solidFill>
              </a:rPr>
              <a:t>N</a:t>
            </a:r>
            <a:br>
              <a:rPr lang="en-US" sz="2400" dirty="0" smtClean="0">
                <a:solidFill>
                  <a:schemeClr val="tx1"/>
                </a:solidFill>
              </a:rPr>
            </a:br>
            <a:r>
              <a:rPr lang="en-US" sz="2400" dirty="0" smtClean="0">
                <a:solidFill>
                  <a:schemeClr val="tx1"/>
                </a:solidFill>
              </a:rPr>
              <a:t>R</a:t>
            </a:r>
            <a:br>
              <a:rPr lang="en-US" sz="2400" dirty="0" smtClean="0">
                <a:solidFill>
                  <a:schemeClr val="tx1"/>
                </a:solidFill>
              </a:rPr>
            </a:br>
            <a:r>
              <a:rPr lang="en-US" sz="2400" dirty="0" smtClean="0">
                <a:solidFill>
                  <a:schemeClr val="tx1"/>
                </a:solidFill>
              </a:rPr>
              <a:t>E</a:t>
            </a:r>
            <a:br>
              <a:rPr lang="en-US" sz="2400" dirty="0" smtClean="0">
                <a:solidFill>
                  <a:schemeClr val="tx1"/>
                </a:solidFill>
              </a:rPr>
            </a:br>
            <a:r>
              <a:rPr lang="en-US" sz="2400" dirty="0" smtClean="0">
                <a:solidFill>
                  <a:schemeClr val="tx1"/>
                </a:solidFill>
              </a:rPr>
              <a:t>A</a:t>
            </a:r>
            <a:br>
              <a:rPr lang="en-US" sz="2400" dirty="0" smtClean="0">
                <a:solidFill>
                  <a:schemeClr val="tx1"/>
                </a:solidFill>
              </a:rPr>
            </a:br>
            <a:r>
              <a:rPr lang="en-US" sz="2400" dirty="0" smtClean="0">
                <a:solidFill>
                  <a:schemeClr val="tx1"/>
                </a:solidFill>
              </a:rPr>
              <a:t>C</a:t>
            </a:r>
            <a:br>
              <a:rPr lang="en-US" sz="2400" dirty="0" smtClean="0">
                <a:solidFill>
                  <a:schemeClr val="tx1"/>
                </a:solidFill>
              </a:rPr>
            </a:br>
            <a:r>
              <a:rPr lang="en-US" sz="2400" dirty="0" smtClean="0">
                <a:solidFill>
                  <a:schemeClr val="tx1"/>
                </a:solidFill>
              </a:rPr>
              <a:t>H</a:t>
            </a:r>
            <a:br>
              <a:rPr lang="en-US" sz="2400" dirty="0" smtClean="0">
                <a:solidFill>
                  <a:schemeClr val="tx1"/>
                </a:solidFill>
              </a:rPr>
            </a:br>
            <a:r>
              <a:rPr lang="en-US" sz="2400" dirty="0" smtClean="0">
                <a:solidFill>
                  <a:schemeClr val="tx1"/>
                </a:solidFill>
              </a:rPr>
              <a:t>E</a:t>
            </a:r>
            <a:br>
              <a:rPr lang="en-US" sz="2400" dirty="0" smtClean="0">
                <a:solidFill>
                  <a:schemeClr val="tx1"/>
                </a:solidFill>
              </a:rPr>
            </a:br>
            <a:r>
              <a:rPr lang="en-US" sz="2400" dirty="0" smtClean="0">
                <a:solidFill>
                  <a:schemeClr val="tx1"/>
                </a:solidFill>
              </a:rPr>
              <a:t>D</a:t>
            </a:r>
            <a:br>
              <a:rPr lang="en-US" sz="2400" dirty="0" smtClean="0">
                <a:solidFill>
                  <a:schemeClr val="tx1"/>
                </a:solidFill>
              </a:rPr>
            </a:br>
            <a:endParaRPr lang="en-US" sz="2400" dirty="0">
              <a:solidFill>
                <a:schemeClr val="tx1"/>
              </a:solidFill>
            </a:endParaRPr>
          </a:p>
        </p:txBody>
      </p:sp>
      <p:sp>
        <p:nvSpPr>
          <p:cNvPr id="3" name="Content Placeholder 2"/>
          <p:cNvSpPr>
            <a:spLocks noGrp="1"/>
          </p:cNvSpPr>
          <p:nvPr>
            <p:ph idx="1"/>
          </p:nvPr>
        </p:nvSpPr>
        <p:spPr>
          <a:xfrm>
            <a:off x="4267200" y="0"/>
            <a:ext cx="1371600" cy="3429000"/>
          </a:xfrm>
          <a:solidFill>
            <a:schemeClr val="tx1"/>
          </a:solidFill>
        </p:spPr>
        <p:txBody>
          <a:bodyPr/>
          <a:lstStyle/>
          <a:p>
            <a:pPr algn="ctr">
              <a:buNone/>
            </a:pPr>
            <a:r>
              <a:rPr lang="en-US" sz="4400" b="1" dirty="0" smtClean="0">
                <a:solidFill>
                  <a:srgbClr val="C00000"/>
                </a:solidFill>
                <a:effectLst>
                  <a:outerShdw blurRad="38100" dist="38100" dir="2700000" algn="tl">
                    <a:srgbClr val="000000">
                      <a:alpha val="43137"/>
                    </a:srgbClr>
                  </a:outerShdw>
                </a:effectLst>
              </a:rPr>
              <a:t>B</a:t>
            </a:r>
          </a:p>
          <a:p>
            <a:pPr algn="ctr">
              <a:buNone/>
            </a:pPr>
            <a:r>
              <a:rPr lang="en-US" sz="4400" b="1" dirty="0" smtClean="0">
                <a:solidFill>
                  <a:srgbClr val="C00000"/>
                </a:solidFill>
                <a:effectLst>
                  <a:outerShdw blurRad="38100" dist="38100" dir="2700000" algn="tl">
                    <a:srgbClr val="000000">
                      <a:alpha val="43137"/>
                    </a:srgbClr>
                  </a:outerShdw>
                </a:effectLst>
              </a:rPr>
              <a:t>O</a:t>
            </a:r>
          </a:p>
          <a:p>
            <a:pPr algn="ctr">
              <a:buNone/>
            </a:pPr>
            <a:r>
              <a:rPr lang="en-US" sz="4400" b="1" dirty="0" smtClean="0">
                <a:solidFill>
                  <a:srgbClr val="C00000"/>
                </a:solidFill>
                <a:effectLst>
                  <a:outerShdw blurRad="38100" dist="38100" dir="2700000" algn="tl">
                    <a:srgbClr val="000000">
                      <a:alpha val="43137"/>
                    </a:srgbClr>
                  </a:outerShdw>
                </a:effectLst>
              </a:rPr>
              <a:t>N</a:t>
            </a:r>
          </a:p>
          <a:p>
            <a:pPr algn="ctr">
              <a:buNone/>
            </a:pPr>
            <a:r>
              <a:rPr lang="en-US" sz="4400" b="1" dirty="0" smtClean="0">
                <a:solidFill>
                  <a:srgbClr val="C00000"/>
                </a:solidFill>
                <a:effectLst>
                  <a:outerShdw blurRad="38100" dist="38100" dir="2700000" algn="tl">
                    <a:srgbClr val="000000">
                      <a:alpha val="43137"/>
                    </a:srgbClr>
                  </a:outerShdw>
                </a:effectLst>
              </a:rPr>
              <a:t>I</a:t>
            </a:r>
            <a:endParaRPr lang="en-US" sz="4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Rot="1" noChangeArrowheads="1"/>
          </p:cNvSpPr>
          <p:nvPr>
            <p:ph type="subTitle" idx="1"/>
          </p:nvPr>
        </p:nvSpPr>
        <p:spPr>
          <a:xfrm>
            <a:off x="3048000" y="3810000"/>
            <a:ext cx="1371600" cy="1752600"/>
          </a:xfrm>
        </p:spPr>
        <p:txBody>
          <a:bodyPr/>
          <a:lstStyle/>
          <a:p>
            <a:endParaRPr lang="en-US"/>
          </a:p>
        </p:txBody>
      </p:sp>
      <p:sp>
        <p:nvSpPr>
          <p:cNvPr id="27650" name="Rectangle 2"/>
          <p:cNvSpPr>
            <a:spLocks noGrp="1" noRot="1" noChangeArrowheads="1"/>
          </p:cNvSpPr>
          <p:nvPr>
            <p:ph type="ctrTitle"/>
          </p:nvPr>
        </p:nvSpPr>
        <p:spPr>
          <a:xfrm>
            <a:off x="4876800" y="152400"/>
            <a:ext cx="4038600" cy="2286000"/>
          </a:xfrm>
          <a:solidFill>
            <a:srgbClr val="C00000"/>
          </a:solidFill>
          <a:ln w="57150">
            <a:solidFill>
              <a:schemeClr val="tx1"/>
            </a:solidFill>
          </a:ln>
        </p:spPr>
        <p:txBody>
          <a:bodyPr>
            <a:normAutofit/>
          </a:bodyPr>
          <a:lstStyle/>
          <a:p>
            <a:pPr algn="ctr"/>
            <a:r>
              <a:rPr lang="en-US" b="1" dirty="0" smtClean="0">
                <a:solidFill>
                  <a:schemeClr val="tx1"/>
                </a:solidFill>
                <a:effectLst>
                  <a:outerShdw blurRad="38100" dist="38100" dir="2700000" algn="tl">
                    <a:srgbClr val="000000">
                      <a:alpha val="43137"/>
                    </a:srgbClr>
                  </a:outerShdw>
                </a:effectLst>
                <a:latin typeface="+mn-lt"/>
              </a:rPr>
              <a:t>Famine</a:t>
            </a:r>
            <a:br>
              <a:rPr lang="en-US" b="1" dirty="0" smtClean="0">
                <a:solidFill>
                  <a:schemeClr val="tx1"/>
                </a:solidFill>
                <a:effectLst>
                  <a:outerShdw blurRad="38100" dist="38100" dir="2700000" algn="tl">
                    <a:srgbClr val="000000">
                      <a:alpha val="43137"/>
                    </a:srgbClr>
                  </a:outerShdw>
                </a:effectLst>
                <a:latin typeface="+mn-lt"/>
              </a:rPr>
            </a:br>
            <a:r>
              <a:rPr lang="en-US" b="1" dirty="0" smtClean="0">
                <a:solidFill>
                  <a:schemeClr val="tx1"/>
                </a:solidFill>
                <a:effectLst>
                  <a:outerShdw blurRad="38100" dist="38100" dir="2700000" algn="tl">
                    <a:srgbClr val="000000">
                      <a:alpha val="43137"/>
                    </a:srgbClr>
                  </a:outerShdw>
                </a:effectLst>
                <a:latin typeface="+mn-lt"/>
              </a:rPr>
              <a:t>Northeastern </a:t>
            </a:r>
            <a:r>
              <a:rPr lang="en-US" b="1" dirty="0">
                <a:solidFill>
                  <a:schemeClr val="tx1"/>
                </a:solidFill>
                <a:effectLst>
                  <a:outerShdw blurRad="38100" dist="38100" dir="2700000" algn="tl">
                    <a:srgbClr val="000000">
                      <a:alpha val="43137"/>
                    </a:srgbClr>
                  </a:outerShdw>
                </a:effectLst>
                <a:latin typeface="+mn-lt"/>
              </a:rPr>
              <a:t>Kenya </a:t>
            </a:r>
            <a:br>
              <a:rPr lang="en-US" b="1" dirty="0">
                <a:solidFill>
                  <a:schemeClr val="tx1"/>
                </a:solidFill>
                <a:effectLst>
                  <a:outerShdw blurRad="38100" dist="38100" dir="2700000" algn="tl">
                    <a:srgbClr val="000000">
                      <a:alpha val="43137"/>
                    </a:srgbClr>
                  </a:outerShdw>
                </a:effectLst>
                <a:latin typeface="+mn-lt"/>
              </a:rPr>
            </a:br>
            <a:r>
              <a:rPr lang="en-US" b="1" dirty="0">
                <a:solidFill>
                  <a:schemeClr val="tx1"/>
                </a:solidFill>
                <a:effectLst>
                  <a:outerShdw blurRad="38100" dist="38100" dir="2700000" algn="tl">
                    <a:srgbClr val="000000">
                      <a:alpha val="43137"/>
                    </a:srgbClr>
                  </a:outerShdw>
                </a:effectLst>
                <a:latin typeface="+mn-lt"/>
              </a:rPr>
              <a:t>1992</a:t>
            </a:r>
          </a:p>
        </p:txBody>
      </p:sp>
      <p:pic>
        <p:nvPicPr>
          <p:cNvPr id="27652" name="Picture 4" descr="2 somali children"/>
          <p:cNvPicPr>
            <a:picLocks noChangeAspect="1" noChangeArrowheads="1"/>
          </p:cNvPicPr>
          <p:nvPr/>
        </p:nvPicPr>
        <p:blipFill>
          <a:blip r:embed="rId3" cstate="print">
            <a:lum bright="36000" contrast="42000"/>
          </a:blip>
          <a:srcRect/>
          <a:stretch>
            <a:fillRect/>
          </a:stretch>
        </p:blipFill>
        <p:spPr bwMode="auto">
          <a:xfrm>
            <a:off x="228600" y="3048000"/>
            <a:ext cx="2209800" cy="3124200"/>
          </a:xfrm>
          <a:prstGeom prst="rect">
            <a:avLst/>
          </a:prstGeom>
          <a:noFill/>
          <a:ln w="57150">
            <a:solidFill>
              <a:schemeClr val="bg1"/>
            </a:solidFill>
            <a:miter lim="800000"/>
            <a:headEnd/>
            <a:tailEnd/>
          </a:ln>
        </p:spPr>
      </p:pic>
      <p:pic>
        <p:nvPicPr>
          <p:cNvPr id="27653" name="Picture 5" descr="lady breastfeeding child"/>
          <p:cNvPicPr>
            <a:picLocks noChangeAspect="1" noChangeArrowheads="1"/>
          </p:cNvPicPr>
          <p:nvPr/>
        </p:nvPicPr>
        <p:blipFill>
          <a:blip r:embed="rId4" cstate="print">
            <a:lum bright="36000" contrast="18000"/>
          </a:blip>
          <a:srcRect/>
          <a:stretch>
            <a:fillRect/>
          </a:stretch>
        </p:blipFill>
        <p:spPr bwMode="auto">
          <a:xfrm>
            <a:off x="1371600" y="211138"/>
            <a:ext cx="3200400" cy="2379662"/>
          </a:xfrm>
          <a:prstGeom prst="rect">
            <a:avLst/>
          </a:prstGeom>
          <a:noFill/>
          <a:ln w="57150">
            <a:solidFill>
              <a:schemeClr val="bg1"/>
            </a:solidFill>
            <a:miter lim="800000"/>
            <a:headEnd/>
            <a:tailEnd/>
          </a:ln>
        </p:spPr>
      </p:pic>
      <p:pic>
        <p:nvPicPr>
          <p:cNvPr id="27654" name="Picture 6" descr="Malnourished child"/>
          <p:cNvPicPr>
            <a:picLocks noChangeAspect="1" noChangeArrowheads="1"/>
          </p:cNvPicPr>
          <p:nvPr/>
        </p:nvPicPr>
        <p:blipFill>
          <a:blip r:embed="rId5" cstate="print"/>
          <a:srcRect/>
          <a:stretch>
            <a:fillRect/>
          </a:stretch>
        </p:blipFill>
        <p:spPr bwMode="auto">
          <a:xfrm>
            <a:off x="5951538" y="2590800"/>
            <a:ext cx="2819400" cy="4038600"/>
          </a:xfrm>
          <a:prstGeom prst="rect">
            <a:avLst/>
          </a:prstGeom>
          <a:noFill/>
          <a:ln w="57150">
            <a:solidFill>
              <a:schemeClr val="bg1"/>
            </a:solidFill>
            <a:miter lim="800000"/>
            <a:headEnd/>
            <a:tailEnd/>
          </a:ln>
        </p:spPr>
      </p:pic>
      <p:pic>
        <p:nvPicPr>
          <p:cNvPr id="27655" name="Picture 7" descr="Malnourished child 1"/>
          <p:cNvPicPr>
            <a:picLocks noChangeAspect="1" noChangeArrowheads="1"/>
          </p:cNvPicPr>
          <p:nvPr/>
        </p:nvPicPr>
        <p:blipFill>
          <a:blip r:embed="rId6" cstate="print">
            <a:lum bright="24000" contrast="24000"/>
          </a:blip>
          <a:srcRect/>
          <a:stretch>
            <a:fillRect/>
          </a:stretch>
        </p:blipFill>
        <p:spPr bwMode="auto">
          <a:xfrm>
            <a:off x="2743200" y="2743200"/>
            <a:ext cx="2667000" cy="3733800"/>
          </a:xfrm>
          <a:prstGeom prst="rect">
            <a:avLst/>
          </a:prstGeom>
          <a:noFill/>
          <a:ln w="57150">
            <a:solidFill>
              <a:schemeClr val="bg1"/>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flipH="1">
            <a:off x="-1143000" y="3352800"/>
            <a:ext cx="1143000" cy="1600200"/>
          </a:xfrm>
        </p:spPr>
        <p:txBody>
          <a:bodyPr/>
          <a:lstStyle/>
          <a:p>
            <a:pPr eaLnBrk="1" hangingPunct="1">
              <a:defRPr/>
            </a:pPr>
            <a:endParaRPr lang="en-US" smtClean="0"/>
          </a:p>
        </p:txBody>
      </p:sp>
      <p:sp>
        <p:nvSpPr>
          <p:cNvPr id="100355" name="Rectangle 3"/>
          <p:cNvSpPr>
            <a:spLocks noGrp="1" noChangeArrowheads="1"/>
          </p:cNvSpPr>
          <p:nvPr>
            <p:ph type="subTitle" idx="1"/>
          </p:nvPr>
        </p:nvSpPr>
        <p:spPr>
          <a:xfrm>
            <a:off x="228600" y="4267200"/>
            <a:ext cx="6858000" cy="2286000"/>
          </a:xfrm>
          <a:solidFill>
            <a:srgbClr val="C00000"/>
          </a:solidFill>
          <a:ln>
            <a:solidFill>
              <a:schemeClr val="bg1"/>
            </a:solidFill>
          </a:ln>
        </p:spPr>
        <p:txBody>
          <a:bodyPr/>
          <a:lstStyle/>
          <a:p>
            <a:pPr algn="ctr" eaLnBrk="1" hangingPunct="1">
              <a:lnSpc>
                <a:spcPct val="90000"/>
              </a:lnSpc>
              <a:defRPr/>
            </a:pPr>
            <a:r>
              <a:rPr lang="en-US" sz="3700" b="1" dirty="0" smtClean="0"/>
              <a:t>	</a:t>
            </a:r>
            <a:r>
              <a:rPr lang="en-US" sz="3800" b="1" dirty="0" smtClean="0">
                <a:solidFill>
                  <a:schemeClr val="tx1"/>
                </a:solidFill>
              </a:rPr>
              <a:t>“THE WORLD HAS SENT ITS PEOPLE, BUT THE CHRISTIANS HAVE NOT COME!”</a:t>
            </a:r>
          </a:p>
        </p:txBody>
      </p:sp>
      <p:pic>
        <p:nvPicPr>
          <p:cNvPr id="20484" name="Picture 4" descr="UN-Gert Fallsten"/>
          <p:cNvPicPr>
            <a:picLocks noChangeAspect="1" noChangeArrowheads="1"/>
          </p:cNvPicPr>
          <p:nvPr/>
        </p:nvPicPr>
        <p:blipFill>
          <a:blip r:embed="rId3" cstate="print">
            <a:lum bright="-6000" contrast="6000"/>
          </a:blip>
          <a:srcRect/>
          <a:stretch>
            <a:fillRect/>
          </a:stretch>
        </p:blipFill>
        <p:spPr bwMode="auto">
          <a:xfrm>
            <a:off x="190653" y="304800"/>
            <a:ext cx="6263825" cy="3581400"/>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2666999"/>
          </a:xfrm>
          <a:solidFill>
            <a:schemeClr val="accent1"/>
          </a:solidFill>
        </p:spPr>
        <p:txBody>
          <a:bodyPr>
            <a:noAutofit/>
          </a:bodyPr>
          <a:lstStyle/>
          <a:p>
            <a:pPr algn="ctr"/>
            <a:r>
              <a:rPr lang="en-US" sz="6000" b="1" dirty="0" smtClean="0"/>
              <a:t>I returned from </a:t>
            </a:r>
            <a:r>
              <a:rPr lang="en-US" sz="6000" b="1" dirty="0" err="1" smtClean="0"/>
              <a:t>Mandera</a:t>
            </a:r>
            <a:r>
              <a:rPr lang="en-US" sz="6000" b="1" dirty="0" smtClean="0"/>
              <a:t> to go on a family vacation at the Coast</a:t>
            </a:r>
            <a:endParaRPr lang="en-US" sz="6000" b="1" dirty="0"/>
          </a:p>
        </p:txBody>
      </p:sp>
      <p:sp>
        <p:nvSpPr>
          <p:cNvPr id="3" name="Subtitle 2"/>
          <p:cNvSpPr>
            <a:spLocks noGrp="1"/>
          </p:cNvSpPr>
          <p:nvPr>
            <p:ph type="subTitle" idx="1"/>
          </p:nvPr>
        </p:nvSpPr>
        <p:spPr>
          <a:xfrm>
            <a:off x="0" y="2514600"/>
            <a:ext cx="9144000" cy="4343400"/>
          </a:xfrm>
          <a:solidFill>
            <a:srgbClr val="C00000"/>
          </a:solidFill>
        </p:spPr>
        <p:txBody>
          <a:bodyPr>
            <a:noAutofit/>
          </a:bodyPr>
          <a:lstStyle/>
          <a:p>
            <a:r>
              <a:rPr lang="en-US" sz="4800" b="1" dirty="0" smtClean="0">
                <a:solidFill>
                  <a:schemeClr val="tx1"/>
                </a:solidFill>
              </a:rPr>
              <a:t>1</a:t>
            </a:r>
            <a:r>
              <a:rPr lang="en-US" sz="4800" b="1" baseline="30000" dirty="0" smtClean="0">
                <a:solidFill>
                  <a:schemeClr val="tx1"/>
                </a:solidFill>
              </a:rPr>
              <a:t>st</a:t>
            </a:r>
            <a:r>
              <a:rPr lang="en-US" sz="4800" b="1" dirty="0" smtClean="0">
                <a:solidFill>
                  <a:schemeClr val="tx1"/>
                </a:solidFill>
              </a:rPr>
              <a:t> time in a hotel</a:t>
            </a:r>
          </a:p>
          <a:p>
            <a:r>
              <a:rPr lang="en-US" sz="4800" b="1" dirty="0" smtClean="0">
                <a:solidFill>
                  <a:schemeClr val="tx1"/>
                </a:solidFill>
              </a:rPr>
              <a:t>1</a:t>
            </a:r>
            <a:r>
              <a:rPr lang="en-US" sz="4800" b="1" baseline="30000" dirty="0" smtClean="0">
                <a:solidFill>
                  <a:schemeClr val="tx1"/>
                </a:solidFill>
              </a:rPr>
              <a:t>st</a:t>
            </a:r>
            <a:r>
              <a:rPr lang="en-US" sz="4800" b="1" dirty="0" smtClean="0">
                <a:solidFill>
                  <a:schemeClr val="tx1"/>
                </a:solidFill>
              </a:rPr>
              <a:t> time with access to a phone</a:t>
            </a:r>
          </a:p>
          <a:p>
            <a:r>
              <a:rPr lang="en-US" sz="4800" b="1" dirty="0" smtClean="0">
                <a:solidFill>
                  <a:schemeClr val="tx1"/>
                </a:solidFill>
              </a:rPr>
              <a:t>Josh 9 months and with us 3 months</a:t>
            </a:r>
          </a:p>
          <a:p>
            <a:r>
              <a:rPr lang="en-US" sz="4800" b="1" dirty="0" smtClean="0">
                <a:solidFill>
                  <a:schemeClr val="tx1"/>
                </a:solidFill>
              </a:rPr>
              <a:t>Jon and Susie 15</a:t>
            </a:r>
            <a:endParaRPr lang="en-US" sz="4800" b="1"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4572000" cy="6858000"/>
          </a:xfrm>
          <a:solidFill>
            <a:schemeClr val="accent1"/>
          </a:solidFill>
        </p:spPr>
        <p:txBody>
          <a:bodyPr>
            <a:normAutofit/>
          </a:bodyPr>
          <a:lstStyle/>
          <a:p>
            <a:pPr algn="ctr"/>
            <a:r>
              <a:rPr lang="en-US" sz="9600" b="1" dirty="0" smtClean="0"/>
              <a:t>2</a:t>
            </a:r>
            <a:r>
              <a:rPr lang="en-US" sz="9600" b="1" baseline="30000" dirty="0" smtClean="0"/>
              <a:t>nd</a:t>
            </a:r>
            <a:r>
              <a:rPr lang="en-US" sz="9600" b="1" dirty="0" smtClean="0"/>
              <a:t> day </a:t>
            </a:r>
            <a:br>
              <a:rPr lang="en-US" sz="9600" b="1" dirty="0" smtClean="0"/>
            </a:br>
            <a:r>
              <a:rPr lang="en-US" sz="9600" b="1" dirty="0" smtClean="0"/>
              <a:t>= </a:t>
            </a:r>
            <a:br>
              <a:rPr lang="en-US" sz="9600" b="1" dirty="0" smtClean="0"/>
            </a:br>
            <a:r>
              <a:rPr lang="en-US" sz="9600" b="1" dirty="0" smtClean="0"/>
              <a:t>phone call</a:t>
            </a:r>
            <a:endParaRPr lang="en-US" sz="9600" b="1" dirty="0"/>
          </a:p>
        </p:txBody>
      </p:sp>
      <p:sp>
        <p:nvSpPr>
          <p:cNvPr id="3" name="Subtitle 2"/>
          <p:cNvSpPr>
            <a:spLocks noGrp="1"/>
          </p:cNvSpPr>
          <p:nvPr>
            <p:ph type="subTitle" idx="1"/>
          </p:nvPr>
        </p:nvSpPr>
        <p:spPr>
          <a:xfrm flipH="1">
            <a:off x="-228600" y="2743200"/>
            <a:ext cx="228600" cy="3352800"/>
          </a:xfrm>
        </p:spPr>
        <p:txBody>
          <a:bodyPr>
            <a:noAutofit/>
          </a:bodyPr>
          <a:lstStyle/>
          <a:p>
            <a:endParaRPr lang="en-US" sz="6000" b="1" dirty="0" smtClean="0">
              <a:solidFill>
                <a:srgbClr val="C00000"/>
              </a:solidFill>
            </a:endParaRPr>
          </a:p>
        </p:txBody>
      </p:sp>
      <p:pic>
        <p:nvPicPr>
          <p:cNvPr id="13314" name="Picture 2" descr="C:\Users\BRANSF~1\AppData\Local\Temp\MP900385973.JPG"/>
          <p:cNvPicPr>
            <a:picLocks noChangeAspect="1" noChangeArrowheads="1"/>
          </p:cNvPicPr>
          <p:nvPr/>
        </p:nvPicPr>
        <p:blipFill>
          <a:blip r:embed="rId2" cstate="print"/>
          <a:srcRect/>
          <a:stretch>
            <a:fillRect/>
          </a:stretch>
        </p:blipFill>
        <p:spPr bwMode="auto">
          <a:xfrm>
            <a:off x="4572000" y="457200"/>
            <a:ext cx="4572000" cy="64008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2133600"/>
          </a:xfrm>
          <a:solidFill>
            <a:schemeClr val="accent1"/>
          </a:solidFill>
        </p:spPr>
        <p:txBody>
          <a:bodyPr>
            <a:noAutofit/>
          </a:bodyPr>
          <a:lstStyle/>
          <a:p>
            <a:pPr algn="ctr"/>
            <a:r>
              <a:rPr lang="en-US" sz="4800" b="1" dirty="0" smtClean="0"/>
              <a:t>My comments to David Stevens about going to Somalia with Samaritan’s Purse:</a:t>
            </a:r>
            <a:endParaRPr lang="en-US" sz="4800" b="1" dirty="0"/>
          </a:p>
        </p:txBody>
      </p:sp>
      <p:sp>
        <p:nvSpPr>
          <p:cNvPr id="3" name="Content Placeholder 2"/>
          <p:cNvSpPr>
            <a:spLocks noGrp="1"/>
          </p:cNvSpPr>
          <p:nvPr>
            <p:ph idx="1"/>
          </p:nvPr>
        </p:nvSpPr>
        <p:spPr>
          <a:xfrm>
            <a:off x="0" y="2133600"/>
            <a:ext cx="9144000" cy="4572000"/>
          </a:xfrm>
          <a:solidFill>
            <a:srgbClr val="C00000"/>
          </a:solidFill>
        </p:spPr>
        <p:txBody>
          <a:bodyPr>
            <a:noAutofit/>
          </a:bodyPr>
          <a:lstStyle/>
          <a:p>
            <a:r>
              <a:rPr lang="en-US" sz="4000" b="1" dirty="0" smtClean="0">
                <a:solidFill>
                  <a:schemeClr val="tx1"/>
                </a:solidFill>
              </a:rPr>
              <a:t>1. I could not go without the permission of our hospital director.   DONE!</a:t>
            </a:r>
          </a:p>
          <a:p>
            <a:r>
              <a:rPr lang="en-US" sz="4000" b="1" dirty="0" smtClean="0">
                <a:solidFill>
                  <a:schemeClr val="tx1"/>
                </a:solidFill>
              </a:rPr>
              <a:t>2. Who would take my place?  WMM has someone to fill your place at Kijabe.</a:t>
            </a:r>
          </a:p>
          <a:p>
            <a:r>
              <a:rPr lang="en-US" sz="4000" b="1" dirty="0" smtClean="0">
                <a:solidFill>
                  <a:schemeClr val="tx1"/>
                </a:solidFill>
              </a:rPr>
              <a:t>3. I need to talk to Millie and my 15 year old twins.</a:t>
            </a:r>
            <a:endParaRPr lang="en-US" sz="4000" b="1"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5943600" cy="1470025"/>
          </a:xfrm>
          <a:solidFill>
            <a:srgbClr val="C00000"/>
          </a:solidFill>
        </p:spPr>
        <p:txBody>
          <a:bodyPr>
            <a:noAutofit/>
          </a:bodyPr>
          <a:lstStyle/>
          <a:p>
            <a:pPr algn="ctr"/>
            <a:r>
              <a:rPr lang="en-US" sz="9600" b="1" dirty="0" smtClean="0">
                <a:solidFill>
                  <a:schemeClr val="tx1"/>
                </a:solidFill>
              </a:rPr>
              <a:t>JON</a:t>
            </a:r>
            <a:endParaRPr lang="en-US" sz="9600" b="1" dirty="0">
              <a:solidFill>
                <a:schemeClr val="tx1"/>
              </a:solidFill>
            </a:endParaRPr>
          </a:p>
        </p:txBody>
      </p:sp>
      <p:sp>
        <p:nvSpPr>
          <p:cNvPr id="3" name="Subtitle 2"/>
          <p:cNvSpPr>
            <a:spLocks noGrp="1"/>
          </p:cNvSpPr>
          <p:nvPr>
            <p:ph type="subTitle" idx="1"/>
          </p:nvPr>
        </p:nvSpPr>
        <p:spPr>
          <a:xfrm>
            <a:off x="0" y="1219200"/>
            <a:ext cx="6553200" cy="5334000"/>
          </a:xfrm>
          <a:solidFill>
            <a:schemeClr val="accent1"/>
          </a:solidFill>
        </p:spPr>
        <p:txBody>
          <a:bodyPr>
            <a:noAutofit/>
          </a:bodyPr>
          <a:lstStyle/>
          <a:p>
            <a:pPr algn="ctr"/>
            <a:r>
              <a:rPr lang="en-US" sz="7200" b="1" dirty="0" smtClean="0">
                <a:solidFill>
                  <a:srgbClr val="C00000"/>
                </a:solidFill>
              </a:rPr>
              <a:t>“Dad, you’ve got to go!  This is what we have been praying for!</a:t>
            </a:r>
            <a:endParaRPr lang="en-US" sz="7200" b="1" dirty="0">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Rot="1" noChangeArrowheads="1"/>
          </p:cNvSpPr>
          <p:nvPr>
            <p:ph type="subTitle" idx="1"/>
          </p:nvPr>
        </p:nvSpPr>
        <p:spPr>
          <a:xfrm>
            <a:off x="4868863" y="3886200"/>
            <a:ext cx="2903537" cy="1752600"/>
          </a:xfrm>
        </p:spPr>
        <p:txBody>
          <a:bodyPr/>
          <a:lstStyle/>
          <a:p>
            <a:endParaRPr lang="en-US"/>
          </a:p>
        </p:txBody>
      </p:sp>
      <p:sp>
        <p:nvSpPr>
          <p:cNvPr id="29698" name="Rectangle 2"/>
          <p:cNvSpPr>
            <a:spLocks noGrp="1" noRot="1" noChangeArrowheads="1"/>
          </p:cNvSpPr>
          <p:nvPr>
            <p:ph type="ctrTitle"/>
          </p:nvPr>
        </p:nvSpPr>
        <p:spPr>
          <a:xfrm>
            <a:off x="0" y="4648200"/>
            <a:ext cx="5334000" cy="2209800"/>
          </a:xfrm>
          <a:solidFill>
            <a:srgbClr val="C00000"/>
          </a:solidFill>
          <a:ln w="28575">
            <a:solidFill>
              <a:schemeClr val="tx1"/>
            </a:solidFill>
          </a:ln>
        </p:spPr>
        <p:txBody>
          <a:bodyPr/>
          <a:lstStyle/>
          <a:p>
            <a:pPr algn="ctr"/>
            <a:r>
              <a:rPr lang="en-US" sz="6600" b="1" dirty="0">
                <a:solidFill>
                  <a:schemeClr val="tx1"/>
                </a:solidFill>
                <a:effectLst>
                  <a:outerShdw blurRad="38100" dist="38100" dir="2700000" algn="tl">
                    <a:srgbClr val="000000">
                      <a:alpha val="43137"/>
                    </a:srgbClr>
                  </a:outerShdw>
                </a:effectLst>
                <a:latin typeface="+mn-lt"/>
              </a:rPr>
              <a:t>SOMALIA </a:t>
            </a:r>
            <a:br>
              <a:rPr lang="en-US" sz="6600" b="1" dirty="0">
                <a:solidFill>
                  <a:schemeClr val="tx1"/>
                </a:solidFill>
                <a:effectLst>
                  <a:outerShdw blurRad="38100" dist="38100" dir="2700000" algn="tl">
                    <a:srgbClr val="000000">
                      <a:alpha val="43137"/>
                    </a:srgbClr>
                  </a:outerShdw>
                </a:effectLst>
                <a:latin typeface="+mn-lt"/>
              </a:rPr>
            </a:br>
            <a:r>
              <a:rPr lang="en-US" sz="6600" b="1" dirty="0">
                <a:solidFill>
                  <a:schemeClr val="tx1"/>
                </a:solidFill>
                <a:effectLst>
                  <a:outerShdw blurRad="38100" dist="38100" dir="2700000" algn="tl">
                    <a:srgbClr val="000000">
                      <a:alpha val="43137"/>
                    </a:srgbClr>
                  </a:outerShdw>
                </a:effectLst>
                <a:latin typeface="+mn-lt"/>
              </a:rPr>
              <a:t> 1993</a:t>
            </a:r>
          </a:p>
        </p:txBody>
      </p:sp>
      <p:pic>
        <p:nvPicPr>
          <p:cNvPr id="29700" name="Picture 4" descr="Somali Child"/>
          <p:cNvPicPr>
            <a:picLocks noChangeAspect="1" noChangeArrowheads="1"/>
          </p:cNvPicPr>
          <p:nvPr/>
        </p:nvPicPr>
        <p:blipFill>
          <a:blip r:embed="rId3" cstate="print"/>
          <a:srcRect/>
          <a:stretch>
            <a:fillRect/>
          </a:stretch>
        </p:blipFill>
        <p:spPr bwMode="auto">
          <a:xfrm>
            <a:off x="0" y="0"/>
            <a:ext cx="3436938" cy="4648200"/>
          </a:xfrm>
          <a:prstGeom prst="rect">
            <a:avLst/>
          </a:prstGeom>
          <a:noFill/>
        </p:spPr>
      </p:pic>
      <p:pic>
        <p:nvPicPr>
          <p:cNvPr id="29701" name="Picture 5" descr="Somali Children"/>
          <p:cNvPicPr>
            <a:picLocks noChangeAspect="1" noChangeArrowheads="1"/>
          </p:cNvPicPr>
          <p:nvPr/>
        </p:nvPicPr>
        <p:blipFill>
          <a:blip r:embed="rId4" cstate="print"/>
          <a:srcRect/>
          <a:stretch>
            <a:fillRect/>
          </a:stretch>
        </p:blipFill>
        <p:spPr bwMode="auto">
          <a:xfrm>
            <a:off x="3276600" y="0"/>
            <a:ext cx="3371850" cy="4648200"/>
          </a:xfrm>
          <a:prstGeom prst="rect">
            <a:avLst/>
          </a:prstGeom>
          <a:noFill/>
        </p:spPr>
      </p:pic>
      <p:pic>
        <p:nvPicPr>
          <p:cNvPr id="29702" name="Picture 6" descr="Somali grave"/>
          <p:cNvPicPr>
            <a:picLocks noChangeAspect="1" noChangeArrowheads="1"/>
          </p:cNvPicPr>
          <p:nvPr/>
        </p:nvPicPr>
        <p:blipFill>
          <a:blip r:embed="rId5" cstate="print"/>
          <a:srcRect/>
          <a:stretch>
            <a:fillRect/>
          </a:stretch>
        </p:blipFill>
        <p:spPr bwMode="auto">
          <a:xfrm>
            <a:off x="6553200" y="123825"/>
            <a:ext cx="2590800" cy="4600575"/>
          </a:xfrm>
          <a:prstGeom prst="rect">
            <a:avLst/>
          </a:prstGeom>
          <a:noFill/>
        </p:spPr>
      </p:pic>
      <p:pic>
        <p:nvPicPr>
          <p:cNvPr id="29703" name="Picture 7" descr="Somali mosque damaged"/>
          <p:cNvPicPr>
            <a:picLocks noChangeAspect="1" noChangeArrowheads="1"/>
          </p:cNvPicPr>
          <p:nvPr/>
        </p:nvPicPr>
        <p:blipFill>
          <a:blip r:embed="rId6" cstate="print"/>
          <a:srcRect/>
          <a:stretch>
            <a:fillRect/>
          </a:stretch>
        </p:blipFill>
        <p:spPr bwMode="auto">
          <a:xfrm>
            <a:off x="5410200" y="4648200"/>
            <a:ext cx="3733800" cy="22098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752600" y="1066800"/>
            <a:ext cx="7239000" cy="1143000"/>
          </a:xfrm>
          <a:solidFill>
            <a:schemeClr val="accent1"/>
          </a:solidFill>
        </p:spPr>
        <p:txBody>
          <a:bodyPr/>
          <a:lstStyle/>
          <a:p>
            <a:pPr algn="ctr" eaLnBrk="1" hangingPunct="1">
              <a:defRPr/>
            </a:pPr>
            <a:r>
              <a:rPr lang="en-US" sz="7200" dirty="0" smtClean="0">
                <a:solidFill>
                  <a:srgbClr val="C00000"/>
                </a:solidFill>
              </a:rPr>
              <a:t>Mogadishu</a:t>
            </a:r>
            <a:endParaRPr lang="en-US" sz="7200" dirty="0" smtClean="0">
              <a:solidFill>
                <a:srgbClr val="C00000"/>
              </a:solidFill>
            </a:endParaRPr>
          </a:p>
        </p:txBody>
      </p:sp>
      <p:pic>
        <p:nvPicPr>
          <p:cNvPr id="22531" name="Picture 3" descr="Mogadishu"/>
          <p:cNvPicPr>
            <a:picLocks noGrp="1" noChangeAspect="1" noChangeArrowheads="1"/>
          </p:cNvPicPr>
          <p:nvPr>
            <p:ph idx="1"/>
          </p:nvPr>
        </p:nvPicPr>
        <p:blipFill>
          <a:blip r:embed="rId3" cstate="print">
            <a:lum bright="-12000"/>
          </a:blip>
          <a:srcRect/>
          <a:stretch>
            <a:fillRect/>
          </a:stretch>
        </p:blipFill>
        <p:spPr>
          <a:xfrm>
            <a:off x="1828800" y="2265363"/>
            <a:ext cx="7086600" cy="4516437"/>
          </a:xfrm>
          <a:noFill/>
          <a:ln w="57150">
            <a:solidFill>
              <a:srgbClr val="000000"/>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6629400" cy="1470025"/>
          </a:xfrm>
        </p:spPr>
        <p:txBody>
          <a:bodyPr>
            <a:normAutofit/>
          </a:bodyPr>
          <a:lstStyle/>
          <a:p>
            <a:endParaRPr lang="en-US" sz="7200" b="1" dirty="0"/>
          </a:p>
        </p:txBody>
      </p:sp>
      <p:sp>
        <p:nvSpPr>
          <p:cNvPr id="3" name="Subtitle 2"/>
          <p:cNvSpPr>
            <a:spLocks noGrp="1"/>
          </p:cNvSpPr>
          <p:nvPr>
            <p:ph type="subTitle" idx="1"/>
          </p:nvPr>
        </p:nvSpPr>
        <p:spPr>
          <a:xfrm>
            <a:off x="0" y="0"/>
            <a:ext cx="6400800" cy="6858000"/>
          </a:xfrm>
          <a:solidFill>
            <a:schemeClr val="tx1"/>
          </a:solidFill>
        </p:spPr>
        <p:txBody>
          <a:bodyPr>
            <a:normAutofit fontScale="85000" lnSpcReduction="10000"/>
          </a:bodyPr>
          <a:lstStyle/>
          <a:p>
            <a:r>
              <a:rPr lang="en-US" sz="7100" b="1" dirty="0" smtClean="0">
                <a:solidFill>
                  <a:srgbClr val="C00000"/>
                </a:solidFill>
              </a:rPr>
              <a:t>1966 – Africa</a:t>
            </a:r>
          </a:p>
          <a:p>
            <a:endParaRPr lang="en-US" sz="7100" b="1" dirty="0" smtClean="0">
              <a:solidFill>
                <a:srgbClr val="C00000"/>
              </a:solidFill>
            </a:endParaRPr>
          </a:p>
          <a:p>
            <a:r>
              <a:rPr lang="en-US" sz="7100" b="1" dirty="0" smtClean="0">
                <a:solidFill>
                  <a:srgbClr val="C00000"/>
                </a:solidFill>
              </a:rPr>
              <a:t>1967 – Finished medical school</a:t>
            </a:r>
          </a:p>
          <a:p>
            <a:endParaRPr lang="en-US" sz="7100" b="1" dirty="0" smtClean="0">
              <a:solidFill>
                <a:srgbClr val="C00000"/>
              </a:solidFill>
            </a:endParaRPr>
          </a:p>
          <a:p>
            <a:r>
              <a:rPr lang="en-US" sz="7100" b="1" dirty="0" smtClean="0">
                <a:solidFill>
                  <a:srgbClr val="C00000"/>
                </a:solidFill>
              </a:rPr>
              <a:t>1972 – Africa, then U.S. Air Force</a:t>
            </a:r>
          </a:p>
          <a:p>
            <a:endParaRPr lang="en-US" dirty="0"/>
          </a:p>
        </p:txBody>
      </p:sp>
      <p:pic>
        <p:nvPicPr>
          <p:cNvPr id="4" name="Picture 3" descr="C:\Users\Dick\Documents\Unorganized\Copy of My Pictures\IMAGE\2008_03_23\20080323_IMG_0466.JPG"/>
          <p:cNvPicPr>
            <a:picLocks noChangeAspect="1" noChangeArrowheads="1"/>
          </p:cNvPicPr>
          <p:nvPr/>
        </p:nvPicPr>
        <p:blipFill>
          <a:blip r:embed="rId2" cstate="print"/>
          <a:stretch>
            <a:fillRect/>
          </a:stretch>
        </p:blipFill>
        <p:spPr bwMode="auto">
          <a:xfrm rot="5400000">
            <a:off x="6095593" y="305207"/>
            <a:ext cx="3353613" cy="2743200"/>
          </a:xfrm>
          <a:prstGeom prst="rect">
            <a:avLst/>
          </a:prstGeom>
          <a:noFill/>
          <a:ln w="76200"/>
        </p:spPr>
      </p:pic>
      <p:pic>
        <p:nvPicPr>
          <p:cNvPr id="5" name="Picture 1" descr="C:\Users\Dick\Documents\Unorganized\My Pictures\Kakuma 3-05\Kakuma-US-Refugees\Kakuma-US-Refugees\P4190098.JPG"/>
          <p:cNvPicPr>
            <a:picLocks noChangeAspect="1" noChangeArrowheads="1"/>
          </p:cNvPicPr>
          <p:nvPr/>
        </p:nvPicPr>
        <p:blipFill>
          <a:blip r:embed="rId3" cstate="print">
            <a:lum bright="10000"/>
          </a:blip>
          <a:srcRect/>
          <a:stretch>
            <a:fillRect/>
          </a:stretch>
        </p:blipFill>
        <p:spPr bwMode="auto">
          <a:xfrm rot="5400000">
            <a:off x="6019800" y="3733800"/>
            <a:ext cx="3505200" cy="27432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F:\Pictures\Somalia\Somalia\PICT008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0"/>
            <a:ext cx="1905000" cy="6858000"/>
          </a:xfrm>
          <a:solidFill>
            <a:srgbClr val="C00000"/>
          </a:solidFill>
        </p:spPr>
        <p:txBody>
          <a:bodyPr/>
          <a:lstStyle/>
          <a:p>
            <a:pPr algn="ctr"/>
            <a:r>
              <a:rPr lang="en-US" sz="4400" b="1" dirty="0" smtClean="0">
                <a:solidFill>
                  <a:schemeClr val="tx1"/>
                </a:solidFill>
              </a:rPr>
              <a:t>M</a:t>
            </a:r>
            <a:br>
              <a:rPr lang="en-US" sz="4400" b="1" dirty="0" smtClean="0">
                <a:solidFill>
                  <a:schemeClr val="tx1"/>
                </a:solidFill>
              </a:rPr>
            </a:br>
            <a:r>
              <a:rPr lang="en-US" sz="4400" b="1" dirty="0" smtClean="0">
                <a:solidFill>
                  <a:schemeClr val="tx1"/>
                </a:solidFill>
              </a:rPr>
              <a:t>O</a:t>
            </a:r>
            <a:br>
              <a:rPr lang="en-US" sz="4400" b="1" dirty="0" smtClean="0">
                <a:solidFill>
                  <a:schemeClr val="tx1"/>
                </a:solidFill>
              </a:rPr>
            </a:br>
            <a:r>
              <a:rPr lang="en-US" sz="4400" b="1" dirty="0" smtClean="0">
                <a:solidFill>
                  <a:schemeClr val="tx1"/>
                </a:solidFill>
              </a:rPr>
              <a:t>G</a:t>
            </a:r>
            <a:br>
              <a:rPr lang="en-US" sz="4400" b="1" dirty="0" smtClean="0">
                <a:solidFill>
                  <a:schemeClr val="tx1"/>
                </a:solidFill>
              </a:rPr>
            </a:br>
            <a:r>
              <a:rPr lang="en-US" sz="4400" b="1" dirty="0" smtClean="0">
                <a:solidFill>
                  <a:schemeClr val="tx1"/>
                </a:solidFill>
              </a:rPr>
              <a:t>A</a:t>
            </a:r>
            <a:br>
              <a:rPr lang="en-US" sz="4400" b="1" dirty="0" smtClean="0">
                <a:solidFill>
                  <a:schemeClr val="tx1"/>
                </a:solidFill>
              </a:rPr>
            </a:br>
            <a:r>
              <a:rPr lang="en-US" sz="4400" b="1" dirty="0" smtClean="0">
                <a:solidFill>
                  <a:schemeClr val="tx1"/>
                </a:solidFill>
              </a:rPr>
              <a:t>D</a:t>
            </a:r>
            <a:br>
              <a:rPr lang="en-US" sz="4400" b="1" dirty="0" smtClean="0">
                <a:solidFill>
                  <a:schemeClr val="tx1"/>
                </a:solidFill>
              </a:rPr>
            </a:br>
            <a:r>
              <a:rPr lang="en-US" sz="4400" b="1" dirty="0" smtClean="0">
                <a:solidFill>
                  <a:schemeClr val="tx1"/>
                </a:solidFill>
              </a:rPr>
              <a:t>I</a:t>
            </a:r>
            <a:br>
              <a:rPr lang="en-US" sz="4400" b="1" dirty="0" smtClean="0">
                <a:solidFill>
                  <a:schemeClr val="tx1"/>
                </a:solidFill>
              </a:rPr>
            </a:br>
            <a:r>
              <a:rPr lang="en-US" sz="4400" b="1" dirty="0" smtClean="0">
                <a:solidFill>
                  <a:schemeClr val="tx1"/>
                </a:solidFill>
              </a:rPr>
              <a:t>S</a:t>
            </a:r>
            <a:br>
              <a:rPr lang="en-US" sz="4400" b="1" dirty="0" smtClean="0">
                <a:solidFill>
                  <a:schemeClr val="tx1"/>
                </a:solidFill>
              </a:rPr>
            </a:br>
            <a:r>
              <a:rPr lang="en-US" sz="4400" b="1" dirty="0" smtClean="0">
                <a:solidFill>
                  <a:schemeClr val="tx1"/>
                </a:solidFill>
              </a:rPr>
              <a:t>H</a:t>
            </a:r>
            <a:br>
              <a:rPr lang="en-US" sz="4400" b="1" dirty="0" smtClean="0">
                <a:solidFill>
                  <a:schemeClr val="tx1"/>
                </a:solidFill>
              </a:rPr>
            </a:br>
            <a:r>
              <a:rPr lang="en-US" sz="4400" b="1" dirty="0" smtClean="0">
                <a:solidFill>
                  <a:schemeClr val="tx1"/>
                </a:solidFill>
              </a:rPr>
              <a:t>U</a:t>
            </a:r>
            <a:endParaRPr lang="en-US" sz="4400" b="1"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3074" name="Picture 2" descr="F:\Pictures\Somalia\Somalia\PICT0087.JPG"/>
          <p:cNvPicPr>
            <a:picLocks noChangeAspect="1" noChangeArrowheads="1"/>
          </p:cNvPicPr>
          <p:nvPr/>
        </p:nvPicPr>
        <p:blipFill>
          <a:blip r:embed="rId2" cstate="print"/>
          <a:srcRect l="14876" r="14876"/>
          <a:stretch>
            <a:fillRect/>
          </a:stretch>
        </p:blipFill>
        <p:spPr bwMode="auto">
          <a:xfrm>
            <a:off x="0" y="-11953"/>
            <a:ext cx="7239000" cy="686995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Rot="1" noChangeArrowheads="1"/>
          </p:cNvSpPr>
          <p:nvPr>
            <p:ph type="subTitle" idx="1"/>
          </p:nvPr>
        </p:nvSpPr>
        <p:spPr>
          <a:xfrm>
            <a:off x="4868863" y="3886200"/>
            <a:ext cx="2903537" cy="1752600"/>
          </a:xfrm>
        </p:spPr>
        <p:txBody>
          <a:bodyPr/>
          <a:lstStyle/>
          <a:p>
            <a:endParaRPr lang="en-US"/>
          </a:p>
        </p:txBody>
      </p:sp>
      <p:sp>
        <p:nvSpPr>
          <p:cNvPr id="29698" name="Rectangle 2"/>
          <p:cNvSpPr>
            <a:spLocks noGrp="1" noRot="1" noChangeArrowheads="1"/>
          </p:cNvSpPr>
          <p:nvPr>
            <p:ph type="ctrTitle"/>
          </p:nvPr>
        </p:nvSpPr>
        <p:spPr>
          <a:xfrm>
            <a:off x="0" y="4648200"/>
            <a:ext cx="5334000" cy="2209800"/>
          </a:xfrm>
          <a:solidFill>
            <a:srgbClr val="CC0000"/>
          </a:solidFill>
          <a:ln w="28575">
            <a:solidFill>
              <a:schemeClr val="tx1"/>
            </a:solidFill>
          </a:ln>
        </p:spPr>
        <p:txBody>
          <a:bodyPr/>
          <a:lstStyle/>
          <a:p>
            <a:pPr algn="ctr"/>
            <a:r>
              <a:rPr lang="en-US" sz="6600" b="1" dirty="0">
                <a:solidFill>
                  <a:schemeClr val="tx1"/>
                </a:solidFill>
                <a:latin typeface="+mn-lt"/>
              </a:rPr>
              <a:t>SOMALIA </a:t>
            </a:r>
            <a:br>
              <a:rPr lang="en-US" sz="6600" b="1" dirty="0">
                <a:solidFill>
                  <a:schemeClr val="tx1"/>
                </a:solidFill>
                <a:latin typeface="+mn-lt"/>
              </a:rPr>
            </a:br>
            <a:r>
              <a:rPr lang="en-US" sz="6600" b="1" dirty="0">
                <a:solidFill>
                  <a:schemeClr val="tx1"/>
                </a:solidFill>
                <a:latin typeface="+mn-lt"/>
              </a:rPr>
              <a:t> 1993</a:t>
            </a:r>
          </a:p>
        </p:txBody>
      </p:sp>
      <p:pic>
        <p:nvPicPr>
          <p:cNvPr id="29700" name="Picture 4" descr="Somali Child"/>
          <p:cNvPicPr>
            <a:picLocks noChangeAspect="1" noChangeArrowheads="1"/>
          </p:cNvPicPr>
          <p:nvPr/>
        </p:nvPicPr>
        <p:blipFill>
          <a:blip r:embed="rId3" cstate="print"/>
          <a:srcRect/>
          <a:stretch>
            <a:fillRect/>
          </a:stretch>
        </p:blipFill>
        <p:spPr bwMode="auto">
          <a:xfrm>
            <a:off x="0" y="0"/>
            <a:ext cx="3436938" cy="4648200"/>
          </a:xfrm>
          <a:prstGeom prst="rect">
            <a:avLst/>
          </a:prstGeom>
          <a:noFill/>
        </p:spPr>
      </p:pic>
      <p:pic>
        <p:nvPicPr>
          <p:cNvPr id="29701" name="Picture 5" descr="Somali Children"/>
          <p:cNvPicPr>
            <a:picLocks noChangeAspect="1" noChangeArrowheads="1"/>
          </p:cNvPicPr>
          <p:nvPr/>
        </p:nvPicPr>
        <p:blipFill>
          <a:blip r:embed="rId4" cstate="print"/>
          <a:srcRect/>
          <a:stretch>
            <a:fillRect/>
          </a:stretch>
        </p:blipFill>
        <p:spPr bwMode="auto">
          <a:xfrm>
            <a:off x="3276600" y="0"/>
            <a:ext cx="3371850" cy="4648200"/>
          </a:xfrm>
          <a:prstGeom prst="rect">
            <a:avLst/>
          </a:prstGeom>
          <a:noFill/>
        </p:spPr>
      </p:pic>
      <p:pic>
        <p:nvPicPr>
          <p:cNvPr id="29702" name="Picture 6" descr="Somali grave"/>
          <p:cNvPicPr>
            <a:picLocks noChangeAspect="1" noChangeArrowheads="1"/>
          </p:cNvPicPr>
          <p:nvPr/>
        </p:nvPicPr>
        <p:blipFill>
          <a:blip r:embed="rId5" cstate="print"/>
          <a:srcRect/>
          <a:stretch>
            <a:fillRect/>
          </a:stretch>
        </p:blipFill>
        <p:spPr bwMode="auto">
          <a:xfrm>
            <a:off x="6553200" y="123825"/>
            <a:ext cx="2590800" cy="4600575"/>
          </a:xfrm>
          <a:prstGeom prst="rect">
            <a:avLst/>
          </a:prstGeom>
          <a:noFill/>
        </p:spPr>
      </p:pic>
      <p:pic>
        <p:nvPicPr>
          <p:cNvPr id="29703" name="Picture 7" descr="Somali mosque damaged"/>
          <p:cNvPicPr>
            <a:picLocks noChangeAspect="1" noChangeArrowheads="1"/>
          </p:cNvPicPr>
          <p:nvPr/>
        </p:nvPicPr>
        <p:blipFill>
          <a:blip r:embed="rId6" cstate="print"/>
          <a:srcRect/>
          <a:stretch>
            <a:fillRect/>
          </a:stretch>
        </p:blipFill>
        <p:spPr bwMode="auto">
          <a:xfrm>
            <a:off x="5410200" y="4648200"/>
            <a:ext cx="3733800" cy="2209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3200" y="0"/>
            <a:ext cx="2590800" cy="6858000"/>
          </a:xfrm>
          <a:solidFill>
            <a:srgbClr val="C00000"/>
          </a:solidFill>
        </p:spPr>
        <p:txBody>
          <a:bodyPr>
            <a:noAutofit/>
          </a:bodyPr>
          <a:lstStyle/>
          <a:p>
            <a:pPr algn="ctr"/>
            <a:r>
              <a:rPr lang="en-US" sz="9600" b="1" dirty="0" smtClean="0">
                <a:solidFill>
                  <a:schemeClr val="tx1"/>
                </a:solidFill>
              </a:rPr>
              <a:t>A</a:t>
            </a:r>
            <a:br>
              <a:rPr lang="en-US" sz="9600" b="1" dirty="0" smtClean="0">
                <a:solidFill>
                  <a:schemeClr val="tx1"/>
                </a:solidFill>
              </a:rPr>
            </a:br>
            <a:r>
              <a:rPr lang="en-US" sz="9600" b="1" dirty="0" smtClean="0">
                <a:solidFill>
                  <a:schemeClr val="tx1"/>
                </a:solidFill>
              </a:rPr>
              <a:t>H</a:t>
            </a:r>
            <a:br>
              <a:rPr lang="en-US" sz="9600" b="1" dirty="0" smtClean="0">
                <a:solidFill>
                  <a:schemeClr val="tx1"/>
                </a:solidFill>
              </a:rPr>
            </a:br>
            <a:r>
              <a:rPr lang="en-US" sz="9600" b="1" dirty="0" smtClean="0">
                <a:solidFill>
                  <a:schemeClr val="tx1"/>
                </a:solidFill>
              </a:rPr>
              <a:t>M</a:t>
            </a:r>
            <a:br>
              <a:rPr lang="en-US" sz="9600" b="1" dirty="0" smtClean="0">
                <a:solidFill>
                  <a:schemeClr val="tx1"/>
                </a:solidFill>
              </a:rPr>
            </a:br>
            <a:r>
              <a:rPr lang="en-US" sz="9600" b="1" dirty="0" smtClean="0">
                <a:solidFill>
                  <a:schemeClr val="tx1"/>
                </a:solidFill>
              </a:rPr>
              <a:t>E</a:t>
            </a:r>
            <a:br>
              <a:rPr lang="en-US" sz="9600" b="1" dirty="0" smtClean="0">
                <a:solidFill>
                  <a:schemeClr val="tx1"/>
                </a:solidFill>
              </a:rPr>
            </a:br>
            <a:r>
              <a:rPr lang="en-US" sz="9600" b="1" dirty="0" smtClean="0">
                <a:solidFill>
                  <a:schemeClr val="tx1"/>
                </a:solidFill>
              </a:rPr>
              <a:t>D</a:t>
            </a:r>
            <a:endParaRPr lang="en-US" sz="9600" b="1" dirty="0">
              <a:solidFill>
                <a:schemeClr val="tx1"/>
              </a:solidFill>
            </a:endParaRPr>
          </a:p>
        </p:txBody>
      </p:sp>
      <p:sp>
        <p:nvSpPr>
          <p:cNvPr id="3" name="Subtitle 2"/>
          <p:cNvSpPr>
            <a:spLocks noGrp="1"/>
          </p:cNvSpPr>
          <p:nvPr>
            <p:ph type="subTitle" idx="1"/>
          </p:nvPr>
        </p:nvSpPr>
        <p:spPr>
          <a:xfrm flipV="1">
            <a:off x="1371600" y="5638800"/>
            <a:ext cx="6400800" cy="76200"/>
          </a:xfrm>
        </p:spPr>
        <p:txBody>
          <a:bodyPr>
            <a:normAutofit fontScale="25000" lnSpcReduction="20000"/>
          </a:bodyPr>
          <a:lstStyle/>
          <a:p>
            <a:endParaRPr lang="en-US" sz="7200" b="1" dirty="0">
              <a:solidFill>
                <a:schemeClr val="tx1"/>
              </a:solidFill>
            </a:endParaRPr>
          </a:p>
        </p:txBody>
      </p:sp>
      <p:pic>
        <p:nvPicPr>
          <p:cNvPr id="4098" name="Picture 2" descr="F:\Pictures\Somalia\Somalia-Ahmed and Dick.jpg"/>
          <p:cNvPicPr>
            <a:picLocks noChangeAspect="1" noChangeArrowheads="1"/>
          </p:cNvPicPr>
          <p:nvPr/>
        </p:nvPicPr>
        <p:blipFill>
          <a:blip r:embed="rId3" cstate="print"/>
          <a:srcRect/>
          <a:stretch>
            <a:fillRect/>
          </a:stretch>
        </p:blipFill>
        <p:spPr bwMode="auto">
          <a:xfrm>
            <a:off x="-1" y="0"/>
            <a:ext cx="6543957"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ctrTitle"/>
          </p:nvPr>
        </p:nvSpPr>
        <p:spPr>
          <a:xfrm>
            <a:off x="7620000" y="0"/>
            <a:ext cx="1524000" cy="6858000"/>
          </a:xfrm>
          <a:solidFill>
            <a:srgbClr val="C00000"/>
          </a:solidFill>
          <a:ln w="57150">
            <a:solidFill>
              <a:schemeClr val="tx1"/>
            </a:solidFill>
          </a:ln>
        </p:spPr>
        <p:txBody>
          <a:bodyPr/>
          <a:lstStyle/>
          <a:p>
            <a:pPr algn="ctr"/>
            <a:r>
              <a:rPr lang="en-US" sz="3200" b="1" dirty="0"/>
              <a:t>  </a:t>
            </a:r>
            <a:r>
              <a:rPr lang="en-US" sz="4000" dirty="0">
                <a:solidFill>
                  <a:schemeClr val="tx1"/>
                </a:solidFill>
                <a:effectLst>
                  <a:outerShdw blurRad="38100" dist="38100" dir="2700000" algn="tl">
                    <a:srgbClr val="000000">
                      <a:alpha val="43137"/>
                    </a:srgbClr>
                  </a:outerShdw>
                </a:effectLst>
                <a:latin typeface="+mn-lt"/>
              </a:rPr>
              <a:t>R</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W</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A</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N</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D</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A</a:t>
            </a:r>
            <a:br>
              <a:rPr lang="en-US" sz="4000" dirty="0">
                <a:solidFill>
                  <a:schemeClr val="tx1"/>
                </a:solidFill>
                <a:effectLst>
                  <a:outerShdw blurRad="38100" dist="38100" dir="2700000" algn="tl">
                    <a:srgbClr val="000000">
                      <a:alpha val="43137"/>
                    </a:srgbClr>
                  </a:outerShdw>
                </a:effectLst>
                <a:latin typeface="+mn-lt"/>
              </a:rPr>
            </a:br>
            <a:r>
              <a:rPr lang="en-US" sz="4000" dirty="0">
                <a:solidFill>
                  <a:schemeClr val="tx1"/>
                </a:solidFill>
                <a:effectLst>
                  <a:outerShdw blurRad="38100" dist="38100" dir="2700000" algn="tl">
                    <a:srgbClr val="000000">
                      <a:alpha val="43137"/>
                    </a:srgbClr>
                  </a:outerShdw>
                </a:effectLst>
                <a:latin typeface="+mn-lt"/>
              </a:rPr>
              <a:t> 1994</a:t>
            </a:r>
          </a:p>
        </p:txBody>
      </p:sp>
      <p:pic>
        <p:nvPicPr>
          <p:cNvPr id="31748" name="Picture 4" descr="Rwanda 1994"/>
          <p:cNvPicPr>
            <a:picLocks noChangeAspect="1" noChangeArrowheads="1"/>
          </p:cNvPicPr>
          <p:nvPr/>
        </p:nvPicPr>
        <p:blipFill>
          <a:blip r:embed="rId3" cstate="print">
            <a:lum contrast="12000"/>
          </a:blip>
          <a:srcRect/>
          <a:stretch>
            <a:fillRect/>
          </a:stretch>
        </p:blipFill>
        <p:spPr bwMode="auto">
          <a:xfrm>
            <a:off x="0" y="0"/>
            <a:ext cx="4113213" cy="5562600"/>
          </a:xfrm>
          <a:prstGeom prst="rect">
            <a:avLst/>
          </a:prstGeom>
          <a:noFill/>
        </p:spPr>
      </p:pic>
      <p:pic>
        <p:nvPicPr>
          <p:cNvPr id="31749" name="Picture 5" descr="Rwanda disaster"/>
          <p:cNvPicPr>
            <a:picLocks noChangeAspect="1" noChangeArrowheads="1"/>
          </p:cNvPicPr>
          <p:nvPr/>
        </p:nvPicPr>
        <p:blipFill>
          <a:blip r:embed="rId4" cstate="print"/>
          <a:srcRect/>
          <a:stretch>
            <a:fillRect/>
          </a:stretch>
        </p:blipFill>
        <p:spPr bwMode="auto">
          <a:xfrm>
            <a:off x="4038600" y="0"/>
            <a:ext cx="3581400" cy="4724400"/>
          </a:xfrm>
          <a:prstGeom prst="rect">
            <a:avLst/>
          </a:prstGeom>
          <a:noFill/>
        </p:spPr>
      </p:pic>
      <p:pic>
        <p:nvPicPr>
          <p:cNvPr id="31751" name="Picture 7" descr="SP-Bethany"/>
          <p:cNvPicPr>
            <a:picLocks noChangeAspect="1" noChangeArrowheads="1"/>
          </p:cNvPicPr>
          <p:nvPr/>
        </p:nvPicPr>
        <p:blipFill>
          <a:blip r:embed="rId5" cstate="print">
            <a:lum bright="-18000"/>
          </a:blip>
          <a:srcRect l="7317" t="15395" r="14198" b="7407"/>
          <a:stretch>
            <a:fillRect/>
          </a:stretch>
        </p:blipFill>
        <p:spPr bwMode="auto">
          <a:xfrm>
            <a:off x="3581400" y="4724400"/>
            <a:ext cx="4038600" cy="2133600"/>
          </a:xfrm>
          <a:prstGeom prst="rect">
            <a:avLst/>
          </a:prstGeom>
          <a:noFill/>
        </p:spPr>
      </p:pic>
      <p:pic>
        <p:nvPicPr>
          <p:cNvPr id="62466" name="Picture 2"/>
          <p:cNvPicPr>
            <a:picLocks noChangeAspect="1" noChangeArrowheads="1"/>
          </p:cNvPicPr>
          <p:nvPr/>
        </p:nvPicPr>
        <p:blipFill>
          <a:blip r:embed="rId6" cstate="print"/>
          <a:srcRect/>
          <a:stretch>
            <a:fillRect/>
          </a:stretch>
        </p:blipFill>
        <p:spPr bwMode="auto">
          <a:xfrm>
            <a:off x="0" y="19431000"/>
            <a:ext cx="57150" cy="76200"/>
          </a:xfrm>
          <a:prstGeom prst="rect">
            <a:avLst/>
          </a:prstGeom>
          <a:noFill/>
          <a:ln w="9525">
            <a:noFill/>
            <a:miter lim="800000"/>
            <a:headEnd/>
            <a:tailEnd/>
          </a:ln>
        </p:spPr>
      </p:pic>
      <p:pic>
        <p:nvPicPr>
          <p:cNvPr id="62467" name="Picture 3"/>
          <p:cNvPicPr>
            <a:picLocks noChangeAspect="1" noChangeArrowheads="1"/>
          </p:cNvPicPr>
          <p:nvPr/>
        </p:nvPicPr>
        <p:blipFill>
          <a:blip r:embed="rId7" cstate="print"/>
          <a:srcRect/>
          <a:stretch>
            <a:fillRect/>
          </a:stretch>
        </p:blipFill>
        <p:spPr bwMode="auto">
          <a:xfrm flipH="1" flipV="1">
            <a:off x="-4114800" y="19507200"/>
            <a:ext cx="76200" cy="101600"/>
          </a:xfrm>
          <a:prstGeom prst="rect">
            <a:avLst/>
          </a:prstGeom>
          <a:noFill/>
          <a:ln w="9525">
            <a:noFill/>
            <a:miter lim="800000"/>
            <a:headEnd/>
            <a:tailEnd/>
          </a:ln>
        </p:spPr>
      </p:pic>
      <p:pic>
        <p:nvPicPr>
          <p:cNvPr id="86018" name="Picture 2" descr="C:\users\dick\documents\unorganized\my pictures\rwanda\Rwanda-Bethany and little one.jpg"/>
          <p:cNvPicPr>
            <a:picLocks noChangeAspect="1" noChangeArrowheads="1"/>
          </p:cNvPicPr>
          <p:nvPr/>
        </p:nvPicPr>
        <p:blipFill>
          <a:blip r:embed="rId8" cstate="print">
            <a:lum bright="20000"/>
          </a:blip>
          <a:srcRect/>
          <a:stretch>
            <a:fillRect/>
          </a:stretch>
        </p:blipFill>
        <p:spPr bwMode="auto">
          <a:xfrm>
            <a:off x="0" y="4766861"/>
            <a:ext cx="1524000" cy="2091140"/>
          </a:xfrm>
          <a:prstGeom prst="rect">
            <a:avLst/>
          </a:prstGeom>
          <a:noFill/>
        </p:spPr>
      </p:pic>
      <p:sp>
        <p:nvSpPr>
          <p:cNvPr id="31747" name="Rectangle 3"/>
          <p:cNvSpPr>
            <a:spLocks noGrp="1" noRot="1" noChangeArrowheads="1"/>
          </p:cNvSpPr>
          <p:nvPr>
            <p:ph type="subTitle" idx="1"/>
          </p:nvPr>
        </p:nvSpPr>
        <p:spPr>
          <a:xfrm>
            <a:off x="1524000" y="4724400"/>
            <a:ext cx="2133600" cy="2133600"/>
          </a:xfrm>
          <a:solidFill>
            <a:schemeClr val="tx1"/>
          </a:solidFill>
        </p:spPr>
        <p:txBody>
          <a:bodyPr/>
          <a:lstStyle/>
          <a:p>
            <a:pPr algn="ctr"/>
            <a:r>
              <a:rPr lang="en-US" sz="2400" b="1" dirty="0" smtClean="0">
                <a:solidFill>
                  <a:srgbClr val="C00000"/>
                </a:solidFill>
              </a:rPr>
              <a:t>Musehe</a:t>
            </a:r>
          </a:p>
          <a:p>
            <a:pPr algn="ctr"/>
            <a:r>
              <a:rPr lang="en-US" sz="2400" b="1" dirty="0" err="1" smtClean="0">
                <a:solidFill>
                  <a:srgbClr val="C00000"/>
                </a:solidFill>
              </a:rPr>
              <a:t>Uemana</a:t>
            </a:r>
            <a:endParaRPr lang="en-US" sz="2400" b="1" dirty="0" smtClean="0">
              <a:solidFill>
                <a:srgbClr val="C00000"/>
              </a:solidFill>
            </a:endParaRPr>
          </a:p>
          <a:p>
            <a:pPr algn="ctr"/>
            <a:r>
              <a:rPr lang="en-US" sz="2400" b="1" dirty="0" smtClean="0">
                <a:solidFill>
                  <a:srgbClr val="C00000"/>
                </a:solidFill>
              </a:rPr>
              <a:t>Sweet Pea</a:t>
            </a:r>
          </a:p>
          <a:p>
            <a:pPr algn="ctr"/>
            <a:r>
              <a:rPr lang="en-US" sz="2400" b="1" dirty="0" smtClean="0">
                <a:solidFill>
                  <a:srgbClr val="C00000"/>
                </a:solidFill>
              </a:rPr>
              <a:t>Pillow case kids</a:t>
            </a:r>
            <a:endParaRPr lang="en-US" sz="2400" b="1" dirty="0">
              <a:solidFill>
                <a:srgbClr val="C000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0" y="3505200"/>
            <a:ext cx="1981200" cy="3352800"/>
          </a:xfrm>
          <a:solidFill>
            <a:srgbClr val="C00000"/>
          </a:solidFill>
        </p:spPr>
        <p:txBody>
          <a:bodyPr/>
          <a:lstStyle/>
          <a:p>
            <a:pPr algn="ctr">
              <a:buNone/>
            </a:pPr>
            <a:r>
              <a:rPr lang="en-US" b="1" dirty="0" smtClean="0">
                <a:solidFill>
                  <a:schemeClr val="tx1"/>
                </a:solidFill>
              </a:rPr>
              <a:t>800,000 killed </a:t>
            </a:r>
          </a:p>
          <a:p>
            <a:pPr algn="ctr">
              <a:buNone/>
            </a:pPr>
            <a:r>
              <a:rPr lang="en-US" b="1" dirty="0" smtClean="0">
                <a:solidFill>
                  <a:schemeClr val="tx1"/>
                </a:solidFill>
              </a:rPr>
              <a:t>in</a:t>
            </a:r>
          </a:p>
          <a:p>
            <a:pPr algn="ctr">
              <a:buNone/>
            </a:pPr>
            <a:r>
              <a:rPr lang="en-US" b="1" dirty="0" smtClean="0">
                <a:solidFill>
                  <a:schemeClr val="tx1"/>
                </a:solidFill>
              </a:rPr>
              <a:t>100 </a:t>
            </a:r>
          </a:p>
          <a:p>
            <a:pPr algn="ctr">
              <a:buNone/>
            </a:pPr>
            <a:r>
              <a:rPr lang="en-US" b="1" dirty="0" smtClean="0">
                <a:solidFill>
                  <a:schemeClr val="tx1"/>
                </a:solidFill>
              </a:rPr>
              <a:t>days!</a:t>
            </a:r>
          </a:p>
          <a:p>
            <a:pPr algn="ctr">
              <a:buNone/>
            </a:pPr>
            <a:r>
              <a:rPr lang="en-US" b="1" dirty="0" smtClean="0">
                <a:solidFill>
                  <a:schemeClr val="tx1"/>
                </a:solidFill>
              </a:rPr>
              <a:t>Genocide</a:t>
            </a:r>
            <a:endParaRPr lang="en-US" b="1" dirty="0">
              <a:solidFill>
                <a:schemeClr val="tx1"/>
              </a:solidFill>
            </a:endParaRPr>
          </a:p>
        </p:txBody>
      </p:sp>
      <p:pic>
        <p:nvPicPr>
          <p:cNvPr id="2050" name="Picture 2" descr="C:\Users\Dick\Pictures\PFR-2011\SCAN0007.JPG"/>
          <p:cNvPicPr>
            <a:picLocks noChangeAspect="1" noChangeArrowheads="1"/>
          </p:cNvPicPr>
          <p:nvPr/>
        </p:nvPicPr>
        <p:blipFill>
          <a:blip r:embed="rId3" cstate="print"/>
          <a:srcRect t="12462" r="48919" b="36987"/>
          <a:stretch>
            <a:fillRect/>
          </a:stretch>
        </p:blipFill>
        <p:spPr bwMode="auto">
          <a:xfrm>
            <a:off x="4267200" y="0"/>
            <a:ext cx="4876800" cy="6884894"/>
          </a:xfrm>
          <a:prstGeom prst="rect">
            <a:avLst/>
          </a:prstGeom>
          <a:noFill/>
        </p:spPr>
      </p:pic>
      <p:pic>
        <p:nvPicPr>
          <p:cNvPr id="2051" name="Picture 3" descr="C:\Users\Dick\Pictures\PFR-2011\SCAN0007.JPG"/>
          <p:cNvPicPr>
            <a:picLocks noChangeAspect="1" noChangeArrowheads="1"/>
          </p:cNvPicPr>
          <p:nvPr/>
        </p:nvPicPr>
        <p:blipFill>
          <a:blip r:embed="rId4" cstate="print"/>
          <a:srcRect l="3597" t="64449" r="28659"/>
          <a:stretch>
            <a:fillRect/>
          </a:stretch>
        </p:blipFill>
        <p:spPr bwMode="auto">
          <a:xfrm>
            <a:off x="0" y="0"/>
            <a:ext cx="4724400" cy="3536950"/>
          </a:xfrm>
          <a:prstGeom prst="rect">
            <a:avLst/>
          </a:prstGeom>
          <a:noFill/>
        </p:spPr>
      </p:pic>
      <p:pic>
        <p:nvPicPr>
          <p:cNvPr id="1026" name="Picture 2" descr="C:\Users\Dick\Pictures\ACS-2010\Amputee from Rwanda 1994.jpg"/>
          <p:cNvPicPr>
            <a:picLocks noChangeAspect="1" noChangeArrowheads="1"/>
          </p:cNvPicPr>
          <p:nvPr/>
        </p:nvPicPr>
        <p:blipFill>
          <a:blip r:embed="rId5" cstate="print"/>
          <a:srcRect/>
          <a:stretch>
            <a:fillRect/>
          </a:stretch>
        </p:blipFill>
        <p:spPr bwMode="auto">
          <a:xfrm>
            <a:off x="0" y="3505200"/>
            <a:ext cx="2248454" cy="33528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352800" y="1219200"/>
            <a:ext cx="5791200" cy="1676400"/>
          </a:xfrm>
        </p:spPr>
        <p:txBody>
          <a:bodyPr/>
          <a:lstStyle/>
          <a:p>
            <a:pPr algn="ctr" eaLnBrk="1" hangingPunct="1">
              <a:defRPr/>
            </a:pPr>
            <a:r>
              <a:rPr lang="en-US" sz="6000" dirty="0" smtClean="0">
                <a:solidFill>
                  <a:srgbClr val="C00000"/>
                </a:solidFill>
                <a:effectLst>
                  <a:outerShdw blurRad="38100" dist="38100" dir="2700000" algn="tl">
                    <a:srgbClr val="000000"/>
                  </a:outerShdw>
                </a:effectLst>
              </a:rPr>
              <a:t>Uemana - Kigali</a:t>
            </a:r>
          </a:p>
        </p:txBody>
      </p:sp>
      <p:pic>
        <p:nvPicPr>
          <p:cNvPr id="26627" name="Picture 3" descr="Rwanda-the masses"/>
          <p:cNvPicPr>
            <a:picLocks noGrp="1" noChangeAspect="1" noChangeArrowheads="1"/>
          </p:cNvPicPr>
          <p:nvPr>
            <p:ph idx="1"/>
          </p:nvPr>
        </p:nvPicPr>
        <p:blipFill>
          <a:blip r:embed="rId3" cstate="print"/>
          <a:srcRect t="1852" r="7050" b="3703"/>
          <a:stretch>
            <a:fillRect/>
          </a:stretch>
        </p:blipFill>
        <p:spPr>
          <a:xfrm>
            <a:off x="1295400" y="2286000"/>
            <a:ext cx="1905000" cy="3886200"/>
          </a:xfrm>
          <a:noFill/>
          <a:ln w="57150">
            <a:solidFill>
              <a:srgbClr val="000000"/>
            </a:solidFill>
          </a:ln>
        </p:spPr>
      </p:pic>
      <p:pic>
        <p:nvPicPr>
          <p:cNvPr id="26628" name="Picture 4" descr="Bunia-sleeping child"/>
          <p:cNvPicPr>
            <a:picLocks noChangeAspect="1" noChangeArrowheads="1"/>
          </p:cNvPicPr>
          <p:nvPr/>
        </p:nvPicPr>
        <p:blipFill>
          <a:blip r:embed="rId4" cstate="print"/>
          <a:srcRect/>
          <a:stretch>
            <a:fillRect/>
          </a:stretch>
        </p:blipFill>
        <p:spPr bwMode="auto">
          <a:xfrm>
            <a:off x="4038600" y="3046413"/>
            <a:ext cx="4800600" cy="3582987"/>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2590800"/>
            <a:ext cx="1600200" cy="1143000"/>
          </a:xfrm>
        </p:spPr>
        <p:txBody>
          <a:bodyPr/>
          <a:lstStyle/>
          <a:p>
            <a:pPr eaLnBrk="1" hangingPunct="1">
              <a:defRPr/>
            </a:pPr>
            <a:endParaRPr lang="en-US" b="0" smtClean="0">
              <a:solidFill>
                <a:srgbClr val="CC0000"/>
              </a:solidFill>
            </a:endParaRPr>
          </a:p>
        </p:txBody>
      </p:sp>
      <p:pic>
        <p:nvPicPr>
          <p:cNvPr id="31747" name="Picture 3" descr="Map-sudan with surrounding countries"/>
          <p:cNvPicPr>
            <a:picLocks noGrp="1" noChangeAspect="1" noChangeArrowheads="1"/>
          </p:cNvPicPr>
          <p:nvPr>
            <p:ph idx="1"/>
          </p:nvPr>
        </p:nvPicPr>
        <p:blipFill>
          <a:blip r:embed="rId3" cstate="print">
            <a:lum bright="-6000" contrast="30000"/>
          </a:blip>
          <a:srcRect/>
          <a:stretch>
            <a:fillRect/>
          </a:stretch>
        </p:blipFill>
        <p:spPr>
          <a:xfrm>
            <a:off x="4800600" y="1600200"/>
            <a:ext cx="4264025" cy="5181600"/>
          </a:xfrm>
          <a:noFill/>
          <a:ln w="57150">
            <a:solidFill>
              <a:srgbClr val="000000"/>
            </a:solidFill>
          </a:ln>
        </p:spPr>
      </p:pic>
      <p:pic>
        <p:nvPicPr>
          <p:cNvPr id="31748" name="Picture 4" descr="Poster-Educational"/>
          <p:cNvPicPr>
            <a:picLocks noChangeAspect="1" noChangeArrowheads="1"/>
          </p:cNvPicPr>
          <p:nvPr/>
        </p:nvPicPr>
        <p:blipFill>
          <a:blip r:embed="rId4" cstate="print"/>
          <a:srcRect/>
          <a:stretch>
            <a:fillRect/>
          </a:stretch>
        </p:blipFill>
        <p:spPr bwMode="auto">
          <a:xfrm>
            <a:off x="152400" y="990600"/>
            <a:ext cx="4343400" cy="57912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subTitle" idx="1"/>
          </p:nvPr>
        </p:nvSpPr>
        <p:spPr>
          <a:xfrm>
            <a:off x="0" y="0"/>
            <a:ext cx="5486400" cy="6858000"/>
          </a:xfrm>
          <a:solidFill>
            <a:srgbClr val="CC0000"/>
          </a:solidFill>
          <a:ln w="57150">
            <a:solidFill>
              <a:schemeClr val="tx1"/>
            </a:solidFill>
          </a:ln>
        </p:spPr>
        <p:txBody>
          <a:bodyPr>
            <a:normAutofit/>
          </a:bodyPr>
          <a:lstStyle/>
          <a:p>
            <a:pPr algn="ctr"/>
            <a:r>
              <a:rPr lang="en-US" sz="5400" b="1" dirty="0">
                <a:solidFill>
                  <a:schemeClr val="tx1"/>
                </a:solidFill>
              </a:rPr>
              <a:t>Southern </a:t>
            </a:r>
          </a:p>
          <a:p>
            <a:pPr algn="ctr"/>
            <a:r>
              <a:rPr lang="en-US" sz="5400" b="1" dirty="0">
                <a:solidFill>
                  <a:schemeClr val="tx1"/>
                </a:solidFill>
              </a:rPr>
              <a:t>Sudan </a:t>
            </a:r>
          </a:p>
        </p:txBody>
      </p:sp>
      <p:pic>
        <p:nvPicPr>
          <p:cNvPr id="75784" name="Picture 8" descr="012202Stomach"/>
          <p:cNvPicPr>
            <a:picLocks noChangeAspect="1" noChangeArrowheads="1"/>
          </p:cNvPicPr>
          <p:nvPr/>
        </p:nvPicPr>
        <p:blipFill>
          <a:blip r:embed="rId3" cstate="print"/>
          <a:srcRect l="7207" r="8109"/>
          <a:stretch>
            <a:fillRect/>
          </a:stretch>
        </p:blipFill>
        <p:spPr bwMode="auto">
          <a:xfrm>
            <a:off x="1295400" y="1939103"/>
            <a:ext cx="3124200" cy="4918897"/>
          </a:xfrm>
          <a:prstGeom prst="rect">
            <a:avLst/>
          </a:prstGeom>
          <a:noFill/>
        </p:spPr>
      </p:pic>
      <p:pic>
        <p:nvPicPr>
          <p:cNvPr id="34818" name="Picture 2" descr="C:\Users\Bransford\Pictures\2013-10-01 Sudan-Nyamlel church 1996\Sudan-Nyamlel church 1996 001.jpg"/>
          <p:cNvPicPr>
            <a:picLocks noChangeAspect="1" noChangeArrowheads="1"/>
          </p:cNvPicPr>
          <p:nvPr/>
        </p:nvPicPr>
        <p:blipFill>
          <a:blip r:embed="rId4" cstate="print">
            <a:lum bright="-10000"/>
          </a:blip>
          <a:srcRect l="2941" t="3654" r="49020" b="45730"/>
          <a:stretch>
            <a:fillRect/>
          </a:stretch>
        </p:blipFill>
        <p:spPr bwMode="auto">
          <a:xfrm>
            <a:off x="5410200" y="762000"/>
            <a:ext cx="3733800" cy="6096000"/>
          </a:xfrm>
          <a:prstGeom prst="rect">
            <a:avLst/>
          </a:prstGeom>
          <a:noFill/>
        </p:spPr>
      </p:pic>
      <p:sp>
        <p:nvSpPr>
          <p:cNvPr id="75778" name="Rectangle 2"/>
          <p:cNvSpPr>
            <a:spLocks noGrp="1" noChangeArrowheads="1"/>
          </p:cNvSpPr>
          <p:nvPr>
            <p:ph type="ctrTitle"/>
          </p:nvPr>
        </p:nvSpPr>
        <p:spPr>
          <a:xfrm>
            <a:off x="5410200" y="0"/>
            <a:ext cx="3733800" cy="914400"/>
          </a:xfrm>
          <a:solidFill>
            <a:schemeClr val="bg1"/>
          </a:solidFill>
        </p:spPr>
        <p:txBody>
          <a:bodyPr/>
          <a:lstStyle/>
          <a:p>
            <a:pPr algn="ctr"/>
            <a:r>
              <a:rPr lang="en-US" sz="5400" b="1" dirty="0">
                <a:solidFill>
                  <a:schemeClr val="tx1"/>
                </a:solidFill>
              </a:rPr>
              <a:t>1996</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8194" name="Picture 2" descr="C:\Users\BRANSF~1\AppData\Local\Temp\MP900321088.JPG"/>
          <p:cNvPicPr>
            <a:picLocks noChangeAspect="1" noChangeArrowheads="1"/>
          </p:cNvPicPr>
          <p:nvPr/>
        </p:nvPicPr>
        <p:blipFill>
          <a:blip r:embed="rId2" cstate="print"/>
          <a:srcRect/>
          <a:stretch>
            <a:fillRect/>
          </a:stretch>
        </p:blipFill>
        <p:spPr bwMode="auto">
          <a:xfrm>
            <a:off x="2743200" y="21364"/>
            <a:ext cx="6400800" cy="6836636"/>
          </a:xfrm>
          <a:prstGeom prst="rect">
            <a:avLst/>
          </a:prstGeom>
          <a:noFill/>
        </p:spPr>
      </p:pic>
      <p:pic>
        <p:nvPicPr>
          <p:cNvPr id="5" name="Picture 2" descr="C:\Users\Bransford\Pictures\Old Family Pictures\south Sudan\S. Sudan-Nyamlel 1996.JPG"/>
          <p:cNvPicPr>
            <a:picLocks noChangeAspect="1" noChangeArrowheads="1"/>
          </p:cNvPicPr>
          <p:nvPr/>
        </p:nvPicPr>
        <p:blipFill>
          <a:blip r:embed="rId3" cstate="print">
            <a:lum bright="10000"/>
          </a:blip>
          <a:srcRect l="60952" t="14444" r="18174" b="51111"/>
          <a:stretch>
            <a:fillRect/>
          </a:stretch>
        </p:blipFill>
        <p:spPr bwMode="auto">
          <a:xfrm>
            <a:off x="0" y="0"/>
            <a:ext cx="3276600" cy="4062984"/>
          </a:xfrm>
          <a:prstGeom prst="rect">
            <a:avLst/>
          </a:prstGeom>
          <a:noFill/>
        </p:spPr>
      </p:pic>
      <p:pic>
        <p:nvPicPr>
          <p:cNvPr id="6" name="Picture 2" descr="C:\Users\Bransford\Pictures\Old Family Pictures\south Sudan\S. Sudan-Nyamlel 1996.JPG"/>
          <p:cNvPicPr>
            <a:picLocks noChangeAspect="1" noChangeArrowheads="1"/>
          </p:cNvPicPr>
          <p:nvPr/>
        </p:nvPicPr>
        <p:blipFill>
          <a:blip r:embed="rId3" cstate="print">
            <a:lum bright="10000"/>
          </a:blip>
          <a:srcRect l="13359" t="21111" r="64097" b="48889"/>
          <a:stretch>
            <a:fillRect/>
          </a:stretch>
        </p:blipFill>
        <p:spPr bwMode="auto">
          <a:xfrm>
            <a:off x="0" y="4038600"/>
            <a:ext cx="2819400" cy="2819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5719"/>
          </a:xfrm>
        </p:spPr>
        <p:txBody>
          <a:bodyPr>
            <a:normAutofit fontScale="90000"/>
          </a:bodyPr>
          <a:lstStyle/>
          <a:p>
            <a:endParaRPr lang="en-US" sz="6600" b="1" dirty="0"/>
          </a:p>
        </p:txBody>
      </p:sp>
      <p:sp>
        <p:nvSpPr>
          <p:cNvPr id="3" name="Subtitle 2"/>
          <p:cNvSpPr>
            <a:spLocks noGrp="1"/>
          </p:cNvSpPr>
          <p:nvPr>
            <p:ph type="subTitle" idx="1"/>
          </p:nvPr>
        </p:nvSpPr>
        <p:spPr>
          <a:xfrm>
            <a:off x="0" y="-533400"/>
            <a:ext cx="4800600" cy="7391400"/>
          </a:xfrm>
          <a:solidFill>
            <a:schemeClr val="tx1"/>
          </a:solidFill>
        </p:spPr>
        <p:txBody>
          <a:bodyPr>
            <a:noAutofit/>
          </a:bodyPr>
          <a:lstStyle/>
          <a:p>
            <a:pPr algn="ctr"/>
            <a:endParaRPr lang="en-US" sz="5400" b="1" dirty="0" smtClean="0">
              <a:solidFill>
                <a:srgbClr val="C00000"/>
              </a:solidFill>
            </a:endParaRPr>
          </a:p>
          <a:p>
            <a:pPr algn="ctr"/>
            <a:r>
              <a:rPr lang="en-US" sz="5400" b="1" dirty="0" smtClean="0">
                <a:solidFill>
                  <a:srgbClr val="C00000"/>
                </a:solidFill>
              </a:rPr>
              <a:t>1976 – Creative Access Nation in Africa with </a:t>
            </a:r>
          </a:p>
          <a:p>
            <a:pPr algn="ctr"/>
            <a:r>
              <a:rPr lang="en-US" sz="5400" b="1" u="sng" dirty="0" smtClean="0">
                <a:solidFill>
                  <a:srgbClr val="C00000"/>
                </a:solidFill>
                <a:effectLst>
                  <a:outerShdw blurRad="38100" dist="38100" dir="2700000" algn="tl">
                    <a:srgbClr val="000000">
                      <a:alpha val="43137"/>
                    </a:srgbClr>
                  </a:outerShdw>
                </a:effectLst>
              </a:rPr>
              <a:t>ONE</a:t>
            </a:r>
            <a:r>
              <a:rPr lang="en-US" sz="5400" b="1" dirty="0" smtClean="0">
                <a:solidFill>
                  <a:srgbClr val="C00000"/>
                </a:solidFill>
              </a:rPr>
              <a:t> Christian for 350,000 people; only surgeon</a:t>
            </a:r>
            <a:endParaRPr lang="en-US" sz="5400" b="1" dirty="0">
              <a:solidFill>
                <a:srgbClr val="C00000"/>
              </a:solidFill>
            </a:endParaRPr>
          </a:p>
        </p:txBody>
      </p:sp>
      <p:pic>
        <p:nvPicPr>
          <p:cNvPr id="3074" name="Picture 2" descr="C:\Users\Bransford\Pictures\Central Jan. 2012\Map africa_pol_2003.jpg"/>
          <p:cNvPicPr>
            <a:picLocks noChangeAspect="1" noChangeArrowheads="1"/>
          </p:cNvPicPr>
          <p:nvPr/>
        </p:nvPicPr>
        <p:blipFill>
          <a:blip r:embed="rId2" cstate="print"/>
          <a:srcRect/>
          <a:stretch>
            <a:fillRect/>
          </a:stretch>
        </p:blipFill>
        <p:spPr bwMode="auto">
          <a:xfrm>
            <a:off x="4876800" y="0"/>
            <a:ext cx="4267200" cy="5715000"/>
          </a:xfrm>
          <a:prstGeom prst="rect">
            <a:avLst/>
          </a:prstGeom>
          <a:noFill/>
        </p:spPr>
      </p:pic>
      <p:pic>
        <p:nvPicPr>
          <p:cNvPr id="1026" name="Picture 2" descr="C:\Users\Bransford\Pictures\Com. Is\100_1019.jpeg"/>
          <p:cNvPicPr>
            <a:picLocks noChangeAspect="1" noChangeArrowheads="1"/>
          </p:cNvPicPr>
          <p:nvPr/>
        </p:nvPicPr>
        <p:blipFill>
          <a:blip r:embed="rId3" cstate="print"/>
          <a:srcRect/>
          <a:stretch>
            <a:fillRect/>
          </a:stretch>
        </p:blipFill>
        <p:spPr bwMode="auto">
          <a:xfrm>
            <a:off x="4722535" y="3886200"/>
            <a:ext cx="2059265" cy="274236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038600" cy="914400"/>
          </a:xfrm>
          <a:solidFill>
            <a:srgbClr val="C00000"/>
          </a:solidFill>
        </p:spPr>
        <p:txBody>
          <a:bodyPr>
            <a:normAutofit/>
          </a:bodyPr>
          <a:lstStyle/>
          <a:p>
            <a:r>
              <a:rPr lang="en-US" sz="4800" dirty="0" smtClean="0">
                <a:solidFill>
                  <a:schemeClr val="tx1"/>
                </a:solidFill>
                <a:effectLst>
                  <a:outerShdw blurRad="38100" dist="38100" dir="2700000" algn="tl">
                    <a:srgbClr val="000000">
                      <a:alpha val="43137"/>
                    </a:srgbClr>
                  </a:outerShdw>
                </a:effectLst>
              </a:rPr>
              <a:t>SUDAN - 1996</a:t>
            </a:r>
            <a:endParaRPr lang="en-US" sz="4800" dirty="0">
              <a:solidFill>
                <a:schemeClr val="tx1"/>
              </a:solidFill>
              <a:effectLst>
                <a:outerShdw blurRad="38100" dist="38100" dir="2700000" algn="tl">
                  <a:srgbClr val="000000">
                    <a:alpha val="43137"/>
                  </a:srgbClr>
                </a:outerShdw>
              </a:effectLst>
            </a:endParaRPr>
          </a:p>
        </p:txBody>
      </p:sp>
      <p:pic>
        <p:nvPicPr>
          <p:cNvPr id="4" name="Picture 1026" descr="D:\Dick, Bethany &amp; _.jpg"/>
          <p:cNvPicPr>
            <a:picLocks noGrp="1" noChangeAspect="1" noChangeArrowheads="1"/>
          </p:cNvPicPr>
          <p:nvPr>
            <p:ph idx="1"/>
          </p:nvPr>
        </p:nvPicPr>
        <p:blipFill>
          <a:blip r:embed="rId3" cstate="print">
            <a:lum bright="24000" contrast="12000"/>
          </a:blip>
          <a:srcRect/>
          <a:stretch>
            <a:fillRect/>
          </a:stretch>
        </p:blipFill>
        <p:spPr bwMode="auto">
          <a:xfrm>
            <a:off x="0" y="914400"/>
            <a:ext cx="9066657" cy="6553200"/>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6019800" cy="1470025"/>
          </a:xfrm>
          <a:solidFill>
            <a:schemeClr val="tx1"/>
          </a:solidFill>
        </p:spPr>
        <p:txBody>
          <a:bodyPr>
            <a:noAutofit/>
          </a:bodyPr>
          <a:lstStyle/>
          <a:p>
            <a:pPr algn="ctr"/>
            <a:r>
              <a:rPr lang="en-US" sz="9600" b="1" dirty="0" smtClean="0">
                <a:solidFill>
                  <a:srgbClr val="C00000"/>
                </a:solidFill>
              </a:rPr>
              <a:t>Faith</a:t>
            </a:r>
            <a:endParaRPr lang="en-US" sz="9600" b="1" dirty="0">
              <a:solidFill>
                <a:srgbClr val="C00000"/>
              </a:solidFill>
            </a:endParaRPr>
          </a:p>
        </p:txBody>
      </p:sp>
      <p:sp>
        <p:nvSpPr>
          <p:cNvPr id="3" name="Subtitle 2"/>
          <p:cNvSpPr>
            <a:spLocks noGrp="1"/>
          </p:cNvSpPr>
          <p:nvPr>
            <p:ph type="subTitle" idx="1"/>
          </p:nvPr>
        </p:nvSpPr>
        <p:spPr>
          <a:xfrm>
            <a:off x="0" y="1524000"/>
            <a:ext cx="6096000" cy="6019800"/>
          </a:xfrm>
          <a:solidFill>
            <a:srgbClr val="C00000"/>
          </a:solidFill>
        </p:spPr>
        <p:txBody>
          <a:bodyPr>
            <a:noAutofit/>
          </a:bodyPr>
          <a:lstStyle/>
          <a:p>
            <a:pPr marL="514350" indent="-514350">
              <a:buAutoNum type="arabicPeriod"/>
            </a:pPr>
            <a:r>
              <a:rPr lang="en-US" b="1" dirty="0" smtClean="0">
                <a:solidFill>
                  <a:schemeClr val="tx1"/>
                </a:solidFill>
              </a:rPr>
              <a:t>She was 10 months old and weighed 8 pounds.</a:t>
            </a:r>
          </a:p>
          <a:p>
            <a:pPr marL="514350" indent="-514350">
              <a:buAutoNum type="arabicPeriod"/>
            </a:pPr>
            <a:r>
              <a:rPr lang="en-US" b="1" dirty="0" smtClean="0">
                <a:solidFill>
                  <a:schemeClr val="tx1"/>
                </a:solidFill>
              </a:rPr>
              <a:t>Her mother and one sibling were dead, and her father was a SPLA soldier.</a:t>
            </a:r>
          </a:p>
          <a:p>
            <a:pPr marL="514350" indent="-514350">
              <a:buAutoNum type="arabicPeriod"/>
            </a:pPr>
            <a:r>
              <a:rPr lang="en-US" b="1" dirty="0" smtClean="0">
                <a:solidFill>
                  <a:schemeClr val="tx1"/>
                </a:solidFill>
              </a:rPr>
              <a:t>She was “dying” when Bethany saw her at the distant clinic.  </a:t>
            </a:r>
          </a:p>
          <a:p>
            <a:pPr marL="514350" indent="-514350">
              <a:buAutoNum type="arabicPeriod"/>
            </a:pPr>
            <a:r>
              <a:rPr lang="en-US" b="1" dirty="0" smtClean="0">
                <a:solidFill>
                  <a:schemeClr val="tx1"/>
                </a:solidFill>
              </a:rPr>
              <a:t>Faith was brought back to camp where we cared for her until we departed; she left Sudan with us.</a:t>
            </a:r>
          </a:p>
          <a:p>
            <a:pPr marL="514350" indent="-514350">
              <a:buAutoNum type="arabicPeriod"/>
            </a:pPr>
            <a:r>
              <a:rPr lang="en-US" b="1" dirty="0" smtClean="0">
                <a:solidFill>
                  <a:schemeClr val="tx1"/>
                </a:solidFill>
              </a:rPr>
              <a:t>Faith had an interesting border crossing---Kate.</a:t>
            </a:r>
            <a:endParaRPr lang="en-US" b="1" dirty="0">
              <a:solidFill>
                <a:schemeClr val="tx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5842" name="Picture 2" descr="C:\Users\Bransford\Pictures\2013-10-01 Sudan-Nyamlel-Jesus Film 1996\Sudan-Nyamlel-Jesus Film 1996 001.jpg"/>
          <p:cNvPicPr>
            <a:picLocks noChangeAspect="1" noChangeArrowheads="1"/>
          </p:cNvPicPr>
          <p:nvPr/>
        </p:nvPicPr>
        <p:blipFill>
          <a:blip r:embed="rId2" cstate="print">
            <a:lum bright="-10000" contrast="30000"/>
          </a:blip>
          <a:srcRect l="5882" t="3654" r="29412" b="62840"/>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4191000"/>
            <a:ext cx="8229600" cy="1143000"/>
          </a:xfrm>
        </p:spPr>
        <p:txBody>
          <a:bodyPr>
            <a:normAutofit/>
          </a:bodyPr>
          <a:lstStyle/>
          <a:p>
            <a:r>
              <a:rPr lang="en-US" sz="6600" b="1" dirty="0" smtClean="0">
                <a:solidFill>
                  <a:srgbClr val="C00000"/>
                </a:solidFill>
              </a:rPr>
              <a:t>THE JESUS FILM</a:t>
            </a:r>
            <a:endParaRPr lang="en-US" sz="6600" b="1" dirty="0">
              <a:solidFill>
                <a:srgbClr val="C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5943600" cy="1066799"/>
          </a:xfrm>
          <a:solidFill>
            <a:schemeClr val="accent1"/>
          </a:solidFill>
        </p:spPr>
        <p:txBody>
          <a:bodyPr>
            <a:noAutofit/>
          </a:bodyPr>
          <a:lstStyle/>
          <a:p>
            <a:r>
              <a:rPr lang="en-US" sz="7200" b="1" dirty="0" smtClean="0">
                <a:solidFill>
                  <a:srgbClr val="C00000"/>
                </a:solidFill>
              </a:rPr>
              <a:t>1996 to 1998</a:t>
            </a:r>
            <a:endParaRPr lang="en-US" sz="7200" b="1" dirty="0">
              <a:solidFill>
                <a:srgbClr val="C00000"/>
              </a:solidFill>
            </a:endParaRPr>
          </a:p>
        </p:txBody>
      </p:sp>
      <p:sp>
        <p:nvSpPr>
          <p:cNvPr id="3" name="Subtitle 2"/>
          <p:cNvSpPr>
            <a:spLocks noGrp="1"/>
          </p:cNvSpPr>
          <p:nvPr>
            <p:ph type="subTitle" idx="1"/>
          </p:nvPr>
        </p:nvSpPr>
        <p:spPr>
          <a:xfrm>
            <a:off x="381000" y="1447800"/>
            <a:ext cx="5638800" cy="5029200"/>
          </a:xfrm>
          <a:solidFill>
            <a:srgbClr val="C00000"/>
          </a:solidFill>
        </p:spPr>
        <p:txBody>
          <a:bodyPr>
            <a:normAutofit lnSpcReduction="10000"/>
          </a:bodyPr>
          <a:lstStyle/>
          <a:p>
            <a:pPr algn="l"/>
            <a:r>
              <a:rPr lang="en-US" sz="4800" b="1" dirty="0" smtClean="0">
                <a:solidFill>
                  <a:schemeClr val="tx1"/>
                </a:solidFill>
              </a:rPr>
              <a:t>1996 –return trip to </a:t>
            </a:r>
            <a:r>
              <a:rPr lang="en-US" sz="4800" b="1" dirty="0" err="1" smtClean="0">
                <a:solidFill>
                  <a:schemeClr val="tx1"/>
                </a:solidFill>
              </a:rPr>
              <a:t>Nyamlel</a:t>
            </a:r>
            <a:r>
              <a:rPr lang="en-US" sz="4800" b="1" dirty="0" smtClean="0">
                <a:solidFill>
                  <a:schemeClr val="tx1"/>
                </a:solidFill>
              </a:rPr>
              <a:t> with Safe Harbor</a:t>
            </a:r>
          </a:p>
          <a:p>
            <a:pPr algn="l"/>
            <a:endParaRPr lang="en-US" sz="4800" b="1" dirty="0" smtClean="0">
              <a:solidFill>
                <a:schemeClr val="tx1"/>
              </a:solidFill>
            </a:endParaRPr>
          </a:p>
          <a:p>
            <a:pPr algn="l"/>
            <a:r>
              <a:rPr lang="en-US" sz="4800" b="1" dirty="0" smtClean="0">
                <a:solidFill>
                  <a:schemeClr val="tx1"/>
                </a:solidFill>
              </a:rPr>
              <a:t>1998 – Kakuma Refugee Camp-97,000 Sudanese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lying in clouds from Kakuma"/>
          <p:cNvPicPr>
            <a:picLocks noGrp="1" noChangeAspect="1" noChangeArrowheads="1"/>
          </p:cNvPicPr>
          <p:nvPr>
            <p:ph/>
          </p:nvPr>
        </p:nvPicPr>
        <p:blipFill>
          <a:blip r:embed="rId3" cstate="print"/>
          <a:srcRect/>
          <a:stretch>
            <a:fillRect/>
          </a:stretch>
        </p:blipFill>
        <p:spPr>
          <a:xfrm>
            <a:off x="228600" y="304800"/>
            <a:ext cx="8686800" cy="6342063"/>
          </a:xfrm>
          <a:noFill/>
          <a:ln w="57150">
            <a:solidFill>
              <a:srgbClr val="000000"/>
            </a:solidFill>
          </a:ln>
        </p:spPr>
      </p:pic>
      <p:sp>
        <p:nvSpPr>
          <p:cNvPr id="186371" name="Rectangle 3"/>
          <p:cNvSpPr>
            <a:spLocks noGrp="1" noChangeArrowheads="1"/>
          </p:cNvSpPr>
          <p:nvPr>
            <p:ph type="title" idx="4294967295"/>
          </p:nvPr>
        </p:nvSpPr>
        <p:spPr>
          <a:xfrm>
            <a:off x="609600" y="609600"/>
            <a:ext cx="8305800" cy="1828800"/>
          </a:xfrm>
        </p:spPr>
        <p:txBody>
          <a:bodyPr>
            <a:noAutofit/>
          </a:bodyPr>
          <a:lstStyle/>
          <a:p>
            <a:pPr algn="ctr" eaLnBrk="1" hangingPunct="1">
              <a:defRPr/>
            </a:pPr>
            <a:r>
              <a:rPr lang="en-US" sz="4800" b="1" dirty="0" smtClean="0">
                <a:solidFill>
                  <a:schemeClr val="tx1"/>
                </a:solidFill>
                <a:effectLst>
                  <a:outerShdw blurRad="38100" dist="38100" dir="2700000" algn="tl">
                    <a:srgbClr val="000000">
                      <a:alpha val="43137"/>
                    </a:srgbClr>
                  </a:outerShdw>
                </a:effectLst>
              </a:rPr>
              <a:t>Flight from Kakuma Refugee Camp---home for over 97,000 refugees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114800"/>
            <a:ext cx="4572000" cy="2743200"/>
          </a:xfrm>
          <a:solidFill>
            <a:schemeClr val="tx1"/>
          </a:solidFill>
          <a:ln>
            <a:solidFill>
              <a:schemeClr val="bg1"/>
            </a:solidFill>
          </a:ln>
        </p:spPr>
        <p:txBody>
          <a:bodyPr>
            <a:normAutofit/>
          </a:bodyPr>
          <a:lstStyle/>
          <a:p>
            <a:pPr algn="ctr"/>
            <a:r>
              <a:rPr lang="en-US" sz="4800" b="1" dirty="0" smtClean="0">
                <a:ln w="38100">
                  <a:noFill/>
                </a:ln>
                <a:solidFill>
                  <a:srgbClr val="C00000"/>
                </a:solidFill>
                <a:effectLst>
                  <a:outerShdw blurRad="38100" dist="38100" dir="2700000" algn="tl">
                    <a:srgbClr val="000000">
                      <a:alpha val="43137"/>
                    </a:srgbClr>
                  </a:outerShdw>
                </a:effectLst>
              </a:rPr>
              <a:t>Storm over NFD</a:t>
            </a:r>
            <a:br>
              <a:rPr lang="en-US" sz="4800" b="1" dirty="0" smtClean="0">
                <a:ln w="38100">
                  <a:noFill/>
                </a:ln>
                <a:solidFill>
                  <a:srgbClr val="C00000"/>
                </a:solidFill>
                <a:effectLst>
                  <a:outerShdw blurRad="38100" dist="38100" dir="2700000" algn="tl">
                    <a:srgbClr val="000000">
                      <a:alpha val="43137"/>
                    </a:srgbClr>
                  </a:outerShdw>
                </a:effectLst>
              </a:rPr>
            </a:br>
            <a:r>
              <a:rPr lang="en-US" sz="4800" b="1" dirty="0" smtClean="0">
                <a:ln w="38100">
                  <a:noFill/>
                </a:ln>
                <a:solidFill>
                  <a:srgbClr val="C00000"/>
                </a:solidFill>
                <a:effectLst>
                  <a:outerShdw blurRad="38100" dist="38100" dir="2700000" algn="tl">
                    <a:srgbClr val="000000">
                      <a:alpha val="43137"/>
                    </a:srgbClr>
                  </a:outerShdw>
                </a:effectLst>
              </a:rPr>
              <a:t>Emergency </a:t>
            </a:r>
            <a:r>
              <a:rPr lang="en-US" sz="4800" b="1" dirty="0" smtClean="0">
                <a:ln w="38100">
                  <a:noFill/>
                </a:ln>
                <a:solidFill>
                  <a:srgbClr val="C00000"/>
                </a:solidFill>
              </a:rPr>
              <a:t>Landing</a:t>
            </a:r>
            <a:endParaRPr lang="en-US" sz="4800" b="1" dirty="0">
              <a:ln w="38100">
                <a:noFill/>
              </a:ln>
              <a:solidFill>
                <a:srgbClr val="C00000"/>
              </a:solidFill>
            </a:endParaRPr>
          </a:p>
        </p:txBody>
      </p:sp>
      <p:sp>
        <p:nvSpPr>
          <p:cNvPr id="3" name="Subtitle 2"/>
          <p:cNvSpPr>
            <a:spLocks noGrp="1"/>
          </p:cNvSpPr>
          <p:nvPr>
            <p:ph type="subTitle" idx="1"/>
          </p:nvPr>
        </p:nvSpPr>
        <p:spPr>
          <a:xfrm>
            <a:off x="0" y="0"/>
            <a:ext cx="4495800" cy="3429000"/>
          </a:xfrm>
          <a:solidFill>
            <a:schemeClr val="tx1"/>
          </a:solidFill>
        </p:spPr>
        <p:txBody>
          <a:bodyPr/>
          <a:lstStyle/>
          <a:p>
            <a:endParaRPr lang="en-US" dirty="0"/>
          </a:p>
        </p:txBody>
      </p:sp>
      <p:pic>
        <p:nvPicPr>
          <p:cNvPr id="10242" name="Picture 2" descr="C:\Users\Bransford\Documents\NFD-floodwaters11-06.jpg"/>
          <p:cNvPicPr>
            <a:picLocks noChangeAspect="1" noChangeArrowheads="1"/>
          </p:cNvPicPr>
          <p:nvPr/>
        </p:nvPicPr>
        <p:blipFill>
          <a:blip r:embed="rId2" cstate="print"/>
          <a:srcRect/>
          <a:stretch>
            <a:fillRect/>
          </a:stretch>
        </p:blipFill>
        <p:spPr bwMode="auto">
          <a:xfrm>
            <a:off x="0" y="0"/>
            <a:ext cx="5486400" cy="4114800"/>
          </a:xfrm>
          <a:prstGeom prst="rect">
            <a:avLst/>
          </a:prstGeom>
          <a:noFill/>
        </p:spPr>
      </p:pic>
      <p:pic>
        <p:nvPicPr>
          <p:cNvPr id="10243" name="Picture 3" descr="C:\Users\Bransford\Documents\Unorganized\Copy of My Pictures\NFD-goats from plane 11-06.jpg"/>
          <p:cNvPicPr>
            <a:picLocks noChangeAspect="1" noChangeArrowheads="1"/>
          </p:cNvPicPr>
          <p:nvPr/>
        </p:nvPicPr>
        <p:blipFill>
          <a:blip r:embed="rId3" cstate="print"/>
          <a:srcRect/>
          <a:stretch>
            <a:fillRect/>
          </a:stretch>
        </p:blipFill>
        <p:spPr bwMode="auto">
          <a:xfrm>
            <a:off x="4495800" y="3371850"/>
            <a:ext cx="4648200" cy="348615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endParaRPr lang="en-US" dirty="0"/>
          </a:p>
        </p:txBody>
      </p:sp>
      <p:sp>
        <p:nvSpPr>
          <p:cNvPr id="3" name="Subtitle 2"/>
          <p:cNvSpPr>
            <a:spLocks noGrp="1"/>
          </p:cNvSpPr>
          <p:nvPr>
            <p:ph type="subTitle" idx="1"/>
          </p:nvPr>
        </p:nvSpPr>
        <p:spPr>
          <a:xfrm>
            <a:off x="0" y="0"/>
            <a:ext cx="6019800" cy="6858000"/>
          </a:xfrm>
          <a:solidFill>
            <a:srgbClr val="C00000"/>
          </a:solidFill>
        </p:spPr>
        <p:txBody>
          <a:bodyPr>
            <a:noAutofit/>
          </a:bodyPr>
          <a:lstStyle/>
          <a:p>
            <a:pPr algn="ctr"/>
            <a:r>
              <a:rPr lang="en-US" sz="5400" b="1" dirty="0" smtClean="0">
                <a:solidFill>
                  <a:schemeClr val="tx1"/>
                </a:solidFill>
              </a:rPr>
              <a:t>1998 – </a:t>
            </a:r>
            <a:r>
              <a:rPr lang="en-US" sz="5400" b="1" dirty="0" err="1" smtClean="0">
                <a:solidFill>
                  <a:schemeClr val="tx1"/>
                </a:solidFill>
              </a:rPr>
              <a:t>Tonj</a:t>
            </a:r>
            <a:r>
              <a:rPr lang="en-US" sz="5400" b="1" dirty="0" smtClean="0">
                <a:solidFill>
                  <a:schemeClr val="tx1"/>
                </a:solidFill>
              </a:rPr>
              <a:t>-Starvation---flight out</a:t>
            </a:r>
          </a:p>
          <a:p>
            <a:pPr algn="ctr"/>
            <a:r>
              <a:rPr lang="en-US" sz="5400" b="1" dirty="0" smtClean="0">
                <a:solidFill>
                  <a:schemeClr val="tx1"/>
                </a:solidFill>
              </a:rPr>
              <a:t>1998- Lui, an introduction to Samaritan’s Purse’s work in Sudan</a:t>
            </a:r>
          </a:p>
          <a:p>
            <a:endParaRPr lang="en-US" sz="5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5121" name="Picture 1" descr="F:\Pictures\Old Family Pictures\south Sudan\Lui-S. Sudan~2000.JPG"/>
          <p:cNvPicPr>
            <a:picLocks noChangeAspect="1" noChangeArrowheads="1"/>
          </p:cNvPicPr>
          <p:nvPr/>
        </p:nvPicPr>
        <p:blipFill>
          <a:blip r:embed="rId2" cstate="print"/>
          <a:srcRect/>
          <a:stretch>
            <a:fillRect/>
          </a:stretch>
        </p:blipFill>
        <p:spPr bwMode="auto">
          <a:xfrm>
            <a:off x="0" y="0"/>
            <a:ext cx="9144000" cy="6884989"/>
          </a:xfrm>
          <a:prstGeom prst="rect">
            <a:avLst/>
          </a:prstGeom>
          <a:noFill/>
        </p:spPr>
      </p:pic>
      <p:sp>
        <p:nvSpPr>
          <p:cNvPr id="2" name="Title 1"/>
          <p:cNvSpPr>
            <a:spLocks noGrp="1"/>
          </p:cNvSpPr>
          <p:nvPr>
            <p:ph type="ctrTitle"/>
          </p:nvPr>
        </p:nvSpPr>
        <p:spPr>
          <a:xfrm>
            <a:off x="685800" y="762000"/>
            <a:ext cx="7772400" cy="1066800"/>
          </a:xfrm>
        </p:spPr>
        <p:txBody>
          <a:bodyPr>
            <a:normAutofit fontScale="90000"/>
          </a:bodyPr>
          <a:lstStyle/>
          <a:p>
            <a:r>
              <a:rPr lang="en-US" sz="5400" b="1" dirty="0" err="1" smtClean="0">
                <a:solidFill>
                  <a:srgbClr val="C00000"/>
                </a:solidFill>
              </a:rPr>
              <a:t>Mundri</a:t>
            </a:r>
            <a:r>
              <a:rPr lang="en-US" sz="5400" b="1" dirty="0" smtClean="0">
                <a:solidFill>
                  <a:srgbClr val="C00000"/>
                </a:solidFill>
              </a:rPr>
              <a:t> County International Airport</a:t>
            </a:r>
            <a:endParaRPr lang="en-US" sz="5400" b="1" dirty="0">
              <a:solidFill>
                <a:srgbClr val="C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1"/>
            <a:ext cx="4724400" cy="3886199"/>
          </a:xfrm>
          <a:solidFill>
            <a:schemeClr val="tx1"/>
          </a:solidFill>
        </p:spPr>
        <p:txBody>
          <a:bodyPr>
            <a:normAutofit fontScale="90000"/>
          </a:bodyPr>
          <a:lstStyle/>
          <a:p>
            <a:pPr algn="ctr"/>
            <a:r>
              <a:rPr lang="en-US" sz="6600" b="1" dirty="0" smtClean="0">
                <a:solidFill>
                  <a:srgbClr val="C00000"/>
                </a:solidFill>
              </a:rPr>
              <a:t>LUI GATE</a:t>
            </a:r>
            <a:br>
              <a:rPr lang="en-US" sz="6600" b="1" dirty="0" smtClean="0">
                <a:solidFill>
                  <a:srgbClr val="C00000"/>
                </a:solidFill>
              </a:rPr>
            </a:br>
            <a:r>
              <a:rPr lang="en-US" sz="6600" b="1" dirty="0" smtClean="0">
                <a:solidFill>
                  <a:srgbClr val="C00000"/>
                </a:solidFill>
              </a:rPr>
              <a:t>&amp;</a:t>
            </a:r>
            <a:br>
              <a:rPr lang="en-US" sz="6600" b="1" dirty="0" smtClean="0">
                <a:solidFill>
                  <a:srgbClr val="C00000"/>
                </a:solidFill>
              </a:rPr>
            </a:br>
            <a:r>
              <a:rPr lang="en-US" sz="6600" b="1" dirty="0" smtClean="0">
                <a:solidFill>
                  <a:srgbClr val="C00000"/>
                </a:solidFill>
              </a:rPr>
              <a:t>CHAPEL</a:t>
            </a:r>
            <a:r>
              <a:rPr lang="en-US" sz="8800" b="1" dirty="0" smtClean="0">
                <a:solidFill>
                  <a:srgbClr val="C00000"/>
                </a:solidFill>
              </a:rPr>
              <a:t/>
            </a:r>
            <a:br>
              <a:rPr lang="en-US" sz="8800" b="1" dirty="0" smtClean="0">
                <a:solidFill>
                  <a:srgbClr val="C00000"/>
                </a:solidFill>
              </a:rPr>
            </a:br>
            <a:endParaRPr lang="en-US" sz="8800" b="1" dirty="0">
              <a:solidFill>
                <a:srgbClr val="C00000"/>
              </a:solidFill>
            </a:endParaRPr>
          </a:p>
        </p:txBody>
      </p:sp>
      <p:sp>
        <p:nvSpPr>
          <p:cNvPr id="3" name="Subtitle 2"/>
          <p:cNvSpPr>
            <a:spLocks noGrp="1"/>
          </p:cNvSpPr>
          <p:nvPr>
            <p:ph type="subTitle" idx="1"/>
          </p:nvPr>
        </p:nvSpPr>
        <p:spPr>
          <a:xfrm>
            <a:off x="4495800" y="2514600"/>
            <a:ext cx="4648200" cy="3581400"/>
          </a:xfrm>
        </p:spPr>
        <p:txBody>
          <a:bodyPr/>
          <a:lstStyle/>
          <a:p>
            <a:endParaRPr lang="en-US" dirty="0"/>
          </a:p>
        </p:txBody>
      </p:sp>
      <p:pic>
        <p:nvPicPr>
          <p:cNvPr id="31747" name="Picture 3" descr="G:\Pictures- Sudan\Lui-2002\ChShow\C2.1.JPG"/>
          <p:cNvPicPr>
            <a:picLocks noChangeAspect="1" noChangeArrowheads="1"/>
          </p:cNvPicPr>
          <p:nvPr/>
        </p:nvPicPr>
        <p:blipFill>
          <a:blip r:embed="rId2" cstate="print"/>
          <a:srcRect/>
          <a:stretch>
            <a:fillRect/>
          </a:stretch>
        </p:blipFill>
        <p:spPr bwMode="auto">
          <a:xfrm>
            <a:off x="0" y="0"/>
            <a:ext cx="4419599" cy="6857999"/>
          </a:xfrm>
          <a:prstGeom prst="rect">
            <a:avLst/>
          </a:prstGeom>
          <a:noFill/>
        </p:spPr>
      </p:pic>
      <p:pic>
        <p:nvPicPr>
          <p:cNvPr id="3074" name="Picture 2" descr="C:\Users\Bransford\Pictures\Old Family Pictures\south Sudan\S. Sudan- Dick-Lui-2000.JPG"/>
          <p:cNvPicPr>
            <a:picLocks noChangeAspect="1" noChangeArrowheads="1"/>
          </p:cNvPicPr>
          <p:nvPr/>
        </p:nvPicPr>
        <p:blipFill>
          <a:blip r:embed="rId3" cstate="print"/>
          <a:srcRect/>
          <a:stretch>
            <a:fillRect/>
          </a:stretch>
        </p:blipFill>
        <p:spPr bwMode="auto">
          <a:xfrm>
            <a:off x="2971801" y="2734438"/>
            <a:ext cx="6172200" cy="412356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228600" y="152400"/>
            <a:ext cx="8610600" cy="2133600"/>
          </a:xfrm>
          <a:solidFill>
            <a:srgbClr val="C00000"/>
          </a:solidFill>
        </p:spPr>
        <p:txBody>
          <a:bodyPr/>
          <a:lstStyle/>
          <a:p>
            <a:pPr algn="ctr"/>
            <a:r>
              <a:rPr lang="en-US" sz="5400" b="1" dirty="0" smtClean="0">
                <a:solidFill>
                  <a:schemeClr val="tx1"/>
                </a:solidFill>
                <a:latin typeface="+mn-lt"/>
              </a:rPr>
              <a:t>Sudan:</a:t>
            </a:r>
            <a:br>
              <a:rPr lang="en-US" sz="5400" b="1" dirty="0" smtClean="0">
                <a:solidFill>
                  <a:schemeClr val="tx1"/>
                </a:solidFill>
                <a:latin typeface="+mn-lt"/>
              </a:rPr>
            </a:br>
            <a:r>
              <a:rPr lang="en-US" sz="5400" b="1" dirty="0" smtClean="0">
                <a:solidFill>
                  <a:schemeClr val="tx1"/>
                </a:solidFill>
                <a:latin typeface="+mn-lt"/>
              </a:rPr>
              <a:t>“STATE </a:t>
            </a:r>
            <a:r>
              <a:rPr lang="en-US" sz="5400" b="1" dirty="0">
                <a:solidFill>
                  <a:schemeClr val="tx1"/>
                </a:solidFill>
                <a:latin typeface="+mn-lt"/>
              </a:rPr>
              <a:t>OF THE </a:t>
            </a:r>
            <a:r>
              <a:rPr lang="en-US" sz="5400" b="1" dirty="0" smtClean="0">
                <a:solidFill>
                  <a:schemeClr val="tx1"/>
                </a:solidFill>
                <a:latin typeface="+mn-lt"/>
              </a:rPr>
              <a:t>ART?”</a:t>
            </a:r>
            <a:endParaRPr lang="en-US" sz="5400" b="1" dirty="0">
              <a:solidFill>
                <a:schemeClr val="tx1"/>
              </a:solidFill>
              <a:latin typeface="+mn-lt"/>
            </a:endParaRPr>
          </a:p>
        </p:txBody>
      </p:sp>
      <p:sp>
        <p:nvSpPr>
          <p:cNvPr id="92163" name="Rectangle 3"/>
          <p:cNvSpPr>
            <a:spLocks noGrp="1" noRot="1" noChangeArrowheads="1"/>
          </p:cNvSpPr>
          <p:nvPr>
            <p:ph type="body" sz="half" idx="1"/>
          </p:nvPr>
        </p:nvSpPr>
        <p:spPr>
          <a:xfrm>
            <a:off x="377825" y="6053456"/>
            <a:ext cx="384175" cy="45719"/>
          </a:xfrm>
        </p:spPr>
        <p:txBody>
          <a:bodyPr>
            <a:normAutofit fontScale="25000" lnSpcReduction="20000"/>
          </a:bodyPr>
          <a:lstStyle/>
          <a:p>
            <a:endParaRPr lang="en-US" sz="2800" dirty="0"/>
          </a:p>
        </p:txBody>
      </p:sp>
      <p:pic>
        <p:nvPicPr>
          <p:cNvPr id="92164" name="Picture 4" descr="Surg2"/>
          <p:cNvPicPr>
            <a:picLocks noGrp="1" noChangeAspect="1" noChangeArrowheads="1"/>
          </p:cNvPicPr>
          <p:nvPr>
            <p:ph type="clipArt" sz="half" idx="2"/>
          </p:nvPr>
        </p:nvPicPr>
        <p:blipFill>
          <a:blip r:embed="rId3" cstate="print"/>
          <a:srcRect r="1869" b="15874"/>
          <a:stretch>
            <a:fillRect/>
          </a:stretch>
        </p:blipFill>
        <p:spPr>
          <a:xfrm>
            <a:off x="304800" y="2438400"/>
            <a:ext cx="6400800" cy="4116564"/>
          </a:xfrm>
          <a:noFill/>
          <a:ln w="76200">
            <a:solidFill>
              <a:srgbClr val="000000"/>
            </a:solidFill>
          </a:ln>
        </p:spPr>
      </p:pic>
      <p:pic>
        <p:nvPicPr>
          <p:cNvPr id="5" name="Picture 4" descr="Map-sudan2_pol_94"/>
          <p:cNvPicPr>
            <a:picLocks noChangeAspect="1" noChangeArrowheads="1"/>
          </p:cNvPicPr>
          <p:nvPr/>
        </p:nvPicPr>
        <p:blipFill>
          <a:blip r:embed="rId4" cstate="print">
            <a:lum contrast="6000"/>
          </a:blip>
          <a:srcRect l="6621" t="3960" r="6596" b="7878"/>
          <a:stretch>
            <a:fillRect/>
          </a:stretch>
        </p:blipFill>
        <p:spPr bwMode="auto">
          <a:xfrm>
            <a:off x="6934200" y="2743200"/>
            <a:ext cx="2130130" cy="25908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Bransford\Pictures\Comores\Bransford Clan before twins.JPG"/>
          <p:cNvPicPr>
            <a:picLocks noChangeAspect="1" noChangeArrowheads="1"/>
          </p:cNvPicPr>
          <p:nvPr/>
        </p:nvPicPr>
        <p:blipFill>
          <a:blip r:embed="rId2" cstate="print"/>
          <a:srcRect/>
          <a:stretch>
            <a:fillRect/>
          </a:stretch>
        </p:blipFill>
        <p:spPr bwMode="auto">
          <a:xfrm>
            <a:off x="0" y="228600"/>
            <a:ext cx="4165600" cy="6629400"/>
          </a:xfrm>
          <a:prstGeom prst="rect">
            <a:avLst/>
          </a:prstGeom>
          <a:noFill/>
        </p:spPr>
      </p:pic>
      <p:pic>
        <p:nvPicPr>
          <p:cNvPr id="2051" name="Picture 3" descr="C:\Users\Bransford\Pictures\Comores\Child with polio.JPG"/>
          <p:cNvPicPr>
            <a:picLocks noChangeAspect="1" noChangeArrowheads="1"/>
          </p:cNvPicPr>
          <p:nvPr/>
        </p:nvPicPr>
        <p:blipFill>
          <a:blip r:embed="rId3" cstate="print"/>
          <a:srcRect/>
          <a:stretch>
            <a:fillRect/>
          </a:stretch>
        </p:blipFill>
        <p:spPr bwMode="auto">
          <a:xfrm>
            <a:off x="4089400" y="3505200"/>
            <a:ext cx="2235200" cy="3352800"/>
          </a:xfrm>
          <a:prstGeom prst="rect">
            <a:avLst/>
          </a:prstGeom>
          <a:noFill/>
        </p:spPr>
      </p:pic>
      <p:pic>
        <p:nvPicPr>
          <p:cNvPr id="2052" name="Picture 4" descr="C:\Users\Bransford\Pictures\Comores\Kartala (2).JPG"/>
          <p:cNvPicPr>
            <a:picLocks noChangeAspect="1" noChangeArrowheads="1"/>
          </p:cNvPicPr>
          <p:nvPr/>
        </p:nvPicPr>
        <p:blipFill>
          <a:blip r:embed="rId4" cstate="print"/>
          <a:srcRect/>
          <a:stretch>
            <a:fillRect/>
          </a:stretch>
        </p:blipFill>
        <p:spPr bwMode="auto">
          <a:xfrm>
            <a:off x="4114801" y="228600"/>
            <a:ext cx="5029200" cy="3290888"/>
          </a:xfrm>
          <a:prstGeom prst="rect">
            <a:avLst/>
          </a:prstGeom>
          <a:noFill/>
        </p:spPr>
      </p:pic>
      <p:pic>
        <p:nvPicPr>
          <p:cNvPr id="2053" name="Picture 5" descr="C:\Users\Bransford\Pictures\Comores\IMGP6371.JPG"/>
          <p:cNvPicPr>
            <a:picLocks noChangeAspect="1" noChangeArrowheads="1"/>
          </p:cNvPicPr>
          <p:nvPr/>
        </p:nvPicPr>
        <p:blipFill>
          <a:blip r:embed="rId5" cstate="print"/>
          <a:srcRect/>
          <a:stretch>
            <a:fillRect/>
          </a:stretch>
        </p:blipFill>
        <p:spPr bwMode="auto">
          <a:xfrm>
            <a:off x="5729288" y="3347651"/>
            <a:ext cx="3414712" cy="3510349"/>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7" name="Picture 1" descr="C:\Users\Bransford\Pictures\CMDA Servant of Christ\Sudan-land mine.jpg"/>
          <p:cNvPicPr>
            <a:picLocks noChangeAspect="1" noChangeArrowheads="1"/>
          </p:cNvPicPr>
          <p:nvPr/>
        </p:nvPicPr>
        <p:blipFill>
          <a:blip r:embed="rId2" cstate="print"/>
          <a:srcRect/>
          <a:stretch>
            <a:fillRect/>
          </a:stretch>
        </p:blipFill>
        <p:spPr bwMode="auto">
          <a:xfrm>
            <a:off x="4876800" y="0"/>
            <a:ext cx="4267200" cy="6858000"/>
          </a:xfrm>
          <a:prstGeom prst="rect">
            <a:avLst/>
          </a:prstGeom>
          <a:noFill/>
        </p:spPr>
      </p:pic>
      <p:pic>
        <p:nvPicPr>
          <p:cNvPr id="4098" name="Picture 2" descr="C:\Users\Bransford\Pictures\Central\Sudan-Amputation by Slave Owner's Son=Sudan.jpg"/>
          <p:cNvPicPr>
            <a:picLocks noChangeAspect="1" noChangeArrowheads="1"/>
          </p:cNvPicPr>
          <p:nvPr/>
        </p:nvPicPr>
        <p:blipFill>
          <a:blip r:embed="rId3" cstate="print"/>
          <a:srcRect/>
          <a:stretch>
            <a:fillRect/>
          </a:stretch>
        </p:blipFill>
        <p:spPr bwMode="auto">
          <a:xfrm>
            <a:off x="0" y="0"/>
            <a:ext cx="4906432" cy="3508374"/>
          </a:xfrm>
          <a:prstGeom prst="rect">
            <a:avLst/>
          </a:prstGeom>
          <a:noFill/>
        </p:spPr>
      </p:pic>
      <p:pic>
        <p:nvPicPr>
          <p:cNvPr id="4099" name="Picture 3" descr="G:\Pictures- Sudan\Sudan Pictures6-02\Copy of SPLA.jpg"/>
          <p:cNvPicPr>
            <a:picLocks noChangeAspect="1" noChangeArrowheads="1"/>
          </p:cNvPicPr>
          <p:nvPr/>
        </p:nvPicPr>
        <p:blipFill>
          <a:blip r:embed="rId4" cstate="print"/>
          <a:srcRect/>
          <a:stretch>
            <a:fillRect/>
          </a:stretch>
        </p:blipFill>
        <p:spPr bwMode="auto">
          <a:xfrm>
            <a:off x="0" y="3346450"/>
            <a:ext cx="5038725" cy="351155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514600"/>
          </a:xfrm>
          <a:solidFill>
            <a:srgbClr val="C00000"/>
          </a:solidFill>
        </p:spPr>
        <p:txBody>
          <a:bodyPr>
            <a:normAutofit/>
          </a:bodyPr>
          <a:lstStyle/>
          <a:p>
            <a:pPr algn="ctr"/>
            <a:r>
              <a:rPr lang="en-US" sz="4000" b="1" dirty="0" smtClean="0">
                <a:solidFill>
                  <a:schemeClr val="tx1"/>
                </a:solidFill>
              </a:rPr>
              <a:t>1999 – Land mines on air strip and road; Millie teaching women</a:t>
            </a:r>
            <a:br>
              <a:rPr lang="en-US" sz="4000" b="1" dirty="0" smtClean="0">
                <a:solidFill>
                  <a:schemeClr val="tx1"/>
                </a:solidFill>
              </a:rPr>
            </a:br>
            <a:endParaRPr lang="en-US" sz="4000" dirty="0">
              <a:solidFill>
                <a:schemeClr val="tx1"/>
              </a:solidFill>
            </a:endParaRPr>
          </a:p>
        </p:txBody>
      </p:sp>
      <p:sp>
        <p:nvSpPr>
          <p:cNvPr id="3" name="Subtitle 2"/>
          <p:cNvSpPr>
            <a:spLocks noGrp="1"/>
          </p:cNvSpPr>
          <p:nvPr>
            <p:ph type="subTitle" idx="1"/>
          </p:nvPr>
        </p:nvSpPr>
        <p:spPr/>
        <p:txBody>
          <a:bodyPr/>
          <a:lstStyle/>
          <a:p>
            <a:endParaRPr lang="en-US" dirty="0"/>
          </a:p>
        </p:txBody>
      </p:sp>
      <p:pic>
        <p:nvPicPr>
          <p:cNvPr id="4" name="Picture 2" descr="C:\Users\Bransford\Pictures\Old Family Pictures\MILLIE\Millie5-Lui-2000.JPG"/>
          <p:cNvPicPr>
            <a:picLocks noChangeAspect="1" noChangeArrowheads="1"/>
          </p:cNvPicPr>
          <p:nvPr/>
        </p:nvPicPr>
        <p:blipFill>
          <a:blip r:embed="rId2" cstate="print"/>
          <a:srcRect/>
          <a:stretch>
            <a:fillRect/>
          </a:stretch>
        </p:blipFill>
        <p:spPr bwMode="auto">
          <a:xfrm>
            <a:off x="1066800" y="1585501"/>
            <a:ext cx="8001000" cy="5227899"/>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NSF~1\AppData\Local\Temp\MP900400722.JPG"/>
          <p:cNvPicPr>
            <a:picLocks noChangeAspect="1" noChangeArrowheads="1"/>
          </p:cNvPicPr>
          <p:nvPr/>
        </p:nvPicPr>
        <p:blipFill>
          <a:blip r:embed="rId2" cstate="print"/>
          <a:srcRect/>
          <a:stretch>
            <a:fillRect/>
          </a:stretch>
        </p:blipFill>
        <p:spPr bwMode="auto">
          <a:xfrm>
            <a:off x="5242560" y="0"/>
            <a:ext cx="3901440" cy="5791200"/>
          </a:xfrm>
          <a:prstGeom prst="rect">
            <a:avLst/>
          </a:prstGeom>
          <a:noFill/>
        </p:spPr>
      </p:pic>
      <p:sp>
        <p:nvSpPr>
          <p:cNvPr id="2" name="Title 1"/>
          <p:cNvSpPr>
            <a:spLocks noGrp="1"/>
          </p:cNvSpPr>
          <p:nvPr>
            <p:ph type="ctrTitle"/>
          </p:nvPr>
        </p:nvSpPr>
        <p:spPr>
          <a:xfrm>
            <a:off x="0" y="0"/>
            <a:ext cx="5257800" cy="2590800"/>
          </a:xfrm>
          <a:solidFill>
            <a:schemeClr val="tx1"/>
          </a:solidFill>
        </p:spPr>
        <p:txBody>
          <a:bodyPr>
            <a:normAutofit/>
          </a:bodyPr>
          <a:lstStyle/>
          <a:p>
            <a:r>
              <a:rPr lang="en-US" sz="8800" b="1" dirty="0" smtClean="0">
                <a:solidFill>
                  <a:srgbClr val="C00000"/>
                </a:solidFill>
              </a:rPr>
              <a:t>2000</a:t>
            </a:r>
            <a:endParaRPr lang="en-US" sz="8800" dirty="0">
              <a:solidFill>
                <a:srgbClr val="C00000"/>
              </a:solidFill>
            </a:endParaRPr>
          </a:p>
        </p:txBody>
      </p:sp>
      <p:sp>
        <p:nvSpPr>
          <p:cNvPr id="3" name="Subtitle 2"/>
          <p:cNvSpPr>
            <a:spLocks noGrp="1"/>
          </p:cNvSpPr>
          <p:nvPr>
            <p:ph type="subTitle" idx="1"/>
          </p:nvPr>
        </p:nvSpPr>
        <p:spPr>
          <a:xfrm>
            <a:off x="0" y="2590800"/>
            <a:ext cx="5638800" cy="4038600"/>
          </a:xfrm>
          <a:solidFill>
            <a:srgbClr val="002060"/>
          </a:solidFill>
        </p:spPr>
        <p:txBody>
          <a:bodyPr>
            <a:noAutofit/>
          </a:bodyPr>
          <a:lstStyle/>
          <a:p>
            <a:pPr algn="l"/>
            <a:r>
              <a:rPr lang="en-US" sz="4800" b="1" dirty="0" smtClean="0">
                <a:solidFill>
                  <a:schemeClr val="tx1"/>
                </a:solidFill>
              </a:rPr>
              <a:t>-Repeat trips to Lui</a:t>
            </a:r>
          </a:p>
          <a:p>
            <a:pPr algn="l"/>
            <a:r>
              <a:rPr lang="en-US" sz="4800" b="1" dirty="0" smtClean="0">
                <a:solidFill>
                  <a:srgbClr val="C00000"/>
                </a:solidFill>
              </a:rPr>
              <a:t>-Ebola***</a:t>
            </a:r>
          </a:p>
          <a:p>
            <a:pPr algn="l"/>
            <a:r>
              <a:rPr lang="en-US" sz="4800" b="1" dirty="0" smtClean="0">
                <a:solidFill>
                  <a:schemeClr val="tx1"/>
                </a:solidFill>
              </a:rPr>
              <a:t>-The bombing of Lui</a:t>
            </a:r>
            <a:endParaRPr lang="en-US" sz="4800" b="1" dirty="0">
              <a:solidFill>
                <a:schemeClr val="tx1"/>
              </a:solidFill>
            </a:endParaRPr>
          </a:p>
        </p:txBody>
      </p:sp>
      <p:pic>
        <p:nvPicPr>
          <p:cNvPr id="5123" name="Picture 3"/>
          <p:cNvPicPr>
            <a:picLocks noChangeAspect="1" noChangeArrowheads="1"/>
          </p:cNvPicPr>
          <p:nvPr/>
        </p:nvPicPr>
        <p:blipFill>
          <a:blip r:embed="rId3" cstate="print"/>
          <a:srcRect/>
          <a:stretch>
            <a:fillRect/>
          </a:stretch>
        </p:blipFill>
        <p:spPr bwMode="auto">
          <a:xfrm>
            <a:off x="2212257" y="-21536"/>
            <a:ext cx="3197943" cy="2155136"/>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4294967295"/>
          </p:nvPr>
        </p:nvSpPr>
        <p:spPr>
          <a:xfrm>
            <a:off x="3124200" y="6356350"/>
            <a:ext cx="2895600" cy="365125"/>
          </a:xfrm>
          <a:prstGeom prst="rect">
            <a:avLst/>
          </a:prstGeom>
          <a:noFill/>
        </p:spPr>
        <p:txBody>
          <a:bodyPr/>
          <a:lstStyle/>
          <a:p>
            <a:r>
              <a:rPr lang="en-US"/>
              <a:t>The Cove - 2003</a:t>
            </a:r>
          </a:p>
        </p:txBody>
      </p:sp>
      <p:sp>
        <p:nvSpPr>
          <p:cNvPr id="39939" name="Rectangle 2"/>
          <p:cNvSpPr>
            <a:spLocks noGrp="1" noChangeArrowheads="1"/>
          </p:cNvSpPr>
          <p:nvPr>
            <p:ph type="ctrTitle"/>
          </p:nvPr>
        </p:nvSpPr>
        <p:spPr>
          <a:xfrm>
            <a:off x="0" y="0"/>
            <a:ext cx="5943600" cy="1143000"/>
          </a:xfrm>
          <a:solidFill>
            <a:srgbClr val="C00000"/>
          </a:solidFill>
        </p:spPr>
        <p:txBody>
          <a:bodyPr>
            <a:noAutofit/>
          </a:bodyPr>
          <a:lstStyle/>
          <a:p>
            <a:pPr algn="ctr" eaLnBrk="1" hangingPunct="1"/>
            <a:r>
              <a:rPr lang="en-US" sz="7200" b="1" dirty="0" smtClean="0">
                <a:solidFill>
                  <a:schemeClr val="tx1"/>
                </a:solidFill>
              </a:rPr>
              <a:t>ADVOCACY</a:t>
            </a:r>
          </a:p>
        </p:txBody>
      </p:sp>
      <p:sp>
        <p:nvSpPr>
          <p:cNvPr id="39940" name="Rectangle 3"/>
          <p:cNvSpPr>
            <a:spLocks noGrp="1" noChangeArrowheads="1"/>
          </p:cNvSpPr>
          <p:nvPr>
            <p:ph type="subTitle" idx="1"/>
          </p:nvPr>
        </p:nvSpPr>
        <p:spPr>
          <a:xfrm>
            <a:off x="3276600" y="3886200"/>
            <a:ext cx="1905000" cy="1752600"/>
          </a:xfrm>
        </p:spPr>
        <p:txBody>
          <a:bodyPr/>
          <a:lstStyle/>
          <a:p>
            <a:pPr eaLnBrk="1" hangingPunct="1"/>
            <a:endParaRPr lang="en-US" smtClean="0"/>
          </a:p>
        </p:txBody>
      </p:sp>
      <p:pic>
        <p:nvPicPr>
          <p:cNvPr id="39941" name="Picture 4" descr="Faces of War"/>
          <p:cNvPicPr>
            <a:picLocks noChangeAspect="1" noChangeArrowheads="1"/>
          </p:cNvPicPr>
          <p:nvPr/>
        </p:nvPicPr>
        <p:blipFill>
          <a:blip r:embed="rId3" cstate="print"/>
          <a:srcRect/>
          <a:stretch>
            <a:fillRect/>
          </a:stretch>
        </p:blipFill>
        <p:spPr bwMode="auto">
          <a:xfrm>
            <a:off x="152400" y="1219200"/>
            <a:ext cx="5637829" cy="54864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4294967295"/>
          </p:nvPr>
        </p:nvSpPr>
        <p:spPr>
          <a:xfrm>
            <a:off x="3124200" y="6356350"/>
            <a:ext cx="2895600" cy="365125"/>
          </a:xfrm>
          <a:prstGeom prst="rect">
            <a:avLst/>
          </a:prstGeom>
          <a:noFill/>
        </p:spPr>
        <p:txBody>
          <a:bodyPr/>
          <a:lstStyle/>
          <a:p>
            <a:r>
              <a:rPr lang="en-US"/>
              <a:t>The Cove - 2003</a:t>
            </a:r>
          </a:p>
        </p:txBody>
      </p:sp>
      <p:sp>
        <p:nvSpPr>
          <p:cNvPr id="43011" name="Rectangle 2"/>
          <p:cNvSpPr>
            <a:spLocks noGrp="1" noChangeArrowheads="1"/>
          </p:cNvSpPr>
          <p:nvPr>
            <p:ph type="ctrTitle"/>
          </p:nvPr>
        </p:nvSpPr>
        <p:spPr>
          <a:xfrm>
            <a:off x="0" y="2667000"/>
            <a:ext cx="3886200" cy="1828800"/>
          </a:xfrm>
          <a:solidFill>
            <a:srgbClr val="C00000"/>
          </a:solidFill>
        </p:spPr>
        <p:txBody>
          <a:bodyPr/>
          <a:lstStyle/>
          <a:p>
            <a:pPr eaLnBrk="1" hangingPunct="1"/>
            <a:r>
              <a:rPr lang="en-US" sz="2800" b="1" dirty="0" smtClean="0">
                <a:solidFill>
                  <a:schemeClr val="bg1"/>
                </a:solidFill>
              </a:rPr>
              <a:t>Sudan - as seen in the Holocaust Museum &amp; in person!</a:t>
            </a:r>
          </a:p>
        </p:txBody>
      </p:sp>
      <p:sp>
        <p:nvSpPr>
          <p:cNvPr id="43012" name="Rectangle 3"/>
          <p:cNvSpPr>
            <a:spLocks noGrp="1" noChangeArrowheads="1"/>
          </p:cNvSpPr>
          <p:nvPr>
            <p:ph type="subTitle" idx="1"/>
          </p:nvPr>
        </p:nvSpPr>
        <p:spPr>
          <a:xfrm>
            <a:off x="0" y="5181600"/>
            <a:ext cx="3962400" cy="1676400"/>
          </a:xfrm>
        </p:spPr>
        <p:txBody>
          <a:bodyPr/>
          <a:lstStyle/>
          <a:p>
            <a:pPr eaLnBrk="1" hangingPunct="1"/>
            <a:endParaRPr lang="en-US" smtClean="0"/>
          </a:p>
        </p:txBody>
      </p:sp>
      <p:pic>
        <p:nvPicPr>
          <p:cNvPr id="43013" name="Picture 6" descr="Starving children"/>
          <p:cNvPicPr>
            <a:picLocks noChangeAspect="1" noChangeArrowheads="1"/>
          </p:cNvPicPr>
          <p:nvPr/>
        </p:nvPicPr>
        <p:blipFill>
          <a:blip r:embed="rId3" cstate="print"/>
          <a:srcRect/>
          <a:stretch>
            <a:fillRect/>
          </a:stretch>
        </p:blipFill>
        <p:spPr bwMode="auto">
          <a:xfrm>
            <a:off x="4267200" y="0"/>
            <a:ext cx="4876800" cy="2667000"/>
          </a:xfrm>
          <a:prstGeom prst="rect">
            <a:avLst/>
          </a:prstGeom>
          <a:noFill/>
          <a:ln w="57150">
            <a:solidFill>
              <a:srgbClr val="FF3300"/>
            </a:solidFill>
            <a:miter lim="800000"/>
            <a:headEnd/>
            <a:tailEnd/>
          </a:ln>
        </p:spPr>
      </p:pic>
      <p:pic>
        <p:nvPicPr>
          <p:cNvPr id="43014" name="Picture 7" descr="writings on the wall"/>
          <p:cNvPicPr>
            <a:picLocks noChangeAspect="1" noChangeArrowheads="1"/>
          </p:cNvPicPr>
          <p:nvPr/>
        </p:nvPicPr>
        <p:blipFill>
          <a:blip r:embed="rId4" cstate="print">
            <a:lum bright="-20000" contrast="30000"/>
          </a:blip>
          <a:srcRect/>
          <a:stretch>
            <a:fillRect/>
          </a:stretch>
        </p:blipFill>
        <p:spPr bwMode="auto">
          <a:xfrm>
            <a:off x="3987209" y="2743201"/>
            <a:ext cx="5156791" cy="4184072"/>
          </a:xfrm>
          <a:prstGeom prst="rect">
            <a:avLst/>
          </a:prstGeom>
          <a:solidFill>
            <a:schemeClr val="hlink"/>
          </a:solidFill>
          <a:ln w="57150">
            <a:solidFill>
              <a:srgbClr val="FF3300"/>
            </a:solidFill>
            <a:miter lim="800000"/>
            <a:headEnd/>
            <a:tailEnd/>
          </a:ln>
        </p:spPr>
      </p:pic>
      <p:pic>
        <p:nvPicPr>
          <p:cNvPr id="43015" name="Picture 8" descr="child breasfeeding"/>
          <p:cNvPicPr>
            <a:picLocks noChangeAspect="1" noChangeArrowheads="1"/>
          </p:cNvPicPr>
          <p:nvPr/>
        </p:nvPicPr>
        <p:blipFill>
          <a:blip r:embed="rId5" cstate="print"/>
          <a:srcRect/>
          <a:stretch>
            <a:fillRect/>
          </a:stretch>
        </p:blipFill>
        <p:spPr bwMode="auto">
          <a:xfrm>
            <a:off x="0" y="0"/>
            <a:ext cx="4138613" cy="2706688"/>
          </a:xfrm>
          <a:prstGeom prst="rect">
            <a:avLst/>
          </a:prstGeom>
          <a:noFill/>
          <a:ln w="57150">
            <a:solidFill>
              <a:srgbClr val="FF3300"/>
            </a:solidFill>
            <a:miter lim="800000"/>
            <a:headEnd/>
            <a:tailEnd/>
          </a:ln>
        </p:spPr>
      </p:pic>
      <p:pic>
        <p:nvPicPr>
          <p:cNvPr id="43016" name="Picture 12" descr="The bombs landed"/>
          <p:cNvPicPr>
            <a:picLocks noChangeAspect="1" noChangeArrowheads="1"/>
          </p:cNvPicPr>
          <p:nvPr/>
        </p:nvPicPr>
        <p:blipFill>
          <a:blip r:embed="rId6" cstate="print"/>
          <a:srcRect/>
          <a:stretch>
            <a:fillRect/>
          </a:stretch>
        </p:blipFill>
        <p:spPr bwMode="auto">
          <a:xfrm>
            <a:off x="0" y="4572000"/>
            <a:ext cx="3886200" cy="2286000"/>
          </a:xfrm>
          <a:prstGeom prst="rect">
            <a:avLst/>
          </a:prstGeom>
          <a:noFill/>
          <a:ln w="57150">
            <a:solidFill>
              <a:srgbClr val="FF3300"/>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1029" descr="Arlington Cemetery"/>
          <p:cNvPicPr>
            <a:picLocks noChangeAspect="1" noChangeArrowheads="1"/>
          </p:cNvPicPr>
          <p:nvPr/>
        </p:nvPicPr>
        <p:blipFill>
          <a:blip r:embed="rId3" cstate="print"/>
          <a:srcRect/>
          <a:stretch>
            <a:fillRect/>
          </a:stretch>
        </p:blipFill>
        <p:spPr bwMode="auto">
          <a:xfrm>
            <a:off x="0" y="4038600"/>
            <a:ext cx="6019800" cy="3733800"/>
          </a:xfrm>
          <a:prstGeom prst="rect">
            <a:avLst/>
          </a:prstGeom>
          <a:noFill/>
          <a:ln w="9525">
            <a:noFill/>
            <a:miter lim="800000"/>
            <a:headEnd/>
            <a:tailEnd/>
          </a:ln>
        </p:spPr>
      </p:pic>
      <p:sp>
        <p:nvSpPr>
          <p:cNvPr id="40962" name="Footer Placeholder 4"/>
          <p:cNvSpPr>
            <a:spLocks noGrp="1"/>
          </p:cNvSpPr>
          <p:nvPr>
            <p:ph type="ftr" sz="quarter" idx="4294967295"/>
          </p:nvPr>
        </p:nvSpPr>
        <p:spPr>
          <a:xfrm>
            <a:off x="3124200" y="6356350"/>
            <a:ext cx="2895600" cy="365125"/>
          </a:xfrm>
          <a:prstGeom prst="rect">
            <a:avLst/>
          </a:prstGeom>
          <a:noFill/>
        </p:spPr>
        <p:txBody>
          <a:bodyPr/>
          <a:lstStyle/>
          <a:p>
            <a:r>
              <a:rPr lang="en-US"/>
              <a:t>The Cove - 2003</a:t>
            </a:r>
          </a:p>
        </p:txBody>
      </p:sp>
      <p:sp>
        <p:nvSpPr>
          <p:cNvPr id="40963" name="Rectangle 1026"/>
          <p:cNvSpPr>
            <a:spLocks noGrp="1" noChangeArrowheads="1"/>
          </p:cNvSpPr>
          <p:nvPr>
            <p:ph type="ctrTitle"/>
          </p:nvPr>
        </p:nvSpPr>
        <p:spPr>
          <a:xfrm>
            <a:off x="2743200" y="0"/>
            <a:ext cx="3276600" cy="4038600"/>
          </a:xfrm>
          <a:solidFill>
            <a:srgbClr val="C00000"/>
          </a:solidFill>
          <a:ln w="76200">
            <a:solidFill>
              <a:schemeClr val="tx1"/>
            </a:solidFill>
          </a:ln>
        </p:spPr>
        <p:txBody>
          <a:bodyPr>
            <a:normAutofit/>
          </a:bodyPr>
          <a:lstStyle/>
          <a:p>
            <a:pPr algn="ctr" eaLnBrk="1" hangingPunct="1"/>
            <a:r>
              <a:rPr lang="en-US" b="1" dirty="0" smtClean="0">
                <a:solidFill>
                  <a:schemeClr val="tx1"/>
                </a:solidFill>
              </a:rPr>
              <a:t>Washington DC </a:t>
            </a:r>
            <a:br>
              <a:rPr lang="en-US" b="1" dirty="0" smtClean="0">
                <a:solidFill>
                  <a:schemeClr val="tx1"/>
                </a:solidFill>
              </a:rPr>
            </a:br>
            <a:r>
              <a:rPr lang="en-US" b="1" dirty="0" smtClean="0">
                <a:solidFill>
                  <a:schemeClr val="tx1"/>
                </a:solidFill>
              </a:rPr>
              <a:t>2000</a:t>
            </a:r>
            <a:br>
              <a:rPr lang="en-US" b="1" dirty="0" smtClean="0">
                <a:solidFill>
                  <a:schemeClr val="tx1"/>
                </a:solidFill>
              </a:rPr>
            </a:br>
            <a:r>
              <a:rPr lang="en-US" b="1" dirty="0" smtClean="0">
                <a:solidFill>
                  <a:schemeClr val="tx1"/>
                </a:solidFill>
              </a:rPr>
              <a:t>2001</a:t>
            </a:r>
            <a:br>
              <a:rPr lang="en-US" b="1" dirty="0" smtClean="0">
                <a:solidFill>
                  <a:schemeClr val="tx1"/>
                </a:solidFill>
              </a:rPr>
            </a:br>
            <a:r>
              <a:rPr lang="en-US" b="1" dirty="0" smtClean="0">
                <a:solidFill>
                  <a:schemeClr val="tx1"/>
                </a:solidFill>
              </a:rPr>
              <a:t>2002</a:t>
            </a:r>
            <a:br>
              <a:rPr lang="en-US" b="1" dirty="0" smtClean="0">
                <a:solidFill>
                  <a:schemeClr val="tx1"/>
                </a:solidFill>
              </a:rPr>
            </a:br>
            <a:r>
              <a:rPr lang="en-US" b="1" dirty="0" smtClean="0">
                <a:solidFill>
                  <a:schemeClr val="tx1"/>
                </a:solidFill>
              </a:rPr>
              <a:t>2003</a:t>
            </a:r>
          </a:p>
        </p:txBody>
      </p:sp>
      <p:sp>
        <p:nvSpPr>
          <p:cNvPr id="40964" name="Rectangle 1027"/>
          <p:cNvSpPr>
            <a:spLocks noGrp="1" noChangeArrowheads="1"/>
          </p:cNvSpPr>
          <p:nvPr>
            <p:ph type="subTitle" idx="1"/>
          </p:nvPr>
        </p:nvSpPr>
        <p:spPr>
          <a:xfrm>
            <a:off x="5715000" y="5105400"/>
            <a:ext cx="3429000" cy="1752600"/>
          </a:xfrm>
          <a:solidFill>
            <a:srgbClr val="C00000"/>
          </a:solidFill>
          <a:ln w="76200">
            <a:solidFill>
              <a:schemeClr val="tx1"/>
            </a:solidFill>
          </a:ln>
        </p:spPr>
        <p:txBody>
          <a:bodyPr>
            <a:normAutofit/>
          </a:bodyPr>
          <a:lstStyle/>
          <a:p>
            <a:pPr algn="ctr" eaLnBrk="1" hangingPunct="1"/>
            <a:r>
              <a:rPr lang="en-US" sz="4000" b="1" dirty="0" smtClean="0">
                <a:solidFill>
                  <a:schemeClr val="tx1"/>
                </a:solidFill>
              </a:rPr>
              <a:t>Arlington Cemetery</a:t>
            </a:r>
          </a:p>
        </p:txBody>
      </p:sp>
      <p:pic>
        <p:nvPicPr>
          <p:cNvPr id="40965" name="Picture 1028" descr="Dome shaped building"/>
          <p:cNvPicPr>
            <a:picLocks noChangeAspect="1" noChangeArrowheads="1"/>
          </p:cNvPicPr>
          <p:nvPr/>
        </p:nvPicPr>
        <p:blipFill>
          <a:blip r:embed="rId4" cstate="print"/>
          <a:srcRect/>
          <a:stretch>
            <a:fillRect/>
          </a:stretch>
        </p:blipFill>
        <p:spPr bwMode="auto">
          <a:xfrm>
            <a:off x="0" y="0"/>
            <a:ext cx="2895600" cy="4605338"/>
          </a:xfrm>
          <a:prstGeom prst="rect">
            <a:avLst/>
          </a:prstGeom>
          <a:noFill/>
          <a:ln w="9525">
            <a:noFill/>
            <a:miter lim="800000"/>
            <a:headEnd/>
            <a:tailEnd/>
          </a:ln>
        </p:spPr>
      </p:pic>
      <p:pic>
        <p:nvPicPr>
          <p:cNvPr id="40967" name="Picture 1031" descr="Dome shaped building"/>
          <p:cNvPicPr>
            <a:picLocks noChangeAspect="1" noChangeArrowheads="1"/>
          </p:cNvPicPr>
          <p:nvPr/>
        </p:nvPicPr>
        <p:blipFill>
          <a:blip r:embed="rId5" cstate="print"/>
          <a:srcRect/>
          <a:stretch>
            <a:fillRect/>
          </a:stretch>
        </p:blipFill>
        <p:spPr bwMode="auto">
          <a:xfrm>
            <a:off x="6019800" y="0"/>
            <a:ext cx="3124200" cy="5084763"/>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6248400" cy="3048000"/>
          </a:xfrm>
          <a:solidFill>
            <a:srgbClr val="C00000"/>
          </a:solidFill>
        </p:spPr>
        <p:txBody>
          <a:bodyPr>
            <a:noAutofit/>
          </a:bodyPr>
          <a:lstStyle/>
          <a:p>
            <a:pPr algn="ctr"/>
            <a:r>
              <a:rPr lang="en-US" sz="4800" b="1" dirty="0" smtClean="0">
                <a:solidFill>
                  <a:schemeClr val="tx1"/>
                </a:solidFill>
              </a:rPr>
              <a:t>In 2003 I visited Washington again to represent two groups:</a:t>
            </a:r>
            <a:br>
              <a:rPr lang="en-US" sz="4800" b="1" dirty="0" smtClean="0">
                <a:solidFill>
                  <a:schemeClr val="tx1"/>
                </a:solidFill>
              </a:rPr>
            </a:br>
            <a:endParaRPr lang="en-US" sz="4800" b="1" dirty="0">
              <a:solidFill>
                <a:schemeClr val="tx1"/>
              </a:solidFill>
            </a:endParaRPr>
          </a:p>
        </p:txBody>
      </p:sp>
      <p:sp>
        <p:nvSpPr>
          <p:cNvPr id="3" name="Subtitle 2"/>
          <p:cNvSpPr>
            <a:spLocks noGrp="1"/>
          </p:cNvSpPr>
          <p:nvPr>
            <p:ph type="subTitle" idx="1"/>
          </p:nvPr>
        </p:nvSpPr>
        <p:spPr>
          <a:xfrm>
            <a:off x="0" y="2514600"/>
            <a:ext cx="6019800" cy="4343400"/>
          </a:xfrm>
          <a:solidFill>
            <a:schemeClr val="tx1"/>
          </a:solidFill>
        </p:spPr>
        <p:txBody>
          <a:bodyPr>
            <a:normAutofit fontScale="85000" lnSpcReduction="20000"/>
          </a:bodyPr>
          <a:lstStyle/>
          <a:p>
            <a:pPr marL="742950" indent="-742950" algn="ctr">
              <a:buAutoNum type="arabicPeriod"/>
            </a:pPr>
            <a:r>
              <a:rPr lang="en-US" sz="5200" b="1" dirty="0" smtClean="0">
                <a:solidFill>
                  <a:srgbClr val="C00000"/>
                </a:solidFill>
              </a:rPr>
              <a:t>The disabled of Africa and</a:t>
            </a:r>
          </a:p>
          <a:p>
            <a:pPr marL="742950" indent="-742950" algn="ctr">
              <a:buAutoNum type="arabicPeriod"/>
            </a:pPr>
            <a:r>
              <a:rPr lang="en-US" sz="5200" b="1" dirty="0" smtClean="0">
                <a:solidFill>
                  <a:srgbClr val="C00000"/>
                </a:solidFill>
              </a:rPr>
              <a:t> The people of Southern Sudan.  </a:t>
            </a:r>
          </a:p>
          <a:p>
            <a:pPr marL="742950" indent="-742950" algn="ctr"/>
            <a:r>
              <a:rPr lang="en-US" sz="5200" b="1" dirty="0" smtClean="0">
                <a:solidFill>
                  <a:srgbClr val="C00000"/>
                </a:solidFill>
              </a:rPr>
              <a:t>(The civil war had already gone on for over 20 years.)  </a:t>
            </a:r>
          </a:p>
          <a:p>
            <a:endParaRPr lang="en-US" sz="4000" dirty="0">
              <a:solidFill>
                <a:srgbClr val="C00000"/>
              </a:solidFill>
            </a:endParaRPr>
          </a:p>
        </p:txBody>
      </p:sp>
      <p:pic>
        <p:nvPicPr>
          <p:cNvPr id="4" name="Picture 1028" descr="Dome shaped building"/>
          <p:cNvPicPr>
            <a:picLocks noChangeAspect="1" noChangeArrowheads="1"/>
          </p:cNvPicPr>
          <p:nvPr/>
        </p:nvPicPr>
        <p:blipFill>
          <a:blip r:embed="rId2" cstate="print"/>
          <a:srcRect/>
          <a:stretch>
            <a:fillRect/>
          </a:stretch>
        </p:blipFill>
        <p:spPr bwMode="auto">
          <a:xfrm>
            <a:off x="6019800" y="0"/>
            <a:ext cx="3124200" cy="55626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5943600" cy="6858000"/>
          </a:xfrm>
          <a:solidFill>
            <a:schemeClr val="tx1"/>
          </a:solidFill>
        </p:spPr>
        <p:txBody>
          <a:bodyPr>
            <a:noAutofit/>
          </a:bodyPr>
          <a:lstStyle/>
          <a:p>
            <a:pPr algn="ctr"/>
            <a:r>
              <a:rPr lang="en-US" sz="6600" b="1" dirty="0" smtClean="0">
                <a:solidFill>
                  <a:srgbClr val="C00000"/>
                </a:solidFill>
              </a:rPr>
              <a:t>Among my appointments was a visit with the head of USAID.  </a:t>
            </a:r>
            <a:endParaRPr lang="en-US" sz="6600" b="1" dirty="0">
              <a:solidFill>
                <a:srgbClr val="C000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sz="quarter"/>
          </p:nvPr>
        </p:nvSpPr>
        <p:spPr>
          <a:xfrm>
            <a:off x="0" y="0"/>
            <a:ext cx="9144000" cy="1752600"/>
          </a:xfrm>
          <a:solidFill>
            <a:srgbClr val="C00000"/>
          </a:solidFill>
        </p:spPr>
        <p:txBody>
          <a:bodyPr>
            <a:noAutofit/>
          </a:bodyPr>
          <a:lstStyle/>
          <a:p>
            <a:pPr algn="ctr" eaLnBrk="1" hangingPunct="1">
              <a:defRPr/>
            </a:pPr>
            <a:r>
              <a:rPr lang="en-US" sz="5400" b="1" dirty="0" smtClean="0">
                <a:solidFill>
                  <a:schemeClr val="tx1"/>
                </a:solidFill>
                <a:effectLst>
                  <a:outerShdw blurRad="38100" dist="38100" dir="2700000" algn="tl">
                    <a:srgbClr val="000000"/>
                  </a:outerShdw>
                </a:effectLst>
              </a:rPr>
              <a:t>WASHINGTON, DC</a:t>
            </a:r>
            <a:br>
              <a:rPr lang="en-US" sz="5400" b="1" dirty="0" smtClean="0">
                <a:solidFill>
                  <a:schemeClr val="tx1"/>
                </a:solidFill>
                <a:effectLst>
                  <a:outerShdw blurRad="38100" dist="38100" dir="2700000" algn="tl">
                    <a:srgbClr val="000000"/>
                  </a:outerShdw>
                </a:effectLst>
              </a:rPr>
            </a:br>
            <a:r>
              <a:rPr lang="en-US" sz="5400" b="1" dirty="0" smtClean="0">
                <a:solidFill>
                  <a:schemeClr val="tx1"/>
                </a:solidFill>
                <a:effectLst>
                  <a:outerShdw blurRad="38100" dist="38100" dir="2700000" algn="tl">
                    <a:srgbClr val="000000"/>
                  </a:outerShdw>
                </a:effectLst>
              </a:rPr>
              <a:t>OCTOBER 20</a:t>
            </a:r>
            <a:r>
              <a:rPr lang="en-US" sz="5400" b="1" baseline="30000" dirty="0" smtClean="0">
                <a:solidFill>
                  <a:schemeClr val="tx1"/>
                </a:solidFill>
                <a:effectLst>
                  <a:outerShdw blurRad="38100" dist="38100" dir="2700000" algn="tl">
                    <a:srgbClr val="000000"/>
                  </a:outerShdw>
                </a:effectLst>
              </a:rPr>
              <a:t>TH</a:t>
            </a:r>
            <a:r>
              <a:rPr lang="en-US" sz="5400" b="1" dirty="0" smtClean="0">
                <a:solidFill>
                  <a:schemeClr val="tx1"/>
                </a:solidFill>
                <a:effectLst>
                  <a:outerShdw blurRad="38100" dist="38100" dir="2700000" algn="tl">
                    <a:srgbClr val="000000"/>
                  </a:outerShdw>
                </a:effectLst>
              </a:rPr>
              <a:t>, 2003</a:t>
            </a:r>
          </a:p>
        </p:txBody>
      </p:sp>
      <p:sp>
        <p:nvSpPr>
          <p:cNvPr id="191491" name="Rectangle 3"/>
          <p:cNvSpPr>
            <a:spLocks noGrp="1" noChangeArrowheads="1"/>
          </p:cNvSpPr>
          <p:nvPr>
            <p:ph sz="quarter" idx="1"/>
          </p:nvPr>
        </p:nvSpPr>
        <p:spPr>
          <a:xfrm>
            <a:off x="228600" y="1828801"/>
            <a:ext cx="8763000" cy="990600"/>
          </a:xfrm>
          <a:solidFill>
            <a:schemeClr val="tx1"/>
          </a:solidFill>
          <a:ln w="19050">
            <a:solidFill>
              <a:srgbClr val="000000"/>
            </a:solidFill>
          </a:ln>
        </p:spPr>
        <p:txBody>
          <a:bodyPr>
            <a:normAutofit lnSpcReduction="10000"/>
          </a:bodyPr>
          <a:lstStyle/>
          <a:p>
            <a:pPr eaLnBrk="1" hangingPunct="1">
              <a:defRPr/>
            </a:pPr>
            <a:r>
              <a:rPr lang="en-US" b="1" dirty="0" smtClean="0">
                <a:solidFill>
                  <a:srgbClr val="C00000"/>
                </a:solidFill>
              </a:rPr>
              <a:t>“I believe that a peace agreement will be signed in Sudan!”</a:t>
            </a:r>
          </a:p>
        </p:txBody>
      </p:sp>
      <p:sp>
        <p:nvSpPr>
          <p:cNvPr id="191492" name="Rectangle 4"/>
          <p:cNvSpPr>
            <a:spLocks noGrp="1" noChangeArrowheads="1"/>
          </p:cNvSpPr>
          <p:nvPr>
            <p:ph sz="quarter" idx="2"/>
          </p:nvPr>
        </p:nvSpPr>
        <p:spPr>
          <a:xfrm>
            <a:off x="228600" y="2971800"/>
            <a:ext cx="8763000" cy="1143000"/>
          </a:xfrm>
          <a:solidFill>
            <a:schemeClr val="tx1"/>
          </a:solidFill>
          <a:ln w="19050">
            <a:solidFill>
              <a:srgbClr val="000000"/>
            </a:solidFill>
          </a:ln>
        </p:spPr>
        <p:txBody>
          <a:bodyPr>
            <a:normAutofit/>
          </a:bodyPr>
          <a:lstStyle/>
          <a:p>
            <a:pPr eaLnBrk="1" hangingPunct="1">
              <a:defRPr/>
            </a:pPr>
            <a:r>
              <a:rPr lang="en-US" b="1" dirty="0" smtClean="0">
                <a:solidFill>
                  <a:srgbClr val="C00000"/>
                </a:solidFill>
              </a:rPr>
              <a:t>“Would you consider caring for the needs of the disabled of ALL of Southern Sudan?” </a:t>
            </a:r>
          </a:p>
        </p:txBody>
      </p:sp>
      <p:sp>
        <p:nvSpPr>
          <p:cNvPr id="191493" name="Rectangle 5"/>
          <p:cNvSpPr>
            <a:spLocks noGrp="1" noChangeArrowheads="1"/>
          </p:cNvSpPr>
          <p:nvPr>
            <p:ph sz="quarter" idx="3"/>
          </p:nvPr>
        </p:nvSpPr>
        <p:spPr>
          <a:xfrm>
            <a:off x="228600" y="4267200"/>
            <a:ext cx="8763000" cy="982663"/>
          </a:xfrm>
          <a:solidFill>
            <a:schemeClr val="tx1"/>
          </a:solidFill>
          <a:ln w="19050">
            <a:solidFill>
              <a:srgbClr val="000000"/>
            </a:solidFill>
          </a:ln>
        </p:spPr>
        <p:txBody>
          <a:bodyPr>
            <a:noAutofit/>
          </a:bodyPr>
          <a:lstStyle/>
          <a:p>
            <a:pPr eaLnBrk="1" hangingPunct="1">
              <a:defRPr/>
            </a:pPr>
            <a:r>
              <a:rPr lang="en-US" b="1" dirty="0" smtClean="0">
                <a:solidFill>
                  <a:srgbClr val="C00000"/>
                </a:solidFill>
              </a:rPr>
              <a:t>“Would you consider helping to begin a medical school for Southern Sudan?”</a:t>
            </a:r>
          </a:p>
        </p:txBody>
      </p:sp>
      <p:sp>
        <p:nvSpPr>
          <p:cNvPr id="191494" name="Rectangle 6"/>
          <p:cNvSpPr>
            <a:spLocks noGrp="1" noChangeArrowheads="1"/>
          </p:cNvSpPr>
          <p:nvPr>
            <p:ph sz="quarter" idx="4"/>
          </p:nvPr>
        </p:nvSpPr>
        <p:spPr>
          <a:xfrm>
            <a:off x="0" y="5410200"/>
            <a:ext cx="9144000" cy="1219200"/>
          </a:xfrm>
          <a:solidFill>
            <a:srgbClr val="002060"/>
          </a:solidFill>
          <a:ln w="19050">
            <a:solidFill>
              <a:srgbClr val="000000"/>
            </a:solidFill>
          </a:ln>
        </p:spPr>
        <p:txBody>
          <a:bodyPr>
            <a:normAutofit/>
          </a:bodyPr>
          <a:lstStyle/>
          <a:p>
            <a:pPr eaLnBrk="1" hangingPunct="1">
              <a:defRPr/>
            </a:pPr>
            <a:r>
              <a:rPr lang="en-US" b="1" dirty="0" smtClean="0">
                <a:solidFill>
                  <a:schemeClr val="tx1"/>
                </a:solidFill>
              </a:rPr>
              <a:t>“And, do you know which is the fastest growing church in the world?  It is the church in Sudan!”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6019800" cy="3810000"/>
          </a:xfrm>
          <a:solidFill>
            <a:schemeClr val="tx1"/>
          </a:solidFill>
        </p:spPr>
        <p:txBody>
          <a:bodyPr>
            <a:normAutofit fontScale="90000"/>
          </a:bodyPr>
          <a:lstStyle/>
          <a:p>
            <a:pPr algn="ctr"/>
            <a:r>
              <a:rPr lang="en-US" sz="6000" b="1" dirty="0" smtClean="0">
                <a:solidFill>
                  <a:srgbClr val="C00000"/>
                </a:solidFill>
              </a:rPr>
              <a:t>Unfortunately I did not yet feel </a:t>
            </a:r>
            <a:r>
              <a:rPr lang="en-US" sz="6000" dirty="0" smtClean="0">
                <a:solidFill>
                  <a:srgbClr val="C00000"/>
                </a:solidFill>
              </a:rPr>
              <a:t>adequate</a:t>
            </a:r>
            <a:r>
              <a:rPr lang="en-US" sz="6000" b="1" dirty="0" smtClean="0">
                <a:solidFill>
                  <a:srgbClr val="C00000"/>
                </a:solidFill>
              </a:rPr>
              <a:t> to accept these challenges.  </a:t>
            </a:r>
            <a:endParaRPr lang="en-US" sz="6000" b="1" dirty="0">
              <a:solidFill>
                <a:srgbClr val="C00000"/>
              </a:solidFill>
            </a:endParaRPr>
          </a:p>
        </p:txBody>
      </p:sp>
      <p:sp>
        <p:nvSpPr>
          <p:cNvPr id="3" name="Subtitle 2"/>
          <p:cNvSpPr>
            <a:spLocks noGrp="1"/>
          </p:cNvSpPr>
          <p:nvPr>
            <p:ph type="subTitle" idx="1"/>
          </p:nvPr>
        </p:nvSpPr>
        <p:spPr>
          <a:xfrm>
            <a:off x="0" y="3810000"/>
            <a:ext cx="6019800" cy="3048000"/>
          </a:xfrm>
          <a:solidFill>
            <a:srgbClr val="002060"/>
          </a:solidFill>
        </p:spPr>
        <p:txBody>
          <a:bodyPr>
            <a:normAutofit fontScale="92500" lnSpcReduction="20000"/>
          </a:bodyPr>
          <a:lstStyle/>
          <a:p>
            <a:pPr algn="ctr"/>
            <a:r>
              <a:rPr lang="en-US" sz="4800" b="1" dirty="0" smtClean="0">
                <a:solidFill>
                  <a:schemeClr val="tx1"/>
                </a:solidFill>
              </a:rPr>
              <a:t>Do I regret my decisions?  </a:t>
            </a:r>
          </a:p>
          <a:p>
            <a:pPr algn="ctr"/>
            <a:r>
              <a:rPr lang="en-US" sz="4800" b="1" dirty="0" smtClean="0">
                <a:solidFill>
                  <a:schemeClr val="tx1"/>
                </a:solidFill>
              </a:rPr>
              <a:t>Yes!  I really did not trust God enough at that time.</a:t>
            </a:r>
            <a:endParaRPr lang="en-US" sz="4800" b="1" dirty="0">
              <a:solidFill>
                <a:schemeClr val="tx1"/>
              </a:solidFill>
            </a:endParaRPr>
          </a:p>
        </p:txBody>
      </p:sp>
    </p:spTree>
  </p:cSld>
  <p:clrMapOvr>
    <a:masterClrMapping/>
  </p:clrMapOvr>
</p:sld>
</file>

<file path=ppt/theme/theme1.xml><?xml version="1.0" encoding="utf-8"?>
<a:theme xmlns:a="http://schemas.openxmlformats.org/drawingml/2006/main" name="BethanyKid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esentation39">
      <a:majorFont>
        <a:latin typeface="Times New Roman"/>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chemeClr val="tx2"/>
          </a:buClr>
          <a:buSzTx/>
          <a:buFont typeface="Times"/>
          <a:buNone/>
          <a:tabLst/>
          <a:defRPr kumimoji="0" lang="en-US" sz="2300" b="1" i="0" u="none" strike="noStrike" cap="none" normalizeH="0" baseline="0" smtClean="0">
            <a:ln>
              <a:noFill/>
            </a:ln>
            <a:solidFill>
              <a:srgbClr val="CC0000"/>
            </a:solidFill>
            <a:effectLst>
              <a:outerShdw blurRad="38100" dist="38100" dir="2700000" algn="tl">
                <a:srgbClr val="000000">
                  <a:alpha val="43137"/>
                </a:srgbClr>
              </a:outerShdw>
            </a:effectLst>
            <a:latin typeface="Times"/>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chemeClr val="tx2"/>
          </a:buClr>
          <a:buSzTx/>
          <a:buFont typeface="Times"/>
          <a:buNone/>
          <a:tabLst/>
          <a:defRPr kumimoji="0" lang="en-US" sz="2300" b="1" i="0" u="none" strike="noStrike" cap="none" normalizeH="0" baseline="0" smtClean="0">
            <a:ln>
              <a:noFill/>
            </a:ln>
            <a:solidFill>
              <a:srgbClr val="CC0000"/>
            </a:solidFill>
            <a:effectLst>
              <a:outerShdw blurRad="38100" dist="38100" dir="2700000" algn="tl">
                <a:srgbClr val="000000">
                  <a:alpha val="43137"/>
                </a:srgbClr>
              </a:outerShdw>
            </a:effectLst>
            <a:latin typeface="Times"/>
          </a:defRPr>
        </a:defPPr>
      </a:lstStyle>
    </a:lnDef>
  </a:objectDefaults>
  <a:extraClrSchemeLst>
    <a:extraClrScheme>
      <a:clrScheme name="Presentation39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Presentation39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Presentation39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Presentation39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Presentation39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PFR2011</Template>
  <TotalTime>11863</TotalTime>
  <Words>2302</Words>
  <Application>Microsoft Office PowerPoint</Application>
  <PresentationFormat>On-screen Show (4:3)</PresentationFormat>
  <Paragraphs>580</Paragraphs>
  <Slides>124</Slides>
  <Notes>89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124</vt:i4>
      </vt:variant>
    </vt:vector>
  </HeadingPairs>
  <TitlesOfParts>
    <vt:vector size="128" baseType="lpstr">
      <vt:lpstr>BethanyKids</vt:lpstr>
      <vt:lpstr>Clouds</vt:lpstr>
      <vt:lpstr>Image</vt:lpstr>
      <vt:lpstr>Package</vt:lpstr>
      <vt:lpstr>C H I L D R E N</vt:lpstr>
      <vt:lpstr>Disabled Children in Africa: 28 years o surgical progress…</vt:lpstr>
      <vt:lpstr>Observation:</vt:lpstr>
      <vt:lpstr>Slide 4</vt:lpstr>
      <vt:lpstr>Slide 5</vt:lpstr>
      <vt:lpstr>Johns Hopkins Hospital Compton College, UCLA, Johns Hopkins</vt:lpstr>
      <vt:lpstr>Slide 7</vt:lpstr>
      <vt:lpstr>Slide 8</vt:lpstr>
      <vt:lpstr>Slide 9</vt:lpstr>
      <vt:lpstr>Secret Dreams</vt:lpstr>
      <vt:lpstr>To my great surprise</vt:lpstr>
      <vt:lpstr>Slide 12</vt:lpstr>
      <vt:lpstr>USA+China+ Western Europe+India+ Argentina</vt:lpstr>
      <vt:lpstr>KENYA</vt:lpstr>
      <vt:lpstr>Kijabe Hospital</vt:lpstr>
      <vt:lpstr>Today I am talking to medical people I do not know, and who do not know me.</vt:lpstr>
      <vt:lpstr>And…</vt:lpstr>
      <vt:lpstr>Bob Pierce</vt:lpstr>
      <vt:lpstr>Founder of World Vision and Samaritan’s Purse </vt:lpstr>
      <vt:lpstr>UNICEF Highest Ranking  “Under 5 Mortality”</vt:lpstr>
      <vt:lpstr>Slide 21</vt:lpstr>
      <vt:lpstr>POVERTY</vt:lpstr>
      <vt:lpstr>World Bank’s Development Report</vt:lpstr>
      <vt:lpstr>AFRICA</vt:lpstr>
      <vt:lpstr>What was Kijabe Medical Centre like in 1966 when I first came as a medical student?</vt:lpstr>
      <vt:lpstr>Kijabe Hospital-2009</vt:lpstr>
      <vt:lpstr>In 2010 there were:</vt:lpstr>
      <vt:lpstr>Kijabe Hospital---the training programs have expanded:</vt:lpstr>
      <vt:lpstr>How did God get us from 1966 to the present, AND why? </vt:lpstr>
      <vt:lpstr>Slide 30</vt:lpstr>
      <vt:lpstr>Kajiado 1982 Me?  A “casual” visit to Kajiado that changed my life</vt:lpstr>
      <vt:lpstr>1982   An explanation…</vt:lpstr>
      <vt:lpstr>We began…</vt:lpstr>
      <vt:lpstr>JUST  DO YOUR BEST</vt:lpstr>
      <vt:lpstr> 1998 Bethany Crippled Children’s Centre </vt:lpstr>
      <vt:lpstr>Concentration</vt:lpstr>
      <vt:lpstr>Slide 37</vt:lpstr>
      <vt:lpstr>An accident, orchestrated, or providence?</vt:lpstr>
      <vt:lpstr>2004 BETHANY KIDS AT KIJABE HOSPITAL (36+18+13 beds)  </vt:lpstr>
      <vt:lpstr>Slide 40</vt:lpstr>
      <vt:lpstr>Concentration</vt:lpstr>
      <vt:lpstr>And, the number of children arriving with hydrocephalus grew.</vt:lpstr>
      <vt:lpstr>Slide 43</vt:lpstr>
      <vt:lpstr>Hydrocephalus and Spina Bifida</vt:lpstr>
      <vt:lpstr>Slide 45</vt:lpstr>
      <vt:lpstr>Slide 46</vt:lpstr>
      <vt:lpstr>I  couldn’t find the book!</vt:lpstr>
      <vt:lpstr>Dr. and Mrs. Leland Albright- a casual visit in 2002</vt:lpstr>
      <vt:lpstr>Let me tell you about a few disabled young people-friends:</vt:lpstr>
      <vt:lpstr>Slide 50</vt:lpstr>
      <vt:lpstr>Patients had come from:</vt:lpstr>
      <vt:lpstr>Why?</vt:lpstr>
      <vt:lpstr>Why?</vt:lpstr>
      <vt:lpstr>“NO HOSPITAL OF THIS KIND BETWEEN CAIRO AND CAPE TOWN!”</vt:lpstr>
      <vt:lpstr>Disabled</vt:lpstr>
      <vt:lpstr>What are the possible spiritual implications of working with the disabled?</vt:lpstr>
      <vt:lpstr>D I S C I P L E R S</vt:lpstr>
      <vt:lpstr>$3.84</vt:lpstr>
      <vt:lpstr>Coincidence?</vt:lpstr>
      <vt:lpstr>1982</vt:lpstr>
      <vt:lpstr>U N R E A C H E D </vt:lpstr>
      <vt:lpstr>Famine Northeastern Kenya  1992</vt:lpstr>
      <vt:lpstr>Slide 63</vt:lpstr>
      <vt:lpstr>I returned from Mandera to go on a family vacation at the Coast</vt:lpstr>
      <vt:lpstr>2nd day  =  phone call</vt:lpstr>
      <vt:lpstr>My comments to David Stevens about going to Somalia with Samaritan’s Purse:</vt:lpstr>
      <vt:lpstr>JON</vt:lpstr>
      <vt:lpstr>SOMALIA   1993</vt:lpstr>
      <vt:lpstr>Mogadishu</vt:lpstr>
      <vt:lpstr>Slide 70</vt:lpstr>
      <vt:lpstr>M O G A D I S H U</vt:lpstr>
      <vt:lpstr>SOMALIA   1993</vt:lpstr>
      <vt:lpstr>A H M E D</vt:lpstr>
      <vt:lpstr>  R   W    A    N    D    A  1994</vt:lpstr>
      <vt:lpstr>Slide 75</vt:lpstr>
      <vt:lpstr>Uemana - Kigali</vt:lpstr>
      <vt:lpstr>Slide 77</vt:lpstr>
      <vt:lpstr>1996</vt:lpstr>
      <vt:lpstr>Slide 79</vt:lpstr>
      <vt:lpstr>SUDAN - 1996</vt:lpstr>
      <vt:lpstr>Faith</vt:lpstr>
      <vt:lpstr>THE JESUS FILM</vt:lpstr>
      <vt:lpstr>1996 to 1998</vt:lpstr>
      <vt:lpstr>Flight from Kakuma Refugee Camp---home for over 97,000 refugees</vt:lpstr>
      <vt:lpstr>Storm over NFD Emergency Landing</vt:lpstr>
      <vt:lpstr>Slide 86</vt:lpstr>
      <vt:lpstr>Mundri County International Airport</vt:lpstr>
      <vt:lpstr>LUI GATE &amp; CHAPEL </vt:lpstr>
      <vt:lpstr>Sudan: “STATE OF THE ART?”</vt:lpstr>
      <vt:lpstr>Slide 90</vt:lpstr>
      <vt:lpstr>1999 – Land mines on air strip and road; Millie teaching women </vt:lpstr>
      <vt:lpstr>2000</vt:lpstr>
      <vt:lpstr>ADVOCACY</vt:lpstr>
      <vt:lpstr>Sudan - as seen in the Holocaust Museum &amp; in person!</vt:lpstr>
      <vt:lpstr>Washington DC  2000 2001 2002 2003</vt:lpstr>
      <vt:lpstr>In 2003 I visited Washington again to represent two groups: </vt:lpstr>
      <vt:lpstr>Among my appointments was a visit with the head of USAID.  </vt:lpstr>
      <vt:lpstr>WASHINGTON, DC OCTOBER 20TH, 2003</vt:lpstr>
      <vt:lpstr>Unfortunately I did not yet feel adequate to accept these challenges.  </vt:lpstr>
      <vt:lpstr>Coincidence?</vt:lpstr>
      <vt:lpstr>Closed Country  2006</vt:lpstr>
      <vt:lpstr>June, 2006</vt:lpstr>
      <vt:lpstr>REMEMBER</vt:lpstr>
      <vt:lpstr>A Presence</vt:lpstr>
      <vt:lpstr>Slide 105</vt:lpstr>
      <vt:lpstr>Slide 106</vt:lpstr>
      <vt:lpstr>REMEMBER</vt:lpstr>
      <vt:lpstr>But realize…</vt:lpstr>
      <vt:lpstr>If I had achieved my earlier dreams of being a baseball player, what might have happened? </vt:lpstr>
      <vt:lpstr>A DREAM THAT BEGAN IN THE 1980’S AND STILL IS NOT COMPLETE</vt:lpstr>
      <vt:lpstr>Realize the accomplishments He has allowed!</vt:lpstr>
      <vt:lpstr>My unfulfilled dreams…</vt:lpstr>
      <vt:lpstr>Slide 113</vt:lpstr>
      <vt:lpstr>Slide 114</vt:lpstr>
      <vt:lpstr>Slide 115</vt:lpstr>
      <vt:lpstr> </vt:lpstr>
      <vt:lpstr>A supreme God has existed forever, and He has bestowed on each of His children unique gifts and a unique plan to glorify Himself.</vt:lpstr>
      <vt:lpstr>WHAT IS YOUR GIMMICK?  What gifting has God given you, OR will help  you develop?</vt:lpstr>
      <vt:lpstr>Many of us began with few natural talents. </vt:lpstr>
      <vt:lpstr>Many of us were not naturally good students.  Some of us have even failed! </vt:lpstr>
      <vt:lpstr>BUT Has not an Almighty,  All-knowing God  prepared each of us?  </vt:lpstr>
      <vt:lpstr>What if you were to tell God,</vt:lpstr>
      <vt:lpstr>Slide 123</vt:lpstr>
      <vt:lpstr>I want  to be “successful”,  in  God’s eyes!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Bailey Clarence Bedford Falls</dc:title>
  <dc:creator>Richard S. Bransford</dc:creator>
  <cp:lastModifiedBy>Richard S. Bransford</cp:lastModifiedBy>
  <cp:revision>34</cp:revision>
  <dcterms:created xsi:type="dcterms:W3CDTF">2012-03-25T20:32:56Z</dcterms:created>
  <dcterms:modified xsi:type="dcterms:W3CDTF">2013-11-04T01:10:02Z</dcterms:modified>
</cp:coreProperties>
</file>