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2"/>
  </p:sldMasterIdLst>
  <p:notesMasterIdLst>
    <p:notesMasterId r:id="rId40"/>
  </p:notesMasterIdLst>
  <p:sldIdLst>
    <p:sldId id="256" r:id="rId3"/>
    <p:sldId id="28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92" r:id="rId13"/>
    <p:sldId id="266" r:id="rId14"/>
    <p:sldId id="267" r:id="rId15"/>
    <p:sldId id="268" r:id="rId16"/>
    <p:sldId id="269" r:id="rId17"/>
    <p:sldId id="258" r:id="rId18"/>
    <p:sldId id="274" r:id="rId19"/>
    <p:sldId id="270" r:id="rId20"/>
    <p:sldId id="275" r:id="rId21"/>
    <p:sldId id="271" r:id="rId22"/>
    <p:sldId id="276" r:id="rId23"/>
    <p:sldId id="291" r:id="rId24"/>
    <p:sldId id="293" r:id="rId25"/>
    <p:sldId id="294" r:id="rId26"/>
    <p:sldId id="277" r:id="rId27"/>
    <p:sldId id="278" r:id="rId28"/>
    <p:sldId id="279" r:id="rId29"/>
    <p:sldId id="281" r:id="rId30"/>
    <p:sldId id="282" r:id="rId31"/>
    <p:sldId id="283" r:id="rId32"/>
    <p:sldId id="284" r:id="rId33"/>
    <p:sldId id="285" r:id="rId34"/>
    <p:sldId id="296" r:id="rId35"/>
    <p:sldId id="287" r:id="rId36"/>
    <p:sldId id="286" r:id="rId37"/>
    <p:sldId id="295" r:id="rId38"/>
    <p:sldId id="289" r:id="rId3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5EFCA3E-F50C-4486-AC94-42223638740B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69309F0-2EE6-4F27-AF71-A2CFE74BD6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2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77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59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34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9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7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71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35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3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0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1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478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298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84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33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59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859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402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965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654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9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521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078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550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431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008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486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48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497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95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89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3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6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309F0-2EE6-4F27-AF71-A2CFE74BD6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8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1A953FE-008D-4B84-AA16-12880D63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03BF79-F614-4249-B196-BC2C63D6DCD8}" type="datetimeFigureOut">
              <a:rPr lang="en-US" smtClean="0"/>
              <a:pPr/>
              <a:t>11/9/2016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malaria/world_malaria_report_2015/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Treatment of Malaria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828800"/>
          </a:xfrm>
        </p:spPr>
        <p:txBody>
          <a:bodyPr>
            <a:normAutofit/>
          </a:bodyPr>
          <a:lstStyle/>
          <a:p>
            <a:r>
              <a:rPr lang="en-US" dirty="0"/>
              <a:t>Charles Mosler, </a:t>
            </a:r>
            <a:r>
              <a:rPr lang="en-US" dirty="0" err="1"/>
              <a:t>PharmD</a:t>
            </a:r>
            <a:r>
              <a:rPr lang="en-US" dirty="0"/>
              <a:t>, CGP, FASCP</a:t>
            </a:r>
          </a:p>
          <a:p>
            <a:r>
              <a:rPr lang="en-US" dirty="0"/>
              <a:t>Associate Professor of Pharmacy Practice</a:t>
            </a:r>
          </a:p>
          <a:p>
            <a:r>
              <a:rPr lang="en-US" dirty="0"/>
              <a:t>The University of Findlay</a:t>
            </a:r>
          </a:p>
          <a:p>
            <a:r>
              <a:rPr lang="en-US" dirty="0"/>
              <a:t>Global Missions Health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All patients will need antimalarial treatment</a:t>
            </a:r>
          </a:p>
          <a:p>
            <a:r>
              <a:rPr lang="en-US" sz="3200" dirty="0" smtClean="0"/>
              <a:t>Many patients will need antipyretics and analgesics</a:t>
            </a:r>
          </a:p>
          <a:p>
            <a:pPr lvl="1"/>
            <a:r>
              <a:rPr lang="en-US" sz="3200" dirty="0" smtClean="0"/>
              <a:t>APAP or Ibuprofen</a:t>
            </a:r>
          </a:p>
          <a:p>
            <a:pPr lvl="1"/>
            <a:r>
              <a:rPr lang="en-US" sz="3200" dirty="0" smtClean="0"/>
              <a:t>Avoid ASA in children</a:t>
            </a:r>
          </a:p>
          <a:p>
            <a:r>
              <a:rPr lang="en-US" sz="3200" dirty="0" smtClean="0"/>
              <a:t>Assess ABCs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0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Treat hypoglycemia</a:t>
            </a:r>
          </a:p>
          <a:p>
            <a:r>
              <a:rPr lang="en-US" sz="3200" dirty="0" smtClean="0"/>
              <a:t>Watch for bacterial co-infection</a:t>
            </a:r>
          </a:p>
          <a:p>
            <a:r>
              <a:rPr lang="en-US" sz="3200" dirty="0" smtClean="0"/>
              <a:t>Treat dehydration</a:t>
            </a:r>
          </a:p>
          <a:p>
            <a:r>
              <a:rPr lang="en-US" sz="3200" dirty="0" smtClean="0"/>
              <a:t>Oxygen/mechanical ventilation</a:t>
            </a:r>
          </a:p>
          <a:p>
            <a:r>
              <a:rPr lang="en-US" sz="3200" dirty="0" smtClean="0"/>
              <a:t>Inotropic therapy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20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Artemisinin</a:t>
            </a:r>
            <a:r>
              <a:rPr lang="en-US" dirty="0"/>
              <a:t>-based combinations therapies (ACTs)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Treatment of choice for uncomplicated falciparum malaria</a:t>
            </a:r>
          </a:p>
          <a:p>
            <a:r>
              <a:rPr lang="en-US" sz="2800" dirty="0" smtClean="0"/>
              <a:t>Combo of </a:t>
            </a:r>
            <a:r>
              <a:rPr lang="en-US" sz="2800" dirty="0" err="1" smtClean="0"/>
              <a:t>artemisinin</a:t>
            </a:r>
            <a:r>
              <a:rPr lang="en-US" sz="2800" dirty="0" smtClean="0"/>
              <a:t> derivative and another antimalarial</a:t>
            </a:r>
          </a:p>
          <a:p>
            <a:r>
              <a:rPr lang="en-US" sz="2800" dirty="0" smtClean="0"/>
              <a:t>Reduces spread of resistance</a:t>
            </a:r>
          </a:p>
          <a:p>
            <a:r>
              <a:rPr lang="en-US" sz="2800" dirty="0" smtClean="0"/>
              <a:t>Same principle as treatment of HIV/AIDs and TB</a:t>
            </a:r>
          </a:p>
          <a:p>
            <a:r>
              <a:rPr lang="en-US" sz="2800" dirty="0" smtClean="0"/>
              <a:t>Resistance to </a:t>
            </a:r>
            <a:r>
              <a:rPr lang="en-US" sz="2800" dirty="0" err="1" smtClean="0"/>
              <a:t>artemisinin</a:t>
            </a:r>
            <a:r>
              <a:rPr lang="en-US" sz="2800" dirty="0" smtClean="0"/>
              <a:t> – delayed parasite clearance</a:t>
            </a:r>
            <a:endParaRPr lang="en-US" sz="2800" dirty="0" smtClean="0"/>
          </a:p>
          <a:p>
            <a:r>
              <a:rPr lang="en-US" sz="2800" dirty="0" smtClean="0"/>
              <a:t>Non-</a:t>
            </a:r>
            <a:r>
              <a:rPr lang="en-US" sz="2800" dirty="0" err="1" smtClean="0"/>
              <a:t>artemisinin</a:t>
            </a:r>
            <a:r>
              <a:rPr lang="en-US" sz="2800" dirty="0" smtClean="0"/>
              <a:t> based combo therapies are not recommended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01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Recommended 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Artemether</a:t>
            </a:r>
            <a:r>
              <a:rPr lang="en-US" sz="3200" dirty="0" smtClean="0"/>
              <a:t> + </a:t>
            </a:r>
            <a:r>
              <a:rPr lang="en-US" sz="3200" dirty="0" err="1" smtClean="0"/>
              <a:t>lumefantrine</a:t>
            </a:r>
            <a:r>
              <a:rPr lang="en-US" sz="3200" dirty="0" smtClean="0"/>
              <a:t> (Co-</a:t>
            </a:r>
            <a:r>
              <a:rPr lang="en-US" sz="3200" dirty="0" err="1" smtClean="0"/>
              <a:t>artem</a:t>
            </a:r>
            <a:r>
              <a:rPr lang="en-US" sz="3200" dirty="0" smtClean="0"/>
              <a:t>™</a:t>
            </a:r>
            <a:r>
              <a:rPr lang="en-US" sz="3200" dirty="0"/>
              <a:t>, </a:t>
            </a:r>
            <a:r>
              <a:rPr lang="en-US" sz="3200" dirty="0" err="1"/>
              <a:t>Riamet</a:t>
            </a:r>
            <a:r>
              <a:rPr lang="en-US" sz="3200" dirty="0"/>
              <a:t> ™)</a:t>
            </a:r>
            <a:endParaRPr lang="en-US" sz="3200" dirty="0" smtClean="0"/>
          </a:p>
          <a:p>
            <a:r>
              <a:rPr lang="en-US" sz="3200" dirty="0" err="1" smtClean="0"/>
              <a:t>Artesunate</a:t>
            </a:r>
            <a:r>
              <a:rPr lang="en-US" sz="3200" dirty="0" smtClean="0"/>
              <a:t> + </a:t>
            </a:r>
            <a:r>
              <a:rPr lang="en-US" sz="3200" dirty="0" err="1" smtClean="0"/>
              <a:t>mefloquine</a:t>
            </a:r>
            <a:endParaRPr lang="en-US" sz="3200" dirty="0" smtClean="0"/>
          </a:p>
          <a:p>
            <a:r>
              <a:rPr lang="en-US" sz="3200" dirty="0" err="1" smtClean="0"/>
              <a:t>Artesunate</a:t>
            </a:r>
            <a:r>
              <a:rPr lang="en-US" sz="3200" dirty="0" smtClean="0"/>
              <a:t> + </a:t>
            </a:r>
            <a:r>
              <a:rPr lang="en-US" sz="3200" dirty="0" err="1" smtClean="0"/>
              <a:t>sufadoxine-pyrimethamine</a:t>
            </a:r>
            <a:endParaRPr lang="en-US" sz="3200" dirty="0" smtClean="0"/>
          </a:p>
          <a:p>
            <a:r>
              <a:rPr lang="en-US" sz="3200" dirty="0" err="1" smtClean="0"/>
              <a:t>Artesunate</a:t>
            </a:r>
            <a:r>
              <a:rPr lang="en-US" sz="3200" dirty="0" smtClean="0"/>
              <a:t> + </a:t>
            </a:r>
            <a:r>
              <a:rPr lang="en-US" sz="3200" dirty="0" err="1" smtClean="0"/>
              <a:t>amodiaquine</a:t>
            </a:r>
            <a:endParaRPr lang="en-US" sz="3200" dirty="0" smtClean="0"/>
          </a:p>
          <a:p>
            <a:r>
              <a:rPr lang="en-US" sz="3200" dirty="0" smtClean="0"/>
              <a:t>Many in development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55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Artemether</a:t>
            </a:r>
            <a:r>
              <a:rPr lang="en-US" dirty="0"/>
              <a:t> + </a:t>
            </a:r>
            <a:r>
              <a:rPr lang="en-US" dirty="0" err="1"/>
              <a:t>lumefantrine</a:t>
            </a:r>
            <a:r>
              <a:rPr lang="en-US" dirty="0"/>
              <a:t> (Co-</a:t>
            </a:r>
            <a:r>
              <a:rPr lang="en-US" dirty="0" err="1"/>
              <a:t>artem</a:t>
            </a:r>
            <a:r>
              <a:rPr lang="en-US" dirty="0"/>
              <a:t> ™, </a:t>
            </a:r>
            <a:r>
              <a:rPr lang="en-US" dirty="0" err="1"/>
              <a:t>Riamet</a:t>
            </a:r>
            <a:r>
              <a:rPr lang="en-US" dirty="0"/>
              <a:t> ™)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</a:t>
            </a:r>
          </a:p>
          <a:p>
            <a:pPr lvl="1"/>
            <a:r>
              <a:rPr lang="en-US" dirty="0" smtClean="0"/>
              <a:t>Uncomplicated falciparum malaria</a:t>
            </a:r>
          </a:p>
          <a:p>
            <a:r>
              <a:rPr lang="en-US" dirty="0" smtClean="0"/>
              <a:t>Dose – </a:t>
            </a:r>
            <a:r>
              <a:rPr lang="en-US" dirty="0" err="1" smtClean="0"/>
              <a:t>artemether</a:t>
            </a:r>
            <a:r>
              <a:rPr lang="en-US" dirty="0" smtClean="0"/>
              <a:t> 20mg/</a:t>
            </a:r>
            <a:r>
              <a:rPr lang="en-US" dirty="0" err="1" smtClean="0"/>
              <a:t>lumefantrine</a:t>
            </a:r>
            <a:r>
              <a:rPr lang="en-US" dirty="0" smtClean="0"/>
              <a:t> 120mg tabs</a:t>
            </a:r>
          </a:p>
          <a:p>
            <a:pPr lvl="1"/>
            <a:r>
              <a:rPr lang="en-US" dirty="0" smtClean="0"/>
              <a:t>Adult: &gt; 35 kg, 4 tabs at 0 h, 8 h, 24 h, 36 h, 48 h, and 60 h</a:t>
            </a:r>
          </a:p>
          <a:p>
            <a:pPr lvl="1"/>
            <a:r>
              <a:rPr lang="en-US" dirty="0" err="1" smtClean="0"/>
              <a:t>Peds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25-34kg, 3 tabs per dose</a:t>
            </a:r>
          </a:p>
          <a:p>
            <a:pPr lvl="2"/>
            <a:r>
              <a:rPr lang="en-US" dirty="0" smtClean="0"/>
              <a:t>15-24kg, 2 tabs per dose</a:t>
            </a:r>
          </a:p>
          <a:p>
            <a:pPr lvl="2"/>
            <a:r>
              <a:rPr lang="en-US" dirty="0" smtClean="0"/>
              <a:t>5-14kg, 1 tab per dose</a:t>
            </a:r>
          </a:p>
          <a:p>
            <a:pPr lvl="1"/>
            <a:r>
              <a:rPr lang="en-US" dirty="0" smtClean="0"/>
              <a:t>Take with milk or fat-containing food</a:t>
            </a:r>
          </a:p>
        </p:txBody>
      </p:sp>
    </p:spTree>
    <p:extLst>
      <p:ext uri="{BB962C8B-B14F-4D97-AF65-F5344CB8AC3E}">
        <p14:creationId xmlns:p14="http://schemas.microsoft.com/office/powerpoint/2010/main" val="17738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Artemether</a:t>
            </a:r>
            <a:r>
              <a:rPr lang="en-US" dirty="0"/>
              <a:t> + </a:t>
            </a:r>
            <a:r>
              <a:rPr lang="en-US" dirty="0" err="1"/>
              <a:t>lumefantrine</a:t>
            </a:r>
            <a:r>
              <a:rPr lang="en-US" dirty="0"/>
              <a:t> (</a:t>
            </a:r>
            <a:r>
              <a:rPr lang="en-US" dirty="0" err="1"/>
              <a:t>Coartem</a:t>
            </a:r>
            <a:r>
              <a:rPr lang="en-US" dirty="0"/>
              <a:t> ™, </a:t>
            </a:r>
            <a:r>
              <a:rPr lang="en-US" dirty="0" err="1"/>
              <a:t>Riamet</a:t>
            </a:r>
            <a:r>
              <a:rPr lang="en-US" dirty="0"/>
              <a:t> ™)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HA, palpitations, fever, chills, GI, sleep disturbances</a:t>
            </a:r>
          </a:p>
          <a:p>
            <a:r>
              <a:rPr lang="en-US" dirty="0" smtClean="0"/>
              <a:t>Contraindications</a:t>
            </a:r>
          </a:p>
          <a:p>
            <a:pPr lvl="1"/>
            <a:r>
              <a:rPr lang="en-US" dirty="0" smtClean="0"/>
              <a:t>QT prolongation</a:t>
            </a:r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Use appropriate dose</a:t>
            </a:r>
          </a:p>
          <a:p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Use Caution</a:t>
            </a:r>
          </a:p>
          <a:p>
            <a:r>
              <a:rPr lang="en-US" dirty="0" smtClean="0"/>
              <a:t>Lactation</a:t>
            </a:r>
          </a:p>
          <a:p>
            <a:pPr lvl="1"/>
            <a:r>
              <a:rPr lang="en-US" dirty="0" smtClean="0"/>
              <a:t>Use Caution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US and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/>
              <a:t>mefloquine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</a:t>
            </a:r>
          </a:p>
          <a:p>
            <a:pPr lvl="1"/>
            <a:r>
              <a:rPr lang="en-US" dirty="0" smtClean="0"/>
              <a:t>Uncomplicated falciparum malaria</a:t>
            </a:r>
          </a:p>
          <a:p>
            <a:r>
              <a:rPr lang="en-US" dirty="0" smtClean="0"/>
              <a:t>Dose</a:t>
            </a:r>
          </a:p>
          <a:p>
            <a:pPr lvl="1"/>
            <a:r>
              <a:rPr lang="en-US" dirty="0" smtClean="0"/>
              <a:t>Adults: &gt; 13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200mg </a:t>
            </a:r>
            <a:r>
              <a:rPr lang="en-US" dirty="0" err="1" smtClean="0"/>
              <a:t>qd</a:t>
            </a:r>
            <a:r>
              <a:rPr lang="en-US" dirty="0" smtClean="0"/>
              <a:t> x 3 days, </a:t>
            </a:r>
            <a:r>
              <a:rPr lang="en-US" dirty="0" err="1" smtClean="0"/>
              <a:t>mefloquine</a:t>
            </a:r>
            <a:r>
              <a:rPr lang="en-US" dirty="0" smtClean="0"/>
              <a:t> 1000mg on day 2 and 500mg on day 3</a:t>
            </a:r>
          </a:p>
          <a:p>
            <a:pPr lvl="1"/>
            <a:r>
              <a:rPr lang="en-US" dirty="0" err="1" smtClean="0"/>
              <a:t>Peds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7-13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100mg </a:t>
            </a:r>
            <a:r>
              <a:rPr lang="en-US" dirty="0" err="1" smtClean="0"/>
              <a:t>qd</a:t>
            </a:r>
            <a:r>
              <a:rPr lang="en-US" dirty="0" smtClean="0"/>
              <a:t> x 3 days, </a:t>
            </a:r>
            <a:r>
              <a:rPr lang="en-US" dirty="0" err="1" smtClean="0"/>
              <a:t>mefloquine</a:t>
            </a:r>
            <a:r>
              <a:rPr lang="en-US" dirty="0" smtClean="0"/>
              <a:t> 500mg day 2, 250mg day 3</a:t>
            </a:r>
          </a:p>
          <a:p>
            <a:pPr lvl="2"/>
            <a:r>
              <a:rPr lang="en-US" dirty="0" smtClean="0"/>
              <a:t>1-6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50mg </a:t>
            </a:r>
            <a:r>
              <a:rPr lang="en-US" dirty="0" err="1" smtClean="0"/>
              <a:t>qd</a:t>
            </a:r>
            <a:r>
              <a:rPr lang="en-US" dirty="0" smtClean="0"/>
              <a:t> x 3 days, </a:t>
            </a:r>
            <a:r>
              <a:rPr lang="en-US" dirty="0" err="1" smtClean="0"/>
              <a:t>mefloquine</a:t>
            </a:r>
            <a:r>
              <a:rPr lang="en-US" dirty="0" smtClean="0"/>
              <a:t> 250mg day 2</a:t>
            </a:r>
          </a:p>
          <a:p>
            <a:pPr lvl="2"/>
            <a:r>
              <a:rPr lang="en-US" dirty="0" smtClean="0"/>
              <a:t>5-11 months: 25mg </a:t>
            </a:r>
            <a:r>
              <a:rPr lang="en-US" dirty="0" err="1" smtClean="0"/>
              <a:t>qd</a:t>
            </a:r>
            <a:r>
              <a:rPr lang="en-US" dirty="0" smtClean="0"/>
              <a:t> x 3 days, </a:t>
            </a:r>
            <a:r>
              <a:rPr lang="en-US" dirty="0" err="1" smtClean="0"/>
              <a:t>mefloquine</a:t>
            </a:r>
            <a:r>
              <a:rPr lang="en-US" dirty="0" smtClean="0"/>
              <a:t> 125mg day 2</a:t>
            </a:r>
          </a:p>
        </p:txBody>
      </p:sp>
    </p:spTree>
    <p:extLst>
      <p:ext uri="{BB962C8B-B14F-4D97-AF65-F5344CB8AC3E}">
        <p14:creationId xmlns:p14="http://schemas.microsoft.com/office/powerpoint/2010/main" val="9073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/>
              <a:t>mefloquine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GI, sleep disturbances</a:t>
            </a:r>
          </a:p>
          <a:p>
            <a:r>
              <a:rPr lang="en-US" dirty="0" smtClean="0"/>
              <a:t>Contraindications</a:t>
            </a:r>
          </a:p>
          <a:p>
            <a:pPr lvl="1"/>
            <a:r>
              <a:rPr lang="en-US" dirty="0" smtClean="0"/>
              <a:t>QT prolongation</a:t>
            </a:r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Use appropriate dose</a:t>
            </a:r>
          </a:p>
          <a:p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Unknown, but some teratogenicity seen in animals</a:t>
            </a:r>
          </a:p>
          <a:p>
            <a:r>
              <a:rPr lang="en-US" dirty="0" smtClean="0"/>
              <a:t>Lactation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err="1" smtClean="0"/>
              <a:t>Artesunate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Must contact CDC for US use (only IV though)</a:t>
            </a:r>
          </a:p>
          <a:p>
            <a:pPr lvl="2"/>
            <a:r>
              <a:rPr lang="en-US" dirty="0" smtClean="0"/>
              <a:t>Readily available in larger cities of endemic areas</a:t>
            </a:r>
          </a:p>
          <a:p>
            <a:pPr lvl="1"/>
            <a:r>
              <a:rPr lang="en-US" dirty="0" err="1" smtClean="0"/>
              <a:t>Mefloquine</a:t>
            </a:r>
            <a:r>
              <a:rPr lang="en-US" dirty="0" smtClean="0"/>
              <a:t> – widely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 smtClean="0"/>
              <a:t>sufadoxine-pyrimethamine</a:t>
            </a:r>
            <a:r>
              <a:rPr lang="en-US" dirty="0" smtClean="0"/>
              <a:t> (SP)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</a:t>
            </a:r>
          </a:p>
          <a:p>
            <a:pPr lvl="1"/>
            <a:r>
              <a:rPr lang="en-US" dirty="0" smtClean="0"/>
              <a:t>Uncomplicated falciparum malaria</a:t>
            </a:r>
          </a:p>
          <a:p>
            <a:pPr lvl="1"/>
            <a:r>
              <a:rPr lang="en-US" dirty="0" smtClean="0"/>
              <a:t>Only where 28 day cure rates to SP alone are &gt; 80% (some of Africa)</a:t>
            </a:r>
          </a:p>
          <a:p>
            <a:r>
              <a:rPr lang="en-US" dirty="0" smtClean="0"/>
              <a:t>Dose</a:t>
            </a:r>
          </a:p>
          <a:p>
            <a:pPr lvl="1"/>
            <a:r>
              <a:rPr lang="en-US" dirty="0" smtClean="0"/>
              <a:t>Adults: &gt; 13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200mg </a:t>
            </a:r>
            <a:r>
              <a:rPr lang="en-US" dirty="0" err="1" smtClean="0"/>
              <a:t>qd</a:t>
            </a:r>
            <a:r>
              <a:rPr lang="en-US" dirty="0" smtClean="0"/>
              <a:t> x 3 days, SP 1500mg/75mg on day 1</a:t>
            </a:r>
          </a:p>
          <a:p>
            <a:pPr lvl="1"/>
            <a:r>
              <a:rPr lang="en-US" dirty="0" err="1" smtClean="0"/>
              <a:t>Peds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7-13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100mg </a:t>
            </a:r>
            <a:r>
              <a:rPr lang="en-US" dirty="0" err="1" smtClean="0"/>
              <a:t>qd</a:t>
            </a:r>
            <a:r>
              <a:rPr lang="en-US" dirty="0" smtClean="0"/>
              <a:t> x 3 days, SP 1000/50mg day 1</a:t>
            </a:r>
          </a:p>
          <a:p>
            <a:pPr lvl="2"/>
            <a:r>
              <a:rPr lang="en-US" dirty="0" smtClean="0"/>
              <a:t>1-6 </a:t>
            </a:r>
            <a:r>
              <a:rPr lang="en-US" dirty="0" err="1" smtClean="0"/>
              <a:t>yo</a:t>
            </a:r>
            <a:r>
              <a:rPr lang="en-US" dirty="0" smtClean="0"/>
              <a:t>: </a:t>
            </a:r>
            <a:r>
              <a:rPr lang="en-US" dirty="0" err="1" smtClean="0"/>
              <a:t>artesunate</a:t>
            </a:r>
            <a:r>
              <a:rPr lang="en-US" dirty="0" smtClean="0"/>
              <a:t> 50mg </a:t>
            </a:r>
            <a:r>
              <a:rPr lang="en-US" dirty="0" err="1" smtClean="0"/>
              <a:t>qd</a:t>
            </a:r>
            <a:r>
              <a:rPr lang="en-US" dirty="0" smtClean="0"/>
              <a:t> x 3 days, SP 500/25mg on day 1</a:t>
            </a:r>
          </a:p>
          <a:p>
            <a:pPr lvl="2"/>
            <a:r>
              <a:rPr lang="en-US" dirty="0" smtClean="0"/>
              <a:t>5-11 months: </a:t>
            </a:r>
            <a:r>
              <a:rPr lang="en-US" dirty="0" err="1" smtClean="0"/>
              <a:t>artesunate</a:t>
            </a:r>
            <a:r>
              <a:rPr lang="en-US" dirty="0" smtClean="0"/>
              <a:t> 25mg </a:t>
            </a:r>
            <a:r>
              <a:rPr lang="en-US" dirty="0" err="1" smtClean="0"/>
              <a:t>qd</a:t>
            </a:r>
            <a:r>
              <a:rPr lang="en-US" dirty="0" smtClean="0"/>
              <a:t> x 3 days, SP 250/12.5 on day 1</a:t>
            </a:r>
          </a:p>
        </p:txBody>
      </p:sp>
    </p:spTree>
    <p:extLst>
      <p:ext uri="{BB962C8B-B14F-4D97-AF65-F5344CB8AC3E}">
        <p14:creationId xmlns:p14="http://schemas.microsoft.com/office/powerpoint/2010/main" val="22854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 smtClean="0"/>
              <a:t>sufadoxine-pyrimethamine</a:t>
            </a:r>
            <a:r>
              <a:rPr lang="en-US" dirty="0" smtClean="0"/>
              <a:t> (SP)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GI predominantly, headache</a:t>
            </a:r>
          </a:p>
          <a:p>
            <a:r>
              <a:rPr lang="en-US" dirty="0" smtClean="0"/>
              <a:t>Contraindications</a:t>
            </a:r>
          </a:p>
          <a:p>
            <a:pPr lvl="1"/>
            <a:r>
              <a:rPr lang="en-US" dirty="0" smtClean="0"/>
              <a:t>Sulfa allergy, renal failure, hepatic failure</a:t>
            </a:r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Use appropriate dose</a:t>
            </a:r>
          </a:p>
          <a:p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contraindicated</a:t>
            </a:r>
          </a:p>
          <a:p>
            <a:r>
              <a:rPr lang="en-US" dirty="0" smtClean="0"/>
              <a:t>Lactation</a:t>
            </a:r>
          </a:p>
          <a:p>
            <a:pPr lvl="1"/>
            <a:r>
              <a:rPr lang="en-US" dirty="0" smtClean="0"/>
              <a:t>contraindicated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SP is widely available except in US (</a:t>
            </a:r>
            <a:r>
              <a:rPr lang="en-US" dirty="0" err="1" smtClean="0"/>
              <a:t>Fansidar</a:t>
            </a:r>
            <a:r>
              <a:rPr lang="en-US" dirty="0" smtClean="0"/>
              <a:t> was discontinued)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Information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90600" y="1524000"/>
            <a:ext cx="6400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 have no financial relationship to disclose.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 will discuss the following FDA off-label use and/or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     investigational use in my presentation: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	- off-label malaria treatment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	</a:t>
            </a:r>
            <a:r>
              <a:rPr lang="en-US" sz="3200" dirty="0"/>
              <a:t>	</a:t>
            </a:r>
            <a:r>
              <a:rPr lang="en-US" sz="3200" dirty="0" smtClean="0"/>
              <a:t>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7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/>
              <a:t>amodiaquine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</a:t>
            </a:r>
          </a:p>
          <a:p>
            <a:pPr lvl="1"/>
            <a:r>
              <a:rPr lang="en-US" dirty="0"/>
              <a:t>Uncomplicated falciparum </a:t>
            </a:r>
            <a:r>
              <a:rPr lang="en-US" dirty="0" smtClean="0"/>
              <a:t>malaria</a:t>
            </a:r>
          </a:p>
          <a:p>
            <a:pPr lvl="1"/>
            <a:r>
              <a:rPr lang="en-US" dirty="0" smtClean="0"/>
              <a:t>Only suitable for areas where </a:t>
            </a:r>
            <a:r>
              <a:rPr lang="en-US" dirty="0" err="1" smtClean="0"/>
              <a:t>amodiaquine</a:t>
            </a:r>
            <a:r>
              <a:rPr lang="en-US" dirty="0" smtClean="0"/>
              <a:t> </a:t>
            </a:r>
            <a:r>
              <a:rPr lang="en-US" dirty="0" err="1" smtClean="0"/>
              <a:t>monotherapy</a:t>
            </a:r>
            <a:r>
              <a:rPr lang="en-US" dirty="0" smtClean="0"/>
              <a:t> 28 day cure rate &gt; 80 % (predominantly only West Africa)</a:t>
            </a:r>
          </a:p>
          <a:p>
            <a:r>
              <a:rPr lang="en-US" dirty="0" smtClean="0"/>
              <a:t>Dose</a:t>
            </a:r>
          </a:p>
          <a:p>
            <a:pPr lvl="1"/>
            <a:r>
              <a:rPr lang="en-US" dirty="0" smtClean="0"/>
              <a:t>Adults: &gt; 13 </a:t>
            </a:r>
            <a:r>
              <a:rPr lang="en-US" dirty="0" err="1" smtClean="0"/>
              <a:t>yo</a:t>
            </a:r>
            <a:r>
              <a:rPr lang="en-US" dirty="0" smtClean="0"/>
              <a:t>: 200/540mg </a:t>
            </a:r>
            <a:r>
              <a:rPr lang="en-US" dirty="0" err="1" smtClean="0"/>
              <a:t>qd</a:t>
            </a:r>
            <a:r>
              <a:rPr lang="en-US" dirty="0" smtClean="0"/>
              <a:t> x 3 days</a:t>
            </a:r>
          </a:p>
          <a:p>
            <a:pPr lvl="1"/>
            <a:r>
              <a:rPr lang="en-US" dirty="0" err="1" smtClean="0"/>
              <a:t>Peds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7-13 </a:t>
            </a:r>
            <a:r>
              <a:rPr lang="en-US" dirty="0" err="1" smtClean="0"/>
              <a:t>yo</a:t>
            </a:r>
            <a:r>
              <a:rPr lang="en-US" dirty="0" smtClean="0"/>
              <a:t>: 100/270mg </a:t>
            </a:r>
            <a:r>
              <a:rPr lang="en-US" dirty="0" err="1" smtClean="0"/>
              <a:t>qd</a:t>
            </a:r>
            <a:r>
              <a:rPr lang="en-US" dirty="0" smtClean="0"/>
              <a:t> x 3 days</a:t>
            </a:r>
          </a:p>
          <a:p>
            <a:pPr lvl="2"/>
            <a:r>
              <a:rPr lang="en-US" dirty="0" smtClean="0"/>
              <a:t>1-6 </a:t>
            </a:r>
            <a:r>
              <a:rPr lang="en-US" dirty="0" err="1" smtClean="0"/>
              <a:t>yo</a:t>
            </a:r>
            <a:r>
              <a:rPr lang="en-US" dirty="0" smtClean="0"/>
              <a:t>: 50/125mg </a:t>
            </a:r>
            <a:r>
              <a:rPr lang="en-US" dirty="0" err="1" smtClean="0"/>
              <a:t>qd</a:t>
            </a:r>
            <a:r>
              <a:rPr lang="en-US" dirty="0" smtClean="0"/>
              <a:t> x 3 days</a:t>
            </a:r>
          </a:p>
          <a:p>
            <a:pPr lvl="2"/>
            <a:r>
              <a:rPr lang="en-US" dirty="0" smtClean="0"/>
              <a:t>&lt; 1 </a:t>
            </a:r>
            <a:r>
              <a:rPr lang="en-US" dirty="0" err="1" smtClean="0"/>
              <a:t>yo</a:t>
            </a:r>
            <a:r>
              <a:rPr lang="en-US" dirty="0" smtClean="0"/>
              <a:t>: 25/67.5mg </a:t>
            </a:r>
            <a:r>
              <a:rPr lang="en-US" dirty="0" err="1" smtClean="0"/>
              <a:t>qd</a:t>
            </a:r>
            <a:r>
              <a:rPr lang="en-US" dirty="0" smtClean="0"/>
              <a:t> x 3 days</a:t>
            </a:r>
          </a:p>
        </p:txBody>
      </p:sp>
    </p:spTree>
    <p:extLst>
      <p:ext uri="{BB962C8B-B14F-4D97-AF65-F5344CB8AC3E}">
        <p14:creationId xmlns:p14="http://schemas.microsoft.com/office/powerpoint/2010/main" val="21515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Artesunate</a:t>
            </a:r>
            <a:r>
              <a:rPr lang="en-US" dirty="0"/>
              <a:t> + </a:t>
            </a:r>
            <a:r>
              <a:rPr lang="en-US" dirty="0" err="1"/>
              <a:t>amodiaquine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GI, sleep disturbances</a:t>
            </a:r>
          </a:p>
          <a:p>
            <a:r>
              <a:rPr lang="en-US" dirty="0" smtClean="0"/>
              <a:t>Contraindications</a:t>
            </a:r>
          </a:p>
          <a:p>
            <a:pPr lvl="1"/>
            <a:r>
              <a:rPr lang="en-US" dirty="0" smtClean="0"/>
              <a:t>Previous problems with </a:t>
            </a:r>
            <a:r>
              <a:rPr lang="en-US" dirty="0" err="1" smtClean="0"/>
              <a:t>amodiaquine</a:t>
            </a:r>
            <a:endParaRPr lang="en-US" dirty="0" smtClean="0"/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Use appropriate dose</a:t>
            </a:r>
          </a:p>
          <a:p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Not 1</a:t>
            </a:r>
            <a:r>
              <a:rPr lang="en-US" baseline="30000" dirty="0" smtClean="0"/>
              <a:t>st</a:t>
            </a:r>
            <a:r>
              <a:rPr lang="en-US" dirty="0" smtClean="0"/>
              <a:t> trimester</a:t>
            </a:r>
          </a:p>
          <a:p>
            <a:r>
              <a:rPr lang="en-US" dirty="0" smtClean="0"/>
              <a:t>Lactation</a:t>
            </a:r>
          </a:p>
          <a:p>
            <a:pPr lvl="1"/>
            <a:r>
              <a:rPr lang="en-US" dirty="0" smtClean="0"/>
              <a:t>Probably ok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Limited to western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dirty="0" smtClean="0"/>
              <a:t>Which of the following recommendations should be made for someone who is receiving </a:t>
            </a:r>
            <a:r>
              <a:rPr lang="en-US" sz="3200" dirty="0" err="1" smtClean="0"/>
              <a:t>artemether</a:t>
            </a:r>
            <a:r>
              <a:rPr lang="en-US" sz="3200" dirty="0" smtClean="0"/>
              <a:t> + </a:t>
            </a:r>
            <a:r>
              <a:rPr lang="en-US" sz="3200" dirty="0" err="1" smtClean="0"/>
              <a:t>lumefantrine</a:t>
            </a:r>
            <a:r>
              <a:rPr lang="en-US" sz="3200" dirty="0" smtClean="0"/>
              <a:t>?</a:t>
            </a:r>
          </a:p>
          <a:p>
            <a:pPr marL="114300" indent="0">
              <a:buNone/>
            </a:pPr>
            <a:endParaRPr lang="en-US" sz="3200" dirty="0" smtClean="0"/>
          </a:p>
          <a:p>
            <a:pPr marL="571500" indent="-457200">
              <a:buFont typeface="+mj-lt"/>
              <a:buAutoNum type="alphaUcPeriod"/>
            </a:pPr>
            <a:r>
              <a:rPr lang="en-US" sz="3200" dirty="0" smtClean="0"/>
              <a:t>Take with milk or fat containing food</a:t>
            </a:r>
          </a:p>
          <a:p>
            <a:pPr marL="571500" indent="-457200">
              <a:buFont typeface="+mj-lt"/>
              <a:buAutoNum type="alphaUcPeriod"/>
            </a:pPr>
            <a:r>
              <a:rPr lang="en-US" sz="3200" dirty="0" smtClean="0"/>
              <a:t>Take on an empty stomach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Which of the following statements is CORRECT regarding </a:t>
            </a:r>
            <a:r>
              <a:rPr lang="en-US" sz="2800" dirty="0" err="1" smtClean="0"/>
              <a:t>artemisinin</a:t>
            </a:r>
            <a:r>
              <a:rPr lang="en-US" sz="2800" dirty="0" smtClean="0"/>
              <a:t>-based compounds for treatment of malaria?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571500" indent="-457200">
              <a:buFont typeface="+mj-lt"/>
              <a:buAutoNum type="alphaUcPeriod"/>
            </a:pPr>
            <a:r>
              <a:rPr lang="en-US" sz="2800" dirty="0" smtClean="0"/>
              <a:t>Lots of resistance worldwide</a:t>
            </a:r>
          </a:p>
          <a:p>
            <a:pPr marL="571500" indent="-457200">
              <a:buFont typeface="+mj-lt"/>
              <a:buAutoNum type="alphaUcPeriod"/>
            </a:pPr>
            <a:r>
              <a:rPr lang="en-US" sz="2800" dirty="0" smtClean="0"/>
              <a:t>Lots of resistance in the US</a:t>
            </a:r>
          </a:p>
          <a:p>
            <a:pPr marL="571500" indent="-457200">
              <a:buFont typeface="+mj-lt"/>
              <a:buAutoNum type="alphaUcPeriod"/>
            </a:pPr>
            <a:r>
              <a:rPr lang="en-US" sz="2800" dirty="0" smtClean="0"/>
              <a:t>Should only be used if a patient cannot tolerate </a:t>
            </a:r>
            <a:r>
              <a:rPr lang="en-US" sz="2800" dirty="0" err="1" smtClean="0"/>
              <a:t>mefloquine</a:t>
            </a:r>
            <a:endParaRPr lang="en-US" sz="2800" dirty="0" smtClean="0"/>
          </a:p>
          <a:p>
            <a:pPr marL="571500" indent="-457200">
              <a:buFont typeface="+mj-lt"/>
              <a:buAutoNum type="alphaUcPeriod"/>
            </a:pPr>
            <a:r>
              <a:rPr lang="en-US" sz="2800" dirty="0" smtClean="0"/>
              <a:t>Generally more effective if given with another antimalarial</a:t>
            </a:r>
          </a:p>
        </p:txBody>
      </p:sp>
    </p:spTree>
    <p:extLst>
      <p:ext uri="{BB962C8B-B14F-4D97-AF65-F5344CB8AC3E}">
        <p14:creationId xmlns:p14="http://schemas.microsoft.com/office/powerpoint/2010/main" val="24742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If an area in Western Africa has a known </a:t>
            </a:r>
            <a:r>
              <a:rPr lang="en-US" sz="2800" dirty="0" err="1" smtClean="0"/>
              <a:t>amodiaquine</a:t>
            </a:r>
            <a:r>
              <a:rPr lang="en-US" sz="2800" dirty="0" smtClean="0"/>
              <a:t> </a:t>
            </a:r>
            <a:r>
              <a:rPr lang="en-US" sz="2800" dirty="0" err="1" smtClean="0"/>
              <a:t>monotherapy</a:t>
            </a:r>
            <a:r>
              <a:rPr lang="en-US" sz="2800" dirty="0" smtClean="0"/>
              <a:t> cure rate of 60% for malaria then which of the following statements is CORRECT?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571500" indent="-457200">
              <a:buFont typeface="+mj-lt"/>
              <a:buAutoNum type="alphaUcPeriod"/>
            </a:pPr>
            <a:r>
              <a:rPr lang="en-US" sz="2800" dirty="0" err="1" smtClean="0"/>
              <a:t>Amodiaquine</a:t>
            </a:r>
            <a:r>
              <a:rPr lang="en-US" sz="2800" dirty="0" smtClean="0"/>
              <a:t> + </a:t>
            </a:r>
            <a:r>
              <a:rPr lang="en-US" sz="2800" dirty="0" err="1" smtClean="0"/>
              <a:t>artesunate</a:t>
            </a:r>
            <a:r>
              <a:rPr lang="en-US" sz="2800" dirty="0" smtClean="0"/>
              <a:t> is a good choice of meds to use</a:t>
            </a:r>
          </a:p>
          <a:p>
            <a:pPr marL="571500" indent="-457200">
              <a:buFont typeface="+mj-lt"/>
              <a:buAutoNum type="alphaUcPeriod"/>
            </a:pPr>
            <a:r>
              <a:rPr lang="en-US" sz="2800" dirty="0" err="1" smtClean="0"/>
              <a:t>Amodiaquine</a:t>
            </a:r>
            <a:r>
              <a:rPr lang="en-US" sz="2800" dirty="0" smtClean="0"/>
              <a:t> + </a:t>
            </a:r>
            <a:r>
              <a:rPr lang="en-US" sz="2800" dirty="0" err="1" smtClean="0"/>
              <a:t>artesunate</a:t>
            </a:r>
            <a:r>
              <a:rPr lang="en-US" sz="2800" dirty="0" smtClean="0"/>
              <a:t> is NOT a good choice of meds to use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76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Second-line </a:t>
            </a:r>
            <a:r>
              <a:rPr lang="en-US" dirty="0" err="1" smtClean="0"/>
              <a:t>Antimalarials</a:t>
            </a:r>
            <a:r>
              <a:rPr lang="en-US" dirty="0" smtClean="0"/>
              <a:t> for Falciparum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Used in cases of treatment failure &lt; 14 days after ACT </a:t>
            </a:r>
            <a:r>
              <a:rPr lang="en-US" sz="2400" dirty="0" err="1" smtClean="0"/>
              <a:t>tx</a:t>
            </a:r>
            <a:endParaRPr lang="en-US" sz="2400" dirty="0" smtClean="0"/>
          </a:p>
          <a:p>
            <a:pPr lvl="1"/>
            <a:r>
              <a:rPr lang="en-US" sz="2400" dirty="0" smtClean="0"/>
              <a:t>An alternative ACT regimen OR</a:t>
            </a:r>
          </a:p>
          <a:p>
            <a:pPr lvl="1"/>
            <a:r>
              <a:rPr lang="en-US" sz="2400" dirty="0" err="1" smtClean="0"/>
              <a:t>Artesunate</a:t>
            </a:r>
            <a:r>
              <a:rPr lang="en-US" sz="2400" dirty="0" smtClean="0"/>
              <a:t> (2mg/kg </a:t>
            </a:r>
            <a:r>
              <a:rPr lang="en-US" sz="2400" dirty="0" err="1" smtClean="0"/>
              <a:t>qd</a:t>
            </a:r>
            <a:r>
              <a:rPr lang="en-US" sz="2400" dirty="0" smtClean="0"/>
              <a:t>) plus either tetracycline (4mg/kg q6h) or doxycycline (2mg/kg </a:t>
            </a:r>
            <a:r>
              <a:rPr lang="en-US" sz="2400" dirty="0" err="1" smtClean="0"/>
              <a:t>qd</a:t>
            </a:r>
            <a:r>
              <a:rPr lang="en-US" sz="2400" dirty="0" smtClean="0"/>
              <a:t>) or clindamycin (10mg/kg q12h) x 7 days OR</a:t>
            </a:r>
          </a:p>
          <a:p>
            <a:pPr lvl="1"/>
            <a:r>
              <a:rPr lang="en-US" sz="2400" dirty="0" smtClean="0"/>
              <a:t>Quinine (10mg salt/kg q8h) plus either </a:t>
            </a:r>
            <a:r>
              <a:rPr lang="en-US" sz="2400" dirty="0"/>
              <a:t>tetracycline (4mg/kg q6h) or doxycycline (2mg/kg </a:t>
            </a:r>
            <a:r>
              <a:rPr lang="en-US" sz="2400" dirty="0" err="1" smtClean="0"/>
              <a:t>qd</a:t>
            </a:r>
            <a:r>
              <a:rPr lang="en-US" sz="2400" dirty="0"/>
              <a:t>) or clindamycin (10mg/kg q12h) x 7 days </a:t>
            </a:r>
            <a:endParaRPr lang="en-US" sz="2400" dirty="0" smtClean="0"/>
          </a:p>
          <a:p>
            <a:r>
              <a:rPr lang="en-US" sz="2400" dirty="0" smtClean="0"/>
              <a:t>Quinine is poorly tolerated with poor adherence</a:t>
            </a:r>
          </a:p>
          <a:p>
            <a:r>
              <a:rPr lang="en-US" sz="2400" dirty="0" smtClean="0"/>
              <a:t>Doxy/tetra should not be used during pregnancy or in </a:t>
            </a:r>
            <a:r>
              <a:rPr lang="en-US" sz="2400" dirty="0" err="1" smtClean="0"/>
              <a:t>peds</a:t>
            </a:r>
            <a:r>
              <a:rPr lang="en-US" sz="2400" dirty="0" smtClean="0"/>
              <a:t> &lt; 8 </a:t>
            </a:r>
            <a:r>
              <a:rPr lang="en-US" sz="2400" dirty="0" err="1" smtClean="0"/>
              <a:t>yo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Severe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Should start immediately</a:t>
            </a:r>
          </a:p>
          <a:p>
            <a:r>
              <a:rPr lang="en-US" sz="3200" dirty="0" smtClean="0"/>
              <a:t>Continue until patient is well enough to take oral follow-on treatment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92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- </a:t>
            </a:r>
            <a:r>
              <a:rPr lang="en-US" dirty="0" err="1" smtClean="0"/>
              <a:t>Artesunate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Artesunate</a:t>
            </a:r>
            <a:r>
              <a:rPr lang="en-US" sz="3200" dirty="0" smtClean="0"/>
              <a:t> 2.4mg/kg IV or IM at 0h, 12 h, 24h, then QD</a:t>
            </a:r>
          </a:p>
          <a:p>
            <a:r>
              <a:rPr lang="en-US" sz="3200" dirty="0" smtClean="0"/>
              <a:t>WHO recommended therapy in low transmission or non-malaria endemic areas and a recommended therapy in high transmission areas</a:t>
            </a:r>
          </a:p>
          <a:p>
            <a:r>
              <a:rPr lang="en-US" sz="3200" dirty="0" smtClean="0"/>
              <a:t>Associated with a 35% relative reduction in mortality as compared with quinine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- Quinine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Quinine 20mg salt/kg loading dose then 10mg salt/kg q8h thereafter</a:t>
            </a:r>
          </a:p>
          <a:p>
            <a:r>
              <a:rPr lang="en-US" sz="2800" dirty="0" smtClean="0"/>
              <a:t>Give by rate controlled IV infusion over 4 hours or by divided IM injection</a:t>
            </a:r>
          </a:p>
          <a:p>
            <a:r>
              <a:rPr lang="en-US" sz="2800" dirty="0" smtClean="0"/>
              <a:t>WHO recommended therapy in high transmission areas</a:t>
            </a:r>
          </a:p>
          <a:p>
            <a:r>
              <a:rPr lang="en-US" sz="2800" dirty="0" smtClean="0"/>
              <a:t>Associated with hypoglycemia especially in pregnant women</a:t>
            </a:r>
          </a:p>
          <a:p>
            <a:r>
              <a:rPr lang="en-US" sz="2800" dirty="0" smtClean="0"/>
              <a:t>Use caution in renal failure or hepatic dysfunction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11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- </a:t>
            </a:r>
            <a:r>
              <a:rPr lang="en-US" dirty="0" err="1" smtClean="0"/>
              <a:t>Artemether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Artemether</a:t>
            </a:r>
            <a:r>
              <a:rPr lang="en-US" sz="3200" dirty="0" smtClean="0"/>
              <a:t> 3.2mg/kg IM then 1.6mg/kg IM QD</a:t>
            </a:r>
          </a:p>
          <a:p>
            <a:r>
              <a:rPr lang="en-US" sz="3200" dirty="0" smtClean="0"/>
              <a:t>Erratic absorption</a:t>
            </a:r>
          </a:p>
          <a:p>
            <a:r>
              <a:rPr lang="en-US" sz="3200" dirty="0" smtClean="0"/>
              <a:t>WHO recommended </a:t>
            </a:r>
            <a:r>
              <a:rPr lang="en-US" sz="3200" dirty="0" err="1" smtClean="0"/>
              <a:t>tx</a:t>
            </a:r>
            <a:r>
              <a:rPr lang="en-US" sz="3200" dirty="0" smtClean="0"/>
              <a:t> in high transmission areas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43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 review the current treatment of malaria in and outside of the US.</a:t>
            </a:r>
          </a:p>
          <a:p>
            <a:r>
              <a:rPr lang="en-US" sz="3600" dirty="0" smtClean="0"/>
              <a:t>To describe how to control symptoms of a malaria patient.</a:t>
            </a:r>
          </a:p>
          <a:p>
            <a:r>
              <a:rPr lang="en-US" sz="3600" dirty="0" smtClean="0"/>
              <a:t>Discuss current research on a malaria vaccine.</a:t>
            </a:r>
          </a:p>
        </p:txBody>
      </p:sp>
    </p:spTree>
    <p:extLst>
      <p:ext uri="{BB962C8B-B14F-4D97-AF65-F5344CB8AC3E}">
        <p14:creationId xmlns:p14="http://schemas.microsoft.com/office/powerpoint/2010/main" val="20044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- Quinidine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Quinidine 15mg base/kg infused IV over 4 hours, followed by 7.5mg/kg over 4 hours every 8 hours.</a:t>
            </a:r>
          </a:p>
          <a:p>
            <a:r>
              <a:rPr lang="en-US" sz="3200" dirty="0" smtClean="0"/>
              <a:t>Requires cardiac monitoring</a:t>
            </a:r>
          </a:p>
          <a:p>
            <a:r>
              <a:rPr lang="en-US" sz="3200" dirty="0" smtClean="0"/>
              <a:t>Dose adjustments necessary in renal failure/hepatic dysfunction</a:t>
            </a:r>
          </a:p>
          <a:p>
            <a:r>
              <a:rPr lang="en-US" sz="3200" dirty="0" smtClean="0"/>
              <a:t>Convert to oral ASAP</a:t>
            </a:r>
          </a:p>
          <a:p>
            <a:r>
              <a:rPr lang="en-US" sz="3200" dirty="0" smtClean="0"/>
              <a:t>Use if other recommended drugs not available in parenteral form (US)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64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-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Give recommended parenteral agent used locally for severe malaria in full doses</a:t>
            </a:r>
          </a:p>
          <a:p>
            <a:r>
              <a:rPr lang="en-US" sz="3200" dirty="0" err="1" smtClean="0"/>
              <a:t>Artesunate</a:t>
            </a:r>
            <a:r>
              <a:rPr lang="en-US" sz="3200" dirty="0" smtClean="0"/>
              <a:t> is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choice</a:t>
            </a:r>
            <a:r>
              <a:rPr lang="en-US" sz="3200" dirty="0"/>
              <a:t> </a:t>
            </a:r>
            <a:r>
              <a:rPr lang="en-US" sz="3200" dirty="0" smtClean="0"/>
              <a:t>in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/3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trimester</a:t>
            </a:r>
          </a:p>
          <a:p>
            <a:r>
              <a:rPr lang="en-US" sz="3200" dirty="0" err="1" smtClean="0"/>
              <a:t>Artemether</a:t>
            </a:r>
            <a:r>
              <a:rPr lang="en-US" sz="3200" dirty="0" smtClean="0"/>
              <a:t> is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choice in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/3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trimester</a:t>
            </a:r>
          </a:p>
          <a:p>
            <a:r>
              <a:rPr lang="en-US" sz="3200" dirty="0" smtClean="0"/>
              <a:t>Little evidence for best choice in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trimester</a:t>
            </a:r>
          </a:p>
          <a:p>
            <a:r>
              <a:rPr lang="en-US" sz="3200" dirty="0" smtClean="0"/>
              <a:t>Quinine can cause severe hypoglycemia in pregnant patients</a:t>
            </a:r>
          </a:p>
        </p:txBody>
      </p:sp>
    </p:spTree>
    <p:extLst>
      <p:ext uri="{BB962C8B-B14F-4D97-AF65-F5344CB8AC3E}">
        <p14:creationId xmlns:p14="http://schemas.microsoft.com/office/powerpoint/2010/main" val="279969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Severe Malaria – Follow-on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Once patient is well enough to take oral meds</a:t>
            </a:r>
          </a:p>
          <a:p>
            <a:r>
              <a:rPr lang="en-US" sz="3200" dirty="0" smtClean="0"/>
              <a:t>Complete 7 days treatment with an oral formulation of the parenteral drug + 7 days treatment with doxycycline (or clindamycin in children and pregnancy).</a:t>
            </a:r>
          </a:p>
          <a:p>
            <a:r>
              <a:rPr lang="en-US" sz="3200" dirty="0" smtClean="0"/>
              <a:t>Alternatively a full course of oral ACT therapy could be given</a:t>
            </a:r>
          </a:p>
        </p:txBody>
      </p:sp>
    </p:spTree>
    <p:extLst>
      <p:ext uri="{BB962C8B-B14F-4D97-AF65-F5344CB8AC3E}">
        <p14:creationId xmlns:p14="http://schemas.microsoft.com/office/powerpoint/2010/main" val="24325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100" dirty="0"/>
              <a:t>Indication</a:t>
            </a:r>
          </a:p>
          <a:p>
            <a:pPr lvl="1"/>
            <a:r>
              <a:rPr lang="en-US" sz="2100" dirty="0"/>
              <a:t>Treatment of </a:t>
            </a:r>
            <a:r>
              <a:rPr lang="en-US" sz="2100" dirty="0" smtClean="0"/>
              <a:t>malaria caused by P. </a:t>
            </a:r>
            <a:r>
              <a:rPr lang="en-US" sz="2100" dirty="0" err="1" smtClean="0"/>
              <a:t>vivax</a:t>
            </a:r>
            <a:r>
              <a:rPr lang="en-US" sz="2100" dirty="0" smtClean="0"/>
              <a:t> or P. </a:t>
            </a:r>
            <a:r>
              <a:rPr lang="en-US" sz="2100" dirty="0" err="1" smtClean="0"/>
              <a:t>ovale</a:t>
            </a:r>
            <a:endParaRPr lang="en-US" sz="2100" dirty="0"/>
          </a:p>
          <a:p>
            <a:pPr lvl="1"/>
            <a:r>
              <a:rPr lang="en-US" sz="2100" dirty="0"/>
              <a:t>Treatment of liver-stage malaria to give a radical cure</a:t>
            </a:r>
          </a:p>
          <a:p>
            <a:r>
              <a:rPr lang="en-US" sz="2100" dirty="0"/>
              <a:t>Dose</a:t>
            </a:r>
          </a:p>
          <a:p>
            <a:pPr lvl="1"/>
            <a:r>
              <a:rPr lang="en-US" sz="2100" dirty="0"/>
              <a:t>Adults: </a:t>
            </a:r>
          </a:p>
          <a:p>
            <a:pPr lvl="2"/>
            <a:r>
              <a:rPr lang="en-US" sz="2100" dirty="0"/>
              <a:t>Malaria – 0.25mg/kg daily for 14 days</a:t>
            </a:r>
          </a:p>
          <a:p>
            <a:pPr lvl="2"/>
            <a:r>
              <a:rPr lang="en-US" sz="2100" dirty="0"/>
              <a:t>Liver stage – 0.25-0.5mg/kg daily for 14 days</a:t>
            </a:r>
          </a:p>
          <a:p>
            <a:pPr lvl="1"/>
            <a:r>
              <a:rPr lang="en-US" sz="2100" dirty="0" err="1"/>
              <a:t>Peds</a:t>
            </a:r>
            <a:r>
              <a:rPr lang="en-US" sz="2100" dirty="0"/>
              <a:t>:</a:t>
            </a:r>
          </a:p>
          <a:p>
            <a:pPr lvl="2"/>
            <a:r>
              <a:rPr lang="en-US" sz="2100" dirty="0"/>
              <a:t>&gt; 4 years old  - 0.25-0.5mg/kg </a:t>
            </a:r>
            <a:r>
              <a:rPr lang="en-US" sz="2100" dirty="0"/>
              <a:t>daily for 14 days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7753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Malaria in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Many drugs are not available readily in the US and must be obtained directly from the CDC</a:t>
            </a:r>
          </a:p>
          <a:p>
            <a:r>
              <a:rPr lang="en-US" sz="3600" dirty="0" smtClean="0"/>
              <a:t>Treatment guidelines published by the CDC for Treatment of Malaria in the US are vastly different than WHO guidelines</a:t>
            </a:r>
          </a:p>
        </p:txBody>
      </p:sp>
    </p:spTree>
    <p:extLst>
      <p:ext uri="{BB962C8B-B14F-4D97-AF65-F5344CB8AC3E}">
        <p14:creationId xmlns:p14="http://schemas.microsoft.com/office/powerpoint/2010/main" val="376607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Development is difficult</a:t>
            </a:r>
          </a:p>
          <a:p>
            <a:r>
              <a:rPr lang="en-US" sz="3200" dirty="0" smtClean="0"/>
              <a:t>Currently no commercial vaccine available</a:t>
            </a:r>
          </a:p>
          <a:p>
            <a:r>
              <a:rPr lang="en-US" sz="3200" dirty="0" smtClean="0"/>
              <a:t>RTS,S/AS01 </a:t>
            </a:r>
            <a:r>
              <a:rPr lang="en-US" sz="3200" dirty="0" smtClean="0"/>
              <a:t>completion of Phase </a:t>
            </a:r>
            <a:r>
              <a:rPr lang="en-US" sz="3200" dirty="0" smtClean="0"/>
              <a:t>3 trials and showed a 51% efficacy in reducing falciparum malaria in infants 5-17 months</a:t>
            </a:r>
          </a:p>
          <a:p>
            <a:r>
              <a:rPr lang="en-US" sz="3200" dirty="0" smtClean="0"/>
              <a:t>Currently there are at least 20 other malaria vaccines that are in early testing; they are at least 5-10 years behind RTS,S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291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Questions??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mosler@findlay.edu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10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WHO World Malaria Report </a:t>
            </a:r>
            <a:r>
              <a:rPr lang="en-US" dirty="0"/>
              <a:t>2015 http://www.who.int/malaria/publications/world-malaria-report-2015/en</a:t>
            </a:r>
            <a:r>
              <a:rPr lang="en-US" dirty="0" smtClean="0"/>
              <a:t>/</a:t>
            </a:r>
          </a:p>
          <a:p>
            <a:r>
              <a:rPr lang="en-US" dirty="0" smtClean="0"/>
              <a:t>CDC </a:t>
            </a:r>
            <a:r>
              <a:rPr lang="en-US" dirty="0" smtClean="0"/>
              <a:t>Treatment Guidelines: Treatment of Malaria (Guidelines for Clinicians) </a:t>
            </a:r>
            <a:r>
              <a:rPr lang="en-US" dirty="0"/>
              <a:t>http://</a:t>
            </a:r>
            <a:r>
              <a:rPr lang="en-US" dirty="0" smtClean="0"/>
              <a:t>www.cdc.gov/malaria/resources/pdf/clinicalguidance.pdf</a:t>
            </a:r>
          </a:p>
          <a:p>
            <a:r>
              <a:rPr lang="en-US" dirty="0" smtClean="0"/>
              <a:t>WHO Guidelines for the Treatment of Malaria </a:t>
            </a:r>
            <a:r>
              <a:rPr lang="en-US" dirty="0" smtClean="0"/>
              <a:t>2015 </a:t>
            </a:r>
            <a:r>
              <a:rPr lang="en-US" dirty="0" smtClean="0"/>
              <a:t>http</a:t>
            </a:r>
            <a:r>
              <a:rPr lang="en-US" dirty="0"/>
              <a:t>://apps.who.int/iris/bitstream/10665/162441/1/9789241549127_eng.pdf?ua=1&amp;ua=1 </a:t>
            </a:r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 smtClean="0"/>
              <a:t>Initiative for Vaccine Research </a:t>
            </a:r>
            <a:r>
              <a:rPr lang="en-US" dirty="0"/>
              <a:t>http://www.who.int/immunization/research/development/malaria/en/ </a:t>
            </a:r>
            <a:endParaRPr lang="en-US" dirty="0" smtClean="0"/>
          </a:p>
          <a:p>
            <a:r>
              <a:rPr lang="en-US" dirty="0" smtClean="0"/>
              <a:t>Manson's </a:t>
            </a:r>
            <a:r>
              <a:rPr lang="en-US" dirty="0" smtClean="0"/>
              <a:t>Tropical </a:t>
            </a:r>
            <a:r>
              <a:rPr lang="en-US" dirty="0"/>
              <a:t>D</a:t>
            </a:r>
            <a:r>
              <a:rPr lang="en-US" dirty="0" smtClean="0"/>
              <a:t>iseases</a:t>
            </a:r>
            <a:r>
              <a:rPr lang="en-US" dirty="0"/>
              <a:t> </a:t>
            </a:r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ed.  </a:t>
            </a:r>
            <a:r>
              <a:rPr lang="en-US" dirty="0" smtClean="0"/>
              <a:t>Farrar J, </a:t>
            </a:r>
            <a:r>
              <a:rPr lang="en-US" dirty="0" err="1" smtClean="0"/>
              <a:t>Hotez</a:t>
            </a:r>
            <a:r>
              <a:rPr lang="en-US" dirty="0" smtClean="0"/>
              <a:t> P, et al. </a:t>
            </a:r>
            <a:r>
              <a:rPr lang="en-US" dirty="0" smtClean="0"/>
              <a:t>Saunders Elsevier, </a:t>
            </a:r>
            <a:r>
              <a:rPr lang="en-US" dirty="0" smtClean="0"/>
              <a:t>2013</a:t>
            </a:r>
            <a:endParaRPr lang="en-US" dirty="0" smtClean="0"/>
          </a:p>
          <a:p>
            <a:r>
              <a:rPr lang="en-US" dirty="0" smtClean="0"/>
              <a:t>Oxford Handbook of Tropical Medicine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ed. </a:t>
            </a:r>
            <a:r>
              <a:rPr lang="en-US" dirty="0" smtClean="0"/>
              <a:t>Davidson R, </a:t>
            </a:r>
            <a:r>
              <a:rPr lang="en-US" dirty="0" smtClean="0"/>
              <a:t>et al. Oxford University Press, </a:t>
            </a:r>
            <a:r>
              <a:rPr lang="en-US" dirty="0" smtClean="0"/>
              <a:t>2014.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817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Manifestations of malaria vary widely</a:t>
            </a:r>
          </a:p>
          <a:p>
            <a:pPr lvl="1"/>
            <a:r>
              <a:rPr lang="en-US" sz="2400" dirty="0" smtClean="0"/>
              <a:t>Region</a:t>
            </a:r>
          </a:p>
          <a:p>
            <a:pPr lvl="1"/>
            <a:r>
              <a:rPr lang="en-US" sz="2400" dirty="0" smtClean="0"/>
              <a:t>Village</a:t>
            </a:r>
          </a:p>
          <a:p>
            <a:pPr lvl="1"/>
            <a:r>
              <a:rPr lang="en-US" sz="2400" dirty="0" smtClean="0"/>
              <a:t>Person</a:t>
            </a:r>
          </a:p>
          <a:p>
            <a:r>
              <a:rPr lang="en-US" sz="2400" dirty="0" smtClean="0"/>
              <a:t>Due to:</a:t>
            </a:r>
          </a:p>
          <a:p>
            <a:pPr lvl="1"/>
            <a:r>
              <a:rPr lang="en-US" sz="2400" dirty="0" smtClean="0"/>
              <a:t>Mosquito biting habits</a:t>
            </a:r>
          </a:p>
          <a:p>
            <a:pPr lvl="1"/>
            <a:r>
              <a:rPr lang="en-US" sz="2400" dirty="0" smtClean="0"/>
              <a:t>Mosquito breeding habits</a:t>
            </a:r>
          </a:p>
          <a:p>
            <a:pPr lvl="1"/>
            <a:r>
              <a:rPr lang="en-US" sz="2400" dirty="0" smtClean="0"/>
              <a:t>Parasite species</a:t>
            </a:r>
          </a:p>
          <a:p>
            <a:pPr lvl="1"/>
            <a:r>
              <a:rPr lang="en-US" sz="2400" dirty="0" smtClean="0"/>
              <a:t>Genetic and acquired resistance of person</a:t>
            </a:r>
          </a:p>
          <a:p>
            <a:pPr lvl="1"/>
            <a:r>
              <a:rPr lang="en-US" sz="2400" dirty="0" smtClean="0"/>
              <a:t>Compliance with treatment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92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Estimated </a:t>
            </a:r>
            <a:r>
              <a:rPr lang="en-US" sz="2400" dirty="0" smtClean="0"/>
              <a:t>214 </a:t>
            </a:r>
            <a:r>
              <a:rPr lang="en-US" sz="2400" dirty="0"/>
              <a:t>million cases of malaria in </a:t>
            </a:r>
            <a:r>
              <a:rPr lang="en-US" sz="2400" dirty="0" smtClean="0"/>
              <a:t>2015.</a:t>
            </a:r>
            <a:endParaRPr lang="en-US" sz="2400" dirty="0"/>
          </a:p>
          <a:p>
            <a:r>
              <a:rPr lang="en-US" sz="2400" dirty="0" smtClean="0"/>
              <a:t>Estimated </a:t>
            </a:r>
            <a:r>
              <a:rPr lang="en-US" sz="2400" dirty="0" smtClean="0"/>
              <a:t>438,000 </a:t>
            </a:r>
            <a:r>
              <a:rPr lang="en-US" sz="2400" dirty="0" smtClean="0"/>
              <a:t>deaths in </a:t>
            </a:r>
            <a:r>
              <a:rPr lang="en-US" sz="2400" dirty="0" smtClean="0"/>
              <a:t>2015. </a:t>
            </a:r>
            <a:endParaRPr lang="en-US" sz="2400" dirty="0" smtClean="0"/>
          </a:p>
          <a:p>
            <a:r>
              <a:rPr lang="en-US" sz="2400" dirty="0" smtClean="0"/>
              <a:t>Malarial transmission dependent on:</a:t>
            </a:r>
          </a:p>
          <a:p>
            <a:pPr lvl="1"/>
            <a:r>
              <a:rPr lang="en-US" sz="2400" dirty="0" smtClean="0"/>
              <a:t>Mosquito lifespan</a:t>
            </a:r>
          </a:p>
          <a:p>
            <a:pPr lvl="1"/>
            <a:r>
              <a:rPr lang="en-US" sz="2400" dirty="0" smtClean="0"/>
              <a:t>Ambient temperature</a:t>
            </a:r>
          </a:p>
          <a:p>
            <a:pPr lvl="1"/>
            <a:r>
              <a:rPr lang="en-US" sz="2400" dirty="0" smtClean="0"/>
              <a:t>Population density</a:t>
            </a:r>
          </a:p>
          <a:p>
            <a:pPr lvl="1"/>
            <a:r>
              <a:rPr lang="en-US" sz="2400" dirty="0" smtClean="0"/>
              <a:t>Mosquito’s biting habits</a:t>
            </a:r>
          </a:p>
          <a:p>
            <a:pPr lvl="1"/>
            <a:r>
              <a:rPr lang="en-US" sz="2400" dirty="0" smtClean="0"/>
              <a:t>Host immune response</a:t>
            </a:r>
          </a:p>
          <a:p>
            <a:pPr lvl="1"/>
            <a:r>
              <a:rPr lang="en-US" sz="2400" dirty="0" smtClean="0"/>
              <a:t>Drug activity</a:t>
            </a:r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www.who.int/malaria/world_malaria_report_2015/en</a:t>
            </a:r>
            <a:r>
              <a:rPr lang="en-US" sz="1400" dirty="0">
                <a:hlinkClick r:id="rId3"/>
              </a:rPr>
              <a:t>/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4490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Malarial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Two distinct patterns of transmission occur</a:t>
            </a:r>
          </a:p>
          <a:p>
            <a:pPr lvl="1"/>
            <a:r>
              <a:rPr lang="en-US" sz="2400" dirty="0" smtClean="0"/>
              <a:t>Stable malaria</a:t>
            </a:r>
          </a:p>
          <a:p>
            <a:pPr lvl="2"/>
            <a:r>
              <a:rPr lang="en-US" sz="2400" dirty="0" smtClean="0"/>
              <a:t>Intense year-round transmission</a:t>
            </a:r>
          </a:p>
          <a:p>
            <a:pPr lvl="2"/>
            <a:r>
              <a:rPr lang="en-US" sz="2400" dirty="0" smtClean="0"/>
              <a:t>Predominantly affects young children and pregnant women</a:t>
            </a:r>
          </a:p>
          <a:p>
            <a:pPr lvl="2"/>
            <a:r>
              <a:rPr lang="en-US" sz="2400" dirty="0" smtClean="0"/>
              <a:t>Adults may have positive blood smears but rarely ill</a:t>
            </a:r>
          </a:p>
          <a:p>
            <a:pPr lvl="2"/>
            <a:r>
              <a:rPr lang="en-US" sz="2400" dirty="0" smtClean="0"/>
              <a:t>Leads </a:t>
            </a:r>
            <a:r>
              <a:rPr lang="en-US" sz="2400" dirty="0"/>
              <a:t>to problematic control as interventions that decrease transmission impair development of naturally acquired immunity, which leads to unstable disease</a:t>
            </a:r>
          </a:p>
          <a:p>
            <a:pPr lvl="1"/>
            <a:r>
              <a:rPr lang="en-US" sz="2400" dirty="0" smtClean="0"/>
              <a:t>Unstable malaria</a:t>
            </a:r>
          </a:p>
          <a:p>
            <a:pPr lvl="2"/>
            <a:r>
              <a:rPr lang="en-US" sz="2400" dirty="0" smtClean="0"/>
              <a:t>Affects all ages and occurs in areas of seasonal or low transmission</a:t>
            </a:r>
          </a:p>
        </p:txBody>
      </p:sp>
    </p:spTree>
    <p:extLst>
      <p:ext uri="{BB962C8B-B14F-4D97-AF65-F5344CB8AC3E}">
        <p14:creationId xmlns:p14="http://schemas.microsoft.com/office/powerpoint/2010/main" val="35440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Certain genetic variants of the red blood cell may lead to at least partial protection</a:t>
            </a:r>
          </a:p>
          <a:p>
            <a:pPr lvl="2"/>
            <a:r>
              <a:rPr lang="en-US" sz="2800" dirty="0" smtClean="0"/>
              <a:t>Sickle cell anemia</a:t>
            </a:r>
          </a:p>
          <a:p>
            <a:pPr lvl="2"/>
            <a:r>
              <a:rPr lang="en-US" sz="2800" dirty="0" smtClean="0"/>
              <a:t>Glucose 6-phosphate dehydrogenase-deficiency (G6PD)</a:t>
            </a:r>
          </a:p>
          <a:p>
            <a:pPr lvl="2"/>
            <a:r>
              <a:rPr lang="en-US" sz="2800" dirty="0" smtClean="0"/>
              <a:t>Thalassemia</a:t>
            </a:r>
          </a:p>
          <a:p>
            <a:pPr lvl="2"/>
            <a:r>
              <a:rPr lang="en-US" sz="2800" dirty="0" err="1" smtClean="0"/>
              <a:t>Ovalocytosis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70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Acquired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Believed to require repeated exposure to malarial infection</a:t>
            </a:r>
          </a:p>
          <a:p>
            <a:r>
              <a:rPr lang="en-US" sz="2800" dirty="0" smtClean="0"/>
              <a:t>Areas of stable transmission allows neonates to be protected for the first 6 months or so of life due to maternal antibodies</a:t>
            </a:r>
          </a:p>
          <a:p>
            <a:r>
              <a:rPr lang="en-US" sz="2800" dirty="0" smtClean="0"/>
              <a:t>Adults tend to get less severe bouts of the disease</a:t>
            </a:r>
          </a:p>
          <a:p>
            <a:r>
              <a:rPr lang="en-US" sz="2800" dirty="0" smtClean="0"/>
              <a:t>Without reinfection immunity wanes after about 5 years</a:t>
            </a:r>
          </a:p>
          <a:p>
            <a:r>
              <a:rPr lang="en-US" sz="2800" dirty="0" smtClean="0"/>
              <a:t>Pregnancy, severe illness, and surgery decrease immunity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98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Infection may be asymptomatic or severe</a:t>
            </a:r>
          </a:p>
          <a:p>
            <a:r>
              <a:rPr lang="en-US" sz="2800" dirty="0" smtClean="0"/>
              <a:t>Decreased birth weight</a:t>
            </a:r>
          </a:p>
          <a:p>
            <a:r>
              <a:rPr lang="en-US" sz="2800" dirty="0" smtClean="0"/>
              <a:t>Watch for:</a:t>
            </a:r>
          </a:p>
          <a:p>
            <a:pPr lvl="1"/>
            <a:r>
              <a:rPr lang="en-US" sz="2800" dirty="0" smtClean="0"/>
              <a:t>Anemia</a:t>
            </a:r>
          </a:p>
          <a:p>
            <a:pPr lvl="1"/>
            <a:r>
              <a:rPr lang="en-US" sz="2800" dirty="0" smtClean="0"/>
              <a:t>Hypoglycemia</a:t>
            </a:r>
          </a:p>
          <a:p>
            <a:pPr lvl="1"/>
            <a:r>
              <a:rPr lang="en-US" sz="2800" dirty="0" smtClean="0"/>
              <a:t>Pulmonary edema</a:t>
            </a:r>
          </a:p>
          <a:p>
            <a:pPr lvl="1"/>
            <a:r>
              <a:rPr lang="en-US" sz="2800" dirty="0" smtClean="0"/>
              <a:t>Fetal distress</a:t>
            </a:r>
          </a:p>
          <a:p>
            <a:pPr lvl="1"/>
            <a:r>
              <a:rPr lang="en-US" sz="2800" dirty="0" smtClean="0"/>
              <a:t>Premature labor</a:t>
            </a:r>
          </a:p>
          <a:p>
            <a:pPr lvl="1"/>
            <a:r>
              <a:rPr lang="en-US" sz="2800" dirty="0" smtClean="0"/>
              <a:t>Stillbirths</a:t>
            </a:r>
          </a:p>
        </p:txBody>
      </p:sp>
    </p:spTree>
    <p:extLst>
      <p:ext uri="{BB962C8B-B14F-4D97-AF65-F5344CB8AC3E}">
        <p14:creationId xmlns:p14="http://schemas.microsoft.com/office/powerpoint/2010/main" val="39142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D60D30-713E-453E-94E8-1A13EB413C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1664</Words>
  <Application>Microsoft Office PowerPoint</Application>
  <PresentationFormat>On-screen Show (4:3)</PresentationFormat>
  <Paragraphs>311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</vt:lpstr>
      <vt:lpstr>Adjacency</vt:lpstr>
      <vt:lpstr>Treatment of Malaria</vt:lpstr>
      <vt:lpstr>Disclosure Information</vt:lpstr>
      <vt:lpstr>Objectives</vt:lpstr>
      <vt:lpstr>Malaria</vt:lpstr>
      <vt:lpstr>Epidemiology</vt:lpstr>
      <vt:lpstr>Malarial Transmission</vt:lpstr>
      <vt:lpstr>Innate Immunity</vt:lpstr>
      <vt:lpstr>Acquired Immunity</vt:lpstr>
      <vt:lpstr>Pregnancy</vt:lpstr>
      <vt:lpstr>Malarial Management</vt:lpstr>
      <vt:lpstr>Malarial Management</vt:lpstr>
      <vt:lpstr>Artemisinin-based combinations therapies (ACTs) </vt:lpstr>
      <vt:lpstr>Currently Recommended ACTs</vt:lpstr>
      <vt:lpstr>Artemether + lumefantrine (Co-artem ™, Riamet ™)</vt:lpstr>
      <vt:lpstr>Artemether + lumefantrine (Coartem ™, Riamet ™)</vt:lpstr>
      <vt:lpstr>Artesunate + mefloquine</vt:lpstr>
      <vt:lpstr>Artesunate + mefloquine</vt:lpstr>
      <vt:lpstr>Artesunate + sufadoxine-pyrimethamine (SP)</vt:lpstr>
      <vt:lpstr>Artesunate + sufadoxine-pyrimethamine (SP)</vt:lpstr>
      <vt:lpstr>Artesunate + amodiaquine</vt:lpstr>
      <vt:lpstr>Artesunate + amodiaquine</vt:lpstr>
      <vt:lpstr>Review</vt:lpstr>
      <vt:lpstr>Review</vt:lpstr>
      <vt:lpstr>Review </vt:lpstr>
      <vt:lpstr>Second-line Antimalarials for Falciparum Malaria</vt:lpstr>
      <vt:lpstr>Treatment of Severe Malaria</vt:lpstr>
      <vt:lpstr>Treatment of Severe Malaria - Artesunate</vt:lpstr>
      <vt:lpstr>Treatment of Severe Malaria - Quinine</vt:lpstr>
      <vt:lpstr>Treatment of Severe Malaria - Artemether</vt:lpstr>
      <vt:lpstr>Treatment of Severe Malaria - Quinidine</vt:lpstr>
      <vt:lpstr>Treatment of Severe Malaria - Pregnancy</vt:lpstr>
      <vt:lpstr>Treatment of Severe Malaria – Follow-on Treatment</vt:lpstr>
      <vt:lpstr>Primaquine</vt:lpstr>
      <vt:lpstr>Treatment of Malaria in US?</vt:lpstr>
      <vt:lpstr>Vaccines</vt:lpstr>
      <vt:lpstr>Questions??  mosler@findlay.edu</vt:lpstr>
      <vt:lpstr>Key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2012-09-04T13:05:07Z</dcterms:created>
  <dcterms:modified xsi:type="dcterms:W3CDTF">2016-11-09T17:39:28Z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TC102413949990</vt:lpwstr>
  </property>
</Properties>
</file>