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35" r:id="rId5"/>
    <p:sldId id="336" r:id="rId6"/>
    <p:sldId id="340" r:id="rId7"/>
    <p:sldId id="339" r:id="rId8"/>
    <p:sldId id="357" r:id="rId9"/>
    <p:sldId id="367" r:id="rId10"/>
    <p:sldId id="348" r:id="rId11"/>
    <p:sldId id="353" r:id="rId12"/>
    <p:sldId id="349" r:id="rId13"/>
    <p:sldId id="354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8" r:id="rId22"/>
    <p:sldId id="365" r:id="rId23"/>
    <p:sldId id="369" r:id="rId24"/>
    <p:sldId id="350" r:id="rId25"/>
    <p:sldId id="366" r:id="rId26"/>
    <p:sldId id="34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267" y="51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-51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75F6F-EC8D-4021-944F-426367EEDDD6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01468-AF9C-4B2E-9DA0-7EA02ACF1C20}">
      <dgm:prSet/>
      <dgm:spPr/>
      <dgm:t>
        <a:bodyPr/>
        <a:lstStyle/>
        <a:p>
          <a:r>
            <a:rPr lang="en-US" b="1" dirty="0"/>
            <a:t>APPROACH</a:t>
          </a:r>
          <a:endParaRPr lang="en-US" dirty="0"/>
        </a:p>
      </dgm:t>
    </dgm:pt>
    <dgm:pt modelId="{11711C31-B640-40B7-9024-3F3CEC0FD207}" type="parTrans" cxnId="{618604AC-8856-44C6-AE99-F0D9A26F51BF}">
      <dgm:prSet/>
      <dgm:spPr/>
      <dgm:t>
        <a:bodyPr/>
        <a:lstStyle/>
        <a:p>
          <a:endParaRPr lang="en-US"/>
        </a:p>
      </dgm:t>
    </dgm:pt>
    <dgm:pt modelId="{070DB993-5DA5-4F2C-92F7-592BE6B25E6D}" type="sibTrans" cxnId="{618604AC-8856-44C6-AE99-F0D9A26F51BF}">
      <dgm:prSet/>
      <dgm:spPr/>
      <dgm:t>
        <a:bodyPr/>
        <a:lstStyle/>
        <a:p>
          <a:endParaRPr lang="en-US"/>
        </a:p>
      </dgm:t>
    </dgm:pt>
    <dgm:pt modelId="{1F52578C-6007-4B2C-8D75-DB977E463778}">
      <dgm:prSet/>
      <dgm:spPr/>
      <dgm:t>
        <a:bodyPr/>
        <a:lstStyle/>
        <a:p>
          <a:r>
            <a:rPr lang="en-US" dirty="0"/>
            <a:t>Use of scripture and a robust theology where the therapist removes their own desires and wants and trusts what God has written as it was intended for health, healing , and salvation. </a:t>
          </a:r>
        </a:p>
      </dgm:t>
    </dgm:pt>
    <dgm:pt modelId="{33E4B668-7D9B-4226-A752-C5DFBABE5D8F}" type="parTrans" cxnId="{B4A80503-4110-4B50-8708-62A01798D34A}">
      <dgm:prSet/>
      <dgm:spPr/>
      <dgm:t>
        <a:bodyPr/>
        <a:lstStyle/>
        <a:p>
          <a:endParaRPr lang="en-US"/>
        </a:p>
      </dgm:t>
    </dgm:pt>
    <dgm:pt modelId="{97C38938-6DB1-4C52-BF94-F6374A8EC5F0}" type="sibTrans" cxnId="{B4A80503-4110-4B50-8708-62A01798D34A}">
      <dgm:prSet/>
      <dgm:spPr/>
      <dgm:t>
        <a:bodyPr/>
        <a:lstStyle/>
        <a:p>
          <a:endParaRPr lang="en-US"/>
        </a:p>
      </dgm:t>
    </dgm:pt>
    <dgm:pt modelId="{EB620F39-6AAC-4A65-9907-9EB74D4A6680}">
      <dgm:prSet/>
      <dgm:spPr/>
      <dgm:t>
        <a:bodyPr/>
        <a:lstStyle/>
        <a:p>
          <a:r>
            <a:rPr lang="en-US"/>
            <a:t>Develop a keen eye for Secular Humanism/Post Modernism and filter it with great intention.</a:t>
          </a:r>
        </a:p>
      </dgm:t>
    </dgm:pt>
    <dgm:pt modelId="{C121535C-0979-4C8B-AD0F-B33365ED73FC}" type="parTrans" cxnId="{66008B58-EAE4-4550-9736-B6CEBCC35597}">
      <dgm:prSet/>
      <dgm:spPr/>
      <dgm:t>
        <a:bodyPr/>
        <a:lstStyle/>
        <a:p>
          <a:endParaRPr lang="en-US"/>
        </a:p>
      </dgm:t>
    </dgm:pt>
    <dgm:pt modelId="{4B21BE73-24B2-4666-8727-13579442E721}" type="sibTrans" cxnId="{66008B58-EAE4-4550-9736-B6CEBCC35597}">
      <dgm:prSet/>
      <dgm:spPr/>
      <dgm:t>
        <a:bodyPr/>
        <a:lstStyle/>
        <a:p>
          <a:endParaRPr lang="en-US"/>
        </a:p>
      </dgm:t>
    </dgm:pt>
    <dgm:pt modelId="{D5CA6E74-2D44-4BD5-B8DB-B391C9E17DFC}">
      <dgm:prSet/>
      <dgm:spPr/>
      <dgm:t>
        <a:bodyPr/>
        <a:lstStyle/>
        <a:p>
          <a:r>
            <a:rPr lang="en-US" dirty="0"/>
            <a:t>Use the knowledge as a lens through which we determine the validity and usefulness of establishing theory and technique. </a:t>
          </a:r>
        </a:p>
      </dgm:t>
    </dgm:pt>
    <dgm:pt modelId="{B0EBF2CB-222A-42D9-9C24-CF62BC22A7EE}" type="parTrans" cxnId="{770AC4EB-B779-434C-9816-53510E0A92DC}">
      <dgm:prSet/>
      <dgm:spPr/>
      <dgm:t>
        <a:bodyPr/>
        <a:lstStyle/>
        <a:p>
          <a:endParaRPr lang="en-US"/>
        </a:p>
      </dgm:t>
    </dgm:pt>
    <dgm:pt modelId="{9E8BA740-5EE7-4F76-A797-7B3A8C77C3BD}" type="sibTrans" cxnId="{770AC4EB-B779-434C-9816-53510E0A92DC}">
      <dgm:prSet/>
      <dgm:spPr/>
      <dgm:t>
        <a:bodyPr/>
        <a:lstStyle/>
        <a:p>
          <a:endParaRPr lang="en-US"/>
        </a:p>
      </dgm:t>
    </dgm:pt>
    <dgm:pt modelId="{801E586D-87DA-49E6-8050-5FD324F1EC30}">
      <dgm:prSet/>
      <dgm:spPr/>
      <dgm:t>
        <a:bodyPr/>
        <a:lstStyle/>
        <a:p>
          <a:r>
            <a:rPr lang="en-US" dirty="0"/>
            <a:t>All that is opposed to scripture is wholly rejected. </a:t>
          </a:r>
        </a:p>
      </dgm:t>
    </dgm:pt>
    <dgm:pt modelId="{EBEF20DA-7FD6-4EA6-93E5-0ADEB0F22669}" type="parTrans" cxnId="{12A2B19C-73CA-40AB-8F08-86EE9833EB9B}">
      <dgm:prSet/>
      <dgm:spPr/>
      <dgm:t>
        <a:bodyPr/>
        <a:lstStyle/>
        <a:p>
          <a:endParaRPr lang="en-US"/>
        </a:p>
      </dgm:t>
    </dgm:pt>
    <dgm:pt modelId="{FEB99B57-C9FB-4AA0-BD7B-166C17ECA501}" type="sibTrans" cxnId="{12A2B19C-73CA-40AB-8F08-86EE9833EB9B}">
      <dgm:prSet/>
      <dgm:spPr/>
      <dgm:t>
        <a:bodyPr/>
        <a:lstStyle/>
        <a:p>
          <a:endParaRPr lang="en-US"/>
        </a:p>
      </dgm:t>
    </dgm:pt>
    <dgm:pt modelId="{775F3E3B-8D88-4889-AD76-E2890458D141}" type="pres">
      <dgm:prSet presAssocID="{B7B75F6F-EC8D-4021-944F-426367EEDDD6}" presName="Name0" presStyleCnt="0">
        <dgm:presLayoutVars>
          <dgm:dir/>
          <dgm:animLvl val="lvl"/>
          <dgm:resizeHandles val="exact"/>
        </dgm:presLayoutVars>
      </dgm:prSet>
      <dgm:spPr/>
    </dgm:pt>
    <dgm:pt modelId="{7671223B-7E3A-46E1-A013-0B93EA4CF7EA}" type="pres">
      <dgm:prSet presAssocID="{AB401468-AF9C-4B2E-9DA0-7EA02ACF1C20}" presName="boxAndChildren" presStyleCnt="0"/>
      <dgm:spPr/>
    </dgm:pt>
    <dgm:pt modelId="{7F7949B2-DAC2-4525-8A0A-A3294AD79FA2}" type="pres">
      <dgm:prSet presAssocID="{AB401468-AF9C-4B2E-9DA0-7EA02ACF1C20}" presName="parentTextBox" presStyleLbl="node1" presStyleIdx="0" presStyleCnt="1"/>
      <dgm:spPr/>
    </dgm:pt>
    <dgm:pt modelId="{A090CFC3-6AE2-431A-B57C-FC246F98B8EF}" type="pres">
      <dgm:prSet presAssocID="{AB401468-AF9C-4B2E-9DA0-7EA02ACF1C20}" presName="entireBox" presStyleLbl="node1" presStyleIdx="0" presStyleCnt="1"/>
      <dgm:spPr/>
    </dgm:pt>
    <dgm:pt modelId="{5D010951-E645-4907-A97D-DEFF5976BA88}" type="pres">
      <dgm:prSet presAssocID="{AB401468-AF9C-4B2E-9DA0-7EA02ACF1C20}" presName="descendantBox" presStyleCnt="0"/>
      <dgm:spPr/>
    </dgm:pt>
    <dgm:pt modelId="{2B4F6C9C-7F7A-4A7C-8E1F-FB87734B0E05}" type="pres">
      <dgm:prSet presAssocID="{1F52578C-6007-4B2C-8D75-DB977E463778}" presName="childTextBox" presStyleLbl="fgAccFollowNode1" presStyleIdx="0" presStyleCnt="4">
        <dgm:presLayoutVars>
          <dgm:bulletEnabled val="1"/>
        </dgm:presLayoutVars>
      </dgm:prSet>
      <dgm:spPr/>
    </dgm:pt>
    <dgm:pt modelId="{9066AC17-BC7B-4068-828B-5750A3C5567E}" type="pres">
      <dgm:prSet presAssocID="{EB620F39-6AAC-4A65-9907-9EB74D4A6680}" presName="childTextBox" presStyleLbl="fgAccFollowNode1" presStyleIdx="1" presStyleCnt="4">
        <dgm:presLayoutVars>
          <dgm:bulletEnabled val="1"/>
        </dgm:presLayoutVars>
      </dgm:prSet>
      <dgm:spPr/>
    </dgm:pt>
    <dgm:pt modelId="{8282354A-93F6-4E63-9AB3-EBE9E20C6008}" type="pres">
      <dgm:prSet presAssocID="{D5CA6E74-2D44-4BD5-B8DB-B391C9E17DFC}" presName="childTextBox" presStyleLbl="fgAccFollowNode1" presStyleIdx="2" presStyleCnt="4">
        <dgm:presLayoutVars>
          <dgm:bulletEnabled val="1"/>
        </dgm:presLayoutVars>
      </dgm:prSet>
      <dgm:spPr/>
    </dgm:pt>
    <dgm:pt modelId="{9BCA9952-0BD0-488B-95D0-4474B43E6076}" type="pres">
      <dgm:prSet presAssocID="{801E586D-87DA-49E6-8050-5FD324F1EC30}" presName="childTextBox" presStyleLbl="fgAccFollowNode1" presStyleIdx="3" presStyleCnt="4">
        <dgm:presLayoutVars>
          <dgm:bulletEnabled val="1"/>
        </dgm:presLayoutVars>
      </dgm:prSet>
      <dgm:spPr/>
    </dgm:pt>
  </dgm:ptLst>
  <dgm:cxnLst>
    <dgm:cxn modelId="{B4A80503-4110-4B50-8708-62A01798D34A}" srcId="{AB401468-AF9C-4B2E-9DA0-7EA02ACF1C20}" destId="{1F52578C-6007-4B2C-8D75-DB977E463778}" srcOrd="0" destOrd="0" parTransId="{33E4B668-7D9B-4226-A752-C5DFBABE5D8F}" sibTransId="{97C38938-6DB1-4C52-BF94-F6374A8EC5F0}"/>
    <dgm:cxn modelId="{52A3C02F-4753-4049-8294-135AB1AD5079}" type="presOf" srcId="{EB620F39-6AAC-4A65-9907-9EB74D4A6680}" destId="{9066AC17-BC7B-4068-828B-5750A3C5567E}" srcOrd="0" destOrd="0" presId="urn:microsoft.com/office/officeart/2005/8/layout/process4"/>
    <dgm:cxn modelId="{EF30076F-9B96-45B2-957D-4D6F6C8AC01C}" type="presOf" srcId="{1F52578C-6007-4B2C-8D75-DB977E463778}" destId="{2B4F6C9C-7F7A-4A7C-8E1F-FB87734B0E05}" srcOrd="0" destOrd="0" presId="urn:microsoft.com/office/officeart/2005/8/layout/process4"/>
    <dgm:cxn modelId="{CAE37477-3592-4434-B22A-772290FF79BA}" type="presOf" srcId="{801E586D-87DA-49E6-8050-5FD324F1EC30}" destId="{9BCA9952-0BD0-488B-95D0-4474B43E6076}" srcOrd="0" destOrd="0" presId="urn:microsoft.com/office/officeart/2005/8/layout/process4"/>
    <dgm:cxn modelId="{66008B58-EAE4-4550-9736-B6CEBCC35597}" srcId="{AB401468-AF9C-4B2E-9DA0-7EA02ACF1C20}" destId="{EB620F39-6AAC-4A65-9907-9EB74D4A6680}" srcOrd="1" destOrd="0" parTransId="{C121535C-0979-4C8B-AD0F-B33365ED73FC}" sibTransId="{4B21BE73-24B2-4666-8727-13579442E721}"/>
    <dgm:cxn modelId="{0B5B859C-A2FE-4DE2-A74B-ADD3E620AC63}" type="presOf" srcId="{AB401468-AF9C-4B2E-9DA0-7EA02ACF1C20}" destId="{A090CFC3-6AE2-431A-B57C-FC246F98B8EF}" srcOrd="1" destOrd="0" presId="urn:microsoft.com/office/officeart/2005/8/layout/process4"/>
    <dgm:cxn modelId="{12A2B19C-73CA-40AB-8F08-86EE9833EB9B}" srcId="{AB401468-AF9C-4B2E-9DA0-7EA02ACF1C20}" destId="{801E586D-87DA-49E6-8050-5FD324F1EC30}" srcOrd="3" destOrd="0" parTransId="{EBEF20DA-7FD6-4EA6-93E5-0ADEB0F22669}" sibTransId="{FEB99B57-C9FB-4AA0-BD7B-166C17ECA501}"/>
    <dgm:cxn modelId="{3E3F73A0-BDEB-4D68-8DD4-89AD38713BEF}" type="presOf" srcId="{D5CA6E74-2D44-4BD5-B8DB-B391C9E17DFC}" destId="{8282354A-93F6-4E63-9AB3-EBE9E20C6008}" srcOrd="0" destOrd="0" presId="urn:microsoft.com/office/officeart/2005/8/layout/process4"/>
    <dgm:cxn modelId="{618604AC-8856-44C6-AE99-F0D9A26F51BF}" srcId="{B7B75F6F-EC8D-4021-944F-426367EEDDD6}" destId="{AB401468-AF9C-4B2E-9DA0-7EA02ACF1C20}" srcOrd="0" destOrd="0" parTransId="{11711C31-B640-40B7-9024-3F3CEC0FD207}" sibTransId="{070DB993-5DA5-4F2C-92F7-592BE6B25E6D}"/>
    <dgm:cxn modelId="{0A7414C2-66B9-4D3B-A5F1-F697EC736169}" type="presOf" srcId="{AB401468-AF9C-4B2E-9DA0-7EA02ACF1C20}" destId="{7F7949B2-DAC2-4525-8A0A-A3294AD79FA2}" srcOrd="0" destOrd="0" presId="urn:microsoft.com/office/officeart/2005/8/layout/process4"/>
    <dgm:cxn modelId="{8E1105CF-8CA8-4F7D-906B-7AB9C2D75D55}" type="presOf" srcId="{B7B75F6F-EC8D-4021-944F-426367EEDDD6}" destId="{775F3E3B-8D88-4889-AD76-E2890458D141}" srcOrd="0" destOrd="0" presId="urn:microsoft.com/office/officeart/2005/8/layout/process4"/>
    <dgm:cxn modelId="{770AC4EB-B779-434C-9816-53510E0A92DC}" srcId="{AB401468-AF9C-4B2E-9DA0-7EA02ACF1C20}" destId="{D5CA6E74-2D44-4BD5-B8DB-B391C9E17DFC}" srcOrd="2" destOrd="0" parTransId="{B0EBF2CB-222A-42D9-9C24-CF62BC22A7EE}" sibTransId="{9E8BA740-5EE7-4F76-A797-7B3A8C77C3BD}"/>
    <dgm:cxn modelId="{7D69C89F-FA1F-43EB-AD97-BC355368009E}" type="presParOf" srcId="{775F3E3B-8D88-4889-AD76-E2890458D141}" destId="{7671223B-7E3A-46E1-A013-0B93EA4CF7EA}" srcOrd="0" destOrd="0" presId="urn:microsoft.com/office/officeart/2005/8/layout/process4"/>
    <dgm:cxn modelId="{88DE692A-A2EB-452F-902A-2C60852A0686}" type="presParOf" srcId="{7671223B-7E3A-46E1-A013-0B93EA4CF7EA}" destId="{7F7949B2-DAC2-4525-8A0A-A3294AD79FA2}" srcOrd="0" destOrd="0" presId="urn:microsoft.com/office/officeart/2005/8/layout/process4"/>
    <dgm:cxn modelId="{B27A0563-59FD-4766-8FEA-5FD2CE89D0EC}" type="presParOf" srcId="{7671223B-7E3A-46E1-A013-0B93EA4CF7EA}" destId="{A090CFC3-6AE2-431A-B57C-FC246F98B8EF}" srcOrd="1" destOrd="0" presId="urn:microsoft.com/office/officeart/2005/8/layout/process4"/>
    <dgm:cxn modelId="{CE1A53AD-5FF6-403B-B86F-E294E6567FA4}" type="presParOf" srcId="{7671223B-7E3A-46E1-A013-0B93EA4CF7EA}" destId="{5D010951-E645-4907-A97D-DEFF5976BA88}" srcOrd="2" destOrd="0" presId="urn:microsoft.com/office/officeart/2005/8/layout/process4"/>
    <dgm:cxn modelId="{CDE0B0A3-4B50-4A1A-B769-3AE1275B2626}" type="presParOf" srcId="{5D010951-E645-4907-A97D-DEFF5976BA88}" destId="{2B4F6C9C-7F7A-4A7C-8E1F-FB87734B0E05}" srcOrd="0" destOrd="0" presId="urn:microsoft.com/office/officeart/2005/8/layout/process4"/>
    <dgm:cxn modelId="{33D43965-C46A-48F1-8BCF-CB8ABE5232CB}" type="presParOf" srcId="{5D010951-E645-4907-A97D-DEFF5976BA88}" destId="{9066AC17-BC7B-4068-828B-5750A3C5567E}" srcOrd="1" destOrd="0" presId="urn:microsoft.com/office/officeart/2005/8/layout/process4"/>
    <dgm:cxn modelId="{2868ADF2-0D06-410C-9858-1CCAD955A57D}" type="presParOf" srcId="{5D010951-E645-4907-A97D-DEFF5976BA88}" destId="{8282354A-93F6-4E63-9AB3-EBE9E20C6008}" srcOrd="2" destOrd="0" presId="urn:microsoft.com/office/officeart/2005/8/layout/process4"/>
    <dgm:cxn modelId="{F66FA8CF-DECA-4C90-91D2-B0BD794A5EA4}" type="presParOf" srcId="{5D010951-E645-4907-A97D-DEFF5976BA88}" destId="{9BCA9952-0BD0-488B-95D0-4474B43E6076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0CFC3-6AE2-431A-B57C-FC246F98B8EF}">
      <dsp:nvSpPr>
        <dsp:cNvPr id="0" name=""/>
        <dsp:cNvSpPr/>
      </dsp:nvSpPr>
      <dsp:spPr>
        <a:xfrm>
          <a:off x="0" y="0"/>
          <a:ext cx="10405174" cy="3925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APPROACH</a:t>
          </a:r>
          <a:endParaRPr lang="en-US" sz="6500" kern="1200" dirty="0"/>
        </a:p>
      </dsp:txBody>
      <dsp:txXfrm>
        <a:off x="0" y="0"/>
        <a:ext cx="10405174" cy="2119752"/>
      </dsp:txXfrm>
    </dsp:sp>
    <dsp:sp modelId="{2B4F6C9C-7F7A-4A7C-8E1F-FB87734B0E05}">
      <dsp:nvSpPr>
        <dsp:cNvPr id="0" name=""/>
        <dsp:cNvSpPr/>
      </dsp:nvSpPr>
      <dsp:spPr>
        <a:xfrm>
          <a:off x="0" y="2041242"/>
          <a:ext cx="2601293" cy="18057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 of scripture and a robust theology where the therapist removes their own desires and wants and trusts what God has written as it was intended for health, healing , and salvation. </a:t>
          </a:r>
        </a:p>
      </dsp:txBody>
      <dsp:txXfrm>
        <a:off x="0" y="2041242"/>
        <a:ext cx="2601293" cy="1805714"/>
      </dsp:txXfrm>
    </dsp:sp>
    <dsp:sp modelId="{9066AC17-BC7B-4068-828B-5750A3C5567E}">
      <dsp:nvSpPr>
        <dsp:cNvPr id="0" name=""/>
        <dsp:cNvSpPr/>
      </dsp:nvSpPr>
      <dsp:spPr>
        <a:xfrm>
          <a:off x="2601293" y="2041242"/>
          <a:ext cx="2601293" cy="18057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 a keen eye for Secular Humanism/Post Modernism and filter it with great intention.</a:t>
          </a:r>
        </a:p>
      </dsp:txBody>
      <dsp:txXfrm>
        <a:off x="2601293" y="2041242"/>
        <a:ext cx="2601293" cy="1805714"/>
      </dsp:txXfrm>
    </dsp:sp>
    <dsp:sp modelId="{8282354A-93F6-4E63-9AB3-EBE9E20C6008}">
      <dsp:nvSpPr>
        <dsp:cNvPr id="0" name=""/>
        <dsp:cNvSpPr/>
      </dsp:nvSpPr>
      <dsp:spPr>
        <a:xfrm>
          <a:off x="5202587" y="2041242"/>
          <a:ext cx="2601293" cy="18057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 the knowledge as a lens through which we determine the validity and usefulness of establishing theory and technique. </a:t>
          </a:r>
        </a:p>
      </dsp:txBody>
      <dsp:txXfrm>
        <a:off x="5202587" y="2041242"/>
        <a:ext cx="2601293" cy="1805714"/>
      </dsp:txXfrm>
    </dsp:sp>
    <dsp:sp modelId="{9BCA9952-0BD0-488B-95D0-4474B43E6076}">
      <dsp:nvSpPr>
        <dsp:cNvPr id="0" name=""/>
        <dsp:cNvSpPr/>
      </dsp:nvSpPr>
      <dsp:spPr>
        <a:xfrm>
          <a:off x="7803880" y="2041242"/>
          <a:ext cx="2601293" cy="18057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that is opposed to scripture is wholly rejected. </a:t>
          </a:r>
        </a:p>
      </dsp:txBody>
      <dsp:txXfrm>
        <a:off x="7803880" y="2041242"/>
        <a:ext cx="2601293" cy="1805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028700"/>
            <a:ext cx="5221224" cy="3924300"/>
          </a:xfrm>
        </p:spPr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3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Faith and Therapy: Unveiling a Pedagogical Model for Aligning Biblical Theology and Counseling Theories</a:t>
            </a: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Andrew R. Wichterman</a:t>
            </a: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Selin Philip</a:t>
            </a: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Dr. Rebecca Taylor</a:t>
            </a: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Colorado Christian University</a:t>
            </a: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Christian Association For Psychological Studies, March 23</a:t>
            </a:r>
            <a:r>
              <a:rPr lang="en-US" sz="1800" b="1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C99A5-F9AF-E22E-CB97-379AB9F3B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5D61-C0AA-404A-C992-FBBF1106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 dirty="0"/>
              <a:t>Modified Meta-Narrative</a:t>
            </a:r>
            <a:endParaRPr lang="en-ZA" dirty="0"/>
          </a:p>
        </p:txBody>
      </p:sp>
      <p:pic>
        <p:nvPicPr>
          <p:cNvPr id="6" name="Picture 5" descr="A diagram of a system&#10;&#10;Description automatically generated with medium confidence">
            <a:extLst>
              <a:ext uri="{FF2B5EF4-FFF2-40B4-BE49-F238E27FC236}">
                <a16:creationId xmlns:a16="http://schemas.microsoft.com/office/drawing/2014/main" id="{E62B703D-52EF-8140-98D0-B2259354F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597"/>
          <a:stretch/>
        </p:blipFill>
        <p:spPr>
          <a:xfrm>
            <a:off x="1551398" y="1429451"/>
            <a:ext cx="9030984" cy="520768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79125-9519-B4F9-B47A-57782532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2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7930E-A0A9-9553-A418-6DBAB2098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8AB0-8BE7-06AE-05CB-76BA3F4B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Creation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1A1B2-A8F3-00F0-530B-4C3EB0D4B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Man/Woman created in God’s image to live in relationship with God (Gensis 1:27).</a:t>
            </a:r>
          </a:p>
          <a:p>
            <a:pPr>
              <a:buFont typeface="+mj-lt"/>
              <a:buAutoNum type="arabicPeriod"/>
            </a:pPr>
            <a:r>
              <a:rPr lang="en-US" dirty="0"/>
              <a:t>To reflect His person and character (Genesis 1:26-27)</a:t>
            </a:r>
          </a:p>
          <a:p>
            <a:pPr>
              <a:buFont typeface="+mj-lt"/>
              <a:buAutoNum type="arabicPeriod"/>
            </a:pPr>
            <a:r>
              <a:rPr lang="en-US" dirty="0"/>
              <a:t>To rule, subdue, and care for the world as an act of worship (Gen 1:28).</a:t>
            </a:r>
          </a:p>
          <a:p>
            <a:pPr>
              <a:buFont typeface="+mj-lt"/>
              <a:buAutoNum type="arabicPeriod"/>
            </a:pPr>
            <a:r>
              <a:rPr lang="en-US" dirty="0"/>
              <a:t>Created in perfection without problem or pain (Genesis 1:28-31).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AD4AAB-37C3-C7D8-70A5-B9678804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4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667D2-7C5C-9D34-B3A8-F4673F16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16AC-8FB4-408B-4AF2-FF3BE2BD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Fall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4B772-EB75-6B35-CD2A-D559F036C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Reciprocity rate of those who sin before and after they are sinned against is 99.999999999999999%, Jesus is the only outlier (PSALM 13:10-12, 14:1-3; 2 COR. 5:21; ROM. 3:110).</a:t>
            </a:r>
          </a:p>
          <a:p>
            <a:pPr>
              <a:buFont typeface="+mj-lt"/>
              <a:buAutoNum type="arabicPeriod"/>
            </a:pPr>
            <a:r>
              <a:rPr lang="en-US" dirty="0"/>
              <a:t>We are traumatized by our own sin and by the sin of others, and by the overall woundedness of creation (GEN. 3).</a:t>
            </a:r>
          </a:p>
          <a:p>
            <a:pPr>
              <a:buFont typeface="+mj-lt"/>
              <a:buAutoNum type="arabicPeriod"/>
            </a:pPr>
            <a:r>
              <a:rPr lang="en-US" dirty="0"/>
              <a:t>Woundedness affects every part of us including the physical, emotional, and spiritual (GEN. 3:14-19).</a:t>
            </a:r>
          </a:p>
          <a:p>
            <a:pPr>
              <a:buFont typeface="+mj-lt"/>
              <a:buAutoNum type="arabicPeriod"/>
            </a:pPr>
            <a:r>
              <a:rPr lang="en-US" dirty="0"/>
              <a:t>Temptation is a constant and the Devil and Demons are always at work (EPH. 6:12).</a:t>
            </a:r>
          </a:p>
          <a:p>
            <a:pPr>
              <a:buFont typeface="+mj-lt"/>
              <a:buAutoNum type="arabicPeriod"/>
            </a:pPr>
            <a:r>
              <a:rPr lang="en-US" dirty="0"/>
              <a:t>Purpose and meaning is also defiled (GEN. 3:14-24).</a:t>
            </a:r>
          </a:p>
          <a:p>
            <a:pPr>
              <a:buFont typeface="+mj-lt"/>
              <a:buAutoNum type="arabicPeriod"/>
            </a:pPr>
            <a:r>
              <a:rPr lang="en-US" dirty="0"/>
              <a:t>Sin’s consequences (Including mental illness) are justified/affirmed by society.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EE0C-9EB2-D729-13DA-4D71E5BA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1105E-5C76-EA99-E9C9-890D33D88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6519-B7C1-BF35-FBFF-1B09B9E8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Calling of the Counselor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DF579-035B-6500-AFD3-9F27A6859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8E580F-5014-2177-8A46-0060BFA8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C42067C3-1D78-3740-B035-C68E8D10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0" y="1319837"/>
            <a:ext cx="8401659" cy="54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A6EE5-73E0-C419-F58F-23806B1FF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AE6C-877B-F6C2-7053-A8572FDB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General Revelation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61EDE-A39C-5F3A-AF4F-139114E97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General Revelation (Common Grace comes in many forms including clinical knowledge, research, consultation, practice and study (Romans 11:20). </a:t>
            </a:r>
          </a:p>
          <a:p>
            <a:pPr>
              <a:buFont typeface="+mj-lt"/>
              <a:buAutoNum type="arabicPeriod"/>
            </a:pPr>
            <a:r>
              <a:rPr lang="en-US" dirty="0"/>
              <a:t>Extra-Biblical conclusions should be filtered through scripture.</a:t>
            </a:r>
          </a:p>
          <a:p>
            <a:pPr>
              <a:buFont typeface="+mj-lt"/>
              <a:buAutoNum type="arabicPeriod"/>
            </a:pPr>
            <a:r>
              <a:rPr lang="en-US" dirty="0"/>
              <a:t>Earthly relief and healing is possible despite the ongoing reality of eternal damnation.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All people can find temporary healing (symptom reduction) through therapy, but many will reject eternal healing and salvation.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No sin disqualifies people from salvation.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If Christ’s sacrifice makes all worthy of salvation, all are worthy of competent and caring therapy.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CC9516-73F4-EBF8-3C5D-AED022E0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6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D44A1-35BD-AEF3-5352-62AD868B5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E6D5-6E8C-DE7D-7EF2-075B4600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Redemption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BFA6B-FE68-0820-3AEC-727C2723C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Salvation is available to all.</a:t>
            </a:r>
          </a:p>
          <a:p>
            <a:pPr>
              <a:buFont typeface="+mj-lt"/>
              <a:buAutoNum type="arabicPeriod"/>
            </a:pPr>
            <a:r>
              <a:rPr lang="en-US" dirty="0"/>
              <a:t>Sanctification works in the whole person.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Those seeking Christ-likeness should work at physical/emotional, and spiritual sanctification.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Redemption does not necessarily provide immediate relief, but we are allowed to suffer for greater sanctification.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Eternal direction is completely changed including desires, ambitions, loyalties, attitudes, and behaviors.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EB638-9FA3-94C3-3E56-66370DC6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178BD-2D6C-557A-1747-CEBB04BB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E217-0E47-93BD-5090-00648DE9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Consummation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2E64E-ECA1-08AD-B161-DB033C2D1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Christ’s return is immanent and provides eternal forgiveness for those who love him, and eternal consequences for those who reject Him.</a:t>
            </a:r>
            <a:b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90E40-76C6-B50E-F805-20854737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9EA6DF-9371-1C7B-9801-FC67D31E3679}"/>
              </a:ext>
            </a:extLst>
          </p:cNvPr>
          <p:cNvSpPr/>
          <p:nvPr/>
        </p:nvSpPr>
        <p:spPr>
          <a:xfrm>
            <a:off x="865631" y="2886260"/>
            <a:ext cx="8259097" cy="12550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8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A3F23-F8D1-CFBF-EBF8-6856E3C9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016D-D05A-1FB2-1776-9F162AA1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/>
          <a:p>
            <a:r>
              <a:rPr lang="en-US"/>
              <a:t>Temporary Relief and search for Salvation / Meaning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0B8CF-4178-CBDF-4400-2DF0930B7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9213871" cy="349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APPROACH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Use of scripture and a robust theology where the therapist removes their own desires &amp; wants + trusts what God has written as it was intended for health, healing , and salvation.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Develop a keen eye for Secular Humanism/Post Modernism and filter it with great intention.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Use the knowledge as a lens through which we determine the validity and usefulness of establishing theory and technique. </a:t>
            </a:r>
          </a:p>
          <a:p>
            <a:pPr>
              <a:buFont typeface="+mj-lt"/>
              <a:buAutoNum type="arabicPeriod"/>
            </a:pPr>
            <a:r>
              <a:rPr lang="en-US" dirty="0"/>
              <a:t>All that is opposed to scripture is wholly rejected.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5C5E3-2BB3-2BFE-EE49-CD5E3E8E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4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A3F23-F8D1-CFBF-EBF8-6856E3C9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016D-D05A-1FB2-1776-9F162AA1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Temporary Relief and search for Salvation / Meaning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5C5E3-2BB3-2BFE-EE49-CD5E3E8E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2534E-534C-6C8A-AB77-F33E7C7AD0B8}"/>
              </a:ext>
            </a:extLst>
          </p:cNvPr>
          <p:cNvSpPr txBox="1"/>
          <p:nvPr/>
        </p:nvSpPr>
        <p:spPr>
          <a:xfrm>
            <a:off x="1566098" y="1870300"/>
            <a:ext cx="7418619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/>
              <a:t>CLIENT RESULTS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7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Temporary healing brought on through counseling with an accurate view of God, humanity, their problem, and God’s solution.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7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Temporary healing brought on by a sound clinical understanding and  teaching, filtered through a sound understanding of Scripture.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A4BB-F2E0-2641-D9BC-FA639D3C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A720-D2CE-EAB9-BC8B-1981D1BC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 dirty="0"/>
              <a:t>Results of redemption / Outcomes of sanctification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DADAB-D391-15F6-51AC-34137D3C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EE60F5C3-ECCD-36BD-DC47-AD98B6261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60709"/>
              </p:ext>
            </p:extLst>
          </p:nvPr>
        </p:nvGraphicFramePr>
        <p:xfrm>
          <a:off x="911352" y="2043429"/>
          <a:ext cx="10405174" cy="392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6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dirty="0"/>
              <a:t>A Creative Minority</a:t>
            </a:r>
          </a:p>
          <a:p>
            <a:r>
              <a:rPr lang="en-US" dirty="0"/>
              <a:t>Model as Filter and Application</a:t>
            </a:r>
          </a:p>
          <a:p>
            <a:r>
              <a:rPr lang="en-US" dirty="0"/>
              <a:t>Modified Meta-Narrative as Framework</a:t>
            </a:r>
          </a:p>
          <a:p>
            <a:r>
              <a:rPr lang="en-US" dirty="0"/>
              <a:t>Conceptual Foundation Integration</a:t>
            </a:r>
          </a:p>
          <a:p>
            <a:r>
              <a:rPr lang="en-US" dirty="0"/>
              <a:t>Technical Integration</a:t>
            </a:r>
          </a:p>
          <a:p>
            <a:r>
              <a:rPr lang="en-US" dirty="0"/>
              <a:t>Steps for Beginning Therapists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A4BB-F2E0-2641-D9BC-FA639D3C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A720-D2CE-EAB9-BC8B-1981D1BC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Results of redemption / Outcomes of sanctification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DADAB-D391-15F6-51AC-34137D3C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2671D-685B-F0A9-F685-96A17FB88FC5}"/>
              </a:ext>
            </a:extLst>
          </p:cNvPr>
          <p:cNvSpPr txBox="1"/>
          <p:nvPr/>
        </p:nvSpPr>
        <p:spPr>
          <a:xfrm>
            <a:off x="590844" y="1560449"/>
            <a:ext cx="9481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CLIENT RESULTS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healing brought on through counseling with an accurate view of God, humanity, their problem, and God’s solution.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healing brought on by a sound clinical understanding and teaching, filtered through a mature understanding of scripture.</a:t>
            </a:r>
          </a:p>
          <a:p>
            <a:pPr marL="0" indent="0">
              <a:buNone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 a result: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Clients grow in Christ-likeness.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Clients develop a non-anxious presence and calm as they mature in Christ (Sayers, 2022).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Clients practice the spiritual disciplines as techniques, grow closer to the </a:t>
            </a:r>
          </a:p>
          <a:p>
            <a:pPr lvl="2"/>
            <a:r>
              <a:rPr lang="en-US" dirty="0"/>
              <a:t>     Triune God and grow more emotionally regulated in the process.</a:t>
            </a:r>
          </a:p>
        </p:txBody>
      </p:sp>
    </p:spTree>
    <p:extLst>
      <p:ext uri="{BB962C8B-B14F-4D97-AF65-F5344CB8AC3E}">
        <p14:creationId xmlns:p14="http://schemas.microsoft.com/office/powerpoint/2010/main" val="367977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2B3CE-5D75-DAC3-B632-462D92A37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0DAF-6E92-5AF8-24AB-65A68389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Steps for Beginning Therapists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15565-593A-59E7-62AA-79B943982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/>
              <a:t>Providing Practical Steps for Students</a:t>
            </a:r>
          </a:p>
        </p:txBody>
      </p:sp>
    </p:spTree>
    <p:extLst>
      <p:ext uri="{BB962C8B-B14F-4D97-AF65-F5344CB8AC3E}">
        <p14:creationId xmlns:p14="http://schemas.microsoft.com/office/powerpoint/2010/main" val="210858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A71E-7227-1101-B0D8-38FCADA5E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1678-A2EB-C19C-2C2F-F5FF94C6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Selected References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E8402-0FAB-6A43-9003-51ED64127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</p:spPr>
        <p:txBody>
          <a:bodyPr>
            <a:normAutofit/>
          </a:bodyPr>
          <a:lstStyle/>
          <a:p>
            <a:r>
              <a:rPr lang="en-US" dirty="0"/>
              <a:t>Jones, S., L. &amp; </a:t>
            </a:r>
            <a:r>
              <a:rPr lang="en-US" dirty="0" err="1"/>
              <a:t>Butman</a:t>
            </a:r>
            <a:r>
              <a:rPr lang="en-US" dirty="0"/>
              <a:t>, R. E. ( 2011). </a:t>
            </a:r>
            <a:r>
              <a:rPr lang="en-US" i="1" dirty="0"/>
              <a:t>Modern psychotherapies: A comprehensive Christian appraisal.</a:t>
            </a:r>
            <a:r>
              <a:rPr lang="en-US" dirty="0"/>
              <a:t> IVP Academic</a:t>
            </a:r>
          </a:p>
          <a:p>
            <a:r>
              <a:rPr lang="en-US" dirty="0"/>
              <a:t>McMinn, M. R. (1996). </a:t>
            </a:r>
            <a:r>
              <a:rPr lang="en-US" i="1" dirty="0"/>
              <a:t>Psychology, theology, and spirituality in counseling.</a:t>
            </a:r>
            <a:r>
              <a:rPr lang="en-US" dirty="0"/>
              <a:t> Tyndale House Publishers</a:t>
            </a:r>
          </a:p>
          <a:p>
            <a:r>
              <a:rPr lang="en-US" dirty="0" err="1"/>
              <a:t>Narramore</a:t>
            </a:r>
            <a:r>
              <a:rPr lang="en-US" dirty="0"/>
              <a:t>, C. (2000). </a:t>
            </a:r>
            <a:r>
              <a:rPr lang="en-US" i="1" dirty="0"/>
              <a:t>The psychology of counseling</a:t>
            </a:r>
            <a:r>
              <a:rPr lang="en-US" dirty="0"/>
              <a:t>. Zondervan</a:t>
            </a:r>
          </a:p>
          <a:p>
            <a:r>
              <a:rPr lang="en-US" dirty="0"/>
              <a:t>Sacks, J. (2014, January). </a:t>
            </a:r>
            <a:r>
              <a:rPr lang="en-US" i="1" dirty="0"/>
              <a:t>On creative minorities</a:t>
            </a:r>
            <a:r>
              <a:rPr lang="en-US" dirty="0"/>
              <a:t>. First Things. https://www.firstthings.com/article /2014/01/on-creative-minorities</a:t>
            </a:r>
          </a:p>
          <a:p>
            <a:r>
              <a:rPr lang="en-US" dirty="0"/>
              <a:t>Sayers, M. (2016). </a:t>
            </a:r>
            <a:r>
              <a:rPr lang="en-US" i="1" dirty="0"/>
              <a:t>Disappearing church: From cultural relevance to gospel resilience</a:t>
            </a:r>
            <a:r>
              <a:rPr lang="en-US" dirty="0"/>
              <a:t>. Moody Press</a:t>
            </a:r>
          </a:p>
          <a:p>
            <a:r>
              <a:rPr lang="en-US" dirty="0"/>
              <a:t>Tan, S-Y. (2022). </a:t>
            </a:r>
            <a:r>
              <a:rPr lang="en-US" i="1" dirty="0"/>
              <a:t>Counseling and psychotherapy: A Christian perspective.</a:t>
            </a:r>
            <a:r>
              <a:rPr lang="en-US" dirty="0"/>
              <a:t> Baker Academic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7373AC-0A7D-D1C0-7079-55F15DFB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1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748431"/>
          </a:xfrm>
        </p:spPr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1253447"/>
            <a:ext cx="5794248" cy="5445304"/>
          </a:xfrm>
        </p:spPr>
        <p:txBody>
          <a:bodyPr>
            <a:normAutofit/>
          </a:bodyPr>
          <a:lstStyle/>
          <a:p>
            <a:r>
              <a:rPr lang="en-US" b="1" dirty="0"/>
              <a:t>Dr. Andrew R. Wichterman, Ph.D., LPC, NCC</a:t>
            </a:r>
          </a:p>
          <a:p>
            <a:r>
              <a:rPr lang="en-US" dirty="0"/>
              <a:t>(269) 274-2028</a:t>
            </a:r>
          </a:p>
          <a:p>
            <a:r>
              <a:rPr lang="en-US" dirty="0"/>
              <a:t>awichterman@ccu.edu</a:t>
            </a:r>
          </a:p>
          <a:p>
            <a:endParaRPr lang="en-US" dirty="0"/>
          </a:p>
          <a:p>
            <a:r>
              <a:rPr lang="en-US" b="1" dirty="0"/>
              <a:t>Dr. Selin Philip, Ph.D., LPC, NCC</a:t>
            </a:r>
          </a:p>
          <a:p>
            <a:r>
              <a:rPr lang="en-US" dirty="0"/>
              <a:t>(215) 589-3994</a:t>
            </a:r>
          </a:p>
          <a:p>
            <a:r>
              <a:rPr lang="en-US" dirty="0"/>
              <a:t>sphilip@ccu.edu</a:t>
            </a:r>
          </a:p>
          <a:p>
            <a:endParaRPr lang="en-US" dirty="0"/>
          </a:p>
          <a:p>
            <a:r>
              <a:rPr lang="en-US" b="1" dirty="0"/>
              <a:t>Dr. Rebecca Taylor, Ed.D., LPC, CEDS</a:t>
            </a:r>
          </a:p>
          <a:p>
            <a:r>
              <a:rPr lang="en-US" dirty="0"/>
              <a:t>(719) 352-8875</a:t>
            </a:r>
          </a:p>
          <a:p>
            <a:r>
              <a:rPr lang="en-US" dirty="0"/>
              <a:t>rtaylor@ccu.edu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A Creative Minority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/>
              <a:t>Borrowing from the Jews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 Creative Minority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Rabbi Jonathan Sacks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Strengthening internal communities through expressions of faith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ediating between the host society and other cultures</a:t>
            </a:r>
            <a:endParaRPr lang="en-US" sz="1800" dirty="0">
              <a:solidFill>
                <a:srgbClr val="000000"/>
              </a:solidFill>
              <a:latin typeface="Avenir Next LT Pro Light" panose="020B0304020202020204" pitchFamily="34" charset="0"/>
            </a:endParaRP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Becoming influential leaders in thought and science, thereby shaping host cultures.</a:t>
            </a:r>
          </a:p>
          <a:p>
            <a:pPr marL="457200" lvl="1" indent="0">
              <a:buNone/>
            </a:pPr>
            <a:endParaRPr lang="en-US" b="0" dirty="0">
              <a:effectLst/>
              <a:latin typeface="Avenir Next LT Pro Light" panose="020B0304020202020204" pitchFamily="34" charset="0"/>
            </a:endParaRPr>
          </a:p>
          <a:p>
            <a:r>
              <a:rPr lang="en-US" b="1" dirty="0">
                <a:latin typeface="Avenir Next LT Pro Light" panose="020B0304020202020204" pitchFamily="34" charset="0"/>
              </a:rPr>
              <a:t>Christian Students and Professionals as a Creative Minority</a:t>
            </a:r>
          </a:p>
          <a:p>
            <a:pPr lvl="1"/>
            <a:r>
              <a:rPr lang="en-US" sz="1800" dirty="0">
                <a:latin typeface="Avenir Next LT Pro Light" panose="020B0304020202020204" pitchFamily="34" charset="0"/>
              </a:rPr>
              <a:t>The profession aims for Christian ideals, but overlooks their source</a:t>
            </a:r>
          </a:p>
          <a:p>
            <a:pPr lvl="1"/>
            <a:r>
              <a:rPr lang="en-US" sz="1800" dirty="0">
                <a:latin typeface="Avenir Next LT Pro Light" panose="020B0304020202020204" pitchFamily="34" charset="0"/>
              </a:rPr>
              <a:t>Psychology operates without a clear model of congruency to foster personal congruence.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A466E-217C-6BEC-D827-F8189425D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9BC0-1C3E-09BC-0FD1-539B835E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 Creative Minority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41C7E-35E9-D312-EE34-647B0E3DF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Goal of Christian Counseling/Psychology programs:</a:t>
            </a:r>
          </a:p>
          <a:p>
            <a:pPr lvl="1"/>
            <a:r>
              <a:rPr lang="en-US" dirty="0"/>
              <a:t>Develop clinically sound professionals</a:t>
            </a:r>
          </a:p>
          <a:p>
            <a:pPr lvl="1"/>
            <a:r>
              <a:rPr lang="en-US" dirty="0"/>
              <a:t>Cultivate emotionally and spiritually mature saints</a:t>
            </a:r>
          </a:p>
          <a:p>
            <a:pPr lvl="1"/>
            <a:r>
              <a:rPr lang="en-US" dirty="0"/>
              <a:t>Impact all around them for the kingdom of Christ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0" i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D0D0D"/>
                </a:solidFill>
                <a:effectLst/>
                <a:latin typeface="Söhne"/>
              </a:rPr>
              <a:t>Imagine an army of alumni deep in the Word, connected to the Holy Spirit, and in love with Jesus that the mental health profession sees revival.</a:t>
            </a:r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AD76B-4DE7-3C54-17B1-AD547E5A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FD2E5-602F-3E55-3BDF-0FF90A7D0B4C}"/>
              </a:ext>
            </a:extLst>
          </p:cNvPr>
          <p:cNvSpPr/>
          <p:nvPr/>
        </p:nvSpPr>
        <p:spPr>
          <a:xfrm>
            <a:off x="1255037" y="4353724"/>
            <a:ext cx="7852041" cy="10264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8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A466E-217C-6BEC-D827-F8189425D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9BC0-1C3E-09BC-0FD1-539B835E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 Creative Minority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41C7E-35E9-D312-EE34-647B0E3DF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777429"/>
            <a:ext cx="8324089" cy="44691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How to achieve this revival?</a:t>
            </a:r>
          </a:p>
          <a:p>
            <a:pPr lvl="1"/>
            <a:r>
              <a:rPr lang="en-US" dirty="0"/>
              <a:t>A model steeped in scriptural truths:</a:t>
            </a:r>
          </a:p>
          <a:p>
            <a:pPr lvl="2"/>
            <a:r>
              <a:rPr lang="en-US" dirty="0"/>
              <a:t>Foundation</a:t>
            </a:r>
          </a:p>
          <a:p>
            <a:pPr lvl="2"/>
            <a:r>
              <a:rPr lang="en-US" dirty="0"/>
              <a:t>Framework</a:t>
            </a:r>
          </a:p>
          <a:p>
            <a:pPr lvl="2"/>
            <a:r>
              <a:rPr lang="en-US" dirty="0"/>
              <a:t>Programs prioritizing relationship with Jesus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AD76B-4DE7-3C54-17B1-AD547E5A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0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1E98F-0B35-440F-EA18-D21A7EF73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C466-B217-D839-B3B3-6E7B473F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The Model as Filter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112B7-A62C-863B-0320-E850F51FD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/>
              <a:t>A Common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240266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9AAD-01EA-AB99-271B-4EC029C65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75B7-0FF2-5361-9ED3-6851ADE4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How should this model function?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79521-5C72-1933-AD9A-FFF026E4A8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dirty="0"/>
              <a:t>We seek to develop a “starting model” </a:t>
            </a:r>
          </a:p>
          <a:p>
            <a:r>
              <a:rPr lang="en-US" dirty="0"/>
              <a:t>We seek to develop a starting point from which all theory can be tested and filtered through the lens of scripture.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A9510-FF8E-3B69-4BE1-14856573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5283-0661-02A1-9A49-981C8983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7E11-70ED-11B8-4324-E889644D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Modified Meta-Narrative as Foundation and Framework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04981-7F4C-F234-D323-254B17ABC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/>
              <a:t>Foundation and Framework</a:t>
            </a:r>
          </a:p>
        </p:txBody>
      </p:sp>
    </p:spTree>
    <p:extLst>
      <p:ext uri="{BB962C8B-B14F-4D97-AF65-F5344CB8AC3E}">
        <p14:creationId xmlns:p14="http://schemas.microsoft.com/office/powerpoint/2010/main" val="32357016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{83AABDA3-D047-4514-9E23-AF934F4A0B0B}tf16411248_win32</Template>
  <TotalTime>1022</TotalTime>
  <Words>1208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 Next LT Pro Light</vt:lpstr>
      <vt:lpstr>Calibri</vt:lpstr>
      <vt:lpstr>Posterama</vt:lpstr>
      <vt:lpstr>Söhne</vt:lpstr>
      <vt:lpstr>Custom</vt:lpstr>
      <vt:lpstr>Faith and Therapy: Unveiling a Pedagogical Model for Aligning Biblical Theology and Counseling Theories  Dr. Andrew R. Wichterman Dr. Selin Philip Dr. Rebecca Taylor  Colorado Christian University  Christian Association For Psychological Studies, March 23rd, 2024</vt:lpstr>
      <vt:lpstr>Agenda </vt:lpstr>
      <vt:lpstr>A Creative Minority</vt:lpstr>
      <vt:lpstr>A Creative Minority</vt:lpstr>
      <vt:lpstr>A Creative Minority</vt:lpstr>
      <vt:lpstr>A Creative Minority</vt:lpstr>
      <vt:lpstr>The Model as Filter</vt:lpstr>
      <vt:lpstr>How should this model function?</vt:lpstr>
      <vt:lpstr>Modified Meta-Narrative as Foundation and Framework</vt:lpstr>
      <vt:lpstr>Modified Meta-Narrative</vt:lpstr>
      <vt:lpstr>Creation</vt:lpstr>
      <vt:lpstr>Fall</vt:lpstr>
      <vt:lpstr>Calling of the Counselor</vt:lpstr>
      <vt:lpstr>General Revelation</vt:lpstr>
      <vt:lpstr>Redemption</vt:lpstr>
      <vt:lpstr>Consummation</vt:lpstr>
      <vt:lpstr>Temporary Relief and search for Salvation / Meaning</vt:lpstr>
      <vt:lpstr>Temporary Relief and search for Salvation / Meaning</vt:lpstr>
      <vt:lpstr>Results of redemption / Outcomes of sanctification</vt:lpstr>
      <vt:lpstr>Results of redemption / Outcomes of sanctification</vt:lpstr>
      <vt:lpstr>Steps for Beginning Therapists</vt:lpstr>
      <vt:lpstr>Selected References</vt:lpstr>
      <vt:lpstr>Questions </vt:lpstr>
    </vt:vector>
  </TitlesOfParts>
  <Company>Colorado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and Therapy: Unveiling a Pedagogical Model for Aligning Biblical Theology and Counseling Theories  Dr. Andrew R. Wichterman Dr. Selin Philip Dr. Rebecca Taylor Colorado Christian University  Christian Association For Psychological Studies, March 23rd, 2024</dc:title>
  <dc:creator>Wichterman, Andrew</dc:creator>
  <cp:lastModifiedBy>Philip, Selin</cp:lastModifiedBy>
  <cp:revision>7</cp:revision>
  <dcterms:created xsi:type="dcterms:W3CDTF">2024-03-04T21:16:56Z</dcterms:created>
  <dcterms:modified xsi:type="dcterms:W3CDTF">2024-03-13T16:37:02Z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