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302" r:id="rId3"/>
    <p:sldId id="324" r:id="rId4"/>
    <p:sldId id="329" r:id="rId5"/>
    <p:sldId id="337" r:id="rId6"/>
    <p:sldId id="303" r:id="rId7"/>
    <p:sldId id="308" r:id="rId8"/>
    <p:sldId id="349" r:id="rId9"/>
    <p:sldId id="283" r:id="rId10"/>
    <p:sldId id="335" r:id="rId11"/>
    <p:sldId id="307" r:id="rId12"/>
    <p:sldId id="345" r:id="rId13"/>
    <p:sldId id="311" r:id="rId14"/>
    <p:sldId id="281" r:id="rId15"/>
    <p:sldId id="286" r:id="rId16"/>
    <p:sldId id="319" r:id="rId17"/>
    <p:sldId id="320" r:id="rId18"/>
    <p:sldId id="322" r:id="rId19"/>
    <p:sldId id="321" r:id="rId20"/>
    <p:sldId id="294" r:id="rId21"/>
    <p:sldId id="339" r:id="rId22"/>
    <p:sldId id="261" r:id="rId23"/>
    <p:sldId id="314" r:id="rId24"/>
    <p:sldId id="315" r:id="rId25"/>
    <p:sldId id="316" r:id="rId26"/>
    <p:sldId id="347" r:id="rId27"/>
    <p:sldId id="346" r:id="rId28"/>
    <p:sldId id="336" r:id="rId29"/>
    <p:sldId id="348" r:id="rId30"/>
    <p:sldId id="312" r:id="rId31"/>
    <p:sldId id="340" r:id="rId32"/>
    <p:sldId id="35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91"/>
  </p:normalViewPr>
  <p:slideViewPr>
    <p:cSldViewPr snapToGrid="0" snapToObjects="1">
      <p:cViewPr varScale="1">
        <p:scale>
          <a:sx n="90" d="100"/>
          <a:sy n="90" d="100"/>
        </p:scale>
        <p:origin x="232" y="568"/>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D5EEB-2A2B-B44D-97ED-AE3D210E855C}" type="datetimeFigureOut">
              <a:rPr lang="en-US" smtClean="0"/>
              <a:t>11/13/21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58E7-3364-6146-BC19-1F0F91EE69F8}" type="slidenum">
              <a:rPr lang="en-US" smtClean="0"/>
              <a:t>‹#›</a:t>
            </a:fld>
            <a:endParaRPr lang="en-US"/>
          </a:p>
        </p:txBody>
      </p:sp>
    </p:spTree>
    <p:extLst>
      <p:ext uri="{BB962C8B-B14F-4D97-AF65-F5344CB8AC3E}">
        <p14:creationId xmlns:p14="http://schemas.microsoft.com/office/powerpoint/2010/main" val="402235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 Embrace the people, culture and language</a:t>
            </a:r>
          </a:p>
          <a:p>
            <a:r>
              <a:rPr lang="en-US" dirty="0"/>
              <a:t>Doesn’t get hot and bothered when people are late. He understands that in the culture events matter more than time.  </a:t>
            </a:r>
          </a:p>
          <a:p>
            <a:r>
              <a:rPr lang="en-US" dirty="0"/>
              <a:t>Jill: Fell in love with the people. “Turn people’s weak sides away from you – focus on and appreciate people’s strengths”  Learned to understand that when people she was working with told her what they thought she wanted to hear, it was because in their culture relationship matters more than task. </a:t>
            </a:r>
          </a:p>
          <a:p>
            <a:r>
              <a:rPr lang="en-US" dirty="0"/>
              <a:t>I’ve known medical missionaries who’ve never reconciled themselves to key elements of their host culture, who’ve never fallen in love with the people they work among</a:t>
            </a:r>
          </a:p>
          <a:p>
            <a:r>
              <a:rPr lang="en-US" dirty="0"/>
              <a:t>Pearl #1: embrace</a:t>
            </a:r>
          </a:p>
        </p:txBody>
      </p:sp>
      <p:sp>
        <p:nvSpPr>
          <p:cNvPr id="4" name="Slide Number Placeholder 3"/>
          <p:cNvSpPr>
            <a:spLocks noGrp="1"/>
          </p:cNvSpPr>
          <p:nvPr>
            <p:ph type="sldNum" sz="quarter" idx="5"/>
          </p:nvPr>
        </p:nvSpPr>
        <p:spPr/>
        <p:txBody>
          <a:bodyPr/>
          <a:lstStyle/>
          <a:p>
            <a:fld id="{0F5958E7-3364-6146-BC19-1F0F91EE69F8}" type="slidenum">
              <a:rPr lang="en-US" smtClean="0"/>
              <a:t>2</a:t>
            </a:fld>
            <a:endParaRPr lang="en-US"/>
          </a:p>
        </p:txBody>
      </p:sp>
    </p:spTree>
    <p:extLst>
      <p:ext uri="{BB962C8B-B14F-4D97-AF65-F5344CB8AC3E}">
        <p14:creationId xmlns:p14="http://schemas.microsoft.com/office/powerpoint/2010/main" val="51161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Default concept from the culture around us: comfort and control</a:t>
            </a:r>
          </a:p>
          <a:p>
            <a:r>
              <a:rPr lang="en-US" dirty="0"/>
              <a:t>In contradistinction, the Bible offers us the concept of shalom, peace broadly construed.  </a:t>
            </a:r>
          </a:p>
          <a:p>
            <a:r>
              <a:rPr lang="en-US" dirty="0"/>
              <a:t>Housing doesn’t meet your expectations - if thriving is all about comfort you’ve got an insurmountable problem</a:t>
            </a:r>
          </a:p>
          <a:p>
            <a:r>
              <a:rPr lang="en-US" dirty="0"/>
              <a:t>Your neighbor’s child-rearing philosophy is different than yours, and when your kids play together it doesn’t always go well – if thriving is all about comfort you’ve got an insurmountable problem</a:t>
            </a:r>
          </a:p>
        </p:txBody>
      </p:sp>
      <p:sp>
        <p:nvSpPr>
          <p:cNvPr id="4" name="Slide Number Placeholder 3"/>
          <p:cNvSpPr>
            <a:spLocks noGrp="1"/>
          </p:cNvSpPr>
          <p:nvPr>
            <p:ph type="sldNum" sz="quarter" idx="5"/>
          </p:nvPr>
        </p:nvSpPr>
        <p:spPr/>
        <p:txBody>
          <a:bodyPr/>
          <a:lstStyle/>
          <a:p>
            <a:fld id="{0F5958E7-3364-6146-BC19-1F0F91EE69F8}" type="slidenum">
              <a:rPr lang="en-US" smtClean="0"/>
              <a:t>13</a:t>
            </a:fld>
            <a:endParaRPr lang="en-US"/>
          </a:p>
        </p:txBody>
      </p:sp>
    </p:spTree>
    <p:extLst>
      <p:ext uri="{BB962C8B-B14F-4D97-AF65-F5344CB8AC3E}">
        <p14:creationId xmlns:p14="http://schemas.microsoft.com/office/powerpoint/2010/main" val="175890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uses plants and trees as metaphors to depict thriving.</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14</a:t>
            </a:fld>
            <a:endParaRPr lang="en-US"/>
          </a:p>
        </p:txBody>
      </p:sp>
    </p:spTree>
    <p:extLst>
      <p:ext uri="{BB962C8B-B14F-4D97-AF65-F5344CB8AC3E}">
        <p14:creationId xmlns:p14="http://schemas.microsoft.com/office/powerpoint/2010/main" val="230503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Thriving is the state of being “blessed.” The word can mean favored, satisfied. Genesis 1:22: God blessed them and said, be fruitful. The result of thriving: fruit.  The thriving person is fruitful.</a:t>
            </a:r>
          </a:p>
          <a:p>
            <a:endParaRPr lang="en-US" dirty="0"/>
          </a:p>
          <a:p>
            <a:r>
              <a:rPr lang="en-US" dirty="0"/>
              <a:t>Thriving is most apparent in people during stressful times.  </a:t>
            </a:r>
          </a:p>
          <a:p>
            <a:endParaRPr lang="en-US" dirty="0"/>
          </a:p>
          <a:p>
            <a:r>
              <a:rPr lang="en-US" dirty="0"/>
              <a:t>The unseen source of thriving is the stream.</a:t>
            </a:r>
          </a:p>
          <a:p>
            <a:endParaRPr lang="en-US" dirty="0"/>
          </a:p>
          <a:p>
            <a:r>
              <a:rPr lang="en-US" dirty="0"/>
              <a:t>This passage mentions fruitfulness as the result of thriving. It also gives us a picture of what thriving looks like when heat comes: the pressure is on, things are getting uncomfortable, and you’re thinking “I can’t stand the heat, maybe I should get out of the kitchen”: the thriving person isn’t fearful when the pressure is on. It also shows us what thriving looks like when drought comes: thirsty times, dry times, tough times.  The thriving person doesn’t worry in the dry times.  all of us experience heat and drought – and thriving is not the absence of these difficulties.  The thriving person doesn’t fear, has no worries, and is still fruitful in season. </a:t>
            </a:r>
          </a:p>
          <a:p>
            <a:endParaRPr lang="en-US" dirty="0"/>
          </a:p>
          <a:p>
            <a:r>
              <a:rPr lang="en-US" dirty="0"/>
              <a:t>Staying green and bearing fruit.</a:t>
            </a:r>
          </a:p>
          <a:p>
            <a:endParaRPr lang="en-US" dirty="0"/>
          </a:p>
          <a:p>
            <a:r>
              <a:rPr lang="en-US" dirty="0"/>
              <a:t>In John 15, Jesus puts it this way: </a:t>
            </a:r>
            <a:r>
              <a:rPr lang="en-US" dirty="0">
                <a:solidFill>
                  <a:schemeClr val="bg1"/>
                </a:solidFill>
              </a:rPr>
              <a:t>I am the vine; you are the branches. If you remain in me and I in you, you will bear much fruit	</a:t>
            </a:r>
            <a:r>
              <a:rPr lang="en-US" sz="1400" dirty="0">
                <a:solidFill>
                  <a:schemeClr val="bg1"/>
                </a:solidFill>
              </a:rPr>
              <a:t>	</a:t>
            </a:r>
          </a:p>
          <a:p>
            <a:r>
              <a:rPr lang="en-US" sz="1400" dirty="0">
                <a:solidFill>
                  <a:schemeClr val="bg1"/>
                </a:solidFill>
              </a:rPr>
              <a:t>	- John 15:5</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15</a:t>
            </a:fld>
            <a:endParaRPr lang="en-US"/>
          </a:p>
        </p:txBody>
      </p:sp>
    </p:spTree>
    <p:extLst>
      <p:ext uri="{BB962C8B-B14F-4D97-AF65-F5344CB8AC3E}">
        <p14:creationId xmlns:p14="http://schemas.microsoft.com/office/powerpoint/2010/main" val="8620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Thriving is the state of being “blessed.” The word can mean favored, satisfied. Genesis 1:22: God blessed them and said, be fruitful. The result of thriving: fruit.  The thriving person is fruitful.</a:t>
            </a:r>
          </a:p>
          <a:p>
            <a:endParaRPr lang="en-US" dirty="0"/>
          </a:p>
          <a:p>
            <a:r>
              <a:rPr lang="en-US" dirty="0"/>
              <a:t>Thriving is most apparent in people during stressful times.  </a:t>
            </a:r>
          </a:p>
          <a:p>
            <a:endParaRPr lang="en-US" dirty="0"/>
          </a:p>
          <a:p>
            <a:r>
              <a:rPr lang="en-US" dirty="0"/>
              <a:t>The unseen source of thriving is the stream.</a:t>
            </a:r>
          </a:p>
          <a:p>
            <a:endParaRPr lang="en-US" dirty="0"/>
          </a:p>
          <a:p>
            <a:r>
              <a:rPr lang="en-US" dirty="0"/>
              <a:t>This passage mentions fruitfulness as the result of thriving. It also gives us a picture of what thriving looks like when heat comes: the pressure is on, things are getting uncomfortable, and you’re thinking “I can’t stand the heat, maybe I should get out of the kitchen”: the thriving person isn’t fearful when the pressure is on. It also shows us what thriving looks like when drought comes: thirsty times, dry times, tough times.  The thriving person doesn’t worry in the dry times.  all of us experience heat and drought – and thriving is not the absence of these difficulties.  The thriving person doesn’t fear, has no worries, and is still fruitful in season. </a:t>
            </a:r>
          </a:p>
          <a:p>
            <a:endParaRPr lang="en-US" dirty="0"/>
          </a:p>
          <a:p>
            <a:r>
              <a:rPr lang="en-US" dirty="0"/>
              <a:t>Staying green and bearing fruit.</a:t>
            </a:r>
          </a:p>
          <a:p>
            <a:endParaRPr lang="en-US" dirty="0"/>
          </a:p>
          <a:p>
            <a:r>
              <a:rPr lang="en-US" dirty="0"/>
              <a:t>In John 15, Jesus puts it this way: </a:t>
            </a:r>
            <a:r>
              <a:rPr lang="en-US" dirty="0">
                <a:solidFill>
                  <a:schemeClr val="bg1"/>
                </a:solidFill>
              </a:rPr>
              <a:t>I am the vine; you are the branches. If you remain in me and I in you, you will bear much fruit	</a:t>
            </a:r>
            <a:r>
              <a:rPr lang="en-US" sz="1400" dirty="0">
                <a:solidFill>
                  <a:schemeClr val="bg1"/>
                </a:solidFill>
              </a:rPr>
              <a:t>	</a:t>
            </a:r>
          </a:p>
          <a:p>
            <a:r>
              <a:rPr lang="en-US" sz="1400" dirty="0">
                <a:solidFill>
                  <a:schemeClr val="bg1"/>
                </a:solidFill>
              </a:rPr>
              <a:t>	- John 15:5</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16</a:t>
            </a:fld>
            <a:endParaRPr lang="en-US"/>
          </a:p>
        </p:txBody>
      </p:sp>
    </p:spTree>
    <p:extLst>
      <p:ext uri="{BB962C8B-B14F-4D97-AF65-F5344CB8AC3E}">
        <p14:creationId xmlns:p14="http://schemas.microsoft.com/office/powerpoint/2010/main" val="193201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Thriving is the state of being “blessed.” The word can mean favored, satisfied. Genesis 1:22: God blessed them and said, be fruitful. The result of thriving: fruit.  The thriving person is fruitful.</a:t>
            </a:r>
          </a:p>
          <a:p>
            <a:endParaRPr lang="en-US" dirty="0"/>
          </a:p>
          <a:p>
            <a:r>
              <a:rPr lang="en-US" dirty="0"/>
              <a:t>Thriving is most apparent in people during stressful times.  </a:t>
            </a:r>
          </a:p>
          <a:p>
            <a:endParaRPr lang="en-US" dirty="0"/>
          </a:p>
          <a:p>
            <a:r>
              <a:rPr lang="en-US" dirty="0"/>
              <a:t>The unseen source of thriving is the stream.</a:t>
            </a:r>
          </a:p>
          <a:p>
            <a:endParaRPr lang="en-US" dirty="0"/>
          </a:p>
          <a:p>
            <a:r>
              <a:rPr lang="en-US" dirty="0"/>
              <a:t>This passage mentions fruitfulness as the result of thriving. It also gives us a picture of what thriving looks like when heat comes: the pressure is on, things are getting uncomfortable, and you’re thinking “I can’t stand the heat, maybe I should get out of the kitchen”: the thriving person isn’t fearful when the pressure is on. It also shows us what thriving looks like when drought comes: thirsty times, dry times, tough times.  The thriving person doesn’t worry in the dry times.  all of us experience heat and drought – and thriving is not the absence of these difficulties.  The thriving person doesn’t fear, has no worries, and is still fruitful in season. </a:t>
            </a:r>
          </a:p>
          <a:p>
            <a:endParaRPr lang="en-US" dirty="0"/>
          </a:p>
          <a:p>
            <a:r>
              <a:rPr lang="en-US" dirty="0"/>
              <a:t>Staying green and bearing fruit.</a:t>
            </a:r>
          </a:p>
          <a:p>
            <a:endParaRPr lang="en-US" dirty="0"/>
          </a:p>
          <a:p>
            <a:r>
              <a:rPr lang="en-US" dirty="0"/>
              <a:t>In John 15, Jesus puts it this way: </a:t>
            </a:r>
            <a:r>
              <a:rPr lang="en-US" dirty="0">
                <a:solidFill>
                  <a:schemeClr val="bg1"/>
                </a:solidFill>
              </a:rPr>
              <a:t>I am the vine; you are the branches. If you remain in me and I in you, you will bear much fruit	</a:t>
            </a:r>
            <a:r>
              <a:rPr lang="en-US" sz="1400" dirty="0">
                <a:solidFill>
                  <a:schemeClr val="bg1"/>
                </a:solidFill>
              </a:rPr>
              <a:t>	</a:t>
            </a:r>
          </a:p>
          <a:p>
            <a:r>
              <a:rPr lang="en-US" sz="1400" dirty="0">
                <a:solidFill>
                  <a:schemeClr val="bg1"/>
                </a:solidFill>
              </a:rPr>
              <a:t>	- John 15:5</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17</a:t>
            </a:fld>
            <a:endParaRPr lang="en-US"/>
          </a:p>
        </p:txBody>
      </p:sp>
    </p:spTree>
    <p:extLst>
      <p:ext uri="{BB962C8B-B14F-4D97-AF65-F5344CB8AC3E}">
        <p14:creationId xmlns:p14="http://schemas.microsoft.com/office/powerpoint/2010/main" val="364313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Thriving is the state of being “blessed.” The word can mean favored, satisfied. Genesis 1:22: God blessed them and said, be fruitful. The result of thriving: fruit.  The thriving person is fruitful.</a:t>
            </a:r>
          </a:p>
          <a:p>
            <a:endParaRPr lang="en-US" dirty="0"/>
          </a:p>
          <a:p>
            <a:r>
              <a:rPr lang="en-US" dirty="0"/>
              <a:t>Thriving is most apparent in people during stressful times.  </a:t>
            </a:r>
          </a:p>
          <a:p>
            <a:endParaRPr lang="en-US" dirty="0"/>
          </a:p>
          <a:p>
            <a:r>
              <a:rPr lang="en-US" dirty="0"/>
              <a:t>The unseen source of thriving is the stream.</a:t>
            </a:r>
          </a:p>
          <a:p>
            <a:endParaRPr lang="en-US" dirty="0"/>
          </a:p>
          <a:p>
            <a:r>
              <a:rPr lang="en-US" dirty="0"/>
              <a:t>This passage mentions fruitfulness as the result of thriving. It also gives us a picture of what thriving looks like when heat comes: the pressure is on, things are getting uncomfortable, and you’re thinking “I can’t stand the heat, maybe I should get out of the kitchen”: the thriving person isn’t fearful when the pressure is on. It also shows us what thriving looks like when drought comes: thirsty times, dry times, tough times.  The thriving person doesn’t worry in the dry times.  all of us experience heat and drought – and thriving is not the absence of these difficulties.  The thriving person doesn’t fear, has no worries, and is still fruitful in season. </a:t>
            </a:r>
          </a:p>
          <a:p>
            <a:endParaRPr lang="en-US" dirty="0"/>
          </a:p>
          <a:p>
            <a:r>
              <a:rPr lang="en-US" dirty="0"/>
              <a:t>Staying green and bearing fruit.</a:t>
            </a:r>
          </a:p>
          <a:p>
            <a:endParaRPr lang="en-US" dirty="0"/>
          </a:p>
          <a:p>
            <a:r>
              <a:rPr lang="en-US" dirty="0"/>
              <a:t>In John 15, Jesus puts it this way: </a:t>
            </a:r>
            <a:r>
              <a:rPr lang="en-US" dirty="0">
                <a:solidFill>
                  <a:schemeClr val="bg1"/>
                </a:solidFill>
              </a:rPr>
              <a:t>I am the vine; you are the branches. If you remain in me and I in you, you will bear much fruit	</a:t>
            </a:r>
            <a:r>
              <a:rPr lang="en-US" sz="1400" dirty="0">
                <a:solidFill>
                  <a:schemeClr val="bg1"/>
                </a:solidFill>
              </a:rPr>
              <a:t>	</a:t>
            </a:r>
          </a:p>
          <a:p>
            <a:r>
              <a:rPr lang="en-US" sz="1400" dirty="0">
                <a:solidFill>
                  <a:schemeClr val="bg1"/>
                </a:solidFill>
              </a:rPr>
              <a:t>	- John 15:5</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18</a:t>
            </a:fld>
            <a:endParaRPr lang="en-US"/>
          </a:p>
        </p:txBody>
      </p:sp>
    </p:spTree>
    <p:extLst>
      <p:ext uri="{BB962C8B-B14F-4D97-AF65-F5344CB8AC3E}">
        <p14:creationId xmlns:p14="http://schemas.microsoft.com/office/powerpoint/2010/main" val="311567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bg1"/>
                </a:solidFill>
              </a:rPr>
              <a:t>Difficulties are not the opposite of thriving. We all go through difficult times.  In John 15 Jesus talks about thriving using the metaphor of a vine and its branches, and he says that we should expect difficulties.  He calls difficulties “pruning,” and he says the purpose of difficult times is to make us even more fruitful.  </a:t>
            </a:r>
          </a:p>
          <a:p>
            <a:endParaRPr lang="en-US" sz="1400" dirty="0">
              <a:solidFill>
                <a:schemeClr val="bg1"/>
              </a:solidFill>
            </a:endParaRPr>
          </a:p>
          <a:p>
            <a:r>
              <a:rPr lang="en-US" sz="1400" dirty="0">
                <a:solidFill>
                  <a:schemeClr val="bg1"/>
                </a:solidFill>
              </a:rPr>
              <a:t>This passage from Jeremiah suggests that difficulties reveal whether we are thriving or not – whether our roots are drawing from the stream that never runs dry.</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19</a:t>
            </a:fld>
            <a:endParaRPr lang="en-US"/>
          </a:p>
        </p:txBody>
      </p:sp>
    </p:spTree>
    <p:extLst>
      <p:ext uri="{BB962C8B-B14F-4D97-AF65-F5344CB8AC3E}">
        <p14:creationId xmlns:p14="http://schemas.microsoft.com/office/powerpoint/2010/main" val="146063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wife Janet and I are only in our third year of long-term cross-cultural work.  When we arrived in the place where we now live, one of the first things I did was to apply for a medical license</a:t>
            </a:r>
          </a:p>
          <a:p>
            <a:endParaRPr lang="en-US" dirty="0"/>
          </a:p>
          <a:p>
            <a:r>
              <a:rPr lang="en-US" dirty="0"/>
              <a:t>Fortunately, God had prepared me.  Two years earlier a dear friend had asked me to study Galatians with him.   What I learned from that study was that I didn’t really believe the gospel.  I knew and subscribed to it up here, but down here it wasn’t a reality in my life.   My self-identity was caught up in my professional identity, and the affirmation I got from my colleagues, my team and my patients.   I had way too positive a view of myself.  What I learned from Galatians is that I’m hopeless, I’m a house on fire, and Jesus rescued me and continues to rescue me.   Not only that, he made me a child of God.  That’s a status I don’t deserve, can’t earn, can’t justify, but incredibly its who I am.</a:t>
            </a:r>
          </a:p>
          <a:p>
            <a:r>
              <a:rPr lang="en-US" dirty="0"/>
              <a:t>If I had moved to Africa knowing myself primarily as a highly skilled healthcare professional, as God’s gift to the people we moved among, I might have packed it up 6 months into my struggle to get a medical license.  Yet I found myself curiously unworried about getting a license.  I went to language school, explored the city, learned about the culture, and experienced the necessity of meditating on God’s word as a luxury.</a:t>
            </a:r>
          </a:p>
        </p:txBody>
      </p:sp>
      <p:sp>
        <p:nvSpPr>
          <p:cNvPr id="4" name="Slide Number Placeholder 3"/>
          <p:cNvSpPr>
            <a:spLocks noGrp="1"/>
          </p:cNvSpPr>
          <p:nvPr>
            <p:ph type="sldNum" sz="quarter" idx="5"/>
          </p:nvPr>
        </p:nvSpPr>
        <p:spPr/>
        <p:txBody>
          <a:bodyPr/>
          <a:lstStyle/>
          <a:p>
            <a:fld id="{0F5958E7-3364-6146-BC19-1F0F91EE69F8}" type="slidenum">
              <a:rPr lang="en-US" smtClean="0"/>
              <a:t>20</a:t>
            </a:fld>
            <a:endParaRPr lang="en-US"/>
          </a:p>
        </p:txBody>
      </p:sp>
    </p:spTree>
    <p:extLst>
      <p:ext uri="{BB962C8B-B14F-4D97-AF65-F5344CB8AC3E}">
        <p14:creationId xmlns:p14="http://schemas.microsoft.com/office/powerpoint/2010/main" val="295682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wife Janet and I are only in our third year of long-term cross-cultural work.  When we arrived in the place where we now live, one of the first things I did was to apply for a medical license</a:t>
            </a:r>
          </a:p>
          <a:p>
            <a:endParaRPr lang="en-US" dirty="0"/>
          </a:p>
          <a:p>
            <a:r>
              <a:rPr lang="en-US" dirty="0"/>
              <a:t>Fortunately, God had prepared me.  Two years earlier a dear friend had asked me to study Galatians with him.   What I learned from that study was that I didn’t really believe the gospel.  I knew and subscribed to it up here, but down here it wasn’t a reality in my life.   My self-identity was caught up in my professional identity, and the affirmation I got from my colleagues, my team and my patients.   I had way too positive a view of myself.  What I learned from Galatians is that I’m hopeless, I’m a house on fire, and Jesus rescued me and continues to rescue me.   Not only that, he made me a child of God.  That’s a status I don’t deserve, can’t earn, can’t justify, but incredibly its who I am.</a:t>
            </a:r>
          </a:p>
          <a:p>
            <a:r>
              <a:rPr lang="en-US" dirty="0"/>
              <a:t>If I had moved to Africa knowing myself primarily as a highly skilled healthcare professional, as God’s gift to the people we moved among, I might have packed it up 6 months into my struggle to get a medical license.  Yet I found myself curiously unworried about getting a license.  I went to language school, explored the city, learned about the culture, and experienced the necessity of meditating on God’s word as a luxury.</a:t>
            </a:r>
          </a:p>
        </p:txBody>
      </p:sp>
      <p:sp>
        <p:nvSpPr>
          <p:cNvPr id="4" name="Slide Number Placeholder 3"/>
          <p:cNvSpPr>
            <a:spLocks noGrp="1"/>
          </p:cNvSpPr>
          <p:nvPr>
            <p:ph type="sldNum" sz="quarter" idx="5"/>
          </p:nvPr>
        </p:nvSpPr>
        <p:spPr/>
        <p:txBody>
          <a:bodyPr/>
          <a:lstStyle/>
          <a:p>
            <a:fld id="{0F5958E7-3364-6146-BC19-1F0F91EE69F8}" type="slidenum">
              <a:rPr lang="en-US" smtClean="0"/>
              <a:t>21</a:t>
            </a:fld>
            <a:endParaRPr lang="en-US"/>
          </a:p>
        </p:txBody>
      </p:sp>
    </p:spTree>
    <p:extLst>
      <p:ext uri="{BB962C8B-B14F-4D97-AF65-F5344CB8AC3E}">
        <p14:creationId xmlns:p14="http://schemas.microsoft.com/office/powerpoint/2010/main" val="2629938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3627"/>
          </a:xfrm>
        </p:spPr>
        <p:txBody>
          <a:bodyPr/>
          <a:lstStyle/>
          <a:p>
            <a:r>
              <a:rPr lang="en-US" dirty="0"/>
              <a:t>What about me?</a:t>
            </a:r>
          </a:p>
          <a:p>
            <a:endParaRPr lang="en-US" dirty="0"/>
          </a:p>
          <a:p>
            <a:r>
              <a:rPr lang="en-US" dirty="0"/>
              <a:t>I did ultimately get a medical license, and I teach at large public and mission hospitals in the city where I live.  I have friends, students and colleagues that I share life, work and faith with. </a:t>
            </a:r>
          </a:p>
          <a:p>
            <a:endParaRPr lang="en-US" dirty="0"/>
          </a:p>
          <a:p>
            <a:r>
              <a:rPr lang="en-US" dirty="0"/>
              <a:t>A couple of years before we moved to Africa, a friend invited me to study Galatians with him.  I came to realize that my joy and self-identity were often based in being a doctor and being a provider.   Those were streams my roots were close to – streams that sometimes run dry.  </a:t>
            </a:r>
          </a:p>
          <a:p>
            <a:endParaRPr lang="en-US" dirty="0"/>
          </a:p>
          <a:p>
            <a:r>
              <a:rPr lang="en-US" dirty="0"/>
              <a:t>I learned from Galatians that the good news is not that I am a skilled physician or that I can take care of my family.   The good news is that I was a house on fire, and Jesus rescued me.  Not only that, he made me a child of God.  That’s who I am.  </a:t>
            </a:r>
          </a:p>
          <a:p>
            <a:endParaRPr lang="en-US" dirty="0"/>
          </a:p>
          <a:p>
            <a:r>
              <a:rPr lang="en-US" dirty="0"/>
              <a:t>That’s the stream that doesn’t run dry.  For me these days it feels luxurious to spend time meditating on scripture.  It feels like a luxury, but it’s a necessity. </a:t>
            </a:r>
          </a:p>
          <a:p>
            <a:endParaRPr lang="en-US" dirty="0"/>
          </a:p>
          <a:p>
            <a:r>
              <a:rPr lang="en-US" dirty="0"/>
              <a:t>If you want to study these themes from Galatians yourself, I suggest the “Sonship” curriculum available from New Growth Press , or Tim Keller’s sermons on Galatians, available through the Word in Life podcast.</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22</a:t>
            </a:fld>
            <a:endParaRPr lang="en-US" dirty="0"/>
          </a:p>
        </p:txBody>
      </p:sp>
    </p:spTree>
    <p:extLst>
      <p:ext uri="{BB962C8B-B14F-4D97-AF65-F5344CB8AC3E}">
        <p14:creationId xmlns:p14="http://schemas.microsoft.com/office/powerpoint/2010/main" val="21954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 Embrace the people, culture and language</a:t>
            </a:r>
          </a:p>
          <a:p>
            <a:r>
              <a:rPr lang="en-US" dirty="0"/>
              <a:t>Doesn’t get hot and bothered when people are late. He understands that in the culture events matter more than time.  </a:t>
            </a:r>
          </a:p>
          <a:p>
            <a:r>
              <a:rPr lang="en-US" dirty="0"/>
              <a:t>Jill: Fell in love with the people. “Turn people’s weak sides away from you – focus on and appreciate people’s strengths”  Learned to understand that when people she was working with told her what they thought she wanted to hear, it was because in their culture relationship matters more than task. </a:t>
            </a:r>
          </a:p>
          <a:p>
            <a:r>
              <a:rPr lang="en-US" dirty="0"/>
              <a:t>I’ve known medical missionaries who’ve never reconciled themselves to key elements of their host culture, who’ve never fallen in love with the people they work among</a:t>
            </a:r>
          </a:p>
          <a:p>
            <a:r>
              <a:rPr lang="en-US" dirty="0"/>
              <a:t>Pearl #1: embrace</a:t>
            </a:r>
          </a:p>
        </p:txBody>
      </p:sp>
      <p:sp>
        <p:nvSpPr>
          <p:cNvPr id="4" name="Slide Number Placeholder 3"/>
          <p:cNvSpPr>
            <a:spLocks noGrp="1"/>
          </p:cNvSpPr>
          <p:nvPr>
            <p:ph type="sldNum" sz="quarter" idx="5"/>
          </p:nvPr>
        </p:nvSpPr>
        <p:spPr/>
        <p:txBody>
          <a:bodyPr/>
          <a:lstStyle/>
          <a:p>
            <a:fld id="{0F5958E7-3364-6146-BC19-1F0F91EE69F8}" type="slidenum">
              <a:rPr lang="en-US" smtClean="0"/>
              <a:t>3</a:t>
            </a:fld>
            <a:endParaRPr lang="en-US"/>
          </a:p>
        </p:txBody>
      </p:sp>
    </p:spTree>
    <p:extLst>
      <p:ext uri="{BB962C8B-B14F-4D97-AF65-F5344CB8AC3E}">
        <p14:creationId xmlns:p14="http://schemas.microsoft.com/office/powerpoint/2010/main" val="2165318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story: abrupt end to ministry</a:t>
            </a:r>
          </a:p>
          <a:p>
            <a:r>
              <a:rPr lang="en-US" dirty="0"/>
              <a:t>Are they thriving?</a:t>
            </a:r>
          </a:p>
        </p:txBody>
      </p:sp>
      <p:sp>
        <p:nvSpPr>
          <p:cNvPr id="4" name="Slide Number Placeholder 3"/>
          <p:cNvSpPr>
            <a:spLocks noGrp="1"/>
          </p:cNvSpPr>
          <p:nvPr>
            <p:ph type="sldNum" sz="quarter" idx="5"/>
          </p:nvPr>
        </p:nvSpPr>
        <p:spPr/>
        <p:txBody>
          <a:bodyPr/>
          <a:lstStyle/>
          <a:p>
            <a:fld id="{0F5958E7-3364-6146-BC19-1F0F91EE69F8}" type="slidenum">
              <a:rPr lang="en-US" smtClean="0"/>
              <a:t>24</a:t>
            </a:fld>
            <a:endParaRPr lang="en-US"/>
          </a:p>
        </p:txBody>
      </p:sp>
    </p:spTree>
    <p:extLst>
      <p:ext uri="{BB962C8B-B14F-4D97-AF65-F5344CB8AC3E}">
        <p14:creationId xmlns:p14="http://schemas.microsoft.com/office/powerpoint/2010/main" val="1308803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story: abrupt end to ministry</a:t>
            </a:r>
          </a:p>
          <a:p>
            <a:r>
              <a:rPr lang="en-US" dirty="0"/>
              <a:t>Are they thriving?</a:t>
            </a:r>
          </a:p>
        </p:txBody>
      </p:sp>
      <p:sp>
        <p:nvSpPr>
          <p:cNvPr id="4" name="Slide Number Placeholder 3"/>
          <p:cNvSpPr>
            <a:spLocks noGrp="1"/>
          </p:cNvSpPr>
          <p:nvPr>
            <p:ph type="sldNum" sz="quarter" idx="5"/>
          </p:nvPr>
        </p:nvSpPr>
        <p:spPr/>
        <p:txBody>
          <a:bodyPr/>
          <a:lstStyle/>
          <a:p>
            <a:fld id="{0F5958E7-3364-6146-BC19-1F0F91EE69F8}" type="slidenum">
              <a:rPr lang="en-US" smtClean="0"/>
              <a:t>25</a:t>
            </a:fld>
            <a:endParaRPr lang="en-US"/>
          </a:p>
        </p:txBody>
      </p:sp>
    </p:spTree>
    <p:extLst>
      <p:ext uri="{BB962C8B-B14F-4D97-AF65-F5344CB8AC3E}">
        <p14:creationId xmlns:p14="http://schemas.microsoft.com/office/powerpoint/2010/main" val="33589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“Anna” – knowing your passion and living it out; finding your sweet spot</a:t>
            </a:r>
          </a:p>
          <a:p>
            <a:r>
              <a:rPr lang="en-US" dirty="0"/>
              <a:t>In her country of service, everybody seems to know her</a:t>
            </a:r>
          </a:p>
          <a:p>
            <a:r>
              <a:rPr lang="en-US" dirty="0"/>
              <a:t>Embraced the culture, language and people</a:t>
            </a:r>
          </a:p>
          <a:p>
            <a:r>
              <a:rPr lang="en-US" dirty="0"/>
              <a:t>Got tremendous satisfaction from providing excellent care and having good outcomes</a:t>
            </a:r>
          </a:p>
          <a:p>
            <a:r>
              <a:rPr lang="en-US" dirty="0"/>
              <a:t>Synthesis of science and faith.  What I learned from her</a:t>
            </a:r>
          </a:p>
          <a:p>
            <a:r>
              <a:rPr lang="en-US" dirty="0"/>
              <a:t>A passion for training the next generation and the ability to raise financial support to do so</a:t>
            </a:r>
          </a:p>
          <a:p>
            <a:r>
              <a:rPr lang="en-US" dirty="0"/>
              <a:t>Thriving spiritual ministry at her hospital</a:t>
            </a:r>
          </a:p>
          <a:p>
            <a:endParaRPr lang="en-US" dirty="0"/>
          </a:p>
          <a:p>
            <a:r>
              <a:rPr lang="en-US" dirty="0"/>
              <a:t>Always somewhat prone to illness. Bouts of severe malaria and sepsis.</a:t>
            </a:r>
          </a:p>
          <a:p>
            <a:r>
              <a:rPr lang="en-US" dirty="0"/>
              <a:t>Some years in she developed disabling symptoms: cloudy sensorium, inability to concentrate. She stopped seeing patients and teaching residents. After over a year and a million-dollar workup she was diagnosed with depression. </a:t>
            </a:r>
          </a:p>
          <a:p>
            <a:endParaRPr lang="en-US" dirty="0"/>
          </a:p>
          <a:p>
            <a:r>
              <a:rPr lang="en-US" dirty="0"/>
              <a:t>Is this thriving, or thriving gone wrong?</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26</a:t>
            </a:fld>
            <a:endParaRPr lang="en-US"/>
          </a:p>
        </p:txBody>
      </p:sp>
    </p:spTree>
    <p:extLst>
      <p:ext uri="{BB962C8B-B14F-4D97-AF65-F5344CB8AC3E}">
        <p14:creationId xmlns:p14="http://schemas.microsoft.com/office/powerpoint/2010/main" val="110229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“Anna” – knowing your passion and living it out; finding your sweet spot</a:t>
            </a:r>
          </a:p>
          <a:p>
            <a:r>
              <a:rPr lang="en-US" dirty="0"/>
              <a:t>In her country of service, everybody seems to know her</a:t>
            </a:r>
          </a:p>
          <a:p>
            <a:r>
              <a:rPr lang="en-US" dirty="0"/>
              <a:t>Embraced the culture, language and people</a:t>
            </a:r>
          </a:p>
          <a:p>
            <a:r>
              <a:rPr lang="en-US" dirty="0"/>
              <a:t>Got tremendous satisfaction from providing excellent care and having good outcomes</a:t>
            </a:r>
          </a:p>
          <a:p>
            <a:r>
              <a:rPr lang="en-US" dirty="0"/>
              <a:t>Synthesis of science and faith.  What I learned from her</a:t>
            </a:r>
          </a:p>
          <a:p>
            <a:r>
              <a:rPr lang="en-US" dirty="0"/>
              <a:t>A passion for training the next generation and the ability to raise financial support to do so</a:t>
            </a:r>
          </a:p>
          <a:p>
            <a:r>
              <a:rPr lang="en-US" dirty="0"/>
              <a:t>Thriving spiritual ministry at her hospital</a:t>
            </a:r>
          </a:p>
          <a:p>
            <a:endParaRPr lang="en-US" dirty="0"/>
          </a:p>
          <a:p>
            <a:r>
              <a:rPr lang="en-US" dirty="0"/>
              <a:t>Always somewhat prone to illness. Bouts of severe malaria and sepsis.</a:t>
            </a:r>
          </a:p>
          <a:p>
            <a:r>
              <a:rPr lang="en-US" dirty="0"/>
              <a:t>Some years in she developed disabling symptoms: cloudy sensorium, inability to concentrate. She stopped seeing patients and teaching residents. After over a year and a million-dollar workup she was diagnosed with depression. </a:t>
            </a:r>
          </a:p>
          <a:p>
            <a:endParaRPr lang="en-US" dirty="0"/>
          </a:p>
          <a:p>
            <a:r>
              <a:rPr lang="en-US" dirty="0"/>
              <a:t>Is this thriving, or thriving gone wrong?</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27</a:t>
            </a:fld>
            <a:endParaRPr lang="en-US"/>
          </a:p>
        </p:txBody>
      </p:sp>
    </p:spTree>
    <p:extLst>
      <p:ext uri="{BB962C8B-B14F-4D97-AF65-F5344CB8AC3E}">
        <p14:creationId xmlns:p14="http://schemas.microsoft.com/office/powerpoint/2010/main" val="211626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“Anna” – knowing your passion and living it out; finding your sweet spot</a:t>
            </a:r>
          </a:p>
          <a:p>
            <a:r>
              <a:rPr lang="en-US" dirty="0"/>
              <a:t>In her country of service, everybody seems to know her</a:t>
            </a:r>
          </a:p>
          <a:p>
            <a:r>
              <a:rPr lang="en-US" dirty="0"/>
              <a:t>Embraced the culture, language and people</a:t>
            </a:r>
          </a:p>
          <a:p>
            <a:r>
              <a:rPr lang="en-US" dirty="0"/>
              <a:t>Got tremendous satisfaction from providing excellent care and having good outcomes</a:t>
            </a:r>
          </a:p>
          <a:p>
            <a:r>
              <a:rPr lang="en-US" dirty="0"/>
              <a:t>Synthesis of science and faith.  What I learned from her</a:t>
            </a:r>
          </a:p>
          <a:p>
            <a:r>
              <a:rPr lang="en-US" dirty="0"/>
              <a:t>A passion for training the next generation and the ability to raise financial support to do so</a:t>
            </a:r>
          </a:p>
          <a:p>
            <a:r>
              <a:rPr lang="en-US" dirty="0"/>
              <a:t>Thriving spiritual ministry at her hospital</a:t>
            </a:r>
          </a:p>
          <a:p>
            <a:endParaRPr lang="en-US" dirty="0"/>
          </a:p>
          <a:p>
            <a:r>
              <a:rPr lang="en-US" dirty="0"/>
              <a:t>Always somewhat prone to illness. Bouts of severe malaria and sepsis.</a:t>
            </a:r>
          </a:p>
          <a:p>
            <a:r>
              <a:rPr lang="en-US" dirty="0"/>
              <a:t>Some years in she developed disabling symptoms: cloudy sensorium, inability to concentrate. She stopped seeing patients and teaching residents. After over a year and a million-dollar workup she was diagnosed with depression. </a:t>
            </a:r>
          </a:p>
          <a:p>
            <a:endParaRPr lang="en-US" dirty="0"/>
          </a:p>
          <a:p>
            <a:r>
              <a:rPr lang="en-US" dirty="0"/>
              <a:t>Is this thriving, or thriving gone wrong?</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29</a:t>
            </a:fld>
            <a:endParaRPr lang="en-US"/>
          </a:p>
        </p:txBody>
      </p:sp>
    </p:spTree>
    <p:extLst>
      <p:ext uri="{BB962C8B-B14F-4D97-AF65-F5344CB8AC3E}">
        <p14:creationId xmlns:p14="http://schemas.microsoft.com/office/powerpoint/2010/main" val="348244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uses plants and trees as metaphors to depict thriving as fruitfulness.</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30</a:t>
            </a:fld>
            <a:endParaRPr lang="en-US"/>
          </a:p>
        </p:txBody>
      </p:sp>
    </p:spTree>
    <p:extLst>
      <p:ext uri="{BB962C8B-B14F-4D97-AF65-F5344CB8AC3E}">
        <p14:creationId xmlns:p14="http://schemas.microsoft.com/office/powerpoint/2010/main" val="294815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uses plants and trees as metaphors to depict thriving as fruitfulness.</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31</a:t>
            </a:fld>
            <a:endParaRPr lang="en-US"/>
          </a:p>
        </p:txBody>
      </p:sp>
    </p:spTree>
    <p:extLst>
      <p:ext uri="{BB962C8B-B14F-4D97-AF65-F5344CB8AC3E}">
        <p14:creationId xmlns:p14="http://schemas.microsoft.com/office/powerpoint/2010/main" val="3843106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uses plants and trees as metaphors to depict thriving as fruitfulness.</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32</a:t>
            </a:fld>
            <a:endParaRPr lang="en-US"/>
          </a:p>
        </p:txBody>
      </p:sp>
    </p:spTree>
    <p:extLst>
      <p:ext uri="{BB962C8B-B14F-4D97-AF65-F5344CB8AC3E}">
        <p14:creationId xmlns:p14="http://schemas.microsoft.com/office/powerpoint/2010/main" val="191249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story: abrupt end to ministry</a:t>
            </a:r>
          </a:p>
          <a:p>
            <a:r>
              <a:rPr lang="en-US" dirty="0"/>
              <a:t>Are they thriving?</a:t>
            </a:r>
          </a:p>
        </p:txBody>
      </p:sp>
      <p:sp>
        <p:nvSpPr>
          <p:cNvPr id="4" name="Slide Number Placeholder 3"/>
          <p:cNvSpPr>
            <a:spLocks noGrp="1"/>
          </p:cNvSpPr>
          <p:nvPr>
            <p:ph type="sldNum" sz="quarter" idx="5"/>
          </p:nvPr>
        </p:nvSpPr>
        <p:spPr/>
        <p:txBody>
          <a:bodyPr/>
          <a:lstStyle/>
          <a:p>
            <a:fld id="{0F5958E7-3364-6146-BC19-1F0F91EE69F8}" type="slidenum">
              <a:rPr lang="en-US" smtClean="0"/>
              <a:t>4</a:t>
            </a:fld>
            <a:endParaRPr lang="en-US"/>
          </a:p>
        </p:txBody>
      </p:sp>
    </p:spTree>
    <p:extLst>
      <p:ext uri="{BB962C8B-B14F-4D97-AF65-F5344CB8AC3E}">
        <p14:creationId xmlns:p14="http://schemas.microsoft.com/office/powerpoint/2010/main" val="388710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story: abrupt end to ministry</a:t>
            </a:r>
          </a:p>
          <a:p>
            <a:r>
              <a:rPr lang="en-US" dirty="0"/>
              <a:t>Are they thriving?</a:t>
            </a:r>
          </a:p>
        </p:txBody>
      </p:sp>
      <p:sp>
        <p:nvSpPr>
          <p:cNvPr id="4" name="Slide Number Placeholder 3"/>
          <p:cNvSpPr>
            <a:spLocks noGrp="1"/>
          </p:cNvSpPr>
          <p:nvPr>
            <p:ph type="sldNum" sz="quarter" idx="5"/>
          </p:nvPr>
        </p:nvSpPr>
        <p:spPr/>
        <p:txBody>
          <a:bodyPr/>
          <a:lstStyle/>
          <a:p>
            <a:fld id="{0F5958E7-3364-6146-BC19-1F0F91EE69F8}" type="slidenum">
              <a:rPr lang="en-US" smtClean="0"/>
              <a:t>5</a:t>
            </a:fld>
            <a:endParaRPr lang="en-US"/>
          </a:p>
        </p:txBody>
      </p:sp>
    </p:spTree>
    <p:extLst>
      <p:ext uri="{BB962C8B-B14F-4D97-AF65-F5344CB8AC3E}">
        <p14:creationId xmlns:p14="http://schemas.microsoft.com/office/powerpoint/2010/main" val="410659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story: abrupt end to ministry</a:t>
            </a:r>
          </a:p>
          <a:p>
            <a:r>
              <a:rPr lang="en-US" dirty="0"/>
              <a:t>Are they thriving?</a:t>
            </a:r>
          </a:p>
        </p:txBody>
      </p:sp>
      <p:sp>
        <p:nvSpPr>
          <p:cNvPr id="4" name="Slide Number Placeholder 3"/>
          <p:cNvSpPr>
            <a:spLocks noGrp="1"/>
          </p:cNvSpPr>
          <p:nvPr>
            <p:ph type="sldNum" sz="quarter" idx="5"/>
          </p:nvPr>
        </p:nvSpPr>
        <p:spPr/>
        <p:txBody>
          <a:bodyPr/>
          <a:lstStyle/>
          <a:p>
            <a:fld id="{0F5958E7-3364-6146-BC19-1F0F91EE69F8}" type="slidenum">
              <a:rPr lang="en-US" smtClean="0"/>
              <a:t>7</a:t>
            </a:fld>
            <a:endParaRPr lang="en-US"/>
          </a:p>
        </p:txBody>
      </p:sp>
    </p:spTree>
    <p:extLst>
      <p:ext uri="{BB962C8B-B14F-4D97-AF65-F5344CB8AC3E}">
        <p14:creationId xmlns:p14="http://schemas.microsoft.com/office/powerpoint/2010/main" val="28862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“Anna” – knowing your passion and living it out; finding your sweet spot</a:t>
            </a:r>
          </a:p>
          <a:p>
            <a:r>
              <a:rPr lang="en-US" dirty="0"/>
              <a:t>In her country of service, everybody seems to know her</a:t>
            </a:r>
          </a:p>
          <a:p>
            <a:r>
              <a:rPr lang="en-US" dirty="0"/>
              <a:t>Embraced the culture, language and people</a:t>
            </a:r>
          </a:p>
          <a:p>
            <a:r>
              <a:rPr lang="en-US" dirty="0"/>
              <a:t>Got tremendous satisfaction from providing excellent care and having good outcomes</a:t>
            </a:r>
          </a:p>
          <a:p>
            <a:r>
              <a:rPr lang="en-US" dirty="0"/>
              <a:t>Synthesis of science and faith.  What I learned from her</a:t>
            </a:r>
          </a:p>
          <a:p>
            <a:r>
              <a:rPr lang="en-US" dirty="0"/>
              <a:t>A passion for training the next generation and the ability to raise financial support to do so</a:t>
            </a:r>
          </a:p>
          <a:p>
            <a:r>
              <a:rPr lang="en-US" dirty="0"/>
              <a:t>Thriving spiritual ministry at her hospital</a:t>
            </a:r>
          </a:p>
          <a:p>
            <a:endParaRPr lang="en-US" dirty="0"/>
          </a:p>
          <a:p>
            <a:r>
              <a:rPr lang="en-US" dirty="0"/>
              <a:t>Always somewhat prone to illness. Bouts of severe malaria and sepsis.</a:t>
            </a:r>
          </a:p>
          <a:p>
            <a:r>
              <a:rPr lang="en-US" dirty="0"/>
              <a:t>Some years in she developed disabling symptoms: cloudy sensorium, inability to concentrate. She stopped seeing patients and teaching residents. After over a year and a million-dollar workup she was diagnosed with depression. </a:t>
            </a:r>
          </a:p>
          <a:p>
            <a:endParaRPr lang="en-US" dirty="0"/>
          </a:p>
          <a:p>
            <a:r>
              <a:rPr lang="en-US" dirty="0"/>
              <a:t>Is this thriving, or thriving gone wrong?</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8</a:t>
            </a:fld>
            <a:endParaRPr lang="en-US"/>
          </a:p>
        </p:txBody>
      </p:sp>
    </p:spTree>
    <p:extLst>
      <p:ext uri="{BB962C8B-B14F-4D97-AF65-F5344CB8AC3E}">
        <p14:creationId xmlns:p14="http://schemas.microsoft.com/office/powerpoint/2010/main" val="132478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liddle</a:t>
            </a:r>
            <a:r>
              <a:rPr lang="en-US" dirty="0"/>
              <a:t>”</a:t>
            </a:r>
          </a:p>
          <a:p>
            <a:r>
              <a:rPr lang="en-US" dirty="0"/>
              <a:t>Realizing your giftedness</a:t>
            </a:r>
          </a:p>
          <a:p>
            <a:r>
              <a:rPr lang="en-US" dirty="0"/>
              <a:t>Pursuing your passion</a:t>
            </a:r>
          </a:p>
          <a:p>
            <a:endParaRPr lang="en-US" dirty="0"/>
          </a:p>
          <a:p>
            <a:r>
              <a:rPr lang="en-US" dirty="0"/>
              <a:t>Being who God made you, doing what you were made for</a:t>
            </a:r>
          </a:p>
          <a:p>
            <a:r>
              <a:rPr lang="en-US" dirty="0"/>
              <a:t>Pearl #2: Engage your God-given passion</a:t>
            </a:r>
          </a:p>
        </p:txBody>
      </p:sp>
      <p:sp>
        <p:nvSpPr>
          <p:cNvPr id="4" name="Slide Number Placeholder 3"/>
          <p:cNvSpPr>
            <a:spLocks noGrp="1"/>
          </p:cNvSpPr>
          <p:nvPr>
            <p:ph type="sldNum" sz="quarter" idx="5"/>
          </p:nvPr>
        </p:nvSpPr>
        <p:spPr/>
        <p:txBody>
          <a:bodyPr/>
          <a:lstStyle/>
          <a:p>
            <a:fld id="{0F5958E7-3364-6146-BC19-1F0F91EE69F8}" type="slidenum">
              <a:rPr lang="en-US" smtClean="0"/>
              <a:t>9</a:t>
            </a:fld>
            <a:endParaRPr lang="en-US"/>
          </a:p>
        </p:txBody>
      </p:sp>
    </p:spTree>
    <p:extLst>
      <p:ext uri="{BB962C8B-B14F-4D97-AF65-F5344CB8AC3E}">
        <p14:creationId xmlns:p14="http://schemas.microsoft.com/office/powerpoint/2010/main" val="35080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mission of Faith Prescriptions is to equip Christian healthcare professionals to communicate the love of Christ, in word and in deed, to our patients, students and colleagues. What does this look like each day as we practice? How does the love of Christ motivate us to do our very best for our patients? How can we encourage our patients to confide in us regarding their spiritual needs? How do we verbally communicate the power of the Gospel with sensitivity and respect? </a:t>
            </a:r>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11</a:t>
            </a:fld>
            <a:endParaRPr lang="en-US"/>
          </a:p>
        </p:txBody>
      </p:sp>
    </p:spTree>
    <p:extLst>
      <p:ext uri="{BB962C8B-B14F-4D97-AF65-F5344CB8AC3E}">
        <p14:creationId xmlns:p14="http://schemas.microsoft.com/office/powerpoint/2010/main" val="171640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“Anna” – knowing your passion and living it out; finding your sweet spot</a:t>
            </a:r>
          </a:p>
          <a:p>
            <a:r>
              <a:rPr lang="en-US" dirty="0"/>
              <a:t>In her country of service, everybody seems to know her</a:t>
            </a:r>
          </a:p>
          <a:p>
            <a:r>
              <a:rPr lang="en-US" dirty="0"/>
              <a:t>Embraced the culture, language and people</a:t>
            </a:r>
          </a:p>
          <a:p>
            <a:r>
              <a:rPr lang="en-US" dirty="0"/>
              <a:t>Got tremendous satisfaction from providing excellent care and having good outcomes</a:t>
            </a:r>
          </a:p>
          <a:p>
            <a:r>
              <a:rPr lang="en-US" dirty="0"/>
              <a:t>Synthesis of science and faith.  What I learned from her</a:t>
            </a:r>
          </a:p>
          <a:p>
            <a:r>
              <a:rPr lang="en-US" dirty="0"/>
              <a:t>A passion for training the next generation and the ability to raise financial support to do so</a:t>
            </a:r>
          </a:p>
          <a:p>
            <a:r>
              <a:rPr lang="en-US" dirty="0"/>
              <a:t>Thriving spiritual ministry at her hospital</a:t>
            </a:r>
          </a:p>
          <a:p>
            <a:endParaRPr lang="en-US" dirty="0"/>
          </a:p>
          <a:p>
            <a:r>
              <a:rPr lang="en-US" dirty="0"/>
              <a:t>Always somewhat prone to illness. Bouts of severe malaria and sepsis.</a:t>
            </a:r>
          </a:p>
          <a:p>
            <a:r>
              <a:rPr lang="en-US" dirty="0"/>
              <a:t>Some years in she developed disabling symptoms: cloudy sensorium, inability to concentrate. She stopped seeing patients and teaching residents. After over a year and a million-dollar workup she was diagnosed with depression. </a:t>
            </a:r>
          </a:p>
          <a:p>
            <a:endParaRPr lang="en-US" dirty="0"/>
          </a:p>
          <a:p>
            <a:r>
              <a:rPr lang="en-US" dirty="0"/>
              <a:t>Is this thriving, or thriving gone wrong?</a:t>
            </a:r>
          </a:p>
          <a:p>
            <a:endParaRPr lang="en-US" dirty="0"/>
          </a:p>
        </p:txBody>
      </p:sp>
      <p:sp>
        <p:nvSpPr>
          <p:cNvPr id="4" name="Slide Number Placeholder 3"/>
          <p:cNvSpPr>
            <a:spLocks noGrp="1"/>
          </p:cNvSpPr>
          <p:nvPr>
            <p:ph type="sldNum" sz="quarter" idx="5"/>
          </p:nvPr>
        </p:nvSpPr>
        <p:spPr/>
        <p:txBody>
          <a:bodyPr/>
          <a:lstStyle/>
          <a:p>
            <a:fld id="{0F5958E7-3364-6146-BC19-1F0F91EE69F8}" type="slidenum">
              <a:rPr lang="en-US" smtClean="0"/>
              <a:t>12</a:t>
            </a:fld>
            <a:endParaRPr lang="en-US"/>
          </a:p>
        </p:txBody>
      </p:sp>
    </p:spTree>
    <p:extLst>
      <p:ext uri="{BB962C8B-B14F-4D97-AF65-F5344CB8AC3E}">
        <p14:creationId xmlns:p14="http://schemas.microsoft.com/office/powerpoint/2010/main" val="149013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E400-937E-F34A-830F-CD7FDF49DE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ACB40-73A6-C648-B4CA-4E966F081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B05EB1-17A0-B24C-80FE-A35CB7FD2256}"/>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5" name="Footer Placeholder 4">
            <a:extLst>
              <a:ext uri="{FF2B5EF4-FFF2-40B4-BE49-F238E27FC236}">
                <a16:creationId xmlns:a16="http://schemas.microsoft.com/office/drawing/2014/main" id="{AFED85FB-065A-7340-B262-22C1E2650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1D21D-A7DD-5748-B7E6-0F4E22ECB5CA}"/>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209148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A1E9-A3DE-4D46-92E9-D9751B74B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D90570-C4D7-1041-8FD9-00B4344A8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8421B-212C-5C40-A1B1-12445906412F}"/>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5" name="Footer Placeholder 4">
            <a:extLst>
              <a:ext uri="{FF2B5EF4-FFF2-40B4-BE49-F238E27FC236}">
                <a16:creationId xmlns:a16="http://schemas.microsoft.com/office/drawing/2014/main" id="{F3939B12-B782-5B43-AB33-44AA578DE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A7A0F-3906-AA44-BCB3-4233B89FAA48}"/>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2849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1AA21-DFA2-7846-B885-078AEEB22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D2723-653A-3B49-99AD-6FF8FBEE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A204A-69D6-6041-96D4-E1151A2D4ADC}"/>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5" name="Footer Placeholder 4">
            <a:extLst>
              <a:ext uri="{FF2B5EF4-FFF2-40B4-BE49-F238E27FC236}">
                <a16:creationId xmlns:a16="http://schemas.microsoft.com/office/drawing/2014/main" id="{29B65B52-5F92-CB4B-A64E-9D7860A76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8CB62-CA06-8D45-9EBC-8AD088B5E83C}"/>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20482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09FE-60E8-1F47-9C6E-5D06CA59E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B58C4-E3AE-5041-BCAB-74A96711E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54101-CCD0-BA4E-93A5-86572A2E85E2}"/>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5" name="Footer Placeholder 4">
            <a:extLst>
              <a:ext uri="{FF2B5EF4-FFF2-40B4-BE49-F238E27FC236}">
                <a16:creationId xmlns:a16="http://schemas.microsoft.com/office/drawing/2014/main" id="{76C33DAC-5218-8A49-B4A8-D8B169AF2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29917-2629-364F-95E6-DAC1B3399F14}"/>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362826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3356-030A-F341-B4A9-3A5C7C9D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AAA635-C8EA-CD4E-B090-62BBA22AB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032CDB-E1A6-B94E-B8A7-53C4A0724475}"/>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5" name="Footer Placeholder 4">
            <a:extLst>
              <a:ext uri="{FF2B5EF4-FFF2-40B4-BE49-F238E27FC236}">
                <a16:creationId xmlns:a16="http://schemas.microsoft.com/office/drawing/2014/main" id="{4229A1CB-1590-E046-9F3B-EBC0D9973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53358-F7DA-D64D-8AE9-0317313E8B8A}"/>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304568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01D4-222E-6F4B-BF1B-7A0812E8C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8EDE9-60C8-1E44-B4D6-87626171A5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AE09F-8FB5-DF46-B47C-69E025F671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5D17DB-CA4B-7B4E-9F7C-72118F7B5407}"/>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6" name="Footer Placeholder 5">
            <a:extLst>
              <a:ext uri="{FF2B5EF4-FFF2-40B4-BE49-F238E27FC236}">
                <a16:creationId xmlns:a16="http://schemas.microsoft.com/office/drawing/2014/main" id="{B565D0D3-F7CA-7444-8688-E88E86C9A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F5A4B-E29D-0742-967A-F143B425F948}"/>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125844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DC88-04BD-4F4B-AFE7-58A6EFCD13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C22E45-C726-5B4D-908E-476B16973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4CB53-BFDB-7148-9466-A0B3CFDC01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A11510-53AB-0740-B3C7-4E80C48CF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C21B58-C4BF-864B-BEE2-2FACDE0F62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0C75A-C497-C444-B30C-963606209052}"/>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8" name="Footer Placeholder 7">
            <a:extLst>
              <a:ext uri="{FF2B5EF4-FFF2-40B4-BE49-F238E27FC236}">
                <a16:creationId xmlns:a16="http://schemas.microsoft.com/office/drawing/2014/main" id="{AAE4614F-92E8-D744-A961-AD2E6ADDE2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3C765B-88A3-124E-8D53-B7794BD0576F}"/>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5528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F253-9576-A046-86C6-3A7AD92B1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44CF5-B39A-1A42-AEDD-FD98157DCF8B}"/>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4" name="Footer Placeholder 3">
            <a:extLst>
              <a:ext uri="{FF2B5EF4-FFF2-40B4-BE49-F238E27FC236}">
                <a16:creationId xmlns:a16="http://schemas.microsoft.com/office/drawing/2014/main" id="{66203AF1-6582-E14F-8857-CDA213A65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D919D7-3271-E141-AD43-C9DCA3CE3086}"/>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331657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68C675-6AD5-B54E-AEC6-AEE6E469ACF2}"/>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3" name="Footer Placeholder 2">
            <a:extLst>
              <a:ext uri="{FF2B5EF4-FFF2-40B4-BE49-F238E27FC236}">
                <a16:creationId xmlns:a16="http://schemas.microsoft.com/office/drawing/2014/main" id="{6080F512-2291-054B-93A3-455D69C79C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47BB51-6A48-B548-8BE4-4E80CFA3DFBF}"/>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202816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834D-985D-A04A-B0FB-808FA1B5E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3E019E-71EA-3348-868C-2AFC1142E2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1F2A0-D638-3244-9C9E-40EFC41D1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A38A7-7B35-7E48-8DE1-BC93409CDB07}"/>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6" name="Footer Placeholder 5">
            <a:extLst>
              <a:ext uri="{FF2B5EF4-FFF2-40B4-BE49-F238E27FC236}">
                <a16:creationId xmlns:a16="http://schemas.microsoft.com/office/drawing/2014/main" id="{564CF374-F576-D44B-955C-F5B337268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E1CD0-9C90-DC44-8637-2DFEB0805235}"/>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240772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F380-AEE0-9E4E-A85E-BA4C5FAC1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0015F-5750-FA4B-B936-B915936A7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E9DE09-2077-4146-8DF4-EFF64CBB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ADDB9-6F1D-F840-89D8-D202F367B459}"/>
              </a:ext>
            </a:extLst>
          </p:cNvPr>
          <p:cNvSpPr>
            <a:spLocks noGrp="1"/>
          </p:cNvSpPr>
          <p:nvPr>
            <p:ph type="dt" sz="half" idx="10"/>
          </p:nvPr>
        </p:nvSpPr>
        <p:spPr/>
        <p:txBody>
          <a:bodyPr/>
          <a:lstStyle/>
          <a:p>
            <a:fld id="{F68213CE-6751-2543-B79D-6F5E301945C8}" type="datetimeFigureOut">
              <a:rPr lang="en-US" smtClean="0"/>
              <a:t>11/13/21</a:t>
            </a:fld>
            <a:endParaRPr lang="en-US"/>
          </a:p>
        </p:txBody>
      </p:sp>
      <p:sp>
        <p:nvSpPr>
          <p:cNvPr id="6" name="Footer Placeholder 5">
            <a:extLst>
              <a:ext uri="{FF2B5EF4-FFF2-40B4-BE49-F238E27FC236}">
                <a16:creationId xmlns:a16="http://schemas.microsoft.com/office/drawing/2014/main" id="{B45595E9-902F-A242-BF29-67293F447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0BE9B-A471-DD41-9883-3B41FB44CED3}"/>
              </a:ext>
            </a:extLst>
          </p:cNvPr>
          <p:cNvSpPr>
            <a:spLocks noGrp="1"/>
          </p:cNvSpPr>
          <p:nvPr>
            <p:ph type="sldNum" sz="quarter" idx="12"/>
          </p:nvPr>
        </p:nvSpPr>
        <p:spPr/>
        <p:txBody>
          <a:bodyPr/>
          <a:lstStyle/>
          <a:p>
            <a:fld id="{9B521D25-CEA8-1045-9C51-20709A8225FC}" type="slidenum">
              <a:rPr lang="en-US" smtClean="0"/>
              <a:t>‹#›</a:t>
            </a:fld>
            <a:endParaRPr lang="en-US"/>
          </a:p>
        </p:txBody>
      </p:sp>
    </p:spTree>
    <p:extLst>
      <p:ext uri="{BB962C8B-B14F-4D97-AF65-F5344CB8AC3E}">
        <p14:creationId xmlns:p14="http://schemas.microsoft.com/office/powerpoint/2010/main" val="392741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4B6E-D69E-BC41-BB66-D5A8662BF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C2430-5F6D-D849-89CA-77EF76FDD6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8ACF0-C68D-FD4C-90FD-77729DA0E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213CE-6751-2543-B79D-6F5E301945C8}" type="datetimeFigureOut">
              <a:rPr lang="en-US" smtClean="0"/>
              <a:t>11/13/21</a:t>
            </a:fld>
            <a:endParaRPr lang="en-US"/>
          </a:p>
        </p:txBody>
      </p:sp>
      <p:sp>
        <p:nvSpPr>
          <p:cNvPr id="5" name="Footer Placeholder 4">
            <a:extLst>
              <a:ext uri="{FF2B5EF4-FFF2-40B4-BE49-F238E27FC236}">
                <a16:creationId xmlns:a16="http://schemas.microsoft.com/office/drawing/2014/main" id="{4068D33D-8613-1F40-8832-B7A8EB827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44861C-0390-AB4E-A57E-3F4A24743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21D25-CEA8-1045-9C51-20709A8225FC}" type="slidenum">
              <a:rPr lang="en-US" smtClean="0"/>
              <a:t>‹#›</a:t>
            </a:fld>
            <a:endParaRPr lang="en-US"/>
          </a:p>
        </p:txBody>
      </p:sp>
    </p:spTree>
    <p:extLst>
      <p:ext uri="{BB962C8B-B14F-4D97-AF65-F5344CB8AC3E}">
        <p14:creationId xmlns:p14="http://schemas.microsoft.com/office/powerpoint/2010/main" val="3597648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ings Your Plant Leaves Are Trying to Tell You - Plant Leaf Conditions">
            <a:extLst>
              <a:ext uri="{FF2B5EF4-FFF2-40B4-BE49-F238E27FC236}">
                <a16:creationId xmlns:a16="http://schemas.microsoft.com/office/drawing/2014/main" id="{82B11E0D-B73A-A643-BBD7-348A52022CC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5F538C-F1E2-E240-BA22-415F53728787}"/>
              </a:ext>
            </a:extLst>
          </p:cNvPr>
          <p:cNvSpPr txBox="1"/>
          <p:nvPr/>
        </p:nvSpPr>
        <p:spPr>
          <a:xfrm>
            <a:off x="411678" y="4037611"/>
            <a:ext cx="11780322" cy="1569660"/>
          </a:xfrm>
          <a:prstGeom prst="rect">
            <a:avLst/>
          </a:prstGeom>
          <a:noFill/>
        </p:spPr>
        <p:txBody>
          <a:bodyPr wrap="square" rtlCol="0">
            <a:spAutoFit/>
          </a:bodyPr>
          <a:lstStyle/>
          <a:p>
            <a:r>
              <a:rPr lang="en-US" sz="4800" dirty="0">
                <a:solidFill>
                  <a:schemeClr val="bg1"/>
                </a:solidFill>
              </a:rPr>
              <a:t>The righteous will </a:t>
            </a:r>
            <a:r>
              <a:rPr lang="en-US" sz="4800" dirty="0">
                <a:solidFill>
                  <a:srgbClr val="FF0000"/>
                </a:solidFill>
              </a:rPr>
              <a:t>thrive</a:t>
            </a:r>
            <a:r>
              <a:rPr lang="en-US" sz="4800" dirty="0">
                <a:solidFill>
                  <a:schemeClr val="bg1"/>
                </a:solidFill>
              </a:rPr>
              <a:t> like a green leaf.</a:t>
            </a:r>
          </a:p>
          <a:p>
            <a:r>
              <a:rPr lang="en-US" sz="4800" dirty="0">
                <a:solidFill>
                  <a:schemeClr val="bg1"/>
                </a:solidFill>
              </a:rPr>
              <a:t>				-  Proverbs 11:28</a:t>
            </a:r>
          </a:p>
        </p:txBody>
      </p:sp>
      <p:sp>
        <p:nvSpPr>
          <p:cNvPr id="5" name="TextBox 4">
            <a:extLst>
              <a:ext uri="{FF2B5EF4-FFF2-40B4-BE49-F238E27FC236}">
                <a16:creationId xmlns:a16="http://schemas.microsoft.com/office/drawing/2014/main" id="{843F37AC-AD4A-D14C-8088-11AFE8832D5F}"/>
              </a:ext>
            </a:extLst>
          </p:cNvPr>
          <p:cNvSpPr txBox="1"/>
          <p:nvPr/>
        </p:nvSpPr>
        <p:spPr>
          <a:xfrm>
            <a:off x="7315196" y="6581000"/>
            <a:ext cx="4931222"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www.goodhousekeeping.com</a:t>
            </a:r>
            <a:r>
              <a:rPr lang="en-US" sz="1200" dirty="0">
                <a:solidFill>
                  <a:schemeClr val="bg1"/>
                </a:solidFill>
              </a:rPr>
              <a:t>/home/gardening/g2681/plant-leaves/</a:t>
            </a:r>
          </a:p>
        </p:txBody>
      </p:sp>
    </p:spTree>
    <p:extLst>
      <p:ext uri="{BB962C8B-B14F-4D97-AF65-F5344CB8AC3E}">
        <p14:creationId xmlns:p14="http://schemas.microsoft.com/office/powerpoint/2010/main" val="373657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7B493-F05A-ED4E-AC79-EF6C7C7B8727}"/>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863EE06-BFCA-AF4E-891F-9A45DD34098A}"/>
              </a:ext>
            </a:extLst>
          </p:cNvPr>
          <p:cNvSpPr txBox="1"/>
          <p:nvPr/>
        </p:nvSpPr>
        <p:spPr>
          <a:xfrm>
            <a:off x="1502178" y="2905780"/>
            <a:ext cx="9187643" cy="769441"/>
          </a:xfrm>
          <a:prstGeom prst="rect">
            <a:avLst/>
          </a:prstGeom>
          <a:noFill/>
        </p:spPr>
        <p:txBody>
          <a:bodyPr wrap="none" rtlCol="0">
            <a:spAutoFit/>
          </a:bodyPr>
          <a:lstStyle/>
          <a:p>
            <a:r>
              <a:rPr lang="en-US" sz="4400" dirty="0"/>
              <a:t>“Integrate your faith and your practice”</a:t>
            </a:r>
          </a:p>
        </p:txBody>
      </p:sp>
      <p:sp>
        <p:nvSpPr>
          <p:cNvPr id="7" name="TextBox 6">
            <a:extLst>
              <a:ext uri="{FF2B5EF4-FFF2-40B4-BE49-F238E27FC236}">
                <a16:creationId xmlns:a16="http://schemas.microsoft.com/office/drawing/2014/main" id="{AE597027-B2CA-3A40-A763-33BD0BE794EF}"/>
              </a:ext>
            </a:extLst>
          </p:cNvPr>
          <p:cNvSpPr txBox="1"/>
          <p:nvPr/>
        </p:nvSpPr>
        <p:spPr>
          <a:xfrm>
            <a:off x="1078452" y="752698"/>
            <a:ext cx="2869696" cy="769441"/>
          </a:xfrm>
          <a:prstGeom prst="rect">
            <a:avLst/>
          </a:prstGeom>
          <a:noFill/>
        </p:spPr>
        <p:txBody>
          <a:bodyPr wrap="none" rtlCol="0">
            <a:spAutoFit/>
          </a:bodyPr>
          <a:lstStyle/>
          <a:p>
            <a:r>
              <a:rPr lang="en-US" sz="4400" dirty="0"/>
              <a:t>Principle #3</a:t>
            </a:r>
          </a:p>
        </p:txBody>
      </p:sp>
    </p:spTree>
    <p:extLst>
      <p:ext uri="{BB962C8B-B14F-4D97-AF65-F5344CB8AC3E}">
        <p14:creationId xmlns:p14="http://schemas.microsoft.com/office/powerpoint/2010/main" val="326882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D834069-834F-4348-91AF-490161CEAE45}"/>
              </a:ext>
            </a:extLst>
          </p:cNvPr>
          <p:cNvSpPr txBox="1">
            <a:spLocks noChangeArrowheads="1"/>
          </p:cNvSpPr>
          <p:nvPr/>
        </p:nvSpPr>
        <p:spPr bwMode="auto">
          <a:xfrm>
            <a:off x="7726393" y="3515625"/>
            <a:ext cx="4104162" cy="110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solidFill>
                  <a:srgbClr val="2F5496"/>
                </a:solidFill>
                <a:effectLst/>
                <a:latin typeface="Arial" panose="020B0604020202020204" pitchFamily="34" charset="0"/>
                <a:ea typeface="Calibri" panose="020F0502020204030204" pitchFamily="34" charset="0"/>
                <a:cs typeface="Arial" panose="020B0604020202020204" pitchFamily="34" charset="0"/>
              </a:rPr>
              <a:t>SALINE</a:t>
            </a:r>
            <a:r>
              <a:rPr lang="en-US" sz="5200" b="1" dirty="0">
                <a:solidFill>
                  <a:srgbClr val="2F5496"/>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 Box 2">
            <a:extLst>
              <a:ext uri="{FF2B5EF4-FFF2-40B4-BE49-F238E27FC236}">
                <a16:creationId xmlns:a16="http://schemas.microsoft.com/office/drawing/2014/main" id="{DFA5CAED-E41F-FD47-BEAB-FD6AB94605EF}"/>
              </a:ext>
            </a:extLst>
          </p:cNvPr>
          <p:cNvSpPr txBox="1">
            <a:spLocks noChangeArrowheads="1"/>
          </p:cNvSpPr>
          <p:nvPr/>
        </p:nvSpPr>
        <p:spPr bwMode="auto">
          <a:xfrm>
            <a:off x="7977413" y="4458656"/>
            <a:ext cx="2512662" cy="612107"/>
          </a:xfrm>
          <a:prstGeom prst="rect">
            <a:avLst/>
          </a:prstGeom>
          <a:noFill/>
          <a:ln w="9525">
            <a:noFill/>
            <a:miter lim="800000"/>
            <a:headEnd/>
            <a:tailEnd/>
          </a:ln>
        </p:spPr>
        <p:txBody>
          <a:bodyPr rot="0" vert="horz" wrap="square" lIns="91440" tIns="45720" rIns="91440" bIns="45720" anchor="t" anchorCtr="0">
            <a:noAutofit/>
          </a:bodyPr>
          <a:lstStyle/>
          <a:p>
            <a:pPr marL="0" marR="0" algn="r">
              <a:lnSpc>
                <a:spcPct val="107000"/>
              </a:lnSpc>
              <a:spcBef>
                <a:spcPts val="0"/>
              </a:spcBef>
              <a:spcAft>
                <a:spcPts val="800"/>
              </a:spcAft>
            </a:pPr>
            <a:r>
              <a:rPr lang="en-US" sz="3200" b="1" dirty="0">
                <a:solidFill>
                  <a:srgbClr val="2F5496"/>
                </a:solidFill>
                <a:effectLst/>
                <a:latin typeface="Arial" panose="020B0604020202020204" pitchFamily="34" charset="0"/>
                <a:ea typeface="Calibri" panose="020F0502020204030204" pitchFamily="34" charset="0"/>
                <a:cs typeface="Arial" panose="020B0604020202020204" pitchFamily="34" charset="0"/>
              </a:rPr>
              <a:t>PROCESS</a:t>
            </a:r>
            <a:r>
              <a:rPr lang="en-US" sz="850" b="1" baseline="30000" dirty="0">
                <a:solidFill>
                  <a:srgbClr val="2F5496"/>
                </a:solidFill>
                <a:effectLst/>
                <a:latin typeface="Arial" panose="020B0604020202020204" pitchFamily="34" charset="0"/>
                <a:ea typeface="Calibri" panose="020F0502020204030204" pitchFamily="34" charset="0"/>
                <a:cs typeface="Arial" panose="020B0604020202020204" pitchFamily="34" charset="0"/>
              </a:rPr>
              <a:t>TM</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7E268F4-E992-4E4D-9D10-53D7AAB079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7977413" y="1005120"/>
            <a:ext cx="2344521" cy="251050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92D87D4-B916-C844-A47C-651E357EFE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8630" y="5351509"/>
            <a:ext cx="6356596" cy="1106551"/>
          </a:xfrm>
          <a:prstGeom prst="rect">
            <a:avLst/>
          </a:prstGeom>
        </p:spPr>
      </p:pic>
      <p:pic>
        <p:nvPicPr>
          <p:cNvPr id="3" name="Picture 2">
            <a:extLst>
              <a:ext uri="{FF2B5EF4-FFF2-40B4-BE49-F238E27FC236}">
                <a16:creationId xmlns:a16="http://schemas.microsoft.com/office/drawing/2014/main" id="{B1A8FB44-F711-3449-A91B-48459374A3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1925" y="399940"/>
            <a:ext cx="4026970" cy="4710026"/>
          </a:xfrm>
          <a:prstGeom prst="rect">
            <a:avLst/>
          </a:prstGeom>
        </p:spPr>
      </p:pic>
    </p:spTree>
    <p:extLst>
      <p:ext uri="{BB962C8B-B14F-4D97-AF65-F5344CB8AC3E}">
        <p14:creationId xmlns:p14="http://schemas.microsoft.com/office/powerpoint/2010/main" val="157819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noramio.com/photos/original/13427198.jpg">
            <a:extLst>
              <a:ext uri="{FF2B5EF4-FFF2-40B4-BE49-F238E27FC236}">
                <a16:creationId xmlns:a16="http://schemas.microsoft.com/office/drawing/2014/main" id="{ED4F9A09-5292-F544-83B3-0EE5DCDC9BA6}"/>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890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EBBA3BA-5558-1347-B12A-95DA9F4AE6B2}"/>
              </a:ext>
            </a:extLst>
          </p:cNvPr>
          <p:cNvSpPr txBox="1"/>
          <p:nvPr/>
        </p:nvSpPr>
        <p:spPr>
          <a:xfrm>
            <a:off x="8511569" y="6534113"/>
            <a:ext cx="368043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www.pinterest.com</a:t>
            </a:r>
            <a:r>
              <a:rPr lang="en-US" sz="1200" dirty="0">
                <a:solidFill>
                  <a:schemeClr val="bg1"/>
                </a:solidFill>
              </a:rPr>
              <a:t>/pin/633248397596682454/</a:t>
            </a:r>
          </a:p>
        </p:txBody>
      </p:sp>
      <p:pic>
        <p:nvPicPr>
          <p:cNvPr id="3" name="Picture 2">
            <a:extLst>
              <a:ext uri="{FF2B5EF4-FFF2-40B4-BE49-F238E27FC236}">
                <a16:creationId xmlns:a16="http://schemas.microsoft.com/office/drawing/2014/main" id="{A2ACEA75-6164-CF4A-96DD-00B9192A8D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914" y="2201222"/>
            <a:ext cx="4471390" cy="4471390"/>
          </a:xfrm>
          <a:prstGeom prst="rect">
            <a:avLst/>
          </a:prstGeom>
        </p:spPr>
      </p:pic>
    </p:spTree>
    <p:extLst>
      <p:ext uri="{BB962C8B-B14F-4D97-AF65-F5344CB8AC3E}">
        <p14:creationId xmlns:p14="http://schemas.microsoft.com/office/powerpoint/2010/main" val="345587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83592E-2D0D-8C47-BD37-A538E71E21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4807" y="0"/>
            <a:ext cx="10821760" cy="6853132"/>
          </a:xfrm>
          <a:prstGeom prst="rect">
            <a:avLst/>
          </a:prstGeom>
        </p:spPr>
      </p:pic>
    </p:spTree>
    <p:extLst>
      <p:ext uri="{BB962C8B-B14F-4D97-AF65-F5344CB8AC3E}">
        <p14:creationId xmlns:p14="http://schemas.microsoft.com/office/powerpoint/2010/main" val="112561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www.biblegateway.com</a:t>
            </a:r>
            <a:r>
              <a:rPr lang="en-US" sz="1200" dirty="0">
                <a:solidFill>
                  <a:schemeClr val="bg1"/>
                </a:solidFill>
              </a:rPr>
              <a:t>/blog/2018/10/how-to-live-the-bible-how-will-our-lives-be-better-if-we-understand-the-bible/</a:t>
            </a:r>
          </a:p>
        </p:txBody>
      </p:sp>
    </p:spTree>
    <p:extLst>
      <p:ext uri="{BB962C8B-B14F-4D97-AF65-F5344CB8AC3E}">
        <p14:creationId xmlns:p14="http://schemas.microsoft.com/office/powerpoint/2010/main" val="415963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AAEF8-9A36-534F-8C7B-F3F0BC4BAC65}"/>
              </a:ext>
            </a:extLst>
          </p:cNvPr>
          <p:cNvSpPr txBox="1"/>
          <p:nvPr/>
        </p:nvSpPr>
        <p:spPr>
          <a:xfrm>
            <a:off x="554182" y="874455"/>
            <a:ext cx="11083635" cy="5509200"/>
          </a:xfrm>
          <a:prstGeom prst="rect">
            <a:avLst/>
          </a:prstGeom>
          <a:noFill/>
        </p:spPr>
        <p:txBody>
          <a:bodyPr wrap="square" rtlCol="0">
            <a:spAutoFit/>
          </a:bodyPr>
          <a:lstStyle/>
          <a:p>
            <a:r>
              <a:rPr lang="en-US" sz="4400" dirty="0"/>
              <a:t>Blessed is the one who trusts in the </a:t>
            </a:r>
            <a:r>
              <a:rPr lang="en-US" sz="4400" cap="small" dirty="0"/>
              <a:t>Lord</a:t>
            </a:r>
            <a:r>
              <a:rPr lang="en-US" sz="4400" dirty="0"/>
              <a:t>, whose confidence is in him. They will be like a tree planted by the water that sends out its roots by the stream. It does not fear when heat comes; its leaves are always green. It has no worries in a year of drought and never fails to bear fruit.</a:t>
            </a:r>
          </a:p>
          <a:p>
            <a:r>
              <a:rPr lang="en-US" sz="4400" dirty="0"/>
              <a:t>				Jeremiah 17:7-8</a:t>
            </a:r>
          </a:p>
        </p:txBody>
      </p:sp>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t>https://</a:t>
            </a:r>
            <a:r>
              <a:rPr lang="en-US" sz="1200" dirty="0" err="1"/>
              <a:t>www.biblegateway.com</a:t>
            </a:r>
            <a:r>
              <a:rPr lang="en-US" sz="1200" dirty="0"/>
              <a:t>/blog/2018/10/how-to-live-the-bible-how-will-our-lives-be-better-if-we-understand-the-bible</a:t>
            </a:r>
            <a:r>
              <a:rPr lang="en-US" sz="1200" dirty="0">
                <a:solidFill>
                  <a:schemeClr val="bg1"/>
                </a:solidFill>
              </a:rPr>
              <a:t>/</a:t>
            </a:r>
          </a:p>
        </p:txBody>
      </p:sp>
    </p:spTree>
    <p:extLst>
      <p:ext uri="{BB962C8B-B14F-4D97-AF65-F5344CB8AC3E}">
        <p14:creationId xmlns:p14="http://schemas.microsoft.com/office/powerpoint/2010/main" val="2181402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AAEF8-9A36-534F-8C7B-F3F0BC4BAC65}"/>
              </a:ext>
            </a:extLst>
          </p:cNvPr>
          <p:cNvSpPr txBox="1"/>
          <p:nvPr/>
        </p:nvSpPr>
        <p:spPr>
          <a:xfrm>
            <a:off x="554182" y="874455"/>
            <a:ext cx="11083635" cy="5509200"/>
          </a:xfrm>
          <a:prstGeom prst="rect">
            <a:avLst/>
          </a:prstGeom>
          <a:noFill/>
        </p:spPr>
        <p:txBody>
          <a:bodyPr wrap="square" rtlCol="0">
            <a:spAutoFit/>
          </a:bodyPr>
          <a:lstStyle/>
          <a:p>
            <a:r>
              <a:rPr lang="en-US" sz="4400" dirty="0">
                <a:solidFill>
                  <a:srgbClr val="FF0000"/>
                </a:solidFill>
              </a:rPr>
              <a:t>Blessed</a:t>
            </a:r>
            <a:r>
              <a:rPr lang="en-US" sz="4400" dirty="0"/>
              <a:t> is the one who trusts in the </a:t>
            </a:r>
            <a:r>
              <a:rPr lang="en-US" sz="4400" cap="small" dirty="0"/>
              <a:t>Lord</a:t>
            </a:r>
            <a:r>
              <a:rPr lang="en-US" sz="4400" dirty="0"/>
              <a:t>, whose confidence is in him. They will be like a tree planted by the water that sends out its roots by the stream. It does not fear when heat comes; its leaves are always green. It has no worries in a year of drought and never fails to bear fruit.</a:t>
            </a:r>
          </a:p>
          <a:p>
            <a:r>
              <a:rPr lang="en-US" sz="4400" dirty="0"/>
              <a:t>				Jeremiah 17:7-8</a:t>
            </a:r>
          </a:p>
        </p:txBody>
      </p:sp>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t>https://</a:t>
            </a:r>
            <a:r>
              <a:rPr lang="en-US" sz="1200" dirty="0" err="1"/>
              <a:t>www.biblegateway.com</a:t>
            </a:r>
            <a:r>
              <a:rPr lang="en-US" sz="1200" dirty="0"/>
              <a:t>/blog/2018/10/how-to-live-the-bible-how-will-our-lives-be-better-if-we-understand-the-bible</a:t>
            </a:r>
            <a:r>
              <a:rPr lang="en-US" sz="1200" dirty="0">
                <a:solidFill>
                  <a:schemeClr val="bg1"/>
                </a:solidFill>
              </a:rPr>
              <a:t>/</a:t>
            </a:r>
          </a:p>
        </p:txBody>
      </p:sp>
    </p:spTree>
    <p:extLst>
      <p:ext uri="{BB962C8B-B14F-4D97-AF65-F5344CB8AC3E}">
        <p14:creationId xmlns:p14="http://schemas.microsoft.com/office/powerpoint/2010/main" val="166967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AAEF8-9A36-534F-8C7B-F3F0BC4BAC65}"/>
              </a:ext>
            </a:extLst>
          </p:cNvPr>
          <p:cNvSpPr txBox="1"/>
          <p:nvPr/>
        </p:nvSpPr>
        <p:spPr>
          <a:xfrm>
            <a:off x="554182" y="874455"/>
            <a:ext cx="11083635" cy="5509200"/>
          </a:xfrm>
          <a:prstGeom prst="rect">
            <a:avLst/>
          </a:prstGeom>
          <a:noFill/>
        </p:spPr>
        <p:txBody>
          <a:bodyPr wrap="square" rtlCol="0">
            <a:spAutoFit/>
          </a:bodyPr>
          <a:lstStyle/>
          <a:p>
            <a:r>
              <a:rPr lang="en-US" sz="4400" dirty="0"/>
              <a:t>Blessed is the one who trusts in the </a:t>
            </a:r>
            <a:r>
              <a:rPr lang="en-US" sz="4400" cap="small" dirty="0"/>
              <a:t>Lord</a:t>
            </a:r>
            <a:r>
              <a:rPr lang="en-US" sz="4400" dirty="0"/>
              <a:t>, whose confidence is in him. They will be like a tree planted by the water that sends out its roots by the stream. It does not fear when heat comes; its leaves are always green. It has no worries in a year of drought and </a:t>
            </a:r>
            <a:r>
              <a:rPr lang="en-US" sz="4400" dirty="0">
                <a:solidFill>
                  <a:srgbClr val="FF0000"/>
                </a:solidFill>
              </a:rPr>
              <a:t>never fails to bear fruit</a:t>
            </a:r>
            <a:r>
              <a:rPr lang="en-US" sz="4400" dirty="0"/>
              <a:t>.</a:t>
            </a:r>
          </a:p>
          <a:p>
            <a:r>
              <a:rPr lang="en-US" sz="4400" dirty="0"/>
              <a:t>				Jeremiah 17:7-8</a:t>
            </a:r>
          </a:p>
        </p:txBody>
      </p:sp>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t>https://</a:t>
            </a:r>
            <a:r>
              <a:rPr lang="en-US" sz="1200" dirty="0" err="1"/>
              <a:t>www.biblegateway.com</a:t>
            </a:r>
            <a:r>
              <a:rPr lang="en-US" sz="1200" dirty="0"/>
              <a:t>/blog/2018/10/how-to-live-the-bible-how-will-our-lives-be-better-if-we-understand-the-bible</a:t>
            </a:r>
            <a:r>
              <a:rPr lang="en-US" sz="1200" dirty="0">
                <a:solidFill>
                  <a:schemeClr val="bg1"/>
                </a:solidFill>
              </a:rPr>
              <a:t>/</a:t>
            </a:r>
          </a:p>
        </p:txBody>
      </p:sp>
    </p:spTree>
    <p:extLst>
      <p:ext uri="{BB962C8B-B14F-4D97-AF65-F5344CB8AC3E}">
        <p14:creationId xmlns:p14="http://schemas.microsoft.com/office/powerpoint/2010/main" val="394205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AAEF8-9A36-534F-8C7B-F3F0BC4BAC65}"/>
              </a:ext>
            </a:extLst>
          </p:cNvPr>
          <p:cNvSpPr txBox="1"/>
          <p:nvPr/>
        </p:nvSpPr>
        <p:spPr>
          <a:xfrm>
            <a:off x="554182" y="874455"/>
            <a:ext cx="11083635" cy="5509200"/>
          </a:xfrm>
          <a:prstGeom prst="rect">
            <a:avLst/>
          </a:prstGeom>
          <a:noFill/>
        </p:spPr>
        <p:txBody>
          <a:bodyPr wrap="square" rtlCol="0">
            <a:spAutoFit/>
          </a:bodyPr>
          <a:lstStyle/>
          <a:p>
            <a:r>
              <a:rPr lang="en-US" sz="4400" dirty="0"/>
              <a:t>Blessed </a:t>
            </a:r>
            <a:r>
              <a:rPr lang="en-US" sz="4400" dirty="0">
                <a:solidFill>
                  <a:srgbClr val="FF0000"/>
                </a:solidFill>
              </a:rPr>
              <a:t>is the one who trusts in the </a:t>
            </a:r>
            <a:r>
              <a:rPr lang="en-US" sz="4400" cap="small" dirty="0">
                <a:solidFill>
                  <a:srgbClr val="FF0000"/>
                </a:solidFill>
              </a:rPr>
              <a:t>Lord</a:t>
            </a:r>
            <a:r>
              <a:rPr lang="en-US" sz="4400" dirty="0">
                <a:solidFill>
                  <a:srgbClr val="FF0000"/>
                </a:solidFill>
              </a:rPr>
              <a:t>, whose confidence is in him. They will be like a tree planted by the water that sends out its roots by the stream. </a:t>
            </a:r>
            <a:r>
              <a:rPr lang="en-US" sz="4400" dirty="0"/>
              <a:t>It does not fear when heat comes; its leaves are always green. It has no worries in a year of drought and never fails to bear fruit.</a:t>
            </a:r>
          </a:p>
          <a:p>
            <a:r>
              <a:rPr lang="en-US" sz="4400" dirty="0"/>
              <a:t>				Jeremiah 17:7-8</a:t>
            </a:r>
          </a:p>
        </p:txBody>
      </p:sp>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t>https://</a:t>
            </a:r>
            <a:r>
              <a:rPr lang="en-US" sz="1200" dirty="0" err="1"/>
              <a:t>www.biblegateway.com</a:t>
            </a:r>
            <a:r>
              <a:rPr lang="en-US" sz="1200" dirty="0"/>
              <a:t>/blog/2018/10/how-to-live-the-bible-how-will-our-lives-be-better-if-we-understand-the-bible</a:t>
            </a:r>
            <a:r>
              <a:rPr lang="en-US" sz="1200" dirty="0">
                <a:solidFill>
                  <a:schemeClr val="bg1"/>
                </a:solidFill>
              </a:rPr>
              <a:t>/</a:t>
            </a:r>
          </a:p>
        </p:txBody>
      </p:sp>
    </p:spTree>
    <p:extLst>
      <p:ext uri="{BB962C8B-B14F-4D97-AF65-F5344CB8AC3E}">
        <p14:creationId xmlns:p14="http://schemas.microsoft.com/office/powerpoint/2010/main" val="203486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7AAEF8-9A36-534F-8C7B-F3F0BC4BAC65}"/>
              </a:ext>
            </a:extLst>
          </p:cNvPr>
          <p:cNvSpPr txBox="1"/>
          <p:nvPr/>
        </p:nvSpPr>
        <p:spPr>
          <a:xfrm>
            <a:off x="554182" y="874455"/>
            <a:ext cx="11083635" cy="5509200"/>
          </a:xfrm>
          <a:prstGeom prst="rect">
            <a:avLst/>
          </a:prstGeom>
          <a:noFill/>
        </p:spPr>
        <p:txBody>
          <a:bodyPr wrap="square" rtlCol="0">
            <a:spAutoFit/>
          </a:bodyPr>
          <a:lstStyle/>
          <a:p>
            <a:r>
              <a:rPr lang="en-US" sz="4400" dirty="0"/>
              <a:t>Blessed is the one who trusts in the </a:t>
            </a:r>
            <a:r>
              <a:rPr lang="en-US" sz="4400" cap="small" dirty="0"/>
              <a:t>Lord</a:t>
            </a:r>
            <a:r>
              <a:rPr lang="en-US" sz="4400" dirty="0"/>
              <a:t>, whose confidence is in him. They will be like a tree planted by the water that sends out its roots by the stream. </a:t>
            </a:r>
            <a:r>
              <a:rPr lang="en-US" sz="4400" dirty="0">
                <a:solidFill>
                  <a:srgbClr val="FF0000"/>
                </a:solidFill>
              </a:rPr>
              <a:t>It does not fear when heat comes; its leaves are always green. It has no worries in a year of drought </a:t>
            </a:r>
            <a:r>
              <a:rPr lang="en-US" sz="4400" dirty="0"/>
              <a:t>and never fails to bear fruit.</a:t>
            </a:r>
          </a:p>
          <a:p>
            <a:r>
              <a:rPr lang="en-US" sz="4400" dirty="0"/>
              <a:t>				Jeremiah 17:7-8</a:t>
            </a:r>
          </a:p>
        </p:txBody>
      </p:sp>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t>https://</a:t>
            </a:r>
            <a:r>
              <a:rPr lang="en-US" sz="1200" dirty="0" err="1"/>
              <a:t>www.biblegateway.com</a:t>
            </a:r>
            <a:r>
              <a:rPr lang="en-US" sz="1200" dirty="0"/>
              <a:t>/blog/2018/10/how-to-live-the-bible-how-will-our-lives-be-better-if-we-understand-the-bible</a:t>
            </a:r>
            <a:r>
              <a:rPr lang="en-US" sz="1200" dirty="0">
                <a:solidFill>
                  <a:schemeClr val="bg1"/>
                </a:solidFill>
              </a:rPr>
              <a:t>/</a:t>
            </a:r>
          </a:p>
        </p:txBody>
      </p:sp>
    </p:spTree>
    <p:extLst>
      <p:ext uri="{BB962C8B-B14F-4D97-AF65-F5344CB8AC3E}">
        <p14:creationId xmlns:p14="http://schemas.microsoft.com/office/powerpoint/2010/main" val="47994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D578B0-2330-F140-914C-57A398EBFA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801"/>
            <a:ext cx="5569527" cy="6844398"/>
          </a:xfrm>
          <a:prstGeom prst="rect">
            <a:avLst/>
          </a:prstGeom>
        </p:spPr>
      </p:pic>
      <p:pic>
        <p:nvPicPr>
          <p:cNvPr id="5" name="Picture 4">
            <a:extLst>
              <a:ext uri="{FF2B5EF4-FFF2-40B4-BE49-F238E27FC236}">
                <a16:creationId xmlns:a16="http://schemas.microsoft.com/office/drawing/2014/main" id="{13264B2A-13E7-1140-835C-038DF7B66DA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9527" y="6801"/>
            <a:ext cx="6622473" cy="6844397"/>
          </a:xfrm>
          <a:prstGeom prst="rect">
            <a:avLst/>
          </a:prstGeom>
        </p:spPr>
      </p:pic>
    </p:spTree>
    <p:extLst>
      <p:ext uri="{BB962C8B-B14F-4D97-AF65-F5344CB8AC3E}">
        <p14:creationId xmlns:p14="http://schemas.microsoft.com/office/powerpoint/2010/main" val="428700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19133-AC7E-DB4B-A4EF-F32A9FFC6F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Tree>
    <p:extLst>
      <p:ext uri="{BB962C8B-B14F-4D97-AF65-F5344CB8AC3E}">
        <p14:creationId xmlns:p14="http://schemas.microsoft.com/office/powerpoint/2010/main" val="350938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19133-AC7E-DB4B-A4EF-F32A9FFC6FE2}"/>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20D627E3-5D71-0849-98AE-4992F48AF8D9}"/>
              </a:ext>
            </a:extLst>
          </p:cNvPr>
          <p:cNvSpPr txBox="1"/>
          <p:nvPr/>
        </p:nvSpPr>
        <p:spPr>
          <a:xfrm>
            <a:off x="4218370" y="3075057"/>
            <a:ext cx="3755259" cy="707886"/>
          </a:xfrm>
          <a:prstGeom prst="rect">
            <a:avLst/>
          </a:prstGeom>
          <a:noFill/>
        </p:spPr>
        <p:txBody>
          <a:bodyPr wrap="none" rtlCol="0">
            <a:spAutoFit/>
          </a:bodyPr>
          <a:lstStyle/>
          <a:p>
            <a:r>
              <a:rPr lang="en-US" sz="4000" dirty="0"/>
              <a:t>Grasp the Gospel</a:t>
            </a:r>
          </a:p>
        </p:txBody>
      </p:sp>
      <p:sp>
        <p:nvSpPr>
          <p:cNvPr id="5" name="TextBox 4">
            <a:extLst>
              <a:ext uri="{FF2B5EF4-FFF2-40B4-BE49-F238E27FC236}">
                <a16:creationId xmlns:a16="http://schemas.microsoft.com/office/drawing/2014/main" id="{12AD213E-3FEF-E948-BD6F-3E837AA0248F}"/>
              </a:ext>
            </a:extLst>
          </p:cNvPr>
          <p:cNvSpPr txBox="1"/>
          <p:nvPr/>
        </p:nvSpPr>
        <p:spPr>
          <a:xfrm>
            <a:off x="1078452" y="752698"/>
            <a:ext cx="2869696" cy="769441"/>
          </a:xfrm>
          <a:prstGeom prst="rect">
            <a:avLst/>
          </a:prstGeom>
          <a:noFill/>
        </p:spPr>
        <p:txBody>
          <a:bodyPr wrap="none" rtlCol="0">
            <a:spAutoFit/>
          </a:bodyPr>
          <a:lstStyle/>
          <a:p>
            <a:r>
              <a:rPr lang="en-US" sz="4400" dirty="0"/>
              <a:t>Principle #4</a:t>
            </a:r>
          </a:p>
        </p:txBody>
      </p:sp>
    </p:spTree>
    <p:extLst>
      <p:ext uri="{BB962C8B-B14F-4D97-AF65-F5344CB8AC3E}">
        <p14:creationId xmlns:p14="http://schemas.microsoft.com/office/powerpoint/2010/main" val="350951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85B2D-2053-7E4E-9296-8F07F60A6C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1336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nship Manual: 3rd Edition: Serge: 9781938267796: Amazon.com: Books">
            <a:extLst>
              <a:ext uri="{FF2B5EF4-FFF2-40B4-BE49-F238E27FC236}">
                <a16:creationId xmlns:a16="http://schemas.microsoft.com/office/drawing/2014/main" id="{612BAE47-5DD9-2845-93D4-F6F49C3785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1621" y="879148"/>
            <a:ext cx="3519736" cy="5307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othy Keller Sermons Podcast by Gospel in Life">
            <a:extLst>
              <a:ext uri="{FF2B5EF4-FFF2-40B4-BE49-F238E27FC236}">
                <a16:creationId xmlns:a16="http://schemas.microsoft.com/office/drawing/2014/main" id="{79FA1AA3-F818-0642-9A58-AE2D3AFA01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2514" y="1879456"/>
            <a:ext cx="3526971" cy="35269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Cycle of Grace - Renovare">
            <a:extLst>
              <a:ext uri="{FF2B5EF4-FFF2-40B4-BE49-F238E27FC236}">
                <a16:creationId xmlns:a16="http://schemas.microsoft.com/office/drawing/2014/main" id="{4CD5293F-D979-D94D-8952-0C59548F5A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09986" y="760021"/>
            <a:ext cx="3730393" cy="533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2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 family adventures – Love, family, friends, and sports in Addis Abeba  Ethiopia">
            <a:extLst>
              <a:ext uri="{FF2B5EF4-FFF2-40B4-BE49-F238E27FC236}">
                <a16:creationId xmlns:a16="http://schemas.microsoft.com/office/drawing/2014/main" id="{0954FB82-4555-0C41-9B52-B7F6DF6B47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7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 family adventures – Love, family, friends, and sports in Addis Abeba  Ethiopia">
            <a:extLst>
              <a:ext uri="{FF2B5EF4-FFF2-40B4-BE49-F238E27FC236}">
                <a16:creationId xmlns:a16="http://schemas.microsoft.com/office/drawing/2014/main" id="{0954FB82-4555-0C41-9B52-B7F6DF6B47D0}"/>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B363A2-1601-B440-910F-E16E98D4FFFD}"/>
              </a:ext>
            </a:extLst>
          </p:cNvPr>
          <p:cNvSpPr txBox="1"/>
          <p:nvPr/>
        </p:nvSpPr>
        <p:spPr>
          <a:xfrm>
            <a:off x="992647" y="3075057"/>
            <a:ext cx="10206705" cy="707886"/>
          </a:xfrm>
          <a:prstGeom prst="rect">
            <a:avLst/>
          </a:prstGeom>
          <a:noFill/>
        </p:spPr>
        <p:txBody>
          <a:bodyPr wrap="none" rtlCol="0">
            <a:spAutoFit/>
          </a:bodyPr>
          <a:lstStyle/>
          <a:p>
            <a:r>
              <a:rPr lang="en-US" sz="4000" dirty="0"/>
              <a:t>“Make yourself smaller and you will be happier”</a:t>
            </a:r>
          </a:p>
        </p:txBody>
      </p:sp>
    </p:spTree>
    <p:extLst>
      <p:ext uri="{BB962C8B-B14F-4D97-AF65-F5344CB8AC3E}">
        <p14:creationId xmlns:p14="http://schemas.microsoft.com/office/powerpoint/2010/main" val="3651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noramio.com/photos/original/13427198.jpg">
            <a:extLst>
              <a:ext uri="{FF2B5EF4-FFF2-40B4-BE49-F238E27FC236}">
                <a16:creationId xmlns:a16="http://schemas.microsoft.com/office/drawing/2014/main" id="{ED4F9A09-5292-F544-83B3-0EE5DCDC9BA6}"/>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890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EBBA3BA-5558-1347-B12A-95DA9F4AE6B2}"/>
              </a:ext>
            </a:extLst>
          </p:cNvPr>
          <p:cNvSpPr txBox="1"/>
          <p:nvPr/>
        </p:nvSpPr>
        <p:spPr>
          <a:xfrm>
            <a:off x="8511569" y="6534113"/>
            <a:ext cx="368043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www.pinterest.com</a:t>
            </a:r>
            <a:r>
              <a:rPr lang="en-US" sz="1200" dirty="0">
                <a:solidFill>
                  <a:schemeClr val="bg1"/>
                </a:solidFill>
              </a:rPr>
              <a:t>/pin/633248397596682454/</a:t>
            </a:r>
          </a:p>
        </p:txBody>
      </p:sp>
      <p:pic>
        <p:nvPicPr>
          <p:cNvPr id="3" name="Picture 2">
            <a:extLst>
              <a:ext uri="{FF2B5EF4-FFF2-40B4-BE49-F238E27FC236}">
                <a16:creationId xmlns:a16="http://schemas.microsoft.com/office/drawing/2014/main" id="{A2ACEA75-6164-CF4A-96DD-00B9192A8D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914" y="2201222"/>
            <a:ext cx="4471390" cy="4471390"/>
          </a:xfrm>
          <a:prstGeom prst="rect">
            <a:avLst/>
          </a:prstGeom>
        </p:spPr>
      </p:pic>
    </p:spTree>
    <p:extLst>
      <p:ext uri="{BB962C8B-B14F-4D97-AF65-F5344CB8AC3E}">
        <p14:creationId xmlns:p14="http://schemas.microsoft.com/office/powerpoint/2010/main" val="221355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noramio.com/photos/original/13427198.jpg">
            <a:extLst>
              <a:ext uri="{FF2B5EF4-FFF2-40B4-BE49-F238E27FC236}">
                <a16:creationId xmlns:a16="http://schemas.microsoft.com/office/drawing/2014/main" id="{ED4F9A09-5292-F544-83B3-0EE5DCDC9BA6}"/>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890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EBBA3BA-5558-1347-B12A-95DA9F4AE6B2}"/>
              </a:ext>
            </a:extLst>
          </p:cNvPr>
          <p:cNvSpPr txBox="1"/>
          <p:nvPr/>
        </p:nvSpPr>
        <p:spPr>
          <a:xfrm>
            <a:off x="8511569" y="6534113"/>
            <a:ext cx="368043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www.pinterest.com</a:t>
            </a:r>
            <a:r>
              <a:rPr lang="en-US" sz="1200" dirty="0">
                <a:solidFill>
                  <a:schemeClr val="bg1"/>
                </a:solidFill>
              </a:rPr>
              <a:t>/pin/633248397596682454/</a:t>
            </a:r>
          </a:p>
        </p:txBody>
      </p:sp>
      <p:pic>
        <p:nvPicPr>
          <p:cNvPr id="3" name="Picture 2">
            <a:extLst>
              <a:ext uri="{FF2B5EF4-FFF2-40B4-BE49-F238E27FC236}">
                <a16:creationId xmlns:a16="http://schemas.microsoft.com/office/drawing/2014/main" id="{A2ACEA75-6164-CF4A-96DD-00B9192A8D39}"/>
              </a:ext>
            </a:extLst>
          </p:cNvPr>
          <p:cNvPicPr>
            <a:picLocks noChangeAspect="1"/>
          </p:cNvPicPr>
          <p:nvPr/>
        </p:nvPicPr>
        <p:blipFill>
          <a:blip r:embed="rId4" cstate="email">
            <a:alphaModFix amt="35000"/>
            <a:extLst>
              <a:ext uri="{28A0092B-C50C-407E-A947-70E740481C1C}">
                <a14:useLocalDpi xmlns:a14="http://schemas.microsoft.com/office/drawing/2010/main"/>
              </a:ext>
            </a:extLst>
          </a:blip>
          <a:stretch>
            <a:fillRect/>
          </a:stretch>
        </p:blipFill>
        <p:spPr>
          <a:xfrm>
            <a:off x="-420914" y="2201222"/>
            <a:ext cx="4471390" cy="4471390"/>
          </a:xfrm>
          <a:prstGeom prst="rect">
            <a:avLst/>
          </a:prstGeom>
        </p:spPr>
      </p:pic>
      <p:sp>
        <p:nvSpPr>
          <p:cNvPr id="6" name="TextBox 5">
            <a:extLst>
              <a:ext uri="{FF2B5EF4-FFF2-40B4-BE49-F238E27FC236}">
                <a16:creationId xmlns:a16="http://schemas.microsoft.com/office/drawing/2014/main" id="{2CF8C8F5-3B25-A541-A07F-311765BBDB37}"/>
              </a:ext>
            </a:extLst>
          </p:cNvPr>
          <p:cNvSpPr txBox="1"/>
          <p:nvPr/>
        </p:nvSpPr>
        <p:spPr>
          <a:xfrm>
            <a:off x="3250770" y="2905780"/>
            <a:ext cx="5690469" cy="769441"/>
          </a:xfrm>
          <a:prstGeom prst="rect">
            <a:avLst/>
          </a:prstGeom>
          <a:noFill/>
        </p:spPr>
        <p:txBody>
          <a:bodyPr wrap="none" rtlCol="0">
            <a:spAutoFit/>
          </a:bodyPr>
          <a:lstStyle/>
          <a:p>
            <a:pPr algn="ctr"/>
            <a:r>
              <a:rPr lang="en-US" sz="4400" dirty="0"/>
              <a:t>“Accept your weakness”</a:t>
            </a:r>
          </a:p>
        </p:txBody>
      </p:sp>
      <p:sp>
        <p:nvSpPr>
          <p:cNvPr id="7" name="TextBox 6">
            <a:extLst>
              <a:ext uri="{FF2B5EF4-FFF2-40B4-BE49-F238E27FC236}">
                <a16:creationId xmlns:a16="http://schemas.microsoft.com/office/drawing/2014/main" id="{9341DF32-BF2F-FA4C-9704-7CDEB691EFA4}"/>
              </a:ext>
            </a:extLst>
          </p:cNvPr>
          <p:cNvSpPr txBox="1"/>
          <p:nvPr/>
        </p:nvSpPr>
        <p:spPr>
          <a:xfrm>
            <a:off x="1078452" y="752698"/>
            <a:ext cx="2869696" cy="769441"/>
          </a:xfrm>
          <a:prstGeom prst="rect">
            <a:avLst/>
          </a:prstGeom>
          <a:noFill/>
        </p:spPr>
        <p:txBody>
          <a:bodyPr wrap="none" rtlCol="0">
            <a:spAutoFit/>
          </a:bodyPr>
          <a:lstStyle/>
          <a:p>
            <a:r>
              <a:rPr lang="en-US" sz="4400" dirty="0"/>
              <a:t>Principle #5</a:t>
            </a:r>
          </a:p>
        </p:txBody>
      </p:sp>
    </p:spTree>
    <p:extLst>
      <p:ext uri="{BB962C8B-B14F-4D97-AF65-F5344CB8AC3E}">
        <p14:creationId xmlns:p14="http://schemas.microsoft.com/office/powerpoint/2010/main" val="2213936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postle Paul and His Times: Christian History Timeline | Christian  History">
            <a:extLst>
              <a:ext uri="{FF2B5EF4-FFF2-40B4-BE49-F238E27FC236}">
                <a16:creationId xmlns:a16="http://schemas.microsoft.com/office/drawing/2014/main" id="{9EBCC2B0-AD6A-C94A-B227-A2E4E891C8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240"/>
            <a:ext cx="12192000" cy="6827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125793-8E70-5B4D-8662-A5B07E653512}"/>
              </a:ext>
            </a:extLst>
          </p:cNvPr>
          <p:cNvSpPr txBox="1"/>
          <p:nvPr/>
        </p:nvSpPr>
        <p:spPr>
          <a:xfrm>
            <a:off x="4658399" y="6565761"/>
            <a:ext cx="753360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www.christianitytoday.com</a:t>
            </a:r>
            <a:r>
              <a:rPr lang="en-US" sz="1200" dirty="0">
                <a:solidFill>
                  <a:schemeClr val="bg1"/>
                </a:solidFill>
              </a:rPr>
              <a:t>/history/issues/issue-47/apostle-</a:t>
            </a:r>
            <a:r>
              <a:rPr lang="en-US" sz="1200" dirty="0" err="1">
                <a:solidFill>
                  <a:schemeClr val="bg1"/>
                </a:solidFill>
              </a:rPr>
              <a:t>paul</a:t>
            </a:r>
            <a:r>
              <a:rPr lang="en-US" sz="1200" dirty="0">
                <a:solidFill>
                  <a:schemeClr val="bg1"/>
                </a:solidFill>
              </a:rPr>
              <a:t>-and-his-times-</a:t>
            </a:r>
            <a:r>
              <a:rPr lang="en-US" sz="1200" dirty="0" err="1">
                <a:solidFill>
                  <a:schemeClr val="bg1"/>
                </a:solidFill>
              </a:rPr>
              <a:t>christian</a:t>
            </a:r>
            <a:r>
              <a:rPr lang="en-US" sz="1200" dirty="0">
                <a:solidFill>
                  <a:schemeClr val="bg1"/>
                </a:solidFill>
              </a:rPr>
              <a:t>-history-</a:t>
            </a:r>
            <a:r>
              <a:rPr lang="en-US" sz="1200" dirty="0" err="1">
                <a:solidFill>
                  <a:schemeClr val="bg1"/>
                </a:solidFill>
              </a:rPr>
              <a:t>timeline.html</a:t>
            </a:r>
            <a:endParaRPr lang="en-US" sz="1200" dirty="0">
              <a:solidFill>
                <a:schemeClr val="bg1"/>
              </a:solidFill>
            </a:endParaRPr>
          </a:p>
        </p:txBody>
      </p:sp>
    </p:spTree>
    <p:extLst>
      <p:ext uri="{BB962C8B-B14F-4D97-AF65-F5344CB8AC3E}">
        <p14:creationId xmlns:p14="http://schemas.microsoft.com/office/powerpoint/2010/main" val="3858963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noramio.com/photos/original/13427198.jpg">
            <a:extLst>
              <a:ext uri="{FF2B5EF4-FFF2-40B4-BE49-F238E27FC236}">
                <a16:creationId xmlns:a16="http://schemas.microsoft.com/office/drawing/2014/main" id="{ED4F9A09-5292-F544-83B3-0EE5DCDC9BA6}"/>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890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EBBA3BA-5558-1347-B12A-95DA9F4AE6B2}"/>
              </a:ext>
            </a:extLst>
          </p:cNvPr>
          <p:cNvSpPr txBox="1"/>
          <p:nvPr/>
        </p:nvSpPr>
        <p:spPr>
          <a:xfrm>
            <a:off x="8511569" y="6534113"/>
            <a:ext cx="368043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www.pinterest.com</a:t>
            </a:r>
            <a:r>
              <a:rPr lang="en-US" sz="1200" dirty="0">
                <a:solidFill>
                  <a:schemeClr val="bg1"/>
                </a:solidFill>
              </a:rPr>
              <a:t>/pin/633248397596682454/</a:t>
            </a:r>
          </a:p>
        </p:txBody>
      </p:sp>
      <p:pic>
        <p:nvPicPr>
          <p:cNvPr id="3" name="Picture 2">
            <a:extLst>
              <a:ext uri="{FF2B5EF4-FFF2-40B4-BE49-F238E27FC236}">
                <a16:creationId xmlns:a16="http://schemas.microsoft.com/office/drawing/2014/main" id="{A2ACEA75-6164-CF4A-96DD-00B9192A8D39}"/>
              </a:ext>
            </a:extLst>
          </p:cNvPr>
          <p:cNvPicPr>
            <a:picLocks noChangeAspect="1"/>
          </p:cNvPicPr>
          <p:nvPr/>
        </p:nvPicPr>
        <p:blipFill>
          <a:blip r:embed="rId4" cstate="email">
            <a:alphaModFix amt="35000"/>
            <a:extLst>
              <a:ext uri="{28A0092B-C50C-407E-A947-70E740481C1C}">
                <a14:useLocalDpi xmlns:a14="http://schemas.microsoft.com/office/drawing/2010/main"/>
              </a:ext>
            </a:extLst>
          </a:blip>
          <a:stretch>
            <a:fillRect/>
          </a:stretch>
        </p:blipFill>
        <p:spPr>
          <a:xfrm>
            <a:off x="-420914" y="2201222"/>
            <a:ext cx="4471390" cy="4471390"/>
          </a:xfrm>
          <a:prstGeom prst="rect">
            <a:avLst/>
          </a:prstGeom>
        </p:spPr>
      </p:pic>
      <p:sp>
        <p:nvSpPr>
          <p:cNvPr id="8" name="TextBox 7">
            <a:extLst>
              <a:ext uri="{FF2B5EF4-FFF2-40B4-BE49-F238E27FC236}">
                <a16:creationId xmlns:a16="http://schemas.microsoft.com/office/drawing/2014/main" id="{E084A80B-6802-864D-B98A-A07505603B18}"/>
              </a:ext>
            </a:extLst>
          </p:cNvPr>
          <p:cNvSpPr txBox="1"/>
          <p:nvPr/>
        </p:nvSpPr>
        <p:spPr>
          <a:xfrm>
            <a:off x="4022844" y="2905780"/>
            <a:ext cx="4262001" cy="769441"/>
          </a:xfrm>
          <a:prstGeom prst="rect">
            <a:avLst/>
          </a:prstGeom>
          <a:noFill/>
        </p:spPr>
        <p:txBody>
          <a:bodyPr wrap="none" rtlCol="0">
            <a:spAutoFit/>
          </a:bodyPr>
          <a:lstStyle/>
          <a:p>
            <a:pPr algn="ctr"/>
            <a:r>
              <a:rPr lang="en-US" sz="4400" dirty="0"/>
              <a:t>“Tend your roots”</a:t>
            </a:r>
          </a:p>
        </p:txBody>
      </p:sp>
      <p:sp>
        <p:nvSpPr>
          <p:cNvPr id="10" name="TextBox 9">
            <a:extLst>
              <a:ext uri="{FF2B5EF4-FFF2-40B4-BE49-F238E27FC236}">
                <a16:creationId xmlns:a16="http://schemas.microsoft.com/office/drawing/2014/main" id="{E2B64BD9-3FEE-8743-A74B-0BF8A8BE174B}"/>
              </a:ext>
            </a:extLst>
          </p:cNvPr>
          <p:cNvSpPr txBox="1"/>
          <p:nvPr/>
        </p:nvSpPr>
        <p:spPr>
          <a:xfrm>
            <a:off x="1078452" y="752698"/>
            <a:ext cx="2869696" cy="769441"/>
          </a:xfrm>
          <a:prstGeom prst="rect">
            <a:avLst/>
          </a:prstGeom>
          <a:noFill/>
        </p:spPr>
        <p:txBody>
          <a:bodyPr wrap="none" rtlCol="0">
            <a:spAutoFit/>
          </a:bodyPr>
          <a:lstStyle/>
          <a:p>
            <a:r>
              <a:rPr lang="en-US" sz="4400" dirty="0"/>
              <a:t>Principle #6</a:t>
            </a:r>
          </a:p>
        </p:txBody>
      </p:sp>
    </p:spTree>
    <p:extLst>
      <p:ext uri="{BB962C8B-B14F-4D97-AF65-F5344CB8AC3E}">
        <p14:creationId xmlns:p14="http://schemas.microsoft.com/office/powerpoint/2010/main" val="175371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E7A271-B0EE-0547-A6F7-A17EB3BE40B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88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www.biblegateway.com</a:t>
            </a:r>
            <a:r>
              <a:rPr lang="en-US" sz="1200" dirty="0">
                <a:solidFill>
                  <a:schemeClr val="bg1"/>
                </a:solidFill>
              </a:rPr>
              <a:t>/blog/2018/10/how-to-live-the-bible-how-will-our-lives-be-better-if-we-understand-the-bible/</a:t>
            </a:r>
          </a:p>
        </p:txBody>
      </p:sp>
    </p:spTree>
    <p:extLst>
      <p:ext uri="{BB962C8B-B14F-4D97-AF65-F5344CB8AC3E}">
        <p14:creationId xmlns:p14="http://schemas.microsoft.com/office/powerpoint/2010/main" val="3192760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www.biblegateway.com</a:t>
            </a:r>
            <a:r>
              <a:rPr lang="en-US" sz="1200" dirty="0">
                <a:solidFill>
                  <a:schemeClr val="bg1"/>
                </a:solidFill>
              </a:rPr>
              <a:t>/blog/2018/10/how-to-live-the-bible-how-will-our-lives-be-better-if-we-understand-the-bible/</a:t>
            </a:r>
          </a:p>
        </p:txBody>
      </p:sp>
      <p:sp>
        <p:nvSpPr>
          <p:cNvPr id="4" name="TextBox 3">
            <a:extLst>
              <a:ext uri="{FF2B5EF4-FFF2-40B4-BE49-F238E27FC236}">
                <a16:creationId xmlns:a16="http://schemas.microsoft.com/office/drawing/2014/main" id="{CE9C7D2F-C246-9A40-8906-964170861157}"/>
              </a:ext>
            </a:extLst>
          </p:cNvPr>
          <p:cNvSpPr txBox="1"/>
          <p:nvPr/>
        </p:nvSpPr>
        <p:spPr>
          <a:xfrm>
            <a:off x="395341" y="474345"/>
            <a:ext cx="11649021" cy="5632311"/>
          </a:xfrm>
          <a:prstGeom prst="rect">
            <a:avLst/>
          </a:prstGeom>
          <a:noFill/>
        </p:spPr>
        <p:txBody>
          <a:bodyPr wrap="square" rtlCol="0">
            <a:spAutoFit/>
          </a:bodyPr>
          <a:lstStyle/>
          <a:p>
            <a:r>
              <a:rPr lang="en-US" sz="4000" dirty="0"/>
              <a:t>#1: Embrace the people, language and culture</a:t>
            </a:r>
          </a:p>
          <a:p>
            <a:r>
              <a:rPr lang="en-US" sz="4000" dirty="0"/>
              <a:t>#2: Realize your God-given passion</a:t>
            </a:r>
          </a:p>
          <a:p>
            <a:r>
              <a:rPr lang="en-US" sz="4000" dirty="0"/>
              <a:t>#3: Integrate your faith and your practice</a:t>
            </a:r>
          </a:p>
          <a:p>
            <a:r>
              <a:rPr lang="en-US" sz="4000" dirty="0"/>
              <a:t>#4:</a:t>
            </a:r>
            <a:r>
              <a:rPr lang="en-US" sz="4000" dirty="0">
                <a:solidFill>
                  <a:srgbClr val="FF0000"/>
                </a:solidFill>
              </a:rPr>
              <a:t> Grasp the gospel</a:t>
            </a:r>
          </a:p>
          <a:p>
            <a:r>
              <a:rPr lang="en-US" sz="4000" dirty="0"/>
              <a:t>#5: Accept your weakness</a:t>
            </a:r>
          </a:p>
          <a:p>
            <a:r>
              <a:rPr lang="en-US" sz="4000" dirty="0"/>
              <a:t>#6: Tend your roots</a:t>
            </a:r>
          </a:p>
          <a:p>
            <a:pPr algn="ctr"/>
            <a:endParaRPr lang="en-US" sz="4000" dirty="0"/>
          </a:p>
          <a:p>
            <a:pPr algn="ctr"/>
            <a:r>
              <a:rPr lang="en-US" sz="4000" dirty="0"/>
              <a:t>In what ways are you thriving/not thriving now?</a:t>
            </a:r>
          </a:p>
          <a:p>
            <a:pPr algn="ctr"/>
            <a:r>
              <a:rPr lang="en-US" sz="4000" dirty="0"/>
              <a:t>What is God saying to you about thriving?</a:t>
            </a:r>
          </a:p>
        </p:txBody>
      </p:sp>
    </p:spTree>
    <p:extLst>
      <p:ext uri="{BB962C8B-B14F-4D97-AF65-F5344CB8AC3E}">
        <p14:creationId xmlns:p14="http://schemas.microsoft.com/office/powerpoint/2010/main" val="338754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Live the Bible — How Will Our Lives Be Better If We Understand the  Bible? - Bible Gateway Blog">
            <a:extLst>
              <a:ext uri="{FF2B5EF4-FFF2-40B4-BE49-F238E27FC236}">
                <a16:creationId xmlns:a16="http://schemas.microsoft.com/office/drawing/2014/main" id="{40985BCC-3545-3147-85F9-DE48EFE3F355}"/>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D1F851-25B0-AB4B-B937-25E2827C3D19}"/>
              </a:ext>
            </a:extLst>
          </p:cNvPr>
          <p:cNvSpPr txBox="1"/>
          <p:nvPr/>
        </p:nvSpPr>
        <p:spPr>
          <a:xfrm>
            <a:off x="4173779" y="6581001"/>
            <a:ext cx="801822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www.biblegateway.com</a:t>
            </a:r>
            <a:r>
              <a:rPr lang="en-US" sz="1200" dirty="0">
                <a:solidFill>
                  <a:schemeClr val="bg1"/>
                </a:solidFill>
              </a:rPr>
              <a:t>/blog/2018/10/how-to-live-the-bible-how-will-our-lives-be-better-if-we-understand-the-bible/</a:t>
            </a:r>
          </a:p>
        </p:txBody>
      </p:sp>
      <p:sp>
        <p:nvSpPr>
          <p:cNvPr id="4" name="TextBox 3">
            <a:extLst>
              <a:ext uri="{FF2B5EF4-FFF2-40B4-BE49-F238E27FC236}">
                <a16:creationId xmlns:a16="http://schemas.microsoft.com/office/drawing/2014/main" id="{CE9C7D2F-C246-9A40-8906-964170861157}"/>
              </a:ext>
            </a:extLst>
          </p:cNvPr>
          <p:cNvSpPr txBox="1"/>
          <p:nvPr/>
        </p:nvSpPr>
        <p:spPr>
          <a:xfrm>
            <a:off x="3436170" y="3217545"/>
            <a:ext cx="5319659" cy="707886"/>
          </a:xfrm>
          <a:prstGeom prst="rect">
            <a:avLst/>
          </a:prstGeom>
          <a:noFill/>
        </p:spPr>
        <p:txBody>
          <a:bodyPr wrap="square" rtlCol="0">
            <a:spAutoFit/>
          </a:bodyPr>
          <a:lstStyle/>
          <a:p>
            <a:r>
              <a:rPr lang="en-US" sz="4000" dirty="0" err="1"/>
              <a:t>mark.topazian@sim.org</a:t>
            </a:r>
            <a:endParaRPr lang="en-US" sz="4000" dirty="0"/>
          </a:p>
        </p:txBody>
      </p:sp>
    </p:spTree>
    <p:extLst>
      <p:ext uri="{BB962C8B-B14F-4D97-AF65-F5344CB8AC3E}">
        <p14:creationId xmlns:p14="http://schemas.microsoft.com/office/powerpoint/2010/main" val="108056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 family adventures – Love, family, friends, and sports in Addis Abeba  Ethiopia">
            <a:extLst>
              <a:ext uri="{FF2B5EF4-FFF2-40B4-BE49-F238E27FC236}">
                <a16:creationId xmlns:a16="http://schemas.microsoft.com/office/drawing/2014/main" id="{0954FB82-4555-0C41-9B52-B7F6DF6B47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38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 family adventures – Love, family, friends, and sports in Addis Abeba  Ethiopia">
            <a:extLst>
              <a:ext uri="{FF2B5EF4-FFF2-40B4-BE49-F238E27FC236}">
                <a16:creationId xmlns:a16="http://schemas.microsoft.com/office/drawing/2014/main" id="{0954FB82-4555-0C41-9B52-B7F6DF6B47D0}"/>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041497-E7B0-2443-86A7-83C0710B958D}"/>
              </a:ext>
            </a:extLst>
          </p:cNvPr>
          <p:cNvSpPr txBox="1"/>
          <p:nvPr/>
        </p:nvSpPr>
        <p:spPr>
          <a:xfrm>
            <a:off x="662725" y="3037478"/>
            <a:ext cx="10476329" cy="769441"/>
          </a:xfrm>
          <a:prstGeom prst="rect">
            <a:avLst/>
          </a:prstGeom>
          <a:noFill/>
        </p:spPr>
        <p:txBody>
          <a:bodyPr wrap="none" rtlCol="0">
            <a:spAutoFit/>
          </a:bodyPr>
          <a:lstStyle/>
          <a:p>
            <a:r>
              <a:rPr lang="en-US" sz="4400" dirty="0"/>
              <a:t>“Embrace the people, language and culture”</a:t>
            </a:r>
          </a:p>
        </p:txBody>
      </p:sp>
      <p:sp>
        <p:nvSpPr>
          <p:cNvPr id="4" name="TextBox 3">
            <a:extLst>
              <a:ext uri="{FF2B5EF4-FFF2-40B4-BE49-F238E27FC236}">
                <a16:creationId xmlns:a16="http://schemas.microsoft.com/office/drawing/2014/main" id="{7E288438-A2B2-3849-942D-833970FDBCD9}"/>
              </a:ext>
            </a:extLst>
          </p:cNvPr>
          <p:cNvSpPr txBox="1"/>
          <p:nvPr/>
        </p:nvSpPr>
        <p:spPr>
          <a:xfrm>
            <a:off x="1078452" y="752698"/>
            <a:ext cx="2869696" cy="769441"/>
          </a:xfrm>
          <a:prstGeom prst="rect">
            <a:avLst/>
          </a:prstGeom>
          <a:noFill/>
        </p:spPr>
        <p:txBody>
          <a:bodyPr wrap="none" rtlCol="0">
            <a:spAutoFit/>
          </a:bodyPr>
          <a:lstStyle/>
          <a:p>
            <a:r>
              <a:rPr lang="en-US" sz="4400" dirty="0"/>
              <a:t>Principle #1</a:t>
            </a:r>
          </a:p>
        </p:txBody>
      </p:sp>
    </p:spTree>
    <p:extLst>
      <p:ext uri="{BB962C8B-B14F-4D97-AF65-F5344CB8AC3E}">
        <p14:creationId xmlns:p14="http://schemas.microsoft.com/office/powerpoint/2010/main" val="614977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2CEB2EF-0E2D-7841-8038-861B634DD24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0781" y="562565"/>
            <a:ext cx="3722344" cy="57328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Culture Map: Breaking Through the Invisible Boundaries of Global Business by [Erin Meyer]">
            <a:extLst>
              <a:ext uri="{FF2B5EF4-FFF2-40B4-BE49-F238E27FC236}">
                <a16:creationId xmlns:a16="http://schemas.microsoft.com/office/drawing/2014/main" id="{511C0F3D-7271-E143-9150-15983C87F9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2901" y="642681"/>
            <a:ext cx="3719512" cy="56527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RISTIAN GLOBAL HEALTH IN PERSPECTIVE">
            <a:extLst>
              <a:ext uri="{FF2B5EF4-FFF2-40B4-BE49-F238E27FC236}">
                <a16:creationId xmlns:a16="http://schemas.microsoft.com/office/drawing/2014/main" id="{32C2B826-4830-274B-8FF4-1B09F765AED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084" y="2709862"/>
            <a:ext cx="41529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0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ll family adventures – Love, family, friends, and sports in Addis Abeba  Ethiopia">
            <a:extLst>
              <a:ext uri="{FF2B5EF4-FFF2-40B4-BE49-F238E27FC236}">
                <a16:creationId xmlns:a16="http://schemas.microsoft.com/office/drawing/2014/main" id="{0954FB82-4555-0C41-9B52-B7F6DF6B47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41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anoramio.com/photos/original/13427198.jpg">
            <a:extLst>
              <a:ext uri="{FF2B5EF4-FFF2-40B4-BE49-F238E27FC236}">
                <a16:creationId xmlns:a16="http://schemas.microsoft.com/office/drawing/2014/main" id="{ED4F9A09-5292-F544-83B3-0EE5DCDC9BA6}"/>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8906"/>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EBBA3BA-5558-1347-B12A-95DA9F4AE6B2}"/>
              </a:ext>
            </a:extLst>
          </p:cNvPr>
          <p:cNvSpPr txBox="1"/>
          <p:nvPr/>
        </p:nvSpPr>
        <p:spPr>
          <a:xfrm>
            <a:off x="8511569" y="6534113"/>
            <a:ext cx="3680431"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www.pinterest.com</a:t>
            </a:r>
            <a:r>
              <a:rPr lang="en-US" sz="1200" dirty="0">
                <a:solidFill>
                  <a:schemeClr val="bg1"/>
                </a:solidFill>
              </a:rPr>
              <a:t>/pin/633248397596682454/</a:t>
            </a:r>
          </a:p>
        </p:txBody>
      </p:sp>
      <p:pic>
        <p:nvPicPr>
          <p:cNvPr id="3" name="Picture 2">
            <a:extLst>
              <a:ext uri="{FF2B5EF4-FFF2-40B4-BE49-F238E27FC236}">
                <a16:creationId xmlns:a16="http://schemas.microsoft.com/office/drawing/2014/main" id="{A2ACEA75-6164-CF4A-96DD-00B9192A8D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914" y="2201222"/>
            <a:ext cx="4471390" cy="4471390"/>
          </a:xfrm>
          <a:prstGeom prst="rect">
            <a:avLst/>
          </a:prstGeom>
        </p:spPr>
      </p:pic>
    </p:spTree>
    <p:extLst>
      <p:ext uri="{BB962C8B-B14F-4D97-AF65-F5344CB8AC3E}">
        <p14:creationId xmlns:p14="http://schemas.microsoft.com/office/powerpoint/2010/main" val="31804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Fun, Event, Team, Happy, Vacation, Smile, Gesture, ">
            <a:extLst>
              <a:ext uri="{FF2B5EF4-FFF2-40B4-BE49-F238E27FC236}">
                <a16:creationId xmlns:a16="http://schemas.microsoft.com/office/drawing/2014/main" id="{AFD025AD-E285-754E-A887-BA35310465E9}"/>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05E1C7-A4E9-7C42-86E3-8B8AD631F879}"/>
              </a:ext>
            </a:extLst>
          </p:cNvPr>
          <p:cNvSpPr txBox="1"/>
          <p:nvPr/>
        </p:nvSpPr>
        <p:spPr>
          <a:xfrm>
            <a:off x="6478063" y="6581001"/>
            <a:ext cx="5713937" cy="276999"/>
          </a:xfrm>
          <a:prstGeom prst="rect">
            <a:avLst/>
          </a:prstGeom>
          <a:noFill/>
        </p:spPr>
        <p:txBody>
          <a:bodyPr wrap="none" rtlCol="0">
            <a:spAutoFit/>
          </a:bodyPr>
          <a:lstStyle/>
          <a:p>
            <a:r>
              <a:rPr lang="en-US" sz="1200" dirty="0">
                <a:solidFill>
                  <a:schemeClr val="bg1"/>
                </a:solidFill>
              </a:rPr>
              <a:t>https://</a:t>
            </a:r>
            <a:r>
              <a:rPr lang="en-US" sz="1200" dirty="0" err="1">
                <a:solidFill>
                  <a:schemeClr val="bg1"/>
                </a:solidFill>
              </a:rPr>
              <a:t>www.runnersworld.com</a:t>
            </a:r>
            <a:r>
              <a:rPr lang="en-US" sz="1200" dirty="0">
                <a:solidFill>
                  <a:schemeClr val="bg1"/>
                </a:solidFill>
              </a:rPr>
              <a:t>/runners-stories/a21566047/in-chariots-of-fire-they-ran/</a:t>
            </a:r>
          </a:p>
        </p:txBody>
      </p:sp>
      <p:sp>
        <p:nvSpPr>
          <p:cNvPr id="5" name="TextBox 4">
            <a:extLst>
              <a:ext uri="{FF2B5EF4-FFF2-40B4-BE49-F238E27FC236}">
                <a16:creationId xmlns:a16="http://schemas.microsoft.com/office/drawing/2014/main" id="{6EBF8262-3328-2B40-B9C5-CE7BB5E7DA98}"/>
              </a:ext>
            </a:extLst>
          </p:cNvPr>
          <p:cNvSpPr txBox="1"/>
          <p:nvPr/>
        </p:nvSpPr>
        <p:spPr>
          <a:xfrm>
            <a:off x="2221125" y="2905780"/>
            <a:ext cx="7980583" cy="769441"/>
          </a:xfrm>
          <a:prstGeom prst="rect">
            <a:avLst/>
          </a:prstGeom>
          <a:noFill/>
        </p:spPr>
        <p:txBody>
          <a:bodyPr wrap="none" rtlCol="0">
            <a:spAutoFit/>
          </a:bodyPr>
          <a:lstStyle/>
          <a:p>
            <a:r>
              <a:rPr lang="en-US" sz="4400" dirty="0"/>
              <a:t>“Realize your God-given passion”</a:t>
            </a:r>
          </a:p>
        </p:txBody>
      </p:sp>
      <p:sp>
        <p:nvSpPr>
          <p:cNvPr id="6" name="TextBox 5">
            <a:extLst>
              <a:ext uri="{FF2B5EF4-FFF2-40B4-BE49-F238E27FC236}">
                <a16:creationId xmlns:a16="http://schemas.microsoft.com/office/drawing/2014/main" id="{974A53FA-E183-0C41-967B-3B122449EB3F}"/>
              </a:ext>
            </a:extLst>
          </p:cNvPr>
          <p:cNvSpPr txBox="1"/>
          <p:nvPr/>
        </p:nvSpPr>
        <p:spPr>
          <a:xfrm>
            <a:off x="1078452" y="752698"/>
            <a:ext cx="2869696" cy="769441"/>
          </a:xfrm>
          <a:prstGeom prst="rect">
            <a:avLst/>
          </a:prstGeom>
          <a:noFill/>
        </p:spPr>
        <p:txBody>
          <a:bodyPr wrap="none" rtlCol="0">
            <a:spAutoFit/>
          </a:bodyPr>
          <a:lstStyle/>
          <a:p>
            <a:r>
              <a:rPr lang="en-US" sz="4400" dirty="0"/>
              <a:t>Principle #2</a:t>
            </a:r>
          </a:p>
        </p:txBody>
      </p:sp>
    </p:spTree>
    <p:extLst>
      <p:ext uri="{BB962C8B-B14F-4D97-AF65-F5344CB8AC3E}">
        <p14:creationId xmlns:p14="http://schemas.microsoft.com/office/powerpoint/2010/main" val="2656966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5458</TotalTime>
  <Words>3853</Words>
  <Application>Microsoft Macintosh PowerPoint</Application>
  <PresentationFormat>Widescreen</PresentationFormat>
  <Paragraphs>246</Paragraphs>
  <Slides>32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Topazian, Mark</dc:creator>
  <cp:lastModifiedBy>Topazian, Mark</cp:lastModifiedBy>
  <cp:revision>161</cp:revision>
  <dcterms:created xsi:type="dcterms:W3CDTF">2021-09-10T15:19:14Z</dcterms:created>
  <dcterms:modified xsi:type="dcterms:W3CDTF">2021-11-13T12:48:52Z</dcterms:modified>
</cp:coreProperties>
</file>