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61"/>
  </p:notesMasterIdLst>
  <p:handoutMasterIdLst>
    <p:handoutMasterId r:id="rId62"/>
  </p:handoutMasterIdLst>
  <p:sldIdLst>
    <p:sldId id="257" r:id="rId3"/>
    <p:sldId id="258" r:id="rId4"/>
    <p:sldId id="296" r:id="rId5"/>
    <p:sldId id="387" r:id="rId6"/>
    <p:sldId id="341" r:id="rId7"/>
    <p:sldId id="355" r:id="rId8"/>
    <p:sldId id="331" r:id="rId9"/>
    <p:sldId id="369" r:id="rId10"/>
    <p:sldId id="386" r:id="rId11"/>
    <p:sldId id="359" r:id="rId12"/>
    <p:sldId id="348" r:id="rId13"/>
    <p:sldId id="329" r:id="rId14"/>
    <p:sldId id="350" r:id="rId15"/>
    <p:sldId id="384" r:id="rId16"/>
    <p:sldId id="352" r:id="rId17"/>
    <p:sldId id="347" r:id="rId18"/>
    <p:sldId id="340" r:id="rId19"/>
    <p:sldId id="349" r:id="rId20"/>
    <p:sldId id="344" r:id="rId21"/>
    <p:sldId id="346" r:id="rId22"/>
    <p:sldId id="360" r:id="rId23"/>
    <p:sldId id="333" r:id="rId24"/>
    <p:sldId id="385" r:id="rId25"/>
    <p:sldId id="284" r:id="rId26"/>
    <p:sldId id="264" r:id="rId27"/>
    <p:sldId id="260" r:id="rId28"/>
    <p:sldId id="283" r:id="rId29"/>
    <p:sldId id="314" r:id="rId30"/>
    <p:sldId id="305" r:id="rId31"/>
    <p:sldId id="272" r:id="rId32"/>
    <p:sldId id="327" r:id="rId33"/>
    <p:sldId id="321" r:id="rId34"/>
    <p:sldId id="328" r:id="rId35"/>
    <p:sldId id="388" r:id="rId36"/>
    <p:sldId id="308" r:id="rId37"/>
    <p:sldId id="309" r:id="rId38"/>
    <p:sldId id="322" r:id="rId39"/>
    <p:sldId id="334" r:id="rId40"/>
    <p:sldId id="285" r:id="rId41"/>
    <p:sldId id="287" r:id="rId42"/>
    <p:sldId id="291" r:id="rId43"/>
    <p:sldId id="316" r:id="rId44"/>
    <p:sldId id="278" r:id="rId45"/>
    <p:sldId id="277" r:id="rId46"/>
    <p:sldId id="295" r:id="rId47"/>
    <p:sldId id="280" r:id="rId48"/>
    <p:sldId id="281" r:id="rId49"/>
    <p:sldId id="363" r:id="rId50"/>
    <p:sldId id="364" r:id="rId51"/>
    <p:sldId id="378" r:id="rId52"/>
    <p:sldId id="318" r:id="rId53"/>
    <p:sldId id="259" r:id="rId54"/>
    <p:sldId id="389" r:id="rId55"/>
    <p:sldId id="381" r:id="rId56"/>
    <p:sldId id="383" r:id="rId57"/>
    <p:sldId id="382" r:id="rId58"/>
    <p:sldId id="335" r:id="rId59"/>
    <p:sldId id="380" r:id="rId60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884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5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0BFF836-7A35-49AC-9526-F2FF05077DF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1CC109F3-36BE-481E-8028-CB0C67854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07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C076A5BA-8954-4194-A472-1F313D0BCD93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4D371134-FAF9-4388-BA7B-FF57558B9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95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33599"/>
            <a:ext cx="9144000" cy="1648201"/>
          </a:xfrm>
          <a:prstGeom prst="rect">
            <a:avLst/>
          </a:prstGeom>
        </p:spPr>
      </p:pic>
      <p:pic>
        <p:nvPicPr>
          <p:cNvPr id="8" name="Picture 3" descr="M:\Mandi's Project Files\Website\Issues and Ethics Pages\Human Trafficking\NEW Thumbnail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356" y="1676400"/>
            <a:ext cx="3263590" cy="282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:\Logos\CMDA Logos\CMDA logo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194" y="191668"/>
            <a:ext cx="1873405" cy="65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243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2B1AA5-CFA1-4F75-ABC5-DED90AFFA5AB}" type="datetimeFigureOut">
              <a:rPr lang="en-US">
                <a:solidFill>
                  <a:prstClr val="black"/>
                </a:solidFill>
              </a:rPr>
              <a:pPr/>
              <a:t>11/8/2012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C8E4D1-B457-4F9C-9E17-BC49C17D64E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02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2B1AA5-CFA1-4F75-ABC5-DED90AFFA5AB}" type="datetimeFigureOut">
              <a:rPr lang="en-US">
                <a:solidFill>
                  <a:prstClr val="black"/>
                </a:solidFill>
              </a:rPr>
              <a:pPr/>
              <a:t>11/8/2012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C8E4D1-B457-4F9C-9E17-BC49C17D64E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767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A18457D-1282-3A48-9214-032EFBD134A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364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1197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198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09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986566A-31AC-074F-9B81-9B07CC40DEB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72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076618-BD7D-9B47-B8F7-9D371349616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234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F15010-E585-8F49-9456-78CC2C69A1B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391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57538-EA38-D746-848B-F85146B700C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51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748CA0-C607-2D4D-A8B7-6151E8EEC76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581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D30404-9BB5-E74C-A0AD-3E68CE4C434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88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ECF42C-0C54-C64F-A9E3-F1DCDD6FD0D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107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2B1AA5-CFA1-4F75-ABC5-DED90AFFA5AB}" type="datetimeFigureOut">
              <a:rPr lang="en-US" smtClean="0">
                <a:solidFill>
                  <a:prstClr val="white"/>
                </a:solidFill>
              </a:rPr>
              <a:pPr/>
              <a:t>11/8/2012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C8E4D1-B457-4F9C-9E17-BC49C17D64E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0911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1D97BB-B59B-244F-9A28-EFBD2F52865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373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BF64AD-E67B-AA47-8D20-1AF7757A90A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990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DC58DE-75C0-5240-909F-04C6BC17EAC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918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E37755-EDC5-6C47-8A5F-913CB61FB2A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285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B5A2F-F6C5-D249-B743-69A6DCE619B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7297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8457D-1282-3A48-9214-032EFBD134A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0131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441CF9-B27F-5944-8C0F-2232CE7AA31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1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D895D-0AAE-3B48-9401-AA65004A849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69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2B1AA5-CFA1-4F75-ABC5-DED90AFFA5AB}" type="datetimeFigureOut">
              <a:rPr lang="en-US">
                <a:solidFill>
                  <a:prstClr val="black"/>
                </a:solidFill>
              </a:rPr>
              <a:pPr/>
              <a:t>11/8/2012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C8E4D1-B457-4F9C-9E17-BC49C17D64E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621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2B1AA5-CFA1-4F75-ABC5-DED90AFFA5AB}" type="datetimeFigureOut">
              <a:rPr lang="en-US">
                <a:solidFill>
                  <a:prstClr val="black"/>
                </a:solidFill>
              </a:rPr>
              <a:pPr/>
              <a:t>11/8/2012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C8E4D1-B457-4F9C-9E17-BC49C17D64E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34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2B1AA5-CFA1-4F75-ABC5-DED90AFFA5AB}" type="datetimeFigureOut">
              <a:rPr lang="en-US">
                <a:solidFill>
                  <a:prstClr val="black"/>
                </a:solidFill>
              </a:rPr>
              <a:pPr/>
              <a:t>11/8/2012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C8E4D1-B457-4F9C-9E17-BC49C17D64E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14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2B1AA5-CFA1-4F75-ABC5-DED90AFFA5AB}" type="datetimeFigureOut">
              <a:rPr lang="en-US">
                <a:solidFill>
                  <a:prstClr val="black"/>
                </a:solidFill>
              </a:rPr>
              <a:pPr/>
              <a:t>11/8/2012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C8E4D1-B457-4F9C-9E17-BC49C17D64E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156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2B1AA5-CFA1-4F75-ABC5-DED90AFFA5AB}" type="datetimeFigureOut">
              <a:rPr lang="en-US">
                <a:solidFill>
                  <a:prstClr val="black"/>
                </a:solidFill>
              </a:rPr>
              <a:pPr/>
              <a:t>11/8/2012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C8E4D1-B457-4F9C-9E17-BC49C17D64E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69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2B1AA5-CFA1-4F75-ABC5-DED90AFFA5AB}" type="datetimeFigureOut">
              <a:rPr lang="en-US">
                <a:solidFill>
                  <a:prstClr val="black"/>
                </a:solidFill>
              </a:rPr>
              <a:pPr/>
              <a:t>11/8/2012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C8E4D1-B457-4F9C-9E17-BC49C17D64E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62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2B1AA5-CFA1-4F75-ABC5-DED90AFFA5AB}" type="datetimeFigureOut">
              <a:rPr lang="en-US">
                <a:solidFill>
                  <a:prstClr val="black"/>
                </a:solidFill>
              </a:rPr>
              <a:pPr/>
              <a:t>11/8/2012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C8E4D1-B457-4F9C-9E17-BC49C17D64E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029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733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3" descr="M:\Mandi's Project Files\Website\Issues and Ethics Pages\Human Trafficking\NEW Thumbnail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10517"/>
            <a:ext cx="993983" cy="88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:\Logos\CMDA Logos\CMDA logo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78" y="5974665"/>
            <a:ext cx="1873405" cy="65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80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8EA373-5C18-DE45-A0FB-71D787BA888F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1095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1095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1095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1095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1095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095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095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1095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09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095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11339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09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09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09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09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09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09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09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09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533400"/>
            <a:ext cx="46277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Multi-Disciplinary Care for the Trafficked Victim </a:t>
            </a:r>
            <a:endParaRPr lang="en-US" sz="4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3124200"/>
            <a:ext cx="4475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Clydette</a:t>
            </a:r>
            <a:r>
              <a:rPr lang="en-US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Powell, MD, </a:t>
            </a:r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MPH, FAAP</a:t>
            </a:r>
            <a:endParaRPr lang="en-US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Nov </a:t>
            </a:r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2012</a:t>
            </a:r>
          </a:p>
          <a:p>
            <a:endParaRPr lang="en-US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11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Referral scenarios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3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referral scenarios….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urgent  </a:t>
            </a:r>
            <a:r>
              <a:rPr lang="en-US" dirty="0" smtClean="0"/>
              <a:t>or </a:t>
            </a:r>
            <a:r>
              <a:rPr lang="en-US" dirty="0" smtClean="0"/>
              <a:t>imminent danger</a:t>
            </a:r>
          </a:p>
          <a:p>
            <a:endParaRPr lang="en-US" dirty="0"/>
          </a:p>
          <a:p>
            <a:r>
              <a:rPr lang="en-US" dirty="0" smtClean="0"/>
              <a:t>referral possible </a:t>
            </a:r>
          </a:p>
          <a:p>
            <a:endParaRPr lang="en-US" dirty="0" smtClean="0"/>
          </a:p>
          <a:p>
            <a:r>
              <a:rPr lang="en-US" dirty="0" smtClean="0"/>
              <a:t>none, bu</a:t>
            </a:r>
            <a:r>
              <a:rPr lang="en-US" dirty="0" smtClean="0"/>
              <a:t>t</a:t>
            </a:r>
            <a:r>
              <a:rPr lang="en-US" dirty="0" smtClean="0"/>
              <a:t> </a:t>
            </a:r>
            <a:r>
              <a:rPr lang="en-US" dirty="0" smtClean="0"/>
              <a:t>patient may come </a:t>
            </a:r>
            <a:r>
              <a:rPr lang="en-US" dirty="0" smtClean="0"/>
              <a:t>back</a:t>
            </a:r>
          </a:p>
          <a:p>
            <a:endParaRPr lang="en-US" dirty="0" smtClean="0"/>
          </a:p>
          <a:p>
            <a:r>
              <a:rPr lang="en-US" dirty="0" smtClean="0"/>
              <a:t>refused </a:t>
            </a:r>
            <a:r>
              <a:rPr lang="en-US" dirty="0" smtClean="0"/>
              <a:t>or unsafe</a:t>
            </a:r>
            <a:endParaRPr lang="en-US" dirty="0"/>
          </a:p>
        </p:txBody>
      </p:sp>
      <p:pic>
        <p:nvPicPr>
          <p:cNvPr id="5124" name="Picture 4" descr="C:\Documents and Settings\cpowell\Local Settings\Temporary Internet Files\Content.IE5\JW48Z49A\MC910227495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47" y="2031841"/>
            <a:ext cx="3282981" cy="365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84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referral for…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Altered consciousness</a:t>
            </a:r>
          </a:p>
          <a:p>
            <a:r>
              <a:rPr lang="en-US" dirty="0" smtClean="0"/>
              <a:t>Dehydration</a:t>
            </a:r>
          </a:p>
          <a:p>
            <a:r>
              <a:rPr lang="en-US" dirty="0" smtClean="0"/>
              <a:t>Recent fractures and lacerations</a:t>
            </a:r>
          </a:p>
          <a:p>
            <a:r>
              <a:rPr lang="en-US" dirty="0" smtClean="0"/>
              <a:t>Vaginal or rectal bleeding</a:t>
            </a:r>
          </a:p>
          <a:p>
            <a:r>
              <a:rPr lang="en-US" dirty="0" smtClean="0"/>
              <a:t>Abdominal pain</a:t>
            </a:r>
          </a:p>
          <a:p>
            <a:r>
              <a:rPr lang="en-US" dirty="0" smtClean="0"/>
              <a:t>Fever</a:t>
            </a:r>
            <a:endParaRPr lang="en-US" dirty="0"/>
          </a:p>
        </p:txBody>
      </p:sp>
      <p:pic>
        <p:nvPicPr>
          <p:cNvPr id="15362" name="Picture 2" descr="C:\Users\Clydette\AppData\Local\Microsoft\Windows\Temporary Internet Files\Content.IE5\NQ9T1010\MP900309259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494" y="2952655"/>
            <a:ext cx="3657600" cy="2395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Imminent danger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Ensure your own safety first!</a:t>
            </a:r>
          </a:p>
          <a:p>
            <a:r>
              <a:rPr lang="en-US" dirty="0" smtClean="0"/>
              <a:t>Focus on the health of the patient; you may need to convince him/her AND the person with them that emergency care is essential</a:t>
            </a:r>
            <a:endParaRPr lang="en-US" dirty="0"/>
          </a:p>
        </p:txBody>
      </p:sp>
      <p:pic>
        <p:nvPicPr>
          <p:cNvPr id="10242" name="Picture 2" descr="C:\Documents and Settings\cpowell\Local Settings\Temporary Internet Files\Content.IE5\81CX42SM\MP900439244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05000"/>
            <a:ext cx="44196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8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 responsibility for your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Documents and Settings\GH\Local Settings\Temporary Internet Files\Content.IE5\VAG2VWMA\MP90042281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28800"/>
            <a:ext cx="3581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29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serious security threat….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Prepare in advance an alert </a:t>
            </a:r>
            <a:r>
              <a:rPr lang="en-US" sz="5400" dirty="0" smtClean="0"/>
              <a:t>system</a:t>
            </a:r>
            <a:endParaRPr lang="en-US" sz="5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Documents and Settings\cpowell\Local Settings\Temporary Internet Files\Content.IE5\JW48Z49A\MC90039127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95600"/>
            <a:ext cx="2743199" cy="245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37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referral is possible…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Priority </a:t>
            </a:r>
            <a:r>
              <a:rPr lang="en-US" dirty="0" smtClean="0"/>
              <a:t>needs of your </a:t>
            </a:r>
            <a:r>
              <a:rPr lang="en-US" dirty="0" smtClean="0"/>
              <a:t>patient</a:t>
            </a:r>
          </a:p>
          <a:p>
            <a:endParaRPr lang="en-US" dirty="0" smtClean="0"/>
          </a:p>
          <a:p>
            <a:r>
              <a:rPr lang="en-US" dirty="0" smtClean="0"/>
              <a:t>Effects of referral </a:t>
            </a:r>
          </a:p>
          <a:p>
            <a:endParaRPr lang="en-US" dirty="0"/>
          </a:p>
          <a:p>
            <a:r>
              <a:rPr lang="en-US" dirty="0" smtClean="0"/>
              <a:t>Options</a:t>
            </a:r>
            <a:r>
              <a:rPr lang="en-US" dirty="0"/>
              <a:t> </a:t>
            </a:r>
            <a:r>
              <a:rPr lang="en-US" dirty="0" smtClean="0"/>
              <a:t>and benefits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91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Inform patient and obtain consent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1"/>
            <a:ext cx="4038600" cy="32766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voice in this </a:t>
            </a:r>
            <a:r>
              <a:rPr lang="en-US" dirty="0" smtClean="0"/>
              <a:t>decision</a:t>
            </a:r>
          </a:p>
          <a:p>
            <a:endParaRPr lang="en-US" dirty="0" smtClean="0"/>
          </a:p>
          <a:p>
            <a:r>
              <a:rPr lang="en-US" dirty="0" smtClean="0"/>
              <a:t>Help </a:t>
            </a:r>
            <a:r>
              <a:rPr lang="en-US" dirty="0"/>
              <a:t>them make the best decision for themselves. </a:t>
            </a:r>
          </a:p>
          <a:p>
            <a:endParaRPr lang="en-US" dirty="0"/>
          </a:p>
        </p:txBody>
      </p:sp>
      <p:pic>
        <p:nvPicPr>
          <p:cNvPr id="5" name="Picture 2" descr="C:\Users\Clydette\AppData\Local\Microsoft\Windows\Temporary Internet Files\Content.IE5\SAB02N13\MC900339222[1]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0"/>
            <a:ext cx="3124200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824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no referral possible at the time but patient may come back…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4290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3600" dirty="0" smtClean="0"/>
              <a:t>Maintain </a:t>
            </a:r>
            <a:r>
              <a:rPr lang="en-US" sz="3600" dirty="0" smtClean="0"/>
              <a:t>your professional </a:t>
            </a:r>
            <a:r>
              <a:rPr lang="en-US" sz="3600" dirty="0" smtClean="0"/>
              <a:t>role….</a:t>
            </a:r>
          </a:p>
          <a:p>
            <a:endParaRPr lang="en-US" sz="3600" dirty="0" smtClean="0"/>
          </a:p>
          <a:p>
            <a:r>
              <a:rPr lang="en-US" sz="3600" dirty="0" smtClean="0"/>
              <a:t>On the next visit, the patient may develop trust and request different </a:t>
            </a:r>
            <a:r>
              <a:rPr lang="en-US" sz="3600" dirty="0" smtClean="0"/>
              <a:t>assistance..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4335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referral is not possible?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Maximize </a:t>
            </a:r>
            <a:r>
              <a:rPr lang="en-US" sz="4000" dirty="0" smtClean="0"/>
              <a:t>the encounter to make as positive an impact on their health as possible. 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098" name="Picture 2" descr="C:\Documents and Settings\cpowell\Local Settings\Temporary Internet Files\Content.IE5\V9U38BS1\MP90044386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1200"/>
            <a:ext cx="2743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45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862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Identify the key personnel with whom health care professionals  (HCP) will interface in the process of care for a TIP victim  - including  law enforcement</a:t>
            </a:r>
          </a:p>
          <a:p>
            <a:endParaRPr lang="en-US" sz="2400" dirty="0" smtClean="0"/>
          </a:p>
          <a:p>
            <a:r>
              <a:rPr lang="en-US" sz="2400" dirty="0" smtClean="0"/>
              <a:t>Develop an approach to referral services and the short- and long-term needs of trafficked victims.</a:t>
            </a:r>
          </a:p>
          <a:p>
            <a:endParaRPr lang="en-US" sz="2400" dirty="0" smtClean="0"/>
          </a:p>
          <a:p>
            <a:r>
              <a:rPr lang="en-US" sz="2400" dirty="0" smtClean="0"/>
              <a:t>List the key forms of immigration relief available to victims, including T and U visas.</a:t>
            </a:r>
          </a:p>
          <a:p>
            <a:endParaRPr lang="en-US" sz="2400" dirty="0" smtClean="0"/>
          </a:p>
          <a:p>
            <a:r>
              <a:rPr lang="en-US" sz="2400" dirty="0" smtClean="0"/>
              <a:t>Apply key lessons as an expert witness (as a health care professional) and how to use affidavits</a:t>
            </a:r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3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communicating information, be careful….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Documents </a:t>
            </a:r>
            <a:r>
              <a:rPr lang="en-US" dirty="0" smtClean="0"/>
              <a:t>may be traced back </a:t>
            </a:r>
          </a:p>
          <a:p>
            <a:endParaRPr lang="en-US" dirty="0" smtClean="0"/>
          </a:p>
          <a:p>
            <a:r>
              <a:rPr lang="en-US" dirty="0" smtClean="0"/>
              <a:t>Put </a:t>
            </a:r>
            <a:r>
              <a:rPr lang="en-US" dirty="0" smtClean="0"/>
              <a:t>the information on a small piece of </a:t>
            </a:r>
            <a:r>
              <a:rPr lang="en-US" dirty="0" smtClean="0"/>
              <a:t>paper that can be hidden</a:t>
            </a:r>
            <a:endParaRPr lang="en-US" dirty="0"/>
          </a:p>
        </p:txBody>
      </p:sp>
      <p:pic>
        <p:nvPicPr>
          <p:cNvPr id="1026" name="Picture 2" descr="C:\Documents and Settings\cpowell\Local Settings\Temporary Internet Files\Content.IE5\GMGQ1EK6\MC90043260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2971799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16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words of </a:t>
            </a:r>
            <a:r>
              <a:rPr lang="en-US" dirty="0" smtClean="0"/>
              <a:t>wisdom regarding…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Security </a:t>
            </a:r>
            <a:r>
              <a:rPr lang="en-US" dirty="0" smtClean="0"/>
              <a:t>risks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Links to </a:t>
            </a:r>
            <a:r>
              <a:rPr lang="en-US" dirty="0" smtClean="0"/>
              <a:t>the protection </a:t>
            </a:r>
            <a:r>
              <a:rPr lang="en-US" dirty="0" smtClean="0"/>
              <a:t>system</a:t>
            </a:r>
          </a:p>
          <a:p>
            <a:endParaRPr lang="en-US" dirty="0" smtClean="0"/>
          </a:p>
          <a:p>
            <a:r>
              <a:rPr lang="en-US" dirty="0" smtClean="0"/>
              <a:t>Contact with authorities  and patient’s </a:t>
            </a:r>
            <a:r>
              <a:rPr lang="en-US" dirty="0" smtClean="0"/>
              <a:t>permission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and long term needs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some of these?</a:t>
            </a:r>
            <a:endParaRPr lang="en-US" dirty="0"/>
          </a:p>
        </p:txBody>
      </p:sp>
      <p:pic>
        <p:nvPicPr>
          <p:cNvPr id="4" name="Picture 2" descr="C:\Documents and Settings\cpowell\Local Settings\Temporary Internet Files\Content.IE5\790I4AZG\MC900441902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42059"/>
            <a:ext cx="4038599" cy="477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55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personal hygiene needs include…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Abuse in custody and lack of clean facilities means that the female victims will need basic items – underwear, clothing, tampons, personal hygiene items. You can help provide some of these. </a:t>
            </a:r>
            <a:endParaRPr lang="en-US" dirty="0"/>
          </a:p>
        </p:txBody>
      </p:sp>
      <p:pic>
        <p:nvPicPr>
          <p:cNvPr id="3075" name="Picture 3" descr="C:\Users\Clydette\AppData\Local\Microsoft\Windows\Temporary Internet Files\Content.IE5\SAB02N13\MC900237594[1]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0359" y="2693021"/>
            <a:ext cx="2672281" cy="2340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Long term needs of victims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79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Mental </a:t>
            </a:r>
            <a:r>
              <a:rPr lang="en-US" dirty="0" smtClean="0"/>
              <a:t>and spiritual health counseling</a:t>
            </a:r>
            <a:endParaRPr lang="en-US" dirty="0"/>
          </a:p>
          <a:p>
            <a:r>
              <a:rPr lang="en-US" dirty="0" smtClean="0"/>
              <a:t>Assistance accessing documents</a:t>
            </a:r>
          </a:p>
          <a:p>
            <a:r>
              <a:rPr lang="en-US" dirty="0" smtClean="0"/>
              <a:t>Life skills training</a:t>
            </a:r>
          </a:p>
          <a:p>
            <a:r>
              <a:rPr lang="en-US" dirty="0" smtClean="0"/>
              <a:t>Financial management assistance and skills</a:t>
            </a:r>
          </a:p>
          <a:p>
            <a:r>
              <a:rPr lang="en-US" dirty="0" smtClean="0"/>
              <a:t>Job training</a:t>
            </a:r>
          </a:p>
          <a:p>
            <a:r>
              <a:rPr lang="en-US" dirty="0" smtClean="0"/>
              <a:t>Legal services and help navigating </a:t>
            </a:r>
            <a:r>
              <a:rPr lang="en-US" dirty="0" smtClean="0"/>
              <a:t>systems</a:t>
            </a:r>
            <a:endParaRPr lang="en-US" dirty="0" smtClean="0"/>
          </a:p>
          <a:p>
            <a:r>
              <a:rPr lang="en-US" dirty="0" smtClean="0"/>
              <a:t>Permanent housing</a:t>
            </a:r>
          </a:p>
          <a:p>
            <a:r>
              <a:rPr lang="en-US" dirty="0" smtClean="0"/>
              <a:t>Childcare  - </a:t>
            </a:r>
            <a:r>
              <a:rPr lang="en-US" dirty="0" smtClean="0"/>
              <a:t>victims </a:t>
            </a:r>
            <a:r>
              <a:rPr lang="en-US" dirty="0" smtClean="0"/>
              <a:t>may have children of their own</a:t>
            </a:r>
          </a:p>
          <a:p>
            <a:r>
              <a:rPr lang="en-US" dirty="0" smtClean="0"/>
              <a:t>Reunification with families or repatriation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23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services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Juvenile justice and detention centers</a:t>
            </a:r>
          </a:p>
          <a:p>
            <a:r>
              <a:rPr lang="en-US" dirty="0" smtClean="0"/>
              <a:t>Child welfare and child protection services</a:t>
            </a:r>
          </a:p>
          <a:p>
            <a:pPr lvl="1"/>
            <a:r>
              <a:rPr lang="en-US" dirty="0" smtClean="0"/>
              <a:t>Children of victims </a:t>
            </a:r>
            <a:endParaRPr lang="en-US" dirty="0" smtClean="0"/>
          </a:p>
          <a:p>
            <a:r>
              <a:rPr lang="en-US" dirty="0" smtClean="0"/>
              <a:t>Mental </a:t>
            </a:r>
            <a:r>
              <a:rPr lang="en-US" dirty="0" smtClean="0"/>
              <a:t>health and substance abuse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55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 of the caring also includes…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	Helping the healing process through self-expression – through art, music, movement or dance, sports, picnics, celebrations, creative writing such poems and stories</a:t>
            </a:r>
            <a:endParaRPr lang="en-US" dirty="0"/>
          </a:p>
        </p:txBody>
      </p:sp>
      <p:pic>
        <p:nvPicPr>
          <p:cNvPr id="2050" name="Picture 2" descr="C:\Users\Clydette\AppData\Local\Microsoft\Windows\Temporary Internet Files\Content.IE5\NQ9T1010\MC900290474[1]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6504" y="2728480"/>
            <a:ext cx="2199992" cy="2269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law enforcement wants you to know….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If you suspect a felony, you must report it to your local law enforcement agency</a:t>
            </a:r>
          </a:p>
          <a:p>
            <a:endParaRPr lang="en-US" dirty="0" smtClean="0"/>
          </a:p>
          <a:p>
            <a:r>
              <a:rPr lang="en-US" dirty="0" smtClean="0"/>
              <a:t>International TIP victims should be reported to the Department of Homeland Security</a:t>
            </a:r>
          </a:p>
          <a:p>
            <a:endParaRPr lang="en-US" dirty="0" smtClean="0"/>
          </a:p>
          <a:p>
            <a:r>
              <a:rPr lang="en-US" dirty="0" smtClean="0"/>
              <a:t>Domestic TIP victims should be reported to either local police or the FBI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team….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	You will have to work with many different professionals  when you work with trafficking victims.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Although you are not expected to perform their functions,  you are expected to understand how your role can complement theirs. </a:t>
            </a:r>
          </a:p>
        </p:txBody>
      </p:sp>
      <p:pic>
        <p:nvPicPr>
          <p:cNvPr id="8194" name="Picture 2" descr="C:\Users\Clydette\AppData\Local\Microsoft\Windows\Temporary Internet Files\Content.IE5\NQ9T1010\MP900411828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44342"/>
            <a:ext cx="4038600" cy="3437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law enforcement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0" y="1600200"/>
            <a:ext cx="4953000" cy="4525963"/>
          </a:xfrm>
        </p:spPr>
        <p:txBody>
          <a:bodyPr>
            <a:noAutofit/>
          </a:bodyPr>
          <a:lstStyle/>
          <a:p>
            <a:endParaRPr lang="en-US" sz="2000" dirty="0" smtClean="0"/>
          </a:p>
          <a:p>
            <a:r>
              <a:rPr lang="en-US" sz="2400" dirty="0" smtClean="0"/>
              <a:t>Investigating </a:t>
            </a:r>
            <a:r>
              <a:rPr lang="en-US" sz="2400" dirty="0" smtClean="0"/>
              <a:t>and building a case is a </a:t>
            </a:r>
            <a:r>
              <a:rPr lang="en-US" sz="2400" dirty="0" smtClean="0"/>
              <a:t>challenge</a:t>
            </a:r>
          </a:p>
          <a:p>
            <a:endParaRPr lang="en-US" sz="2400" dirty="0" smtClean="0"/>
          </a:p>
          <a:p>
            <a:r>
              <a:rPr lang="en-US" sz="2400" dirty="0" smtClean="0"/>
              <a:t>Victim’s willingness to cooperate</a:t>
            </a:r>
          </a:p>
          <a:p>
            <a:endParaRPr lang="en-US" sz="2400" dirty="0"/>
          </a:p>
          <a:p>
            <a:r>
              <a:rPr lang="en-US" sz="2400" dirty="0" smtClean="0"/>
              <a:t>Victim mistrust </a:t>
            </a:r>
          </a:p>
          <a:p>
            <a:endParaRPr lang="en-US" sz="2400" dirty="0"/>
          </a:p>
          <a:p>
            <a:r>
              <a:rPr lang="en-US" sz="2400" dirty="0" smtClean="0"/>
              <a:t>Witness </a:t>
            </a:r>
            <a:r>
              <a:rPr lang="en-US" sz="2400" dirty="0" smtClean="0"/>
              <a:t>testimony is crucial in prosecution as a criminal case.</a:t>
            </a:r>
          </a:p>
        </p:txBody>
      </p:sp>
      <p:pic>
        <p:nvPicPr>
          <p:cNvPr id="1026" name="Picture 2" descr="C:\Documents and Settings\cpowell\Local Settings\Temporary Internet Files\Content.IE5\JW48Z49A\MC900434852[1]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2895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34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the steps to follow?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Natio</a:t>
            </a:r>
            <a:r>
              <a:rPr lang="en-US" dirty="0" smtClean="0"/>
              <a:t>nal and State Protocols </a:t>
            </a:r>
            <a:r>
              <a:rPr lang="en-US" dirty="0" smtClean="0"/>
              <a:t>for Sexual Assault Medical Forensic Examination</a:t>
            </a:r>
          </a:p>
          <a:p>
            <a:endParaRPr lang="en-US" dirty="0" smtClean="0"/>
          </a:p>
          <a:p>
            <a:r>
              <a:rPr lang="en-US" dirty="0" smtClean="0"/>
              <a:t>Coordinate </a:t>
            </a:r>
            <a:r>
              <a:rPr lang="en-US" dirty="0" smtClean="0"/>
              <a:t>with other professionals to minimize repetitive questions (and re-traumatization)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Sexual Assault Response Team</a:t>
            </a:r>
            <a:br>
              <a:rPr lang="en-US" dirty="0" smtClean="0"/>
            </a:br>
            <a:r>
              <a:rPr lang="en-US" dirty="0" smtClean="0"/>
              <a:t>(SART 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Law enforcement</a:t>
            </a:r>
          </a:p>
          <a:p>
            <a:r>
              <a:rPr lang="en-US" dirty="0" smtClean="0"/>
              <a:t>Prosecutor</a:t>
            </a:r>
          </a:p>
          <a:p>
            <a:r>
              <a:rPr lang="en-US" dirty="0" smtClean="0"/>
              <a:t>Advocate</a:t>
            </a:r>
          </a:p>
          <a:p>
            <a:r>
              <a:rPr lang="en-US" dirty="0" smtClean="0"/>
              <a:t>Crime lab</a:t>
            </a:r>
          </a:p>
          <a:p>
            <a:r>
              <a:rPr lang="en-US" dirty="0" smtClean="0"/>
              <a:t>Children’s Service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word of caution….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patient can decline any or the entire exam, and we must support their decisions. Giving control back during the exam is vital for the healing to begin.</a:t>
            </a:r>
          </a:p>
          <a:p>
            <a:endParaRPr lang="en-US" dirty="0" smtClean="0"/>
          </a:p>
          <a:p>
            <a:r>
              <a:rPr lang="en-US" dirty="0" smtClean="0"/>
              <a:t>Exams and evidence collection can be difficult, but done in a compassionate and respectful manner, they can help with the healing process.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/>
          </a:p>
          <a:p>
            <a:pPr marL="0" indent="0" algn="ctr">
              <a:buNone/>
            </a:pPr>
            <a:r>
              <a:rPr lang="en-US" sz="7200" dirty="0" smtClean="0"/>
              <a:t>The body is the crime scene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53447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court evidence?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Patient’s history</a:t>
            </a:r>
          </a:p>
          <a:p>
            <a:r>
              <a:rPr lang="en-US" dirty="0" smtClean="0"/>
              <a:t>Written documentation</a:t>
            </a:r>
          </a:p>
          <a:p>
            <a:r>
              <a:rPr lang="en-US" dirty="0" smtClean="0"/>
              <a:t>Photo-documentation</a:t>
            </a:r>
          </a:p>
          <a:p>
            <a:r>
              <a:rPr lang="en-US" dirty="0" smtClean="0"/>
              <a:t>Clothing</a:t>
            </a:r>
          </a:p>
          <a:p>
            <a:r>
              <a:rPr lang="en-US" dirty="0" smtClean="0"/>
              <a:t>Photos of </a:t>
            </a:r>
            <a:r>
              <a:rPr lang="en-US" dirty="0" smtClean="0"/>
              <a:t>wounds (sharp/blunt/strangled)</a:t>
            </a:r>
            <a:endParaRPr lang="en-US" dirty="0" smtClean="0"/>
          </a:p>
          <a:p>
            <a:r>
              <a:rPr lang="en-US" dirty="0" smtClean="0"/>
              <a:t>Foreign bodies</a:t>
            </a:r>
          </a:p>
          <a:p>
            <a:r>
              <a:rPr lang="en-US" dirty="0" smtClean="0"/>
              <a:t>Findings from blood/urine/emesis</a:t>
            </a:r>
          </a:p>
          <a:p>
            <a:r>
              <a:rPr lang="en-US" dirty="0" smtClean="0"/>
              <a:t>Vaginal and penile swabs; pubic hair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Documenting abuse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Get the patient’s statement in their own words</a:t>
            </a:r>
          </a:p>
          <a:p>
            <a:r>
              <a:rPr lang="en-US" dirty="0" smtClean="0"/>
              <a:t>Don’t sanitize it</a:t>
            </a:r>
          </a:p>
          <a:p>
            <a:r>
              <a:rPr lang="en-US" dirty="0" smtClean="0"/>
              <a:t>Be able to paint a vivid picture for the jury if a trial ensues.</a:t>
            </a:r>
          </a:p>
          <a:p>
            <a:r>
              <a:rPr lang="en-US" dirty="0" smtClean="0"/>
              <a:t>These statement will demonstrate the actual severity if the patient recants or minimizes.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Photography tips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Get consent</a:t>
            </a:r>
          </a:p>
          <a:p>
            <a:r>
              <a:rPr lang="en-US" dirty="0" smtClean="0"/>
              <a:t>A picture is worth a 1000 words</a:t>
            </a:r>
          </a:p>
          <a:p>
            <a:r>
              <a:rPr lang="en-US" dirty="0" smtClean="0"/>
              <a:t>Photograph </a:t>
            </a:r>
            <a:r>
              <a:rPr lang="en-US" u="sng" dirty="0" smtClean="0"/>
              <a:t>before </a:t>
            </a:r>
            <a:r>
              <a:rPr lang="en-US" dirty="0" smtClean="0"/>
              <a:t>cleaning or suturing</a:t>
            </a:r>
          </a:p>
          <a:p>
            <a:r>
              <a:rPr lang="en-US" dirty="0" smtClean="0"/>
              <a:t>With and without a ruler</a:t>
            </a:r>
          </a:p>
          <a:p>
            <a:r>
              <a:rPr lang="en-US" dirty="0" smtClean="0"/>
              <a:t>90 degree angle</a:t>
            </a:r>
          </a:p>
          <a:p>
            <a:r>
              <a:rPr lang="en-US" dirty="0" smtClean="0"/>
              <a:t>Indirect lighting</a:t>
            </a:r>
            <a:endParaRPr lang="en-US" dirty="0"/>
          </a:p>
        </p:txBody>
      </p:sp>
      <p:pic>
        <p:nvPicPr>
          <p:cNvPr id="11266" name="Picture 2" descr="C:\Users\Clydette\AppData\Local\Microsoft\Windows\Temporary Internet Files\Content.IE5\5NJ1KYO5\MC900441336[1]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2491581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 protections for TIP victims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Forms of USA immigration relief for victims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Continued presence (CP)</a:t>
            </a:r>
          </a:p>
          <a:p>
            <a:r>
              <a:rPr lang="en-US" dirty="0" smtClean="0"/>
              <a:t>T- non immigrant status</a:t>
            </a:r>
          </a:p>
          <a:p>
            <a:r>
              <a:rPr lang="en-US" dirty="0" smtClean="0"/>
              <a:t>U non-immigrant status</a:t>
            </a:r>
          </a:p>
          <a:p>
            <a:r>
              <a:rPr lang="en-US" dirty="0" smtClean="0"/>
              <a:t>Lawful permanent resident status</a:t>
            </a:r>
            <a:endParaRPr lang="en-US" dirty="0"/>
          </a:p>
        </p:txBody>
      </p:sp>
      <p:pic>
        <p:nvPicPr>
          <p:cNvPr id="4099" name="Picture 3" descr="C:\Users\Clydette\AppData\Local\Microsoft\Windows\Temporary Internet Files\Content.IE5\728BITF0\MP900437308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6690" y="2209801"/>
            <a:ext cx="3021619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Who is on your team?</a:t>
            </a:r>
            <a:endParaRPr lang="en-US" sz="6000" dirty="0"/>
          </a:p>
        </p:txBody>
      </p:sp>
      <p:pic>
        <p:nvPicPr>
          <p:cNvPr id="4" name="Picture 2" descr="C:\Users\Clydette\AppData\Local\Microsoft\Windows\Temporary Internet Files\Content.IE5\5NJ1KYO5\MC900198609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828801"/>
            <a:ext cx="5486400" cy="419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264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with Immigration Relief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Legal status in the US</a:t>
            </a:r>
          </a:p>
          <a:p>
            <a:endParaRPr lang="en-US" dirty="0" smtClean="0"/>
          </a:p>
          <a:p>
            <a:r>
              <a:rPr lang="en-US" dirty="0" smtClean="0"/>
              <a:t>Public benefits (food stamps, cash assistance, Medicaid, SSI) – only for those with T non-immigrant or CP status</a:t>
            </a:r>
          </a:p>
          <a:p>
            <a:endParaRPr lang="en-US" dirty="0" smtClean="0"/>
          </a:p>
          <a:p>
            <a:r>
              <a:rPr lang="en-US" dirty="0" smtClean="0"/>
              <a:t>Work authorization</a:t>
            </a:r>
          </a:p>
          <a:p>
            <a:endParaRPr lang="en-US" dirty="0" smtClean="0"/>
          </a:p>
          <a:p>
            <a:r>
              <a:rPr lang="en-US" dirty="0" smtClean="0"/>
              <a:t>T and U non-immigrants can bring some family members into the 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 </a:t>
            </a:r>
            <a:r>
              <a:rPr lang="en-US" dirty="0" smtClean="0"/>
              <a:t> and U Non-immigrant visas</a:t>
            </a:r>
            <a:endParaRPr lang="en-US" dirty="0"/>
          </a:p>
        </p:txBody>
      </p:sp>
      <p:pic>
        <p:nvPicPr>
          <p:cNvPr id="6146" name="Picture 2" descr="C:\Users\Clydette\AppData\Local\Microsoft\Windows\Temporary Internet Files\Content.IE5\NQ9T1010\MC900014121[1]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362200"/>
            <a:ext cx="2971800" cy="2819400"/>
          </a:xfrm>
          <a:prstGeom prst="rect">
            <a:avLst/>
          </a:prstGeom>
          <a:noFill/>
        </p:spPr>
      </p:pic>
      <p:pic>
        <p:nvPicPr>
          <p:cNvPr id="5" name="Picture 2" descr="C:\Users\Clydette\AppData\Local\Microsoft\Windows\Temporary Internet Files\Content.IE5\SAB02N13\MC900204040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286000"/>
            <a:ext cx="34290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as the expert witness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new role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are not the doctor and the person is not your patient, unless you are providing care and treatment, with medical record support.</a:t>
            </a:r>
            <a:endParaRPr lang="en-US" dirty="0"/>
          </a:p>
        </p:txBody>
      </p:sp>
      <p:pic>
        <p:nvPicPr>
          <p:cNvPr id="2052" name="Picture 4" descr="C:\Documents and Settings\cpowell\Local Settings\Temporary Internet Files\Content.IE5\40ZSWV9K\MC900018949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19400"/>
            <a:ext cx="3124199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18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Testifying for a client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5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Before the court date: </a:t>
            </a:r>
          </a:p>
          <a:p>
            <a:pPr lvl="1"/>
            <a:r>
              <a:rPr lang="en-US" dirty="0" smtClean="0"/>
              <a:t>Discuss testimony with client’s attorney</a:t>
            </a:r>
          </a:p>
          <a:p>
            <a:pPr lvl="1"/>
            <a:r>
              <a:rPr lang="en-US" dirty="0" smtClean="0"/>
              <a:t>Review your affidavit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During questioning:</a:t>
            </a:r>
          </a:p>
          <a:p>
            <a:pPr lvl="1"/>
            <a:r>
              <a:rPr lang="en-US" dirty="0" smtClean="0"/>
              <a:t>Answer hostile questions courteously</a:t>
            </a:r>
          </a:p>
          <a:p>
            <a:pPr lvl="1"/>
            <a:r>
              <a:rPr lang="en-US" dirty="0" smtClean="0"/>
              <a:t>Be clear about limits of expertise</a:t>
            </a:r>
          </a:p>
          <a:p>
            <a:pPr lvl="1"/>
            <a:r>
              <a:rPr lang="en-US" dirty="0" smtClean="0"/>
              <a:t>If you don’t know the answer, say so</a:t>
            </a:r>
          </a:p>
        </p:txBody>
      </p:sp>
    </p:spTree>
    <p:extLst>
      <p:ext uri="{BB962C8B-B14F-4D97-AF65-F5344CB8AC3E}">
        <p14:creationId xmlns:p14="http://schemas.microsoft.com/office/powerpoint/2010/main" val="338329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Testifying for a client (2)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Via telephone (most common):</a:t>
            </a:r>
          </a:p>
          <a:p>
            <a:pPr lvl="1"/>
            <a:r>
              <a:rPr lang="en-US" dirty="0" smtClean="0"/>
              <a:t>Speak clearly and coherently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 court</a:t>
            </a:r>
          </a:p>
          <a:p>
            <a:pPr lvl="1"/>
            <a:r>
              <a:rPr lang="en-US" dirty="0" smtClean="0"/>
              <a:t>Dress professionally</a:t>
            </a:r>
          </a:p>
          <a:p>
            <a:pPr lvl="1"/>
            <a:r>
              <a:rPr lang="en-US" dirty="0" smtClean="0"/>
              <a:t>Don’t get ruffled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Proposed terms to use in the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“Not consistent”</a:t>
            </a:r>
          </a:p>
          <a:p>
            <a:r>
              <a:rPr lang="en-US" dirty="0" smtClean="0"/>
              <a:t>“Consistent”</a:t>
            </a:r>
          </a:p>
          <a:p>
            <a:r>
              <a:rPr lang="en-US" dirty="0"/>
              <a:t> </a:t>
            </a:r>
            <a:r>
              <a:rPr lang="en-US" dirty="0" smtClean="0"/>
              <a:t>“Highly consistent”</a:t>
            </a:r>
          </a:p>
          <a:p>
            <a:r>
              <a:rPr lang="en-US" dirty="0" smtClean="0"/>
              <a:t>“Typical”</a:t>
            </a:r>
          </a:p>
          <a:p>
            <a:r>
              <a:rPr lang="en-US" dirty="0" smtClean="0"/>
              <a:t>“Diagnostic”</a:t>
            </a:r>
          </a:p>
        </p:txBody>
      </p:sp>
      <p:pic>
        <p:nvPicPr>
          <p:cNvPr id="3074" name="Picture 2" descr="C:\Documents and Settings\cpowell\Local Settings\Temporary Internet Files\Content.IE5\40ZSWV9K\MC900412754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779" y="2143023"/>
            <a:ext cx="2699442" cy="344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46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makes for a good witness or affidavit?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657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Comments that don’t extend beyond strict facts</a:t>
            </a:r>
          </a:p>
          <a:p>
            <a:r>
              <a:rPr lang="en-US" dirty="0" smtClean="0"/>
              <a:t>No statements on the client’s credibility, unless appropriately contextualized</a:t>
            </a:r>
          </a:p>
          <a:p>
            <a:r>
              <a:rPr lang="en-US" dirty="0" smtClean="0"/>
              <a:t>Evidence that you tested for malingering</a:t>
            </a:r>
          </a:p>
          <a:p>
            <a:r>
              <a:rPr lang="en-US" dirty="0" smtClean="0"/>
              <a:t>Factual, non-emotional assessments (let the client be the drama in the case, not you)</a:t>
            </a:r>
          </a:p>
          <a:p>
            <a:r>
              <a:rPr lang="en-US" dirty="0" smtClean="0"/>
              <a:t>Diagrams, photos when appropriate</a:t>
            </a:r>
          </a:p>
          <a:p>
            <a:r>
              <a:rPr lang="en-US" dirty="0" smtClean="0"/>
              <a:t>No statements that say the life of the client will be endangered if they have to return to their country (up to the judge to decide that)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14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realities….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3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Systems are not perfect 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599"/>
            <a:ext cx="8229600" cy="396240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</a:t>
            </a:r>
            <a:r>
              <a:rPr lang="en-US" dirty="0" smtClean="0"/>
              <a:t>upport </a:t>
            </a:r>
            <a:r>
              <a:rPr lang="en-US" dirty="0" smtClean="0"/>
              <a:t>services </a:t>
            </a:r>
            <a:r>
              <a:rPr lang="en-US" dirty="0" smtClean="0"/>
              <a:t> -  staffing, experience, paper work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Law </a:t>
            </a:r>
            <a:r>
              <a:rPr lang="en-US" dirty="0" smtClean="0"/>
              <a:t>enforcement  - c</a:t>
            </a:r>
            <a:r>
              <a:rPr lang="en-US" dirty="0" smtClean="0"/>
              <a:t>riminal </a:t>
            </a:r>
            <a:r>
              <a:rPr lang="en-US" dirty="0" smtClean="0"/>
              <a:t>justice outcomes </a:t>
            </a:r>
            <a:r>
              <a:rPr lang="en-US" dirty="0" smtClean="0"/>
              <a:t>versus protecting </a:t>
            </a:r>
            <a:r>
              <a:rPr lang="en-US" dirty="0" smtClean="0"/>
              <a:t>the </a:t>
            </a:r>
            <a:r>
              <a:rPr lang="en-US" dirty="0" smtClean="0"/>
              <a:t>victim (re-trauma</a:t>
            </a:r>
            <a:r>
              <a:rPr lang="en-US" dirty="0"/>
              <a:t>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Bureaucracies and details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Reality </a:t>
            </a:r>
            <a:r>
              <a:rPr lang="en-US" dirty="0" smtClean="0"/>
              <a:t>is much “messier</a:t>
            </a:r>
            <a:r>
              <a:rPr lang="en-US" dirty="0" smtClean="0"/>
              <a:t>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539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Preparedness….</a:t>
            </a:r>
            <a:endParaRPr lang="en-US" sz="6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before  the need…</a:t>
            </a:r>
          </a:p>
          <a:p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trusted </a:t>
            </a:r>
            <a:r>
              <a:rPr lang="en-US" sz="3600" dirty="0" smtClean="0"/>
              <a:t>support persons </a:t>
            </a:r>
            <a:endParaRPr lang="en-US" sz="3600" dirty="0" smtClean="0"/>
          </a:p>
          <a:p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range  of assistance</a:t>
            </a:r>
            <a:endParaRPr lang="en-US" sz="3600" dirty="0"/>
          </a:p>
        </p:txBody>
      </p:sp>
      <p:pic>
        <p:nvPicPr>
          <p:cNvPr id="1026" name="Picture 2" descr="C:\Documents and Settings\cpowell\Local Settings\Temporary Internet Files\Content.IE5\7AGZFTB2\MC900047930[1]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2971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28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Victims </a:t>
            </a:r>
            <a:r>
              <a:rPr lang="en-US" dirty="0" smtClean="0"/>
              <a:t>are not p</a:t>
            </a:r>
            <a:r>
              <a:rPr lang="en-US" dirty="0" smtClean="0"/>
              <a:t>erfect </a:t>
            </a:r>
            <a:r>
              <a:rPr lang="en-US" dirty="0" smtClean="0"/>
              <a:t>either .….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810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“Imprisonment” by s</a:t>
            </a:r>
            <a:r>
              <a:rPr lang="en-US" dirty="0" smtClean="0"/>
              <a:t>helter systems and  rules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Fights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Mental health states  - cloud perspective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Victims may still be working out </a:t>
            </a:r>
            <a:r>
              <a:rPr lang="en-US" dirty="0" smtClean="0"/>
              <a:t>issues (TBI, guilt, drugs,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95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self care....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final word….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We live in a broken world</a:t>
            </a:r>
          </a:p>
          <a:p>
            <a:r>
              <a:rPr lang="en-US" sz="2800" dirty="0" smtClean="0"/>
              <a:t>We are entering a strong hold of the Enemy</a:t>
            </a:r>
          </a:p>
          <a:p>
            <a:r>
              <a:rPr lang="en-US" sz="2800" dirty="0" smtClean="0"/>
              <a:t>So, take care of yourself</a:t>
            </a:r>
          </a:p>
          <a:p>
            <a:pPr lvl="1"/>
            <a:r>
              <a:rPr lang="en-US" dirty="0" smtClean="0"/>
              <a:t>Know thyself! Your own history, family history</a:t>
            </a:r>
          </a:p>
          <a:p>
            <a:pPr lvl="1"/>
            <a:r>
              <a:rPr lang="en-US" dirty="0" smtClean="0"/>
              <a:t>Mental and emotional health challenges</a:t>
            </a:r>
          </a:p>
          <a:p>
            <a:pPr lvl="1"/>
            <a:r>
              <a:rPr lang="en-US" dirty="0" smtClean="0"/>
              <a:t>Boundary setting</a:t>
            </a:r>
          </a:p>
          <a:p>
            <a:r>
              <a:rPr lang="en-US" sz="2800" dirty="0" smtClean="0"/>
              <a:t>Seek out support and prayer groups</a:t>
            </a:r>
          </a:p>
          <a:p>
            <a:r>
              <a:rPr lang="en-US" sz="2800" dirty="0" smtClean="0"/>
              <a:t>Cast all your cares on Him….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752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extras….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4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sz="6700" dirty="0"/>
              <a:t>Slaveryfootprint.org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5400" dirty="0" smtClean="0"/>
          </a:p>
          <a:p>
            <a:pPr marL="0" indent="0">
              <a:buNone/>
            </a:pPr>
            <a:r>
              <a:rPr lang="en-US" sz="5400" dirty="0" smtClean="0"/>
              <a:t>How </a:t>
            </a:r>
            <a:r>
              <a:rPr lang="en-US" sz="5400" dirty="0"/>
              <a:t>many slaves work for you?</a:t>
            </a:r>
          </a:p>
        </p:txBody>
      </p:sp>
      <p:pic>
        <p:nvPicPr>
          <p:cNvPr id="1026" name="Picture 2" descr="C:\Documents and Settings\GH\Local Settings\Temporary Internet Files\Content.IE5\5SEZ3X0D\MC900048133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57400"/>
            <a:ext cx="304799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9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Challengeslavery.org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59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Tech Contest </a:t>
            </a:r>
            <a:r>
              <a:rPr lang="en-US" dirty="0" smtClean="0"/>
              <a:t> that calls on </a:t>
            </a:r>
            <a:r>
              <a:rPr lang="en-US" dirty="0"/>
              <a:t>university </a:t>
            </a:r>
            <a:r>
              <a:rPr lang="en-US" dirty="0" smtClean="0"/>
              <a:t>students</a:t>
            </a:r>
          </a:p>
          <a:p>
            <a:endParaRPr lang="en-US" dirty="0" smtClean="0"/>
          </a:p>
          <a:p>
            <a:r>
              <a:rPr lang="en-US" dirty="0" smtClean="0"/>
              <a:t>Seeks </a:t>
            </a:r>
            <a:r>
              <a:rPr lang="en-US" dirty="0"/>
              <a:t>creative ideas and solutions to prevent trafficking and provide assistance to victims and </a:t>
            </a:r>
            <a:r>
              <a:rPr lang="en-US" dirty="0" smtClean="0"/>
              <a:t>survivors</a:t>
            </a:r>
          </a:p>
          <a:p>
            <a:r>
              <a:rPr lang="en-US" dirty="0" smtClean="0"/>
              <a:t>Prepare </a:t>
            </a:r>
            <a:r>
              <a:rPr lang="en-US" dirty="0"/>
              <a:t>short concept notes along with dynamic video media and/or online media to be submitted from November 28</a:t>
            </a:r>
            <a:r>
              <a:rPr lang="en-US" baseline="30000" dirty="0"/>
              <a:t>th</a:t>
            </a:r>
            <a:r>
              <a:rPr lang="en-US" dirty="0"/>
              <a:t> to January </a:t>
            </a:r>
            <a:r>
              <a:rPr lang="en-US" dirty="0" smtClean="0"/>
              <a:t>8</a:t>
            </a:r>
            <a:r>
              <a:rPr lang="en-US" baseline="30000" dirty="0" smtClean="0"/>
              <a:t>th</a:t>
            </a:r>
          </a:p>
          <a:p>
            <a:endParaRPr lang="en-US" dirty="0" smtClean="0"/>
          </a:p>
          <a:p>
            <a:r>
              <a:rPr lang="en-US" dirty="0" smtClean="0"/>
              <a:t>Voting </a:t>
            </a:r>
            <a:r>
              <a:rPr lang="en-US" dirty="0"/>
              <a:t>on the best submissions from January 9</a:t>
            </a:r>
            <a:r>
              <a:rPr lang="en-US" baseline="30000" dirty="0"/>
              <a:t>th</a:t>
            </a:r>
            <a:r>
              <a:rPr lang="en-US" dirty="0"/>
              <a:t> to January </a:t>
            </a:r>
            <a:r>
              <a:rPr lang="en-US" dirty="0" smtClean="0"/>
              <a:t>30</a:t>
            </a:r>
            <a:r>
              <a:rPr lang="en-US" baseline="30000" dirty="0" smtClean="0"/>
              <a:t>th</a:t>
            </a:r>
          </a:p>
          <a:p>
            <a:r>
              <a:rPr lang="en-US" dirty="0" smtClean="0"/>
              <a:t>USAID </a:t>
            </a:r>
            <a:r>
              <a:rPr lang="en-US" dirty="0"/>
              <a:t>will announce the winners and prizes in February 2013. </a:t>
            </a:r>
          </a:p>
        </p:txBody>
      </p:sp>
    </p:spTree>
    <p:extLst>
      <p:ext uri="{BB962C8B-B14F-4D97-AF65-F5344CB8AC3E}">
        <p14:creationId xmlns:p14="http://schemas.microsoft.com/office/powerpoint/2010/main" val="240058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of Innocents (film)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Nov 13 – Gloucester, MA</a:t>
            </a:r>
          </a:p>
          <a:p>
            <a:endParaRPr lang="en-US" dirty="0" smtClean="0"/>
          </a:p>
          <a:p>
            <a:r>
              <a:rPr lang="en-US" dirty="0" smtClean="0"/>
              <a:t>Nov 18 – Tulsa, OK</a:t>
            </a:r>
          </a:p>
          <a:p>
            <a:endParaRPr lang="en-US" dirty="0" smtClean="0"/>
          </a:p>
          <a:p>
            <a:r>
              <a:rPr lang="en-US" dirty="0" smtClean="0"/>
              <a:t>Nov 21 – Key West, FL</a:t>
            </a:r>
          </a:p>
          <a:p>
            <a:endParaRPr lang="en-US" dirty="0" smtClean="0"/>
          </a:p>
          <a:p>
            <a:r>
              <a:rPr lang="en-US" dirty="0" smtClean="0"/>
              <a:t>Dec 7 – Denver, 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43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Caring for Trafficked Persons: Guidance for Health Providers. IOM, Geneva, 2009</a:t>
            </a:r>
          </a:p>
          <a:p>
            <a:r>
              <a:rPr lang="en-US" dirty="0" smtClean="0"/>
              <a:t>The IOM Handbook on Direct Assistance for Victims of Trafficking. IOM, Geneva, 2007</a:t>
            </a:r>
          </a:p>
          <a:p>
            <a:r>
              <a:rPr lang="en-US" dirty="0" smtClean="0"/>
              <a:t>WHO Ethical and Safety Recommendations for Interviewing Trafficked Women. </a:t>
            </a:r>
            <a:r>
              <a:rPr lang="en-US" dirty="0" smtClean="0"/>
              <a:t>Office </a:t>
            </a:r>
            <a:r>
              <a:rPr lang="en-US" dirty="0" smtClean="0"/>
              <a:t>of Victims of Crime </a:t>
            </a:r>
            <a:r>
              <a:rPr lang="en-US" dirty="0" smtClean="0"/>
              <a:t>(</a:t>
            </a:r>
            <a:r>
              <a:rPr lang="en-US" dirty="0" smtClean="0"/>
              <a:t>OVC TTAC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err="1" smtClean="0"/>
              <a:t>HealthRight</a:t>
            </a:r>
            <a:r>
              <a:rPr lang="en-US" dirty="0" smtClean="0"/>
              <a:t>  Victims of </a:t>
            </a:r>
            <a:r>
              <a:rPr lang="en-US" dirty="0" smtClean="0"/>
              <a:t>Torture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6600" dirty="0"/>
              <a:t>Human Trafficking is Modern day </a:t>
            </a:r>
            <a:r>
              <a:rPr lang="en-US" sz="6600" dirty="0" smtClean="0"/>
              <a:t>Slavery </a:t>
            </a:r>
          </a:p>
          <a:p>
            <a:pPr marL="0" indent="0">
              <a:buNone/>
            </a:pPr>
            <a:r>
              <a:rPr lang="en-US" sz="6600" dirty="0" smtClean="0"/>
              <a:t>		</a:t>
            </a:r>
          </a:p>
          <a:p>
            <a:pPr marL="0" indent="0">
              <a:buNone/>
            </a:pPr>
            <a:r>
              <a:rPr lang="en-US" sz="6600" dirty="0"/>
              <a:t>	</a:t>
            </a:r>
            <a:r>
              <a:rPr lang="en-US" sz="6600" dirty="0" smtClean="0"/>
              <a:t>	   Abolition!</a:t>
            </a:r>
            <a:endParaRPr lang="en-US" sz="6600" dirty="0"/>
          </a:p>
          <a:p>
            <a:pPr marL="0" indent="0">
              <a:buNone/>
            </a:pP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30909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out your potential partners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879" y="1600200"/>
            <a:ext cx="5118242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04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referrals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Know your local resources</a:t>
            </a:r>
          </a:p>
          <a:p>
            <a:r>
              <a:rPr lang="en-US" dirty="0" smtClean="0"/>
              <a:t>Make a list of name and phone numbers to call. </a:t>
            </a:r>
          </a:p>
          <a:p>
            <a:r>
              <a:rPr lang="en-US" dirty="0" smtClean="0"/>
              <a:t>Shelters and safe houses</a:t>
            </a:r>
          </a:p>
          <a:p>
            <a:r>
              <a:rPr lang="en-US" dirty="0" smtClean="0"/>
              <a:t>Hotlines</a:t>
            </a:r>
          </a:p>
          <a:p>
            <a:r>
              <a:rPr lang="en-US" dirty="0" smtClean="0"/>
              <a:t>Local clergy and other organizations</a:t>
            </a:r>
            <a:endParaRPr lang="en-US" dirty="0"/>
          </a:p>
        </p:txBody>
      </p:sp>
      <p:pic>
        <p:nvPicPr>
          <p:cNvPr id="16386" name="Picture 2" descr="C:\Users\Clydette\AppData\Local\Microsoft\Windows\Temporary Internet Files\Content.IE5\728BITF0\MC900231381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7698" y="2398029"/>
            <a:ext cx="3319604" cy="2930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543799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83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Hotline (USA)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3200" dirty="0">
              <a:solidFill>
                <a:schemeClr val="folHlin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r>
              <a:rPr lang="en-US" sz="6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1-888-3737-888</a:t>
            </a:r>
            <a:endParaRPr lang="en-US" sz="6000" dirty="0">
              <a:solidFill>
                <a:schemeClr val="folHlin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endParaRPr lang="en-US" dirty="0"/>
          </a:p>
        </p:txBody>
      </p:sp>
      <p:pic>
        <p:nvPicPr>
          <p:cNvPr id="8194" name="Picture 2" descr="C:\Program Files\Microsoft Office\MEDIA\CAGCAT10\j0332268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3886200" cy="363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49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7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09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1909</TotalTime>
  <Words>1322</Words>
  <Application>Microsoft Office PowerPoint</Application>
  <PresentationFormat>On-screen Show (4:3)</PresentationFormat>
  <Paragraphs>268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1_Office Theme</vt:lpstr>
      <vt:lpstr>27_Stream</vt:lpstr>
      <vt:lpstr>PowerPoint Presentation</vt:lpstr>
      <vt:lpstr>Learning Objectives</vt:lpstr>
      <vt:lpstr>Your team….</vt:lpstr>
      <vt:lpstr>Who is on your team?</vt:lpstr>
      <vt:lpstr>Preparedness….</vt:lpstr>
      <vt:lpstr>Map out your potential partners</vt:lpstr>
      <vt:lpstr>Community referrals</vt:lpstr>
      <vt:lpstr>PowerPoint Presentation</vt:lpstr>
      <vt:lpstr>Hotline (USA)</vt:lpstr>
      <vt:lpstr>Referral scenarios</vt:lpstr>
      <vt:lpstr>Four referral scenarios….</vt:lpstr>
      <vt:lpstr>Emergency referral for…</vt:lpstr>
      <vt:lpstr>Imminent danger</vt:lpstr>
      <vt:lpstr>Take responsibility for your safety</vt:lpstr>
      <vt:lpstr>If serious security threat….</vt:lpstr>
      <vt:lpstr>When referral is possible…</vt:lpstr>
      <vt:lpstr>Inform patient and obtain consent</vt:lpstr>
      <vt:lpstr>If no referral possible at the time but patient may come back…</vt:lpstr>
      <vt:lpstr>What if referral is not possible?</vt:lpstr>
      <vt:lpstr>When communicating information, be careful….</vt:lpstr>
      <vt:lpstr>Some words of wisdom regarding…</vt:lpstr>
      <vt:lpstr>Short and long term needs</vt:lpstr>
      <vt:lpstr>What are some of these?</vt:lpstr>
      <vt:lpstr>Basic personal hygiene needs include…</vt:lpstr>
      <vt:lpstr>Long term needs of victims  </vt:lpstr>
      <vt:lpstr>Other services </vt:lpstr>
      <vt:lpstr>Part of the caring also includes…</vt:lpstr>
      <vt:lpstr>What law enforcement wants you to know….</vt:lpstr>
      <vt:lpstr>PowerPoint Presentation</vt:lpstr>
      <vt:lpstr>Working with law enforcement</vt:lpstr>
      <vt:lpstr>What are the steps to follow?</vt:lpstr>
      <vt:lpstr>Sexual Assault Response Team (SART )</vt:lpstr>
      <vt:lpstr>A word of caution….</vt:lpstr>
      <vt:lpstr>Remember…..</vt:lpstr>
      <vt:lpstr>What is court evidence?</vt:lpstr>
      <vt:lpstr>Documenting abuse</vt:lpstr>
      <vt:lpstr>Photography tips</vt:lpstr>
      <vt:lpstr>Legal protections for TIP victims</vt:lpstr>
      <vt:lpstr>Forms of USA immigration relief for victims</vt:lpstr>
      <vt:lpstr>Benefits with Immigration Relief</vt:lpstr>
      <vt:lpstr>T  and U Non-immigrant visas</vt:lpstr>
      <vt:lpstr>You as the expert witness</vt:lpstr>
      <vt:lpstr>Your new role</vt:lpstr>
      <vt:lpstr>Testifying for a client (1)</vt:lpstr>
      <vt:lpstr>Testifying for a client (2) </vt:lpstr>
      <vt:lpstr>Proposed terms to use in the assessment</vt:lpstr>
      <vt:lpstr>What makes for a good witness or affidavit?</vt:lpstr>
      <vt:lpstr>Some realities….</vt:lpstr>
      <vt:lpstr>Systems are not perfect …</vt:lpstr>
      <vt:lpstr>Victims are not perfect either .….</vt:lpstr>
      <vt:lpstr> self care....</vt:lpstr>
      <vt:lpstr>A final word….</vt:lpstr>
      <vt:lpstr>Some extras….</vt:lpstr>
      <vt:lpstr>Slaveryfootprint.org </vt:lpstr>
      <vt:lpstr>Challengeslavery.org</vt:lpstr>
      <vt:lpstr>Trade of Innocents (film)</vt:lpstr>
      <vt:lpstr>General References</vt:lpstr>
      <vt:lpstr>PowerPoint Presentation</vt:lpstr>
    </vt:vector>
  </TitlesOfParts>
  <Company>USAID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Powell, Clydette L(GH/HIDN/ID)</dc:creator>
  <cp:lastModifiedBy>Sony Customer</cp:lastModifiedBy>
  <cp:revision>130</cp:revision>
  <cp:lastPrinted>2012-10-26T21:22:21Z</cp:lastPrinted>
  <dcterms:created xsi:type="dcterms:W3CDTF">2012-01-21T19:47:19Z</dcterms:created>
  <dcterms:modified xsi:type="dcterms:W3CDTF">2012-11-09T02:44:47Z</dcterms:modified>
</cp:coreProperties>
</file>