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82"/>
  </p:notesMasterIdLst>
  <p:handoutMasterIdLst>
    <p:handoutMasterId r:id="rId83"/>
  </p:handoutMasterIdLst>
  <p:sldIdLst>
    <p:sldId id="1764" r:id="rId2"/>
    <p:sldId id="1705" r:id="rId3"/>
    <p:sldId id="1702" r:id="rId4"/>
    <p:sldId id="1766" r:id="rId5"/>
    <p:sldId id="1753" r:id="rId6"/>
    <p:sldId id="1768" r:id="rId7"/>
    <p:sldId id="1895" r:id="rId8"/>
    <p:sldId id="1770" r:id="rId9"/>
    <p:sldId id="1771" r:id="rId10"/>
    <p:sldId id="1772" r:id="rId11"/>
    <p:sldId id="1773" r:id="rId12"/>
    <p:sldId id="1896" r:id="rId13"/>
    <p:sldId id="1769" r:id="rId14"/>
    <p:sldId id="1774" r:id="rId15"/>
    <p:sldId id="1796" r:id="rId16"/>
    <p:sldId id="1795" r:id="rId17"/>
    <p:sldId id="1797" r:id="rId18"/>
    <p:sldId id="1784" r:id="rId19"/>
    <p:sldId id="1789" r:id="rId20"/>
    <p:sldId id="1790" r:id="rId21"/>
    <p:sldId id="1776" r:id="rId22"/>
    <p:sldId id="1758" r:id="rId23"/>
    <p:sldId id="1891" r:id="rId24"/>
    <p:sldId id="1815" r:id="rId25"/>
    <p:sldId id="1903" r:id="rId26"/>
    <p:sldId id="1803" r:id="rId27"/>
    <p:sldId id="1824" r:id="rId28"/>
    <p:sldId id="1825" r:id="rId29"/>
    <p:sldId id="1826" r:id="rId30"/>
    <p:sldId id="1827" r:id="rId31"/>
    <p:sldId id="1828" r:id="rId32"/>
    <p:sldId id="1911" r:id="rId33"/>
    <p:sldId id="1892" r:id="rId34"/>
    <p:sldId id="1487" r:id="rId35"/>
    <p:sldId id="1691" r:id="rId36"/>
    <p:sldId id="1874" r:id="rId37"/>
    <p:sldId id="1875" r:id="rId38"/>
    <p:sldId id="1692" r:id="rId39"/>
    <p:sldId id="1836" r:id="rId40"/>
    <p:sldId id="1845" r:id="rId41"/>
    <p:sldId id="1899" r:id="rId42"/>
    <p:sldId id="1893" r:id="rId43"/>
    <p:sldId id="1852" r:id="rId44"/>
    <p:sldId id="1906" r:id="rId45"/>
    <p:sldId id="1846" r:id="rId46"/>
    <p:sldId id="1850" r:id="rId47"/>
    <p:sldId id="1853" r:id="rId48"/>
    <p:sldId id="1849" r:id="rId49"/>
    <p:sldId id="1848" r:id="rId50"/>
    <p:sldId id="1864" r:id="rId51"/>
    <p:sldId id="1863" r:id="rId52"/>
    <p:sldId id="1868" r:id="rId53"/>
    <p:sldId id="1900" r:id="rId54"/>
    <p:sldId id="1865" r:id="rId55"/>
    <p:sldId id="1858" r:id="rId56"/>
    <p:sldId id="1866" r:id="rId57"/>
    <p:sldId id="1901" r:id="rId58"/>
    <p:sldId id="1856" r:id="rId59"/>
    <p:sldId id="1902" r:id="rId60"/>
    <p:sldId id="1854" r:id="rId61"/>
    <p:sldId id="1847" r:id="rId62"/>
    <p:sldId id="1871" r:id="rId63"/>
    <p:sldId id="1872" r:id="rId64"/>
    <p:sldId id="1873" r:id="rId65"/>
    <p:sldId id="1877" r:id="rId66"/>
    <p:sldId id="1881" r:id="rId67"/>
    <p:sldId id="1883" r:id="rId68"/>
    <p:sldId id="1910" r:id="rId69"/>
    <p:sldId id="1882" r:id="rId70"/>
    <p:sldId id="1886" r:id="rId71"/>
    <p:sldId id="1884" r:id="rId72"/>
    <p:sldId id="1887" r:id="rId73"/>
    <p:sldId id="1908" r:id="rId74"/>
    <p:sldId id="1503" r:id="rId75"/>
    <p:sldId id="1888" r:id="rId76"/>
    <p:sldId id="1509" r:id="rId77"/>
    <p:sldId id="1617" r:id="rId78"/>
    <p:sldId id="1905" r:id="rId79"/>
    <p:sldId id="1912" r:id="rId80"/>
    <p:sldId id="1913"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880" userDrawn="1">
          <p15:clr>
            <a:srgbClr val="A4A3A4"/>
          </p15:clr>
        </p15:guide>
        <p15:guide id="4" orient="horz" pos="162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sty Sluder" initials="RS" lastIdx="1" clrIdx="0"/>
  <p:cmAuthor id="1" name="Peel, Bill" initials="BP" lastIdx="2" clrIdx="1"/>
  <p:cmAuthor id="2" name="Walt Larimore" initials="WL" lastIdx="1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DF4"/>
    <a:srgbClr val="C4F5FC"/>
    <a:srgbClr val="9AD3F0"/>
    <a:srgbClr val="7CBAE3"/>
    <a:srgbClr val="89C5E9"/>
    <a:srgbClr val="6FAADC"/>
    <a:srgbClr val="88C4E8"/>
    <a:srgbClr val="70AEDD"/>
    <a:srgbClr val="77B1DF"/>
    <a:srgbClr val="72A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4" autoAdjust="0"/>
    <p:restoredTop sz="85714" autoAdjust="0"/>
  </p:normalViewPr>
  <p:slideViewPr>
    <p:cSldViewPr snapToObjects="1">
      <p:cViewPr>
        <p:scale>
          <a:sx n="87" d="100"/>
          <a:sy n="87" d="100"/>
        </p:scale>
        <p:origin x="-404" y="-40"/>
      </p:cViewPr>
      <p:guideLst>
        <p:guide orient="horz" pos="1620"/>
        <p:guide pos="2880"/>
      </p:guideLst>
    </p:cSldViewPr>
  </p:slideViewPr>
  <p:outlineViewPr>
    <p:cViewPr>
      <p:scale>
        <a:sx n="33" d="100"/>
        <a:sy n="33" d="100"/>
      </p:scale>
      <p:origin x="0" y="50988"/>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57200" y="304800"/>
            <a:ext cx="2971800" cy="457200"/>
          </a:xfrm>
          <a:prstGeom prst="rect">
            <a:avLst/>
          </a:prstGeom>
        </p:spPr>
        <p:txBody>
          <a:bodyPr vert="horz" lIns="91440" tIns="45720" rIns="91440" bIns="45720" rtlCol="0"/>
          <a:lstStyle>
            <a:lvl1pPr algn="l">
              <a:defRPr sz="1200"/>
            </a:lvl1pPr>
          </a:lstStyle>
          <a:p>
            <a:r>
              <a:rPr lang="en-US" dirty="0"/>
              <a:t>How to Effectively Share Our Faith </a:t>
            </a:r>
            <a:br>
              <a:rPr lang="en-US" dirty="0"/>
            </a:br>
            <a:r>
              <a:rPr lang="en-US" dirty="0"/>
              <a:t>While Providing Healthcare</a:t>
            </a:r>
          </a:p>
        </p:txBody>
      </p:sp>
      <p:sp>
        <p:nvSpPr>
          <p:cNvPr id="3" name="Date Placeholder 2"/>
          <p:cNvSpPr>
            <a:spLocks noGrp="1"/>
          </p:cNvSpPr>
          <p:nvPr>
            <p:ph type="dt" sz="quarter" idx="1"/>
          </p:nvPr>
        </p:nvSpPr>
        <p:spPr>
          <a:xfrm>
            <a:off x="2743200" y="304800"/>
            <a:ext cx="3581400" cy="457200"/>
          </a:xfrm>
          <a:prstGeom prst="rect">
            <a:avLst/>
          </a:prstGeom>
        </p:spPr>
        <p:txBody>
          <a:bodyPr vert="horz" lIns="91440" tIns="45720" rIns="91440" bIns="45720" rtlCol="0"/>
          <a:lstStyle>
            <a:lvl1pPr algn="r">
              <a:defRPr sz="1200"/>
            </a:lvl1pPr>
          </a:lstStyle>
          <a:p>
            <a:r>
              <a:rPr lang="en-US"/>
              <a:t>2018 </a:t>
            </a:r>
            <a:r>
              <a:rPr lang="en-US" dirty="0"/>
              <a:t>Remedy Medical Missions Conference</a:t>
            </a:r>
          </a:p>
          <a:p>
            <a:r>
              <a:rPr lang="en-US" dirty="0"/>
              <a:t>First Baptist Church Orlando</a:t>
            </a:r>
          </a:p>
        </p:txBody>
      </p:sp>
      <p:sp>
        <p:nvSpPr>
          <p:cNvPr id="4" name="Footer Placeholder 3"/>
          <p:cNvSpPr>
            <a:spLocks noGrp="1"/>
          </p:cNvSpPr>
          <p:nvPr>
            <p:ph type="ftr" sz="quarter" idx="2"/>
          </p:nvPr>
        </p:nvSpPr>
        <p:spPr>
          <a:xfrm>
            <a:off x="457200" y="8382000"/>
            <a:ext cx="2819400" cy="457200"/>
          </a:xfrm>
          <a:prstGeom prst="rect">
            <a:avLst/>
          </a:prstGeom>
        </p:spPr>
        <p:txBody>
          <a:bodyPr vert="horz" lIns="91440" tIns="45720" rIns="91440" bIns="45720" rtlCol="0" anchor="b"/>
          <a:lstStyle>
            <a:lvl1pPr algn="l">
              <a:defRPr sz="1200"/>
            </a:lvl1pPr>
          </a:lstStyle>
          <a:p>
            <a:r>
              <a:rPr lang="de-DE" dirty="0"/>
              <a:t>© </a:t>
            </a:r>
            <a:r>
              <a:rPr lang="en-US" dirty="0"/>
              <a:t>Walt Larimore, MD</a:t>
            </a:r>
          </a:p>
          <a:p>
            <a:r>
              <a:rPr lang="en-US" dirty="0" err="1"/>
              <a:t>www.DrWalt.com</a:t>
            </a:r>
            <a:endParaRPr lang="en-US" dirty="0"/>
          </a:p>
        </p:txBody>
      </p:sp>
      <p:sp>
        <p:nvSpPr>
          <p:cNvPr id="5" name="Slide Number Placeholder 4"/>
          <p:cNvSpPr>
            <a:spLocks noGrp="1"/>
          </p:cNvSpPr>
          <p:nvPr>
            <p:ph type="sldNum" sz="quarter" idx="3"/>
          </p:nvPr>
        </p:nvSpPr>
        <p:spPr>
          <a:xfrm>
            <a:off x="3657600" y="8382000"/>
            <a:ext cx="2819400" cy="457200"/>
          </a:xfrm>
          <a:prstGeom prst="rect">
            <a:avLst/>
          </a:prstGeom>
        </p:spPr>
        <p:txBody>
          <a:bodyPr vert="horz" lIns="91440" tIns="45720" rIns="91440" bIns="45720" rtlCol="0" anchor="b"/>
          <a:lstStyle>
            <a:lvl1pPr algn="r">
              <a:defRPr sz="1200"/>
            </a:lvl1pPr>
          </a:lstStyle>
          <a:p>
            <a:endParaRPr lang="en-US" dirty="0"/>
          </a:p>
          <a:p>
            <a:endParaRPr lang="en-US" dirty="0"/>
          </a:p>
          <a:p>
            <a:r>
              <a:rPr lang="en-US" dirty="0"/>
              <a:t>Friday, March 23, 2018</a:t>
            </a:r>
          </a:p>
          <a:p>
            <a:fld id="{9041754B-E656-4249-8B07-F8C675AE2465}" type="slidenum">
              <a:rPr lang="en-US" smtClean="0"/>
              <a:t>‹#›</a:t>
            </a:fld>
            <a:endParaRPr lang="en-US" dirty="0"/>
          </a:p>
        </p:txBody>
      </p:sp>
    </p:spTree>
    <p:extLst>
      <p:ext uri="{BB962C8B-B14F-4D97-AF65-F5344CB8AC3E}">
        <p14:creationId xmlns:p14="http://schemas.microsoft.com/office/powerpoint/2010/main" val="14736323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39F1B-E994-4E24-A651-C6331777F5CA}" type="datetimeFigureOut">
              <a:rPr lang="en-US" smtClean="0"/>
              <a:t>3/23/2018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943C1-C901-4339-A302-5BBAF36618AE}" type="slidenum">
              <a:rPr lang="en-US" smtClean="0"/>
              <a:t>‹#›</a:t>
            </a:fld>
            <a:endParaRPr lang="en-US"/>
          </a:p>
        </p:txBody>
      </p:sp>
    </p:spTree>
    <p:extLst>
      <p:ext uri="{BB962C8B-B14F-4D97-AF65-F5344CB8AC3E}">
        <p14:creationId xmlns:p14="http://schemas.microsoft.com/office/powerpoint/2010/main" val="12764718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baseline="0" dirty="0"/>
              <a:t>That’s why we say these interventions are all predicated upon respect for a patient and his/her autonomy, sensitivity to the patient’s desires and needs, and only after obtaining the patient’s permission. </a:t>
            </a:r>
            <a:endParaRPr lang="en-US" dirty="0"/>
          </a:p>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15</a:t>
            </a:fld>
            <a:endParaRPr lang="en-US" dirty="0"/>
          </a:p>
        </p:txBody>
      </p:sp>
    </p:spTree>
    <p:extLst>
      <p:ext uri="{BB962C8B-B14F-4D97-AF65-F5344CB8AC3E}">
        <p14:creationId xmlns:p14="http://schemas.microsoft.com/office/powerpoint/2010/main" val="574735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905943C1-C901-4339-A302-5BBAF36618AE}" type="slidenum">
              <a:rPr lang="en-US" smtClean="0"/>
              <a:t>34</a:t>
            </a:fld>
            <a:endParaRPr lang="en-US" dirty="0"/>
          </a:p>
        </p:txBody>
      </p:sp>
    </p:spTree>
    <p:extLst>
      <p:ext uri="{BB962C8B-B14F-4D97-AF65-F5344CB8AC3E}">
        <p14:creationId xmlns:p14="http://schemas.microsoft.com/office/powerpoint/2010/main" val="143656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35</a:t>
            </a:fld>
            <a:endParaRPr lang="en-US" dirty="0"/>
          </a:p>
        </p:txBody>
      </p:sp>
    </p:spTree>
    <p:extLst>
      <p:ext uri="{BB962C8B-B14F-4D97-AF65-F5344CB8AC3E}">
        <p14:creationId xmlns:p14="http://schemas.microsoft.com/office/powerpoint/2010/main" val="1500589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baseline="0" dirty="0"/>
              <a:t>That’s why we say these interventions are all predicated upon respect for a patient and his/her autonomy, sensitivity to the patient’s desires and needs, and only after obtaining the patient’s permission. </a:t>
            </a:r>
            <a:endParaRPr lang="en-US" dirty="0"/>
          </a:p>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36</a:t>
            </a:fld>
            <a:endParaRPr lang="en-US" dirty="0"/>
          </a:p>
        </p:txBody>
      </p:sp>
    </p:spTree>
    <p:extLst>
      <p:ext uri="{BB962C8B-B14F-4D97-AF65-F5344CB8AC3E}">
        <p14:creationId xmlns:p14="http://schemas.microsoft.com/office/powerpoint/2010/main" val="1220865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41" indent="-171441" defTabSz="933186">
              <a:buFont typeface="Arial"/>
              <a:buChar char="•"/>
              <a:defRPr/>
            </a:pPr>
            <a:r>
              <a:rPr lang="en-US" dirty="0"/>
              <a:t>But, even so, are there ethical concerns healthcare professionals must consider before utilizing spiritual interventions in clinical care? You bet!</a:t>
            </a:r>
          </a:p>
          <a:p>
            <a:endParaRPr lang="en-US" dirty="0">
              <a:latin typeface="Times New Roman" pitchFamily="-110" charset="0"/>
            </a:endParaRPr>
          </a:p>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37</a:t>
            </a:fld>
            <a:endParaRPr lang="en-US" dirty="0"/>
          </a:p>
        </p:txBody>
      </p:sp>
    </p:spTree>
    <p:extLst>
      <p:ext uri="{BB962C8B-B14F-4D97-AF65-F5344CB8AC3E}">
        <p14:creationId xmlns:p14="http://schemas.microsoft.com/office/powerpoint/2010/main" val="3762913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38</a:t>
            </a:fld>
            <a:endParaRPr lang="en-US" dirty="0"/>
          </a:p>
        </p:txBody>
      </p:sp>
    </p:spTree>
    <p:extLst>
      <p:ext uri="{BB962C8B-B14F-4D97-AF65-F5344CB8AC3E}">
        <p14:creationId xmlns:p14="http://schemas.microsoft.com/office/powerpoint/2010/main" val="1244476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Harold Koenig, MD, a psychiatrist at Duke</a:t>
            </a:r>
            <a:r>
              <a:rPr lang="en-US" baseline="0" dirty="0"/>
              <a:t> writes:</a:t>
            </a:r>
            <a:endParaRPr lang="en-US" dirty="0"/>
          </a:p>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74</a:t>
            </a:fld>
            <a:endParaRPr lang="en-US" dirty="0"/>
          </a:p>
        </p:txBody>
      </p:sp>
    </p:spTree>
    <p:extLst>
      <p:ext uri="{BB962C8B-B14F-4D97-AF65-F5344CB8AC3E}">
        <p14:creationId xmlns:p14="http://schemas.microsoft.com/office/powerpoint/2010/main" val="1888717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75</a:t>
            </a:fld>
            <a:endParaRPr lang="en-US" dirty="0"/>
          </a:p>
        </p:txBody>
      </p:sp>
    </p:spTree>
    <p:extLst>
      <p:ext uri="{BB962C8B-B14F-4D97-AF65-F5344CB8AC3E}">
        <p14:creationId xmlns:p14="http://schemas.microsoft.com/office/powerpoint/2010/main" val="491502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Is spiritual care appropriate in</a:t>
            </a:r>
            <a:r>
              <a:rPr lang="en-US" baseline="0" dirty="0"/>
              <a:t> healthcare? Is spiritual care important for our patients? You bet! Koenig instructs us: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TO BILL</a:t>
            </a:r>
            <a:endParaRPr lang="en-US" dirty="0"/>
          </a:p>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76</a:t>
            </a:fld>
            <a:endParaRPr lang="en-US" dirty="0"/>
          </a:p>
        </p:txBody>
      </p:sp>
    </p:spTree>
    <p:extLst>
      <p:ext uri="{BB962C8B-B14F-4D97-AF65-F5344CB8AC3E}">
        <p14:creationId xmlns:p14="http://schemas.microsoft.com/office/powerpoint/2010/main" val="1100818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343150"/>
            <a:ext cx="6477000" cy="1435608"/>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2209800" y="3792474"/>
            <a:ext cx="6477000" cy="880566"/>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57200" y="4725162"/>
            <a:ext cx="1984248" cy="20574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r>
              <a:rPr lang="en-US" dirty="0"/>
              <a:t>9/1/16</a:t>
            </a:r>
          </a:p>
        </p:txBody>
      </p:sp>
      <p:sp>
        <p:nvSpPr>
          <p:cNvPr id="5" name="Footer Placeholder 4"/>
          <p:cNvSpPr>
            <a:spLocks noGrp="1"/>
          </p:cNvSpPr>
          <p:nvPr>
            <p:ph type="ftr" sz="quarter" idx="11"/>
          </p:nvPr>
        </p:nvSpPr>
        <p:spPr>
          <a:xfrm>
            <a:off x="3959352" y="4725162"/>
            <a:ext cx="3813048" cy="20574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dirty="0"/>
          </a:p>
        </p:txBody>
      </p:sp>
      <p:sp>
        <p:nvSpPr>
          <p:cNvPr id="6" name="Slide Number Placeholder 5"/>
          <p:cNvSpPr>
            <a:spLocks noGrp="1"/>
          </p:cNvSpPr>
          <p:nvPr>
            <p:ph type="sldNum" sz="quarter" idx="12"/>
          </p:nvPr>
        </p:nvSpPr>
        <p:spPr>
          <a:xfrm>
            <a:off x="8275320" y="4725162"/>
            <a:ext cx="685800" cy="205740"/>
          </a:xfrm>
          <a:prstGeom prst="rect">
            <a:avLst/>
          </a:prstGeo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r>
              <a:rPr lang="en-US" dirty="0"/>
              <a:t>9/1/16</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521388" y="4107073"/>
            <a:ext cx="1483056" cy="638886"/>
          </a:xfrm>
          <a:prstGeom prst="rect">
            <a:avLst/>
          </a:prstGeom>
        </p:spPr>
        <p:txBody>
          <a:bodyPr/>
          <a:lstStyle/>
          <a:p>
            <a:fld id="{7F5CE407-6216-4202-80E4-A30DC2F709B2}" type="slidenum">
              <a:rPr lang="en-US" smtClean="0"/>
              <a:t>‹#›</a:t>
            </a:fld>
            <a:endParaRPr lang="en-US" dirty="0"/>
          </a:p>
        </p:txBody>
      </p:sp>
      <p:sp>
        <p:nvSpPr>
          <p:cNvPr id="11" name="Content Placeholder 2"/>
          <p:cNvSpPr>
            <a:spLocks noGrp="1"/>
          </p:cNvSpPr>
          <p:nvPr>
            <p:ph sz="half" idx="14"/>
          </p:nvPr>
        </p:nvSpPr>
        <p:spPr>
          <a:xfrm>
            <a:off x="4645152" y="1301354"/>
            <a:ext cx="3566160" cy="144018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2903220"/>
            <a:ext cx="3566160" cy="144018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
          </p:nvPr>
        </p:nvSpPr>
        <p:spPr>
          <a:xfrm>
            <a:off x="914400" y="1301354"/>
            <a:ext cx="3566160" cy="3042047"/>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301354"/>
            <a:ext cx="3566160" cy="144018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dirty="0"/>
              <a:t>9/1/16</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521388" y="4107073"/>
            <a:ext cx="1483056" cy="638886"/>
          </a:xfrm>
          <a:prstGeom prst="rect">
            <a:avLst/>
          </a:prstGeom>
        </p:spPr>
        <p:txBody>
          <a:bodyPr/>
          <a:lstStyle/>
          <a:p>
            <a:fld id="{7F5CE407-6216-4202-80E4-A30DC2F709B2}" type="slidenum">
              <a:rPr lang="en-US" smtClean="0"/>
              <a:t>‹#›</a:t>
            </a:fld>
            <a:endParaRPr lang="en-US" dirty="0"/>
          </a:p>
        </p:txBody>
      </p:sp>
      <p:sp>
        <p:nvSpPr>
          <p:cNvPr id="8" name="Content Placeholder 2"/>
          <p:cNvSpPr>
            <a:spLocks noGrp="1"/>
          </p:cNvSpPr>
          <p:nvPr>
            <p:ph sz="half" idx="13"/>
          </p:nvPr>
        </p:nvSpPr>
        <p:spPr>
          <a:xfrm>
            <a:off x="914400" y="2903220"/>
            <a:ext cx="3566160" cy="144018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645152" y="1301354"/>
            <a:ext cx="3566160" cy="144018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2903220"/>
            <a:ext cx="3566160" cy="144018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dirty="0"/>
              <a:t>9/1/16</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521388" y="4107073"/>
            <a:ext cx="1483056" cy="638886"/>
          </a:xfrm>
          <a:prstGeom prst="rect">
            <a:avLst/>
          </a:prstGeom>
        </p:spPr>
        <p:txBody>
          <a:bodyPr/>
          <a:lstStyle/>
          <a:p>
            <a:fld id="{7F5CE407-6216-4202-80E4-A30DC2F709B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9/1/16</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521388" y="4107073"/>
            <a:ext cx="1483056" cy="638886"/>
          </a:xfrm>
          <a:prstGeom prst="rect">
            <a:avLst/>
          </a:prstGeom>
        </p:spPr>
        <p:txBody>
          <a:bodyPr/>
          <a:lstStyle/>
          <a:p>
            <a:fld id="{7F5CE407-6216-4202-80E4-A30DC2F709B2}" type="slidenum">
              <a:rPr lang="en-US" smtClean="0"/>
              <a:t>‹#›</a:t>
            </a:fld>
            <a:endParaRPr lang="en-US" dirty="0"/>
          </a:p>
        </p:txBody>
      </p:sp>
      <p:sp>
        <p:nvSpPr>
          <p:cNvPr id="5" name="TextBox 4"/>
          <p:cNvSpPr txBox="1"/>
          <p:nvPr userDrawn="1"/>
        </p:nvSpPr>
        <p:spPr>
          <a:xfrm>
            <a:off x="1295400" y="4626174"/>
            <a:ext cx="6324600" cy="307777"/>
          </a:xfrm>
          <a:prstGeom prst="rect">
            <a:avLst/>
          </a:prstGeom>
          <a:solidFill>
            <a:srgbClr val="ECF7FC"/>
          </a:solidFill>
        </p:spPr>
        <p:txBody>
          <a:bodyPr wrap="square" rtlCol="0">
            <a:spAutoFit/>
          </a:bodyPr>
          <a:lstStyle/>
          <a:p>
            <a:pPr marL="0" indent="0" algn="ctr">
              <a:buNone/>
            </a:pPr>
            <a:r>
              <a:rPr lang="en-US" sz="1400" dirty="0">
                <a:latin typeface="Trebuchet MS" panose="020B0603020202020204" pitchFamily="34" charset="0"/>
              </a:rPr>
              <a:t>#</a:t>
            </a:r>
            <a:r>
              <a:rPr lang="en-US" sz="1400" dirty="0" err="1">
                <a:latin typeface="Trebuchet MS" panose="020B0603020202020204" pitchFamily="34" charset="0"/>
              </a:rPr>
              <a:t>GracePrescriptions</a:t>
            </a:r>
            <a:r>
              <a:rPr lang="en-US" sz="1400" dirty="0">
                <a:latin typeface="Trebuchet MS" panose="020B0603020202020204" pitchFamily="34" charset="0"/>
              </a:rPr>
              <a:t> </a:t>
            </a:r>
            <a:r>
              <a:rPr lang="en-US" sz="1400" baseline="0" dirty="0">
                <a:latin typeface="Trebuchet MS" panose="020B0603020202020204" pitchFamily="34" charset="0"/>
              </a:rPr>
              <a:t>     </a:t>
            </a:r>
            <a:r>
              <a:rPr lang="en-US" sz="1400" dirty="0">
                <a:latin typeface="Trebuchet MS" panose="020B0603020202020204" pitchFamily="34" charset="0"/>
              </a:rPr>
              <a:t>Bill: @24SevenProject     Walt: @</a:t>
            </a:r>
            <a:r>
              <a:rPr lang="en-US" sz="1400" dirty="0" err="1">
                <a:latin typeface="Trebuchet MS" panose="020B0603020202020204" pitchFamily="34" charset="0"/>
              </a:rPr>
              <a:t>WaltLarimore</a:t>
            </a:r>
            <a:endParaRPr lang="en-US" dirty="0">
              <a:latin typeface="Trebuchet MS" panose="020B06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267536"/>
            <a:ext cx="3563938" cy="871538"/>
          </a:xfrm>
        </p:spPr>
        <p:txBody>
          <a:bodyPr tIns="0" bIns="0" anchor="b"/>
          <a:lstStyle>
            <a:lvl1pPr algn="l">
              <a:lnSpc>
                <a:spcPts val="4600"/>
              </a:lnSpc>
              <a:defRPr sz="4200" b="1"/>
            </a:lvl1pPr>
          </a:lstStyle>
          <a:p>
            <a:r>
              <a:rPr lang="en-US"/>
              <a:t>Click to edit Master title style</a:t>
            </a:r>
            <a:endParaRPr/>
          </a:p>
        </p:txBody>
      </p:sp>
      <p:sp>
        <p:nvSpPr>
          <p:cNvPr id="3" name="Content Placeholder 2"/>
          <p:cNvSpPr>
            <a:spLocks noGrp="1"/>
          </p:cNvSpPr>
          <p:nvPr>
            <p:ph idx="1"/>
          </p:nvPr>
        </p:nvSpPr>
        <p:spPr>
          <a:xfrm>
            <a:off x="4667250" y="276367"/>
            <a:ext cx="3566160" cy="4220624"/>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14398" y="2149523"/>
            <a:ext cx="3563938" cy="162237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521388" y="4107073"/>
            <a:ext cx="1483056" cy="638886"/>
          </a:xfrm>
          <a:prstGeom prst="rect">
            <a:avLst/>
          </a:prstGeom>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143000"/>
            <a:ext cx="3566160" cy="871538"/>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7544" y="2024987"/>
            <a:ext cx="3566160" cy="162237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521388" y="4107073"/>
            <a:ext cx="1483056" cy="638886"/>
          </a:xfrm>
          <a:prstGeom prst="rect">
            <a:avLst/>
          </a:prstGeom>
        </p:spPr>
        <p:txBody>
          <a:bodyPr/>
          <a:lstStyle/>
          <a:p>
            <a:fld id="{7288262A-8B71-472C-A765-E87799AC6610}" type="slidenum">
              <a:rPr lang="en-US" smtClean="0"/>
              <a:t>‹#›</a:t>
            </a:fld>
            <a:endParaRPr lang="en-US"/>
          </a:p>
        </p:txBody>
      </p:sp>
      <p:grpSp>
        <p:nvGrpSpPr>
          <p:cNvPr id="3" name="Group 7"/>
          <p:cNvGrpSpPr/>
          <p:nvPr/>
        </p:nvGrpSpPr>
        <p:grpSpPr>
          <a:xfrm rot="21421631">
            <a:off x="629029" y="379237"/>
            <a:ext cx="3850925" cy="4137206"/>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500671"/>
            <a:ext cx="3468664" cy="3843542"/>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2640599"/>
            <a:ext cx="4088024" cy="2269515"/>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8" y="2761935"/>
            <a:ext cx="3704109" cy="2022812"/>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232774">
            <a:off x="169481" y="180942"/>
            <a:ext cx="4088024" cy="2269515"/>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30" y="302278"/>
            <a:ext cx="3704109" cy="2022812"/>
          </a:xfrm>
          <a:solidFill>
            <a:schemeClr val="bg1">
              <a:lumMod val="85000"/>
            </a:schemeClr>
          </a:solidFill>
        </p:spPr>
        <p:txBody>
          <a:bodyPr/>
          <a:lstStyle>
            <a:lvl1pPr>
              <a:buNone/>
              <a:defRPr/>
            </a:lvl1pPr>
          </a:lstStyle>
          <a:p>
            <a:r>
              <a:rPr lang="en-US"/>
              <a:t>Drag picture to placeholder or click icon to add</a:t>
            </a:r>
            <a:endParaRPr/>
          </a:p>
        </p:txBody>
      </p:sp>
      <p:sp>
        <p:nvSpPr>
          <p:cNvPr id="2" name="Title 1"/>
          <p:cNvSpPr>
            <a:spLocks noGrp="1"/>
          </p:cNvSpPr>
          <p:nvPr>
            <p:ph type="title"/>
          </p:nvPr>
        </p:nvSpPr>
        <p:spPr>
          <a:xfrm>
            <a:off x="5013434" y="1143000"/>
            <a:ext cx="3566160" cy="871538"/>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3432" y="2024987"/>
            <a:ext cx="3566160" cy="162237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521388" y="4107073"/>
            <a:ext cx="1483056" cy="638886"/>
          </a:xfrm>
          <a:prstGeom prst="rect">
            <a:avLst/>
          </a:prstGeom>
        </p:spPr>
        <p:txBody>
          <a:bodyPr/>
          <a:lstStyle/>
          <a:p>
            <a:fld id="{7F5CE407-6216-4202-80E4-A30DC2F709B2}"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821780"/>
            <a:ext cx="7315200" cy="871538"/>
          </a:xfrm>
        </p:spPr>
        <p:txBody>
          <a:bodyPr tIns="0" bIns="0" anchor="b"/>
          <a:lstStyle>
            <a:lvl1pPr algn="l">
              <a:lnSpc>
                <a:spcPts val="4600"/>
              </a:lnSpc>
              <a:defRPr sz="3600" b="1"/>
            </a:lvl1pPr>
          </a:lstStyle>
          <a:p>
            <a:r>
              <a:rPr lang="en-US"/>
              <a:t>Click to edit Master title style</a:t>
            </a:r>
            <a:endParaRPr/>
          </a:p>
        </p:txBody>
      </p:sp>
      <p:grpSp>
        <p:nvGrpSpPr>
          <p:cNvPr id="3" name="Group 8"/>
          <p:cNvGrpSpPr/>
          <p:nvPr/>
        </p:nvGrpSpPr>
        <p:grpSpPr>
          <a:xfrm rot="232774">
            <a:off x="2059283" y="284325"/>
            <a:ext cx="5031327" cy="258248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3696552"/>
            <a:ext cx="7315200" cy="740978"/>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521388" y="4107073"/>
            <a:ext cx="1483056" cy="638886"/>
          </a:xfrm>
          <a:prstGeom prst="rect">
            <a:avLst/>
          </a:prstGeom>
        </p:spPr>
        <p:txBody>
          <a:bodyPr/>
          <a:lstStyle/>
          <a:p>
            <a:fld id="{7F5CE407-6216-4202-80E4-A30DC2F709B2}" type="slidenum">
              <a:rPr lang="en-US" smtClean="0"/>
              <a:t>‹#›</a:t>
            </a:fld>
            <a:endParaRPr lang="en-US"/>
          </a:p>
        </p:txBody>
      </p:sp>
      <p:sp>
        <p:nvSpPr>
          <p:cNvPr id="12" name="Picture Placeholder 9"/>
          <p:cNvSpPr>
            <a:spLocks noGrp="1"/>
          </p:cNvSpPr>
          <p:nvPr>
            <p:ph type="pic" sz="quarter" idx="15"/>
          </p:nvPr>
        </p:nvSpPr>
        <p:spPr>
          <a:xfrm rot="232774">
            <a:off x="2248158" y="423423"/>
            <a:ext cx="4653577" cy="2304288"/>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821780"/>
            <a:ext cx="7315200" cy="871538"/>
          </a:xfrm>
        </p:spPr>
        <p:txBody>
          <a:bodyPr tIns="0" bIns="0" anchor="b"/>
          <a:lstStyle>
            <a:lvl1pPr algn="l">
              <a:lnSpc>
                <a:spcPts val="4600"/>
              </a:lnSpc>
              <a:defRPr sz="3600" b="1"/>
            </a:lvl1pPr>
          </a:lstStyle>
          <a:p>
            <a:r>
              <a:rPr lang="en-US"/>
              <a:t>Click to edit Master title style</a:t>
            </a:r>
            <a:endParaRPr/>
          </a:p>
        </p:txBody>
      </p:sp>
      <p:grpSp>
        <p:nvGrpSpPr>
          <p:cNvPr id="3" name="Group 13"/>
          <p:cNvGrpSpPr/>
          <p:nvPr/>
        </p:nvGrpSpPr>
        <p:grpSpPr>
          <a:xfrm rot="21420000">
            <a:off x="113687" y="87276"/>
            <a:ext cx="3969060" cy="2779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2" y="228749"/>
            <a:ext cx="3598455" cy="2500676"/>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360000">
            <a:off x="4165480" y="242356"/>
            <a:ext cx="4792693" cy="2582484"/>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380751"/>
            <a:ext cx="4432860" cy="2304288"/>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914400" y="3694580"/>
            <a:ext cx="7315200" cy="74295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521388" y="4107073"/>
            <a:ext cx="1483056" cy="638886"/>
          </a:xfrm>
          <a:prstGeom prst="rect">
            <a:avLst/>
          </a:prstGeom>
        </p:spPr>
        <p:txBody>
          <a:bodyPr/>
          <a:lstStyle/>
          <a:p>
            <a:fld id="{7F5CE407-6216-4202-80E4-A30DC2F709B2}"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9/1/16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521388" y="4107073"/>
            <a:ext cx="1483056" cy="638886"/>
          </a:xfrm>
          <a:prstGeom prst="rect">
            <a:avLst/>
          </a:prstGeom>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dirty="0"/>
              <a:t>9/1/16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543800" y="4676064"/>
            <a:ext cx="1483056" cy="467436"/>
          </a:xfrm>
          <a:prstGeom prst="rect">
            <a:avLst/>
          </a:prstGeom>
        </p:spPr>
        <p:txBody>
          <a:bodyPr/>
          <a:lstStyle>
            <a:lvl1pPr algn="r">
              <a:defRPr sz="2000"/>
            </a:lvl1pPr>
          </a:lstStyle>
          <a:p>
            <a:fld id="{7F5CE407-6216-4202-80E4-A30DC2F709B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3" y="338138"/>
            <a:ext cx="846083" cy="4018359"/>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914400" y="338138"/>
            <a:ext cx="5943600" cy="401835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9/1/16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521388" y="4107073"/>
            <a:ext cx="1483056" cy="638886"/>
          </a:xfrm>
          <a:prstGeom prst="rect">
            <a:avLst/>
          </a:prstGeom>
        </p:spPr>
        <p:txBody>
          <a:bodyPr/>
          <a:lstStyle/>
          <a:p>
            <a:fld id="{7F5CE407-6216-4202-80E4-A30DC2F709B2}"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57200" y="1085852"/>
            <a:ext cx="8229600" cy="3314699"/>
          </a:xfrm>
        </p:spPr>
        <p:txBody>
          <a:bodyPr/>
          <a:lstStyle>
            <a:lvl1pPr>
              <a:spcBef>
                <a:spcPts val="1500"/>
              </a:spcBef>
              <a:defRPr sz="2800"/>
            </a:lvl1pPr>
            <a:lvl2pPr>
              <a:spcBef>
                <a:spcPts val="1500"/>
              </a:spcBef>
              <a:defRPr sz="2600"/>
            </a:lvl2pPr>
            <a:lvl3pPr>
              <a:spcBef>
                <a:spcPts val="1500"/>
              </a:spcBef>
              <a:defRPr/>
            </a:lvl3pPr>
            <a:lvl4pPr>
              <a:spcBef>
                <a:spcPts val="1500"/>
              </a:spcBef>
              <a:defRPr/>
            </a:lvl4pPr>
            <a:lvl5pPr>
              <a:spcBef>
                <a:spcPts val="15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534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322"/>
            <a:ext cx="9144000" cy="51428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 Shot 2016-02-23 at 10.38.44 A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050"/>
            <a:ext cx="4495800" cy="5181600"/>
          </a:xfrm>
          <a:prstGeom prst="rect">
            <a:avLst/>
          </a:prstGeom>
        </p:spPr>
      </p:pic>
    </p:spTree>
    <p:extLst>
      <p:ext uri="{BB962C8B-B14F-4D97-AF65-F5344CB8AC3E}">
        <p14:creationId xmlns:p14="http://schemas.microsoft.com/office/powerpoint/2010/main" val="51421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Isosceles Triangle 5"/>
          <p:cNvSpPr/>
          <p:nvPr userDrawn="1"/>
        </p:nvSpPr>
        <p:spPr>
          <a:xfrm rot="1696840">
            <a:off x="7825421" y="3879835"/>
            <a:ext cx="1473632" cy="1753041"/>
          </a:xfrm>
          <a:custGeom>
            <a:avLst/>
            <a:gdLst>
              <a:gd name="connsiteX0" fmla="*/ 0 w 1762119"/>
              <a:gd name="connsiteY0" fmla="*/ 1710484 h 1710484"/>
              <a:gd name="connsiteX1" fmla="*/ 881060 w 1762119"/>
              <a:gd name="connsiteY1" fmla="*/ 0 h 1710484"/>
              <a:gd name="connsiteX2" fmla="*/ 1762119 w 1762119"/>
              <a:gd name="connsiteY2" fmla="*/ 1710484 h 1710484"/>
              <a:gd name="connsiteX3" fmla="*/ 0 w 1762119"/>
              <a:gd name="connsiteY3" fmla="*/ 1710484 h 1710484"/>
              <a:gd name="connsiteX0" fmla="*/ 0 w 1388455"/>
              <a:gd name="connsiteY0" fmla="*/ 1710484 h 1710484"/>
              <a:gd name="connsiteX1" fmla="*/ 881060 w 1388455"/>
              <a:gd name="connsiteY1" fmla="*/ 0 h 1710484"/>
              <a:gd name="connsiteX2" fmla="*/ 1388455 w 1388455"/>
              <a:gd name="connsiteY2" fmla="*/ 1015952 h 1710484"/>
              <a:gd name="connsiteX3" fmla="*/ 0 w 1388455"/>
              <a:gd name="connsiteY3" fmla="*/ 1710484 h 1710484"/>
              <a:gd name="connsiteX0" fmla="*/ 0 w 1449615"/>
              <a:gd name="connsiteY0" fmla="*/ 1710484 h 1710484"/>
              <a:gd name="connsiteX1" fmla="*/ 881060 w 1449615"/>
              <a:gd name="connsiteY1" fmla="*/ 0 h 1710484"/>
              <a:gd name="connsiteX2" fmla="*/ 1449615 w 1449615"/>
              <a:gd name="connsiteY2" fmla="*/ 1009006 h 1710484"/>
              <a:gd name="connsiteX3" fmla="*/ 0 w 1449615"/>
              <a:gd name="connsiteY3" fmla="*/ 1710484 h 1710484"/>
              <a:gd name="connsiteX0" fmla="*/ 0 w 1449615"/>
              <a:gd name="connsiteY0" fmla="*/ 1586576 h 1586576"/>
              <a:gd name="connsiteX1" fmla="*/ 1012620 w 1449615"/>
              <a:gd name="connsiteY1" fmla="*/ 0 h 1586576"/>
              <a:gd name="connsiteX2" fmla="*/ 1449615 w 1449615"/>
              <a:gd name="connsiteY2" fmla="*/ 885098 h 1586576"/>
              <a:gd name="connsiteX3" fmla="*/ 0 w 1449615"/>
              <a:gd name="connsiteY3" fmla="*/ 1586576 h 1586576"/>
              <a:gd name="connsiteX0" fmla="*/ 0 w 1449615"/>
              <a:gd name="connsiteY0" fmla="*/ 1701183 h 1701183"/>
              <a:gd name="connsiteX1" fmla="*/ 912022 w 1449615"/>
              <a:gd name="connsiteY1" fmla="*/ 0 h 1701183"/>
              <a:gd name="connsiteX2" fmla="*/ 1449615 w 1449615"/>
              <a:gd name="connsiteY2" fmla="*/ 999705 h 1701183"/>
              <a:gd name="connsiteX3" fmla="*/ 0 w 1449615"/>
              <a:gd name="connsiteY3" fmla="*/ 1701183 h 1701183"/>
              <a:gd name="connsiteX0" fmla="*/ 0 w 1473632"/>
              <a:gd name="connsiteY0" fmla="*/ 1753041 h 1753041"/>
              <a:gd name="connsiteX1" fmla="*/ 936039 w 1473632"/>
              <a:gd name="connsiteY1" fmla="*/ 0 h 1753041"/>
              <a:gd name="connsiteX2" fmla="*/ 1473632 w 1473632"/>
              <a:gd name="connsiteY2" fmla="*/ 999705 h 1753041"/>
              <a:gd name="connsiteX3" fmla="*/ 0 w 1473632"/>
              <a:gd name="connsiteY3" fmla="*/ 1753041 h 1753041"/>
            </a:gdLst>
            <a:ahLst/>
            <a:cxnLst>
              <a:cxn ang="0">
                <a:pos x="connsiteX0" y="connsiteY0"/>
              </a:cxn>
              <a:cxn ang="0">
                <a:pos x="connsiteX1" y="connsiteY1"/>
              </a:cxn>
              <a:cxn ang="0">
                <a:pos x="connsiteX2" y="connsiteY2"/>
              </a:cxn>
              <a:cxn ang="0">
                <a:pos x="connsiteX3" y="connsiteY3"/>
              </a:cxn>
            </a:cxnLst>
            <a:rect l="l" t="t" r="r" b="b"/>
            <a:pathLst>
              <a:path w="1473632" h="1753041">
                <a:moveTo>
                  <a:pt x="0" y="1753041"/>
                </a:moveTo>
                <a:lnTo>
                  <a:pt x="936039" y="0"/>
                </a:lnTo>
                <a:lnTo>
                  <a:pt x="1473632" y="999705"/>
                </a:lnTo>
                <a:lnTo>
                  <a:pt x="0" y="1753041"/>
                </a:lnTo>
                <a:close/>
              </a:path>
            </a:pathLst>
          </a:custGeom>
          <a:gradFill>
            <a:gsLst>
              <a:gs pos="0">
                <a:srgbClr val="89C5E9"/>
              </a:gs>
              <a:gs pos="64000">
                <a:srgbClr val="6FAAD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userDrawn="1"/>
        </p:nvSpPr>
        <p:spPr>
          <a:xfrm>
            <a:off x="457200" y="189352"/>
            <a:ext cx="82296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Trebuchet MS"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258019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2400300"/>
            <a:ext cx="8021782" cy="165735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ctrTitle"/>
          </p:nvPr>
        </p:nvSpPr>
        <p:spPr>
          <a:xfrm>
            <a:off x="3960813" y="2874821"/>
            <a:ext cx="4724400" cy="907473"/>
          </a:xfrm>
        </p:spPr>
        <p:txBody>
          <a:bodyPr lIns="45720" tIns="0" rIns="45720" bIns="0" anchor="b" anchorCtr="0">
            <a:noAutofit/>
          </a:bodyPr>
          <a:lstStyle>
            <a:lvl1pPr algn="l">
              <a:lnSpc>
                <a:spcPts val="5000"/>
              </a:lnSpc>
              <a:defRPr sz="4600"/>
            </a:lvl1pPr>
          </a:lstStyle>
          <a:p>
            <a:r>
              <a:rPr lang="en-US"/>
              <a:t>Click to edit Master title style</a:t>
            </a:r>
            <a:endParaRPr dirty="0"/>
          </a:p>
        </p:txBody>
      </p:sp>
      <p:sp>
        <p:nvSpPr>
          <p:cNvPr id="3" name="Subtitle 2"/>
          <p:cNvSpPr>
            <a:spLocks noGrp="1"/>
          </p:cNvSpPr>
          <p:nvPr>
            <p:ph type="subTitle" idx="1"/>
          </p:nvPr>
        </p:nvSpPr>
        <p:spPr>
          <a:xfrm>
            <a:off x="3960813" y="3792682"/>
            <a:ext cx="4724400" cy="867440"/>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57200" y="4724058"/>
            <a:ext cx="1981200" cy="204788"/>
          </a:xfrm>
        </p:spPr>
        <p:txBody>
          <a:bodyPr/>
          <a:lstStyle>
            <a:lvl1pPr algn="l">
              <a:defRPr sz="1100">
                <a:latin typeface="Rockwell" pitchFamily="18" charset="0"/>
              </a:defRPr>
            </a:lvl1pPr>
          </a:lstStyle>
          <a:p>
            <a:r>
              <a:rPr lang="en-US" dirty="0"/>
              <a:t>9/1/16</a:t>
            </a:r>
          </a:p>
        </p:txBody>
      </p:sp>
      <p:sp>
        <p:nvSpPr>
          <p:cNvPr id="5" name="Footer Placeholder 4"/>
          <p:cNvSpPr>
            <a:spLocks noGrp="1"/>
          </p:cNvSpPr>
          <p:nvPr>
            <p:ph type="ftr" sz="quarter" idx="11"/>
          </p:nvPr>
        </p:nvSpPr>
        <p:spPr>
          <a:xfrm>
            <a:off x="3962400" y="4724058"/>
            <a:ext cx="3810000" cy="204788"/>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264856" y="4734294"/>
            <a:ext cx="685800" cy="198817"/>
          </a:xfrm>
          <a:prstGeom prst="rect">
            <a:avLst/>
          </a:prstGeom>
        </p:spPr>
        <p:txBody>
          <a:bodyPr/>
          <a:lstStyle>
            <a:lvl1pPr>
              <a:defRPr sz="1100">
                <a:solidFill>
                  <a:schemeClr val="tx1"/>
                </a:solidFill>
                <a:latin typeface="Rockwell" pitchFamily="18" charset="0"/>
              </a:defRPr>
            </a:lvl1pPr>
          </a:lstStyle>
          <a:p>
            <a:fld id="{7F5CE407-6216-4202-80E4-A30DC2F709B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45921"/>
            <a:ext cx="7772400" cy="1021556"/>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457200" y="2667762"/>
            <a:ext cx="7772400" cy="740664"/>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a:t>Click to edit Master text styles</a:t>
            </a:r>
          </a:p>
        </p:txBody>
      </p:sp>
      <p:sp>
        <p:nvSpPr>
          <p:cNvPr id="4" name="Date Placeholder 3"/>
          <p:cNvSpPr>
            <a:spLocks noGrp="1"/>
          </p:cNvSpPr>
          <p:nvPr>
            <p:ph type="dt" sz="half" idx="10"/>
          </p:nvPr>
        </p:nvSpPr>
        <p:spPr/>
        <p:txBody>
          <a:bodyPr/>
          <a:lstStyle/>
          <a:p>
            <a:r>
              <a:rPr lang="en-US" dirty="0"/>
              <a:t>9/1/16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521388" y="4107073"/>
            <a:ext cx="1483056" cy="638886"/>
          </a:xfrm>
          <a:prstGeom prst="rect">
            <a:avLst/>
          </a:prstGeom>
        </p:spPr>
        <p:txBody>
          <a:bodyPr/>
          <a:lstStyle/>
          <a:p>
            <a:fld id="{886BB73A-582F-4420-9A14-CB10A2B2E5E8}"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4" y="1267385"/>
            <a:ext cx="8431303" cy="165735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457201" y="1647265"/>
            <a:ext cx="5334000" cy="1021556"/>
          </a:xfrm>
        </p:spPr>
        <p:txBody>
          <a:bodyPr lIns="45720" tIns="0" rIns="45720" bIns="0" anchor="b" anchorCtr="0"/>
          <a:lstStyle>
            <a:lvl1pPr algn="l">
              <a:lnSpc>
                <a:spcPts val="5000"/>
              </a:lnSpc>
              <a:defRPr sz="4600" b="1" cap="none" baseline="0"/>
            </a:lvl1pPr>
          </a:lstStyle>
          <a:p>
            <a:r>
              <a:rPr lang="en-US"/>
              <a:t>Click to edit Master title style</a:t>
            </a:r>
            <a:endParaRPr/>
          </a:p>
        </p:txBody>
      </p:sp>
      <p:sp>
        <p:nvSpPr>
          <p:cNvPr id="3" name="Text Placeholder 2"/>
          <p:cNvSpPr>
            <a:spLocks noGrp="1"/>
          </p:cNvSpPr>
          <p:nvPr>
            <p:ph type="body" idx="1"/>
          </p:nvPr>
        </p:nvSpPr>
        <p:spPr>
          <a:xfrm>
            <a:off x="457200" y="2670464"/>
            <a:ext cx="5334000" cy="737315"/>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9/1/16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521388" y="4107073"/>
            <a:ext cx="1483056" cy="638886"/>
          </a:xfrm>
          <a:prstGeom prst="rect">
            <a:avLst/>
          </a:prstGeom>
        </p:spPr>
        <p:txBody>
          <a:bodyPr/>
          <a:lstStyle/>
          <a:p>
            <a:fld id="{7F5CE407-6216-4202-80E4-A30DC2F709B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3052353"/>
            <a:ext cx="5538788" cy="871538"/>
          </a:xfrm>
        </p:spPr>
        <p:txBody>
          <a:bodyPr tIns="0" bIns="0" anchor="b"/>
          <a:lstStyle>
            <a:lvl1pPr algn="l">
              <a:lnSpc>
                <a:spcPts val="4600"/>
              </a:lnSpc>
              <a:defRPr sz="4600" b="1"/>
            </a:lvl1pPr>
          </a:lstStyle>
          <a:p>
            <a:r>
              <a:rPr lang="en-US"/>
              <a:t>Click to edit Master title style</a:t>
            </a:r>
            <a:endParaRPr/>
          </a:p>
        </p:txBody>
      </p:sp>
      <p:grpSp>
        <p:nvGrpSpPr>
          <p:cNvPr id="3" name="Group 8"/>
          <p:cNvGrpSpPr/>
          <p:nvPr/>
        </p:nvGrpSpPr>
        <p:grpSpPr>
          <a:xfrm rot="21240000">
            <a:off x="654353" y="333885"/>
            <a:ext cx="5416247" cy="2722626"/>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8" y="474474"/>
            <a:ext cx="5009597" cy="2441448"/>
          </a:xfrm>
          <a:solidFill>
            <a:schemeClr val="bg1">
              <a:lumMod val="85000"/>
            </a:schemeClr>
          </a:solidFill>
        </p:spPr>
        <p:txBody>
          <a:bodyPr/>
          <a:lstStyle>
            <a:lvl1pPr>
              <a:buNone/>
              <a:defRPr/>
            </a:lvl1pPr>
          </a:lstStyle>
          <a:p>
            <a:r>
              <a:rPr lang="en-US" dirty="0"/>
              <a:t>Drag picture to placeholder or click icon to add</a:t>
            </a:r>
            <a:endParaRPr dirty="0"/>
          </a:p>
        </p:txBody>
      </p:sp>
      <p:sp>
        <p:nvSpPr>
          <p:cNvPr id="4" name="Text Placeholder 3"/>
          <p:cNvSpPr>
            <a:spLocks noGrp="1"/>
          </p:cNvSpPr>
          <p:nvPr>
            <p:ph type="body" sz="half" idx="2"/>
          </p:nvPr>
        </p:nvSpPr>
        <p:spPr>
          <a:xfrm>
            <a:off x="3158117" y="3923180"/>
            <a:ext cx="5532958" cy="648820"/>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9/1/16</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521388" y="4107073"/>
            <a:ext cx="1483056" cy="638886"/>
          </a:xfrm>
          <a:prstGeom prst="rect">
            <a:avLst/>
          </a:prstGeom>
        </p:spPr>
        <p:txBody>
          <a:bodyPr/>
          <a:lstStyle/>
          <a:p>
            <a:fld id="{7F5CE407-6216-4202-80E4-A30DC2F709B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301354"/>
            <a:ext cx="3566160" cy="3042047"/>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8200" y="1301354"/>
            <a:ext cx="3566160" cy="3042047"/>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dirty="0"/>
              <a:t>9/1/16</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521388" y="4107073"/>
            <a:ext cx="1483056" cy="638886"/>
          </a:xfrm>
          <a:prstGeom prst="rect">
            <a:avLst/>
          </a:prstGeom>
        </p:spPr>
        <p:txBody>
          <a:bodyPr/>
          <a:lstStyle/>
          <a:p>
            <a:fld id="{7F5CE407-6216-4202-80E4-A30DC2F709B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1326" y="1064525"/>
            <a:ext cx="3200400" cy="438026"/>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7367" y="1631157"/>
            <a:ext cx="3566160" cy="2712244"/>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30247" y="1064525"/>
            <a:ext cx="3200400" cy="438026"/>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514" y="1631157"/>
            <a:ext cx="3566160" cy="2712244"/>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r>
              <a:rPr lang="en-US" dirty="0"/>
              <a:t>9/1/16</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521388" y="4107073"/>
            <a:ext cx="1483056" cy="638886"/>
          </a:xfrm>
          <a:prstGeom prst="rect">
            <a:avLst/>
          </a:prstGeom>
        </p:spPr>
        <p:txBody>
          <a:bodyPr/>
          <a:lstStyle/>
          <a:p>
            <a:fld id="{7F5CE407-6216-4202-80E4-A30DC2F709B2}" type="slidenum">
              <a:rPr lang="en-US" smtClean="0"/>
              <a:t>‹#›</a:t>
            </a:fld>
            <a:endParaRPr lang="en-US" dirty="0"/>
          </a:p>
        </p:txBody>
      </p:sp>
      <p:pic>
        <p:nvPicPr>
          <p:cNvPr id="11" name="Picture 10" descr="Comparison-Underline.png"/>
          <p:cNvPicPr>
            <a:picLocks noChangeAspect="1"/>
          </p:cNvPicPr>
          <p:nvPr/>
        </p:nvPicPr>
        <p:blipFill>
          <a:blip r:embed="rId2"/>
          <a:stretch>
            <a:fillRect/>
          </a:stretch>
        </p:blipFill>
        <p:spPr>
          <a:xfrm>
            <a:off x="957040" y="1422781"/>
            <a:ext cx="3228975" cy="107156"/>
          </a:xfrm>
          <a:prstGeom prst="rect">
            <a:avLst/>
          </a:prstGeom>
        </p:spPr>
      </p:pic>
      <p:pic>
        <p:nvPicPr>
          <p:cNvPr id="13" name="Picture 12" descr="Comparison-Underline.png"/>
          <p:cNvPicPr>
            <a:picLocks noChangeAspect="1"/>
          </p:cNvPicPr>
          <p:nvPr/>
        </p:nvPicPr>
        <p:blipFill>
          <a:blip r:embed="rId2"/>
          <a:stretch>
            <a:fillRect/>
          </a:stretch>
        </p:blipFill>
        <p:spPr>
          <a:xfrm>
            <a:off x="4915961" y="1422781"/>
            <a:ext cx="3228975" cy="107156"/>
          </a:xfrm>
          <a:prstGeom prst="rect">
            <a:avLst/>
          </a:prstGeom>
        </p:spPr>
      </p:pic>
      <p:pic>
        <p:nvPicPr>
          <p:cNvPr id="12" name="Picture 11" descr="Comparison-Underline.png"/>
          <p:cNvPicPr>
            <a:picLocks noChangeAspect="1"/>
          </p:cNvPicPr>
          <p:nvPr/>
        </p:nvPicPr>
        <p:blipFill>
          <a:blip r:embed="rId2"/>
          <a:stretch>
            <a:fillRect/>
          </a:stretch>
        </p:blipFill>
        <p:spPr>
          <a:xfrm>
            <a:off x="957040" y="1422781"/>
            <a:ext cx="3228975" cy="107156"/>
          </a:xfrm>
          <a:prstGeom prst="rect">
            <a:avLst/>
          </a:prstGeom>
        </p:spPr>
      </p:pic>
      <p:pic>
        <p:nvPicPr>
          <p:cNvPr id="14" name="Picture 13" descr="Comparison-Underline.png"/>
          <p:cNvPicPr>
            <a:picLocks noChangeAspect="1"/>
          </p:cNvPicPr>
          <p:nvPr/>
        </p:nvPicPr>
        <p:blipFill>
          <a:blip r:embed="rId2"/>
          <a:stretch>
            <a:fillRect/>
          </a:stretch>
        </p:blipFill>
        <p:spPr>
          <a:xfrm>
            <a:off x="4915961" y="1422781"/>
            <a:ext cx="3228975" cy="107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301354"/>
            <a:ext cx="7315200" cy="144018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dirty="0"/>
              <a:t>9/1/16</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521388" y="4107073"/>
            <a:ext cx="1483056" cy="638886"/>
          </a:xfrm>
          <a:prstGeom prst="rect">
            <a:avLst/>
          </a:prstGeom>
        </p:spPr>
        <p:txBody>
          <a:bodyPr/>
          <a:lstStyle/>
          <a:p>
            <a:fld id="{7F5CE407-6216-4202-80E4-A30DC2F709B2}" type="slidenum">
              <a:rPr lang="en-US" smtClean="0"/>
              <a:t>‹#›</a:t>
            </a:fld>
            <a:endParaRPr lang="en-US" dirty="0"/>
          </a:p>
        </p:txBody>
      </p:sp>
      <p:sp>
        <p:nvSpPr>
          <p:cNvPr id="8" name="Content Placeholder 2"/>
          <p:cNvSpPr>
            <a:spLocks noGrp="1"/>
          </p:cNvSpPr>
          <p:nvPr>
            <p:ph sz="half" idx="13"/>
          </p:nvPr>
        </p:nvSpPr>
        <p:spPr>
          <a:xfrm>
            <a:off x="914400" y="2903220"/>
            <a:ext cx="7315200" cy="144018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7.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1" y="209550"/>
            <a:ext cx="8577836" cy="651272"/>
          </a:xfrm>
          <a:prstGeom prst="rect">
            <a:avLst/>
          </a:prstGeom>
        </p:spPr>
        <p:txBody>
          <a:bodyPr vert="horz" lIns="91440" tIns="45720" rIns="91440" bIns="45720" rtlCol="0" anchor="ctr">
            <a:noAutofit/>
          </a:bodyPr>
          <a:lstStyle/>
          <a:p>
            <a:r>
              <a:rPr lang="en-US" dirty="0"/>
              <a:t>Click to edit Master title style</a:t>
            </a:r>
            <a:endParaRPr dirty="0"/>
          </a:p>
        </p:txBody>
      </p:sp>
      <p:sp>
        <p:nvSpPr>
          <p:cNvPr id="3" name="Text Placeholder 2"/>
          <p:cNvSpPr>
            <a:spLocks noGrp="1"/>
          </p:cNvSpPr>
          <p:nvPr>
            <p:ph type="body" idx="1"/>
          </p:nvPr>
        </p:nvSpPr>
        <p:spPr>
          <a:xfrm>
            <a:off x="304800" y="1123950"/>
            <a:ext cx="8577836" cy="3429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7663438" y="4735846"/>
            <a:ext cx="1295400" cy="198817"/>
          </a:xfrm>
          <a:prstGeom prst="rect">
            <a:avLst/>
          </a:prstGeom>
        </p:spPr>
        <p:txBody>
          <a:bodyPr vert="horz" lIns="91440" tIns="45720" rIns="91440" bIns="45720" rtlCol="0" anchor="ctr"/>
          <a:lstStyle>
            <a:lvl1pPr algn="r">
              <a:defRPr sz="2000">
                <a:solidFill>
                  <a:schemeClr val="tx1"/>
                </a:solidFill>
                <a:latin typeface="+mj-lt"/>
              </a:defRPr>
            </a:lvl1pPr>
          </a:lstStyle>
          <a:p>
            <a:r>
              <a:rPr lang="en-US" dirty="0"/>
              <a:t>#</a:t>
            </a:r>
          </a:p>
        </p:txBody>
      </p:sp>
      <p:sp>
        <p:nvSpPr>
          <p:cNvPr id="5" name="Footer Placeholder 4"/>
          <p:cNvSpPr>
            <a:spLocks noGrp="1"/>
          </p:cNvSpPr>
          <p:nvPr>
            <p:ph type="ftr" sz="quarter" idx="3"/>
          </p:nvPr>
        </p:nvSpPr>
        <p:spPr>
          <a:xfrm>
            <a:off x="304800" y="4729348"/>
            <a:ext cx="7355775" cy="194459"/>
          </a:xfrm>
          <a:prstGeom prst="rect">
            <a:avLst/>
          </a:prstGeom>
        </p:spPr>
        <p:txBody>
          <a:bodyPr vert="horz" lIns="91440" tIns="45720" rIns="91440" bIns="45720" rtlCol="0" anchor="ctr"/>
          <a:lstStyle>
            <a:lvl1pPr algn="l">
              <a:defRPr sz="2000">
                <a:solidFill>
                  <a:schemeClr val="tx1"/>
                </a:solidFill>
                <a:latin typeface="+mj-lt"/>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650" r:id="rId21"/>
    <p:sldLayoutId id="2147483651" r:id="rId22"/>
    <p:sldLayoutId id="2147483676"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5"/>
        </a:buBlip>
        <a:defRPr sz="30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6"/>
        </a:buBlip>
        <a:defRPr sz="30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7"/>
        </a:buBlip>
        <a:defRPr sz="3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7"/>
        </a:buBlip>
        <a:defRPr sz="30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7"/>
        </a:buBlip>
        <a:defRPr sz="30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7"/>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6"/>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363" y="895350"/>
            <a:ext cx="8654037" cy="651272"/>
          </a:xfrm>
        </p:spPr>
        <p:txBody>
          <a:bodyPr/>
          <a:lstStyle/>
          <a:p>
            <a:pPr algn="ctr"/>
            <a:r>
              <a:rPr lang="en-US" sz="4800" b="1" dirty="0"/>
              <a:t>How to Effectively </a:t>
            </a:r>
            <a:br>
              <a:rPr lang="en-US" sz="4800" b="1" dirty="0"/>
            </a:br>
            <a:r>
              <a:rPr lang="en-US" sz="4800" b="1" dirty="0"/>
              <a:t>Share Our Faith </a:t>
            </a:r>
            <a:br>
              <a:rPr lang="en-US" sz="4800" b="1" dirty="0"/>
            </a:br>
            <a:r>
              <a:rPr lang="en-US" sz="4800" b="1" dirty="0"/>
              <a:t>While Providing Healthcare</a:t>
            </a:r>
            <a:endParaRPr lang="en-US" b="1" dirty="0"/>
          </a:p>
        </p:txBody>
      </p:sp>
      <p:sp>
        <p:nvSpPr>
          <p:cNvPr id="3" name="Content Placeholder 2"/>
          <p:cNvSpPr>
            <a:spLocks noGrp="1"/>
          </p:cNvSpPr>
          <p:nvPr>
            <p:ph idx="1"/>
          </p:nvPr>
        </p:nvSpPr>
        <p:spPr>
          <a:xfrm>
            <a:off x="261364" y="2419350"/>
            <a:ext cx="8654036" cy="1905000"/>
          </a:xfrm>
        </p:spPr>
        <p:txBody>
          <a:bodyPr>
            <a:normAutofit/>
          </a:bodyPr>
          <a:lstStyle/>
          <a:p>
            <a:pPr marL="0" indent="0" algn="ctr">
              <a:spcBef>
                <a:spcPts val="0"/>
              </a:spcBef>
              <a:buNone/>
            </a:pPr>
            <a:r>
              <a:rPr lang="en-US" sz="3200" b="1" dirty="0"/>
              <a:t> Walt Larimore, MD</a:t>
            </a:r>
          </a:p>
          <a:p>
            <a:pPr marL="0" indent="0" algn="ctr">
              <a:spcBef>
                <a:spcPts val="0"/>
              </a:spcBef>
              <a:buNone/>
            </a:pPr>
            <a:r>
              <a:rPr lang="en-US" sz="2400" dirty="0"/>
              <a:t> Family Physician and Author</a:t>
            </a:r>
          </a:p>
          <a:p>
            <a:pPr marL="0" indent="0" algn="ctr">
              <a:spcBef>
                <a:spcPts val="0"/>
              </a:spcBef>
              <a:buNone/>
            </a:pPr>
            <a:r>
              <a:rPr lang="en-US" sz="2400" dirty="0"/>
              <a:t> Colorado Springs, Colorado</a:t>
            </a:r>
          </a:p>
        </p:txBody>
      </p:sp>
      <p:sp>
        <p:nvSpPr>
          <p:cNvPr id="4" name="TextBox 3"/>
          <p:cNvSpPr txBox="1"/>
          <p:nvPr/>
        </p:nvSpPr>
        <p:spPr>
          <a:xfrm>
            <a:off x="457200" y="3809821"/>
            <a:ext cx="8229600" cy="1200329"/>
          </a:xfrm>
          <a:prstGeom prst="rect">
            <a:avLst/>
          </a:prstGeom>
          <a:noFill/>
        </p:spPr>
        <p:txBody>
          <a:bodyPr wrap="square" rtlCol="0">
            <a:spAutoFit/>
          </a:bodyPr>
          <a:lstStyle/>
          <a:p>
            <a:pPr algn="ctr"/>
            <a:r>
              <a:rPr lang="en-US" dirty="0"/>
              <a:t>Christian Medical &amp; Dental Associations’ </a:t>
            </a:r>
          </a:p>
          <a:p>
            <a:pPr algn="ctr"/>
            <a:r>
              <a:rPr lang="en-US" dirty="0"/>
              <a:t>2018 Remedy Medical Missions Conference </a:t>
            </a:r>
          </a:p>
          <a:p>
            <a:pPr algn="ctr"/>
            <a:r>
              <a:rPr lang="en-US" dirty="0"/>
              <a:t>First Baptist Church Orlando</a:t>
            </a:r>
          </a:p>
          <a:p>
            <a:pPr algn="ctr"/>
            <a:r>
              <a:rPr lang="en-US" dirty="0"/>
              <a:t>Friday, March 23, 2018</a:t>
            </a:r>
          </a:p>
        </p:txBody>
      </p:sp>
    </p:spTree>
    <p:extLst>
      <p:ext uri="{BB962C8B-B14F-4D97-AF65-F5344CB8AC3E}">
        <p14:creationId xmlns:p14="http://schemas.microsoft.com/office/powerpoint/2010/main" val="264149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32A343-82A5-1348-A3A3-B276D64C622E}"/>
              </a:ext>
            </a:extLst>
          </p:cNvPr>
          <p:cNvSpPr>
            <a:spLocks noGrp="1"/>
          </p:cNvSpPr>
          <p:nvPr>
            <p:ph type="title"/>
          </p:nvPr>
        </p:nvSpPr>
        <p:spPr/>
        <p:txBody>
          <a:bodyPr/>
          <a:lstStyle/>
          <a:p>
            <a:r>
              <a:rPr lang="en-US" dirty="0"/>
              <a:t>Practices for Everyday Missionaries</a:t>
            </a:r>
          </a:p>
        </p:txBody>
      </p:sp>
      <p:sp>
        <p:nvSpPr>
          <p:cNvPr id="3" name="Content Placeholder 2">
            <a:extLst>
              <a:ext uri="{FF2B5EF4-FFF2-40B4-BE49-F238E27FC236}">
                <a16:creationId xmlns:a16="http://schemas.microsoft.com/office/drawing/2014/main" xmlns="" id="{96C87342-B304-5743-8AC6-562A3EDF2C02}"/>
              </a:ext>
            </a:extLst>
          </p:cNvPr>
          <p:cNvSpPr>
            <a:spLocks noGrp="1"/>
          </p:cNvSpPr>
          <p:nvPr>
            <p:ph idx="1"/>
          </p:nvPr>
        </p:nvSpPr>
        <p:spPr>
          <a:xfrm>
            <a:off x="304800" y="1123950"/>
            <a:ext cx="8577835" cy="4419600"/>
          </a:xfrm>
        </p:spPr>
        <p:txBody>
          <a:bodyPr>
            <a:normAutofit/>
          </a:bodyPr>
          <a:lstStyle/>
          <a:p>
            <a:pPr marL="514350" indent="-514350">
              <a:buFont typeface="+mj-lt"/>
              <a:buAutoNum type="arabicPeriod" startAt="3"/>
            </a:pPr>
            <a:r>
              <a:rPr lang="en-US" dirty="0"/>
              <a:t>Hang with and talk to people</a:t>
            </a:r>
          </a:p>
          <a:p>
            <a:pPr marL="965200" lvl="1" indent="-514350">
              <a:buFont typeface="Arial" panose="020B0604020202020204" pitchFamily="34" charset="0"/>
              <a:buChar char="•"/>
            </a:pPr>
            <a:r>
              <a:rPr lang="en-US" dirty="0"/>
              <a:t>The practice of intentionally seeking relationships and conversing with the pre-believers He brings into your life.</a:t>
            </a:r>
          </a:p>
          <a:p>
            <a:pPr marL="965200" lvl="1" indent="-514350">
              <a:buFont typeface="Arial" panose="020B0604020202020204" pitchFamily="34" charset="0"/>
              <a:buChar char="•"/>
            </a:pPr>
            <a:r>
              <a:rPr lang="en-US" dirty="0"/>
              <a:t>“The Son of Man came eating and drinking, and they say, ‘Here is a … friend of tax collectors and sinners.’ But wisdom is proved right by her deeds.” (Matthew 11:19, NIV)</a:t>
            </a:r>
          </a:p>
        </p:txBody>
      </p:sp>
      <p:sp>
        <p:nvSpPr>
          <p:cNvPr id="4" name="Slide Number Placeholder 3">
            <a:extLst>
              <a:ext uri="{FF2B5EF4-FFF2-40B4-BE49-F238E27FC236}">
                <a16:creationId xmlns:a16="http://schemas.microsoft.com/office/drawing/2014/main" xmlns="" id="{E87C6889-25E9-E547-BDAD-EC6109992031}"/>
              </a:ext>
            </a:extLst>
          </p:cNvPr>
          <p:cNvSpPr>
            <a:spLocks noGrp="1"/>
          </p:cNvSpPr>
          <p:nvPr>
            <p:ph type="sldNum" sz="quarter" idx="12"/>
          </p:nvPr>
        </p:nvSpPr>
        <p:spPr/>
        <p:txBody>
          <a:bodyPr/>
          <a:lstStyle/>
          <a:p>
            <a:fld id="{7F5CE407-6216-4202-80E4-A30DC2F709B2}" type="slidenum">
              <a:rPr lang="en-US" smtClean="0"/>
              <a:pPr/>
              <a:t>10</a:t>
            </a:fld>
            <a:endParaRPr lang="en-US" dirty="0"/>
          </a:p>
        </p:txBody>
      </p:sp>
    </p:spTree>
    <p:extLst>
      <p:ext uri="{BB962C8B-B14F-4D97-AF65-F5344CB8AC3E}">
        <p14:creationId xmlns:p14="http://schemas.microsoft.com/office/powerpoint/2010/main" val="36442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32A343-82A5-1348-A3A3-B276D64C622E}"/>
              </a:ext>
            </a:extLst>
          </p:cNvPr>
          <p:cNvSpPr>
            <a:spLocks noGrp="1"/>
          </p:cNvSpPr>
          <p:nvPr>
            <p:ph type="title"/>
          </p:nvPr>
        </p:nvSpPr>
        <p:spPr/>
        <p:txBody>
          <a:bodyPr/>
          <a:lstStyle/>
          <a:p>
            <a:r>
              <a:rPr lang="en-US" dirty="0"/>
              <a:t>Practices for Everyday Missionaries</a:t>
            </a:r>
          </a:p>
        </p:txBody>
      </p:sp>
      <p:sp>
        <p:nvSpPr>
          <p:cNvPr id="3" name="Content Placeholder 2">
            <a:extLst>
              <a:ext uri="{FF2B5EF4-FFF2-40B4-BE49-F238E27FC236}">
                <a16:creationId xmlns:a16="http://schemas.microsoft.com/office/drawing/2014/main" xmlns="" id="{96C87342-B304-5743-8AC6-562A3EDF2C02}"/>
              </a:ext>
            </a:extLst>
          </p:cNvPr>
          <p:cNvSpPr>
            <a:spLocks noGrp="1"/>
          </p:cNvSpPr>
          <p:nvPr>
            <p:ph idx="1"/>
          </p:nvPr>
        </p:nvSpPr>
        <p:spPr>
          <a:xfrm>
            <a:off x="304800" y="1123950"/>
            <a:ext cx="8577835" cy="3886200"/>
          </a:xfrm>
        </p:spPr>
        <p:txBody>
          <a:bodyPr>
            <a:normAutofit/>
          </a:bodyPr>
          <a:lstStyle/>
          <a:p>
            <a:pPr marL="514350" indent="-514350">
              <a:buFont typeface="+mj-lt"/>
              <a:buAutoNum type="arabicPeriod" startAt="4"/>
            </a:pPr>
            <a:r>
              <a:rPr lang="en-US" dirty="0"/>
              <a:t>Do good</a:t>
            </a:r>
          </a:p>
          <a:p>
            <a:pPr marL="965200" lvl="1" indent="-514350">
              <a:buFont typeface="Arial" panose="020B0604020202020204" pitchFamily="34" charset="0"/>
              <a:buChar char="•"/>
            </a:pPr>
            <a:r>
              <a:rPr lang="en-US" dirty="0"/>
              <a:t>The practice of meeting needs in the name of Jesus, empowered by the Holy Spirit, to make the Kingdom and grace of God a little more real to people He brings into our lives.</a:t>
            </a:r>
          </a:p>
          <a:p>
            <a:pPr marL="965200" lvl="1" indent="-514350">
              <a:buFont typeface="Arial" panose="020B0604020202020204" pitchFamily="34" charset="0"/>
              <a:buChar char="•"/>
            </a:pPr>
            <a:r>
              <a:rPr lang="en-US" dirty="0"/>
              <a:t>“Not all of us can do great things, but we can all do small things with great love.” Mother Teresa</a:t>
            </a:r>
          </a:p>
        </p:txBody>
      </p:sp>
      <p:sp>
        <p:nvSpPr>
          <p:cNvPr id="4" name="Slide Number Placeholder 3">
            <a:extLst>
              <a:ext uri="{FF2B5EF4-FFF2-40B4-BE49-F238E27FC236}">
                <a16:creationId xmlns:a16="http://schemas.microsoft.com/office/drawing/2014/main" xmlns="" id="{E87C6889-25E9-E547-BDAD-EC6109992031}"/>
              </a:ext>
            </a:extLst>
          </p:cNvPr>
          <p:cNvSpPr>
            <a:spLocks noGrp="1"/>
          </p:cNvSpPr>
          <p:nvPr>
            <p:ph type="sldNum" sz="quarter" idx="12"/>
          </p:nvPr>
        </p:nvSpPr>
        <p:spPr/>
        <p:txBody>
          <a:bodyPr/>
          <a:lstStyle/>
          <a:p>
            <a:fld id="{7F5CE407-6216-4202-80E4-A30DC2F709B2}" type="slidenum">
              <a:rPr lang="en-US" smtClean="0"/>
              <a:pPr/>
              <a:t>11</a:t>
            </a:fld>
            <a:endParaRPr lang="en-US" dirty="0"/>
          </a:p>
        </p:txBody>
      </p:sp>
    </p:spTree>
    <p:extLst>
      <p:ext uri="{BB962C8B-B14F-4D97-AF65-F5344CB8AC3E}">
        <p14:creationId xmlns:p14="http://schemas.microsoft.com/office/powerpoint/2010/main" val="334423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32A343-82A5-1348-A3A3-B276D64C622E}"/>
              </a:ext>
            </a:extLst>
          </p:cNvPr>
          <p:cNvSpPr>
            <a:spLocks noGrp="1"/>
          </p:cNvSpPr>
          <p:nvPr>
            <p:ph type="title"/>
          </p:nvPr>
        </p:nvSpPr>
        <p:spPr/>
        <p:txBody>
          <a:bodyPr/>
          <a:lstStyle/>
          <a:p>
            <a:r>
              <a:rPr lang="en-US" dirty="0"/>
              <a:t>Practices for Everyday Missionaries</a:t>
            </a:r>
          </a:p>
        </p:txBody>
      </p:sp>
      <p:sp>
        <p:nvSpPr>
          <p:cNvPr id="3" name="Content Placeholder 2">
            <a:extLst>
              <a:ext uri="{FF2B5EF4-FFF2-40B4-BE49-F238E27FC236}">
                <a16:creationId xmlns:a16="http://schemas.microsoft.com/office/drawing/2014/main" xmlns="" id="{96C87342-B304-5743-8AC6-562A3EDF2C02}"/>
              </a:ext>
            </a:extLst>
          </p:cNvPr>
          <p:cNvSpPr>
            <a:spLocks noGrp="1"/>
          </p:cNvSpPr>
          <p:nvPr>
            <p:ph idx="1"/>
          </p:nvPr>
        </p:nvSpPr>
        <p:spPr>
          <a:xfrm>
            <a:off x="304800" y="1123950"/>
            <a:ext cx="8577835" cy="3886200"/>
          </a:xfrm>
        </p:spPr>
        <p:txBody>
          <a:bodyPr>
            <a:normAutofit/>
          </a:bodyPr>
          <a:lstStyle/>
          <a:p>
            <a:pPr marL="514350" indent="-514350">
              <a:buFont typeface="+mj-lt"/>
              <a:buAutoNum type="arabicPeriod" startAt="4"/>
            </a:pPr>
            <a:r>
              <a:rPr lang="en-US" dirty="0"/>
              <a:t>Do good</a:t>
            </a:r>
          </a:p>
          <a:p>
            <a:pPr marL="965200" lvl="1" indent="-514350">
              <a:buFont typeface="Arial" panose="020B0604020202020204" pitchFamily="34" charset="0"/>
              <a:buChar char="•"/>
            </a:pPr>
            <a:r>
              <a:rPr lang="en-US" dirty="0"/>
              <a:t>For we are God’s handiwork, created in Christ Jesus to do good works, which God prepared in advance for us to do. (Ephesians 2:10, NIV)</a:t>
            </a:r>
          </a:p>
        </p:txBody>
      </p:sp>
      <p:sp>
        <p:nvSpPr>
          <p:cNvPr id="4" name="Slide Number Placeholder 3">
            <a:extLst>
              <a:ext uri="{FF2B5EF4-FFF2-40B4-BE49-F238E27FC236}">
                <a16:creationId xmlns:a16="http://schemas.microsoft.com/office/drawing/2014/main" xmlns="" id="{E87C6889-25E9-E547-BDAD-EC6109992031}"/>
              </a:ext>
            </a:extLst>
          </p:cNvPr>
          <p:cNvSpPr>
            <a:spLocks noGrp="1"/>
          </p:cNvSpPr>
          <p:nvPr>
            <p:ph type="sldNum" sz="quarter" idx="12"/>
          </p:nvPr>
        </p:nvSpPr>
        <p:spPr/>
        <p:txBody>
          <a:bodyPr/>
          <a:lstStyle/>
          <a:p>
            <a:fld id="{7F5CE407-6216-4202-80E4-A30DC2F709B2}" type="slidenum">
              <a:rPr lang="en-US" smtClean="0"/>
              <a:pPr/>
              <a:t>12</a:t>
            </a:fld>
            <a:endParaRPr lang="en-US" dirty="0"/>
          </a:p>
        </p:txBody>
      </p:sp>
    </p:spTree>
    <p:extLst>
      <p:ext uri="{BB962C8B-B14F-4D97-AF65-F5344CB8AC3E}">
        <p14:creationId xmlns:p14="http://schemas.microsoft.com/office/powerpoint/2010/main" val="282598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32A343-82A5-1348-A3A3-B276D64C622E}"/>
              </a:ext>
            </a:extLst>
          </p:cNvPr>
          <p:cNvSpPr>
            <a:spLocks noGrp="1"/>
          </p:cNvSpPr>
          <p:nvPr>
            <p:ph type="title"/>
          </p:nvPr>
        </p:nvSpPr>
        <p:spPr/>
        <p:txBody>
          <a:bodyPr/>
          <a:lstStyle/>
          <a:p>
            <a:r>
              <a:rPr lang="en-US" dirty="0"/>
              <a:t>Practices for Everyday Missionaries</a:t>
            </a:r>
          </a:p>
        </p:txBody>
      </p:sp>
      <p:sp>
        <p:nvSpPr>
          <p:cNvPr id="3" name="Content Placeholder 2">
            <a:extLst>
              <a:ext uri="{FF2B5EF4-FFF2-40B4-BE49-F238E27FC236}">
                <a16:creationId xmlns:a16="http://schemas.microsoft.com/office/drawing/2014/main" xmlns="" id="{96C87342-B304-5743-8AC6-562A3EDF2C02}"/>
              </a:ext>
            </a:extLst>
          </p:cNvPr>
          <p:cNvSpPr>
            <a:spLocks noGrp="1"/>
          </p:cNvSpPr>
          <p:nvPr>
            <p:ph idx="1"/>
          </p:nvPr>
        </p:nvSpPr>
        <p:spPr>
          <a:xfrm>
            <a:off x="304800" y="1123950"/>
            <a:ext cx="8577835" cy="4648200"/>
          </a:xfrm>
        </p:spPr>
        <p:txBody>
          <a:bodyPr>
            <a:normAutofit/>
          </a:bodyPr>
          <a:lstStyle/>
          <a:p>
            <a:pPr marL="514350" indent="-514350">
              <a:buFont typeface="+mj-lt"/>
              <a:buAutoNum type="arabicPeriod" startAt="5"/>
            </a:pPr>
            <a:r>
              <a:rPr lang="en-US" dirty="0"/>
              <a:t>Minister with prayer</a:t>
            </a:r>
          </a:p>
          <a:p>
            <a:pPr marL="965200" lvl="1" indent="-514350">
              <a:buFont typeface="Arial" panose="020B0604020202020204" pitchFamily="34" charset="0"/>
              <a:buChar char="•"/>
            </a:pPr>
            <a:r>
              <a:rPr lang="en-US" dirty="0"/>
              <a:t>The practice of prayer is not so much about getting the words right as it is about inviting our King into the needs, troubles, and distress of those with whom we interact. </a:t>
            </a:r>
          </a:p>
          <a:p>
            <a:pPr marL="965200" lvl="1" indent="-514350">
              <a:buFont typeface="Arial" panose="020B0604020202020204" pitchFamily="34" charset="0"/>
              <a:buChar char="•"/>
            </a:pPr>
            <a:r>
              <a:rPr lang="en-US" dirty="0"/>
              <a:t>Do not be anxious about anything, but in every situation, by prayer and petition, with thanks-giving, present your requests to God. (Phil 4:6)</a:t>
            </a:r>
          </a:p>
        </p:txBody>
      </p:sp>
      <p:sp>
        <p:nvSpPr>
          <p:cNvPr id="4" name="Slide Number Placeholder 3">
            <a:extLst>
              <a:ext uri="{FF2B5EF4-FFF2-40B4-BE49-F238E27FC236}">
                <a16:creationId xmlns:a16="http://schemas.microsoft.com/office/drawing/2014/main" xmlns="" id="{E87C6889-25E9-E547-BDAD-EC6109992031}"/>
              </a:ext>
            </a:extLst>
          </p:cNvPr>
          <p:cNvSpPr>
            <a:spLocks noGrp="1"/>
          </p:cNvSpPr>
          <p:nvPr>
            <p:ph type="sldNum" sz="quarter" idx="12"/>
          </p:nvPr>
        </p:nvSpPr>
        <p:spPr/>
        <p:txBody>
          <a:bodyPr/>
          <a:lstStyle/>
          <a:p>
            <a:fld id="{7F5CE407-6216-4202-80E4-A30DC2F709B2}" type="slidenum">
              <a:rPr lang="en-US" smtClean="0"/>
              <a:pPr/>
              <a:t>13</a:t>
            </a:fld>
            <a:endParaRPr lang="en-US" dirty="0"/>
          </a:p>
        </p:txBody>
      </p:sp>
    </p:spTree>
    <p:extLst>
      <p:ext uri="{BB962C8B-B14F-4D97-AF65-F5344CB8AC3E}">
        <p14:creationId xmlns:p14="http://schemas.microsoft.com/office/powerpoint/2010/main" val="238071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32A343-82A5-1348-A3A3-B276D64C622E}"/>
              </a:ext>
            </a:extLst>
          </p:cNvPr>
          <p:cNvSpPr>
            <a:spLocks noGrp="1"/>
          </p:cNvSpPr>
          <p:nvPr>
            <p:ph type="title"/>
          </p:nvPr>
        </p:nvSpPr>
        <p:spPr/>
        <p:txBody>
          <a:bodyPr/>
          <a:lstStyle/>
          <a:p>
            <a:r>
              <a:rPr lang="en-US" dirty="0"/>
              <a:t>Practices for Everyday Missionaries</a:t>
            </a:r>
          </a:p>
        </p:txBody>
      </p:sp>
      <p:sp>
        <p:nvSpPr>
          <p:cNvPr id="3" name="Content Placeholder 2">
            <a:extLst>
              <a:ext uri="{FF2B5EF4-FFF2-40B4-BE49-F238E27FC236}">
                <a16:creationId xmlns:a16="http://schemas.microsoft.com/office/drawing/2014/main" xmlns="" id="{96C87342-B304-5743-8AC6-562A3EDF2C02}"/>
              </a:ext>
            </a:extLst>
          </p:cNvPr>
          <p:cNvSpPr>
            <a:spLocks noGrp="1"/>
          </p:cNvSpPr>
          <p:nvPr>
            <p:ph idx="1"/>
          </p:nvPr>
        </p:nvSpPr>
        <p:spPr>
          <a:xfrm>
            <a:off x="304800" y="1123950"/>
            <a:ext cx="8577835" cy="3886200"/>
          </a:xfrm>
        </p:spPr>
        <p:txBody>
          <a:bodyPr>
            <a:normAutofit/>
          </a:bodyPr>
          <a:lstStyle/>
          <a:p>
            <a:pPr marL="514350" indent="-514350">
              <a:buFont typeface="+mj-lt"/>
              <a:buAutoNum type="arabicPeriod"/>
            </a:pPr>
            <a:r>
              <a:rPr lang="en-US" dirty="0"/>
              <a:t>Hear from Jesus</a:t>
            </a:r>
          </a:p>
          <a:p>
            <a:pPr marL="514350" indent="-514350">
              <a:buFont typeface="+mj-lt"/>
              <a:buAutoNum type="arabicPeriod"/>
            </a:pPr>
            <a:r>
              <a:rPr lang="en-US" dirty="0"/>
              <a:t>Seek first the Kingdom of God</a:t>
            </a:r>
          </a:p>
          <a:p>
            <a:pPr marL="514350" indent="-514350">
              <a:buFont typeface="+mj-lt"/>
              <a:buAutoNum type="arabicPeriod"/>
            </a:pPr>
            <a:r>
              <a:rPr lang="en-US" dirty="0"/>
              <a:t>Hang with and talk to people</a:t>
            </a:r>
          </a:p>
          <a:p>
            <a:pPr marL="514350" indent="-514350">
              <a:buFont typeface="+mj-lt"/>
              <a:buAutoNum type="arabicPeriod"/>
            </a:pPr>
            <a:r>
              <a:rPr lang="en-US" dirty="0"/>
              <a:t>Do good</a:t>
            </a:r>
          </a:p>
          <a:p>
            <a:pPr marL="514350" indent="-514350">
              <a:buFont typeface="+mj-lt"/>
              <a:buAutoNum type="arabicPeriod"/>
            </a:pPr>
            <a:r>
              <a:rPr lang="en-US" dirty="0"/>
              <a:t>Minister through prayer</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xmlns="" id="{E87C6889-25E9-E547-BDAD-EC6109992031}"/>
              </a:ext>
            </a:extLst>
          </p:cNvPr>
          <p:cNvSpPr>
            <a:spLocks noGrp="1"/>
          </p:cNvSpPr>
          <p:nvPr>
            <p:ph type="sldNum" sz="quarter" idx="12"/>
          </p:nvPr>
        </p:nvSpPr>
        <p:spPr/>
        <p:txBody>
          <a:bodyPr/>
          <a:lstStyle/>
          <a:p>
            <a:fld id="{7F5CE407-6216-4202-80E4-A30DC2F709B2}" type="slidenum">
              <a:rPr lang="en-US" smtClean="0"/>
              <a:pPr/>
              <a:t>14</a:t>
            </a:fld>
            <a:endParaRPr lang="en-US" dirty="0"/>
          </a:p>
        </p:txBody>
      </p:sp>
    </p:spTree>
    <p:extLst>
      <p:ext uri="{BB962C8B-B14F-4D97-AF65-F5344CB8AC3E}">
        <p14:creationId xmlns:p14="http://schemas.microsoft.com/office/powerpoint/2010/main" val="35456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Research is rapidly accumulating from thousands of studies that demonstrates a strong link between spirituality and/or religious involvement and health. </a:t>
            </a:r>
          </a:p>
          <a:p>
            <a:pPr>
              <a:buFont typeface="Arial" panose="020B0604020202020204" pitchFamily="34" charset="0"/>
              <a:buChar char="•"/>
            </a:pPr>
            <a:r>
              <a:rPr lang="en-US" dirty="0"/>
              <a:t>As a result, healthcare professionals are searching for ways to apply the recommendations from these studies to patient care. </a:t>
            </a:r>
          </a:p>
        </p:txBody>
      </p:sp>
      <p:sp>
        <p:nvSpPr>
          <p:cNvPr id="5" name="Slide Number Placeholder 4"/>
          <p:cNvSpPr>
            <a:spLocks noGrp="1"/>
          </p:cNvSpPr>
          <p:nvPr>
            <p:ph type="sldNum" sz="quarter" idx="12"/>
          </p:nvPr>
        </p:nvSpPr>
        <p:spPr/>
        <p:txBody>
          <a:bodyPr/>
          <a:lstStyle/>
          <a:p>
            <a:fld id="{7F5CE407-6216-4202-80E4-A30DC2F709B2}" type="slidenum">
              <a:rPr lang="en-US" smtClean="0"/>
              <a:t>15</a:t>
            </a:fld>
            <a:endParaRPr lang="en-US" dirty="0"/>
          </a:p>
        </p:txBody>
      </p:sp>
      <p:sp>
        <p:nvSpPr>
          <p:cNvPr id="7" name="Title 1"/>
          <p:cNvSpPr>
            <a:spLocks noGrp="1"/>
          </p:cNvSpPr>
          <p:nvPr>
            <p:ph type="title"/>
          </p:nvPr>
        </p:nvSpPr>
        <p:spPr>
          <a:xfrm>
            <a:off x="457200" y="205978"/>
            <a:ext cx="8458200" cy="857250"/>
          </a:xfrm>
        </p:spPr>
        <p:txBody>
          <a:bodyPr>
            <a:noAutofit/>
          </a:bodyPr>
          <a:lstStyle/>
          <a:p>
            <a:r>
              <a:rPr lang="en-US" dirty="0"/>
              <a:t>Everyday Healthcare Missionaries</a:t>
            </a:r>
          </a:p>
        </p:txBody>
      </p:sp>
    </p:spTree>
    <p:extLst>
      <p:ext uri="{BB962C8B-B14F-4D97-AF65-F5344CB8AC3E}">
        <p14:creationId xmlns:p14="http://schemas.microsoft.com/office/powerpoint/2010/main" val="262999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Everyday Healthcare Missionaries</a:t>
            </a:r>
          </a:p>
        </p:txBody>
      </p:sp>
      <p:sp>
        <p:nvSpPr>
          <p:cNvPr id="3" name="Content Placeholder 2"/>
          <p:cNvSpPr>
            <a:spLocks noGrp="1"/>
          </p:cNvSpPr>
          <p:nvPr>
            <p:ph idx="1"/>
          </p:nvPr>
        </p:nvSpPr>
        <p:spPr>
          <a:xfrm>
            <a:off x="304800" y="1123950"/>
            <a:ext cx="8577836" cy="4019550"/>
          </a:xfrm>
        </p:spPr>
        <p:txBody>
          <a:bodyPr>
            <a:normAutofit/>
          </a:bodyPr>
          <a:lstStyle/>
          <a:p>
            <a:pPr>
              <a:buFont typeface="Arial" panose="020B0604020202020204" pitchFamily="34" charset="0"/>
              <a:buChar char="•"/>
            </a:pPr>
            <a:r>
              <a:rPr lang="en-US" dirty="0"/>
              <a:t>Harold Koenig, M.D.</a:t>
            </a:r>
          </a:p>
          <a:p>
            <a:pPr>
              <a:buFont typeface="Arial" panose="020B0604020202020204" pitchFamily="34" charset="0"/>
              <a:buChar char="•"/>
            </a:pPr>
            <a:r>
              <a:rPr lang="en-US" dirty="0"/>
              <a:t>“Religion, Spirituality, and Health: The Research and Clinical Implications” (Review Article)</a:t>
            </a:r>
          </a:p>
          <a:p>
            <a:pPr>
              <a:buFont typeface="Arial" panose="020B0604020202020204" pitchFamily="34" charset="0"/>
              <a:buChar char="•"/>
            </a:pPr>
            <a:r>
              <a:rPr lang="en-US" dirty="0"/>
              <a:t>International Scholarly Research Network: ISRN Psychiatry. 2012. Article ID 28730.</a:t>
            </a:r>
          </a:p>
          <a:p>
            <a:pPr>
              <a:buFont typeface="Arial" panose="020B0604020202020204" pitchFamily="34" charset="0"/>
              <a:buChar char="•"/>
            </a:pPr>
            <a:r>
              <a:rPr lang="en-US" dirty="0" err="1"/>
              <a:t>tinyurl.com</a:t>
            </a:r>
            <a:r>
              <a:rPr lang="en-US" dirty="0"/>
              <a:t>/pr4xo7z.</a:t>
            </a:r>
          </a:p>
        </p:txBody>
      </p:sp>
      <p:sp>
        <p:nvSpPr>
          <p:cNvPr id="4" name="Slide Number Placeholder 3"/>
          <p:cNvSpPr>
            <a:spLocks noGrp="1"/>
          </p:cNvSpPr>
          <p:nvPr>
            <p:ph type="sldNum" sz="quarter" idx="12"/>
          </p:nvPr>
        </p:nvSpPr>
        <p:spPr/>
        <p:txBody>
          <a:bodyPr/>
          <a:lstStyle/>
          <a:p>
            <a:fld id="{7F5CE407-6216-4202-80E4-A30DC2F709B2}" type="slidenum">
              <a:rPr lang="en-US" smtClean="0"/>
              <a:t>16</a:t>
            </a:fld>
            <a:endParaRPr lang="en-US" dirty="0"/>
          </a:p>
        </p:txBody>
      </p:sp>
    </p:spTree>
    <p:extLst>
      <p:ext uri="{BB962C8B-B14F-4D97-AF65-F5344CB8AC3E}">
        <p14:creationId xmlns:p14="http://schemas.microsoft.com/office/powerpoint/2010/main" val="204402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Everyday Healthcare Missionaries</a:t>
            </a:r>
          </a:p>
        </p:txBody>
      </p:sp>
      <p:sp>
        <p:nvSpPr>
          <p:cNvPr id="3" name="Content Placeholder 2"/>
          <p:cNvSpPr>
            <a:spLocks noGrp="1"/>
          </p:cNvSpPr>
          <p:nvPr>
            <p:ph idx="1"/>
          </p:nvPr>
        </p:nvSpPr>
        <p:spPr>
          <a:xfrm>
            <a:off x="304800" y="1123950"/>
            <a:ext cx="4114800" cy="4019550"/>
          </a:xfrm>
        </p:spPr>
        <p:txBody>
          <a:bodyPr>
            <a:normAutofit/>
          </a:bodyPr>
          <a:lstStyle/>
          <a:p>
            <a:pPr>
              <a:buFont typeface="Arial" panose="020B0604020202020204" pitchFamily="34" charset="0"/>
              <a:buChar char="•"/>
            </a:pPr>
            <a:r>
              <a:rPr lang="en-US" dirty="0"/>
              <a:t>Harold G. Koenig, Dana E. King, and Verna B. Carson. </a:t>
            </a:r>
            <a:r>
              <a:rPr lang="en-US" u="sng" dirty="0"/>
              <a:t>Handbook of Religion and Health, 2nd ed. </a:t>
            </a:r>
            <a:r>
              <a:rPr lang="en-US" dirty="0"/>
              <a:t>New York: Oxford University Press, 2012.</a:t>
            </a:r>
          </a:p>
        </p:txBody>
      </p:sp>
      <p:sp>
        <p:nvSpPr>
          <p:cNvPr id="4" name="Slide Number Placeholder 3"/>
          <p:cNvSpPr>
            <a:spLocks noGrp="1"/>
          </p:cNvSpPr>
          <p:nvPr>
            <p:ph type="sldNum" sz="quarter" idx="12"/>
          </p:nvPr>
        </p:nvSpPr>
        <p:spPr/>
        <p:txBody>
          <a:bodyPr/>
          <a:lstStyle/>
          <a:p>
            <a:fld id="{7F5CE407-6216-4202-80E4-A30DC2F709B2}" type="slidenum">
              <a:rPr lang="en-US" smtClean="0"/>
              <a:t>17</a:t>
            </a:fld>
            <a:endParaRPr lang="en-US" dirty="0"/>
          </a:p>
        </p:txBody>
      </p:sp>
      <p:pic>
        <p:nvPicPr>
          <p:cNvPr id="8" name="Picture 7">
            <a:extLst>
              <a:ext uri="{FF2B5EF4-FFF2-40B4-BE49-F238E27FC236}">
                <a16:creationId xmlns:a16="http://schemas.microsoft.com/office/drawing/2014/main" xmlns="" id="{3ABFBE9B-6CC0-2847-9251-2635F15DC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580" y="860822"/>
            <a:ext cx="2504219" cy="4073128"/>
          </a:xfrm>
          <a:prstGeom prst="rect">
            <a:avLst/>
          </a:prstGeom>
        </p:spPr>
      </p:pic>
    </p:spTree>
    <p:extLst>
      <p:ext uri="{BB962C8B-B14F-4D97-AF65-F5344CB8AC3E}">
        <p14:creationId xmlns:p14="http://schemas.microsoft.com/office/powerpoint/2010/main" val="118954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BigPic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7655" cy="5143500"/>
          </a:xfrm>
          <a:prstGeom prst="rect">
            <a:avLst/>
          </a:prstGeom>
        </p:spPr>
      </p:pic>
      <p:sp>
        <p:nvSpPr>
          <p:cNvPr id="2" name="Slide Number Placeholder 1"/>
          <p:cNvSpPr>
            <a:spLocks noGrp="1"/>
          </p:cNvSpPr>
          <p:nvPr>
            <p:ph type="sldNum" sz="quarter" idx="12"/>
          </p:nvPr>
        </p:nvSpPr>
        <p:spPr/>
        <p:txBody>
          <a:bodyPr/>
          <a:lstStyle/>
          <a:p>
            <a:fld id="{7F5CE407-6216-4202-80E4-A30DC2F709B2}" type="slidenum">
              <a:rPr lang="en-US" smtClean="0"/>
              <a:t>18</a:t>
            </a:fld>
            <a:endParaRPr lang="en-US" dirty="0"/>
          </a:p>
        </p:txBody>
      </p:sp>
      <p:sp>
        <p:nvSpPr>
          <p:cNvPr id="3" name="TextBox 2">
            <a:extLst>
              <a:ext uri="{FF2B5EF4-FFF2-40B4-BE49-F238E27FC236}">
                <a16:creationId xmlns:a16="http://schemas.microsoft.com/office/drawing/2014/main" xmlns="" id="{9F0CE5FD-E295-D347-A3CE-2000EB21BB21}"/>
              </a:ext>
            </a:extLst>
          </p:cNvPr>
          <p:cNvSpPr txBox="1"/>
          <p:nvPr/>
        </p:nvSpPr>
        <p:spPr>
          <a:xfrm>
            <a:off x="0" y="0"/>
            <a:ext cx="6096000" cy="830997"/>
          </a:xfrm>
          <a:prstGeom prst="rect">
            <a:avLst/>
          </a:prstGeom>
          <a:solidFill>
            <a:schemeClr val="bg1">
              <a:lumMod val="85000"/>
            </a:schemeClr>
          </a:solidFill>
        </p:spPr>
        <p:txBody>
          <a:bodyPr wrap="square" rtlCol="0">
            <a:spAutoFit/>
          </a:bodyPr>
          <a:lstStyle/>
          <a:p>
            <a:pPr algn="ctr"/>
            <a:r>
              <a:rPr lang="en-US" sz="2400" dirty="0">
                <a:solidFill>
                  <a:schemeClr val="tx1">
                    <a:lumMod val="95000"/>
                    <a:lumOff val="5000"/>
                  </a:schemeClr>
                </a:solidFill>
                <a:latin typeface="Arial Rounded MT Bold" panose="020F0704030504030204" pitchFamily="34" charset="77"/>
              </a:rPr>
              <a:t>Practices for Everyday Missionaries </a:t>
            </a:r>
          </a:p>
          <a:p>
            <a:pPr algn="ctr"/>
            <a:r>
              <a:rPr lang="en-US" sz="2400" dirty="0">
                <a:solidFill>
                  <a:schemeClr val="tx1">
                    <a:lumMod val="95000"/>
                    <a:lumOff val="5000"/>
                  </a:schemeClr>
                </a:solidFill>
                <a:latin typeface="Arial Rounded MT Bold" panose="020F0704030504030204" pitchFamily="34" charset="77"/>
              </a:rPr>
              <a:t>in Healthcare</a:t>
            </a:r>
          </a:p>
        </p:txBody>
      </p:sp>
    </p:spTree>
    <p:extLst>
      <p:ext uri="{BB962C8B-B14F-4D97-AF65-F5344CB8AC3E}">
        <p14:creationId xmlns:p14="http://schemas.microsoft.com/office/powerpoint/2010/main" val="331973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Hear from Jesus</a:t>
            </a:r>
          </a:p>
        </p:txBody>
      </p:sp>
      <p:sp>
        <p:nvSpPr>
          <p:cNvPr id="3" name="Content Placeholder 2"/>
          <p:cNvSpPr>
            <a:spLocks noGrp="1"/>
          </p:cNvSpPr>
          <p:nvPr>
            <p:ph idx="1"/>
          </p:nvPr>
        </p:nvSpPr>
        <p:spPr>
          <a:xfrm>
            <a:off x="304800" y="1123950"/>
            <a:ext cx="8839200" cy="4267200"/>
          </a:xfrm>
        </p:spPr>
        <p:txBody>
          <a:bodyPr>
            <a:normAutofit/>
          </a:bodyPr>
          <a:lstStyle/>
          <a:p>
            <a:pPr>
              <a:buFont typeface="Arial" panose="020B0604020202020204" pitchFamily="34" charset="0"/>
              <a:buChar char="•"/>
            </a:pPr>
            <a:r>
              <a:rPr lang="en-US" b="1" dirty="0"/>
              <a:t>What is God’s will for you?</a:t>
            </a:r>
          </a:p>
          <a:p>
            <a:pPr>
              <a:buFont typeface="Arial" panose="020B0604020202020204" pitchFamily="34" charset="0"/>
              <a:buChar char="•"/>
            </a:pPr>
            <a:r>
              <a:rPr lang="en-US" sz="2800" dirty="0"/>
              <a:t>Re</a:t>
            </a:r>
            <a:r>
              <a:rPr lang="en-US" sz="2800" dirty="0">
                <a:solidFill>
                  <a:schemeClr val="tx1">
                    <a:lumMod val="95000"/>
                    <a:lumOff val="5000"/>
                  </a:schemeClr>
                </a:solidFill>
              </a:rPr>
              <a:t>joice always, pray without ceasing, in everything give thanks; for this is the will of God in Christ Jesus for you.</a:t>
            </a:r>
            <a:r>
              <a:rPr lang="en-US" dirty="0">
                <a:solidFill>
                  <a:schemeClr val="tx1">
                    <a:lumMod val="95000"/>
                    <a:lumOff val="5000"/>
                  </a:schemeClr>
                </a:solidFill>
              </a:rPr>
              <a:t> (1 Thessalonians 5:16-18, NIV)</a:t>
            </a:r>
            <a:endParaRPr lang="en-US" sz="2800" dirty="0">
              <a:solidFill>
                <a:schemeClr val="tx1">
                  <a:lumMod val="95000"/>
                  <a:lumOff val="5000"/>
                </a:schemeClr>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t>19</a:t>
            </a:fld>
            <a:endParaRPr lang="en-US" dirty="0"/>
          </a:p>
        </p:txBody>
      </p:sp>
    </p:spTree>
    <p:extLst>
      <p:ext uri="{BB962C8B-B14F-4D97-AF65-F5344CB8AC3E}">
        <p14:creationId xmlns:p14="http://schemas.microsoft.com/office/powerpoint/2010/main" val="217897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CME Disclosure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000000"/>
                </a:solidFill>
              </a:rPr>
              <a:t>I have no significant financial interest or other relationship with any of the commercial product(s) and/or services discussed in this presentation or with any of the supporters of this activity.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2</a:t>
            </a:fld>
            <a:endParaRPr lang="en-US" dirty="0"/>
          </a:p>
        </p:txBody>
      </p:sp>
    </p:spTree>
    <p:extLst>
      <p:ext uri="{BB962C8B-B14F-4D97-AF65-F5344CB8AC3E}">
        <p14:creationId xmlns:p14="http://schemas.microsoft.com/office/powerpoint/2010/main" val="415660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Hear from Jesus</a:t>
            </a:r>
          </a:p>
        </p:txBody>
      </p:sp>
      <p:sp>
        <p:nvSpPr>
          <p:cNvPr id="3" name="Content Placeholder 2"/>
          <p:cNvSpPr>
            <a:spLocks noGrp="1"/>
          </p:cNvSpPr>
          <p:nvPr>
            <p:ph idx="1"/>
          </p:nvPr>
        </p:nvSpPr>
        <p:spPr>
          <a:xfrm>
            <a:off x="304800" y="1123950"/>
            <a:ext cx="8839200" cy="4267200"/>
          </a:xfrm>
        </p:spPr>
        <p:txBody>
          <a:bodyPr>
            <a:normAutofit/>
          </a:bodyPr>
          <a:lstStyle/>
          <a:p>
            <a:pPr>
              <a:buFont typeface="Arial" panose="020B0604020202020204" pitchFamily="34" charset="0"/>
              <a:buChar char="•"/>
            </a:pPr>
            <a:r>
              <a:rPr lang="en-US" sz="2800" dirty="0"/>
              <a:t>Therefore, pray for yourself and for your patients before you start your day, on your way to work, before you see each patient, and throughout your day.</a:t>
            </a:r>
          </a:p>
          <a:p>
            <a:endParaRPr lang="en-US" dirty="0">
              <a:solidFill>
                <a:srgbClr val="FF6600"/>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t>20</a:t>
            </a:fld>
            <a:endParaRPr lang="en-US" dirty="0"/>
          </a:p>
        </p:txBody>
      </p:sp>
    </p:spTree>
    <p:extLst>
      <p:ext uri="{BB962C8B-B14F-4D97-AF65-F5344CB8AC3E}">
        <p14:creationId xmlns:p14="http://schemas.microsoft.com/office/powerpoint/2010/main" val="400897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Seek first the Kingdom of God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t>God Grants Us a Tremendous Privilege</a:t>
            </a:r>
            <a:r>
              <a:rPr lang="en-US" dirty="0"/>
              <a:t> </a:t>
            </a:r>
          </a:p>
          <a:p>
            <a:pPr lvl="1">
              <a:buFont typeface="Arial" panose="020B0604020202020204" pitchFamily="34" charset="0"/>
              <a:buChar char="•"/>
            </a:pPr>
            <a:r>
              <a:rPr lang="en-US" sz="2800" dirty="0"/>
              <a:t>God has committed to us the message of reconciliation. We are therefore Christ’s ambassadors, as though God were making his appeal through us.  (2 Corinthians 5:19-20, NIV)</a:t>
            </a:r>
          </a:p>
          <a:p>
            <a:endParaRPr lang="en-US" dirty="0">
              <a:solidFill>
                <a:srgbClr val="FF6600"/>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t>21</a:t>
            </a:fld>
            <a:endParaRPr lang="en-US" dirty="0"/>
          </a:p>
        </p:txBody>
      </p:sp>
    </p:spTree>
    <p:extLst>
      <p:ext uri="{BB962C8B-B14F-4D97-AF65-F5344CB8AC3E}">
        <p14:creationId xmlns:p14="http://schemas.microsoft.com/office/powerpoint/2010/main" val="82530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23950"/>
            <a:ext cx="8577836" cy="3733800"/>
          </a:xfrm>
        </p:spPr>
        <p:txBody>
          <a:bodyPr>
            <a:normAutofit/>
          </a:bodyPr>
          <a:lstStyle/>
          <a:p>
            <a:pPr marL="0" indent="0" algn="ctr">
              <a:buNone/>
            </a:pPr>
            <a:r>
              <a:rPr lang="en-US" sz="2800" dirty="0"/>
              <a:t>“In the medical profession, we do have a matchless, wonderful opportunity to meet people at times of their real need when they are ready to open up their hearts and expose their fears and worries and concerns.”</a:t>
            </a:r>
          </a:p>
          <a:p>
            <a:pPr marL="0" indent="0" algn="ctr">
              <a:buNone/>
            </a:pPr>
            <a:r>
              <a:rPr lang="en-US" sz="2800" dirty="0"/>
              <a:t>Paul Brand, MD </a:t>
            </a:r>
          </a:p>
          <a:p>
            <a:pPr algn="ctr"/>
            <a:endParaRPr lang="en-US" sz="2800" dirty="0"/>
          </a:p>
        </p:txBody>
      </p:sp>
      <p:sp>
        <p:nvSpPr>
          <p:cNvPr id="4" name="Slide Number Placeholder 3"/>
          <p:cNvSpPr>
            <a:spLocks noGrp="1"/>
          </p:cNvSpPr>
          <p:nvPr>
            <p:ph type="sldNum" sz="quarter" idx="12"/>
          </p:nvPr>
        </p:nvSpPr>
        <p:spPr/>
        <p:txBody>
          <a:bodyPr/>
          <a:lstStyle/>
          <a:p>
            <a:fld id="{7F5CE407-6216-4202-80E4-A30DC2F709B2}" type="slidenum">
              <a:rPr lang="en-US" smtClean="0"/>
              <a:t>22</a:t>
            </a:fld>
            <a:endParaRPr lang="en-US" dirty="0"/>
          </a:p>
        </p:txBody>
      </p:sp>
      <p:sp>
        <p:nvSpPr>
          <p:cNvPr id="6" name="Title 1"/>
          <p:cNvSpPr>
            <a:spLocks noGrp="1"/>
          </p:cNvSpPr>
          <p:nvPr>
            <p:ph type="title"/>
          </p:nvPr>
        </p:nvSpPr>
        <p:spPr>
          <a:xfrm>
            <a:off x="304801" y="209550"/>
            <a:ext cx="8577836" cy="651272"/>
          </a:xfrm>
        </p:spPr>
        <p:txBody>
          <a:bodyPr/>
          <a:lstStyle/>
          <a:p>
            <a:r>
              <a:rPr lang="en-US" dirty="0"/>
              <a:t>2) Seek first the Kingdom of God</a:t>
            </a:r>
          </a:p>
        </p:txBody>
      </p:sp>
    </p:spTree>
    <p:extLst>
      <p:ext uri="{BB962C8B-B14F-4D97-AF65-F5344CB8AC3E}">
        <p14:creationId xmlns:p14="http://schemas.microsoft.com/office/powerpoint/2010/main" val="55475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Spiritual Assessment</a:t>
            </a:r>
          </a:p>
        </p:txBody>
      </p:sp>
      <p:sp>
        <p:nvSpPr>
          <p:cNvPr id="3" name="Content Placeholder 2"/>
          <p:cNvSpPr>
            <a:spLocks noGrp="1"/>
          </p:cNvSpPr>
          <p:nvPr>
            <p:ph idx="1"/>
          </p:nvPr>
        </p:nvSpPr>
        <p:spPr/>
        <p:txBody>
          <a:bodyPr>
            <a:normAutofit/>
          </a:bodyPr>
          <a:lstStyle/>
          <a:p>
            <a:pPr lvl="0">
              <a:buFont typeface="Arial" panose="020B0604020202020204" pitchFamily="34" charset="0"/>
              <a:buChar char="•"/>
            </a:pPr>
            <a:r>
              <a:rPr lang="en-US" dirty="0"/>
              <a:t>A correct spiritual diagnosis is critical before choosing a spiritual intervention.</a:t>
            </a:r>
          </a:p>
          <a:p>
            <a:pPr lvl="0">
              <a:buFont typeface="Arial" panose="020B0604020202020204" pitchFamily="34" charset="0"/>
              <a:buChar char="•"/>
            </a:pPr>
            <a:r>
              <a:rPr lang="en-US" dirty="0"/>
              <a:t>Christian healthcare professionals should prayerfully consider the stage of a patient’s spiritual journey and what interventions are appropriate for that stage of spiritual development.</a:t>
            </a:r>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23</a:t>
            </a:fld>
            <a:endParaRPr lang="en-US" dirty="0"/>
          </a:p>
        </p:txBody>
      </p:sp>
      <p:sp>
        <p:nvSpPr>
          <p:cNvPr id="5" name="TextBox 4"/>
          <p:cNvSpPr txBox="1"/>
          <p:nvPr/>
        </p:nvSpPr>
        <p:spPr>
          <a:xfrm>
            <a:off x="76200" y="4400550"/>
            <a:ext cx="8382000" cy="707886"/>
          </a:xfrm>
          <a:prstGeom prst="rect">
            <a:avLst/>
          </a:prstGeom>
          <a:noFill/>
        </p:spPr>
        <p:txBody>
          <a:bodyPr wrap="square" rtlCol="0">
            <a:spAutoFit/>
          </a:bodyPr>
          <a:lstStyle/>
          <a:p>
            <a:r>
              <a:rPr lang="en-US" sz="2000" dirty="0"/>
              <a:t>Larimore, WL, Peel, William C. Grace Prescriptions: Incorporating Spiritual Care Into Your Practice. Christian Medical and Dental Associations. 2015. </a:t>
            </a:r>
          </a:p>
        </p:txBody>
      </p:sp>
    </p:spTree>
    <p:extLst>
      <p:ext uri="{BB962C8B-B14F-4D97-AF65-F5344CB8AC3E}">
        <p14:creationId xmlns:p14="http://schemas.microsoft.com/office/powerpoint/2010/main" val="268915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Spiritual Assessment</a:t>
            </a:r>
          </a:p>
        </p:txBody>
      </p:sp>
      <p:sp>
        <p:nvSpPr>
          <p:cNvPr id="3" name="Content Placeholder 2"/>
          <p:cNvSpPr>
            <a:spLocks noGrp="1"/>
          </p:cNvSpPr>
          <p:nvPr>
            <p:ph idx="1"/>
          </p:nvPr>
        </p:nvSpPr>
        <p:spPr>
          <a:xfrm>
            <a:off x="304800" y="1123950"/>
            <a:ext cx="8577836" cy="4019550"/>
          </a:xfrm>
        </p:spPr>
        <p:txBody>
          <a:bodyPr>
            <a:normAutofit/>
          </a:bodyPr>
          <a:lstStyle/>
          <a:p>
            <a:pPr>
              <a:buFont typeface="Arial" panose="020B0604020202020204" pitchFamily="34" charset="0"/>
              <a:buChar char="•"/>
            </a:pPr>
            <a:r>
              <a:rPr lang="en-US" dirty="0"/>
              <a:t>Evidence-based reasons for spiritual assessment:</a:t>
            </a:r>
          </a:p>
          <a:p>
            <a:pPr lvl="1">
              <a:buFont typeface="Arial" panose="020B0604020202020204" pitchFamily="34" charset="0"/>
              <a:buChar char="•"/>
            </a:pPr>
            <a:r>
              <a:rPr lang="en-US" dirty="0"/>
              <a:t>Patient desire</a:t>
            </a:r>
          </a:p>
          <a:p>
            <a:pPr lvl="1">
              <a:buFont typeface="Arial" panose="020B0604020202020204" pitchFamily="34" charset="0"/>
              <a:buChar char="•"/>
            </a:pPr>
            <a:r>
              <a:rPr lang="en-US" dirty="0"/>
              <a:t>Patient benefit </a:t>
            </a:r>
          </a:p>
          <a:p>
            <a:pPr lvl="1">
              <a:buFont typeface="Arial" panose="020B0604020202020204" pitchFamily="34" charset="0"/>
              <a:buChar char="•"/>
            </a:pPr>
            <a:r>
              <a:rPr lang="en-US" dirty="0"/>
              <a:t>Enhances doctor-patient relationship</a:t>
            </a:r>
          </a:p>
          <a:p>
            <a:pPr lvl="1">
              <a:buFont typeface="Arial" panose="020B0604020202020204" pitchFamily="34" charset="0"/>
              <a:buChar char="•"/>
            </a:pPr>
            <a:r>
              <a:rPr lang="en-US" dirty="0"/>
              <a:t>A standard in quality patient care</a:t>
            </a:r>
          </a:p>
          <a:p>
            <a:pPr lvl="1">
              <a:buFont typeface="Arial" panose="020B0604020202020204" pitchFamily="34" charset="0"/>
              <a:buChar char="•"/>
            </a:pPr>
            <a:r>
              <a:rPr lang="en-US" dirty="0"/>
              <a:t>Identifies any religious struggle</a:t>
            </a:r>
          </a:p>
        </p:txBody>
      </p:sp>
      <p:sp>
        <p:nvSpPr>
          <p:cNvPr id="4" name="Slide Number Placeholder 3"/>
          <p:cNvSpPr>
            <a:spLocks noGrp="1"/>
          </p:cNvSpPr>
          <p:nvPr>
            <p:ph type="sldNum" sz="quarter" idx="12"/>
          </p:nvPr>
        </p:nvSpPr>
        <p:spPr/>
        <p:txBody>
          <a:bodyPr/>
          <a:lstStyle/>
          <a:p>
            <a:fld id="{7F5CE407-6216-4202-80E4-A30DC2F709B2}" type="slidenum">
              <a:rPr lang="en-US" smtClean="0"/>
              <a:t>24</a:t>
            </a:fld>
            <a:endParaRPr lang="en-US" dirty="0"/>
          </a:p>
        </p:txBody>
      </p:sp>
      <p:sp>
        <p:nvSpPr>
          <p:cNvPr id="5" name="TextBox 4">
            <a:extLst>
              <a:ext uri="{FF2B5EF4-FFF2-40B4-BE49-F238E27FC236}">
                <a16:creationId xmlns:a16="http://schemas.microsoft.com/office/drawing/2014/main" xmlns="" id="{6C56D17B-9368-1E49-867F-D6ACB8EE3167}"/>
              </a:ext>
            </a:extLst>
          </p:cNvPr>
          <p:cNvSpPr txBox="1"/>
          <p:nvPr/>
        </p:nvSpPr>
        <p:spPr>
          <a:xfrm>
            <a:off x="76200" y="4400550"/>
            <a:ext cx="8458200" cy="707886"/>
          </a:xfrm>
          <a:prstGeom prst="rect">
            <a:avLst/>
          </a:prstGeom>
          <a:noFill/>
        </p:spPr>
        <p:txBody>
          <a:bodyPr wrap="square" rtlCol="0">
            <a:spAutoFit/>
          </a:bodyPr>
          <a:lstStyle/>
          <a:p>
            <a:r>
              <a:rPr lang="en-US" sz="2000" dirty="0"/>
              <a:t>Larimore W. Spiritual Assessment in Clinical Care. Part 1—The Basics. Today’s Christian Doctor 2015(Spring):46(1):22-26.</a:t>
            </a:r>
          </a:p>
        </p:txBody>
      </p:sp>
    </p:spTree>
    <p:extLst>
      <p:ext uri="{BB962C8B-B14F-4D97-AF65-F5344CB8AC3E}">
        <p14:creationId xmlns:p14="http://schemas.microsoft.com/office/powerpoint/2010/main" val="34347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Spiritual Assessment</a:t>
            </a:r>
          </a:p>
        </p:txBody>
      </p:sp>
      <p:sp>
        <p:nvSpPr>
          <p:cNvPr id="3" name="Content Placeholder 2"/>
          <p:cNvSpPr>
            <a:spLocks noGrp="1"/>
          </p:cNvSpPr>
          <p:nvPr>
            <p:ph idx="1"/>
          </p:nvPr>
        </p:nvSpPr>
        <p:spPr>
          <a:xfrm>
            <a:off x="304800" y="1123950"/>
            <a:ext cx="8577836" cy="3886200"/>
          </a:xfrm>
        </p:spPr>
        <p:txBody>
          <a:bodyPr>
            <a:normAutofit/>
          </a:bodyPr>
          <a:lstStyle/>
          <a:p>
            <a:pPr lvl="0">
              <a:buFont typeface="Arial" panose="020B0604020202020204" pitchFamily="34" charset="0"/>
              <a:buChar char="•"/>
            </a:pPr>
            <a:r>
              <a:rPr lang="en-US" dirty="0"/>
              <a:t>A spiritual history is a form of high-quality, evidence-based, whole person care. </a:t>
            </a:r>
          </a:p>
          <a:p>
            <a:pPr lvl="0">
              <a:buFont typeface="Arial" panose="020B0604020202020204" pitchFamily="34" charset="0"/>
              <a:buChar char="•"/>
            </a:pPr>
            <a:r>
              <a:rPr lang="en-US" dirty="0"/>
              <a:t>A spiritual history is required by the Joint Commission for “patients cared for in hospitals or nursing homes, or by a home health agency.”</a:t>
            </a:r>
          </a:p>
          <a:p>
            <a:pPr marL="0" lvl="0" indent="0">
              <a:buNone/>
            </a:pP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25</a:t>
            </a:fld>
            <a:endParaRPr lang="en-US" dirty="0"/>
          </a:p>
        </p:txBody>
      </p:sp>
      <p:sp>
        <p:nvSpPr>
          <p:cNvPr id="5" name="TextBox 4">
            <a:extLst>
              <a:ext uri="{FF2B5EF4-FFF2-40B4-BE49-F238E27FC236}">
                <a16:creationId xmlns:a16="http://schemas.microsoft.com/office/drawing/2014/main" xmlns="" id="{CA5EC4C8-18DF-E24A-82C9-6906F09B7B6F}"/>
              </a:ext>
            </a:extLst>
          </p:cNvPr>
          <p:cNvSpPr txBox="1"/>
          <p:nvPr/>
        </p:nvSpPr>
        <p:spPr>
          <a:xfrm>
            <a:off x="76200" y="4378464"/>
            <a:ext cx="8305800" cy="707886"/>
          </a:xfrm>
          <a:prstGeom prst="rect">
            <a:avLst/>
          </a:prstGeom>
          <a:noFill/>
        </p:spPr>
        <p:txBody>
          <a:bodyPr wrap="square" rtlCol="0">
            <a:spAutoFit/>
          </a:bodyPr>
          <a:lstStyle/>
          <a:p>
            <a:r>
              <a:rPr lang="en-US" sz="2000" dirty="0"/>
              <a:t>Koenig, HG. </a:t>
            </a:r>
            <a:r>
              <a:rPr lang="en-US" sz="2000" i="1" dirty="0"/>
              <a:t>Spirituality in Patient Care. Why, How, When, and What</a:t>
            </a:r>
            <a:r>
              <a:rPr lang="en-US" sz="2000" dirty="0"/>
              <a:t>. Second Edition, (Templeton Press, 2007):188–227.</a:t>
            </a:r>
          </a:p>
        </p:txBody>
      </p:sp>
    </p:spTree>
    <p:extLst>
      <p:ext uri="{BB962C8B-B14F-4D97-AF65-F5344CB8AC3E}">
        <p14:creationId xmlns:p14="http://schemas.microsoft.com/office/powerpoint/2010/main" val="364699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Spiritual Assessment</a:t>
            </a:r>
          </a:p>
        </p:txBody>
      </p:sp>
      <p:sp>
        <p:nvSpPr>
          <p:cNvPr id="11" name="Content Placeholder 7"/>
          <p:cNvSpPr>
            <a:spLocks noGrp="1"/>
          </p:cNvSpPr>
          <p:nvPr>
            <p:ph idx="1"/>
          </p:nvPr>
        </p:nvSpPr>
        <p:spPr>
          <a:xfrm>
            <a:off x="3657600" y="1123950"/>
            <a:ext cx="5369256" cy="3886200"/>
          </a:xfrm>
        </p:spPr>
        <p:txBody>
          <a:bodyPr>
            <a:normAutofit/>
          </a:bodyPr>
          <a:lstStyle/>
          <a:p>
            <a:pPr>
              <a:spcBef>
                <a:spcPts val="600"/>
              </a:spcBef>
              <a:buFont typeface="Arial" panose="020B0604020202020204" pitchFamily="34" charset="0"/>
              <a:buChar char="•"/>
            </a:pPr>
            <a:r>
              <a:rPr lang="en-US" sz="3200" dirty="0"/>
              <a:t>Walt Larimore, M.D.</a:t>
            </a:r>
          </a:p>
          <a:p>
            <a:pPr>
              <a:spcBef>
                <a:spcPts val="600"/>
              </a:spcBef>
              <a:buFont typeface="Arial" panose="020B0604020202020204" pitchFamily="34" charset="0"/>
              <a:buChar char="•"/>
            </a:pPr>
            <a:r>
              <a:rPr lang="en-US" sz="3200" i="1" dirty="0"/>
              <a:t>Today’s Christian Doctor. </a:t>
            </a:r>
          </a:p>
          <a:p>
            <a:pPr>
              <a:spcBef>
                <a:spcPts val="600"/>
              </a:spcBef>
              <a:buFont typeface="Arial" panose="020B0604020202020204" pitchFamily="34" charset="0"/>
              <a:buChar char="•"/>
            </a:pPr>
            <a:r>
              <a:rPr lang="en-US" sz="3200" dirty="0"/>
              <a:t>“Spiritual Assessment in Clinical Care: The Basics.” 2015(Spring):46(1):22-26.</a:t>
            </a:r>
          </a:p>
          <a:p>
            <a:pPr>
              <a:spcBef>
                <a:spcPts val="600"/>
              </a:spcBef>
              <a:buFont typeface="Arial" panose="020B0604020202020204" pitchFamily="34" charset="0"/>
              <a:buChar char="•"/>
            </a:pPr>
            <a:r>
              <a:rPr lang="en-US" sz="2800" dirty="0" err="1"/>
              <a:t>CMDA.org</a:t>
            </a:r>
            <a:r>
              <a:rPr lang="en-US" sz="2800" dirty="0"/>
              <a:t>/</a:t>
            </a:r>
            <a:r>
              <a:rPr lang="en-US" sz="2800" dirty="0" err="1"/>
              <a:t>SpiritualAssessment</a:t>
            </a:r>
            <a:r>
              <a:rPr lang="en-US" sz="2800" dirty="0"/>
              <a:t> </a:t>
            </a:r>
            <a:r>
              <a:rPr lang="en-US" sz="2800" dirty="0" err="1"/>
              <a:t>tinyurl.com</a:t>
            </a:r>
            <a:r>
              <a:rPr lang="en-US" sz="2800" dirty="0"/>
              <a:t>/j2a65zv</a:t>
            </a:r>
          </a:p>
          <a:p>
            <a:pPr>
              <a:spcBef>
                <a:spcPts val="600"/>
              </a:spcBef>
              <a:buFont typeface="Arial" panose="020B0604020202020204" pitchFamily="34" charset="0"/>
              <a:buChar char="•"/>
            </a:pPr>
            <a:endParaRPr lang="en-US" sz="3200" dirty="0"/>
          </a:p>
        </p:txBody>
      </p:sp>
      <p:sp>
        <p:nvSpPr>
          <p:cNvPr id="2" name="Slide Number Placeholder 1"/>
          <p:cNvSpPr>
            <a:spLocks noGrp="1"/>
          </p:cNvSpPr>
          <p:nvPr>
            <p:ph type="sldNum" sz="quarter" idx="12"/>
          </p:nvPr>
        </p:nvSpPr>
        <p:spPr/>
        <p:txBody>
          <a:bodyPr/>
          <a:lstStyle/>
          <a:p>
            <a:fld id="{7F5CE407-6216-4202-80E4-A30DC2F709B2}" type="slidenum">
              <a:rPr lang="en-US" smtClean="0"/>
              <a:t>26</a:t>
            </a:fld>
            <a:endParaRPr lang="en-US" dirty="0"/>
          </a:p>
        </p:txBody>
      </p:sp>
      <p:pic>
        <p:nvPicPr>
          <p:cNvPr id="4" name="Picture 3">
            <a:extLst>
              <a:ext uri="{FF2B5EF4-FFF2-40B4-BE49-F238E27FC236}">
                <a16:creationId xmlns:a16="http://schemas.microsoft.com/office/drawing/2014/main" xmlns="" id="{A09831E7-84D1-6D46-8433-0DEBDE871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95350"/>
            <a:ext cx="3172341" cy="4068513"/>
          </a:xfrm>
          <a:prstGeom prst="rect">
            <a:avLst/>
          </a:prstGeom>
          <a:ln>
            <a:solidFill>
              <a:schemeClr val="tx1"/>
            </a:solidFill>
          </a:ln>
        </p:spPr>
      </p:pic>
    </p:spTree>
    <p:extLst>
      <p:ext uri="{BB962C8B-B14F-4D97-AF65-F5344CB8AC3E}">
        <p14:creationId xmlns:p14="http://schemas.microsoft.com/office/powerpoint/2010/main" val="347463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Basic Spiritual Assessment</a:t>
            </a:r>
          </a:p>
        </p:txBody>
      </p:sp>
      <p:sp>
        <p:nvSpPr>
          <p:cNvPr id="11" name="Content Placeholder 7"/>
          <p:cNvSpPr>
            <a:spLocks noGrp="1"/>
          </p:cNvSpPr>
          <p:nvPr>
            <p:ph idx="1"/>
          </p:nvPr>
        </p:nvSpPr>
        <p:spPr>
          <a:xfrm>
            <a:off x="304800" y="1123950"/>
            <a:ext cx="8577836" cy="3886200"/>
          </a:xfrm>
        </p:spPr>
        <p:txBody>
          <a:bodyPr>
            <a:normAutofit/>
          </a:bodyPr>
          <a:lstStyle/>
          <a:p>
            <a:pPr lvl="0">
              <a:buFont typeface="Arial" panose="020B0604020202020204" pitchFamily="34" charset="0"/>
              <a:buChar char="•"/>
            </a:pPr>
            <a:r>
              <a:rPr lang="en-US" sz="3200" dirty="0"/>
              <a:t>Open (i.e., open the door to conversation)	</a:t>
            </a:r>
          </a:p>
          <a:p>
            <a:pPr lvl="1">
              <a:buFont typeface="Arial" panose="020B0604020202020204" pitchFamily="34" charset="0"/>
              <a:buChar char="•"/>
            </a:pPr>
            <a:r>
              <a:rPr lang="en-US" sz="3200" dirty="0"/>
              <a:t>May I ask your faith background?</a:t>
            </a:r>
          </a:p>
          <a:p>
            <a:pPr lvl="1">
              <a:buFont typeface="Arial" panose="020B0604020202020204" pitchFamily="34" charset="0"/>
              <a:buChar char="•"/>
            </a:pPr>
            <a:r>
              <a:rPr lang="en-US" sz="3200" dirty="0"/>
              <a:t>Do you have a spiritual or faith preference?</a:t>
            </a:r>
          </a:p>
          <a:p>
            <a:pPr lvl="0">
              <a:buFont typeface="Arial" panose="020B0604020202020204" pitchFamily="34" charset="0"/>
              <a:buChar char="•"/>
            </a:pPr>
            <a:r>
              <a:rPr lang="en-US" sz="3200" dirty="0"/>
              <a:t>Invite (i.e., Use a mnemonic spiritual assessment to invite the patient to discuss spiritual needs).</a:t>
            </a:r>
          </a:p>
        </p:txBody>
      </p:sp>
      <p:sp>
        <p:nvSpPr>
          <p:cNvPr id="2" name="Slide Number Placeholder 1"/>
          <p:cNvSpPr>
            <a:spLocks noGrp="1"/>
          </p:cNvSpPr>
          <p:nvPr>
            <p:ph type="sldNum" sz="quarter" idx="12"/>
          </p:nvPr>
        </p:nvSpPr>
        <p:spPr/>
        <p:txBody>
          <a:bodyPr/>
          <a:lstStyle/>
          <a:p>
            <a:fld id="{7F5CE407-6216-4202-80E4-A30DC2F709B2}" type="slidenum">
              <a:rPr lang="en-US" smtClean="0"/>
              <a:t>27</a:t>
            </a:fld>
            <a:endParaRPr lang="en-US" dirty="0"/>
          </a:p>
        </p:txBody>
      </p:sp>
      <p:sp>
        <p:nvSpPr>
          <p:cNvPr id="5" name="TextBox 4">
            <a:extLst>
              <a:ext uri="{FF2B5EF4-FFF2-40B4-BE49-F238E27FC236}">
                <a16:creationId xmlns:a16="http://schemas.microsoft.com/office/drawing/2014/main" xmlns="" id="{6DE86DF5-5C70-8546-B6B6-415628C2D9C4}"/>
              </a:ext>
            </a:extLst>
          </p:cNvPr>
          <p:cNvSpPr txBox="1"/>
          <p:nvPr/>
        </p:nvSpPr>
        <p:spPr>
          <a:xfrm>
            <a:off x="76200" y="4400550"/>
            <a:ext cx="8458200" cy="707886"/>
          </a:xfrm>
          <a:prstGeom prst="rect">
            <a:avLst/>
          </a:prstGeom>
          <a:noFill/>
        </p:spPr>
        <p:txBody>
          <a:bodyPr wrap="square" rtlCol="0">
            <a:spAutoFit/>
          </a:bodyPr>
          <a:lstStyle/>
          <a:p>
            <a:r>
              <a:rPr lang="en-US" sz="2000" dirty="0" err="1"/>
              <a:t>Saguil</a:t>
            </a:r>
            <a:r>
              <a:rPr lang="en-US" sz="2000" dirty="0"/>
              <a:t> A, Phelps K. The Spiritual Assessment. Am </a:t>
            </a:r>
            <a:r>
              <a:rPr lang="en-US" sz="2000" dirty="0" err="1"/>
              <a:t>Fam</a:t>
            </a:r>
            <a:r>
              <a:rPr lang="en-US" sz="2000" dirty="0"/>
              <a:t> Physician 2012(Sep 15);86(6):546-550.</a:t>
            </a:r>
          </a:p>
        </p:txBody>
      </p:sp>
    </p:spTree>
    <p:extLst>
      <p:ext uri="{BB962C8B-B14F-4D97-AF65-F5344CB8AC3E}">
        <p14:creationId xmlns:p14="http://schemas.microsoft.com/office/powerpoint/2010/main" val="28541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Basic Spiritual Assessment</a:t>
            </a:r>
          </a:p>
        </p:txBody>
      </p:sp>
      <p:sp>
        <p:nvSpPr>
          <p:cNvPr id="11" name="Content Placeholder 7"/>
          <p:cNvSpPr>
            <a:spLocks noGrp="1"/>
          </p:cNvSpPr>
          <p:nvPr>
            <p:ph idx="1"/>
          </p:nvPr>
        </p:nvSpPr>
        <p:spPr>
          <a:xfrm>
            <a:off x="304800" y="1123950"/>
            <a:ext cx="8577836" cy="3886200"/>
          </a:xfrm>
        </p:spPr>
        <p:txBody>
          <a:bodyPr>
            <a:normAutofit/>
          </a:bodyPr>
          <a:lstStyle/>
          <a:p>
            <a:pPr marL="473869" indent="-473869">
              <a:spcBef>
                <a:spcPts val="600"/>
              </a:spcBef>
              <a:buNone/>
            </a:pPr>
            <a:r>
              <a:rPr lang="en-US" sz="3200" b="1" dirty="0"/>
              <a:t>G = </a:t>
            </a:r>
            <a:r>
              <a:rPr lang="en-US" sz="3200" b="1" u="sng" dirty="0">
                <a:solidFill>
                  <a:srgbClr val="FF0000"/>
                </a:solidFill>
              </a:rPr>
              <a:t>G</a:t>
            </a:r>
            <a:r>
              <a:rPr lang="en-US" sz="3200" b="1" dirty="0"/>
              <a:t>od</a:t>
            </a:r>
            <a:endParaRPr lang="en-US" sz="3200" dirty="0"/>
          </a:p>
          <a:p>
            <a:pPr marL="473869" indent="-473869">
              <a:spcBef>
                <a:spcPts val="600"/>
              </a:spcBef>
              <a:buNone/>
            </a:pPr>
            <a:r>
              <a:rPr lang="en-US" sz="3200" b="1" dirty="0"/>
              <a:t>O = </a:t>
            </a:r>
            <a:r>
              <a:rPr lang="en-US" sz="3200" b="1" u="sng" dirty="0">
                <a:solidFill>
                  <a:srgbClr val="FF0000"/>
                </a:solidFill>
              </a:rPr>
              <a:t>O</a:t>
            </a:r>
            <a:r>
              <a:rPr lang="en-US" sz="3200" b="1" dirty="0"/>
              <a:t>thers</a:t>
            </a:r>
            <a:endParaRPr lang="en-US" sz="3200" dirty="0"/>
          </a:p>
          <a:p>
            <a:pPr marL="473869" indent="-473869">
              <a:spcBef>
                <a:spcPts val="600"/>
              </a:spcBef>
              <a:buNone/>
            </a:pPr>
            <a:r>
              <a:rPr lang="en-US" sz="3200" b="1" dirty="0"/>
              <a:t>D = </a:t>
            </a:r>
            <a:r>
              <a:rPr lang="en-US" sz="3200" b="1" u="sng" dirty="0">
                <a:solidFill>
                  <a:srgbClr val="FF0000"/>
                </a:solidFill>
              </a:rPr>
              <a:t>D</a:t>
            </a:r>
            <a:r>
              <a:rPr lang="en-US" sz="3200" b="1" dirty="0"/>
              <a:t>o</a:t>
            </a:r>
            <a:endParaRPr lang="en-US" sz="3200" dirty="0"/>
          </a:p>
        </p:txBody>
      </p:sp>
      <p:sp>
        <p:nvSpPr>
          <p:cNvPr id="2" name="Slide Number Placeholder 1"/>
          <p:cNvSpPr>
            <a:spLocks noGrp="1"/>
          </p:cNvSpPr>
          <p:nvPr>
            <p:ph type="sldNum" sz="quarter" idx="12"/>
          </p:nvPr>
        </p:nvSpPr>
        <p:spPr/>
        <p:txBody>
          <a:bodyPr/>
          <a:lstStyle/>
          <a:p>
            <a:fld id="{7F5CE407-6216-4202-80E4-A30DC2F709B2}" type="slidenum">
              <a:rPr lang="en-US" smtClean="0"/>
              <a:t>28</a:t>
            </a:fld>
            <a:endParaRPr lang="en-US" dirty="0"/>
          </a:p>
        </p:txBody>
      </p:sp>
      <p:sp>
        <p:nvSpPr>
          <p:cNvPr id="5" name="TextBox 4">
            <a:extLst>
              <a:ext uri="{FF2B5EF4-FFF2-40B4-BE49-F238E27FC236}">
                <a16:creationId xmlns:a16="http://schemas.microsoft.com/office/drawing/2014/main" xmlns="" id="{6DE86DF5-5C70-8546-B6B6-415628C2D9C4}"/>
              </a:ext>
            </a:extLst>
          </p:cNvPr>
          <p:cNvSpPr txBox="1"/>
          <p:nvPr/>
        </p:nvSpPr>
        <p:spPr>
          <a:xfrm>
            <a:off x="76200" y="4400550"/>
            <a:ext cx="8458200" cy="707886"/>
          </a:xfrm>
          <a:prstGeom prst="rect">
            <a:avLst/>
          </a:prstGeom>
          <a:noFill/>
        </p:spPr>
        <p:txBody>
          <a:bodyPr wrap="square" rtlCol="0">
            <a:spAutoFit/>
          </a:bodyPr>
          <a:lstStyle/>
          <a:p>
            <a:r>
              <a:rPr lang="en-US" sz="2000" dirty="0"/>
              <a:t>Larimore W. Spiritual Assessment in Clinical Care. Part 1—The Basics. Today’s Christian Doctor 2015(Spring):46(1):22-26.</a:t>
            </a:r>
          </a:p>
        </p:txBody>
      </p:sp>
    </p:spTree>
    <p:extLst>
      <p:ext uri="{BB962C8B-B14F-4D97-AF65-F5344CB8AC3E}">
        <p14:creationId xmlns:p14="http://schemas.microsoft.com/office/powerpoint/2010/main" val="94308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Basic Spiritual Assessment</a:t>
            </a:r>
          </a:p>
        </p:txBody>
      </p:sp>
      <p:sp>
        <p:nvSpPr>
          <p:cNvPr id="11" name="Content Placeholder 7"/>
          <p:cNvSpPr>
            <a:spLocks noGrp="1"/>
          </p:cNvSpPr>
          <p:nvPr>
            <p:ph idx="1"/>
          </p:nvPr>
        </p:nvSpPr>
        <p:spPr>
          <a:xfrm>
            <a:off x="304800" y="1123950"/>
            <a:ext cx="8577836" cy="3886200"/>
          </a:xfrm>
        </p:spPr>
        <p:txBody>
          <a:bodyPr>
            <a:normAutofit/>
          </a:bodyPr>
          <a:lstStyle/>
          <a:p>
            <a:pPr marL="473869" indent="-473869">
              <a:spcBef>
                <a:spcPts val="600"/>
              </a:spcBef>
              <a:buNone/>
            </a:pPr>
            <a:r>
              <a:rPr lang="en-US" sz="3200" b="1" dirty="0"/>
              <a:t>G = </a:t>
            </a:r>
            <a:r>
              <a:rPr lang="en-US" sz="3200" b="1" u="sng" dirty="0">
                <a:solidFill>
                  <a:srgbClr val="FF0000"/>
                </a:solidFill>
              </a:rPr>
              <a:t>G</a:t>
            </a:r>
            <a:r>
              <a:rPr lang="en-US" sz="3200" b="1" dirty="0"/>
              <a:t>od:</a:t>
            </a:r>
            <a:endParaRPr lang="en-US" sz="3200" dirty="0"/>
          </a:p>
          <a:p>
            <a:pPr>
              <a:spcBef>
                <a:spcPts val="600"/>
              </a:spcBef>
              <a:buFont typeface="Arial" panose="020B0604020202020204" pitchFamily="34" charset="0"/>
              <a:buChar char="•"/>
            </a:pPr>
            <a:r>
              <a:rPr lang="en-US" sz="3200" dirty="0"/>
              <a:t>May I ask your faith background? </a:t>
            </a:r>
          </a:p>
          <a:p>
            <a:pPr>
              <a:spcBef>
                <a:spcPts val="600"/>
              </a:spcBef>
              <a:buFont typeface="Arial" panose="020B0604020202020204" pitchFamily="34" charset="0"/>
              <a:buChar char="•"/>
            </a:pPr>
            <a:r>
              <a:rPr lang="en-US" sz="3200" dirty="0"/>
              <a:t>Do you have a spiritual or faith preference? </a:t>
            </a:r>
          </a:p>
          <a:p>
            <a:pPr>
              <a:spcBef>
                <a:spcPts val="600"/>
              </a:spcBef>
              <a:buFont typeface="Arial" panose="020B0604020202020204" pitchFamily="34" charset="0"/>
              <a:buChar char="•"/>
            </a:pPr>
            <a:r>
              <a:rPr lang="en-US" sz="3200" dirty="0"/>
              <a:t>Is God, spirituality, religion, or prayer important to you, or not?</a:t>
            </a:r>
          </a:p>
        </p:txBody>
      </p:sp>
      <p:sp>
        <p:nvSpPr>
          <p:cNvPr id="2" name="Slide Number Placeholder 1"/>
          <p:cNvSpPr>
            <a:spLocks noGrp="1"/>
          </p:cNvSpPr>
          <p:nvPr>
            <p:ph type="sldNum" sz="quarter" idx="12"/>
          </p:nvPr>
        </p:nvSpPr>
        <p:spPr/>
        <p:txBody>
          <a:bodyPr/>
          <a:lstStyle/>
          <a:p>
            <a:fld id="{7F5CE407-6216-4202-80E4-A30DC2F709B2}" type="slidenum">
              <a:rPr lang="en-US" smtClean="0"/>
              <a:t>29</a:t>
            </a:fld>
            <a:endParaRPr lang="en-US" dirty="0"/>
          </a:p>
        </p:txBody>
      </p:sp>
      <p:sp>
        <p:nvSpPr>
          <p:cNvPr id="5" name="TextBox 4">
            <a:extLst>
              <a:ext uri="{FF2B5EF4-FFF2-40B4-BE49-F238E27FC236}">
                <a16:creationId xmlns:a16="http://schemas.microsoft.com/office/drawing/2014/main" xmlns="" id="{6DE86DF5-5C70-8546-B6B6-415628C2D9C4}"/>
              </a:ext>
            </a:extLst>
          </p:cNvPr>
          <p:cNvSpPr txBox="1"/>
          <p:nvPr/>
        </p:nvSpPr>
        <p:spPr>
          <a:xfrm>
            <a:off x="76200" y="4400550"/>
            <a:ext cx="8458200" cy="707886"/>
          </a:xfrm>
          <a:prstGeom prst="rect">
            <a:avLst/>
          </a:prstGeom>
          <a:noFill/>
        </p:spPr>
        <p:txBody>
          <a:bodyPr wrap="square" rtlCol="0">
            <a:spAutoFit/>
          </a:bodyPr>
          <a:lstStyle/>
          <a:p>
            <a:r>
              <a:rPr lang="en-US" sz="2000" dirty="0"/>
              <a:t>Larimore W. Spiritual Assessment in Clinical Care. Part 1—The Basics. Today’s Christian Doctor 2015(Spring):46(1):22-26.</a:t>
            </a:r>
          </a:p>
        </p:txBody>
      </p:sp>
    </p:spTree>
    <p:extLst>
      <p:ext uri="{BB962C8B-B14F-4D97-AF65-F5344CB8AC3E}">
        <p14:creationId xmlns:p14="http://schemas.microsoft.com/office/powerpoint/2010/main" val="211940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CME Objectives</a:t>
            </a:r>
          </a:p>
        </p:txBody>
      </p:sp>
      <p:sp>
        <p:nvSpPr>
          <p:cNvPr id="3" name="Content Placeholder 2"/>
          <p:cNvSpPr>
            <a:spLocks noGrp="1"/>
          </p:cNvSpPr>
          <p:nvPr>
            <p:ph idx="1"/>
          </p:nvPr>
        </p:nvSpPr>
        <p:spPr>
          <a:xfrm>
            <a:off x="457200" y="1047750"/>
            <a:ext cx="8229600" cy="4095750"/>
          </a:xfrm>
        </p:spPr>
        <p:txBody>
          <a:bodyPr>
            <a:noAutofit/>
          </a:bodyPr>
          <a:lstStyle/>
          <a:p>
            <a:pPr>
              <a:buFont typeface="Arial" panose="020B0604020202020204" pitchFamily="34" charset="0"/>
              <a:buChar char="•"/>
            </a:pPr>
            <a:r>
              <a:rPr lang="en-US" sz="2800" dirty="0"/>
              <a:t>Upon completion of the presentation, the participant should be able to:</a:t>
            </a:r>
          </a:p>
          <a:p>
            <a:pPr lvl="1">
              <a:buFont typeface="Arial" panose="020B0604020202020204" pitchFamily="34" charset="0"/>
              <a:buChar char="•"/>
            </a:pPr>
            <a:r>
              <a:rPr lang="en-US" sz="2800" dirty="0">
                <a:cs typeface="Trebuchet MS"/>
              </a:rPr>
              <a:t>Be cognizant of the national guidelines recommending spiritual interventions as a core component of quality patient care,</a:t>
            </a:r>
          </a:p>
          <a:p>
            <a:pPr lvl="1">
              <a:buFont typeface="Arial" panose="020B0604020202020204" pitchFamily="34" charset="0"/>
              <a:buChar char="•"/>
            </a:pPr>
            <a:r>
              <a:rPr lang="en-US" sz="2800" dirty="0">
                <a:cs typeface="Trebuchet MS"/>
              </a:rPr>
              <a:t>Describe one or more evidence-based reasons to provide spiritual interventions in clinical care, and</a:t>
            </a:r>
          </a:p>
          <a:p>
            <a:pPr lvl="1">
              <a:buFont typeface="Arial" panose="020B0604020202020204" pitchFamily="34" charset="0"/>
              <a:buChar char="•"/>
            </a:pPr>
            <a:r>
              <a:rPr lang="en-US" sz="2800" dirty="0">
                <a:cs typeface="Trebuchet MS"/>
              </a:rPr>
              <a:t>Begin practicing spiritual interventions.</a:t>
            </a:r>
          </a:p>
          <a:p>
            <a:pPr lvl="1"/>
            <a:endParaRPr lang="en-US" sz="2800" dirty="0">
              <a:cs typeface="Trebuchet MS"/>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t>3</a:t>
            </a:fld>
            <a:endParaRPr lang="en-US" dirty="0"/>
          </a:p>
        </p:txBody>
      </p:sp>
    </p:spTree>
    <p:extLst>
      <p:ext uri="{BB962C8B-B14F-4D97-AF65-F5344CB8AC3E}">
        <p14:creationId xmlns:p14="http://schemas.microsoft.com/office/powerpoint/2010/main" val="351380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Basic Spiritual Assessment</a:t>
            </a:r>
          </a:p>
        </p:txBody>
      </p:sp>
      <p:sp>
        <p:nvSpPr>
          <p:cNvPr id="11" name="Content Placeholder 7"/>
          <p:cNvSpPr>
            <a:spLocks noGrp="1"/>
          </p:cNvSpPr>
          <p:nvPr>
            <p:ph idx="1"/>
          </p:nvPr>
        </p:nvSpPr>
        <p:spPr>
          <a:xfrm>
            <a:off x="304800" y="1123950"/>
            <a:ext cx="8577836" cy="3886200"/>
          </a:xfrm>
        </p:spPr>
        <p:txBody>
          <a:bodyPr>
            <a:normAutofit/>
          </a:bodyPr>
          <a:lstStyle/>
          <a:p>
            <a:pPr marL="558404" indent="-558404">
              <a:spcBef>
                <a:spcPts val="600"/>
              </a:spcBef>
              <a:buNone/>
            </a:pPr>
            <a:r>
              <a:rPr lang="en-US" sz="3200" b="1" dirty="0"/>
              <a:t>O = </a:t>
            </a:r>
            <a:r>
              <a:rPr lang="en-US" sz="3200" b="1" u="sng" dirty="0">
                <a:solidFill>
                  <a:srgbClr val="FF0000"/>
                </a:solidFill>
              </a:rPr>
              <a:t>O</a:t>
            </a:r>
            <a:r>
              <a:rPr lang="en-US" sz="3200" b="1" dirty="0"/>
              <a:t>thers:</a:t>
            </a:r>
            <a:r>
              <a:rPr lang="en-US" sz="3200" dirty="0"/>
              <a:t> </a:t>
            </a:r>
          </a:p>
          <a:p>
            <a:pPr>
              <a:spcBef>
                <a:spcPts val="600"/>
              </a:spcBef>
              <a:buFont typeface="Arial" panose="020B0604020202020204" pitchFamily="34" charset="0"/>
              <a:buChar char="•"/>
            </a:pPr>
            <a:r>
              <a:rPr lang="en-US" sz="3200" dirty="0"/>
              <a:t>Do you now or have you ever met with others in religious or spiritual community? </a:t>
            </a:r>
          </a:p>
          <a:p>
            <a:pPr>
              <a:spcBef>
                <a:spcPts val="600"/>
              </a:spcBef>
              <a:buFont typeface="Arial" panose="020B0604020202020204" pitchFamily="34" charset="0"/>
              <a:buChar char="•"/>
            </a:pPr>
            <a:r>
              <a:rPr lang="en-US" sz="3200" dirty="0"/>
              <a:t>If so, how often? </a:t>
            </a:r>
          </a:p>
          <a:p>
            <a:pPr>
              <a:spcBef>
                <a:spcPts val="600"/>
              </a:spcBef>
              <a:buFont typeface="Arial" panose="020B0604020202020204" pitchFamily="34" charset="0"/>
              <a:buChar char="•"/>
            </a:pPr>
            <a:r>
              <a:rPr lang="en-US" sz="3200" dirty="0"/>
              <a:t>How important is/was this to you?</a:t>
            </a:r>
          </a:p>
        </p:txBody>
      </p:sp>
      <p:sp>
        <p:nvSpPr>
          <p:cNvPr id="2" name="Slide Number Placeholder 1"/>
          <p:cNvSpPr>
            <a:spLocks noGrp="1"/>
          </p:cNvSpPr>
          <p:nvPr>
            <p:ph type="sldNum" sz="quarter" idx="12"/>
          </p:nvPr>
        </p:nvSpPr>
        <p:spPr/>
        <p:txBody>
          <a:bodyPr/>
          <a:lstStyle/>
          <a:p>
            <a:fld id="{7F5CE407-6216-4202-80E4-A30DC2F709B2}" type="slidenum">
              <a:rPr lang="en-US" smtClean="0"/>
              <a:t>30</a:t>
            </a:fld>
            <a:endParaRPr lang="en-US" dirty="0"/>
          </a:p>
        </p:txBody>
      </p:sp>
      <p:sp>
        <p:nvSpPr>
          <p:cNvPr id="5" name="TextBox 4">
            <a:extLst>
              <a:ext uri="{FF2B5EF4-FFF2-40B4-BE49-F238E27FC236}">
                <a16:creationId xmlns:a16="http://schemas.microsoft.com/office/drawing/2014/main" xmlns="" id="{6DE86DF5-5C70-8546-B6B6-415628C2D9C4}"/>
              </a:ext>
            </a:extLst>
          </p:cNvPr>
          <p:cNvSpPr txBox="1"/>
          <p:nvPr/>
        </p:nvSpPr>
        <p:spPr>
          <a:xfrm>
            <a:off x="76200" y="4400550"/>
            <a:ext cx="8458200" cy="707886"/>
          </a:xfrm>
          <a:prstGeom prst="rect">
            <a:avLst/>
          </a:prstGeom>
          <a:noFill/>
        </p:spPr>
        <p:txBody>
          <a:bodyPr wrap="square" rtlCol="0">
            <a:spAutoFit/>
          </a:bodyPr>
          <a:lstStyle/>
          <a:p>
            <a:r>
              <a:rPr lang="en-US" sz="2000" dirty="0"/>
              <a:t>Larimore W. Spiritual Assessment in Clinical Care. Part 1—The Basics. Today’s Christian Doctor 2015(Spring):46(1):22-26.</a:t>
            </a:r>
          </a:p>
        </p:txBody>
      </p:sp>
    </p:spTree>
    <p:extLst>
      <p:ext uri="{BB962C8B-B14F-4D97-AF65-F5344CB8AC3E}">
        <p14:creationId xmlns:p14="http://schemas.microsoft.com/office/powerpoint/2010/main" val="47977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Basic Spiritual Assessment</a:t>
            </a:r>
          </a:p>
        </p:txBody>
      </p:sp>
      <p:sp>
        <p:nvSpPr>
          <p:cNvPr id="11" name="Content Placeholder 7"/>
          <p:cNvSpPr>
            <a:spLocks noGrp="1"/>
          </p:cNvSpPr>
          <p:nvPr>
            <p:ph idx="1"/>
          </p:nvPr>
        </p:nvSpPr>
        <p:spPr>
          <a:xfrm>
            <a:off x="304800" y="1123950"/>
            <a:ext cx="8722056" cy="3886200"/>
          </a:xfrm>
        </p:spPr>
        <p:txBody>
          <a:bodyPr>
            <a:normAutofit/>
          </a:bodyPr>
          <a:lstStyle/>
          <a:p>
            <a:pPr marL="558404" indent="-558404">
              <a:lnSpc>
                <a:spcPct val="90000"/>
              </a:lnSpc>
              <a:spcBef>
                <a:spcPts val="600"/>
              </a:spcBef>
              <a:buNone/>
            </a:pPr>
            <a:r>
              <a:rPr lang="en-US" sz="3200" b="1" dirty="0"/>
              <a:t>D = </a:t>
            </a:r>
            <a:r>
              <a:rPr lang="en-US" sz="3200" b="1" u="sng" dirty="0">
                <a:solidFill>
                  <a:srgbClr val="FF0000"/>
                </a:solidFill>
              </a:rPr>
              <a:t>D</a:t>
            </a:r>
            <a:r>
              <a:rPr lang="en-US" sz="3200" b="1" dirty="0"/>
              <a:t>o:</a:t>
            </a:r>
            <a:r>
              <a:rPr lang="en-US" sz="3200" dirty="0"/>
              <a:t> </a:t>
            </a:r>
          </a:p>
          <a:p>
            <a:pPr>
              <a:lnSpc>
                <a:spcPct val="90000"/>
              </a:lnSpc>
              <a:spcBef>
                <a:spcPts val="600"/>
              </a:spcBef>
              <a:buFont typeface="Arial" panose="020B0604020202020204" pitchFamily="34" charset="0"/>
              <a:buChar char="•"/>
            </a:pPr>
            <a:r>
              <a:rPr lang="en-US" sz="3200" dirty="0"/>
              <a:t>What can I do to help you incorporate your faith into your medical care? </a:t>
            </a:r>
          </a:p>
          <a:p>
            <a:pPr>
              <a:lnSpc>
                <a:spcPct val="90000"/>
              </a:lnSpc>
              <a:spcBef>
                <a:spcPts val="600"/>
              </a:spcBef>
              <a:buFont typeface="Arial" panose="020B0604020202020204" pitchFamily="34" charset="0"/>
              <a:buChar char="•"/>
            </a:pPr>
            <a:r>
              <a:rPr lang="en-US" sz="3200" dirty="0"/>
              <a:t>Do you need to see a chaplain, pastor, or priest?</a:t>
            </a:r>
          </a:p>
          <a:p>
            <a:pPr>
              <a:lnSpc>
                <a:spcPct val="90000"/>
              </a:lnSpc>
              <a:spcBef>
                <a:spcPts val="600"/>
              </a:spcBef>
              <a:buFont typeface="Arial" panose="020B0604020202020204" pitchFamily="34" charset="0"/>
              <a:buChar char="•"/>
            </a:pPr>
            <a:r>
              <a:rPr lang="en-US" sz="3200" dirty="0"/>
              <a:t>Do you need any religious materials or resources?</a:t>
            </a:r>
          </a:p>
          <a:p>
            <a:pPr>
              <a:lnSpc>
                <a:spcPct val="90000"/>
              </a:lnSpc>
              <a:spcBef>
                <a:spcPts val="600"/>
              </a:spcBef>
              <a:buFont typeface="Arial" panose="020B0604020202020204" pitchFamily="34" charset="0"/>
              <a:buChar char="•"/>
            </a:pPr>
            <a:r>
              <a:rPr lang="en-US" sz="3200" dirty="0"/>
              <a:t>May I pray with/for you? May I have others pray?</a:t>
            </a:r>
          </a:p>
        </p:txBody>
      </p:sp>
      <p:sp>
        <p:nvSpPr>
          <p:cNvPr id="2" name="Slide Number Placeholder 1"/>
          <p:cNvSpPr>
            <a:spLocks noGrp="1"/>
          </p:cNvSpPr>
          <p:nvPr>
            <p:ph type="sldNum" sz="quarter" idx="12"/>
          </p:nvPr>
        </p:nvSpPr>
        <p:spPr/>
        <p:txBody>
          <a:bodyPr/>
          <a:lstStyle/>
          <a:p>
            <a:fld id="{7F5CE407-6216-4202-80E4-A30DC2F709B2}" type="slidenum">
              <a:rPr lang="en-US" smtClean="0"/>
              <a:t>31</a:t>
            </a:fld>
            <a:endParaRPr lang="en-US" dirty="0"/>
          </a:p>
        </p:txBody>
      </p:sp>
      <p:sp>
        <p:nvSpPr>
          <p:cNvPr id="5" name="TextBox 4">
            <a:extLst>
              <a:ext uri="{FF2B5EF4-FFF2-40B4-BE49-F238E27FC236}">
                <a16:creationId xmlns:a16="http://schemas.microsoft.com/office/drawing/2014/main" xmlns="" id="{6DE86DF5-5C70-8546-B6B6-415628C2D9C4}"/>
              </a:ext>
            </a:extLst>
          </p:cNvPr>
          <p:cNvSpPr txBox="1"/>
          <p:nvPr/>
        </p:nvSpPr>
        <p:spPr>
          <a:xfrm>
            <a:off x="76200" y="4400550"/>
            <a:ext cx="8458200" cy="707886"/>
          </a:xfrm>
          <a:prstGeom prst="rect">
            <a:avLst/>
          </a:prstGeom>
          <a:noFill/>
        </p:spPr>
        <p:txBody>
          <a:bodyPr wrap="square" rtlCol="0">
            <a:spAutoFit/>
          </a:bodyPr>
          <a:lstStyle/>
          <a:p>
            <a:r>
              <a:rPr lang="en-US" sz="2000" dirty="0"/>
              <a:t>Larimore W. Spiritual Assessment in Clinical Care. Part 1—The Basics. Today’s Christian Doctor 2015(Spring):46(1):22-26.</a:t>
            </a:r>
          </a:p>
        </p:txBody>
      </p:sp>
    </p:spTree>
    <p:extLst>
      <p:ext uri="{BB962C8B-B14F-4D97-AF65-F5344CB8AC3E}">
        <p14:creationId xmlns:p14="http://schemas.microsoft.com/office/powerpoint/2010/main" val="329505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Advanced Spiritual Assessment</a:t>
            </a:r>
          </a:p>
        </p:txBody>
      </p:sp>
      <p:sp>
        <p:nvSpPr>
          <p:cNvPr id="11" name="Content Placeholder 7"/>
          <p:cNvSpPr>
            <a:spLocks noGrp="1"/>
          </p:cNvSpPr>
          <p:nvPr>
            <p:ph idx="1"/>
          </p:nvPr>
        </p:nvSpPr>
        <p:spPr>
          <a:xfrm>
            <a:off x="3500340" y="971550"/>
            <a:ext cx="5526515" cy="3886200"/>
          </a:xfrm>
        </p:spPr>
        <p:txBody>
          <a:bodyPr>
            <a:normAutofit/>
          </a:bodyPr>
          <a:lstStyle/>
          <a:p>
            <a:pPr>
              <a:spcBef>
                <a:spcPts val="600"/>
              </a:spcBef>
              <a:buFont typeface="Arial" panose="020B0604020202020204" pitchFamily="34" charset="0"/>
              <a:buChar char="•"/>
            </a:pPr>
            <a:r>
              <a:rPr lang="en-US" sz="3200" dirty="0"/>
              <a:t>Walt Larimore, M.D.</a:t>
            </a:r>
          </a:p>
          <a:p>
            <a:pPr>
              <a:spcBef>
                <a:spcPts val="600"/>
              </a:spcBef>
              <a:buFont typeface="Arial" panose="020B0604020202020204" pitchFamily="34" charset="0"/>
              <a:buChar char="•"/>
            </a:pPr>
            <a:r>
              <a:rPr lang="en-US" sz="3200" i="1" dirty="0"/>
              <a:t>Today’s Christian Doctor. </a:t>
            </a:r>
          </a:p>
          <a:p>
            <a:pPr>
              <a:spcBef>
                <a:spcPts val="600"/>
              </a:spcBef>
              <a:buFont typeface="Arial" panose="020B0604020202020204" pitchFamily="34" charset="0"/>
              <a:buChar char="•"/>
            </a:pPr>
            <a:r>
              <a:rPr lang="en-US" sz="3200" dirty="0"/>
              <a:t>“Spiritual Assessment in Clinical Care: The LORD’s LAP.” </a:t>
            </a:r>
            <a:r>
              <a:rPr lang="en-US" dirty="0"/>
              <a:t>2015(Spring):46(3):26-29.</a:t>
            </a:r>
            <a:r>
              <a:rPr lang="en-US" sz="3200" dirty="0"/>
              <a:t> </a:t>
            </a:r>
          </a:p>
          <a:p>
            <a:pPr>
              <a:spcBef>
                <a:spcPts val="600"/>
              </a:spcBef>
              <a:buFont typeface="Arial" panose="020B0604020202020204" pitchFamily="34" charset="0"/>
              <a:buChar char="•"/>
            </a:pPr>
            <a:r>
              <a:rPr lang="en-US" sz="2800" dirty="0" err="1"/>
              <a:t>CMDA.org</a:t>
            </a:r>
            <a:r>
              <a:rPr lang="en-US" sz="2800" dirty="0"/>
              <a:t>/</a:t>
            </a:r>
            <a:r>
              <a:rPr lang="en-US" sz="2800" dirty="0" err="1"/>
              <a:t>SpiritualAssessment</a:t>
            </a:r>
            <a:r>
              <a:rPr lang="en-US" sz="2800" dirty="0"/>
              <a:t> </a:t>
            </a:r>
            <a:r>
              <a:rPr lang="en-US" sz="2800" dirty="0" err="1"/>
              <a:t>tinyurl.com</a:t>
            </a:r>
            <a:r>
              <a:rPr lang="en-US" sz="2800" dirty="0"/>
              <a:t>/j2a65zv</a:t>
            </a:r>
          </a:p>
          <a:p>
            <a:pPr>
              <a:spcBef>
                <a:spcPts val="600"/>
              </a:spcBef>
              <a:buFont typeface="Arial" panose="020B0604020202020204" pitchFamily="34" charset="0"/>
              <a:buChar char="•"/>
            </a:pPr>
            <a:endParaRPr lang="en-US" sz="3200" dirty="0"/>
          </a:p>
        </p:txBody>
      </p:sp>
      <p:sp>
        <p:nvSpPr>
          <p:cNvPr id="2" name="Slide Number Placeholder 1"/>
          <p:cNvSpPr>
            <a:spLocks noGrp="1"/>
          </p:cNvSpPr>
          <p:nvPr>
            <p:ph type="sldNum" sz="quarter" idx="12"/>
          </p:nvPr>
        </p:nvSpPr>
        <p:spPr/>
        <p:txBody>
          <a:bodyPr/>
          <a:lstStyle/>
          <a:p>
            <a:fld id="{7F5CE407-6216-4202-80E4-A30DC2F709B2}" type="slidenum">
              <a:rPr lang="en-US" smtClean="0"/>
              <a:t>32</a:t>
            </a:fld>
            <a:endParaRPr lang="en-US" dirty="0"/>
          </a:p>
        </p:txBody>
      </p:sp>
      <p:pic>
        <p:nvPicPr>
          <p:cNvPr id="5" name="Picture 4">
            <a:extLst>
              <a:ext uri="{FF2B5EF4-FFF2-40B4-BE49-F238E27FC236}">
                <a16:creationId xmlns:a16="http://schemas.microsoft.com/office/drawing/2014/main" xmlns="" id="{55FFA890-C22D-AD46-A461-2A5345D2FD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75" y="860822"/>
            <a:ext cx="3236325" cy="4159106"/>
          </a:xfrm>
          <a:prstGeom prst="rect">
            <a:avLst/>
          </a:prstGeom>
          <a:ln>
            <a:solidFill>
              <a:schemeClr val="tx1"/>
            </a:solidFill>
          </a:ln>
        </p:spPr>
      </p:pic>
    </p:spTree>
    <p:extLst>
      <p:ext uri="{BB962C8B-B14F-4D97-AF65-F5344CB8AC3E}">
        <p14:creationId xmlns:p14="http://schemas.microsoft.com/office/powerpoint/2010/main" val="308112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3) Hang with and talk to people</a:t>
            </a:r>
          </a:p>
        </p:txBody>
      </p:sp>
      <p:sp>
        <p:nvSpPr>
          <p:cNvPr id="3" name="Content Placeholder 2"/>
          <p:cNvSpPr>
            <a:spLocks noGrp="1"/>
          </p:cNvSpPr>
          <p:nvPr>
            <p:ph idx="1"/>
          </p:nvPr>
        </p:nvSpPr>
        <p:spPr/>
        <p:txBody>
          <a:bodyPr>
            <a:normAutofit/>
          </a:bodyPr>
          <a:lstStyle/>
          <a:p>
            <a:pPr lvl="0">
              <a:buFont typeface="Arial" panose="020B0604020202020204" pitchFamily="34" charset="0"/>
              <a:buChar char="•"/>
            </a:pPr>
            <a:r>
              <a:rPr lang="en-US" dirty="0"/>
              <a:t>What kind of spiritual conversations are you having with the patients Jesus brings into your life?</a:t>
            </a:r>
          </a:p>
          <a:p>
            <a:pPr lvl="0">
              <a:buFont typeface="Arial" panose="020B0604020202020204" pitchFamily="34" charset="0"/>
              <a:buChar char="•"/>
            </a:pPr>
            <a:r>
              <a:rPr lang="en-US" dirty="0"/>
              <a:t>In “Grace Prescriptions” we have modules for various ways to “salt” and “light” your patient interactions with spiritual conversation in a way that’s wise.</a:t>
            </a:r>
          </a:p>
        </p:txBody>
      </p:sp>
      <p:sp>
        <p:nvSpPr>
          <p:cNvPr id="4" name="Slide Number Placeholder 3"/>
          <p:cNvSpPr>
            <a:spLocks noGrp="1"/>
          </p:cNvSpPr>
          <p:nvPr>
            <p:ph type="sldNum" sz="quarter" idx="12"/>
          </p:nvPr>
        </p:nvSpPr>
        <p:spPr/>
        <p:txBody>
          <a:bodyPr/>
          <a:lstStyle/>
          <a:p>
            <a:fld id="{7F5CE407-6216-4202-80E4-A30DC2F709B2}" type="slidenum">
              <a:rPr lang="en-US" smtClean="0"/>
              <a:t>33</a:t>
            </a:fld>
            <a:endParaRPr lang="en-US" dirty="0"/>
          </a:p>
        </p:txBody>
      </p:sp>
    </p:spTree>
    <p:extLst>
      <p:ext uri="{BB962C8B-B14F-4D97-AF65-F5344CB8AC3E}">
        <p14:creationId xmlns:p14="http://schemas.microsoft.com/office/powerpoint/2010/main" val="259472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dirty="0">
                <a:solidFill>
                  <a:srgbClr val="000000"/>
                </a:solidFill>
              </a:rPr>
              <a:t>“By respectfully exploring spiritual topics with patients who are open, we are much more likely to help than harm.”</a:t>
            </a:r>
            <a:endParaRPr lang="en-US" baseline="30000" dirty="0">
              <a:solidFill>
                <a:srgbClr val="000000"/>
              </a:solidFill>
            </a:endParaRPr>
          </a:p>
        </p:txBody>
      </p:sp>
      <p:sp>
        <p:nvSpPr>
          <p:cNvPr id="6" name="TextBox 5"/>
          <p:cNvSpPr txBox="1"/>
          <p:nvPr/>
        </p:nvSpPr>
        <p:spPr>
          <a:xfrm>
            <a:off x="76200" y="4686240"/>
            <a:ext cx="8305800" cy="400110"/>
          </a:xfrm>
          <a:prstGeom prst="rect">
            <a:avLst/>
          </a:prstGeom>
          <a:noFill/>
        </p:spPr>
        <p:txBody>
          <a:bodyPr wrap="square" rtlCol="0">
            <a:spAutoFit/>
          </a:bodyPr>
          <a:lstStyle/>
          <a:p>
            <a:r>
              <a:rPr lang="en-US" sz="2000" dirty="0"/>
              <a:t>Larimore et al. </a:t>
            </a:r>
            <a:r>
              <a:rPr lang="en-US" sz="2000" i="1" dirty="0"/>
              <a:t>Annals of Behavioral Medicine</a:t>
            </a:r>
            <a:r>
              <a:rPr lang="en-US" sz="2000" dirty="0"/>
              <a:t> 2002;24(1):69-73.</a:t>
            </a:r>
          </a:p>
        </p:txBody>
      </p:sp>
      <p:sp>
        <p:nvSpPr>
          <p:cNvPr id="2" name="Slide Number Placeholder 1"/>
          <p:cNvSpPr>
            <a:spLocks noGrp="1"/>
          </p:cNvSpPr>
          <p:nvPr>
            <p:ph type="sldNum" sz="quarter" idx="12"/>
          </p:nvPr>
        </p:nvSpPr>
        <p:spPr/>
        <p:txBody>
          <a:bodyPr/>
          <a:lstStyle/>
          <a:p>
            <a:fld id="{7F5CE407-6216-4202-80E4-A30DC2F709B2}" type="slidenum">
              <a:rPr lang="en-US" smtClean="0"/>
              <a:t>34</a:t>
            </a:fld>
            <a:endParaRPr lang="en-US" dirty="0"/>
          </a:p>
        </p:txBody>
      </p:sp>
      <p:sp>
        <p:nvSpPr>
          <p:cNvPr id="8" name="Title 1"/>
          <p:cNvSpPr txBox="1">
            <a:spLocks/>
          </p:cNvSpPr>
          <p:nvPr/>
        </p:nvSpPr>
        <p:spPr>
          <a:xfrm>
            <a:off x="304801" y="230605"/>
            <a:ext cx="8577836" cy="6512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a:solidFill>
                  <a:schemeClr val="tx1"/>
                </a:solidFill>
                <a:latin typeface="+mj-lt"/>
                <a:ea typeface="+mj-ea"/>
                <a:cs typeface="+mj-cs"/>
              </a:defRPr>
            </a:lvl1pPr>
          </a:lstStyle>
          <a:p>
            <a:r>
              <a:rPr lang="en-US" dirty="0"/>
              <a:t>A Word of Caution</a:t>
            </a:r>
            <a:endParaRPr lang="en-US" dirty="0">
              <a:solidFill>
                <a:srgbClr val="000000"/>
              </a:solidFill>
            </a:endParaRPr>
          </a:p>
        </p:txBody>
      </p:sp>
    </p:spTree>
    <p:extLst>
      <p:ext uri="{BB962C8B-B14F-4D97-AF65-F5344CB8AC3E}">
        <p14:creationId xmlns:p14="http://schemas.microsoft.com/office/powerpoint/2010/main" val="49827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 Word of Caution</a:t>
            </a:r>
          </a:p>
        </p:txBody>
      </p:sp>
      <p:sp>
        <p:nvSpPr>
          <p:cNvPr id="3" name="Content Placeholder 2"/>
          <p:cNvSpPr>
            <a:spLocks noGrp="1"/>
          </p:cNvSpPr>
          <p:nvPr>
            <p:ph idx="1"/>
          </p:nvPr>
        </p:nvSpPr>
        <p:spPr>
          <a:xfrm>
            <a:off x="152400" y="1085853"/>
            <a:ext cx="8915400" cy="3314699"/>
          </a:xfrm>
        </p:spPr>
        <p:txBody>
          <a:bodyPr>
            <a:noAutofit/>
          </a:bodyPr>
          <a:lstStyle/>
          <a:p>
            <a:pPr marL="0" indent="0" algn="ctr">
              <a:spcBef>
                <a:spcPts val="300"/>
              </a:spcBef>
              <a:buNone/>
            </a:pPr>
            <a:r>
              <a:rPr lang="en-US" dirty="0"/>
              <a:t>“Professional problems can occur when well-meaning physicians ‘faith-push’ a patient opposed to discussing religion …</a:t>
            </a:r>
          </a:p>
          <a:p>
            <a:pPr marL="0" indent="0" algn="ctr">
              <a:spcBef>
                <a:spcPts val="300"/>
              </a:spcBef>
              <a:buNone/>
            </a:pPr>
            <a:r>
              <a:rPr lang="en-US" dirty="0"/>
              <a:t>“However, rather than ignoring faith completely with all patients, most of whom want to discuss it, physicians might ask a question to discern who would like to pursue it and who would rather not.”</a:t>
            </a:r>
            <a:endParaRPr lang="en-US" sz="1600" dirty="0"/>
          </a:p>
        </p:txBody>
      </p:sp>
      <p:sp>
        <p:nvSpPr>
          <p:cNvPr id="4" name="TextBox 3"/>
          <p:cNvSpPr txBox="1"/>
          <p:nvPr/>
        </p:nvSpPr>
        <p:spPr>
          <a:xfrm>
            <a:off x="76200" y="4705350"/>
            <a:ext cx="8305800" cy="400110"/>
          </a:xfrm>
          <a:prstGeom prst="rect">
            <a:avLst/>
          </a:prstGeom>
          <a:noFill/>
        </p:spPr>
        <p:txBody>
          <a:bodyPr wrap="square" rtlCol="0">
            <a:spAutoFit/>
          </a:bodyPr>
          <a:lstStyle/>
          <a:p>
            <a:r>
              <a:rPr lang="en-US" sz="2000" dirty="0"/>
              <a:t>Post. Mind/Body Medicine. 1996;2(1):44-8.</a:t>
            </a:r>
            <a:endParaRPr lang="en-US" sz="2000" i="1" dirty="0"/>
          </a:p>
        </p:txBody>
      </p:sp>
      <p:sp>
        <p:nvSpPr>
          <p:cNvPr id="5" name="Slide Number Placeholder 4"/>
          <p:cNvSpPr>
            <a:spLocks noGrp="1"/>
          </p:cNvSpPr>
          <p:nvPr>
            <p:ph type="sldNum" sz="quarter" idx="12"/>
          </p:nvPr>
        </p:nvSpPr>
        <p:spPr/>
        <p:txBody>
          <a:bodyPr/>
          <a:lstStyle/>
          <a:p>
            <a:fld id="{7F5CE407-6216-4202-80E4-A30DC2F709B2}" type="slidenum">
              <a:rPr lang="en-US" smtClean="0"/>
              <a:t>35</a:t>
            </a:fld>
            <a:endParaRPr lang="en-US" dirty="0"/>
          </a:p>
        </p:txBody>
      </p:sp>
    </p:spTree>
    <p:extLst>
      <p:ext uri="{BB962C8B-B14F-4D97-AF65-F5344CB8AC3E}">
        <p14:creationId xmlns:p14="http://schemas.microsoft.com/office/powerpoint/2010/main" val="205868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Spiritual interventions must follow these principles:</a:t>
            </a:r>
          </a:p>
          <a:p>
            <a:pPr lvl="0">
              <a:buFont typeface="Arial" panose="020B0604020202020204" pitchFamily="34" charset="0"/>
              <a:buChar char="•"/>
            </a:pPr>
            <a:r>
              <a:rPr lang="en-US" dirty="0">
                <a:solidFill>
                  <a:srgbClr val="000000"/>
                </a:solidFill>
              </a:rPr>
              <a:t>Respect for the patient</a:t>
            </a:r>
          </a:p>
          <a:p>
            <a:pPr lvl="0">
              <a:buFont typeface="Arial" panose="020B0604020202020204" pitchFamily="34" charset="0"/>
              <a:buChar char="•"/>
            </a:pPr>
            <a:r>
              <a:rPr lang="en-US" dirty="0">
                <a:solidFill>
                  <a:srgbClr val="000000"/>
                </a:solidFill>
              </a:rPr>
              <a:t>Sensitivity to the patient</a:t>
            </a:r>
          </a:p>
          <a:p>
            <a:pPr lvl="0">
              <a:buFont typeface="Arial" panose="020B0604020202020204" pitchFamily="34" charset="0"/>
              <a:buChar char="•"/>
            </a:pPr>
            <a:r>
              <a:rPr lang="en-US" dirty="0">
                <a:solidFill>
                  <a:srgbClr val="000000"/>
                </a:solidFill>
              </a:rPr>
              <a:t>Permission from </a:t>
            </a:r>
            <a:r>
              <a:rPr lang="en-US" dirty="0"/>
              <a:t>the patient</a:t>
            </a:r>
          </a:p>
        </p:txBody>
      </p:sp>
      <p:sp>
        <p:nvSpPr>
          <p:cNvPr id="4" name="TextBox 3"/>
          <p:cNvSpPr txBox="1"/>
          <p:nvPr/>
        </p:nvSpPr>
        <p:spPr>
          <a:xfrm>
            <a:off x="76200" y="4378464"/>
            <a:ext cx="8153400" cy="707886"/>
          </a:xfrm>
          <a:prstGeom prst="rect">
            <a:avLst/>
          </a:prstGeom>
          <a:noFill/>
        </p:spPr>
        <p:txBody>
          <a:bodyPr wrap="square" rtlCol="0">
            <a:spAutoFit/>
          </a:bodyPr>
          <a:lstStyle/>
          <a:p>
            <a:r>
              <a:rPr lang="en-US" sz="2000" dirty="0"/>
              <a:t>Gostin, LO. Informed Consent, Cultural Sensitivity, and Respect for Persons. </a:t>
            </a:r>
            <a:r>
              <a:rPr lang="en-US" sz="2000" i="1" dirty="0"/>
              <a:t>JAMA</a:t>
            </a:r>
            <a:r>
              <a:rPr lang="en-US" sz="2000" dirty="0"/>
              <a:t> 1995;274(10):844-845.</a:t>
            </a:r>
          </a:p>
        </p:txBody>
      </p:sp>
      <p:sp>
        <p:nvSpPr>
          <p:cNvPr id="5" name="Slide Number Placeholder 4"/>
          <p:cNvSpPr>
            <a:spLocks noGrp="1"/>
          </p:cNvSpPr>
          <p:nvPr>
            <p:ph type="sldNum" sz="quarter" idx="12"/>
          </p:nvPr>
        </p:nvSpPr>
        <p:spPr/>
        <p:txBody>
          <a:bodyPr/>
          <a:lstStyle/>
          <a:p>
            <a:fld id="{7F5CE407-6216-4202-80E4-A30DC2F709B2}" type="slidenum">
              <a:rPr lang="en-US" smtClean="0"/>
              <a:t>36</a:t>
            </a:fld>
            <a:endParaRPr lang="en-US" dirty="0"/>
          </a:p>
        </p:txBody>
      </p:sp>
      <p:sp>
        <p:nvSpPr>
          <p:cNvPr id="6" name="Title 5">
            <a:extLst>
              <a:ext uri="{FF2B5EF4-FFF2-40B4-BE49-F238E27FC236}">
                <a16:creationId xmlns:a16="http://schemas.microsoft.com/office/drawing/2014/main" xmlns="" id="{A5707F7C-7B42-6C40-91F2-55054E1F9E64}"/>
              </a:ext>
            </a:extLst>
          </p:cNvPr>
          <p:cNvSpPr>
            <a:spLocks noGrp="1"/>
          </p:cNvSpPr>
          <p:nvPr>
            <p:ph type="title"/>
          </p:nvPr>
        </p:nvSpPr>
        <p:spPr/>
        <p:txBody>
          <a:bodyPr/>
          <a:lstStyle/>
          <a:p>
            <a:r>
              <a:rPr lang="en-US" dirty="0"/>
              <a:t>A Word of Caution</a:t>
            </a:r>
          </a:p>
        </p:txBody>
      </p:sp>
    </p:spTree>
    <p:extLst>
      <p:ext uri="{BB962C8B-B14F-4D97-AF65-F5344CB8AC3E}">
        <p14:creationId xmlns:p14="http://schemas.microsoft.com/office/powerpoint/2010/main" val="20029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The healthcare professional must always respect the patient’s rights to:</a:t>
            </a:r>
          </a:p>
          <a:p>
            <a:pPr>
              <a:buFont typeface="Arial" panose="020B0604020202020204" pitchFamily="34" charset="0"/>
              <a:buChar char="•"/>
            </a:pPr>
            <a:r>
              <a:rPr lang="en-US" dirty="0"/>
              <a:t>Autonomy in beliefs and practices</a:t>
            </a:r>
          </a:p>
          <a:p>
            <a:pPr>
              <a:buFont typeface="Arial" panose="020B0604020202020204" pitchFamily="34" charset="0"/>
              <a:buChar char="•"/>
            </a:pPr>
            <a:r>
              <a:rPr lang="en-US" dirty="0"/>
              <a:t>Confidentiality</a:t>
            </a:r>
          </a:p>
          <a:p>
            <a:pPr>
              <a:buFont typeface="Arial" panose="020B0604020202020204" pitchFamily="34" charset="0"/>
              <a:buChar char="•"/>
            </a:pPr>
            <a:r>
              <a:rPr lang="en-US" dirty="0"/>
              <a:t>Privacy</a:t>
            </a:r>
          </a:p>
        </p:txBody>
      </p:sp>
      <p:sp>
        <p:nvSpPr>
          <p:cNvPr id="4" name="Slide Number Placeholder 3"/>
          <p:cNvSpPr>
            <a:spLocks noGrp="1"/>
          </p:cNvSpPr>
          <p:nvPr>
            <p:ph type="sldNum" sz="quarter" idx="12"/>
          </p:nvPr>
        </p:nvSpPr>
        <p:spPr/>
        <p:txBody>
          <a:bodyPr/>
          <a:lstStyle/>
          <a:p>
            <a:fld id="{7F5CE407-6216-4202-80E4-A30DC2F709B2}" type="slidenum">
              <a:rPr lang="en-US" smtClean="0"/>
              <a:t>37</a:t>
            </a:fld>
            <a:endParaRPr lang="en-US" dirty="0"/>
          </a:p>
        </p:txBody>
      </p:sp>
      <p:sp>
        <p:nvSpPr>
          <p:cNvPr id="5" name="TextBox 4"/>
          <p:cNvSpPr txBox="1"/>
          <p:nvPr/>
        </p:nvSpPr>
        <p:spPr>
          <a:xfrm>
            <a:off x="76200" y="4378464"/>
            <a:ext cx="8153400" cy="707886"/>
          </a:xfrm>
          <a:prstGeom prst="rect">
            <a:avLst/>
          </a:prstGeom>
          <a:noFill/>
        </p:spPr>
        <p:txBody>
          <a:bodyPr wrap="square" rtlCol="0">
            <a:spAutoFit/>
          </a:bodyPr>
          <a:lstStyle/>
          <a:p>
            <a:r>
              <a:rPr lang="en-US" sz="2000" dirty="0"/>
              <a:t>Gostin, LO. Informed Consent, Cultural Sensitivity, and Respect for Persons. </a:t>
            </a:r>
            <a:r>
              <a:rPr lang="en-US" sz="2000" i="1" dirty="0"/>
              <a:t>JAMA</a:t>
            </a:r>
            <a:r>
              <a:rPr lang="en-US" sz="2000" dirty="0"/>
              <a:t> 1995;274(10):844-845.</a:t>
            </a:r>
          </a:p>
        </p:txBody>
      </p:sp>
      <p:sp>
        <p:nvSpPr>
          <p:cNvPr id="7" name="Title 6">
            <a:extLst>
              <a:ext uri="{FF2B5EF4-FFF2-40B4-BE49-F238E27FC236}">
                <a16:creationId xmlns:a16="http://schemas.microsoft.com/office/drawing/2014/main" xmlns="" id="{52790B59-B403-574C-8207-55EC890806F2}"/>
              </a:ext>
            </a:extLst>
          </p:cNvPr>
          <p:cNvSpPr>
            <a:spLocks noGrp="1"/>
          </p:cNvSpPr>
          <p:nvPr>
            <p:ph type="title"/>
          </p:nvPr>
        </p:nvSpPr>
        <p:spPr/>
        <p:txBody>
          <a:bodyPr/>
          <a:lstStyle/>
          <a:p>
            <a:r>
              <a:rPr lang="en-US" dirty="0"/>
              <a:t>A Word of Caution</a:t>
            </a:r>
          </a:p>
        </p:txBody>
      </p:sp>
    </p:spTree>
    <p:extLst>
      <p:ext uri="{BB962C8B-B14F-4D97-AF65-F5344CB8AC3E}">
        <p14:creationId xmlns:p14="http://schemas.microsoft.com/office/powerpoint/2010/main" val="407012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 Word of Caution</a:t>
            </a:r>
          </a:p>
        </p:txBody>
      </p:sp>
      <p:sp>
        <p:nvSpPr>
          <p:cNvPr id="3" name="Content Placeholder 2"/>
          <p:cNvSpPr>
            <a:spLocks noGrp="1"/>
          </p:cNvSpPr>
          <p:nvPr>
            <p:ph idx="1"/>
          </p:nvPr>
        </p:nvSpPr>
        <p:spPr>
          <a:xfrm>
            <a:off x="304800" y="1123950"/>
            <a:ext cx="8577835" cy="4114800"/>
          </a:xfrm>
        </p:spPr>
        <p:txBody>
          <a:bodyPr>
            <a:normAutofit/>
          </a:bodyPr>
          <a:lstStyle/>
          <a:p>
            <a:pPr>
              <a:buFont typeface="Arial" panose="020B0604020202020204" pitchFamily="34" charset="0"/>
              <a:buChar char="•"/>
            </a:pPr>
            <a:r>
              <a:rPr lang="en-US" sz="3600" dirty="0"/>
              <a:t>Don’t be pushy, </a:t>
            </a:r>
          </a:p>
          <a:p>
            <a:pPr marL="0" indent="0">
              <a:buNone/>
            </a:pPr>
            <a:r>
              <a:rPr lang="en-US" sz="3600" dirty="0"/>
              <a:t>BUT </a:t>
            </a:r>
            <a:r>
              <a:rPr lang="is-IS" sz="3600" dirty="0"/>
              <a:t>…</a:t>
            </a:r>
            <a:endParaRPr lang="en-US" sz="3600" dirty="0"/>
          </a:p>
          <a:p>
            <a:pPr>
              <a:buFont typeface="Arial" panose="020B0604020202020204" pitchFamily="34" charset="0"/>
              <a:buChar char="•"/>
            </a:pPr>
            <a:r>
              <a:rPr lang="en-US" sz="3600" dirty="0"/>
              <a:t>Don’t ignore!</a:t>
            </a:r>
          </a:p>
          <a:p>
            <a:pPr>
              <a:buFont typeface="Arial" panose="020B0604020202020204" pitchFamily="34" charset="0"/>
              <a:buChar char="•"/>
            </a:pPr>
            <a:r>
              <a:rPr lang="en-US" sz="3600" dirty="0"/>
              <a:t>Everyday Missionaries concentrate on conversation, not conversion.</a:t>
            </a:r>
          </a:p>
          <a:p>
            <a:pPr>
              <a:buFont typeface="Arial" panose="020B0604020202020204" pitchFamily="34" charset="0"/>
              <a:buChar char="•"/>
            </a:pPr>
            <a:endParaRPr lang="nl-NL" sz="3600" u="sng" dirty="0"/>
          </a:p>
        </p:txBody>
      </p:sp>
      <p:sp>
        <p:nvSpPr>
          <p:cNvPr id="4" name="Slide Number Placeholder 3"/>
          <p:cNvSpPr>
            <a:spLocks noGrp="1"/>
          </p:cNvSpPr>
          <p:nvPr>
            <p:ph type="sldNum" sz="quarter" idx="12"/>
          </p:nvPr>
        </p:nvSpPr>
        <p:spPr/>
        <p:txBody>
          <a:bodyPr/>
          <a:lstStyle/>
          <a:p>
            <a:fld id="{7F5CE407-6216-4202-80E4-A30DC2F709B2}" type="slidenum">
              <a:rPr lang="en-US" smtClean="0"/>
              <a:t>38</a:t>
            </a:fld>
            <a:endParaRPr lang="en-US" dirty="0"/>
          </a:p>
        </p:txBody>
      </p:sp>
    </p:spTree>
    <p:extLst>
      <p:ext uri="{BB962C8B-B14F-4D97-AF65-F5344CB8AC3E}">
        <p14:creationId xmlns:p14="http://schemas.microsoft.com/office/powerpoint/2010/main" val="90820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4) Do good</a:t>
            </a:r>
          </a:p>
        </p:txBody>
      </p:sp>
      <p:sp>
        <p:nvSpPr>
          <p:cNvPr id="3" name="Content Placeholder 2"/>
          <p:cNvSpPr>
            <a:spLocks noGrp="1"/>
          </p:cNvSpPr>
          <p:nvPr>
            <p:ph idx="1"/>
          </p:nvPr>
        </p:nvSpPr>
        <p:spPr/>
        <p:txBody>
          <a:bodyPr>
            <a:normAutofit lnSpcReduction="10000"/>
          </a:bodyPr>
          <a:lstStyle/>
          <a:p>
            <a:pPr lvl="0">
              <a:buFont typeface="Arial" panose="020B0604020202020204" pitchFamily="34" charset="0"/>
              <a:buChar char="•"/>
            </a:pPr>
            <a:r>
              <a:rPr lang="en-US" dirty="0"/>
              <a:t>“Ours is not the task of fixing the entire world at once, but of stretching out to mend the part of the world that is within our reach.” Clarissa Estes</a:t>
            </a:r>
          </a:p>
          <a:p>
            <a:pPr>
              <a:buFont typeface="Arial" panose="020B0604020202020204" pitchFamily="34" charset="0"/>
              <a:buChar char="•"/>
            </a:pPr>
            <a:r>
              <a:rPr lang="en-US" dirty="0"/>
              <a:t>These days, because words mean so little in our culture, as Winnie-the-Pooh said, “A little consideration, a little thought for others, makes all the difference.”</a:t>
            </a:r>
          </a:p>
          <a:p>
            <a:pPr lvl="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39</a:t>
            </a:fld>
            <a:endParaRPr lang="en-US" dirty="0"/>
          </a:p>
        </p:txBody>
      </p:sp>
    </p:spTree>
    <p:extLst>
      <p:ext uri="{BB962C8B-B14F-4D97-AF65-F5344CB8AC3E}">
        <p14:creationId xmlns:p14="http://schemas.microsoft.com/office/powerpoint/2010/main" val="414775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4" name="Slide Number Placeholder 3"/>
          <p:cNvSpPr>
            <a:spLocks noGrp="1"/>
          </p:cNvSpPr>
          <p:nvPr>
            <p:ph type="sldNum" sz="quarter" idx="12"/>
          </p:nvPr>
        </p:nvSpPr>
        <p:spPr/>
        <p:txBody>
          <a:bodyPr/>
          <a:lstStyle/>
          <a:p>
            <a:fld id="{7F5CE407-6216-4202-80E4-A30DC2F709B2}" type="slidenum">
              <a:rPr lang="en-US" smtClean="0"/>
              <a:pPr/>
              <a:t>4</a:t>
            </a:fld>
            <a:endParaRPr lang="en-US" dirty="0"/>
          </a:p>
        </p:txBody>
      </p:sp>
      <p:pic>
        <p:nvPicPr>
          <p:cNvPr id="10" name="Content Placeholder 9">
            <a:extLst>
              <a:ext uri="{FF2B5EF4-FFF2-40B4-BE49-F238E27FC236}">
                <a16:creationId xmlns:a16="http://schemas.microsoft.com/office/drawing/2014/main" xmlns="" id="{4858B120-CE4E-C648-8DB9-4C989A4B51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887151"/>
            <a:ext cx="2743200" cy="4123481"/>
          </a:xfrm>
          <a:ln>
            <a:solidFill>
              <a:schemeClr val="tx1"/>
            </a:solidFill>
          </a:ln>
        </p:spPr>
      </p:pic>
    </p:spTree>
    <p:extLst>
      <p:ext uri="{BB962C8B-B14F-4D97-AF65-F5344CB8AC3E}">
        <p14:creationId xmlns:p14="http://schemas.microsoft.com/office/powerpoint/2010/main" val="208209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4) Do good</a:t>
            </a:r>
          </a:p>
        </p:txBody>
      </p:sp>
      <p:sp>
        <p:nvSpPr>
          <p:cNvPr id="3" name="Content Placeholder 2"/>
          <p:cNvSpPr>
            <a:spLocks noGrp="1"/>
          </p:cNvSpPr>
          <p:nvPr>
            <p:ph idx="1"/>
          </p:nvPr>
        </p:nvSpPr>
        <p:spPr>
          <a:xfrm>
            <a:off x="304800" y="1123950"/>
            <a:ext cx="8577836" cy="3886200"/>
          </a:xfrm>
        </p:spPr>
        <p:txBody>
          <a:bodyPr>
            <a:normAutofit/>
          </a:bodyPr>
          <a:lstStyle/>
          <a:p>
            <a:pPr lvl="0">
              <a:buFont typeface="Arial" panose="020B0604020202020204" pitchFamily="34" charset="0"/>
              <a:buChar char="•"/>
            </a:pPr>
            <a:r>
              <a:rPr lang="en-US" dirty="0"/>
              <a:t>“It is important that people see Jesus in us before they hear about Jesus from us.” Greg Finke</a:t>
            </a:r>
          </a:p>
          <a:p>
            <a:pPr marL="0" lvl="0" indent="0">
              <a:buNone/>
            </a:pP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40</a:t>
            </a:fld>
            <a:endParaRPr lang="en-US" dirty="0"/>
          </a:p>
        </p:txBody>
      </p:sp>
    </p:spTree>
    <p:extLst>
      <p:ext uri="{BB962C8B-B14F-4D97-AF65-F5344CB8AC3E}">
        <p14:creationId xmlns:p14="http://schemas.microsoft.com/office/powerpoint/2010/main" val="97199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4) Do good – Matthew 5:13, NIV</a:t>
            </a:r>
          </a:p>
        </p:txBody>
      </p:sp>
      <p:sp>
        <p:nvSpPr>
          <p:cNvPr id="3" name="Content Placeholder 2"/>
          <p:cNvSpPr>
            <a:spLocks noGrp="1"/>
          </p:cNvSpPr>
          <p:nvPr>
            <p:ph idx="1"/>
          </p:nvPr>
        </p:nvSpPr>
        <p:spPr>
          <a:xfrm>
            <a:off x="304800" y="1123950"/>
            <a:ext cx="8577836" cy="3886200"/>
          </a:xfrm>
        </p:spPr>
        <p:txBody>
          <a:bodyPr>
            <a:normAutofit/>
          </a:bodyPr>
          <a:lstStyle/>
          <a:p>
            <a:pPr marL="288925" lvl="0" indent="-288925">
              <a:buFont typeface="Arial" panose="020B0604020202020204" pitchFamily="34" charset="0"/>
              <a:buChar char="•"/>
            </a:pPr>
            <a:r>
              <a:rPr lang="en-US" dirty="0"/>
              <a:t>“You are the </a:t>
            </a:r>
            <a:r>
              <a:rPr lang="en-US" b="1" dirty="0"/>
              <a:t>salt of the earth</a:t>
            </a:r>
            <a:r>
              <a:rPr lang="en-US" dirty="0"/>
              <a:t>. But if the salt loses its saltiness, how can it be made salty again? It is no longer good for anything, except to be thrown out and trampled underfoot.” </a:t>
            </a:r>
          </a:p>
        </p:txBody>
      </p:sp>
      <p:sp>
        <p:nvSpPr>
          <p:cNvPr id="4" name="Slide Number Placeholder 3"/>
          <p:cNvSpPr>
            <a:spLocks noGrp="1"/>
          </p:cNvSpPr>
          <p:nvPr>
            <p:ph type="sldNum" sz="quarter" idx="12"/>
          </p:nvPr>
        </p:nvSpPr>
        <p:spPr/>
        <p:txBody>
          <a:bodyPr/>
          <a:lstStyle/>
          <a:p>
            <a:fld id="{7F5CE407-6216-4202-80E4-A30DC2F709B2}" type="slidenum">
              <a:rPr lang="en-US" smtClean="0"/>
              <a:t>41</a:t>
            </a:fld>
            <a:endParaRPr lang="en-US" dirty="0"/>
          </a:p>
        </p:txBody>
      </p:sp>
    </p:spTree>
    <p:extLst>
      <p:ext uri="{BB962C8B-B14F-4D97-AF65-F5344CB8AC3E}">
        <p14:creationId xmlns:p14="http://schemas.microsoft.com/office/powerpoint/2010/main" val="282752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4) Do good – Matthew 5:14-16, NIV</a:t>
            </a:r>
          </a:p>
        </p:txBody>
      </p:sp>
      <p:sp>
        <p:nvSpPr>
          <p:cNvPr id="3" name="Content Placeholder 2"/>
          <p:cNvSpPr>
            <a:spLocks noGrp="1"/>
          </p:cNvSpPr>
          <p:nvPr>
            <p:ph idx="1"/>
          </p:nvPr>
        </p:nvSpPr>
        <p:spPr>
          <a:xfrm>
            <a:off x="304800" y="1123950"/>
            <a:ext cx="8577836" cy="3886200"/>
          </a:xfrm>
        </p:spPr>
        <p:txBody>
          <a:bodyPr>
            <a:normAutofit/>
          </a:bodyPr>
          <a:lstStyle/>
          <a:p>
            <a:pPr marL="288925" lvl="0" indent="-288925">
              <a:buFont typeface="Arial" panose="020B0604020202020204" pitchFamily="34" charset="0"/>
              <a:buChar char="•"/>
            </a:pPr>
            <a:r>
              <a:rPr lang="en-US" dirty="0"/>
              <a:t>“You are the </a:t>
            </a:r>
            <a:r>
              <a:rPr lang="en-US" b="1" dirty="0"/>
              <a:t>light of the world</a:t>
            </a:r>
            <a:r>
              <a:rPr lang="en-US" dirty="0"/>
              <a:t>. A town built on a hill cannot be hidden. Neither do people light a lamp and put it under a bowl. Instead they put it on its stand, and it gives light to everyone in the house. </a:t>
            </a:r>
          </a:p>
          <a:p>
            <a:pPr marL="288925" lvl="0" indent="-288925">
              <a:buFont typeface="Arial" panose="020B0604020202020204" pitchFamily="34" charset="0"/>
              <a:buChar char="•"/>
            </a:pPr>
            <a:r>
              <a:rPr lang="en-US" dirty="0"/>
              <a:t>“In the same way, let your light shine before others, that they may see your good deeds and glorify your Father in heaven.”</a:t>
            </a:r>
          </a:p>
        </p:txBody>
      </p:sp>
      <p:sp>
        <p:nvSpPr>
          <p:cNvPr id="4" name="Slide Number Placeholder 3"/>
          <p:cNvSpPr>
            <a:spLocks noGrp="1"/>
          </p:cNvSpPr>
          <p:nvPr>
            <p:ph type="sldNum" sz="quarter" idx="12"/>
          </p:nvPr>
        </p:nvSpPr>
        <p:spPr/>
        <p:txBody>
          <a:bodyPr/>
          <a:lstStyle/>
          <a:p>
            <a:fld id="{7F5CE407-6216-4202-80E4-A30DC2F709B2}" type="slidenum">
              <a:rPr lang="en-US" smtClean="0"/>
              <a:t>42</a:t>
            </a:fld>
            <a:endParaRPr lang="en-US" dirty="0"/>
          </a:p>
        </p:txBody>
      </p:sp>
    </p:spTree>
    <p:extLst>
      <p:ext uri="{BB962C8B-B14F-4D97-AF65-F5344CB8AC3E}">
        <p14:creationId xmlns:p14="http://schemas.microsoft.com/office/powerpoint/2010/main" val="243599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4) Do good</a:t>
            </a:r>
          </a:p>
        </p:txBody>
      </p:sp>
      <p:sp>
        <p:nvSpPr>
          <p:cNvPr id="3" name="Content Placeholder 2"/>
          <p:cNvSpPr>
            <a:spLocks noGrp="1"/>
          </p:cNvSpPr>
          <p:nvPr>
            <p:ph idx="1"/>
          </p:nvPr>
        </p:nvSpPr>
        <p:spPr>
          <a:xfrm>
            <a:off x="304800" y="1123950"/>
            <a:ext cx="8577836" cy="3886200"/>
          </a:xfrm>
        </p:spPr>
        <p:txBody>
          <a:bodyPr>
            <a:normAutofit/>
          </a:bodyPr>
          <a:lstStyle/>
          <a:p>
            <a:pPr lvl="0">
              <a:buFont typeface="Arial" panose="020B0604020202020204" pitchFamily="34" charset="0"/>
              <a:buChar char="•"/>
            </a:pPr>
            <a:r>
              <a:rPr lang="en-US" dirty="0"/>
              <a:t>LIGHT: Living the Good News</a:t>
            </a:r>
          </a:p>
          <a:p>
            <a:pPr lvl="1">
              <a:buFont typeface="Arial" panose="020B0604020202020204" pitchFamily="34" charset="0"/>
              <a:buChar char="•"/>
            </a:pPr>
            <a:r>
              <a:rPr lang="en-US" dirty="0"/>
              <a:t>COMPETENCE – Doing good work</a:t>
            </a:r>
          </a:p>
          <a:p>
            <a:pPr lvl="1">
              <a:buFont typeface="Arial" panose="020B0604020202020204" pitchFamily="34" charset="0"/>
              <a:buChar char="•"/>
            </a:pPr>
            <a:r>
              <a:rPr lang="en-US" dirty="0"/>
              <a:t>CHARACTER – Doing good work with integrity</a:t>
            </a:r>
          </a:p>
          <a:p>
            <a:pPr lvl="1">
              <a:buFont typeface="Arial" panose="020B0604020202020204" pitchFamily="34" charset="0"/>
              <a:buChar char="•"/>
            </a:pPr>
            <a:r>
              <a:rPr lang="en-US" dirty="0"/>
              <a:t>COMPASSION – Doing good work w/ kindness</a:t>
            </a:r>
          </a:p>
          <a:p>
            <a:pPr>
              <a:buFont typeface="Arial" panose="020B0604020202020204" pitchFamily="34" charset="0"/>
              <a:buChar char="•"/>
            </a:pPr>
            <a:r>
              <a:rPr lang="en-US" dirty="0"/>
              <a:t>SALT: Speaking the Good News</a:t>
            </a:r>
          </a:p>
          <a:p>
            <a:pPr lvl="1">
              <a:buFont typeface="Arial" panose="020B0604020202020204" pitchFamily="34" charset="0"/>
              <a:buChar char="•"/>
            </a:pPr>
            <a:r>
              <a:rPr lang="en-US" dirty="0"/>
              <a:t>COMMUNICATION – Missional conversation</a:t>
            </a:r>
          </a:p>
          <a:p>
            <a:pPr lvl="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43</a:t>
            </a:fld>
            <a:endParaRPr lang="en-US" dirty="0"/>
          </a:p>
        </p:txBody>
      </p:sp>
      <p:sp>
        <p:nvSpPr>
          <p:cNvPr id="5" name="Action Button: Custom 4">
            <a:hlinkClick r:id="rId2" action="ppaction://hlinksldjump" highlightClick="1"/>
            <a:extLst>
              <a:ext uri="{FF2B5EF4-FFF2-40B4-BE49-F238E27FC236}">
                <a16:creationId xmlns:a16="http://schemas.microsoft.com/office/drawing/2014/main" xmlns="" id="{BF2A3194-19B2-8845-907B-0F99A9AB8F23}"/>
              </a:ext>
            </a:extLst>
          </p:cNvPr>
          <p:cNvSpPr/>
          <p:nvPr/>
        </p:nvSpPr>
        <p:spPr>
          <a:xfrm>
            <a:off x="-20898" y="-19050"/>
            <a:ext cx="249498" cy="2286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69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4) Do good</a:t>
            </a:r>
          </a:p>
        </p:txBody>
      </p:sp>
      <p:sp>
        <p:nvSpPr>
          <p:cNvPr id="3" name="Content Placeholder 2"/>
          <p:cNvSpPr>
            <a:spLocks noGrp="1"/>
          </p:cNvSpPr>
          <p:nvPr>
            <p:ph idx="1"/>
          </p:nvPr>
        </p:nvSpPr>
        <p:spPr>
          <a:xfrm>
            <a:off x="304800" y="1123950"/>
            <a:ext cx="8577836" cy="3886200"/>
          </a:xfrm>
        </p:spPr>
        <p:txBody>
          <a:bodyPr>
            <a:normAutofit/>
          </a:bodyPr>
          <a:lstStyle/>
          <a:p>
            <a:pPr lvl="0">
              <a:buFont typeface="Arial" panose="020B0604020202020204" pitchFamily="34" charset="0"/>
              <a:buChar char="•"/>
            </a:pPr>
            <a:r>
              <a:rPr lang="en-US" dirty="0"/>
              <a:t>LIGHT: Living the Good News</a:t>
            </a:r>
          </a:p>
          <a:p>
            <a:pPr lvl="0">
              <a:buFont typeface="Arial" panose="020B0604020202020204" pitchFamily="34" charset="0"/>
              <a:buChar char="•"/>
            </a:pPr>
            <a:r>
              <a:rPr lang="en-US" dirty="0"/>
              <a:t>COMPETENCE – Doing good work</a:t>
            </a:r>
          </a:p>
          <a:p>
            <a:pPr lvl="0">
              <a:buFont typeface="Arial" panose="020B0604020202020204" pitchFamily="34" charset="0"/>
              <a:buChar char="•"/>
            </a:pPr>
            <a:r>
              <a:rPr lang="en-US" dirty="0"/>
              <a:t>People don’t care if you are a good person until they know that you are a good worker.</a:t>
            </a:r>
          </a:p>
          <a:p>
            <a:pPr lvl="0">
              <a:buFont typeface="Arial" panose="020B0604020202020204" pitchFamily="34" charset="0"/>
              <a:buChar char="•"/>
            </a:pPr>
            <a:r>
              <a:rPr lang="en-US" dirty="0"/>
              <a:t>If we want people to pay attention to our faith, we must first pay attention to our work.</a:t>
            </a:r>
          </a:p>
        </p:txBody>
      </p:sp>
      <p:sp>
        <p:nvSpPr>
          <p:cNvPr id="4" name="Slide Number Placeholder 3"/>
          <p:cNvSpPr>
            <a:spLocks noGrp="1"/>
          </p:cNvSpPr>
          <p:nvPr>
            <p:ph type="sldNum" sz="quarter" idx="12"/>
          </p:nvPr>
        </p:nvSpPr>
        <p:spPr/>
        <p:txBody>
          <a:bodyPr/>
          <a:lstStyle/>
          <a:p>
            <a:fld id="{7F5CE407-6216-4202-80E4-A30DC2F709B2}" type="slidenum">
              <a:rPr lang="en-US" smtClean="0"/>
              <a:t>44</a:t>
            </a:fld>
            <a:endParaRPr lang="en-US" dirty="0"/>
          </a:p>
        </p:txBody>
      </p:sp>
    </p:spTree>
    <p:extLst>
      <p:ext uri="{BB962C8B-B14F-4D97-AF65-F5344CB8AC3E}">
        <p14:creationId xmlns:p14="http://schemas.microsoft.com/office/powerpoint/2010/main" val="81565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4) Do good</a:t>
            </a:r>
          </a:p>
        </p:txBody>
      </p:sp>
      <p:sp>
        <p:nvSpPr>
          <p:cNvPr id="3" name="Content Placeholder 2"/>
          <p:cNvSpPr>
            <a:spLocks noGrp="1"/>
          </p:cNvSpPr>
          <p:nvPr>
            <p:ph idx="1"/>
          </p:nvPr>
        </p:nvSpPr>
        <p:spPr>
          <a:xfrm>
            <a:off x="304800" y="1123950"/>
            <a:ext cx="8577836" cy="4495800"/>
          </a:xfrm>
        </p:spPr>
        <p:txBody>
          <a:bodyPr>
            <a:normAutofit/>
          </a:bodyPr>
          <a:lstStyle/>
          <a:p>
            <a:pPr>
              <a:buFont typeface="Arial" panose="020B0604020202020204" pitchFamily="34" charset="0"/>
              <a:buChar char="•"/>
            </a:pPr>
            <a:r>
              <a:rPr lang="en-US" dirty="0"/>
              <a:t>We urge you, brothers and sisters, to … make it your ambition to lead a quiet life: You should mind your own business and work with your hands, just as we told you, so that your daily life may win the respect of outsiders. (1 Thessalonians 4:10-12, NIV)</a:t>
            </a:r>
          </a:p>
          <a:p>
            <a:pPr lvl="0">
              <a:buFont typeface="Arial" panose="020B0604020202020204" pitchFamily="34" charset="0"/>
              <a:buChar char="•"/>
            </a:pPr>
            <a:r>
              <a:rPr lang="en-US" dirty="0"/>
              <a:t>Whatever you do, work at it with all your heart, as working for the Lord. (Colossians 3:23, NIV)</a:t>
            </a:r>
          </a:p>
        </p:txBody>
      </p:sp>
      <p:sp>
        <p:nvSpPr>
          <p:cNvPr id="4" name="Slide Number Placeholder 3"/>
          <p:cNvSpPr>
            <a:spLocks noGrp="1"/>
          </p:cNvSpPr>
          <p:nvPr>
            <p:ph type="sldNum" sz="quarter" idx="12"/>
          </p:nvPr>
        </p:nvSpPr>
        <p:spPr/>
        <p:txBody>
          <a:bodyPr/>
          <a:lstStyle/>
          <a:p>
            <a:fld id="{7F5CE407-6216-4202-80E4-A30DC2F709B2}" type="slidenum">
              <a:rPr lang="en-US" smtClean="0"/>
              <a:t>45</a:t>
            </a:fld>
            <a:endParaRPr lang="en-US" dirty="0"/>
          </a:p>
        </p:txBody>
      </p:sp>
    </p:spTree>
    <p:extLst>
      <p:ext uri="{BB962C8B-B14F-4D97-AF65-F5344CB8AC3E}">
        <p14:creationId xmlns:p14="http://schemas.microsoft.com/office/powerpoint/2010/main" val="147076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4) Do good</a:t>
            </a:r>
          </a:p>
        </p:txBody>
      </p:sp>
      <p:sp>
        <p:nvSpPr>
          <p:cNvPr id="3" name="Content Placeholder 2"/>
          <p:cNvSpPr>
            <a:spLocks noGrp="1"/>
          </p:cNvSpPr>
          <p:nvPr>
            <p:ph idx="1"/>
          </p:nvPr>
        </p:nvSpPr>
        <p:spPr>
          <a:xfrm>
            <a:off x="304800" y="1123950"/>
            <a:ext cx="8577836" cy="3886200"/>
          </a:xfrm>
        </p:spPr>
        <p:txBody>
          <a:bodyPr>
            <a:normAutofit/>
          </a:bodyPr>
          <a:lstStyle/>
          <a:p>
            <a:pPr lvl="0">
              <a:buFont typeface="Arial" panose="020B0604020202020204" pitchFamily="34" charset="0"/>
              <a:buChar char="•"/>
            </a:pPr>
            <a:r>
              <a:rPr lang="en-US" dirty="0"/>
              <a:t>LIGHT: Living the Good News</a:t>
            </a:r>
          </a:p>
          <a:p>
            <a:pPr lvl="0">
              <a:buFont typeface="Arial" panose="020B0604020202020204" pitchFamily="34" charset="0"/>
              <a:buChar char="•"/>
            </a:pPr>
            <a:r>
              <a:rPr lang="en-US" dirty="0"/>
              <a:t>CHARACTER – Demonstrating integrity</a:t>
            </a:r>
          </a:p>
          <a:p>
            <a:pPr lvl="0">
              <a:buFont typeface="Arial" panose="020B0604020202020204" pitchFamily="34" charset="0"/>
              <a:buChar char="•"/>
            </a:pPr>
            <a:r>
              <a:rPr lang="en-US" dirty="0"/>
              <a:t>It's not enough to do good work, there must be something attractive about you personally.</a:t>
            </a:r>
          </a:p>
          <a:p>
            <a:pPr lvl="0">
              <a:buFont typeface="Arial" panose="020B0604020202020204" pitchFamily="34" charset="0"/>
              <a:buChar char="•"/>
            </a:pPr>
            <a:endParaRPr lang="en-US" dirty="0"/>
          </a:p>
          <a:p>
            <a:pPr lvl="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46</a:t>
            </a:fld>
            <a:endParaRPr lang="en-US" dirty="0"/>
          </a:p>
        </p:txBody>
      </p:sp>
    </p:spTree>
    <p:extLst>
      <p:ext uri="{BB962C8B-B14F-4D97-AF65-F5344CB8AC3E}">
        <p14:creationId xmlns:p14="http://schemas.microsoft.com/office/powerpoint/2010/main" val="106423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4) Do good</a:t>
            </a:r>
          </a:p>
        </p:txBody>
      </p:sp>
      <p:sp>
        <p:nvSpPr>
          <p:cNvPr id="3" name="Content Placeholder 2"/>
          <p:cNvSpPr>
            <a:spLocks noGrp="1"/>
          </p:cNvSpPr>
          <p:nvPr>
            <p:ph idx="1"/>
          </p:nvPr>
        </p:nvSpPr>
        <p:spPr>
          <a:xfrm>
            <a:off x="304800" y="1123950"/>
            <a:ext cx="8577836" cy="4114800"/>
          </a:xfrm>
        </p:spPr>
        <p:txBody>
          <a:bodyPr>
            <a:normAutofit/>
          </a:bodyPr>
          <a:lstStyle/>
          <a:p>
            <a:pPr lvl="0">
              <a:buFont typeface="Arial" panose="020B0604020202020204" pitchFamily="34" charset="0"/>
              <a:buChar char="•"/>
            </a:pPr>
            <a:r>
              <a:rPr lang="en-US" dirty="0"/>
              <a:t>Do everything without complaining or arguing, so that you may become blameless and pure, children of God without fault in a crooked and depraved generation, in which you shine like stars in the universe. (Philippians 2:14-15, NIV)</a:t>
            </a:r>
          </a:p>
        </p:txBody>
      </p:sp>
      <p:sp>
        <p:nvSpPr>
          <p:cNvPr id="4" name="Slide Number Placeholder 3"/>
          <p:cNvSpPr>
            <a:spLocks noGrp="1"/>
          </p:cNvSpPr>
          <p:nvPr>
            <p:ph type="sldNum" sz="quarter" idx="12"/>
          </p:nvPr>
        </p:nvSpPr>
        <p:spPr/>
        <p:txBody>
          <a:bodyPr/>
          <a:lstStyle/>
          <a:p>
            <a:fld id="{7F5CE407-6216-4202-80E4-A30DC2F709B2}" type="slidenum">
              <a:rPr lang="en-US" smtClean="0"/>
              <a:t>47</a:t>
            </a:fld>
            <a:endParaRPr lang="en-US" dirty="0"/>
          </a:p>
        </p:txBody>
      </p:sp>
    </p:spTree>
    <p:extLst>
      <p:ext uri="{BB962C8B-B14F-4D97-AF65-F5344CB8AC3E}">
        <p14:creationId xmlns:p14="http://schemas.microsoft.com/office/powerpoint/2010/main" val="137336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4) Do good</a:t>
            </a:r>
          </a:p>
        </p:txBody>
      </p:sp>
      <p:sp>
        <p:nvSpPr>
          <p:cNvPr id="3" name="Content Placeholder 2"/>
          <p:cNvSpPr>
            <a:spLocks noGrp="1"/>
          </p:cNvSpPr>
          <p:nvPr>
            <p:ph idx="1"/>
          </p:nvPr>
        </p:nvSpPr>
        <p:spPr>
          <a:xfrm>
            <a:off x="304800" y="1123950"/>
            <a:ext cx="8577836" cy="4343400"/>
          </a:xfrm>
        </p:spPr>
        <p:txBody>
          <a:bodyPr>
            <a:normAutofit/>
          </a:bodyPr>
          <a:lstStyle/>
          <a:p>
            <a:pPr lvl="0">
              <a:buFont typeface="Arial" panose="020B0604020202020204" pitchFamily="34" charset="0"/>
              <a:buChar char="•"/>
            </a:pPr>
            <a:r>
              <a:rPr lang="en-US" dirty="0"/>
              <a:t>LIGHT: Living the Good News</a:t>
            </a:r>
          </a:p>
          <a:p>
            <a:pPr lvl="0">
              <a:buFont typeface="Arial" panose="020B0604020202020204" pitchFamily="34" charset="0"/>
              <a:buChar char="•"/>
            </a:pPr>
            <a:r>
              <a:rPr lang="en-US" dirty="0"/>
              <a:t>COMPASSION – Doing good work with kindness</a:t>
            </a:r>
          </a:p>
          <a:p>
            <a:pPr lvl="0">
              <a:buFont typeface="Arial" panose="020B0604020202020204" pitchFamily="34" charset="0"/>
              <a:buChar char="•"/>
            </a:pPr>
            <a:r>
              <a:rPr lang="en-US" dirty="0"/>
              <a:t>Each of you should look not only to your own interests, but also to the interests of others. (Philippians 2:4, NIV)</a:t>
            </a:r>
          </a:p>
          <a:p>
            <a:pPr lvl="0">
              <a:buFont typeface="Arial" panose="020B0604020202020204" pitchFamily="34" charset="0"/>
              <a:buChar char="•"/>
            </a:pPr>
            <a:r>
              <a:rPr lang="en-US" dirty="0"/>
              <a:t>The fruit of the Spirit is love … kindness, goodness … gentleness … (Galatians 5:22, NIV).</a:t>
            </a:r>
          </a:p>
        </p:txBody>
      </p:sp>
      <p:sp>
        <p:nvSpPr>
          <p:cNvPr id="4" name="Slide Number Placeholder 3"/>
          <p:cNvSpPr>
            <a:spLocks noGrp="1"/>
          </p:cNvSpPr>
          <p:nvPr>
            <p:ph type="sldNum" sz="quarter" idx="12"/>
          </p:nvPr>
        </p:nvSpPr>
        <p:spPr/>
        <p:txBody>
          <a:bodyPr/>
          <a:lstStyle/>
          <a:p>
            <a:fld id="{7F5CE407-6216-4202-80E4-A30DC2F709B2}" type="slidenum">
              <a:rPr lang="en-US" smtClean="0"/>
              <a:t>48</a:t>
            </a:fld>
            <a:endParaRPr lang="en-US" dirty="0"/>
          </a:p>
        </p:txBody>
      </p:sp>
    </p:spTree>
    <p:extLst>
      <p:ext uri="{BB962C8B-B14F-4D97-AF65-F5344CB8AC3E}">
        <p14:creationId xmlns:p14="http://schemas.microsoft.com/office/powerpoint/2010/main" val="83614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4) Do good</a:t>
            </a:r>
          </a:p>
        </p:txBody>
      </p:sp>
      <p:sp>
        <p:nvSpPr>
          <p:cNvPr id="3" name="Content Placeholder 2"/>
          <p:cNvSpPr>
            <a:spLocks noGrp="1"/>
          </p:cNvSpPr>
          <p:nvPr>
            <p:ph idx="1"/>
          </p:nvPr>
        </p:nvSpPr>
        <p:spPr>
          <a:xfrm>
            <a:off x="304800" y="1123950"/>
            <a:ext cx="8577836" cy="4267200"/>
          </a:xfrm>
        </p:spPr>
        <p:txBody>
          <a:bodyPr>
            <a:normAutofit/>
          </a:bodyPr>
          <a:lstStyle/>
          <a:p>
            <a:pPr lvl="0">
              <a:buFont typeface="Arial" panose="020B0604020202020204" pitchFamily="34" charset="0"/>
              <a:buChar char="•"/>
            </a:pPr>
            <a:r>
              <a:rPr lang="en-US" dirty="0"/>
              <a:t>SALT: Speaking the Good News</a:t>
            </a:r>
          </a:p>
          <a:p>
            <a:pPr lvl="0">
              <a:buFont typeface="Arial" panose="020B0604020202020204" pitchFamily="34" charset="0"/>
              <a:buChar char="•"/>
            </a:pPr>
            <a:r>
              <a:rPr lang="en-US" dirty="0"/>
              <a:t>COMMUNICATION – Conversation that is missional</a:t>
            </a:r>
          </a:p>
          <a:p>
            <a:pPr lvl="0">
              <a:buFont typeface="Arial" panose="020B0604020202020204" pitchFamily="34" charset="0"/>
              <a:buChar char="•"/>
            </a:pPr>
            <a:r>
              <a:rPr lang="en-US" dirty="0"/>
              <a:t>Jesus went … proclaiming the good news of the kingdom and healing.” (Matthew 4:23, NIV) </a:t>
            </a:r>
          </a:p>
          <a:p>
            <a:pPr lvl="0">
              <a:buFont typeface="Arial" panose="020B0604020202020204" pitchFamily="34" charset="0"/>
              <a:buChar char="•"/>
            </a:pPr>
            <a:r>
              <a:rPr lang="en-US" dirty="0"/>
              <a:t>He sent them out to proclaim the kingdom of God and to heal the sick. (Luke 9:2, NIV)</a:t>
            </a:r>
          </a:p>
        </p:txBody>
      </p:sp>
      <p:sp>
        <p:nvSpPr>
          <p:cNvPr id="4" name="Slide Number Placeholder 3"/>
          <p:cNvSpPr>
            <a:spLocks noGrp="1"/>
          </p:cNvSpPr>
          <p:nvPr>
            <p:ph type="sldNum" sz="quarter" idx="12"/>
          </p:nvPr>
        </p:nvSpPr>
        <p:spPr/>
        <p:txBody>
          <a:bodyPr/>
          <a:lstStyle/>
          <a:p>
            <a:fld id="{7F5CE407-6216-4202-80E4-A30DC2F709B2}" type="slidenum">
              <a:rPr lang="en-US" smtClean="0"/>
              <a:t>49</a:t>
            </a:fld>
            <a:endParaRPr lang="en-US" dirty="0"/>
          </a:p>
        </p:txBody>
      </p:sp>
    </p:spTree>
    <p:extLst>
      <p:ext uri="{BB962C8B-B14F-4D97-AF65-F5344CB8AC3E}">
        <p14:creationId xmlns:p14="http://schemas.microsoft.com/office/powerpoint/2010/main" val="296514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pic>
        <p:nvPicPr>
          <p:cNvPr id="5" name="Content Placeholder 4" descr="Signature logo - GP Bottom Highlight Ad 2016.jpg"/>
          <p:cNvPicPr>
            <a:picLocks noGrp="1" noChangeAspect="1"/>
          </p:cNvPicPr>
          <p:nvPr>
            <p:ph idx="1"/>
          </p:nvPr>
        </p:nvPicPr>
        <p:blipFill>
          <a:blip r:embed="rId2">
            <a:extLst>
              <a:ext uri="{28A0092B-C50C-407E-A947-70E740481C1C}">
                <a14:useLocalDpi xmlns:a14="http://schemas.microsoft.com/office/drawing/2010/main" val="0"/>
              </a:ext>
            </a:extLst>
          </a:blip>
          <a:srcRect l="3271" r="3271"/>
          <a:stretch>
            <a:fillRect/>
          </a:stretch>
        </p:blipFill>
        <p:spPr>
          <a:xfrm>
            <a:off x="304800" y="1059448"/>
            <a:ext cx="8577836" cy="3429000"/>
          </a:xfrm>
        </p:spPr>
      </p:pic>
      <p:sp>
        <p:nvSpPr>
          <p:cNvPr id="4" name="Slide Number Placeholder 3"/>
          <p:cNvSpPr>
            <a:spLocks noGrp="1"/>
          </p:cNvSpPr>
          <p:nvPr>
            <p:ph type="sldNum" sz="quarter" idx="12"/>
          </p:nvPr>
        </p:nvSpPr>
        <p:spPr/>
        <p:txBody>
          <a:bodyPr/>
          <a:lstStyle/>
          <a:p>
            <a:fld id="{7F5CE407-6216-4202-80E4-A30DC2F709B2}" type="slidenum">
              <a:rPr lang="en-US" smtClean="0"/>
              <a:pPr/>
              <a:t>5</a:t>
            </a:fld>
            <a:endParaRPr lang="en-US" dirty="0"/>
          </a:p>
        </p:txBody>
      </p:sp>
      <p:pic>
        <p:nvPicPr>
          <p:cNvPr id="12" name="Picture 11" descr="Screen Shot 2016-10-06 at 10.46.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123950"/>
            <a:ext cx="5606036" cy="2514600"/>
          </a:xfrm>
          <a:prstGeom prst="rect">
            <a:avLst/>
          </a:prstGeom>
        </p:spPr>
      </p:pic>
      <p:sp>
        <p:nvSpPr>
          <p:cNvPr id="13" name="TextBox 12"/>
          <p:cNvSpPr txBox="1"/>
          <p:nvPr/>
        </p:nvSpPr>
        <p:spPr>
          <a:xfrm>
            <a:off x="3276600" y="1324511"/>
            <a:ext cx="5606036" cy="1323439"/>
          </a:xfrm>
          <a:prstGeom prst="rect">
            <a:avLst/>
          </a:prstGeom>
          <a:noFill/>
        </p:spPr>
        <p:txBody>
          <a:bodyPr wrap="square" rtlCol="0">
            <a:spAutoFit/>
          </a:bodyPr>
          <a:lstStyle/>
          <a:p>
            <a:pPr algn="ctr"/>
            <a:r>
              <a:rPr lang="en-US" sz="4000" dirty="0">
                <a:solidFill>
                  <a:schemeClr val="bg1"/>
                </a:solidFill>
                <a:latin typeface="Arial Black"/>
                <a:cs typeface="Arial Black"/>
              </a:rPr>
              <a:t>GRACE PRESCRIPTIONS</a:t>
            </a:r>
          </a:p>
        </p:txBody>
      </p:sp>
      <p:sp>
        <p:nvSpPr>
          <p:cNvPr id="14" name="TextBox 13"/>
          <p:cNvSpPr txBox="1"/>
          <p:nvPr/>
        </p:nvSpPr>
        <p:spPr>
          <a:xfrm>
            <a:off x="3276600" y="2747486"/>
            <a:ext cx="5606038" cy="738664"/>
          </a:xfrm>
          <a:prstGeom prst="rect">
            <a:avLst/>
          </a:prstGeom>
          <a:noFill/>
        </p:spPr>
        <p:txBody>
          <a:bodyPr wrap="square" rtlCol="0">
            <a:spAutoFit/>
          </a:bodyPr>
          <a:lstStyle/>
          <a:p>
            <a:pPr algn="ctr"/>
            <a:r>
              <a:rPr lang="en-US" sz="2100" dirty="0">
                <a:solidFill>
                  <a:schemeClr val="bg1"/>
                </a:solidFill>
                <a:latin typeface="Arial"/>
                <a:cs typeface="Arial"/>
              </a:rPr>
              <a:t>Incorporating Spiritual Care in Practice</a:t>
            </a:r>
          </a:p>
          <a:p>
            <a:pPr algn="ctr"/>
            <a:r>
              <a:rPr lang="en-US" sz="2100" dirty="0">
                <a:solidFill>
                  <a:schemeClr val="bg1"/>
                </a:solidFill>
                <a:latin typeface="Arial"/>
                <a:cs typeface="Arial"/>
              </a:rPr>
              <a:t>Walt Larimore, MD, &amp; William C. Peel, DMin</a:t>
            </a:r>
          </a:p>
        </p:txBody>
      </p:sp>
      <p:pic>
        <p:nvPicPr>
          <p:cNvPr id="3" name="Picture 2"/>
          <p:cNvPicPr>
            <a:picLocks noChangeAspect="1"/>
          </p:cNvPicPr>
          <p:nvPr/>
        </p:nvPicPr>
        <p:blipFill>
          <a:blip r:embed="rId4"/>
          <a:stretch>
            <a:fillRect/>
          </a:stretch>
        </p:blipFill>
        <p:spPr>
          <a:xfrm>
            <a:off x="304801" y="1047750"/>
            <a:ext cx="2971798" cy="3454491"/>
          </a:xfrm>
          <a:prstGeom prst="rect">
            <a:avLst/>
          </a:prstGeom>
        </p:spPr>
      </p:pic>
      <p:sp>
        <p:nvSpPr>
          <p:cNvPr id="6" name="TextBox 5"/>
          <p:cNvSpPr txBox="1"/>
          <p:nvPr/>
        </p:nvSpPr>
        <p:spPr>
          <a:xfrm>
            <a:off x="3733800" y="3714750"/>
            <a:ext cx="5105400" cy="430887"/>
          </a:xfrm>
          <a:prstGeom prst="rect">
            <a:avLst/>
          </a:prstGeom>
          <a:solidFill>
            <a:schemeClr val="bg1"/>
          </a:solidFill>
        </p:spPr>
        <p:txBody>
          <a:bodyPr wrap="square" rtlCol="0">
            <a:spAutoFit/>
          </a:bodyPr>
          <a:lstStyle/>
          <a:p>
            <a:r>
              <a:rPr lang="en-US" sz="2200" b="1" i="1" dirty="0" err="1">
                <a:solidFill>
                  <a:srgbClr val="3366FF"/>
                </a:solidFill>
                <a:latin typeface="Arial"/>
                <a:cs typeface="Arial"/>
              </a:rPr>
              <a:t>www.CMDA.org</a:t>
            </a:r>
            <a:r>
              <a:rPr lang="en-US" sz="2200" b="1" i="1" dirty="0">
                <a:solidFill>
                  <a:srgbClr val="3366FF"/>
                </a:solidFill>
                <a:latin typeface="Arial"/>
                <a:cs typeface="Arial"/>
              </a:rPr>
              <a:t>/Grace Prescriptions</a:t>
            </a:r>
          </a:p>
        </p:txBody>
      </p:sp>
    </p:spTree>
    <p:extLst>
      <p:ext uri="{BB962C8B-B14F-4D97-AF65-F5344CB8AC3E}">
        <p14:creationId xmlns:p14="http://schemas.microsoft.com/office/powerpoint/2010/main" val="331233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4) Do good</a:t>
            </a:r>
          </a:p>
        </p:txBody>
      </p:sp>
      <p:sp>
        <p:nvSpPr>
          <p:cNvPr id="3" name="Content Placeholder 2"/>
          <p:cNvSpPr>
            <a:spLocks noGrp="1"/>
          </p:cNvSpPr>
          <p:nvPr>
            <p:ph idx="1"/>
          </p:nvPr>
        </p:nvSpPr>
        <p:spPr>
          <a:xfrm>
            <a:off x="304800" y="1123950"/>
            <a:ext cx="8577836" cy="3886200"/>
          </a:xfrm>
        </p:spPr>
        <p:txBody>
          <a:bodyPr>
            <a:normAutofit/>
          </a:bodyPr>
          <a:lstStyle/>
          <a:p>
            <a:pPr lvl="0">
              <a:spcBef>
                <a:spcPts val="300"/>
              </a:spcBef>
              <a:buFont typeface="Arial" panose="020B0604020202020204" pitchFamily="34" charset="0"/>
              <a:buChar char="•"/>
            </a:pPr>
            <a:r>
              <a:rPr lang="en-US" dirty="0"/>
              <a:t>When you have been hearing from Jesus, seeking first the Kingdom of God, hanging and talking with people, and doing good, people will start to know who you are and know they can trust you.</a:t>
            </a:r>
          </a:p>
          <a:p>
            <a:pPr lvl="0">
              <a:spcBef>
                <a:spcPts val="300"/>
              </a:spcBef>
              <a:buFont typeface="Arial" panose="020B0604020202020204" pitchFamily="34" charset="0"/>
              <a:buChar char="•"/>
            </a:pPr>
            <a:r>
              <a:rPr lang="en-US" dirty="0"/>
              <a:t>It won’t be at all unusual for people to begin asking spiritual questions.</a:t>
            </a:r>
          </a:p>
        </p:txBody>
      </p:sp>
      <p:sp>
        <p:nvSpPr>
          <p:cNvPr id="4" name="Slide Number Placeholder 3"/>
          <p:cNvSpPr>
            <a:spLocks noGrp="1"/>
          </p:cNvSpPr>
          <p:nvPr>
            <p:ph type="sldNum" sz="quarter" idx="12"/>
          </p:nvPr>
        </p:nvSpPr>
        <p:spPr/>
        <p:txBody>
          <a:bodyPr/>
          <a:lstStyle/>
          <a:p>
            <a:fld id="{7F5CE407-6216-4202-80E4-A30DC2F709B2}" type="slidenum">
              <a:rPr lang="en-US" smtClean="0"/>
              <a:t>50</a:t>
            </a:fld>
            <a:endParaRPr lang="en-US" dirty="0"/>
          </a:p>
        </p:txBody>
      </p:sp>
    </p:spTree>
    <p:extLst>
      <p:ext uri="{BB962C8B-B14F-4D97-AF65-F5344CB8AC3E}">
        <p14:creationId xmlns:p14="http://schemas.microsoft.com/office/powerpoint/2010/main" val="138924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Do good</a:t>
            </a:r>
          </a:p>
        </p:txBody>
      </p:sp>
      <p:sp>
        <p:nvSpPr>
          <p:cNvPr id="3" name="Content Placeholder 2"/>
          <p:cNvSpPr>
            <a:spLocks noGrp="1"/>
          </p:cNvSpPr>
          <p:nvPr>
            <p:ph idx="1"/>
          </p:nvPr>
        </p:nvSpPr>
        <p:spPr>
          <a:xfrm>
            <a:off x="304800" y="1123950"/>
            <a:ext cx="8577836" cy="3962400"/>
          </a:xfrm>
        </p:spPr>
        <p:txBody>
          <a:bodyPr>
            <a:normAutofit/>
          </a:bodyPr>
          <a:lstStyle/>
          <a:p>
            <a:pPr>
              <a:buFont typeface="Arial" panose="020B0604020202020204" pitchFamily="34" charset="0"/>
              <a:buChar char="•"/>
            </a:pPr>
            <a:r>
              <a:rPr lang="en-US" b="1" dirty="0"/>
              <a:t>A Remarkable </a:t>
            </a:r>
            <a:r>
              <a:rPr lang="en-US" b="1" dirty="0">
                <a:solidFill>
                  <a:srgbClr val="000000"/>
                </a:solidFill>
              </a:rPr>
              <a:t>Responsibility</a:t>
            </a:r>
          </a:p>
          <a:p>
            <a:pPr lvl="1">
              <a:buFont typeface="Arial" panose="020B0604020202020204" pitchFamily="34" charset="0"/>
              <a:buChar char="•"/>
            </a:pPr>
            <a:r>
              <a:rPr lang="en-US" sz="2800" dirty="0"/>
              <a:t>Always be prepared to give an answer to everyone who asks you to give the reason for the hope that you have. But do this with gentleness and respect. (1 Peter 3:15 , NIV)</a:t>
            </a:r>
          </a:p>
          <a:p>
            <a:pPr lvl="1">
              <a:buFont typeface="Arial" panose="020B0604020202020204" pitchFamily="34" charset="0"/>
              <a:buChar char="•"/>
            </a:pPr>
            <a:r>
              <a:rPr lang="en-US" sz="2800" dirty="0"/>
              <a:t>If your patients (friends, colleagues) are NOT asking about your faith </a:t>
            </a:r>
            <a:r>
              <a:rPr lang="is-IS" sz="2800" dirty="0"/>
              <a:t>… either you are SALT that is NOT flavorful or LIGHT that is NOT comforting.</a:t>
            </a:r>
            <a:endParaRPr lang="en-US" sz="2800" dirty="0"/>
          </a:p>
        </p:txBody>
      </p:sp>
      <p:sp>
        <p:nvSpPr>
          <p:cNvPr id="4" name="Slide Number Placeholder 3"/>
          <p:cNvSpPr>
            <a:spLocks noGrp="1"/>
          </p:cNvSpPr>
          <p:nvPr>
            <p:ph type="sldNum" sz="quarter" idx="12"/>
          </p:nvPr>
        </p:nvSpPr>
        <p:spPr/>
        <p:txBody>
          <a:bodyPr/>
          <a:lstStyle/>
          <a:p>
            <a:fld id="{7F5CE407-6216-4202-80E4-A30DC2F709B2}" type="slidenum">
              <a:rPr lang="en-US" smtClean="0"/>
              <a:t>51</a:t>
            </a:fld>
            <a:endParaRPr lang="en-US" dirty="0"/>
          </a:p>
        </p:txBody>
      </p:sp>
    </p:spTree>
    <p:extLst>
      <p:ext uri="{BB962C8B-B14F-4D97-AF65-F5344CB8AC3E}">
        <p14:creationId xmlns:p14="http://schemas.microsoft.com/office/powerpoint/2010/main" val="377610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5) Minister through prayer</a:t>
            </a:r>
          </a:p>
        </p:txBody>
      </p:sp>
      <p:sp>
        <p:nvSpPr>
          <p:cNvPr id="3" name="Content Placeholder 2"/>
          <p:cNvSpPr>
            <a:spLocks noGrp="1"/>
          </p:cNvSpPr>
          <p:nvPr>
            <p:ph idx="1"/>
          </p:nvPr>
        </p:nvSpPr>
        <p:spPr>
          <a:xfrm>
            <a:off x="304800" y="1123950"/>
            <a:ext cx="8577836" cy="3886200"/>
          </a:xfrm>
        </p:spPr>
        <p:txBody>
          <a:bodyPr>
            <a:normAutofit/>
          </a:bodyPr>
          <a:lstStyle/>
          <a:p>
            <a:pPr>
              <a:spcBef>
                <a:spcPts val="600"/>
              </a:spcBef>
              <a:buFont typeface="Arial" panose="020B0604020202020204" pitchFamily="34" charset="0"/>
              <a:buChar char="•"/>
            </a:pPr>
            <a:r>
              <a:rPr lang="en-US" sz="3200" dirty="0"/>
              <a:t>Let us then approach the throne of grace with confidence, so that we may receive mercy and find grace to help us in our time of need. (Hebrews 4:16, NIV)</a:t>
            </a:r>
          </a:p>
          <a:p>
            <a:pPr>
              <a:spcBef>
                <a:spcPts val="600"/>
              </a:spcBef>
              <a:buFont typeface="Arial" panose="020B0604020202020204" pitchFamily="34" charset="0"/>
              <a:buChar char="•"/>
            </a:pPr>
            <a:r>
              <a:rPr lang="en-US" sz="3200" dirty="0"/>
              <a:t>The prayer of a righteous person is powerful and effective. (James 5:16, NIV) </a:t>
            </a:r>
          </a:p>
          <a:p>
            <a:pPr>
              <a:spcBef>
                <a:spcPts val="600"/>
              </a:spcBef>
              <a:buFont typeface="Arial" panose="020B0604020202020204" pitchFamily="34" charset="0"/>
              <a:buChar char="•"/>
            </a:pPr>
            <a:endParaRPr lang="en-US" sz="3200" dirty="0"/>
          </a:p>
          <a:p>
            <a:pPr>
              <a:spcBef>
                <a:spcPts val="600"/>
              </a:spcBef>
              <a:buFont typeface="Arial" panose="020B0604020202020204" pitchFamily="34" charset="0"/>
              <a:buChar char="•"/>
            </a:pPr>
            <a:endParaRPr lang="en-US" sz="3200" dirty="0"/>
          </a:p>
        </p:txBody>
      </p:sp>
      <p:sp>
        <p:nvSpPr>
          <p:cNvPr id="4" name="Slide Number Placeholder 3"/>
          <p:cNvSpPr>
            <a:spLocks noGrp="1"/>
          </p:cNvSpPr>
          <p:nvPr>
            <p:ph type="sldNum" sz="quarter" idx="12"/>
          </p:nvPr>
        </p:nvSpPr>
        <p:spPr/>
        <p:txBody>
          <a:bodyPr/>
          <a:lstStyle/>
          <a:p>
            <a:fld id="{7F5CE407-6216-4202-80E4-A30DC2F709B2}" type="slidenum">
              <a:rPr lang="en-US" smtClean="0"/>
              <a:t>52</a:t>
            </a:fld>
            <a:endParaRPr lang="en-US" dirty="0"/>
          </a:p>
        </p:txBody>
      </p:sp>
    </p:spTree>
    <p:extLst>
      <p:ext uri="{BB962C8B-B14F-4D97-AF65-F5344CB8AC3E}">
        <p14:creationId xmlns:p14="http://schemas.microsoft.com/office/powerpoint/2010/main" val="86267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5) Minister through prayer</a:t>
            </a:r>
          </a:p>
        </p:txBody>
      </p:sp>
      <p:sp>
        <p:nvSpPr>
          <p:cNvPr id="3" name="Content Placeholder 2"/>
          <p:cNvSpPr>
            <a:spLocks noGrp="1"/>
          </p:cNvSpPr>
          <p:nvPr>
            <p:ph idx="1"/>
          </p:nvPr>
        </p:nvSpPr>
        <p:spPr>
          <a:xfrm>
            <a:off x="304800" y="1123950"/>
            <a:ext cx="8577836" cy="3886200"/>
          </a:xfrm>
        </p:spPr>
        <p:txBody>
          <a:bodyPr>
            <a:normAutofit/>
          </a:bodyPr>
          <a:lstStyle/>
          <a:p>
            <a:pPr>
              <a:spcBef>
                <a:spcPts val="600"/>
              </a:spcBef>
              <a:buFont typeface="Arial" panose="020B0604020202020204" pitchFamily="34" charset="0"/>
              <a:buChar char="•"/>
            </a:pPr>
            <a:r>
              <a:rPr lang="en-US" sz="3200" dirty="0"/>
              <a:t>“Men may spurn our appeals, reject our message, oppose our arguments, despise our persons, but they are helpless against our prayers.” J. </a:t>
            </a:r>
            <a:r>
              <a:rPr lang="en-US" sz="3200" dirty="0" err="1"/>
              <a:t>Sidlow</a:t>
            </a:r>
            <a:r>
              <a:rPr lang="en-US" sz="3200" dirty="0"/>
              <a:t> Baxter</a:t>
            </a:r>
          </a:p>
          <a:p>
            <a:pPr>
              <a:spcBef>
                <a:spcPts val="600"/>
              </a:spcBef>
              <a:buFont typeface="Arial" panose="020B0604020202020204" pitchFamily="34" charset="0"/>
              <a:buChar char="•"/>
            </a:pPr>
            <a:endParaRPr lang="en-US" sz="3200" dirty="0"/>
          </a:p>
        </p:txBody>
      </p:sp>
      <p:sp>
        <p:nvSpPr>
          <p:cNvPr id="4" name="Slide Number Placeholder 3"/>
          <p:cNvSpPr>
            <a:spLocks noGrp="1"/>
          </p:cNvSpPr>
          <p:nvPr>
            <p:ph type="sldNum" sz="quarter" idx="12"/>
          </p:nvPr>
        </p:nvSpPr>
        <p:spPr/>
        <p:txBody>
          <a:bodyPr/>
          <a:lstStyle/>
          <a:p>
            <a:fld id="{7F5CE407-6216-4202-80E4-A30DC2F709B2}" type="slidenum">
              <a:rPr lang="en-US" smtClean="0"/>
              <a:t>53</a:t>
            </a:fld>
            <a:endParaRPr lang="en-US" dirty="0"/>
          </a:p>
        </p:txBody>
      </p:sp>
    </p:spTree>
    <p:extLst>
      <p:ext uri="{BB962C8B-B14F-4D97-AF65-F5344CB8AC3E}">
        <p14:creationId xmlns:p14="http://schemas.microsoft.com/office/powerpoint/2010/main" val="272819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5) Minister through prayer</a:t>
            </a:r>
          </a:p>
        </p:txBody>
      </p:sp>
      <p:sp>
        <p:nvSpPr>
          <p:cNvPr id="3" name="Content Placeholder 2"/>
          <p:cNvSpPr>
            <a:spLocks noGrp="1"/>
          </p:cNvSpPr>
          <p:nvPr>
            <p:ph idx="1"/>
          </p:nvPr>
        </p:nvSpPr>
        <p:spPr>
          <a:xfrm>
            <a:off x="304800" y="1123950"/>
            <a:ext cx="8577836" cy="3886200"/>
          </a:xfrm>
        </p:spPr>
        <p:txBody>
          <a:bodyPr>
            <a:normAutofit/>
          </a:bodyPr>
          <a:lstStyle/>
          <a:p>
            <a:pPr>
              <a:spcBef>
                <a:spcPts val="600"/>
              </a:spcBef>
              <a:buFont typeface="Arial" panose="020B0604020202020204" pitchFamily="34" charset="0"/>
              <a:buChar char="•"/>
            </a:pPr>
            <a:r>
              <a:rPr lang="en-US" sz="3200" dirty="0"/>
              <a:t>As we close out time with our patients, instead of just wishing them “good luck” or “good bye,” we can say something like, “I know this is a lot to be going through or to think about. But, before we end our time together, could I pray with you about this?” </a:t>
            </a:r>
          </a:p>
        </p:txBody>
      </p:sp>
      <p:sp>
        <p:nvSpPr>
          <p:cNvPr id="4" name="Slide Number Placeholder 3"/>
          <p:cNvSpPr>
            <a:spLocks noGrp="1"/>
          </p:cNvSpPr>
          <p:nvPr>
            <p:ph type="sldNum" sz="quarter" idx="12"/>
          </p:nvPr>
        </p:nvSpPr>
        <p:spPr/>
        <p:txBody>
          <a:bodyPr/>
          <a:lstStyle/>
          <a:p>
            <a:fld id="{7F5CE407-6216-4202-80E4-A30DC2F709B2}" type="slidenum">
              <a:rPr lang="en-US" smtClean="0"/>
              <a:t>54</a:t>
            </a:fld>
            <a:endParaRPr lang="en-US" dirty="0"/>
          </a:p>
        </p:txBody>
      </p:sp>
    </p:spTree>
    <p:extLst>
      <p:ext uri="{BB962C8B-B14F-4D97-AF65-F5344CB8AC3E}">
        <p14:creationId xmlns:p14="http://schemas.microsoft.com/office/powerpoint/2010/main" val="80983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5) Minister through prayer</a:t>
            </a:r>
          </a:p>
        </p:txBody>
      </p:sp>
      <p:sp>
        <p:nvSpPr>
          <p:cNvPr id="3" name="Content Placeholder 2"/>
          <p:cNvSpPr>
            <a:spLocks noGrp="1"/>
          </p:cNvSpPr>
          <p:nvPr>
            <p:ph idx="1"/>
          </p:nvPr>
        </p:nvSpPr>
        <p:spPr>
          <a:xfrm>
            <a:off x="304800" y="1123950"/>
            <a:ext cx="8577836" cy="4419600"/>
          </a:xfrm>
        </p:spPr>
        <p:txBody>
          <a:bodyPr>
            <a:normAutofit/>
          </a:bodyPr>
          <a:lstStyle/>
          <a:p>
            <a:pPr>
              <a:spcBef>
                <a:spcPts val="600"/>
              </a:spcBef>
              <a:buFont typeface="Arial" panose="020B0604020202020204" pitchFamily="34" charset="0"/>
              <a:buChar char="•"/>
            </a:pPr>
            <a:r>
              <a:rPr lang="en-US" sz="3200" dirty="0"/>
              <a:t>Patients who say “yes” to prayer often assume that the praying will be done later. When they say “yes” I say, “May I pray with you right now?”</a:t>
            </a:r>
          </a:p>
          <a:p>
            <a:pPr>
              <a:spcBef>
                <a:spcPts val="600"/>
              </a:spcBef>
              <a:buFont typeface="Arial" panose="020B0604020202020204" pitchFamily="34" charset="0"/>
              <a:buChar char="•"/>
            </a:pPr>
            <a:r>
              <a:rPr lang="en-US" sz="3200" dirty="0"/>
              <a:t>A prayer spoken out loud directly to God on behalf of my patient is a simple way to help them experience the reality of being in the presence of God.</a:t>
            </a:r>
          </a:p>
        </p:txBody>
      </p:sp>
      <p:sp>
        <p:nvSpPr>
          <p:cNvPr id="4" name="Slide Number Placeholder 3"/>
          <p:cNvSpPr>
            <a:spLocks noGrp="1"/>
          </p:cNvSpPr>
          <p:nvPr>
            <p:ph type="sldNum" sz="quarter" idx="12"/>
          </p:nvPr>
        </p:nvSpPr>
        <p:spPr/>
        <p:txBody>
          <a:bodyPr/>
          <a:lstStyle/>
          <a:p>
            <a:fld id="{7F5CE407-6216-4202-80E4-A30DC2F709B2}" type="slidenum">
              <a:rPr lang="en-US" smtClean="0"/>
              <a:t>55</a:t>
            </a:fld>
            <a:endParaRPr lang="en-US" dirty="0"/>
          </a:p>
        </p:txBody>
      </p:sp>
    </p:spTree>
    <p:extLst>
      <p:ext uri="{BB962C8B-B14F-4D97-AF65-F5344CB8AC3E}">
        <p14:creationId xmlns:p14="http://schemas.microsoft.com/office/powerpoint/2010/main" val="293910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5) Minister through prayer</a:t>
            </a:r>
          </a:p>
        </p:txBody>
      </p:sp>
      <p:sp>
        <p:nvSpPr>
          <p:cNvPr id="3" name="Content Placeholder 2"/>
          <p:cNvSpPr>
            <a:spLocks noGrp="1"/>
          </p:cNvSpPr>
          <p:nvPr>
            <p:ph idx="1"/>
          </p:nvPr>
        </p:nvSpPr>
        <p:spPr>
          <a:xfrm>
            <a:off x="304800" y="1123950"/>
            <a:ext cx="8577836" cy="3886200"/>
          </a:xfrm>
        </p:spPr>
        <p:txBody>
          <a:bodyPr>
            <a:normAutofit/>
          </a:bodyPr>
          <a:lstStyle/>
          <a:p>
            <a:pPr>
              <a:spcBef>
                <a:spcPts val="600"/>
              </a:spcBef>
              <a:buFont typeface="Arial" panose="020B0604020202020204" pitchFamily="34" charset="0"/>
              <a:buChar char="•"/>
            </a:pPr>
            <a:r>
              <a:rPr lang="en-US" sz="3200" dirty="0"/>
              <a:t>Keep it short and keep it simple.</a:t>
            </a:r>
          </a:p>
          <a:p>
            <a:pPr>
              <a:spcBef>
                <a:spcPts val="600"/>
              </a:spcBef>
              <a:buFont typeface="Arial" panose="020B0604020202020204" pitchFamily="34" charset="0"/>
              <a:buChar char="•"/>
            </a:pPr>
            <a:r>
              <a:rPr lang="en-US" sz="3200" dirty="0"/>
              <a:t>Don’t address God as if He doesn’t know what’s going on.</a:t>
            </a:r>
          </a:p>
          <a:p>
            <a:pPr>
              <a:spcBef>
                <a:spcPts val="600"/>
              </a:spcBef>
              <a:buFont typeface="Arial" panose="020B0604020202020204" pitchFamily="34" charset="0"/>
              <a:buChar char="•"/>
            </a:pPr>
            <a:r>
              <a:rPr lang="en-US" sz="3200" dirty="0"/>
              <a:t>“Dear Lord, you know my patient has cancer. She’s scared. I invite you into our trouble. I ask you to help us trust you as you work out your plan for her life. Amen.” </a:t>
            </a:r>
          </a:p>
        </p:txBody>
      </p:sp>
      <p:sp>
        <p:nvSpPr>
          <p:cNvPr id="4" name="Slide Number Placeholder 3"/>
          <p:cNvSpPr>
            <a:spLocks noGrp="1"/>
          </p:cNvSpPr>
          <p:nvPr>
            <p:ph type="sldNum" sz="quarter" idx="12"/>
          </p:nvPr>
        </p:nvSpPr>
        <p:spPr/>
        <p:txBody>
          <a:bodyPr/>
          <a:lstStyle/>
          <a:p>
            <a:fld id="{7F5CE407-6216-4202-80E4-A30DC2F709B2}" type="slidenum">
              <a:rPr lang="en-US" smtClean="0"/>
              <a:t>56</a:t>
            </a:fld>
            <a:endParaRPr lang="en-US" dirty="0"/>
          </a:p>
        </p:txBody>
      </p:sp>
    </p:spTree>
    <p:extLst>
      <p:ext uri="{BB962C8B-B14F-4D97-AF65-F5344CB8AC3E}">
        <p14:creationId xmlns:p14="http://schemas.microsoft.com/office/powerpoint/2010/main" val="183652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5) Minister through prayer</a:t>
            </a:r>
          </a:p>
        </p:txBody>
      </p:sp>
      <p:sp>
        <p:nvSpPr>
          <p:cNvPr id="3" name="Content Placeholder 2"/>
          <p:cNvSpPr>
            <a:spLocks noGrp="1"/>
          </p:cNvSpPr>
          <p:nvPr>
            <p:ph idx="1"/>
          </p:nvPr>
        </p:nvSpPr>
        <p:spPr>
          <a:xfrm>
            <a:off x="304800" y="1123950"/>
            <a:ext cx="8577836" cy="3886200"/>
          </a:xfrm>
        </p:spPr>
        <p:txBody>
          <a:bodyPr>
            <a:normAutofit/>
          </a:bodyPr>
          <a:lstStyle/>
          <a:p>
            <a:pPr>
              <a:spcBef>
                <a:spcPts val="600"/>
              </a:spcBef>
              <a:buFont typeface="Arial" panose="020B0604020202020204" pitchFamily="34" charset="0"/>
              <a:buChar char="•"/>
            </a:pPr>
            <a:r>
              <a:rPr lang="en-US" sz="3200" dirty="0"/>
              <a:t>“Satan dreads nothing but prayer. His one concern is to keep the saints from praying. He fears nothing from </a:t>
            </a:r>
            <a:r>
              <a:rPr lang="en-US" sz="3200" dirty="0" err="1"/>
              <a:t>prayerless</a:t>
            </a:r>
            <a:r>
              <a:rPr lang="en-US" sz="3200" dirty="0"/>
              <a:t> studies, </a:t>
            </a:r>
            <a:r>
              <a:rPr lang="en-US" sz="3200" dirty="0" err="1"/>
              <a:t>prayerless</a:t>
            </a:r>
            <a:r>
              <a:rPr lang="en-US" sz="3200" dirty="0"/>
              <a:t> work, </a:t>
            </a:r>
            <a:r>
              <a:rPr lang="en-US" sz="3200" dirty="0" err="1"/>
              <a:t>prayerless</a:t>
            </a:r>
            <a:r>
              <a:rPr lang="en-US" sz="3200" dirty="0"/>
              <a:t> religion. He laughs at our toil, he mocks our wisdom, but he trembles when we pray.” Samuel Chadwick</a:t>
            </a:r>
          </a:p>
          <a:p>
            <a:pPr>
              <a:spcBef>
                <a:spcPts val="600"/>
              </a:spcBef>
              <a:buFont typeface="Arial" panose="020B0604020202020204" pitchFamily="34" charset="0"/>
              <a:buChar char="•"/>
            </a:pPr>
            <a:endParaRPr lang="en-US" sz="3200" dirty="0"/>
          </a:p>
        </p:txBody>
      </p:sp>
      <p:sp>
        <p:nvSpPr>
          <p:cNvPr id="4" name="Slide Number Placeholder 3"/>
          <p:cNvSpPr>
            <a:spLocks noGrp="1"/>
          </p:cNvSpPr>
          <p:nvPr>
            <p:ph type="sldNum" sz="quarter" idx="12"/>
          </p:nvPr>
        </p:nvSpPr>
        <p:spPr/>
        <p:txBody>
          <a:bodyPr/>
          <a:lstStyle/>
          <a:p>
            <a:fld id="{7F5CE407-6216-4202-80E4-A30DC2F709B2}" type="slidenum">
              <a:rPr lang="en-US" smtClean="0"/>
              <a:t>57</a:t>
            </a:fld>
            <a:endParaRPr lang="en-US" dirty="0"/>
          </a:p>
        </p:txBody>
      </p:sp>
    </p:spTree>
    <p:extLst>
      <p:ext uri="{BB962C8B-B14F-4D97-AF65-F5344CB8AC3E}">
        <p14:creationId xmlns:p14="http://schemas.microsoft.com/office/powerpoint/2010/main" val="314557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5) Minister through prayer</a:t>
            </a:r>
          </a:p>
        </p:txBody>
      </p:sp>
      <p:sp>
        <p:nvSpPr>
          <p:cNvPr id="3" name="Content Placeholder 2"/>
          <p:cNvSpPr>
            <a:spLocks noGrp="1"/>
          </p:cNvSpPr>
          <p:nvPr>
            <p:ph idx="1"/>
          </p:nvPr>
        </p:nvSpPr>
        <p:spPr>
          <a:xfrm>
            <a:off x="3614164" y="971550"/>
            <a:ext cx="5148836" cy="3886200"/>
          </a:xfrm>
        </p:spPr>
        <p:txBody>
          <a:bodyPr>
            <a:normAutofit/>
          </a:bodyPr>
          <a:lstStyle/>
          <a:p>
            <a:pPr>
              <a:spcBef>
                <a:spcPts val="600"/>
              </a:spcBef>
              <a:buFont typeface="Arial" panose="020B0604020202020204" pitchFamily="34" charset="0"/>
              <a:buChar char="•"/>
            </a:pPr>
            <a:r>
              <a:rPr lang="en-US" sz="3200" dirty="0"/>
              <a:t>Walt Larimore, M.D.</a:t>
            </a:r>
          </a:p>
          <a:p>
            <a:pPr>
              <a:spcBef>
                <a:spcPts val="600"/>
              </a:spcBef>
              <a:buFont typeface="Arial" panose="020B0604020202020204" pitchFamily="34" charset="0"/>
              <a:buChar char="•"/>
            </a:pPr>
            <a:r>
              <a:rPr lang="en-US" sz="3200" dirty="0"/>
              <a:t>“Praying with Our Patients” (Review Article)</a:t>
            </a:r>
          </a:p>
          <a:p>
            <a:pPr>
              <a:spcBef>
                <a:spcPts val="600"/>
              </a:spcBef>
              <a:buFont typeface="Arial" panose="020B0604020202020204" pitchFamily="34" charset="0"/>
              <a:buChar char="•"/>
            </a:pPr>
            <a:r>
              <a:rPr lang="en-US" sz="3200" i="1" dirty="0"/>
              <a:t>Today's Christian Doctor. </a:t>
            </a:r>
            <a:r>
              <a:rPr lang="en-US" sz="3200" dirty="0"/>
              <a:t>2016(Fall);47(3):18-24.</a:t>
            </a:r>
          </a:p>
        </p:txBody>
      </p:sp>
      <p:sp>
        <p:nvSpPr>
          <p:cNvPr id="4" name="Slide Number Placeholder 3"/>
          <p:cNvSpPr>
            <a:spLocks noGrp="1"/>
          </p:cNvSpPr>
          <p:nvPr>
            <p:ph type="sldNum" sz="quarter" idx="12"/>
          </p:nvPr>
        </p:nvSpPr>
        <p:spPr/>
        <p:txBody>
          <a:bodyPr/>
          <a:lstStyle/>
          <a:p>
            <a:fld id="{7F5CE407-6216-4202-80E4-A30DC2F709B2}" type="slidenum">
              <a:rPr lang="en-US" smtClean="0"/>
              <a:t>58</a:t>
            </a:fld>
            <a:endParaRPr lang="en-US" dirty="0"/>
          </a:p>
        </p:txBody>
      </p:sp>
      <p:pic>
        <p:nvPicPr>
          <p:cNvPr id="6" name="Picture 5">
            <a:extLst>
              <a:ext uri="{FF2B5EF4-FFF2-40B4-BE49-F238E27FC236}">
                <a16:creationId xmlns:a16="http://schemas.microsoft.com/office/drawing/2014/main" xmlns="" id="{845A5598-2872-714E-9C9F-7B7098813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60822"/>
            <a:ext cx="3203281" cy="4149328"/>
          </a:xfrm>
          <a:prstGeom prst="rect">
            <a:avLst/>
          </a:prstGeom>
          <a:ln>
            <a:solidFill>
              <a:schemeClr val="tx1"/>
            </a:solidFill>
          </a:ln>
        </p:spPr>
      </p:pic>
    </p:spTree>
    <p:extLst>
      <p:ext uri="{BB962C8B-B14F-4D97-AF65-F5344CB8AC3E}">
        <p14:creationId xmlns:p14="http://schemas.microsoft.com/office/powerpoint/2010/main" val="7244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5) Minister through prayer</a:t>
            </a:r>
          </a:p>
        </p:txBody>
      </p:sp>
      <p:sp>
        <p:nvSpPr>
          <p:cNvPr id="3" name="Content Placeholder 2"/>
          <p:cNvSpPr>
            <a:spLocks noGrp="1"/>
          </p:cNvSpPr>
          <p:nvPr>
            <p:ph idx="1"/>
          </p:nvPr>
        </p:nvSpPr>
        <p:spPr>
          <a:xfrm>
            <a:off x="304800" y="1123950"/>
            <a:ext cx="8577836" cy="3886200"/>
          </a:xfrm>
        </p:spPr>
        <p:txBody>
          <a:bodyPr>
            <a:normAutofit/>
          </a:bodyPr>
          <a:lstStyle/>
          <a:p>
            <a:pPr>
              <a:spcBef>
                <a:spcPts val="600"/>
              </a:spcBef>
              <a:buFont typeface="Arial" panose="020B0604020202020204" pitchFamily="34" charset="0"/>
              <a:buChar char="•"/>
            </a:pPr>
            <a:r>
              <a:rPr lang="en-US" sz="3200" dirty="0"/>
              <a:t>As a Christian health professional, you have a powerful, healing resource not all health professionals know how to use … prayer. </a:t>
            </a:r>
          </a:p>
          <a:p>
            <a:pPr>
              <a:spcBef>
                <a:spcPts val="600"/>
              </a:spcBef>
              <a:buFont typeface="Arial" panose="020B0604020202020204" pitchFamily="34" charset="0"/>
              <a:buChar char="•"/>
            </a:pPr>
            <a:r>
              <a:rPr lang="en-US" sz="3200" dirty="0"/>
              <a:t>Use it! </a:t>
            </a:r>
          </a:p>
          <a:p>
            <a:pPr>
              <a:spcBef>
                <a:spcPts val="600"/>
              </a:spcBef>
              <a:buFont typeface="Arial" panose="020B0604020202020204" pitchFamily="34" charset="0"/>
              <a:buChar char="•"/>
            </a:pPr>
            <a:r>
              <a:rPr lang="en-US" sz="3200" dirty="0"/>
              <a:t>Wisely!</a:t>
            </a:r>
          </a:p>
          <a:p>
            <a:pPr>
              <a:spcBef>
                <a:spcPts val="600"/>
              </a:spcBef>
              <a:buFont typeface="Arial" panose="020B0604020202020204" pitchFamily="34" charset="0"/>
              <a:buChar char="•"/>
            </a:pPr>
            <a:endParaRPr lang="en-US" sz="3200" dirty="0"/>
          </a:p>
        </p:txBody>
      </p:sp>
      <p:sp>
        <p:nvSpPr>
          <p:cNvPr id="4" name="Slide Number Placeholder 3"/>
          <p:cNvSpPr>
            <a:spLocks noGrp="1"/>
          </p:cNvSpPr>
          <p:nvPr>
            <p:ph type="sldNum" sz="quarter" idx="12"/>
          </p:nvPr>
        </p:nvSpPr>
        <p:spPr/>
        <p:txBody>
          <a:bodyPr/>
          <a:lstStyle/>
          <a:p>
            <a:fld id="{7F5CE407-6216-4202-80E4-A30DC2F709B2}" type="slidenum">
              <a:rPr lang="en-US" smtClean="0"/>
              <a:t>59</a:t>
            </a:fld>
            <a:endParaRPr lang="en-US" dirty="0"/>
          </a:p>
        </p:txBody>
      </p:sp>
    </p:spTree>
    <p:extLst>
      <p:ext uri="{BB962C8B-B14F-4D97-AF65-F5344CB8AC3E}">
        <p14:creationId xmlns:p14="http://schemas.microsoft.com/office/powerpoint/2010/main" val="329286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32A343-82A5-1348-A3A3-B276D64C622E}"/>
              </a:ext>
            </a:extLst>
          </p:cNvPr>
          <p:cNvSpPr>
            <a:spLocks noGrp="1"/>
          </p:cNvSpPr>
          <p:nvPr>
            <p:ph type="title"/>
          </p:nvPr>
        </p:nvSpPr>
        <p:spPr/>
        <p:txBody>
          <a:bodyPr/>
          <a:lstStyle/>
          <a:p>
            <a:r>
              <a:rPr lang="en-US" dirty="0"/>
              <a:t>Becoming an Everyday Missionary</a:t>
            </a:r>
          </a:p>
        </p:txBody>
      </p:sp>
      <p:sp>
        <p:nvSpPr>
          <p:cNvPr id="3" name="Content Placeholder 2">
            <a:extLst>
              <a:ext uri="{FF2B5EF4-FFF2-40B4-BE49-F238E27FC236}">
                <a16:creationId xmlns:a16="http://schemas.microsoft.com/office/drawing/2014/main" xmlns="" id="{96C87342-B304-5743-8AC6-562A3EDF2C02}"/>
              </a:ext>
            </a:extLst>
          </p:cNvPr>
          <p:cNvSpPr>
            <a:spLocks noGrp="1"/>
          </p:cNvSpPr>
          <p:nvPr>
            <p:ph idx="1"/>
          </p:nvPr>
        </p:nvSpPr>
        <p:spPr>
          <a:xfrm>
            <a:off x="304800" y="1123950"/>
            <a:ext cx="8577835" cy="4191000"/>
          </a:xfrm>
        </p:spPr>
        <p:txBody>
          <a:bodyPr>
            <a:normAutofit/>
          </a:bodyPr>
          <a:lstStyle/>
          <a:p>
            <a:pPr>
              <a:buFont typeface="Arial" panose="020B0604020202020204" pitchFamily="34" charset="0"/>
              <a:buChar char="•"/>
            </a:pPr>
            <a:r>
              <a:rPr lang="en-US" dirty="0"/>
              <a:t>Jesus is already doing everything necessary to make our participation in His mission simple. All we have to do is reorient our minds and ask Jesus:</a:t>
            </a:r>
          </a:p>
          <a:p>
            <a:pPr lvl="1">
              <a:buFont typeface="Arial" panose="020B0604020202020204" pitchFamily="34" charset="0"/>
              <a:buChar char="•"/>
            </a:pPr>
            <a:r>
              <a:rPr lang="en-US" dirty="0"/>
              <a:t>What are You up to today in the lives of my patients?</a:t>
            </a:r>
          </a:p>
          <a:p>
            <a:pPr lvl="1">
              <a:buFont typeface="Arial" panose="020B0604020202020204" pitchFamily="34" charset="0"/>
              <a:buChar char="•"/>
            </a:pPr>
            <a:r>
              <a:rPr lang="en-US" dirty="0"/>
              <a:t>How would You have me join You in Your work with those patients You bring into my life each day? </a:t>
            </a:r>
          </a:p>
        </p:txBody>
      </p:sp>
      <p:sp>
        <p:nvSpPr>
          <p:cNvPr id="4" name="Slide Number Placeholder 3">
            <a:extLst>
              <a:ext uri="{FF2B5EF4-FFF2-40B4-BE49-F238E27FC236}">
                <a16:creationId xmlns:a16="http://schemas.microsoft.com/office/drawing/2014/main" xmlns="" id="{E87C6889-25E9-E547-BDAD-EC6109992031}"/>
              </a:ext>
            </a:extLst>
          </p:cNvPr>
          <p:cNvSpPr>
            <a:spLocks noGrp="1"/>
          </p:cNvSpPr>
          <p:nvPr>
            <p:ph type="sldNum" sz="quarter" idx="12"/>
          </p:nvPr>
        </p:nvSpPr>
        <p:spPr/>
        <p:txBody>
          <a:bodyPr/>
          <a:lstStyle/>
          <a:p>
            <a:fld id="{7F5CE407-6216-4202-80E4-A30DC2F709B2}" type="slidenum">
              <a:rPr lang="en-US" smtClean="0"/>
              <a:pPr/>
              <a:t>6</a:t>
            </a:fld>
            <a:endParaRPr lang="en-US" dirty="0"/>
          </a:p>
        </p:txBody>
      </p:sp>
    </p:spTree>
    <p:extLst>
      <p:ext uri="{BB962C8B-B14F-4D97-AF65-F5344CB8AC3E}">
        <p14:creationId xmlns:p14="http://schemas.microsoft.com/office/powerpoint/2010/main" val="233484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Everyday Healthcare Missionaries</a:t>
            </a:r>
          </a:p>
        </p:txBody>
      </p:sp>
      <p:sp>
        <p:nvSpPr>
          <p:cNvPr id="3" name="Content Placeholder 2"/>
          <p:cNvSpPr>
            <a:spLocks noGrp="1"/>
          </p:cNvSpPr>
          <p:nvPr>
            <p:ph idx="1"/>
          </p:nvPr>
        </p:nvSpPr>
        <p:spPr>
          <a:xfrm>
            <a:off x="304800" y="1123950"/>
            <a:ext cx="8577836" cy="3886200"/>
          </a:xfrm>
        </p:spPr>
        <p:txBody>
          <a:bodyPr>
            <a:normAutofit/>
          </a:bodyPr>
          <a:lstStyle/>
          <a:p>
            <a:pPr lvl="0">
              <a:buFont typeface="Arial" panose="020B0604020202020204" pitchFamily="34" charset="0"/>
              <a:buChar char="•"/>
            </a:pPr>
            <a:r>
              <a:rPr lang="en-US" dirty="0"/>
              <a:t>Spiritual interventions allow us to practice high-quality, evidence-based, whole person care. </a:t>
            </a:r>
          </a:p>
          <a:p>
            <a:pPr>
              <a:buFont typeface="Arial" panose="020B0604020202020204" pitchFamily="34" charset="0"/>
              <a:buChar char="•"/>
            </a:pPr>
            <a:r>
              <a:rPr lang="en-US" dirty="0"/>
              <a:t>The Joint Commission “standard” includes not only the requirement for a spiritual assessment, but also requires that providers respect patients’ cultural and spiritual beliefs.</a:t>
            </a:r>
          </a:p>
          <a:p>
            <a:pPr lvl="0">
              <a:buFont typeface="Arial" panose="020B0604020202020204" pitchFamily="34" charset="0"/>
              <a:buChar char="•"/>
            </a:pPr>
            <a:endParaRPr lang="en-US" dirty="0"/>
          </a:p>
          <a:p>
            <a:pPr marL="0" lvl="0" indent="0">
              <a:buNone/>
            </a:pP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60</a:t>
            </a:fld>
            <a:endParaRPr lang="en-US" dirty="0"/>
          </a:p>
        </p:txBody>
      </p:sp>
      <p:sp>
        <p:nvSpPr>
          <p:cNvPr id="5" name="TextBox 4">
            <a:extLst>
              <a:ext uri="{FF2B5EF4-FFF2-40B4-BE49-F238E27FC236}">
                <a16:creationId xmlns:a16="http://schemas.microsoft.com/office/drawing/2014/main" xmlns="" id="{CA5EC4C8-18DF-E24A-82C9-6906F09B7B6F}"/>
              </a:ext>
            </a:extLst>
          </p:cNvPr>
          <p:cNvSpPr txBox="1"/>
          <p:nvPr/>
        </p:nvSpPr>
        <p:spPr>
          <a:xfrm>
            <a:off x="76200" y="4378464"/>
            <a:ext cx="8305800" cy="707886"/>
          </a:xfrm>
          <a:prstGeom prst="rect">
            <a:avLst/>
          </a:prstGeom>
          <a:noFill/>
        </p:spPr>
        <p:txBody>
          <a:bodyPr wrap="square" rtlCol="0">
            <a:spAutoFit/>
          </a:bodyPr>
          <a:lstStyle/>
          <a:p>
            <a:r>
              <a:rPr lang="en-US" sz="2000" dirty="0"/>
              <a:t>Koenig, HG. </a:t>
            </a:r>
            <a:r>
              <a:rPr lang="en-US" sz="2000" i="1" dirty="0"/>
              <a:t>Spirituality in Patient Care. Why, How, When, and What</a:t>
            </a:r>
            <a:r>
              <a:rPr lang="en-US" sz="2000" dirty="0"/>
              <a:t>. Second Edition, (Templeton Press, 2007):188–227.</a:t>
            </a:r>
          </a:p>
        </p:txBody>
      </p:sp>
    </p:spTree>
    <p:extLst>
      <p:ext uri="{BB962C8B-B14F-4D97-AF65-F5344CB8AC3E}">
        <p14:creationId xmlns:p14="http://schemas.microsoft.com/office/powerpoint/2010/main" val="360794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Everyday Healthcare Missionaries</a:t>
            </a:r>
          </a:p>
        </p:txBody>
      </p:sp>
      <p:sp>
        <p:nvSpPr>
          <p:cNvPr id="3" name="Content Placeholder 2"/>
          <p:cNvSpPr>
            <a:spLocks noGrp="1"/>
          </p:cNvSpPr>
          <p:nvPr>
            <p:ph idx="1"/>
          </p:nvPr>
        </p:nvSpPr>
        <p:spPr>
          <a:xfrm>
            <a:off x="304800" y="1123950"/>
            <a:ext cx="8763000" cy="3886200"/>
          </a:xfrm>
        </p:spPr>
        <p:txBody>
          <a:bodyPr>
            <a:normAutofit/>
          </a:bodyPr>
          <a:lstStyle/>
          <a:p>
            <a:pPr lvl="0">
              <a:spcBef>
                <a:spcPts val="300"/>
              </a:spcBef>
              <a:buFont typeface="Arial" panose="020B0604020202020204" pitchFamily="34" charset="0"/>
              <a:buChar char="•"/>
            </a:pPr>
            <a:r>
              <a:rPr lang="en-US" dirty="0"/>
              <a:t>“The ability to identify and address patient spiritual needs has become an important clinical competency.”</a:t>
            </a:r>
            <a:endParaRPr lang="en-US" baseline="30000" dirty="0"/>
          </a:p>
          <a:p>
            <a:pPr>
              <a:spcBef>
                <a:spcPts val="300"/>
              </a:spcBef>
              <a:buFont typeface="Arial" panose="020B0604020202020204" pitchFamily="34" charset="0"/>
              <a:buChar char="•"/>
            </a:pPr>
            <a:r>
              <a:rPr lang="en-US" dirty="0"/>
              <a:t>“Assessing and integrating patient spirituality into the healthcare encounter can build trust and rapport, broadening the physician-patient relationship and increasing its effectiveness.” </a:t>
            </a:r>
          </a:p>
        </p:txBody>
      </p:sp>
      <p:sp>
        <p:nvSpPr>
          <p:cNvPr id="4" name="Slide Number Placeholder 3"/>
          <p:cNvSpPr>
            <a:spLocks noGrp="1"/>
          </p:cNvSpPr>
          <p:nvPr>
            <p:ph type="sldNum" sz="quarter" idx="12"/>
          </p:nvPr>
        </p:nvSpPr>
        <p:spPr/>
        <p:txBody>
          <a:bodyPr/>
          <a:lstStyle/>
          <a:p>
            <a:fld id="{7F5CE407-6216-4202-80E4-A30DC2F709B2}" type="slidenum">
              <a:rPr lang="en-US" smtClean="0"/>
              <a:t>61</a:t>
            </a:fld>
            <a:endParaRPr lang="en-US" dirty="0"/>
          </a:p>
        </p:txBody>
      </p:sp>
      <p:sp>
        <p:nvSpPr>
          <p:cNvPr id="5" name="TextBox 4">
            <a:extLst>
              <a:ext uri="{FF2B5EF4-FFF2-40B4-BE49-F238E27FC236}">
                <a16:creationId xmlns:a16="http://schemas.microsoft.com/office/drawing/2014/main" xmlns="" id="{CA5EC4C8-18DF-E24A-82C9-6906F09B7B6F}"/>
              </a:ext>
            </a:extLst>
          </p:cNvPr>
          <p:cNvSpPr txBox="1"/>
          <p:nvPr/>
        </p:nvSpPr>
        <p:spPr>
          <a:xfrm>
            <a:off x="76200" y="4146887"/>
            <a:ext cx="8305800" cy="1015663"/>
          </a:xfrm>
          <a:prstGeom prst="rect">
            <a:avLst/>
          </a:prstGeom>
          <a:noFill/>
        </p:spPr>
        <p:txBody>
          <a:bodyPr wrap="square" rtlCol="0">
            <a:spAutoFit/>
          </a:bodyPr>
          <a:lstStyle/>
          <a:p>
            <a:pPr marL="457200" indent="-457200">
              <a:buFont typeface="+mj-lt"/>
              <a:buAutoNum type="arabicPeriod"/>
            </a:pPr>
            <a:r>
              <a:rPr lang="en-US" sz="2000" dirty="0"/>
              <a:t>Katz PS. ACP Internist 2012(Oct).</a:t>
            </a:r>
          </a:p>
          <a:p>
            <a:pPr marL="457200" indent="-457200">
              <a:buFont typeface="+mj-lt"/>
              <a:buAutoNum type="arabicPeriod"/>
            </a:pPr>
            <a:r>
              <a:rPr lang="en-US" sz="2000" dirty="0" err="1"/>
              <a:t>Saguil</a:t>
            </a:r>
            <a:r>
              <a:rPr lang="en-US" sz="2000" dirty="0"/>
              <a:t>, A, Phelps, K. The Spiritual Assessment. </a:t>
            </a:r>
            <a:r>
              <a:rPr lang="en-US" sz="2000" i="1" dirty="0"/>
              <a:t>American Family Physician</a:t>
            </a:r>
            <a:r>
              <a:rPr lang="en-US" sz="2000" dirty="0"/>
              <a:t>. 2012(Sep 15);86(6):546-50.</a:t>
            </a:r>
            <a:endParaRPr lang="en-US" sz="2000" i="1" dirty="0"/>
          </a:p>
        </p:txBody>
      </p:sp>
    </p:spTree>
    <p:extLst>
      <p:ext uri="{BB962C8B-B14F-4D97-AF65-F5344CB8AC3E}">
        <p14:creationId xmlns:p14="http://schemas.microsoft.com/office/powerpoint/2010/main" val="325592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C87342-B304-5743-8AC6-562A3EDF2C02}"/>
              </a:ext>
            </a:extLst>
          </p:cNvPr>
          <p:cNvSpPr>
            <a:spLocks noGrp="1"/>
          </p:cNvSpPr>
          <p:nvPr>
            <p:ph idx="1"/>
          </p:nvPr>
        </p:nvSpPr>
        <p:spPr>
          <a:xfrm>
            <a:off x="304800" y="1123950"/>
            <a:ext cx="8577835" cy="3886200"/>
          </a:xfrm>
        </p:spPr>
        <p:txBody>
          <a:bodyPr>
            <a:normAutofit/>
          </a:bodyPr>
          <a:lstStyle/>
          <a:p>
            <a:pPr>
              <a:buFont typeface="Arial" panose="020B0604020202020204" pitchFamily="34" charset="0"/>
              <a:buChar char="•"/>
            </a:pPr>
            <a:r>
              <a:rPr lang="en-US" dirty="0"/>
              <a:t>Do I have time for this?</a:t>
            </a:r>
          </a:p>
          <a:p>
            <a:pPr>
              <a:buFont typeface="Arial" panose="020B0604020202020204" pitchFamily="34" charset="0"/>
              <a:buChar char="•"/>
            </a:pPr>
            <a:r>
              <a:rPr lang="en-US" dirty="0"/>
              <a:t>Jesus commands us, “Therefore go and make disciples.” (Matthew 28:19</a:t>
            </a:r>
            <a:r>
              <a:rPr lang="en-US" sz="3200" dirty="0"/>
              <a:t>, NIV</a:t>
            </a:r>
            <a:r>
              <a:rPr lang="en-US" dirty="0"/>
              <a:t>)</a:t>
            </a:r>
          </a:p>
          <a:p>
            <a:pPr>
              <a:buFont typeface="Arial" panose="020B0604020202020204" pitchFamily="34" charset="0"/>
              <a:buChar char="•"/>
            </a:pPr>
            <a:r>
              <a:rPr lang="en-US" dirty="0"/>
              <a:t>The Greek participle translated “go” can be literally translated as “while going.”</a:t>
            </a:r>
          </a:p>
          <a:p>
            <a:pPr>
              <a:buFont typeface="Arial" panose="020B0604020202020204" pitchFamily="34" charset="0"/>
              <a:buChar char="•"/>
            </a:pPr>
            <a:r>
              <a:rPr lang="en-US" dirty="0"/>
              <a:t>Jesus is saying, “While going, make disciples.”</a:t>
            </a:r>
          </a:p>
        </p:txBody>
      </p:sp>
      <p:sp>
        <p:nvSpPr>
          <p:cNvPr id="4" name="Slide Number Placeholder 3">
            <a:extLst>
              <a:ext uri="{FF2B5EF4-FFF2-40B4-BE49-F238E27FC236}">
                <a16:creationId xmlns:a16="http://schemas.microsoft.com/office/drawing/2014/main" xmlns="" id="{E87C6889-25E9-E547-BDAD-EC6109992031}"/>
              </a:ext>
            </a:extLst>
          </p:cNvPr>
          <p:cNvSpPr>
            <a:spLocks noGrp="1"/>
          </p:cNvSpPr>
          <p:nvPr>
            <p:ph type="sldNum" sz="quarter" idx="12"/>
          </p:nvPr>
        </p:nvSpPr>
        <p:spPr/>
        <p:txBody>
          <a:bodyPr/>
          <a:lstStyle/>
          <a:p>
            <a:fld id="{7F5CE407-6216-4202-80E4-A30DC2F709B2}" type="slidenum">
              <a:rPr lang="en-US" smtClean="0"/>
              <a:pPr/>
              <a:t>62</a:t>
            </a:fld>
            <a:endParaRPr lang="en-US" dirty="0"/>
          </a:p>
        </p:txBody>
      </p:sp>
      <p:sp>
        <p:nvSpPr>
          <p:cNvPr id="6" name="Title 5">
            <a:extLst>
              <a:ext uri="{FF2B5EF4-FFF2-40B4-BE49-F238E27FC236}">
                <a16:creationId xmlns:a16="http://schemas.microsoft.com/office/drawing/2014/main" xmlns="" id="{D310747A-BC45-BF42-AA41-3A1EA7DF7441}"/>
              </a:ext>
            </a:extLst>
          </p:cNvPr>
          <p:cNvSpPr>
            <a:spLocks noGrp="1"/>
          </p:cNvSpPr>
          <p:nvPr>
            <p:ph type="title"/>
          </p:nvPr>
        </p:nvSpPr>
        <p:spPr/>
        <p:txBody>
          <a:bodyPr/>
          <a:lstStyle/>
          <a:p>
            <a:r>
              <a:rPr lang="en-US" dirty="0"/>
              <a:t>Everyday Healthcare Missionaries</a:t>
            </a:r>
          </a:p>
        </p:txBody>
      </p:sp>
    </p:spTree>
    <p:extLst>
      <p:ext uri="{BB962C8B-B14F-4D97-AF65-F5344CB8AC3E}">
        <p14:creationId xmlns:p14="http://schemas.microsoft.com/office/powerpoint/2010/main" val="173806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C87342-B304-5743-8AC6-562A3EDF2C02}"/>
              </a:ext>
            </a:extLst>
          </p:cNvPr>
          <p:cNvSpPr>
            <a:spLocks noGrp="1"/>
          </p:cNvSpPr>
          <p:nvPr>
            <p:ph idx="1"/>
          </p:nvPr>
        </p:nvSpPr>
        <p:spPr>
          <a:xfrm>
            <a:off x="304800" y="1123950"/>
            <a:ext cx="8577835" cy="3886200"/>
          </a:xfrm>
        </p:spPr>
        <p:txBody>
          <a:bodyPr>
            <a:normAutofit/>
          </a:bodyPr>
          <a:lstStyle/>
          <a:p>
            <a:pPr>
              <a:buFont typeface="Arial" panose="020B0604020202020204" pitchFamily="34" charset="0"/>
              <a:buChar char="•"/>
            </a:pPr>
            <a:r>
              <a:rPr lang="en-US" dirty="0"/>
              <a:t>Jesus isn’t saying, “Go,” as in, “Go find room in your hectic day to make disciples,” but rather, “While you are going through your hectic day, make disciples.”</a:t>
            </a:r>
          </a:p>
          <a:p>
            <a:pPr>
              <a:buFont typeface="Arial" panose="020B0604020202020204" pitchFamily="34" charset="0"/>
              <a:buChar char="•"/>
            </a:pPr>
            <a:r>
              <a:rPr lang="en-US" dirty="0"/>
              <a:t>You don’t have to find a way to come out of your hectic lifestyle in order to have a missional life, your hectic life can be your missional life.</a:t>
            </a:r>
          </a:p>
        </p:txBody>
      </p:sp>
      <p:sp>
        <p:nvSpPr>
          <p:cNvPr id="4" name="Slide Number Placeholder 3">
            <a:extLst>
              <a:ext uri="{FF2B5EF4-FFF2-40B4-BE49-F238E27FC236}">
                <a16:creationId xmlns:a16="http://schemas.microsoft.com/office/drawing/2014/main" xmlns="" id="{E87C6889-25E9-E547-BDAD-EC6109992031}"/>
              </a:ext>
            </a:extLst>
          </p:cNvPr>
          <p:cNvSpPr>
            <a:spLocks noGrp="1"/>
          </p:cNvSpPr>
          <p:nvPr>
            <p:ph type="sldNum" sz="quarter" idx="12"/>
          </p:nvPr>
        </p:nvSpPr>
        <p:spPr/>
        <p:txBody>
          <a:bodyPr/>
          <a:lstStyle/>
          <a:p>
            <a:fld id="{7F5CE407-6216-4202-80E4-A30DC2F709B2}" type="slidenum">
              <a:rPr lang="en-US" smtClean="0"/>
              <a:pPr/>
              <a:t>63</a:t>
            </a:fld>
            <a:endParaRPr lang="en-US" dirty="0"/>
          </a:p>
        </p:txBody>
      </p:sp>
      <p:sp>
        <p:nvSpPr>
          <p:cNvPr id="6" name="Title 5">
            <a:extLst>
              <a:ext uri="{FF2B5EF4-FFF2-40B4-BE49-F238E27FC236}">
                <a16:creationId xmlns:a16="http://schemas.microsoft.com/office/drawing/2014/main" xmlns="" id="{D310747A-BC45-BF42-AA41-3A1EA7DF7441}"/>
              </a:ext>
            </a:extLst>
          </p:cNvPr>
          <p:cNvSpPr>
            <a:spLocks noGrp="1"/>
          </p:cNvSpPr>
          <p:nvPr>
            <p:ph type="title"/>
          </p:nvPr>
        </p:nvSpPr>
        <p:spPr/>
        <p:txBody>
          <a:bodyPr/>
          <a:lstStyle/>
          <a:p>
            <a:r>
              <a:rPr lang="en-US" dirty="0"/>
              <a:t>Everyday Healthcare Missionaries</a:t>
            </a:r>
          </a:p>
        </p:txBody>
      </p:sp>
    </p:spTree>
    <p:extLst>
      <p:ext uri="{BB962C8B-B14F-4D97-AF65-F5344CB8AC3E}">
        <p14:creationId xmlns:p14="http://schemas.microsoft.com/office/powerpoint/2010/main" val="126376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C87342-B304-5743-8AC6-562A3EDF2C02}"/>
              </a:ext>
            </a:extLst>
          </p:cNvPr>
          <p:cNvSpPr>
            <a:spLocks noGrp="1"/>
          </p:cNvSpPr>
          <p:nvPr>
            <p:ph idx="1"/>
          </p:nvPr>
        </p:nvSpPr>
        <p:spPr>
          <a:xfrm>
            <a:off x="304800" y="1123950"/>
            <a:ext cx="8577835" cy="3886200"/>
          </a:xfrm>
        </p:spPr>
        <p:txBody>
          <a:bodyPr>
            <a:normAutofit/>
          </a:bodyPr>
          <a:lstStyle/>
          <a:p>
            <a:pPr>
              <a:buFont typeface="Arial" panose="020B0604020202020204" pitchFamily="34" charset="0"/>
              <a:buChar char="•"/>
            </a:pPr>
            <a:r>
              <a:rPr lang="en-US" dirty="0"/>
              <a:t>You don’t have to struggle to be missional. Rather, have a spiritually intentional lifestyle that is</a:t>
            </a:r>
            <a:r>
              <a:rPr lang="en-US" i="1" dirty="0"/>
              <a:t> </a:t>
            </a:r>
            <a:r>
              <a:rPr lang="en-US" dirty="0"/>
              <a:t>missional; overflow, not overwork.</a:t>
            </a:r>
          </a:p>
          <a:p>
            <a:pPr>
              <a:buFont typeface="Arial" panose="020B0604020202020204" pitchFamily="34" charset="0"/>
              <a:buChar char="•"/>
            </a:pPr>
            <a:r>
              <a:rPr lang="en-US" dirty="0"/>
              <a:t>Everyday healthcare missionaries can walk into their hectic schedules, filled with the Holy Spirit, leaving the hard work and the results to God.</a:t>
            </a:r>
          </a:p>
        </p:txBody>
      </p:sp>
      <p:sp>
        <p:nvSpPr>
          <p:cNvPr id="4" name="Slide Number Placeholder 3">
            <a:extLst>
              <a:ext uri="{FF2B5EF4-FFF2-40B4-BE49-F238E27FC236}">
                <a16:creationId xmlns:a16="http://schemas.microsoft.com/office/drawing/2014/main" xmlns="" id="{E87C6889-25E9-E547-BDAD-EC6109992031}"/>
              </a:ext>
            </a:extLst>
          </p:cNvPr>
          <p:cNvSpPr>
            <a:spLocks noGrp="1"/>
          </p:cNvSpPr>
          <p:nvPr>
            <p:ph type="sldNum" sz="quarter" idx="12"/>
          </p:nvPr>
        </p:nvSpPr>
        <p:spPr/>
        <p:txBody>
          <a:bodyPr/>
          <a:lstStyle/>
          <a:p>
            <a:fld id="{7F5CE407-6216-4202-80E4-A30DC2F709B2}" type="slidenum">
              <a:rPr lang="en-US" smtClean="0"/>
              <a:pPr/>
              <a:t>64</a:t>
            </a:fld>
            <a:endParaRPr lang="en-US" dirty="0"/>
          </a:p>
        </p:txBody>
      </p:sp>
      <p:sp>
        <p:nvSpPr>
          <p:cNvPr id="6" name="Title 5">
            <a:extLst>
              <a:ext uri="{FF2B5EF4-FFF2-40B4-BE49-F238E27FC236}">
                <a16:creationId xmlns:a16="http://schemas.microsoft.com/office/drawing/2014/main" xmlns="" id="{D310747A-BC45-BF42-AA41-3A1EA7DF7441}"/>
              </a:ext>
            </a:extLst>
          </p:cNvPr>
          <p:cNvSpPr>
            <a:spLocks noGrp="1"/>
          </p:cNvSpPr>
          <p:nvPr>
            <p:ph type="title"/>
          </p:nvPr>
        </p:nvSpPr>
        <p:spPr/>
        <p:txBody>
          <a:bodyPr/>
          <a:lstStyle/>
          <a:p>
            <a:r>
              <a:rPr lang="en-US" dirty="0"/>
              <a:t>Everyday Healthcare Missionaries</a:t>
            </a:r>
          </a:p>
        </p:txBody>
      </p:sp>
    </p:spTree>
    <p:extLst>
      <p:ext uri="{BB962C8B-B14F-4D97-AF65-F5344CB8AC3E}">
        <p14:creationId xmlns:p14="http://schemas.microsoft.com/office/powerpoint/2010/main" val="33279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C87342-B304-5743-8AC6-562A3EDF2C02}"/>
              </a:ext>
            </a:extLst>
          </p:cNvPr>
          <p:cNvSpPr>
            <a:spLocks noGrp="1"/>
          </p:cNvSpPr>
          <p:nvPr>
            <p:ph idx="1"/>
          </p:nvPr>
        </p:nvSpPr>
        <p:spPr>
          <a:xfrm>
            <a:off x="304800" y="1123950"/>
            <a:ext cx="8577835" cy="3886200"/>
          </a:xfrm>
        </p:spPr>
        <p:txBody>
          <a:bodyPr>
            <a:normAutofit/>
          </a:bodyPr>
          <a:lstStyle/>
          <a:p>
            <a:pPr>
              <a:buFont typeface="Arial" panose="020B0604020202020204" pitchFamily="34" charset="0"/>
              <a:buChar char="•"/>
            </a:pPr>
            <a:r>
              <a:rPr lang="en-US" dirty="0"/>
              <a:t>You cannot do this alone.</a:t>
            </a:r>
          </a:p>
          <a:p>
            <a:pPr>
              <a:buFont typeface="Arial" panose="020B0604020202020204" pitchFamily="34" charset="0"/>
              <a:buChar char="•"/>
            </a:pPr>
            <a:r>
              <a:rPr lang="en-US" dirty="0"/>
              <a:t>You are NOT designed to.</a:t>
            </a:r>
          </a:p>
          <a:p>
            <a:pPr>
              <a:buFont typeface="Arial" panose="020B0604020202020204" pitchFamily="34" charset="0"/>
              <a:buChar char="•"/>
            </a:pPr>
            <a:r>
              <a:rPr lang="en-US" dirty="0"/>
              <a:t>You are part of the Body of Christ.</a:t>
            </a:r>
          </a:p>
          <a:p>
            <a:pPr>
              <a:buFont typeface="Arial" panose="020B0604020202020204" pitchFamily="34" charset="0"/>
              <a:buChar char="•"/>
            </a:pPr>
            <a:r>
              <a:rPr lang="en-US" dirty="0"/>
              <a:t>Find others who will join you in a missional community. Here are two suggestions, one basic and one advanced.</a:t>
            </a:r>
          </a:p>
        </p:txBody>
      </p:sp>
      <p:sp>
        <p:nvSpPr>
          <p:cNvPr id="4" name="Slide Number Placeholder 3">
            <a:extLst>
              <a:ext uri="{FF2B5EF4-FFF2-40B4-BE49-F238E27FC236}">
                <a16:creationId xmlns:a16="http://schemas.microsoft.com/office/drawing/2014/main" xmlns="" id="{E87C6889-25E9-E547-BDAD-EC6109992031}"/>
              </a:ext>
            </a:extLst>
          </p:cNvPr>
          <p:cNvSpPr>
            <a:spLocks noGrp="1"/>
          </p:cNvSpPr>
          <p:nvPr>
            <p:ph type="sldNum" sz="quarter" idx="12"/>
          </p:nvPr>
        </p:nvSpPr>
        <p:spPr/>
        <p:txBody>
          <a:bodyPr/>
          <a:lstStyle/>
          <a:p>
            <a:fld id="{7F5CE407-6216-4202-80E4-A30DC2F709B2}" type="slidenum">
              <a:rPr lang="en-US" smtClean="0"/>
              <a:pPr/>
              <a:t>65</a:t>
            </a:fld>
            <a:endParaRPr lang="en-US" dirty="0"/>
          </a:p>
        </p:txBody>
      </p:sp>
      <p:sp>
        <p:nvSpPr>
          <p:cNvPr id="6" name="Title 5">
            <a:extLst>
              <a:ext uri="{FF2B5EF4-FFF2-40B4-BE49-F238E27FC236}">
                <a16:creationId xmlns:a16="http://schemas.microsoft.com/office/drawing/2014/main" xmlns="" id="{D310747A-BC45-BF42-AA41-3A1EA7DF7441}"/>
              </a:ext>
            </a:extLst>
          </p:cNvPr>
          <p:cNvSpPr>
            <a:spLocks noGrp="1"/>
          </p:cNvSpPr>
          <p:nvPr>
            <p:ph type="title"/>
          </p:nvPr>
        </p:nvSpPr>
        <p:spPr/>
        <p:txBody>
          <a:bodyPr/>
          <a:lstStyle/>
          <a:p>
            <a:r>
              <a:rPr lang="en-US" dirty="0"/>
              <a:t>Everyday Missional Community</a:t>
            </a:r>
          </a:p>
        </p:txBody>
      </p:sp>
    </p:spTree>
    <p:extLst>
      <p:ext uri="{BB962C8B-B14F-4D97-AF65-F5344CB8AC3E}">
        <p14:creationId xmlns:p14="http://schemas.microsoft.com/office/powerpoint/2010/main" val="351660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C87342-B304-5743-8AC6-562A3EDF2C02}"/>
              </a:ext>
            </a:extLst>
          </p:cNvPr>
          <p:cNvSpPr>
            <a:spLocks noGrp="1"/>
          </p:cNvSpPr>
          <p:nvPr>
            <p:ph idx="1"/>
          </p:nvPr>
        </p:nvSpPr>
        <p:spPr>
          <a:xfrm>
            <a:off x="304800" y="1123950"/>
            <a:ext cx="8577835" cy="3886200"/>
          </a:xfrm>
        </p:spPr>
        <p:txBody>
          <a:bodyPr>
            <a:normAutofit/>
          </a:bodyPr>
          <a:lstStyle/>
          <a:p>
            <a:pPr>
              <a:spcBef>
                <a:spcPts val="600"/>
              </a:spcBef>
              <a:buFont typeface="Arial" panose="020B0604020202020204" pitchFamily="34" charset="0"/>
              <a:buChar char="•"/>
            </a:pPr>
            <a:r>
              <a:rPr lang="en-US" dirty="0"/>
              <a:t>Team up with one or more other believing healthcare professionals for 3, 6, 9 or 12 months to form a missional accountability group.</a:t>
            </a:r>
          </a:p>
          <a:p>
            <a:pPr>
              <a:spcBef>
                <a:spcPts val="600"/>
              </a:spcBef>
              <a:buFont typeface="Arial" panose="020B0604020202020204" pitchFamily="34" charset="0"/>
              <a:buChar char="•"/>
            </a:pPr>
            <a:r>
              <a:rPr lang="en-US" dirty="0"/>
              <a:t>Be accountable to pray for each other daily, touch base at least weekly, and meet at least monthly.</a:t>
            </a:r>
          </a:p>
          <a:p>
            <a:pPr>
              <a:spcBef>
                <a:spcPts val="600"/>
              </a:spcBef>
              <a:buFont typeface="Arial" panose="020B0604020202020204" pitchFamily="34" charset="0"/>
              <a:buChar char="•"/>
            </a:pPr>
            <a:r>
              <a:rPr lang="en-US" dirty="0"/>
              <a:t>Share with each other what God is doing as you become an Everyday Healthcare Missionary.</a:t>
            </a:r>
          </a:p>
        </p:txBody>
      </p:sp>
      <p:sp>
        <p:nvSpPr>
          <p:cNvPr id="4" name="Slide Number Placeholder 3">
            <a:extLst>
              <a:ext uri="{FF2B5EF4-FFF2-40B4-BE49-F238E27FC236}">
                <a16:creationId xmlns:a16="http://schemas.microsoft.com/office/drawing/2014/main" xmlns="" id="{E87C6889-25E9-E547-BDAD-EC6109992031}"/>
              </a:ext>
            </a:extLst>
          </p:cNvPr>
          <p:cNvSpPr>
            <a:spLocks noGrp="1"/>
          </p:cNvSpPr>
          <p:nvPr>
            <p:ph type="sldNum" sz="quarter" idx="12"/>
          </p:nvPr>
        </p:nvSpPr>
        <p:spPr/>
        <p:txBody>
          <a:bodyPr/>
          <a:lstStyle/>
          <a:p>
            <a:fld id="{7F5CE407-6216-4202-80E4-A30DC2F709B2}" type="slidenum">
              <a:rPr lang="en-US" smtClean="0"/>
              <a:pPr/>
              <a:t>66</a:t>
            </a:fld>
            <a:endParaRPr lang="en-US" dirty="0"/>
          </a:p>
        </p:txBody>
      </p:sp>
      <p:sp>
        <p:nvSpPr>
          <p:cNvPr id="6" name="Title 5">
            <a:extLst>
              <a:ext uri="{FF2B5EF4-FFF2-40B4-BE49-F238E27FC236}">
                <a16:creationId xmlns:a16="http://schemas.microsoft.com/office/drawing/2014/main" xmlns="" id="{D310747A-BC45-BF42-AA41-3A1EA7DF7441}"/>
              </a:ext>
            </a:extLst>
          </p:cNvPr>
          <p:cNvSpPr>
            <a:spLocks noGrp="1"/>
          </p:cNvSpPr>
          <p:nvPr>
            <p:ph type="title"/>
          </p:nvPr>
        </p:nvSpPr>
        <p:spPr/>
        <p:txBody>
          <a:bodyPr/>
          <a:lstStyle/>
          <a:p>
            <a:r>
              <a:rPr lang="en-US" dirty="0"/>
              <a:t>Basic Missional Community</a:t>
            </a:r>
          </a:p>
        </p:txBody>
      </p:sp>
      <p:sp>
        <p:nvSpPr>
          <p:cNvPr id="5" name="TextBox 4">
            <a:extLst>
              <a:ext uri="{FF2B5EF4-FFF2-40B4-BE49-F238E27FC236}">
                <a16:creationId xmlns:a16="http://schemas.microsoft.com/office/drawing/2014/main" xmlns="" id="{18697038-896B-5B4C-89E5-C68374666703}"/>
              </a:ext>
            </a:extLst>
          </p:cNvPr>
          <p:cNvSpPr txBox="1"/>
          <p:nvPr/>
        </p:nvSpPr>
        <p:spPr>
          <a:xfrm>
            <a:off x="304800" y="4629150"/>
            <a:ext cx="8686800" cy="400110"/>
          </a:xfrm>
          <a:prstGeom prst="rect">
            <a:avLst/>
          </a:prstGeom>
          <a:noFill/>
        </p:spPr>
        <p:txBody>
          <a:bodyPr wrap="square" rtlCol="0">
            <a:spAutoFit/>
          </a:bodyPr>
          <a:lstStyle/>
          <a:p>
            <a:r>
              <a:rPr lang="en-US" sz="2000" dirty="0"/>
              <a:t>The Andrew Project: How to Develop a Burden for the Lost. The Truth Project. </a:t>
            </a:r>
          </a:p>
        </p:txBody>
      </p:sp>
      <p:sp>
        <p:nvSpPr>
          <p:cNvPr id="2" name="Action Button: Custom 1">
            <a:hlinkClick r:id="rId2" action="ppaction://hlinksldjump" highlightClick="1"/>
            <a:extLst>
              <a:ext uri="{FF2B5EF4-FFF2-40B4-BE49-F238E27FC236}">
                <a16:creationId xmlns:a16="http://schemas.microsoft.com/office/drawing/2014/main" xmlns="" id="{7AF45114-70E1-824E-8E4D-FA36B4D6E77E}"/>
              </a:ext>
            </a:extLst>
          </p:cNvPr>
          <p:cNvSpPr/>
          <p:nvPr/>
        </p:nvSpPr>
        <p:spPr>
          <a:xfrm>
            <a:off x="1" y="0"/>
            <a:ext cx="228599" cy="28575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93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C87342-B304-5743-8AC6-562A3EDF2C02}"/>
              </a:ext>
            </a:extLst>
          </p:cNvPr>
          <p:cNvSpPr>
            <a:spLocks noGrp="1"/>
          </p:cNvSpPr>
          <p:nvPr>
            <p:ph idx="1"/>
          </p:nvPr>
        </p:nvSpPr>
        <p:spPr>
          <a:xfrm>
            <a:off x="304800" y="1123950"/>
            <a:ext cx="8577835" cy="3886200"/>
          </a:xfrm>
        </p:spPr>
        <p:txBody>
          <a:bodyPr>
            <a:normAutofit/>
          </a:bodyPr>
          <a:lstStyle/>
          <a:p>
            <a:pPr>
              <a:spcBef>
                <a:spcPts val="600"/>
              </a:spcBef>
              <a:buFont typeface="Arial" panose="020B0604020202020204" pitchFamily="34" charset="0"/>
              <a:buChar char="•"/>
            </a:pPr>
            <a:r>
              <a:rPr lang="en-US" dirty="0"/>
              <a:t>Each member of the group prayerfully selects 5 non-believing patients.</a:t>
            </a:r>
          </a:p>
          <a:p>
            <a:pPr>
              <a:spcBef>
                <a:spcPts val="600"/>
              </a:spcBef>
              <a:buFont typeface="Arial" panose="020B0604020202020204" pitchFamily="34" charset="0"/>
              <a:buChar char="•"/>
            </a:pPr>
            <a:r>
              <a:rPr lang="en-US" dirty="0"/>
              <a:t>Each day, each member prays for three things:  </a:t>
            </a:r>
          </a:p>
          <a:p>
            <a:pPr marL="857250" lvl="1">
              <a:buFont typeface="Arial" panose="020B0604020202020204" pitchFamily="34" charset="0"/>
              <a:buChar char="•"/>
            </a:pPr>
            <a:r>
              <a:rPr lang="en-US" sz="2800" dirty="0"/>
              <a:t>God will open the patients’ hearts (receptivity)</a:t>
            </a:r>
          </a:p>
          <a:p>
            <a:pPr marL="857250" lvl="1">
              <a:buFont typeface="Arial" panose="020B0604020202020204" pitchFamily="34" charset="0"/>
              <a:buChar char="•"/>
            </a:pPr>
            <a:r>
              <a:rPr lang="en-US" sz="2800" dirty="0"/>
              <a:t>God will open a door to share (opportunity)</a:t>
            </a:r>
          </a:p>
          <a:p>
            <a:pPr marL="857250" lvl="1">
              <a:buFont typeface="Arial" panose="020B0604020202020204" pitchFamily="34" charset="0"/>
              <a:buChar char="•"/>
            </a:pPr>
            <a:r>
              <a:rPr lang="en-US" sz="2800" dirty="0"/>
              <a:t>God will open my mouth to share (boldness/courage) </a:t>
            </a:r>
          </a:p>
        </p:txBody>
      </p:sp>
      <p:sp>
        <p:nvSpPr>
          <p:cNvPr id="4" name="Slide Number Placeholder 3">
            <a:extLst>
              <a:ext uri="{FF2B5EF4-FFF2-40B4-BE49-F238E27FC236}">
                <a16:creationId xmlns:a16="http://schemas.microsoft.com/office/drawing/2014/main" xmlns="" id="{E87C6889-25E9-E547-BDAD-EC6109992031}"/>
              </a:ext>
            </a:extLst>
          </p:cNvPr>
          <p:cNvSpPr>
            <a:spLocks noGrp="1"/>
          </p:cNvSpPr>
          <p:nvPr>
            <p:ph type="sldNum" sz="quarter" idx="12"/>
          </p:nvPr>
        </p:nvSpPr>
        <p:spPr/>
        <p:txBody>
          <a:bodyPr/>
          <a:lstStyle/>
          <a:p>
            <a:fld id="{7F5CE407-6216-4202-80E4-A30DC2F709B2}" type="slidenum">
              <a:rPr lang="en-US" smtClean="0"/>
              <a:pPr/>
              <a:t>67</a:t>
            </a:fld>
            <a:endParaRPr lang="en-US" dirty="0"/>
          </a:p>
        </p:txBody>
      </p:sp>
      <p:sp>
        <p:nvSpPr>
          <p:cNvPr id="6" name="Title 5">
            <a:extLst>
              <a:ext uri="{FF2B5EF4-FFF2-40B4-BE49-F238E27FC236}">
                <a16:creationId xmlns:a16="http://schemas.microsoft.com/office/drawing/2014/main" xmlns="" id="{D310747A-BC45-BF42-AA41-3A1EA7DF7441}"/>
              </a:ext>
            </a:extLst>
          </p:cNvPr>
          <p:cNvSpPr>
            <a:spLocks noGrp="1"/>
          </p:cNvSpPr>
          <p:nvPr>
            <p:ph type="title"/>
          </p:nvPr>
        </p:nvSpPr>
        <p:spPr/>
        <p:txBody>
          <a:bodyPr/>
          <a:lstStyle/>
          <a:p>
            <a:r>
              <a:rPr lang="en-US" dirty="0"/>
              <a:t>Basic Missional Community</a:t>
            </a:r>
          </a:p>
        </p:txBody>
      </p:sp>
      <p:sp>
        <p:nvSpPr>
          <p:cNvPr id="5" name="TextBox 4">
            <a:extLst>
              <a:ext uri="{FF2B5EF4-FFF2-40B4-BE49-F238E27FC236}">
                <a16:creationId xmlns:a16="http://schemas.microsoft.com/office/drawing/2014/main" xmlns="" id="{18697038-896B-5B4C-89E5-C68374666703}"/>
              </a:ext>
            </a:extLst>
          </p:cNvPr>
          <p:cNvSpPr txBox="1"/>
          <p:nvPr/>
        </p:nvSpPr>
        <p:spPr>
          <a:xfrm>
            <a:off x="76200" y="4629150"/>
            <a:ext cx="8686800" cy="400110"/>
          </a:xfrm>
          <a:prstGeom prst="rect">
            <a:avLst/>
          </a:prstGeom>
          <a:noFill/>
        </p:spPr>
        <p:txBody>
          <a:bodyPr wrap="square" rtlCol="0">
            <a:spAutoFit/>
          </a:bodyPr>
          <a:lstStyle/>
          <a:p>
            <a:r>
              <a:rPr lang="en-US" sz="2000" dirty="0"/>
              <a:t>The Andrew Project: How to Develop a Burden for the Lost. The Truth Project. </a:t>
            </a:r>
          </a:p>
        </p:txBody>
      </p:sp>
    </p:spTree>
    <p:extLst>
      <p:ext uri="{BB962C8B-B14F-4D97-AF65-F5344CB8AC3E}">
        <p14:creationId xmlns:p14="http://schemas.microsoft.com/office/powerpoint/2010/main" val="28656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C87342-B304-5743-8AC6-562A3EDF2C02}"/>
              </a:ext>
            </a:extLst>
          </p:cNvPr>
          <p:cNvSpPr>
            <a:spLocks noGrp="1"/>
          </p:cNvSpPr>
          <p:nvPr>
            <p:ph idx="1"/>
          </p:nvPr>
        </p:nvSpPr>
        <p:spPr>
          <a:xfrm>
            <a:off x="304800" y="1123950"/>
            <a:ext cx="8577835" cy="3886200"/>
          </a:xfrm>
        </p:spPr>
        <p:txBody>
          <a:bodyPr>
            <a:normAutofit/>
          </a:bodyPr>
          <a:lstStyle/>
          <a:p>
            <a:pPr>
              <a:spcBef>
                <a:spcPts val="600"/>
              </a:spcBef>
              <a:buFont typeface="Arial" panose="020B0604020202020204" pitchFamily="34" charset="0"/>
              <a:buChar char="•"/>
            </a:pPr>
            <a:r>
              <a:rPr lang="en-US" dirty="0"/>
              <a:t>Each month each member intentionally provides a note, gift, letter, book, phone contact with each of the patients they are praying for.</a:t>
            </a:r>
          </a:p>
          <a:p>
            <a:pPr>
              <a:spcBef>
                <a:spcPts val="600"/>
              </a:spcBef>
              <a:buFont typeface="Arial" panose="020B0604020202020204" pitchFamily="34" charset="0"/>
              <a:buChar char="•"/>
            </a:pPr>
            <a:r>
              <a:rPr lang="en-US" dirty="0"/>
              <a:t>Each member looks for opportunities during this 3-12 month period to share their personal testimony or “hope story” with each of these patients.</a:t>
            </a:r>
          </a:p>
        </p:txBody>
      </p:sp>
      <p:sp>
        <p:nvSpPr>
          <p:cNvPr id="4" name="Slide Number Placeholder 3">
            <a:extLst>
              <a:ext uri="{FF2B5EF4-FFF2-40B4-BE49-F238E27FC236}">
                <a16:creationId xmlns:a16="http://schemas.microsoft.com/office/drawing/2014/main" xmlns="" id="{E87C6889-25E9-E547-BDAD-EC6109992031}"/>
              </a:ext>
            </a:extLst>
          </p:cNvPr>
          <p:cNvSpPr>
            <a:spLocks noGrp="1"/>
          </p:cNvSpPr>
          <p:nvPr>
            <p:ph type="sldNum" sz="quarter" idx="12"/>
          </p:nvPr>
        </p:nvSpPr>
        <p:spPr/>
        <p:txBody>
          <a:bodyPr/>
          <a:lstStyle/>
          <a:p>
            <a:fld id="{7F5CE407-6216-4202-80E4-A30DC2F709B2}" type="slidenum">
              <a:rPr lang="en-US" smtClean="0"/>
              <a:pPr/>
              <a:t>68</a:t>
            </a:fld>
            <a:endParaRPr lang="en-US" dirty="0"/>
          </a:p>
        </p:txBody>
      </p:sp>
      <p:sp>
        <p:nvSpPr>
          <p:cNvPr id="6" name="Title 5">
            <a:extLst>
              <a:ext uri="{FF2B5EF4-FFF2-40B4-BE49-F238E27FC236}">
                <a16:creationId xmlns:a16="http://schemas.microsoft.com/office/drawing/2014/main" xmlns="" id="{D310747A-BC45-BF42-AA41-3A1EA7DF7441}"/>
              </a:ext>
            </a:extLst>
          </p:cNvPr>
          <p:cNvSpPr>
            <a:spLocks noGrp="1"/>
          </p:cNvSpPr>
          <p:nvPr>
            <p:ph type="title"/>
          </p:nvPr>
        </p:nvSpPr>
        <p:spPr/>
        <p:txBody>
          <a:bodyPr/>
          <a:lstStyle/>
          <a:p>
            <a:r>
              <a:rPr lang="en-US" dirty="0"/>
              <a:t>Basic Missional Community</a:t>
            </a:r>
          </a:p>
        </p:txBody>
      </p:sp>
      <p:sp>
        <p:nvSpPr>
          <p:cNvPr id="5" name="TextBox 4">
            <a:extLst>
              <a:ext uri="{FF2B5EF4-FFF2-40B4-BE49-F238E27FC236}">
                <a16:creationId xmlns:a16="http://schemas.microsoft.com/office/drawing/2014/main" xmlns="" id="{18697038-896B-5B4C-89E5-C68374666703}"/>
              </a:ext>
            </a:extLst>
          </p:cNvPr>
          <p:cNvSpPr txBox="1"/>
          <p:nvPr/>
        </p:nvSpPr>
        <p:spPr>
          <a:xfrm>
            <a:off x="76200" y="4629150"/>
            <a:ext cx="8686800" cy="400110"/>
          </a:xfrm>
          <a:prstGeom prst="rect">
            <a:avLst/>
          </a:prstGeom>
          <a:noFill/>
        </p:spPr>
        <p:txBody>
          <a:bodyPr wrap="square" rtlCol="0">
            <a:spAutoFit/>
          </a:bodyPr>
          <a:lstStyle/>
          <a:p>
            <a:r>
              <a:rPr lang="en-US" sz="2000" dirty="0"/>
              <a:t>The Andrew Project: How to Develop a Burden for the Lost. The Truth Project. </a:t>
            </a:r>
          </a:p>
        </p:txBody>
      </p:sp>
    </p:spTree>
    <p:extLst>
      <p:ext uri="{BB962C8B-B14F-4D97-AF65-F5344CB8AC3E}">
        <p14:creationId xmlns:p14="http://schemas.microsoft.com/office/powerpoint/2010/main" val="202720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C87342-B304-5743-8AC6-562A3EDF2C02}"/>
              </a:ext>
            </a:extLst>
          </p:cNvPr>
          <p:cNvSpPr>
            <a:spLocks noGrp="1"/>
          </p:cNvSpPr>
          <p:nvPr>
            <p:ph idx="1"/>
          </p:nvPr>
        </p:nvSpPr>
        <p:spPr>
          <a:xfrm>
            <a:off x="304800" y="1123950"/>
            <a:ext cx="8577835" cy="3886200"/>
          </a:xfrm>
        </p:spPr>
        <p:txBody>
          <a:bodyPr>
            <a:normAutofit/>
          </a:bodyPr>
          <a:lstStyle/>
          <a:p>
            <a:pPr>
              <a:spcBef>
                <a:spcPts val="600"/>
              </a:spcBef>
              <a:buFont typeface="Arial" panose="020B0604020202020204" pitchFamily="34" charset="0"/>
              <a:buChar char="•"/>
            </a:pPr>
            <a:r>
              <a:rPr lang="en-US" dirty="0"/>
              <a:t>At the end of this period, meet one last time with your missional community to share the fruit God has raised in and through each of you as Everyday Healthcare Missionaries.</a:t>
            </a:r>
          </a:p>
        </p:txBody>
      </p:sp>
      <p:sp>
        <p:nvSpPr>
          <p:cNvPr id="4" name="Slide Number Placeholder 3">
            <a:extLst>
              <a:ext uri="{FF2B5EF4-FFF2-40B4-BE49-F238E27FC236}">
                <a16:creationId xmlns:a16="http://schemas.microsoft.com/office/drawing/2014/main" xmlns="" id="{E87C6889-25E9-E547-BDAD-EC6109992031}"/>
              </a:ext>
            </a:extLst>
          </p:cNvPr>
          <p:cNvSpPr>
            <a:spLocks noGrp="1"/>
          </p:cNvSpPr>
          <p:nvPr>
            <p:ph type="sldNum" sz="quarter" idx="12"/>
          </p:nvPr>
        </p:nvSpPr>
        <p:spPr/>
        <p:txBody>
          <a:bodyPr/>
          <a:lstStyle/>
          <a:p>
            <a:fld id="{7F5CE407-6216-4202-80E4-A30DC2F709B2}" type="slidenum">
              <a:rPr lang="en-US" smtClean="0"/>
              <a:pPr/>
              <a:t>69</a:t>
            </a:fld>
            <a:endParaRPr lang="en-US" dirty="0"/>
          </a:p>
        </p:txBody>
      </p:sp>
      <p:sp>
        <p:nvSpPr>
          <p:cNvPr id="6" name="Title 5">
            <a:extLst>
              <a:ext uri="{FF2B5EF4-FFF2-40B4-BE49-F238E27FC236}">
                <a16:creationId xmlns:a16="http://schemas.microsoft.com/office/drawing/2014/main" xmlns="" id="{D310747A-BC45-BF42-AA41-3A1EA7DF7441}"/>
              </a:ext>
            </a:extLst>
          </p:cNvPr>
          <p:cNvSpPr>
            <a:spLocks noGrp="1"/>
          </p:cNvSpPr>
          <p:nvPr>
            <p:ph type="title"/>
          </p:nvPr>
        </p:nvSpPr>
        <p:spPr/>
        <p:txBody>
          <a:bodyPr/>
          <a:lstStyle/>
          <a:p>
            <a:r>
              <a:rPr lang="en-US" dirty="0"/>
              <a:t>Basic Missional Community</a:t>
            </a:r>
          </a:p>
        </p:txBody>
      </p:sp>
      <p:sp>
        <p:nvSpPr>
          <p:cNvPr id="5" name="TextBox 4">
            <a:extLst>
              <a:ext uri="{FF2B5EF4-FFF2-40B4-BE49-F238E27FC236}">
                <a16:creationId xmlns:a16="http://schemas.microsoft.com/office/drawing/2014/main" xmlns="" id="{18697038-896B-5B4C-89E5-C68374666703}"/>
              </a:ext>
            </a:extLst>
          </p:cNvPr>
          <p:cNvSpPr txBox="1"/>
          <p:nvPr/>
        </p:nvSpPr>
        <p:spPr>
          <a:xfrm>
            <a:off x="76200" y="4629150"/>
            <a:ext cx="8686800" cy="400110"/>
          </a:xfrm>
          <a:prstGeom prst="rect">
            <a:avLst/>
          </a:prstGeom>
          <a:noFill/>
        </p:spPr>
        <p:txBody>
          <a:bodyPr wrap="square" rtlCol="0">
            <a:spAutoFit/>
          </a:bodyPr>
          <a:lstStyle/>
          <a:p>
            <a:r>
              <a:rPr lang="en-US" sz="2000" dirty="0"/>
              <a:t>The Andrew Project: How to Develop a Burden for the Lost. The Truth Project. </a:t>
            </a:r>
          </a:p>
        </p:txBody>
      </p:sp>
    </p:spTree>
    <p:extLst>
      <p:ext uri="{BB962C8B-B14F-4D97-AF65-F5344CB8AC3E}">
        <p14:creationId xmlns:p14="http://schemas.microsoft.com/office/powerpoint/2010/main" val="96447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32A343-82A5-1348-A3A3-B276D64C622E}"/>
              </a:ext>
            </a:extLst>
          </p:cNvPr>
          <p:cNvSpPr>
            <a:spLocks noGrp="1"/>
          </p:cNvSpPr>
          <p:nvPr>
            <p:ph type="title"/>
          </p:nvPr>
        </p:nvSpPr>
        <p:spPr/>
        <p:txBody>
          <a:bodyPr/>
          <a:lstStyle/>
          <a:p>
            <a:r>
              <a:rPr lang="en-US" dirty="0"/>
              <a:t>Practices for Everyday Missionaries</a:t>
            </a:r>
          </a:p>
        </p:txBody>
      </p:sp>
      <p:sp>
        <p:nvSpPr>
          <p:cNvPr id="3" name="Content Placeholder 2">
            <a:extLst>
              <a:ext uri="{FF2B5EF4-FFF2-40B4-BE49-F238E27FC236}">
                <a16:creationId xmlns:a16="http://schemas.microsoft.com/office/drawing/2014/main" xmlns="" id="{96C87342-B304-5743-8AC6-562A3EDF2C02}"/>
              </a:ext>
            </a:extLst>
          </p:cNvPr>
          <p:cNvSpPr>
            <a:spLocks noGrp="1"/>
          </p:cNvSpPr>
          <p:nvPr>
            <p:ph idx="1"/>
          </p:nvPr>
        </p:nvSpPr>
        <p:spPr>
          <a:xfrm>
            <a:off x="304800" y="1123950"/>
            <a:ext cx="8577835" cy="3886200"/>
          </a:xfrm>
        </p:spPr>
        <p:txBody>
          <a:bodyPr>
            <a:normAutofit/>
          </a:bodyPr>
          <a:lstStyle/>
          <a:p>
            <a:pPr marL="514350" indent="-514350">
              <a:buFont typeface="+mj-lt"/>
              <a:buAutoNum type="arabicPeriod"/>
            </a:pPr>
            <a:r>
              <a:rPr lang="en-US" dirty="0"/>
              <a:t>Hear from Jesus</a:t>
            </a:r>
          </a:p>
          <a:p>
            <a:pPr marL="965200" lvl="1" indent="-514350">
              <a:buFont typeface="Arial" panose="020B0604020202020204" pitchFamily="34" charset="0"/>
              <a:buChar char="•"/>
            </a:pPr>
            <a:r>
              <a:rPr lang="en-US" dirty="0"/>
              <a:t>The practice of hearing from Jesus all about spending daily time in His Word and praying without ceasing. </a:t>
            </a:r>
          </a:p>
          <a:p>
            <a:pPr marL="965200" lvl="1" indent="-514350">
              <a:buFont typeface="Arial" panose="020B0604020202020204" pitchFamily="34" charset="0"/>
              <a:buChar char="•"/>
            </a:pPr>
            <a:r>
              <a:rPr lang="en-US" dirty="0"/>
              <a:t>Blessed is the one … whose delight is in the law of the Lord, and who meditates on his law day and night. (Psalm 1:1-2, NIV)</a:t>
            </a:r>
          </a:p>
          <a:p>
            <a:pPr marL="965200" lvl="1" indent="-5143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xmlns="" id="{E87C6889-25E9-E547-BDAD-EC6109992031}"/>
              </a:ext>
            </a:extLst>
          </p:cNvPr>
          <p:cNvSpPr>
            <a:spLocks noGrp="1"/>
          </p:cNvSpPr>
          <p:nvPr>
            <p:ph type="sldNum" sz="quarter" idx="12"/>
          </p:nvPr>
        </p:nvSpPr>
        <p:spPr/>
        <p:txBody>
          <a:bodyPr/>
          <a:lstStyle/>
          <a:p>
            <a:fld id="{7F5CE407-6216-4202-80E4-A30DC2F709B2}" type="slidenum">
              <a:rPr lang="en-US" smtClean="0"/>
              <a:pPr/>
              <a:t>7</a:t>
            </a:fld>
            <a:endParaRPr lang="en-US" dirty="0"/>
          </a:p>
        </p:txBody>
      </p:sp>
    </p:spTree>
    <p:extLst>
      <p:ext uri="{BB962C8B-B14F-4D97-AF65-F5344CB8AC3E}">
        <p14:creationId xmlns:p14="http://schemas.microsoft.com/office/powerpoint/2010/main" val="150666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C87342-B304-5743-8AC6-562A3EDF2C02}"/>
              </a:ext>
            </a:extLst>
          </p:cNvPr>
          <p:cNvSpPr>
            <a:spLocks noGrp="1"/>
          </p:cNvSpPr>
          <p:nvPr>
            <p:ph idx="1"/>
          </p:nvPr>
        </p:nvSpPr>
        <p:spPr>
          <a:xfrm>
            <a:off x="304800" y="1123950"/>
            <a:ext cx="8577835" cy="3886200"/>
          </a:xfrm>
        </p:spPr>
        <p:txBody>
          <a:bodyPr>
            <a:normAutofit/>
          </a:bodyPr>
          <a:lstStyle/>
          <a:p>
            <a:pPr>
              <a:buFont typeface="Arial" panose="020B0604020202020204" pitchFamily="34" charset="0"/>
              <a:buChar char="•"/>
            </a:pPr>
            <a:r>
              <a:rPr lang="en-US" sz="3200" dirty="0"/>
              <a:t>Consider building a Spiritual Care Team in your institution.</a:t>
            </a:r>
          </a:p>
          <a:p>
            <a:pPr>
              <a:buFont typeface="Arial" panose="020B0604020202020204" pitchFamily="34" charset="0"/>
              <a:buChar char="•"/>
            </a:pPr>
            <a:r>
              <a:rPr lang="en-US" sz="3200" dirty="0"/>
              <a:t>The two key members are a healthcare professional and a spiritual care coordinator (although many others can participate).</a:t>
            </a:r>
          </a:p>
        </p:txBody>
      </p:sp>
      <p:sp>
        <p:nvSpPr>
          <p:cNvPr id="4" name="Slide Number Placeholder 3">
            <a:extLst>
              <a:ext uri="{FF2B5EF4-FFF2-40B4-BE49-F238E27FC236}">
                <a16:creationId xmlns:a16="http://schemas.microsoft.com/office/drawing/2014/main" xmlns="" id="{E87C6889-25E9-E547-BDAD-EC6109992031}"/>
              </a:ext>
            </a:extLst>
          </p:cNvPr>
          <p:cNvSpPr>
            <a:spLocks noGrp="1"/>
          </p:cNvSpPr>
          <p:nvPr>
            <p:ph type="sldNum" sz="quarter" idx="12"/>
          </p:nvPr>
        </p:nvSpPr>
        <p:spPr/>
        <p:txBody>
          <a:bodyPr/>
          <a:lstStyle/>
          <a:p>
            <a:fld id="{7F5CE407-6216-4202-80E4-A30DC2F709B2}" type="slidenum">
              <a:rPr lang="en-US" smtClean="0"/>
              <a:pPr/>
              <a:t>70</a:t>
            </a:fld>
            <a:endParaRPr lang="en-US" dirty="0"/>
          </a:p>
        </p:txBody>
      </p:sp>
      <p:sp>
        <p:nvSpPr>
          <p:cNvPr id="6" name="Title 5">
            <a:extLst>
              <a:ext uri="{FF2B5EF4-FFF2-40B4-BE49-F238E27FC236}">
                <a16:creationId xmlns:a16="http://schemas.microsoft.com/office/drawing/2014/main" xmlns="" id="{D310747A-BC45-BF42-AA41-3A1EA7DF7441}"/>
              </a:ext>
            </a:extLst>
          </p:cNvPr>
          <p:cNvSpPr>
            <a:spLocks noGrp="1"/>
          </p:cNvSpPr>
          <p:nvPr>
            <p:ph type="title"/>
          </p:nvPr>
        </p:nvSpPr>
        <p:spPr/>
        <p:txBody>
          <a:bodyPr/>
          <a:lstStyle/>
          <a:p>
            <a:r>
              <a:rPr lang="en-US" dirty="0"/>
              <a:t>Advanced Missional Community</a:t>
            </a:r>
          </a:p>
        </p:txBody>
      </p:sp>
      <p:sp>
        <p:nvSpPr>
          <p:cNvPr id="7" name="TextBox 6">
            <a:extLst>
              <a:ext uri="{FF2B5EF4-FFF2-40B4-BE49-F238E27FC236}">
                <a16:creationId xmlns:a16="http://schemas.microsoft.com/office/drawing/2014/main" xmlns="" id="{30470578-8B5A-4A40-9730-BEF91B293965}"/>
              </a:ext>
            </a:extLst>
          </p:cNvPr>
          <p:cNvSpPr txBox="1"/>
          <p:nvPr/>
        </p:nvSpPr>
        <p:spPr>
          <a:xfrm>
            <a:off x="76200" y="4324350"/>
            <a:ext cx="8534400" cy="707886"/>
          </a:xfrm>
          <a:prstGeom prst="rect">
            <a:avLst/>
          </a:prstGeom>
          <a:noFill/>
        </p:spPr>
        <p:txBody>
          <a:bodyPr wrap="square" rtlCol="0">
            <a:spAutoFit/>
          </a:bodyPr>
          <a:lstStyle/>
          <a:p>
            <a:r>
              <a:rPr lang="en-US" sz="2000" dirty="0"/>
              <a:t>Harold G. Koenig. The Spiritual Care Team: Enabling the Practice of Whole Person Medicine. Religions 2014, 5(4), 1161-1174. </a:t>
            </a:r>
            <a:r>
              <a:rPr lang="en-US" sz="2000" dirty="0" err="1"/>
              <a:t>tinyurl.com</a:t>
            </a:r>
            <a:r>
              <a:rPr lang="en-US" sz="2000" dirty="0"/>
              <a:t>/patk4c5</a:t>
            </a:r>
          </a:p>
        </p:txBody>
      </p:sp>
    </p:spTree>
    <p:extLst>
      <p:ext uri="{BB962C8B-B14F-4D97-AF65-F5344CB8AC3E}">
        <p14:creationId xmlns:p14="http://schemas.microsoft.com/office/powerpoint/2010/main" val="50231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C87342-B304-5743-8AC6-562A3EDF2C02}"/>
              </a:ext>
            </a:extLst>
          </p:cNvPr>
          <p:cNvSpPr>
            <a:spLocks noGrp="1"/>
          </p:cNvSpPr>
          <p:nvPr>
            <p:ph idx="1"/>
          </p:nvPr>
        </p:nvSpPr>
        <p:spPr>
          <a:xfrm>
            <a:off x="304800" y="1123950"/>
            <a:ext cx="8577835" cy="3886200"/>
          </a:xfrm>
        </p:spPr>
        <p:txBody>
          <a:bodyPr>
            <a:normAutofit/>
          </a:bodyPr>
          <a:lstStyle/>
          <a:p>
            <a:pPr>
              <a:buFont typeface="Arial" panose="020B0604020202020204" pitchFamily="34" charset="0"/>
              <a:buChar char="•"/>
            </a:pPr>
            <a:r>
              <a:rPr lang="en-US" sz="3200" dirty="0"/>
              <a:t>This model is also being developed at Duke University’s Center for Spirituality, Theology, and Health for implementation in the Adventist Health System, the largest Protestant healthcare system in the United States.</a:t>
            </a:r>
          </a:p>
        </p:txBody>
      </p:sp>
      <p:sp>
        <p:nvSpPr>
          <p:cNvPr id="4" name="Slide Number Placeholder 3">
            <a:extLst>
              <a:ext uri="{FF2B5EF4-FFF2-40B4-BE49-F238E27FC236}">
                <a16:creationId xmlns:a16="http://schemas.microsoft.com/office/drawing/2014/main" xmlns="" id="{E87C6889-25E9-E547-BDAD-EC6109992031}"/>
              </a:ext>
            </a:extLst>
          </p:cNvPr>
          <p:cNvSpPr>
            <a:spLocks noGrp="1"/>
          </p:cNvSpPr>
          <p:nvPr>
            <p:ph type="sldNum" sz="quarter" idx="12"/>
          </p:nvPr>
        </p:nvSpPr>
        <p:spPr/>
        <p:txBody>
          <a:bodyPr/>
          <a:lstStyle/>
          <a:p>
            <a:fld id="{7F5CE407-6216-4202-80E4-A30DC2F709B2}" type="slidenum">
              <a:rPr lang="en-US" smtClean="0"/>
              <a:pPr/>
              <a:t>71</a:t>
            </a:fld>
            <a:endParaRPr lang="en-US" dirty="0"/>
          </a:p>
        </p:txBody>
      </p:sp>
      <p:sp>
        <p:nvSpPr>
          <p:cNvPr id="6" name="Title 5">
            <a:extLst>
              <a:ext uri="{FF2B5EF4-FFF2-40B4-BE49-F238E27FC236}">
                <a16:creationId xmlns:a16="http://schemas.microsoft.com/office/drawing/2014/main" xmlns="" id="{D310747A-BC45-BF42-AA41-3A1EA7DF7441}"/>
              </a:ext>
            </a:extLst>
          </p:cNvPr>
          <p:cNvSpPr>
            <a:spLocks noGrp="1"/>
          </p:cNvSpPr>
          <p:nvPr>
            <p:ph type="title"/>
          </p:nvPr>
        </p:nvSpPr>
        <p:spPr/>
        <p:txBody>
          <a:bodyPr/>
          <a:lstStyle/>
          <a:p>
            <a:r>
              <a:rPr lang="en-US" dirty="0"/>
              <a:t>Advanced Missional Community</a:t>
            </a:r>
          </a:p>
        </p:txBody>
      </p:sp>
      <p:sp>
        <p:nvSpPr>
          <p:cNvPr id="7" name="TextBox 6">
            <a:extLst>
              <a:ext uri="{FF2B5EF4-FFF2-40B4-BE49-F238E27FC236}">
                <a16:creationId xmlns:a16="http://schemas.microsoft.com/office/drawing/2014/main" xmlns="" id="{30470578-8B5A-4A40-9730-BEF91B293965}"/>
              </a:ext>
            </a:extLst>
          </p:cNvPr>
          <p:cNvSpPr txBox="1"/>
          <p:nvPr/>
        </p:nvSpPr>
        <p:spPr>
          <a:xfrm>
            <a:off x="76200" y="4070687"/>
            <a:ext cx="8534400" cy="1015663"/>
          </a:xfrm>
          <a:prstGeom prst="rect">
            <a:avLst/>
          </a:prstGeom>
          <a:noFill/>
        </p:spPr>
        <p:txBody>
          <a:bodyPr wrap="square" rtlCol="0">
            <a:spAutoFit/>
          </a:bodyPr>
          <a:lstStyle/>
          <a:p>
            <a:r>
              <a:rPr lang="en-US" sz="2000" dirty="0"/>
              <a:t>Harold G. Koenig, Ted Hamilton, and Kathy </a:t>
            </a:r>
            <a:r>
              <a:rPr lang="en-US" sz="2000" dirty="0" err="1"/>
              <a:t>Perno</a:t>
            </a:r>
            <a:r>
              <a:rPr lang="en-US" sz="2000" dirty="0"/>
              <a:t>. Integrating Spirituality into Patient Care; Durham: Duke University’s Center for Spirituality, Theology and Health, Duke University Medical Center, 2014. </a:t>
            </a:r>
            <a:r>
              <a:rPr lang="en-US" sz="2000" dirty="0" err="1"/>
              <a:t>tinyurl.com</a:t>
            </a:r>
            <a:r>
              <a:rPr lang="en-US" sz="2000" dirty="0"/>
              <a:t>/p5hsr56</a:t>
            </a:r>
          </a:p>
        </p:txBody>
      </p:sp>
    </p:spTree>
    <p:extLst>
      <p:ext uri="{BB962C8B-B14F-4D97-AF65-F5344CB8AC3E}">
        <p14:creationId xmlns:p14="http://schemas.microsoft.com/office/powerpoint/2010/main" val="392848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87C6889-25E9-E547-BDAD-EC6109992031}"/>
              </a:ext>
            </a:extLst>
          </p:cNvPr>
          <p:cNvSpPr>
            <a:spLocks noGrp="1"/>
          </p:cNvSpPr>
          <p:nvPr>
            <p:ph type="sldNum" sz="quarter" idx="12"/>
          </p:nvPr>
        </p:nvSpPr>
        <p:spPr/>
        <p:txBody>
          <a:bodyPr/>
          <a:lstStyle/>
          <a:p>
            <a:fld id="{7F5CE407-6216-4202-80E4-A30DC2F709B2}" type="slidenum">
              <a:rPr lang="en-US" smtClean="0"/>
              <a:pPr/>
              <a:t>72</a:t>
            </a:fld>
            <a:endParaRPr lang="en-US" dirty="0"/>
          </a:p>
        </p:txBody>
      </p:sp>
      <p:sp>
        <p:nvSpPr>
          <p:cNvPr id="6" name="Title 5">
            <a:extLst>
              <a:ext uri="{FF2B5EF4-FFF2-40B4-BE49-F238E27FC236}">
                <a16:creationId xmlns:a16="http://schemas.microsoft.com/office/drawing/2014/main" xmlns="" id="{D310747A-BC45-BF42-AA41-3A1EA7DF7441}"/>
              </a:ext>
            </a:extLst>
          </p:cNvPr>
          <p:cNvSpPr>
            <a:spLocks noGrp="1"/>
          </p:cNvSpPr>
          <p:nvPr>
            <p:ph type="title"/>
          </p:nvPr>
        </p:nvSpPr>
        <p:spPr/>
        <p:txBody>
          <a:bodyPr/>
          <a:lstStyle/>
          <a:p>
            <a:r>
              <a:rPr lang="en-US" dirty="0"/>
              <a:t>Advanced Missional Community</a:t>
            </a:r>
          </a:p>
        </p:txBody>
      </p:sp>
      <p:pic>
        <p:nvPicPr>
          <p:cNvPr id="13" name="Content Placeholder 12">
            <a:extLst>
              <a:ext uri="{FF2B5EF4-FFF2-40B4-BE49-F238E27FC236}">
                <a16:creationId xmlns:a16="http://schemas.microsoft.com/office/drawing/2014/main" xmlns="" id="{88C843FC-033F-C24B-A7A6-6AD8C678CA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2836" y="971550"/>
            <a:ext cx="6101190" cy="3429000"/>
          </a:xfrm>
          <a:ln>
            <a:solidFill>
              <a:schemeClr val="accent5">
                <a:lumMod val="50000"/>
              </a:schemeClr>
            </a:solidFill>
          </a:ln>
        </p:spPr>
      </p:pic>
      <p:sp>
        <p:nvSpPr>
          <p:cNvPr id="14" name="TextBox 13">
            <a:extLst>
              <a:ext uri="{FF2B5EF4-FFF2-40B4-BE49-F238E27FC236}">
                <a16:creationId xmlns:a16="http://schemas.microsoft.com/office/drawing/2014/main" xmlns="" id="{AD2F11D3-DF6D-1B41-97EB-1210098A0E41}"/>
              </a:ext>
            </a:extLst>
          </p:cNvPr>
          <p:cNvSpPr txBox="1"/>
          <p:nvPr/>
        </p:nvSpPr>
        <p:spPr>
          <a:xfrm>
            <a:off x="2286000" y="4476750"/>
            <a:ext cx="4648200" cy="523220"/>
          </a:xfrm>
          <a:prstGeom prst="rect">
            <a:avLst/>
          </a:prstGeom>
          <a:noFill/>
        </p:spPr>
        <p:txBody>
          <a:bodyPr wrap="square" rtlCol="0">
            <a:spAutoFit/>
          </a:bodyPr>
          <a:lstStyle/>
          <a:p>
            <a:pPr algn="ctr"/>
            <a:r>
              <a:rPr lang="en-US" sz="2800" dirty="0" err="1"/>
              <a:t>tinyurl.com</a:t>
            </a:r>
            <a:r>
              <a:rPr lang="en-US" sz="2800" dirty="0"/>
              <a:t>/patk4c5</a:t>
            </a:r>
          </a:p>
        </p:txBody>
      </p:sp>
    </p:spTree>
    <p:extLst>
      <p:ext uri="{BB962C8B-B14F-4D97-AF65-F5344CB8AC3E}">
        <p14:creationId xmlns:p14="http://schemas.microsoft.com/office/powerpoint/2010/main" val="205315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C13525-D514-5643-AE7B-E9939118E4E4}"/>
              </a:ext>
            </a:extLst>
          </p:cNvPr>
          <p:cNvSpPr>
            <a:spLocks noGrp="1"/>
          </p:cNvSpPr>
          <p:nvPr>
            <p:ph type="title"/>
          </p:nvPr>
        </p:nvSpPr>
        <p:spPr/>
        <p:txBody>
          <a:bodyPr/>
          <a:lstStyle/>
          <a:p>
            <a:r>
              <a:rPr lang="en-US" dirty="0"/>
              <a:t>Advanced Missional Community</a:t>
            </a:r>
          </a:p>
        </p:txBody>
      </p:sp>
      <p:sp>
        <p:nvSpPr>
          <p:cNvPr id="3" name="Content Placeholder 2">
            <a:extLst>
              <a:ext uri="{FF2B5EF4-FFF2-40B4-BE49-F238E27FC236}">
                <a16:creationId xmlns:a16="http://schemas.microsoft.com/office/drawing/2014/main" xmlns="" id="{FBAE184A-0D92-B149-A4EA-F9845C6A7E3A}"/>
              </a:ext>
            </a:extLst>
          </p:cNvPr>
          <p:cNvSpPr>
            <a:spLocks noGrp="1"/>
          </p:cNvSpPr>
          <p:nvPr>
            <p:ph sz="half" idx="1"/>
          </p:nvPr>
        </p:nvSpPr>
        <p:spPr>
          <a:xfrm>
            <a:off x="3886201" y="1282303"/>
            <a:ext cx="5181599" cy="3042047"/>
          </a:xfrm>
        </p:spPr>
        <p:txBody>
          <a:bodyPr>
            <a:normAutofit/>
          </a:bodyPr>
          <a:lstStyle/>
          <a:p>
            <a:pPr>
              <a:spcBef>
                <a:spcPts val="600"/>
              </a:spcBef>
              <a:buFont typeface="Arial" panose="020B0604020202020204" pitchFamily="34" charset="0"/>
              <a:buChar char="•"/>
            </a:pPr>
            <a:r>
              <a:rPr lang="en-US" sz="3200" dirty="0"/>
              <a:t>Larimore, Walt. </a:t>
            </a:r>
          </a:p>
          <a:p>
            <a:pPr>
              <a:spcBef>
                <a:spcPts val="600"/>
              </a:spcBef>
              <a:buFont typeface="Arial" panose="020B0604020202020204" pitchFamily="34" charset="0"/>
              <a:buChar char="•"/>
            </a:pPr>
            <a:r>
              <a:rPr lang="en-US" sz="3200" dirty="0"/>
              <a:t>Efficient Care and Spiritual Care: Can You Do Both? </a:t>
            </a:r>
          </a:p>
          <a:p>
            <a:pPr>
              <a:spcBef>
                <a:spcPts val="600"/>
              </a:spcBef>
              <a:buFont typeface="Arial" panose="020B0604020202020204" pitchFamily="34" charset="0"/>
              <a:buChar char="•"/>
            </a:pPr>
            <a:r>
              <a:rPr lang="en-US" sz="3200" i="1" dirty="0"/>
              <a:t>Today’s Christian Doctor</a:t>
            </a:r>
            <a:r>
              <a:rPr lang="en-US" sz="3200" dirty="0"/>
              <a:t>. 2017(Fall):48(3):14-21.</a:t>
            </a:r>
          </a:p>
        </p:txBody>
      </p:sp>
      <p:pic>
        <p:nvPicPr>
          <p:cNvPr id="7" name="Content Placeholder 6">
            <a:extLst>
              <a:ext uri="{FF2B5EF4-FFF2-40B4-BE49-F238E27FC236}">
                <a16:creationId xmlns:a16="http://schemas.microsoft.com/office/drawing/2014/main" xmlns="" id="{5145F8F4-B511-E944-93FE-6DF1BED5C85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860823"/>
            <a:ext cx="3205724" cy="4154164"/>
          </a:xfrm>
          <a:ln>
            <a:solidFill>
              <a:schemeClr val="accent1"/>
            </a:solidFill>
          </a:ln>
        </p:spPr>
      </p:pic>
      <p:sp>
        <p:nvSpPr>
          <p:cNvPr id="5" name="Slide Number Placeholder 4">
            <a:extLst>
              <a:ext uri="{FF2B5EF4-FFF2-40B4-BE49-F238E27FC236}">
                <a16:creationId xmlns:a16="http://schemas.microsoft.com/office/drawing/2014/main" xmlns="" id="{1390C5BE-5CAE-BD46-8D0A-BD3E9D594BFA}"/>
              </a:ext>
            </a:extLst>
          </p:cNvPr>
          <p:cNvSpPr>
            <a:spLocks noGrp="1"/>
          </p:cNvSpPr>
          <p:nvPr>
            <p:ph type="sldNum" sz="quarter" idx="12"/>
          </p:nvPr>
        </p:nvSpPr>
        <p:spPr>
          <a:xfrm>
            <a:off x="8610600" y="4716673"/>
            <a:ext cx="632012" cy="522077"/>
          </a:xfrm>
        </p:spPr>
        <p:txBody>
          <a:bodyPr/>
          <a:lstStyle/>
          <a:p>
            <a:fld id="{7F5CE407-6216-4202-80E4-A30DC2F709B2}" type="slidenum">
              <a:rPr lang="en-US" sz="2000" smtClean="0"/>
              <a:t>73</a:t>
            </a:fld>
            <a:endParaRPr lang="en-US" dirty="0"/>
          </a:p>
        </p:txBody>
      </p:sp>
    </p:spTree>
    <p:extLst>
      <p:ext uri="{BB962C8B-B14F-4D97-AF65-F5344CB8AC3E}">
        <p14:creationId xmlns:p14="http://schemas.microsoft.com/office/powerpoint/2010/main" val="276741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304801" y="1085851"/>
            <a:ext cx="8381999" cy="3394472"/>
          </a:xfrm>
        </p:spPr>
        <p:txBody>
          <a:bodyPr>
            <a:normAutofit/>
          </a:bodyPr>
          <a:lstStyle/>
          <a:p>
            <a:pPr algn="ctr">
              <a:buFont typeface="Wingdings" charset="0"/>
              <a:buNone/>
              <a:defRPr/>
            </a:pPr>
            <a:r>
              <a:rPr lang="en-US" sz="3600" dirty="0">
                <a:solidFill>
                  <a:srgbClr val="000000"/>
                </a:solidFill>
              </a:rPr>
              <a:t>“The research findings, a desire to provide high-quality care, and simple common sense, all underscore the need to integrate spirituality into patient care.”</a:t>
            </a:r>
          </a:p>
        </p:txBody>
      </p:sp>
      <p:sp>
        <p:nvSpPr>
          <p:cNvPr id="4" name="TextBox 3"/>
          <p:cNvSpPr txBox="1"/>
          <p:nvPr/>
        </p:nvSpPr>
        <p:spPr>
          <a:xfrm>
            <a:off x="76200" y="4686240"/>
            <a:ext cx="8305800" cy="400110"/>
          </a:xfrm>
          <a:prstGeom prst="rect">
            <a:avLst/>
          </a:prstGeom>
          <a:noFill/>
        </p:spPr>
        <p:txBody>
          <a:bodyPr wrap="square" rtlCol="0">
            <a:spAutoFit/>
          </a:bodyPr>
          <a:lstStyle/>
          <a:p>
            <a:r>
              <a:rPr lang="en-US" sz="2000" dirty="0"/>
              <a:t>Koenig. </a:t>
            </a:r>
            <a:r>
              <a:rPr lang="en-US" sz="2000" i="1" dirty="0"/>
              <a:t>ISRN Psychiatry</a:t>
            </a:r>
            <a:r>
              <a:rPr lang="en-US" sz="2000" dirty="0"/>
              <a:t>. 2012(Dec16):278730.</a:t>
            </a:r>
          </a:p>
        </p:txBody>
      </p:sp>
      <p:sp>
        <p:nvSpPr>
          <p:cNvPr id="5" name="Slide Number Placeholder 4"/>
          <p:cNvSpPr>
            <a:spLocks noGrp="1"/>
          </p:cNvSpPr>
          <p:nvPr>
            <p:ph type="sldNum" sz="quarter" idx="12"/>
          </p:nvPr>
        </p:nvSpPr>
        <p:spPr/>
        <p:txBody>
          <a:bodyPr/>
          <a:lstStyle/>
          <a:p>
            <a:fld id="{7F5CE407-6216-4202-80E4-A30DC2F709B2}" type="slidenum">
              <a:rPr lang="en-US" smtClean="0"/>
              <a:t>74</a:t>
            </a:fld>
            <a:endParaRPr lang="en-US" dirty="0"/>
          </a:p>
        </p:txBody>
      </p:sp>
    </p:spTree>
    <p:extLst>
      <p:ext uri="{BB962C8B-B14F-4D97-AF65-F5344CB8AC3E}">
        <p14:creationId xmlns:p14="http://schemas.microsoft.com/office/powerpoint/2010/main" val="93617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381000" y="1082278"/>
            <a:ext cx="8382000" cy="3394472"/>
          </a:xfrm>
        </p:spPr>
        <p:txBody>
          <a:bodyPr>
            <a:normAutofit/>
          </a:bodyPr>
          <a:lstStyle/>
          <a:p>
            <a:pPr marL="0" indent="0" algn="ctr">
              <a:buNone/>
            </a:pPr>
            <a:r>
              <a:rPr lang="en-US" altLang="ja-JP" sz="3600" dirty="0"/>
              <a:t>“</a:t>
            </a:r>
            <a:r>
              <a:rPr lang="en-US" sz="3600" dirty="0"/>
              <a:t>It is highly ethical for healthcare professionals and healthcare systems to assess their patients’ spiritual health and needs, and to provide indicated and desired spiritual interventions.”</a:t>
            </a:r>
            <a:endParaRPr lang="en-US" sz="1800" dirty="0">
              <a:solidFill>
                <a:srgbClr val="000000"/>
              </a:solidFill>
            </a:endParaRPr>
          </a:p>
        </p:txBody>
      </p:sp>
      <p:sp>
        <p:nvSpPr>
          <p:cNvPr id="6" name="TextBox 5"/>
          <p:cNvSpPr txBox="1"/>
          <p:nvPr/>
        </p:nvSpPr>
        <p:spPr>
          <a:xfrm>
            <a:off x="76200" y="4686240"/>
            <a:ext cx="8305800" cy="400110"/>
          </a:xfrm>
          <a:prstGeom prst="rect">
            <a:avLst/>
          </a:prstGeom>
          <a:noFill/>
        </p:spPr>
        <p:txBody>
          <a:bodyPr wrap="square" rtlCol="0">
            <a:spAutoFit/>
          </a:bodyPr>
          <a:lstStyle/>
          <a:p>
            <a:r>
              <a:rPr lang="en-US" sz="2000" dirty="0"/>
              <a:t>Larimore et al. </a:t>
            </a:r>
            <a:r>
              <a:rPr lang="en-US" sz="2000" i="1" dirty="0"/>
              <a:t>Annals of Behavioral Medicine</a:t>
            </a:r>
            <a:r>
              <a:rPr lang="en-US" sz="2000" dirty="0"/>
              <a:t> 2002;24(1):69-73.</a:t>
            </a:r>
          </a:p>
        </p:txBody>
      </p:sp>
      <p:sp>
        <p:nvSpPr>
          <p:cNvPr id="4" name="Slide Number Placeholder 3"/>
          <p:cNvSpPr>
            <a:spLocks noGrp="1"/>
          </p:cNvSpPr>
          <p:nvPr>
            <p:ph type="sldNum" sz="quarter" idx="12"/>
          </p:nvPr>
        </p:nvSpPr>
        <p:spPr/>
        <p:txBody>
          <a:bodyPr/>
          <a:lstStyle/>
          <a:p>
            <a:fld id="{7F5CE407-6216-4202-80E4-A30DC2F709B2}" type="slidenum">
              <a:rPr lang="en-US" smtClean="0"/>
              <a:t>75</a:t>
            </a:fld>
            <a:endParaRPr lang="en-US" dirty="0"/>
          </a:p>
        </p:txBody>
      </p:sp>
    </p:spTree>
    <p:extLst>
      <p:ext uri="{BB962C8B-B14F-4D97-AF65-F5344CB8AC3E}">
        <p14:creationId xmlns:p14="http://schemas.microsoft.com/office/powerpoint/2010/main" val="407014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380999" y="1082278"/>
            <a:ext cx="8382001" cy="3394472"/>
          </a:xfrm>
        </p:spPr>
        <p:txBody>
          <a:bodyPr>
            <a:normAutofit/>
          </a:bodyPr>
          <a:lstStyle/>
          <a:p>
            <a:pPr marL="0" indent="0" algn="ctr">
              <a:buFont typeface="Wingdings" charset="0"/>
              <a:buNone/>
              <a:defRPr/>
            </a:pPr>
            <a:r>
              <a:rPr lang="en-US" sz="3600" dirty="0"/>
              <a:t>“</a:t>
            </a:r>
            <a:r>
              <a:rPr lang="en-US" sz="3600" dirty="0">
                <a:solidFill>
                  <a:srgbClr val="000000"/>
                </a:solidFill>
              </a:rPr>
              <a:t>At stake is the health and wellbeing of our patients and the satisfaction that we as healthcare providers experience in delivering care that addresses the whole person — body, mind, and spirit.”</a:t>
            </a:r>
            <a:endParaRPr lang="en-US" sz="1800" dirty="0">
              <a:solidFill>
                <a:srgbClr val="000000"/>
              </a:solidFill>
            </a:endParaRPr>
          </a:p>
        </p:txBody>
      </p:sp>
      <p:sp>
        <p:nvSpPr>
          <p:cNvPr id="4" name="TextBox 3"/>
          <p:cNvSpPr txBox="1"/>
          <p:nvPr/>
        </p:nvSpPr>
        <p:spPr>
          <a:xfrm>
            <a:off x="76200" y="4686240"/>
            <a:ext cx="8305800" cy="400110"/>
          </a:xfrm>
          <a:prstGeom prst="rect">
            <a:avLst/>
          </a:prstGeom>
          <a:noFill/>
        </p:spPr>
        <p:txBody>
          <a:bodyPr wrap="square" rtlCol="0">
            <a:spAutoFit/>
          </a:bodyPr>
          <a:lstStyle/>
          <a:p>
            <a:r>
              <a:rPr lang="en-US" sz="2000" dirty="0"/>
              <a:t>Koenig. </a:t>
            </a:r>
            <a:r>
              <a:rPr lang="en-US" sz="2000" i="1" dirty="0"/>
              <a:t>ISRN Psychiatry</a:t>
            </a:r>
            <a:r>
              <a:rPr lang="en-US" sz="2000" dirty="0"/>
              <a:t>. 2012(Dec16):278730.</a:t>
            </a:r>
          </a:p>
        </p:txBody>
      </p:sp>
      <p:sp>
        <p:nvSpPr>
          <p:cNvPr id="5" name="Slide Number Placeholder 4"/>
          <p:cNvSpPr>
            <a:spLocks noGrp="1"/>
          </p:cNvSpPr>
          <p:nvPr>
            <p:ph type="sldNum" sz="quarter" idx="12"/>
          </p:nvPr>
        </p:nvSpPr>
        <p:spPr/>
        <p:txBody>
          <a:bodyPr/>
          <a:lstStyle/>
          <a:p>
            <a:fld id="{7F5CE407-6216-4202-80E4-A30DC2F709B2}" type="slidenum">
              <a:rPr lang="en-US" smtClean="0"/>
              <a:t>76</a:t>
            </a:fld>
            <a:endParaRPr lang="en-US" dirty="0"/>
          </a:p>
        </p:txBody>
      </p:sp>
    </p:spTree>
    <p:extLst>
      <p:ext uri="{BB962C8B-B14F-4D97-AF65-F5344CB8AC3E}">
        <p14:creationId xmlns:p14="http://schemas.microsoft.com/office/powerpoint/2010/main" val="157461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304800" y="1085851"/>
            <a:ext cx="8534400" cy="3394472"/>
          </a:xfrm>
        </p:spPr>
        <p:txBody>
          <a:bodyPr>
            <a:normAutofit/>
          </a:bodyPr>
          <a:lstStyle/>
          <a:p>
            <a:pPr marL="0" indent="0" algn="ctr">
              <a:buNone/>
            </a:pPr>
            <a:r>
              <a:rPr lang="en-US" sz="3600" dirty="0"/>
              <a:t>Most of all, being intentional about spiritual interventions in healthcare allows us, as followers of Jesus to find out where our patients are in their spiritual journey and join the Holy Spirit in His work there as “EVERYDAY MISSIONARIES.”</a:t>
            </a:r>
          </a:p>
        </p:txBody>
      </p:sp>
      <p:sp>
        <p:nvSpPr>
          <p:cNvPr id="4" name="Slide Number Placeholder 3"/>
          <p:cNvSpPr>
            <a:spLocks noGrp="1"/>
          </p:cNvSpPr>
          <p:nvPr>
            <p:ph type="sldNum" sz="quarter" idx="12"/>
          </p:nvPr>
        </p:nvSpPr>
        <p:spPr/>
        <p:txBody>
          <a:bodyPr/>
          <a:lstStyle/>
          <a:p>
            <a:fld id="{7F5CE407-6216-4202-80E4-A30DC2F709B2}" type="slidenum">
              <a:rPr lang="en-US" smtClean="0"/>
              <a:t>77</a:t>
            </a:fld>
            <a:endParaRPr lang="en-US" dirty="0"/>
          </a:p>
        </p:txBody>
      </p:sp>
    </p:spTree>
    <p:extLst>
      <p:ext uri="{BB962C8B-B14F-4D97-AF65-F5344CB8AC3E}">
        <p14:creationId xmlns:p14="http://schemas.microsoft.com/office/powerpoint/2010/main" val="116824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0EA1FE-FF43-794B-8067-C8DB80AD31AF}"/>
              </a:ext>
            </a:extLst>
          </p:cNvPr>
          <p:cNvSpPr>
            <a:spLocks noGrp="1"/>
          </p:cNvSpPr>
          <p:nvPr>
            <p:ph type="title"/>
          </p:nvPr>
        </p:nvSpPr>
        <p:spPr/>
        <p:txBody>
          <a:bodyPr/>
          <a:lstStyle/>
          <a:p>
            <a:pPr algn="r"/>
            <a:r>
              <a:rPr lang="en-US" dirty="0"/>
              <a:t>Where to find?</a:t>
            </a:r>
          </a:p>
        </p:txBody>
      </p:sp>
      <p:sp>
        <p:nvSpPr>
          <p:cNvPr id="4" name="Slide Number Placeholder 3">
            <a:extLst>
              <a:ext uri="{FF2B5EF4-FFF2-40B4-BE49-F238E27FC236}">
                <a16:creationId xmlns:a16="http://schemas.microsoft.com/office/drawing/2014/main" xmlns="" id="{9B41A2F5-F719-BF4D-AF44-25B27A005B7F}"/>
              </a:ext>
            </a:extLst>
          </p:cNvPr>
          <p:cNvSpPr>
            <a:spLocks noGrp="1"/>
          </p:cNvSpPr>
          <p:nvPr>
            <p:ph type="sldNum" sz="quarter" idx="12"/>
          </p:nvPr>
        </p:nvSpPr>
        <p:spPr/>
        <p:txBody>
          <a:bodyPr/>
          <a:lstStyle/>
          <a:p>
            <a:fld id="{7F5CE407-6216-4202-80E4-A30DC2F709B2}" type="slidenum">
              <a:rPr lang="en-US" smtClean="0"/>
              <a:pPr/>
              <a:t>78</a:t>
            </a:fld>
            <a:endParaRPr lang="en-US" dirty="0"/>
          </a:p>
        </p:txBody>
      </p:sp>
      <p:pic>
        <p:nvPicPr>
          <p:cNvPr id="11" name="Content Placeholder 10">
            <a:extLst>
              <a:ext uri="{FF2B5EF4-FFF2-40B4-BE49-F238E27FC236}">
                <a16:creationId xmlns:a16="http://schemas.microsoft.com/office/drawing/2014/main" xmlns="" id="{BA5868BB-894A-BE48-9689-AE0092AAA1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21291"/>
            <a:ext cx="4114800" cy="5103034"/>
          </a:xfrm>
        </p:spPr>
      </p:pic>
      <p:pic>
        <p:nvPicPr>
          <p:cNvPr id="6" name="Content Placeholder 6">
            <a:extLst>
              <a:ext uri="{FF2B5EF4-FFF2-40B4-BE49-F238E27FC236}">
                <a16:creationId xmlns:a16="http://schemas.microsoft.com/office/drawing/2014/main" xmlns="" id="{EAC446F4-195E-2E44-8F1D-8C89E393D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984244"/>
            <a:ext cx="3110480" cy="4030741"/>
          </a:xfrm>
          <a:prstGeom prst="rect">
            <a:avLst/>
          </a:prstGeom>
          <a:ln>
            <a:solidFill>
              <a:schemeClr val="accent1"/>
            </a:solidFill>
          </a:ln>
        </p:spPr>
      </p:pic>
    </p:spTree>
    <p:extLst>
      <p:ext uri="{BB962C8B-B14F-4D97-AF65-F5344CB8AC3E}">
        <p14:creationId xmlns:p14="http://schemas.microsoft.com/office/powerpoint/2010/main" val="238785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67745-4310-2C4E-82A9-E3ADEC29EC4D}"/>
              </a:ext>
            </a:extLst>
          </p:cNvPr>
          <p:cNvSpPr>
            <a:spLocks noGrp="1"/>
          </p:cNvSpPr>
          <p:nvPr>
            <p:ph type="title"/>
          </p:nvPr>
        </p:nvSpPr>
        <p:spPr/>
        <p:txBody>
          <a:bodyPr/>
          <a:lstStyle/>
          <a:p>
            <a:pPr algn="ctr"/>
            <a:r>
              <a:rPr lang="en-US" sz="2800" b="1" dirty="0" err="1">
                <a:ln w="10541" cmpd="sng">
                  <a:solidFill>
                    <a:schemeClr val="accent1">
                      <a:shade val="88000"/>
                      <a:satMod val="110000"/>
                    </a:schemeClr>
                  </a:solidFill>
                  <a:prstDash val="solid"/>
                </a:ln>
              </a:rPr>
              <a:t>medicalmissions.com</a:t>
            </a:r>
            <a:r>
              <a:rPr lang="en-US" sz="2800" b="1" dirty="0">
                <a:ln w="10541" cmpd="sng">
                  <a:solidFill>
                    <a:schemeClr val="accent1">
                      <a:shade val="88000"/>
                      <a:satMod val="110000"/>
                    </a:schemeClr>
                  </a:solidFill>
                  <a:prstDash val="solid"/>
                </a:ln>
              </a:rPr>
              <a:t>/events/remedy-2018</a:t>
            </a:r>
            <a:endParaRPr lang="en-US" sz="4000" dirty="0"/>
          </a:p>
        </p:txBody>
      </p:sp>
      <p:pic>
        <p:nvPicPr>
          <p:cNvPr id="7" name="Content Placeholder 6">
            <a:extLst>
              <a:ext uri="{FF2B5EF4-FFF2-40B4-BE49-F238E27FC236}">
                <a16:creationId xmlns:a16="http://schemas.microsoft.com/office/drawing/2014/main" xmlns="" id="{D771F639-1071-DF44-AC28-55CF69CB21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71550"/>
            <a:ext cx="7543800" cy="4019173"/>
          </a:xfrm>
        </p:spPr>
      </p:pic>
      <p:sp>
        <p:nvSpPr>
          <p:cNvPr id="4" name="Slide Number Placeholder 3">
            <a:extLst>
              <a:ext uri="{FF2B5EF4-FFF2-40B4-BE49-F238E27FC236}">
                <a16:creationId xmlns:a16="http://schemas.microsoft.com/office/drawing/2014/main" xmlns="" id="{F10A83A9-8A71-0747-96DC-4DB9D1B4669C}"/>
              </a:ext>
            </a:extLst>
          </p:cNvPr>
          <p:cNvSpPr>
            <a:spLocks noGrp="1"/>
          </p:cNvSpPr>
          <p:nvPr>
            <p:ph type="sldNum" sz="quarter" idx="12"/>
          </p:nvPr>
        </p:nvSpPr>
        <p:spPr/>
        <p:txBody>
          <a:bodyPr/>
          <a:lstStyle/>
          <a:p>
            <a:fld id="{7F5CE407-6216-4202-80E4-A30DC2F709B2}" type="slidenum">
              <a:rPr lang="en-US" smtClean="0"/>
              <a:pPr/>
              <a:t>79</a:t>
            </a:fld>
            <a:endParaRPr lang="en-US" dirty="0"/>
          </a:p>
        </p:txBody>
      </p:sp>
      <p:sp>
        <p:nvSpPr>
          <p:cNvPr id="8" name="Rounded Rectangle 7">
            <a:extLst>
              <a:ext uri="{FF2B5EF4-FFF2-40B4-BE49-F238E27FC236}">
                <a16:creationId xmlns:a16="http://schemas.microsoft.com/office/drawing/2014/main" xmlns="" id="{6A343549-8909-EF4F-902C-3A2381F904D1}"/>
              </a:ext>
            </a:extLst>
          </p:cNvPr>
          <p:cNvSpPr/>
          <p:nvPr/>
        </p:nvSpPr>
        <p:spPr>
          <a:xfrm>
            <a:off x="6781800" y="4476750"/>
            <a:ext cx="914400" cy="457200"/>
          </a:xfrm>
          <a:prstGeom prst="roundRect">
            <a:avLst/>
          </a:prstGeom>
          <a:no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671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32A343-82A5-1348-A3A3-B276D64C622E}"/>
              </a:ext>
            </a:extLst>
          </p:cNvPr>
          <p:cNvSpPr>
            <a:spLocks noGrp="1"/>
          </p:cNvSpPr>
          <p:nvPr>
            <p:ph type="title"/>
          </p:nvPr>
        </p:nvSpPr>
        <p:spPr/>
        <p:txBody>
          <a:bodyPr/>
          <a:lstStyle/>
          <a:p>
            <a:r>
              <a:rPr lang="en-US" dirty="0"/>
              <a:t>Practices for Everyday Missionaries</a:t>
            </a:r>
          </a:p>
        </p:txBody>
      </p:sp>
      <p:sp>
        <p:nvSpPr>
          <p:cNvPr id="3" name="Content Placeholder 2">
            <a:extLst>
              <a:ext uri="{FF2B5EF4-FFF2-40B4-BE49-F238E27FC236}">
                <a16:creationId xmlns:a16="http://schemas.microsoft.com/office/drawing/2014/main" xmlns="" id="{96C87342-B304-5743-8AC6-562A3EDF2C02}"/>
              </a:ext>
            </a:extLst>
          </p:cNvPr>
          <p:cNvSpPr>
            <a:spLocks noGrp="1"/>
          </p:cNvSpPr>
          <p:nvPr>
            <p:ph idx="1"/>
          </p:nvPr>
        </p:nvSpPr>
        <p:spPr>
          <a:xfrm>
            <a:off x="304800" y="1123950"/>
            <a:ext cx="8577835" cy="3886200"/>
          </a:xfrm>
        </p:spPr>
        <p:txBody>
          <a:bodyPr>
            <a:normAutofit lnSpcReduction="10000"/>
          </a:bodyPr>
          <a:lstStyle/>
          <a:p>
            <a:pPr marL="514350" indent="-514350">
              <a:buFont typeface="+mj-lt"/>
              <a:buAutoNum type="arabicPeriod"/>
            </a:pPr>
            <a:r>
              <a:rPr lang="en-US" dirty="0"/>
              <a:t>Hear from Jesus</a:t>
            </a:r>
          </a:p>
          <a:p>
            <a:pPr marL="965200" lvl="1" indent="-514350">
              <a:buFont typeface="Arial" panose="020B0604020202020204" pitchFamily="34" charset="0"/>
              <a:buChar char="•"/>
            </a:pPr>
            <a:r>
              <a:rPr lang="en-US" dirty="0"/>
              <a:t>Pray without ceasing, in everything give thanks; for this is the will of God in Christ Jesus for you. (1 Thessalonians 5:16-18, NIV)</a:t>
            </a:r>
          </a:p>
          <a:p>
            <a:pPr marL="965200" lvl="1" indent="-514350">
              <a:buFont typeface="Arial" panose="020B0604020202020204" pitchFamily="34" charset="0"/>
              <a:buChar char="•"/>
            </a:pPr>
            <a:r>
              <a:rPr lang="en-US" dirty="0"/>
              <a:t>“I am the vine; you are the branches. If you remain in me and I in you, you will bear much fruit; apart from me you can do nothing.” (John 15:5, NIV)</a:t>
            </a:r>
          </a:p>
        </p:txBody>
      </p:sp>
      <p:sp>
        <p:nvSpPr>
          <p:cNvPr id="4" name="Slide Number Placeholder 3">
            <a:extLst>
              <a:ext uri="{FF2B5EF4-FFF2-40B4-BE49-F238E27FC236}">
                <a16:creationId xmlns:a16="http://schemas.microsoft.com/office/drawing/2014/main" xmlns="" id="{E87C6889-25E9-E547-BDAD-EC6109992031}"/>
              </a:ext>
            </a:extLst>
          </p:cNvPr>
          <p:cNvSpPr>
            <a:spLocks noGrp="1"/>
          </p:cNvSpPr>
          <p:nvPr>
            <p:ph type="sldNum" sz="quarter" idx="12"/>
          </p:nvPr>
        </p:nvSpPr>
        <p:spPr/>
        <p:txBody>
          <a:bodyPr/>
          <a:lstStyle/>
          <a:p>
            <a:fld id="{7F5CE407-6216-4202-80E4-A30DC2F709B2}" type="slidenum">
              <a:rPr lang="en-US" smtClean="0"/>
              <a:pPr/>
              <a:t>8</a:t>
            </a:fld>
            <a:endParaRPr lang="en-US" dirty="0"/>
          </a:p>
        </p:txBody>
      </p:sp>
    </p:spTree>
    <p:extLst>
      <p:ext uri="{BB962C8B-B14F-4D97-AF65-F5344CB8AC3E}">
        <p14:creationId xmlns:p14="http://schemas.microsoft.com/office/powerpoint/2010/main" val="21723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67745-4310-2C4E-82A9-E3ADEC29EC4D}"/>
              </a:ext>
            </a:extLst>
          </p:cNvPr>
          <p:cNvSpPr>
            <a:spLocks noGrp="1"/>
          </p:cNvSpPr>
          <p:nvPr>
            <p:ph type="title"/>
          </p:nvPr>
        </p:nvSpPr>
        <p:spPr/>
        <p:txBody>
          <a:bodyPr/>
          <a:lstStyle/>
          <a:p>
            <a:pPr algn="ctr"/>
            <a:r>
              <a:rPr lang="en-US" sz="2800" b="1" dirty="0" err="1">
                <a:ln w="10541" cmpd="sng">
                  <a:solidFill>
                    <a:schemeClr val="accent1">
                      <a:shade val="88000"/>
                      <a:satMod val="110000"/>
                    </a:schemeClr>
                  </a:solidFill>
                  <a:prstDash val="solid"/>
                </a:ln>
              </a:rPr>
              <a:t>medicalmissions.com</a:t>
            </a:r>
            <a:r>
              <a:rPr lang="en-US" sz="2800" b="1" dirty="0">
                <a:ln w="10541" cmpd="sng">
                  <a:solidFill>
                    <a:schemeClr val="accent1">
                      <a:shade val="88000"/>
                      <a:satMod val="110000"/>
                    </a:schemeClr>
                  </a:solidFill>
                  <a:prstDash val="solid"/>
                </a:ln>
              </a:rPr>
              <a:t>/events/remedy-2018/downloads</a:t>
            </a:r>
            <a:endParaRPr lang="en-US" sz="4000" dirty="0"/>
          </a:p>
        </p:txBody>
      </p:sp>
      <p:sp>
        <p:nvSpPr>
          <p:cNvPr id="4" name="Slide Number Placeholder 3">
            <a:extLst>
              <a:ext uri="{FF2B5EF4-FFF2-40B4-BE49-F238E27FC236}">
                <a16:creationId xmlns:a16="http://schemas.microsoft.com/office/drawing/2014/main" xmlns="" id="{F10A83A9-8A71-0747-96DC-4DB9D1B4669C}"/>
              </a:ext>
            </a:extLst>
          </p:cNvPr>
          <p:cNvSpPr>
            <a:spLocks noGrp="1"/>
          </p:cNvSpPr>
          <p:nvPr>
            <p:ph type="sldNum" sz="quarter" idx="12"/>
          </p:nvPr>
        </p:nvSpPr>
        <p:spPr/>
        <p:txBody>
          <a:bodyPr/>
          <a:lstStyle/>
          <a:p>
            <a:fld id="{7F5CE407-6216-4202-80E4-A30DC2F709B2}" type="slidenum">
              <a:rPr lang="en-US" smtClean="0"/>
              <a:pPr/>
              <a:t>80</a:t>
            </a:fld>
            <a:endParaRPr lang="en-US" dirty="0"/>
          </a:p>
        </p:txBody>
      </p:sp>
      <p:pic>
        <p:nvPicPr>
          <p:cNvPr id="9" name="Picture 8">
            <a:extLst>
              <a:ext uri="{FF2B5EF4-FFF2-40B4-BE49-F238E27FC236}">
                <a16:creationId xmlns:a16="http://schemas.microsoft.com/office/drawing/2014/main" xmlns="" id="{5A8134D7-944C-1A42-8CCF-E25157E79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869" y="897122"/>
            <a:ext cx="6737531" cy="4113028"/>
          </a:xfrm>
          <a:prstGeom prst="rect">
            <a:avLst/>
          </a:prstGeom>
          <a:ln>
            <a:solidFill>
              <a:schemeClr val="tx1"/>
            </a:solidFill>
          </a:ln>
        </p:spPr>
      </p:pic>
      <p:sp>
        <p:nvSpPr>
          <p:cNvPr id="13" name="Rounded Rectangle 12">
            <a:extLst>
              <a:ext uri="{FF2B5EF4-FFF2-40B4-BE49-F238E27FC236}">
                <a16:creationId xmlns:a16="http://schemas.microsoft.com/office/drawing/2014/main" xmlns="" id="{FC449B3A-853C-174A-9E8D-B65CCCED1286}"/>
              </a:ext>
            </a:extLst>
          </p:cNvPr>
          <p:cNvSpPr/>
          <p:nvPr/>
        </p:nvSpPr>
        <p:spPr>
          <a:xfrm>
            <a:off x="6172200" y="1504950"/>
            <a:ext cx="1524000" cy="1447800"/>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xmlns="" id="{CFCD7189-58EF-BA45-8303-B0BA5D4A64FB}"/>
              </a:ext>
            </a:extLst>
          </p:cNvPr>
          <p:cNvSpPr/>
          <p:nvPr/>
        </p:nvSpPr>
        <p:spPr>
          <a:xfrm>
            <a:off x="4572000" y="1504950"/>
            <a:ext cx="1524000" cy="1447800"/>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xmlns="" id="{C83F233B-2D20-4E47-B3F2-804139663994}"/>
              </a:ext>
            </a:extLst>
          </p:cNvPr>
          <p:cNvSpPr/>
          <p:nvPr/>
        </p:nvSpPr>
        <p:spPr>
          <a:xfrm>
            <a:off x="1219200" y="3638550"/>
            <a:ext cx="1524000" cy="1295400"/>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98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32A343-82A5-1348-A3A3-B276D64C622E}"/>
              </a:ext>
            </a:extLst>
          </p:cNvPr>
          <p:cNvSpPr>
            <a:spLocks noGrp="1"/>
          </p:cNvSpPr>
          <p:nvPr>
            <p:ph type="title"/>
          </p:nvPr>
        </p:nvSpPr>
        <p:spPr/>
        <p:txBody>
          <a:bodyPr/>
          <a:lstStyle/>
          <a:p>
            <a:r>
              <a:rPr lang="en-US" dirty="0"/>
              <a:t>Practices for Everyday Missionaries</a:t>
            </a:r>
          </a:p>
        </p:txBody>
      </p:sp>
      <p:sp>
        <p:nvSpPr>
          <p:cNvPr id="3" name="Content Placeholder 2">
            <a:extLst>
              <a:ext uri="{FF2B5EF4-FFF2-40B4-BE49-F238E27FC236}">
                <a16:creationId xmlns:a16="http://schemas.microsoft.com/office/drawing/2014/main" xmlns="" id="{96C87342-B304-5743-8AC6-562A3EDF2C02}"/>
              </a:ext>
            </a:extLst>
          </p:cNvPr>
          <p:cNvSpPr>
            <a:spLocks noGrp="1"/>
          </p:cNvSpPr>
          <p:nvPr>
            <p:ph idx="1"/>
          </p:nvPr>
        </p:nvSpPr>
        <p:spPr>
          <a:xfrm>
            <a:off x="304800" y="1123950"/>
            <a:ext cx="8577835" cy="4572000"/>
          </a:xfrm>
        </p:spPr>
        <p:txBody>
          <a:bodyPr>
            <a:normAutofit/>
          </a:bodyPr>
          <a:lstStyle/>
          <a:p>
            <a:pPr marL="514350" indent="-514350">
              <a:buFont typeface="+mj-lt"/>
              <a:buAutoNum type="arabicPeriod" startAt="2"/>
            </a:pPr>
            <a:r>
              <a:rPr lang="en-US" dirty="0"/>
              <a:t>Seek first the Kingdom of God</a:t>
            </a:r>
          </a:p>
          <a:p>
            <a:pPr marL="965200" lvl="1" indent="-514350">
              <a:buFont typeface="Arial" panose="020B0604020202020204" pitchFamily="34" charset="0"/>
              <a:buChar char="•"/>
            </a:pPr>
            <a:r>
              <a:rPr lang="en-US" dirty="0"/>
              <a:t>The practice of seeking first the Kingdom of God is simply being on the lookout for what God is already showing us every day in the midst of our daily routines.</a:t>
            </a:r>
          </a:p>
          <a:p>
            <a:pPr marL="965200" lvl="1" indent="-514350">
              <a:buFont typeface="Arial" panose="020B0604020202020204" pitchFamily="34" charset="0"/>
              <a:buChar char="•"/>
            </a:pPr>
            <a:r>
              <a:rPr lang="en-US" dirty="0"/>
              <a:t>But seek first his kingdom and his righteousness, and all these things will be given to you as well. (Matthew 6:33, NIV)</a:t>
            </a:r>
          </a:p>
        </p:txBody>
      </p:sp>
      <p:sp>
        <p:nvSpPr>
          <p:cNvPr id="4" name="Slide Number Placeholder 3">
            <a:extLst>
              <a:ext uri="{FF2B5EF4-FFF2-40B4-BE49-F238E27FC236}">
                <a16:creationId xmlns:a16="http://schemas.microsoft.com/office/drawing/2014/main" xmlns="" id="{E87C6889-25E9-E547-BDAD-EC6109992031}"/>
              </a:ext>
            </a:extLst>
          </p:cNvPr>
          <p:cNvSpPr>
            <a:spLocks noGrp="1"/>
          </p:cNvSpPr>
          <p:nvPr>
            <p:ph type="sldNum" sz="quarter" idx="12"/>
          </p:nvPr>
        </p:nvSpPr>
        <p:spPr/>
        <p:txBody>
          <a:bodyPr/>
          <a:lstStyle/>
          <a:p>
            <a:fld id="{7F5CE407-6216-4202-80E4-A30DC2F709B2}" type="slidenum">
              <a:rPr lang="en-US" smtClean="0"/>
              <a:pPr/>
              <a:t>9</a:t>
            </a:fld>
            <a:endParaRPr lang="en-US" dirty="0"/>
          </a:p>
        </p:txBody>
      </p:sp>
    </p:spTree>
    <p:extLst>
      <p:ext uri="{BB962C8B-B14F-4D97-AF65-F5344CB8AC3E}">
        <p14:creationId xmlns:p14="http://schemas.microsoft.com/office/powerpoint/2010/main" val="210636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42641</TotalTime>
  <Words>4118</Words>
  <Application>Microsoft Office PowerPoint</Application>
  <PresentationFormat>On-screen Show (16:9)</PresentationFormat>
  <Paragraphs>403</Paragraphs>
  <Slides>80</Slides>
  <Notes>9</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Inkwell</vt:lpstr>
      <vt:lpstr>How to Effectively  Share Our Faith  While Providing Healthcare</vt:lpstr>
      <vt:lpstr>CME Disclosure</vt:lpstr>
      <vt:lpstr>CME Objectives</vt:lpstr>
      <vt:lpstr>Acknowledgement</vt:lpstr>
      <vt:lpstr>Acknowledgement</vt:lpstr>
      <vt:lpstr>Becoming an Everyday Missionary</vt:lpstr>
      <vt:lpstr>Practices for Everyday Missionaries</vt:lpstr>
      <vt:lpstr>Practices for Everyday Missionaries</vt:lpstr>
      <vt:lpstr>Practices for Everyday Missionaries</vt:lpstr>
      <vt:lpstr>Practices for Everyday Missionaries</vt:lpstr>
      <vt:lpstr>Practices for Everyday Missionaries</vt:lpstr>
      <vt:lpstr>Practices for Everyday Missionaries</vt:lpstr>
      <vt:lpstr>Practices for Everyday Missionaries</vt:lpstr>
      <vt:lpstr>Practices for Everyday Missionaries</vt:lpstr>
      <vt:lpstr>Everyday Healthcare Missionaries</vt:lpstr>
      <vt:lpstr>Everyday Healthcare Missionaries</vt:lpstr>
      <vt:lpstr>Everyday Healthcare Missionaries</vt:lpstr>
      <vt:lpstr>PowerPoint Presentation</vt:lpstr>
      <vt:lpstr>1) Hear from Jesus</vt:lpstr>
      <vt:lpstr>1) Hear from Jesus</vt:lpstr>
      <vt:lpstr>2) Seek first the Kingdom of God</vt:lpstr>
      <vt:lpstr>2) Seek first the Kingdom of God</vt:lpstr>
      <vt:lpstr>Spiritual Assessment</vt:lpstr>
      <vt:lpstr>Spiritual Assessment</vt:lpstr>
      <vt:lpstr>Spiritual Assessment</vt:lpstr>
      <vt:lpstr>Spiritual Assessment</vt:lpstr>
      <vt:lpstr>Basic Spiritual Assessment</vt:lpstr>
      <vt:lpstr>Basic Spiritual Assessment</vt:lpstr>
      <vt:lpstr>Basic Spiritual Assessment</vt:lpstr>
      <vt:lpstr>Basic Spiritual Assessment</vt:lpstr>
      <vt:lpstr>Basic Spiritual Assessment</vt:lpstr>
      <vt:lpstr>Advanced Spiritual Assessment</vt:lpstr>
      <vt:lpstr>3) Hang with and talk to people</vt:lpstr>
      <vt:lpstr>PowerPoint Presentation</vt:lpstr>
      <vt:lpstr>A Word of Caution</vt:lpstr>
      <vt:lpstr>A Word of Caution</vt:lpstr>
      <vt:lpstr>A Word of Caution</vt:lpstr>
      <vt:lpstr>A Word of Caution</vt:lpstr>
      <vt:lpstr>4) Do good</vt:lpstr>
      <vt:lpstr>4) Do good</vt:lpstr>
      <vt:lpstr>4) Do good – Matthew 5:13, NIV</vt:lpstr>
      <vt:lpstr>4) Do good – Matthew 5:14-16, NIV</vt:lpstr>
      <vt:lpstr>4) Do good</vt:lpstr>
      <vt:lpstr>4) Do good</vt:lpstr>
      <vt:lpstr>4) Do good</vt:lpstr>
      <vt:lpstr>4) Do good</vt:lpstr>
      <vt:lpstr>4) Do good</vt:lpstr>
      <vt:lpstr>4) Do good</vt:lpstr>
      <vt:lpstr>4) Do good</vt:lpstr>
      <vt:lpstr>4) Do good</vt:lpstr>
      <vt:lpstr>4) Do good</vt:lpstr>
      <vt:lpstr>5) Minister through prayer</vt:lpstr>
      <vt:lpstr>5) Minister through prayer</vt:lpstr>
      <vt:lpstr>5) Minister through prayer</vt:lpstr>
      <vt:lpstr>5) Minister through prayer</vt:lpstr>
      <vt:lpstr>5) Minister through prayer</vt:lpstr>
      <vt:lpstr>5) Minister through prayer</vt:lpstr>
      <vt:lpstr>5) Minister through prayer</vt:lpstr>
      <vt:lpstr>5) Minister through prayer</vt:lpstr>
      <vt:lpstr>Everyday Healthcare Missionaries</vt:lpstr>
      <vt:lpstr>Everyday Healthcare Missionaries</vt:lpstr>
      <vt:lpstr>Everyday Healthcare Missionaries</vt:lpstr>
      <vt:lpstr>Everyday Healthcare Missionaries</vt:lpstr>
      <vt:lpstr>Everyday Healthcare Missionaries</vt:lpstr>
      <vt:lpstr>Everyday Missional Community</vt:lpstr>
      <vt:lpstr>Basic Missional Community</vt:lpstr>
      <vt:lpstr>Basic Missional Community</vt:lpstr>
      <vt:lpstr>Basic Missional Community</vt:lpstr>
      <vt:lpstr>Basic Missional Community</vt:lpstr>
      <vt:lpstr>Advanced Missional Community</vt:lpstr>
      <vt:lpstr>Advanced Missional Community</vt:lpstr>
      <vt:lpstr>Advanced Missional Community</vt:lpstr>
      <vt:lpstr>Advanced Missional Community</vt:lpstr>
      <vt:lpstr>Conclusion</vt:lpstr>
      <vt:lpstr>Conclusion</vt:lpstr>
      <vt:lpstr>Conclusion</vt:lpstr>
      <vt:lpstr>Conclusion</vt:lpstr>
      <vt:lpstr>Where to find?</vt:lpstr>
      <vt:lpstr>medicalmissions.com/events/remedy-2018</vt:lpstr>
      <vt:lpstr>medicalmissions.com/events/remedy-2018/downloads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Mandi L. Mooney</dc:creator>
  <cp:lastModifiedBy>Melinda Mitchell</cp:lastModifiedBy>
  <cp:revision>762</cp:revision>
  <dcterms:created xsi:type="dcterms:W3CDTF">2013-07-09T19:22:17Z</dcterms:created>
  <dcterms:modified xsi:type="dcterms:W3CDTF">2018-03-23T18:27:44Z</dcterms:modified>
</cp:coreProperties>
</file>