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3" r:id="rId18"/>
    <p:sldId id="271" r:id="rId19"/>
    <p:sldId id="272" r:id="rId20"/>
    <p:sldId id="275" r:id="rId21"/>
    <p:sldId id="276" r:id="rId22"/>
    <p:sldId id="273" r:id="rId23"/>
    <p:sldId id="274" r:id="rId24"/>
    <p:sldId id="277" r:id="rId25"/>
    <p:sldId id="279" r:id="rId26"/>
    <p:sldId id="281" r:id="rId27"/>
    <p:sldId id="282" r:id="rId28"/>
    <p:sldId id="280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2C664-2A44-4770-B77D-6345DB1D6E7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28908-C908-4787-870D-DBB7F73A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Micronesia – State of Yap 5000 of 6700 people were infected</a:t>
            </a:r>
          </a:p>
          <a:p>
            <a:r>
              <a:rPr lang="en-US" dirty="0" smtClean="0"/>
              <a:t>French Polynesia</a:t>
            </a:r>
            <a:r>
              <a:rPr lang="en-US" baseline="0" dirty="0" smtClean="0"/>
              <a:t> – first cases of </a:t>
            </a:r>
            <a:r>
              <a:rPr lang="en-US" baseline="0" dirty="0" err="1" smtClean="0"/>
              <a:t>Guillian</a:t>
            </a:r>
            <a:r>
              <a:rPr lang="en-US" baseline="0" dirty="0" smtClean="0"/>
              <a:t> Barre syndrome associated with </a:t>
            </a:r>
            <a:r>
              <a:rPr lang="en-US" baseline="0" dirty="0" err="1" smtClean="0"/>
              <a:t>Zika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to also be transmitted through</a:t>
            </a:r>
            <a:r>
              <a:rPr lang="en-US" baseline="0" dirty="0" smtClean="0"/>
              <a:t> blood transfusions, monkey bites and laboratory exposure</a:t>
            </a:r>
          </a:p>
          <a:p>
            <a:r>
              <a:rPr lang="en-US" baseline="0" dirty="0" smtClean="0"/>
              <a:t>One documented case of a volunteer being infected after a subcutaneous injection of infected mouse brain suspension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high as 80% of patients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Zika</a:t>
            </a:r>
            <a:r>
              <a:rPr lang="en-US" baseline="0" dirty="0" smtClean="0"/>
              <a:t> have no symptoms</a:t>
            </a:r>
          </a:p>
          <a:p>
            <a:r>
              <a:rPr lang="en-US" baseline="0" dirty="0" smtClean="0"/>
              <a:t>Symptoms generally last less than 7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Abnormalities in up to 30% of pregnant</a:t>
            </a:r>
            <a:r>
              <a:rPr lang="en-US" baseline="0" dirty="0" smtClean="0"/>
              <a:t> women with </a:t>
            </a:r>
            <a:r>
              <a:rPr lang="en-US" baseline="0" dirty="0" err="1" smtClean="0"/>
              <a:t>Zika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to avoid ASA and NSAIDs until Dengue</a:t>
            </a:r>
            <a:r>
              <a:rPr lang="en-US" baseline="0" dirty="0" smtClean="0"/>
              <a:t> is ruled out to reduce risk of hemorrhage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3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Mosquitoes that are dependent on tetracycline for survival or mosquitoes</a:t>
            </a:r>
            <a:r>
              <a:rPr lang="en-US" baseline="0" dirty="0" smtClean="0"/>
              <a:t> that lead to nonviable </a:t>
            </a:r>
            <a:r>
              <a:rPr lang="en-US" baseline="0" dirty="0" err="1" smtClean="0"/>
              <a:t>offsptring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for a </a:t>
            </a:r>
            <a:r>
              <a:rPr lang="en-US" dirty="0" err="1" smtClean="0"/>
              <a:t>broadspectrum</a:t>
            </a:r>
            <a:r>
              <a:rPr lang="en-US" dirty="0" smtClean="0"/>
              <a:t> antiviral against many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flaviviruses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8908-C908-4787-870D-DBB7F73A1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8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742" y="465671"/>
            <a:ext cx="9440034" cy="182880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Zika</a:t>
            </a:r>
            <a:r>
              <a:rPr lang="en-US" dirty="0" smtClean="0"/>
              <a:t> Virus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" y="5457790"/>
            <a:ext cx="3393832" cy="888861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16669" y="2967970"/>
            <a:ext cx="9440034" cy="2420952"/>
          </a:xfrm>
        </p:spPr>
        <p:txBody>
          <a:bodyPr>
            <a:normAutofit/>
          </a:bodyPr>
          <a:lstStyle/>
          <a:p>
            <a:r>
              <a:rPr lang="en-US" dirty="0" smtClean="0"/>
              <a:t>Charles Mosler, </a:t>
            </a:r>
            <a:r>
              <a:rPr lang="en-US" dirty="0" err="1" smtClean="0"/>
              <a:t>PharmD</a:t>
            </a:r>
            <a:r>
              <a:rPr lang="en-US" dirty="0" smtClean="0"/>
              <a:t>, CGP, FASCP</a:t>
            </a:r>
          </a:p>
          <a:p>
            <a:r>
              <a:rPr lang="en-US" dirty="0" smtClean="0"/>
              <a:t>Associate Professor of Pharmacy Practice</a:t>
            </a:r>
          </a:p>
          <a:p>
            <a:r>
              <a:rPr lang="en-US" dirty="0" smtClean="0"/>
              <a:t>The University of Findlay</a:t>
            </a:r>
          </a:p>
          <a:p>
            <a:r>
              <a:rPr lang="en-US" dirty="0" smtClean="0"/>
              <a:t>Global Missions Health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439319"/>
            <a:ext cx="12005888" cy="5207554"/>
          </a:xfrm>
        </p:spPr>
      </p:pic>
      <p:sp>
        <p:nvSpPr>
          <p:cNvPr id="5" name="TextBox 4"/>
          <p:cNvSpPr txBox="1"/>
          <p:nvPr/>
        </p:nvSpPr>
        <p:spPr>
          <a:xfrm>
            <a:off x="720282" y="6273091"/>
            <a:ext cx="2288554" cy="38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www.cdc.gov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4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Mother to Child</a:t>
            </a:r>
          </a:p>
          <a:p>
            <a:pPr lvl="1"/>
            <a:r>
              <a:rPr lang="en-US" sz="2600" dirty="0" smtClean="0"/>
              <a:t>During pregnancy or time of birth</a:t>
            </a:r>
          </a:p>
          <a:p>
            <a:pPr lvl="1"/>
            <a:r>
              <a:rPr lang="en-US" sz="2600" dirty="0" smtClean="0"/>
              <a:t>No reports of </a:t>
            </a:r>
            <a:r>
              <a:rPr lang="en-US" sz="2600" dirty="0" err="1" smtClean="0"/>
              <a:t>Zika</a:t>
            </a:r>
            <a:r>
              <a:rPr lang="en-US" sz="2600" dirty="0" smtClean="0"/>
              <a:t> transmission through breastfeeding</a:t>
            </a:r>
          </a:p>
          <a:p>
            <a:r>
              <a:rPr lang="en-US" sz="2800" dirty="0" smtClean="0"/>
              <a:t>Sex</a:t>
            </a:r>
          </a:p>
          <a:p>
            <a:pPr lvl="1"/>
            <a:r>
              <a:rPr lang="en-US" sz="2600" dirty="0" smtClean="0"/>
              <a:t>Passed from partner to partner prior to symptoms, while symptomatic or after symptoms end</a:t>
            </a:r>
          </a:p>
          <a:p>
            <a:pPr lvl="1"/>
            <a:r>
              <a:rPr lang="en-US" sz="2600" dirty="0" smtClean="0"/>
              <a:t>Unknown how long can last in semen or vaginal fluids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150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58134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Many are asymptomatic </a:t>
            </a:r>
          </a:p>
          <a:p>
            <a:r>
              <a:rPr lang="en-US" sz="2800" dirty="0" smtClean="0"/>
              <a:t>Common symptoms:</a:t>
            </a:r>
          </a:p>
          <a:p>
            <a:pPr lvl="1"/>
            <a:r>
              <a:rPr lang="en-US" sz="2600" dirty="0" smtClean="0"/>
              <a:t>Maculopapular rash (90%)</a:t>
            </a:r>
          </a:p>
          <a:p>
            <a:pPr lvl="1"/>
            <a:r>
              <a:rPr lang="en-US" sz="2600" dirty="0" smtClean="0"/>
              <a:t>Arthralgia (65%)</a:t>
            </a:r>
          </a:p>
          <a:p>
            <a:pPr lvl="1"/>
            <a:r>
              <a:rPr lang="en-US" sz="2600" dirty="0"/>
              <a:t>Fever (65</a:t>
            </a:r>
            <a:r>
              <a:rPr lang="en-US" sz="2600" dirty="0" smtClean="0"/>
              <a:t>%)</a:t>
            </a:r>
          </a:p>
          <a:p>
            <a:pPr lvl="1"/>
            <a:r>
              <a:rPr lang="en-US" sz="2600" dirty="0" smtClean="0"/>
              <a:t>Conjunctivitis (55%)</a:t>
            </a:r>
          </a:p>
          <a:p>
            <a:pPr lvl="1"/>
            <a:r>
              <a:rPr lang="en-US" sz="2600" dirty="0" smtClean="0"/>
              <a:t>Myalgia (50%)</a:t>
            </a:r>
          </a:p>
          <a:p>
            <a:pPr lvl="1"/>
            <a:r>
              <a:rPr lang="en-US" sz="2600" dirty="0" smtClean="0"/>
              <a:t>Headache (45%)</a:t>
            </a:r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pPr marL="450000" lvl="1" indent="0">
              <a:buNone/>
            </a:pPr>
            <a:endParaRPr lang="en-US" sz="2600" dirty="0" smtClean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486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471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Rare Symptoms:</a:t>
            </a:r>
          </a:p>
          <a:p>
            <a:pPr lvl="1"/>
            <a:r>
              <a:rPr lang="en-US" sz="2600" dirty="0" err="1" smtClean="0"/>
              <a:t>Guillian-Barré</a:t>
            </a:r>
            <a:r>
              <a:rPr lang="en-US" sz="2600" dirty="0" smtClean="0"/>
              <a:t> syndrome</a:t>
            </a:r>
          </a:p>
          <a:p>
            <a:pPr lvl="1"/>
            <a:r>
              <a:rPr lang="en-US" sz="2600" dirty="0" smtClean="0"/>
              <a:t>Microcephaly</a:t>
            </a:r>
          </a:p>
          <a:p>
            <a:pPr lvl="1"/>
            <a:r>
              <a:rPr lang="en-US" sz="2600" dirty="0" smtClean="0"/>
              <a:t>Other fetal brain defects	</a:t>
            </a:r>
          </a:p>
          <a:p>
            <a:pPr lvl="2"/>
            <a:r>
              <a:rPr lang="en-US" sz="2400" dirty="0" smtClean="0"/>
              <a:t>Vision abnormalities</a:t>
            </a:r>
          </a:p>
          <a:p>
            <a:pPr lvl="2"/>
            <a:r>
              <a:rPr lang="en-US" sz="2400" dirty="0" smtClean="0"/>
              <a:t>Seizures</a:t>
            </a:r>
          </a:p>
          <a:p>
            <a:pPr lvl="2"/>
            <a:r>
              <a:rPr lang="en-US" sz="2400" dirty="0" smtClean="0"/>
              <a:t>Hearing abnormalities</a:t>
            </a:r>
          </a:p>
          <a:p>
            <a:pPr lvl="2"/>
            <a:r>
              <a:rPr lang="en-US" sz="2400" dirty="0" smtClean="0"/>
              <a:t>Slow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2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Microcephaly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00" y="1580050"/>
            <a:ext cx="8065607" cy="4643295"/>
          </a:xfrm>
        </p:spPr>
      </p:pic>
      <p:sp>
        <p:nvSpPr>
          <p:cNvPr id="5" name="TextBox 4"/>
          <p:cNvSpPr txBox="1"/>
          <p:nvPr/>
        </p:nvSpPr>
        <p:spPr>
          <a:xfrm>
            <a:off x="720282" y="6273091"/>
            <a:ext cx="2288554" cy="38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www.cdc.gov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largely unknown what the risk is but it is now thought that </a:t>
            </a:r>
            <a:r>
              <a:rPr lang="en-US" sz="2800" dirty="0" err="1" smtClean="0"/>
              <a:t>Zika</a:t>
            </a:r>
            <a:r>
              <a:rPr lang="en-US" sz="2800" dirty="0" smtClean="0"/>
              <a:t> is at least partially responsible for many of the increased cases of microcephaly in countries afflicted with </a:t>
            </a:r>
            <a:r>
              <a:rPr lang="en-US" sz="2800" dirty="0" err="1" smtClean="0"/>
              <a:t>Zika</a:t>
            </a:r>
            <a:endParaRPr lang="en-US" sz="2800" dirty="0" smtClean="0"/>
          </a:p>
          <a:p>
            <a:r>
              <a:rPr lang="en-US" sz="2800" dirty="0" smtClean="0"/>
              <a:t>For some reason much higher percentage of microcephaly in Brazil </a:t>
            </a:r>
          </a:p>
          <a:p>
            <a:r>
              <a:rPr lang="en-US" sz="2800" dirty="0" smtClean="0"/>
              <a:t>Much is still unknown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5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Flavivirus</a:t>
            </a:r>
            <a:r>
              <a:rPr lang="en-US" dirty="0" smtClean="0"/>
              <a:t> Symptoms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11188"/>
              </p:ext>
            </p:extLst>
          </p:nvPr>
        </p:nvGraphicFramePr>
        <p:xfrm>
          <a:off x="914400" y="1731963"/>
          <a:ext cx="10569240" cy="4520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310">
                  <a:extLst>
                    <a:ext uri="{9D8B030D-6E8A-4147-A177-3AD203B41FA5}">
                      <a16:colId xmlns:a16="http://schemas.microsoft.com/office/drawing/2014/main" val="2405797999"/>
                    </a:ext>
                  </a:extLst>
                </a:gridCol>
                <a:gridCol w="2642310">
                  <a:extLst>
                    <a:ext uri="{9D8B030D-6E8A-4147-A177-3AD203B41FA5}">
                      <a16:colId xmlns:a16="http://schemas.microsoft.com/office/drawing/2014/main" val="1759305001"/>
                    </a:ext>
                  </a:extLst>
                </a:gridCol>
                <a:gridCol w="2642310">
                  <a:extLst>
                    <a:ext uri="{9D8B030D-6E8A-4147-A177-3AD203B41FA5}">
                      <a16:colId xmlns:a16="http://schemas.microsoft.com/office/drawing/2014/main" val="250664196"/>
                    </a:ext>
                  </a:extLst>
                </a:gridCol>
                <a:gridCol w="2642310">
                  <a:extLst>
                    <a:ext uri="{9D8B030D-6E8A-4147-A177-3AD203B41FA5}">
                      <a16:colId xmlns:a16="http://schemas.microsoft.com/office/drawing/2014/main" val="1234283797"/>
                    </a:ext>
                  </a:extLst>
                </a:gridCol>
              </a:tblGrid>
              <a:tr h="51807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Chikungunya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4592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Symptoms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20-60%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990803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Fever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101F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&gt;101F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&gt;101F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69931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Headache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71524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014022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Conjunctivitis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4564"/>
                  </a:ext>
                </a:extLst>
              </a:tr>
              <a:tr h="5180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Muscle/Joint</a:t>
                      </a:r>
                      <a:r>
                        <a:rPr lang="en-US" b="1" baseline="0" dirty="0" smtClean="0"/>
                        <a:t> Pain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Mild/Severe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Severe/Moderate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77996"/>
                  </a:ext>
                </a:extLst>
              </a:tr>
              <a:tr h="8942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</a:t>
                      </a:r>
                      <a:r>
                        <a:rPr lang="en-US" baseline="0" dirty="0" smtClean="0"/>
                        <a:t> may take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Quite 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4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and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pregnant not recommended to travel to a location with known </a:t>
            </a:r>
            <a:r>
              <a:rPr lang="en-US" sz="2800" dirty="0" err="1" smtClean="0"/>
              <a:t>Zika</a:t>
            </a:r>
            <a:endParaRPr lang="en-US" sz="2800" dirty="0" smtClean="0"/>
          </a:p>
          <a:p>
            <a:r>
              <a:rPr lang="en-US" sz="2800" dirty="0" smtClean="0"/>
              <a:t>If pregnant and you or partner do travel to </a:t>
            </a:r>
            <a:r>
              <a:rPr lang="en-US" sz="2800" dirty="0" err="1" smtClean="0"/>
              <a:t>Zika</a:t>
            </a:r>
            <a:r>
              <a:rPr lang="en-US" sz="2800" dirty="0" smtClean="0"/>
              <a:t> location then recommended to use protection or abstain from sex</a:t>
            </a:r>
          </a:p>
          <a:p>
            <a:r>
              <a:rPr lang="en-US" sz="2800" dirty="0" smtClean="0"/>
              <a:t>If trying to become pregnant do not travel to a location with known </a:t>
            </a:r>
            <a:r>
              <a:rPr lang="en-US" sz="2800" dirty="0" err="1" smtClean="0"/>
              <a:t>Zika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16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differential that includes other </a:t>
            </a:r>
            <a:r>
              <a:rPr lang="en-US" sz="2800" dirty="0" err="1" smtClean="0"/>
              <a:t>flaviviruses</a:t>
            </a:r>
            <a:r>
              <a:rPr lang="en-US" sz="2800" dirty="0" smtClean="0"/>
              <a:t>, malaria, GAS, measles, rubella and others</a:t>
            </a:r>
          </a:p>
          <a:p>
            <a:r>
              <a:rPr lang="en-US" sz="2800" dirty="0" smtClean="0"/>
              <a:t>Preliminary diagnosis is largely based on symptoms and travel history/geographic location</a:t>
            </a:r>
          </a:p>
          <a:p>
            <a:r>
              <a:rPr lang="en-US" sz="2800" dirty="0" smtClean="0"/>
              <a:t>Confirmatory diagnosis is typically based on a RT-PCR analysis of serum or saliva as well as detection of IgM antibodies to </a:t>
            </a:r>
            <a:r>
              <a:rPr lang="en-US" sz="2800" dirty="0" err="1" smtClean="0"/>
              <a:t>Zika</a:t>
            </a:r>
            <a:r>
              <a:rPr lang="en-US" sz="2800" dirty="0" smtClean="0"/>
              <a:t> from an ELISA 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1147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antivirals are effective</a:t>
            </a:r>
          </a:p>
          <a:p>
            <a:r>
              <a:rPr lang="en-US" sz="2800" dirty="0" smtClean="0"/>
              <a:t>Symptomatic relief</a:t>
            </a:r>
          </a:p>
          <a:p>
            <a:pPr lvl="1"/>
            <a:r>
              <a:rPr lang="en-US" sz="2600" dirty="0" smtClean="0"/>
              <a:t>Rest</a:t>
            </a:r>
          </a:p>
          <a:p>
            <a:pPr lvl="1"/>
            <a:r>
              <a:rPr lang="en-US" sz="2600" dirty="0" smtClean="0"/>
              <a:t>Fluids</a:t>
            </a:r>
          </a:p>
          <a:p>
            <a:pPr lvl="1"/>
            <a:r>
              <a:rPr lang="en-US" sz="2600" dirty="0" smtClean="0"/>
              <a:t>Antipyretics</a:t>
            </a:r>
          </a:p>
          <a:p>
            <a:pPr lvl="1"/>
            <a:r>
              <a:rPr lang="en-US" sz="2600" dirty="0" smtClean="0"/>
              <a:t>Analgesics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594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  <a:defRPr/>
            </a:pPr>
            <a:endParaRPr lang="en-US" dirty="0" smtClean="0"/>
          </a:p>
          <a:p>
            <a:pPr indent="0">
              <a:buNone/>
              <a:defRPr/>
            </a:pPr>
            <a:r>
              <a:rPr lang="en-US" dirty="0" smtClean="0"/>
              <a:t>I </a:t>
            </a:r>
            <a:r>
              <a:rPr lang="en-US" dirty="0"/>
              <a:t>have no financial relationship to disclose.</a:t>
            </a:r>
          </a:p>
          <a:p>
            <a:pPr>
              <a:buNone/>
              <a:defRPr/>
            </a:pPr>
            <a:endParaRPr lang="en-US" dirty="0"/>
          </a:p>
          <a:p>
            <a:pPr indent="0">
              <a:buNone/>
              <a:defRPr/>
            </a:pPr>
            <a:r>
              <a:rPr lang="en-US" dirty="0"/>
              <a:t>I will not </a:t>
            </a:r>
            <a:r>
              <a:rPr lang="en-US" dirty="0" smtClean="0"/>
              <a:t>advocate for off-label </a:t>
            </a:r>
            <a:r>
              <a:rPr lang="en-US" dirty="0"/>
              <a:t>use </a:t>
            </a:r>
            <a:r>
              <a:rPr lang="en-US" dirty="0" smtClean="0"/>
              <a:t>and/or investigational </a:t>
            </a:r>
            <a:r>
              <a:rPr lang="en-US" dirty="0"/>
              <a:t>use in my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15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Avoid mosquito bites</a:t>
            </a:r>
          </a:p>
          <a:p>
            <a:pPr lvl="1"/>
            <a:r>
              <a:rPr lang="en-US" sz="2600" dirty="0" smtClean="0"/>
              <a:t>Insect repellant</a:t>
            </a:r>
          </a:p>
          <a:p>
            <a:pPr lvl="1"/>
            <a:r>
              <a:rPr lang="en-US" sz="2600" dirty="0" smtClean="0"/>
              <a:t>Long-sleeved shirts and pants</a:t>
            </a:r>
          </a:p>
          <a:p>
            <a:pPr lvl="1"/>
            <a:r>
              <a:rPr lang="en-US" sz="2600" dirty="0" smtClean="0"/>
              <a:t>Nets</a:t>
            </a:r>
          </a:p>
          <a:p>
            <a:pPr lvl="1"/>
            <a:r>
              <a:rPr lang="en-US" sz="2600" dirty="0" smtClean="0"/>
              <a:t>AC and/or screens</a:t>
            </a:r>
          </a:p>
          <a:p>
            <a:r>
              <a:rPr lang="en-US" sz="2800" dirty="0" smtClean="0"/>
              <a:t>Avoid unprotected sexual contact with partners at risk of </a:t>
            </a:r>
            <a:r>
              <a:rPr lang="en-US" sz="2800" dirty="0" err="1" smtClean="0"/>
              <a:t>Zika</a:t>
            </a:r>
            <a:endParaRPr lang="en-US" sz="2800" dirty="0" smtClean="0"/>
          </a:p>
          <a:p>
            <a:pPr lvl="1"/>
            <a:r>
              <a:rPr lang="en-US" sz="2600" dirty="0" smtClean="0"/>
              <a:t>6 months for men with or at risk of </a:t>
            </a:r>
            <a:r>
              <a:rPr lang="en-US" sz="2600" dirty="0" err="1" smtClean="0"/>
              <a:t>Zika</a:t>
            </a:r>
            <a:endParaRPr lang="en-US" sz="2600" dirty="0" smtClean="0"/>
          </a:p>
          <a:p>
            <a:pPr lvl="1"/>
            <a:r>
              <a:rPr lang="en-US" sz="2600" dirty="0" smtClean="0"/>
              <a:t>2 months for women with or at risk of </a:t>
            </a:r>
            <a:r>
              <a:rPr lang="en-US" sz="2600" dirty="0" err="1" smtClean="0"/>
              <a:t>Zika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6599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Elimination of breeding sites</a:t>
            </a:r>
          </a:p>
          <a:p>
            <a:r>
              <a:rPr lang="en-US" sz="2800" dirty="0" smtClean="0"/>
              <a:t>Use of </a:t>
            </a:r>
            <a:r>
              <a:rPr lang="en-US" sz="2800" dirty="0" err="1" smtClean="0"/>
              <a:t>larvicides</a:t>
            </a:r>
            <a:endParaRPr lang="en-US" sz="2800" dirty="0" smtClean="0"/>
          </a:p>
          <a:p>
            <a:r>
              <a:rPr lang="en-US" sz="2800" dirty="0" smtClean="0"/>
              <a:t>Use of insecticides</a:t>
            </a:r>
          </a:p>
          <a:p>
            <a:r>
              <a:rPr lang="en-US" sz="2800" dirty="0" smtClean="0"/>
              <a:t>Genetically modified mosquitoes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88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Nothing available at this time</a:t>
            </a:r>
          </a:p>
          <a:p>
            <a:r>
              <a:rPr lang="en-US" sz="2800" dirty="0" smtClean="0"/>
              <a:t>Early stage investigative trials</a:t>
            </a:r>
          </a:p>
          <a:p>
            <a:r>
              <a:rPr lang="en-US" sz="2800" dirty="0"/>
              <a:t>Licensed vaccine likely years away</a:t>
            </a:r>
          </a:p>
          <a:p>
            <a:r>
              <a:rPr lang="en-US" sz="2800" dirty="0" smtClean="0"/>
              <a:t>Fortunately there are existing vaccines for other </a:t>
            </a:r>
            <a:r>
              <a:rPr lang="en-US" sz="2800" dirty="0" err="1" smtClean="0"/>
              <a:t>flaviviruses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57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Antivirals</a:t>
            </a:r>
          </a:p>
          <a:p>
            <a:r>
              <a:rPr lang="en-US" sz="2800" dirty="0" smtClean="0"/>
              <a:t>Vaccines</a:t>
            </a:r>
          </a:p>
          <a:p>
            <a:r>
              <a:rPr lang="en-US" sz="2800" dirty="0" smtClean="0"/>
              <a:t>Mosquito control</a:t>
            </a:r>
          </a:p>
          <a:p>
            <a:r>
              <a:rPr lang="en-US" sz="2800" dirty="0" smtClean="0"/>
              <a:t>Effects of </a:t>
            </a:r>
            <a:r>
              <a:rPr lang="en-US" sz="2800" dirty="0" err="1" smtClean="0"/>
              <a:t>Zika</a:t>
            </a:r>
            <a:r>
              <a:rPr lang="en-US" sz="2800" dirty="0" smtClean="0"/>
              <a:t> in pregnancy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92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Likely to become endemic in this hemisphere</a:t>
            </a:r>
          </a:p>
          <a:p>
            <a:r>
              <a:rPr lang="en-US" sz="2800" dirty="0" smtClean="0"/>
              <a:t>Hard to tell; explosion of </a:t>
            </a:r>
            <a:r>
              <a:rPr lang="en-US" sz="2800" dirty="0" err="1" smtClean="0"/>
              <a:t>Zika</a:t>
            </a:r>
            <a:r>
              <a:rPr lang="en-US" sz="2800" dirty="0" smtClean="0"/>
              <a:t> in last couple years is somewhat unprecedented</a:t>
            </a:r>
          </a:p>
          <a:p>
            <a:r>
              <a:rPr lang="en-US" sz="2800" dirty="0" smtClean="0"/>
              <a:t>Largely depends on current research for vaccine and mosquito 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21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patient of yours and his wife are celebrating his retirement at age 65 by going on a trip to several Caribbean islands.  They are asking your opinion as to what they should take with them or do special to help prevent them from getting the </a:t>
            </a:r>
            <a:r>
              <a:rPr lang="en-US" sz="2800" dirty="0" err="1" smtClean="0"/>
              <a:t>Zika</a:t>
            </a:r>
            <a:r>
              <a:rPr lang="en-US" sz="2800" dirty="0" smtClean="0"/>
              <a:t> virus. What would you recommend?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575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patient of yours and her husband are celebrating their 10 year anniversary with a trip to the Dominican Republic.  She is really worried about getting pregnant and contracting </a:t>
            </a:r>
            <a:r>
              <a:rPr lang="en-US" sz="2800" dirty="0" err="1" smtClean="0"/>
              <a:t>Zika</a:t>
            </a:r>
            <a:r>
              <a:rPr lang="en-US" sz="2800" dirty="0" smtClean="0"/>
              <a:t> and is wondering what she should do.  What do you recommend?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38 year old male patient asks you if ibuprofen would be a good choice for him because he has an itchy rash, red eyes, a fever and muscle pain.  After talking to him you find out that he returned 3 days ago from a business trip to Brazil.  What do you recommend?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6100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Paixao</a:t>
            </a:r>
            <a:r>
              <a:rPr lang="en-US" sz="2400" dirty="0" smtClean="0"/>
              <a:t> ES, et al. History, epidemiology and clinical manifestations of </a:t>
            </a:r>
            <a:r>
              <a:rPr lang="en-US" sz="2400" dirty="0" err="1" smtClean="0"/>
              <a:t>Zika</a:t>
            </a:r>
            <a:r>
              <a:rPr lang="en-US" sz="2400" dirty="0" smtClean="0"/>
              <a:t>: a systematic review. Am J Public Health. 2016;106:606-612.</a:t>
            </a:r>
          </a:p>
          <a:p>
            <a:r>
              <a:rPr lang="en-US" sz="2400" dirty="0" smtClean="0"/>
              <a:t>Petersen LR, et al. </a:t>
            </a:r>
            <a:r>
              <a:rPr lang="en-US" sz="2400" dirty="0" err="1" smtClean="0"/>
              <a:t>Zika</a:t>
            </a:r>
            <a:r>
              <a:rPr lang="en-US" sz="2400" dirty="0" smtClean="0"/>
              <a:t> Virus. NEJM. 2016;374:1552-1563.</a:t>
            </a:r>
          </a:p>
          <a:p>
            <a:r>
              <a:rPr lang="en-US" sz="2400" dirty="0" err="1" smtClean="0"/>
              <a:t>Wikan</a:t>
            </a:r>
            <a:r>
              <a:rPr lang="en-US" sz="2400" dirty="0" smtClean="0"/>
              <a:t> N, et al. </a:t>
            </a:r>
            <a:r>
              <a:rPr lang="en-US" sz="2400" dirty="0" err="1" smtClean="0"/>
              <a:t>Zika</a:t>
            </a:r>
            <a:r>
              <a:rPr lang="en-US" sz="2400" dirty="0" smtClean="0"/>
              <a:t> virus: history of a newly emerging arbovirus. Lancet Infect Dis. 2016;16:e119-126.</a:t>
            </a:r>
            <a:endParaRPr lang="en-US" sz="2400" dirty="0"/>
          </a:p>
          <a:p>
            <a:r>
              <a:rPr lang="en-US" sz="2400" dirty="0" err="1" smtClean="0"/>
              <a:t>Zika</a:t>
            </a:r>
            <a:r>
              <a:rPr lang="en-US" sz="2400" dirty="0" smtClean="0"/>
              <a:t> </a:t>
            </a:r>
            <a:r>
              <a:rPr lang="en-US" sz="2400" dirty="0"/>
              <a:t>Virus, </a:t>
            </a:r>
            <a:r>
              <a:rPr lang="en-US" sz="2400" dirty="0" smtClean="0"/>
              <a:t>Centers for Disease Control, https</a:t>
            </a:r>
            <a:r>
              <a:rPr lang="en-US" sz="2400" dirty="0"/>
              <a:t>://www.cdc.gov/zika</a:t>
            </a:r>
            <a:r>
              <a:rPr lang="en-US" sz="2400" dirty="0" smtClean="0"/>
              <a:t>/. Accessed 10/18/2016.</a:t>
            </a:r>
          </a:p>
          <a:p>
            <a:r>
              <a:rPr lang="en-US" sz="2400" dirty="0" err="1" smtClean="0"/>
              <a:t>Zika</a:t>
            </a:r>
            <a:r>
              <a:rPr lang="en-US" sz="2400" dirty="0" smtClean="0"/>
              <a:t> Virus, World </a:t>
            </a:r>
            <a:r>
              <a:rPr lang="en-US" sz="2400" dirty="0"/>
              <a:t>Health Organization, http://www.who.int/topics/zika/en</a:t>
            </a:r>
            <a:r>
              <a:rPr lang="en-US" sz="2400" dirty="0" smtClean="0"/>
              <a:t>/. Accessed 10/18/2016.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09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72" y="337687"/>
            <a:ext cx="7989343" cy="5326228"/>
          </a:xfrm>
        </p:spPr>
      </p:pic>
    </p:spTree>
    <p:extLst>
      <p:ext uri="{BB962C8B-B14F-4D97-AF65-F5344CB8AC3E}">
        <p14:creationId xmlns:p14="http://schemas.microsoft.com/office/powerpoint/2010/main" val="226919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effectLst/>
              </a:rPr>
              <a:t>Describe transmission of </a:t>
            </a:r>
            <a:r>
              <a:rPr lang="en-US" sz="2800" dirty="0" err="1" smtClean="0">
                <a:effectLst/>
              </a:rPr>
              <a:t>Zika</a:t>
            </a:r>
            <a:endParaRPr lang="en-US" sz="2800" dirty="0" smtClean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Describe </a:t>
            </a:r>
            <a:r>
              <a:rPr lang="en-US" sz="2800" dirty="0">
                <a:effectLst/>
              </a:rPr>
              <a:t>the symptoms of a </a:t>
            </a:r>
            <a:r>
              <a:rPr lang="en-US" sz="2800" dirty="0" err="1" smtClean="0">
                <a:effectLst/>
              </a:rPr>
              <a:t>Zika</a:t>
            </a:r>
            <a:r>
              <a:rPr lang="en-US" sz="2800" dirty="0" smtClean="0">
                <a:effectLst/>
              </a:rPr>
              <a:t> patient</a:t>
            </a:r>
            <a:endParaRPr lang="en-US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Review the current treatment of </a:t>
            </a:r>
            <a:r>
              <a:rPr lang="en-US" sz="2800" dirty="0" err="1" smtClean="0">
                <a:effectLst/>
              </a:rPr>
              <a:t>Zika</a:t>
            </a:r>
            <a:endParaRPr lang="en-US" sz="2800" dirty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Discuss </a:t>
            </a:r>
            <a:r>
              <a:rPr lang="en-US" sz="2800" dirty="0">
                <a:effectLst/>
              </a:rPr>
              <a:t>current research on </a:t>
            </a:r>
            <a:r>
              <a:rPr lang="en-US" sz="2800" dirty="0" err="1">
                <a:effectLst/>
              </a:rPr>
              <a:t>Zika</a:t>
            </a:r>
            <a:r>
              <a:rPr lang="en-US" sz="2800" dirty="0">
                <a:effectLst/>
              </a:rPr>
              <a:t> treatments and </a:t>
            </a:r>
            <a:r>
              <a:rPr lang="en-US" sz="2800" dirty="0" smtClean="0">
                <a:effectLst/>
              </a:rPr>
              <a:t>vaccines</a:t>
            </a:r>
            <a:endParaRPr lang="en-US" sz="28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Compare and contrast other viruses with </a:t>
            </a:r>
            <a:r>
              <a:rPr lang="en-US" sz="2800" dirty="0" err="1" smtClean="0">
                <a:effectLst/>
              </a:rPr>
              <a:t>Zika</a:t>
            </a:r>
            <a:endParaRPr lang="en-US" sz="2800" dirty="0">
              <a:effectLst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Zika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discovered in 1947 in a macaque monkey in Uganda</a:t>
            </a:r>
          </a:p>
          <a:p>
            <a:r>
              <a:rPr lang="en-US" sz="2800" dirty="0" err="1" smtClean="0"/>
              <a:t>Zika</a:t>
            </a:r>
            <a:r>
              <a:rPr lang="en-US" sz="2800" dirty="0" smtClean="0"/>
              <a:t> is the name of the forest that the monkey was found in</a:t>
            </a:r>
          </a:p>
          <a:p>
            <a:r>
              <a:rPr lang="en-US" sz="2800" dirty="0" smtClean="0"/>
              <a:t>Researchers were actually trying to find Yellow Fever virus in that area </a:t>
            </a:r>
          </a:p>
          <a:p>
            <a:r>
              <a:rPr lang="en-US" sz="2800" dirty="0" smtClean="0"/>
              <a:t>No indication initially that </a:t>
            </a:r>
            <a:r>
              <a:rPr lang="en-US" sz="2800" dirty="0" err="1" smtClean="0"/>
              <a:t>Zika</a:t>
            </a:r>
            <a:r>
              <a:rPr lang="en-US" sz="2800" dirty="0" smtClean="0"/>
              <a:t> caused illness in humans</a:t>
            </a:r>
          </a:p>
          <a:p>
            <a:r>
              <a:rPr lang="en-US" sz="2800" dirty="0" smtClean="0"/>
              <a:t>For the next 68 years almost no one heard of </a:t>
            </a:r>
            <a:r>
              <a:rPr lang="en-US" sz="2800" dirty="0" err="1" smtClean="0"/>
              <a:t>Zika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0928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Zika</a:t>
            </a:r>
            <a:r>
              <a:rPr lang="en-US" sz="2800" dirty="0" smtClean="0"/>
              <a:t> is a single-stranded RNA </a:t>
            </a:r>
            <a:r>
              <a:rPr lang="en-US" sz="2800" dirty="0" err="1" smtClean="0"/>
              <a:t>Flavivirus</a:t>
            </a:r>
            <a:r>
              <a:rPr lang="en-US" sz="2800" dirty="0" smtClean="0"/>
              <a:t> similar to dengue, yellow fever, West Nile and others</a:t>
            </a:r>
          </a:p>
          <a:p>
            <a:r>
              <a:rPr lang="en-US" sz="2800" dirty="0" smtClean="0"/>
              <a:t>First known human infection of </a:t>
            </a:r>
            <a:r>
              <a:rPr lang="en-US" sz="2800" dirty="0" err="1" smtClean="0"/>
              <a:t>Zika</a:t>
            </a:r>
            <a:r>
              <a:rPr lang="en-US" sz="2800" dirty="0" smtClean="0"/>
              <a:t> was Nigeria in 1953</a:t>
            </a:r>
          </a:p>
          <a:p>
            <a:r>
              <a:rPr lang="en-US" sz="2800" dirty="0" smtClean="0"/>
              <a:t>From 1953 to 2007 there were only 13 known naturally acquired human cases of </a:t>
            </a:r>
            <a:r>
              <a:rPr lang="en-US" sz="2800" dirty="0" err="1" smtClean="0"/>
              <a:t>Zika</a:t>
            </a:r>
            <a:endParaRPr lang="en-US" sz="2800" dirty="0" smtClean="0"/>
          </a:p>
          <a:p>
            <a:r>
              <a:rPr lang="en-US" sz="2800" dirty="0" smtClean="0"/>
              <a:t>2007 there were almost 5000 cases of </a:t>
            </a:r>
            <a:r>
              <a:rPr lang="en-US" sz="2800" dirty="0" err="1" smtClean="0"/>
              <a:t>Zika</a:t>
            </a:r>
            <a:r>
              <a:rPr lang="en-US" sz="2800" dirty="0" smtClean="0"/>
              <a:t> in one state of Micronesia</a:t>
            </a:r>
          </a:p>
          <a:p>
            <a:r>
              <a:rPr lang="en-US" sz="2800" dirty="0" smtClean="0"/>
              <a:t>2013-14 estimated 32,000 in French Polynesia</a:t>
            </a:r>
          </a:p>
        </p:txBody>
      </p:sp>
    </p:spTree>
    <p:extLst>
      <p:ext uri="{BB962C8B-B14F-4D97-AF65-F5344CB8AC3E}">
        <p14:creationId xmlns:p14="http://schemas.microsoft.com/office/powerpoint/2010/main" val="323909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identified in the Americas in March 2015 in Brazil</a:t>
            </a:r>
          </a:p>
          <a:p>
            <a:r>
              <a:rPr lang="en-US" sz="2800" dirty="0" smtClean="0"/>
              <a:t>By December 2015 there were an estimated 1.3 million cases of </a:t>
            </a:r>
            <a:r>
              <a:rPr lang="en-US" sz="2800" dirty="0" err="1" smtClean="0"/>
              <a:t>Zika</a:t>
            </a:r>
            <a:r>
              <a:rPr lang="en-US" sz="2800" dirty="0" smtClean="0"/>
              <a:t> in Brazil</a:t>
            </a:r>
          </a:p>
          <a:p>
            <a:r>
              <a:rPr lang="en-US" sz="2800" dirty="0" smtClean="0"/>
              <a:t>Has continued to spread throughout the Americas since</a:t>
            </a:r>
          </a:p>
          <a:p>
            <a:r>
              <a:rPr lang="en-US" sz="2800" dirty="0" smtClean="0"/>
              <a:t>Currently an estimated 60 countries and territories have autochthonous transmission of </a:t>
            </a:r>
            <a:r>
              <a:rPr lang="en-US" sz="2800" dirty="0" err="1" smtClean="0"/>
              <a:t>Zika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32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3937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sz="1600" dirty="0" smtClean="0"/>
              <a:t>www.cdc.gov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" y="0"/>
            <a:ext cx="12030235" cy="66101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8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Mosquito</a:t>
            </a:r>
          </a:p>
          <a:p>
            <a:pPr lvl="1"/>
            <a:r>
              <a:rPr lang="en-US" sz="2600" dirty="0" smtClean="0"/>
              <a:t>Jungle (sylvatic) </a:t>
            </a:r>
          </a:p>
          <a:p>
            <a:pPr lvl="1"/>
            <a:r>
              <a:rPr lang="en-US" sz="2600" dirty="0" smtClean="0"/>
              <a:t>Suburban/Urban</a:t>
            </a:r>
            <a:endParaRPr lang="en-US" sz="2600" dirty="0"/>
          </a:p>
          <a:p>
            <a:pPr lvl="1"/>
            <a:r>
              <a:rPr lang="en-US" sz="2600" dirty="0" smtClean="0"/>
              <a:t>Transmitted predominantly by mosquitoes that bite during the daytime and found widely in </a:t>
            </a:r>
            <a:r>
              <a:rPr lang="en-US" sz="2600" dirty="0"/>
              <a:t>tropical and subtropical </a:t>
            </a:r>
            <a:r>
              <a:rPr lang="en-US" sz="2600" dirty="0" smtClean="0"/>
              <a:t>areas throughout the world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4910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28" y="33589"/>
            <a:ext cx="4551567" cy="6784413"/>
          </a:xfrm>
        </p:spPr>
      </p:pic>
      <p:sp>
        <p:nvSpPr>
          <p:cNvPr id="5" name="TextBox 4"/>
          <p:cNvSpPr txBox="1"/>
          <p:nvPr/>
        </p:nvSpPr>
        <p:spPr>
          <a:xfrm>
            <a:off x="199227" y="5803120"/>
            <a:ext cx="341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Petersen LR et al NEJM 2016; 374:1552-63.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37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rgbClr val="FFFFFF"/>
      </a:lt1>
      <a:dk2>
        <a:srgbClr val="212123"/>
      </a:dk2>
      <a:lt2>
        <a:srgbClr val="FFFFFF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583</TotalTime>
  <Words>1090</Words>
  <Application>Microsoft Office PowerPoint</Application>
  <PresentationFormat>Widescreen</PresentationFormat>
  <Paragraphs>189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Calisto MT</vt:lpstr>
      <vt:lpstr>Trebuchet MS</vt:lpstr>
      <vt:lpstr>Wingdings 2</vt:lpstr>
      <vt:lpstr>Slate</vt:lpstr>
      <vt:lpstr>The Zika Virus</vt:lpstr>
      <vt:lpstr>Disclosures</vt:lpstr>
      <vt:lpstr>Objectives</vt:lpstr>
      <vt:lpstr>History of Zika</vt:lpstr>
      <vt:lpstr>Epidemiology</vt:lpstr>
      <vt:lpstr>Epidemiology</vt:lpstr>
      <vt:lpstr>PowerPoint Presentation</vt:lpstr>
      <vt:lpstr>Transmission</vt:lpstr>
      <vt:lpstr>PowerPoint Presentation</vt:lpstr>
      <vt:lpstr>PowerPoint Presentation</vt:lpstr>
      <vt:lpstr>Transmission</vt:lpstr>
      <vt:lpstr>Symptoms</vt:lpstr>
      <vt:lpstr>Symptoms</vt:lpstr>
      <vt:lpstr>Microcephaly</vt:lpstr>
      <vt:lpstr>Microcephaly</vt:lpstr>
      <vt:lpstr>Comparison of Flavivirus Symptoms</vt:lpstr>
      <vt:lpstr>Pregnancy and Travel</vt:lpstr>
      <vt:lpstr>Diagnosis</vt:lpstr>
      <vt:lpstr>Treatment</vt:lpstr>
      <vt:lpstr>Prevention</vt:lpstr>
      <vt:lpstr>Control</vt:lpstr>
      <vt:lpstr>Vaccines</vt:lpstr>
      <vt:lpstr>Research</vt:lpstr>
      <vt:lpstr>Zika in the Future</vt:lpstr>
      <vt:lpstr>Case Review</vt:lpstr>
      <vt:lpstr>Case Review</vt:lpstr>
      <vt:lpstr>Case Review</vt:lpstr>
      <vt:lpstr>Selected References</vt:lpstr>
      <vt:lpstr>PowerPoint Presentation</vt:lpstr>
    </vt:vector>
  </TitlesOfParts>
  <Company>The University of Findlay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Zika Virus</dc:title>
  <dc:creator>Charlie Mosler</dc:creator>
  <cp:lastModifiedBy>Charlie Mosler</cp:lastModifiedBy>
  <cp:revision>26</cp:revision>
  <dcterms:created xsi:type="dcterms:W3CDTF">2016-10-26T17:10:40Z</dcterms:created>
  <dcterms:modified xsi:type="dcterms:W3CDTF">2016-11-09T15:29:50Z</dcterms:modified>
</cp:coreProperties>
</file>