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2"/>
  </p:notesMasterIdLst>
  <p:handoutMasterIdLst>
    <p:handoutMasterId r:id="rId43"/>
  </p:handoutMasterIdLst>
  <p:sldIdLst>
    <p:sldId id="330" r:id="rId2"/>
    <p:sldId id="464" r:id="rId3"/>
    <p:sldId id="463" r:id="rId4"/>
    <p:sldId id="340" r:id="rId5"/>
    <p:sldId id="264" r:id="rId6"/>
    <p:sldId id="259" r:id="rId7"/>
    <p:sldId id="324" r:id="rId8"/>
    <p:sldId id="363" r:id="rId9"/>
    <p:sldId id="325" r:id="rId10"/>
    <p:sldId id="320" r:id="rId11"/>
    <p:sldId id="365" r:id="rId12"/>
    <p:sldId id="355" r:id="rId13"/>
    <p:sldId id="366" r:id="rId14"/>
    <p:sldId id="367" r:id="rId15"/>
    <p:sldId id="384" r:id="rId16"/>
    <p:sldId id="382" r:id="rId17"/>
    <p:sldId id="262" r:id="rId18"/>
    <p:sldId id="356" r:id="rId19"/>
    <p:sldId id="380" r:id="rId20"/>
    <p:sldId id="379" r:id="rId21"/>
    <p:sldId id="329" r:id="rId22"/>
    <p:sldId id="303" r:id="rId23"/>
    <p:sldId id="457" r:id="rId24"/>
    <p:sldId id="312" r:id="rId25"/>
    <p:sldId id="336" r:id="rId26"/>
    <p:sldId id="378" r:id="rId27"/>
    <p:sldId id="374" r:id="rId28"/>
    <p:sldId id="460" r:id="rId29"/>
    <p:sldId id="461" r:id="rId30"/>
    <p:sldId id="465" r:id="rId31"/>
    <p:sldId id="370" r:id="rId32"/>
    <p:sldId id="371" r:id="rId33"/>
    <p:sldId id="372" r:id="rId34"/>
    <p:sldId id="458" r:id="rId35"/>
    <p:sldId id="373" r:id="rId36"/>
    <p:sldId id="466" r:id="rId37"/>
    <p:sldId id="459" r:id="rId38"/>
    <p:sldId id="321" r:id="rId39"/>
    <p:sldId id="346" r:id="rId40"/>
    <p:sldId id="331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108" d="100"/>
          <a:sy n="108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1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669EE-7FF9-41E1-B6DD-147FD042E3C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A07E-7DEC-4BC5-A383-10BECD9F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F5F7-E1A1-4EE1-89FC-A52848B5A6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C2A22-6065-474F-BCB1-9BF00786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hilippians+2&amp;version=NIV#fen-NIV-29398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philippians+2&amp;version=NIV#fen-NIV-29399b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C2A22-6065-474F-BCB1-9BF007862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2585A-D1C9-4ED3-8DED-6213C7275284}" type="slidenum">
              <a:rPr lang="es-MX"/>
              <a:pPr/>
              <a:t>5</a:t>
            </a:fld>
            <a:endParaRPr lang="es-MX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53D73-1A2A-457C-8EDE-B95689475379}" type="slidenum">
              <a:rPr lang="es-MX"/>
              <a:pPr/>
              <a:t>6</a:t>
            </a:fld>
            <a:endParaRPr lang="es-MX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D8540-7558-4188-85FC-1AF8F2514F0F}" type="slidenum">
              <a:rPr lang="es-MX"/>
              <a:pPr/>
              <a:t>17</a:t>
            </a:fld>
            <a:endParaRPr lang="es-MX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2:6-8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Who, being in very nature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a"/>
              </a:rPr>
              <a:t>a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God,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did not consider equality with God something to be used to his own advantage;</a:t>
            </a:r>
            <a:br>
              <a:rPr lang="en-US" dirty="0"/>
            </a:b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rather, he made himself nothing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by taking the very nature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e footnote b"/>
              </a:rPr>
              <a:t>b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 servant,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being made in human likeness.</a:t>
            </a:r>
            <a:br>
              <a:rPr lang="en-US" dirty="0"/>
            </a:b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being found in appearance as a man,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he humbled himself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by becoming obedient to death—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even death on a cross!</a:t>
            </a:r>
            <a:endParaRPr lang="en-US" dirty="0"/>
          </a:p>
          <a:p>
            <a:r>
              <a:rPr lang="en-US" dirty="0" err="1"/>
              <a:t>Mth</a:t>
            </a:r>
            <a:r>
              <a:rPr lang="en-US" dirty="0"/>
              <a:t> 23:8-11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you are not to be called ‘Rabbi,’ for you have one Teacher, and you are all brothers.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 not call anyone on earth ‘father,’ for you have one Father, and he is in heaven. 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 are you to be called instructors, for you have one Instructor, the Messiah. 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greatest among you will be your servant. 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those who exalt themselves will be humbled, and those who humble themselves will be exalted.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7B4E-7898-FB4C-A200-2AC74C93A0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47381A-8675-4B5A-B832-C3BF44821BB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3D5DA9-777C-4DDF-8439-3FFB3075EA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usiness2community.com/leadership/is-thought-leadership-dead-0156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What Patients Really Want: </a:t>
            </a:r>
          </a:p>
          <a:p>
            <a:pPr marL="0" indent="0" algn="ctr">
              <a:buNone/>
            </a:pPr>
            <a:r>
              <a:rPr lang="en-US" sz="6000" dirty="0"/>
              <a:t>Taking a Spiritual History </a:t>
            </a:r>
          </a:p>
          <a:p>
            <a:pPr marL="0" indent="0" algn="ctr">
              <a:buNone/>
            </a:pPr>
            <a:br>
              <a:rPr lang="en-US" sz="2800" dirty="0"/>
            </a:br>
            <a:r>
              <a:rPr lang="en-US" sz="2800" dirty="0"/>
              <a:t>Bob Mason, MDiv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37310"/>
            <a:ext cx="4139191" cy="1203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6279" y="5073134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2020 Medical Strategic Network </a:t>
            </a:r>
          </a:p>
        </p:txBody>
      </p:sp>
    </p:spTree>
    <p:extLst>
      <p:ext uri="{BB962C8B-B14F-4D97-AF65-F5344CB8AC3E}">
        <p14:creationId xmlns:p14="http://schemas.microsoft.com/office/powerpoint/2010/main" val="341457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3" y="250314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Patients who had discussions of religion &amp; spiritual concerns: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More likely to rate their care at the highest…, 	</a:t>
            </a:r>
            <a:r>
              <a:rPr lang="en-US" i="1" u="sng" dirty="0"/>
              <a:t>regardless</a:t>
            </a:r>
            <a:r>
              <a:rPr lang="en-US" dirty="0"/>
              <a:t> of whether or not they said they had 	desired such a discussion.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1800" dirty="0"/>
              <a:t>		-</a:t>
            </a:r>
            <a:r>
              <a:rPr lang="sv-SE" sz="1800" dirty="0"/>
              <a:t>J Gen Intern Med. 2011 Nov;26(11):1265-71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/>
          <a:lstStyle/>
          <a:p>
            <a:r>
              <a:rPr lang="en-US" dirty="0"/>
              <a:t>Patient Satisfaction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1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03" y="-131524"/>
            <a:ext cx="8686800" cy="2341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</a:rPr>
              <a:t> The Faith Factor: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Good Medicine for Patients?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514600" lvl="8" indent="0">
              <a:buNone/>
            </a:pPr>
            <a:endParaRPr lang="en-US" i="1" dirty="0"/>
          </a:p>
          <a:p>
            <a:pPr marL="2514600" lvl="8" indent="0">
              <a:buNone/>
            </a:pPr>
            <a:endParaRPr lang="en-US" sz="2400" i="1" dirty="0"/>
          </a:p>
          <a:p>
            <a:pPr marL="2514600" lvl="8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F291B-6F19-4751-BF18-8D3A7892DAD0}"/>
              </a:ext>
            </a:extLst>
          </p:cNvPr>
          <p:cNvSpPr txBox="1"/>
          <p:nvPr/>
        </p:nvSpPr>
        <p:spPr>
          <a:xfrm>
            <a:off x="1524000" y="2881489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“There is increasing evidence to support the inclusion of spiritual factors as an important component in the assessment and treatment of pain.”</a:t>
            </a:r>
          </a:p>
          <a:p>
            <a:r>
              <a:rPr lang="en-US" sz="1400" dirty="0">
                <a:solidFill>
                  <a:schemeClr val="tx2"/>
                </a:solidFill>
              </a:rPr>
              <a:t>			Siddall, P. Spirituality: What is its role in Pain 				Medicine? Pain Medicine  2014</a:t>
            </a:r>
          </a:p>
        </p:txBody>
      </p:sp>
    </p:spTree>
    <p:extLst>
      <p:ext uri="{BB962C8B-B14F-4D97-AF65-F5344CB8AC3E}">
        <p14:creationId xmlns:p14="http://schemas.microsoft.com/office/powerpoint/2010/main" val="313826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408333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Religiousness is related to: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Significantly less depressive symptoms</a:t>
            </a:r>
          </a:p>
          <a:p>
            <a:r>
              <a:rPr lang="en-US" dirty="0"/>
              <a:t>better quality of life</a:t>
            </a:r>
          </a:p>
          <a:p>
            <a:r>
              <a:rPr lang="en-US" dirty="0"/>
              <a:t>less cognitive impairment</a:t>
            </a:r>
          </a:p>
          <a:p>
            <a:r>
              <a:rPr lang="en-US" dirty="0"/>
              <a:t>less perceived pain.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Clinicians should consider taking a spiritual history and ensuring that spiritual needs are addressed among older patients in rehabilitation settings.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-J </a:t>
            </a:r>
            <a:r>
              <a:rPr lang="en-US" dirty="0" err="1"/>
              <a:t>Rehabil</a:t>
            </a:r>
            <a:r>
              <a:rPr lang="en-US" dirty="0"/>
              <a:t> Med. 2011 Mar;43(4):316-22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Faith Factor</a:t>
            </a:r>
            <a:br>
              <a:rPr lang="en-US" dirty="0"/>
            </a:br>
            <a:r>
              <a:rPr lang="en-US" dirty="0"/>
              <a:t>Good Medicine for Patients?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057400"/>
            <a:ext cx="7408333" cy="39539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2 year longitudinal study of  hospitalized patients...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PATIENTS WHO: </a:t>
            </a:r>
          </a:p>
          <a:p>
            <a:r>
              <a:rPr lang="en-US" dirty="0"/>
              <a:t>wondered whether God had abandoned them</a:t>
            </a:r>
          </a:p>
          <a:p>
            <a:r>
              <a:rPr lang="en-US" dirty="0"/>
              <a:t>questioned Gods love for them</a:t>
            </a:r>
          </a:p>
          <a:p>
            <a:r>
              <a:rPr lang="en-US" dirty="0"/>
              <a:t>decided the devil made this happen</a:t>
            </a:r>
          </a:p>
          <a:p>
            <a:r>
              <a:rPr lang="en-US" dirty="0"/>
              <a:t>felt punished by God for their lack of devotion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ym typeface="Wingdings"/>
              </a:rPr>
              <a:t> </a:t>
            </a:r>
            <a:r>
              <a:rPr lang="en-US" b="1" dirty="0"/>
              <a:t>16%-28% higher mortality during a 2-year period 	following hospital discharge</a:t>
            </a:r>
            <a:r>
              <a:rPr lang="en-US" dirty="0"/>
              <a:t>. </a:t>
            </a:r>
          </a:p>
          <a:p>
            <a:pPr marL="2514600" lvl="8" indent="0">
              <a:buNone/>
            </a:pPr>
            <a:r>
              <a:rPr lang="en-US" dirty="0"/>
              <a:t>Arch </a:t>
            </a:r>
            <a:r>
              <a:rPr lang="en-US" dirty="0" err="1"/>
              <a:t>Int</a:t>
            </a:r>
            <a:r>
              <a:rPr lang="en-US" dirty="0"/>
              <a:t> Medicine 2001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8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44181" cy="4449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70610" y="2971800"/>
            <a:ext cx="38411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you know something that </a:t>
            </a:r>
          </a:p>
          <a:p>
            <a:r>
              <a:rPr lang="en-US" sz="2400" dirty="0"/>
              <a:t>increased the </a:t>
            </a:r>
          </a:p>
          <a:p>
            <a:r>
              <a:rPr lang="en-US" sz="2400" dirty="0"/>
              <a:t>likelihood of dying by 20%, </a:t>
            </a:r>
          </a:p>
          <a:p>
            <a:r>
              <a:rPr lang="en-US" sz="2800" b="1" dirty="0"/>
              <a:t>would you intervene 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876800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Walt Larimore, MD</a:t>
            </a:r>
          </a:p>
          <a:p>
            <a:r>
              <a:rPr lang="en-US" sz="1400" dirty="0"/>
              <a:t>Grace Prescriptions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3733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Discovering the Power of Whole Person Care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                          A Neurosurgeon’s Journey</a:t>
            </a:r>
          </a:p>
        </p:txBody>
      </p:sp>
      <p:pic>
        <p:nvPicPr>
          <p:cNvPr id="4" name="Picture 2" descr="http://drdlevy.com/wp-content/uploads/2013/1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6736"/>
            <a:ext cx="284930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pic>
        <p:nvPicPr>
          <p:cNvPr id="8" name="Picture 7" descr="A picture containing text, tennis, racket, newspaper&#10;&#10;Description automatically generated">
            <a:extLst>
              <a:ext uri="{FF2B5EF4-FFF2-40B4-BE49-F238E27FC236}">
                <a16:creationId xmlns:a16="http://schemas.microsoft.com/office/drawing/2014/main" id="{62217290-4DDA-41E6-8D62-9C6056E3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62" y="1196499"/>
            <a:ext cx="3174736" cy="47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1219200"/>
          </a:xfrm>
        </p:spPr>
        <p:txBody>
          <a:bodyPr/>
          <a:lstStyle/>
          <a:p>
            <a:r>
              <a:rPr lang="en-US" b="0" dirty="0"/>
              <a:t>The Joint Commission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95400"/>
            <a:ext cx="7467600" cy="5257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3700" b="1" dirty="0"/>
              <a:t>… the spirituality of patients should be respected, assessed and attended to in ways that are important to them. 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sz="3700" b="1" dirty="0"/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2"/>
                </a:solidFill>
              </a:rPr>
              <a:t>Joint Commission on Accreditation of Healthcare Organizations.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rgbClr val="073E87"/>
                </a:solidFill>
                <a:latin typeface="Arial" charset="0"/>
              </a:rPr>
              <a:t>JCAHO PE 1.1.5.1</a:t>
            </a:r>
          </a:p>
          <a:p>
            <a:pPr>
              <a:lnSpc>
                <a:spcPct val="90000"/>
              </a:lnSpc>
            </a:pPr>
            <a:endParaRPr lang="en-US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2785872"/>
          </a:xfrm>
        </p:spPr>
        <p:txBody>
          <a:bodyPr>
            <a:normAutofit/>
          </a:bodyPr>
          <a:lstStyle/>
          <a:p>
            <a:r>
              <a:rPr lang="en-US" dirty="0"/>
              <a:t>Whole Person Care</a:t>
            </a:r>
            <a:br>
              <a:rPr lang="en-US" dirty="0"/>
            </a:br>
            <a:r>
              <a:rPr lang="en-US" dirty="0"/>
              <a:t>Not being done?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F017D-6419-44C8-AA11-D89A94ED6401}"/>
              </a:ext>
            </a:extLst>
          </p:cNvPr>
          <p:cNvSpPr txBox="1"/>
          <p:nvPr/>
        </p:nvSpPr>
        <p:spPr>
          <a:xfrm>
            <a:off x="762000" y="2590800"/>
            <a:ext cx="7924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230 patients with advanced cancer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72% said their spiritual needs were 	minimally or not all supported by the 	medical system.</a:t>
            </a:r>
          </a:p>
          <a:p>
            <a:r>
              <a:rPr lang="en-US" sz="2000" dirty="0">
                <a:solidFill>
                  <a:schemeClr val="tx2"/>
                </a:solidFill>
              </a:rPr>
              <a:t>			</a:t>
            </a:r>
            <a:r>
              <a:rPr lang="en-US" sz="2000" i="1" dirty="0">
                <a:solidFill>
                  <a:schemeClr val="tx2"/>
                </a:solidFill>
              </a:rPr>
              <a:t>J of Clinical Oncology,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Balboni</a:t>
            </a:r>
            <a:r>
              <a:rPr lang="en-US" sz="2000" dirty="0">
                <a:solidFill>
                  <a:schemeClr val="tx2"/>
                </a:solidFill>
              </a:rPr>
              <a:t> et al, 25:555-560</a:t>
            </a:r>
          </a:p>
        </p:txBody>
      </p:sp>
    </p:spTree>
    <p:extLst>
      <p:ext uri="{BB962C8B-B14F-4D97-AF65-F5344CB8AC3E}">
        <p14:creationId xmlns:p14="http://schemas.microsoft.com/office/powerpoint/2010/main" val="175974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2785872"/>
          </a:xfrm>
        </p:spPr>
        <p:txBody>
          <a:bodyPr>
            <a:normAutofit/>
          </a:bodyPr>
          <a:lstStyle/>
          <a:p>
            <a:r>
              <a:rPr lang="en-US" dirty="0"/>
              <a:t>Whole Person Care</a:t>
            </a:r>
            <a:br>
              <a:rPr lang="en-US" dirty="0"/>
            </a:br>
            <a:r>
              <a:rPr lang="en-US" dirty="0"/>
              <a:t>Costs of not being done?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F017D-6419-44C8-AA11-D89A94ED6401}"/>
              </a:ext>
            </a:extLst>
          </p:cNvPr>
          <p:cNvSpPr txBox="1"/>
          <p:nvPr/>
        </p:nvSpPr>
        <p:spPr>
          <a:xfrm>
            <a:off x="457200" y="2420423"/>
            <a:ext cx="868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EOL costs were higher when patients reported that their spiritual needs were inadequately supported</a:t>
            </a:r>
          </a:p>
          <a:p>
            <a:r>
              <a:rPr lang="en-US" sz="3000" dirty="0">
                <a:solidFill>
                  <a:schemeClr val="tx2"/>
                </a:solidFill>
              </a:rPr>
              <a:t> </a:t>
            </a:r>
          </a:p>
          <a:p>
            <a:r>
              <a:rPr lang="en-US" sz="3000" dirty="0">
                <a:solidFill>
                  <a:schemeClr val="tx2"/>
                </a:solidFill>
              </a:rPr>
              <a:t>	Overall - $4947 vs $2833, P = .03 	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	Minorities - $6533 vs $2276, P = .02</a:t>
            </a:r>
          </a:p>
          <a:p>
            <a:r>
              <a:rPr lang="en-US" sz="3000" dirty="0">
                <a:solidFill>
                  <a:schemeClr val="tx2"/>
                </a:solidFill>
              </a:rPr>
              <a:t>	High religious copers - $6344 vs $2431, P=.005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			</a:t>
            </a:r>
            <a:r>
              <a:rPr lang="en-US" sz="2400" dirty="0">
                <a:solidFill>
                  <a:schemeClr val="tx2"/>
                </a:solidFill>
              </a:rPr>
              <a:t>Cancer 2011; 117:5383–91</a:t>
            </a:r>
          </a:p>
        </p:txBody>
      </p:sp>
    </p:spTree>
    <p:extLst>
      <p:ext uri="{BB962C8B-B14F-4D97-AF65-F5344CB8AC3E}">
        <p14:creationId xmlns:p14="http://schemas.microsoft.com/office/powerpoint/2010/main" val="129429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8D7495-F28C-4D6C-B38F-15F201D0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We have nothing to disclose. </a:t>
            </a:r>
          </a:p>
          <a:p>
            <a:pPr fontAlgn="base"/>
            <a:r>
              <a:rPr lang="en-US" dirty="0"/>
              <a:t>We do not have any relevant financial relationships with any commercial interests.</a:t>
            </a:r>
          </a:p>
          <a:p>
            <a:pPr fontAlgn="base"/>
            <a:r>
              <a:rPr lang="en-US" dirty="0"/>
              <a:t>We do not intend to discuss off-labeled investigational uses of drugs or devices in my presentation.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4345EC-E941-4BB0-BB72-F105A003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399299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2785872"/>
          </a:xfrm>
        </p:spPr>
        <p:txBody>
          <a:bodyPr>
            <a:normAutofit/>
          </a:bodyPr>
          <a:lstStyle/>
          <a:p>
            <a:r>
              <a:rPr lang="en-US" dirty="0"/>
              <a:t>Whole Person Care</a:t>
            </a:r>
            <a:br>
              <a:rPr lang="en-US" dirty="0"/>
            </a:br>
            <a:r>
              <a:rPr lang="en-US" dirty="0"/>
              <a:t>How?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6732"/>
            <a:ext cx="2109099" cy="6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467600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With this illness, what keeps you going? </a:t>
            </a:r>
          </a:p>
          <a:p>
            <a:pPr marL="0" indent="0">
              <a:buNone/>
            </a:pPr>
            <a:r>
              <a:rPr lang="en-US" dirty="0"/>
              <a:t>               What is your source of strength?</a:t>
            </a:r>
          </a:p>
          <a:p>
            <a:pPr marL="514350" indent="-514350">
              <a:buAutoNum type="arabicPeriod" startAt="2"/>
            </a:pPr>
            <a:r>
              <a:rPr lang="en-US" dirty="0"/>
              <a:t>Has any of this been scary/stressful for you?</a:t>
            </a:r>
          </a:p>
          <a:p>
            <a:pPr marL="0" indent="0">
              <a:buNone/>
            </a:pPr>
            <a:r>
              <a:rPr lang="en-US" dirty="0"/>
              <a:t>                How?</a:t>
            </a:r>
          </a:p>
          <a:p>
            <a:pPr marL="514350" indent="-514350">
              <a:buAutoNum type="arabicPeriod" startAt="3"/>
            </a:pPr>
            <a:r>
              <a:rPr lang="en-US" dirty="0"/>
              <a:t>How has this illness affected the way you see</a:t>
            </a:r>
          </a:p>
          <a:p>
            <a:pPr marL="0" indent="0">
              <a:buNone/>
            </a:pPr>
            <a:r>
              <a:rPr lang="en-US" dirty="0"/>
              <a:t>        yourself?</a:t>
            </a:r>
          </a:p>
          <a:p>
            <a:pPr marL="514350" indent="-514350">
              <a:buAutoNum type="arabicPeriod" startAt="4"/>
            </a:pPr>
            <a:r>
              <a:rPr lang="en-US" dirty="0"/>
              <a:t>How has this illness affected your</a:t>
            </a:r>
          </a:p>
          <a:p>
            <a:pPr marL="0" indent="0">
              <a:buNone/>
            </a:pPr>
            <a:r>
              <a:rPr lang="en-US" dirty="0"/>
              <a:t>        relationship with God?</a:t>
            </a:r>
          </a:p>
          <a:p>
            <a:pPr marL="0" indent="0">
              <a:buNone/>
            </a:pPr>
            <a:r>
              <a:rPr lang="en-US" dirty="0"/>
              <a:t>5.  What in your life is most meaningful to you?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History Questions</a:t>
            </a:r>
          </a:p>
        </p:txBody>
      </p:sp>
    </p:spTree>
    <p:extLst>
      <p:ext uri="{BB962C8B-B14F-4D97-AF65-F5344CB8AC3E}">
        <p14:creationId xmlns:p14="http://schemas.microsoft.com/office/powerpoint/2010/main" val="79942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408333" cy="3450696"/>
          </a:xfrm>
          <a:noFill/>
          <a:ln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4800" i="1" dirty="0"/>
              <a:t>	</a:t>
            </a:r>
            <a:r>
              <a:rPr lang="en-US" sz="4000" i="1" dirty="0"/>
              <a:t>Approach your patients with</a:t>
            </a:r>
            <a:r>
              <a:rPr lang="en-US" sz="4000" dirty="0"/>
              <a:t>:</a:t>
            </a:r>
          </a:p>
          <a:p>
            <a:pPr marL="0" indent="0">
              <a:buNone/>
            </a:pPr>
            <a:r>
              <a:rPr lang="en-US" sz="4000" dirty="0"/>
              <a:t>			Permission</a:t>
            </a:r>
          </a:p>
          <a:p>
            <a:pPr marL="0" indent="0">
              <a:buNone/>
            </a:pPr>
            <a:r>
              <a:rPr lang="en-US" sz="4000" dirty="0"/>
              <a:t> 	 		Respect</a:t>
            </a:r>
          </a:p>
          <a:p>
            <a:pPr marL="0" indent="0">
              <a:buNone/>
            </a:pPr>
            <a:r>
              <a:rPr lang="en-US" sz="4000" dirty="0"/>
              <a:t> 	 		Sensitivity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18F-A4CF-46A4-9EC6-5E47C1ED1CF8}" type="slidenum">
              <a:rPr lang="en-US"/>
              <a:pPr/>
              <a:t>22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800" dirty="0"/>
              <a:t>Whole Person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86" y="2514600"/>
            <a:ext cx="7768828" cy="3869817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Permission &amp; respect patients’ autonomy: 1 </a:t>
            </a:r>
            <a:r>
              <a:rPr lang="en-US" sz="2100" dirty="0" err="1"/>
              <a:t>Pe</a:t>
            </a:r>
            <a:r>
              <a:rPr lang="en-US" sz="2100" dirty="0"/>
              <a:t> 3:15 </a:t>
            </a:r>
          </a:p>
          <a:p>
            <a:pPr marL="342900" lvl="2" indent="0">
              <a:buNone/>
            </a:pPr>
            <a:r>
              <a:rPr lang="en-US" sz="1950" dirty="0"/>
              <a:t>“</a:t>
            </a:r>
            <a:r>
              <a:rPr lang="en-US" sz="1950" dirty="0">
                <a:solidFill>
                  <a:schemeClr val="tx1"/>
                </a:solidFill>
              </a:rPr>
              <a:t>Always be prepared to give an answer to everyone who asks you to give the reason for the hope that you have. But do this with gentleness and respect”</a:t>
            </a:r>
          </a:p>
          <a:p>
            <a:pPr marL="342900" lvl="2" indent="0">
              <a:buNone/>
            </a:pPr>
            <a:endParaRPr lang="en-US" sz="1950" dirty="0"/>
          </a:p>
          <a:p>
            <a:r>
              <a:rPr lang="en-US" sz="2100" dirty="0"/>
              <a:t>Meet patient where they are. 1 Co 9:19</a:t>
            </a:r>
          </a:p>
          <a:p>
            <a:pPr marL="342900" lvl="2" indent="0">
              <a:buNone/>
            </a:pPr>
            <a:r>
              <a:rPr lang="en-US" sz="1650" b="1" baseline="30000" dirty="0">
                <a:solidFill>
                  <a:schemeClr val="tx1"/>
                </a:solidFill>
              </a:rPr>
              <a:t> ”</a:t>
            </a:r>
            <a:r>
              <a:rPr lang="en-US" sz="1650" dirty="0">
                <a:solidFill>
                  <a:schemeClr val="tx1"/>
                </a:solidFill>
              </a:rPr>
              <a:t>To those not having the law I became like one not having the law… so as to win those not having the law. </a:t>
            </a:r>
            <a:r>
              <a:rPr lang="en-US" sz="1650" b="1" baseline="30000" dirty="0">
                <a:solidFill>
                  <a:schemeClr val="tx1"/>
                </a:solidFill>
              </a:rPr>
              <a:t> </a:t>
            </a:r>
            <a:r>
              <a:rPr lang="en-US" sz="1650" dirty="0">
                <a:solidFill>
                  <a:schemeClr val="tx1"/>
                </a:solidFill>
              </a:rPr>
              <a:t>To the weak I became weak, to win the weak. I have become all things to all people so that by all possible means I might save some.”</a:t>
            </a:r>
          </a:p>
          <a:p>
            <a:pPr marL="342900" lvl="2" indent="0">
              <a:buNone/>
            </a:pPr>
            <a:endParaRPr lang="en-US" sz="1650" dirty="0">
              <a:solidFill>
                <a:schemeClr val="tx1"/>
              </a:solidFill>
            </a:endParaRPr>
          </a:p>
          <a:p>
            <a:r>
              <a:rPr lang="en-US" sz="2100" dirty="0"/>
              <a:t>Sensitivity to the Spirit: Act 16:6</a:t>
            </a:r>
          </a:p>
          <a:p>
            <a:pPr lvl="1"/>
            <a:r>
              <a:rPr lang="en-US" sz="1950" dirty="0"/>
              <a:t>Paul tries to preach in Bithynia, but the Holy Spirit prevents him</a:t>
            </a:r>
          </a:p>
          <a:p>
            <a:pPr lvl="1"/>
            <a:endParaRPr lang="en-US" sz="1950" dirty="0"/>
          </a:p>
          <a:p>
            <a:r>
              <a:rPr lang="en-US" sz="2100" dirty="0"/>
              <a:t>Humility: Like Christ, come to serve, not be served. Ph 2:6-8, Mt 23:11</a:t>
            </a:r>
          </a:p>
        </p:txBody>
      </p:sp>
    </p:spTree>
    <p:extLst>
      <p:ext uri="{BB962C8B-B14F-4D97-AF65-F5344CB8AC3E}">
        <p14:creationId xmlns:p14="http://schemas.microsoft.com/office/powerpoint/2010/main" val="34035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Caring about the patient is also what gives joy and fulfillment to the practice of medicine &amp; is why many of us chose this profession.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Its absence, especially in this pressured health care environment,  can rapidly lead to dissatisfaction, emotional exhaustion, and burnout.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Practicing whole-person medicine is the best kind of care both for those who receive it and those who give 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-So Med J 2004 Dec; 97 (12): 1194-1200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/>
          </a:bodyPr>
          <a:lstStyle/>
          <a:p>
            <a:r>
              <a:rPr lang="en-US" dirty="0"/>
              <a:t>Taking a </a:t>
            </a:r>
            <a:r>
              <a:rPr lang="en-US" dirty="0" err="1"/>
              <a:t>SpHx</a:t>
            </a:r>
            <a:r>
              <a:rPr lang="en-US" dirty="0"/>
              <a:t>?</a:t>
            </a:r>
            <a:br>
              <a:rPr lang="en-US" sz="4000" dirty="0"/>
            </a:br>
            <a:r>
              <a:rPr lang="en-US" sz="4000" dirty="0"/>
              <a:t>Good Medicine for Provider?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7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-152400"/>
            <a:ext cx="822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Whole Person Care</a:t>
            </a:r>
            <a:endParaRPr lang="en-US" sz="4000" dirty="0"/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Negative Outcomes?</a:t>
            </a:r>
          </a:p>
          <a:p>
            <a:pPr marL="0" indent="0" algn="ctr">
              <a:buNone/>
            </a:pPr>
            <a:r>
              <a:rPr lang="en-US" sz="2800" dirty="0"/>
              <a:t>WPC vs Penicillin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6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Strategy for Asking Questions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Identify Spiritual Maturity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Identify Spiritual Needs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Interest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Awareness of Brokenness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Recognize Spiritual Readiness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1430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026319" y="3356588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Searching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876800" y="3356589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Receptive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858000" y="31242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Mature Christian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1447800" y="3886200"/>
            <a:ext cx="5334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7239000" y="3886200"/>
            <a:ext cx="533400" cy="457200"/>
          </a:xfrm>
          <a:prstGeom prst="star4">
            <a:avLst>
              <a:gd name="adj" fmla="val 6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AutoShape 13"/>
          <p:cNvSpPr>
            <a:spLocks noChangeArrowheads="1"/>
          </p:cNvSpPr>
          <p:nvPr/>
        </p:nvSpPr>
        <p:spPr bwMode="auto">
          <a:xfrm>
            <a:off x="5257800" y="3946526"/>
            <a:ext cx="4572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F7F360E-32FF-439F-804B-91C3B684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946526"/>
            <a:ext cx="5334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8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Would it be helpful to </a:t>
            </a:r>
            <a:r>
              <a:rPr lang="en-US" b="1" i="1" u="sng" dirty="0"/>
              <a:t>you</a:t>
            </a:r>
            <a:r>
              <a:rPr lang="en-US" i="1" dirty="0"/>
              <a:t> </a:t>
            </a:r>
            <a:r>
              <a:rPr lang="en-US" dirty="0"/>
              <a:t>if we pray for you before we leave?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Based on Assessment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Praying with Patients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0E672-6140-4660-95A7-E033F05676E9}"/>
              </a:ext>
            </a:extLst>
          </p:cNvPr>
          <p:cNvSpPr txBox="1"/>
          <p:nvPr/>
        </p:nvSpPr>
        <p:spPr>
          <a:xfrm>
            <a:off x="2308399" y="2653696"/>
            <a:ext cx="49760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Concerns they have mentioned…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  Medical team…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     Healing…?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         God’s presence and comfort…</a:t>
            </a:r>
          </a:p>
        </p:txBody>
      </p:sp>
    </p:spTree>
    <p:extLst>
      <p:ext uri="{BB962C8B-B14F-4D97-AF65-F5344CB8AC3E}">
        <p14:creationId xmlns:p14="http://schemas.microsoft.com/office/powerpoint/2010/main" val="3608285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Praying with Patients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21CBE-1DE2-4DBD-83C8-6507740FC4E2}"/>
              </a:ext>
            </a:extLst>
          </p:cNvPr>
          <p:cNvSpPr txBox="1"/>
          <p:nvPr/>
        </p:nvSpPr>
        <p:spPr>
          <a:xfrm>
            <a:off x="2057400" y="2675467"/>
            <a:ext cx="571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Do not be anxious about anything, but in everything by prayer and supplication with thanksgiving let your requests be made known to God. </a:t>
            </a:r>
            <a:r>
              <a:rPr lang="en-US" sz="2200" b="1" baseline="30000" dirty="0">
                <a:solidFill>
                  <a:schemeClr val="tx2"/>
                </a:solidFill>
              </a:rPr>
              <a:t>  </a:t>
            </a:r>
            <a:r>
              <a:rPr lang="en-US" sz="2200" dirty="0">
                <a:solidFill>
                  <a:schemeClr val="tx2"/>
                </a:solidFill>
              </a:rPr>
              <a:t>And the peace of God, which surpasses all understanding, will guard your hearts and your minds in Christ Jesus.</a:t>
            </a:r>
          </a:p>
          <a:p>
            <a:r>
              <a:rPr lang="en-US" sz="2200" dirty="0">
                <a:solidFill>
                  <a:schemeClr val="tx2"/>
                </a:solidFill>
              </a:rPr>
              <a:t>			Philippines 4:6-7 (ESV)</a:t>
            </a:r>
          </a:p>
        </p:txBody>
      </p:sp>
    </p:spTree>
    <p:extLst>
      <p:ext uri="{BB962C8B-B14F-4D97-AF65-F5344CB8AC3E}">
        <p14:creationId xmlns:p14="http://schemas.microsoft.com/office/powerpoint/2010/main" val="388441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40F1-3CD3-430F-BAFE-D32D9515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50C297-E4AF-4571-9AAA-C2878263D7FE}"/>
              </a:ext>
            </a:extLst>
          </p:cNvPr>
          <p:cNvSpPr/>
          <p:nvPr/>
        </p:nvSpPr>
        <p:spPr>
          <a:xfrm>
            <a:off x="1066800" y="29718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Identify an ethical basis for whole person care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Discuss the principles for taking a spiritual history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Explain guidelines for the spiritual intervention of prayer and advance spiritual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250698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Strategy for Asking Questions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Identify Spiritual Maturity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Identify Spiritual Needs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Interest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Awareness of Brokenness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Recognize Spiritual Readiness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1430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026319" y="3356588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Searching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876800" y="3356589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Receptive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858000" y="31242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Mature Christian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1447800" y="3886200"/>
            <a:ext cx="5334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7239000" y="3886200"/>
            <a:ext cx="533400" cy="457200"/>
          </a:xfrm>
          <a:prstGeom prst="star4">
            <a:avLst>
              <a:gd name="adj" fmla="val 6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AutoShape 13"/>
          <p:cNvSpPr>
            <a:spLocks noChangeArrowheads="1"/>
          </p:cNvSpPr>
          <p:nvPr/>
        </p:nvSpPr>
        <p:spPr bwMode="auto">
          <a:xfrm>
            <a:off x="5257800" y="3946526"/>
            <a:ext cx="4572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F7F360E-32FF-439F-804B-91C3B684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946526"/>
            <a:ext cx="5334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patients express a desire to know God better.  Would you say that is true of you?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Based on Assessment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0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patients tell us they would like to know God better, we sometimes are able to take a few more minutes to explain how one can connect with God in a more meaningful way.  We do that by reading through a four-point outline that explains from a biblical Christian perspective how one might have a more personal relationship with God.  It takes about (3-10) minutes.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Based on Assessment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Would it be helpful for </a:t>
            </a:r>
            <a:r>
              <a:rPr lang="en-US" b="1" i="1" u="sng" dirty="0"/>
              <a:t>you</a:t>
            </a:r>
            <a:r>
              <a:rPr lang="en-US" i="1" dirty="0"/>
              <a:t> </a:t>
            </a:r>
            <a:r>
              <a:rPr lang="en-US" dirty="0"/>
              <a:t>to read through this information together?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Based on Assessment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the Gospel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0" y="6019800"/>
            <a:ext cx="2109099" cy="613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71729-2650-4FF0-874F-B556B52C0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8" y="3709987"/>
            <a:ext cx="4106333" cy="2309813"/>
          </a:xfrm>
          <a:prstGeom prst="rect">
            <a:avLst/>
          </a:prstGeom>
        </p:spPr>
      </p:pic>
      <p:pic>
        <p:nvPicPr>
          <p:cNvPr id="1026" name="Picture 2" descr="Image result for the bridge navigators">
            <a:extLst>
              <a:ext uri="{FF2B5EF4-FFF2-40B4-BE49-F238E27FC236}">
                <a16:creationId xmlns:a16="http://schemas.microsoft.com/office/drawing/2014/main" id="{96D31B14-443C-457C-9E1A-A143BBDC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147">
            <a:off x="909266" y="1308137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ble on phone">
            <a:extLst>
              <a:ext uri="{FF2B5EF4-FFF2-40B4-BE49-F238E27FC236}">
                <a16:creationId xmlns:a16="http://schemas.microsoft.com/office/drawing/2014/main" id="{D89ED84B-CB4C-436E-A6E2-EA5A503F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189">
            <a:off x="6529810" y="1044373"/>
            <a:ext cx="1232171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haring the gospel of Jesus using 3 circles image">
            <a:extLst>
              <a:ext uri="{FF2B5EF4-FFF2-40B4-BE49-F238E27FC236}">
                <a16:creationId xmlns:a16="http://schemas.microsoft.com/office/drawing/2014/main" id="{EC4259F2-39AA-4493-8503-2015889D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0144"/>
            <a:ext cx="320856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A793CB-6804-4627-A867-1B5B21AA921A}"/>
              </a:ext>
            </a:extLst>
          </p:cNvPr>
          <p:cNvSpPr txBox="1"/>
          <p:nvPr/>
        </p:nvSpPr>
        <p:spPr>
          <a:xfrm>
            <a:off x="946212" y="588741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https://youtu.be/jkIwHhS7o-0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2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get tired, uncomfortable or want to stop the visit, please tell us. We can leave at any time.”  NOTE:  Periodically ask the patient if they are comfortable and if they want to continue talking.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Based on Assessment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DD24BB-A3AC-46EF-B28B-1AB8D25D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Nicole Story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BC7BE-64CD-4E94-89E2-DB9CA2ED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82542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Follow Up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8097D9-3192-4722-9159-841E61EB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75" y="928209"/>
            <a:ext cx="4042392" cy="5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8C757E-2954-4218-8988-E86C7A388893}"/>
              </a:ext>
            </a:extLst>
          </p:cNvPr>
          <p:cNvSpPr/>
          <p:nvPr/>
        </p:nvSpPr>
        <p:spPr>
          <a:xfrm>
            <a:off x="7315200" y="6512581"/>
            <a:ext cx="1600200" cy="33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90E6D75-290E-4A7C-BEB0-600146E9A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04800" y="1522606"/>
            <a:ext cx="40890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43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Interest in the relationship between  spirituality, religion, and clinical care has increased in the last 15 years, but </a:t>
            </a:r>
            <a:r>
              <a:rPr lang="en-US" sz="2800" u="sng" dirty="0"/>
              <a:t>clinicians need more concrete guidance</a:t>
            </a:r>
            <a:r>
              <a:rPr lang="en-US" sz="2800" dirty="0"/>
              <a:t> about this topic.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-Chest. 2009 Jun;135(6):1634-42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33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42" y="6193372"/>
            <a:ext cx="1810603" cy="526296"/>
          </a:xfrm>
          <a:prstGeom prst="rect">
            <a:avLst/>
          </a:prstGeom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8915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     METS Whole Person Care Conferences 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          Pre-Med/Pre-Pro Health Student Mission</a:t>
            </a: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	</a:t>
            </a: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	  Whole Person Care Preceptorship-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Southern California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		Whole Person Care Preceptorship SIM Africa Combo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	            	    	Student Elective Rotations </a:t>
            </a:r>
            <a:endParaRPr lang="en-US" sz="2000" i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2600" i="1" dirty="0">
                <a:solidFill>
                  <a:schemeClr val="tx2"/>
                </a:solidFill>
                <a:latin typeface="Candara" panose="020E0502030303020204" pitchFamily="34" charset="0"/>
              </a:rPr>
              <a:t>  			</a:t>
            </a:r>
          </a:p>
          <a:p>
            <a:pPr eaLnBrk="1" hangingPunct="1"/>
            <a:r>
              <a:rPr lang="en-US" sz="2600" i="1" dirty="0">
                <a:solidFill>
                  <a:schemeClr val="tx2"/>
                </a:solidFill>
                <a:latin typeface="Candara" panose="020E0502030303020204" pitchFamily="34" charset="0"/>
              </a:rPr>
              <a:t>		                       </a:t>
            </a:r>
            <a:r>
              <a:rPr lang="en-US" b="1" i="1" dirty="0">
                <a:solidFill>
                  <a:schemeClr val="tx2"/>
                </a:solidFill>
                <a:latin typeface="Candara" panose="020E0502030303020204" pitchFamily="34" charset="0"/>
              </a:rPr>
              <a:t>MedSn.org</a:t>
            </a:r>
            <a:r>
              <a:rPr lang="en-US" i="1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</a:p>
          <a:p>
            <a:pPr eaLnBrk="1" hangingPunct="1"/>
            <a:r>
              <a:rPr lang="en-US" sz="2600" i="1" dirty="0"/>
              <a:t>                               </a:t>
            </a:r>
          </a:p>
          <a:p>
            <a:pPr eaLnBrk="1" hangingPunct="1"/>
            <a:r>
              <a:rPr lang="en-US" sz="2600" i="1" dirty="0"/>
              <a:t>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6096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April’s Big Adventure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35842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84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4724400" cy="2697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Bob Mason, MDiv</a:t>
            </a:r>
          </a:p>
          <a:p>
            <a:pPr marL="0" indent="0" algn="ctr">
              <a:buNone/>
            </a:pPr>
            <a:r>
              <a:rPr lang="en-US" sz="3200" dirty="0"/>
              <a:t>P.O. Box 2052</a:t>
            </a:r>
          </a:p>
          <a:p>
            <a:pPr marL="0" indent="0" algn="ctr">
              <a:buNone/>
            </a:pPr>
            <a:r>
              <a:rPr lang="en-US" sz="3200" dirty="0"/>
              <a:t>Redlands, CA  92373</a:t>
            </a:r>
          </a:p>
          <a:p>
            <a:pPr marL="0" indent="0" algn="ctr">
              <a:buNone/>
            </a:pPr>
            <a:r>
              <a:rPr lang="en-US" sz="3200" dirty="0"/>
              <a:t>909-335-9877</a:t>
            </a:r>
          </a:p>
          <a:p>
            <a:pPr marL="0" indent="0" algn="ctr">
              <a:buNone/>
            </a:pPr>
            <a:r>
              <a:rPr lang="en-US" sz="3200" dirty="0"/>
              <a:t>bob.mason@cru.org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0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6868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Professional Views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7467600" cy="4800600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3600" dirty="0">
                <a:solidFill>
                  <a:schemeClr val="tx2"/>
                </a:solidFill>
              </a:rPr>
              <a:t>The majority (75%) of surveyed physicians agree that religion and spirituality is important to patients for </a:t>
            </a:r>
            <a:r>
              <a:rPr lang="en-US" sz="3600" u="sng" dirty="0">
                <a:solidFill>
                  <a:schemeClr val="tx2"/>
                </a:solidFill>
              </a:rPr>
              <a:t>coping</a:t>
            </a:r>
            <a:r>
              <a:rPr lang="en-US" sz="3600" dirty="0">
                <a:solidFill>
                  <a:schemeClr val="tx2"/>
                </a:solidFill>
              </a:rPr>
              <a:t> and for giving them a </a:t>
            </a:r>
            <a:r>
              <a:rPr lang="en-US" sz="3600" u="sng" dirty="0">
                <a:solidFill>
                  <a:schemeClr val="tx2"/>
                </a:solidFill>
              </a:rPr>
              <a:t>positive state of mind</a:t>
            </a:r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sz="2000" dirty="0" err="1">
                <a:solidFill>
                  <a:schemeClr val="tx2"/>
                </a:solidFill>
              </a:rPr>
              <a:t>Curlin</a:t>
            </a:r>
            <a:r>
              <a:rPr lang="en-US" sz="2000" dirty="0">
                <a:solidFill>
                  <a:schemeClr val="tx2"/>
                </a:solidFill>
              </a:rPr>
              <a:t> FA et al. Physicians’ Observations and Interpretations of the Influence of Religion and Spirituality on Health. Arch Intern Med. 2007;167:649-654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Patient Practices and Beliefs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41130"/>
            <a:ext cx="8001000" cy="2133600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4100" dirty="0"/>
              <a:t>71% of Americans claim to pray regularly (daily, weekly). </a:t>
            </a:r>
          </a:p>
          <a:p>
            <a:pPr marL="609600" indent="-609600"/>
            <a:endParaRPr lang="en-US" dirty="0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228600" y="4724399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tx2"/>
                </a:solidFill>
                <a:latin typeface="Arial" charset="0"/>
              </a:rPr>
              <a:t>Data from the Pew Forum U.S. Religious Landscape Survey conducted 2014 among 35,000 in USA.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35842"/>
            <a:ext cx="2566299" cy="745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83% agreed or strongly agreed that surgeons should be aware of their patients' religiosity and spirituality.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63% concurred that surgeons should take a spiritual history.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64% indicated that their trust in their surgeon would increase if they did so.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	-J </a:t>
            </a:r>
            <a:r>
              <a:rPr lang="en-US" sz="2400" dirty="0" err="1"/>
              <a:t>Surg</a:t>
            </a:r>
            <a:r>
              <a:rPr lang="en-US" sz="2400" dirty="0"/>
              <a:t> Educ. 2011 Jan-Feb;68(1):36-43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/>
          <a:lstStyle/>
          <a:p>
            <a:r>
              <a:rPr lang="en-US" dirty="0"/>
              <a:t>Surgical Patients Beliefs &amp; </a:t>
            </a:r>
            <a:r>
              <a:rPr lang="en-US" dirty="0" err="1"/>
              <a:t>Prefs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6096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April’s Big Adventure…</a:t>
            </a:r>
          </a:p>
          <a:p>
            <a:pPr marL="0" indent="0" algn="ctr">
              <a:buNone/>
            </a:pPr>
            <a:r>
              <a:rPr lang="en-US" sz="4400" dirty="0"/>
              <a:t>                                                Part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Most teens </a:t>
            </a:r>
            <a:r>
              <a:rPr lang="en-US" b="1" u="sng" dirty="0"/>
              <a:t>wanted their provider to ask them about their spiritual beliefs</a:t>
            </a:r>
            <a:r>
              <a:rPr lang="en-US" b="1" dirty="0"/>
              <a:t> during some visits</a:t>
            </a:r>
            <a:r>
              <a:rPr lang="en-US" dirty="0"/>
              <a:t>, especially when dealing with death/dying or chronic illness.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	-J Relig Health. 2012 Jan 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/>
          <a:lstStyle/>
          <a:p>
            <a:r>
              <a:rPr lang="en-US" dirty="0"/>
              <a:t>Teen Preferences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836"/>
            <a:ext cx="2566299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2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1729</Words>
  <Application>Microsoft Office PowerPoint</Application>
  <PresentationFormat>On-screen Show (4:3)</PresentationFormat>
  <Paragraphs>241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Candara</vt:lpstr>
      <vt:lpstr>Monotype Sorts</vt:lpstr>
      <vt:lpstr>Symbol</vt:lpstr>
      <vt:lpstr>Times New Roman</vt:lpstr>
      <vt:lpstr>Waveform</vt:lpstr>
      <vt:lpstr>PowerPoint Presentation</vt:lpstr>
      <vt:lpstr>Disclosure</vt:lpstr>
      <vt:lpstr>Learning Objectives</vt:lpstr>
      <vt:lpstr>PowerPoint Presentation</vt:lpstr>
      <vt:lpstr>Professional Views</vt:lpstr>
      <vt:lpstr>Patient Practices and Beliefs</vt:lpstr>
      <vt:lpstr>Surgical Patients Beliefs &amp; Prefs</vt:lpstr>
      <vt:lpstr>PowerPoint Presentation</vt:lpstr>
      <vt:lpstr>Teen Preferences</vt:lpstr>
      <vt:lpstr>Patient Satisfaction</vt:lpstr>
      <vt:lpstr>PowerPoint Presentation</vt:lpstr>
      <vt:lpstr>The Faith Factor Good Medicine for Patients? </vt:lpstr>
      <vt:lpstr>PowerPoint Presentation</vt:lpstr>
      <vt:lpstr>PowerPoint Presentation</vt:lpstr>
      <vt:lpstr>PowerPoint Presentation</vt:lpstr>
      <vt:lpstr>PowerPoint Presentation</vt:lpstr>
      <vt:lpstr>The Joint Commission</vt:lpstr>
      <vt:lpstr>Whole Person Care Not being done?</vt:lpstr>
      <vt:lpstr>Whole Person Care Costs of not being done?</vt:lpstr>
      <vt:lpstr>Whole Person Care How?</vt:lpstr>
      <vt:lpstr>Spiritual History Questions</vt:lpstr>
      <vt:lpstr>Whole Person Care</vt:lpstr>
      <vt:lpstr>AVOIDING harm</vt:lpstr>
      <vt:lpstr>Taking a SpHx? Good Medicine for Provider?</vt:lpstr>
      <vt:lpstr>PowerPoint Presentation</vt:lpstr>
      <vt:lpstr>Strategy for Asking Questions</vt:lpstr>
      <vt:lpstr>Based on Assessment Option 1</vt:lpstr>
      <vt:lpstr>Praying with Patients</vt:lpstr>
      <vt:lpstr>Praying with Patients</vt:lpstr>
      <vt:lpstr>Strategy for Asking Questions</vt:lpstr>
      <vt:lpstr>Based on Assessment Option 2</vt:lpstr>
      <vt:lpstr>Based on Assessment Option 2</vt:lpstr>
      <vt:lpstr>Based on Assessment Option 2</vt:lpstr>
      <vt:lpstr>Sharing the Gospel </vt:lpstr>
      <vt:lpstr>Based on Assessment Option 2</vt:lpstr>
      <vt:lpstr>PowerPoint Presentation</vt:lpstr>
      <vt:lpstr>Follow Up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178</cp:revision>
  <cp:lastPrinted>2015-01-21T21:39:48Z</cp:lastPrinted>
  <dcterms:created xsi:type="dcterms:W3CDTF">2012-10-10T22:55:21Z</dcterms:created>
  <dcterms:modified xsi:type="dcterms:W3CDTF">2020-11-13T15:31:30Z</dcterms:modified>
</cp:coreProperties>
</file>