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500" r:id="rId2"/>
    <p:sldId id="574" r:id="rId3"/>
    <p:sldId id="559" r:id="rId4"/>
    <p:sldId id="655" r:id="rId5"/>
    <p:sldId id="656" r:id="rId6"/>
    <p:sldId id="657" r:id="rId7"/>
    <p:sldId id="658" r:id="rId8"/>
    <p:sldId id="659" r:id="rId9"/>
    <p:sldId id="661" r:id="rId10"/>
    <p:sldId id="654" r:id="rId11"/>
    <p:sldId id="663" r:id="rId12"/>
    <p:sldId id="668" r:id="rId13"/>
    <p:sldId id="674" r:id="rId14"/>
    <p:sldId id="669" r:id="rId15"/>
    <p:sldId id="675" r:id="rId16"/>
    <p:sldId id="676" r:id="rId17"/>
    <p:sldId id="677" r:id="rId18"/>
    <p:sldId id="678" r:id="rId19"/>
    <p:sldId id="684" r:id="rId20"/>
    <p:sldId id="670" r:id="rId21"/>
    <p:sldId id="679" r:id="rId22"/>
    <p:sldId id="680" r:id="rId23"/>
    <p:sldId id="681" r:id="rId24"/>
    <p:sldId id="682" r:id="rId25"/>
    <p:sldId id="683" r:id="rId26"/>
    <p:sldId id="673" r:id="rId27"/>
    <p:sldId id="566" r:id="rId28"/>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33CC33"/>
    <a:srgbClr val="99FF99"/>
    <a:srgbClr val="FFFF99"/>
    <a:srgbClr val="FFCC66"/>
    <a:srgbClr val="99FF66"/>
    <a:srgbClr val="FFFF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3310" autoAdjust="0"/>
  </p:normalViewPr>
  <p:slideViewPr>
    <p:cSldViewPr>
      <p:cViewPr>
        <p:scale>
          <a:sx n="80" d="100"/>
          <a:sy n="80" d="100"/>
        </p:scale>
        <p:origin x="-966" y="270"/>
      </p:cViewPr>
      <p:guideLst>
        <p:guide orient="horz" pos="2160"/>
        <p:guide pos="5184"/>
        <p:guide pos="1872"/>
        <p:guide pos="432"/>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32" y="64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89723" tIns="44862" rIns="89723" bIns="44862" numCol="1" anchor="t" anchorCtr="0" compatLnSpc="1">
            <a:prstTxWarp prst="textNoShape">
              <a:avLst/>
            </a:prstTxWarp>
          </a:bodyPr>
          <a:lstStyle>
            <a:lvl1pPr defTabSz="896938">
              <a:defRPr kumimoji="1" sz="1000" i="1">
                <a:latin typeface="Times New Roman" pitchFamily="18" charset="0"/>
              </a:defRPr>
            </a:lvl1pPr>
          </a:lstStyle>
          <a:p>
            <a:pPr>
              <a:defRPr/>
            </a:pPr>
            <a:r>
              <a:rPr lang="en-US" smtClean="0"/>
              <a:t>Judicial Antibiotic use in Developing Countries</a:t>
            </a:r>
            <a:endParaRPr lang="en-US"/>
          </a:p>
        </p:txBody>
      </p:sp>
      <p:sp>
        <p:nvSpPr>
          <p:cNvPr id="14339"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89723" tIns="44862" rIns="89723" bIns="44862" numCol="1" anchor="t" anchorCtr="0" compatLnSpc="1">
            <a:prstTxWarp prst="textNoShape">
              <a:avLst/>
            </a:prstTxWarp>
          </a:bodyPr>
          <a:lstStyle>
            <a:lvl1pPr algn="r" defTabSz="896938">
              <a:defRPr kumimoji="1" sz="1000" i="1">
                <a:latin typeface="Times New Roman" pitchFamily="18" charset="0"/>
              </a:defRPr>
            </a:lvl1pPr>
          </a:lstStyle>
          <a:p>
            <a:pPr>
              <a:defRPr/>
            </a:pPr>
            <a:r>
              <a:rPr lang="en-US" smtClean="0"/>
              <a:t>Nov. 2012</a:t>
            </a:r>
            <a:endParaRPr lang="en-US"/>
          </a:p>
        </p:txBody>
      </p:sp>
      <p:sp>
        <p:nvSpPr>
          <p:cNvPr id="14340"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89723" tIns="44862" rIns="89723" bIns="44862" numCol="1" anchor="b" anchorCtr="0" compatLnSpc="1">
            <a:prstTxWarp prst="textNoShape">
              <a:avLst/>
            </a:prstTxWarp>
          </a:bodyPr>
          <a:lstStyle>
            <a:lvl1pPr defTabSz="896938">
              <a:defRPr kumimoji="1" sz="1000" i="1">
                <a:latin typeface="Times New Roman" pitchFamily="18" charset="0"/>
              </a:defRPr>
            </a:lvl1pPr>
          </a:lstStyle>
          <a:p>
            <a:pPr>
              <a:defRPr/>
            </a:pPr>
            <a:r>
              <a:rPr lang="en-US" smtClean="0"/>
              <a:t>2012 Global Missions Health Conference</a:t>
            </a:r>
            <a:endParaRPr lang="en-US"/>
          </a:p>
        </p:txBody>
      </p:sp>
      <p:sp>
        <p:nvSpPr>
          <p:cNvPr id="14341"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89723" tIns="44862" rIns="89723" bIns="44862" numCol="1" anchor="b" anchorCtr="0" compatLnSpc="1">
            <a:prstTxWarp prst="textNoShape">
              <a:avLst/>
            </a:prstTxWarp>
          </a:bodyPr>
          <a:lstStyle>
            <a:lvl1pPr algn="r" defTabSz="896938">
              <a:defRPr kumimoji="1" sz="1000" i="1">
                <a:latin typeface="Times New Roman" pitchFamily="18" charset="0"/>
              </a:defRPr>
            </a:lvl1pPr>
          </a:lstStyle>
          <a:p>
            <a:pPr>
              <a:defRPr/>
            </a:pPr>
            <a:fld id="{A0792E1E-4F94-4386-A298-98D08378ADA3}" type="slidenum">
              <a:rPr lang="en-US"/>
              <a:pPr>
                <a:defRPr/>
              </a:pPr>
              <a:t>‹#›</a:t>
            </a:fld>
            <a:endParaRPr lang="en-US" dirty="0"/>
          </a:p>
        </p:txBody>
      </p:sp>
    </p:spTree>
    <p:extLst>
      <p:ext uri="{BB962C8B-B14F-4D97-AF65-F5344CB8AC3E}">
        <p14:creationId xmlns:p14="http://schemas.microsoft.com/office/powerpoint/2010/main" val="10561026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0050" cy="452438"/>
          </a:xfrm>
          <a:prstGeom prst="rect">
            <a:avLst/>
          </a:prstGeom>
          <a:noFill/>
          <a:ln w="12700" cap="sq">
            <a:noFill/>
            <a:miter lim="800000"/>
            <a:headEnd type="none" w="sm" len="sm"/>
            <a:tailEnd type="none" w="sm" len="sm"/>
          </a:ln>
          <a:effectLst/>
        </p:spPr>
        <p:txBody>
          <a:bodyPr vert="horz" wrap="square" lIns="89723" tIns="44862" rIns="89723" bIns="44862" numCol="1" anchor="t" anchorCtr="0" compatLnSpc="1">
            <a:prstTxWarp prst="textNoShape">
              <a:avLst/>
            </a:prstTxWarp>
          </a:bodyPr>
          <a:lstStyle>
            <a:lvl1pPr defTabSz="896938" eaLnBrk="0" hangingPunct="0">
              <a:defRPr sz="900" i="1">
                <a:latin typeface="Times New Roman" pitchFamily="18" charset="0"/>
              </a:defRPr>
            </a:lvl1pPr>
          </a:lstStyle>
          <a:p>
            <a:pPr>
              <a:defRPr/>
            </a:pPr>
            <a:r>
              <a:rPr lang="en-US" smtClean="0"/>
              <a:t>Judicial Antibiotic use in Developing Countries</a:t>
            </a:r>
            <a:endParaRPr lang="en-US"/>
          </a:p>
        </p:txBody>
      </p:sp>
      <p:sp>
        <p:nvSpPr>
          <p:cNvPr id="54275" name="Rectangle 3"/>
          <p:cNvSpPr>
            <a:spLocks noGrp="1" noRot="1" noChangeAspect="1" noChangeArrowheads="1"/>
          </p:cNvSpPr>
          <p:nvPr>
            <p:ph type="sldImg" idx="2"/>
          </p:nvPr>
        </p:nvSpPr>
        <p:spPr bwMode="auto">
          <a:xfrm>
            <a:off x="1065213" y="677863"/>
            <a:ext cx="4727575" cy="35448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03288" y="4572000"/>
            <a:ext cx="5051425" cy="4021138"/>
          </a:xfrm>
          <a:prstGeom prst="rect">
            <a:avLst/>
          </a:prstGeom>
          <a:noFill/>
          <a:ln w="12700" cap="sq">
            <a:noFill/>
            <a:miter lim="800000"/>
            <a:headEnd type="none" w="sm" len="sm"/>
            <a:tailEnd type="none" w="sm" len="sm"/>
          </a:ln>
          <a:effectLst/>
        </p:spPr>
        <p:txBody>
          <a:bodyPr vert="horz" wrap="square" lIns="89723" tIns="44862" rIns="89723" bIns="448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3" name="Rectangle 5"/>
          <p:cNvSpPr>
            <a:spLocks noGrp="1" noChangeArrowheads="1"/>
          </p:cNvSpPr>
          <p:nvPr>
            <p:ph type="dt" idx="1"/>
          </p:nvPr>
        </p:nvSpPr>
        <p:spPr bwMode="auto">
          <a:xfrm>
            <a:off x="3917950" y="0"/>
            <a:ext cx="2940050" cy="452438"/>
          </a:xfrm>
          <a:prstGeom prst="rect">
            <a:avLst/>
          </a:prstGeom>
          <a:noFill/>
          <a:ln w="12700" cap="sq">
            <a:noFill/>
            <a:miter lim="800000"/>
            <a:headEnd type="none" w="sm" len="sm"/>
            <a:tailEnd type="none" w="sm" len="sm"/>
          </a:ln>
          <a:effectLst/>
        </p:spPr>
        <p:txBody>
          <a:bodyPr vert="horz" wrap="square" lIns="89723" tIns="44862" rIns="89723" bIns="44862" numCol="1" anchor="t" anchorCtr="0" compatLnSpc="1">
            <a:prstTxWarp prst="textNoShape">
              <a:avLst/>
            </a:prstTxWarp>
          </a:bodyPr>
          <a:lstStyle>
            <a:lvl1pPr algn="r" defTabSz="896938" eaLnBrk="0" hangingPunct="0">
              <a:defRPr sz="1000" i="1">
                <a:latin typeface="Times New Roman" pitchFamily="18" charset="0"/>
              </a:defRPr>
            </a:lvl1pPr>
          </a:lstStyle>
          <a:p>
            <a:pPr>
              <a:defRPr/>
            </a:pPr>
            <a:r>
              <a:rPr lang="en-US" smtClean="0"/>
              <a:t>Nov. 2012</a:t>
            </a:r>
            <a:endParaRPr lang="en-US"/>
          </a:p>
        </p:txBody>
      </p:sp>
      <p:sp>
        <p:nvSpPr>
          <p:cNvPr id="2054" name="Rectangle 6"/>
          <p:cNvSpPr>
            <a:spLocks noGrp="1" noChangeArrowheads="1"/>
          </p:cNvSpPr>
          <p:nvPr>
            <p:ph type="ftr" sz="quarter" idx="4"/>
          </p:nvPr>
        </p:nvSpPr>
        <p:spPr bwMode="auto">
          <a:xfrm>
            <a:off x="0" y="8818563"/>
            <a:ext cx="2940050" cy="452437"/>
          </a:xfrm>
          <a:prstGeom prst="rect">
            <a:avLst/>
          </a:prstGeom>
          <a:noFill/>
          <a:ln w="12700" cap="sq">
            <a:noFill/>
            <a:miter lim="800000"/>
            <a:headEnd type="none" w="sm" len="sm"/>
            <a:tailEnd type="none" w="sm" len="sm"/>
          </a:ln>
          <a:effectLst/>
        </p:spPr>
        <p:txBody>
          <a:bodyPr vert="horz" wrap="square" lIns="89723" tIns="44862" rIns="89723" bIns="44862" numCol="1" anchor="b" anchorCtr="0" compatLnSpc="1">
            <a:prstTxWarp prst="textNoShape">
              <a:avLst/>
            </a:prstTxWarp>
          </a:bodyPr>
          <a:lstStyle>
            <a:lvl1pPr defTabSz="896938" eaLnBrk="0" hangingPunct="0">
              <a:defRPr sz="1000" i="1">
                <a:latin typeface="Times New Roman" pitchFamily="18" charset="0"/>
              </a:defRPr>
            </a:lvl1pPr>
          </a:lstStyle>
          <a:p>
            <a:pPr>
              <a:defRPr/>
            </a:pPr>
            <a:r>
              <a:rPr lang="en-US" smtClean="0"/>
              <a:t>2012 Global Missions Health Conference</a:t>
            </a:r>
            <a:endParaRPr lang="en-US"/>
          </a:p>
        </p:txBody>
      </p:sp>
      <p:sp>
        <p:nvSpPr>
          <p:cNvPr id="2055" name="Rectangle 7"/>
          <p:cNvSpPr>
            <a:spLocks noGrp="1" noChangeArrowheads="1"/>
          </p:cNvSpPr>
          <p:nvPr>
            <p:ph type="sldNum" sz="quarter" idx="5"/>
          </p:nvPr>
        </p:nvSpPr>
        <p:spPr bwMode="auto">
          <a:xfrm>
            <a:off x="3917950" y="8818563"/>
            <a:ext cx="2940050" cy="452437"/>
          </a:xfrm>
          <a:prstGeom prst="rect">
            <a:avLst/>
          </a:prstGeom>
          <a:noFill/>
          <a:ln w="12700" cap="sq">
            <a:noFill/>
            <a:miter lim="800000"/>
            <a:headEnd type="none" w="sm" len="sm"/>
            <a:tailEnd type="none" w="sm" len="sm"/>
          </a:ln>
          <a:effectLst/>
        </p:spPr>
        <p:txBody>
          <a:bodyPr vert="horz" wrap="square" lIns="89723" tIns="44862" rIns="89723" bIns="44862" numCol="1" anchor="b" anchorCtr="0" compatLnSpc="1">
            <a:prstTxWarp prst="textNoShape">
              <a:avLst/>
            </a:prstTxWarp>
          </a:bodyPr>
          <a:lstStyle>
            <a:lvl1pPr algn="r" defTabSz="896938" eaLnBrk="0" hangingPunct="0">
              <a:defRPr sz="1000" i="1">
                <a:latin typeface="Times New Roman" pitchFamily="18" charset="0"/>
              </a:defRPr>
            </a:lvl1pPr>
          </a:lstStyle>
          <a:p>
            <a:pPr>
              <a:defRPr/>
            </a:pPr>
            <a:endParaRPr lang="en-US"/>
          </a:p>
        </p:txBody>
      </p:sp>
      <p:sp>
        <p:nvSpPr>
          <p:cNvPr id="54280" name="Rectangle 8"/>
          <p:cNvSpPr>
            <a:spLocks noChangeArrowheads="1"/>
          </p:cNvSpPr>
          <p:nvPr/>
        </p:nvSpPr>
        <p:spPr bwMode="auto">
          <a:xfrm>
            <a:off x="2971800" y="4191000"/>
            <a:ext cx="99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1600">
                <a:latin typeface="Arial Rounded MT Bold" pitchFamily="34" charset="0"/>
              </a:rPr>
              <a:t>Slide </a:t>
            </a:r>
            <a:fld id="{EB061C4E-F3A9-4DAB-A3D9-19CBACB2CFA1}" type="slidenum">
              <a:rPr lang="en-US" sz="1600">
                <a:latin typeface="Arial Rounded MT Bold" pitchFamily="34" charset="0"/>
              </a:rPr>
              <a:pPr/>
              <a:t>‹#›</a:t>
            </a:fld>
            <a:endParaRPr lang="en-US" sz="1600">
              <a:latin typeface="Arial Rounded MT Bold" pitchFamily="34" charset="0"/>
            </a:endParaRPr>
          </a:p>
        </p:txBody>
      </p:sp>
    </p:spTree>
    <p:extLst>
      <p:ext uri="{BB962C8B-B14F-4D97-AF65-F5344CB8AC3E}">
        <p14:creationId xmlns:p14="http://schemas.microsoft.com/office/powerpoint/2010/main" val="4256270396"/>
      </p:ext>
    </p:extLst>
  </p:cSld>
  <p:clrMap bg1="lt1" tx1="dk1" bg2="lt2" tx2="dk2" accent1="accent1" accent2="accent2" accent3="accent3" accent4="accent4" accent5="accent5" accent6="accent6" hlink="hlink" folHlink="folHlink"/>
  <p:hf/>
  <p:notesStyle>
    <a:lvl1pPr marL="228600" indent="-228600" algn="l" rtl="0" eaLnBrk="0" fontAlgn="base" hangingPunct="0">
      <a:spcBef>
        <a:spcPct val="30000"/>
      </a:spcBef>
      <a:spcAft>
        <a:spcPct val="0"/>
      </a:spcAft>
      <a:buAutoNum type="arabicPeriod"/>
      <a:defRPr kumimoji="1" sz="1200" kern="1200">
        <a:solidFill>
          <a:schemeClr val="tx1"/>
        </a:solidFill>
        <a:latin typeface="Times New Roman" pitchFamily="18" charset="0"/>
        <a:ea typeface="+mn-ea"/>
        <a:cs typeface="+mn-cs"/>
      </a:defRPr>
    </a:lvl1pPr>
    <a:lvl2pPr marL="685800" indent="-228600" algn="l" rtl="0" eaLnBrk="0" fontAlgn="base" hangingPunct="0">
      <a:spcBef>
        <a:spcPct val="30000"/>
      </a:spcBef>
      <a:spcAft>
        <a:spcPct val="0"/>
      </a:spcAft>
      <a:buAutoNum type="alphaLcPeriod"/>
      <a:defRPr kumimoji="1"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900" smtClean="0"/>
              <a:t>Judicial Antibiotic use in Developing Countries</a:t>
            </a:r>
            <a:endParaRPr lang="en-US" sz="900" smtClean="0"/>
          </a:p>
        </p:txBody>
      </p:sp>
      <p:sp>
        <p:nvSpPr>
          <p:cNvPr id="55299" name="Rectangle 5"/>
          <p:cNvSpPr>
            <a:spLocks noGrp="1" noChangeArrowheads="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Nov. 2012</a:t>
            </a:r>
            <a:endParaRPr lang="en-US" sz="1000" smtClean="0"/>
          </a:p>
        </p:txBody>
      </p:sp>
      <p:sp>
        <p:nvSpPr>
          <p:cNvPr id="55300" name="Rectangle 6"/>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2012 Global Missions Health Conference</a:t>
            </a:r>
            <a:endParaRPr lang="en-US" sz="1000" smtClean="0"/>
          </a:p>
        </p:txBody>
      </p:sp>
      <p:sp>
        <p:nvSpPr>
          <p:cNvPr id="55301"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8D298D3F-3A35-4DC9-862C-F20226AE6D62}" type="slidenum">
              <a:rPr lang="en-US" sz="1000" smtClean="0"/>
              <a:pPr/>
              <a:t>1</a:t>
            </a:fld>
            <a:endParaRPr lang="en-US" sz="1000"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r>
              <a:rPr lang="en-US" smtClean="0"/>
              <a:t>Throughout the world bacterial infections remain a leading cause of illness and death. The introduction of new antibiotics on the market has lagged behind the increasing rate of resistance to many antibiotics to treat infections.  This problem becomes magnified in developing areas of the world where resources are not as readily available.  Good antimicrobial stewardship involves selecting an appropriate drug and optimizing its dose and duration to cure an infection while minimizing toxicity and reducing the chance to develop antibiotic resistance.  This session will look at the limited evidence that supports these ideas and put forth practical suggestions on how antibiotics should be judiciously used in developing countries.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793E905C-AAA4-4DE3-BC3D-E929D7BDF26C}" type="slidenum">
              <a:rPr lang="en-US" sz="1000" smtClean="0"/>
              <a:pPr/>
              <a:t>10</a:t>
            </a:fld>
            <a:endParaRPr lang="en-US" sz="100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eaLnBrk="1" hangingPunct="1"/>
            <a:r>
              <a:rPr lang="en-US" b="1" smtClean="0"/>
              <a:t>Purpose of slide: </a:t>
            </a:r>
            <a:r>
              <a:rPr lang="en-US" smtClean="0"/>
              <a:t>To define “antimicrobial stewardship” and to list the major outcomes that antimicrobial stewardship programs seek to achieve.</a:t>
            </a:r>
          </a:p>
          <a:p>
            <a:pPr eaLnBrk="1" hangingPunct="1"/>
            <a:endParaRPr lang="en-US" b="1" smtClean="0"/>
          </a:p>
          <a:p>
            <a:pPr eaLnBrk="1" hangingPunct="1"/>
            <a:r>
              <a:rPr lang="en-US" b="1" smtClean="0"/>
              <a:t>Key points:</a:t>
            </a:r>
          </a:p>
          <a:p>
            <a:pPr eaLnBrk="1" hangingPunct="1"/>
            <a:r>
              <a:rPr lang="en-US" smtClean="0"/>
              <a:t>The purpose of an antimicrobial stewardship program is to prove a rational and systematic approach to the use of antimicrobials.</a:t>
            </a:r>
          </a:p>
          <a:p>
            <a:pPr eaLnBrk="1" hangingPunct="1"/>
            <a:r>
              <a:rPr lang="en-US" smtClean="0"/>
              <a:t>The immediate goals of the program are focused on improving outcomes for individual patients, but over the longer term, it is anticipated that the benefits will extend to a larger population through avoiding the emergence or propagation of antimicrobial resistance.</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Judicial Antibiotic use in Developing Countries</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a:defRPr/>
            </a:pPr>
            <a:r>
              <a:rPr lang="en-US" smtClean="0"/>
              <a:t>2012 Global Missions Health Conference</a:t>
            </a:r>
            <a:endParaRPr lang="en-US"/>
          </a:p>
        </p:txBody>
      </p:sp>
      <p:sp>
        <p:nvSpPr>
          <p:cNvPr id="7" name="Slide Number Placeholder 6"/>
          <p:cNvSpPr>
            <a:spLocks noGrp="1"/>
          </p:cNvSpPr>
          <p:nvPr>
            <p:ph type="sldNum" sz="quarter" idx="13"/>
          </p:nvPr>
        </p:nvSpPr>
        <p:spPr/>
        <p:txBody>
          <a:bodyPr/>
          <a:lstStyle/>
          <a:p>
            <a:pPr>
              <a:defRPr/>
            </a:pPr>
            <a:endParaRPr lang="en-US"/>
          </a:p>
        </p:txBody>
      </p:sp>
    </p:spTree>
    <p:extLst>
      <p:ext uri="{BB962C8B-B14F-4D97-AF65-F5344CB8AC3E}">
        <p14:creationId xmlns:p14="http://schemas.microsoft.com/office/powerpoint/2010/main" val="233715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Judicial Antibiotic use in Developing Countries</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a:defRPr/>
            </a:pPr>
            <a:r>
              <a:rPr lang="en-US" smtClean="0"/>
              <a:t>2012 Global Missions Health Conference</a:t>
            </a:r>
            <a:endParaRPr lang="en-US"/>
          </a:p>
        </p:txBody>
      </p:sp>
      <p:sp>
        <p:nvSpPr>
          <p:cNvPr id="7" name="Slide Number Placeholder 6"/>
          <p:cNvSpPr>
            <a:spLocks noGrp="1"/>
          </p:cNvSpPr>
          <p:nvPr>
            <p:ph type="sldNum" sz="quarter" idx="13"/>
          </p:nvPr>
        </p:nvSpPr>
        <p:spPr/>
        <p:txBody>
          <a:bodyPr/>
          <a:lstStyle/>
          <a:p>
            <a:pPr>
              <a:defRPr/>
            </a:pPr>
            <a:endParaRPr lang="en-US"/>
          </a:p>
        </p:txBody>
      </p:sp>
    </p:spTree>
    <p:extLst>
      <p:ext uri="{BB962C8B-B14F-4D97-AF65-F5344CB8AC3E}">
        <p14:creationId xmlns:p14="http://schemas.microsoft.com/office/powerpoint/2010/main" val="3893529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Judicial Antibiotic use in Developing Countries</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a:defRPr/>
            </a:pPr>
            <a:r>
              <a:rPr lang="en-US" smtClean="0"/>
              <a:t>2012 Global Missions Health Conference</a:t>
            </a:r>
            <a:endParaRPr lang="en-US"/>
          </a:p>
        </p:txBody>
      </p:sp>
      <p:sp>
        <p:nvSpPr>
          <p:cNvPr id="7" name="Slide Number Placeholder 6"/>
          <p:cNvSpPr>
            <a:spLocks noGrp="1"/>
          </p:cNvSpPr>
          <p:nvPr>
            <p:ph type="sldNum" sz="quarter" idx="13"/>
          </p:nvPr>
        </p:nvSpPr>
        <p:spPr/>
        <p:txBody>
          <a:bodyPr/>
          <a:lstStyle/>
          <a:p>
            <a:pPr>
              <a:defRPr/>
            </a:pPr>
            <a:endParaRPr lang="en-US"/>
          </a:p>
        </p:txBody>
      </p:sp>
    </p:spTree>
    <p:extLst>
      <p:ext uri="{BB962C8B-B14F-4D97-AF65-F5344CB8AC3E}">
        <p14:creationId xmlns:p14="http://schemas.microsoft.com/office/powerpoint/2010/main" val="3893529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Males have dysuria and urethritis,</a:t>
            </a:r>
            <a:r>
              <a:rPr lang="en-US" baseline="0" dirty="0" smtClean="0"/>
              <a:t> females have a vaginal discharge along with the dysuria and urethritis.</a:t>
            </a:r>
            <a:endParaRPr lang="en-US" dirty="0"/>
          </a:p>
        </p:txBody>
      </p:sp>
      <p:sp>
        <p:nvSpPr>
          <p:cNvPr id="4" name="Header Placeholder 3"/>
          <p:cNvSpPr>
            <a:spLocks noGrp="1"/>
          </p:cNvSpPr>
          <p:nvPr>
            <p:ph type="hdr" sz="quarter" idx="10"/>
          </p:nvPr>
        </p:nvSpPr>
        <p:spPr/>
        <p:txBody>
          <a:bodyPr/>
          <a:lstStyle/>
          <a:p>
            <a:pPr>
              <a:defRPr/>
            </a:pPr>
            <a:r>
              <a:rPr lang="en-US" smtClean="0"/>
              <a:t>Judicial Antibiotic use in Developing Countries</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a:defRPr/>
            </a:pPr>
            <a:r>
              <a:rPr lang="en-US" smtClean="0"/>
              <a:t>2012 Global Missions Health Conference</a:t>
            </a:r>
            <a:endParaRPr lang="en-US"/>
          </a:p>
        </p:txBody>
      </p:sp>
      <p:sp>
        <p:nvSpPr>
          <p:cNvPr id="7" name="Slide Number Placeholder 6"/>
          <p:cNvSpPr>
            <a:spLocks noGrp="1"/>
          </p:cNvSpPr>
          <p:nvPr>
            <p:ph type="sldNum" sz="quarter" idx="13"/>
          </p:nvPr>
        </p:nvSpPr>
        <p:spPr/>
        <p:txBody>
          <a:bodyPr/>
          <a:lstStyle/>
          <a:p>
            <a:pPr>
              <a:defRPr/>
            </a:pPr>
            <a:endParaRPr lang="en-US"/>
          </a:p>
        </p:txBody>
      </p:sp>
    </p:spTree>
    <p:extLst>
      <p:ext uri="{BB962C8B-B14F-4D97-AF65-F5344CB8AC3E}">
        <p14:creationId xmlns:p14="http://schemas.microsoft.com/office/powerpoint/2010/main" val="2949685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Inguinal</a:t>
            </a:r>
            <a:r>
              <a:rPr lang="en-US" baseline="0" dirty="0" smtClean="0"/>
              <a:t> </a:t>
            </a:r>
            <a:r>
              <a:rPr lang="en-US" baseline="0" dirty="0" err="1" smtClean="0"/>
              <a:t>lymphadema</a:t>
            </a:r>
            <a:r>
              <a:rPr lang="en-US" baseline="0" dirty="0" smtClean="0"/>
              <a:t> and the characteristic chancre lesion aid in the diagnosis.</a:t>
            </a:r>
          </a:p>
          <a:p>
            <a:r>
              <a:rPr lang="en-US" baseline="0" dirty="0" smtClean="0"/>
              <a:t>The erythromycin does have a higher rate of relapse.</a:t>
            </a:r>
            <a:endParaRPr lang="en-US" dirty="0"/>
          </a:p>
        </p:txBody>
      </p:sp>
      <p:sp>
        <p:nvSpPr>
          <p:cNvPr id="4" name="Header Placeholder 3"/>
          <p:cNvSpPr>
            <a:spLocks noGrp="1"/>
          </p:cNvSpPr>
          <p:nvPr>
            <p:ph type="hdr" sz="quarter" idx="10"/>
          </p:nvPr>
        </p:nvSpPr>
        <p:spPr/>
        <p:txBody>
          <a:bodyPr/>
          <a:lstStyle/>
          <a:p>
            <a:pPr>
              <a:defRPr/>
            </a:pPr>
            <a:r>
              <a:rPr lang="en-US" smtClean="0"/>
              <a:t>Judicial Antibiotic use in Developing Countries</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a:defRPr/>
            </a:pPr>
            <a:r>
              <a:rPr lang="en-US" smtClean="0"/>
              <a:t>2012 Global Missions Health Conference</a:t>
            </a:r>
            <a:endParaRPr lang="en-US"/>
          </a:p>
        </p:txBody>
      </p:sp>
      <p:sp>
        <p:nvSpPr>
          <p:cNvPr id="7" name="Slide Number Placeholder 6"/>
          <p:cNvSpPr>
            <a:spLocks noGrp="1"/>
          </p:cNvSpPr>
          <p:nvPr>
            <p:ph type="sldNum" sz="quarter" idx="13"/>
          </p:nvPr>
        </p:nvSpPr>
        <p:spPr/>
        <p:txBody>
          <a:bodyPr/>
          <a:lstStyle/>
          <a:p>
            <a:pPr>
              <a:defRPr/>
            </a:pPr>
            <a:endParaRPr lang="en-US"/>
          </a:p>
        </p:txBody>
      </p:sp>
    </p:spTree>
    <p:extLst>
      <p:ext uri="{BB962C8B-B14F-4D97-AF65-F5344CB8AC3E}">
        <p14:creationId xmlns:p14="http://schemas.microsoft.com/office/powerpoint/2010/main" val="2001569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a:t>
            </a:r>
            <a:r>
              <a:rPr lang="en-US" baseline="0" dirty="0" smtClean="0"/>
              <a:t> it chlamydial.</a:t>
            </a:r>
            <a:endParaRPr lang="en-US" dirty="0"/>
          </a:p>
        </p:txBody>
      </p:sp>
      <p:sp>
        <p:nvSpPr>
          <p:cNvPr id="4" name="Header Placeholder 3"/>
          <p:cNvSpPr>
            <a:spLocks noGrp="1"/>
          </p:cNvSpPr>
          <p:nvPr>
            <p:ph type="hdr" sz="quarter" idx="10"/>
          </p:nvPr>
        </p:nvSpPr>
        <p:spPr/>
        <p:txBody>
          <a:bodyPr/>
          <a:lstStyle/>
          <a:p>
            <a:pPr>
              <a:defRPr/>
            </a:pPr>
            <a:r>
              <a:rPr lang="en-US" smtClean="0"/>
              <a:t>Judicial Antibiotic use in Developing Countries</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a:defRPr/>
            </a:pPr>
            <a:r>
              <a:rPr lang="en-US" smtClean="0"/>
              <a:t>2012 Global Missions Health Conference</a:t>
            </a:r>
            <a:endParaRPr lang="en-US"/>
          </a:p>
        </p:txBody>
      </p:sp>
      <p:sp>
        <p:nvSpPr>
          <p:cNvPr id="7" name="Slide Number Placeholder 6"/>
          <p:cNvSpPr>
            <a:spLocks noGrp="1"/>
          </p:cNvSpPr>
          <p:nvPr>
            <p:ph type="sldNum" sz="quarter" idx="13"/>
          </p:nvPr>
        </p:nvSpPr>
        <p:spPr/>
        <p:txBody>
          <a:bodyPr/>
          <a:lstStyle/>
          <a:p>
            <a:pPr>
              <a:defRPr/>
            </a:pPr>
            <a:endParaRPr lang="en-US"/>
          </a:p>
        </p:txBody>
      </p:sp>
    </p:spTree>
    <p:extLst>
      <p:ext uri="{BB962C8B-B14F-4D97-AF65-F5344CB8AC3E}">
        <p14:creationId xmlns:p14="http://schemas.microsoft.com/office/powerpoint/2010/main" val="302604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Judicial Antibiotic use in Developing Countries</a:t>
            </a:r>
            <a:endParaRPr lang="en-US"/>
          </a:p>
        </p:txBody>
      </p:sp>
      <p:sp>
        <p:nvSpPr>
          <p:cNvPr id="5" name="Date Placeholder 4"/>
          <p:cNvSpPr>
            <a:spLocks noGrp="1"/>
          </p:cNvSpPr>
          <p:nvPr>
            <p:ph type="dt" idx="11"/>
          </p:nvPr>
        </p:nvSpPr>
        <p:spPr/>
        <p:txBody>
          <a:bodyPr/>
          <a:lstStyle/>
          <a:p>
            <a:pPr>
              <a:defRPr/>
            </a:pPr>
            <a:r>
              <a:rPr lang="en-US" smtClean="0"/>
              <a:t>Nov. 2012</a:t>
            </a:r>
            <a:endParaRPr lang="en-US"/>
          </a:p>
        </p:txBody>
      </p:sp>
      <p:sp>
        <p:nvSpPr>
          <p:cNvPr id="6" name="Footer Placeholder 5"/>
          <p:cNvSpPr>
            <a:spLocks noGrp="1"/>
          </p:cNvSpPr>
          <p:nvPr>
            <p:ph type="ftr" sz="quarter" idx="12"/>
          </p:nvPr>
        </p:nvSpPr>
        <p:spPr/>
        <p:txBody>
          <a:bodyPr/>
          <a:lstStyle/>
          <a:p>
            <a:pPr>
              <a:defRPr/>
            </a:pPr>
            <a:r>
              <a:rPr lang="en-US" smtClean="0"/>
              <a:t>2012 Global Missions Health Conference</a:t>
            </a:r>
            <a:endParaRPr lang="en-US"/>
          </a:p>
        </p:txBody>
      </p:sp>
      <p:sp>
        <p:nvSpPr>
          <p:cNvPr id="7" name="Slide Number Placeholder 6"/>
          <p:cNvSpPr>
            <a:spLocks noGrp="1"/>
          </p:cNvSpPr>
          <p:nvPr>
            <p:ph type="sldNum" sz="quarter" idx="13"/>
          </p:nvPr>
        </p:nvSpPr>
        <p:spPr/>
        <p:txBody>
          <a:bodyPr/>
          <a:lstStyle/>
          <a:p>
            <a:pPr>
              <a:defRPr/>
            </a:pPr>
            <a:endParaRPr lang="en-US"/>
          </a:p>
        </p:txBody>
      </p:sp>
    </p:spTree>
    <p:extLst>
      <p:ext uri="{BB962C8B-B14F-4D97-AF65-F5344CB8AC3E}">
        <p14:creationId xmlns:p14="http://schemas.microsoft.com/office/powerpoint/2010/main" val="4002272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r>
              <a:rPr lang="en-US" dirty="0" smtClean="0"/>
              <a:t>Repeating what I said before:</a:t>
            </a:r>
          </a:p>
        </p:txBody>
      </p:sp>
      <p:sp>
        <p:nvSpPr>
          <p:cNvPr id="104452" name="Header Placeholder 3"/>
          <p:cNvSpPr>
            <a:spLocks noGrp="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900" smtClean="0"/>
              <a:t>Judicial Antibiotic use in Developing Countries</a:t>
            </a:r>
            <a:endParaRPr lang="en-US" sz="900" smtClean="0"/>
          </a:p>
        </p:txBody>
      </p:sp>
      <p:sp>
        <p:nvSpPr>
          <p:cNvPr id="104453" name="Date Placeholder 4"/>
          <p:cNvSpPr>
            <a:spLocks noGrp="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Nov. 2012</a:t>
            </a:r>
            <a:endParaRPr lang="en-US" sz="1000" smtClean="0"/>
          </a:p>
        </p:txBody>
      </p:sp>
      <p:sp>
        <p:nvSpPr>
          <p:cNvPr id="104454" name="Footer Placeholder 5"/>
          <p:cNvSpPr>
            <a:spLocks noGrp="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2012 Global Missions Health Conference</a:t>
            </a:r>
            <a:endParaRPr lang="en-US" sz="1000" smtClean="0"/>
          </a:p>
        </p:txBody>
      </p:sp>
      <p:sp>
        <p:nvSpPr>
          <p:cNvPr id="104455" name="Slide Number Placeholder 6"/>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endParaRPr lang="en-US"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r>
              <a:rPr lang="en-US" smtClean="0"/>
              <a:t>Urinary tract infections, sexually transmitted diseases, upper respiratory tract infections, otitis media, pneumonia and skin or soft-tissue infections.  Septicemia and meningitis.</a:t>
            </a:r>
          </a:p>
        </p:txBody>
      </p:sp>
      <p:sp>
        <p:nvSpPr>
          <p:cNvPr id="56324" name="Header Placeholder 3"/>
          <p:cNvSpPr>
            <a:spLocks noGrp="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900" smtClean="0"/>
              <a:t>Judicial Antibiotic use in Developing Countries</a:t>
            </a:r>
            <a:endParaRPr lang="en-US" sz="900" smtClean="0"/>
          </a:p>
        </p:txBody>
      </p:sp>
      <p:sp>
        <p:nvSpPr>
          <p:cNvPr id="56325" name="Date Placeholder 4"/>
          <p:cNvSpPr>
            <a:spLocks noGrp="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Nov. 2012</a:t>
            </a:r>
            <a:endParaRPr lang="en-US" sz="1000" smtClean="0"/>
          </a:p>
        </p:txBody>
      </p:sp>
      <p:sp>
        <p:nvSpPr>
          <p:cNvPr id="56326" name="Footer Placeholder 5"/>
          <p:cNvSpPr>
            <a:spLocks noGrp="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2012 Global Missions Health Conference</a:t>
            </a:r>
            <a:endParaRPr lang="en-US" sz="1000" smtClean="0"/>
          </a:p>
        </p:txBody>
      </p:sp>
      <p:sp>
        <p:nvSpPr>
          <p:cNvPr id="56327" name="Slide Number Placeholder 6"/>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endParaRPr lang="en-US" sz="10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smtClean="0"/>
          </a:p>
        </p:txBody>
      </p:sp>
      <p:sp>
        <p:nvSpPr>
          <p:cNvPr id="57348" name="Header Placeholder 3"/>
          <p:cNvSpPr>
            <a:spLocks noGrp="1"/>
          </p:cNvSpPr>
          <p:nvPr>
            <p:ph type="hdr" sz="quarter"/>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900" smtClean="0"/>
              <a:t>Judicial Antibiotic use in Developing Countries</a:t>
            </a:r>
            <a:endParaRPr lang="en-US" sz="900" smtClean="0"/>
          </a:p>
        </p:txBody>
      </p:sp>
      <p:sp>
        <p:nvSpPr>
          <p:cNvPr id="57349" name="Date Placeholder 4"/>
          <p:cNvSpPr>
            <a:spLocks noGrp="1"/>
          </p:cNvSpPr>
          <p:nvPr>
            <p:ph type="dt" sz="quarter"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Nov. 2012</a:t>
            </a:r>
            <a:endParaRPr lang="en-US" sz="1000" smtClean="0"/>
          </a:p>
        </p:txBody>
      </p:sp>
      <p:sp>
        <p:nvSpPr>
          <p:cNvPr id="57350" name="Footer Placeholder 5"/>
          <p:cNvSpPr>
            <a:spLocks noGrp="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r>
              <a:rPr lang="en-US" sz="1000" smtClean="0"/>
              <a:t>2012 Global Missions Health Conference</a:t>
            </a:r>
            <a:endParaRPr lang="en-US" sz="1000" smtClean="0"/>
          </a:p>
        </p:txBody>
      </p:sp>
      <p:sp>
        <p:nvSpPr>
          <p:cNvPr id="57351" name="Slide Number Placeholder 6"/>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endParaRPr lang="en-US" sz="10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5E73640C-FBF5-40D1-A603-278D44F213B0}" type="slidenum">
              <a:rPr lang="en-US" sz="1000" smtClean="0"/>
              <a:pPr/>
              <a:t>4</a:t>
            </a:fld>
            <a:endParaRPr lang="en-US" sz="100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eaLnBrk="1" hangingPunct="1"/>
            <a:r>
              <a:rPr lang="en-US" b="1" smtClean="0"/>
              <a:t>Purpose of slide: </a:t>
            </a:r>
            <a:r>
              <a:rPr lang="en-US" smtClean="0"/>
              <a:t>To introduce the major reasons for starting or expanding an antimicrobial stewardship program within the health care facility (i.e., to improve patient outcomes and reduce costs).</a:t>
            </a:r>
          </a:p>
          <a:p>
            <a:pPr eaLnBrk="1" hangingPunct="1"/>
            <a:endParaRPr lang="en-US" smtClean="0"/>
          </a:p>
          <a:p>
            <a:pPr eaLnBrk="1" hangingPunct="1"/>
            <a:r>
              <a:rPr lang="en-US" b="1" smtClean="0"/>
              <a:t>Key points:</a:t>
            </a:r>
          </a:p>
          <a:p>
            <a:pPr eaLnBrk="1" hangingPunct="1"/>
            <a:r>
              <a:rPr lang="en-US" smtClean="0"/>
              <a:t>Antimicrobials are one of the most commonly prescribed classes of pharmaceuticals in the hospital setting.</a:t>
            </a:r>
          </a:p>
          <a:p>
            <a:pPr eaLnBrk="1" hangingPunct="1"/>
            <a:r>
              <a:rPr lang="en-US" smtClean="0"/>
              <a:t>Much of the use of these agents is inappropriate.</a:t>
            </a:r>
          </a:p>
          <a:p>
            <a:pPr eaLnBrk="1" hangingPunct="1"/>
            <a:r>
              <a:rPr lang="en-US" smtClean="0"/>
              <a:t>Misuse of antibiotics can be harmful.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1EA15DE2-C71F-408B-9BD3-398376295E56}" type="slidenum">
              <a:rPr lang="en-US" sz="1000" smtClean="0"/>
              <a:pPr/>
              <a:t>5</a:t>
            </a:fld>
            <a:endParaRPr lang="en-US" sz="1000"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91435" tIns="45718" rIns="91435" bIns="45718"/>
          <a:lstStyle/>
          <a:p>
            <a:pPr eaLnBrk="1" hangingPunct="1"/>
            <a:r>
              <a:rPr lang="en-US" b="1" smtClean="0"/>
              <a:t>Purpose of slide: </a:t>
            </a:r>
            <a:r>
              <a:rPr lang="en-US" smtClean="0"/>
              <a:t>To give specific examples of inappropriate use of antimicrobial agents.</a:t>
            </a:r>
          </a:p>
          <a:p>
            <a:pPr eaLnBrk="1" hangingPunct="1"/>
            <a:endParaRPr lang="en-US" smtClean="0"/>
          </a:p>
          <a:p>
            <a:pPr eaLnBrk="1" hangingPunct="1"/>
            <a:r>
              <a:rPr lang="en-US" b="1" smtClean="0"/>
              <a:t>Key points:</a:t>
            </a:r>
          </a:p>
          <a:p>
            <a:pPr eaLnBrk="1" hangingPunct="1"/>
            <a:r>
              <a:rPr lang="en-US" smtClean="0"/>
              <a:t>People commonly think of the example of giving antibacterial therapy to patients with viral infections (e.g., a cold or acute bronchitis) as the primary form of antimicrobial misuse, but this slide demonstrates that there are many other forms of antimicrobial misuse, some of which are not nearly as obvious as the first example.</a:t>
            </a:r>
          </a:p>
        </p:txBody>
      </p:sp>
      <p:sp>
        <p:nvSpPr>
          <p:cNvPr id="60421" name="Slide Number Placeholder 3"/>
          <p:cNvSpPr txBox="1">
            <a:spLocks noGrp="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505CD551-9369-465B-9F5D-E24C58ACD692}" type="slidenum">
              <a:rPr lang="en-US" sz="1200"/>
              <a:pPr algn="r" eaLnBrk="1" hangingPunct="1"/>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7C5E22B4-CA0E-4159-992E-034999F998A0}" type="slidenum">
              <a:rPr lang="en-US" sz="1000" smtClean="0"/>
              <a:pPr/>
              <a:t>6</a:t>
            </a:fld>
            <a:endParaRPr lang="en-US" sz="10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eaLnBrk="1" hangingPunct="1"/>
            <a:r>
              <a:rPr lang="en-US" b="1" smtClean="0"/>
              <a:t>Purpose of slide: </a:t>
            </a:r>
            <a:r>
              <a:rPr lang="en-US" smtClean="0"/>
              <a:t>To give specific examples of inappropriate use of antimicrobial agents (continued from previous slide).</a:t>
            </a:r>
          </a:p>
          <a:p>
            <a:pPr eaLnBrk="1" hangingPunct="1"/>
            <a:endParaRPr lang="en-US" smtClean="0"/>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7A924CEC-F490-4448-BDAB-BCBCC2AB0FE9}" type="slidenum">
              <a:rPr lang="en-US" sz="1000" smtClean="0"/>
              <a:pPr/>
              <a:t>7</a:t>
            </a:fld>
            <a:endParaRPr lang="en-US" sz="100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eaLnBrk="1" hangingPunct="1"/>
            <a:r>
              <a:rPr lang="en-US" b="1" smtClean="0"/>
              <a:t>Purpose of slide: </a:t>
            </a:r>
            <a:r>
              <a:rPr lang="en-US" smtClean="0"/>
              <a:t>To show the increasing problem of antimicrobial resistance and how it may be further compounded by the lack of development of new antimicrobial agents with activity against the increasing number of multidrug-resistant organisms (MDRO).</a:t>
            </a:r>
          </a:p>
          <a:p>
            <a:pPr eaLnBrk="1" hangingPunct="1"/>
            <a:endParaRPr lang="en-US" smtClean="0"/>
          </a:p>
          <a:p>
            <a:pPr eaLnBrk="1" hangingPunct="1"/>
            <a:r>
              <a:rPr lang="en-US" b="1" smtClean="0"/>
              <a:t>Key points:</a:t>
            </a:r>
          </a:p>
          <a:p>
            <a:pPr eaLnBrk="1" hangingPunct="1"/>
            <a:r>
              <a:rPr lang="en-US" smtClean="0"/>
              <a:t>The first bulleted point and the top figure are used to illustrate how the magnitude of the problem of antimicrobial resistance has grown over the past three decades and continues to grow. Antimicrobial resistance involves gram-positive organisms such as </a:t>
            </a:r>
            <a:r>
              <a:rPr lang="en-US" i="1" smtClean="0"/>
              <a:t>S. aureus </a:t>
            </a:r>
            <a:r>
              <a:rPr lang="en-US" smtClean="0"/>
              <a:t>and </a:t>
            </a:r>
            <a:r>
              <a:rPr lang="en-US" i="1" smtClean="0"/>
              <a:t>Enterococcus</a:t>
            </a:r>
            <a:r>
              <a:rPr lang="en-US" smtClean="0"/>
              <a:t> as well as gram-negative organisms such as </a:t>
            </a:r>
            <a:r>
              <a:rPr lang="en-US" i="1" smtClean="0"/>
              <a:t>Pseudomonas</a:t>
            </a:r>
            <a:r>
              <a:rPr lang="en-US" smtClean="0"/>
              <a:t> (as shown in this slide), </a:t>
            </a:r>
            <a:r>
              <a:rPr lang="en-US" i="1" smtClean="0"/>
              <a:t>Acinetobacter</a:t>
            </a:r>
            <a:r>
              <a:rPr lang="en-US" smtClean="0"/>
              <a:t>, </a:t>
            </a:r>
            <a:r>
              <a:rPr lang="en-US" i="1" smtClean="0"/>
              <a:t>Klebsiella</a:t>
            </a:r>
            <a:r>
              <a:rPr lang="en-US" smtClean="0"/>
              <a:t> species, </a:t>
            </a:r>
            <a:r>
              <a:rPr lang="en-US" i="1" smtClean="0"/>
              <a:t>Enterobacter</a:t>
            </a:r>
            <a:r>
              <a:rPr lang="en-US" smtClean="0"/>
              <a:t> species, and others.</a:t>
            </a:r>
          </a:p>
          <a:p>
            <a:pPr eaLnBrk="1" hangingPunct="1"/>
            <a:r>
              <a:rPr lang="en-US" smtClean="0"/>
              <a:t>The second bulleted point and the lower figure show that development of new antimicrobial agents is not keeping pace with the growing problem of antimicrobial resistance. The development of new antibiotics for treating infections caused by multidrug-resistant gram-negative organisms has been particularly limited.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C9665BE4-FEFD-45E6-8A15-F7B166AE7B75}" type="slidenum">
              <a:rPr lang="en-US" sz="1000" smtClean="0"/>
              <a:pPr/>
              <a:t>8</a:t>
            </a:fld>
            <a:endParaRPr lang="en-US" sz="100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eaLnBrk="1" hangingPunct="1"/>
            <a:r>
              <a:rPr lang="en-US" b="1" smtClean="0"/>
              <a:t>Purpose of slide: </a:t>
            </a:r>
            <a:r>
              <a:rPr lang="en-US" smtClean="0"/>
              <a:t>To show the clinical and societal impact of antimicrobial resistance.</a:t>
            </a:r>
          </a:p>
          <a:p>
            <a:pPr eaLnBrk="1" hangingPunct="1"/>
            <a:endParaRPr lang="en-US" smtClean="0"/>
          </a:p>
          <a:p>
            <a:pPr eaLnBrk="1" hangingPunct="1"/>
            <a:r>
              <a:rPr lang="en-US" b="1" smtClean="0"/>
              <a:t>Key points:</a:t>
            </a:r>
          </a:p>
          <a:p>
            <a:pPr eaLnBrk="1" hangingPunct="1"/>
            <a:r>
              <a:rPr lang="en-US" smtClean="0"/>
              <a:t>Infection with antimicrobial–resistant organisms has been associated with an increased risk of adverse patient outcomes (including increased length of hospitalization and higher rates of death).  </a:t>
            </a:r>
          </a:p>
          <a:p>
            <a:pPr eaLnBrk="1" hangingPunct="1"/>
            <a:r>
              <a:rPr lang="en-US" smtClean="0"/>
              <a:t>In addition, treatment of these infections and their complications result in increased hospital costs.   </a:t>
            </a:r>
          </a:p>
          <a:p>
            <a:pPr eaLnBrk="1" hangingPunct="1"/>
            <a:r>
              <a:rPr lang="en-US" smtClean="0"/>
              <a:t>Finally, the excess deaths due to these infections have major societal costs.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defTabSz="896938" eaLnBrk="0" hangingPunct="0">
              <a:defRPr sz="2400">
                <a:solidFill>
                  <a:schemeClr val="tx1"/>
                </a:solidFill>
                <a:latin typeface="Times New Roman" pitchFamily="18" charset="0"/>
              </a:defRPr>
            </a:lvl1pPr>
            <a:lvl2pPr marL="742950" indent="-285750" defTabSz="896938" eaLnBrk="0" hangingPunct="0">
              <a:defRPr sz="2400">
                <a:solidFill>
                  <a:schemeClr val="tx1"/>
                </a:solidFill>
                <a:latin typeface="Times New Roman" pitchFamily="18" charset="0"/>
              </a:defRPr>
            </a:lvl2pPr>
            <a:lvl3pPr marL="1143000" indent="-228600" defTabSz="896938" eaLnBrk="0" hangingPunct="0">
              <a:defRPr sz="2400">
                <a:solidFill>
                  <a:schemeClr val="tx1"/>
                </a:solidFill>
                <a:latin typeface="Times New Roman" pitchFamily="18" charset="0"/>
              </a:defRPr>
            </a:lvl3pPr>
            <a:lvl4pPr marL="1600200" indent="-228600" defTabSz="896938" eaLnBrk="0" hangingPunct="0">
              <a:defRPr sz="2400">
                <a:solidFill>
                  <a:schemeClr val="tx1"/>
                </a:solidFill>
                <a:latin typeface="Times New Roman" pitchFamily="18" charset="0"/>
              </a:defRPr>
            </a:lvl4pPr>
            <a:lvl5pPr marL="2057400" indent="-228600" defTabSz="896938" eaLnBrk="0" hangingPunct="0">
              <a:defRPr sz="2400">
                <a:solidFill>
                  <a:schemeClr val="tx1"/>
                </a:solidFill>
                <a:latin typeface="Times New Roman" pitchFamily="18" charset="0"/>
              </a:defRPr>
            </a:lvl5pPr>
            <a:lvl6pPr marL="2514600" indent="-228600" defTabSz="896938" eaLnBrk="0" fontAlgn="base" hangingPunct="0">
              <a:spcBef>
                <a:spcPct val="0"/>
              </a:spcBef>
              <a:spcAft>
                <a:spcPct val="0"/>
              </a:spcAft>
              <a:defRPr sz="2400">
                <a:solidFill>
                  <a:schemeClr val="tx1"/>
                </a:solidFill>
                <a:latin typeface="Times New Roman" pitchFamily="18" charset="0"/>
              </a:defRPr>
            </a:lvl6pPr>
            <a:lvl7pPr marL="2971800" indent="-228600" defTabSz="896938" eaLnBrk="0" fontAlgn="base" hangingPunct="0">
              <a:spcBef>
                <a:spcPct val="0"/>
              </a:spcBef>
              <a:spcAft>
                <a:spcPct val="0"/>
              </a:spcAft>
              <a:defRPr sz="2400">
                <a:solidFill>
                  <a:schemeClr val="tx1"/>
                </a:solidFill>
                <a:latin typeface="Times New Roman" pitchFamily="18" charset="0"/>
              </a:defRPr>
            </a:lvl7pPr>
            <a:lvl8pPr marL="3429000" indent="-228600" defTabSz="896938" eaLnBrk="0" fontAlgn="base" hangingPunct="0">
              <a:spcBef>
                <a:spcPct val="0"/>
              </a:spcBef>
              <a:spcAft>
                <a:spcPct val="0"/>
              </a:spcAft>
              <a:defRPr sz="2400">
                <a:solidFill>
                  <a:schemeClr val="tx1"/>
                </a:solidFill>
                <a:latin typeface="Times New Roman" pitchFamily="18" charset="0"/>
              </a:defRPr>
            </a:lvl8pPr>
            <a:lvl9pPr marL="3886200" indent="-228600" defTabSz="896938" eaLnBrk="0" fontAlgn="base" hangingPunct="0">
              <a:spcBef>
                <a:spcPct val="0"/>
              </a:spcBef>
              <a:spcAft>
                <a:spcPct val="0"/>
              </a:spcAft>
              <a:defRPr sz="2400">
                <a:solidFill>
                  <a:schemeClr val="tx1"/>
                </a:solidFill>
                <a:latin typeface="Times New Roman" pitchFamily="18" charset="0"/>
              </a:defRPr>
            </a:lvl9pPr>
          </a:lstStyle>
          <a:p>
            <a:fld id="{A9F758F4-420F-4767-848E-1733B0F7920F}" type="slidenum">
              <a:rPr lang="en-US" sz="1000" smtClean="0"/>
              <a:pPr/>
              <a:t>9</a:t>
            </a:fld>
            <a:endParaRPr lang="en-US" sz="1000"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pPr eaLnBrk="1" hangingPunct="1"/>
            <a:r>
              <a:rPr lang="en-US" b="1" smtClean="0"/>
              <a:t>Purpose of slide: </a:t>
            </a:r>
            <a:r>
              <a:rPr lang="en-US" smtClean="0"/>
              <a:t>To provide possible explanations for the increased risk of adverse outcomes associated with infection due to antimicrobial-resistant organisms.</a:t>
            </a:r>
          </a:p>
          <a:p>
            <a:pPr eaLnBrk="1" hangingPunct="1"/>
            <a:endParaRPr lang="en-US" smtClean="0"/>
          </a:p>
          <a:p>
            <a:pPr eaLnBrk="1" hangingPunct="1"/>
            <a:r>
              <a:rPr lang="en-US" b="1" smtClean="0"/>
              <a:t>Key points:</a:t>
            </a:r>
          </a:p>
          <a:p>
            <a:pPr eaLnBrk="1" hangingPunct="1"/>
            <a:r>
              <a:rPr lang="en-US" smtClean="0"/>
              <a:t>The presence of antimicrobial resistance does not necessarily make an organism more virulent. </a:t>
            </a:r>
          </a:p>
          <a:p>
            <a:pPr eaLnBrk="1" hangingPunct="1"/>
            <a:r>
              <a:rPr lang="en-US" smtClean="0"/>
              <a:t>Other factors that may contribute to the higher rates of adverse outcomes seen among patients with infections due to resistant organisms include:</a:t>
            </a:r>
          </a:p>
          <a:p>
            <a:pPr lvl="1" eaLnBrk="1" hangingPunct="1">
              <a:buFont typeface="Arial" charset="0"/>
              <a:buChar char="•"/>
            </a:pPr>
            <a:r>
              <a:rPr lang="en-US" smtClean="0"/>
              <a:t>Delays in initiating effective therapy because the specific resistance pattern is not anticipated when an empiric antimicrobial regimen is selected.</a:t>
            </a:r>
          </a:p>
          <a:p>
            <a:pPr lvl="1" eaLnBrk="1" hangingPunct="1">
              <a:buFont typeface="Arial" charset="0"/>
              <a:buChar char="•"/>
            </a:pPr>
            <a:r>
              <a:rPr lang="en-US" smtClean="0"/>
              <a:t>Antimicrobial agents that are available to treat the resistant organism may not be as effective in treating infection as those antimicrobials to which the organism is resistant.</a:t>
            </a:r>
          </a:p>
          <a:p>
            <a:pPr lvl="1" eaLnBrk="1" hangingPunct="1">
              <a:buFont typeface="Arial" charset="0"/>
              <a:buChar char="•"/>
            </a:pPr>
            <a:r>
              <a:rPr lang="en-US" smtClean="0"/>
              <a:t>Patients with severe underlying medical conditions are at greater risk of acquiring and being infected with many antimicrobial-resistant organisms and these conditions may contribute to higher rates of adverse outcomes.</a:t>
            </a:r>
          </a:p>
        </p:txBody>
      </p:sp>
      <p:sp>
        <p:nvSpPr>
          <p:cNvPr id="65541" name="Slide Number Placeholder 3"/>
          <p:cNvSpPr txBox="1">
            <a:spLocks noGrp="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ABE8B294-C6E9-4F7A-BB46-225B0C98EBFD}" type="slidenum">
              <a:rPr lang="en-US" sz="1200"/>
              <a:pPr algn="r" eaLnBrk="1" hangingPunct="1"/>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0"/>
          <p:cNvSpPr>
            <a:spLocks noGrp="1"/>
          </p:cNvSpPr>
          <p:nvPr userDrawn="1">
            <p:ph type="sldNum" sz="quarter" idx="10"/>
          </p:nvPr>
        </p:nvSpPr>
        <p:spPr/>
        <p:txBody>
          <a:bodyPr/>
          <a:lstStyle>
            <a:lvl1pPr>
              <a:defRPr/>
            </a:lvl1pPr>
          </a:lstStyle>
          <a:p>
            <a:pPr>
              <a:defRPr/>
            </a:pPr>
            <a:fld id="{A25D4D01-567F-4E2F-B8FF-328B0C3D8815}" type="slidenum">
              <a:rPr lang="en-US"/>
              <a:pPr>
                <a:defRPr/>
              </a:pPr>
              <a:t>‹#›</a:t>
            </a:fld>
            <a:endParaRPr lang="en-US"/>
          </a:p>
        </p:txBody>
      </p:sp>
    </p:spTree>
    <p:extLst>
      <p:ext uri="{BB962C8B-B14F-4D97-AF65-F5344CB8AC3E}">
        <p14:creationId xmlns:p14="http://schemas.microsoft.com/office/powerpoint/2010/main" val="156243087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a:xfrm>
            <a:off x="8458200" y="6477000"/>
            <a:ext cx="685800" cy="381000"/>
          </a:xfrm>
        </p:spPr>
        <p:txBody>
          <a:bodyPr/>
          <a:lstStyle>
            <a:lvl1pPr algn="ctr">
              <a:defRPr>
                <a:solidFill>
                  <a:srgbClr val="7030A0"/>
                </a:solidFill>
                <a:latin typeface="Arial Rounded MT Bold" pitchFamily="34" charset="0"/>
              </a:defRPr>
            </a:lvl1pPr>
          </a:lstStyle>
          <a:p>
            <a:pPr>
              <a:defRPr/>
            </a:pPr>
            <a:fld id="{1D4AE741-6A8F-4B61-AD7A-71110CFCF099}" type="slidenum">
              <a:rPr lang="en-US"/>
              <a:pPr>
                <a:defRPr/>
              </a:pPr>
              <a:t>‹#›</a:t>
            </a:fld>
            <a:endParaRPr lang="en-US"/>
          </a:p>
        </p:txBody>
      </p:sp>
    </p:spTree>
    <p:extLst>
      <p:ext uri="{BB962C8B-B14F-4D97-AF65-F5344CB8AC3E}">
        <p14:creationId xmlns:p14="http://schemas.microsoft.com/office/powerpoint/2010/main" val="876348804"/>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30"/>
          <p:cNvSpPr>
            <a:spLocks noGrp="1"/>
          </p:cNvSpPr>
          <p:nvPr userDrawn="1">
            <p:ph type="sldNum" sz="quarter" idx="10"/>
          </p:nvPr>
        </p:nvSpPr>
        <p:spPr/>
        <p:txBody>
          <a:bodyPr/>
          <a:lstStyle>
            <a:lvl1pPr>
              <a:defRPr/>
            </a:lvl1pPr>
          </a:lstStyle>
          <a:p>
            <a:pPr>
              <a:defRPr/>
            </a:pPr>
            <a:fld id="{6C00F992-45D7-4740-B596-1B4F929428E5}" type="slidenum">
              <a:rPr lang="en-US"/>
              <a:pPr>
                <a:defRPr/>
              </a:pPr>
              <a:t>‹#›</a:t>
            </a:fld>
            <a:endParaRPr lang="en-US"/>
          </a:p>
        </p:txBody>
      </p:sp>
    </p:spTree>
    <p:extLst>
      <p:ext uri="{BB962C8B-B14F-4D97-AF65-F5344CB8AC3E}">
        <p14:creationId xmlns:p14="http://schemas.microsoft.com/office/powerpoint/2010/main" val="4244458153"/>
      </p:ext>
    </p:extLst>
  </p:cSld>
  <p:clrMapOvr>
    <a:masterClrMapping/>
  </p:clrMapOvr>
  <p:transition>
    <p:random/>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0"/>
          <p:cNvSpPr>
            <a:spLocks noGrp="1"/>
          </p:cNvSpPr>
          <p:nvPr userDrawn="1">
            <p:ph type="sldNum" sz="quarter" idx="10"/>
          </p:nvPr>
        </p:nvSpPr>
        <p:spPr/>
        <p:txBody>
          <a:bodyPr/>
          <a:lstStyle>
            <a:lvl1pPr>
              <a:defRPr/>
            </a:lvl1pPr>
          </a:lstStyle>
          <a:p>
            <a:pPr>
              <a:defRPr/>
            </a:pPr>
            <a:fld id="{7B5A46E3-72BD-471D-991F-E7B71D12A22B}" type="slidenum">
              <a:rPr lang="en-US"/>
              <a:pPr>
                <a:defRPr/>
              </a:pPr>
              <a:t>‹#›</a:t>
            </a:fld>
            <a:endParaRPr lang="en-US"/>
          </a:p>
        </p:txBody>
      </p:sp>
    </p:spTree>
    <p:extLst>
      <p:ext uri="{BB962C8B-B14F-4D97-AF65-F5344CB8AC3E}">
        <p14:creationId xmlns:p14="http://schemas.microsoft.com/office/powerpoint/2010/main" val="3925955713"/>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0"/>
          <p:cNvSpPr>
            <a:spLocks noGrp="1"/>
          </p:cNvSpPr>
          <p:nvPr userDrawn="1">
            <p:ph type="sldNum" sz="quarter" idx="10"/>
          </p:nvPr>
        </p:nvSpPr>
        <p:spPr/>
        <p:txBody>
          <a:bodyPr/>
          <a:lstStyle>
            <a:lvl1pPr>
              <a:defRPr/>
            </a:lvl1pPr>
          </a:lstStyle>
          <a:p>
            <a:pPr>
              <a:defRPr/>
            </a:pPr>
            <a:fld id="{0569E59C-CCC0-41B7-8C2B-1EDF8E7F160D}" type="slidenum">
              <a:rPr lang="en-US"/>
              <a:pPr>
                <a:defRPr/>
              </a:pPr>
              <a:t>‹#›</a:t>
            </a:fld>
            <a:endParaRPr lang="en-US"/>
          </a:p>
        </p:txBody>
      </p:sp>
    </p:spTree>
    <p:extLst>
      <p:ext uri="{BB962C8B-B14F-4D97-AF65-F5344CB8AC3E}">
        <p14:creationId xmlns:p14="http://schemas.microsoft.com/office/powerpoint/2010/main" val="4028895166"/>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30"/>
          <p:cNvSpPr>
            <a:spLocks noGrp="1"/>
          </p:cNvSpPr>
          <p:nvPr userDrawn="1">
            <p:ph type="sldNum" sz="quarter" idx="10"/>
          </p:nvPr>
        </p:nvSpPr>
        <p:spPr/>
        <p:txBody>
          <a:bodyPr/>
          <a:lstStyle>
            <a:lvl1pPr>
              <a:defRPr/>
            </a:lvl1pPr>
          </a:lstStyle>
          <a:p>
            <a:pPr>
              <a:defRPr/>
            </a:pPr>
            <a:fld id="{B9A457DB-A946-43D5-A158-4BC4891A2457}" type="slidenum">
              <a:rPr lang="en-US"/>
              <a:pPr>
                <a:defRPr/>
              </a:pPr>
              <a:t>‹#›</a:t>
            </a:fld>
            <a:endParaRPr lang="en-US"/>
          </a:p>
        </p:txBody>
      </p:sp>
    </p:spTree>
    <p:extLst>
      <p:ext uri="{BB962C8B-B14F-4D97-AF65-F5344CB8AC3E}">
        <p14:creationId xmlns:p14="http://schemas.microsoft.com/office/powerpoint/2010/main" val="384443183"/>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D02EE151-DCDF-4286-AE88-4DE5F217B154}" type="slidenum">
              <a:rPr lang="en-US"/>
              <a:pPr>
                <a:defRPr/>
              </a:pPr>
              <a:t>‹#›</a:t>
            </a:fld>
            <a:endParaRPr lang="en-US"/>
          </a:p>
        </p:txBody>
      </p:sp>
    </p:spTree>
    <p:extLst>
      <p:ext uri="{BB962C8B-B14F-4D97-AF65-F5344CB8AC3E}">
        <p14:creationId xmlns:p14="http://schemas.microsoft.com/office/powerpoint/2010/main" val="1263717094"/>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asic Content Ba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7" name="Text Placeholder 8"/>
          <p:cNvSpPr>
            <a:spLocks noGrp="1"/>
          </p:cNvSpPr>
          <p:nvPr>
            <p:ph type="body" sz="quarter" idx="10" hasCustomPrompt="1"/>
          </p:nvPr>
        </p:nvSpPr>
        <p:spPr>
          <a:xfrm>
            <a:off x="457200" y="5791200"/>
            <a:ext cx="6705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 – Myriad Pro, 11pt</a:t>
            </a:r>
            <a:endParaRPr lang="en-US" dirty="0"/>
          </a:p>
        </p:txBody>
      </p:sp>
    </p:spTree>
    <p:extLst>
      <p:ext uri="{BB962C8B-B14F-4D97-AF65-F5344CB8AC3E}">
        <p14:creationId xmlns:p14="http://schemas.microsoft.com/office/powerpoint/2010/main" val="4139149649"/>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1"/>
          <p:cNvSpPr>
            <a:spLocks noGrp="1" noChangeArrowheads="1"/>
          </p:cNvSpPr>
          <p:nvPr>
            <p:ph type="title"/>
          </p:nvPr>
        </p:nvSpPr>
        <p:spPr bwMode="auto">
          <a:xfrm>
            <a:off x="685800" y="609600"/>
            <a:ext cx="7772400" cy="1143000"/>
          </a:xfrm>
          <a:prstGeom prst="rect">
            <a:avLst/>
          </a:prstGeom>
          <a:noFill/>
          <a:ln>
            <a:noFill/>
          </a:ln>
          <a:effectLst>
            <a:outerShdw dist="35921" dir="2700000" algn="ctr" rotWithShape="0">
              <a:srgbClr val="33CC33"/>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22"/>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32"/>
          <p:cNvGrpSpPr>
            <a:grpSpLocks/>
          </p:cNvGrpSpPr>
          <p:nvPr userDrawn="1"/>
        </p:nvGrpSpPr>
        <p:grpSpPr bwMode="auto">
          <a:xfrm>
            <a:off x="57150" y="85725"/>
            <a:ext cx="8991600" cy="6705600"/>
            <a:chOff x="57150" y="85725"/>
            <a:chExt cx="8991600" cy="6705600"/>
          </a:xfrm>
        </p:grpSpPr>
        <p:sp>
          <p:nvSpPr>
            <p:cNvPr id="1049" name="Rectangle 47" descr="Narrow horizontal"/>
            <p:cNvSpPr>
              <a:spLocks noChangeArrowheads="1"/>
            </p:cNvSpPr>
            <p:nvPr userDrawn="1"/>
          </p:nvSpPr>
          <p:spPr bwMode="auto">
            <a:xfrm>
              <a:off x="57150" y="457200"/>
              <a:ext cx="381000" cy="5791200"/>
            </a:xfrm>
            <a:prstGeom prst="rect">
              <a:avLst/>
            </a:prstGeom>
            <a:pattFill prst="narHorz">
              <a:fgClr>
                <a:schemeClr val="folHlink"/>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kumimoji="1" lang="en-US"/>
            </a:p>
          </p:txBody>
        </p:sp>
        <p:sp>
          <p:nvSpPr>
            <p:cNvPr id="1050" name="Rectangle 46" descr="Narrow vertical"/>
            <p:cNvSpPr>
              <a:spLocks noChangeArrowheads="1"/>
            </p:cNvSpPr>
            <p:nvPr userDrawn="1"/>
          </p:nvSpPr>
          <p:spPr bwMode="auto">
            <a:xfrm>
              <a:off x="438150" y="85725"/>
              <a:ext cx="8229600" cy="381000"/>
            </a:xfrm>
            <a:prstGeom prst="rect">
              <a:avLst/>
            </a:prstGeom>
            <a:pattFill prst="narVert">
              <a:fgClr>
                <a:schemeClr val="folHlink"/>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kumimoji="1" lang="en-US"/>
            </a:p>
          </p:txBody>
        </p:sp>
        <p:sp>
          <p:nvSpPr>
            <p:cNvPr id="1051" name="Rectangle 48" descr="Narrow vertical"/>
            <p:cNvSpPr>
              <a:spLocks noChangeArrowheads="1"/>
            </p:cNvSpPr>
            <p:nvPr userDrawn="1"/>
          </p:nvSpPr>
          <p:spPr bwMode="auto">
            <a:xfrm>
              <a:off x="438150" y="6410325"/>
              <a:ext cx="8229600" cy="381000"/>
            </a:xfrm>
            <a:prstGeom prst="rect">
              <a:avLst/>
            </a:prstGeom>
            <a:pattFill prst="narVert">
              <a:fgClr>
                <a:schemeClr val="folHlink"/>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kumimoji="1" lang="en-US"/>
            </a:p>
          </p:txBody>
        </p:sp>
        <p:sp>
          <p:nvSpPr>
            <p:cNvPr id="1052" name="Rectangle 49" descr="Narrow horizontal"/>
            <p:cNvSpPr>
              <a:spLocks noChangeArrowheads="1"/>
            </p:cNvSpPr>
            <p:nvPr userDrawn="1"/>
          </p:nvSpPr>
          <p:spPr bwMode="auto">
            <a:xfrm>
              <a:off x="8667750" y="466725"/>
              <a:ext cx="381000" cy="5943600"/>
            </a:xfrm>
            <a:prstGeom prst="rect">
              <a:avLst/>
            </a:prstGeom>
            <a:pattFill prst="narHorz">
              <a:fgClr>
                <a:schemeClr val="folHlink"/>
              </a:fgClr>
              <a:bgClr>
                <a:schemeClr val="bg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eaLnBrk="0" hangingPunct="0">
                <a:spcBef>
                  <a:spcPct val="50000"/>
                </a:spcBef>
              </a:pPr>
              <a:endParaRPr kumimoji="1" lang="en-US"/>
            </a:p>
          </p:txBody>
        </p:sp>
        <p:sp>
          <p:nvSpPr>
            <p:cNvPr id="1053" name="Rectangle 50"/>
            <p:cNvSpPr>
              <a:spLocks noChangeArrowheads="1"/>
            </p:cNvSpPr>
            <p:nvPr userDrawn="1"/>
          </p:nvSpPr>
          <p:spPr bwMode="auto">
            <a:xfrm>
              <a:off x="438150" y="466725"/>
              <a:ext cx="8229600" cy="5943600"/>
            </a:xfrm>
            <a:prstGeom prst="rect">
              <a:avLst/>
            </a:prstGeom>
            <a:noFill/>
            <a:ln w="57150" cap="sq" cmpd="tri">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p>
              <a:pPr eaLnBrk="0" hangingPunct="0">
                <a:spcBef>
                  <a:spcPct val="50000"/>
                </a:spcBef>
              </a:pPr>
              <a:endParaRPr kumimoji="1" lang="en-US"/>
            </a:p>
          </p:txBody>
        </p:sp>
        <p:sp>
          <p:nvSpPr>
            <p:cNvPr id="1054" name="Rectangle 51"/>
            <p:cNvSpPr>
              <a:spLocks noChangeArrowheads="1"/>
            </p:cNvSpPr>
            <p:nvPr userDrawn="1"/>
          </p:nvSpPr>
          <p:spPr bwMode="auto">
            <a:xfrm>
              <a:off x="57150" y="85725"/>
              <a:ext cx="8991600" cy="6705600"/>
            </a:xfrm>
            <a:prstGeom prst="rect">
              <a:avLst/>
            </a:prstGeom>
            <a:noFill/>
            <a:ln w="12700" cap="sq">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nchor="ctr"/>
            <a:lstStyle/>
            <a:p>
              <a:pPr eaLnBrk="0" hangingPunct="0">
                <a:spcBef>
                  <a:spcPct val="50000"/>
                </a:spcBef>
              </a:pPr>
              <a:endParaRPr kumimoji="1" lang="en-US"/>
            </a:p>
          </p:txBody>
        </p:sp>
      </p:grpSp>
      <p:grpSp>
        <p:nvGrpSpPr>
          <p:cNvPr id="1029" name="Group 110"/>
          <p:cNvGrpSpPr>
            <a:grpSpLocks/>
          </p:cNvGrpSpPr>
          <p:nvPr/>
        </p:nvGrpSpPr>
        <p:grpSpPr bwMode="auto">
          <a:xfrm>
            <a:off x="0" y="0"/>
            <a:ext cx="685800" cy="685800"/>
            <a:chOff x="864" y="3456"/>
            <a:chExt cx="432" cy="432"/>
          </a:xfrm>
        </p:grpSpPr>
        <p:sp>
          <p:nvSpPr>
            <p:cNvPr id="1045" name="Rectangle 93"/>
            <p:cNvSpPr>
              <a:spLocks noChangeArrowheads="1"/>
            </p:cNvSpPr>
            <p:nvPr userDrawn="1"/>
          </p:nvSpPr>
          <p:spPr bwMode="auto">
            <a:xfrm>
              <a:off x="864" y="3456"/>
              <a:ext cx="432" cy="432"/>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p>
              <a:endParaRPr lang="en-US"/>
            </a:p>
          </p:txBody>
        </p:sp>
        <p:grpSp>
          <p:nvGrpSpPr>
            <p:cNvPr id="1046" name="Group 67"/>
            <p:cNvGrpSpPr>
              <a:grpSpLocks/>
            </p:cNvGrpSpPr>
            <p:nvPr userDrawn="1"/>
          </p:nvGrpSpPr>
          <p:grpSpPr bwMode="auto">
            <a:xfrm>
              <a:off x="888" y="3480"/>
              <a:ext cx="384" cy="384"/>
              <a:chOff x="0" y="3935"/>
              <a:chExt cx="384" cy="384"/>
            </a:xfrm>
          </p:grpSpPr>
          <p:sp>
            <p:nvSpPr>
              <p:cNvPr id="1047" name="Rectangle 56"/>
              <p:cNvSpPr>
                <a:spLocks noChangeArrowheads="1"/>
              </p:cNvSpPr>
              <p:nvPr userDrawn="1"/>
            </p:nvSpPr>
            <p:spPr bwMode="auto">
              <a:xfrm>
                <a:off x="0" y="3935"/>
                <a:ext cx="384" cy="384"/>
              </a:xfrm>
              <a:prstGeom prst="rect">
                <a:avLst/>
              </a:prstGeom>
              <a:solidFill>
                <a:schemeClr val="bg1"/>
              </a:solidFill>
              <a:ln w="57150" cap="sq" cmpd="tri">
                <a:solidFill>
                  <a:schemeClr val="bg2"/>
                </a:solidFill>
                <a:miter lim="800000"/>
                <a:headEnd/>
                <a:tailEnd/>
              </a:ln>
            </p:spPr>
            <p:txBody>
              <a:bodyPr/>
              <a:lstStyle/>
              <a:p>
                <a:endParaRPr lang="en-US"/>
              </a:p>
            </p:txBody>
          </p:sp>
          <p:pic>
            <p:nvPicPr>
              <p:cNvPr id="1048" name="Picture 66" descr="Dome"/>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96" y="3984"/>
                <a:ext cx="1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030" name="Group 87"/>
          <p:cNvGrpSpPr>
            <a:grpSpLocks/>
          </p:cNvGrpSpPr>
          <p:nvPr/>
        </p:nvGrpSpPr>
        <p:grpSpPr bwMode="auto">
          <a:xfrm>
            <a:off x="0" y="6172200"/>
            <a:ext cx="685800" cy="685800"/>
            <a:chOff x="2064" y="3456"/>
            <a:chExt cx="432" cy="432"/>
          </a:xfrm>
        </p:grpSpPr>
        <p:sp>
          <p:nvSpPr>
            <p:cNvPr id="1041" name="Rectangle 82"/>
            <p:cNvSpPr>
              <a:spLocks noChangeArrowheads="1"/>
            </p:cNvSpPr>
            <p:nvPr userDrawn="1"/>
          </p:nvSpPr>
          <p:spPr bwMode="auto">
            <a:xfrm>
              <a:off x="2064" y="3456"/>
              <a:ext cx="432" cy="432"/>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p>
              <a:endParaRPr lang="en-US"/>
            </a:p>
          </p:txBody>
        </p:sp>
        <p:grpSp>
          <p:nvGrpSpPr>
            <p:cNvPr id="1042" name="Group 81"/>
            <p:cNvGrpSpPr>
              <a:grpSpLocks/>
            </p:cNvGrpSpPr>
            <p:nvPr userDrawn="1"/>
          </p:nvGrpSpPr>
          <p:grpSpPr bwMode="auto">
            <a:xfrm>
              <a:off x="2088" y="3480"/>
              <a:ext cx="384" cy="384"/>
              <a:chOff x="12" y="3930"/>
              <a:chExt cx="384" cy="384"/>
            </a:xfrm>
          </p:grpSpPr>
          <p:sp>
            <p:nvSpPr>
              <p:cNvPr id="1043" name="Rectangle 53"/>
              <p:cNvSpPr>
                <a:spLocks noChangeArrowheads="1"/>
              </p:cNvSpPr>
              <p:nvPr userDrawn="1"/>
            </p:nvSpPr>
            <p:spPr bwMode="auto">
              <a:xfrm>
                <a:off x="12" y="3930"/>
                <a:ext cx="384" cy="384"/>
              </a:xfrm>
              <a:prstGeom prst="rect">
                <a:avLst/>
              </a:prstGeom>
              <a:solidFill>
                <a:schemeClr val="bg1"/>
              </a:solidFill>
              <a:ln w="57150" cap="sq" cmpd="tri">
                <a:solidFill>
                  <a:schemeClr val="bg2"/>
                </a:solidFill>
                <a:miter lim="800000"/>
                <a:headEnd/>
                <a:tailEnd/>
              </a:ln>
            </p:spPr>
            <p:txBody>
              <a:bodyPr/>
              <a:lstStyle/>
              <a:p>
                <a:endParaRPr lang="en-US"/>
              </a:p>
            </p:txBody>
          </p:sp>
          <p:pic>
            <p:nvPicPr>
              <p:cNvPr id="1044" name="Picture 75" descr="COP_Color_sm"/>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42" y="4026"/>
                <a:ext cx="336"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94"/>
          <p:cNvSpPr>
            <a:spLocks noChangeArrowheads="1"/>
          </p:cNvSpPr>
          <p:nvPr userDrawn="1"/>
        </p:nvSpPr>
        <p:spPr bwMode="auto">
          <a:xfrm>
            <a:off x="8458200" y="6172200"/>
            <a:ext cx="685800" cy="685800"/>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p>
            <a:endParaRPr lang="en-US"/>
          </a:p>
        </p:txBody>
      </p:sp>
      <p:grpSp>
        <p:nvGrpSpPr>
          <p:cNvPr id="1032" name="Group 31"/>
          <p:cNvGrpSpPr>
            <a:grpSpLocks/>
          </p:cNvGrpSpPr>
          <p:nvPr userDrawn="1"/>
        </p:nvGrpSpPr>
        <p:grpSpPr bwMode="auto">
          <a:xfrm>
            <a:off x="8496300" y="6210300"/>
            <a:ext cx="609600" cy="609600"/>
            <a:chOff x="8496300" y="6210300"/>
            <a:chExt cx="609600" cy="609600"/>
          </a:xfrm>
        </p:grpSpPr>
        <p:sp>
          <p:nvSpPr>
            <p:cNvPr id="1039" name="Rectangle 59"/>
            <p:cNvSpPr>
              <a:spLocks noChangeArrowheads="1"/>
            </p:cNvSpPr>
            <p:nvPr userDrawn="1"/>
          </p:nvSpPr>
          <p:spPr bwMode="auto">
            <a:xfrm>
              <a:off x="8496300" y="6210300"/>
              <a:ext cx="609600" cy="609600"/>
            </a:xfrm>
            <a:prstGeom prst="rect">
              <a:avLst/>
            </a:prstGeom>
            <a:solidFill>
              <a:schemeClr val="bg1"/>
            </a:solidFill>
            <a:ln w="57150" cap="sq" cmpd="tri">
              <a:solidFill>
                <a:schemeClr val="bg2"/>
              </a:solidFill>
              <a:miter lim="800000"/>
              <a:headEnd/>
              <a:tailEnd/>
            </a:ln>
          </p:spPr>
          <p:txBody>
            <a:bodyPr/>
            <a:lstStyle/>
            <a:p>
              <a:endParaRPr lang="en-US"/>
            </a:p>
          </p:txBody>
        </p:sp>
        <p:pic>
          <p:nvPicPr>
            <p:cNvPr id="1040" name="Picture 71" descr="CPFI Logo 4C72 nn"/>
            <p:cNvPicPr>
              <a:picLocks noChangeAspect="1" noChangeArrowheads="1"/>
            </p:cNvPicPr>
            <p:nvPr userDrawn="1"/>
          </p:nvPicPr>
          <p:blipFill>
            <a:blip r:embed="rId12">
              <a:extLst>
                <a:ext uri="{28A0092B-C50C-407E-A947-70E740481C1C}">
                  <a14:useLocalDpi xmlns:a14="http://schemas.microsoft.com/office/drawing/2010/main" val="0"/>
                </a:ext>
              </a:extLst>
            </a:blip>
            <a:srcRect t="2951"/>
            <a:stretch>
              <a:fillRect/>
            </a:stretch>
          </p:blipFill>
          <p:spPr bwMode="auto">
            <a:xfrm>
              <a:off x="8524875" y="6324600"/>
              <a:ext cx="5334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3" name="Group 109"/>
          <p:cNvGrpSpPr>
            <a:grpSpLocks/>
          </p:cNvGrpSpPr>
          <p:nvPr userDrawn="1"/>
        </p:nvGrpSpPr>
        <p:grpSpPr bwMode="auto">
          <a:xfrm>
            <a:off x="8458200" y="0"/>
            <a:ext cx="685800" cy="685800"/>
            <a:chOff x="1536" y="3552"/>
            <a:chExt cx="432" cy="432"/>
          </a:xfrm>
        </p:grpSpPr>
        <p:sp>
          <p:nvSpPr>
            <p:cNvPr id="1035" name="Rectangle 89"/>
            <p:cNvSpPr>
              <a:spLocks noChangeArrowheads="1"/>
            </p:cNvSpPr>
            <p:nvPr userDrawn="1"/>
          </p:nvSpPr>
          <p:spPr bwMode="auto">
            <a:xfrm>
              <a:off x="1536" y="3552"/>
              <a:ext cx="432" cy="432"/>
            </a:xfrm>
            <a:prstGeom prst="rect">
              <a:avLst/>
            </a:prstGeom>
            <a:solidFill>
              <a:schemeClr val="bg1"/>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nchor="ctr"/>
            <a:lstStyle/>
            <a:p>
              <a:endParaRPr lang="en-US"/>
            </a:p>
          </p:txBody>
        </p:sp>
        <p:grpSp>
          <p:nvGrpSpPr>
            <p:cNvPr id="1036" name="Group 74"/>
            <p:cNvGrpSpPr>
              <a:grpSpLocks/>
            </p:cNvGrpSpPr>
            <p:nvPr userDrawn="1"/>
          </p:nvGrpSpPr>
          <p:grpSpPr bwMode="auto">
            <a:xfrm>
              <a:off x="1560" y="3576"/>
              <a:ext cx="384" cy="384"/>
              <a:chOff x="4032" y="3552"/>
              <a:chExt cx="384" cy="384"/>
            </a:xfrm>
          </p:grpSpPr>
          <p:sp>
            <p:nvSpPr>
              <p:cNvPr id="1037" name="Rectangle 62"/>
              <p:cNvSpPr>
                <a:spLocks noChangeArrowheads="1"/>
              </p:cNvSpPr>
              <p:nvPr userDrawn="1"/>
            </p:nvSpPr>
            <p:spPr bwMode="auto">
              <a:xfrm>
                <a:off x="4032" y="3552"/>
                <a:ext cx="384" cy="384"/>
              </a:xfrm>
              <a:prstGeom prst="rect">
                <a:avLst/>
              </a:prstGeom>
              <a:solidFill>
                <a:schemeClr val="bg1"/>
              </a:solidFill>
              <a:ln w="57150" cap="sq" cmpd="tri">
                <a:solidFill>
                  <a:schemeClr val="bg2"/>
                </a:solidFill>
                <a:miter lim="800000"/>
                <a:headEnd/>
                <a:tailEnd/>
              </a:ln>
            </p:spPr>
            <p:txBody>
              <a:bodyPr/>
              <a:lstStyle/>
              <a:p>
                <a:endParaRPr lang="en-US"/>
              </a:p>
            </p:txBody>
          </p:sp>
          <p:pic>
            <p:nvPicPr>
              <p:cNvPr id="1038" name="Picture 73" descr="GHO log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062" y="3630"/>
                <a:ext cx="32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1" name="Slide Number Placeholder 30"/>
          <p:cNvSpPr>
            <a:spLocks noGrp="1"/>
          </p:cNvSpPr>
          <p:nvPr userDrawn="1">
            <p:ph type="sldNum" sz="quarter" idx="4"/>
          </p:nvPr>
        </p:nvSpPr>
        <p:spPr>
          <a:xfrm>
            <a:off x="8534400" y="6492875"/>
            <a:ext cx="457200" cy="365125"/>
          </a:xfrm>
          <a:prstGeom prst="rect">
            <a:avLst/>
          </a:prstGeom>
        </p:spPr>
        <p:txBody>
          <a:bodyPr vert="horz" lIns="91440" tIns="45720" rIns="91440" bIns="45720" rtlCol="0" anchor="ctr"/>
          <a:lstStyle>
            <a:lvl1pPr algn="r">
              <a:defRPr sz="1200">
                <a:solidFill>
                  <a:schemeClr val="accent2">
                    <a:lumMod val="75000"/>
                  </a:schemeClr>
                </a:solidFill>
                <a:latin typeface="Arial Rounded MT Bold" pitchFamily="34" charset="0"/>
              </a:defRPr>
            </a:lvl1pPr>
          </a:lstStyle>
          <a:p>
            <a:pPr>
              <a:defRPr/>
            </a:pPr>
            <a:fld id="{4851AD63-239C-4CC5-B8F2-C72B4108EA0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38" r:id="rId1"/>
    <p:sldLayoutId id="2147483943" r:id="rId2"/>
    <p:sldLayoutId id="2147483939" r:id="rId3"/>
    <p:sldLayoutId id="2147483940" r:id="rId4"/>
    <p:sldLayoutId id="2147483941" r:id="rId5"/>
    <p:sldLayoutId id="2147483942" r:id="rId6"/>
    <p:sldLayoutId id="2147483944" r:id="rId7"/>
    <p:sldLayoutId id="2147483945" r:id="rId8"/>
  </p:sldLayoutIdLst>
  <p:transition>
    <p:random/>
  </p:transition>
  <p:hf hdr="0" ftr="0" dt="0"/>
  <p:txStyles>
    <p:titleStyle>
      <a:lvl1pPr algn="ctr" rtl="0" eaLnBrk="0" fontAlgn="base" hangingPunct="0">
        <a:spcBef>
          <a:spcPct val="0"/>
        </a:spcBef>
        <a:spcAft>
          <a:spcPct val="0"/>
        </a:spcAft>
        <a:defRPr sz="6000" b="1">
          <a:solidFill>
            <a:srgbClr val="006600"/>
          </a:solidFill>
          <a:latin typeface="+mj-lt"/>
          <a:ea typeface="+mj-ea"/>
          <a:cs typeface="+mj-cs"/>
        </a:defRPr>
      </a:lvl1pPr>
      <a:lvl2pPr algn="ctr" rtl="0" eaLnBrk="0" fontAlgn="base" hangingPunct="0">
        <a:spcBef>
          <a:spcPct val="0"/>
        </a:spcBef>
        <a:spcAft>
          <a:spcPct val="0"/>
        </a:spcAft>
        <a:defRPr sz="6000" b="1">
          <a:solidFill>
            <a:srgbClr val="006600"/>
          </a:solidFill>
          <a:latin typeface="Arial" charset="0"/>
        </a:defRPr>
      </a:lvl2pPr>
      <a:lvl3pPr algn="ctr" rtl="0" eaLnBrk="0" fontAlgn="base" hangingPunct="0">
        <a:spcBef>
          <a:spcPct val="0"/>
        </a:spcBef>
        <a:spcAft>
          <a:spcPct val="0"/>
        </a:spcAft>
        <a:defRPr sz="6000" b="1">
          <a:solidFill>
            <a:srgbClr val="006600"/>
          </a:solidFill>
          <a:latin typeface="Arial" charset="0"/>
        </a:defRPr>
      </a:lvl3pPr>
      <a:lvl4pPr algn="ctr" rtl="0" eaLnBrk="0" fontAlgn="base" hangingPunct="0">
        <a:spcBef>
          <a:spcPct val="0"/>
        </a:spcBef>
        <a:spcAft>
          <a:spcPct val="0"/>
        </a:spcAft>
        <a:defRPr sz="6000" b="1">
          <a:solidFill>
            <a:srgbClr val="006600"/>
          </a:solidFill>
          <a:latin typeface="Arial" charset="0"/>
        </a:defRPr>
      </a:lvl4pPr>
      <a:lvl5pPr algn="ctr" rtl="0" eaLnBrk="0" fontAlgn="base" hangingPunct="0">
        <a:spcBef>
          <a:spcPct val="0"/>
        </a:spcBef>
        <a:spcAft>
          <a:spcPct val="0"/>
        </a:spcAft>
        <a:defRPr sz="6000" b="1">
          <a:solidFill>
            <a:srgbClr val="006600"/>
          </a:solidFill>
          <a:latin typeface="Arial" charset="0"/>
        </a:defRPr>
      </a:lvl5pPr>
      <a:lvl6pPr marL="457200" algn="ctr" rtl="0" fontAlgn="base">
        <a:spcBef>
          <a:spcPct val="0"/>
        </a:spcBef>
        <a:spcAft>
          <a:spcPct val="0"/>
        </a:spcAft>
        <a:defRPr sz="6000" b="1">
          <a:solidFill>
            <a:srgbClr val="006600"/>
          </a:solidFill>
          <a:latin typeface="Arial" charset="0"/>
        </a:defRPr>
      </a:lvl6pPr>
      <a:lvl7pPr marL="914400" algn="ctr" rtl="0" fontAlgn="base">
        <a:spcBef>
          <a:spcPct val="0"/>
        </a:spcBef>
        <a:spcAft>
          <a:spcPct val="0"/>
        </a:spcAft>
        <a:defRPr sz="6000" b="1">
          <a:solidFill>
            <a:srgbClr val="006600"/>
          </a:solidFill>
          <a:latin typeface="Arial" charset="0"/>
        </a:defRPr>
      </a:lvl7pPr>
      <a:lvl8pPr marL="1371600" algn="ctr" rtl="0" fontAlgn="base">
        <a:spcBef>
          <a:spcPct val="0"/>
        </a:spcBef>
        <a:spcAft>
          <a:spcPct val="0"/>
        </a:spcAft>
        <a:defRPr sz="6000" b="1">
          <a:solidFill>
            <a:srgbClr val="006600"/>
          </a:solidFill>
          <a:latin typeface="Arial" charset="0"/>
        </a:defRPr>
      </a:lvl8pPr>
      <a:lvl9pPr marL="1828800" algn="ctr" rtl="0" fontAlgn="base">
        <a:spcBef>
          <a:spcPct val="0"/>
        </a:spcBef>
        <a:spcAft>
          <a:spcPct val="0"/>
        </a:spcAft>
        <a:defRPr sz="6000" b="1">
          <a:solidFill>
            <a:srgbClr val="006600"/>
          </a:solidFill>
          <a:latin typeface="Arial" charset="0"/>
        </a:defRPr>
      </a:lvl9pPr>
    </p:titleStyle>
    <p:bodyStyle>
      <a:lvl1pPr marL="574675" indent="-574675" algn="l" rtl="0" eaLnBrk="0" fontAlgn="base" hangingPunct="0">
        <a:spcBef>
          <a:spcPct val="20000"/>
        </a:spcBef>
        <a:spcAft>
          <a:spcPct val="0"/>
        </a:spcAft>
        <a:buFont typeface="Wingdings" pitchFamily="2" charset="2"/>
        <a:buChar char="]"/>
        <a:defRPr sz="4000" b="1">
          <a:solidFill>
            <a:schemeClr val="tx1"/>
          </a:solidFill>
          <a:latin typeface="+mn-lt"/>
          <a:ea typeface="+mn-ea"/>
          <a:cs typeface="+mn-cs"/>
        </a:defRPr>
      </a:lvl1pPr>
      <a:lvl2pPr marL="1154113" indent="-465138" algn="l" rtl="0" eaLnBrk="0" fontAlgn="base" hangingPunct="0">
        <a:spcBef>
          <a:spcPct val="20000"/>
        </a:spcBef>
        <a:spcAft>
          <a:spcPct val="0"/>
        </a:spcAft>
        <a:buFont typeface="Wingdings" pitchFamily="2" charset="2"/>
        <a:buChar char="¯"/>
        <a:defRPr sz="3600" b="1">
          <a:solidFill>
            <a:schemeClr val="accent2"/>
          </a:solidFill>
          <a:latin typeface="+mn-lt"/>
        </a:defRPr>
      </a:lvl2pPr>
      <a:lvl3pPr marL="1658938" indent="-390525" algn="l" rtl="0" eaLnBrk="0" fontAlgn="base" hangingPunct="0">
        <a:spcBef>
          <a:spcPct val="20000"/>
        </a:spcBef>
        <a:spcAft>
          <a:spcPct val="0"/>
        </a:spcAft>
        <a:buFont typeface="Wingdings" pitchFamily="2" charset="2"/>
        <a:buChar char="Ø"/>
        <a:defRPr sz="3200" b="1">
          <a:solidFill>
            <a:schemeClr val="accent1"/>
          </a:solidFill>
          <a:latin typeface="+mn-lt"/>
        </a:defRPr>
      </a:lvl3pPr>
      <a:lvl4pPr marL="2001838" indent="-228600" algn="l" rtl="0" eaLnBrk="0" fontAlgn="base" hangingPunct="0">
        <a:spcBef>
          <a:spcPct val="20000"/>
        </a:spcBef>
        <a:spcAft>
          <a:spcPct val="0"/>
        </a:spcAft>
        <a:buChar char="–"/>
        <a:defRPr sz="2800" b="1">
          <a:solidFill>
            <a:schemeClr val="tx1"/>
          </a:solidFill>
          <a:latin typeface="+mn-lt"/>
        </a:defRPr>
      </a:lvl4pPr>
      <a:lvl5pPr marL="2344738" indent="-228600" algn="l" rtl="0" eaLnBrk="0" fontAlgn="base" hangingPunct="0">
        <a:spcBef>
          <a:spcPct val="20000"/>
        </a:spcBef>
        <a:spcAft>
          <a:spcPct val="0"/>
        </a:spcAft>
        <a:buChar char="•"/>
        <a:defRPr sz="2800" b="1">
          <a:solidFill>
            <a:schemeClr val="tx1"/>
          </a:solidFill>
          <a:latin typeface="+mn-lt"/>
        </a:defRPr>
      </a:lvl5pPr>
      <a:lvl6pPr marL="2801938" indent="-228600" algn="l" rtl="0" fontAlgn="base">
        <a:spcBef>
          <a:spcPct val="20000"/>
        </a:spcBef>
        <a:spcAft>
          <a:spcPct val="0"/>
        </a:spcAft>
        <a:buChar char="•"/>
        <a:defRPr sz="2800" b="1">
          <a:solidFill>
            <a:schemeClr val="tx1"/>
          </a:solidFill>
          <a:latin typeface="+mn-lt"/>
        </a:defRPr>
      </a:lvl6pPr>
      <a:lvl7pPr marL="3259138" indent="-228600" algn="l" rtl="0" fontAlgn="base">
        <a:spcBef>
          <a:spcPct val="20000"/>
        </a:spcBef>
        <a:spcAft>
          <a:spcPct val="0"/>
        </a:spcAft>
        <a:buChar char="•"/>
        <a:defRPr sz="2800" b="1">
          <a:solidFill>
            <a:schemeClr val="tx1"/>
          </a:solidFill>
          <a:latin typeface="+mn-lt"/>
        </a:defRPr>
      </a:lvl7pPr>
      <a:lvl8pPr marL="3716338" indent="-228600" algn="l" rtl="0" fontAlgn="base">
        <a:spcBef>
          <a:spcPct val="20000"/>
        </a:spcBef>
        <a:spcAft>
          <a:spcPct val="0"/>
        </a:spcAft>
        <a:buChar char="•"/>
        <a:defRPr sz="2800" b="1">
          <a:solidFill>
            <a:schemeClr val="tx1"/>
          </a:solidFill>
          <a:latin typeface="+mn-lt"/>
        </a:defRPr>
      </a:lvl8pPr>
      <a:lvl9pPr marL="4173538" indent="-228600" algn="l" rtl="0" fontAlgn="base">
        <a:spcBef>
          <a:spcPct val="20000"/>
        </a:spcBef>
        <a:spcAft>
          <a:spcPct val="0"/>
        </a:spcAft>
        <a:buChar char="•"/>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edicalmissions.com/conferences/gmhc-2012"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8" descr="GMHC 201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0513" y="4748213"/>
            <a:ext cx="1819275" cy="161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2"/>
          <p:cNvSpPr>
            <a:spLocks noGrp="1" noChangeArrowheads="1"/>
          </p:cNvSpPr>
          <p:nvPr>
            <p:ph type="title" idx="4294967295"/>
          </p:nvPr>
        </p:nvSpPr>
        <p:spPr>
          <a:xfrm>
            <a:off x="609600" y="457200"/>
            <a:ext cx="7850188" cy="2895600"/>
          </a:xfrm>
        </p:spPr>
        <p:txBody>
          <a:bodyPr/>
          <a:lstStyle/>
          <a:p>
            <a:pPr eaLnBrk="1" hangingPunct="1"/>
            <a:r>
              <a:rPr lang="en-US" dirty="0" smtClean="0"/>
              <a:t>Judicious Antibiotic </a:t>
            </a:r>
            <a:r>
              <a:rPr lang="en-US" dirty="0" smtClean="0"/>
              <a:t>Use </a:t>
            </a:r>
            <a:r>
              <a:rPr lang="en-US" dirty="0" smtClean="0"/>
              <a:t>in Developing Countries </a:t>
            </a:r>
          </a:p>
        </p:txBody>
      </p:sp>
      <p:sp>
        <p:nvSpPr>
          <p:cNvPr id="8195" name="Rectangle 28"/>
          <p:cNvSpPr>
            <a:spLocks noChangeArrowheads="1"/>
          </p:cNvSpPr>
          <p:nvPr/>
        </p:nvSpPr>
        <p:spPr bwMode="auto">
          <a:xfrm>
            <a:off x="1066800" y="4343400"/>
            <a:ext cx="6934200" cy="1524000"/>
          </a:xfrm>
          <a:prstGeom prst="rect">
            <a:avLst/>
          </a:prstGeom>
          <a:noFill/>
          <a:ln w="9525">
            <a:noFill/>
            <a:miter lim="800000"/>
            <a:headEnd/>
            <a:tailEnd/>
          </a:ln>
        </p:spPr>
        <p:txBody>
          <a:bodyPr lIns="92075" tIns="46038" rIns="92075" bIns="46038"/>
          <a:lstStyle/>
          <a:p>
            <a:pPr algn="ctr">
              <a:lnSpc>
                <a:spcPct val="80000"/>
              </a:lnSpc>
              <a:defRPr/>
            </a:pPr>
            <a:r>
              <a:rPr lang="en-US" dirty="0">
                <a:solidFill>
                  <a:srgbClr val="0070C0"/>
                </a:solidFill>
                <a:effectLst>
                  <a:outerShdw blurRad="38100" dist="38100" dir="2700000" algn="tl">
                    <a:srgbClr val="C0C0C0"/>
                  </a:outerShdw>
                </a:effectLst>
                <a:latin typeface="Comic Sans MS" pitchFamily="66" charset="0"/>
              </a:rPr>
              <a:t>Global Missions Health Conference</a:t>
            </a:r>
          </a:p>
          <a:p>
            <a:pPr algn="ctr">
              <a:lnSpc>
                <a:spcPct val="80000"/>
              </a:lnSpc>
              <a:defRPr/>
            </a:pPr>
            <a:r>
              <a:rPr lang="en-US" dirty="0">
                <a:solidFill>
                  <a:srgbClr val="0070C0"/>
                </a:solidFill>
                <a:effectLst>
                  <a:outerShdw blurRad="38100" dist="38100" dir="2700000" algn="tl">
                    <a:srgbClr val="C0C0C0"/>
                  </a:outerShdw>
                </a:effectLst>
                <a:latin typeface="Comic Sans MS" pitchFamily="66" charset="0"/>
              </a:rPr>
              <a:t>Louisville, KY </a:t>
            </a:r>
          </a:p>
          <a:p>
            <a:pPr algn="ctr">
              <a:lnSpc>
                <a:spcPct val="80000"/>
              </a:lnSpc>
              <a:defRPr/>
            </a:pPr>
            <a:r>
              <a:rPr lang="en-US" dirty="0">
                <a:solidFill>
                  <a:srgbClr val="0070C0"/>
                </a:solidFill>
                <a:effectLst>
                  <a:outerShdw blurRad="38100" dist="38100" dir="2700000" algn="tl">
                    <a:srgbClr val="C0C0C0"/>
                  </a:outerShdw>
                </a:effectLst>
                <a:latin typeface="Comic Sans MS" pitchFamily="66" charset="0"/>
              </a:rPr>
              <a:t>Nov. 9, 2012</a:t>
            </a:r>
          </a:p>
        </p:txBody>
      </p:sp>
      <p:pic>
        <p:nvPicPr>
          <p:cNvPr id="4101" name="Picture 50" descr="CPFI Logo 4C72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5176838"/>
            <a:ext cx="19812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bwMode="auto">
          <a:xfrm>
            <a:off x="1447800" y="3505200"/>
            <a:ext cx="6096000" cy="685800"/>
          </a:xfrm>
          <a:prstGeom prst="rect">
            <a:avLst/>
          </a:prstGeom>
          <a:noFill/>
          <a:ln w="9525">
            <a:noFill/>
            <a:miter lim="800000"/>
            <a:headEnd/>
            <a:tailEnd/>
          </a:ln>
          <a:effectLst/>
        </p:spPr>
        <p:txBody>
          <a:bodyPr lIns="92075" tIns="46038" rIns="92075" bIns="46038"/>
          <a:lstStyle/>
          <a:p>
            <a:pPr algn="ctr">
              <a:lnSpc>
                <a:spcPct val="80000"/>
              </a:lnSpc>
              <a:spcBef>
                <a:spcPct val="20000"/>
              </a:spcBef>
              <a:buFont typeface="Wingdings" pitchFamily="2" charset="2"/>
              <a:buNone/>
              <a:defRPr/>
            </a:pPr>
            <a:r>
              <a:rPr lang="en-US" sz="4400" b="1" kern="0" dirty="0">
                <a:solidFill>
                  <a:schemeClr val="accent1"/>
                </a:solidFill>
                <a:effectLst>
                  <a:outerShdw blurRad="38100" dist="38100" dir="2700000" algn="tl">
                    <a:srgbClr val="C0C0C0"/>
                  </a:outerShdw>
                </a:effectLst>
                <a:latin typeface="Monotype Corsiva" pitchFamily="66" charset="0"/>
              </a:rPr>
              <a:t>Ron Herman, Ph.D.</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229600" cy="1143000"/>
          </a:xfrm>
        </p:spPr>
        <p:txBody>
          <a:bodyPr/>
          <a:lstStyle/>
          <a:p>
            <a:pPr eaLnBrk="1" hangingPunct="1"/>
            <a:r>
              <a:rPr lang="en-US" sz="4800" dirty="0" smtClean="0"/>
              <a:t>Antimicrobial Stewardship</a:t>
            </a:r>
          </a:p>
        </p:txBody>
      </p:sp>
      <p:sp>
        <p:nvSpPr>
          <p:cNvPr id="15363" name="Rectangle 3"/>
          <p:cNvSpPr>
            <a:spLocks noGrp="1" noChangeArrowheads="1"/>
          </p:cNvSpPr>
          <p:nvPr>
            <p:ph type="body" idx="1"/>
          </p:nvPr>
        </p:nvSpPr>
        <p:spPr/>
        <p:txBody>
          <a:bodyPr/>
          <a:lstStyle/>
          <a:p>
            <a:pPr eaLnBrk="1" hangingPunct="1">
              <a:lnSpc>
                <a:spcPct val="90000"/>
              </a:lnSpc>
              <a:spcBef>
                <a:spcPct val="0"/>
              </a:spcBef>
            </a:pPr>
            <a:r>
              <a:rPr lang="en-US" sz="3200" dirty="0" smtClean="0"/>
              <a:t>Antimicrobial stewardship is defined as a rational, systematic approach to the use of antimicrobial agents in order to achieve optimal outcomes:</a:t>
            </a:r>
          </a:p>
          <a:p>
            <a:pPr lvl="1" eaLnBrk="1" hangingPunct="1">
              <a:lnSpc>
                <a:spcPct val="90000"/>
              </a:lnSpc>
              <a:spcBef>
                <a:spcPct val="0"/>
              </a:spcBef>
            </a:pPr>
            <a:r>
              <a:rPr lang="en-US" sz="2800" dirty="0" smtClean="0"/>
              <a:t>Achievement of cure</a:t>
            </a:r>
          </a:p>
          <a:p>
            <a:pPr lvl="1" eaLnBrk="1" hangingPunct="1">
              <a:lnSpc>
                <a:spcPct val="90000"/>
              </a:lnSpc>
              <a:spcBef>
                <a:spcPct val="0"/>
              </a:spcBef>
            </a:pPr>
            <a:r>
              <a:rPr lang="en-US" sz="2800" dirty="0" smtClean="0"/>
              <a:t>Avoidance of toxicity and other adverse effects</a:t>
            </a:r>
          </a:p>
          <a:p>
            <a:pPr lvl="1" eaLnBrk="1" hangingPunct="1">
              <a:lnSpc>
                <a:spcPct val="90000"/>
              </a:lnSpc>
              <a:spcBef>
                <a:spcPct val="0"/>
              </a:spcBef>
            </a:pPr>
            <a:r>
              <a:rPr lang="en-US" sz="2800" dirty="0" smtClean="0"/>
              <a:t>Avoidance of emergence or propagation of antimicrobial resistance).</a:t>
            </a:r>
          </a:p>
          <a:p>
            <a:pPr lvl="1" eaLnBrk="1" hangingPunct="1">
              <a:lnSpc>
                <a:spcPct val="90000"/>
              </a:lnSpc>
              <a:spcBef>
                <a:spcPct val="0"/>
              </a:spcBef>
            </a:pPr>
            <a:endParaRPr lang="en-US" sz="2800"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1000"/>
                                        <p:tgtEl>
                                          <p:spTgt spid="15363">
                                            <p:txEl>
                                              <p:pRg st="1" end="1"/>
                                            </p:txEl>
                                          </p:spTgt>
                                        </p:tgtEl>
                                      </p:cBhvr>
                                    </p:animEffect>
                                    <p:anim calcmode="lin" valueType="num">
                                      <p:cBhvr>
                                        <p:cTn id="13"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536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1000"/>
                                        <p:tgtEl>
                                          <p:spTgt spid="15363">
                                            <p:txEl>
                                              <p:pRg st="2" end="2"/>
                                            </p:txEl>
                                          </p:spTgt>
                                        </p:tgtEl>
                                      </p:cBhvr>
                                    </p:animEffect>
                                    <p:anim calcmode="lin" valueType="num">
                                      <p:cBhvr>
                                        <p:cTn id="18"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536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fade">
                                      <p:cBhvr>
                                        <p:cTn id="22" dur="1000"/>
                                        <p:tgtEl>
                                          <p:spTgt spid="15363">
                                            <p:txEl>
                                              <p:pRg st="3" end="3"/>
                                            </p:txEl>
                                          </p:spTgt>
                                        </p:tgtEl>
                                      </p:cBhvr>
                                    </p:animEffect>
                                    <p:anim calcmode="lin" valueType="num">
                                      <p:cBhvr>
                                        <p:cTn id="23"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536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z="4400" dirty="0" smtClean="0"/>
              <a:t>Improving antibiotic use is a public health imperative</a:t>
            </a:r>
          </a:p>
        </p:txBody>
      </p:sp>
      <p:sp>
        <p:nvSpPr>
          <p:cNvPr id="9" name="Content Placeholder 2"/>
          <p:cNvSpPr>
            <a:spLocks noGrp="1"/>
          </p:cNvSpPr>
          <p:nvPr>
            <p:ph idx="1"/>
          </p:nvPr>
        </p:nvSpPr>
        <p:spPr>
          <a:xfrm>
            <a:off x="685800" y="1981200"/>
            <a:ext cx="7772400" cy="3810000"/>
          </a:xfrm>
        </p:spPr>
        <p:txBody>
          <a:bodyPr/>
          <a:lstStyle/>
          <a:p>
            <a:r>
              <a:rPr lang="en-US" sz="3600" dirty="0"/>
              <a:t>Antibiotics are a shared resource, (and becoming a scarce resource).</a:t>
            </a:r>
          </a:p>
          <a:p>
            <a:r>
              <a:rPr lang="en-US" sz="3600" dirty="0" smtClean="0"/>
              <a:t>Antibiotics are the only drug where use in one patient can impact the effectiveness in another.</a:t>
            </a:r>
          </a:p>
          <a:p>
            <a:r>
              <a:rPr lang="en-US" sz="3600" dirty="0" smtClean="0"/>
              <a:t>If everyone does not use antibiotics well, we will all suffer the consequences.</a:t>
            </a:r>
          </a:p>
        </p:txBody>
      </p:sp>
    </p:spTree>
    <p:extLst>
      <p:ext uri="{BB962C8B-B14F-4D97-AF65-F5344CB8AC3E}">
        <p14:creationId xmlns:p14="http://schemas.microsoft.com/office/powerpoint/2010/main" val="158167340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arn(inVertic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arn(inVertic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barn(inVertical)">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Urinary Tract Infections</a:t>
            </a:r>
            <a:endParaRPr lang="en-US" sz="4800" dirty="0"/>
          </a:p>
        </p:txBody>
      </p:sp>
      <p:sp>
        <p:nvSpPr>
          <p:cNvPr id="3" name="Content Placeholder 2"/>
          <p:cNvSpPr>
            <a:spLocks noGrp="1"/>
          </p:cNvSpPr>
          <p:nvPr>
            <p:ph idx="1"/>
          </p:nvPr>
        </p:nvSpPr>
        <p:spPr>
          <a:xfrm>
            <a:off x="381000" y="1524000"/>
            <a:ext cx="8382000" cy="4114800"/>
          </a:xfrm>
        </p:spPr>
        <p:txBody>
          <a:bodyPr/>
          <a:lstStyle/>
          <a:p>
            <a:r>
              <a:rPr lang="en-US" sz="3200" dirty="0" smtClean="0"/>
              <a:t>Urethritis or cystitis</a:t>
            </a:r>
          </a:p>
          <a:p>
            <a:pPr lvl="1"/>
            <a:r>
              <a:rPr lang="en-US" sz="2800" dirty="0" smtClean="0"/>
              <a:t>Urine dip stick: </a:t>
            </a:r>
          </a:p>
          <a:p>
            <a:pPr lvl="2"/>
            <a:r>
              <a:rPr lang="en-US" sz="2400" dirty="0" smtClean="0"/>
              <a:t>&gt; 5 WBC’s or + leukocyte esterase</a:t>
            </a:r>
          </a:p>
          <a:p>
            <a:pPr lvl="1"/>
            <a:r>
              <a:rPr lang="en-US" sz="2800" dirty="0" smtClean="0"/>
              <a:t>Etiology: often Gram – rods</a:t>
            </a:r>
          </a:p>
          <a:p>
            <a:pPr lvl="1"/>
            <a:r>
              <a:rPr lang="en-US" sz="2800" dirty="0" smtClean="0"/>
              <a:t>Treatment:</a:t>
            </a:r>
          </a:p>
          <a:p>
            <a:pPr lvl="2"/>
            <a:r>
              <a:rPr lang="en-US" sz="2400" dirty="0" smtClean="0"/>
              <a:t>Trimethoprim/</a:t>
            </a:r>
            <a:r>
              <a:rPr lang="en-US" sz="2400" dirty="0" err="1" smtClean="0"/>
              <a:t>sulfamethoxazole</a:t>
            </a:r>
            <a:r>
              <a:rPr lang="en-US" sz="2400" dirty="0" smtClean="0"/>
              <a:t> (TMP/SMX)</a:t>
            </a:r>
          </a:p>
          <a:p>
            <a:pPr lvl="3"/>
            <a:r>
              <a:rPr lang="en-US" sz="2000" dirty="0" smtClean="0"/>
              <a:t>DS (800/160 mg) </a:t>
            </a:r>
            <a:r>
              <a:rPr lang="en-US" sz="2000" dirty="0" err="1" smtClean="0"/>
              <a:t>po</a:t>
            </a:r>
            <a:r>
              <a:rPr lang="en-US" sz="2000" dirty="0" smtClean="0"/>
              <a:t> bid x 5days</a:t>
            </a:r>
          </a:p>
          <a:p>
            <a:pPr lvl="2"/>
            <a:r>
              <a:rPr lang="en-US" sz="2400" dirty="0" err="1" smtClean="0"/>
              <a:t>Amoxicllin</a:t>
            </a:r>
            <a:endParaRPr lang="en-US" sz="2400" dirty="0" smtClean="0"/>
          </a:p>
          <a:p>
            <a:pPr lvl="3"/>
            <a:r>
              <a:rPr lang="en-US" sz="2000" dirty="0" smtClean="0"/>
              <a:t>500 mg </a:t>
            </a:r>
            <a:r>
              <a:rPr lang="en-US" sz="2000" dirty="0" err="1" smtClean="0"/>
              <a:t>po</a:t>
            </a:r>
            <a:r>
              <a:rPr lang="en-US" sz="2000" dirty="0" smtClean="0"/>
              <a:t> </a:t>
            </a:r>
            <a:r>
              <a:rPr lang="en-US" sz="2000" dirty="0" err="1" smtClean="0"/>
              <a:t>tid</a:t>
            </a:r>
            <a:r>
              <a:rPr lang="en-US" sz="2000" dirty="0" smtClean="0"/>
              <a:t> x 5 days</a:t>
            </a:r>
          </a:p>
          <a:p>
            <a:pPr lvl="2"/>
            <a:r>
              <a:rPr lang="en-US" sz="2400" dirty="0" smtClean="0"/>
              <a:t>1</a:t>
            </a:r>
            <a:r>
              <a:rPr lang="en-US" sz="2400" baseline="30000" dirty="0" smtClean="0"/>
              <a:t>st</a:t>
            </a:r>
            <a:r>
              <a:rPr lang="en-US" sz="2400" dirty="0" smtClean="0"/>
              <a:t> generation cephalosporin</a:t>
            </a:r>
          </a:p>
          <a:p>
            <a:pPr lvl="3"/>
            <a:r>
              <a:rPr lang="en-US" sz="2000" dirty="0" smtClean="0"/>
              <a:t>Cephalexin 250 mg </a:t>
            </a:r>
            <a:r>
              <a:rPr lang="en-US" sz="2000" dirty="0" err="1" smtClean="0"/>
              <a:t>po</a:t>
            </a:r>
            <a:r>
              <a:rPr lang="en-US" sz="2000" dirty="0" smtClean="0"/>
              <a:t> </a:t>
            </a:r>
            <a:r>
              <a:rPr lang="en-US" sz="2000" dirty="0" err="1" smtClean="0"/>
              <a:t>tid</a:t>
            </a:r>
            <a:r>
              <a:rPr lang="en-US" sz="2000" dirty="0" smtClean="0"/>
              <a:t> (or 500 mg </a:t>
            </a:r>
            <a:r>
              <a:rPr lang="en-US" sz="2000" dirty="0" err="1" smtClean="0"/>
              <a:t>po</a:t>
            </a:r>
            <a:r>
              <a:rPr lang="en-US" sz="2000" dirty="0" smtClean="0"/>
              <a:t> bid) x 5 days</a:t>
            </a:r>
          </a:p>
          <a:p>
            <a:pPr lvl="2"/>
            <a:r>
              <a:rPr lang="en-US" sz="2400" dirty="0" smtClean="0"/>
              <a:t>Oral </a:t>
            </a:r>
            <a:r>
              <a:rPr lang="en-US" sz="2400" dirty="0" err="1" smtClean="0"/>
              <a:t>fluoroquinolone</a:t>
            </a:r>
            <a:endParaRPr lang="en-US" sz="2400" dirty="0" smtClean="0"/>
          </a:p>
          <a:p>
            <a:pPr lvl="3"/>
            <a:r>
              <a:rPr lang="en-US" sz="2000" dirty="0" smtClean="0"/>
              <a:t>Ciprofloxacin 250 mg </a:t>
            </a:r>
            <a:r>
              <a:rPr lang="en-US" sz="2000" dirty="0" err="1" smtClean="0"/>
              <a:t>po</a:t>
            </a:r>
            <a:r>
              <a:rPr lang="en-US" sz="2000" dirty="0" smtClean="0"/>
              <a:t> bid (or 500 mg daily) x 3 days</a:t>
            </a:r>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12</a:t>
            </a:fld>
            <a:endParaRPr lang="en-US"/>
          </a:p>
        </p:txBody>
      </p:sp>
    </p:spTree>
    <p:extLst>
      <p:ext uri="{BB962C8B-B14F-4D97-AF65-F5344CB8AC3E}">
        <p14:creationId xmlns:p14="http://schemas.microsoft.com/office/powerpoint/2010/main" val="1378295879"/>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ircle(in)">
                                      <p:cBhvr>
                                        <p:cTn id="25" dur="2000"/>
                                        <p:tgtEl>
                                          <p:spTgt spid="3">
                                            <p:txEl>
                                              <p:pRg st="6" end="6"/>
                                            </p:txEl>
                                          </p:spTgt>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ircle(in)">
                                      <p:cBhvr>
                                        <p:cTn id="28" dur="2000"/>
                                        <p:tgtEl>
                                          <p:spTgt spid="3">
                                            <p:txEl>
                                              <p:pRg st="7" end="7"/>
                                            </p:txEl>
                                          </p:spTgt>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ircle(in)">
                                      <p:cBhvr>
                                        <p:cTn id="31" dur="2000"/>
                                        <p:tgtEl>
                                          <p:spTgt spid="3">
                                            <p:txEl>
                                              <p:pRg st="8" end="8"/>
                                            </p:txEl>
                                          </p:spTgt>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circle(in)">
                                      <p:cBhvr>
                                        <p:cTn id="34" dur="2000"/>
                                        <p:tgtEl>
                                          <p:spTgt spid="3">
                                            <p:txEl>
                                              <p:pRg st="9" end="9"/>
                                            </p:txEl>
                                          </p:spTgt>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circle(in)">
                                      <p:cBhvr>
                                        <p:cTn id="37" dur="2000"/>
                                        <p:tgtEl>
                                          <p:spTgt spid="3">
                                            <p:txEl>
                                              <p:pRg st="10" end="10"/>
                                            </p:txEl>
                                          </p:spTgt>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circle(in)">
                                      <p:cBhvr>
                                        <p:cTn id="40" dur="2000"/>
                                        <p:tgtEl>
                                          <p:spTgt spid="3">
                                            <p:txEl>
                                              <p:pRg st="11" end="11"/>
                                            </p:txEl>
                                          </p:spTgt>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circle(in)">
                                      <p:cBhvr>
                                        <p:cTn id="43"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Urinary Tract Infections</a:t>
            </a:r>
            <a:endParaRPr lang="en-US" sz="4800" dirty="0"/>
          </a:p>
        </p:txBody>
      </p:sp>
      <p:sp>
        <p:nvSpPr>
          <p:cNvPr id="3" name="Content Placeholder 2"/>
          <p:cNvSpPr>
            <a:spLocks noGrp="1"/>
          </p:cNvSpPr>
          <p:nvPr>
            <p:ph idx="1"/>
          </p:nvPr>
        </p:nvSpPr>
        <p:spPr>
          <a:xfrm>
            <a:off x="457200" y="1752600"/>
            <a:ext cx="8305800" cy="4114800"/>
          </a:xfrm>
        </p:spPr>
        <p:txBody>
          <a:bodyPr/>
          <a:lstStyle/>
          <a:p>
            <a:r>
              <a:rPr lang="en-US" sz="3600" dirty="0" smtClean="0"/>
              <a:t>Pyelonephritis</a:t>
            </a:r>
          </a:p>
          <a:p>
            <a:pPr lvl="1"/>
            <a:r>
              <a:rPr lang="en-US" sz="3200" dirty="0" smtClean="0"/>
              <a:t>Urine dip stick: </a:t>
            </a:r>
          </a:p>
          <a:p>
            <a:pPr lvl="2"/>
            <a:r>
              <a:rPr lang="en-US" sz="2800" dirty="0" smtClean="0"/>
              <a:t>&gt; 5 WBC’s or + leukocyte esterase</a:t>
            </a:r>
          </a:p>
          <a:p>
            <a:pPr lvl="1"/>
            <a:r>
              <a:rPr lang="en-US" sz="3200" dirty="0" smtClean="0"/>
              <a:t>Treatment:</a:t>
            </a:r>
          </a:p>
          <a:p>
            <a:pPr lvl="2"/>
            <a:r>
              <a:rPr lang="en-US" sz="2400" dirty="0"/>
              <a:t>Trimethoprim/</a:t>
            </a:r>
            <a:r>
              <a:rPr lang="en-US" sz="2400" dirty="0" err="1"/>
              <a:t>sulfamethoxazole</a:t>
            </a:r>
            <a:r>
              <a:rPr lang="en-US" sz="2400" dirty="0"/>
              <a:t> (TMP/SMX)</a:t>
            </a:r>
          </a:p>
          <a:p>
            <a:pPr lvl="3"/>
            <a:r>
              <a:rPr lang="en-US" sz="2000" dirty="0"/>
              <a:t>DS (800/160 mg) </a:t>
            </a:r>
            <a:r>
              <a:rPr lang="en-US" sz="2000" dirty="0" err="1" smtClean="0"/>
              <a:t>po</a:t>
            </a:r>
            <a:r>
              <a:rPr lang="en-US" sz="2000" dirty="0" smtClean="0"/>
              <a:t> bid </a:t>
            </a:r>
            <a:r>
              <a:rPr lang="en-US" sz="2000" dirty="0"/>
              <a:t>x </a:t>
            </a:r>
            <a:r>
              <a:rPr lang="en-US" sz="2000" dirty="0" smtClean="0"/>
              <a:t>10 days</a:t>
            </a:r>
            <a:endParaRPr lang="en-US" sz="2000" dirty="0"/>
          </a:p>
          <a:p>
            <a:pPr lvl="2"/>
            <a:r>
              <a:rPr lang="en-US" sz="2400" dirty="0" err="1"/>
              <a:t>Amoxicllin</a:t>
            </a:r>
            <a:endParaRPr lang="en-US" sz="2400" dirty="0"/>
          </a:p>
          <a:p>
            <a:pPr marL="1773238" lvl="3" indent="0">
              <a:buNone/>
            </a:pPr>
            <a:r>
              <a:rPr lang="en-US" sz="2000" dirty="0" smtClean="0"/>
              <a:t>500 mg </a:t>
            </a:r>
            <a:r>
              <a:rPr lang="en-US" sz="2000" dirty="0" err="1" smtClean="0"/>
              <a:t>po</a:t>
            </a:r>
            <a:r>
              <a:rPr lang="en-US" sz="2000" dirty="0" smtClean="0"/>
              <a:t> </a:t>
            </a:r>
            <a:r>
              <a:rPr lang="en-US" sz="2000" dirty="0" err="1"/>
              <a:t>tid</a:t>
            </a:r>
            <a:r>
              <a:rPr lang="en-US" sz="2000" dirty="0"/>
              <a:t> x </a:t>
            </a:r>
            <a:r>
              <a:rPr lang="en-US" sz="2000" dirty="0" smtClean="0"/>
              <a:t>10 </a:t>
            </a:r>
            <a:r>
              <a:rPr lang="en-US" sz="2000" dirty="0"/>
              <a:t>days</a:t>
            </a:r>
          </a:p>
          <a:p>
            <a:pPr lvl="2"/>
            <a:r>
              <a:rPr lang="en-US" sz="2400" dirty="0"/>
              <a:t>1</a:t>
            </a:r>
            <a:r>
              <a:rPr lang="en-US" sz="2400" baseline="30000" dirty="0"/>
              <a:t>st</a:t>
            </a:r>
            <a:r>
              <a:rPr lang="en-US" sz="2400" dirty="0"/>
              <a:t> generation cephalosporin</a:t>
            </a:r>
          </a:p>
          <a:p>
            <a:pPr lvl="3"/>
            <a:r>
              <a:rPr lang="en-US" sz="2000" dirty="0"/>
              <a:t>Cephalexin 250 mg </a:t>
            </a:r>
            <a:r>
              <a:rPr lang="en-US" sz="2000" dirty="0" err="1" smtClean="0"/>
              <a:t>po</a:t>
            </a:r>
            <a:r>
              <a:rPr lang="en-US" sz="2000" dirty="0" smtClean="0"/>
              <a:t> </a:t>
            </a:r>
            <a:r>
              <a:rPr lang="en-US" sz="2000" dirty="0" err="1" smtClean="0"/>
              <a:t>tid</a:t>
            </a:r>
            <a:r>
              <a:rPr lang="en-US" sz="2000" dirty="0" smtClean="0"/>
              <a:t> (or 500 mg </a:t>
            </a:r>
            <a:r>
              <a:rPr lang="en-US" sz="2000" dirty="0" err="1" smtClean="0"/>
              <a:t>po</a:t>
            </a:r>
            <a:r>
              <a:rPr lang="en-US" sz="2000" dirty="0" smtClean="0"/>
              <a:t> bid) x 10 </a:t>
            </a:r>
            <a:r>
              <a:rPr lang="en-US" sz="2000" dirty="0"/>
              <a:t>days</a:t>
            </a:r>
          </a:p>
          <a:p>
            <a:pPr lvl="2"/>
            <a:r>
              <a:rPr lang="en-US" sz="2400" dirty="0"/>
              <a:t>Oral </a:t>
            </a:r>
            <a:r>
              <a:rPr lang="en-US" sz="2400" dirty="0" err="1"/>
              <a:t>fluoroquinolone</a:t>
            </a:r>
            <a:endParaRPr lang="en-US" sz="2400" dirty="0"/>
          </a:p>
          <a:p>
            <a:pPr lvl="3"/>
            <a:r>
              <a:rPr lang="en-US" sz="2000" dirty="0"/>
              <a:t>Ciprofloxacin </a:t>
            </a:r>
            <a:r>
              <a:rPr lang="en-US" sz="2000" dirty="0" smtClean="0"/>
              <a:t>250 </a:t>
            </a:r>
            <a:r>
              <a:rPr lang="en-US" sz="2000" dirty="0"/>
              <a:t>mg </a:t>
            </a:r>
            <a:r>
              <a:rPr lang="en-US" sz="2000" dirty="0" err="1" smtClean="0"/>
              <a:t>po</a:t>
            </a:r>
            <a:r>
              <a:rPr lang="en-US" sz="2000" dirty="0" smtClean="0"/>
              <a:t> bid (or 500mg daily) </a:t>
            </a:r>
            <a:r>
              <a:rPr lang="en-US" sz="2000" dirty="0"/>
              <a:t>x 3 </a:t>
            </a:r>
            <a:r>
              <a:rPr lang="en-US" sz="2000" dirty="0" smtClean="0"/>
              <a:t>days</a:t>
            </a:r>
            <a:endParaRPr lang="en-US" sz="2000"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13</a:t>
            </a:fld>
            <a:endParaRPr lang="en-US"/>
          </a:p>
        </p:txBody>
      </p:sp>
    </p:spTree>
    <p:extLst>
      <p:ext uri="{BB962C8B-B14F-4D97-AF65-F5344CB8AC3E}">
        <p14:creationId xmlns:p14="http://schemas.microsoft.com/office/powerpoint/2010/main" val="193019570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9" dur="500"/>
                                        <p:tgtEl>
                                          <p:spTgt spid="3">
                                            <p:txEl>
                                              <p:pRg st="8" end="8"/>
                                            </p:txEl>
                                          </p:spTgt>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p:cTn id="52"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54" dur="500"/>
                                        <p:tgtEl>
                                          <p:spTgt spid="3">
                                            <p:txEl>
                                              <p:pRg st="9" end="9"/>
                                            </p:txEl>
                                          </p:spTgt>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p:cTn id="5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9" dur="500"/>
                                        <p:tgtEl>
                                          <p:spTgt spid="3">
                                            <p:txEl>
                                              <p:pRg st="10" end="10"/>
                                            </p:txEl>
                                          </p:spTgt>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 calcmode="lin" valueType="num">
                                      <p:cBhvr>
                                        <p:cTn id="62"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6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Sexually Transmitted Diseases</a:t>
            </a:r>
            <a:endParaRPr lang="en-US" sz="5400" dirty="0"/>
          </a:p>
        </p:txBody>
      </p:sp>
      <p:sp>
        <p:nvSpPr>
          <p:cNvPr id="3" name="Content Placeholder 2"/>
          <p:cNvSpPr>
            <a:spLocks noGrp="1"/>
          </p:cNvSpPr>
          <p:nvPr>
            <p:ph idx="1"/>
          </p:nvPr>
        </p:nvSpPr>
        <p:spPr>
          <a:xfrm>
            <a:off x="304800" y="1981200"/>
            <a:ext cx="8686800" cy="4114800"/>
          </a:xfrm>
        </p:spPr>
        <p:txBody>
          <a:bodyPr/>
          <a:lstStyle/>
          <a:p>
            <a:r>
              <a:rPr lang="en-US" sz="3200" dirty="0" smtClean="0"/>
              <a:t>Gonorrhea</a:t>
            </a:r>
          </a:p>
          <a:p>
            <a:pPr lvl="1"/>
            <a:r>
              <a:rPr lang="en-US" sz="2800" dirty="0" smtClean="0"/>
              <a:t>Treatment</a:t>
            </a:r>
          </a:p>
          <a:p>
            <a:pPr lvl="2"/>
            <a:r>
              <a:rPr lang="en-US" sz="2400" dirty="0"/>
              <a:t>Often TMP/SMX </a:t>
            </a:r>
            <a:r>
              <a:rPr lang="en-US" sz="2400" dirty="0" smtClean="0"/>
              <a:t>resistant</a:t>
            </a:r>
          </a:p>
          <a:p>
            <a:pPr lvl="2"/>
            <a:r>
              <a:rPr lang="en-US" sz="2400" dirty="0" smtClean="0"/>
              <a:t>Ceftriaxone</a:t>
            </a:r>
          </a:p>
          <a:p>
            <a:pPr lvl="3"/>
            <a:r>
              <a:rPr lang="en-US" sz="2000" dirty="0" smtClean="0"/>
              <a:t>250 mg IM injection – single dose</a:t>
            </a:r>
          </a:p>
          <a:p>
            <a:pPr lvl="2"/>
            <a:r>
              <a:rPr lang="en-US" sz="2400" dirty="0" err="1" smtClean="0"/>
              <a:t>Cefixime</a:t>
            </a:r>
            <a:endParaRPr lang="en-US" sz="2400" dirty="0" smtClean="0"/>
          </a:p>
          <a:p>
            <a:pPr lvl="3"/>
            <a:r>
              <a:rPr lang="en-US" sz="2000" dirty="0" smtClean="0"/>
              <a:t>400 mg orally – single dose</a:t>
            </a:r>
          </a:p>
          <a:p>
            <a:pPr lvl="2"/>
            <a:r>
              <a:rPr lang="en-US" sz="2400" dirty="0" smtClean="0"/>
              <a:t>Amoxicillin/</a:t>
            </a:r>
            <a:r>
              <a:rPr lang="en-US" sz="2400" dirty="0" err="1" smtClean="0"/>
              <a:t>Clavulanate</a:t>
            </a:r>
            <a:endParaRPr lang="en-US" sz="2400" dirty="0" smtClean="0"/>
          </a:p>
          <a:p>
            <a:pPr lvl="3"/>
            <a:r>
              <a:rPr lang="en-US" sz="2000" dirty="0" smtClean="0"/>
              <a:t>Single 3 g oral dose</a:t>
            </a:r>
          </a:p>
          <a:p>
            <a:pPr lvl="2"/>
            <a:r>
              <a:rPr lang="en-US" sz="2400" dirty="0" smtClean="0"/>
              <a:t>Oral </a:t>
            </a:r>
            <a:r>
              <a:rPr lang="en-US" sz="2400" dirty="0" err="1" smtClean="0"/>
              <a:t>fluoroquinolone</a:t>
            </a:r>
            <a:endParaRPr lang="en-US" sz="2400" dirty="0" smtClean="0"/>
          </a:p>
          <a:p>
            <a:pPr lvl="3"/>
            <a:r>
              <a:rPr lang="en-US" sz="2000" dirty="0" smtClean="0"/>
              <a:t>Ciprofloxacin 250-500 mg – single oral dose, however, widespread resistance often makes this ineffective.</a:t>
            </a:r>
            <a:endParaRPr lang="en-US" sz="2000"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14</a:t>
            </a:fld>
            <a:endParaRPr lang="en-US"/>
          </a:p>
        </p:txBody>
      </p:sp>
    </p:spTree>
    <p:extLst>
      <p:ext uri="{BB962C8B-B14F-4D97-AF65-F5344CB8AC3E}">
        <p14:creationId xmlns:p14="http://schemas.microsoft.com/office/powerpoint/2010/main" val="3163068721"/>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Effect transition="in" filter="wipe(down)">
                                      <p:cBhvr>
                                        <p:cTn id="87" dur="580">
                                          <p:stCondLst>
                                            <p:cond delay="0"/>
                                          </p:stCondLst>
                                        </p:cTn>
                                        <p:tgtEl>
                                          <p:spTgt spid="3">
                                            <p:txEl>
                                              <p:pRg st="5" end="5"/>
                                            </p:txEl>
                                          </p:spTgt>
                                        </p:tgtEl>
                                      </p:cBhvr>
                                    </p:animEffect>
                                    <p:anim calcmode="lin" valueType="num">
                                      <p:cBhvr>
                                        <p:cTn id="8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5" end="5"/>
                                            </p:txEl>
                                          </p:spTgt>
                                        </p:tgtEl>
                                      </p:cBhvr>
                                      <p:to x="100000" y="60000"/>
                                    </p:animScale>
                                    <p:animScale>
                                      <p:cBhvr>
                                        <p:cTn id="94" dur="166" decel="50000">
                                          <p:stCondLst>
                                            <p:cond delay="676"/>
                                          </p:stCondLst>
                                        </p:cTn>
                                        <p:tgtEl>
                                          <p:spTgt spid="3">
                                            <p:txEl>
                                              <p:pRg st="5" end="5"/>
                                            </p:txEl>
                                          </p:spTgt>
                                        </p:tgtEl>
                                      </p:cBhvr>
                                      <p:to x="100000" y="100000"/>
                                    </p:animScale>
                                    <p:animScale>
                                      <p:cBhvr>
                                        <p:cTn id="95" dur="26">
                                          <p:stCondLst>
                                            <p:cond delay="1312"/>
                                          </p:stCondLst>
                                        </p:cTn>
                                        <p:tgtEl>
                                          <p:spTgt spid="3">
                                            <p:txEl>
                                              <p:pRg st="5" end="5"/>
                                            </p:txEl>
                                          </p:spTgt>
                                        </p:tgtEl>
                                      </p:cBhvr>
                                      <p:to x="100000" y="80000"/>
                                    </p:animScale>
                                    <p:animScale>
                                      <p:cBhvr>
                                        <p:cTn id="96" dur="166" decel="50000">
                                          <p:stCondLst>
                                            <p:cond delay="1338"/>
                                          </p:stCondLst>
                                        </p:cTn>
                                        <p:tgtEl>
                                          <p:spTgt spid="3">
                                            <p:txEl>
                                              <p:pRg st="5" end="5"/>
                                            </p:txEl>
                                          </p:spTgt>
                                        </p:tgtEl>
                                      </p:cBhvr>
                                      <p:to x="100000" y="100000"/>
                                    </p:animScale>
                                    <p:animScale>
                                      <p:cBhvr>
                                        <p:cTn id="97" dur="26">
                                          <p:stCondLst>
                                            <p:cond delay="1642"/>
                                          </p:stCondLst>
                                        </p:cTn>
                                        <p:tgtEl>
                                          <p:spTgt spid="3">
                                            <p:txEl>
                                              <p:pRg st="5" end="5"/>
                                            </p:txEl>
                                          </p:spTgt>
                                        </p:tgtEl>
                                      </p:cBhvr>
                                      <p:to x="100000" y="90000"/>
                                    </p:animScale>
                                    <p:animScale>
                                      <p:cBhvr>
                                        <p:cTn id="98" dur="166" decel="50000">
                                          <p:stCondLst>
                                            <p:cond delay="1668"/>
                                          </p:stCondLst>
                                        </p:cTn>
                                        <p:tgtEl>
                                          <p:spTgt spid="3">
                                            <p:txEl>
                                              <p:pRg st="5" end="5"/>
                                            </p:txEl>
                                          </p:spTgt>
                                        </p:tgtEl>
                                      </p:cBhvr>
                                      <p:to x="100000" y="100000"/>
                                    </p:animScale>
                                    <p:animScale>
                                      <p:cBhvr>
                                        <p:cTn id="99" dur="26">
                                          <p:stCondLst>
                                            <p:cond delay="1808"/>
                                          </p:stCondLst>
                                        </p:cTn>
                                        <p:tgtEl>
                                          <p:spTgt spid="3">
                                            <p:txEl>
                                              <p:pRg st="5" end="5"/>
                                            </p:txEl>
                                          </p:spTgt>
                                        </p:tgtEl>
                                      </p:cBhvr>
                                      <p:to x="100000" y="95000"/>
                                    </p:animScale>
                                    <p:animScale>
                                      <p:cBhvr>
                                        <p:cTn id="100" dur="166" decel="50000">
                                          <p:stCondLst>
                                            <p:cond delay="1834"/>
                                          </p:stCondLst>
                                        </p:cTn>
                                        <p:tgtEl>
                                          <p:spTgt spid="3">
                                            <p:txEl>
                                              <p:pRg st="5" end="5"/>
                                            </p:txEl>
                                          </p:spTgt>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3">
                                            <p:txEl>
                                              <p:pRg st="6" end="6"/>
                                            </p:txEl>
                                          </p:spTgt>
                                        </p:tgtEl>
                                        <p:attrNameLst>
                                          <p:attrName>style.visibility</p:attrName>
                                        </p:attrNameLst>
                                      </p:cBhvr>
                                      <p:to>
                                        <p:strVal val="visible"/>
                                      </p:to>
                                    </p:set>
                                    <p:animEffect transition="in" filter="wipe(down)">
                                      <p:cBhvr>
                                        <p:cTn id="103" dur="580">
                                          <p:stCondLst>
                                            <p:cond delay="0"/>
                                          </p:stCondLst>
                                        </p:cTn>
                                        <p:tgtEl>
                                          <p:spTgt spid="3">
                                            <p:txEl>
                                              <p:pRg st="6" end="6"/>
                                            </p:txEl>
                                          </p:spTgt>
                                        </p:tgtEl>
                                      </p:cBhvr>
                                    </p:animEffect>
                                    <p:anim calcmode="lin" valueType="num">
                                      <p:cBhvr>
                                        <p:cTn id="10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6" end="6"/>
                                            </p:txEl>
                                          </p:spTgt>
                                        </p:tgtEl>
                                      </p:cBhvr>
                                      <p:to x="100000" y="60000"/>
                                    </p:animScale>
                                    <p:animScale>
                                      <p:cBhvr>
                                        <p:cTn id="110" dur="166" decel="50000">
                                          <p:stCondLst>
                                            <p:cond delay="676"/>
                                          </p:stCondLst>
                                        </p:cTn>
                                        <p:tgtEl>
                                          <p:spTgt spid="3">
                                            <p:txEl>
                                              <p:pRg st="6" end="6"/>
                                            </p:txEl>
                                          </p:spTgt>
                                        </p:tgtEl>
                                      </p:cBhvr>
                                      <p:to x="100000" y="100000"/>
                                    </p:animScale>
                                    <p:animScale>
                                      <p:cBhvr>
                                        <p:cTn id="111" dur="26">
                                          <p:stCondLst>
                                            <p:cond delay="1312"/>
                                          </p:stCondLst>
                                        </p:cTn>
                                        <p:tgtEl>
                                          <p:spTgt spid="3">
                                            <p:txEl>
                                              <p:pRg st="6" end="6"/>
                                            </p:txEl>
                                          </p:spTgt>
                                        </p:tgtEl>
                                      </p:cBhvr>
                                      <p:to x="100000" y="80000"/>
                                    </p:animScale>
                                    <p:animScale>
                                      <p:cBhvr>
                                        <p:cTn id="112" dur="166" decel="50000">
                                          <p:stCondLst>
                                            <p:cond delay="1338"/>
                                          </p:stCondLst>
                                        </p:cTn>
                                        <p:tgtEl>
                                          <p:spTgt spid="3">
                                            <p:txEl>
                                              <p:pRg st="6" end="6"/>
                                            </p:txEl>
                                          </p:spTgt>
                                        </p:tgtEl>
                                      </p:cBhvr>
                                      <p:to x="100000" y="100000"/>
                                    </p:animScale>
                                    <p:animScale>
                                      <p:cBhvr>
                                        <p:cTn id="113" dur="26">
                                          <p:stCondLst>
                                            <p:cond delay="1642"/>
                                          </p:stCondLst>
                                        </p:cTn>
                                        <p:tgtEl>
                                          <p:spTgt spid="3">
                                            <p:txEl>
                                              <p:pRg st="6" end="6"/>
                                            </p:txEl>
                                          </p:spTgt>
                                        </p:tgtEl>
                                      </p:cBhvr>
                                      <p:to x="100000" y="90000"/>
                                    </p:animScale>
                                    <p:animScale>
                                      <p:cBhvr>
                                        <p:cTn id="114" dur="166" decel="50000">
                                          <p:stCondLst>
                                            <p:cond delay="1668"/>
                                          </p:stCondLst>
                                        </p:cTn>
                                        <p:tgtEl>
                                          <p:spTgt spid="3">
                                            <p:txEl>
                                              <p:pRg st="6" end="6"/>
                                            </p:txEl>
                                          </p:spTgt>
                                        </p:tgtEl>
                                      </p:cBhvr>
                                      <p:to x="100000" y="100000"/>
                                    </p:animScale>
                                    <p:animScale>
                                      <p:cBhvr>
                                        <p:cTn id="115" dur="26">
                                          <p:stCondLst>
                                            <p:cond delay="1808"/>
                                          </p:stCondLst>
                                        </p:cTn>
                                        <p:tgtEl>
                                          <p:spTgt spid="3">
                                            <p:txEl>
                                              <p:pRg st="6" end="6"/>
                                            </p:txEl>
                                          </p:spTgt>
                                        </p:tgtEl>
                                      </p:cBhvr>
                                      <p:to x="100000" y="95000"/>
                                    </p:animScale>
                                    <p:animScale>
                                      <p:cBhvr>
                                        <p:cTn id="116" dur="166" decel="50000">
                                          <p:stCondLst>
                                            <p:cond delay="1834"/>
                                          </p:stCondLst>
                                        </p:cTn>
                                        <p:tgtEl>
                                          <p:spTgt spid="3">
                                            <p:txEl>
                                              <p:pRg st="6" end="6"/>
                                            </p:txEl>
                                          </p:spTgt>
                                        </p:tgtEl>
                                      </p:cBhvr>
                                      <p:to x="100000" y="100000"/>
                                    </p:animScale>
                                  </p:childTnLst>
                                </p:cTn>
                              </p:par>
                              <p:par>
                                <p:cTn id="117" presetID="26" presetClass="entr" presetSubtype="0" fill="hold" grpId="0" nodeType="withEffect">
                                  <p:stCondLst>
                                    <p:cond delay="0"/>
                                  </p:stCondLst>
                                  <p:childTnLst>
                                    <p:set>
                                      <p:cBhvr>
                                        <p:cTn id="118" dur="1" fill="hold">
                                          <p:stCondLst>
                                            <p:cond delay="0"/>
                                          </p:stCondLst>
                                        </p:cTn>
                                        <p:tgtEl>
                                          <p:spTgt spid="3">
                                            <p:txEl>
                                              <p:pRg st="7" end="7"/>
                                            </p:txEl>
                                          </p:spTgt>
                                        </p:tgtEl>
                                        <p:attrNameLst>
                                          <p:attrName>style.visibility</p:attrName>
                                        </p:attrNameLst>
                                      </p:cBhvr>
                                      <p:to>
                                        <p:strVal val="visible"/>
                                      </p:to>
                                    </p:set>
                                    <p:animEffect transition="in" filter="wipe(down)">
                                      <p:cBhvr>
                                        <p:cTn id="119" dur="580">
                                          <p:stCondLst>
                                            <p:cond delay="0"/>
                                          </p:stCondLst>
                                        </p:cTn>
                                        <p:tgtEl>
                                          <p:spTgt spid="3">
                                            <p:txEl>
                                              <p:pRg st="7" end="7"/>
                                            </p:txEl>
                                          </p:spTgt>
                                        </p:tgtEl>
                                      </p:cBhvr>
                                    </p:animEffect>
                                    <p:anim calcmode="lin" valueType="num">
                                      <p:cBhvr>
                                        <p:cTn id="12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3">
                                            <p:txEl>
                                              <p:pRg st="7" end="7"/>
                                            </p:txEl>
                                          </p:spTgt>
                                        </p:tgtEl>
                                      </p:cBhvr>
                                      <p:to x="100000" y="60000"/>
                                    </p:animScale>
                                    <p:animScale>
                                      <p:cBhvr>
                                        <p:cTn id="126" dur="166" decel="50000">
                                          <p:stCondLst>
                                            <p:cond delay="676"/>
                                          </p:stCondLst>
                                        </p:cTn>
                                        <p:tgtEl>
                                          <p:spTgt spid="3">
                                            <p:txEl>
                                              <p:pRg st="7" end="7"/>
                                            </p:txEl>
                                          </p:spTgt>
                                        </p:tgtEl>
                                      </p:cBhvr>
                                      <p:to x="100000" y="100000"/>
                                    </p:animScale>
                                    <p:animScale>
                                      <p:cBhvr>
                                        <p:cTn id="127" dur="26">
                                          <p:stCondLst>
                                            <p:cond delay="1312"/>
                                          </p:stCondLst>
                                        </p:cTn>
                                        <p:tgtEl>
                                          <p:spTgt spid="3">
                                            <p:txEl>
                                              <p:pRg st="7" end="7"/>
                                            </p:txEl>
                                          </p:spTgt>
                                        </p:tgtEl>
                                      </p:cBhvr>
                                      <p:to x="100000" y="80000"/>
                                    </p:animScale>
                                    <p:animScale>
                                      <p:cBhvr>
                                        <p:cTn id="128" dur="166" decel="50000">
                                          <p:stCondLst>
                                            <p:cond delay="1338"/>
                                          </p:stCondLst>
                                        </p:cTn>
                                        <p:tgtEl>
                                          <p:spTgt spid="3">
                                            <p:txEl>
                                              <p:pRg st="7" end="7"/>
                                            </p:txEl>
                                          </p:spTgt>
                                        </p:tgtEl>
                                      </p:cBhvr>
                                      <p:to x="100000" y="100000"/>
                                    </p:animScale>
                                    <p:animScale>
                                      <p:cBhvr>
                                        <p:cTn id="129" dur="26">
                                          <p:stCondLst>
                                            <p:cond delay="1642"/>
                                          </p:stCondLst>
                                        </p:cTn>
                                        <p:tgtEl>
                                          <p:spTgt spid="3">
                                            <p:txEl>
                                              <p:pRg st="7" end="7"/>
                                            </p:txEl>
                                          </p:spTgt>
                                        </p:tgtEl>
                                      </p:cBhvr>
                                      <p:to x="100000" y="90000"/>
                                    </p:animScale>
                                    <p:animScale>
                                      <p:cBhvr>
                                        <p:cTn id="130" dur="166" decel="50000">
                                          <p:stCondLst>
                                            <p:cond delay="1668"/>
                                          </p:stCondLst>
                                        </p:cTn>
                                        <p:tgtEl>
                                          <p:spTgt spid="3">
                                            <p:txEl>
                                              <p:pRg st="7" end="7"/>
                                            </p:txEl>
                                          </p:spTgt>
                                        </p:tgtEl>
                                      </p:cBhvr>
                                      <p:to x="100000" y="100000"/>
                                    </p:animScale>
                                    <p:animScale>
                                      <p:cBhvr>
                                        <p:cTn id="131" dur="26">
                                          <p:stCondLst>
                                            <p:cond delay="1808"/>
                                          </p:stCondLst>
                                        </p:cTn>
                                        <p:tgtEl>
                                          <p:spTgt spid="3">
                                            <p:txEl>
                                              <p:pRg st="7" end="7"/>
                                            </p:txEl>
                                          </p:spTgt>
                                        </p:tgtEl>
                                      </p:cBhvr>
                                      <p:to x="100000" y="95000"/>
                                    </p:animScale>
                                    <p:animScale>
                                      <p:cBhvr>
                                        <p:cTn id="132" dur="166" decel="50000">
                                          <p:stCondLst>
                                            <p:cond delay="1834"/>
                                          </p:stCondLst>
                                        </p:cTn>
                                        <p:tgtEl>
                                          <p:spTgt spid="3">
                                            <p:txEl>
                                              <p:pRg st="7" end="7"/>
                                            </p:txEl>
                                          </p:spTgt>
                                        </p:tgtEl>
                                      </p:cBhvr>
                                      <p:to x="100000" y="100000"/>
                                    </p:animScale>
                                  </p:childTnLst>
                                </p:cTn>
                              </p:par>
                              <p:par>
                                <p:cTn id="133" presetID="26" presetClass="entr" presetSubtype="0" fill="hold" grpId="0" nodeType="withEffect">
                                  <p:stCondLst>
                                    <p:cond delay="0"/>
                                  </p:stCondLst>
                                  <p:childTnLst>
                                    <p:set>
                                      <p:cBhvr>
                                        <p:cTn id="134" dur="1" fill="hold">
                                          <p:stCondLst>
                                            <p:cond delay="0"/>
                                          </p:stCondLst>
                                        </p:cTn>
                                        <p:tgtEl>
                                          <p:spTgt spid="3">
                                            <p:txEl>
                                              <p:pRg st="8" end="8"/>
                                            </p:txEl>
                                          </p:spTgt>
                                        </p:tgtEl>
                                        <p:attrNameLst>
                                          <p:attrName>style.visibility</p:attrName>
                                        </p:attrNameLst>
                                      </p:cBhvr>
                                      <p:to>
                                        <p:strVal val="visible"/>
                                      </p:to>
                                    </p:set>
                                    <p:animEffect transition="in" filter="wipe(down)">
                                      <p:cBhvr>
                                        <p:cTn id="135" dur="580">
                                          <p:stCondLst>
                                            <p:cond delay="0"/>
                                          </p:stCondLst>
                                        </p:cTn>
                                        <p:tgtEl>
                                          <p:spTgt spid="3">
                                            <p:txEl>
                                              <p:pRg st="8" end="8"/>
                                            </p:txEl>
                                          </p:spTgt>
                                        </p:tgtEl>
                                      </p:cBhvr>
                                    </p:animEffect>
                                    <p:anim calcmode="lin" valueType="num">
                                      <p:cBhvr>
                                        <p:cTn id="13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3">
                                            <p:txEl>
                                              <p:pRg st="8" end="8"/>
                                            </p:txEl>
                                          </p:spTgt>
                                        </p:tgtEl>
                                      </p:cBhvr>
                                      <p:to x="100000" y="60000"/>
                                    </p:animScale>
                                    <p:animScale>
                                      <p:cBhvr>
                                        <p:cTn id="142" dur="166" decel="50000">
                                          <p:stCondLst>
                                            <p:cond delay="676"/>
                                          </p:stCondLst>
                                        </p:cTn>
                                        <p:tgtEl>
                                          <p:spTgt spid="3">
                                            <p:txEl>
                                              <p:pRg st="8" end="8"/>
                                            </p:txEl>
                                          </p:spTgt>
                                        </p:tgtEl>
                                      </p:cBhvr>
                                      <p:to x="100000" y="100000"/>
                                    </p:animScale>
                                    <p:animScale>
                                      <p:cBhvr>
                                        <p:cTn id="143" dur="26">
                                          <p:stCondLst>
                                            <p:cond delay="1312"/>
                                          </p:stCondLst>
                                        </p:cTn>
                                        <p:tgtEl>
                                          <p:spTgt spid="3">
                                            <p:txEl>
                                              <p:pRg st="8" end="8"/>
                                            </p:txEl>
                                          </p:spTgt>
                                        </p:tgtEl>
                                      </p:cBhvr>
                                      <p:to x="100000" y="80000"/>
                                    </p:animScale>
                                    <p:animScale>
                                      <p:cBhvr>
                                        <p:cTn id="144" dur="166" decel="50000">
                                          <p:stCondLst>
                                            <p:cond delay="1338"/>
                                          </p:stCondLst>
                                        </p:cTn>
                                        <p:tgtEl>
                                          <p:spTgt spid="3">
                                            <p:txEl>
                                              <p:pRg st="8" end="8"/>
                                            </p:txEl>
                                          </p:spTgt>
                                        </p:tgtEl>
                                      </p:cBhvr>
                                      <p:to x="100000" y="100000"/>
                                    </p:animScale>
                                    <p:animScale>
                                      <p:cBhvr>
                                        <p:cTn id="145" dur="26">
                                          <p:stCondLst>
                                            <p:cond delay="1642"/>
                                          </p:stCondLst>
                                        </p:cTn>
                                        <p:tgtEl>
                                          <p:spTgt spid="3">
                                            <p:txEl>
                                              <p:pRg st="8" end="8"/>
                                            </p:txEl>
                                          </p:spTgt>
                                        </p:tgtEl>
                                      </p:cBhvr>
                                      <p:to x="100000" y="90000"/>
                                    </p:animScale>
                                    <p:animScale>
                                      <p:cBhvr>
                                        <p:cTn id="146" dur="166" decel="50000">
                                          <p:stCondLst>
                                            <p:cond delay="1668"/>
                                          </p:stCondLst>
                                        </p:cTn>
                                        <p:tgtEl>
                                          <p:spTgt spid="3">
                                            <p:txEl>
                                              <p:pRg st="8" end="8"/>
                                            </p:txEl>
                                          </p:spTgt>
                                        </p:tgtEl>
                                      </p:cBhvr>
                                      <p:to x="100000" y="100000"/>
                                    </p:animScale>
                                    <p:animScale>
                                      <p:cBhvr>
                                        <p:cTn id="147" dur="26">
                                          <p:stCondLst>
                                            <p:cond delay="1808"/>
                                          </p:stCondLst>
                                        </p:cTn>
                                        <p:tgtEl>
                                          <p:spTgt spid="3">
                                            <p:txEl>
                                              <p:pRg st="8" end="8"/>
                                            </p:txEl>
                                          </p:spTgt>
                                        </p:tgtEl>
                                      </p:cBhvr>
                                      <p:to x="100000" y="95000"/>
                                    </p:animScale>
                                    <p:animScale>
                                      <p:cBhvr>
                                        <p:cTn id="148" dur="166" decel="50000">
                                          <p:stCondLst>
                                            <p:cond delay="1834"/>
                                          </p:stCondLst>
                                        </p:cTn>
                                        <p:tgtEl>
                                          <p:spTgt spid="3">
                                            <p:txEl>
                                              <p:pRg st="8" end="8"/>
                                            </p:txEl>
                                          </p:spTgt>
                                        </p:tgtEl>
                                      </p:cBhvr>
                                      <p:to x="100000" y="100000"/>
                                    </p:animScale>
                                  </p:childTnLst>
                                </p:cTn>
                              </p:par>
                              <p:par>
                                <p:cTn id="149" presetID="26" presetClass="entr" presetSubtype="0" fill="hold" grpId="0" nodeType="withEffect">
                                  <p:stCondLst>
                                    <p:cond delay="0"/>
                                  </p:stCondLst>
                                  <p:childTnLst>
                                    <p:set>
                                      <p:cBhvr>
                                        <p:cTn id="150" dur="1" fill="hold">
                                          <p:stCondLst>
                                            <p:cond delay="0"/>
                                          </p:stCondLst>
                                        </p:cTn>
                                        <p:tgtEl>
                                          <p:spTgt spid="3">
                                            <p:txEl>
                                              <p:pRg st="9" end="9"/>
                                            </p:txEl>
                                          </p:spTgt>
                                        </p:tgtEl>
                                        <p:attrNameLst>
                                          <p:attrName>style.visibility</p:attrName>
                                        </p:attrNameLst>
                                      </p:cBhvr>
                                      <p:to>
                                        <p:strVal val="visible"/>
                                      </p:to>
                                    </p:set>
                                    <p:animEffect transition="in" filter="wipe(down)">
                                      <p:cBhvr>
                                        <p:cTn id="151" dur="580">
                                          <p:stCondLst>
                                            <p:cond delay="0"/>
                                          </p:stCondLst>
                                        </p:cTn>
                                        <p:tgtEl>
                                          <p:spTgt spid="3">
                                            <p:txEl>
                                              <p:pRg st="9" end="9"/>
                                            </p:txEl>
                                          </p:spTgt>
                                        </p:tgtEl>
                                      </p:cBhvr>
                                    </p:animEffect>
                                    <p:anim calcmode="lin" valueType="num">
                                      <p:cBhvr>
                                        <p:cTn id="152"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txEl>
                                              <p:pRg st="9" end="9"/>
                                            </p:txEl>
                                          </p:spTgt>
                                        </p:tgtEl>
                                      </p:cBhvr>
                                      <p:to x="100000" y="60000"/>
                                    </p:animScale>
                                    <p:animScale>
                                      <p:cBhvr>
                                        <p:cTn id="158" dur="166" decel="50000">
                                          <p:stCondLst>
                                            <p:cond delay="676"/>
                                          </p:stCondLst>
                                        </p:cTn>
                                        <p:tgtEl>
                                          <p:spTgt spid="3">
                                            <p:txEl>
                                              <p:pRg st="9" end="9"/>
                                            </p:txEl>
                                          </p:spTgt>
                                        </p:tgtEl>
                                      </p:cBhvr>
                                      <p:to x="100000" y="100000"/>
                                    </p:animScale>
                                    <p:animScale>
                                      <p:cBhvr>
                                        <p:cTn id="159" dur="26">
                                          <p:stCondLst>
                                            <p:cond delay="1312"/>
                                          </p:stCondLst>
                                        </p:cTn>
                                        <p:tgtEl>
                                          <p:spTgt spid="3">
                                            <p:txEl>
                                              <p:pRg st="9" end="9"/>
                                            </p:txEl>
                                          </p:spTgt>
                                        </p:tgtEl>
                                      </p:cBhvr>
                                      <p:to x="100000" y="80000"/>
                                    </p:animScale>
                                    <p:animScale>
                                      <p:cBhvr>
                                        <p:cTn id="160" dur="166" decel="50000">
                                          <p:stCondLst>
                                            <p:cond delay="1338"/>
                                          </p:stCondLst>
                                        </p:cTn>
                                        <p:tgtEl>
                                          <p:spTgt spid="3">
                                            <p:txEl>
                                              <p:pRg st="9" end="9"/>
                                            </p:txEl>
                                          </p:spTgt>
                                        </p:tgtEl>
                                      </p:cBhvr>
                                      <p:to x="100000" y="100000"/>
                                    </p:animScale>
                                    <p:animScale>
                                      <p:cBhvr>
                                        <p:cTn id="161" dur="26">
                                          <p:stCondLst>
                                            <p:cond delay="1642"/>
                                          </p:stCondLst>
                                        </p:cTn>
                                        <p:tgtEl>
                                          <p:spTgt spid="3">
                                            <p:txEl>
                                              <p:pRg st="9" end="9"/>
                                            </p:txEl>
                                          </p:spTgt>
                                        </p:tgtEl>
                                      </p:cBhvr>
                                      <p:to x="100000" y="90000"/>
                                    </p:animScale>
                                    <p:animScale>
                                      <p:cBhvr>
                                        <p:cTn id="162" dur="166" decel="50000">
                                          <p:stCondLst>
                                            <p:cond delay="1668"/>
                                          </p:stCondLst>
                                        </p:cTn>
                                        <p:tgtEl>
                                          <p:spTgt spid="3">
                                            <p:txEl>
                                              <p:pRg st="9" end="9"/>
                                            </p:txEl>
                                          </p:spTgt>
                                        </p:tgtEl>
                                      </p:cBhvr>
                                      <p:to x="100000" y="100000"/>
                                    </p:animScale>
                                    <p:animScale>
                                      <p:cBhvr>
                                        <p:cTn id="163" dur="26">
                                          <p:stCondLst>
                                            <p:cond delay="1808"/>
                                          </p:stCondLst>
                                        </p:cTn>
                                        <p:tgtEl>
                                          <p:spTgt spid="3">
                                            <p:txEl>
                                              <p:pRg st="9" end="9"/>
                                            </p:txEl>
                                          </p:spTgt>
                                        </p:tgtEl>
                                      </p:cBhvr>
                                      <p:to x="100000" y="95000"/>
                                    </p:animScale>
                                    <p:animScale>
                                      <p:cBhvr>
                                        <p:cTn id="164" dur="166" decel="50000">
                                          <p:stCondLst>
                                            <p:cond delay="1834"/>
                                          </p:stCondLst>
                                        </p:cTn>
                                        <p:tgtEl>
                                          <p:spTgt spid="3">
                                            <p:txEl>
                                              <p:pRg st="9" end="9"/>
                                            </p:txEl>
                                          </p:spTgt>
                                        </p:tgtEl>
                                      </p:cBhvr>
                                      <p:to x="100000" y="100000"/>
                                    </p:animScale>
                                  </p:childTnLst>
                                </p:cTn>
                              </p:par>
                              <p:par>
                                <p:cTn id="165" presetID="26" presetClass="entr" presetSubtype="0" fill="hold" grpId="0" nodeType="withEffect">
                                  <p:stCondLst>
                                    <p:cond delay="0"/>
                                  </p:stCondLst>
                                  <p:childTnLst>
                                    <p:set>
                                      <p:cBhvr>
                                        <p:cTn id="166" dur="1" fill="hold">
                                          <p:stCondLst>
                                            <p:cond delay="0"/>
                                          </p:stCondLst>
                                        </p:cTn>
                                        <p:tgtEl>
                                          <p:spTgt spid="3">
                                            <p:txEl>
                                              <p:pRg st="10" end="10"/>
                                            </p:txEl>
                                          </p:spTgt>
                                        </p:tgtEl>
                                        <p:attrNameLst>
                                          <p:attrName>style.visibility</p:attrName>
                                        </p:attrNameLst>
                                      </p:cBhvr>
                                      <p:to>
                                        <p:strVal val="visible"/>
                                      </p:to>
                                    </p:set>
                                    <p:animEffect transition="in" filter="wipe(down)">
                                      <p:cBhvr>
                                        <p:cTn id="167" dur="580">
                                          <p:stCondLst>
                                            <p:cond delay="0"/>
                                          </p:stCondLst>
                                        </p:cTn>
                                        <p:tgtEl>
                                          <p:spTgt spid="3">
                                            <p:txEl>
                                              <p:pRg st="10" end="10"/>
                                            </p:txEl>
                                          </p:spTgt>
                                        </p:tgtEl>
                                      </p:cBhvr>
                                    </p:animEffect>
                                    <p:anim calcmode="lin" valueType="num">
                                      <p:cBhvr>
                                        <p:cTn id="168"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73" dur="26">
                                          <p:stCondLst>
                                            <p:cond delay="650"/>
                                          </p:stCondLst>
                                        </p:cTn>
                                        <p:tgtEl>
                                          <p:spTgt spid="3">
                                            <p:txEl>
                                              <p:pRg st="10" end="10"/>
                                            </p:txEl>
                                          </p:spTgt>
                                        </p:tgtEl>
                                      </p:cBhvr>
                                      <p:to x="100000" y="60000"/>
                                    </p:animScale>
                                    <p:animScale>
                                      <p:cBhvr>
                                        <p:cTn id="174" dur="166" decel="50000">
                                          <p:stCondLst>
                                            <p:cond delay="676"/>
                                          </p:stCondLst>
                                        </p:cTn>
                                        <p:tgtEl>
                                          <p:spTgt spid="3">
                                            <p:txEl>
                                              <p:pRg st="10" end="10"/>
                                            </p:txEl>
                                          </p:spTgt>
                                        </p:tgtEl>
                                      </p:cBhvr>
                                      <p:to x="100000" y="100000"/>
                                    </p:animScale>
                                    <p:animScale>
                                      <p:cBhvr>
                                        <p:cTn id="175" dur="26">
                                          <p:stCondLst>
                                            <p:cond delay="1312"/>
                                          </p:stCondLst>
                                        </p:cTn>
                                        <p:tgtEl>
                                          <p:spTgt spid="3">
                                            <p:txEl>
                                              <p:pRg st="10" end="10"/>
                                            </p:txEl>
                                          </p:spTgt>
                                        </p:tgtEl>
                                      </p:cBhvr>
                                      <p:to x="100000" y="80000"/>
                                    </p:animScale>
                                    <p:animScale>
                                      <p:cBhvr>
                                        <p:cTn id="176" dur="166" decel="50000">
                                          <p:stCondLst>
                                            <p:cond delay="1338"/>
                                          </p:stCondLst>
                                        </p:cTn>
                                        <p:tgtEl>
                                          <p:spTgt spid="3">
                                            <p:txEl>
                                              <p:pRg st="10" end="10"/>
                                            </p:txEl>
                                          </p:spTgt>
                                        </p:tgtEl>
                                      </p:cBhvr>
                                      <p:to x="100000" y="100000"/>
                                    </p:animScale>
                                    <p:animScale>
                                      <p:cBhvr>
                                        <p:cTn id="177" dur="26">
                                          <p:stCondLst>
                                            <p:cond delay="1642"/>
                                          </p:stCondLst>
                                        </p:cTn>
                                        <p:tgtEl>
                                          <p:spTgt spid="3">
                                            <p:txEl>
                                              <p:pRg st="10" end="10"/>
                                            </p:txEl>
                                          </p:spTgt>
                                        </p:tgtEl>
                                      </p:cBhvr>
                                      <p:to x="100000" y="90000"/>
                                    </p:animScale>
                                    <p:animScale>
                                      <p:cBhvr>
                                        <p:cTn id="178" dur="166" decel="50000">
                                          <p:stCondLst>
                                            <p:cond delay="1668"/>
                                          </p:stCondLst>
                                        </p:cTn>
                                        <p:tgtEl>
                                          <p:spTgt spid="3">
                                            <p:txEl>
                                              <p:pRg st="10" end="10"/>
                                            </p:txEl>
                                          </p:spTgt>
                                        </p:tgtEl>
                                      </p:cBhvr>
                                      <p:to x="100000" y="100000"/>
                                    </p:animScale>
                                    <p:animScale>
                                      <p:cBhvr>
                                        <p:cTn id="179" dur="26">
                                          <p:stCondLst>
                                            <p:cond delay="1808"/>
                                          </p:stCondLst>
                                        </p:cTn>
                                        <p:tgtEl>
                                          <p:spTgt spid="3">
                                            <p:txEl>
                                              <p:pRg st="10" end="10"/>
                                            </p:txEl>
                                          </p:spTgt>
                                        </p:tgtEl>
                                      </p:cBhvr>
                                      <p:to x="100000" y="95000"/>
                                    </p:animScale>
                                    <p:animScale>
                                      <p:cBhvr>
                                        <p:cTn id="180" dur="166" decel="50000">
                                          <p:stCondLst>
                                            <p:cond delay="1834"/>
                                          </p:stCondLst>
                                        </p:cTn>
                                        <p:tgtEl>
                                          <p:spTgt spid="3">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Sexually Transmitted Diseases</a:t>
            </a:r>
            <a:endParaRPr lang="en-US" sz="5400" dirty="0"/>
          </a:p>
        </p:txBody>
      </p:sp>
      <p:sp>
        <p:nvSpPr>
          <p:cNvPr id="3" name="Content Placeholder 2"/>
          <p:cNvSpPr>
            <a:spLocks noGrp="1"/>
          </p:cNvSpPr>
          <p:nvPr>
            <p:ph idx="1"/>
          </p:nvPr>
        </p:nvSpPr>
        <p:spPr>
          <a:xfrm>
            <a:off x="381000" y="2057400"/>
            <a:ext cx="8458200" cy="4114800"/>
          </a:xfrm>
        </p:spPr>
        <p:txBody>
          <a:bodyPr/>
          <a:lstStyle/>
          <a:p>
            <a:r>
              <a:rPr lang="en-US" dirty="0" smtClean="0"/>
              <a:t>Syphilis</a:t>
            </a:r>
          </a:p>
          <a:p>
            <a:pPr lvl="1"/>
            <a:r>
              <a:rPr lang="en-US" dirty="0" smtClean="0"/>
              <a:t>Treatment</a:t>
            </a:r>
          </a:p>
          <a:p>
            <a:pPr lvl="2"/>
            <a:r>
              <a:rPr lang="en-US" dirty="0" err="1" smtClean="0"/>
              <a:t>Benzathine</a:t>
            </a:r>
            <a:r>
              <a:rPr lang="en-US" dirty="0" smtClean="0"/>
              <a:t> Penicillin</a:t>
            </a:r>
          </a:p>
          <a:p>
            <a:pPr lvl="3"/>
            <a:r>
              <a:rPr lang="en-US" dirty="0" smtClean="0"/>
              <a:t>2.4 million units IM single dose, and</a:t>
            </a:r>
          </a:p>
          <a:p>
            <a:pPr lvl="3"/>
            <a:r>
              <a:rPr lang="en-US" dirty="0" smtClean="0"/>
              <a:t>Doxycycline 100 </a:t>
            </a:r>
            <a:r>
              <a:rPr lang="en-US" dirty="0" err="1" smtClean="0"/>
              <a:t>gm</a:t>
            </a:r>
            <a:r>
              <a:rPr lang="en-US" dirty="0" smtClean="0"/>
              <a:t> </a:t>
            </a:r>
            <a:r>
              <a:rPr lang="en-US" dirty="0" err="1" smtClean="0"/>
              <a:t>po</a:t>
            </a:r>
            <a:r>
              <a:rPr lang="en-US" dirty="0" smtClean="0"/>
              <a:t> bid x 14 days, or</a:t>
            </a:r>
          </a:p>
          <a:p>
            <a:pPr lvl="3"/>
            <a:r>
              <a:rPr lang="en-US" dirty="0"/>
              <a:t>E</a:t>
            </a:r>
            <a:r>
              <a:rPr lang="en-US" dirty="0" smtClean="0"/>
              <a:t>rythromycin 500 mg </a:t>
            </a:r>
            <a:r>
              <a:rPr lang="en-US" dirty="0" err="1" smtClean="0"/>
              <a:t>po</a:t>
            </a:r>
            <a:r>
              <a:rPr lang="en-US" dirty="0" smtClean="0"/>
              <a:t> </a:t>
            </a:r>
            <a:r>
              <a:rPr lang="en-US" dirty="0" err="1" smtClean="0"/>
              <a:t>qid</a:t>
            </a:r>
            <a:r>
              <a:rPr lang="en-US" dirty="0" smtClean="0"/>
              <a:t> x 15 days</a:t>
            </a:r>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15</a:t>
            </a:fld>
            <a:endParaRPr lang="en-US"/>
          </a:p>
        </p:txBody>
      </p:sp>
    </p:spTree>
    <p:extLst>
      <p:ext uri="{BB962C8B-B14F-4D97-AF65-F5344CB8AC3E}">
        <p14:creationId xmlns:p14="http://schemas.microsoft.com/office/powerpoint/2010/main" val="208542174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Sexually Transmitted Diseases</a:t>
            </a:r>
            <a:endParaRPr lang="en-US" sz="5400" dirty="0"/>
          </a:p>
        </p:txBody>
      </p:sp>
      <p:sp>
        <p:nvSpPr>
          <p:cNvPr id="3" name="Content Placeholder 2"/>
          <p:cNvSpPr>
            <a:spLocks noGrp="1"/>
          </p:cNvSpPr>
          <p:nvPr>
            <p:ph idx="1"/>
          </p:nvPr>
        </p:nvSpPr>
        <p:spPr>
          <a:xfrm>
            <a:off x="609600" y="1981200"/>
            <a:ext cx="7772400" cy="4114800"/>
          </a:xfrm>
        </p:spPr>
        <p:txBody>
          <a:bodyPr/>
          <a:lstStyle/>
          <a:p>
            <a:r>
              <a:rPr lang="en-US" sz="3600" dirty="0" smtClean="0"/>
              <a:t>Epididymitis</a:t>
            </a:r>
          </a:p>
          <a:p>
            <a:pPr lvl="1"/>
            <a:r>
              <a:rPr lang="en-US" sz="3200" dirty="0" smtClean="0"/>
              <a:t>Treatment</a:t>
            </a:r>
          </a:p>
          <a:p>
            <a:pPr lvl="2"/>
            <a:r>
              <a:rPr lang="en-US" sz="2800" dirty="0" smtClean="0"/>
              <a:t>TMP/SMX</a:t>
            </a:r>
          </a:p>
          <a:p>
            <a:pPr lvl="3"/>
            <a:r>
              <a:rPr lang="en-US" sz="2400" dirty="0"/>
              <a:t>DS (800/160 mg</a:t>
            </a:r>
            <a:r>
              <a:rPr lang="en-US" sz="2400" dirty="0" smtClean="0"/>
              <a:t>) </a:t>
            </a:r>
            <a:r>
              <a:rPr lang="en-US" sz="2400" dirty="0" err="1" smtClean="0"/>
              <a:t>po</a:t>
            </a:r>
            <a:r>
              <a:rPr lang="en-US" sz="2400" dirty="0" smtClean="0"/>
              <a:t> </a:t>
            </a:r>
            <a:r>
              <a:rPr lang="en-US" sz="2400" dirty="0"/>
              <a:t>bid x 5days</a:t>
            </a:r>
            <a:endParaRPr lang="en-US" sz="2400" dirty="0" smtClean="0"/>
          </a:p>
          <a:p>
            <a:pPr lvl="2"/>
            <a:r>
              <a:rPr lang="en-US" sz="2800" dirty="0" smtClean="0"/>
              <a:t>Doxycycline</a:t>
            </a:r>
          </a:p>
          <a:p>
            <a:pPr lvl="3"/>
            <a:r>
              <a:rPr lang="en-US" sz="2400" dirty="0" smtClean="0"/>
              <a:t>100 mg </a:t>
            </a:r>
            <a:r>
              <a:rPr lang="en-US" sz="2400" dirty="0" err="1" smtClean="0"/>
              <a:t>po</a:t>
            </a:r>
            <a:r>
              <a:rPr lang="en-US" sz="2400" dirty="0" smtClean="0"/>
              <a:t> bid x 5 days</a:t>
            </a:r>
          </a:p>
          <a:p>
            <a:pPr lvl="2"/>
            <a:r>
              <a:rPr lang="en-US" sz="2800" dirty="0" smtClean="0"/>
              <a:t>Erythromycin</a:t>
            </a:r>
          </a:p>
          <a:p>
            <a:pPr lvl="3"/>
            <a:r>
              <a:rPr lang="en-US" sz="2400" dirty="0" smtClean="0"/>
              <a:t>500 mg </a:t>
            </a:r>
            <a:r>
              <a:rPr lang="en-US" sz="2400" dirty="0" err="1" smtClean="0"/>
              <a:t>po</a:t>
            </a:r>
            <a:r>
              <a:rPr lang="en-US" sz="2400" dirty="0" smtClean="0"/>
              <a:t> </a:t>
            </a:r>
            <a:r>
              <a:rPr lang="en-US" sz="2400" dirty="0" err="1" smtClean="0"/>
              <a:t>qid</a:t>
            </a:r>
            <a:r>
              <a:rPr lang="en-US" sz="2400" dirty="0" smtClean="0"/>
              <a:t> x 5 days</a:t>
            </a:r>
          </a:p>
          <a:p>
            <a:pPr lvl="2"/>
            <a:r>
              <a:rPr lang="en-US" sz="2800" dirty="0" smtClean="0"/>
              <a:t>Azithromycin</a:t>
            </a:r>
          </a:p>
          <a:p>
            <a:pPr lvl="3"/>
            <a:r>
              <a:rPr lang="en-US" sz="2400" dirty="0" smtClean="0"/>
              <a:t>1 g </a:t>
            </a:r>
            <a:r>
              <a:rPr lang="en-US" sz="2400" dirty="0" err="1" smtClean="0"/>
              <a:t>po</a:t>
            </a:r>
            <a:r>
              <a:rPr lang="en-US" sz="2400" dirty="0" smtClean="0"/>
              <a:t> as a single dose</a:t>
            </a:r>
            <a:endParaRPr lang="en-US" sz="2400"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16</a:t>
            </a:fld>
            <a:endParaRPr lang="en-US"/>
          </a:p>
        </p:txBody>
      </p:sp>
    </p:spTree>
    <p:extLst>
      <p:ext uri="{BB962C8B-B14F-4D97-AF65-F5344CB8AC3E}">
        <p14:creationId xmlns:p14="http://schemas.microsoft.com/office/powerpoint/2010/main" val="3609669558"/>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5" dur="500"/>
                                        <p:tgtEl>
                                          <p:spTgt spid="3">
                                            <p:txEl>
                                              <p:pRg st="6" end="6"/>
                                            </p:txEl>
                                          </p:spTgt>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8" dur="500"/>
                                        <p:tgtEl>
                                          <p:spTgt spid="3">
                                            <p:txEl>
                                              <p:pRg st="7" end="7"/>
                                            </p:tx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1" dur="500"/>
                                        <p:tgtEl>
                                          <p:spTgt spid="3">
                                            <p:txEl>
                                              <p:pRg st="8" end="8"/>
                                            </p:txEl>
                                          </p:spTgt>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Sexually Transmitted Diseases</a:t>
            </a:r>
            <a:endParaRPr lang="en-US" sz="5400" dirty="0"/>
          </a:p>
        </p:txBody>
      </p:sp>
      <p:sp>
        <p:nvSpPr>
          <p:cNvPr id="3" name="Content Placeholder 2"/>
          <p:cNvSpPr>
            <a:spLocks noGrp="1"/>
          </p:cNvSpPr>
          <p:nvPr>
            <p:ph idx="1"/>
          </p:nvPr>
        </p:nvSpPr>
        <p:spPr>
          <a:xfrm>
            <a:off x="533400" y="1981200"/>
            <a:ext cx="8153400" cy="4114800"/>
          </a:xfrm>
        </p:spPr>
        <p:txBody>
          <a:bodyPr/>
          <a:lstStyle/>
          <a:p>
            <a:r>
              <a:rPr lang="en-US" sz="3200" dirty="0" smtClean="0"/>
              <a:t>PID – Pelvic Inflammatory Disease</a:t>
            </a:r>
          </a:p>
          <a:p>
            <a:pPr lvl="1"/>
            <a:r>
              <a:rPr lang="en-US" sz="2800" dirty="0" smtClean="0"/>
              <a:t>Can be chlamydial, Gram (-) rods or anaerobes</a:t>
            </a:r>
          </a:p>
          <a:p>
            <a:pPr lvl="1"/>
            <a:r>
              <a:rPr lang="en-US" sz="2800" dirty="0" smtClean="0"/>
              <a:t>Treatment</a:t>
            </a:r>
          </a:p>
          <a:p>
            <a:pPr lvl="2"/>
            <a:r>
              <a:rPr lang="en-US" sz="2400" dirty="0" smtClean="0"/>
              <a:t>Amoxicillin/</a:t>
            </a:r>
            <a:r>
              <a:rPr lang="en-US" sz="2400" dirty="0" err="1" smtClean="0"/>
              <a:t>Clavulanate</a:t>
            </a:r>
            <a:r>
              <a:rPr lang="en-US" sz="2400" dirty="0" smtClean="0"/>
              <a:t> + Doxycycline</a:t>
            </a:r>
          </a:p>
          <a:p>
            <a:pPr lvl="3"/>
            <a:r>
              <a:rPr lang="en-US" sz="2000" dirty="0" smtClean="0"/>
              <a:t>3 g single dose </a:t>
            </a:r>
            <a:r>
              <a:rPr lang="en-US" sz="2000" dirty="0" err="1" smtClean="0"/>
              <a:t>Amox</a:t>
            </a:r>
            <a:r>
              <a:rPr lang="en-US" sz="2000" dirty="0" smtClean="0"/>
              <a:t>/</a:t>
            </a:r>
            <a:r>
              <a:rPr lang="en-US" sz="2000" dirty="0" err="1" smtClean="0"/>
              <a:t>Clav</a:t>
            </a:r>
            <a:r>
              <a:rPr lang="en-US" sz="2000" dirty="0" smtClean="0"/>
              <a:t>, then doxycycline 100 mg </a:t>
            </a:r>
            <a:r>
              <a:rPr lang="en-US" sz="2000" dirty="0" err="1" smtClean="0"/>
              <a:t>po</a:t>
            </a:r>
            <a:r>
              <a:rPr lang="en-US" sz="2000" dirty="0" smtClean="0"/>
              <a:t> bid x 7 days</a:t>
            </a:r>
          </a:p>
          <a:p>
            <a:pPr lvl="2"/>
            <a:r>
              <a:rPr lang="en-US" sz="2400" dirty="0" smtClean="0"/>
              <a:t>Ceftriaxone + Doxycycline</a:t>
            </a:r>
          </a:p>
          <a:p>
            <a:pPr lvl="3"/>
            <a:r>
              <a:rPr lang="en-US" sz="2000" dirty="0" smtClean="0"/>
              <a:t>Ceftriaxone 250 mg IM single dose, then doxycycline 100 mg </a:t>
            </a:r>
            <a:r>
              <a:rPr lang="en-US" sz="2000" dirty="0" err="1" smtClean="0"/>
              <a:t>po</a:t>
            </a:r>
            <a:r>
              <a:rPr lang="en-US" sz="2000" dirty="0" smtClean="0"/>
              <a:t> bid x 7 days</a:t>
            </a:r>
          </a:p>
          <a:p>
            <a:pPr lvl="2"/>
            <a:r>
              <a:rPr lang="en-US" sz="2400" dirty="0" err="1" smtClean="0"/>
              <a:t>Ofloxacin</a:t>
            </a:r>
            <a:endParaRPr lang="en-US" sz="2400" dirty="0" smtClean="0"/>
          </a:p>
          <a:p>
            <a:pPr lvl="3"/>
            <a:r>
              <a:rPr lang="en-US" sz="2000" dirty="0" smtClean="0"/>
              <a:t>300 mg </a:t>
            </a:r>
            <a:r>
              <a:rPr lang="en-US" sz="2000" dirty="0" err="1" smtClean="0"/>
              <a:t>po</a:t>
            </a:r>
            <a:r>
              <a:rPr lang="en-US" sz="2000" dirty="0" smtClean="0"/>
              <a:t> q12h x 7 days</a:t>
            </a:r>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17</a:t>
            </a:fld>
            <a:endParaRPr lang="en-US"/>
          </a:p>
        </p:txBody>
      </p:sp>
    </p:spTree>
    <p:extLst>
      <p:ext uri="{BB962C8B-B14F-4D97-AF65-F5344CB8AC3E}">
        <p14:creationId xmlns:p14="http://schemas.microsoft.com/office/powerpoint/2010/main" val="2009064212"/>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Sexually Transmitted Diseases</a:t>
            </a:r>
            <a:endParaRPr lang="en-US" sz="5400" dirty="0"/>
          </a:p>
        </p:txBody>
      </p:sp>
      <p:sp>
        <p:nvSpPr>
          <p:cNvPr id="3" name="Content Placeholder 2"/>
          <p:cNvSpPr>
            <a:spLocks noGrp="1"/>
          </p:cNvSpPr>
          <p:nvPr>
            <p:ph idx="1"/>
          </p:nvPr>
        </p:nvSpPr>
        <p:spPr>
          <a:xfrm>
            <a:off x="533400" y="2133600"/>
            <a:ext cx="8229600" cy="4114800"/>
          </a:xfrm>
        </p:spPr>
        <p:txBody>
          <a:bodyPr/>
          <a:lstStyle/>
          <a:p>
            <a:r>
              <a:rPr lang="en-US" sz="3600" dirty="0" smtClean="0"/>
              <a:t>Vaginitis</a:t>
            </a:r>
          </a:p>
          <a:p>
            <a:pPr lvl="1"/>
            <a:r>
              <a:rPr lang="en-US" sz="3200" dirty="0" smtClean="0"/>
              <a:t>Candida</a:t>
            </a:r>
          </a:p>
          <a:p>
            <a:pPr lvl="2"/>
            <a:r>
              <a:rPr lang="en-US" sz="2800" dirty="0" err="1" smtClean="0"/>
              <a:t>Nystatin</a:t>
            </a:r>
            <a:r>
              <a:rPr lang="en-US" sz="2800" dirty="0" smtClean="0"/>
              <a:t> Vaginal Tablets</a:t>
            </a:r>
          </a:p>
          <a:p>
            <a:pPr lvl="3"/>
            <a:r>
              <a:rPr lang="en-US" sz="2400" dirty="0" smtClean="0"/>
              <a:t>Insert one tablet daily at bedtime x 14 days</a:t>
            </a:r>
          </a:p>
          <a:p>
            <a:pPr lvl="2"/>
            <a:r>
              <a:rPr lang="en-US" sz="2800" dirty="0" err="1" smtClean="0"/>
              <a:t>Clotrimazole</a:t>
            </a:r>
            <a:r>
              <a:rPr lang="en-US" sz="2800" dirty="0" smtClean="0"/>
              <a:t> Vaginal Cream</a:t>
            </a:r>
          </a:p>
          <a:p>
            <a:pPr lvl="3"/>
            <a:r>
              <a:rPr lang="en-US" sz="2400" dirty="0" smtClean="0"/>
              <a:t>Insert 1 </a:t>
            </a:r>
            <a:r>
              <a:rPr lang="en-US" sz="2400" dirty="0" err="1" smtClean="0"/>
              <a:t>applicatorful</a:t>
            </a:r>
            <a:r>
              <a:rPr lang="en-US" sz="2400" dirty="0" smtClean="0"/>
              <a:t> at bedtime x 7 days</a:t>
            </a:r>
          </a:p>
          <a:p>
            <a:pPr lvl="2"/>
            <a:r>
              <a:rPr lang="en-US" sz="2800" dirty="0" smtClean="0"/>
              <a:t>Fluconazole</a:t>
            </a:r>
          </a:p>
          <a:p>
            <a:pPr lvl="3"/>
            <a:r>
              <a:rPr lang="en-US" sz="2400" dirty="0" smtClean="0"/>
              <a:t>150 mg </a:t>
            </a:r>
            <a:r>
              <a:rPr lang="en-US" sz="2400" dirty="0" err="1" smtClean="0"/>
              <a:t>po</a:t>
            </a:r>
            <a:r>
              <a:rPr lang="en-US" sz="2400" dirty="0" smtClean="0"/>
              <a:t> as a single dose</a:t>
            </a:r>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18</a:t>
            </a:fld>
            <a:endParaRPr lang="en-US"/>
          </a:p>
        </p:txBody>
      </p:sp>
    </p:spTree>
    <p:extLst>
      <p:ext uri="{BB962C8B-B14F-4D97-AF65-F5344CB8AC3E}">
        <p14:creationId xmlns:p14="http://schemas.microsoft.com/office/powerpoint/2010/main" val="2815246403"/>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Sexually Transmitted Diseases</a:t>
            </a:r>
            <a:endParaRPr lang="en-US" sz="5400" dirty="0"/>
          </a:p>
        </p:txBody>
      </p:sp>
      <p:sp>
        <p:nvSpPr>
          <p:cNvPr id="3" name="Content Placeholder 2"/>
          <p:cNvSpPr>
            <a:spLocks noGrp="1"/>
          </p:cNvSpPr>
          <p:nvPr>
            <p:ph idx="1"/>
          </p:nvPr>
        </p:nvSpPr>
        <p:spPr>
          <a:xfrm>
            <a:off x="304800" y="1905000"/>
            <a:ext cx="8534400" cy="4114800"/>
          </a:xfrm>
        </p:spPr>
        <p:txBody>
          <a:bodyPr/>
          <a:lstStyle/>
          <a:p>
            <a:r>
              <a:rPr lang="en-US" dirty="0" smtClean="0"/>
              <a:t>Vaginitis</a:t>
            </a:r>
          </a:p>
          <a:p>
            <a:pPr lvl="1"/>
            <a:r>
              <a:rPr lang="en-US" dirty="0" err="1" smtClean="0"/>
              <a:t>Trichomonas</a:t>
            </a:r>
            <a:endParaRPr lang="en-US" dirty="0" smtClean="0"/>
          </a:p>
          <a:p>
            <a:pPr lvl="2"/>
            <a:r>
              <a:rPr lang="en-US" dirty="0" smtClean="0"/>
              <a:t>Metronidazole</a:t>
            </a:r>
          </a:p>
          <a:p>
            <a:pPr lvl="3"/>
            <a:r>
              <a:rPr lang="en-US" dirty="0" smtClean="0"/>
              <a:t>250 mg </a:t>
            </a:r>
            <a:r>
              <a:rPr lang="en-US" dirty="0" err="1" smtClean="0"/>
              <a:t>po</a:t>
            </a:r>
            <a:r>
              <a:rPr lang="en-US" dirty="0" smtClean="0"/>
              <a:t> </a:t>
            </a:r>
            <a:r>
              <a:rPr lang="en-US" dirty="0" err="1" smtClean="0"/>
              <a:t>tid</a:t>
            </a:r>
            <a:r>
              <a:rPr lang="en-US" dirty="0" smtClean="0"/>
              <a:t> (or 375 mg </a:t>
            </a:r>
            <a:r>
              <a:rPr lang="en-US" dirty="0" err="1" smtClean="0"/>
              <a:t>po</a:t>
            </a:r>
            <a:r>
              <a:rPr lang="en-US" dirty="0" smtClean="0"/>
              <a:t> bid) x 7 days</a:t>
            </a:r>
          </a:p>
          <a:p>
            <a:pPr lvl="2"/>
            <a:r>
              <a:rPr lang="en-US" dirty="0" err="1" smtClean="0"/>
              <a:t>Tinidazole</a:t>
            </a:r>
            <a:endParaRPr lang="en-US" dirty="0" smtClean="0"/>
          </a:p>
          <a:p>
            <a:pPr lvl="3"/>
            <a:r>
              <a:rPr lang="en-US" dirty="0" smtClean="0"/>
              <a:t>4 x 500 mg </a:t>
            </a:r>
            <a:r>
              <a:rPr lang="en-US" dirty="0" err="1" smtClean="0"/>
              <a:t>po</a:t>
            </a:r>
            <a:r>
              <a:rPr lang="en-US" dirty="0" smtClean="0"/>
              <a:t> daily for 2 days</a:t>
            </a:r>
          </a:p>
          <a:p>
            <a:pPr lvl="1"/>
            <a:r>
              <a:rPr lang="en-US" dirty="0" smtClean="0"/>
              <a:t>Bacterial </a:t>
            </a:r>
            <a:r>
              <a:rPr lang="en-US" dirty="0" err="1" smtClean="0"/>
              <a:t>Vaginosis</a:t>
            </a:r>
            <a:endParaRPr lang="en-US" dirty="0" smtClean="0"/>
          </a:p>
          <a:p>
            <a:pPr lvl="2"/>
            <a:r>
              <a:rPr lang="en-US" dirty="0" smtClean="0"/>
              <a:t>Metronidazole</a:t>
            </a:r>
          </a:p>
          <a:p>
            <a:pPr lvl="3"/>
            <a:r>
              <a:rPr lang="en-US" dirty="0" smtClean="0"/>
              <a:t>500 mg </a:t>
            </a:r>
            <a:r>
              <a:rPr lang="en-US" dirty="0" err="1" smtClean="0"/>
              <a:t>po</a:t>
            </a:r>
            <a:r>
              <a:rPr lang="en-US" dirty="0" smtClean="0"/>
              <a:t> bid (or 750 mg </a:t>
            </a:r>
            <a:r>
              <a:rPr lang="en-US" dirty="0" err="1" smtClean="0"/>
              <a:t>po</a:t>
            </a:r>
            <a:r>
              <a:rPr lang="en-US" dirty="0" smtClean="0"/>
              <a:t> </a:t>
            </a:r>
            <a:r>
              <a:rPr lang="en-US" dirty="0" err="1" smtClean="0"/>
              <a:t>qd</a:t>
            </a:r>
            <a:r>
              <a:rPr lang="en-US" dirty="0" smtClean="0"/>
              <a:t>) x 7 days</a:t>
            </a:r>
            <a:endParaRPr lang="en-US"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19</a:t>
            </a:fld>
            <a:endParaRPr lang="en-US"/>
          </a:p>
        </p:txBody>
      </p:sp>
    </p:spTree>
    <p:extLst>
      <p:ext uri="{BB962C8B-B14F-4D97-AF65-F5344CB8AC3E}">
        <p14:creationId xmlns:p14="http://schemas.microsoft.com/office/powerpoint/2010/main" val="3547251037"/>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Learning Objectives</a:t>
            </a:r>
          </a:p>
        </p:txBody>
      </p:sp>
      <p:sp>
        <p:nvSpPr>
          <p:cNvPr id="4099" name="Content Placeholder 2"/>
          <p:cNvSpPr>
            <a:spLocks noGrp="1"/>
          </p:cNvSpPr>
          <p:nvPr>
            <p:ph idx="1"/>
          </p:nvPr>
        </p:nvSpPr>
        <p:spPr>
          <a:xfrm>
            <a:off x="533400" y="2133600"/>
            <a:ext cx="7924800" cy="4114800"/>
          </a:xfrm>
        </p:spPr>
        <p:txBody>
          <a:bodyPr/>
          <a:lstStyle/>
          <a:p>
            <a:pPr>
              <a:spcBef>
                <a:spcPct val="0"/>
              </a:spcBef>
            </a:pPr>
            <a:r>
              <a:rPr lang="en-US" sz="3600" smtClean="0"/>
              <a:t>On completion of this session, the participants will be able to:</a:t>
            </a:r>
          </a:p>
          <a:p>
            <a:pPr lvl="1">
              <a:spcBef>
                <a:spcPct val="0"/>
              </a:spcBef>
            </a:pPr>
            <a:r>
              <a:rPr lang="en-US" sz="3200" smtClean="0"/>
              <a:t>Identify six common clinical syndromes that may be seen in an ambulatory care environment and that may require antibiotic treatment.</a:t>
            </a:r>
            <a:endParaRPr lang="en-US" sz="2800" smtClean="0"/>
          </a:p>
        </p:txBody>
      </p:sp>
      <p:sp>
        <p:nvSpPr>
          <p:cNvPr id="512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D5DC85A-B29A-4357-8450-EE493B2D2EF4}" type="slidenum">
              <a:rPr lang="en-US" sz="1200" smtClean="0">
                <a:solidFill>
                  <a:srgbClr val="7030A0"/>
                </a:solidFill>
                <a:latin typeface="Arial Rounded MT Bold" pitchFamily="34" charset="0"/>
              </a:rPr>
              <a:pPr eaLnBrk="1" hangingPunct="1"/>
              <a:t>2</a:t>
            </a:fld>
            <a:endParaRPr lang="en-US" sz="1200" smtClean="0">
              <a:solidFill>
                <a:srgbClr val="7030A0"/>
              </a:solidFill>
              <a:latin typeface="Arial Rounded MT Bold"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to="" calcmode="lin" valueType="num">
                                      <p:cBhvr>
                                        <p:cTn id="7" dur="1" fill="hold"/>
                                        <p:tgtEl>
                                          <p:spTgt spid="4099">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Upper Respiratory Tract Infections</a:t>
            </a:r>
            <a:endParaRPr lang="en-US" sz="5400" dirty="0"/>
          </a:p>
        </p:txBody>
      </p:sp>
      <p:sp>
        <p:nvSpPr>
          <p:cNvPr id="3" name="Content Placeholder 2"/>
          <p:cNvSpPr>
            <a:spLocks noGrp="1"/>
          </p:cNvSpPr>
          <p:nvPr>
            <p:ph idx="1"/>
          </p:nvPr>
        </p:nvSpPr>
        <p:spPr>
          <a:xfrm>
            <a:off x="533400" y="1981200"/>
            <a:ext cx="8153400" cy="4114800"/>
          </a:xfrm>
        </p:spPr>
        <p:txBody>
          <a:bodyPr/>
          <a:lstStyle/>
          <a:p>
            <a:r>
              <a:rPr lang="en-US" sz="3600" dirty="0" smtClean="0"/>
              <a:t>Otitis Media</a:t>
            </a:r>
          </a:p>
          <a:p>
            <a:pPr lvl="1"/>
            <a:r>
              <a:rPr lang="en-US" sz="3200" dirty="0" smtClean="0"/>
              <a:t>Treatment</a:t>
            </a:r>
          </a:p>
          <a:p>
            <a:pPr lvl="2"/>
            <a:r>
              <a:rPr lang="en-US" sz="2800" dirty="0" err="1"/>
              <a:t>Amoxicllin</a:t>
            </a:r>
            <a:endParaRPr lang="en-US" sz="2800" dirty="0"/>
          </a:p>
          <a:p>
            <a:pPr lvl="3"/>
            <a:r>
              <a:rPr lang="en-US" sz="2400" dirty="0"/>
              <a:t>250 mg </a:t>
            </a:r>
            <a:r>
              <a:rPr lang="en-US" sz="2400" dirty="0" err="1"/>
              <a:t>po</a:t>
            </a:r>
            <a:r>
              <a:rPr lang="en-US" sz="2400" dirty="0"/>
              <a:t> </a:t>
            </a:r>
            <a:r>
              <a:rPr lang="en-US" sz="2400" dirty="0" err="1"/>
              <a:t>tid</a:t>
            </a:r>
            <a:r>
              <a:rPr lang="en-US" sz="2400" dirty="0"/>
              <a:t> x 5 days</a:t>
            </a:r>
          </a:p>
          <a:p>
            <a:pPr lvl="2"/>
            <a:r>
              <a:rPr lang="en-US" sz="2800" dirty="0" smtClean="0"/>
              <a:t>TMP/SMX</a:t>
            </a:r>
            <a:endParaRPr lang="en-US" sz="2800" dirty="0"/>
          </a:p>
          <a:p>
            <a:pPr lvl="3"/>
            <a:r>
              <a:rPr lang="en-US" sz="2400" dirty="0"/>
              <a:t>DS (800/160 mg) </a:t>
            </a:r>
            <a:r>
              <a:rPr lang="en-US" sz="2400" dirty="0" err="1"/>
              <a:t>po</a:t>
            </a:r>
            <a:r>
              <a:rPr lang="en-US" sz="2400" dirty="0"/>
              <a:t> bid x 5days</a:t>
            </a:r>
          </a:p>
          <a:p>
            <a:pPr lvl="2"/>
            <a:r>
              <a:rPr lang="en-US" sz="2800" dirty="0" smtClean="0"/>
              <a:t>Amoxicillin with </a:t>
            </a:r>
            <a:r>
              <a:rPr lang="en-US" sz="2800" dirty="0" err="1" smtClean="0"/>
              <a:t>Clavulanic</a:t>
            </a:r>
            <a:r>
              <a:rPr lang="en-US" sz="2800" dirty="0" smtClean="0"/>
              <a:t> Acid</a:t>
            </a:r>
          </a:p>
          <a:p>
            <a:pPr lvl="3"/>
            <a:r>
              <a:rPr lang="en-US" sz="2400" dirty="0"/>
              <a:t>625 mg </a:t>
            </a:r>
            <a:r>
              <a:rPr lang="en-US" sz="2400" dirty="0" err="1"/>
              <a:t>po</a:t>
            </a:r>
            <a:r>
              <a:rPr lang="en-US" sz="2400" dirty="0"/>
              <a:t> bid x 7 </a:t>
            </a:r>
            <a:r>
              <a:rPr lang="en-US" sz="2400" dirty="0" smtClean="0"/>
              <a:t>days</a:t>
            </a:r>
            <a:endParaRPr lang="en-US" sz="2400"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20</a:t>
            </a:fld>
            <a:endParaRPr lang="en-US"/>
          </a:p>
        </p:txBody>
      </p:sp>
    </p:spTree>
    <p:extLst>
      <p:ext uri="{BB962C8B-B14F-4D97-AF65-F5344CB8AC3E}">
        <p14:creationId xmlns:p14="http://schemas.microsoft.com/office/powerpoint/2010/main" val="1745038281"/>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Effect transition="in" filter="wipe(down)">
                                      <p:cBhvr>
                                        <p:cTn id="87" dur="580">
                                          <p:stCondLst>
                                            <p:cond delay="0"/>
                                          </p:stCondLst>
                                        </p:cTn>
                                        <p:tgtEl>
                                          <p:spTgt spid="3">
                                            <p:txEl>
                                              <p:pRg st="5" end="5"/>
                                            </p:txEl>
                                          </p:spTgt>
                                        </p:tgtEl>
                                      </p:cBhvr>
                                    </p:animEffect>
                                    <p:anim calcmode="lin" valueType="num">
                                      <p:cBhvr>
                                        <p:cTn id="8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5" end="5"/>
                                            </p:txEl>
                                          </p:spTgt>
                                        </p:tgtEl>
                                      </p:cBhvr>
                                      <p:to x="100000" y="60000"/>
                                    </p:animScale>
                                    <p:animScale>
                                      <p:cBhvr>
                                        <p:cTn id="94" dur="166" decel="50000">
                                          <p:stCondLst>
                                            <p:cond delay="676"/>
                                          </p:stCondLst>
                                        </p:cTn>
                                        <p:tgtEl>
                                          <p:spTgt spid="3">
                                            <p:txEl>
                                              <p:pRg st="5" end="5"/>
                                            </p:txEl>
                                          </p:spTgt>
                                        </p:tgtEl>
                                      </p:cBhvr>
                                      <p:to x="100000" y="100000"/>
                                    </p:animScale>
                                    <p:animScale>
                                      <p:cBhvr>
                                        <p:cTn id="95" dur="26">
                                          <p:stCondLst>
                                            <p:cond delay="1312"/>
                                          </p:stCondLst>
                                        </p:cTn>
                                        <p:tgtEl>
                                          <p:spTgt spid="3">
                                            <p:txEl>
                                              <p:pRg st="5" end="5"/>
                                            </p:txEl>
                                          </p:spTgt>
                                        </p:tgtEl>
                                      </p:cBhvr>
                                      <p:to x="100000" y="80000"/>
                                    </p:animScale>
                                    <p:animScale>
                                      <p:cBhvr>
                                        <p:cTn id="96" dur="166" decel="50000">
                                          <p:stCondLst>
                                            <p:cond delay="1338"/>
                                          </p:stCondLst>
                                        </p:cTn>
                                        <p:tgtEl>
                                          <p:spTgt spid="3">
                                            <p:txEl>
                                              <p:pRg st="5" end="5"/>
                                            </p:txEl>
                                          </p:spTgt>
                                        </p:tgtEl>
                                      </p:cBhvr>
                                      <p:to x="100000" y="100000"/>
                                    </p:animScale>
                                    <p:animScale>
                                      <p:cBhvr>
                                        <p:cTn id="97" dur="26">
                                          <p:stCondLst>
                                            <p:cond delay="1642"/>
                                          </p:stCondLst>
                                        </p:cTn>
                                        <p:tgtEl>
                                          <p:spTgt spid="3">
                                            <p:txEl>
                                              <p:pRg st="5" end="5"/>
                                            </p:txEl>
                                          </p:spTgt>
                                        </p:tgtEl>
                                      </p:cBhvr>
                                      <p:to x="100000" y="90000"/>
                                    </p:animScale>
                                    <p:animScale>
                                      <p:cBhvr>
                                        <p:cTn id="98" dur="166" decel="50000">
                                          <p:stCondLst>
                                            <p:cond delay="1668"/>
                                          </p:stCondLst>
                                        </p:cTn>
                                        <p:tgtEl>
                                          <p:spTgt spid="3">
                                            <p:txEl>
                                              <p:pRg st="5" end="5"/>
                                            </p:txEl>
                                          </p:spTgt>
                                        </p:tgtEl>
                                      </p:cBhvr>
                                      <p:to x="100000" y="100000"/>
                                    </p:animScale>
                                    <p:animScale>
                                      <p:cBhvr>
                                        <p:cTn id="99" dur="26">
                                          <p:stCondLst>
                                            <p:cond delay="1808"/>
                                          </p:stCondLst>
                                        </p:cTn>
                                        <p:tgtEl>
                                          <p:spTgt spid="3">
                                            <p:txEl>
                                              <p:pRg st="5" end="5"/>
                                            </p:txEl>
                                          </p:spTgt>
                                        </p:tgtEl>
                                      </p:cBhvr>
                                      <p:to x="100000" y="95000"/>
                                    </p:animScale>
                                    <p:animScale>
                                      <p:cBhvr>
                                        <p:cTn id="100" dur="166" decel="50000">
                                          <p:stCondLst>
                                            <p:cond delay="1834"/>
                                          </p:stCondLst>
                                        </p:cTn>
                                        <p:tgtEl>
                                          <p:spTgt spid="3">
                                            <p:txEl>
                                              <p:pRg st="5" end="5"/>
                                            </p:txEl>
                                          </p:spTgt>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3">
                                            <p:txEl>
                                              <p:pRg st="6" end="6"/>
                                            </p:txEl>
                                          </p:spTgt>
                                        </p:tgtEl>
                                        <p:attrNameLst>
                                          <p:attrName>style.visibility</p:attrName>
                                        </p:attrNameLst>
                                      </p:cBhvr>
                                      <p:to>
                                        <p:strVal val="visible"/>
                                      </p:to>
                                    </p:set>
                                    <p:animEffect transition="in" filter="wipe(down)">
                                      <p:cBhvr>
                                        <p:cTn id="103" dur="580">
                                          <p:stCondLst>
                                            <p:cond delay="0"/>
                                          </p:stCondLst>
                                        </p:cTn>
                                        <p:tgtEl>
                                          <p:spTgt spid="3">
                                            <p:txEl>
                                              <p:pRg st="6" end="6"/>
                                            </p:txEl>
                                          </p:spTgt>
                                        </p:tgtEl>
                                      </p:cBhvr>
                                    </p:animEffect>
                                    <p:anim calcmode="lin" valueType="num">
                                      <p:cBhvr>
                                        <p:cTn id="10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3">
                                            <p:txEl>
                                              <p:pRg st="6" end="6"/>
                                            </p:txEl>
                                          </p:spTgt>
                                        </p:tgtEl>
                                      </p:cBhvr>
                                      <p:to x="100000" y="60000"/>
                                    </p:animScale>
                                    <p:animScale>
                                      <p:cBhvr>
                                        <p:cTn id="110" dur="166" decel="50000">
                                          <p:stCondLst>
                                            <p:cond delay="676"/>
                                          </p:stCondLst>
                                        </p:cTn>
                                        <p:tgtEl>
                                          <p:spTgt spid="3">
                                            <p:txEl>
                                              <p:pRg st="6" end="6"/>
                                            </p:txEl>
                                          </p:spTgt>
                                        </p:tgtEl>
                                      </p:cBhvr>
                                      <p:to x="100000" y="100000"/>
                                    </p:animScale>
                                    <p:animScale>
                                      <p:cBhvr>
                                        <p:cTn id="111" dur="26">
                                          <p:stCondLst>
                                            <p:cond delay="1312"/>
                                          </p:stCondLst>
                                        </p:cTn>
                                        <p:tgtEl>
                                          <p:spTgt spid="3">
                                            <p:txEl>
                                              <p:pRg st="6" end="6"/>
                                            </p:txEl>
                                          </p:spTgt>
                                        </p:tgtEl>
                                      </p:cBhvr>
                                      <p:to x="100000" y="80000"/>
                                    </p:animScale>
                                    <p:animScale>
                                      <p:cBhvr>
                                        <p:cTn id="112" dur="166" decel="50000">
                                          <p:stCondLst>
                                            <p:cond delay="1338"/>
                                          </p:stCondLst>
                                        </p:cTn>
                                        <p:tgtEl>
                                          <p:spTgt spid="3">
                                            <p:txEl>
                                              <p:pRg st="6" end="6"/>
                                            </p:txEl>
                                          </p:spTgt>
                                        </p:tgtEl>
                                      </p:cBhvr>
                                      <p:to x="100000" y="100000"/>
                                    </p:animScale>
                                    <p:animScale>
                                      <p:cBhvr>
                                        <p:cTn id="113" dur="26">
                                          <p:stCondLst>
                                            <p:cond delay="1642"/>
                                          </p:stCondLst>
                                        </p:cTn>
                                        <p:tgtEl>
                                          <p:spTgt spid="3">
                                            <p:txEl>
                                              <p:pRg st="6" end="6"/>
                                            </p:txEl>
                                          </p:spTgt>
                                        </p:tgtEl>
                                      </p:cBhvr>
                                      <p:to x="100000" y="90000"/>
                                    </p:animScale>
                                    <p:animScale>
                                      <p:cBhvr>
                                        <p:cTn id="114" dur="166" decel="50000">
                                          <p:stCondLst>
                                            <p:cond delay="1668"/>
                                          </p:stCondLst>
                                        </p:cTn>
                                        <p:tgtEl>
                                          <p:spTgt spid="3">
                                            <p:txEl>
                                              <p:pRg st="6" end="6"/>
                                            </p:txEl>
                                          </p:spTgt>
                                        </p:tgtEl>
                                      </p:cBhvr>
                                      <p:to x="100000" y="100000"/>
                                    </p:animScale>
                                    <p:animScale>
                                      <p:cBhvr>
                                        <p:cTn id="115" dur="26">
                                          <p:stCondLst>
                                            <p:cond delay="1808"/>
                                          </p:stCondLst>
                                        </p:cTn>
                                        <p:tgtEl>
                                          <p:spTgt spid="3">
                                            <p:txEl>
                                              <p:pRg st="6" end="6"/>
                                            </p:txEl>
                                          </p:spTgt>
                                        </p:tgtEl>
                                      </p:cBhvr>
                                      <p:to x="100000" y="95000"/>
                                    </p:animScale>
                                    <p:animScale>
                                      <p:cBhvr>
                                        <p:cTn id="116" dur="166" decel="50000">
                                          <p:stCondLst>
                                            <p:cond delay="1834"/>
                                          </p:stCondLst>
                                        </p:cTn>
                                        <p:tgtEl>
                                          <p:spTgt spid="3">
                                            <p:txEl>
                                              <p:pRg st="6" end="6"/>
                                            </p:txEl>
                                          </p:spTgt>
                                        </p:tgtEl>
                                      </p:cBhvr>
                                      <p:to x="100000" y="100000"/>
                                    </p:animScale>
                                  </p:childTnLst>
                                </p:cTn>
                              </p:par>
                              <p:par>
                                <p:cTn id="117" presetID="26" presetClass="entr" presetSubtype="0" fill="hold" grpId="0" nodeType="withEffect">
                                  <p:stCondLst>
                                    <p:cond delay="0"/>
                                  </p:stCondLst>
                                  <p:childTnLst>
                                    <p:set>
                                      <p:cBhvr>
                                        <p:cTn id="118" dur="1" fill="hold">
                                          <p:stCondLst>
                                            <p:cond delay="0"/>
                                          </p:stCondLst>
                                        </p:cTn>
                                        <p:tgtEl>
                                          <p:spTgt spid="3">
                                            <p:txEl>
                                              <p:pRg st="7" end="7"/>
                                            </p:txEl>
                                          </p:spTgt>
                                        </p:tgtEl>
                                        <p:attrNameLst>
                                          <p:attrName>style.visibility</p:attrName>
                                        </p:attrNameLst>
                                      </p:cBhvr>
                                      <p:to>
                                        <p:strVal val="visible"/>
                                      </p:to>
                                    </p:set>
                                    <p:animEffect transition="in" filter="wipe(down)">
                                      <p:cBhvr>
                                        <p:cTn id="119" dur="580">
                                          <p:stCondLst>
                                            <p:cond delay="0"/>
                                          </p:stCondLst>
                                        </p:cTn>
                                        <p:tgtEl>
                                          <p:spTgt spid="3">
                                            <p:txEl>
                                              <p:pRg st="7" end="7"/>
                                            </p:txEl>
                                          </p:spTgt>
                                        </p:tgtEl>
                                      </p:cBhvr>
                                    </p:animEffect>
                                    <p:anim calcmode="lin" valueType="num">
                                      <p:cBhvr>
                                        <p:cTn id="12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3">
                                            <p:txEl>
                                              <p:pRg st="7" end="7"/>
                                            </p:txEl>
                                          </p:spTgt>
                                        </p:tgtEl>
                                      </p:cBhvr>
                                      <p:to x="100000" y="60000"/>
                                    </p:animScale>
                                    <p:animScale>
                                      <p:cBhvr>
                                        <p:cTn id="126" dur="166" decel="50000">
                                          <p:stCondLst>
                                            <p:cond delay="676"/>
                                          </p:stCondLst>
                                        </p:cTn>
                                        <p:tgtEl>
                                          <p:spTgt spid="3">
                                            <p:txEl>
                                              <p:pRg st="7" end="7"/>
                                            </p:txEl>
                                          </p:spTgt>
                                        </p:tgtEl>
                                      </p:cBhvr>
                                      <p:to x="100000" y="100000"/>
                                    </p:animScale>
                                    <p:animScale>
                                      <p:cBhvr>
                                        <p:cTn id="127" dur="26">
                                          <p:stCondLst>
                                            <p:cond delay="1312"/>
                                          </p:stCondLst>
                                        </p:cTn>
                                        <p:tgtEl>
                                          <p:spTgt spid="3">
                                            <p:txEl>
                                              <p:pRg st="7" end="7"/>
                                            </p:txEl>
                                          </p:spTgt>
                                        </p:tgtEl>
                                      </p:cBhvr>
                                      <p:to x="100000" y="80000"/>
                                    </p:animScale>
                                    <p:animScale>
                                      <p:cBhvr>
                                        <p:cTn id="128" dur="166" decel="50000">
                                          <p:stCondLst>
                                            <p:cond delay="1338"/>
                                          </p:stCondLst>
                                        </p:cTn>
                                        <p:tgtEl>
                                          <p:spTgt spid="3">
                                            <p:txEl>
                                              <p:pRg st="7" end="7"/>
                                            </p:txEl>
                                          </p:spTgt>
                                        </p:tgtEl>
                                      </p:cBhvr>
                                      <p:to x="100000" y="100000"/>
                                    </p:animScale>
                                    <p:animScale>
                                      <p:cBhvr>
                                        <p:cTn id="129" dur="26">
                                          <p:stCondLst>
                                            <p:cond delay="1642"/>
                                          </p:stCondLst>
                                        </p:cTn>
                                        <p:tgtEl>
                                          <p:spTgt spid="3">
                                            <p:txEl>
                                              <p:pRg st="7" end="7"/>
                                            </p:txEl>
                                          </p:spTgt>
                                        </p:tgtEl>
                                      </p:cBhvr>
                                      <p:to x="100000" y="90000"/>
                                    </p:animScale>
                                    <p:animScale>
                                      <p:cBhvr>
                                        <p:cTn id="130" dur="166" decel="50000">
                                          <p:stCondLst>
                                            <p:cond delay="1668"/>
                                          </p:stCondLst>
                                        </p:cTn>
                                        <p:tgtEl>
                                          <p:spTgt spid="3">
                                            <p:txEl>
                                              <p:pRg st="7" end="7"/>
                                            </p:txEl>
                                          </p:spTgt>
                                        </p:tgtEl>
                                      </p:cBhvr>
                                      <p:to x="100000" y="100000"/>
                                    </p:animScale>
                                    <p:animScale>
                                      <p:cBhvr>
                                        <p:cTn id="131" dur="26">
                                          <p:stCondLst>
                                            <p:cond delay="1808"/>
                                          </p:stCondLst>
                                        </p:cTn>
                                        <p:tgtEl>
                                          <p:spTgt spid="3">
                                            <p:txEl>
                                              <p:pRg st="7" end="7"/>
                                            </p:txEl>
                                          </p:spTgt>
                                        </p:tgtEl>
                                      </p:cBhvr>
                                      <p:to x="100000" y="95000"/>
                                    </p:animScale>
                                    <p:animScale>
                                      <p:cBhvr>
                                        <p:cTn id="132"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Upper Respiratory Tract Infections</a:t>
            </a:r>
            <a:endParaRPr lang="en-US" sz="5400" dirty="0"/>
          </a:p>
        </p:txBody>
      </p:sp>
      <p:sp>
        <p:nvSpPr>
          <p:cNvPr id="3" name="Content Placeholder 2"/>
          <p:cNvSpPr>
            <a:spLocks noGrp="1"/>
          </p:cNvSpPr>
          <p:nvPr>
            <p:ph idx="1"/>
          </p:nvPr>
        </p:nvSpPr>
        <p:spPr/>
        <p:txBody>
          <a:bodyPr/>
          <a:lstStyle/>
          <a:p>
            <a:r>
              <a:rPr lang="en-US" dirty="0" smtClean="0"/>
              <a:t>External Otitis</a:t>
            </a:r>
          </a:p>
          <a:p>
            <a:pPr lvl="1"/>
            <a:r>
              <a:rPr lang="en-US" dirty="0" smtClean="0"/>
              <a:t>Treatment</a:t>
            </a:r>
          </a:p>
          <a:p>
            <a:pPr lvl="2"/>
            <a:r>
              <a:rPr lang="en-US" dirty="0" smtClean="0"/>
              <a:t>Antibiotic/Steroid Ear Drop</a:t>
            </a:r>
          </a:p>
          <a:p>
            <a:pPr lvl="3"/>
            <a:r>
              <a:rPr lang="en-US" dirty="0" smtClean="0"/>
              <a:t>Gentamicin/Hydrocortisone, one drop in affected ear twice a day</a:t>
            </a:r>
          </a:p>
          <a:p>
            <a:pPr lvl="2"/>
            <a:r>
              <a:rPr lang="en-US" dirty="0" smtClean="0"/>
              <a:t>Acetic Acid Ear Drops</a:t>
            </a:r>
          </a:p>
          <a:p>
            <a:pPr lvl="3"/>
            <a:r>
              <a:rPr lang="en-US" dirty="0" smtClean="0"/>
              <a:t>One drop in affected ear twice a day</a:t>
            </a:r>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21</a:t>
            </a:fld>
            <a:endParaRPr lang="en-US"/>
          </a:p>
        </p:txBody>
      </p:sp>
    </p:spTree>
    <p:extLst>
      <p:ext uri="{BB962C8B-B14F-4D97-AF65-F5344CB8AC3E}">
        <p14:creationId xmlns:p14="http://schemas.microsoft.com/office/powerpoint/2010/main" val="3461580107"/>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Upper Respiratory Tract Infections</a:t>
            </a:r>
            <a:endParaRPr lang="en-US" sz="5400" dirty="0"/>
          </a:p>
        </p:txBody>
      </p:sp>
      <p:sp>
        <p:nvSpPr>
          <p:cNvPr id="3" name="Content Placeholder 2"/>
          <p:cNvSpPr>
            <a:spLocks noGrp="1"/>
          </p:cNvSpPr>
          <p:nvPr>
            <p:ph idx="1"/>
          </p:nvPr>
        </p:nvSpPr>
        <p:spPr/>
        <p:txBody>
          <a:bodyPr/>
          <a:lstStyle/>
          <a:p>
            <a:r>
              <a:rPr lang="en-US" dirty="0" smtClean="0"/>
              <a:t>Purulent Sinusitis</a:t>
            </a:r>
          </a:p>
          <a:p>
            <a:pPr lvl="1"/>
            <a:r>
              <a:rPr lang="en-US" dirty="0" smtClean="0"/>
              <a:t>Treatment</a:t>
            </a:r>
          </a:p>
          <a:p>
            <a:pPr lvl="2"/>
            <a:r>
              <a:rPr lang="en-US" dirty="0" err="1"/>
              <a:t>Amoxicllin</a:t>
            </a:r>
            <a:endParaRPr lang="en-US" dirty="0"/>
          </a:p>
          <a:p>
            <a:pPr lvl="3"/>
            <a:r>
              <a:rPr lang="en-US" dirty="0"/>
              <a:t>250 mg </a:t>
            </a:r>
            <a:r>
              <a:rPr lang="en-US" dirty="0" err="1"/>
              <a:t>po</a:t>
            </a:r>
            <a:r>
              <a:rPr lang="en-US" dirty="0"/>
              <a:t> </a:t>
            </a:r>
            <a:r>
              <a:rPr lang="en-US" dirty="0" err="1"/>
              <a:t>tid</a:t>
            </a:r>
            <a:r>
              <a:rPr lang="en-US" dirty="0"/>
              <a:t> x 5 days</a:t>
            </a:r>
          </a:p>
          <a:p>
            <a:pPr lvl="2"/>
            <a:r>
              <a:rPr lang="en-US" dirty="0"/>
              <a:t>TMP/SMX</a:t>
            </a:r>
          </a:p>
          <a:p>
            <a:pPr lvl="3"/>
            <a:r>
              <a:rPr lang="en-US" dirty="0"/>
              <a:t>DS (800/160 mg) </a:t>
            </a:r>
            <a:r>
              <a:rPr lang="en-US" dirty="0" err="1"/>
              <a:t>po</a:t>
            </a:r>
            <a:r>
              <a:rPr lang="en-US" dirty="0"/>
              <a:t> bid x 5days</a:t>
            </a:r>
          </a:p>
          <a:p>
            <a:pPr lvl="2"/>
            <a:r>
              <a:rPr lang="en-US" dirty="0"/>
              <a:t>Amoxicillin with </a:t>
            </a:r>
            <a:r>
              <a:rPr lang="en-US" dirty="0" err="1"/>
              <a:t>Clavulanic</a:t>
            </a:r>
            <a:r>
              <a:rPr lang="en-US" dirty="0"/>
              <a:t> Acid</a:t>
            </a:r>
          </a:p>
          <a:p>
            <a:pPr lvl="3"/>
            <a:r>
              <a:rPr lang="en-US" dirty="0"/>
              <a:t>625 mg </a:t>
            </a:r>
            <a:r>
              <a:rPr lang="en-US" dirty="0" err="1"/>
              <a:t>po</a:t>
            </a:r>
            <a:r>
              <a:rPr lang="en-US" dirty="0"/>
              <a:t> bid x 7 </a:t>
            </a:r>
            <a:r>
              <a:rPr lang="en-US" dirty="0" smtClean="0"/>
              <a:t>days</a:t>
            </a:r>
            <a:endParaRPr lang="en-US"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22</a:t>
            </a:fld>
            <a:endParaRPr lang="en-US"/>
          </a:p>
        </p:txBody>
      </p:sp>
    </p:spTree>
    <p:extLst>
      <p:ext uri="{BB962C8B-B14F-4D97-AF65-F5344CB8AC3E}">
        <p14:creationId xmlns:p14="http://schemas.microsoft.com/office/powerpoint/2010/main" val="3254444938"/>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Upper Respiratory Tract Infections</a:t>
            </a:r>
            <a:endParaRPr lang="en-US" sz="5400" dirty="0"/>
          </a:p>
        </p:txBody>
      </p:sp>
      <p:sp>
        <p:nvSpPr>
          <p:cNvPr id="3" name="Content Placeholder 2"/>
          <p:cNvSpPr>
            <a:spLocks noGrp="1"/>
          </p:cNvSpPr>
          <p:nvPr>
            <p:ph idx="1"/>
          </p:nvPr>
        </p:nvSpPr>
        <p:spPr>
          <a:xfrm>
            <a:off x="609600" y="2133600"/>
            <a:ext cx="7772400" cy="4114800"/>
          </a:xfrm>
        </p:spPr>
        <p:txBody>
          <a:bodyPr/>
          <a:lstStyle/>
          <a:p>
            <a:r>
              <a:rPr lang="en-US" sz="3600" dirty="0" smtClean="0"/>
              <a:t>Exudative Pharyngitis</a:t>
            </a:r>
          </a:p>
          <a:p>
            <a:pPr lvl="1"/>
            <a:r>
              <a:rPr lang="en-US" sz="3200" dirty="0" smtClean="0"/>
              <a:t>Treatment</a:t>
            </a:r>
          </a:p>
          <a:p>
            <a:pPr lvl="2"/>
            <a:r>
              <a:rPr lang="en-US" sz="2800" dirty="0" err="1" smtClean="0"/>
              <a:t>Benzathine</a:t>
            </a:r>
            <a:r>
              <a:rPr lang="en-US" sz="2800" dirty="0" smtClean="0"/>
              <a:t> Penicillin</a:t>
            </a:r>
          </a:p>
          <a:p>
            <a:pPr lvl="3"/>
            <a:r>
              <a:rPr lang="en-US" sz="2400" dirty="0" smtClean="0"/>
              <a:t>1.2 million units IM as a single dose</a:t>
            </a:r>
          </a:p>
          <a:p>
            <a:pPr lvl="2"/>
            <a:r>
              <a:rPr lang="en-US" sz="2800" dirty="0" smtClean="0"/>
              <a:t>Penicillin VK</a:t>
            </a:r>
          </a:p>
          <a:p>
            <a:pPr lvl="3"/>
            <a:r>
              <a:rPr lang="en-US" sz="2400" dirty="0" smtClean="0"/>
              <a:t>500 mg </a:t>
            </a:r>
            <a:r>
              <a:rPr lang="en-US" sz="2400" dirty="0" err="1" smtClean="0"/>
              <a:t>po</a:t>
            </a:r>
            <a:r>
              <a:rPr lang="en-US" sz="2400" dirty="0" smtClean="0"/>
              <a:t> bid x 10 days</a:t>
            </a:r>
          </a:p>
          <a:p>
            <a:pPr lvl="2"/>
            <a:r>
              <a:rPr lang="en-US" sz="2800" dirty="0" smtClean="0"/>
              <a:t>Erythromycin</a:t>
            </a:r>
          </a:p>
          <a:p>
            <a:pPr lvl="3"/>
            <a:r>
              <a:rPr lang="en-US" sz="2400" dirty="0" smtClean="0"/>
              <a:t>500 mg </a:t>
            </a:r>
            <a:r>
              <a:rPr lang="en-US" sz="2400" dirty="0" err="1" smtClean="0"/>
              <a:t>po</a:t>
            </a:r>
            <a:r>
              <a:rPr lang="en-US" sz="2400" dirty="0" smtClean="0"/>
              <a:t> bid x 10 days</a:t>
            </a:r>
          </a:p>
          <a:p>
            <a:pPr lvl="2"/>
            <a:r>
              <a:rPr lang="en-US" sz="2800" dirty="0" smtClean="0"/>
              <a:t>Cephalexin</a:t>
            </a:r>
          </a:p>
          <a:p>
            <a:pPr lvl="3"/>
            <a:r>
              <a:rPr lang="en-US" sz="2400" dirty="0" smtClean="0"/>
              <a:t>500 mg </a:t>
            </a:r>
            <a:r>
              <a:rPr lang="en-US" sz="2400" dirty="0" err="1" smtClean="0"/>
              <a:t>po</a:t>
            </a:r>
            <a:r>
              <a:rPr lang="en-US" sz="2400" dirty="0" smtClean="0"/>
              <a:t> bid x 10 days</a:t>
            </a:r>
            <a:endParaRPr lang="en-US" sz="2400"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23</a:t>
            </a:fld>
            <a:endParaRPr lang="en-US"/>
          </a:p>
        </p:txBody>
      </p:sp>
    </p:spTree>
    <p:extLst>
      <p:ext uri="{BB962C8B-B14F-4D97-AF65-F5344CB8AC3E}">
        <p14:creationId xmlns:p14="http://schemas.microsoft.com/office/powerpoint/2010/main" val="2053127723"/>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Lower Respiratory Tract Infections</a:t>
            </a:r>
            <a:endParaRPr lang="en-US" sz="5400" dirty="0"/>
          </a:p>
        </p:txBody>
      </p:sp>
      <p:sp>
        <p:nvSpPr>
          <p:cNvPr id="3" name="Content Placeholder 2"/>
          <p:cNvSpPr>
            <a:spLocks noGrp="1"/>
          </p:cNvSpPr>
          <p:nvPr>
            <p:ph idx="1"/>
          </p:nvPr>
        </p:nvSpPr>
        <p:spPr>
          <a:xfrm>
            <a:off x="533400" y="2133600"/>
            <a:ext cx="8077200" cy="4114800"/>
          </a:xfrm>
        </p:spPr>
        <p:txBody>
          <a:bodyPr/>
          <a:lstStyle/>
          <a:p>
            <a:r>
              <a:rPr lang="en-US" sz="3600" dirty="0" smtClean="0"/>
              <a:t>Pneumonia</a:t>
            </a:r>
          </a:p>
          <a:p>
            <a:pPr lvl="1"/>
            <a:r>
              <a:rPr lang="en-US" sz="3200" dirty="0" smtClean="0"/>
              <a:t>Treatment</a:t>
            </a:r>
          </a:p>
          <a:p>
            <a:pPr lvl="2"/>
            <a:r>
              <a:rPr lang="en-US" sz="2800" dirty="0" smtClean="0"/>
              <a:t>Azithromycin </a:t>
            </a:r>
          </a:p>
          <a:p>
            <a:pPr lvl="3"/>
            <a:r>
              <a:rPr lang="en-US" sz="2400" dirty="0" smtClean="0"/>
              <a:t>500 mg </a:t>
            </a:r>
            <a:r>
              <a:rPr lang="en-US" sz="2400" dirty="0" err="1" smtClean="0"/>
              <a:t>po</a:t>
            </a:r>
            <a:r>
              <a:rPr lang="en-US" sz="2400" dirty="0" smtClean="0"/>
              <a:t>, then by 250 mg </a:t>
            </a:r>
            <a:r>
              <a:rPr lang="en-US" sz="2400" dirty="0" err="1" smtClean="0"/>
              <a:t>po</a:t>
            </a:r>
            <a:r>
              <a:rPr lang="en-US" sz="2400" dirty="0" smtClean="0"/>
              <a:t> bid for 4 doses </a:t>
            </a:r>
          </a:p>
          <a:p>
            <a:pPr lvl="2"/>
            <a:r>
              <a:rPr lang="en-US" sz="2800" dirty="0" smtClean="0"/>
              <a:t>Clarithromycin</a:t>
            </a:r>
          </a:p>
          <a:p>
            <a:pPr lvl="3"/>
            <a:r>
              <a:rPr lang="en-US" sz="2400" dirty="0" smtClean="0"/>
              <a:t>500 mg </a:t>
            </a:r>
            <a:r>
              <a:rPr lang="en-US" sz="2400" dirty="0" err="1" smtClean="0"/>
              <a:t>po</a:t>
            </a:r>
            <a:r>
              <a:rPr lang="en-US" sz="2400" dirty="0" smtClean="0"/>
              <a:t> bid x 5 days</a:t>
            </a:r>
          </a:p>
          <a:p>
            <a:pPr lvl="2"/>
            <a:r>
              <a:rPr lang="en-US" sz="2800" dirty="0" smtClean="0"/>
              <a:t>TMP/SMX</a:t>
            </a:r>
          </a:p>
          <a:p>
            <a:pPr lvl="3"/>
            <a:r>
              <a:rPr lang="en-US" sz="2400" dirty="0"/>
              <a:t>DS (800/160 mg) </a:t>
            </a:r>
            <a:r>
              <a:rPr lang="en-US" sz="2400" dirty="0" err="1"/>
              <a:t>po</a:t>
            </a:r>
            <a:r>
              <a:rPr lang="en-US" sz="2400" dirty="0"/>
              <a:t> bid x </a:t>
            </a:r>
            <a:r>
              <a:rPr lang="en-US" sz="2400" dirty="0" smtClean="0"/>
              <a:t>5days</a:t>
            </a:r>
          </a:p>
          <a:p>
            <a:pPr lvl="2"/>
            <a:r>
              <a:rPr lang="en-US" sz="2800" dirty="0" smtClean="0"/>
              <a:t>Amoxicillin with </a:t>
            </a:r>
            <a:r>
              <a:rPr lang="en-US" sz="2800" dirty="0" err="1" smtClean="0"/>
              <a:t>Clavulanic</a:t>
            </a:r>
            <a:r>
              <a:rPr lang="en-US" sz="2800" dirty="0" smtClean="0"/>
              <a:t> Acid</a:t>
            </a:r>
          </a:p>
          <a:p>
            <a:pPr lvl="3"/>
            <a:r>
              <a:rPr lang="en-US" sz="2400" dirty="0" smtClean="0"/>
              <a:t>625 mg </a:t>
            </a:r>
            <a:r>
              <a:rPr lang="en-US" sz="2400" dirty="0" err="1" smtClean="0"/>
              <a:t>po</a:t>
            </a:r>
            <a:r>
              <a:rPr lang="en-US" sz="2400" dirty="0" smtClean="0"/>
              <a:t> bid x 7 days</a:t>
            </a:r>
            <a:endParaRPr lang="en-US" sz="2400"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24</a:t>
            </a:fld>
            <a:endParaRPr lang="en-US"/>
          </a:p>
        </p:txBody>
      </p:sp>
    </p:spTree>
    <p:extLst>
      <p:ext uri="{BB962C8B-B14F-4D97-AF65-F5344CB8AC3E}">
        <p14:creationId xmlns:p14="http://schemas.microsoft.com/office/powerpoint/2010/main" val="81013652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heel(1)">
                                      <p:cBhvr>
                                        <p:cTn id="22" dur="2000"/>
                                        <p:tgtEl>
                                          <p:spTgt spid="3">
                                            <p:txEl>
                                              <p:pRg st="5" end="5"/>
                                            </p:txEl>
                                          </p:spTgt>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heel(1)">
                                      <p:cBhvr>
                                        <p:cTn id="25" dur="2000"/>
                                        <p:tgtEl>
                                          <p:spTgt spid="3">
                                            <p:txEl>
                                              <p:pRg st="6" end="6"/>
                                            </p:txEl>
                                          </p:spTgt>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heel(1)">
                                      <p:cBhvr>
                                        <p:cTn id="28" dur="2000"/>
                                        <p:tgtEl>
                                          <p:spTgt spid="3">
                                            <p:txEl>
                                              <p:pRg st="7" end="7"/>
                                            </p:txEl>
                                          </p:spTgt>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heel(1)">
                                      <p:cBhvr>
                                        <p:cTn id="31" dur="2000"/>
                                        <p:tgtEl>
                                          <p:spTgt spid="3">
                                            <p:txEl>
                                              <p:pRg st="8" end="8"/>
                                            </p:txEl>
                                          </p:spTgt>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wheel(1)">
                                      <p:cBhvr>
                                        <p:cTn id="34"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Lower Respiratory Tract Infections</a:t>
            </a:r>
            <a:endParaRPr lang="en-US" sz="5400" dirty="0"/>
          </a:p>
        </p:txBody>
      </p:sp>
      <p:sp>
        <p:nvSpPr>
          <p:cNvPr id="3" name="Content Placeholder 2"/>
          <p:cNvSpPr>
            <a:spLocks noGrp="1"/>
          </p:cNvSpPr>
          <p:nvPr>
            <p:ph idx="1"/>
          </p:nvPr>
        </p:nvSpPr>
        <p:spPr>
          <a:xfrm>
            <a:off x="457200" y="1981200"/>
            <a:ext cx="8153400" cy="4114800"/>
          </a:xfrm>
        </p:spPr>
        <p:txBody>
          <a:bodyPr/>
          <a:lstStyle/>
          <a:p>
            <a:r>
              <a:rPr lang="en-US" sz="3600" dirty="0" smtClean="0"/>
              <a:t>Bronchitis</a:t>
            </a:r>
          </a:p>
          <a:p>
            <a:pPr lvl="1"/>
            <a:r>
              <a:rPr lang="en-US" sz="3200" dirty="0" smtClean="0"/>
              <a:t>Etiology – most often is viral and antibiotics should not be used.</a:t>
            </a:r>
          </a:p>
          <a:p>
            <a:pPr lvl="1"/>
            <a:r>
              <a:rPr lang="en-US" sz="3200" dirty="0" smtClean="0"/>
              <a:t>If bacteria is suspected, treatment:</a:t>
            </a:r>
          </a:p>
          <a:p>
            <a:pPr lvl="2"/>
            <a:r>
              <a:rPr lang="en-US" sz="2800" dirty="0" smtClean="0"/>
              <a:t>Erythromycin</a:t>
            </a:r>
          </a:p>
          <a:p>
            <a:pPr lvl="3"/>
            <a:r>
              <a:rPr lang="en-US" sz="2400" dirty="0" smtClean="0"/>
              <a:t>500 mg </a:t>
            </a:r>
            <a:r>
              <a:rPr lang="en-US" sz="2400" dirty="0" err="1" smtClean="0"/>
              <a:t>po</a:t>
            </a:r>
            <a:r>
              <a:rPr lang="en-US" sz="2400" dirty="0" smtClean="0"/>
              <a:t> </a:t>
            </a:r>
            <a:r>
              <a:rPr lang="en-US" sz="2400" dirty="0" err="1" smtClean="0"/>
              <a:t>tid</a:t>
            </a:r>
            <a:r>
              <a:rPr lang="en-US" sz="2400" dirty="0" smtClean="0"/>
              <a:t> x 5 days</a:t>
            </a:r>
          </a:p>
          <a:p>
            <a:pPr lvl="2"/>
            <a:r>
              <a:rPr lang="en-US" sz="2800" dirty="0" smtClean="0"/>
              <a:t>Amoxicillin</a:t>
            </a:r>
          </a:p>
          <a:p>
            <a:pPr lvl="3"/>
            <a:r>
              <a:rPr lang="en-US" sz="2400" dirty="0" smtClean="0"/>
              <a:t>500 mg </a:t>
            </a:r>
            <a:r>
              <a:rPr lang="en-US" sz="2400" dirty="0" err="1" smtClean="0"/>
              <a:t>po</a:t>
            </a:r>
            <a:r>
              <a:rPr lang="en-US" sz="2400" dirty="0" smtClean="0"/>
              <a:t> </a:t>
            </a:r>
            <a:r>
              <a:rPr lang="en-US" sz="2400" dirty="0" err="1" smtClean="0"/>
              <a:t>tid</a:t>
            </a:r>
            <a:r>
              <a:rPr lang="en-US" sz="2400" dirty="0" smtClean="0"/>
              <a:t> x 5 days</a:t>
            </a:r>
          </a:p>
          <a:p>
            <a:pPr lvl="2"/>
            <a:r>
              <a:rPr lang="en-US" sz="2800" dirty="0" smtClean="0"/>
              <a:t>TMP/SMX</a:t>
            </a:r>
          </a:p>
          <a:p>
            <a:pPr lvl="3"/>
            <a:r>
              <a:rPr lang="en-US" sz="2400" dirty="0"/>
              <a:t>DS (800/160 mg) </a:t>
            </a:r>
            <a:r>
              <a:rPr lang="en-US" sz="2400" dirty="0" err="1"/>
              <a:t>po</a:t>
            </a:r>
            <a:r>
              <a:rPr lang="en-US" sz="2400" dirty="0"/>
              <a:t> bid x </a:t>
            </a:r>
            <a:r>
              <a:rPr lang="en-US" sz="2400" dirty="0" smtClean="0"/>
              <a:t>5days</a:t>
            </a:r>
            <a:endParaRPr lang="en-US" sz="2400" dirty="0"/>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25</a:t>
            </a:fld>
            <a:endParaRPr lang="en-US"/>
          </a:p>
        </p:txBody>
      </p:sp>
    </p:spTree>
    <p:extLst>
      <p:ext uri="{BB962C8B-B14F-4D97-AF65-F5344CB8AC3E}">
        <p14:creationId xmlns:p14="http://schemas.microsoft.com/office/powerpoint/2010/main" val="176147998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arn(inVertical)">
                                      <p:cBhvr>
                                        <p:cTn id="25" dur="500"/>
                                        <p:tgtEl>
                                          <p:spTgt spid="3">
                                            <p:txEl>
                                              <p:pRg st="6" end="6"/>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arn(inVertical)">
                                      <p:cBhvr>
                                        <p:cTn id="28" dur="500"/>
                                        <p:tgtEl>
                                          <p:spTgt spid="3">
                                            <p:txEl>
                                              <p:pRg st="7" end="7"/>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arn(inVertic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Skin or Soft Tissue Infections</a:t>
            </a:r>
            <a:endParaRPr lang="en-US" sz="5400" dirty="0"/>
          </a:p>
        </p:txBody>
      </p:sp>
      <p:sp>
        <p:nvSpPr>
          <p:cNvPr id="3" name="Content Placeholder 2"/>
          <p:cNvSpPr>
            <a:spLocks noGrp="1"/>
          </p:cNvSpPr>
          <p:nvPr>
            <p:ph idx="1"/>
          </p:nvPr>
        </p:nvSpPr>
        <p:spPr/>
        <p:txBody>
          <a:bodyPr/>
          <a:lstStyle/>
          <a:p>
            <a:r>
              <a:rPr lang="en-US" dirty="0" smtClean="0"/>
              <a:t>Cellulitis or Impetigo</a:t>
            </a:r>
          </a:p>
          <a:p>
            <a:pPr lvl="1"/>
            <a:r>
              <a:rPr lang="en-US" dirty="0" smtClean="0"/>
              <a:t>Treatment</a:t>
            </a:r>
          </a:p>
          <a:p>
            <a:pPr lvl="2"/>
            <a:r>
              <a:rPr lang="en-US" dirty="0" err="1" smtClean="0"/>
              <a:t>Cloxacillin</a:t>
            </a:r>
            <a:endParaRPr lang="en-US" dirty="0" smtClean="0"/>
          </a:p>
          <a:p>
            <a:pPr lvl="3"/>
            <a:r>
              <a:rPr lang="en-US" dirty="0" smtClean="0"/>
              <a:t>500 mg </a:t>
            </a:r>
            <a:r>
              <a:rPr lang="en-US" dirty="0" err="1" smtClean="0"/>
              <a:t>po</a:t>
            </a:r>
            <a:r>
              <a:rPr lang="en-US" dirty="0" smtClean="0"/>
              <a:t> </a:t>
            </a:r>
            <a:r>
              <a:rPr lang="en-US" dirty="0" err="1" smtClean="0"/>
              <a:t>qid</a:t>
            </a:r>
            <a:r>
              <a:rPr lang="en-US" dirty="0" smtClean="0"/>
              <a:t> x 5 days</a:t>
            </a:r>
          </a:p>
          <a:p>
            <a:pPr lvl="2"/>
            <a:r>
              <a:rPr lang="en-US" dirty="0" smtClean="0"/>
              <a:t>Cephalexin</a:t>
            </a:r>
          </a:p>
          <a:p>
            <a:pPr lvl="3"/>
            <a:r>
              <a:rPr lang="en-US" dirty="0" smtClean="0"/>
              <a:t>500 mg </a:t>
            </a:r>
            <a:r>
              <a:rPr lang="en-US" dirty="0" err="1" smtClean="0"/>
              <a:t>po</a:t>
            </a:r>
            <a:r>
              <a:rPr lang="en-US" dirty="0" smtClean="0"/>
              <a:t> </a:t>
            </a:r>
            <a:r>
              <a:rPr lang="en-US" dirty="0" err="1" smtClean="0"/>
              <a:t>tid</a:t>
            </a:r>
            <a:r>
              <a:rPr lang="en-US" dirty="0" smtClean="0"/>
              <a:t> x 5 days</a:t>
            </a:r>
            <a:endParaRPr lang="en-US" dirty="0"/>
          </a:p>
          <a:p>
            <a:pPr lvl="2"/>
            <a:r>
              <a:rPr lang="en-US" dirty="0" smtClean="0"/>
              <a:t>Clindamycin</a:t>
            </a:r>
          </a:p>
          <a:p>
            <a:pPr lvl="3"/>
            <a:r>
              <a:rPr lang="en-US" dirty="0" smtClean="0"/>
              <a:t>300 mg </a:t>
            </a:r>
            <a:r>
              <a:rPr lang="en-US" dirty="0" err="1" smtClean="0"/>
              <a:t>po</a:t>
            </a:r>
            <a:r>
              <a:rPr lang="en-US" dirty="0" smtClean="0"/>
              <a:t> </a:t>
            </a:r>
            <a:r>
              <a:rPr lang="en-US" dirty="0" err="1" smtClean="0"/>
              <a:t>tid</a:t>
            </a:r>
            <a:r>
              <a:rPr lang="en-US" dirty="0" smtClean="0"/>
              <a:t> x 5 days</a:t>
            </a:r>
          </a:p>
        </p:txBody>
      </p:sp>
      <p:sp>
        <p:nvSpPr>
          <p:cNvPr id="4" name="Slide Number Placeholder 3"/>
          <p:cNvSpPr>
            <a:spLocks noGrp="1"/>
          </p:cNvSpPr>
          <p:nvPr>
            <p:ph type="sldNum" sz="quarter" idx="10"/>
          </p:nvPr>
        </p:nvSpPr>
        <p:spPr/>
        <p:txBody>
          <a:bodyPr/>
          <a:lstStyle/>
          <a:p>
            <a:pPr>
              <a:defRPr/>
            </a:pPr>
            <a:fld id="{1D4AE741-6A8F-4B61-AD7A-71110CFCF099}" type="slidenum">
              <a:rPr lang="en-US" smtClean="0"/>
              <a:pPr>
                <a:defRPr/>
              </a:pPr>
              <a:t>26</a:t>
            </a:fld>
            <a:endParaRPr lang="en-US"/>
          </a:p>
        </p:txBody>
      </p:sp>
    </p:spTree>
    <p:extLst>
      <p:ext uri="{BB962C8B-B14F-4D97-AF65-F5344CB8AC3E}">
        <p14:creationId xmlns:p14="http://schemas.microsoft.com/office/powerpoint/2010/main" val="559200731"/>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685800" y="381000"/>
            <a:ext cx="7772400" cy="1143000"/>
          </a:xfrm>
        </p:spPr>
        <p:txBody>
          <a:bodyPr/>
          <a:lstStyle/>
          <a:p>
            <a:r>
              <a:rPr lang="en-US" sz="7200" smtClean="0"/>
              <a:t>Conclusion</a:t>
            </a:r>
          </a:p>
        </p:txBody>
      </p:sp>
      <p:sp>
        <p:nvSpPr>
          <p:cNvPr id="3" name="Content Placeholder 2"/>
          <p:cNvSpPr>
            <a:spLocks noGrp="1"/>
          </p:cNvSpPr>
          <p:nvPr>
            <p:ph idx="1"/>
          </p:nvPr>
        </p:nvSpPr>
        <p:spPr>
          <a:xfrm>
            <a:off x="533400" y="1676400"/>
            <a:ext cx="7924800" cy="4648200"/>
          </a:xfrm>
        </p:spPr>
        <p:txBody>
          <a:bodyPr/>
          <a:lstStyle/>
          <a:p>
            <a:pPr>
              <a:spcBef>
                <a:spcPct val="0"/>
              </a:spcBef>
            </a:pPr>
            <a:r>
              <a:rPr lang="en-US" sz="3600" dirty="0"/>
              <a:t>Antibiotics are a shared resource, (and becoming a scarce resource).</a:t>
            </a:r>
          </a:p>
          <a:p>
            <a:pPr>
              <a:spcBef>
                <a:spcPct val="0"/>
              </a:spcBef>
            </a:pPr>
            <a:r>
              <a:rPr lang="en-US" sz="3600" dirty="0"/>
              <a:t>Antibiotics are the only drug where use in one patient can impact the effectiveness in another.</a:t>
            </a:r>
          </a:p>
          <a:p>
            <a:pPr>
              <a:spcBef>
                <a:spcPct val="0"/>
              </a:spcBef>
            </a:pPr>
            <a:r>
              <a:rPr lang="en-US" sz="3600" dirty="0"/>
              <a:t>If everyone does not use antibiotics well, we will all suffer the consequences.</a:t>
            </a:r>
          </a:p>
        </p:txBody>
      </p:sp>
      <p:sp>
        <p:nvSpPr>
          <p:cNvPr id="532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DB43680-A3DF-4A5C-AD94-E8FCCA756445}" type="slidenum">
              <a:rPr lang="en-US" sz="1200" smtClean="0">
                <a:solidFill>
                  <a:srgbClr val="7030A0"/>
                </a:solidFill>
                <a:latin typeface="Arial Rounded MT Bold" pitchFamily="34" charset="0"/>
              </a:rPr>
              <a:pPr eaLnBrk="1" hangingPunct="1"/>
              <a:t>27</a:t>
            </a:fld>
            <a:endParaRPr lang="en-US" sz="1200" smtClean="0">
              <a:solidFill>
                <a:srgbClr val="7030A0"/>
              </a:solidFill>
              <a:latin typeface="Arial Rounded MT Bold"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Learning Objectives</a:t>
            </a:r>
          </a:p>
        </p:txBody>
      </p:sp>
      <p:sp>
        <p:nvSpPr>
          <p:cNvPr id="6147" name="Content Placeholder 2"/>
          <p:cNvSpPr>
            <a:spLocks noGrp="1"/>
          </p:cNvSpPr>
          <p:nvPr>
            <p:ph idx="1"/>
          </p:nvPr>
        </p:nvSpPr>
        <p:spPr>
          <a:xfrm>
            <a:off x="457200" y="1828800"/>
            <a:ext cx="8077200" cy="4038600"/>
          </a:xfrm>
        </p:spPr>
        <p:txBody>
          <a:bodyPr/>
          <a:lstStyle/>
          <a:p>
            <a:pPr>
              <a:spcBef>
                <a:spcPct val="0"/>
              </a:spcBef>
            </a:pPr>
            <a:r>
              <a:rPr lang="en-US" sz="3600" dirty="0" smtClean="0"/>
              <a:t>On completion of this session, the participants will be able to:</a:t>
            </a:r>
          </a:p>
          <a:p>
            <a:pPr lvl="1">
              <a:spcBef>
                <a:spcPct val="0"/>
              </a:spcBef>
            </a:pPr>
            <a:r>
              <a:rPr lang="en-US" sz="3200" dirty="0" smtClean="0"/>
              <a:t>Understand the evidence that summarizes the rate of resistance for these common infectious diseases.  </a:t>
            </a:r>
          </a:p>
          <a:p>
            <a:pPr lvl="1">
              <a:spcBef>
                <a:spcPct val="0"/>
              </a:spcBef>
            </a:pPr>
            <a:r>
              <a:rPr lang="en-US" sz="3200" dirty="0" smtClean="0"/>
              <a:t>Select an antibiotic regimen, dose and duration, that will likely be successful and uses the least amount of health resources.</a:t>
            </a:r>
          </a:p>
        </p:txBody>
      </p:sp>
      <p:sp>
        <p:nvSpPr>
          <p:cNvPr id="614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4830F42-2B20-4DBD-87C3-6EEEA67C89A9}" type="slidenum">
              <a:rPr lang="en-US" sz="1200" smtClean="0">
                <a:solidFill>
                  <a:srgbClr val="7030A0"/>
                </a:solidFill>
                <a:latin typeface="Arial Rounded MT Bold" pitchFamily="34" charset="0"/>
              </a:rPr>
              <a:pPr eaLnBrk="1" hangingPunct="1"/>
              <a:t>3</a:t>
            </a:fld>
            <a:endParaRPr lang="en-US" sz="1200" smtClean="0">
              <a:solidFill>
                <a:srgbClr val="7030A0"/>
              </a:solidFill>
              <a:latin typeface="Arial Rounded MT Bold"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arn(inVertical)">
                                      <p:cBhvr>
                                        <p:cTn id="7" dur="500"/>
                                        <p:tgtEl>
                                          <p:spTgt spid="6147">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barn(inVertical)">
                                      <p:cBhvr>
                                        <p:cTn id="10" dur="500"/>
                                        <p:tgtEl>
                                          <p:spTgt spid="6147">
                                            <p:txEl>
                                              <p:pRg st="1" end="1"/>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Effect transition="in" filter="barn(inVertical)">
                                      <p:cBhvr>
                                        <p:cTn id="13"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6600" dirty="0"/>
              <a:t>Introduction</a:t>
            </a:r>
            <a:endParaRPr lang="en-US" sz="6600" dirty="0" smtClean="0"/>
          </a:p>
        </p:txBody>
      </p:sp>
      <p:sp>
        <p:nvSpPr>
          <p:cNvPr id="8195" name="Rectangle 3"/>
          <p:cNvSpPr>
            <a:spLocks noGrp="1" noChangeArrowheads="1"/>
          </p:cNvSpPr>
          <p:nvPr>
            <p:ph type="body" idx="1"/>
          </p:nvPr>
        </p:nvSpPr>
        <p:spPr>
          <a:xfrm>
            <a:off x="685800" y="1981200"/>
            <a:ext cx="7924800" cy="4114800"/>
          </a:xfrm>
        </p:spPr>
        <p:txBody>
          <a:bodyPr/>
          <a:lstStyle/>
          <a:p>
            <a:pPr eaLnBrk="1" hangingPunct="1">
              <a:spcBef>
                <a:spcPct val="0"/>
              </a:spcBef>
            </a:pPr>
            <a:r>
              <a:rPr lang="en-US" sz="2600" dirty="0" smtClean="0"/>
              <a:t>In the developed world:</a:t>
            </a:r>
          </a:p>
          <a:p>
            <a:pPr lvl="1" eaLnBrk="1" hangingPunct="1">
              <a:spcBef>
                <a:spcPct val="0"/>
              </a:spcBef>
            </a:pPr>
            <a:r>
              <a:rPr lang="en-US" sz="2200" dirty="0" smtClean="0"/>
              <a:t>Antimicrobial agents typically account for</a:t>
            </a:r>
            <a:r>
              <a:rPr lang="en-US" sz="2200" dirty="0" smtClean="0">
                <a:solidFill>
                  <a:schemeClr val="hlink"/>
                </a:solidFill>
              </a:rPr>
              <a:t> </a:t>
            </a:r>
            <a:r>
              <a:rPr lang="en-US" sz="2200" dirty="0" smtClean="0"/>
              <a:t>a large proportion of the pharmacy expenditures in a hospital.</a:t>
            </a:r>
          </a:p>
          <a:p>
            <a:pPr lvl="1" eaLnBrk="1" hangingPunct="1">
              <a:spcBef>
                <a:spcPct val="0"/>
              </a:spcBef>
            </a:pPr>
            <a:r>
              <a:rPr lang="en-US" sz="2200" dirty="0" smtClean="0"/>
              <a:t>It has been estimated that 50% of antimicrobial use in hospitals is inappropriate.</a:t>
            </a:r>
          </a:p>
          <a:p>
            <a:pPr eaLnBrk="1" hangingPunct="1">
              <a:spcBef>
                <a:spcPct val="0"/>
              </a:spcBef>
            </a:pPr>
            <a:r>
              <a:rPr lang="en-US" sz="2600" dirty="0" smtClean="0"/>
              <a:t>Inappropriate antibiotic use has been associated with propagation of antimicrobial resistance and other adverse effects.</a:t>
            </a:r>
          </a:p>
          <a:p>
            <a:pPr eaLnBrk="1" hangingPunct="1">
              <a:spcBef>
                <a:spcPct val="0"/>
              </a:spcBef>
            </a:pPr>
            <a:r>
              <a:rPr lang="en-US" sz="2600" dirty="0" smtClean="0"/>
              <a:t>Appropriate use of antimicrobial agents improves patient outcomes AND reduces overall medical costs.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wipe(down)">
                                      <p:cBhvr>
                                        <p:cTn id="7" dur="580">
                                          <p:stCondLst>
                                            <p:cond delay="0"/>
                                          </p:stCondLst>
                                        </p:cTn>
                                        <p:tgtEl>
                                          <p:spTgt spid="8195">
                                            <p:txEl>
                                              <p:pRg st="0" end="0"/>
                                            </p:txEl>
                                          </p:spTgt>
                                        </p:tgtEl>
                                      </p:cBhvr>
                                    </p:animEffect>
                                    <p:anim calcmode="lin" valueType="num">
                                      <p:cBhvr>
                                        <p:cTn id="8" dur="1822" tmFilter="0,0; 0.14,0.36; 0.43,0.73; 0.71,0.91; 1.0,1.0">
                                          <p:stCondLst>
                                            <p:cond delay="0"/>
                                          </p:stCondLst>
                                        </p:cTn>
                                        <p:tgtEl>
                                          <p:spTgt spid="819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19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19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19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19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8195">
                                            <p:txEl>
                                              <p:pRg st="0" end="0"/>
                                            </p:txEl>
                                          </p:spTgt>
                                        </p:tgtEl>
                                      </p:cBhvr>
                                      <p:to x="100000" y="60000"/>
                                    </p:animScale>
                                    <p:animScale>
                                      <p:cBhvr>
                                        <p:cTn id="14" dur="166" decel="50000">
                                          <p:stCondLst>
                                            <p:cond delay="676"/>
                                          </p:stCondLst>
                                        </p:cTn>
                                        <p:tgtEl>
                                          <p:spTgt spid="8195">
                                            <p:txEl>
                                              <p:pRg st="0" end="0"/>
                                            </p:txEl>
                                          </p:spTgt>
                                        </p:tgtEl>
                                      </p:cBhvr>
                                      <p:to x="100000" y="100000"/>
                                    </p:animScale>
                                    <p:animScale>
                                      <p:cBhvr>
                                        <p:cTn id="15" dur="26">
                                          <p:stCondLst>
                                            <p:cond delay="1312"/>
                                          </p:stCondLst>
                                        </p:cTn>
                                        <p:tgtEl>
                                          <p:spTgt spid="8195">
                                            <p:txEl>
                                              <p:pRg st="0" end="0"/>
                                            </p:txEl>
                                          </p:spTgt>
                                        </p:tgtEl>
                                      </p:cBhvr>
                                      <p:to x="100000" y="80000"/>
                                    </p:animScale>
                                    <p:animScale>
                                      <p:cBhvr>
                                        <p:cTn id="16" dur="166" decel="50000">
                                          <p:stCondLst>
                                            <p:cond delay="1338"/>
                                          </p:stCondLst>
                                        </p:cTn>
                                        <p:tgtEl>
                                          <p:spTgt spid="8195">
                                            <p:txEl>
                                              <p:pRg st="0" end="0"/>
                                            </p:txEl>
                                          </p:spTgt>
                                        </p:tgtEl>
                                      </p:cBhvr>
                                      <p:to x="100000" y="100000"/>
                                    </p:animScale>
                                    <p:animScale>
                                      <p:cBhvr>
                                        <p:cTn id="17" dur="26">
                                          <p:stCondLst>
                                            <p:cond delay="1642"/>
                                          </p:stCondLst>
                                        </p:cTn>
                                        <p:tgtEl>
                                          <p:spTgt spid="8195">
                                            <p:txEl>
                                              <p:pRg st="0" end="0"/>
                                            </p:txEl>
                                          </p:spTgt>
                                        </p:tgtEl>
                                      </p:cBhvr>
                                      <p:to x="100000" y="90000"/>
                                    </p:animScale>
                                    <p:animScale>
                                      <p:cBhvr>
                                        <p:cTn id="18" dur="166" decel="50000">
                                          <p:stCondLst>
                                            <p:cond delay="1668"/>
                                          </p:stCondLst>
                                        </p:cTn>
                                        <p:tgtEl>
                                          <p:spTgt spid="8195">
                                            <p:txEl>
                                              <p:pRg st="0" end="0"/>
                                            </p:txEl>
                                          </p:spTgt>
                                        </p:tgtEl>
                                      </p:cBhvr>
                                      <p:to x="100000" y="100000"/>
                                    </p:animScale>
                                    <p:animScale>
                                      <p:cBhvr>
                                        <p:cTn id="19" dur="26">
                                          <p:stCondLst>
                                            <p:cond delay="1808"/>
                                          </p:stCondLst>
                                        </p:cTn>
                                        <p:tgtEl>
                                          <p:spTgt spid="8195">
                                            <p:txEl>
                                              <p:pRg st="0" end="0"/>
                                            </p:txEl>
                                          </p:spTgt>
                                        </p:tgtEl>
                                      </p:cBhvr>
                                      <p:to x="100000" y="95000"/>
                                    </p:animScale>
                                    <p:animScale>
                                      <p:cBhvr>
                                        <p:cTn id="20" dur="166" decel="50000">
                                          <p:stCondLst>
                                            <p:cond delay="1834"/>
                                          </p:stCondLst>
                                        </p:cTn>
                                        <p:tgtEl>
                                          <p:spTgt spid="8195">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195">
                                            <p:txEl>
                                              <p:pRg st="1" end="1"/>
                                            </p:txEl>
                                          </p:spTgt>
                                        </p:tgtEl>
                                        <p:attrNameLst>
                                          <p:attrName>style.visibility</p:attrName>
                                        </p:attrNameLst>
                                      </p:cBhvr>
                                      <p:to>
                                        <p:strVal val="visible"/>
                                      </p:to>
                                    </p:set>
                                    <p:animEffect transition="in" filter="wipe(down)">
                                      <p:cBhvr>
                                        <p:cTn id="23" dur="580">
                                          <p:stCondLst>
                                            <p:cond delay="0"/>
                                          </p:stCondLst>
                                        </p:cTn>
                                        <p:tgtEl>
                                          <p:spTgt spid="8195">
                                            <p:txEl>
                                              <p:pRg st="1" end="1"/>
                                            </p:txEl>
                                          </p:spTgt>
                                        </p:tgtEl>
                                      </p:cBhvr>
                                    </p:animEffect>
                                    <p:anim calcmode="lin" valueType="num">
                                      <p:cBhvr>
                                        <p:cTn id="24" dur="1822" tmFilter="0,0; 0.14,0.36; 0.43,0.73; 0.71,0.91; 1.0,1.0">
                                          <p:stCondLst>
                                            <p:cond delay="0"/>
                                          </p:stCondLst>
                                        </p:cTn>
                                        <p:tgtEl>
                                          <p:spTgt spid="8195">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195">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195">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195">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195">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8195">
                                            <p:txEl>
                                              <p:pRg st="1" end="1"/>
                                            </p:txEl>
                                          </p:spTgt>
                                        </p:tgtEl>
                                      </p:cBhvr>
                                      <p:to x="100000" y="60000"/>
                                    </p:animScale>
                                    <p:animScale>
                                      <p:cBhvr>
                                        <p:cTn id="30" dur="166" decel="50000">
                                          <p:stCondLst>
                                            <p:cond delay="676"/>
                                          </p:stCondLst>
                                        </p:cTn>
                                        <p:tgtEl>
                                          <p:spTgt spid="8195">
                                            <p:txEl>
                                              <p:pRg st="1" end="1"/>
                                            </p:txEl>
                                          </p:spTgt>
                                        </p:tgtEl>
                                      </p:cBhvr>
                                      <p:to x="100000" y="100000"/>
                                    </p:animScale>
                                    <p:animScale>
                                      <p:cBhvr>
                                        <p:cTn id="31" dur="26">
                                          <p:stCondLst>
                                            <p:cond delay="1312"/>
                                          </p:stCondLst>
                                        </p:cTn>
                                        <p:tgtEl>
                                          <p:spTgt spid="8195">
                                            <p:txEl>
                                              <p:pRg st="1" end="1"/>
                                            </p:txEl>
                                          </p:spTgt>
                                        </p:tgtEl>
                                      </p:cBhvr>
                                      <p:to x="100000" y="80000"/>
                                    </p:animScale>
                                    <p:animScale>
                                      <p:cBhvr>
                                        <p:cTn id="32" dur="166" decel="50000">
                                          <p:stCondLst>
                                            <p:cond delay="1338"/>
                                          </p:stCondLst>
                                        </p:cTn>
                                        <p:tgtEl>
                                          <p:spTgt spid="8195">
                                            <p:txEl>
                                              <p:pRg st="1" end="1"/>
                                            </p:txEl>
                                          </p:spTgt>
                                        </p:tgtEl>
                                      </p:cBhvr>
                                      <p:to x="100000" y="100000"/>
                                    </p:animScale>
                                    <p:animScale>
                                      <p:cBhvr>
                                        <p:cTn id="33" dur="26">
                                          <p:stCondLst>
                                            <p:cond delay="1642"/>
                                          </p:stCondLst>
                                        </p:cTn>
                                        <p:tgtEl>
                                          <p:spTgt spid="8195">
                                            <p:txEl>
                                              <p:pRg st="1" end="1"/>
                                            </p:txEl>
                                          </p:spTgt>
                                        </p:tgtEl>
                                      </p:cBhvr>
                                      <p:to x="100000" y="90000"/>
                                    </p:animScale>
                                    <p:animScale>
                                      <p:cBhvr>
                                        <p:cTn id="34" dur="166" decel="50000">
                                          <p:stCondLst>
                                            <p:cond delay="1668"/>
                                          </p:stCondLst>
                                        </p:cTn>
                                        <p:tgtEl>
                                          <p:spTgt spid="8195">
                                            <p:txEl>
                                              <p:pRg st="1" end="1"/>
                                            </p:txEl>
                                          </p:spTgt>
                                        </p:tgtEl>
                                      </p:cBhvr>
                                      <p:to x="100000" y="100000"/>
                                    </p:animScale>
                                    <p:animScale>
                                      <p:cBhvr>
                                        <p:cTn id="35" dur="26">
                                          <p:stCondLst>
                                            <p:cond delay="1808"/>
                                          </p:stCondLst>
                                        </p:cTn>
                                        <p:tgtEl>
                                          <p:spTgt spid="8195">
                                            <p:txEl>
                                              <p:pRg st="1" end="1"/>
                                            </p:txEl>
                                          </p:spTgt>
                                        </p:tgtEl>
                                      </p:cBhvr>
                                      <p:to x="100000" y="95000"/>
                                    </p:animScale>
                                    <p:animScale>
                                      <p:cBhvr>
                                        <p:cTn id="36" dur="166" decel="50000">
                                          <p:stCondLst>
                                            <p:cond delay="1834"/>
                                          </p:stCondLst>
                                        </p:cTn>
                                        <p:tgtEl>
                                          <p:spTgt spid="8195">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8195">
                                            <p:txEl>
                                              <p:pRg st="2" end="2"/>
                                            </p:txEl>
                                          </p:spTgt>
                                        </p:tgtEl>
                                        <p:attrNameLst>
                                          <p:attrName>style.visibility</p:attrName>
                                        </p:attrNameLst>
                                      </p:cBhvr>
                                      <p:to>
                                        <p:strVal val="visible"/>
                                      </p:to>
                                    </p:set>
                                    <p:animEffect transition="in" filter="wipe(down)">
                                      <p:cBhvr>
                                        <p:cTn id="39" dur="580">
                                          <p:stCondLst>
                                            <p:cond delay="0"/>
                                          </p:stCondLst>
                                        </p:cTn>
                                        <p:tgtEl>
                                          <p:spTgt spid="8195">
                                            <p:txEl>
                                              <p:pRg st="2" end="2"/>
                                            </p:txEl>
                                          </p:spTgt>
                                        </p:tgtEl>
                                      </p:cBhvr>
                                    </p:animEffect>
                                    <p:anim calcmode="lin" valueType="num">
                                      <p:cBhvr>
                                        <p:cTn id="40" dur="1822" tmFilter="0,0; 0.14,0.36; 0.43,0.73; 0.71,0.91; 1.0,1.0">
                                          <p:stCondLst>
                                            <p:cond delay="0"/>
                                          </p:stCondLst>
                                        </p:cTn>
                                        <p:tgtEl>
                                          <p:spTgt spid="8195">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8195">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8195">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8195">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8195">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8195">
                                            <p:txEl>
                                              <p:pRg st="2" end="2"/>
                                            </p:txEl>
                                          </p:spTgt>
                                        </p:tgtEl>
                                      </p:cBhvr>
                                      <p:to x="100000" y="60000"/>
                                    </p:animScale>
                                    <p:animScale>
                                      <p:cBhvr>
                                        <p:cTn id="46" dur="166" decel="50000">
                                          <p:stCondLst>
                                            <p:cond delay="676"/>
                                          </p:stCondLst>
                                        </p:cTn>
                                        <p:tgtEl>
                                          <p:spTgt spid="8195">
                                            <p:txEl>
                                              <p:pRg st="2" end="2"/>
                                            </p:txEl>
                                          </p:spTgt>
                                        </p:tgtEl>
                                      </p:cBhvr>
                                      <p:to x="100000" y="100000"/>
                                    </p:animScale>
                                    <p:animScale>
                                      <p:cBhvr>
                                        <p:cTn id="47" dur="26">
                                          <p:stCondLst>
                                            <p:cond delay="1312"/>
                                          </p:stCondLst>
                                        </p:cTn>
                                        <p:tgtEl>
                                          <p:spTgt spid="8195">
                                            <p:txEl>
                                              <p:pRg st="2" end="2"/>
                                            </p:txEl>
                                          </p:spTgt>
                                        </p:tgtEl>
                                      </p:cBhvr>
                                      <p:to x="100000" y="80000"/>
                                    </p:animScale>
                                    <p:animScale>
                                      <p:cBhvr>
                                        <p:cTn id="48" dur="166" decel="50000">
                                          <p:stCondLst>
                                            <p:cond delay="1338"/>
                                          </p:stCondLst>
                                        </p:cTn>
                                        <p:tgtEl>
                                          <p:spTgt spid="8195">
                                            <p:txEl>
                                              <p:pRg st="2" end="2"/>
                                            </p:txEl>
                                          </p:spTgt>
                                        </p:tgtEl>
                                      </p:cBhvr>
                                      <p:to x="100000" y="100000"/>
                                    </p:animScale>
                                    <p:animScale>
                                      <p:cBhvr>
                                        <p:cTn id="49" dur="26">
                                          <p:stCondLst>
                                            <p:cond delay="1642"/>
                                          </p:stCondLst>
                                        </p:cTn>
                                        <p:tgtEl>
                                          <p:spTgt spid="8195">
                                            <p:txEl>
                                              <p:pRg st="2" end="2"/>
                                            </p:txEl>
                                          </p:spTgt>
                                        </p:tgtEl>
                                      </p:cBhvr>
                                      <p:to x="100000" y="90000"/>
                                    </p:animScale>
                                    <p:animScale>
                                      <p:cBhvr>
                                        <p:cTn id="50" dur="166" decel="50000">
                                          <p:stCondLst>
                                            <p:cond delay="1668"/>
                                          </p:stCondLst>
                                        </p:cTn>
                                        <p:tgtEl>
                                          <p:spTgt spid="8195">
                                            <p:txEl>
                                              <p:pRg st="2" end="2"/>
                                            </p:txEl>
                                          </p:spTgt>
                                        </p:tgtEl>
                                      </p:cBhvr>
                                      <p:to x="100000" y="100000"/>
                                    </p:animScale>
                                    <p:animScale>
                                      <p:cBhvr>
                                        <p:cTn id="51" dur="26">
                                          <p:stCondLst>
                                            <p:cond delay="1808"/>
                                          </p:stCondLst>
                                        </p:cTn>
                                        <p:tgtEl>
                                          <p:spTgt spid="8195">
                                            <p:txEl>
                                              <p:pRg st="2" end="2"/>
                                            </p:txEl>
                                          </p:spTgt>
                                        </p:tgtEl>
                                      </p:cBhvr>
                                      <p:to x="100000" y="95000"/>
                                    </p:animScale>
                                    <p:animScale>
                                      <p:cBhvr>
                                        <p:cTn id="52" dur="166" decel="50000">
                                          <p:stCondLst>
                                            <p:cond delay="1834"/>
                                          </p:stCondLst>
                                        </p:cTn>
                                        <p:tgtEl>
                                          <p:spTgt spid="8195">
                                            <p:txEl>
                                              <p:pRg st="2" end="2"/>
                                            </p:txEl>
                                          </p:spTgt>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8195">
                                            <p:txEl>
                                              <p:pRg st="3" end="3"/>
                                            </p:txEl>
                                          </p:spTgt>
                                        </p:tgtEl>
                                        <p:attrNameLst>
                                          <p:attrName>style.visibility</p:attrName>
                                        </p:attrNameLst>
                                      </p:cBhvr>
                                      <p:to>
                                        <p:strVal val="visible"/>
                                      </p:to>
                                    </p:set>
                                    <p:animEffect transition="in" filter="wipe(down)">
                                      <p:cBhvr>
                                        <p:cTn id="57" dur="580">
                                          <p:stCondLst>
                                            <p:cond delay="0"/>
                                          </p:stCondLst>
                                        </p:cTn>
                                        <p:tgtEl>
                                          <p:spTgt spid="8195">
                                            <p:txEl>
                                              <p:pRg st="3" end="3"/>
                                            </p:txEl>
                                          </p:spTgt>
                                        </p:tgtEl>
                                      </p:cBhvr>
                                    </p:animEffect>
                                    <p:anim calcmode="lin" valueType="num">
                                      <p:cBhvr>
                                        <p:cTn id="58" dur="1822" tmFilter="0,0; 0.14,0.36; 0.43,0.73; 0.71,0.91; 1.0,1.0">
                                          <p:stCondLst>
                                            <p:cond delay="0"/>
                                          </p:stCondLst>
                                        </p:cTn>
                                        <p:tgtEl>
                                          <p:spTgt spid="8195">
                                            <p:txEl>
                                              <p:pRg st="3" end="3"/>
                                            </p:txEl>
                                          </p:spTgt>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8195">
                                            <p:txEl>
                                              <p:pRg st="3" end="3"/>
                                            </p:txEl>
                                          </p:spTgt>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8195">
                                            <p:txEl>
                                              <p:pRg st="3" end="3"/>
                                            </p:txEl>
                                          </p:spTgt>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8195">
                                            <p:txEl>
                                              <p:pRg st="3" end="3"/>
                                            </p:txEl>
                                          </p:spTgt>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8195">
                                            <p:txEl>
                                              <p:pRg st="3" end="3"/>
                                            </p:txEl>
                                          </p:spTgt>
                                        </p:tgtEl>
                                        <p:attrNameLst>
                                          <p:attrName>ppt_y</p:attrName>
                                        </p:attrNameLst>
                                      </p:cBhvr>
                                      <p:tavLst>
                                        <p:tav tm="0" fmla="#ppt_y-sin(pi*$)/81">
                                          <p:val>
                                            <p:fltVal val="0"/>
                                          </p:val>
                                        </p:tav>
                                        <p:tav tm="100000">
                                          <p:val>
                                            <p:fltVal val="1"/>
                                          </p:val>
                                        </p:tav>
                                      </p:tavLst>
                                    </p:anim>
                                    <p:animScale>
                                      <p:cBhvr>
                                        <p:cTn id="63" dur="26">
                                          <p:stCondLst>
                                            <p:cond delay="650"/>
                                          </p:stCondLst>
                                        </p:cTn>
                                        <p:tgtEl>
                                          <p:spTgt spid="8195">
                                            <p:txEl>
                                              <p:pRg st="3" end="3"/>
                                            </p:txEl>
                                          </p:spTgt>
                                        </p:tgtEl>
                                      </p:cBhvr>
                                      <p:to x="100000" y="60000"/>
                                    </p:animScale>
                                    <p:animScale>
                                      <p:cBhvr>
                                        <p:cTn id="64" dur="166" decel="50000">
                                          <p:stCondLst>
                                            <p:cond delay="676"/>
                                          </p:stCondLst>
                                        </p:cTn>
                                        <p:tgtEl>
                                          <p:spTgt spid="8195">
                                            <p:txEl>
                                              <p:pRg st="3" end="3"/>
                                            </p:txEl>
                                          </p:spTgt>
                                        </p:tgtEl>
                                      </p:cBhvr>
                                      <p:to x="100000" y="100000"/>
                                    </p:animScale>
                                    <p:animScale>
                                      <p:cBhvr>
                                        <p:cTn id="65" dur="26">
                                          <p:stCondLst>
                                            <p:cond delay="1312"/>
                                          </p:stCondLst>
                                        </p:cTn>
                                        <p:tgtEl>
                                          <p:spTgt spid="8195">
                                            <p:txEl>
                                              <p:pRg st="3" end="3"/>
                                            </p:txEl>
                                          </p:spTgt>
                                        </p:tgtEl>
                                      </p:cBhvr>
                                      <p:to x="100000" y="80000"/>
                                    </p:animScale>
                                    <p:animScale>
                                      <p:cBhvr>
                                        <p:cTn id="66" dur="166" decel="50000">
                                          <p:stCondLst>
                                            <p:cond delay="1338"/>
                                          </p:stCondLst>
                                        </p:cTn>
                                        <p:tgtEl>
                                          <p:spTgt spid="8195">
                                            <p:txEl>
                                              <p:pRg st="3" end="3"/>
                                            </p:txEl>
                                          </p:spTgt>
                                        </p:tgtEl>
                                      </p:cBhvr>
                                      <p:to x="100000" y="100000"/>
                                    </p:animScale>
                                    <p:animScale>
                                      <p:cBhvr>
                                        <p:cTn id="67" dur="26">
                                          <p:stCondLst>
                                            <p:cond delay="1642"/>
                                          </p:stCondLst>
                                        </p:cTn>
                                        <p:tgtEl>
                                          <p:spTgt spid="8195">
                                            <p:txEl>
                                              <p:pRg st="3" end="3"/>
                                            </p:txEl>
                                          </p:spTgt>
                                        </p:tgtEl>
                                      </p:cBhvr>
                                      <p:to x="100000" y="90000"/>
                                    </p:animScale>
                                    <p:animScale>
                                      <p:cBhvr>
                                        <p:cTn id="68" dur="166" decel="50000">
                                          <p:stCondLst>
                                            <p:cond delay="1668"/>
                                          </p:stCondLst>
                                        </p:cTn>
                                        <p:tgtEl>
                                          <p:spTgt spid="8195">
                                            <p:txEl>
                                              <p:pRg st="3" end="3"/>
                                            </p:txEl>
                                          </p:spTgt>
                                        </p:tgtEl>
                                      </p:cBhvr>
                                      <p:to x="100000" y="100000"/>
                                    </p:animScale>
                                    <p:animScale>
                                      <p:cBhvr>
                                        <p:cTn id="69" dur="26">
                                          <p:stCondLst>
                                            <p:cond delay="1808"/>
                                          </p:stCondLst>
                                        </p:cTn>
                                        <p:tgtEl>
                                          <p:spTgt spid="8195">
                                            <p:txEl>
                                              <p:pRg st="3" end="3"/>
                                            </p:txEl>
                                          </p:spTgt>
                                        </p:tgtEl>
                                      </p:cBhvr>
                                      <p:to x="100000" y="95000"/>
                                    </p:animScale>
                                    <p:animScale>
                                      <p:cBhvr>
                                        <p:cTn id="70" dur="166" decel="50000">
                                          <p:stCondLst>
                                            <p:cond delay="1834"/>
                                          </p:stCondLst>
                                        </p:cTn>
                                        <p:tgtEl>
                                          <p:spTgt spid="8195">
                                            <p:txEl>
                                              <p:pRg st="3" end="3"/>
                                            </p:txEl>
                                          </p:spTgt>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8195">
                                            <p:txEl>
                                              <p:pRg st="4" end="4"/>
                                            </p:txEl>
                                          </p:spTgt>
                                        </p:tgtEl>
                                        <p:attrNameLst>
                                          <p:attrName>style.visibility</p:attrName>
                                        </p:attrNameLst>
                                      </p:cBhvr>
                                      <p:to>
                                        <p:strVal val="visible"/>
                                      </p:to>
                                    </p:set>
                                    <p:animEffect transition="in" filter="wipe(down)">
                                      <p:cBhvr>
                                        <p:cTn id="75" dur="580">
                                          <p:stCondLst>
                                            <p:cond delay="0"/>
                                          </p:stCondLst>
                                        </p:cTn>
                                        <p:tgtEl>
                                          <p:spTgt spid="8195">
                                            <p:txEl>
                                              <p:pRg st="4" end="4"/>
                                            </p:txEl>
                                          </p:spTgt>
                                        </p:tgtEl>
                                      </p:cBhvr>
                                    </p:animEffect>
                                    <p:anim calcmode="lin" valueType="num">
                                      <p:cBhvr>
                                        <p:cTn id="76" dur="1822" tmFilter="0,0; 0.14,0.36; 0.43,0.73; 0.71,0.91; 1.0,1.0">
                                          <p:stCondLst>
                                            <p:cond delay="0"/>
                                          </p:stCondLst>
                                        </p:cTn>
                                        <p:tgtEl>
                                          <p:spTgt spid="8195">
                                            <p:txEl>
                                              <p:pRg st="4" end="4"/>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8195">
                                            <p:txEl>
                                              <p:pRg st="4" end="4"/>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8195">
                                            <p:txEl>
                                              <p:pRg st="4" end="4"/>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8195">
                                            <p:txEl>
                                              <p:pRg st="4" end="4"/>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8195">
                                            <p:txEl>
                                              <p:pRg st="4" end="4"/>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8195">
                                            <p:txEl>
                                              <p:pRg st="4" end="4"/>
                                            </p:txEl>
                                          </p:spTgt>
                                        </p:tgtEl>
                                      </p:cBhvr>
                                      <p:to x="100000" y="60000"/>
                                    </p:animScale>
                                    <p:animScale>
                                      <p:cBhvr>
                                        <p:cTn id="82" dur="166" decel="50000">
                                          <p:stCondLst>
                                            <p:cond delay="676"/>
                                          </p:stCondLst>
                                        </p:cTn>
                                        <p:tgtEl>
                                          <p:spTgt spid="8195">
                                            <p:txEl>
                                              <p:pRg st="4" end="4"/>
                                            </p:txEl>
                                          </p:spTgt>
                                        </p:tgtEl>
                                      </p:cBhvr>
                                      <p:to x="100000" y="100000"/>
                                    </p:animScale>
                                    <p:animScale>
                                      <p:cBhvr>
                                        <p:cTn id="83" dur="26">
                                          <p:stCondLst>
                                            <p:cond delay="1312"/>
                                          </p:stCondLst>
                                        </p:cTn>
                                        <p:tgtEl>
                                          <p:spTgt spid="8195">
                                            <p:txEl>
                                              <p:pRg st="4" end="4"/>
                                            </p:txEl>
                                          </p:spTgt>
                                        </p:tgtEl>
                                      </p:cBhvr>
                                      <p:to x="100000" y="80000"/>
                                    </p:animScale>
                                    <p:animScale>
                                      <p:cBhvr>
                                        <p:cTn id="84" dur="166" decel="50000">
                                          <p:stCondLst>
                                            <p:cond delay="1338"/>
                                          </p:stCondLst>
                                        </p:cTn>
                                        <p:tgtEl>
                                          <p:spTgt spid="8195">
                                            <p:txEl>
                                              <p:pRg st="4" end="4"/>
                                            </p:txEl>
                                          </p:spTgt>
                                        </p:tgtEl>
                                      </p:cBhvr>
                                      <p:to x="100000" y="100000"/>
                                    </p:animScale>
                                    <p:animScale>
                                      <p:cBhvr>
                                        <p:cTn id="85" dur="26">
                                          <p:stCondLst>
                                            <p:cond delay="1642"/>
                                          </p:stCondLst>
                                        </p:cTn>
                                        <p:tgtEl>
                                          <p:spTgt spid="8195">
                                            <p:txEl>
                                              <p:pRg st="4" end="4"/>
                                            </p:txEl>
                                          </p:spTgt>
                                        </p:tgtEl>
                                      </p:cBhvr>
                                      <p:to x="100000" y="90000"/>
                                    </p:animScale>
                                    <p:animScale>
                                      <p:cBhvr>
                                        <p:cTn id="86" dur="166" decel="50000">
                                          <p:stCondLst>
                                            <p:cond delay="1668"/>
                                          </p:stCondLst>
                                        </p:cTn>
                                        <p:tgtEl>
                                          <p:spTgt spid="8195">
                                            <p:txEl>
                                              <p:pRg st="4" end="4"/>
                                            </p:txEl>
                                          </p:spTgt>
                                        </p:tgtEl>
                                      </p:cBhvr>
                                      <p:to x="100000" y="100000"/>
                                    </p:animScale>
                                    <p:animScale>
                                      <p:cBhvr>
                                        <p:cTn id="87" dur="26">
                                          <p:stCondLst>
                                            <p:cond delay="1808"/>
                                          </p:stCondLst>
                                        </p:cTn>
                                        <p:tgtEl>
                                          <p:spTgt spid="8195">
                                            <p:txEl>
                                              <p:pRg st="4" end="4"/>
                                            </p:txEl>
                                          </p:spTgt>
                                        </p:tgtEl>
                                      </p:cBhvr>
                                      <p:to x="100000" y="95000"/>
                                    </p:animScale>
                                    <p:animScale>
                                      <p:cBhvr>
                                        <p:cTn id="88" dur="166" decel="50000">
                                          <p:stCondLst>
                                            <p:cond delay="1834"/>
                                          </p:stCondLst>
                                        </p:cTn>
                                        <p:tgtEl>
                                          <p:spTgt spid="8195">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685800" y="533400"/>
            <a:ext cx="8001000" cy="1143000"/>
          </a:xfrm>
        </p:spPr>
        <p:txBody>
          <a:bodyPr anchor="b"/>
          <a:lstStyle/>
          <a:p>
            <a:pPr eaLnBrk="1" hangingPunct="1"/>
            <a:r>
              <a:rPr lang="en-US" sz="4000" dirty="0" smtClean="0"/>
              <a:t>IDSA Examples of Inappropriate Use of Antimicrobial Agents</a:t>
            </a:r>
          </a:p>
        </p:txBody>
      </p:sp>
      <p:sp>
        <p:nvSpPr>
          <p:cNvPr id="9219" name="Content Placeholder 2"/>
          <p:cNvSpPr>
            <a:spLocks noGrp="1"/>
          </p:cNvSpPr>
          <p:nvPr>
            <p:ph idx="4294967295"/>
          </p:nvPr>
        </p:nvSpPr>
        <p:spPr>
          <a:xfrm>
            <a:off x="685800" y="1752600"/>
            <a:ext cx="7772400" cy="4114800"/>
          </a:xfrm>
        </p:spPr>
        <p:txBody>
          <a:bodyPr/>
          <a:lstStyle/>
          <a:p>
            <a:pPr eaLnBrk="1" hangingPunct="1"/>
            <a:r>
              <a:rPr lang="en-US" sz="2800" dirty="0" smtClean="0"/>
              <a:t>Use of antibacterial agents for treatment of syndromes that are not caused by bacteria (e.g., “colds,” acute bronchitis, most sore throats, “fever”).</a:t>
            </a:r>
          </a:p>
          <a:p>
            <a:pPr eaLnBrk="1" hangingPunct="1"/>
            <a:r>
              <a:rPr lang="en-US" sz="2800" dirty="0" smtClean="0"/>
              <a:t>Administration of an antibacterial with a broader-than-necessary spectrum of activity. </a:t>
            </a:r>
          </a:p>
          <a:p>
            <a:pPr eaLnBrk="1" hangingPunct="1"/>
            <a:r>
              <a:rPr lang="en-US" sz="2800" dirty="0" smtClean="0"/>
              <a:t>Failure to consider likely pathogens and resistance patterns in selecting empiric antibiotic regimen.</a:t>
            </a:r>
          </a:p>
        </p:txBody>
      </p:sp>
      <p:sp>
        <p:nvSpPr>
          <p:cNvPr id="9220" name="Slide Number Placeholder 3"/>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fld id="{12B8283B-F440-41EA-8BFF-C991E906E17E}" type="slidenum">
              <a:rPr lang="en-US" altLang="en-US" sz="1000"/>
              <a:pPr algn="r" eaLnBrk="1" hangingPunct="1"/>
              <a:t>5</a:t>
            </a:fld>
            <a:endParaRPr lang="en-US" altLang="en-US" sz="100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Effect transition="in" filter="fade">
                                      <p:cBhvr>
                                        <p:cTn id="14" dur="1000"/>
                                        <p:tgtEl>
                                          <p:spTgt spid="9219">
                                            <p:txEl>
                                              <p:pRg st="1" end="1"/>
                                            </p:txEl>
                                          </p:spTgt>
                                        </p:tgtEl>
                                      </p:cBhvr>
                                    </p:animEffect>
                                    <p:anim calcmode="lin" valueType="num">
                                      <p:cBhvr>
                                        <p:cTn id="1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Effect transition="in" filter="fade">
                                      <p:cBhvr>
                                        <p:cTn id="21" dur="1000"/>
                                        <p:tgtEl>
                                          <p:spTgt spid="9219">
                                            <p:txEl>
                                              <p:pRg st="2" end="2"/>
                                            </p:txEl>
                                          </p:spTgt>
                                        </p:tgtEl>
                                      </p:cBhvr>
                                    </p:animEffect>
                                    <p:anim calcmode="lin" valueType="num">
                                      <p:cBhvr>
                                        <p:cTn id="2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smtClean="0"/>
              <a:t>Examples of Inappropriate Use of Antimicrobial Agents</a:t>
            </a:r>
          </a:p>
        </p:txBody>
      </p:sp>
      <p:sp>
        <p:nvSpPr>
          <p:cNvPr id="10243" name="Rectangle 3"/>
          <p:cNvSpPr>
            <a:spLocks noGrp="1" noChangeArrowheads="1"/>
          </p:cNvSpPr>
          <p:nvPr>
            <p:ph type="body" idx="1"/>
          </p:nvPr>
        </p:nvSpPr>
        <p:spPr/>
        <p:txBody>
          <a:bodyPr/>
          <a:lstStyle/>
          <a:p>
            <a:pPr eaLnBrk="1" hangingPunct="1">
              <a:spcBef>
                <a:spcPct val="0"/>
              </a:spcBef>
            </a:pPr>
            <a:r>
              <a:rPr lang="en-US" sz="3200" dirty="0" smtClean="0"/>
              <a:t>Prescribing courses of antibacterial therapy that are longer than necessary</a:t>
            </a:r>
          </a:p>
          <a:p>
            <a:pPr eaLnBrk="1" hangingPunct="1">
              <a:spcBef>
                <a:spcPct val="0"/>
              </a:spcBef>
            </a:pPr>
            <a:r>
              <a:rPr lang="en-US" sz="3200" dirty="0" smtClean="0"/>
              <a:t>Prescribing antibacterial agents at inappropriate doses (either too high or too low) or intervals</a:t>
            </a:r>
          </a:p>
          <a:p>
            <a:pPr eaLnBrk="1" hangingPunct="1">
              <a:spcBef>
                <a:spcPct val="0"/>
              </a:spcBef>
            </a:pPr>
            <a:r>
              <a:rPr lang="en-US" sz="3200" dirty="0" smtClean="0"/>
              <a:t>Treating infectious processes with agents that do not provide activity against the causative agent(s)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down)">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wipe(down)">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wipe(down)">
                                      <p:cBhvr>
                                        <p:cTn id="17"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smtClean="0"/>
              <a:t>Antimicrobial Resistance</a:t>
            </a:r>
          </a:p>
        </p:txBody>
      </p:sp>
      <p:sp>
        <p:nvSpPr>
          <p:cNvPr id="11267" name="Rectangle 4"/>
          <p:cNvSpPr>
            <a:spLocks noGrp="1" noChangeArrowheads="1"/>
          </p:cNvSpPr>
          <p:nvPr>
            <p:ph type="body" sz="half" idx="1"/>
          </p:nvPr>
        </p:nvSpPr>
        <p:spPr/>
        <p:txBody>
          <a:bodyPr/>
          <a:lstStyle/>
          <a:p>
            <a:pPr eaLnBrk="1" hangingPunct="1"/>
            <a:r>
              <a:rPr lang="en-US" sz="2400" dirty="0" smtClean="0"/>
              <a:t>The incidence of antimicrobial resistance among health care–associated pathogens has been steadily increasing over the past 2–3 decades.</a:t>
            </a:r>
          </a:p>
          <a:p>
            <a:pPr eaLnBrk="1" hangingPunct="1"/>
            <a:r>
              <a:rPr lang="en-US" sz="2400" dirty="0" smtClean="0"/>
              <a:t>Development of new antimicrobial agents, however, has decreased.</a:t>
            </a:r>
          </a:p>
        </p:txBody>
      </p:sp>
      <p:pic>
        <p:nvPicPr>
          <p:cNvPr id="11268" name="Picture 6" descr="Strains_spread_rapidly"/>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572000" y="1490663"/>
            <a:ext cx="3581400" cy="2295525"/>
          </a:xfrm>
        </p:spPr>
      </p:pic>
      <p:sp>
        <p:nvSpPr>
          <p:cNvPr id="11269" name="Text Box 7"/>
          <p:cNvSpPr txBox="1">
            <a:spLocks noChangeArrowheads="1"/>
          </p:cNvSpPr>
          <p:nvPr/>
        </p:nvSpPr>
        <p:spPr bwMode="auto">
          <a:xfrm>
            <a:off x="609600" y="5791200"/>
            <a:ext cx="4191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400" b="1">
                <a:solidFill>
                  <a:srgbClr val="FF0000"/>
                </a:solidFill>
              </a:rPr>
              <a:t>IDSA white paper: Bad bugs, no drugs. July 2004.</a:t>
            </a:r>
          </a:p>
        </p:txBody>
      </p:sp>
      <p:pic>
        <p:nvPicPr>
          <p:cNvPr id="11270" name="Picture 9" descr="Chart"/>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4648200" y="4038600"/>
            <a:ext cx="4038600" cy="2132013"/>
          </a:xfrm>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fade">
                                      <p:cBhvr>
                                        <p:cTn id="14" dur="1000"/>
                                        <p:tgtEl>
                                          <p:spTgt spid="11267">
                                            <p:txEl>
                                              <p:pRg st="1" end="1"/>
                                            </p:txEl>
                                          </p:spTgt>
                                        </p:tgtEl>
                                      </p:cBhvr>
                                    </p:animEffect>
                                    <p:anim calcmode="lin" valueType="num">
                                      <p:cBhvr>
                                        <p:cTn id="15"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000" smtClean="0"/>
              <a:t>Impact of Antimicrobial Resistance</a:t>
            </a:r>
          </a:p>
        </p:txBody>
      </p:sp>
      <p:sp>
        <p:nvSpPr>
          <p:cNvPr id="12291" name="Rectangle 3"/>
          <p:cNvSpPr>
            <a:spLocks noGrp="1" noChangeArrowheads="1"/>
          </p:cNvSpPr>
          <p:nvPr>
            <p:ph type="body" idx="1"/>
          </p:nvPr>
        </p:nvSpPr>
        <p:spPr>
          <a:xfrm>
            <a:off x="490538" y="1820863"/>
            <a:ext cx="8229600" cy="4114800"/>
          </a:xfrm>
        </p:spPr>
        <p:txBody>
          <a:bodyPr/>
          <a:lstStyle/>
          <a:p>
            <a:pPr eaLnBrk="1" hangingPunct="1">
              <a:spcBef>
                <a:spcPct val="0"/>
              </a:spcBef>
            </a:pPr>
            <a:r>
              <a:rPr lang="en-US" sz="3200" dirty="0" smtClean="0"/>
              <a:t>Antimicrobial-resistant infections have been associated with increased medical costs ($18,588–$29,069), excess hospital stay (6.4–12.7 days), and increased mortality (attributable mortality 6.5%) for infected patients. The excess mortality results in societal costs of $10.7–$15 million.</a:t>
            </a:r>
            <a:r>
              <a:rPr lang="en-US" sz="3200" baseline="30000" dirty="0" smtClean="0"/>
              <a:t>1</a:t>
            </a:r>
            <a:endParaRPr lang="en-US" sz="3200" dirty="0" smtClean="0"/>
          </a:p>
        </p:txBody>
      </p:sp>
      <p:sp>
        <p:nvSpPr>
          <p:cNvPr id="12292" name="Rectangle 4"/>
          <p:cNvSpPr>
            <a:spLocks noChangeArrowheads="1"/>
          </p:cNvSpPr>
          <p:nvPr/>
        </p:nvSpPr>
        <p:spPr bwMode="auto">
          <a:xfrm>
            <a:off x="457200" y="5935663"/>
            <a:ext cx="83820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8600" indent="-228600">
              <a:lnSpc>
                <a:spcPct val="80000"/>
              </a:lnSpc>
              <a:spcBef>
                <a:spcPct val="20000"/>
              </a:spcBef>
              <a:buClr>
                <a:schemeClr val="accent1"/>
              </a:buClr>
            </a:pPr>
            <a:r>
              <a:rPr lang="en-US" sz="1600" b="1" baseline="30000">
                <a:solidFill>
                  <a:srgbClr val="FF0000"/>
                </a:solidFill>
              </a:rPr>
              <a:t>1</a:t>
            </a:r>
            <a:r>
              <a:rPr lang="en-US" sz="1600" b="1">
                <a:solidFill>
                  <a:srgbClr val="FF0000"/>
                </a:solidFill>
              </a:rPr>
              <a:t>Roberts, R.R., B. Hota, I. Ahmad, et al. </a:t>
            </a:r>
            <a:r>
              <a:rPr lang="en-US" sz="1600" b="1" i="1">
                <a:solidFill>
                  <a:srgbClr val="FF0000"/>
                </a:solidFill>
              </a:rPr>
              <a:t>Clinical Infectious Diseases</a:t>
            </a:r>
            <a:r>
              <a:rPr lang="en-US" sz="1600" b="1">
                <a:solidFill>
                  <a:srgbClr val="FF0000"/>
                </a:solidFill>
              </a:rPr>
              <a:t> (2009) 49: 1175-84.</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Grp="1" noChangeArrowheads="1"/>
          </p:cNvSpPr>
          <p:nvPr>
            <p:ph type="title"/>
          </p:nvPr>
        </p:nvSpPr>
        <p:spPr>
          <a:xfrm>
            <a:off x="336550" y="609600"/>
            <a:ext cx="8610600" cy="1143000"/>
          </a:xfrm>
        </p:spPr>
        <p:txBody>
          <a:bodyPr/>
          <a:lstStyle/>
          <a:p>
            <a:pPr eaLnBrk="1" hangingPunct="1"/>
            <a:r>
              <a:rPr lang="en-US" sz="3600" smtClean="0"/>
              <a:t>Why is Antimicrobial Resistance Associated with Adverse Outcomes?</a:t>
            </a:r>
          </a:p>
        </p:txBody>
      </p:sp>
      <p:sp>
        <p:nvSpPr>
          <p:cNvPr id="14339" name="Rectangle 3"/>
          <p:cNvSpPr>
            <a:spLocks noGrp="1" noChangeArrowheads="1"/>
          </p:cNvSpPr>
          <p:nvPr>
            <p:ph type="body" idx="1"/>
          </p:nvPr>
        </p:nvSpPr>
        <p:spPr/>
        <p:txBody>
          <a:bodyPr lIns="54864" tIns="91440"/>
          <a:lstStyle/>
          <a:p>
            <a:pPr marL="438150" indent="-319088" eaLnBrk="1" hangingPunct="1">
              <a:spcBef>
                <a:spcPct val="0"/>
              </a:spcBef>
            </a:pPr>
            <a:r>
              <a:rPr lang="en-US" sz="2600" dirty="0" smtClean="0"/>
              <a:t>Delays in initiating effective therapy. </a:t>
            </a:r>
          </a:p>
          <a:p>
            <a:pPr marL="438150" indent="-319088" eaLnBrk="1" hangingPunct="1">
              <a:spcBef>
                <a:spcPct val="0"/>
              </a:spcBef>
            </a:pPr>
            <a:r>
              <a:rPr lang="en-US" sz="2600" dirty="0" smtClean="0"/>
              <a:t>Less effective and/or more toxic antimicrobial therapy.</a:t>
            </a:r>
          </a:p>
          <a:p>
            <a:pPr marL="438150" indent="-319088" eaLnBrk="1" hangingPunct="1">
              <a:spcBef>
                <a:spcPct val="0"/>
              </a:spcBef>
            </a:pPr>
            <a:r>
              <a:rPr lang="en-US" sz="2600" dirty="0" smtClean="0"/>
              <a:t>Severity of underlying disease.</a:t>
            </a:r>
          </a:p>
          <a:p>
            <a:pPr marL="438150" indent="-319088" eaLnBrk="1" hangingPunct="1">
              <a:spcBef>
                <a:spcPct val="0"/>
              </a:spcBef>
            </a:pPr>
            <a:endParaRPr lang="en-US" sz="2600" dirty="0" smtClean="0"/>
          </a:p>
          <a:p>
            <a:pPr marL="438150" indent="-319088" eaLnBrk="1" hangingPunct="1">
              <a:spcBef>
                <a:spcPct val="0"/>
              </a:spcBef>
            </a:pPr>
            <a:r>
              <a:rPr lang="en-US" sz="2600" dirty="0" smtClean="0"/>
              <a:t>It is probably </a:t>
            </a:r>
            <a:r>
              <a:rPr lang="en-US" sz="2600" u="sng" dirty="0" smtClean="0"/>
              <a:t>not</a:t>
            </a:r>
            <a:r>
              <a:rPr lang="en-US" sz="2600" dirty="0" smtClean="0"/>
              <a:t> due to increased virulence.</a:t>
            </a:r>
          </a:p>
          <a:p>
            <a:pPr marL="730250" lvl="1" indent="-273050" eaLnBrk="1" hangingPunct="1">
              <a:spcBef>
                <a:spcPct val="0"/>
              </a:spcBef>
            </a:pPr>
            <a:r>
              <a:rPr lang="en-US" sz="2200" dirty="0" smtClean="0"/>
              <a:t>Resistant strains have generally not been shown to be more virulent than susceptible strains of the same bacteria. </a:t>
            </a:r>
          </a:p>
          <a:p>
            <a:pPr marL="730250" lvl="1" indent="-273050" eaLnBrk="1" hangingPunct="1">
              <a:spcBef>
                <a:spcPct val="0"/>
              </a:spcBef>
            </a:pPr>
            <a:r>
              <a:rPr lang="en-US" sz="2200" dirty="0" smtClean="0"/>
              <a:t>Community-associated MRSA may be a notable exception.</a:t>
            </a:r>
          </a:p>
          <a:p>
            <a:pPr marL="438150" indent="-319088" eaLnBrk="1" hangingPunct="1">
              <a:spcBef>
                <a:spcPct val="0"/>
              </a:spcBef>
            </a:pPr>
            <a:endParaRPr lang="en-US" sz="2200" dirty="0" smtClean="0"/>
          </a:p>
          <a:p>
            <a:pPr marL="438150" indent="-319088" eaLnBrk="1" hangingPunct="1">
              <a:spcBef>
                <a:spcPct val="0"/>
              </a:spcBef>
            </a:pPr>
            <a:endParaRPr lang="en-US" sz="2400" dirty="0" smtClean="0"/>
          </a:p>
          <a:p>
            <a:pPr marL="438150" indent="-319088" eaLnBrk="1" hangingPunct="1">
              <a:spcBef>
                <a:spcPct val="0"/>
              </a:spcBef>
            </a:pPr>
            <a:endParaRPr lang="en-US" sz="2400" dirty="0" smtClean="0"/>
          </a:p>
          <a:p>
            <a:pPr marL="438150" indent="-319088" eaLnBrk="1" hangingPunct="1">
              <a:spcBef>
                <a:spcPct val="0"/>
              </a:spcBef>
            </a:pPr>
            <a:endParaRPr lang="en-US" dirty="0" smtClean="0"/>
          </a:p>
        </p:txBody>
      </p:sp>
      <p:sp>
        <p:nvSpPr>
          <p:cNvPr id="4" name="Slide Number Placeholder 3"/>
          <p:cNvSpPr txBox="1">
            <a:spLocks noGrp="1"/>
          </p:cNvSpPr>
          <p:nvPr/>
        </p:nvSpPr>
        <p:spPr>
          <a:xfrm>
            <a:off x="8204200" y="6477000"/>
            <a:ext cx="733425" cy="274638"/>
          </a:xfrm>
          <a:prstGeom prst="rect">
            <a:avLst/>
          </a:prstGeom>
          <a:noFill/>
        </p:spPr>
        <p:txBody>
          <a:bodyPr bIns="0" anchor="b"/>
          <a:lstStyle/>
          <a:p>
            <a:pPr algn="r">
              <a:defRPr/>
            </a:pPr>
            <a:fld id="{2C2848B2-7AFC-4E22-9B73-28F449D1C744}" type="slidenum">
              <a:rPr lang="en-US" sz="1200">
                <a:solidFill>
                  <a:schemeClr val="tx1">
                    <a:tint val="95000"/>
                  </a:schemeClr>
                </a:solidFill>
              </a:rPr>
              <a:pPr algn="r">
                <a:defRPr/>
              </a:pPr>
              <a:t>9</a:t>
            </a:fld>
            <a:endParaRPr lang="en-US" sz="1200">
              <a:solidFill>
                <a:schemeClr val="tx1">
                  <a:tint val="95000"/>
                </a:schemeClr>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xEl>
                                              <p:pRg st="4" end="4"/>
                                            </p:txEl>
                                          </p:spTgt>
                                        </p:tgtEl>
                                        <p:attrNameLst>
                                          <p:attrName>style.visibility</p:attrName>
                                        </p:attrNameLst>
                                      </p:cBhvr>
                                      <p:to>
                                        <p:strVal val="visible"/>
                                      </p:to>
                                    </p:set>
                                    <p:anim calcmode="lin" valueType="num">
                                      <p:cBhvr additive="base">
                                        <p:cTn id="25"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339">
                                            <p:txEl>
                                              <p:pRg st="5" end="5"/>
                                            </p:txEl>
                                          </p:spTgt>
                                        </p:tgtEl>
                                        <p:attrNameLst>
                                          <p:attrName>style.visibility</p:attrName>
                                        </p:attrNameLst>
                                      </p:cBhvr>
                                      <p:to>
                                        <p:strVal val="visible"/>
                                      </p:to>
                                    </p:set>
                                    <p:anim calcmode="lin" valueType="num">
                                      <p:cBhvr additive="base">
                                        <p:cTn id="29"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4339">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4339">
                                            <p:txEl>
                                              <p:pRg st="6" end="6"/>
                                            </p:txEl>
                                          </p:spTgt>
                                        </p:tgtEl>
                                        <p:attrNameLst>
                                          <p:attrName>style.visibility</p:attrName>
                                        </p:attrNameLst>
                                      </p:cBhvr>
                                      <p:to>
                                        <p:strVal val="visible"/>
                                      </p:to>
                                    </p:set>
                                    <p:anim calcmode="lin" valueType="num">
                                      <p:cBhvr additive="base">
                                        <p:cTn id="33" dur="5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43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theme/theme1.xml><?xml version="1.0" encoding="utf-8"?>
<a:theme xmlns:a="http://schemas.openxmlformats.org/drawingml/2006/main" name="Certificate">
  <a:themeElements>
    <a:clrScheme name="Certificate 2">
      <a:dk1>
        <a:srgbClr val="000000"/>
      </a:dk1>
      <a:lt1>
        <a:srgbClr val="FFFFFF"/>
      </a:lt1>
      <a:dk2>
        <a:srgbClr val="000000"/>
      </a:dk2>
      <a:lt2>
        <a:srgbClr val="969696"/>
      </a:lt2>
      <a:accent1>
        <a:srgbClr val="FF3399"/>
      </a:accent1>
      <a:accent2>
        <a:srgbClr val="3333CC"/>
      </a:accent2>
      <a:accent3>
        <a:srgbClr val="FFFFFF"/>
      </a:accent3>
      <a:accent4>
        <a:srgbClr val="000000"/>
      </a:accent4>
      <a:accent5>
        <a:srgbClr val="FFADCA"/>
      </a:accent5>
      <a:accent6>
        <a:srgbClr val="2D2DB9"/>
      </a:accent6>
      <a:hlink>
        <a:srgbClr val="FFCC00"/>
      </a:hlink>
      <a:folHlink>
        <a:srgbClr val="B2B2B2"/>
      </a:folHlink>
    </a:clrScheme>
    <a:fontScheme name="Certificat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ertificate 1">
        <a:dk1>
          <a:srgbClr val="000000"/>
        </a:dk1>
        <a:lt1>
          <a:srgbClr val="FFFFCC"/>
        </a:lt1>
        <a:dk2>
          <a:srgbClr val="333300"/>
        </a:dk2>
        <a:lt2>
          <a:srgbClr val="808000"/>
        </a:lt2>
        <a:accent1>
          <a:srgbClr val="339933"/>
        </a:accent1>
        <a:accent2>
          <a:srgbClr val="A50021"/>
        </a:accent2>
        <a:accent3>
          <a:srgbClr val="FFFFE2"/>
        </a:accent3>
        <a:accent4>
          <a:srgbClr val="000000"/>
        </a:accent4>
        <a:accent5>
          <a:srgbClr val="ADCAAD"/>
        </a:accent5>
        <a:accent6>
          <a:srgbClr val="95001D"/>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Certificate 2">
        <a:dk1>
          <a:srgbClr val="000000"/>
        </a:dk1>
        <a:lt1>
          <a:srgbClr val="FFFFFF"/>
        </a:lt1>
        <a:dk2>
          <a:srgbClr val="000000"/>
        </a:dk2>
        <a:lt2>
          <a:srgbClr val="969696"/>
        </a:lt2>
        <a:accent1>
          <a:srgbClr val="FF3399"/>
        </a:accent1>
        <a:accent2>
          <a:srgbClr val="3333CC"/>
        </a:accent2>
        <a:accent3>
          <a:srgbClr val="FFFFFF"/>
        </a:accent3>
        <a:accent4>
          <a:srgbClr val="000000"/>
        </a:accent4>
        <a:accent5>
          <a:srgbClr val="FFADCA"/>
        </a:accent5>
        <a:accent6>
          <a:srgbClr val="2D2DB9"/>
        </a:accent6>
        <a:hlink>
          <a:srgbClr val="FFCC00"/>
        </a:hlink>
        <a:folHlink>
          <a:srgbClr val="B2B2B2"/>
        </a:folHlink>
      </a:clrScheme>
      <a:clrMap bg1="lt1" tx1="dk1" bg2="lt2" tx2="dk2" accent1="accent1" accent2="accent2" accent3="accent3" accent4="accent4" accent5="accent5" accent6="accent6" hlink="hlink" folHlink="folHlink"/>
    </a:extraClrScheme>
    <a:extraClrScheme>
      <a:clrScheme name="Certificate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DDDDDD"/>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Certificate</Template>
  <TotalTime>8141</TotalTime>
  <Words>2322</Words>
  <Application>Microsoft Office PowerPoint</Application>
  <PresentationFormat>On-screen Show (4:3)</PresentationFormat>
  <Paragraphs>313</Paragraphs>
  <Slides>27</Slides>
  <Notes>18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Certificate</vt:lpstr>
      <vt:lpstr>Judicious Antibiotic Use in Developing Countries </vt:lpstr>
      <vt:lpstr>Learning Objectives</vt:lpstr>
      <vt:lpstr>Learning Objectives</vt:lpstr>
      <vt:lpstr>Introduction</vt:lpstr>
      <vt:lpstr>IDSA Examples of Inappropriate Use of Antimicrobial Agents</vt:lpstr>
      <vt:lpstr>Examples of Inappropriate Use of Antimicrobial Agents</vt:lpstr>
      <vt:lpstr>Antimicrobial Resistance</vt:lpstr>
      <vt:lpstr>Impact of Antimicrobial Resistance</vt:lpstr>
      <vt:lpstr>Why is Antimicrobial Resistance Associated with Adverse Outcomes?</vt:lpstr>
      <vt:lpstr>Antimicrobial Stewardship</vt:lpstr>
      <vt:lpstr>Improving antibiotic use is a public health imperative</vt:lpstr>
      <vt:lpstr>Urinary Tract Infections</vt:lpstr>
      <vt:lpstr>Urinary Tract Infections</vt:lpstr>
      <vt:lpstr>Sexually Transmitted Diseases</vt:lpstr>
      <vt:lpstr>Sexually Transmitted Diseases</vt:lpstr>
      <vt:lpstr>Sexually Transmitted Diseases</vt:lpstr>
      <vt:lpstr>Sexually Transmitted Diseases</vt:lpstr>
      <vt:lpstr>Sexually Transmitted Diseases</vt:lpstr>
      <vt:lpstr>Sexually Transmitted Diseases</vt:lpstr>
      <vt:lpstr>Upper Respiratory Tract Infections</vt:lpstr>
      <vt:lpstr>Upper Respiratory Tract Infections</vt:lpstr>
      <vt:lpstr>Upper Respiratory Tract Infections</vt:lpstr>
      <vt:lpstr>Upper Respiratory Tract Infections</vt:lpstr>
      <vt:lpstr>Lower Respiratory Tract Infections</vt:lpstr>
      <vt:lpstr>Lower Respiratory Tract Infections</vt:lpstr>
      <vt:lpstr>Skin or Soft Tissue Infections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Name] Certificate of Excellence</dc:title>
  <dc:creator>Ronald A. Herman</dc:creator>
  <cp:lastModifiedBy>Ronald A. Herman</cp:lastModifiedBy>
  <cp:revision>375</cp:revision>
  <cp:lastPrinted>2012-11-08T02:36:56Z</cp:lastPrinted>
  <dcterms:created xsi:type="dcterms:W3CDTF">2003-03-22T22:41:31Z</dcterms:created>
  <dcterms:modified xsi:type="dcterms:W3CDTF">2012-11-08T02:37:28Z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ies>
</file>