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57" r:id="rId4"/>
    <p:sldId id="260" r:id="rId5"/>
    <p:sldId id="261" r:id="rId6"/>
    <p:sldId id="262" r:id="rId7"/>
    <p:sldId id="263" r:id="rId8"/>
    <p:sldId id="258" r:id="rId9"/>
    <p:sldId id="264" r:id="rId10"/>
    <p:sldId id="265" r:id="rId11"/>
    <p:sldId id="272" r:id="rId12"/>
    <p:sldId id="266" r:id="rId13"/>
    <p:sldId id="267" r:id="rId14"/>
    <p:sldId id="268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71" autoAdjust="0"/>
  </p:normalViewPr>
  <p:slideViewPr>
    <p:cSldViewPr>
      <p:cViewPr>
        <p:scale>
          <a:sx n="69" d="100"/>
          <a:sy n="69" d="100"/>
        </p:scale>
        <p:origin x="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27B89-B074-4746-8F27-51B4081FED78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30964EA0-8A80-4E19-B52C-AD18C2307351}">
      <dgm:prSet phldrT="[Text]" custT="1"/>
      <dgm:spPr/>
      <dgm:t>
        <a:bodyPr anchor="b"/>
        <a:lstStyle/>
        <a:p>
          <a:r>
            <a:rPr lang="en-US" sz="2000" dirty="0" smtClean="0">
              <a:solidFill>
                <a:schemeClr val="tx1"/>
              </a:solidFill>
            </a:rPr>
            <a:t>Rehab</a:t>
          </a:r>
        </a:p>
        <a:p>
          <a:endParaRPr lang="en-US" sz="2500" dirty="0"/>
        </a:p>
      </dgm:t>
    </dgm:pt>
    <dgm:pt modelId="{1C5308AA-274F-4528-8DFB-82E745C19070}" type="parTrans" cxnId="{92B2C257-8696-4CF9-8193-CA788B4F33DF}">
      <dgm:prSet/>
      <dgm:spPr/>
      <dgm:t>
        <a:bodyPr/>
        <a:lstStyle/>
        <a:p>
          <a:endParaRPr lang="en-US"/>
        </a:p>
      </dgm:t>
    </dgm:pt>
    <dgm:pt modelId="{927B3567-68D1-47CB-82F2-FDAA09E1DFD0}" type="sibTrans" cxnId="{92B2C257-8696-4CF9-8193-CA788B4F33DF}">
      <dgm:prSet/>
      <dgm:spPr/>
      <dgm:t>
        <a:bodyPr/>
        <a:lstStyle/>
        <a:p>
          <a:endParaRPr lang="en-US"/>
        </a:p>
      </dgm:t>
    </dgm:pt>
    <dgm:pt modelId="{E873210D-2AD6-4C49-BDB6-268E6DA0F7F9}">
      <dgm:prSet phldrT="[Text]"/>
      <dgm:spPr/>
      <dgm:t>
        <a:bodyPr/>
        <a:lstStyle/>
        <a:p>
          <a:r>
            <a:rPr lang="en-US" dirty="0" smtClean="0"/>
            <a:t>Early Detection and Treatment</a:t>
          </a:r>
          <a:endParaRPr lang="en-US" dirty="0"/>
        </a:p>
      </dgm:t>
    </dgm:pt>
    <dgm:pt modelId="{D433B209-9E5A-4EEA-AA35-640F9FE25B63}" type="parTrans" cxnId="{C7443964-134A-48C1-AF43-6F77E6D62D04}">
      <dgm:prSet/>
      <dgm:spPr/>
      <dgm:t>
        <a:bodyPr/>
        <a:lstStyle/>
        <a:p>
          <a:endParaRPr lang="en-US"/>
        </a:p>
      </dgm:t>
    </dgm:pt>
    <dgm:pt modelId="{E3A5A716-CED8-42AE-A571-83A3A866E2ED}" type="sibTrans" cxnId="{C7443964-134A-48C1-AF43-6F77E6D62D04}">
      <dgm:prSet/>
      <dgm:spPr/>
      <dgm:t>
        <a:bodyPr/>
        <a:lstStyle/>
        <a:p>
          <a:endParaRPr lang="en-US"/>
        </a:p>
      </dgm:t>
    </dgm:pt>
    <dgm:pt modelId="{9913148C-C3D0-4784-95AC-8BB873DAE20F}">
      <dgm:prSet phldrT="[Text]" custT="1"/>
      <dgm:spPr/>
      <dgm:t>
        <a:bodyPr/>
        <a:lstStyle/>
        <a:p>
          <a:r>
            <a:rPr lang="en-US" sz="2400" dirty="0" smtClean="0"/>
            <a:t>Health promotion and Disease Prevention</a:t>
          </a:r>
          <a:endParaRPr lang="en-US" sz="2400" dirty="0"/>
        </a:p>
      </dgm:t>
    </dgm:pt>
    <dgm:pt modelId="{7DBC823C-3A32-48EF-99E9-E7EBA3156315}" type="parTrans" cxnId="{451AE908-D0B6-457B-AB4F-B339F23DF52A}">
      <dgm:prSet/>
      <dgm:spPr/>
      <dgm:t>
        <a:bodyPr/>
        <a:lstStyle/>
        <a:p>
          <a:endParaRPr lang="en-US"/>
        </a:p>
      </dgm:t>
    </dgm:pt>
    <dgm:pt modelId="{A00BB35A-30C0-45DB-BD3B-DFDF31D2A8E5}" type="sibTrans" cxnId="{451AE908-D0B6-457B-AB4F-B339F23DF52A}">
      <dgm:prSet/>
      <dgm:spPr/>
      <dgm:t>
        <a:bodyPr/>
        <a:lstStyle/>
        <a:p>
          <a:endParaRPr lang="en-US"/>
        </a:p>
      </dgm:t>
    </dgm:pt>
    <dgm:pt modelId="{87744875-1AF3-4437-861A-C69CF63A6789}" type="pres">
      <dgm:prSet presAssocID="{8FA27B89-B074-4746-8F27-51B4081FED78}" presName="Name0" presStyleCnt="0">
        <dgm:presLayoutVars>
          <dgm:dir/>
          <dgm:animLvl val="lvl"/>
          <dgm:resizeHandles val="exact"/>
        </dgm:presLayoutVars>
      </dgm:prSet>
      <dgm:spPr/>
    </dgm:pt>
    <dgm:pt modelId="{B9B77990-D5B4-4E7C-A4D5-F3448A1840B8}" type="pres">
      <dgm:prSet presAssocID="{30964EA0-8A80-4E19-B52C-AD18C2307351}" presName="Name8" presStyleCnt="0"/>
      <dgm:spPr/>
    </dgm:pt>
    <dgm:pt modelId="{47F9E9B2-E0D5-424C-B8D8-6F11A30A0B27}" type="pres">
      <dgm:prSet presAssocID="{30964EA0-8A80-4E19-B52C-AD18C2307351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F07DE-FE8E-45C8-9121-D04B11F375FA}" type="pres">
      <dgm:prSet presAssocID="{30964EA0-8A80-4E19-B52C-AD18C230735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09C757-D67F-4F1B-8F52-78CEE5EBFCBE}" type="pres">
      <dgm:prSet presAssocID="{E873210D-2AD6-4C49-BDB6-268E6DA0F7F9}" presName="Name8" presStyleCnt="0"/>
      <dgm:spPr/>
    </dgm:pt>
    <dgm:pt modelId="{1EFEFDD6-373F-4DFC-9E18-C083785CCA9C}" type="pres">
      <dgm:prSet presAssocID="{E873210D-2AD6-4C49-BDB6-268E6DA0F7F9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D6DA3B-935B-4DDC-B33E-AB9AFADF9581}" type="pres">
      <dgm:prSet presAssocID="{E873210D-2AD6-4C49-BDB6-268E6DA0F7F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678A36-7D0D-48DA-B033-17287821C1DA}" type="pres">
      <dgm:prSet presAssocID="{9913148C-C3D0-4784-95AC-8BB873DAE20F}" presName="Name8" presStyleCnt="0"/>
      <dgm:spPr/>
    </dgm:pt>
    <dgm:pt modelId="{7CC19092-F467-456F-98F9-5864C6213A28}" type="pres">
      <dgm:prSet presAssocID="{9913148C-C3D0-4784-95AC-8BB873DAE20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0C885B-7A2D-4959-9A7D-9333B89EBFC9}" type="pres">
      <dgm:prSet presAssocID="{9913148C-C3D0-4784-95AC-8BB873DAE20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7A9DEFE-03F5-4E27-B810-8F5DDE8B23A3}" type="presOf" srcId="{8FA27B89-B074-4746-8F27-51B4081FED78}" destId="{87744875-1AF3-4437-861A-C69CF63A6789}" srcOrd="0" destOrd="0" presId="urn:microsoft.com/office/officeart/2005/8/layout/pyramid1"/>
    <dgm:cxn modelId="{8005A9FB-7F89-4F68-9A63-DC991320C1E4}" type="presOf" srcId="{30964EA0-8A80-4E19-B52C-AD18C2307351}" destId="{47F9E9B2-E0D5-424C-B8D8-6F11A30A0B27}" srcOrd="0" destOrd="0" presId="urn:microsoft.com/office/officeart/2005/8/layout/pyramid1"/>
    <dgm:cxn modelId="{451AE908-D0B6-457B-AB4F-B339F23DF52A}" srcId="{8FA27B89-B074-4746-8F27-51B4081FED78}" destId="{9913148C-C3D0-4784-95AC-8BB873DAE20F}" srcOrd="2" destOrd="0" parTransId="{7DBC823C-3A32-48EF-99E9-E7EBA3156315}" sibTransId="{A00BB35A-30C0-45DB-BD3B-DFDF31D2A8E5}"/>
    <dgm:cxn modelId="{D6BC6658-4885-4C0F-9BD9-7F261E7F7AE3}" type="presOf" srcId="{9913148C-C3D0-4784-95AC-8BB873DAE20F}" destId="{F70C885B-7A2D-4959-9A7D-9333B89EBFC9}" srcOrd="1" destOrd="0" presId="urn:microsoft.com/office/officeart/2005/8/layout/pyramid1"/>
    <dgm:cxn modelId="{C7443964-134A-48C1-AF43-6F77E6D62D04}" srcId="{8FA27B89-B074-4746-8F27-51B4081FED78}" destId="{E873210D-2AD6-4C49-BDB6-268E6DA0F7F9}" srcOrd="1" destOrd="0" parTransId="{D433B209-9E5A-4EEA-AA35-640F9FE25B63}" sibTransId="{E3A5A716-CED8-42AE-A571-83A3A866E2ED}"/>
    <dgm:cxn modelId="{92B2C257-8696-4CF9-8193-CA788B4F33DF}" srcId="{8FA27B89-B074-4746-8F27-51B4081FED78}" destId="{30964EA0-8A80-4E19-B52C-AD18C2307351}" srcOrd="0" destOrd="0" parTransId="{1C5308AA-274F-4528-8DFB-82E745C19070}" sibTransId="{927B3567-68D1-47CB-82F2-FDAA09E1DFD0}"/>
    <dgm:cxn modelId="{B0764BF9-6544-4EBA-9344-1C6BCA0525DF}" type="presOf" srcId="{9913148C-C3D0-4784-95AC-8BB873DAE20F}" destId="{7CC19092-F467-456F-98F9-5864C6213A28}" srcOrd="0" destOrd="0" presId="urn:microsoft.com/office/officeart/2005/8/layout/pyramid1"/>
    <dgm:cxn modelId="{4C05A9B3-F082-4F3F-82D9-4D03ED680901}" type="presOf" srcId="{E873210D-2AD6-4C49-BDB6-268E6DA0F7F9}" destId="{1EFEFDD6-373F-4DFC-9E18-C083785CCA9C}" srcOrd="0" destOrd="0" presId="urn:microsoft.com/office/officeart/2005/8/layout/pyramid1"/>
    <dgm:cxn modelId="{D6423A43-02E3-4C97-BBE5-F0A38E88B812}" type="presOf" srcId="{E873210D-2AD6-4C49-BDB6-268E6DA0F7F9}" destId="{DED6DA3B-935B-4DDC-B33E-AB9AFADF9581}" srcOrd="1" destOrd="0" presId="urn:microsoft.com/office/officeart/2005/8/layout/pyramid1"/>
    <dgm:cxn modelId="{F976FB8B-D3D7-4009-9A79-7AB124E4C1F4}" type="presOf" srcId="{30964EA0-8A80-4E19-B52C-AD18C2307351}" destId="{E31F07DE-FE8E-45C8-9121-D04B11F375FA}" srcOrd="1" destOrd="0" presId="urn:microsoft.com/office/officeart/2005/8/layout/pyramid1"/>
    <dgm:cxn modelId="{40434619-B0DE-400E-8A5D-312EB11C2888}" type="presParOf" srcId="{87744875-1AF3-4437-861A-C69CF63A6789}" destId="{B9B77990-D5B4-4E7C-A4D5-F3448A1840B8}" srcOrd="0" destOrd="0" presId="urn:microsoft.com/office/officeart/2005/8/layout/pyramid1"/>
    <dgm:cxn modelId="{067DBAB3-73BD-4982-B200-57636ECAAB12}" type="presParOf" srcId="{B9B77990-D5B4-4E7C-A4D5-F3448A1840B8}" destId="{47F9E9B2-E0D5-424C-B8D8-6F11A30A0B27}" srcOrd="0" destOrd="0" presId="urn:microsoft.com/office/officeart/2005/8/layout/pyramid1"/>
    <dgm:cxn modelId="{1A5DD02A-96CE-4CD7-B430-EB6A30A343FB}" type="presParOf" srcId="{B9B77990-D5B4-4E7C-A4D5-F3448A1840B8}" destId="{E31F07DE-FE8E-45C8-9121-D04B11F375FA}" srcOrd="1" destOrd="0" presId="urn:microsoft.com/office/officeart/2005/8/layout/pyramid1"/>
    <dgm:cxn modelId="{872869A2-5A34-48BE-AA23-7F112CE5BB70}" type="presParOf" srcId="{87744875-1AF3-4437-861A-C69CF63A6789}" destId="{7A09C757-D67F-4F1B-8F52-78CEE5EBFCBE}" srcOrd="1" destOrd="0" presId="urn:microsoft.com/office/officeart/2005/8/layout/pyramid1"/>
    <dgm:cxn modelId="{6E867757-01C4-4698-815B-929C45A8A0E8}" type="presParOf" srcId="{7A09C757-D67F-4F1B-8F52-78CEE5EBFCBE}" destId="{1EFEFDD6-373F-4DFC-9E18-C083785CCA9C}" srcOrd="0" destOrd="0" presId="urn:microsoft.com/office/officeart/2005/8/layout/pyramid1"/>
    <dgm:cxn modelId="{47C6F55A-8C69-4B12-8F00-CBCE1DC4A8B4}" type="presParOf" srcId="{7A09C757-D67F-4F1B-8F52-78CEE5EBFCBE}" destId="{DED6DA3B-935B-4DDC-B33E-AB9AFADF9581}" srcOrd="1" destOrd="0" presId="urn:microsoft.com/office/officeart/2005/8/layout/pyramid1"/>
    <dgm:cxn modelId="{DDA955D1-FFD6-434E-9BB1-DC9C5BA2076C}" type="presParOf" srcId="{87744875-1AF3-4437-861A-C69CF63A6789}" destId="{80678A36-7D0D-48DA-B033-17287821C1DA}" srcOrd="2" destOrd="0" presId="urn:microsoft.com/office/officeart/2005/8/layout/pyramid1"/>
    <dgm:cxn modelId="{5124E551-0BB4-443F-A013-1050366326CD}" type="presParOf" srcId="{80678A36-7D0D-48DA-B033-17287821C1DA}" destId="{7CC19092-F467-456F-98F9-5864C6213A28}" srcOrd="0" destOrd="0" presId="urn:microsoft.com/office/officeart/2005/8/layout/pyramid1"/>
    <dgm:cxn modelId="{7D54FA1A-DFF9-46BF-949F-D70817126B78}" type="presParOf" srcId="{80678A36-7D0D-48DA-B033-17287821C1DA}" destId="{F70C885B-7A2D-4959-9A7D-9333B89EBFC9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0A9D963-C869-427D-8A04-04FB2480364F}" type="doc">
      <dgm:prSet loTypeId="urn:microsoft.com/office/officeart/2005/8/layout/pyramid3" loCatId="pyramid" qsTypeId="urn:microsoft.com/office/officeart/2005/8/quickstyle/simple1" qsCatId="simple" csTypeId="urn:microsoft.com/office/officeart/2005/8/colors/colorful1" csCatId="colorful" phldr="1"/>
      <dgm:spPr/>
    </dgm:pt>
    <dgm:pt modelId="{2BABE8BF-DFC3-4BF5-ADE5-D0E8C7AFD158}">
      <dgm:prSet phldrT="[Text]" custT="1"/>
      <dgm:spPr/>
      <dgm:t>
        <a:bodyPr/>
        <a:lstStyle/>
        <a:p>
          <a:r>
            <a:rPr lang="en-US" sz="4800" dirty="0" smtClean="0"/>
            <a:t>Rehab</a:t>
          </a:r>
          <a:endParaRPr lang="en-US" sz="4800" dirty="0"/>
        </a:p>
      </dgm:t>
    </dgm:pt>
    <dgm:pt modelId="{53ED5F0D-67EF-49B8-8960-A4815D50D2B1}" type="parTrans" cxnId="{B22F5E8C-3E38-4E75-9DC8-C264FBA45280}">
      <dgm:prSet/>
      <dgm:spPr/>
      <dgm:t>
        <a:bodyPr/>
        <a:lstStyle/>
        <a:p>
          <a:endParaRPr lang="en-US"/>
        </a:p>
      </dgm:t>
    </dgm:pt>
    <dgm:pt modelId="{164B03A7-DA7E-4E59-9705-AA9F3FE5ABD3}" type="sibTrans" cxnId="{B22F5E8C-3E38-4E75-9DC8-C264FBA45280}">
      <dgm:prSet/>
      <dgm:spPr/>
      <dgm:t>
        <a:bodyPr/>
        <a:lstStyle/>
        <a:p>
          <a:endParaRPr lang="en-US"/>
        </a:p>
      </dgm:t>
    </dgm:pt>
    <dgm:pt modelId="{73BFAB1C-153E-4E2E-9DA5-8DAD17FA5510}">
      <dgm:prSet phldrT="[Text]" custT="1"/>
      <dgm:spPr/>
      <dgm:t>
        <a:bodyPr/>
        <a:lstStyle/>
        <a:p>
          <a:r>
            <a:rPr lang="en-US" sz="2400" dirty="0" smtClean="0"/>
            <a:t>Treatment and Early Detection</a:t>
          </a:r>
          <a:endParaRPr lang="en-US" sz="2400" dirty="0"/>
        </a:p>
      </dgm:t>
    </dgm:pt>
    <dgm:pt modelId="{F80A9886-4E85-4E5A-8D86-9A643E8D4BCF}" type="parTrans" cxnId="{680FA00D-89B6-44BC-9986-73F6293056B1}">
      <dgm:prSet/>
      <dgm:spPr/>
      <dgm:t>
        <a:bodyPr/>
        <a:lstStyle/>
        <a:p>
          <a:endParaRPr lang="en-US"/>
        </a:p>
      </dgm:t>
    </dgm:pt>
    <dgm:pt modelId="{684AA583-B5C1-4896-A7C5-C3C5AD106C8D}" type="sibTrans" cxnId="{680FA00D-89B6-44BC-9986-73F6293056B1}">
      <dgm:prSet/>
      <dgm:spPr/>
      <dgm:t>
        <a:bodyPr/>
        <a:lstStyle/>
        <a:p>
          <a:endParaRPr lang="en-US"/>
        </a:p>
      </dgm:t>
    </dgm:pt>
    <dgm:pt modelId="{04E43FB7-B139-4D57-9FC0-2881CB409A7F}">
      <dgm:prSet phldrT="[Text]" custT="1"/>
      <dgm:spPr/>
      <dgm:t>
        <a:bodyPr/>
        <a:lstStyle/>
        <a:p>
          <a:r>
            <a:rPr lang="en-US" sz="1400" dirty="0" smtClean="0"/>
            <a:t>Disease Prevention &amp; Health promotion</a:t>
          </a:r>
        </a:p>
      </dgm:t>
    </dgm:pt>
    <dgm:pt modelId="{58802343-0E8D-4B1E-830E-1D57E18E7610}" type="parTrans" cxnId="{67209217-72A1-4F28-BF5C-49D37B4FC792}">
      <dgm:prSet/>
      <dgm:spPr/>
      <dgm:t>
        <a:bodyPr/>
        <a:lstStyle/>
        <a:p>
          <a:endParaRPr lang="en-US"/>
        </a:p>
      </dgm:t>
    </dgm:pt>
    <dgm:pt modelId="{11738BA6-A1C6-47C5-82D3-40EF2D30136E}" type="sibTrans" cxnId="{67209217-72A1-4F28-BF5C-49D37B4FC792}">
      <dgm:prSet/>
      <dgm:spPr/>
      <dgm:t>
        <a:bodyPr/>
        <a:lstStyle/>
        <a:p>
          <a:endParaRPr lang="en-US"/>
        </a:p>
      </dgm:t>
    </dgm:pt>
    <dgm:pt modelId="{C3764BA1-63FA-4807-B805-50799167F1BA}" type="pres">
      <dgm:prSet presAssocID="{B0A9D963-C869-427D-8A04-04FB2480364F}" presName="Name0" presStyleCnt="0">
        <dgm:presLayoutVars>
          <dgm:dir/>
          <dgm:animLvl val="lvl"/>
          <dgm:resizeHandles val="exact"/>
        </dgm:presLayoutVars>
      </dgm:prSet>
      <dgm:spPr/>
    </dgm:pt>
    <dgm:pt modelId="{62F90AF6-B82C-4401-A178-1D377E8B9964}" type="pres">
      <dgm:prSet presAssocID="{2BABE8BF-DFC3-4BF5-ADE5-D0E8C7AFD158}" presName="Name8" presStyleCnt="0"/>
      <dgm:spPr/>
    </dgm:pt>
    <dgm:pt modelId="{6AD59AD8-C90B-45E0-883A-44FEC25FE5F2}" type="pres">
      <dgm:prSet presAssocID="{2BABE8BF-DFC3-4BF5-ADE5-D0E8C7AFD158}" presName="level" presStyleLbl="node1" presStyleIdx="0" presStyleCnt="3" custLinFactNeighborX="4082" custLinFactNeighborY="37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5F58AC-F62E-45E0-90E0-BCFECAEF2F28}" type="pres">
      <dgm:prSet presAssocID="{2BABE8BF-DFC3-4BF5-ADE5-D0E8C7AFD15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F047DA-2C52-4264-82F0-18638BCBB269}" type="pres">
      <dgm:prSet presAssocID="{73BFAB1C-153E-4E2E-9DA5-8DAD17FA5510}" presName="Name8" presStyleCnt="0"/>
      <dgm:spPr/>
    </dgm:pt>
    <dgm:pt modelId="{7A109D2D-83B5-4FCB-A9B9-390DF93F8752}" type="pres">
      <dgm:prSet presAssocID="{73BFAB1C-153E-4E2E-9DA5-8DAD17FA5510}" presName="level" presStyleLbl="node1" presStyleIdx="1" presStyleCnt="3" custLinFactNeighborX="88" custLinFactNeighborY="12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95BFD-007D-4166-B31F-A2AEBCD14253}" type="pres">
      <dgm:prSet presAssocID="{73BFAB1C-153E-4E2E-9DA5-8DAD17FA551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C5B44D-B0C5-40C2-8241-5D5D3BB8C8D0}" type="pres">
      <dgm:prSet presAssocID="{04E43FB7-B139-4D57-9FC0-2881CB409A7F}" presName="Name8" presStyleCnt="0"/>
      <dgm:spPr/>
    </dgm:pt>
    <dgm:pt modelId="{C1B1434B-3C2F-48EF-B5E0-7B2FF6887769}" type="pres">
      <dgm:prSet presAssocID="{04E43FB7-B139-4D57-9FC0-2881CB409A7F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0B4DE6-6F1B-485B-B7F3-952E9E9F315A}" type="pres">
      <dgm:prSet presAssocID="{04E43FB7-B139-4D57-9FC0-2881CB409A7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6E177C-6139-42E7-AA02-02987C7BDAC9}" type="presOf" srcId="{2BABE8BF-DFC3-4BF5-ADE5-D0E8C7AFD158}" destId="{6AD59AD8-C90B-45E0-883A-44FEC25FE5F2}" srcOrd="0" destOrd="0" presId="urn:microsoft.com/office/officeart/2005/8/layout/pyramid3"/>
    <dgm:cxn modelId="{B22F5E8C-3E38-4E75-9DC8-C264FBA45280}" srcId="{B0A9D963-C869-427D-8A04-04FB2480364F}" destId="{2BABE8BF-DFC3-4BF5-ADE5-D0E8C7AFD158}" srcOrd="0" destOrd="0" parTransId="{53ED5F0D-67EF-49B8-8960-A4815D50D2B1}" sibTransId="{164B03A7-DA7E-4E59-9705-AA9F3FE5ABD3}"/>
    <dgm:cxn modelId="{E8F174BC-6AAB-4504-A19E-8078EA0452CF}" type="presOf" srcId="{04E43FB7-B139-4D57-9FC0-2881CB409A7F}" destId="{A40B4DE6-6F1B-485B-B7F3-952E9E9F315A}" srcOrd="1" destOrd="0" presId="urn:microsoft.com/office/officeart/2005/8/layout/pyramid3"/>
    <dgm:cxn modelId="{B39474E1-91CC-407C-BC85-6FD9C90A5900}" type="presOf" srcId="{2BABE8BF-DFC3-4BF5-ADE5-D0E8C7AFD158}" destId="{795F58AC-F62E-45E0-90E0-BCFECAEF2F28}" srcOrd="1" destOrd="0" presId="urn:microsoft.com/office/officeart/2005/8/layout/pyramid3"/>
    <dgm:cxn modelId="{7F770C99-7B81-4C95-A68A-79FB454CACE9}" type="presOf" srcId="{73BFAB1C-153E-4E2E-9DA5-8DAD17FA5510}" destId="{DB695BFD-007D-4166-B31F-A2AEBCD14253}" srcOrd="1" destOrd="0" presId="urn:microsoft.com/office/officeart/2005/8/layout/pyramid3"/>
    <dgm:cxn modelId="{98F23DB2-6F27-4C19-92D8-8DE0A12D8F20}" type="presOf" srcId="{73BFAB1C-153E-4E2E-9DA5-8DAD17FA5510}" destId="{7A109D2D-83B5-4FCB-A9B9-390DF93F8752}" srcOrd="0" destOrd="0" presId="urn:microsoft.com/office/officeart/2005/8/layout/pyramid3"/>
    <dgm:cxn modelId="{67209217-72A1-4F28-BF5C-49D37B4FC792}" srcId="{B0A9D963-C869-427D-8A04-04FB2480364F}" destId="{04E43FB7-B139-4D57-9FC0-2881CB409A7F}" srcOrd="2" destOrd="0" parTransId="{58802343-0E8D-4B1E-830E-1D57E18E7610}" sibTransId="{11738BA6-A1C6-47C5-82D3-40EF2D30136E}"/>
    <dgm:cxn modelId="{2E679DDC-0A04-40DE-81C2-C5ADCC729E4C}" type="presOf" srcId="{B0A9D963-C869-427D-8A04-04FB2480364F}" destId="{C3764BA1-63FA-4807-B805-50799167F1BA}" srcOrd="0" destOrd="0" presId="urn:microsoft.com/office/officeart/2005/8/layout/pyramid3"/>
    <dgm:cxn modelId="{29540047-E5B9-44DD-BFB3-4C05977A8525}" type="presOf" srcId="{04E43FB7-B139-4D57-9FC0-2881CB409A7F}" destId="{C1B1434B-3C2F-48EF-B5E0-7B2FF6887769}" srcOrd="0" destOrd="0" presId="urn:microsoft.com/office/officeart/2005/8/layout/pyramid3"/>
    <dgm:cxn modelId="{680FA00D-89B6-44BC-9986-73F6293056B1}" srcId="{B0A9D963-C869-427D-8A04-04FB2480364F}" destId="{73BFAB1C-153E-4E2E-9DA5-8DAD17FA5510}" srcOrd="1" destOrd="0" parTransId="{F80A9886-4E85-4E5A-8D86-9A643E8D4BCF}" sibTransId="{684AA583-B5C1-4896-A7C5-C3C5AD106C8D}"/>
    <dgm:cxn modelId="{A17B997E-42FD-4155-BC10-09C2F1AABE36}" type="presParOf" srcId="{C3764BA1-63FA-4807-B805-50799167F1BA}" destId="{62F90AF6-B82C-4401-A178-1D377E8B9964}" srcOrd="0" destOrd="0" presId="urn:microsoft.com/office/officeart/2005/8/layout/pyramid3"/>
    <dgm:cxn modelId="{DBF4F886-EAD3-4310-875C-F25C8B11C08D}" type="presParOf" srcId="{62F90AF6-B82C-4401-A178-1D377E8B9964}" destId="{6AD59AD8-C90B-45E0-883A-44FEC25FE5F2}" srcOrd="0" destOrd="0" presId="urn:microsoft.com/office/officeart/2005/8/layout/pyramid3"/>
    <dgm:cxn modelId="{47529974-CDAD-4DE1-ABB6-5B4CF8BA3ADA}" type="presParOf" srcId="{62F90AF6-B82C-4401-A178-1D377E8B9964}" destId="{795F58AC-F62E-45E0-90E0-BCFECAEF2F28}" srcOrd="1" destOrd="0" presId="urn:microsoft.com/office/officeart/2005/8/layout/pyramid3"/>
    <dgm:cxn modelId="{CFF96419-8839-4DF4-8972-704E3C3B15DA}" type="presParOf" srcId="{C3764BA1-63FA-4807-B805-50799167F1BA}" destId="{21F047DA-2C52-4264-82F0-18638BCBB269}" srcOrd="1" destOrd="0" presId="urn:microsoft.com/office/officeart/2005/8/layout/pyramid3"/>
    <dgm:cxn modelId="{ACA3AB63-9F08-47F2-8488-C73217FB9722}" type="presParOf" srcId="{21F047DA-2C52-4264-82F0-18638BCBB269}" destId="{7A109D2D-83B5-4FCB-A9B9-390DF93F8752}" srcOrd="0" destOrd="0" presId="urn:microsoft.com/office/officeart/2005/8/layout/pyramid3"/>
    <dgm:cxn modelId="{81FDE830-4238-4490-B589-6139592F5B64}" type="presParOf" srcId="{21F047DA-2C52-4264-82F0-18638BCBB269}" destId="{DB695BFD-007D-4166-B31F-A2AEBCD14253}" srcOrd="1" destOrd="0" presId="urn:microsoft.com/office/officeart/2005/8/layout/pyramid3"/>
    <dgm:cxn modelId="{77B96231-8F86-4CC7-B8E9-ED01D79A67C6}" type="presParOf" srcId="{C3764BA1-63FA-4807-B805-50799167F1BA}" destId="{66C5B44D-B0C5-40C2-8241-5D5D3BB8C8D0}" srcOrd="2" destOrd="0" presId="urn:microsoft.com/office/officeart/2005/8/layout/pyramid3"/>
    <dgm:cxn modelId="{0C10D688-9A9D-4EE7-B8FD-A5491DB4C772}" type="presParOf" srcId="{66C5B44D-B0C5-40C2-8241-5D5D3BB8C8D0}" destId="{C1B1434B-3C2F-48EF-B5E0-7B2FF6887769}" srcOrd="0" destOrd="0" presId="urn:microsoft.com/office/officeart/2005/8/layout/pyramid3"/>
    <dgm:cxn modelId="{0A448B3D-CC62-4764-9D78-AB30F5007D30}" type="presParOf" srcId="{66C5B44D-B0C5-40C2-8241-5D5D3BB8C8D0}" destId="{A40B4DE6-6F1B-485B-B7F3-952E9E9F315A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9E9B2-E0D5-424C-B8D8-6F11A30A0B27}">
      <dsp:nvSpPr>
        <dsp:cNvPr id="0" name=""/>
        <dsp:cNvSpPr/>
      </dsp:nvSpPr>
      <dsp:spPr>
        <a:xfrm>
          <a:off x="1295400" y="0"/>
          <a:ext cx="1295400" cy="1371600"/>
        </a:xfrm>
        <a:prstGeom prst="trapezoid">
          <a:avLst>
            <a:gd name="adj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b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1"/>
              </a:solidFill>
            </a:rPr>
            <a:t>Rehab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500" kern="1200" dirty="0"/>
        </a:p>
      </dsp:txBody>
      <dsp:txXfrm>
        <a:off x="1295400" y="0"/>
        <a:ext cx="1295400" cy="1371600"/>
      </dsp:txXfrm>
    </dsp:sp>
    <dsp:sp modelId="{1EFEFDD6-373F-4DFC-9E18-C083785CCA9C}">
      <dsp:nvSpPr>
        <dsp:cNvPr id="0" name=""/>
        <dsp:cNvSpPr/>
      </dsp:nvSpPr>
      <dsp:spPr>
        <a:xfrm>
          <a:off x="647699" y="1371600"/>
          <a:ext cx="2590800" cy="1371600"/>
        </a:xfrm>
        <a:prstGeom prst="trapezoid">
          <a:avLst>
            <a:gd name="adj" fmla="val 4722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Early Detection and Treatment</a:t>
          </a:r>
          <a:endParaRPr lang="en-US" sz="2300" kern="1200" dirty="0"/>
        </a:p>
      </dsp:txBody>
      <dsp:txXfrm>
        <a:off x="1101089" y="1371600"/>
        <a:ext cx="1684020" cy="1371600"/>
      </dsp:txXfrm>
    </dsp:sp>
    <dsp:sp modelId="{7CC19092-F467-456F-98F9-5864C6213A28}">
      <dsp:nvSpPr>
        <dsp:cNvPr id="0" name=""/>
        <dsp:cNvSpPr/>
      </dsp:nvSpPr>
      <dsp:spPr>
        <a:xfrm>
          <a:off x="0" y="2743200"/>
          <a:ext cx="3886200" cy="1371600"/>
        </a:xfrm>
        <a:prstGeom prst="trapezoid">
          <a:avLst>
            <a:gd name="adj" fmla="val 4722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Health promotion and Disease Prevention</a:t>
          </a:r>
          <a:endParaRPr lang="en-US" sz="2400" kern="1200" dirty="0"/>
        </a:p>
      </dsp:txBody>
      <dsp:txXfrm>
        <a:off x="680084" y="2743200"/>
        <a:ext cx="2526030" cy="1371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D59AD8-C90B-45E0-883A-44FEC25FE5F2}">
      <dsp:nvSpPr>
        <dsp:cNvPr id="0" name=""/>
        <dsp:cNvSpPr/>
      </dsp:nvSpPr>
      <dsp:spPr>
        <a:xfrm rot="10800000">
          <a:off x="0" y="54292"/>
          <a:ext cx="4038600" cy="1447800"/>
        </a:xfrm>
        <a:prstGeom prst="trapezoid">
          <a:avLst>
            <a:gd name="adj" fmla="val 4649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Rehab</a:t>
          </a:r>
          <a:endParaRPr lang="en-US" sz="4800" kern="1200" dirty="0"/>
        </a:p>
      </dsp:txBody>
      <dsp:txXfrm rot="-10800000">
        <a:off x="706754" y="54292"/>
        <a:ext cx="2625090" cy="1447800"/>
      </dsp:txXfrm>
    </dsp:sp>
    <dsp:sp modelId="{7A109D2D-83B5-4FCB-A9B9-390DF93F8752}">
      <dsp:nvSpPr>
        <dsp:cNvPr id="0" name=""/>
        <dsp:cNvSpPr/>
      </dsp:nvSpPr>
      <dsp:spPr>
        <a:xfrm rot="10800000">
          <a:off x="675469" y="1465897"/>
          <a:ext cx="2692400" cy="1447800"/>
        </a:xfrm>
        <a:prstGeom prst="trapezoid">
          <a:avLst>
            <a:gd name="adj" fmla="val 4649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Treatment and Early Detection</a:t>
          </a:r>
          <a:endParaRPr lang="en-US" sz="2400" kern="1200" dirty="0"/>
        </a:p>
      </dsp:txBody>
      <dsp:txXfrm rot="-10800000">
        <a:off x="1146639" y="1465897"/>
        <a:ext cx="1750060" cy="1447800"/>
      </dsp:txXfrm>
    </dsp:sp>
    <dsp:sp modelId="{C1B1434B-3C2F-48EF-B5E0-7B2FF6887769}">
      <dsp:nvSpPr>
        <dsp:cNvPr id="0" name=""/>
        <dsp:cNvSpPr/>
      </dsp:nvSpPr>
      <dsp:spPr>
        <a:xfrm rot="10800000">
          <a:off x="1346200" y="2895600"/>
          <a:ext cx="1346200" cy="1447800"/>
        </a:xfrm>
        <a:prstGeom prst="trapezoid">
          <a:avLst>
            <a:gd name="adj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Disease Prevention &amp; Health promotion</a:t>
          </a:r>
        </a:p>
      </dsp:txBody>
      <dsp:txXfrm rot="-10800000">
        <a:off x="1346200" y="2895600"/>
        <a:ext cx="1346200" cy="144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7C38F7-292E-44EA-9A8D-999EEAC52B4B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97663-39A9-47D7-B1EF-51A7859951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3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tend to teach as we were taught.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97663-39A9-47D7-B1EF-51A7859951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880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57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778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565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501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80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7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2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13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951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3008313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33400"/>
            <a:ext cx="5111750" cy="55927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762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3300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microsoft.com/office/2007/relationships/hdphoto" Target="../media/hdphoto2.wdp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4000"/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6625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69DD2-DE2F-4DC1-98EC-A040C6AADD28}" type="datetimeFigureOut">
              <a:rPr lang="en-US" smtClean="0"/>
              <a:t>10/26/2012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8B8A5-7D6D-46E8-A998-24FA1E27B15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 cstate="print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99332"/>
            <a:ext cx="838200" cy="850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20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Education of Healthcare Personnel</a:t>
            </a:r>
            <a:br>
              <a:rPr lang="en-US" dirty="0" smtClean="0"/>
            </a:br>
            <a:r>
              <a:rPr lang="en-US" dirty="0" smtClean="0"/>
              <a:t> for </a:t>
            </a:r>
            <a:br>
              <a:rPr lang="en-US" dirty="0" smtClean="0"/>
            </a:br>
            <a:r>
              <a:rPr lang="en-US" dirty="0" smtClean="0"/>
              <a:t>Community Health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Grace Tazelaar MS, RN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Missions Director</a:t>
            </a:r>
          </a:p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Nurses Christian Fellowship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262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2000"/>
            <a:ext cx="8077200" cy="884238"/>
          </a:xfrm>
        </p:spPr>
        <p:txBody>
          <a:bodyPr>
            <a:noAutofit/>
          </a:bodyPr>
          <a:lstStyle/>
          <a:p>
            <a:pPr lvl="0"/>
            <a:r>
              <a:rPr lang="en-US" sz="3200" b="1" dirty="0"/>
              <a:t>How Health Education is Different in the Community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lvl="1">
              <a:buFont typeface="Wingdings" pitchFamily="2" charset="2"/>
              <a:buChar char="v"/>
            </a:pPr>
            <a:r>
              <a:rPr lang="en-US" b="1" dirty="0"/>
              <a:t>Consider cultural </a:t>
            </a:r>
            <a:r>
              <a:rPr lang="en-US" b="1" dirty="0" smtClean="0"/>
              <a:t>influences</a:t>
            </a:r>
          </a:p>
          <a:p>
            <a:pPr marL="457200" lvl="1" indent="0">
              <a:buNone/>
            </a:pPr>
            <a:endParaRPr lang="en-US" b="1" dirty="0" smtClean="0"/>
          </a:p>
          <a:p>
            <a:pPr marL="457200" lvl="1" indent="0">
              <a:buNone/>
            </a:pPr>
            <a:endParaRPr lang="en-US" b="1" dirty="0"/>
          </a:p>
          <a:p>
            <a:pPr marL="457200" lvl="1" indent="0">
              <a:buNone/>
            </a:pP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124200" y="2819400"/>
            <a:ext cx="3429000" cy="3048000"/>
            <a:chOff x="762000" y="3200400"/>
            <a:chExt cx="3429000" cy="3048000"/>
          </a:xfrm>
        </p:grpSpPr>
        <p:sp>
          <p:nvSpPr>
            <p:cNvPr id="29" name="Oval 28"/>
            <p:cNvSpPr>
              <a:spLocks noChangeArrowheads="1"/>
            </p:cNvSpPr>
            <p:nvPr/>
          </p:nvSpPr>
          <p:spPr bwMode="auto">
            <a:xfrm>
              <a:off x="762000" y="3200400"/>
              <a:ext cx="3429000" cy="304800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Text Box 28"/>
            <p:cNvSpPr txBox="1">
              <a:spLocks noChangeArrowheads="1"/>
            </p:cNvSpPr>
            <p:nvPr/>
          </p:nvSpPr>
          <p:spPr bwMode="auto">
            <a:xfrm>
              <a:off x="1611086" y="5812971"/>
              <a:ext cx="1839686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1600" b="1" dirty="0" smtClean="0">
                  <a:solidFill>
                    <a:schemeClr val="bg1"/>
                  </a:solidFill>
                  <a:latin typeface="Tahoma" pitchFamily="34" charset="0"/>
                </a:rPr>
                <a:t>Practice</a:t>
              </a:r>
              <a:endParaRPr lang="en-US" sz="1600" b="1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559629" y="3200400"/>
            <a:ext cx="2688771" cy="2231571"/>
            <a:chOff x="1197429" y="3581400"/>
            <a:chExt cx="2688771" cy="2231571"/>
          </a:xfrm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1197429" y="3581400"/>
              <a:ext cx="2558143" cy="2231571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 Box 30"/>
            <p:cNvSpPr txBox="1">
              <a:spLocks noChangeArrowheads="1"/>
            </p:cNvSpPr>
            <p:nvPr/>
          </p:nvSpPr>
          <p:spPr bwMode="auto">
            <a:xfrm>
              <a:off x="1197430" y="3813643"/>
              <a:ext cx="2688770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Tahoma" pitchFamily="34" charset="0"/>
                </a:rPr>
                <a:t>Values and Beliefs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103914" y="3733800"/>
            <a:ext cx="1469572" cy="1143000"/>
            <a:chOff x="1741714" y="4114800"/>
            <a:chExt cx="1469572" cy="1143000"/>
          </a:xfrm>
        </p:grpSpPr>
        <p:sp>
          <p:nvSpPr>
            <p:cNvPr id="25" name="Oval 24"/>
            <p:cNvSpPr>
              <a:spLocks noChangeArrowheads="1"/>
            </p:cNvSpPr>
            <p:nvPr/>
          </p:nvSpPr>
          <p:spPr bwMode="auto">
            <a:xfrm>
              <a:off x="1741714" y="4114800"/>
              <a:ext cx="1469572" cy="114300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6" name="Text Box 32"/>
            <p:cNvSpPr txBox="1">
              <a:spLocks noChangeArrowheads="1"/>
            </p:cNvSpPr>
            <p:nvPr/>
          </p:nvSpPr>
          <p:spPr bwMode="auto">
            <a:xfrm>
              <a:off x="1741714" y="4561114"/>
              <a:ext cx="1469571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eaLnBrk="0" hangingPunct="0">
                <a:spcBef>
                  <a:spcPct val="500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Tahoma" pitchFamily="34" charset="0"/>
                </a:rPr>
                <a:t>Worldview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8327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8001000" cy="1066800"/>
          </a:xfrm>
        </p:spPr>
        <p:txBody>
          <a:bodyPr>
            <a:noAutofit/>
          </a:bodyPr>
          <a:lstStyle/>
          <a:p>
            <a:r>
              <a:rPr lang="en-US" sz="3600" b="1" dirty="0"/>
              <a:t>How Health Education is Different in the Community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itchFamily="2" charset="2"/>
              <a:buChar char="v"/>
            </a:pPr>
            <a:r>
              <a:rPr lang="en-US" b="1" dirty="0"/>
              <a:t>Different teaching methodology</a:t>
            </a:r>
          </a:p>
          <a:p>
            <a:pPr lvl="2">
              <a:buFont typeface="Wingdings" pitchFamily="2" charset="2"/>
              <a:buChar char="ü"/>
            </a:pPr>
            <a:r>
              <a:rPr lang="en-US" b="1" dirty="0"/>
              <a:t>Pedagogy vs. Andragogy/Formal vs. Non-formal</a:t>
            </a:r>
          </a:p>
          <a:p>
            <a:pPr lvl="2">
              <a:buFont typeface="Wingdings" pitchFamily="2" charset="2"/>
              <a:buChar char="ü"/>
            </a:pPr>
            <a:r>
              <a:rPr lang="en-US" b="1" dirty="0"/>
              <a:t>Participatory learning</a:t>
            </a:r>
          </a:p>
          <a:p>
            <a:pPr lvl="3">
              <a:buFont typeface="Wingdings" pitchFamily="2" charset="2"/>
              <a:buChar char="q"/>
            </a:pPr>
            <a:r>
              <a:rPr lang="en-US" b="1" i="1" dirty="0"/>
              <a:t>Problem Posing Starter</a:t>
            </a:r>
          </a:p>
          <a:p>
            <a:pPr lvl="3">
              <a:buFont typeface="Wingdings" pitchFamily="2" charset="2"/>
              <a:buChar char="q"/>
            </a:pPr>
            <a:r>
              <a:rPr lang="en-US" b="1" i="1" dirty="0" err="1"/>
              <a:t>SHOWeD</a:t>
            </a:r>
            <a:endParaRPr lang="en-US" b="1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3" algn="ctr" rtl="0">
              <a:spcBef>
                <a:spcPct val="0"/>
              </a:spcBef>
            </a:pPr>
            <a:r>
              <a:rPr lang="en-US" sz="4000" b="1" i="1" dirty="0" err="1" smtClean="0"/>
              <a:t>SHOWeD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did you </a:t>
            </a:r>
            <a:r>
              <a:rPr lang="en-US" dirty="0" smtClean="0">
                <a:solidFill>
                  <a:srgbClr val="FFC000"/>
                </a:solidFill>
              </a:rPr>
              <a:t>S</a:t>
            </a:r>
            <a:r>
              <a:rPr lang="en-US" dirty="0" smtClean="0"/>
              <a:t>ee?</a:t>
            </a:r>
          </a:p>
          <a:p>
            <a:pPr marL="0" indent="0">
              <a:buNone/>
            </a:pPr>
            <a:r>
              <a:rPr lang="en-US" dirty="0" smtClean="0"/>
              <a:t>What was </a:t>
            </a:r>
            <a:r>
              <a:rPr lang="en-US" dirty="0" smtClean="0">
                <a:solidFill>
                  <a:srgbClr val="FFC000"/>
                </a:solidFill>
              </a:rPr>
              <a:t>H</a:t>
            </a:r>
            <a:r>
              <a:rPr lang="en-US" dirty="0" smtClean="0"/>
              <a:t>appening?</a:t>
            </a:r>
          </a:p>
          <a:p>
            <a:pPr marL="0" indent="0">
              <a:buNone/>
            </a:pPr>
            <a:r>
              <a:rPr lang="en-US" dirty="0" smtClean="0"/>
              <a:t>Does that happen in </a:t>
            </a:r>
            <a:r>
              <a:rPr lang="en-US" dirty="0" smtClean="0">
                <a:solidFill>
                  <a:srgbClr val="FFC000"/>
                </a:solidFill>
              </a:rPr>
              <a:t>O</a:t>
            </a:r>
            <a:r>
              <a:rPr lang="en-US" dirty="0" smtClean="0"/>
              <a:t>ur community?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W</a:t>
            </a:r>
            <a:r>
              <a:rPr lang="en-US" dirty="0" smtClean="0"/>
              <a:t>hy does this happen?</a:t>
            </a:r>
          </a:p>
          <a:p>
            <a:pPr marL="0" indent="0">
              <a:buNone/>
            </a:pPr>
            <a:r>
              <a:rPr lang="en-US" dirty="0" smtClean="0"/>
              <a:t>What can we </a:t>
            </a:r>
            <a:r>
              <a:rPr lang="en-US" dirty="0" smtClean="0">
                <a:solidFill>
                  <a:srgbClr val="FFC000"/>
                </a:solidFill>
              </a:rPr>
              <a:t>D</a:t>
            </a:r>
            <a:r>
              <a:rPr lang="en-US" dirty="0" smtClean="0"/>
              <a:t>o about this?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Who?  When? Where? How?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924800" cy="884238"/>
          </a:xfrm>
        </p:spPr>
        <p:txBody>
          <a:bodyPr>
            <a:normAutofit fontScale="90000"/>
          </a:bodyPr>
          <a:lstStyle/>
          <a:p>
            <a:pPr lvl="0"/>
            <a:r>
              <a:rPr lang="en-US" sz="3600" b="1" dirty="0"/>
              <a:t>How Health Education is Different in the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Evaluation </a:t>
            </a:r>
            <a:r>
              <a:rPr lang="en-US" b="1" dirty="0"/>
              <a:t>methods </a:t>
            </a:r>
            <a:endParaRPr lang="en-US" b="1" dirty="0" smtClean="0"/>
          </a:p>
          <a:p>
            <a:pPr lvl="1">
              <a:buFont typeface="Wingdings" pitchFamily="2" charset="2"/>
              <a:buChar char="ü"/>
            </a:pPr>
            <a:r>
              <a:rPr lang="en-US" b="1" dirty="0" smtClean="0"/>
              <a:t>Process 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/>
              <a:t>Outcome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4988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620000" cy="88423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Lessons learned in the </a:t>
            </a:r>
            <a:r>
              <a:rPr lang="en-US" b="1" dirty="0" smtClean="0"/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/>
              <a:t>The place of culture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Information does not lead to behavior change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To be sustainable the community must own the </a:t>
            </a:r>
            <a:r>
              <a:rPr lang="en-US" b="1" dirty="0" smtClean="0"/>
              <a:t>program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Evaluation needs to be part of the plan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86318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620000" cy="884238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Lessons learned in the </a:t>
            </a:r>
            <a:r>
              <a:rPr lang="en-US" b="1" dirty="0" smtClean="0"/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20000" cy="4525963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b="1" dirty="0" smtClean="0"/>
              <a:t>A </a:t>
            </a:r>
            <a:r>
              <a:rPr lang="en-US" b="1" dirty="0"/>
              <a:t>Biblical worldview provides a </a:t>
            </a:r>
            <a:r>
              <a:rPr lang="en-US" b="1" dirty="0" smtClean="0"/>
              <a:t>strong foundation</a:t>
            </a:r>
            <a:endParaRPr lang="en-US" b="1" dirty="0"/>
          </a:p>
          <a:p>
            <a:pPr lvl="1">
              <a:buFont typeface="Wingdings" pitchFamily="2" charset="2"/>
              <a:buChar char="ü"/>
            </a:pPr>
            <a:r>
              <a:rPr lang="en-US" b="1" dirty="0"/>
              <a:t>Humans are created in God’s image and therefore have dignity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/>
              <a:t>God is Sovereign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/>
              <a:t>God is a redeeming God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/>
              <a:t>God calls and equips His </a:t>
            </a:r>
            <a:r>
              <a:rPr lang="en-US" b="1" dirty="0" smtClean="0"/>
              <a:t>people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0568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The Future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76962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/>
              <a:t>Global Society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On line education</a:t>
            </a:r>
          </a:p>
          <a:p>
            <a:pPr>
              <a:buFont typeface="Wingdings" pitchFamily="2" charset="2"/>
              <a:buChar char="v"/>
            </a:pPr>
            <a:r>
              <a:rPr lang="en-US" b="1" dirty="0"/>
              <a:t>Smart phones</a:t>
            </a:r>
          </a:p>
        </p:txBody>
      </p:sp>
    </p:spTree>
    <p:extLst>
      <p:ext uri="{BB962C8B-B14F-4D97-AF65-F5344CB8AC3E}">
        <p14:creationId xmlns:p14="http://schemas.microsoft.com/office/powerpoint/2010/main" val="65795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Health Care Needs </a:t>
            </a:r>
            <a:br>
              <a:rPr lang="en-US" dirty="0" smtClean="0"/>
            </a:br>
            <a:r>
              <a:rPr lang="en-US" dirty="0" smtClean="0"/>
              <a:t>&amp; Resource Allocation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684419"/>
              </p:ext>
            </p:extLst>
          </p:nvPr>
        </p:nvGraphicFramePr>
        <p:xfrm>
          <a:off x="457200" y="1600200"/>
          <a:ext cx="38862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3176516"/>
              </p:ext>
            </p:extLst>
          </p:nvPr>
        </p:nvGraphicFramePr>
        <p:xfrm>
          <a:off x="4648200" y="1524000"/>
          <a:ext cx="4038600" cy="4343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219200" y="58674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Healthcare Needs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410200" y="5867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Resource Allocation</a:t>
            </a:r>
          </a:p>
        </p:txBody>
      </p:sp>
    </p:spTree>
    <p:extLst>
      <p:ext uri="{BB962C8B-B14F-4D97-AF65-F5344CB8AC3E}">
        <p14:creationId xmlns:p14="http://schemas.microsoft.com/office/powerpoint/2010/main" val="1709451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Alma Ata </a:t>
            </a:r>
            <a:r>
              <a:rPr lang="en-US" b="1" dirty="0" smtClean="0"/>
              <a:t>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b="1" dirty="0"/>
              <a:t>Service at the closest point of contact (in the community, not in a distant hospital);</a:t>
            </a:r>
          </a:p>
          <a:p>
            <a:pPr lvl="1"/>
            <a:r>
              <a:rPr lang="en-US" b="1" dirty="0"/>
              <a:t>Prevention as well as curative clinical care;</a:t>
            </a:r>
          </a:p>
          <a:p>
            <a:pPr lvl="1"/>
            <a:r>
              <a:rPr lang="en-US" b="1" dirty="0"/>
              <a:t>Service by the lowest level provider, appropriate to the task;</a:t>
            </a:r>
          </a:p>
          <a:p>
            <a:pPr lvl="1"/>
            <a:r>
              <a:rPr lang="en-US" b="1" dirty="0"/>
              <a:t>A tiered system of health care, starting with the family and community at the household level, through the community-based clinic and on to primary, secondary and tertiary referral facilities;</a:t>
            </a:r>
          </a:p>
          <a:p>
            <a:pPr lvl="1"/>
            <a:r>
              <a:rPr lang="en-US" b="1" dirty="0"/>
              <a:t>Equity in service provision, with special emphasis on women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788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467600" cy="1282700"/>
          </a:xfrm>
        </p:spPr>
        <p:txBody>
          <a:bodyPr>
            <a:noAutofit/>
          </a:bodyPr>
          <a:lstStyle/>
          <a:p>
            <a:pPr algn="ctr"/>
            <a:r>
              <a:rPr lang="en-US" sz="2400" dirty="0"/>
              <a:t>Location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</a:t>
            </a:r>
            <a:br>
              <a:rPr lang="en-US" sz="2400" dirty="0" smtClean="0"/>
            </a:br>
            <a:r>
              <a:rPr lang="en-US" sz="2400" dirty="0" smtClean="0"/>
              <a:t>Healthcare Services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1840189"/>
            <a:ext cx="4953000" cy="45720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In the home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81200"/>
            <a:ext cx="3008313" cy="4144963"/>
          </a:xfrm>
        </p:spPr>
        <p:txBody>
          <a:bodyPr/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2000" dirty="0" smtClean="0"/>
              <a:t>Who provides the care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100" b="1" i="1" dirty="0"/>
              <a:t>Parents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100" b="1" i="1" dirty="0"/>
              <a:t>Children</a:t>
            </a:r>
          </a:p>
          <a:p>
            <a:pPr marL="342900" lvl="2" indent="-342900">
              <a:buFont typeface="Wingdings" pitchFamily="2" charset="2"/>
              <a:buChar char="v"/>
            </a:pPr>
            <a:r>
              <a:rPr lang="en-US" sz="2000" dirty="0" smtClean="0"/>
              <a:t>Components of health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100" b="1" i="1" dirty="0"/>
              <a:t>Nutrition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100" b="1" i="1" dirty="0"/>
              <a:t>Hygiene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100" b="1" i="1" dirty="0"/>
              <a:t>Safety</a:t>
            </a:r>
          </a:p>
          <a:p>
            <a:pPr marL="800100" lvl="1" indent="-342900">
              <a:buFont typeface="Wingdings" pitchFamily="2" charset="2"/>
              <a:buChar char="ü"/>
            </a:pPr>
            <a:r>
              <a:rPr lang="en-US" sz="2100" b="1" i="1" dirty="0"/>
              <a:t>Loving relationships</a:t>
            </a:r>
          </a:p>
          <a:p>
            <a:pPr marL="800100" lvl="3" indent="-342900">
              <a:buFont typeface="Wingdings" pitchFamily="2" charset="2"/>
              <a:buChar char="v"/>
            </a:pPr>
            <a:endParaRPr lang="en-US" sz="2100" b="1" i="1" dirty="0"/>
          </a:p>
          <a:p>
            <a:pPr marL="342900" indent="-342900">
              <a:buFont typeface="Wingdings" pitchFamily="2" charset="2"/>
              <a:buChar char="v"/>
            </a:pPr>
            <a:endParaRPr lang="en-US" sz="2000" dirty="0" smtClean="0"/>
          </a:p>
          <a:p>
            <a:endParaRPr lang="en-US" dirty="0"/>
          </a:p>
        </p:txBody>
      </p:sp>
      <p:pic>
        <p:nvPicPr>
          <p:cNvPr id="1027" name="Picture 3" descr="C:\Users\Grace\AppData\Local\Microsoft\Windows\Temporary Internet Files\Content.IE5\FSZYTXNJ\MP90030892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3442">
            <a:off x="6172201" y="2932534"/>
            <a:ext cx="2667000" cy="176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840855">
            <a:off x="3687095" y="2751206"/>
            <a:ext cx="2012772" cy="278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6091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>
            <a:noAutofit/>
          </a:bodyPr>
          <a:lstStyle/>
          <a:p>
            <a:r>
              <a:rPr lang="en-US" sz="2400" b="1" dirty="0"/>
              <a:t>Location </a:t>
            </a:r>
            <a:br>
              <a:rPr lang="en-US" sz="2400" b="1" dirty="0"/>
            </a:br>
            <a:r>
              <a:rPr lang="en-US" sz="2400" b="1" dirty="0"/>
              <a:t>of </a:t>
            </a:r>
            <a:br>
              <a:rPr lang="en-US" sz="2400" b="1" dirty="0"/>
            </a:br>
            <a:r>
              <a:rPr lang="en-US" sz="2400" b="1" dirty="0"/>
              <a:t>Healthcare </a:t>
            </a:r>
            <a:r>
              <a:rPr lang="en-US" sz="2400" b="1" dirty="0" smtClean="0"/>
              <a:t>Services</a:t>
            </a:r>
            <a:endParaRPr lang="en-US" sz="2400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3400" y="1676400"/>
            <a:ext cx="4040188" cy="639762"/>
          </a:xfrm>
        </p:spPr>
        <p:txBody>
          <a:bodyPr/>
          <a:lstStyle/>
          <a:p>
            <a:r>
              <a:rPr lang="en-US" dirty="0"/>
              <a:t>In the community 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2980073" cy="3687763"/>
          </a:xfrm>
        </p:spPr>
        <p:txBody>
          <a:bodyPr/>
          <a:lstStyle/>
          <a:p>
            <a:pPr marL="342900" lvl="2" indent="-342900">
              <a:buFont typeface="Wingdings" pitchFamily="2" charset="2"/>
              <a:buChar char="v"/>
            </a:pPr>
            <a:r>
              <a:rPr lang="en-US" b="1" dirty="0" smtClean="0"/>
              <a:t>Who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Social Workers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Police officers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Rescue personnel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Pharmacy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Teachers/Educators</a:t>
            </a:r>
            <a:endParaRPr lang="en-US" b="1" dirty="0"/>
          </a:p>
          <a:p>
            <a:pPr marL="342900" lvl="2" indent="-342900">
              <a:buFont typeface="Wingdings" pitchFamily="2" charset="2"/>
              <a:buChar char="v"/>
            </a:pPr>
            <a:r>
              <a:rPr lang="en-US" b="1" dirty="0" smtClean="0"/>
              <a:t>Type </a:t>
            </a:r>
            <a:r>
              <a:rPr lang="en-US" b="1" dirty="0"/>
              <a:t>of </a:t>
            </a:r>
            <a:r>
              <a:rPr lang="en-US" b="1" dirty="0" smtClean="0"/>
              <a:t>healthcare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First Aid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Emergency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Common illnesses</a:t>
            </a:r>
            <a:endParaRPr lang="en-US" b="1" dirty="0"/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648200" y="1676400"/>
            <a:ext cx="4041775" cy="639762"/>
          </a:xfrm>
        </p:spPr>
        <p:txBody>
          <a:bodyPr/>
          <a:lstStyle/>
          <a:p>
            <a:pPr algn="r"/>
            <a:r>
              <a:rPr lang="en-US" dirty="0" smtClean="0"/>
              <a:t>In the church</a:t>
            </a:r>
            <a:endParaRPr lang="en-US" dirty="0"/>
          </a:p>
        </p:txBody>
      </p:sp>
      <p:pic>
        <p:nvPicPr>
          <p:cNvPr id="2050" name="Picture 2" descr="C:\Users\Grace\AppData\Local\Microsoft\Windows\Temporary Internet Files\Content.IE5\VM66HYQ6\MP900185223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273" y="1905000"/>
            <a:ext cx="2389632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>
          <a:xfrm>
            <a:off x="5826905" y="2438399"/>
            <a:ext cx="2859895" cy="3687763"/>
          </a:xfrm>
        </p:spPr>
        <p:txBody>
          <a:bodyPr/>
          <a:lstStyle/>
          <a:p>
            <a:pPr marL="342900" lvl="2" indent="-342900">
              <a:buFont typeface="Wingdings" pitchFamily="2" charset="2"/>
              <a:buChar char="v"/>
            </a:pPr>
            <a:r>
              <a:rPr lang="en-US" b="1" dirty="0" smtClean="0"/>
              <a:t>Who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Pastors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Faith Based nurses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Stephen ministers</a:t>
            </a:r>
            <a:endParaRPr lang="en-US" b="1" dirty="0"/>
          </a:p>
          <a:p>
            <a:pPr marL="342900" lvl="2" indent="-342900">
              <a:buFont typeface="Wingdings" pitchFamily="2" charset="2"/>
              <a:buChar char="v"/>
            </a:pPr>
            <a:r>
              <a:rPr lang="en-US" b="1" dirty="0" smtClean="0"/>
              <a:t>Type </a:t>
            </a:r>
            <a:r>
              <a:rPr lang="en-US" b="1" dirty="0"/>
              <a:t>of </a:t>
            </a:r>
            <a:r>
              <a:rPr lang="en-US" b="1" dirty="0" smtClean="0"/>
              <a:t>healthcare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Spiritual Care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Moral/Ethical teaching</a:t>
            </a:r>
          </a:p>
          <a:p>
            <a:pPr marL="800100" lvl="3" indent="-342900">
              <a:buFont typeface="Wingdings" pitchFamily="2" charset="2"/>
              <a:buChar char="ü"/>
            </a:pPr>
            <a:r>
              <a:rPr lang="en-US" b="1" dirty="0" smtClean="0"/>
              <a:t>Emotional care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907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000"/>
                            </p:stCondLst>
                            <p:childTnLst>
                              <p:par>
                                <p:cTn id="8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10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Healthcare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clinic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28800"/>
            <a:ext cx="3505200" cy="4190999"/>
          </a:xfrm>
        </p:spPr>
        <p:txBody>
          <a:bodyPr>
            <a:normAutofit fontScale="92500" lnSpcReduction="10000"/>
          </a:bodyPr>
          <a:lstStyle/>
          <a:p>
            <a:pPr marL="171450" lvl="2" indent="-171450">
              <a:buFont typeface="Wingdings" pitchFamily="2" charset="2"/>
              <a:buChar char="v"/>
            </a:pPr>
            <a:r>
              <a:rPr lang="en-US" sz="1900" b="1" dirty="0" smtClean="0"/>
              <a:t>Who</a:t>
            </a:r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/>
              <a:t>Medical providers</a:t>
            </a:r>
            <a:endParaRPr lang="en-US" sz="1900" b="1" dirty="0"/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/>
              <a:t>Mid-level providers</a:t>
            </a:r>
          </a:p>
          <a:p>
            <a:pPr marL="1200150" lvl="4" indent="-285750">
              <a:buFont typeface="Wingdings" pitchFamily="2" charset="2"/>
              <a:buChar char="ü"/>
            </a:pPr>
            <a:r>
              <a:rPr lang="en-US" sz="1900" dirty="0"/>
              <a:t>Advanced Practice nurses</a:t>
            </a:r>
          </a:p>
          <a:p>
            <a:pPr marL="1200150" lvl="4" indent="-285750">
              <a:buFont typeface="Wingdings" pitchFamily="2" charset="2"/>
              <a:buChar char="ü"/>
            </a:pPr>
            <a:r>
              <a:rPr lang="en-US" sz="1900" dirty="0"/>
              <a:t>Physician Assistants</a:t>
            </a:r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/>
              <a:t>Certified nursing assistants</a:t>
            </a:r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/>
              <a:t>Licensed practical nurses</a:t>
            </a:r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/>
              <a:t>Professional nurses</a:t>
            </a:r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 smtClean="0"/>
              <a:t>Dentists</a:t>
            </a:r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 smtClean="0"/>
              <a:t>Pharmacists</a:t>
            </a:r>
            <a:endParaRPr lang="en-US" sz="1900" dirty="0" smtClean="0"/>
          </a:p>
          <a:p>
            <a:pPr marL="742950" lvl="3" indent="-285750">
              <a:buFont typeface="Wingdings" pitchFamily="2" charset="2"/>
              <a:buChar char="ü"/>
            </a:pPr>
            <a:r>
              <a:rPr lang="en-US" sz="1900" dirty="0"/>
              <a:t>Alternative health care </a:t>
            </a:r>
            <a:r>
              <a:rPr lang="en-US" sz="1900" dirty="0" smtClean="0"/>
              <a:t>providers</a:t>
            </a:r>
            <a:endParaRPr lang="en-US" sz="1900" b="1" dirty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1198418"/>
            <a:ext cx="1653237" cy="247864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1800" y="3886200"/>
            <a:ext cx="3098800" cy="23241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72200" y="1219200"/>
            <a:ext cx="2667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2" indent="-285750">
              <a:buFont typeface="Wingdings" pitchFamily="2" charset="2"/>
              <a:buChar char="v"/>
            </a:pPr>
            <a:r>
              <a:rPr lang="en-US" sz="1600" b="1" dirty="0" smtClean="0"/>
              <a:t>Type </a:t>
            </a:r>
            <a:r>
              <a:rPr lang="en-US" sz="1600" b="1" dirty="0"/>
              <a:t>of healthcare</a:t>
            </a:r>
          </a:p>
          <a:p>
            <a:pPr marL="628650" lvl="1" indent="-171450">
              <a:buFont typeface="Wingdings" pitchFamily="2" charset="2"/>
              <a:buChar char="ü"/>
            </a:pPr>
            <a:r>
              <a:rPr lang="en-US" sz="1600" dirty="0"/>
              <a:t>Prevention</a:t>
            </a:r>
            <a:endParaRPr lang="en-US" b="1" dirty="0"/>
          </a:p>
          <a:p>
            <a:pPr marL="1085850" lvl="2" indent="-171450">
              <a:buFont typeface="Wingdings" pitchFamily="2" charset="2"/>
              <a:buChar char="ü"/>
            </a:pPr>
            <a:r>
              <a:rPr lang="en-US" sz="1400" dirty="0"/>
              <a:t>Health education </a:t>
            </a:r>
            <a:endParaRPr lang="en-US" sz="1400" b="1" dirty="0"/>
          </a:p>
          <a:p>
            <a:pPr marL="1085850" lvl="2" indent="-171450">
              <a:buFont typeface="Wingdings" pitchFamily="2" charset="2"/>
              <a:buChar char="ü"/>
            </a:pPr>
            <a:r>
              <a:rPr lang="en-US" sz="1400" dirty="0"/>
              <a:t>Immunizations</a:t>
            </a:r>
            <a:endParaRPr lang="en-US" sz="1400" b="1" dirty="0"/>
          </a:p>
          <a:p>
            <a:pPr marL="628650" lvl="1" indent="-171450">
              <a:buFont typeface="Wingdings" pitchFamily="2" charset="2"/>
              <a:buChar char="ü"/>
            </a:pPr>
            <a:r>
              <a:rPr lang="en-US" sz="1600" dirty="0"/>
              <a:t>Early Detection</a:t>
            </a:r>
            <a:endParaRPr lang="en-US" b="1" dirty="0"/>
          </a:p>
          <a:p>
            <a:pPr marL="1085850" lvl="2" indent="-171450">
              <a:buFont typeface="Wingdings" pitchFamily="2" charset="2"/>
              <a:buChar char="ü"/>
            </a:pPr>
            <a:r>
              <a:rPr lang="en-US" sz="1400" dirty="0"/>
              <a:t>Health screenings</a:t>
            </a:r>
            <a:endParaRPr lang="en-US" sz="1400" b="1" dirty="0"/>
          </a:p>
          <a:p>
            <a:pPr marL="628650" lvl="1" indent="-171450">
              <a:buFont typeface="Wingdings" pitchFamily="2" charset="2"/>
              <a:buChar char="ü"/>
            </a:pPr>
            <a:r>
              <a:rPr lang="en-US" sz="1600" dirty="0"/>
              <a:t>Curative</a:t>
            </a:r>
          </a:p>
          <a:p>
            <a:pPr marL="1085850" lvl="2" indent="-171450">
              <a:buFont typeface="Wingdings" pitchFamily="2" charset="2"/>
              <a:buChar char="ü"/>
            </a:pPr>
            <a:r>
              <a:rPr lang="en-US" sz="1400" dirty="0"/>
              <a:t>Simple diseases</a:t>
            </a:r>
            <a:endParaRPr lang="en-US" sz="1400" b="1" dirty="0"/>
          </a:p>
          <a:p>
            <a:pPr marL="1085850" lvl="2" indent="-171450">
              <a:buFont typeface="Wingdings" pitchFamily="2" charset="2"/>
              <a:buChar char="ü"/>
            </a:pPr>
            <a:r>
              <a:rPr lang="en-US" sz="1400" dirty="0"/>
              <a:t>Complex</a:t>
            </a:r>
            <a:r>
              <a:rPr lang="en-US" sz="1400" dirty="0" smtClean="0"/>
              <a:t>/</a:t>
            </a:r>
          </a:p>
          <a:p>
            <a:pPr lvl="3"/>
            <a:r>
              <a:rPr lang="en-US" sz="1400" dirty="0" smtClean="0"/>
              <a:t>multisystem </a:t>
            </a:r>
            <a:r>
              <a:rPr lang="en-US" sz="1400" dirty="0"/>
              <a:t>diseases</a:t>
            </a:r>
            <a:endParaRPr lang="en-US" sz="1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36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Hospital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en-US" b="1" dirty="0"/>
              <a:t>Community/Health </a:t>
            </a:r>
            <a:r>
              <a:rPr lang="en-US" b="1" dirty="0" smtClean="0"/>
              <a:t>Center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/>
              <a:t>Small healthcare facilities with limited services</a:t>
            </a:r>
          </a:p>
          <a:p>
            <a:pPr lvl="1">
              <a:buFont typeface="Wingdings" pitchFamily="2" charset="2"/>
              <a:buChar char="ü"/>
            </a:pPr>
            <a:r>
              <a:rPr lang="en-US" b="1" dirty="0" smtClean="0"/>
              <a:t>Located in rural areas and small communities</a:t>
            </a:r>
            <a:endParaRPr lang="en-US" b="1" dirty="0"/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Regional</a:t>
            </a:r>
          </a:p>
          <a:p>
            <a:pPr marL="857250" lvl="1" indent="-457200">
              <a:buFont typeface="Wingdings" pitchFamily="2" charset="2"/>
              <a:buChar char="ü"/>
            </a:pPr>
            <a:r>
              <a:rPr lang="en-US" b="1" dirty="0" smtClean="0"/>
              <a:t>Offer commonly required healthcare services</a:t>
            </a:r>
          </a:p>
          <a:p>
            <a:pPr marL="857250" lvl="1" indent="-457200">
              <a:buFont typeface="Wingdings" pitchFamily="2" charset="2"/>
              <a:buChar char="ü"/>
            </a:pPr>
            <a:r>
              <a:rPr lang="en-US" b="1" dirty="0" smtClean="0"/>
              <a:t>Serve a region </a:t>
            </a:r>
          </a:p>
          <a:p>
            <a:pPr marL="857250" lvl="1" indent="-457200">
              <a:buFont typeface="Wingdings" pitchFamily="2" charset="2"/>
              <a:buChar char="ü"/>
            </a:pPr>
            <a:r>
              <a:rPr lang="en-US" b="1" dirty="0" smtClean="0"/>
              <a:t>May have other smaller healthcare facilities that feed into their system</a:t>
            </a:r>
            <a:endParaRPr lang="en-US" b="1" dirty="0"/>
          </a:p>
          <a:p>
            <a:pPr>
              <a:buFont typeface="Wingdings" pitchFamily="2" charset="2"/>
              <a:buChar char="v"/>
            </a:pPr>
            <a:r>
              <a:rPr lang="en-US" b="1" dirty="0"/>
              <a:t>Tertiary </a:t>
            </a:r>
            <a:r>
              <a:rPr lang="en-US" b="1" dirty="0" smtClean="0"/>
              <a:t>Care</a:t>
            </a:r>
          </a:p>
          <a:p>
            <a:pPr marL="857250" lvl="1" indent="-457200">
              <a:buFont typeface="Wingdings" pitchFamily="2" charset="2"/>
              <a:buChar char="ü"/>
            </a:pPr>
            <a:r>
              <a:rPr lang="en-US" b="1" dirty="0" smtClean="0"/>
              <a:t>Large facility for high level care and research</a:t>
            </a:r>
            <a:endParaRPr lang="en-US" b="1" dirty="0"/>
          </a:p>
          <a:p>
            <a:pPr>
              <a:buFont typeface="Wingdings" pitchFamily="2" charset="2"/>
              <a:buChar char="ü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48450">
            <a:off x="7346665" y="620157"/>
            <a:ext cx="1027911" cy="143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40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884238"/>
          </a:xfrm>
        </p:spPr>
        <p:txBody>
          <a:bodyPr/>
          <a:lstStyle/>
          <a:p>
            <a:r>
              <a:rPr lang="en-US" dirty="0" smtClean="0"/>
              <a:t>Education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AutoShape 5"/>
          <p:cNvSpPr>
            <a:spLocks noChangeAspect="1" noChangeArrowheads="1" noTextEdit="1"/>
          </p:cNvSpPr>
          <p:nvPr/>
        </p:nvSpPr>
        <p:spPr bwMode="auto">
          <a:xfrm>
            <a:off x="304800" y="1447800"/>
            <a:ext cx="8685213" cy="5084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03212" y="1471613"/>
            <a:ext cx="1449388" cy="655638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752600" y="1471613"/>
            <a:ext cx="1838325" cy="655638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3590925" y="1471613"/>
            <a:ext cx="1590675" cy="655638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0"/>
          <p:cNvSpPr>
            <a:spLocks noChangeArrowheads="1"/>
          </p:cNvSpPr>
          <p:nvPr/>
        </p:nvSpPr>
        <p:spPr bwMode="auto">
          <a:xfrm>
            <a:off x="5181600" y="1471613"/>
            <a:ext cx="1371600" cy="657225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6553200" y="1471613"/>
            <a:ext cx="1219200" cy="657225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7772400" y="1471613"/>
            <a:ext cx="1219200" cy="657225"/>
          </a:xfrm>
          <a:prstGeom prst="rect">
            <a:avLst/>
          </a:prstGeom>
          <a:solidFill>
            <a:srgbClr val="4F81B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4" name="Rectangle 25"/>
          <p:cNvSpPr>
            <a:spLocks noChangeArrowheads="1"/>
          </p:cNvSpPr>
          <p:nvPr/>
        </p:nvSpPr>
        <p:spPr bwMode="auto">
          <a:xfrm>
            <a:off x="1744663" y="1466850"/>
            <a:ext cx="14288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5" name="Rectangle 26"/>
          <p:cNvSpPr>
            <a:spLocks noChangeArrowheads="1"/>
          </p:cNvSpPr>
          <p:nvPr/>
        </p:nvSpPr>
        <p:spPr bwMode="auto">
          <a:xfrm>
            <a:off x="3584575" y="1466850"/>
            <a:ext cx="14288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Rectangle 27"/>
          <p:cNvSpPr>
            <a:spLocks noChangeArrowheads="1"/>
          </p:cNvSpPr>
          <p:nvPr/>
        </p:nvSpPr>
        <p:spPr bwMode="auto">
          <a:xfrm>
            <a:off x="5173663" y="1466850"/>
            <a:ext cx="14288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9" name="Rectangle 28"/>
          <p:cNvSpPr>
            <a:spLocks noChangeArrowheads="1"/>
          </p:cNvSpPr>
          <p:nvPr/>
        </p:nvSpPr>
        <p:spPr bwMode="auto">
          <a:xfrm>
            <a:off x="6546850" y="1466850"/>
            <a:ext cx="12700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Rectangle 29"/>
          <p:cNvSpPr>
            <a:spLocks noChangeArrowheads="1"/>
          </p:cNvSpPr>
          <p:nvPr/>
        </p:nvSpPr>
        <p:spPr bwMode="auto">
          <a:xfrm>
            <a:off x="7766050" y="1466850"/>
            <a:ext cx="12700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296862" y="2109788"/>
            <a:ext cx="8701088" cy="381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Rectangle 31"/>
          <p:cNvSpPr>
            <a:spLocks noChangeArrowheads="1"/>
          </p:cNvSpPr>
          <p:nvPr/>
        </p:nvSpPr>
        <p:spPr bwMode="auto">
          <a:xfrm>
            <a:off x="296862" y="3622675"/>
            <a:ext cx="8701088" cy="11113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32"/>
          <p:cNvSpPr>
            <a:spLocks noChangeArrowheads="1"/>
          </p:cNvSpPr>
          <p:nvPr/>
        </p:nvSpPr>
        <p:spPr bwMode="auto">
          <a:xfrm>
            <a:off x="296862" y="1466850"/>
            <a:ext cx="14288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Rectangle 33"/>
          <p:cNvSpPr>
            <a:spLocks noChangeArrowheads="1"/>
          </p:cNvSpPr>
          <p:nvPr/>
        </p:nvSpPr>
        <p:spPr bwMode="auto">
          <a:xfrm>
            <a:off x="8985250" y="1466850"/>
            <a:ext cx="12700" cy="507365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" name="Rectangle 34"/>
          <p:cNvSpPr>
            <a:spLocks noChangeArrowheads="1"/>
          </p:cNvSpPr>
          <p:nvPr/>
        </p:nvSpPr>
        <p:spPr bwMode="auto">
          <a:xfrm>
            <a:off x="296862" y="1466850"/>
            <a:ext cx="8701088" cy="11113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Rectangle 35"/>
          <p:cNvSpPr>
            <a:spLocks noChangeArrowheads="1"/>
          </p:cNvSpPr>
          <p:nvPr/>
        </p:nvSpPr>
        <p:spPr bwMode="auto">
          <a:xfrm>
            <a:off x="296862" y="6527800"/>
            <a:ext cx="8701088" cy="12700"/>
          </a:xfrm>
          <a:prstGeom prst="rect">
            <a:avLst/>
          </a:prstGeom>
          <a:solidFill>
            <a:srgbClr val="FFFFFF"/>
          </a:solidFill>
          <a:ln w="0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7" name="Rectangle 36"/>
          <p:cNvSpPr>
            <a:spLocks noChangeArrowheads="1"/>
          </p:cNvSpPr>
          <p:nvPr/>
        </p:nvSpPr>
        <p:spPr bwMode="auto">
          <a:xfrm>
            <a:off x="1844675" y="1514475"/>
            <a:ext cx="9017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Purpose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37"/>
          <p:cNvSpPr>
            <a:spLocks noChangeArrowheads="1"/>
          </p:cNvSpPr>
          <p:nvPr/>
        </p:nvSpPr>
        <p:spPr bwMode="auto">
          <a:xfrm>
            <a:off x="3683000" y="1514475"/>
            <a:ext cx="6619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Focus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38"/>
          <p:cNvSpPr>
            <a:spLocks noChangeArrowheads="1"/>
          </p:cNvSpPr>
          <p:nvPr/>
        </p:nvSpPr>
        <p:spPr bwMode="auto">
          <a:xfrm>
            <a:off x="5273675" y="1514475"/>
            <a:ext cx="1128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Evaluation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39"/>
          <p:cNvSpPr>
            <a:spLocks noChangeArrowheads="1"/>
          </p:cNvSpPr>
          <p:nvPr/>
        </p:nvSpPr>
        <p:spPr bwMode="auto">
          <a:xfrm>
            <a:off x="6645275" y="1514475"/>
            <a:ext cx="4667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Typ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40"/>
          <p:cNvSpPr>
            <a:spLocks noChangeArrowheads="1"/>
          </p:cNvSpPr>
          <p:nvPr/>
        </p:nvSpPr>
        <p:spPr bwMode="auto">
          <a:xfrm>
            <a:off x="6981825" y="1514475"/>
            <a:ext cx="536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e of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41"/>
          <p:cNvSpPr>
            <a:spLocks noChangeArrowheads="1"/>
          </p:cNvSpPr>
          <p:nvPr/>
        </p:nvSpPr>
        <p:spPr bwMode="auto">
          <a:xfrm>
            <a:off x="6645275" y="1787525"/>
            <a:ext cx="1138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healthcare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42"/>
          <p:cNvSpPr>
            <a:spLocks noChangeArrowheads="1"/>
          </p:cNvSpPr>
          <p:nvPr/>
        </p:nvSpPr>
        <p:spPr bwMode="auto">
          <a:xfrm>
            <a:off x="7864475" y="1514475"/>
            <a:ext cx="9334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Calibri" pitchFamily="34" charset="0"/>
                <a:cs typeface="Arial" pitchFamily="34" charset="0"/>
              </a:rPr>
              <a:t>Location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87" name="Group 1086"/>
          <p:cNvGrpSpPr/>
          <p:nvPr/>
        </p:nvGrpSpPr>
        <p:grpSpPr>
          <a:xfrm>
            <a:off x="303212" y="2127250"/>
            <a:ext cx="1449388" cy="1501775"/>
            <a:chOff x="303212" y="2127250"/>
            <a:chExt cx="1449388" cy="1501775"/>
          </a:xfrm>
        </p:grpSpPr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303212" y="2127250"/>
              <a:ext cx="1449388" cy="1501775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4" name="Rectangle 43"/>
            <p:cNvSpPr>
              <a:spLocks noChangeArrowheads="1"/>
            </p:cNvSpPr>
            <p:nvPr/>
          </p:nvSpPr>
          <p:spPr bwMode="auto">
            <a:xfrm>
              <a:off x="396875" y="2170113"/>
              <a:ext cx="12001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Community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88" name="Group 1087"/>
          <p:cNvGrpSpPr/>
          <p:nvPr/>
        </p:nvGrpSpPr>
        <p:grpSpPr>
          <a:xfrm>
            <a:off x="1752600" y="2127250"/>
            <a:ext cx="1838325" cy="1501775"/>
            <a:chOff x="1752600" y="2127250"/>
            <a:chExt cx="1838325" cy="1501775"/>
          </a:xfrm>
        </p:grpSpPr>
        <p:sp>
          <p:nvSpPr>
            <p:cNvPr id="21" name="Rectangle 14"/>
            <p:cNvSpPr>
              <a:spLocks noChangeArrowheads="1"/>
            </p:cNvSpPr>
            <p:nvPr/>
          </p:nvSpPr>
          <p:spPr bwMode="auto">
            <a:xfrm>
              <a:off x="1752600" y="2127250"/>
              <a:ext cx="1838325" cy="1501775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5" name="Rectangle 44"/>
            <p:cNvSpPr>
              <a:spLocks noChangeArrowheads="1"/>
            </p:cNvSpPr>
            <p:nvPr/>
          </p:nvSpPr>
          <p:spPr bwMode="auto">
            <a:xfrm>
              <a:off x="1844675" y="2170113"/>
              <a:ext cx="298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45"/>
            <p:cNvSpPr>
              <a:spLocks noChangeArrowheads="1"/>
            </p:cNvSpPr>
            <p:nvPr/>
          </p:nvSpPr>
          <p:spPr bwMode="auto">
            <a:xfrm>
              <a:off x="2187575" y="2170113"/>
              <a:ext cx="10048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Promote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46"/>
            <p:cNvSpPr>
              <a:spLocks noChangeArrowheads="1"/>
            </p:cNvSpPr>
            <p:nvPr/>
          </p:nvSpPr>
          <p:spPr bwMode="auto">
            <a:xfrm>
              <a:off x="2187575" y="2444750"/>
              <a:ext cx="7842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47"/>
            <p:cNvSpPr>
              <a:spLocks noChangeArrowheads="1"/>
            </p:cNvSpPr>
            <p:nvPr/>
          </p:nvSpPr>
          <p:spPr bwMode="auto">
            <a:xfrm>
              <a:off x="1844675" y="2719388"/>
              <a:ext cx="298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48"/>
            <p:cNvSpPr>
              <a:spLocks noChangeArrowheads="1"/>
            </p:cNvSpPr>
            <p:nvPr/>
          </p:nvSpPr>
          <p:spPr bwMode="auto">
            <a:xfrm>
              <a:off x="2187575" y="2719388"/>
              <a:ext cx="8778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Change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49"/>
            <p:cNvSpPr>
              <a:spLocks noChangeArrowheads="1"/>
            </p:cNvSpPr>
            <p:nvPr/>
          </p:nvSpPr>
          <p:spPr bwMode="auto">
            <a:xfrm>
              <a:off x="2187575" y="2994025"/>
              <a:ext cx="7842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0"/>
            <p:cNvSpPr>
              <a:spLocks noChangeArrowheads="1"/>
            </p:cNvSpPr>
            <p:nvPr/>
          </p:nvSpPr>
          <p:spPr bwMode="auto">
            <a:xfrm>
              <a:off x="2187575" y="3267075"/>
              <a:ext cx="9667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behavior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89" name="Group 1088"/>
          <p:cNvGrpSpPr/>
          <p:nvPr/>
        </p:nvGrpSpPr>
        <p:grpSpPr>
          <a:xfrm>
            <a:off x="3590925" y="2127250"/>
            <a:ext cx="1590675" cy="1501775"/>
            <a:chOff x="3590925" y="2127250"/>
            <a:chExt cx="1590675" cy="1501775"/>
          </a:xfrm>
        </p:grpSpPr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3590925" y="2127250"/>
              <a:ext cx="1590675" cy="1501775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2" name="Rectangle 51"/>
            <p:cNvSpPr>
              <a:spLocks noChangeArrowheads="1"/>
            </p:cNvSpPr>
            <p:nvPr/>
          </p:nvSpPr>
          <p:spPr bwMode="auto">
            <a:xfrm>
              <a:off x="3683000" y="2170113"/>
              <a:ext cx="8477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Learner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0" name="Group 1089"/>
          <p:cNvGrpSpPr/>
          <p:nvPr/>
        </p:nvGrpSpPr>
        <p:grpSpPr>
          <a:xfrm>
            <a:off x="5181600" y="2128838"/>
            <a:ext cx="1371600" cy="1500188"/>
            <a:chOff x="5181600" y="2128838"/>
            <a:chExt cx="1371600" cy="1500188"/>
          </a:xfrm>
        </p:grpSpPr>
        <p:sp>
          <p:nvSpPr>
            <p:cNvPr id="23" name="Rectangle 16"/>
            <p:cNvSpPr>
              <a:spLocks noChangeArrowheads="1"/>
            </p:cNvSpPr>
            <p:nvPr/>
          </p:nvSpPr>
          <p:spPr bwMode="auto">
            <a:xfrm>
              <a:off x="5181600" y="2128838"/>
              <a:ext cx="1371600" cy="1500188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3" name="Rectangle 52"/>
            <p:cNvSpPr>
              <a:spLocks noChangeArrowheads="1"/>
            </p:cNvSpPr>
            <p:nvPr/>
          </p:nvSpPr>
          <p:spPr bwMode="auto">
            <a:xfrm>
              <a:off x="5273675" y="2170113"/>
              <a:ext cx="10017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Changed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53"/>
            <p:cNvSpPr>
              <a:spLocks noChangeArrowheads="1"/>
            </p:cNvSpPr>
            <p:nvPr/>
          </p:nvSpPr>
          <p:spPr bwMode="auto">
            <a:xfrm>
              <a:off x="5273675" y="2444750"/>
              <a:ext cx="7842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54"/>
            <p:cNvSpPr>
              <a:spLocks noChangeArrowheads="1"/>
            </p:cNvSpPr>
            <p:nvPr/>
          </p:nvSpPr>
          <p:spPr bwMode="auto">
            <a:xfrm>
              <a:off x="5273675" y="2719388"/>
              <a:ext cx="9667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behavior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1" name="Group 1090"/>
          <p:cNvGrpSpPr/>
          <p:nvPr/>
        </p:nvGrpSpPr>
        <p:grpSpPr>
          <a:xfrm>
            <a:off x="6553200" y="2128838"/>
            <a:ext cx="1262063" cy="1500188"/>
            <a:chOff x="6553200" y="2128838"/>
            <a:chExt cx="1262063" cy="1500188"/>
          </a:xfrm>
        </p:grpSpPr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6553200" y="2128838"/>
              <a:ext cx="1219200" cy="1500188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6" name="Rectangle 55"/>
            <p:cNvSpPr>
              <a:spLocks noChangeArrowheads="1"/>
            </p:cNvSpPr>
            <p:nvPr/>
          </p:nvSpPr>
          <p:spPr bwMode="auto">
            <a:xfrm>
              <a:off x="6645275" y="2170113"/>
              <a:ext cx="103346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Primarily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56"/>
            <p:cNvSpPr>
              <a:spLocks noChangeArrowheads="1"/>
            </p:cNvSpPr>
            <p:nvPr/>
          </p:nvSpPr>
          <p:spPr bwMode="auto">
            <a:xfrm>
              <a:off x="6645275" y="2444750"/>
              <a:ext cx="11699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Prevention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2" name="Group 1091"/>
          <p:cNvGrpSpPr/>
          <p:nvPr/>
        </p:nvGrpSpPr>
        <p:grpSpPr>
          <a:xfrm>
            <a:off x="7772400" y="2128838"/>
            <a:ext cx="1219200" cy="1500188"/>
            <a:chOff x="7772400" y="2128838"/>
            <a:chExt cx="1219200" cy="1500188"/>
          </a:xfrm>
        </p:grpSpPr>
        <p:sp>
          <p:nvSpPr>
            <p:cNvPr id="25" name="Rectangle 18"/>
            <p:cNvSpPr>
              <a:spLocks noChangeArrowheads="1"/>
            </p:cNvSpPr>
            <p:nvPr/>
          </p:nvSpPr>
          <p:spPr bwMode="auto">
            <a:xfrm>
              <a:off x="7772400" y="2128838"/>
              <a:ext cx="1219200" cy="1500188"/>
            </a:xfrm>
            <a:prstGeom prst="rect">
              <a:avLst/>
            </a:prstGeom>
            <a:solidFill>
              <a:srgbClr val="D0D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8" name="Rectangle 57"/>
            <p:cNvSpPr>
              <a:spLocks noChangeArrowheads="1"/>
            </p:cNvSpPr>
            <p:nvPr/>
          </p:nvSpPr>
          <p:spPr bwMode="auto">
            <a:xfrm>
              <a:off x="7864475" y="2170113"/>
              <a:ext cx="67786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Home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Rectangle 58"/>
            <p:cNvSpPr>
              <a:spLocks noChangeArrowheads="1"/>
            </p:cNvSpPr>
            <p:nvPr/>
          </p:nvSpPr>
          <p:spPr bwMode="auto">
            <a:xfrm>
              <a:off x="7864475" y="2444750"/>
              <a:ext cx="77787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Church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0" name="Rectangle 59"/>
            <p:cNvSpPr>
              <a:spLocks noChangeArrowheads="1"/>
            </p:cNvSpPr>
            <p:nvPr/>
          </p:nvSpPr>
          <p:spPr bwMode="auto">
            <a:xfrm>
              <a:off x="7864475" y="2719388"/>
              <a:ext cx="6715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Office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3" name="Group 1092"/>
          <p:cNvGrpSpPr/>
          <p:nvPr/>
        </p:nvGrpSpPr>
        <p:grpSpPr>
          <a:xfrm>
            <a:off x="303212" y="3629025"/>
            <a:ext cx="1449388" cy="2905125"/>
            <a:chOff x="303212" y="3629025"/>
            <a:chExt cx="1449388" cy="2905125"/>
          </a:xfrm>
        </p:grpSpPr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303212" y="3629025"/>
              <a:ext cx="1449388" cy="2905125"/>
            </a:xfrm>
            <a:prstGeom prst="rect">
              <a:avLst/>
            </a:prstGeom>
            <a:solidFill>
              <a:srgbClr val="E9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1" name="Rectangle 60"/>
            <p:cNvSpPr>
              <a:spLocks noChangeArrowheads="1"/>
            </p:cNvSpPr>
            <p:nvPr/>
          </p:nvSpPr>
          <p:spPr bwMode="auto">
            <a:xfrm>
              <a:off x="396875" y="3670300"/>
              <a:ext cx="118427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Healthcare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2" name="Rectangle 61"/>
            <p:cNvSpPr>
              <a:spLocks noChangeArrowheads="1"/>
            </p:cNvSpPr>
            <p:nvPr/>
          </p:nvSpPr>
          <p:spPr bwMode="auto">
            <a:xfrm>
              <a:off x="396875" y="3943350"/>
              <a:ext cx="13446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Professionals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4" name="Group 1093"/>
          <p:cNvGrpSpPr/>
          <p:nvPr/>
        </p:nvGrpSpPr>
        <p:grpSpPr>
          <a:xfrm>
            <a:off x="1752600" y="3629025"/>
            <a:ext cx="1879600" cy="2905125"/>
            <a:chOff x="1752600" y="3629025"/>
            <a:chExt cx="1879600" cy="2905125"/>
          </a:xfrm>
        </p:grpSpPr>
        <p:sp>
          <p:nvSpPr>
            <p:cNvPr id="27" name="Rectangle 20"/>
            <p:cNvSpPr>
              <a:spLocks noChangeArrowheads="1"/>
            </p:cNvSpPr>
            <p:nvPr/>
          </p:nvSpPr>
          <p:spPr bwMode="auto">
            <a:xfrm>
              <a:off x="1752600" y="3629025"/>
              <a:ext cx="1838325" cy="2905125"/>
            </a:xfrm>
            <a:prstGeom prst="rect">
              <a:avLst/>
            </a:prstGeom>
            <a:solidFill>
              <a:srgbClr val="E9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3" name="Rectangle 62"/>
            <p:cNvSpPr>
              <a:spLocks noChangeArrowheads="1"/>
            </p:cNvSpPr>
            <p:nvPr/>
          </p:nvSpPr>
          <p:spPr bwMode="auto">
            <a:xfrm>
              <a:off x="1844675" y="3670300"/>
              <a:ext cx="298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4" name="Rectangle 63"/>
            <p:cNvSpPr>
              <a:spLocks noChangeArrowheads="1"/>
            </p:cNvSpPr>
            <p:nvPr/>
          </p:nvSpPr>
          <p:spPr bwMode="auto">
            <a:xfrm>
              <a:off x="2187575" y="3670300"/>
              <a:ext cx="93503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Educate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Rectangle 64"/>
            <p:cNvSpPr>
              <a:spLocks noChangeArrowheads="1"/>
            </p:cNvSpPr>
            <p:nvPr/>
          </p:nvSpPr>
          <p:spPr bwMode="auto">
            <a:xfrm>
              <a:off x="2187575" y="3943350"/>
              <a:ext cx="12160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competent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6" name="Rectangle 65"/>
            <p:cNvSpPr>
              <a:spLocks noChangeArrowheads="1"/>
            </p:cNvSpPr>
            <p:nvPr/>
          </p:nvSpPr>
          <p:spPr bwMode="auto">
            <a:xfrm>
              <a:off x="2187575" y="4217988"/>
              <a:ext cx="11906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healthcare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7" name="Rectangle 66"/>
            <p:cNvSpPr>
              <a:spLocks noChangeArrowheads="1"/>
            </p:cNvSpPr>
            <p:nvPr/>
          </p:nvSpPr>
          <p:spPr bwMode="auto">
            <a:xfrm>
              <a:off x="2187575" y="4492625"/>
              <a:ext cx="138430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professionals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Rectangle 67"/>
            <p:cNvSpPr>
              <a:spLocks noChangeArrowheads="1"/>
            </p:cNvSpPr>
            <p:nvPr/>
          </p:nvSpPr>
          <p:spPr bwMode="auto">
            <a:xfrm>
              <a:off x="1844675" y="4767263"/>
              <a:ext cx="298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2.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9" name="Rectangle 68"/>
            <p:cNvSpPr>
              <a:spLocks noChangeArrowheads="1"/>
            </p:cNvSpPr>
            <p:nvPr/>
          </p:nvSpPr>
          <p:spPr bwMode="auto">
            <a:xfrm>
              <a:off x="2187575" y="4767263"/>
              <a:ext cx="9032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Provide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0" name="Rectangle 69"/>
            <p:cNvSpPr>
              <a:spLocks noChangeArrowheads="1"/>
            </p:cNvSpPr>
            <p:nvPr/>
          </p:nvSpPr>
          <p:spPr bwMode="auto">
            <a:xfrm>
              <a:off x="2187575" y="5041900"/>
              <a:ext cx="10382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excellent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1" name="Rectangle 70"/>
            <p:cNvSpPr>
              <a:spLocks noChangeArrowheads="1"/>
            </p:cNvSpPr>
            <p:nvPr/>
          </p:nvSpPr>
          <p:spPr bwMode="auto">
            <a:xfrm>
              <a:off x="2187575" y="5314950"/>
              <a:ext cx="14446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healthcare to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2" name="Rectangle 71"/>
            <p:cNvSpPr>
              <a:spLocks noChangeArrowheads="1"/>
            </p:cNvSpPr>
            <p:nvPr/>
          </p:nvSpPr>
          <p:spPr bwMode="auto">
            <a:xfrm>
              <a:off x="2187575" y="5589588"/>
              <a:ext cx="9493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the care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3" name="Rectangle 72"/>
            <p:cNvSpPr>
              <a:spLocks noChangeArrowheads="1"/>
            </p:cNvSpPr>
            <p:nvPr/>
          </p:nvSpPr>
          <p:spPr bwMode="auto">
            <a:xfrm>
              <a:off x="2187575" y="5864225"/>
              <a:ext cx="106045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recipients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5" name="Group 1094"/>
          <p:cNvGrpSpPr/>
          <p:nvPr/>
        </p:nvGrpSpPr>
        <p:grpSpPr>
          <a:xfrm>
            <a:off x="3590925" y="3629025"/>
            <a:ext cx="1590675" cy="2905125"/>
            <a:chOff x="3590925" y="3629025"/>
            <a:chExt cx="1590675" cy="2905125"/>
          </a:xfrm>
        </p:grpSpPr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3590925" y="3629025"/>
              <a:ext cx="1590675" cy="2905125"/>
            </a:xfrm>
            <a:prstGeom prst="rect">
              <a:avLst/>
            </a:prstGeom>
            <a:solidFill>
              <a:srgbClr val="E9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4" name="Rectangle 73"/>
            <p:cNvSpPr>
              <a:spLocks noChangeArrowheads="1"/>
            </p:cNvSpPr>
            <p:nvPr/>
          </p:nvSpPr>
          <p:spPr bwMode="auto">
            <a:xfrm>
              <a:off x="3683000" y="3670300"/>
              <a:ext cx="123666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Knowledge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5" name="Rectangle 74"/>
            <p:cNvSpPr>
              <a:spLocks noChangeArrowheads="1"/>
            </p:cNvSpPr>
            <p:nvPr/>
          </p:nvSpPr>
          <p:spPr bwMode="auto">
            <a:xfrm>
              <a:off x="3683000" y="3943350"/>
              <a:ext cx="533400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and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6" name="Rectangle 75"/>
            <p:cNvSpPr>
              <a:spLocks noChangeArrowheads="1"/>
            </p:cNvSpPr>
            <p:nvPr/>
          </p:nvSpPr>
          <p:spPr bwMode="auto">
            <a:xfrm>
              <a:off x="3683000" y="4217988"/>
              <a:ext cx="60007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Skills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7" name="Rectangle 76"/>
            <p:cNvSpPr>
              <a:spLocks noChangeArrowheads="1"/>
            </p:cNvSpPr>
            <p:nvPr/>
          </p:nvSpPr>
          <p:spPr bwMode="auto">
            <a:xfrm>
              <a:off x="3683000" y="4492625"/>
              <a:ext cx="139223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(required for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8" name="Rectangle 77"/>
            <p:cNvSpPr>
              <a:spLocks noChangeArrowheads="1"/>
            </p:cNvSpPr>
            <p:nvPr/>
          </p:nvSpPr>
          <p:spPr bwMode="auto">
            <a:xfrm>
              <a:off x="3683000" y="4767263"/>
              <a:ext cx="13446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professional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9" name="Rectangle 78"/>
            <p:cNvSpPr>
              <a:spLocks noChangeArrowheads="1"/>
            </p:cNvSpPr>
            <p:nvPr/>
          </p:nvSpPr>
          <p:spPr bwMode="auto">
            <a:xfrm>
              <a:off x="3683000" y="5041900"/>
              <a:ext cx="1385888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qualification)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6" name="Group 1095"/>
          <p:cNvGrpSpPr/>
          <p:nvPr/>
        </p:nvGrpSpPr>
        <p:grpSpPr>
          <a:xfrm>
            <a:off x="5181600" y="3629025"/>
            <a:ext cx="1435100" cy="2905125"/>
            <a:chOff x="5181600" y="3629025"/>
            <a:chExt cx="1435100" cy="2905125"/>
          </a:xfrm>
        </p:grpSpPr>
        <p:sp>
          <p:nvSpPr>
            <p:cNvPr id="29" name="Rectangle 22"/>
            <p:cNvSpPr>
              <a:spLocks noChangeArrowheads="1"/>
            </p:cNvSpPr>
            <p:nvPr/>
          </p:nvSpPr>
          <p:spPr bwMode="auto">
            <a:xfrm>
              <a:off x="5181600" y="3629025"/>
              <a:ext cx="1371600" cy="2905125"/>
            </a:xfrm>
            <a:prstGeom prst="rect">
              <a:avLst/>
            </a:prstGeom>
            <a:solidFill>
              <a:srgbClr val="E9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0" name="Rectangle 79"/>
            <p:cNvSpPr>
              <a:spLocks noChangeArrowheads="1"/>
            </p:cNvSpPr>
            <p:nvPr/>
          </p:nvSpPr>
          <p:spPr bwMode="auto">
            <a:xfrm>
              <a:off x="5273675" y="3670300"/>
              <a:ext cx="13430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Professional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1" name="Rectangle 80"/>
            <p:cNvSpPr>
              <a:spLocks noChangeArrowheads="1"/>
            </p:cNvSpPr>
            <p:nvPr/>
          </p:nvSpPr>
          <p:spPr bwMode="auto">
            <a:xfrm>
              <a:off x="5273675" y="3943350"/>
              <a:ext cx="112871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Standards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2" name="Rectangle 81"/>
            <p:cNvSpPr>
              <a:spLocks noChangeArrowheads="1"/>
            </p:cNvSpPr>
            <p:nvPr/>
          </p:nvSpPr>
          <p:spPr bwMode="auto">
            <a:xfrm>
              <a:off x="5273675" y="4217988"/>
              <a:ext cx="1127125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of Practice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97" name="Group 1096"/>
          <p:cNvGrpSpPr/>
          <p:nvPr/>
        </p:nvGrpSpPr>
        <p:grpSpPr>
          <a:xfrm>
            <a:off x="6553200" y="3629025"/>
            <a:ext cx="1219200" cy="2905125"/>
            <a:chOff x="6553200" y="3629025"/>
            <a:chExt cx="1219200" cy="2905125"/>
          </a:xfrm>
        </p:grpSpPr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6553200" y="3629025"/>
              <a:ext cx="1219200" cy="2905125"/>
            </a:xfrm>
            <a:prstGeom prst="rect">
              <a:avLst/>
            </a:prstGeom>
            <a:solidFill>
              <a:srgbClr val="E9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3" name="Rectangle 82"/>
            <p:cNvSpPr>
              <a:spLocks noChangeArrowheads="1"/>
            </p:cNvSpPr>
            <p:nvPr/>
          </p:nvSpPr>
          <p:spPr bwMode="auto">
            <a:xfrm>
              <a:off x="6645275" y="3670300"/>
              <a:ext cx="103346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Primarily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4" name="Rectangle 83"/>
            <p:cNvSpPr>
              <a:spLocks noChangeArrowheads="1"/>
            </p:cNvSpPr>
            <p:nvPr/>
          </p:nvSpPr>
          <p:spPr bwMode="auto">
            <a:xfrm>
              <a:off x="6645275" y="3943350"/>
              <a:ext cx="919163" cy="339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Curative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772400" y="3629025"/>
            <a:ext cx="1371599" cy="2905125"/>
            <a:chOff x="7772400" y="3629025"/>
            <a:chExt cx="1371599" cy="2905125"/>
          </a:xfrm>
        </p:grpSpPr>
        <p:grpSp>
          <p:nvGrpSpPr>
            <p:cNvPr id="1098" name="Group 1097"/>
            <p:cNvGrpSpPr/>
            <p:nvPr/>
          </p:nvGrpSpPr>
          <p:grpSpPr>
            <a:xfrm>
              <a:off x="7772400" y="3629025"/>
              <a:ext cx="1219200" cy="2905125"/>
              <a:chOff x="7772400" y="3629025"/>
              <a:chExt cx="1219200" cy="2905125"/>
            </a:xfrm>
          </p:grpSpPr>
          <p:sp>
            <p:nvSpPr>
              <p:cNvPr id="31" name="Rectangle 24"/>
              <p:cNvSpPr>
                <a:spLocks noChangeArrowheads="1"/>
              </p:cNvSpPr>
              <p:nvPr/>
            </p:nvSpPr>
            <p:spPr bwMode="auto">
              <a:xfrm>
                <a:off x="7772400" y="3629025"/>
                <a:ext cx="1219200" cy="2905125"/>
              </a:xfrm>
              <a:prstGeom prst="rect">
                <a:avLst/>
              </a:prstGeom>
              <a:solidFill>
                <a:srgbClr val="E9ED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85" name="Rectangle 84"/>
              <p:cNvSpPr>
                <a:spLocks noChangeArrowheads="1"/>
              </p:cNvSpPr>
              <p:nvPr/>
            </p:nvSpPr>
            <p:spPr bwMode="auto">
              <a:xfrm>
                <a:off x="7864475" y="3670300"/>
                <a:ext cx="703263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Clinics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6" name="Rectangle 85"/>
              <p:cNvSpPr>
                <a:spLocks noChangeArrowheads="1"/>
              </p:cNvSpPr>
              <p:nvPr/>
            </p:nvSpPr>
            <p:spPr bwMode="auto">
              <a:xfrm>
                <a:off x="7864475" y="3943350"/>
                <a:ext cx="971550" cy="3397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itchFamily="34" charset="0"/>
                    <a:cs typeface="Arial" pitchFamily="34" charset="0"/>
                  </a:rPr>
                  <a:t>Hospitals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" name="TextBox 2"/>
            <p:cNvSpPr txBox="1"/>
            <p:nvPr/>
          </p:nvSpPr>
          <p:spPr>
            <a:xfrm>
              <a:off x="7815262" y="4217988"/>
              <a:ext cx="132873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Universities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4855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38200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en-US" sz="3600" b="1" dirty="0"/>
              <a:t>How </a:t>
            </a:r>
            <a:r>
              <a:rPr lang="en-US" sz="3600" b="1" dirty="0" smtClean="0"/>
              <a:t>Health Education </a:t>
            </a:r>
            <a:r>
              <a:rPr lang="en-US" sz="3600" b="1" dirty="0"/>
              <a:t>is </a:t>
            </a:r>
            <a:r>
              <a:rPr lang="en-US" sz="3600" b="1" dirty="0" smtClean="0"/>
              <a:t>Different </a:t>
            </a:r>
            <a:r>
              <a:rPr lang="en-US" sz="3600" b="1" dirty="0"/>
              <a:t>in the </a:t>
            </a:r>
            <a:r>
              <a:rPr lang="en-US" sz="3600" b="1" dirty="0" smtClean="0"/>
              <a:t>Community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v"/>
            </a:pPr>
            <a:r>
              <a:rPr lang="en-US" b="1" dirty="0" smtClean="0"/>
              <a:t>Different </a:t>
            </a:r>
            <a:r>
              <a:rPr lang="en-US" b="1" dirty="0"/>
              <a:t>content</a:t>
            </a:r>
          </a:p>
          <a:p>
            <a:pPr lvl="2">
              <a:buFont typeface="Wingdings" pitchFamily="2" charset="2"/>
              <a:buChar char="ü"/>
            </a:pPr>
            <a:r>
              <a:rPr lang="en-US" b="1" dirty="0"/>
              <a:t>Need only the essential information required to change health behavior</a:t>
            </a:r>
          </a:p>
          <a:p>
            <a:pPr lvl="2">
              <a:buFont typeface="Wingdings" pitchFamily="2" charset="2"/>
              <a:buChar char="ü"/>
            </a:pPr>
            <a:r>
              <a:rPr lang="en-US" b="1" dirty="0"/>
              <a:t>Need skills necessary to carry out behavior </a:t>
            </a:r>
            <a:r>
              <a:rPr lang="en-US" b="1" dirty="0" smtClean="0"/>
              <a:t>change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3412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541</Words>
  <Application>Microsoft Office PowerPoint</Application>
  <PresentationFormat>On-screen Show (4:3)</PresentationFormat>
  <Paragraphs>180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Education of Healthcare Personnel  for  Community Health Development</vt:lpstr>
      <vt:lpstr>Health Care Needs  &amp; Resource Allocation</vt:lpstr>
      <vt:lpstr>Alma Ata Principles</vt:lpstr>
      <vt:lpstr>Location  of  Healthcare Services</vt:lpstr>
      <vt:lpstr>Location  of  Healthcare Services</vt:lpstr>
      <vt:lpstr>Location of Healthcare Services</vt:lpstr>
      <vt:lpstr>In the Hospital</vt:lpstr>
      <vt:lpstr>Education</vt:lpstr>
      <vt:lpstr>How Health Education is Different in the Community</vt:lpstr>
      <vt:lpstr>How Health Education is Different in the Community</vt:lpstr>
      <vt:lpstr>How Health Education is Different in the Community</vt:lpstr>
      <vt:lpstr>SHOWeD</vt:lpstr>
      <vt:lpstr>How Health Education is Different in the Community</vt:lpstr>
      <vt:lpstr>Lessons learned in the community</vt:lpstr>
      <vt:lpstr>Lessons learned in the community</vt:lpstr>
      <vt:lpstr>The Future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</dc:creator>
  <cp:lastModifiedBy>Grace</cp:lastModifiedBy>
  <cp:revision>41</cp:revision>
  <dcterms:created xsi:type="dcterms:W3CDTF">2012-07-10T18:39:17Z</dcterms:created>
  <dcterms:modified xsi:type="dcterms:W3CDTF">2012-10-26T22:25:36Z</dcterms:modified>
</cp:coreProperties>
</file>