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4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AF00A3-70C5-7D40-A05F-A35FB0655C2A}" type="datetimeFigureOut">
              <a:rPr lang="en-US" smtClean="0"/>
              <a:t>6/6/16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6D8018-50BC-8A4D-A152-DF74C812843F}" type="slidenum">
              <a:rPr lang="en-US" smtClean="0"/>
              <a:t>‹#›</a:t>
            </a:fld>
            <a:endParaRPr lang="en-US"/>
          </a:p>
        </p:txBody>
      </p:sp>
    </p:spTree>
    <p:extLst>
      <p:ext uri="{BB962C8B-B14F-4D97-AF65-F5344CB8AC3E}">
        <p14:creationId xmlns:p14="http://schemas.microsoft.com/office/powerpoint/2010/main" val="24363007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sister and brother-in-law arrived on the mission field in South America while I was still in medical school. By the time Jody and I were ready for service, they had finished their first term and were “experienced” missionaries. I can only remember </a:t>
            </a:r>
            <a:r>
              <a:rPr lang="en-US" sz="1200" u="sng" kern="1200" dirty="0" smtClean="0">
                <a:solidFill>
                  <a:schemeClr val="tx1"/>
                </a:solidFill>
                <a:effectLst/>
                <a:latin typeface="+mn-lt"/>
                <a:ea typeface="+mn-ea"/>
                <a:cs typeface="+mn-cs"/>
              </a:rPr>
              <a:t>one piece of advice</a:t>
            </a:r>
            <a:r>
              <a:rPr lang="en-US" sz="1200" kern="1200" dirty="0" smtClean="0">
                <a:solidFill>
                  <a:schemeClr val="tx1"/>
                </a:solidFill>
                <a:effectLst/>
                <a:latin typeface="+mn-lt"/>
                <a:ea typeface="+mn-ea"/>
                <a:cs typeface="+mn-cs"/>
              </a:rPr>
              <a:t> he gave me as we prepared to head overseas, but it was jewel. He said, “</a:t>
            </a:r>
            <a:r>
              <a:rPr lang="en-US" sz="1200" b="1" kern="1200" dirty="0" smtClean="0">
                <a:solidFill>
                  <a:schemeClr val="tx1"/>
                </a:solidFill>
                <a:effectLst/>
                <a:latin typeface="+mn-lt"/>
                <a:ea typeface="+mn-ea"/>
                <a:cs typeface="+mn-cs"/>
              </a:rPr>
              <a:t>Dave, your greatest blessings will come from your relationships with other missionaries. They will also be your greatest source of conflict and tension.</a:t>
            </a:r>
            <a:r>
              <a:rPr lang="en-US" sz="1200" kern="1200" dirty="0" smtClean="0">
                <a:solidFill>
                  <a:schemeClr val="tx1"/>
                </a:solidFill>
                <a:effectLst/>
                <a:latin typeface="+mn-lt"/>
                <a:ea typeface="+mn-ea"/>
                <a:cs typeface="+mn-cs"/>
              </a:rPr>
              <a:t>” At that time, I thought all missionaries were super Christians who had received their heavenly haloes early!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838702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Christ </a:t>
            </a:r>
            <a:r>
              <a:rPr lang="en-US" sz="1200" u="sng" kern="1200" dirty="0" smtClean="0">
                <a:solidFill>
                  <a:schemeClr val="tx1"/>
                </a:solidFill>
                <a:effectLst/>
                <a:latin typeface="+mn-lt"/>
                <a:ea typeface="+mn-ea"/>
                <a:cs typeface="+mn-cs"/>
              </a:rPr>
              <a:t>summed up what we should do </a:t>
            </a:r>
            <a:r>
              <a:rPr lang="en-US" sz="1200" kern="1200" dirty="0" smtClean="0">
                <a:solidFill>
                  <a:schemeClr val="tx1"/>
                </a:solidFill>
                <a:effectLst/>
                <a:latin typeface="+mn-lt"/>
                <a:ea typeface="+mn-ea"/>
                <a:cs typeface="+mn-cs"/>
              </a:rPr>
              <a:t>when we have conflict with someone 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THIS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Luke 6:27-28: </a:t>
            </a:r>
            <a:endParaRPr lang="en-US" b="1" dirty="0" smtClean="0"/>
          </a:p>
          <a:p>
            <a:r>
              <a:rPr lang="en-US" sz="1200" kern="1200" dirty="0" smtClean="0">
                <a:solidFill>
                  <a:schemeClr val="tx1"/>
                </a:solidFill>
                <a:effectLst/>
                <a:latin typeface="+mn-lt"/>
                <a:ea typeface="+mn-ea"/>
                <a:cs typeface="+mn-cs"/>
              </a:rPr>
              <a:t>“To you who are ready for the truth, I say this: Love your enemies. Let them bring out the best in you, not the worst. When someone gives you a hard time, respond with the energies of prayer for that person” (MSG).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67778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1 John 4:19-21, John reiterates and tells us that loving those who have treated us badly </a:t>
            </a:r>
            <a:r>
              <a:rPr lang="en-US" sz="1200" b="1" kern="1200" dirty="0" smtClean="0">
                <a:solidFill>
                  <a:schemeClr val="tx1"/>
                </a:solidFill>
                <a:effectLst/>
                <a:latin typeface="+mn-lt"/>
                <a:ea typeface="+mn-ea"/>
                <a:cs typeface="+mn-cs"/>
              </a:rPr>
              <a:t>is not an option to consider but a command to follow</a:t>
            </a:r>
            <a:r>
              <a:rPr lang="en-US" sz="1200" kern="1200" dirty="0" smtClean="0">
                <a:solidFill>
                  <a:schemeClr val="tx1"/>
                </a:solidFill>
                <a:effectLst/>
                <a:latin typeface="+mn-lt"/>
                <a:ea typeface="+mn-ea"/>
                <a:cs typeface="+mn-cs"/>
              </a:rPr>
              <a:t>.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we were loved, now we love. He loved us first. If anyone boasts, ‘I love God,’ and goes right on hating his brother or sister, thinking nothing of it, he is a liar. If he won’t love the person he can see, how can he love the God he can’t see? The command we have from Christ is blunt: Loving God includes loving people. You’ve got to love both” (MSG).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Wow! You just thought you </a:t>
            </a:r>
            <a:r>
              <a:rPr lang="en-US" sz="1200" b="1" u="sng" kern="1200" dirty="0" smtClean="0">
                <a:solidFill>
                  <a:schemeClr val="tx1"/>
                </a:solidFill>
                <a:effectLst/>
                <a:latin typeface="+mn-lt"/>
                <a:ea typeface="+mn-ea"/>
                <a:cs typeface="+mn-cs"/>
              </a:rPr>
              <a:t>were doing well if you could tolerate that person</a:t>
            </a:r>
            <a:r>
              <a:rPr lang="en-US" sz="1200" u="sng" kern="1200" dirty="0" smtClean="0">
                <a:solidFill>
                  <a:schemeClr val="tx1"/>
                </a:solidFill>
                <a:effectLst/>
                <a:latin typeface="+mn-lt"/>
                <a:ea typeface="+mn-ea"/>
                <a:cs typeface="+mn-cs"/>
              </a:rPr>
              <a:t>, but God set the standard. </a:t>
            </a:r>
            <a:r>
              <a:rPr lang="en-US" sz="1200" b="1" u="sng" kern="1200" dirty="0" smtClean="0">
                <a:solidFill>
                  <a:schemeClr val="tx1"/>
                </a:solidFill>
                <a:effectLst/>
                <a:latin typeface="+mn-lt"/>
                <a:ea typeface="+mn-ea"/>
                <a:cs typeface="+mn-cs"/>
              </a:rPr>
              <a:t>He loved us when we were unlovable</a:t>
            </a:r>
            <a:r>
              <a:rPr lang="en-US" sz="1200" u="sng" kern="1200" dirty="0" smtClean="0">
                <a:solidFill>
                  <a:schemeClr val="tx1"/>
                </a:solidFill>
                <a:effectLst/>
                <a:latin typeface="+mn-lt"/>
                <a:ea typeface="+mn-ea"/>
                <a:cs typeface="+mn-cs"/>
              </a:rPr>
              <a:t>. Because He loved us, we are </a:t>
            </a:r>
            <a:r>
              <a:rPr lang="en-US" sz="1200" b="1" u="sng" kern="1200" dirty="0" smtClean="0">
                <a:solidFill>
                  <a:schemeClr val="tx1"/>
                </a:solidFill>
                <a:effectLst/>
                <a:latin typeface="+mn-lt"/>
                <a:ea typeface="+mn-ea"/>
                <a:cs typeface="+mn-cs"/>
              </a:rPr>
              <a:t>not only commanded but also enabled </a:t>
            </a:r>
            <a:r>
              <a:rPr lang="en-US" sz="1200" u="sng" kern="1200" dirty="0" smtClean="0">
                <a:solidFill>
                  <a:schemeClr val="tx1"/>
                </a:solidFill>
                <a:effectLst/>
                <a:latin typeface="+mn-lt"/>
                <a:ea typeface="+mn-ea"/>
                <a:cs typeface="+mn-cs"/>
              </a:rPr>
              <a:t>to love the one who harmed us. </a:t>
            </a:r>
            <a:endParaRPr lang="en-US"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88982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other thing we tend to do when we have a conflict is to </a:t>
            </a:r>
            <a:r>
              <a:rPr lang="en-US" sz="1200" u="sng" kern="1200" dirty="0" smtClean="0">
                <a:solidFill>
                  <a:schemeClr val="tx1"/>
                </a:solidFill>
                <a:effectLst/>
                <a:latin typeface="+mn-lt"/>
                <a:ea typeface="+mn-ea"/>
                <a:cs typeface="+mn-cs"/>
              </a:rPr>
              <a:t>judge the other person in thought, word, or deed. We criticize, talk behind their back, nitpick, gossip, and coerce them if we have the power to do so. </a:t>
            </a:r>
            <a:endParaRPr lang="en-US"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Christ cautions us about this in Luke 6:37, “Don’t pick on people, jump on their failures, criticize their faults—unless, of course, you want the same treatment” (MSG).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this verse </a:t>
            </a:r>
            <a:r>
              <a:rPr lang="en-US" sz="1200" b="1" kern="1200" dirty="0" smtClean="0">
                <a:solidFill>
                  <a:schemeClr val="tx1"/>
                </a:solidFill>
                <a:effectLst/>
                <a:latin typeface="+mn-lt"/>
                <a:ea typeface="+mn-ea"/>
                <a:cs typeface="+mn-cs"/>
              </a:rPr>
              <a:t>admits the person in question has failed</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is at fault</a:t>
            </a:r>
            <a:r>
              <a:rPr lang="en-US" sz="1200" kern="1200" dirty="0" smtClean="0">
                <a:solidFill>
                  <a:schemeClr val="tx1"/>
                </a:solidFill>
                <a:effectLst/>
                <a:latin typeface="+mn-lt"/>
                <a:ea typeface="+mn-ea"/>
                <a:cs typeface="+mn-cs"/>
              </a:rPr>
              <a:t>, but this admission doesn’t give us the right to step into God’s role as judge and jury to condemn them. </a:t>
            </a:r>
            <a:r>
              <a:rPr lang="en-US" sz="1200" b="1" kern="1200" dirty="0" smtClean="0">
                <a:solidFill>
                  <a:schemeClr val="tx1"/>
                </a:solidFill>
                <a:effectLst/>
                <a:latin typeface="+mn-lt"/>
                <a:ea typeface="+mn-ea"/>
                <a:cs typeface="+mn-cs"/>
              </a:rPr>
              <a:t>Does that mean we should just ignore their actions? </a:t>
            </a:r>
            <a:endParaRPr lang="en-US" b="1"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73116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Bible teaches that there is a </a:t>
            </a:r>
            <a:r>
              <a:rPr lang="en-US" sz="1200" b="1" kern="1200" dirty="0" smtClean="0">
                <a:solidFill>
                  <a:schemeClr val="tx1"/>
                </a:solidFill>
                <a:effectLst/>
                <a:latin typeface="+mn-lt"/>
                <a:ea typeface="+mn-ea"/>
                <a:cs typeface="+mn-cs"/>
              </a:rPr>
              <a:t>right and wrong way to judge</a:t>
            </a:r>
            <a:r>
              <a:rPr lang="en-US" sz="1200" kern="1200" dirty="0" smtClean="0">
                <a:solidFill>
                  <a:schemeClr val="tx1"/>
                </a:solidFill>
                <a:effectLst/>
                <a:latin typeface="+mn-lt"/>
                <a:ea typeface="+mn-ea"/>
                <a:cs typeface="+mn-cs"/>
              </a:rPr>
              <a:t>. We are commanded </a:t>
            </a:r>
            <a:r>
              <a:rPr lang="en-US" sz="1200" u="sng" kern="1200" dirty="0" smtClean="0">
                <a:solidFill>
                  <a:schemeClr val="tx1"/>
                </a:solidFill>
                <a:effectLst/>
                <a:latin typeface="+mn-lt"/>
                <a:ea typeface="+mn-ea"/>
                <a:cs typeface="+mn-cs"/>
              </a:rPr>
              <a:t>not to do it out </a:t>
            </a:r>
            <a:r>
              <a:rPr lang="en-US" sz="1200" kern="1200" dirty="0" smtClean="0">
                <a:solidFill>
                  <a:schemeClr val="tx1"/>
                </a:solidFill>
                <a:effectLst/>
                <a:latin typeface="+mn-lt"/>
                <a:ea typeface="+mn-ea"/>
                <a:cs typeface="+mn-cs"/>
              </a:rPr>
              <a:t>of </a:t>
            </a:r>
            <a:r>
              <a:rPr lang="en-US" sz="1200" u="sng" kern="1200" dirty="0" smtClean="0">
                <a:solidFill>
                  <a:schemeClr val="tx1"/>
                </a:solidFill>
                <a:effectLst/>
                <a:latin typeface="+mn-lt"/>
                <a:ea typeface="+mn-ea"/>
                <a:cs typeface="+mn-cs"/>
              </a:rPr>
              <a:t>contempt, a sense of moral superiority, or bitterness</a:t>
            </a:r>
            <a:r>
              <a:rPr lang="en-US" sz="1200" kern="1200" dirty="0" smtClean="0">
                <a:solidFill>
                  <a:schemeClr val="tx1"/>
                </a:solidFill>
                <a:effectLst/>
                <a:latin typeface="+mn-lt"/>
                <a:ea typeface="+mn-ea"/>
                <a:cs typeface="+mn-cs"/>
              </a:rPr>
              <a:t>. We may need to </a:t>
            </a:r>
            <a:r>
              <a:rPr lang="en-US" sz="1200" u="sng" kern="1200" dirty="0" smtClean="0">
                <a:solidFill>
                  <a:schemeClr val="tx1"/>
                </a:solidFill>
                <a:effectLst/>
                <a:latin typeface="+mn-lt"/>
                <a:ea typeface="+mn-ea"/>
                <a:cs typeface="+mn-cs"/>
              </a:rPr>
              <a:t>confront </a:t>
            </a:r>
            <a:r>
              <a:rPr lang="en-US" sz="1200" kern="1200" dirty="0" smtClean="0">
                <a:solidFill>
                  <a:schemeClr val="tx1"/>
                </a:solidFill>
                <a:effectLst/>
                <a:latin typeface="+mn-lt"/>
                <a:ea typeface="+mn-ea"/>
                <a:cs typeface="+mn-cs"/>
              </a:rPr>
              <a:t>a situation but we must do so </a:t>
            </a:r>
            <a:r>
              <a:rPr lang="en-US" sz="1200" u="sng" kern="1200" dirty="0" smtClean="0">
                <a:solidFill>
                  <a:schemeClr val="tx1"/>
                </a:solidFill>
                <a:effectLst/>
                <a:latin typeface="+mn-lt"/>
                <a:ea typeface="+mn-ea"/>
                <a:cs typeface="+mn-cs"/>
              </a:rPr>
              <a:t>out of a pure motive of seeking that person’s good</a:t>
            </a:r>
            <a:r>
              <a:rPr lang="en-US" sz="1200" kern="1200" dirty="0" smtClean="0">
                <a:solidFill>
                  <a:schemeClr val="tx1"/>
                </a:solidFill>
                <a:effectLst/>
                <a:latin typeface="+mn-lt"/>
                <a:ea typeface="+mn-ea"/>
                <a:cs typeface="+mn-cs"/>
              </a:rPr>
              <a:t>. One type of judging mentally condemns the person to punishment. The </a:t>
            </a:r>
            <a:r>
              <a:rPr lang="en-US" sz="1200" b="1" u="sng" kern="1200" dirty="0" smtClean="0">
                <a:solidFill>
                  <a:schemeClr val="tx1"/>
                </a:solidFill>
                <a:effectLst/>
                <a:latin typeface="+mn-lt"/>
                <a:ea typeface="+mn-ea"/>
                <a:cs typeface="+mn-cs"/>
              </a:rPr>
              <a:t>other type of judgment realistically sees the situation and tries to restore the relationship</a:t>
            </a:r>
            <a:r>
              <a:rPr lang="en-US" sz="1200" b="1" u="none" kern="1200" dirty="0" smtClean="0">
                <a:solidFill>
                  <a:schemeClr val="tx1"/>
                </a:solidFill>
                <a:effectLst/>
                <a:latin typeface="+mn-lt"/>
                <a:ea typeface="+mn-ea"/>
                <a:cs typeface="+mn-cs"/>
              </a:rPr>
              <a:t>. </a:t>
            </a:r>
            <a:endParaRPr lang="en-US" b="1" u="none" dirty="0" smtClean="0"/>
          </a:p>
          <a:p>
            <a:endParaRPr lang="en-US" u="none" dirty="0" smtClean="0"/>
          </a:p>
          <a:p>
            <a:r>
              <a:rPr lang="en-US" sz="1200" kern="1200" dirty="0" smtClean="0">
                <a:solidFill>
                  <a:schemeClr val="tx1"/>
                </a:solidFill>
                <a:effectLst/>
                <a:latin typeface="+mn-lt"/>
                <a:ea typeface="+mn-ea"/>
                <a:cs typeface="+mn-cs"/>
              </a:rPr>
              <a:t>Check out this verse in </a:t>
            </a:r>
            <a:r>
              <a:rPr lang="en-US" sz="1200" b="1" kern="1200" dirty="0" smtClean="0">
                <a:solidFill>
                  <a:schemeClr val="tx1"/>
                </a:solidFill>
                <a:effectLst/>
                <a:latin typeface="+mn-lt"/>
                <a:ea typeface="+mn-ea"/>
                <a:cs typeface="+mn-cs"/>
              </a:rPr>
              <a:t>Matthew 7:4-5: </a:t>
            </a:r>
            <a:endParaRPr lang="en-US" b="1" dirty="0" smtClean="0"/>
          </a:p>
          <a:p>
            <a:r>
              <a:rPr lang="en-US" sz="1200" kern="1200" dirty="0" smtClean="0">
                <a:solidFill>
                  <a:schemeClr val="tx1"/>
                </a:solidFill>
                <a:effectLst/>
                <a:latin typeface="+mn-lt"/>
                <a:ea typeface="+mn-ea"/>
                <a:cs typeface="+mn-cs"/>
              </a:rPr>
              <a:t>“Do you have the nerve to say, ‘Let me wash your face for you,’ when your own face is distorted by contempt? It’s this whole traveling road-show mentality all over again, playing a holier- than-thou part instead of just living your part. Wipe that ugly sneer off your own face, and you might be fit to offer a washcloth to your neighbor” (MSG).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46943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then in </a:t>
            </a:r>
            <a:r>
              <a:rPr lang="en-US" sz="1200" b="1" u="sng" kern="1200" dirty="0" smtClean="0">
                <a:solidFill>
                  <a:schemeClr val="tx1"/>
                </a:solidFill>
                <a:effectLst/>
                <a:latin typeface="+mn-lt"/>
                <a:ea typeface="+mn-ea"/>
                <a:cs typeface="+mn-cs"/>
              </a:rPr>
              <a:t>Galatians 6:1</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says, “...If someone falls into sin, forgivingly restore him, saving your critical comments for yourself. You might be needing forgiveness before the day’s out” (MSG). </a:t>
            </a:r>
            <a:endParaRPr lang="en-US" dirty="0" smtClean="0"/>
          </a:p>
          <a:p>
            <a:r>
              <a:rPr lang="en-US" sz="1200" kern="1200" dirty="0" smtClean="0">
                <a:solidFill>
                  <a:schemeClr val="tx1"/>
                </a:solidFill>
                <a:effectLst/>
                <a:latin typeface="+mn-lt"/>
                <a:ea typeface="+mn-ea"/>
                <a:cs typeface="+mn-cs"/>
              </a:rPr>
              <a:t>Which brings us to the last bit of </a:t>
            </a:r>
            <a:r>
              <a:rPr lang="en-US" sz="1200" u="sng" kern="1200" dirty="0" smtClean="0">
                <a:solidFill>
                  <a:schemeClr val="tx1"/>
                </a:solidFill>
                <a:effectLst/>
                <a:latin typeface="+mn-lt"/>
                <a:ea typeface="+mn-ea"/>
                <a:cs typeface="+mn-cs"/>
              </a:rPr>
              <a:t>soul surgery we need to submit to by our heavenly surgeon</a:t>
            </a:r>
            <a:r>
              <a:rPr lang="en-US" sz="1200" kern="1200" dirty="0" smtClean="0">
                <a:solidFill>
                  <a:schemeClr val="tx1"/>
                </a:solidFill>
                <a:effectLst/>
                <a:latin typeface="+mn-lt"/>
                <a:ea typeface="+mn-ea"/>
                <a:cs typeface="+mn-cs"/>
              </a:rPr>
              <a:t>. We must </a:t>
            </a:r>
            <a:r>
              <a:rPr lang="en-US" sz="1200" b="1" u="sng" kern="1200" dirty="0" smtClean="0">
                <a:solidFill>
                  <a:schemeClr val="tx1"/>
                </a:solidFill>
                <a:effectLst/>
                <a:latin typeface="+mn-lt"/>
                <a:ea typeface="+mn-ea"/>
                <a:cs typeface="+mn-cs"/>
              </a:rPr>
              <a:t>unconditionally forgive the person</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who has wronged us, </a:t>
            </a:r>
            <a:r>
              <a:rPr lang="en-US" sz="1200" b="1" u="sng" kern="1200" dirty="0" smtClean="0">
                <a:solidFill>
                  <a:schemeClr val="tx1"/>
                </a:solidFill>
                <a:effectLst/>
                <a:latin typeface="+mn-lt"/>
                <a:ea typeface="+mn-ea"/>
                <a:cs typeface="+mn-cs"/>
              </a:rPr>
              <a:t>even before they ask for forgiveness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Paul says it more </a:t>
            </a:r>
            <a:r>
              <a:rPr lang="en-US" sz="1200" u="sng" kern="1200" dirty="0" smtClean="0">
                <a:solidFill>
                  <a:schemeClr val="tx1"/>
                </a:solidFill>
                <a:effectLst/>
                <a:latin typeface="+mn-lt"/>
                <a:ea typeface="+mn-ea"/>
                <a:cs typeface="+mn-cs"/>
              </a:rPr>
              <a:t>explicitly in </a:t>
            </a:r>
            <a:r>
              <a:rPr lang="en-US" sz="1200" b="1" u="sng" kern="1200" dirty="0" smtClean="0">
                <a:solidFill>
                  <a:schemeClr val="tx1"/>
                </a:solidFill>
                <a:effectLst/>
                <a:latin typeface="+mn-lt"/>
                <a:ea typeface="+mn-ea"/>
                <a:cs typeface="+mn-cs"/>
              </a:rPr>
              <a:t>Colossians 3:13</a:t>
            </a:r>
            <a:r>
              <a:rPr lang="en-US" sz="1200" kern="1200" dirty="0" smtClean="0">
                <a:solidFill>
                  <a:schemeClr val="tx1"/>
                </a:solidFill>
                <a:effectLst/>
                <a:latin typeface="+mn-lt"/>
                <a:ea typeface="+mn-ea"/>
                <a:cs typeface="+mn-cs"/>
              </a:rPr>
              <a:t>, “Be even-tempered, content with second place, quick to forgive an offense. Forgive as quickly and completely as the Master forgave you” (MSG). </a:t>
            </a:r>
          </a:p>
          <a:p>
            <a:endParaRPr lang="en-US" dirty="0" smtClean="0"/>
          </a:p>
          <a:p>
            <a:r>
              <a:rPr lang="en-US" sz="1200" kern="1200" dirty="0" smtClean="0">
                <a:solidFill>
                  <a:schemeClr val="tx1"/>
                </a:solidFill>
                <a:effectLst/>
                <a:latin typeface="+mn-lt"/>
                <a:ea typeface="+mn-ea"/>
                <a:cs typeface="+mn-cs"/>
              </a:rPr>
              <a:t>The standard God set is </a:t>
            </a:r>
            <a:r>
              <a:rPr lang="en-US" sz="1200" b="1" kern="1200" dirty="0" smtClean="0">
                <a:solidFill>
                  <a:schemeClr val="tx1"/>
                </a:solidFill>
                <a:effectLst/>
                <a:latin typeface="+mn-lt"/>
                <a:ea typeface="+mn-ea"/>
                <a:cs typeface="+mn-cs"/>
              </a:rPr>
              <a:t>complete and immediate forgiveness </a:t>
            </a:r>
            <a:r>
              <a:rPr lang="en-US" sz="1200" kern="1200" dirty="0" smtClean="0">
                <a:solidFill>
                  <a:schemeClr val="tx1"/>
                </a:solidFill>
                <a:effectLst/>
                <a:latin typeface="+mn-lt"/>
                <a:ea typeface="+mn-ea"/>
                <a:cs typeface="+mn-cs"/>
              </a:rPr>
              <a:t>for the hurt someone has heaped on us whether they “deserve” it or not. </a:t>
            </a:r>
            <a:r>
              <a:rPr lang="en-US" sz="1200" b="1" kern="1200" dirty="0" smtClean="0">
                <a:solidFill>
                  <a:schemeClr val="tx1"/>
                </a:solidFill>
                <a:effectLst/>
                <a:latin typeface="+mn-lt"/>
                <a:ea typeface="+mn-ea"/>
                <a:cs typeface="+mn-cs"/>
              </a:rPr>
              <a:t>We didn’t deserve God’s forgiveness but He freely forgave our sins.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me give you a practical word of advice at this point. </a:t>
            </a:r>
            <a:r>
              <a:rPr lang="en-US" sz="1200" u="sng" kern="1200" dirty="0" smtClean="0">
                <a:solidFill>
                  <a:schemeClr val="tx1"/>
                </a:solidFill>
                <a:effectLst/>
                <a:latin typeface="+mn-lt"/>
                <a:ea typeface="+mn-ea"/>
                <a:cs typeface="+mn-cs"/>
              </a:rPr>
              <a:t>You may need to have personal hel</a:t>
            </a:r>
            <a:r>
              <a:rPr lang="en-US" sz="1200" kern="1200" dirty="0" smtClean="0">
                <a:solidFill>
                  <a:schemeClr val="tx1"/>
                </a:solidFill>
                <a:effectLst/>
                <a:latin typeface="+mn-lt"/>
                <a:ea typeface="+mn-ea"/>
                <a:cs typeface="+mn-cs"/>
              </a:rPr>
              <a:t>p in dealing with your anger, bitterness, or even rage. Find a friend you can be completely honest with. </a:t>
            </a:r>
            <a:r>
              <a:rPr lang="en-US" sz="1200" u="sng" kern="1200" dirty="0" smtClean="0">
                <a:solidFill>
                  <a:schemeClr val="tx1"/>
                </a:solidFill>
                <a:effectLst/>
                <a:latin typeface="+mn-lt"/>
                <a:ea typeface="+mn-ea"/>
                <a:cs typeface="+mn-cs"/>
              </a:rPr>
              <a:t>Tell that friend </a:t>
            </a:r>
            <a:r>
              <a:rPr lang="en-US" sz="1200" kern="1200" dirty="0" smtClean="0">
                <a:solidFill>
                  <a:schemeClr val="tx1"/>
                </a:solidFill>
                <a:effectLst/>
                <a:latin typeface="+mn-lt"/>
                <a:ea typeface="+mn-ea"/>
                <a:cs typeface="+mn-cs"/>
              </a:rPr>
              <a:t>how you think and feel about the situation, not in a way to put the focus on the other person but in a way to </a:t>
            </a:r>
            <a:r>
              <a:rPr lang="en-US" sz="1200" u="sng" kern="1200" dirty="0" smtClean="0">
                <a:solidFill>
                  <a:schemeClr val="tx1"/>
                </a:solidFill>
                <a:effectLst/>
                <a:latin typeface="+mn-lt"/>
                <a:ea typeface="+mn-ea"/>
                <a:cs typeface="+mn-cs"/>
              </a:rPr>
              <a:t>empty your own heart</a:t>
            </a:r>
            <a:r>
              <a:rPr lang="en-US" sz="1200" kern="1200" dirty="0" smtClean="0">
                <a:solidFill>
                  <a:schemeClr val="tx1"/>
                </a:solidFill>
                <a:effectLst/>
                <a:latin typeface="+mn-lt"/>
                <a:ea typeface="+mn-ea"/>
                <a:cs typeface="+mn-cs"/>
              </a:rPr>
              <a:t>. Ask them to </a:t>
            </a:r>
            <a:r>
              <a:rPr lang="en-US" sz="1200" u="sng" kern="1200" dirty="0" smtClean="0">
                <a:solidFill>
                  <a:schemeClr val="tx1"/>
                </a:solidFill>
                <a:effectLst/>
                <a:latin typeface="+mn-lt"/>
                <a:ea typeface="+mn-ea"/>
                <a:cs typeface="+mn-cs"/>
              </a:rPr>
              <a:t>pray for you that God will give you a generous, overflowing love </a:t>
            </a:r>
            <a:r>
              <a:rPr lang="en-US" sz="1200" kern="1200" dirty="0" smtClean="0">
                <a:solidFill>
                  <a:schemeClr val="tx1"/>
                </a:solidFill>
                <a:effectLst/>
                <a:latin typeface="+mn-lt"/>
                <a:ea typeface="+mn-ea"/>
                <a:cs typeface="+mn-cs"/>
              </a:rPr>
              <a:t>for the person who offended you and flood your heart with forgiveness. </a:t>
            </a:r>
            <a:r>
              <a:rPr lang="en-US" sz="1200" b="1" kern="1200" dirty="0" smtClean="0">
                <a:solidFill>
                  <a:schemeClr val="tx1"/>
                </a:solidFill>
                <a:effectLst/>
                <a:latin typeface="+mn-lt"/>
                <a:ea typeface="+mn-ea"/>
                <a:cs typeface="+mn-cs"/>
              </a:rPr>
              <a:t>Often just saying how you feel out loud has a wonderful therapeutic effect that can turn the tide as you pray with your friend. </a:t>
            </a:r>
          </a:p>
          <a:p>
            <a:endParaRPr lang="en-US" dirty="0" smtClean="0"/>
          </a:p>
          <a:p>
            <a:r>
              <a:rPr lang="en-US" sz="1200" kern="1200" dirty="0" smtClean="0">
                <a:solidFill>
                  <a:schemeClr val="tx1"/>
                </a:solidFill>
                <a:effectLst/>
                <a:latin typeface="+mn-lt"/>
                <a:ea typeface="+mn-ea"/>
                <a:cs typeface="+mn-cs"/>
              </a:rPr>
              <a:t>When your </a:t>
            </a:r>
            <a:r>
              <a:rPr lang="en-US" sz="1200" b="1" kern="1200" dirty="0" smtClean="0">
                <a:solidFill>
                  <a:schemeClr val="tx1"/>
                </a:solidFill>
                <a:effectLst/>
                <a:latin typeface="+mn-lt"/>
                <a:ea typeface="+mn-ea"/>
                <a:cs typeface="+mn-cs"/>
              </a:rPr>
              <a:t>attitudes and actions have had a Godly adjustment, thank Him and rejoice!</a:t>
            </a:r>
            <a:r>
              <a:rPr lang="en-US" sz="1200" kern="1200" dirty="0" smtClean="0">
                <a:solidFill>
                  <a:schemeClr val="tx1"/>
                </a:solidFill>
                <a:effectLst/>
                <a:latin typeface="+mn-lt"/>
                <a:ea typeface="+mn-ea"/>
                <a:cs typeface="+mn-cs"/>
              </a:rPr>
              <a:t> This is the most important and hardest thing you need to do in dealing with conflict. You can’t control the other person so the </a:t>
            </a:r>
            <a:r>
              <a:rPr lang="en-US" sz="1200" b="1" kern="1200" dirty="0" smtClean="0">
                <a:solidFill>
                  <a:schemeClr val="tx1"/>
                </a:solidFill>
                <a:effectLst/>
                <a:latin typeface="+mn-lt"/>
                <a:ea typeface="+mn-ea"/>
                <a:cs typeface="+mn-cs"/>
              </a:rPr>
              <a:t>only results you are responsible for in resolving the conflict is to get your heart healed and your mind mended to God’s way of thinking</a:t>
            </a:r>
            <a:r>
              <a:rPr lang="en-US" sz="1200" kern="1200" dirty="0" smtClean="0">
                <a:solidFill>
                  <a:schemeClr val="tx1"/>
                </a:solidFill>
                <a:effectLst/>
                <a:latin typeface="+mn-lt"/>
                <a:ea typeface="+mn-ea"/>
                <a:cs typeface="+mn-cs"/>
              </a:rPr>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23309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you need to </a:t>
            </a:r>
            <a:r>
              <a:rPr lang="en-US" sz="1200" b="1" kern="1200" dirty="0" smtClean="0">
                <a:solidFill>
                  <a:schemeClr val="tx1"/>
                </a:solidFill>
                <a:effectLst/>
                <a:latin typeface="+mn-lt"/>
                <a:ea typeface="+mn-ea"/>
                <a:cs typeface="+mn-cs"/>
              </a:rPr>
              <a:t>“duck” some offenses</a:t>
            </a:r>
            <a:r>
              <a:rPr lang="en-US" sz="1200" kern="1200" dirty="0" smtClean="0">
                <a:solidFill>
                  <a:schemeClr val="tx1"/>
                </a:solidFill>
                <a:effectLst/>
                <a:latin typeface="+mn-lt"/>
                <a:ea typeface="+mn-ea"/>
                <a:cs typeface="+mn-cs"/>
              </a:rPr>
              <a:t>, and I mean that in both senses of the word! There are some issues that you should </a:t>
            </a:r>
            <a:r>
              <a:rPr lang="en-US" sz="1200" u="sng" kern="1200" dirty="0" smtClean="0">
                <a:solidFill>
                  <a:schemeClr val="tx1"/>
                </a:solidFill>
                <a:effectLst/>
                <a:latin typeface="+mn-lt"/>
                <a:ea typeface="+mn-ea"/>
                <a:cs typeface="+mn-cs"/>
              </a:rPr>
              <a:t>avoid dealing with because they don’t rise to a level of importance </a:t>
            </a:r>
            <a:r>
              <a:rPr lang="en-US" sz="1200" kern="1200" dirty="0" smtClean="0">
                <a:solidFill>
                  <a:schemeClr val="tx1"/>
                </a:solidFill>
                <a:effectLst/>
                <a:latin typeface="+mn-lt"/>
                <a:ea typeface="+mn-ea"/>
                <a:cs typeface="+mn-cs"/>
              </a:rPr>
              <a:t>that merits addressing. Ken </a:t>
            </a:r>
            <a:r>
              <a:rPr lang="en-US" sz="1200" kern="1200" dirty="0" err="1" smtClean="0">
                <a:solidFill>
                  <a:schemeClr val="tx1"/>
                </a:solidFill>
                <a:effectLst/>
                <a:latin typeface="+mn-lt"/>
                <a:ea typeface="+mn-ea"/>
                <a:cs typeface="+mn-cs"/>
              </a:rPr>
              <a:t>Sande</a:t>
            </a:r>
            <a:r>
              <a:rPr lang="en-US" sz="1200" kern="1200" dirty="0" smtClean="0">
                <a:solidFill>
                  <a:schemeClr val="tx1"/>
                </a:solidFill>
                <a:effectLst/>
                <a:latin typeface="+mn-lt"/>
                <a:ea typeface="+mn-ea"/>
                <a:cs typeface="+mn-cs"/>
              </a:rPr>
              <a:t>, the President of Peacemakers, recommends that offenses be overlooked </a:t>
            </a:r>
            <a:r>
              <a:rPr lang="en-US" sz="1200" b="1" kern="1200" dirty="0" smtClean="0">
                <a:solidFill>
                  <a:schemeClr val="tx1"/>
                </a:solidFill>
                <a:effectLst/>
                <a:latin typeface="+mn-lt"/>
                <a:ea typeface="+mn-ea"/>
                <a:cs typeface="+mn-cs"/>
              </a:rPr>
              <a:t>if you can answer “No” to the following questions: </a:t>
            </a:r>
          </a:p>
          <a:p>
            <a:endParaRPr lang="en-US" b="1" dirty="0" smtClean="0"/>
          </a:p>
          <a:p>
            <a:pPr marL="228600" indent="-228600">
              <a:buFont typeface="+mj-lt"/>
              <a:buAutoNum type="arabicPeriod"/>
            </a:pPr>
            <a:r>
              <a:rPr lang="en-US" sz="1200" kern="1200" dirty="0" smtClean="0">
                <a:solidFill>
                  <a:schemeClr val="tx1"/>
                </a:solidFill>
                <a:effectLst/>
                <a:latin typeface="+mn-lt"/>
                <a:ea typeface="+mn-ea"/>
                <a:cs typeface="+mn-cs"/>
              </a:rPr>
              <a:t>Is the offense seriously dishonoring God?</a:t>
            </a:r>
          </a:p>
          <a:p>
            <a:pPr marL="228600" indent="-228600">
              <a:buFont typeface="+mj-lt"/>
              <a:buAutoNum type="arabicPeriod"/>
            </a:pPr>
            <a:r>
              <a:rPr lang="en-US" sz="1200" kern="1200" dirty="0" smtClean="0">
                <a:solidFill>
                  <a:schemeClr val="tx1"/>
                </a:solidFill>
                <a:effectLst/>
                <a:latin typeface="+mn-lt"/>
                <a:ea typeface="+mn-ea"/>
                <a:cs typeface="+mn-cs"/>
              </a:rPr>
              <a:t>Has it permanently damaged a relationship? Is it seriously hurting other people?</a:t>
            </a:r>
          </a:p>
          <a:p>
            <a:pPr marL="228600" indent="-228600">
              <a:buFont typeface="+mj-lt"/>
              <a:buAutoNum type="arabicPeriod"/>
            </a:pPr>
            <a:r>
              <a:rPr lang="en-US" sz="1200" kern="1200" dirty="0" smtClean="0">
                <a:solidFill>
                  <a:schemeClr val="tx1"/>
                </a:solidFill>
                <a:effectLst/>
                <a:latin typeface="+mn-lt"/>
                <a:ea typeface="+mn-ea"/>
                <a:cs typeface="+mn-cs"/>
              </a:rPr>
              <a:t>Is it seriously hurting the offender himself?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it is not a serious offense, imitate a duck and let it roll off your back like drops of water. This may mean ignoring a real offense – someone </a:t>
            </a:r>
            <a:r>
              <a:rPr lang="en-US" sz="1200" u="sng" kern="1200" dirty="0" smtClean="0">
                <a:solidFill>
                  <a:schemeClr val="tx1"/>
                </a:solidFill>
                <a:effectLst/>
                <a:latin typeface="+mn-lt"/>
                <a:ea typeface="+mn-ea"/>
                <a:cs typeface="+mn-cs"/>
              </a:rPr>
              <a:t>does not give you credit for the work you are doing, has imposed more than your share of the work on you, said something unkind about you to others</a:t>
            </a:r>
            <a:r>
              <a:rPr lang="en-US" sz="1200" kern="1200" dirty="0" smtClean="0">
                <a:solidFill>
                  <a:schemeClr val="tx1"/>
                </a:solidFill>
                <a:effectLst/>
                <a:latin typeface="+mn-lt"/>
                <a:ea typeface="+mn-ea"/>
                <a:cs typeface="+mn-cs"/>
              </a:rPr>
              <a:t>, and the list goes on. It may or may not be a habitual pattern. Either way you have to decide whether you are going to get upset, take offense, and make an issue out of it.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years of being in leadership over a wide variety of people, I’ve learned it </a:t>
            </a:r>
            <a:r>
              <a:rPr lang="en-US" sz="1200" b="1" kern="1200" dirty="0" smtClean="0">
                <a:solidFill>
                  <a:schemeClr val="tx1"/>
                </a:solidFill>
                <a:effectLst/>
                <a:latin typeface="+mn-lt"/>
                <a:ea typeface="+mn-ea"/>
                <a:cs typeface="+mn-cs"/>
              </a:rPr>
              <a:t>is critical to know when and </a:t>
            </a:r>
            <a:r>
              <a:rPr lang="en-US" sz="1200" b="1" u="sng" kern="1200" dirty="0" smtClean="0">
                <a:solidFill>
                  <a:schemeClr val="tx1"/>
                </a:solidFill>
                <a:effectLst/>
                <a:latin typeface="+mn-lt"/>
                <a:ea typeface="+mn-ea"/>
                <a:cs typeface="+mn-cs"/>
              </a:rPr>
              <a:t>when not to duck</a:t>
            </a:r>
            <a:r>
              <a:rPr lang="en-US" sz="1200" kern="1200" dirty="0" smtClean="0">
                <a:solidFill>
                  <a:schemeClr val="tx1"/>
                </a:solidFill>
                <a:effectLst/>
                <a:latin typeface="+mn-lt"/>
                <a:ea typeface="+mn-ea"/>
                <a:cs typeface="+mn-cs"/>
              </a:rPr>
              <a:t>. If the situation is </a:t>
            </a:r>
            <a:r>
              <a:rPr lang="en-US" sz="1200" b="1" kern="1200" dirty="0" smtClean="0">
                <a:solidFill>
                  <a:schemeClr val="tx1"/>
                </a:solidFill>
                <a:effectLst/>
                <a:latin typeface="+mn-lt"/>
                <a:ea typeface="+mn-ea"/>
                <a:cs typeface="+mn-cs"/>
              </a:rPr>
              <a:t>affecting the ministry, damaging relationships, causing a poor testimony, or seriously damaging the perpetrator, it must be dealt with</a:t>
            </a:r>
            <a:r>
              <a:rPr lang="en-US" sz="1200" kern="1200" dirty="0" smtClean="0">
                <a:solidFill>
                  <a:schemeClr val="tx1"/>
                </a:solidFill>
                <a:effectLst/>
                <a:latin typeface="+mn-lt"/>
                <a:ea typeface="+mn-ea"/>
                <a:cs typeface="+mn-cs"/>
              </a:rPr>
              <a:t>. If it is just irritating me, I need to do my duck imitation and forget it. “Smart people know how to hold their tongue; their grandeur is to forgive and forget” </a:t>
            </a:r>
            <a:r>
              <a:rPr lang="en-US" sz="1200" b="1" kern="1200" dirty="0" smtClean="0">
                <a:solidFill>
                  <a:schemeClr val="tx1"/>
                </a:solidFill>
                <a:effectLst/>
                <a:latin typeface="+mn-lt"/>
                <a:ea typeface="+mn-ea"/>
                <a:cs typeface="+mn-cs"/>
              </a:rPr>
              <a:t>(Proverbs 19:11, MSG). </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44215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same vein, you need to </a:t>
            </a:r>
            <a:r>
              <a:rPr lang="en-US" sz="1200" b="1" kern="1200" dirty="0" smtClean="0">
                <a:solidFill>
                  <a:schemeClr val="tx1"/>
                </a:solidFill>
                <a:effectLst/>
                <a:latin typeface="+mn-lt"/>
                <a:ea typeface="+mn-ea"/>
                <a:cs typeface="+mn-cs"/>
              </a:rPr>
              <a:t>interpret other people’s actions in the best light. </a:t>
            </a:r>
            <a:r>
              <a:rPr lang="en-US" sz="1200" kern="1200" dirty="0" smtClean="0">
                <a:solidFill>
                  <a:schemeClr val="tx1"/>
                </a:solidFill>
                <a:effectLst/>
                <a:latin typeface="+mn-lt"/>
                <a:ea typeface="+mn-ea"/>
                <a:cs typeface="+mn-cs"/>
              </a:rPr>
              <a:t>If you are already irritated or upset, it is </a:t>
            </a:r>
            <a:r>
              <a:rPr lang="en-US" sz="1200" u="sng" kern="1200" dirty="0" smtClean="0">
                <a:solidFill>
                  <a:schemeClr val="tx1"/>
                </a:solidFill>
                <a:effectLst/>
                <a:latin typeface="+mn-lt"/>
                <a:ea typeface="+mn-ea"/>
                <a:cs typeface="+mn-cs"/>
              </a:rPr>
              <a:t>easy to “interpret” every word or deed in the worst way</a:t>
            </a:r>
            <a:r>
              <a:rPr lang="en-US" sz="1200" kern="1200" dirty="0" smtClean="0">
                <a:solidFill>
                  <a:schemeClr val="tx1"/>
                </a:solidFill>
                <a:effectLst/>
                <a:latin typeface="+mn-lt"/>
                <a:ea typeface="+mn-ea"/>
                <a:cs typeface="+mn-cs"/>
              </a:rPr>
              <a:t>. When this happens you </a:t>
            </a:r>
            <a:r>
              <a:rPr lang="en-US" sz="1200" u="sng" kern="1200" dirty="0" smtClean="0">
                <a:solidFill>
                  <a:schemeClr val="tx1"/>
                </a:solidFill>
                <a:effectLst/>
                <a:latin typeface="+mn-lt"/>
                <a:ea typeface="+mn-ea"/>
                <a:cs typeface="+mn-cs"/>
              </a:rPr>
              <a:t>filter each thing said or done for hidden motives and meanings. </a:t>
            </a:r>
            <a:r>
              <a:rPr lang="en-US" sz="1200" kern="1200" dirty="0" smtClean="0">
                <a:solidFill>
                  <a:schemeClr val="tx1"/>
                </a:solidFill>
                <a:effectLst/>
                <a:latin typeface="+mn-lt"/>
                <a:ea typeface="+mn-ea"/>
                <a:cs typeface="+mn-cs"/>
              </a:rPr>
              <a:t>You become </a:t>
            </a:r>
            <a:r>
              <a:rPr lang="en-US" sz="1200" b="1" kern="1200" dirty="0" smtClean="0">
                <a:solidFill>
                  <a:schemeClr val="tx1"/>
                </a:solidFill>
                <a:effectLst/>
                <a:latin typeface="+mn-lt"/>
                <a:ea typeface="+mn-ea"/>
                <a:cs typeface="+mn-cs"/>
              </a:rPr>
              <a:t>anaphylactic</a:t>
            </a:r>
            <a:r>
              <a:rPr lang="en-US" sz="1200" kern="1200" dirty="0" smtClean="0">
                <a:solidFill>
                  <a:schemeClr val="tx1"/>
                </a:solidFill>
                <a:effectLst/>
                <a:latin typeface="+mn-lt"/>
                <a:ea typeface="+mn-ea"/>
                <a:cs typeface="+mn-cs"/>
              </a:rPr>
              <a:t> in the sense that the smallest imagined offense can set off a huge reaction. You are actively </a:t>
            </a:r>
            <a:r>
              <a:rPr lang="en-US" sz="1200" b="1" kern="1200" dirty="0" smtClean="0">
                <a:solidFill>
                  <a:schemeClr val="tx1"/>
                </a:solidFill>
                <a:effectLst/>
                <a:latin typeface="+mn-lt"/>
                <a:ea typeface="+mn-ea"/>
                <a:cs typeface="+mn-cs"/>
              </a:rPr>
              <a:t>looking for evidence to support your forgone conclusion</a:t>
            </a:r>
            <a:r>
              <a:rPr lang="en-US" sz="1200" kern="1200" dirty="0" smtClean="0">
                <a:solidFill>
                  <a:schemeClr val="tx1"/>
                </a:solidFill>
                <a:effectLst/>
                <a:latin typeface="+mn-lt"/>
                <a:ea typeface="+mn-ea"/>
                <a:cs typeface="+mn-cs"/>
              </a:rPr>
              <a:t> that this person is in error. </a:t>
            </a:r>
            <a:r>
              <a:rPr lang="en-US" sz="1200" b="1" kern="1200" dirty="0" smtClean="0">
                <a:solidFill>
                  <a:schemeClr val="tx1"/>
                </a:solidFill>
                <a:effectLst/>
                <a:latin typeface="+mn-lt"/>
                <a:ea typeface="+mn-ea"/>
                <a:cs typeface="+mn-cs"/>
              </a:rPr>
              <a:t>Many conflicts would disappear if the person offended would just remove the CHIP from their shoulder and give the other person the benefit of the doubt.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05398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there has been a serious offense, make sure you are </a:t>
            </a:r>
            <a:r>
              <a:rPr lang="en-US" sz="1200" b="1" kern="1200" dirty="0" smtClean="0">
                <a:solidFill>
                  <a:schemeClr val="tx1"/>
                </a:solidFill>
                <a:effectLst/>
                <a:latin typeface="+mn-lt"/>
                <a:ea typeface="+mn-ea"/>
                <a:cs typeface="+mn-cs"/>
              </a:rPr>
              <a:t>pursuing the right goal, the goal of restoration. </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easy to take Matthew 18:15 out of context when it states, “If your brother sins against you, go and show him his fault, just between the two of you...” (NIV 1984). </a:t>
            </a:r>
          </a:p>
          <a:p>
            <a:endParaRPr lang="en-US" dirty="0" smtClean="0"/>
          </a:p>
          <a:p>
            <a:r>
              <a:rPr lang="en-US" sz="1200" kern="1200" dirty="0" smtClean="0">
                <a:solidFill>
                  <a:schemeClr val="tx1"/>
                </a:solidFill>
                <a:effectLst/>
                <a:latin typeface="+mn-lt"/>
                <a:ea typeface="+mn-ea"/>
                <a:cs typeface="+mn-cs"/>
              </a:rPr>
              <a:t>I’ve seen people use this direction to </a:t>
            </a:r>
            <a:r>
              <a:rPr lang="en-US" sz="1200" b="1" kern="1200" dirty="0" smtClean="0">
                <a:solidFill>
                  <a:schemeClr val="tx1"/>
                </a:solidFill>
                <a:effectLst/>
                <a:latin typeface="+mn-lt"/>
                <a:ea typeface="+mn-ea"/>
                <a:cs typeface="+mn-cs"/>
              </a:rPr>
              <a:t>“show him his fault” or to justify “getting into someone’s face</a:t>
            </a:r>
            <a:r>
              <a:rPr lang="en-US" sz="1200" kern="1200" dirty="0" smtClean="0">
                <a:solidFill>
                  <a:schemeClr val="tx1"/>
                </a:solidFill>
                <a:effectLst/>
                <a:latin typeface="+mn-lt"/>
                <a:ea typeface="+mn-ea"/>
                <a:cs typeface="+mn-cs"/>
              </a:rPr>
              <a:t>” and telling them exactly what their problem is. That </a:t>
            </a:r>
            <a:r>
              <a:rPr lang="en-US" sz="1200" b="1" kern="1200" dirty="0" smtClean="0">
                <a:solidFill>
                  <a:schemeClr val="tx1"/>
                </a:solidFill>
                <a:effectLst/>
                <a:latin typeface="+mn-lt"/>
                <a:ea typeface="+mn-ea"/>
                <a:cs typeface="+mn-cs"/>
              </a:rPr>
              <a:t>rarely, if ever, works. </a:t>
            </a:r>
            <a:endParaRPr lang="en-US" b="1"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48425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Winning your brother over does not mean hitting him over the head with a verbal 2x4! It means acting with </a:t>
            </a:r>
            <a:r>
              <a:rPr lang="en-US" sz="1200" u="sng" kern="1200" dirty="0" smtClean="0">
                <a:solidFill>
                  <a:schemeClr val="tx1"/>
                </a:solidFill>
                <a:effectLst/>
                <a:latin typeface="+mn-lt"/>
                <a:ea typeface="+mn-ea"/>
                <a:cs typeface="+mn-cs"/>
              </a:rPr>
              <a:t>gentleness, mercy, and good intent</a:t>
            </a:r>
            <a:r>
              <a:rPr lang="en-US" sz="1200" kern="1200" dirty="0" smtClean="0">
                <a:solidFill>
                  <a:schemeClr val="tx1"/>
                </a:solidFill>
                <a:effectLst/>
                <a:latin typeface="+mn-lt"/>
                <a:ea typeface="+mn-ea"/>
                <a:cs typeface="+mn-cs"/>
              </a:rPr>
              <a:t>. You want to be </a:t>
            </a:r>
            <a:r>
              <a:rPr lang="en-US" sz="1200" b="1" kern="1200" dirty="0" smtClean="0">
                <a:solidFill>
                  <a:schemeClr val="tx1"/>
                </a:solidFill>
                <a:effectLst/>
                <a:latin typeface="+mn-lt"/>
                <a:ea typeface="+mn-ea"/>
                <a:cs typeface="+mn-cs"/>
              </a:rPr>
              <a:t>winsome</a:t>
            </a:r>
            <a:r>
              <a:rPr lang="en-US" sz="1200" kern="1200" dirty="0" smtClean="0">
                <a:solidFill>
                  <a:schemeClr val="tx1"/>
                </a:solidFill>
                <a:effectLst/>
                <a:latin typeface="+mn-lt"/>
                <a:ea typeface="+mn-ea"/>
                <a:cs typeface="+mn-cs"/>
              </a:rPr>
              <a:t>! The goal is to not only to </a:t>
            </a:r>
            <a:r>
              <a:rPr lang="en-US" sz="1200" u="sng" kern="1200" dirty="0" smtClean="0">
                <a:solidFill>
                  <a:schemeClr val="tx1"/>
                </a:solidFill>
                <a:effectLst/>
                <a:latin typeface="+mn-lt"/>
                <a:ea typeface="+mn-ea"/>
                <a:cs typeface="+mn-cs"/>
              </a:rPr>
              <a:t>renew your relationship but to make it better</a:t>
            </a:r>
            <a:r>
              <a:rPr lang="en-US" sz="1200" kern="1200" dirty="0" smtClean="0">
                <a:solidFill>
                  <a:schemeClr val="tx1"/>
                </a:solidFill>
                <a:effectLst/>
                <a:latin typeface="+mn-lt"/>
                <a:ea typeface="+mn-ea"/>
                <a:cs typeface="+mn-cs"/>
              </a:rPr>
              <a:t>. If you </a:t>
            </a:r>
            <a:r>
              <a:rPr lang="en-US" sz="1200" u="sng" kern="1200" dirty="0" smtClean="0">
                <a:solidFill>
                  <a:schemeClr val="tx1"/>
                </a:solidFill>
                <a:effectLst/>
                <a:latin typeface="+mn-lt"/>
                <a:ea typeface="+mn-ea"/>
                <a:cs typeface="+mn-cs"/>
              </a:rPr>
              <a:t>go to a person to prove them wrong</a:t>
            </a:r>
            <a:r>
              <a:rPr lang="en-US" sz="1200" kern="1200" dirty="0" smtClean="0">
                <a:solidFill>
                  <a:schemeClr val="tx1"/>
                </a:solidFill>
                <a:effectLst/>
                <a:latin typeface="+mn-lt"/>
                <a:ea typeface="+mn-ea"/>
                <a:cs typeface="+mn-cs"/>
              </a:rPr>
              <a:t>, there is </a:t>
            </a:r>
            <a:r>
              <a:rPr lang="en-US" sz="1200" u="sng" kern="1200" dirty="0" smtClean="0">
                <a:solidFill>
                  <a:schemeClr val="tx1"/>
                </a:solidFill>
                <a:effectLst/>
                <a:latin typeface="+mn-lt"/>
                <a:ea typeface="+mn-ea"/>
                <a:cs typeface="+mn-cs"/>
              </a:rPr>
              <a:t>little chance that restoration will take place</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69761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Preparation is essential in making peace. </a:t>
            </a:r>
          </a:p>
          <a:p>
            <a:endParaRPr lang="en-US" sz="1200"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First</a:t>
            </a:r>
            <a:r>
              <a:rPr lang="en-US" sz="1200" u="sng" kern="1200" dirty="0" smtClean="0">
                <a:solidFill>
                  <a:schemeClr val="tx1"/>
                </a:solidFill>
                <a:effectLst/>
                <a:latin typeface="+mn-lt"/>
                <a:ea typeface="+mn-ea"/>
                <a:cs typeface="+mn-cs"/>
              </a:rPr>
              <a:t> of all pray for wisdom, humility, and a spirit of grace</a:t>
            </a:r>
            <a:r>
              <a:rPr lang="en-US" sz="1200" kern="1200" dirty="0" smtClean="0">
                <a:solidFill>
                  <a:schemeClr val="tx1"/>
                </a:solidFill>
                <a:effectLst/>
                <a:latin typeface="+mn-lt"/>
                <a:ea typeface="+mn-ea"/>
                <a:cs typeface="+mn-cs"/>
              </a:rPr>
              <a:t>. It is difficult to know exactly what to say and how to communicate it with love. </a:t>
            </a:r>
            <a:r>
              <a:rPr lang="en-US" sz="1200" u="sng" kern="1200" dirty="0" smtClean="0">
                <a:solidFill>
                  <a:schemeClr val="tx1"/>
                </a:solidFill>
                <a:effectLst/>
                <a:latin typeface="+mn-lt"/>
                <a:ea typeface="+mn-ea"/>
                <a:cs typeface="+mn-cs"/>
              </a:rPr>
              <a:t>James 1:5</a:t>
            </a:r>
            <a:r>
              <a:rPr lang="en-US" sz="1200" kern="1200" dirty="0" smtClean="0">
                <a:solidFill>
                  <a:schemeClr val="tx1"/>
                </a:solidFill>
                <a:effectLst/>
                <a:latin typeface="+mn-lt"/>
                <a:ea typeface="+mn-ea"/>
                <a:cs typeface="+mn-cs"/>
              </a:rPr>
              <a:t> says, “If you don’t know what you’re doing, pray to the Father. He loves to help” (MSG).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you, I’ve been in conflicts that make it seem difficult, if not impossible, to pray or to know what to say to God. The </a:t>
            </a:r>
            <a:r>
              <a:rPr lang="en-US" sz="1200" u="sng" kern="1200" dirty="0" smtClean="0">
                <a:solidFill>
                  <a:schemeClr val="tx1"/>
                </a:solidFill>
                <a:effectLst/>
                <a:latin typeface="+mn-lt"/>
                <a:ea typeface="+mn-ea"/>
                <a:cs typeface="+mn-cs"/>
              </a:rPr>
              <a:t>stress and emotions run high</a:t>
            </a:r>
            <a:r>
              <a:rPr lang="en-US" sz="1200" b="1" kern="1200" dirty="0" smtClean="0">
                <a:solidFill>
                  <a:schemeClr val="tx1"/>
                </a:solidFill>
                <a:effectLst/>
                <a:latin typeface="+mn-lt"/>
                <a:ea typeface="+mn-ea"/>
                <a:cs typeface="+mn-cs"/>
              </a:rPr>
              <a:t>. Still, pray as it commands </a:t>
            </a:r>
            <a:r>
              <a:rPr lang="en-US" sz="1200" kern="1200" dirty="0" smtClean="0">
                <a:solidFill>
                  <a:schemeClr val="tx1"/>
                </a:solidFill>
                <a:effectLst/>
                <a:latin typeface="+mn-lt"/>
                <a:ea typeface="+mn-ea"/>
                <a:cs typeface="+mn-cs"/>
              </a:rPr>
              <a:t>in </a:t>
            </a:r>
            <a:r>
              <a:rPr lang="en-US" sz="1200" u="sng" kern="1200" dirty="0" smtClean="0">
                <a:solidFill>
                  <a:schemeClr val="tx1"/>
                </a:solidFill>
                <a:effectLst/>
                <a:latin typeface="+mn-lt"/>
                <a:ea typeface="+mn-ea"/>
                <a:cs typeface="+mn-cs"/>
              </a:rPr>
              <a:t>Romans 8:26</a:t>
            </a:r>
            <a:r>
              <a:rPr lang="en-US" sz="1200" kern="1200" dirty="0" smtClean="0">
                <a:solidFill>
                  <a:schemeClr val="tx1"/>
                </a:solidFill>
                <a:effectLst/>
                <a:latin typeface="+mn-lt"/>
                <a:ea typeface="+mn-ea"/>
                <a:cs typeface="+mn-cs"/>
              </a:rPr>
              <a:t>, “If we don’t know how or what to pray, it doesn’t matter. He does our praying in and for us, making prayer out of our wordless sighs, our aching groans” (MSG). </a:t>
            </a:r>
          </a:p>
          <a:p>
            <a:endParaRPr lang="en-US" dirty="0" smtClean="0"/>
          </a:p>
          <a:p>
            <a:r>
              <a:rPr lang="en-US" sz="1200" kern="1200" dirty="0" smtClean="0">
                <a:solidFill>
                  <a:schemeClr val="tx1"/>
                </a:solidFill>
                <a:effectLst/>
                <a:latin typeface="+mn-lt"/>
                <a:ea typeface="+mn-ea"/>
                <a:cs typeface="+mn-cs"/>
              </a:rPr>
              <a:t>You may need to </a:t>
            </a:r>
            <a:r>
              <a:rPr lang="en-US" sz="1200" b="1" u="sng" kern="1200" dirty="0" smtClean="0">
                <a:solidFill>
                  <a:schemeClr val="tx1"/>
                </a:solidFill>
                <a:effectLst/>
                <a:latin typeface="+mn-lt"/>
                <a:ea typeface="+mn-ea"/>
                <a:cs typeface="+mn-cs"/>
              </a:rPr>
              <a:t>find a friend or two who will pray for you</a:t>
            </a:r>
            <a:r>
              <a:rPr lang="en-US" sz="1200" kern="1200" dirty="0" smtClean="0">
                <a:solidFill>
                  <a:schemeClr val="tx1"/>
                </a:solidFill>
                <a:effectLst/>
                <a:latin typeface="+mn-lt"/>
                <a:ea typeface="+mn-ea"/>
                <a:cs typeface="+mn-cs"/>
              </a:rPr>
              <a:t>. You don’t need to take out all the dirty laundry or even tell them whom you are going to talk to. Just let them know you are dealing with an interpersonal conflict. Like Paul in </a:t>
            </a:r>
            <a:r>
              <a:rPr lang="en-US" sz="1200" u="sng" kern="1200" dirty="0" smtClean="0">
                <a:solidFill>
                  <a:schemeClr val="tx1"/>
                </a:solidFill>
                <a:effectLst/>
                <a:latin typeface="+mn-lt"/>
                <a:ea typeface="+mn-ea"/>
                <a:cs typeface="+mn-cs"/>
              </a:rPr>
              <a:t>Ephesians 6:19</a:t>
            </a:r>
            <a:r>
              <a:rPr lang="en-US" sz="1200" kern="1200" dirty="0" smtClean="0">
                <a:solidFill>
                  <a:schemeClr val="tx1"/>
                </a:solidFill>
                <a:effectLst/>
                <a:latin typeface="+mn-lt"/>
                <a:ea typeface="+mn-ea"/>
                <a:cs typeface="+mn-cs"/>
              </a:rPr>
              <a:t>, you can ask, “Don’t forget to pray for me. Pray that I’ll know what to say and have the courage to say it at the right time” (MSG).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62447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arriving on the field, it didn’t take me long to learn the truth of my brother-in-law’s prophecy. In fact, the possibility of </a:t>
            </a:r>
            <a:r>
              <a:rPr lang="en-US" sz="1200" u="sng" kern="1200" dirty="0" smtClean="0">
                <a:solidFill>
                  <a:schemeClr val="tx1"/>
                </a:solidFill>
                <a:effectLst/>
                <a:latin typeface="+mn-lt"/>
                <a:ea typeface="+mn-ea"/>
                <a:cs typeface="+mn-cs"/>
              </a:rPr>
              <a:t>missionary conflict is amplified </a:t>
            </a:r>
            <a:r>
              <a:rPr lang="en-US" sz="1200" kern="1200" dirty="0" smtClean="0">
                <a:solidFill>
                  <a:schemeClr val="tx1"/>
                </a:solidFill>
                <a:effectLst/>
                <a:latin typeface="+mn-lt"/>
                <a:ea typeface="+mn-ea"/>
                <a:cs typeface="+mn-cs"/>
              </a:rPr>
              <a:t>because you </a:t>
            </a:r>
            <a:r>
              <a:rPr lang="en-US" sz="1200" u="sng" kern="1200" dirty="0" smtClean="0">
                <a:solidFill>
                  <a:schemeClr val="tx1"/>
                </a:solidFill>
                <a:effectLst/>
                <a:latin typeface="+mn-lt"/>
                <a:ea typeface="+mn-ea"/>
                <a:cs typeface="+mn-cs"/>
              </a:rPr>
              <a:t>don’t get to choose your colleagues </a:t>
            </a:r>
            <a:r>
              <a:rPr lang="en-US" sz="1200" kern="1200" dirty="0" smtClean="0">
                <a:solidFill>
                  <a:schemeClr val="tx1"/>
                </a:solidFill>
                <a:effectLst/>
                <a:latin typeface="+mn-lt"/>
                <a:ea typeface="+mn-ea"/>
                <a:cs typeface="+mn-cs"/>
              </a:rPr>
              <a:t>and you are forced to </a:t>
            </a:r>
            <a:r>
              <a:rPr lang="en-US" sz="1200" u="sng" kern="1200" dirty="0" smtClean="0">
                <a:solidFill>
                  <a:schemeClr val="tx1"/>
                </a:solidFill>
                <a:effectLst/>
                <a:latin typeface="+mn-lt"/>
                <a:ea typeface="+mn-ea"/>
                <a:cs typeface="+mn-cs"/>
              </a:rPr>
              <a:t>work, worship, play, and live in close proximity</a:t>
            </a:r>
            <a:r>
              <a:rPr lang="en-US" sz="1200" kern="1200" dirty="0" smtClean="0">
                <a:solidFill>
                  <a:schemeClr val="tx1"/>
                </a:solidFill>
                <a:effectLst/>
                <a:latin typeface="+mn-lt"/>
                <a:ea typeface="+mn-ea"/>
                <a:cs typeface="+mn-cs"/>
              </a:rPr>
              <a:t>. The potential for problems compounds because you live in a </a:t>
            </a:r>
            <a:r>
              <a:rPr lang="en-US" sz="1200" u="sng" kern="1200" dirty="0" smtClean="0">
                <a:solidFill>
                  <a:schemeClr val="tx1"/>
                </a:solidFill>
                <a:effectLst/>
                <a:latin typeface="+mn-lt"/>
                <a:ea typeface="+mn-ea"/>
                <a:cs typeface="+mn-cs"/>
              </a:rPr>
              <a:t>high pressure environmen</a:t>
            </a:r>
            <a:r>
              <a:rPr lang="en-US" sz="1200" kern="1200" dirty="0" smtClean="0">
                <a:solidFill>
                  <a:schemeClr val="tx1"/>
                </a:solidFill>
                <a:effectLst/>
                <a:latin typeface="+mn-lt"/>
                <a:ea typeface="+mn-ea"/>
                <a:cs typeface="+mn-cs"/>
              </a:rPr>
              <a:t>t where night call, patient loads, and administrative duties make you even more interdependent. For example, if someone goes on vacation or is not carrying the load, you are obligated </a:t>
            </a:r>
            <a:r>
              <a:rPr lang="en-US" sz="1200" u="sng" kern="1200" dirty="0" smtClean="0">
                <a:solidFill>
                  <a:schemeClr val="tx1"/>
                </a:solidFill>
                <a:effectLst/>
                <a:latin typeface="+mn-lt"/>
                <a:ea typeface="+mn-ea"/>
                <a:cs typeface="+mn-cs"/>
              </a:rPr>
              <a:t>to pick up extra duties</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42673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Preparation is essential in making peace.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also helpful to </a:t>
            </a:r>
            <a:r>
              <a:rPr lang="en-US" sz="1200" b="1" kern="1200" dirty="0" smtClean="0">
                <a:solidFill>
                  <a:schemeClr val="tx1"/>
                </a:solidFill>
                <a:effectLst/>
                <a:latin typeface="+mn-lt"/>
                <a:ea typeface="+mn-ea"/>
                <a:cs typeface="+mn-cs"/>
              </a:rPr>
              <a:t>plan what you are going to say </a:t>
            </a:r>
            <a:r>
              <a:rPr lang="en-US" sz="1200" kern="1200" dirty="0" smtClean="0">
                <a:solidFill>
                  <a:schemeClr val="tx1"/>
                </a:solidFill>
                <a:effectLst/>
                <a:latin typeface="+mn-lt"/>
                <a:ea typeface="+mn-ea"/>
                <a:cs typeface="+mn-cs"/>
              </a:rPr>
              <a:t>to the person and even </a:t>
            </a:r>
            <a:r>
              <a:rPr lang="en-US" sz="1200" b="1" u="sng" kern="1200" dirty="0" smtClean="0">
                <a:solidFill>
                  <a:schemeClr val="tx1"/>
                </a:solidFill>
                <a:effectLst/>
                <a:latin typeface="+mn-lt"/>
                <a:ea typeface="+mn-ea"/>
                <a:cs typeface="+mn-cs"/>
              </a:rPr>
              <a:t>rehearse</a:t>
            </a:r>
            <a:r>
              <a:rPr lang="en-US" sz="1200" u="sng" kern="1200" dirty="0" smtClean="0">
                <a:solidFill>
                  <a:schemeClr val="tx1"/>
                </a:solidFill>
                <a:effectLst/>
                <a:latin typeface="+mn-lt"/>
                <a:ea typeface="+mn-ea"/>
                <a:cs typeface="+mn-cs"/>
              </a:rPr>
              <a:t> it</a:t>
            </a:r>
            <a:r>
              <a:rPr lang="en-US" sz="1200" kern="1200" dirty="0" smtClean="0">
                <a:solidFill>
                  <a:schemeClr val="tx1"/>
                </a:solidFill>
                <a:effectLst/>
                <a:latin typeface="+mn-lt"/>
                <a:ea typeface="+mn-ea"/>
                <a:cs typeface="+mn-cs"/>
              </a:rPr>
              <a:t> in especially difficult situations. It is helpful to </a:t>
            </a:r>
            <a:r>
              <a:rPr lang="en-US" sz="1200" u="sng" kern="1200" dirty="0" smtClean="0">
                <a:solidFill>
                  <a:schemeClr val="tx1"/>
                </a:solidFill>
                <a:effectLst/>
                <a:latin typeface="+mn-lt"/>
                <a:ea typeface="+mn-ea"/>
                <a:cs typeface="+mn-cs"/>
              </a:rPr>
              <a:t>tell the person how their actions or words made you feel</a:t>
            </a:r>
            <a:r>
              <a:rPr lang="en-US" sz="1200" kern="1200" dirty="0" smtClean="0">
                <a:solidFill>
                  <a:schemeClr val="tx1"/>
                </a:solidFill>
                <a:effectLst/>
                <a:latin typeface="+mn-lt"/>
                <a:ea typeface="+mn-ea"/>
                <a:cs typeface="+mn-cs"/>
              </a:rPr>
              <a:t>. They can argue about the facts or try to explain their motives but </a:t>
            </a:r>
            <a:r>
              <a:rPr lang="en-US" sz="1200" u="sng" kern="1200" dirty="0" smtClean="0">
                <a:solidFill>
                  <a:schemeClr val="tx1"/>
                </a:solidFill>
                <a:effectLst/>
                <a:latin typeface="+mn-lt"/>
                <a:ea typeface="+mn-ea"/>
                <a:cs typeface="+mn-cs"/>
              </a:rPr>
              <a:t>they can’t challenge the emotions you feel</a:t>
            </a:r>
            <a:r>
              <a:rPr lang="en-US" sz="1200" kern="1200" dirty="0" smtClean="0">
                <a:solidFill>
                  <a:schemeClr val="tx1"/>
                </a:solidFill>
                <a:effectLst/>
                <a:latin typeface="+mn-lt"/>
                <a:ea typeface="+mn-ea"/>
                <a:cs typeface="+mn-cs"/>
              </a:rPr>
              <a:t>. Think about the </a:t>
            </a:r>
            <a:r>
              <a:rPr lang="en-US" sz="1200" u="sng" kern="1200" dirty="0" smtClean="0">
                <a:solidFill>
                  <a:schemeClr val="tx1"/>
                </a:solidFill>
                <a:effectLst/>
                <a:latin typeface="+mn-lt"/>
                <a:ea typeface="+mn-ea"/>
                <a:cs typeface="+mn-cs"/>
              </a:rPr>
              <a:t>person’s likely responses and think about how you will respond.</a:t>
            </a:r>
            <a:r>
              <a:rPr lang="en-US" sz="1200" kern="1200" dirty="0" smtClean="0">
                <a:solidFill>
                  <a:schemeClr val="tx1"/>
                </a:solidFill>
                <a:effectLst/>
                <a:latin typeface="+mn-lt"/>
                <a:ea typeface="+mn-ea"/>
                <a:cs typeface="+mn-cs"/>
              </a:rPr>
              <a:t> Practice will help you learn how to better deal with the situation.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good filter to put your rehearsal through is to ask yourself, </a:t>
            </a:r>
            <a:r>
              <a:rPr lang="en-US" sz="1200" u="sng" kern="1200" dirty="0" smtClean="0">
                <a:solidFill>
                  <a:schemeClr val="tx1"/>
                </a:solidFill>
                <a:effectLst/>
                <a:latin typeface="+mn-lt"/>
                <a:ea typeface="+mn-ea"/>
                <a:cs typeface="+mn-cs"/>
              </a:rPr>
              <a:t>“If this was turned around and this person was coming to me, how would I like to be spoken to</a:t>
            </a:r>
            <a:r>
              <a:rPr lang="en-US" sz="1200" kern="1200" dirty="0" smtClean="0">
                <a:solidFill>
                  <a:schemeClr val="tx1"/>
                </a:solidFill>
                <a:effectLst/>
                <a:latin typeface="+mn-lt"/>
                <a:ea typeface="+mn-ea"/>
                <a:cs typeface="+mn-cs"/>
              </a:rPr>
              <a:t>? What would I want said?” Don’t forget to practice using the </a:t>
            </a:r>
            <a:r>
              <a:rPr lang="en-US" sz="1200" u="sng" kern="1200" dirty="0" smtClean="0">
                <a:solidFill>
                  <a:schemeClr val="tx1"/>
                </a:solidFill>
                <a:effectLst/>
                <a:latin typeface="+mn-lt"/>
                <a:ea typeface="+mn-ea"/>
                <a:cs typeface="+mn-cs"/>
              </a:rPr>
              <a:t>right tone</a:t>
            </a:r>
            <a:r>
              <a:rPr lang="en-US" sz="1200" kern="1200" dirty="0" smtClean="0">
                <a:solidFill>
                  <a:schemeClr val="tx1"/>
                </a:solidFill>
                <a:effectLst/>
                <a:latin typeface="+mn-lt"/>
                <a:ea typeface="+mn-ea"/>
                <a:cs typeface="+mn-cs"/>
              </a:rPr>
              <a:t>. Just think of all the ways you can say, </a:t>
            </a:r>
            <a:r>
              <a:rPr lang="en-US" sz="1200" b="1" kern="1200" dirty="0" smtClean="0">
                <a:solidFill>
                  <a:schemeClr val="tx1"/>
                </a:solidFill>
                <a:effectLst/>
                <a:latin typeface="+mn-lt"/>
                <a:ea typeface="+mn-ea"/>
                <a:cs typeface="+mn-cs"/>
              </a:rPr>
              <a:t>“I love you.</a:t>
            </a:r>
            <a:r>
              <a:rPr lang="en-US" sz="1200" kern="1200" dirty="0" smtClean="0">
                <a:solidFill>
                  <a:schemeClr val="tx1"/>
                </a:solidFill>
                <a:effectLst/>
                <a:latin typeface="+mn-lt"/>
                <a:ea typeface="+mn-ea"/>
                <a:cs typeface="+mn-cs"/>
              </a:rPr>
              <a:t>” It </a:t>
            </a:r>
            <a:r>
              <a:rPr lang="en-US" sz="1200" u="sng" kern="1200" dirty="0" smtClean="0">
                <a:solidFill>
                  <a:schemeClr val="tx1"/>
                </a:solidFill>
                <a:effectLst/>
                <a:latin typeface="+mn-lt"/>
                <a:ea typeface="+mn-ea"/>
                <a:cs typeface="+mn-cs"/>
              </a:rPr>
              <a:t>can sound sincere and loving, sarcastic, frivolous, questioning</a:t>
            </a:r>
            <a:r>
              <a:rPr lang="en-US" sz="1200" kern="1200" dirty="0" smtClean="0">
                <a:solidFill>
                  <a:schemeClr val="tx1"/>
                </a:solidFill>
                <a:effectLst/>
                <a:latin typeface="+mn-lt"/>
                <a:ea typeface="+mn-ea"/>
                <a:cs typeface="+mn-cs"/>
              </a:rPr>
              <a:t>, and even mean depending on the tone and inflection you use</a:t>
            </a:r>
            <a:r>
              <a:rPr lang="en-US" sz="1200" u="sng" kern="1200" dirty="0" smtClean="0">
                <a:solidFill>
                  <a:schemeClr val="tx1"/>
                </a:solidFill>
                <a:effectLst/>
                <a:latin typeface="+mn-lt"/>
                <a:ea typeface="+mn-ea"/>
                <a:cs typeface="+mn-cs"/>
              </a:rPr>
              <a:t>. Body language </a:t>
            </a:r>
            <a:r>
              <a:rPr lang="en-US" sz="1200" kern="1200" dirty="0" smtClean="0">
                <a:solidFill>
                  <a:schemeClr val="tx1"/>
                </a:solidFill>
                <a:effectLst/>
                <a:latin typeface="+mn-lt"/>
                <a:ea typeface="+mn-ea"/>
                <a:cs typeface="+mn-cs"/>
              </a:rPr>
              <a:t>also conveys as much or more than the words you say. Pay attention and rehearse all forms of communication to make sure you are sending the right message.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critical to </a:t>
            </a:r>
            <a:r>
              <a:rPr lang="en-US" sz="1200" u="sng" kern="1200" dirty="0" smtClean="0">
                <a:solidFill>
                  <a:schemeClr val="tx1"/>
                </a:solidFill>
                <a:effectLst/>
                <a:latin typeface="+mn-lt"/>
                <a:ea typeface="+mn-ea"/>
                <a:cs typeface="+mn-cs"/>
              </a:rPr>
              <a:t>pick the right time and place to talk about the issue</a:t>
            </a:r>
            <a:r>
              <a:rPr lang="en-US" sz="1200" kern="1200" dirty="0" smtClean="0">
                <a:solidFill>
                  <a:schemeClr val="tx1"/>
                </a:solidFill>
                <a:effectLst/>
                <a:latin typeface="+mn-lt"/>
                <a:ea typeface="+mn-ea"/>
                <a:cs typeface="+mn-cs"/>
              </a:rPr>
              <a:t>. Almost always, talking </a:t>
            </a:r>
            <a:r>
              <a:rPr lang="en-US" sz="1200" b="1" kern="1200" dirty="0" smtClean="0">
                <a:solidFill>
                  <a:schemeClr val="tx1"/>
                </a:solidFill>
                <a:effectLst/>
                <a:latin typeface="+mn-lt"/>
                <a:ea typeface="+mn-ea"/>
                <a:cs typeface="+mn-cs"/>
              </a:rPr>
              <a:t>in private without distractions or interruption</a:t>
            </a:r>
            <a:r>
              <a:rPr lang="en-US" sz="1200" kern="1200" dirty="0" smtClean="0">
                <a:solidFill>
                  <a:schemeClr val="tx1"/>
                </a:solidFill>
                <a:effectLst/>
                <a:latin typeface="+mn-lt"/>
                <a:ea typeface="+mn-ea"/>
                <a:cs typeface="+mn-cs"/>
              </a:rPr>
              <a:t>s is best. You can pick their ground, neutral ground or your ground. There are good reasons for each depending on the situation. Meeting on </a:t>
            </a:r>
            <a:r>
              <a:rPr lang="en-US" sz="1200" b="1" kern="1200" dirty="0" smtClean="0">
                <a:solidFill>
                  <a:schemeClr val="tx1"/>
                </a:solidFill>
                <a:effectLst/>
                <a:latin typeface="+mn-lt"/>
                <a:ea typeface="+mn-ea"/>
                <a:cs typeface="+mn-cs"/>
              </a:rPr>
              <a:t>their ground puts the person more at ease and you control how long the discussion lasts before you decide to leave</a:t>
            </a:r>
            <a:r>
              <a:rPr lang="en-US" sz="1200" kern="1200" dirty="0" smtClean="0">
                <a:solidFill>
                  <a:schemeClr val="tx1"/>
                </a:solidFill>
                <a:effectLst/>
                <a:latin typeface="+mn-lt"/>
                <a:ea typeface="+mn-ea"/>
                <a:cs typeface="+mn-cs"/>
              </a:rPr>
              <a:t>, but you can’t prevent interruptions or distractions. </a:t>
            </a:r>
            <a:r>
              <a:rPr lang="en-US" sz="1200" b="1" kern="1200" dirty="0" smtClean="0">
                <a:solidFill>
                  <a:schemeClr val="tx1"/>
                </a:solidFill>
                <a:effectLst/>
                <a:latin typeface="+mn-lt"/>
                <a:ea typeface="+mn-ea"/>
                <a:cs typeface="+mn-cs"/>
              </a:rPr>
              <a:t>Your ground may be more threatening </a:t>
            </a:r>
            <a:r>
              <a:rPr lang="en-US" sz="1200" kern="1200" dirty="0" smtClean="0">
                <a:solidFill>
                  <a:schemeClr val="tx1"/>
                </a:solidFill>
                <a:effectLst/>
                <a:latin typeface="+mn-lt"/>
                <a:ea typeface="+mn-ea"/>
                <a:cs typeface="+mn-cs"/>
              </a:rPr>
              <a:t>to the person you are dealing with but you can </a:t>
            </a:r>
            <a:r>
              <a:rPr lang="en-US" sz="1200" b="1" kern="1200" dirty="0" smtClean="0">
                <a:solidFill>
                  <a:schemeClr val="tx1"/>
                </a:solidFill>
                <a:effectLst/>
                <a:latin typeface="+mn-lt"/>
                <a:ea typeface="+mn-ea"/>
                <a:cs typeface="+mn-cs"/>
              </a:rPr>
              <a:t>control the environment </a:t>
            </a:r>
            <a:r>
              <a:rPr lang="en-US" sz="1200" kern="1200" dirty="0" smtClean="0">
                <a:solidFill>
                  <a:schemeClr val="tx1"/>
                </a:solidFill>
                <a:effectLst/>
                <a:latin typeface="+mn-lt"/>
                <a:ea typeface="+mn-ea"/>
                <a:cs typeface="+mn-cs"/>
              </a:rPr>
              <a:t>better. Often </a:t>
            </a:r>
            <a:r>
              <a:rPr lang="en-US" sz="1200" b="1" kern="1200" dirty="0" smtClean="0">
                <a:solidFill>
                  <a:schemeClr val="tx1"/>
                </a:solidFill>
                <a:effectLst/>
                <a:latin typeface="+mn-lt"/>
                <a:ea typeface="+mn-ea"/>
                <a:cs typeface="+mn-cs"/>
              </a:rPr>
              <a:t>neutral ground works the best </a:t>
            </a:r>
            <a:r>
              <a:rPr lang="en-US" sz="1200" kern="1200" dirty="0" smtClean="0">
                <a:solidFill>
                  <a:schemeClr val="tx1"/>
                </a:solidFill>
                <a:effectLst/>
                <a:latin typeface="+mn-lt"/>
                <a:ea typeface="+mn-ea"/>
                <a:cs typeface="+mn-cs"/>
              </a:rPr>
              <a:t>because neither party is boxed in. You could say something like, “Can you come by and have a cup of coffee? There is something I would like to talk to you about.” </a:t>
            </a:r>
            <a:endParaRPr lang="en-US" dirty="0" smtClean="0"/>
          </a:p>
          <a:p>
            <a:r>
              <a:rPr lang="en-US" sz="1200" kern="1200" dirty="0" smtClean="0">
                <a:solidFill>
                  <a:schemeClr val="tx1"/>
                </a:solidFill>
                <a:effectLst/>
                <a:latin typeface="+mn-lt"/>
                <a:ea typeface="+mn-ea"/>
                <a:cs typeface="+mn-cs"/>
              </a:rPr>
              <a:t>Okay, </a:t>
            </a:r>
            <a:r>
              <a:rPr lang="en-US" sz="1200" u="sng" kern="1200" dirty="0" smtClean="0">
                <a:solidFill>
                  <a:schemeClr val="tx1"/>
                </a:solidFill>
                <a:effectLst/>
                <a:latin typeface="+mn-lt"/>
                <a:ea typeface="+mn-ea"/>
                <a:cs typeface="+mn-cs"/>
              </a:rPr>
              <a:t>you have dealt with your personal feelings before God, are prayed up, have practiced, and found the right place</a:t>
            </a:r>
            <a:r>
              <a:rPr lang="en-US" sz="1200" kern="1200" dirty="0" smtClean="0">
                <a:solidFill>
                  <a:schemeClr val="tx1"/>
                </a:solidFill>
                <a:effectLst/>
                <a:latin typeface="+mn-lt"/>
                <a:ea typeface="+mn-ea"/>
                <a:cs typeface="+mn-cs"/>
              </a:rPr>
              <a:t>. You’ve approached this biblically, but it is </a:t>
            </a:r>
            <a:r>
              <a:rPr lang="en-US" sz="1200" b="1" kern="1200" dirty="0" smtClean="0">
                <a:solidFill>
                  <a:schemeClr val="tx1"/>
                </a:solidFill>
                <a:effectLst/>
                <a:latin typeface="+mn-lt"/>
                <a:ea typeface="+mn-ea"/>
                <a:cs typeface="+mn-cs"/>
              </a:rPr>
              <a:t>still easy to worry and fret about what could happen, to be nervous, or even scared. </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624478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about a </a:t>
            </a:r>
            <a:r>
              <a:rPr lang="en-US" sz="1200" b="1" kern="1200" dirty="0" smtClean="0">
                <a:solidFill>
                  <a:schemeClr val="tx1"/>
                </a:solidFill>
                <a:effectLst/>
                <a:latin typeface="+mn-lt"/>
                <a:ea typeface="+mn-ea"/>
                <a:cs typeface="+mn-cs"/>
              </a:rPr>
              <a:t>written communication? It usually doesn’t work</a:t>
            </a:r>
            <a:r>
              <a:rPr lang="en-US" sz="1200" kern="1200" dirty="0" smtClean="0">
                <a:solidFill>
                  <a:schemeClr val="tx1"/>
                </a:solidFill>
                <a:effectLst/>
                <a:latin typeface="+mn-lt"/>
                <a:ea typeface="+mn-ea"/>
                <a:cs typeface="+mn-cs"/>
              </a:rPr>
              <a:t>. It does not have tone, inflection, or body language so it can easily be misinterpreted. It also can easily be passed on to others or excerpted out of context. You can’t tailor it to how your words are being received as you can in a live conversation. A good principle to adhere to is to </a:t>
            </a:r>
            <a:r>
              <a:rPr lang="en-US" sz="1200" b="1" kern="1200" dirty="0" smtClean="0">
                <a:solidFill>
                  <a:schemeClr val="tx1"/>
                </a:solidFill>
                <a:effectLst/>
                <a:latin typeface="+mn-lt"/>
                <a:ea typeface="+mn-ea"/>
                <a:cs typeface="+mn-cs"/>
              </a:rPr>
              <a:t>never use a letter or an email to deal with conflict.</a:t>
            </a:r>
            <a:r>
              <a:rPr lang="en-US" sz="1200" kern="1200" dirty="0" smtClean="0">
                <a:solidFill>
                  <a:schemeClr val="tx1"/>
                </a:solidFill>
                <a:effectLst/>
                <a:latin typeface="+mn-lt"/>
                <a:ea typeface="+mn-ea"/>
                <a:cs typeface="+mn-cs"/>
              </a:rPr>
              <a:t> This type of conflicts requires a personal meeting or at least a phone call.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RELAX</a:t>
            </a:r>
          </a:p>
          <a:p>
            <a:r>
              <a:rPr lang="en-US" sz="1200" b="1" kern="1200" dirty="0" smtClean="0">
                <a:solidFill>
                  <a:schemeClr val="tx1"/>
                </a:solidFill>
                <a:effectLst/>
                <a:latin typeface="+mn-lt"/>
                <a:ea typeface="+mn-ea"/>
                <a:cs typeface="+mn-cs"/>
              </a:rPr>
              <a:t>Rest. </a:t>
            </a:r>
            <a:endParaRPr lang="en-US" b="1" dirty="0" smtClean="0"/>
          </a:p>
          <a:p>
            <a:pPr marL="228600" indent="-228600">
              <a:buFont typeface="+mj-lt"/>
              <a:buAutoNum type="arabicPeriod"/>
            </a:pPr>
            <a:r>
              <a:rPr lang="en-US" sz="1200" kern="1200" dirty="0" smtClean="0">
                <a:solidFill>
                  <a:schemeClr val="tx1"/>
                </a:solidFill>
                <a:effectLst/>
                <a:latin typeface="+mn-lt"/>
                <a:ea typeface="+mn-ea"/>
                <a:cs typeface="+mn-cs"/>
              </a:rPr>
              <a:t> Rest in the knowledge that you are </a:t>
            </a:r>
            <a:r>
              <a:rPr lang="en-US" sz="1200" i="0" u="sng" kern="1200" dirty="0" smtClean="0">
                <a:solidFill>
                  <a:schemeClr val="tx1"/>
                </a:solidFill>
                <a:effectLst/>
                <a:latin typeface="+mn-lt"/>
                <a:ea typeface="+mn-ea"/>
                <a:cs typeface="+mn-cs"/>
              </a:rPr>
              <a:t>doing what God has told you to do </a:t>
            </a:r>
            <a:r>
              <a:rPr lang="en-US" sz="1200" kern="1200" dirty="0" smtClean="0">
                <a:solidFill>
                  <a:schemeClr val="tx1"/>
                </a:solidFill>
                <a:effectLst/>
                <a:latin typeface="+mn-lt"/>
                <a:ea typeface="+mn-ea"/>
                <a:cs typeface="+mn-cs"/>
              </a:rPr>
              <a:t>and striving to please Him. God </a:t>
            </a:r>
            <a:r>
              <a:rPr lang="en-US" sz="1200" u="sng" kern="1200" dirty="0" smtClean="0">
                <a:solidFill>
                  <a:schemeClr val="tx1"/>
                </a:solidFill>
                <a:effectLst/>
                <a:latin typeface="+mn-lt"/>
                <a:ea typeface="+mn-ea"/>
                <a:cs typeface="+mn-cs"/>
              </a:rPr>
              <a:t>expects faithful obedience and rewards it, not our success</a:t>
            </a:r>
            <a:r>
              <a:rPr lang="en-US" sz="1200" kern="1200" dirty="0" smtClean="0">
                <a:solidFill>
                  <a:schemeClr val="tx1"/>
                </a:solidFill>
                <a:effectLst/>
                <a:latin typeface="+mn-lt"/>
                <a:ea typeface="+mn-ea"/>
                <a:cs typeface="+mn-cs"/>
              </a:rPr>
              <a:t>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he asks us to do. </a:t>
            </a:r>
            <a:endParaRPr lang="en-US" dirty="0" smtClean="0">
              <a:effectLst/>
            </a:endParaRPr>
          </a:p>
          <a:p>
            <a:pPr marL="228600" indent="-228600">
              <a:buFont typeface="+mj-lt"/>
              <a:buAutoNum type="arabicPeriod"/>
            </a:pPr>
            <a:r>
              <a:rPr lang="en-US" sz="1200" kern="1200" dirty="0" smtClean="0">
                <a:solidFill>
                  <a:schemeClr val="tx1"/>
                </a:solidFill>
                <a:effectLst/>
                <a:latin typeface="+mn-lt"/>
                <a:ea typeface="+mn-ea"/>
                <a:cs typeface="+mn-cs"/>
              </a:rPr>
              <a:t> Rest in the fact that the </a:t>
            </a:r>
            <a:r>
              <a:rPr lang="en-US" sz="1200" u="sng" kern="1200" dirty="0" smtClean="0">
                <a:solidFill>
                  <a:schemeClr val="tx1"/>
                </a:solidFill>
                <a:effectLst/>
                <a:latin typeface="+mn-lt"/>
                <a:ea typeface="+mn-ea"/>
                <a:cs typeface="+mn-cs"/>
              </a:rPr>
              <a:t>outcome is in His hands </a:t>
            </a:r>
            <a:r>
              <a:rPr lang="en-US" sz="1200" kern="1200" dirty="0" smtClean="0">
                <a:solidFill>
                  <a:schemeClr val="tx1"/>
                </a:solidFill>
                <a:effectLst/>
                <a:latin typeface="+mn-lt"/>
                <a:ea typeface="+mn-ea"/>
                <a:cs typeface="+mn-cs"/>
              </a:rPr>
              <a:t>and </a:t>
            </a:r>
            <a:r>
              <a:rPr lang="en-US" sz="1200" u="sng" kern="1200" dirty="0" smtClean="0">
                <a:solidFill>
                  <a:schemeClr val="tx1"/>
                </a:solidFill>
                <a:effectLst/>
                <a:latin typeface="+mn-lt"/>
                <a:ea typeface="+mn-ea"/>
                <a:cs typeface="+mn-cs"/>
              </a:rPr>
              <a:t>you can’t control the other person’s reactions</a:t>
            </a:r>
            <a:r>
              <a:rPr lang="en-US" sz="1200" kern="1200" dirty="0" smtClean="0">
                <a:solidFill>
                  <a:schemeClr val="tx1"/>
                </a:solidFill>
                <a:effectLst/>
                <a:latin typeface="+mn-lt"/>
                <a:ea typeface="+mn-ea"/>
                <a:cs typeface="+mn-cs"/>
              </a:rPr>
              <a:t>. Only God can change people. </a:t>
            </a:r>
            <a:endParaRPr lang="en-US" dirty="0" smtClean="0">
              <a:effectLst/>
            </a:endParaRPr>
          </a:p>
          <a:p>
            <a:pPr marL="228600" indent="-228600">
              <a:buFont typeface="+mj-lt"/>
              <a:buAutoNum type="arabicPeriod"/>
            </a:pPr>
            <a:r>
              <a:rPr lang="en-US" sz="1200" kern="1200" dirty="0" smtClean="0">
                <a:solidFill>
                  <a:schemeClr val="tx1"/>
                </a:solidFill>
                <a:effectLst/>
                <a:latin typeface="+mn-lt"/>
                <a:ea typeface="+mn-ea"/>
                <a:cs typeface="+mn-cs"/>
              </a:rPr>
              <a:t> Rest in the assurance that </a:t>
            </a:r>
            <a:r>
              <a:rPr lang="en-US" sz="1200" u="sng" kern="1200" dirty="0" smtClean="0">
                <a:solidFill>
                  <a:schemeClr val="tx1"/>
                </a:solidFill>
                <a:effectLst/>
                <a:latin typeface="+mn-lt"/>
                <a:ea typeface="+mn-ea"/>
                <a:cs typeface="+mn-cs"/>
              </a:rPr>
              <a:t>you aren’t dealing with this alone </a:t>
            </a:r>
            <a:r>
              <a:rPr lang="en-US" sz="1200" kern="1200" dirty="0" smtClean="0">
                <a:solidFill>
                  <a:schemeClr val="tx1"/>
                </a:solidFill>
                <a:effectLst/>
                <a:latin typeface="+mn-lt"/>
                <a:ea typeface="+mn-ea"/>
                <a:cs typeface="+mn-cs"/>
              </a:rPr>
              <a:t>but </a:t>
            </a:r>
            <a:r>
              <a:rPr lang="en-US" sz="1200" u="sng" kern="1200" dirty="0" smtClean="0">
                <a:solidFill>
                  <a:schemeClr val="tx1"/>
                </a:solidFill>
                <a:effectLst/>
                <a:latin typeface="+mn-lt"/>
                <a:ea typeface="+mn-ea"/>
                <a:cs typeface="+mn-cs"/>
              </a:rPr>
              <a:t>God is with you</a:t>
            </a:r>
            <a:r>
              <a:rPr lang="en-US" sz="1200" kern="1200" dirty="0" smtClean="0">
                <a:solidFill>
                  <a:schemeClr val="tx1"/>
                </a:solidFill>
                <a:effectLst/>
                <a:latin typeface="+mn-lt"/>
                <a:ea typeface="+mn-ea"/>
                <a:cs typeface="+mn-cs"/>
              </a:rPr>
              <a:t>. </a:t>
            </a:r>
            <a:endParaRPr lang="en-US" dirty="0" smtClean="0">
              <a:effectLst/>
            </a:endParaRPr>
          </a:p>
          <a:p>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901129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the matter is serious and you are unable to get it resolved, you may need </a:t>
            </a:r>
            <a:r>
              <a:rPr lang="en-US" u="sng" dirty="0" smtClean="0"/>
              <a:t>to seek a person or two to mediate between the two of you.</a:t>
            </a:r>
            <a:r>
              <a:rPr lang="en-US" u="none" dirty="0" smtClean="0"/>
              <a:t> Ideally, this should be someone </a:t>
            </a:r>
            <a:r>
              <a:rPr lang="en-US" u="sng" dirty="0" smtClean="0"/>
              <a:t>both people respect </a:t>
            </a:r>
            <a:r>
              <a:rPr lang="en-US" u="none" dirty="0" smtClean="0"/>
              <a:t>and </a:t>
            </a:r>
            <a:r>
              <a:rPr lang="en-US" u="sng" dirty="0" smtClean="0"/>
              <a:t>who has experience </a:t>
            </a:r>
            <a:r>
              <a:rPr lang="en-US" u="none" dirty="0" smtClean="0"/>
              <a:t>in resolving conflicts.</a:t>
            </a:r>
          </a:p>
          <a:p>
            <a:pPr marL="0" marR="0" indent="0" algn="l" defTabSz="457200" rtl="0" eaLnBrk="1" fontAlgn="auto" latinLnBrk="0" hangingPunct="1">
              <a:lnSpc>
                <a:spcPct val="100000"/>
              </a:lnSpc>
              <a:spcBef>
                <a:spcPts val="0"/>
              </a:spcBef>
              <a:spcAft>
                <a:spcPts val="0"/>
              </a:spcAft>
              <a:buClrTx/>
              <a:buSzTx/>
              <a:buFontTx/>
              <a:buNone/>
              <a:tabLst/>
              <a:defRPr/>
            </a:pPr>
            <a:r>
              <a:rPr lang="en-US" u="none" dirty="0" smtClean="0"/>
              <a:t> “If he won’t listen, take one or two others along so that the presence of witnesses will keep things honest, and </a:t>
            </a:r>
            <a:r>
              <a:rPr lang="en-US" dirty="0" smtClean="0"/>
              <a:t>try again” (</a:t>
            </a:r>
            <a:r>
              <a:rPr lang="en-US" b="1" dirty="0" smtClean="0"/>
              <a:t>Matthew 18:16, </a:t>
            </a:r>
            <a:r>
              <a:rPr lang="en-US" dirty="0" smtClean="0"/>
              <a:t>MSG).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witnesses can help </a:t>
            </a:r>
            <a:r>
              <a:rPr lang="en-US" u="sng" dirty="0" smtClean="0"/>
              <a:t>hold you both accountable, see beyond the rhetoric to the facts, and pray with you both. </a:t>
            </a:r>
          </a:p>
          <a:p>
            <a:endParaRPr lang="en-US" u="sng"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191745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Reconciliation requires forgiveness</a:t>
            </a:r>
            <a:r>
              <a:rPr lang="en-US" sz="1200" kern="1200" dirty="0" smtClean="0">
                <a:solidFill>
                  <a:schemeClr val="tx1"/>
                </a:solidFill>
                <a:effectLst/>
                <a:latin typeface="+mn-lt"/>
                <a:ea typeface="+mn-ea"/>
                <a:cs typeface="+mn-cs"/>
              </a:rPr>
              <a:t>. You need to forgive the person for what they have done to you. </a:t>
            </a:r>
            <a:endParaRPr lang="en-US" dirty="0" smtClean="0"/>
          </a:p>
          <a:p>
            <a:r>
              <a:rPr lang="en-US" sz="1200" kern="1200" dirty="0" smtClean="0">
                <a:solidFill>
                  <a:schemeClr val="tx1"/>
                </a:solidFill>
                <a:effectLst/>
                <a:latin typeface="+mn-lt"/>
                <a:ea typeface="+mn-ea"/>
                <a:cs typeface="+mn-cs"/>
              </a:rPr>
              <a:t>“Be alert. If you see your friend going wrong, correct him. If he responds, forgive him” (Luke 17:3, MSG). </a:t>
            </a:r>
            <a:endParaRPr lang="en-US" dirty="0" smtClean="0"/>
          </a:p>
          <a:p>
            <a:r>
              <a:rPr lang="en-US" sz="1200" kern="1200" dirty="0" smtClean="0">
                <a:solidFill>
                  <a:schemeClr val="tx1"/>
                </a:solidFill>
                <a:effectLst/>
                <a:latin typeface="+mn-lt"/>
                <a:ea typeface="+mn-ea"/>
                <a:cs typeface="+mn-cs"/>
              </a:rPr>
              <a:t>“Be gentle with one another, sensitive. Forgive one another as quickly and thoroughly as God in Christ forgave you” (</a:t>
            </a:r>
            <a:r>
              <a:rPr lang="en-US" sz="1200" b="1" kern="1200" dirty="0" smtClean="0">
                <a:solidFill>
                  <a:schemeClr val="tx1"/>
                </a:solidFill>
                <a:effectLst/>
                <a:latin typeface="+mn-lt"/>
                <a:ea typeface="+mn-ea"/>
                <a:cs typeface="+mn-cs"/>
              </a:rPr>
              <a:t>Ephesians 4:3</a:t>
            </a:r>
            <a:r>
              <a:rPr lang="en-US" sz="1200" kern="1200" dirty="0" smtClean="0">
                <a:solidFill>
                  <a:schemeClr val="tx1"/>
                </a:solidFill>
                <a:effectLst/>
                <a:latin typeface="+mn-lt"/>
                <a:ea typeface="+mn-ea"/>
                <a:cs typeface="+mn-cs"/>
              </a:rPr>
              <a:t>2, MSG).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is the time to forgive this man and help him back on his feet. If all you do is pour on the guilt, you could very well drown him in it” (</a:t>
            </a:r>
            <a:r>
              <a:rPr lang="en-US" sz="1200" b="1" kern="1200" dirty="0" smtClean="0">
                <a:solidFill>
                  <a:schemeClr val="tx1"/>
                </a:solidFill>
                <a:effectLst/>
                <a:latin typeface="+mn-lt"/>
                <a:ea typeface="+mn-ea"/>
                <a:cs typeface="+mn-cs"/>
              </a:rPr>
              <a:t>2 Corinthians 2:7, MSG</a:t>
            </a:r>
            <a:r>
              <a:rPr lang="en-US" sz="1200" kern="1200" dirty="0" smtClean="0">
                <a:solidFill>
                  <a:schemeClr val="tx1"/>
                </a:solidFill>
                <a:effectLst/>
                <a:latin typeface="+mn-lt"/>
                <a:ea typeface="+mn-ea"/>
                <a:cs typeface="+mn-cs"/>
              </a:rPr>
              <a:t>).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necessary, </a:t>
            </a:r>
            <a:r>
              <a:rPr lang="en-US" sz="1200" u="sng" kern="1200" dirty="0" smtClean="0">
                <a:solidFill>
                  <a:schemeClr val="tx1"/>
                </a:solidFill>
                <a:effectLst/>
                <a:latin typeface="+mn-lt"/>
                <a:ea typeface="+mn-ea"/>
                <a:cs typeface="+mn-cs"/>
              </a:rPr>
              <a:t>you too need to ask for forgiveness </a:t>
            </a:r>
            <a:r>
              <a:rPr lang="en-US" sz="1200" kern="1200" dirty="0" smtClean="0">
                <a:solidFill>
                  <a:schemeClr val="tx1"/>
                </a:solidFill>
                <a:effectLst/>
                <a:latin typeface="+mn-lt"/>
                <a:ea typeface="+mn-ea"/>
                <a:cs typeface="+mn-cs"/>
              </a:rPr>
              <a:t>for your wrong words, attitudes, thoughts, and actions. Make a conscious decision to </a:t>
            </a:r>
            <a:r>
              <a:rPr lang="en-US" sz="1200" u="sng" kern="1200" dirty="0" smtClean="0">
                <a:solidFill>
                  <a:schemeClr val="tx1"/>
                </a:solidFill>
                <a:effectLst/>
                <a:latin typeface="+mn-lt"/>
                <a:ea typeface="+mn-ea"/>
                <a:cs typeface="+mn-cs"/>
              </a:rPr>
              <a:t>be different in the future</a:t>
            </a:r>
            <a:r>
              <a:rPr lang="en-US" sz="1200" kern="1200" dirty="0" smtClean="0">
                <a:solidFill>
                  <a:schemeClr val="tx1"/>
                </a:solidFill>
                <a:effectLst/>
                <a:latin typeface="+mn-lt"/>
                <a:ea typeface="+mn-ea"/>
                <a:cs typeface="+mn-cs"/>
              </a:rPr>
              <a:t>. Job gives us a great example of this when he said, </a:t>
            </a:r>
            <a:r>
              <a:rPr lang="en-US" sz="1200" i="1" kern="1200" dirty="0" smtClean="0">
                <a:solidFill>
                  <a:schemeClr val="tx1"/>
                </a:solidFill>
                <a:effectLst/>
                <a:latin typeface="+mn-lt"/>
                <a:ea typeface="+mn-ea"/>
                <a:cs typeface="+mn-cs"/>
              </a:rPr>
              <a:t>“I admit I once lived by rumors of you; now I have it all firsthand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from my own eyes and ears! I’m sorry—forgive me. I’ll never do that again, I promise! I’ll never again live on crusts of hearsay, crumbs of rumor</a:t>
            </a:r>
            <a:r>
              <a:rPr lang="en-US" sz="1200" kern="1200" dirty="0" smtClean="0">
                <a:solidFill>
                  <a:schemeClr val="tx1"/>
                </a:solidFill>
                <a:effectLst/>
                <a:latin typeface="+mn-lt"/>
                <a:ea typeface="+mn-ea"/>
                <a:cs typeface="+mn-cs"/>
              </a:rPr>
              <a:t>” (Job 42:5-6, MSG).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Resolving conflict </a:t>
            </a:r>
            <a:r>
              <a:rPr lang="en-US" sz="1200" b="1" kern="1200" dirty="0" smtClean="0">
                <a:solidFill>
                  <a:schemeClr val="tx1"/>
                </a:solidFill>
                <a:effectLst/>
                <a:latin typeface="+mn-lt"/>
                <a:ea typeface="+mn-ea"/>
                <a:cs typeface="+mn-cs"/>
              </a:rPr>
              <a:t>is hard work </a:t>
            </a:r>
            <a:r>
              <a:rPr lang="en-US" sz="1200" kern="1200" dirty="0" smtClean="0">
                <a:solidFill>
                  <a:schemeClr val="tx1"/>
                </a:solidFill>
                <a:effectLst/>
                <a:latin typeface="+mn-lt"/>
                <a:ea typeface="+mn-ea"/>
                <a:cs typeface="+mn-cs"/>
              </a:rPr>
              <a:t>and sometimes it </a:t>
            </a:r>
            <a:r>
              <a:rPr lang="en-US" sz="1200" u="sng" kern="1200" dirty="0" smtClean="0">
                <a:solidFill>
                  <a:schemeClr val="tx1"/>
                </a:solidFill>
                <a:effectLst/>
                <a:latin typeface="+mn-lt"/>
                <a:ea typeface="+mn-ea"/>
                <a:cs typeface="+mn-cs"/>
              </a:rPr>
              <a:t>does not work despite the fact that you went about it in a biblical manner</a:t>
            </a:r>
            <a:r>
              <a:rPr lang="en-US" sz="1200" kern="1200" dirty="0" smtClean="0">
                <a:solidFill>
                  <a:schemeClr val="tx1"/>
                </a:solidFill>
                <a:effectLst/>
                <a:latin typeface="+mn-lt"/>
                <a:ea typeface="+mn-ea"/>
                <a:cs typeface="+mn-cs"/>
              </a:rPr>
              <a:t>. What then? </a:t>
            </a:r>
          </a:p>
          <a:p>
            <a:endParaRPr lang="en-US" dirty="0" smtClean="0"/>
          </a:p>
          <a:p>
            <a:r>
              <a:rPr lang="en-US" sz="1200" kern="1200" dirty="0" smtClean="0">
                <a:solidFill>
                  <a:schemeClr val="tx1"/>
                </a:solidFill>
                <a:effectLst/>
                <a:latin typeface="+mn-lt"/>
                <a:ea typeface="+mn-ea"/>
                <a:cs typeface="+mn-cs"/>
              </a:rPr>
              <a:t>Seek good advice from wise people regarding other approaches to try. If the person won’t approach the conflict from a biblical perspective, don’t step down to their level. </a:t>
            </a:r>
            <a:r>
              <a:rPr lang="en-US" sz="1200" u="sng" kern="1200" dirty="0" smtClean="0">
                <a:solidFill>
                  <a:schemeClr val="tx1"/>
                </a:solidFill>
                <a:effectLst/>
                <a:latin typeface="+mn-lt"/>
                <a:ea typeface="+mn-ea"/>
                <a:cs typeface="+mn-cs"/>
              </a:rPr>
              <a:t>Continue thinking and doing as God mandates. Their intransigence does not give you the right to act unrighteous</a:t>
            </a:r>
            <a:r>
              <a:rPr lang="en-US" sz="1200" kern="1200" dirty="0" smtClean="0">
                <a:solidFill>
                  <a:schemeClr val="tx1"/>
                </a:solidFill>
                <a:effectLst/>
                <a:latin typeface="+mn-lt"/>
                <a:ea typeface="+mn-ea"/>
                <a:cs typeface="+mn-cs"/>
              </a:rPr>
              <a:t>. Continue to pray for them and God’s blessings on their lives. Treat them with the most powerful weapon of all, unconditional love.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548672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do you prevent conflicts or remedy them quickly? </a:t>
            </a:r>
          </a:p>
          <a:p>
            <a:pPr marL="228600" indent="-228600">
              <a:buAutoNum type="arabicPeriod"/>
            </a:pPr>
            <a:r>
              <a:rPr lang="en-US" sz="1200" kern="1200" dirty="0" smtClean="0">
                <a:solidFill>
                  <a:schemeClr val="tx1"/>
                </a:solidFill>
                <a:effectLst/>
                <a:latin typeface="+mn-lt"/>
                <a:ea typeface="+mn-ea"/>
                <a:cs typeface="+mn-cs"/>
              </a:rPr>
              <a:t>Teaching everyone how to recognize and react to conflicts is essential. You may want to take these principles and share them with others or provide them with great resources for individual or group study.</a:t>
            </a:r>
          </a:p>
          <a:p>
            <a:pPr marL="0" indent="0">
              <a:buNone/>
            </a:pPr>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Ken </a:t>
            </a:r>
            <a:r>
              <a:rPr lang="en-US" sz="1200" kern="1200" dirty="0" err="1" smtClean="0">
                <a:solidFill>
                  <a:schemeClr val="tx1"/>
                </a:solidFill>
                <a:effectLst/>
                <a:latin typeface="+mn-lt"/>
                <a:ea typeface="+mn-ea"/>
                <a:cs typeface="+mn-cs"/>
              </a:rPr>
              <a:t>Sande’s</a:t>
            </a:r>
            <a:r>
              <a:rPr lang="en-US" sz="1200" kern="1200" dirty="0" smtClean="0">
                <a:solidFill>
                  <a:schemeClr val="tx1"/>
                </a:solidFill>
                <a:effectLst/>
                <a:latin typeface="+mn-lt"/>
                <a:ea typeface="+mn-ea"/>
                <a:cs typeface="+mn-cs"/>
              </a:rPr>
              <a:t> book The Peacemaker is available at </a:t>
            </a:r>
            <a:r>
              <a:rPr lang="en-US" sz="1200" kern="1200" dirty="0" err="1" smtClean="0">
                <a:solidFill>
                  <a:schemeClr val="tx1"/>
                </a:solidFill>
                <a:effectLst/>
                <a:latin typeface="+mn-lt"/>
                <a:ea typeface="+mn-ea"/>
                <a:cs typeface="+mn-cs"/>
              </a:rPr>
              <a:t>www.peacemaker.org</a:t>
            </a:r>
            <a:r>
              <a:rPr lang="en-US" sz="1200" kern="1200" dirty="0" smtClean="0">
                <a:solidFill>
                  <a:schemeClr val="tx1"/>
                </a:solidFill>
                <a:effectLst/>
                <a:latin typeface="+mn-lt"/>
                <a:ea typeface="+mn-ea"/>
                <a:cs typeface="+mn-cs"/>
              </a:rPr>
              <a:t>. It is also available as an audio book and workbooks are available </a:t>
            </a:r>
            <a:r>
              <a:rPr lang="en-US" sz="1200" u="sng" kern="1200" dirty="0" smtClean="0">
                <a:solidFill>
                  <a:schemeClr val="tx1"/>
                </a:solidFill>
                <a:effectLst/>
                <a:latin typeface="+mn-lt"/>
                <a:ea typeface="+mn-ea"/>
                <a:cs typeface="+mn-cs"/>
              </a:rPr>
              <a:t>for small group studies</a:t>
            </a:r>
            <a:r>
              <a:rPr lang="en-US" sz="1200" kern="1200" dirty="0" smtClean="0">
                <a:solidFill>
                  <a:schemeClr val="tx1"/>
                </a:solidFill>
                <a:effectLst/>
                <a:latin typeface="+mn-lt"/>
                <a:ea typeface="+mn-ea"/>
                <a:cs typeface="+mn-cs"/>
              </a:rPr>
              <a:t>. There are also resources for families and youth to help others resolve their conflicts.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 to be a peacemaker. It is one of the </a:t>
            </a:r>
            <a:r>
              <a:rPr lang="en-US" sz="1200" u="sng" kern="1200" dirty="0" smtClean="0">
                <a:solidFill>
                  <a:schemeClr val="tx1"/>
                </a:solidFill>
                <a:effectLst/>
                <a:latin typeface="+mn-lt"/>
                <a:ea typeface="+mn-ea"/>
                <a:cs typeface="+mn-cs"/>
              </a:rPr>
              <a:t>key characteristics of good Christian leadership</a:t>
            </a:r>
            <a:r>
              <a:rPr lang="en-US" sz="1200" kern="1200" dirty="0" smtClean="0">
                <a:solidFill>
                  <a:schemeClr val="tx1"/>
                </a:solidFill>
                <a:effectLst/>
                <a:latin typeface="+mn-lt"/>
                <a:ea typeface="+mn-ea"/>
                <a:cs typeface="+mn-cs"/>
              </a:rPr>
              <a:t>. I hope you too will </a:t>
            </a:r>
            <a:r>
              <a:rPr lang="en-US" sz="1200" u="sng" kern="1200" dirty="0" smtClean="0">
                <a:solidFill>
                  <a:schemeClr val="tx1"/>
                </a:solidFill>
                <a:effectLst/>
                <a:latin typeface="+mn-lt"/>
                <a:ea typeface="+mn-ea"/>
                <a:cs typeface="+mn-cs"/>
              </a:rPr>
              <a:t>pursue peace - it is worth the effort</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740821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do you prevent conflicts or remedy them quickly? Teaching everyone how to recognize and react to conflicts is essential. You may want to take these principles and share them with others or provide them with great resources for individual or group study. Ken </a:t>
            </a:r>
            <a:r>
              <a:rPr lang="en-US" sz="1200" kern="1200" dirty="0" err="1" smtClean="0">
                <a:solidFill>
                  <a:schemeClr val="tx1"/>
                </a:solidFill>
                <a:effectLst/>
                <a:latin typeface="+mn-lt"/>
                <a:ea typeface="+mn-ea"/>
                <a:cs typeface="+mn-cs"/>
              </a:rPr>
              <a:t>Sande’s</a:t>
            </a:r>
            <a:r>
              <a:rPr lang="en-US" sz="1200" kern="1200" dirty="0" smtClean="0">
                <a:solidFill>
                  <a:schemeClr val="tx1"/>
                </a:solidFill>
                <a:effectLst/>
                <a:latin typeface="+mn-lt"/>
                <a:ea typeface="+mn-ea"/>
                <a:cs typeface="+mn-cs"/>
              </a:rPr>
              <a:t> book The Peacemaker is available at </a:t>
            </a:r>
            <a:r>
              <a:rPr lang="en-US" sz="1200" kern="1200" dirty="0" err="1" smtClean="0">
                <a:solidFill>
                  <a:schemeClr val="tx1"/>
                </a:solidFill>
                <a:effectLst/>
                <a:latin typeface="+mn-lt"/>
                <a:ea typeface="+mn-ea"/>
                <a:cs typeface="+mn-cs"/>
              </a:rPr>
              <a:t>www.peacemaker.org</a:t>
            </a:r>
            <a:r>
              <a:rPr lang="en-US" sz="1200" kern="1200" dirty="0" smtClean="0">
                <a:solidFill>
                  <a:schemeClr val="tx1"/>
                </a:solidFill>
                <a:effectLst/>
                <a:latin typeface="+mn-lt"/>
                <a:ea typeface="+mn-ea"/>
                <a:cs typeface="+mn-cs"/>
              </a:rPr>
              <a:t>. It is also available as an audio book and workbooks are available for small group studies. There are also resources for families and youth to help others resolve their conflicts. </a:t>
            </a:r>
            <a:endParaRPr lang="en-US" dirty="0" smtClean="0"/>
          </a:p>
          <a:p>
            <a:r>
              <a:rPr lang="en-US" sz="1200" kern="1200" dirty="0" smtClean="0">
                <a:solidFill>
                  <a:schemeClr val="tx1"/>
                </a:solidFill>
                <a:effectLst/>
                <a:latin typeface="+mn-lt"/>
                <a:ea typeface="+mn-ea"/>
                <a:cs typeface="+mn-cs"/>
              </a:rPr>
              <a:t>I want to be a peacemaker. It is one of the key characteristics of good Christian leadership. I hope you too will pursue peace - it is worth the effort.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4820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Problems are further aggravated by the usual </a:t>
            </a:r>
            <a:r>
              <a:rPr lang="en-US" sz="1200" u="sng" kern="1200" dirty="0" smtClean="0">
                <a:solidFill>
                  <a:schemeClr val="tx1"/>
                </a:solidFill>
                <a:effectLst/>
                <a:latin typeface="+mn-lt"/>
                <a:ea typeface="+mn-ea"/>
                <a:cs typeface="+mn-cs"/>
              </a:rPr>
              <a:t>overdose of work, limited staff </a:t>
            </a:r>
            <a:r>
              <a:rPr lang="en-US" sz="1200" kern="1200" dirty="0" smtClean="0">
                <a:solidFill>
                  <a:schemeClr val="tx1"/>
                </a:solidFill>
                <a:effectLst/>
                <a:latin typeface="+mn-lt"/>
                <a:ea typeface="+mn-ea"/>
                <a:cs typeface="+mn-cs"/>
              </a:rPr>
              <a:t>(if someone gets </a:t>
            </a:r>
            <a:r>
              <a:rPr lang="en-US" sz="1200" u="sng" kern="1200" dirty="0" smtClean="0">
                <a:solidFill>
                  <a:schemeClr val="tx1"/>
                </a:solidFill>
                <a:effectLst/>
                <a:latin typeface="+mn-lt"/>
                <a:ea typeface="+mn-ea"/>
                <a:cs typeface="+mn-cs"/>
              </a:rPr>
              <a:t>mad and leaves</a:t>
            </a:r>
            <a:r>
              <a:rPr lang="en-US" sz="1200" kern="1200" dirty="0" smtClean="0">
                <a:solidFill>
                  <a:schemeClr val="tx1"/>
                </a:solidFill>
                <a:effectLst/>
                <a:latin typeface="+mn-lt"/>
                <a:ea typeface="+mn-ea"/>
                <a:cs typeface="+mn-cs"/>
              </a:rPr>
              <a:t>, you get to do that job until the mission finds someone else to replace them), and often </a:t>
            </a:r>
            <a:r>
              <a:rPr lang="en-US" sz="1200" u="sng" kern="1200" dirty="0" smtClean="0">
                <a:solidFill>
                  <a:schemeClr val="tx1"/>
                </a:solidFill>
                <a:effectLst/>
                <a:latin typeface="+mn-lt"/>
                <a:ea typeface="+mn-ea"/>
                <a:cs typeface="+mn-cs"/>
              </a:rPr>
              <a:t>a lack of pastoral care</a:t>
            </a:r>
            <a:r>
              <a:rPr lang="en-US" sz="1200" kern="1200" dirty="0" smtClean="0">
                <a:solidFill>
                  <a:schemeClr val="tx1"/>
                </a:solidFill>
                <a:effectLst/>
                <a:latin typeface="+mn-lt"/>
                <a:ea typeface="+mn-ea"/>
                <a:cs typeface="+mn-cs"/>
              </a:rPr>
              <a:t>. It is a guaranteed </a:t>
            </a:r>
            <a:r>
              <a:rPr lang="en-US" sz="1200" b="1" kern="1200" dirty="0" smtClean="0">
                <a:solidFill>
                  <a:schemeClr val="tx1"/>
                </a:solidFill>
                <a:effectLst/>
                <a:latin typeface="+mn-lt"/>
                <a:ea typeface="+mn-ea"/>
                <a:cs typeface="+mn-cs"/>
              </a:rPr>
              <a:t>recipe for resentment, anger, bitterness, and even the occasional knockdown, drag out fight. </a:t>
            </a:r>
            <a:r>
              <a:rPr lang="en-US" sz="1200" kern="1200" dirty="0" smtClean="0">
                <a:solidFill>
                  <a:schemeClr val="tx1"/>
                </a:solidFill>
                <a:effectLst/>
                <a:latin typeface="+mn-lt"/>
                <a:ea typeface="+mn-ea"/>
                <a:cs typeface="+mn-cs"/>
              </a:rPr>
              <a:t>(I could share illustrative stories, but I won’t in order to protect the guilty!) </a:t>
            </a:r>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7443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want to share some advice on conflict resolution drawn in part from </a:t>
            </a:r>
            <a:r>
              <a:rPr lang="en-US" sz="1200" b="1" kern="1200" dirty="0" smtClean="0">
                <a:solidFill>
                  <a:schemeClr val="tx1"/>
                </a:solidFill>
                <a:effectLst/>
                <a:latin typeface="+mn-lt"/>
                <a:ea typeface="+mn-ea"/>
                <a:cs typeface="+mn-cs"/>
              </a:rPr>
              <a:t>one of CMDA’s grandchildren</a:t>
            </a:r>
            <a:r>
              <a:rPr lang="en-US" sz="1200" kern="1200" dirty="0" smtClean="0">
                <a:solidFill>
                  <a:schemeClr val="tx1"/>
                </a:solidFill>
                <a:effectLst/>
                <a:latin typeface="+mn-lt"/>
                <a:ea typeface="+mn-ea"/>
                <a:cs typeface="+mn-cs"/>
              </a:rPr>
              <a:t>. We helped to birth the Christian Legal </a:t>
            </a:r>
            <a:endParaRPr lang="en-US" dirty="0" smtClean="0"/>
          </a:p>
          <a:p>
            <a:r>
              <a:rPr lang="en-US" sz="1200" kern="1200" dirty="0" smtClean="0">
                <a:solidFill>
                  <a:schemeClr val="tx1"/>
                </a:solidFill>
                <a:effectLst/>
                <a:latin typeface="+mn-lt"/>
                <a:ea typeface="+mn-ea"/>
                <a:cs typeface="+mn-cs"/>
              </a:rPr>
              <a:t>Society many years ago, which later created and spun off Peacemaker Ministries. This ministry has now produced an incredible number of great resources on this topic that you can check out at </a:t>
            </a:r>
            <a:r>
              <a:rPr lang="en-US" sz="1200" b="1" kern="1200" dirty="0" err="1" smtClean="0">
                <a:solidFill>
                  <a:schemeClr val="tx1"/>
                </a:solidFill>
                <a:effectLst/>
                <a:latin typeface="+mn-lt"/>
                <a:ea typeface="+mn-ea"/>
                <a:cs typeface="+mn-cs"/>
              </a:rPr>
              <a:t>www.peacemaker.net</a:t>
            </a:r>
            <a:r>
              <a:rPr lang="en-US" sz="1200" kern="1200" dirty="0" smtClean="0">
                <a:solidFill>
                  <a:schemeClr val="tx1"/>
                </a:solidFill>
                <a:effectLst/>
                <a:latin typeface="+mn-lt"/>
                <a:ea typeface="+mn-ea"/>
                <a:cs typeface="+mn-cs"/>
              </a:rPr>
              <a:t>. I used their Christian mediation and arbitration services soon after taking the helm at CMDA in a difficult situation we had with another Christian organization. They did such a great job that we routinely use the group for mediation and arbitration </a:t>
            </a:r>
            <a:r>
              <a:rPr lang="en-US" sz="1200" b="1" kern="1200" dirty="0" smtClean="0">
                <a:solidFill>
                  <a:schemeClr val="tx1"/>
                </a:solidFill>
                <a:effectLst/>
                <a:latin typeface="+mn-lt"/>
                <a:ea typeface="+mn-ea"/>
                <a:cs typeface="+mn-cs"/>
              </a:rPr>
              <a:t>in all of our contracts</a:t>
            </a:r>
            <a:r>
              <a:rPr lang="en-US" sz="1200" kern="1200" dirty="0" smtClean="0">
                <a:solidFill>
                  <a:schemeClr val="tx1"/>
                </a:solidFill>
                <a:effectLst/>
                <a:latin typeface="+mn-lt"/>
                <a:ea typeface="+mn-ea"/>
                <a:cs typeface="+mn-cs"/>
              </a:rPr>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482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 by learning how to </a:t>
            </a:r>
            <a:r>
              <a:rPr lang="en-US" sz="1200" u="sng" kern="1200" dirty="0" smtClean="0">
                <a:solidFill>
                  <a:schemeClr val="tx1"/>
                </a:solidFill>
                <a:effectLst/>
                <a:latin typeface="+mn-lt"/>
                <a:ea typeface="+mn-ea"/>
                <a:cs typeface="+mn-cs"/>
              </a:rPr>
              <a:t>deal with conflicts with others</a:t>
            </a:r>
            <a:r>
              <a:rPr lang="en-US" sz="1200" kern="1200" dirty="0" smtClean="0">
                <a:solidFill>
                  <a:schemeClr val="tx1"/>
                </a:solidFill>
                <a:effectLst/>
                <a:latin typeface="+mn-lt"/>
                <a:ea typeface="+mn-ea"/>
                <a:cs typeface="+mn-cs"/>
              </a:rPr>
              <a:t>, move to </a:t>
            </a:r>
            <a:r>
              <a:rPr lang="en-US" sz="1200" u="sng" kern="1200" dirty="0" smtClean="0">
                <a:solidFill>
                  <a:schemeClr val="tx1"/>
                </a:solidFill>
                <a:effectLst/>
                <a:latin typeface="+mn-lt"/>
                <a:ea typeface="+mn-ea"/>
                <a:cs typeface="+mn-cs"/>
              </a:rPr>
              <a:t>helping others resolve conflict</a:t>
            </a:r>
            <a:r>
              <a:rPr lang="en-US" sz="1200" kern="1200" dirty="0" smtClean="0">
                <a:solidFill>
                  <a:schemeClr val="tx1"/>
                </a:solidFill>
                <a:effectLst/>
                <a:latin typeface="+mn-lt"/>
                <a:ea typeface="+mn-ea"/>
                <a:cs typeface="+mn-cs"/>
              </a:rPr>
              <a:t>, and then </a:t>
            </a:r>
            <a:r>
              <a:rPr lang="en-US" sz="1200" u="sng" kern="1200" dirty="0" smtClean="0">
                <a:solidFill>
                  <a:schemeClr val="tx1"/>
                </a:solidFill>
                <a:effectLst/>
                <a:latin typeface="+mn-lt"/>
                <a:ea typeface="+mn-ea"/>
                <a:cs typeface="+mn-cs"/>
              </a:rPr>
              <a:t>talk about prophylaxis to reduce the incidence of future conflict</a:t>
            </a:r>
            <a:r>
              <a:rPr lang="en-US" sz="1200" kern="1200" dirty="0" smtClean="0">
                <a:solidFill>
                  <a:schemeClr val="tx1"/>
                </a:solidFill>
                <a:effectLst/>
                <a:latin typeface="+mn-lt"/>
                <a:ea typeface="+mn-ea"/>
                <a:cs typeface="+mn-cs"/>
              </a:rPr>
              <a:t>. These principles are well worth the time to learn and practice as they </a:t>
            </a:r>
            <a:r>
              <a:rPr lang="en-US" sz="1200" u="sng" kern="1200" dirty="0" smtClean="0">
                <a:solidFill>
                  <a:schemeClr val="tx1"/>
                </a:solidFill>
                <a:effectLst/>
                <a:latin typeface="+mn-lt"/>
                <a:ea typeface="+mn-ea"/>
                <a:cs typeface="+mn-cs"/>
              </a:rPr>
              <a:t>can be applied to work, marriage, family, church, and friendship situations. </a:t>
            </a:r>
            <a:endParaRPr lang="en-US" u="sng"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94588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 </a:t>
            </a:r>
            <a:r>
              <a:rPr lang="en-US" sz="1200" kern="1200" dirty="0" smtClean="0">
                <a:solidFill>
                  <a:schemeClr val="tx1"/>
                </a:solidFill>
                <a:effectLst/>
                <a:latin typeface="+mn-lt"/>
                <a:ea typeface="+mn-ea"/>
                <a:cs typeface="+mn-cs"/>
              </a:rPr>
              <a:t>Here is the situation. You </a:t>
            </a:r>
            <a:r>
              <a:rPr lang="en-US" sz="1200" b="1" kern="1200" dirty="0" smtClean="0">
                <a:solidFill>
                  <a:schemeClr val="tx1"/>
                </a:solidFill>
                <a:effectLst/>
                <a:latin typeface="+mn-lt"/>
                <a:ea typeface="+mn-ea"/>
                <a:cs typeface="+mn-cs"/>
              </a:rPr>
              <a:t>have a colleague </a:t>
            </a:r>
            <a:r>
              <a:rPr lang="en-US" sz="1200" kern="1200" dirty="0" smtClean="0">
                <a:solidFill>
                  <a:schemeClr val="tx1"/>
                </a:solidFill>
                <a:effectLst/>
                <a:latin typeface="+mn-lt"/>
                <a:ea typeface="+mn-ea"/>
                <a:cs typeface="+mn-cs"/>
              </a:rPr>
              <a:t>who is outgoing, personable, and loves people. He loves the traveling, meeting new people, and interacting with nationals. The problem is that he </a:t>
            </a:r>
            <a:r>
              <a:rPr lang="en-US" sz="1200" b="1" kern="1200" dirty="0" smtClean="0">
                <a:solidFill>
                  <a:schemeClr val="tx1"/>
                </a:solidFill>
                <a:effectLst/>
                <a:latin typeface="+mn-lt"/>
                <a:ea typeface="+mn-ea"/>
                <a:cs typeface="+mn-cs"/>
              </a:rPr>
              <a:t>has trouble sticking with the grind of the heavy workload at your hospital</a:t>
            </a:r>
            <a:r>
              <a:rPr lang="en-US" sz="1200" kern="1200" dirty="0" smtClean="0">
                <a:solidFill>
                  <a:schemeClr val="tx1"/>
                </a:solidFill>
                <a:effectLst/>
                <a:latin typeface="+mn-lt"/>
                <a:ea typeface="+mn-ea"/>
                <a:cs typeface="+mn-cs"/>
              </a:rPr>
              <a:t>. He is eager and ready to make clinic visits, take visiting staff out to the community, do a business trip, get involved on a variety of mission committees that require extensive time away, and accept enumerable preaching opportunities. When he is gone</a:t>
            </a:r>
            <a:r>
              <a:rPr lang="en-US" sz="1200" u="sng" kern="1200" dirty="0" smtClean="0">
                <a:solidFill>
                  <a:schemeClr val="tx1"/>
                </a:solidFill>
                <a:effectLst/>
                <a:latin typeface="+mn-lt"/>
                <a:ea typeface="+mn-ea"/>
                <a:cs typeface="+mn-cs"/>
              </a:rPr>
              <a:t>, he always seems to find a reason to extend the length of his time away. </a:t>
            </a:r>
          </a:p>
          <a:p>
            <a:endParaRPr lang="en-US" u="sng" dirty="0" smtClean="0"/>
          </a:p>
          <a:p>
            <a:r>
              <a:rPr lang="en-US" sz="1200" kern="1200" dirty="0" smtClean="0">
                <a:solidFill>
                  <a:schemeClr val="tx1"/>
                </a:solidFill>
                <a:effectLst/>
                <a:latin typeface="+mn-lt"/>
                <a:ea typeface="+mn-ea"/>
                <a:cs typeface="+mn-cs"/>
              </a:rPr>
              <a:t>At first you just picked up the extra load but then it became </a:t>
            </a:r>
            <a:r>
              <a:rPr lang="en-US" sz="1200" u="sng" kern="1200" dirty="0" smtClean="0">
                <a:solidFill>
                  <a:schemeClr val="tx1"/>
                </a:solidFill>
                <a:effectLst/>
                <a:latin typeface="+mn-lt"/>
                <a:ea typeface="+mn-ea"/>
                <a:cs typeface="+mn-cs"/>
              </a:rPr>
              <a:t>a source of irritation</a:t>
            </a:r>
            <a:r>
              <a:rPr lang="en-US" sz="1200" kern="1200" dirty="0" smtClean="0">
                <a:solidFill>
                  <a:schemeClr val="tx1"/>
                </a:solidFill>
                <a:effectLst/>
                <a:latin typeface="+mn-lt"/>
                <a:ea typeface="+mn-ea"/>
                <a:cs typeface="+mn-cs"/>
              </a:rPr>
              <a:t>. You </a:t>
            </a:r>
            <a:r>
              <a:rPr lang="en-US" sz="1200" u="sng" kern="1200" dirty="0" smtClean="0">
                <a:solidFill>
                  <a:schemeClr val="tx1"/>
                </a:solidFill>
                <a:effectLst/>
                <a:latin typeface="+mn-lt"/>
                <a:ea typeface="+mn-ea"/>
                <a:cs typeface="+mn-cs"/>
              </a:rPr>
              <a:t>complained </a:t>
            </a:r>
            <a:r>
              <a:rPr lang="en-US" sz="1200" kern="1200" dirty="0" smtClean="0">
                <a:solidFill>
                  <a:schemeClr val="tx1"/>
                </a:solidFill>
                <a:effectLst/>
                <a:latin typeface="+mn-lt"/>
                <a:ea typeface="+mn-ea"/>
                <a:cs typeface="+mn-cs"/>
              </a:rPr>
              <a:t>to your spouse about it. She threw some fuel on the fire by telling you that </a:t>
            </a:r>
            <a:r>
              <a:rPr lang="en-US" sz="1200" u="sng" kern="1200" dirty="0" smtClean="0">
                <a:solidFill>
                  <a:schemeClr val="tx1"/>
                </a:solidFill>
                <a:effectLst/>
                <a:latin typeface="+mn-lt"/>
                <a:ea typeface="+mn-ea"/>
                <a:cs typeface="+mn-cs"/>
              </a:rPr>
              <a:t>you were justified </a:t>
            </a:r>
            <a:r>
              <a:rPr lang="en-US" sz="1200" kern="1200" dirty="0" smtClean="0">
                <a:solidFill>
                  <a:schemeClr val="tx1"/>
                </a:solidFill>
                <a:effectLst/>
                <a:latin typeface="+mn-lt"/>
                <a:ea typeface="+mn-ea"/>
                <a:cs typeface="+mn-cs"/>
              </a:rPr>
              <a:t>in being upset and she was </a:t>
            </a:r>
            <a:r>
              <a:rPr lang="en-US" sz="1200" u="sng" kern="1200" dirty="0" smtClean="0">
                <a:solidFill>
                  <a:schemeClr val="tx1"/>
                </a:solidFill>
                <a:effectLst/>
                <a:latin typeface="+mn-lt"/>
                <a:ea typeface="+mn-ea"/>
                <a:cs typeface="+mn-cs"/>
              </a:rPr>
              <a:t>tired of you having to do more than your share of the work. It was time away from her and the children</a:t>
            </a:r>
            <a:r>
              <a:rPr lang="en-US" sz="1200" kern="1200" dirty="0" smtClean="0">
                <a:solidFill>
                  <a:schemeClr val="tx1"/>
                </a:solidFill>
                <a:effectLst/>
                <a:latin typeface="+mn-lt"/>
                <a:ea typeface="+mn-ea"/>
                <a:cs typeface="+mn-cs"/>
              </a:rPr>
              <a:t>. </a:t>
            </a:r>
          </a:p>
          <a:p>
            <a:endParaRPr lang="en-US" dirty="0" smtClean="0"/>
          </a:p>
          <a:p>
            <a:r>
              <a:rPr lang="en-US" sz="1200" kern="1200" dirty="0" smtClean="0">
                <a:solidFill>
                  <a:schemeClr val="tx1"/>
                </a:solidFill>
                <a:effectLst/>
                <a:latin typeface="+mn-lt"/>
                <a:ea typeface="+mn-ea"/>
                <a:cs typeface="+mn-cs"/>
              </a:rPr>
              <a:t>After that your irritation embers burst into anger flames. A few sparks flew as you shared your “concern” via </a:t>
            </a:r>
            <a:r>
              <a:rPr lang="en-US" sz="1200" u="sng" kern="1200" dirty="0" smtClean="0">
                <a:solidFill>
                  <a:schemeClr val="tx1"/>
                </a:solidFill>
                <a:effectLst/>
                <a:latin typeface="+mn-lt"/>
                <a:ea typeface="+mn-ea"/>
                <a:cs typeface="+mn-cs"/>
              </a:rPr>
              <a:t>some sarcastic comments to others on the subject of his “lack of a good work ethic</a:t>
            </a:r>
            <a:r>
              <a:rPr lang="en-US" sz="1200" kern="1200" dirty="0" smtClean="0">
                <a:solidFill>
                  <a:schemeClr val="tx1"/>
                </a:solidFill>
                <a:effectLst/>
                <a:latin typeface="+mn-lt"/>
                <a:ea typeface="+mn-ea"/>
                <a:cs typeface="+mn-cs"/>
              </a:rPr>
              <a:t>.” Unbeknown to you, some of those </a:t>
            </a:r>
            <a:r>
              <a:rPr lang="en-US" sz="1200" u="sng" kern="1200" dirty="0" smtClean="0">
                <a:solidFill>
                  <a:schemeClr val="tx1"/>
                </a:solidFill>
                <a:effectLst/>
                <a:latin typeface="+mn-lt"/>
                <a:ea typeface="+mn-ea"/>
                <a:cs typeface="+mn-cs"/>
              </a:rPr>
              <a:t>words travel back to him</a:t>
            </a:r>
            <a:r>
              <a:rPr lang="en-US" sz="1200" kern="1200" dirty="0" smtClean="0">
                <a:solidFill>
                  <a:schemeClr val="tx1"/>
                </a:solidFill>
                <a:effectLst/>
                <a:latin typeface="+mn-lt"/>
                <a:ea typeface="+mn-ea"/>
                <a:cs typeface="+mn-cs"/>
              </a:rPr>
              <a:t>, lighting his fire. He retaliates by telling visiting staff about </a:t>
            </a:r>
            <a:r>
              <a:rPr lang="en-US" sz="1200" u="sng" kern="1200" dirty="0" smtClean="0">
                <a:solidFill>
                  <a:schemeClr val="tx1"/>
                </a:solidFill>
                <a:effectLst/>
                <a:latin typeface="+mn-lt"/>
                <a:ea typeface="+mn-ea"/>
                <a:cs typeface="+mn-cs"/>
              </a:rPr>
              <a:t>your workaholic personality that “doesn’t really care about people like he does.” </a:t>
            </a:r>
          </a:p>
          <a:p>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learn of some of his comments and that throws even more gasoline to your fire. Your </a:t>
            </a:r>
            <a:r>
              <a:rPr lang="en-US" sz="1200" u="sng" kern="1200" dirty="0" smtClean="0">
                <a:solidFill>
                  <a:schemeClr val="tx1"/>
                </a:solidFill>
                <a:effectLst/>
                <a:latin typeface="+mn-lt"/>
                <a:ea typeface="+mn-ea"/>
                <a:cs typeface="+mn-cs"/>
              </a:rPr>
              <a:t>anger bursts into bitterness</a:t>
            </a:r>
            <a:r>
              <a:rPr lang="en-US" sz="1200" kern="1200" dirty="0" smtClean="0">
                <a:solidFill>
                  <a:schemeClr val="tx1"/>
                </a:solidFill>
                <a:effectLst/>
                <a:latin typeface="+mn-lt"/>
                <a:ea typeface="+mn-ea"/>
                <a:cs typeface="+mn-cs"/>
              </a:rPr>
              <a:t>. Your </a:t>
            </a:r>
            <a:r>
              <a:rPr lang="en-US" sz="1200" u="sng" kern="1200" dirty="0" smtClean="0">
                <a:solidFill>
                  <a:schemeClr val="tx1"/>
                </a:solidFill>
                <a:effectLst/>
                <a:latin typeface="+mn-lt"/>
                <a:ea typeface="+mn-ea"/>
                <a:cs typeface="+mn-cs"/>
              </a:rPr>
              <a:t>communication</a:t>
            </a:r>
            <a:r>
              <a:rPr lang="en-US" sz="1200" kern="1200" dirty="0" smtClean="0">
                <a:solidFill>
                  <a:schemeClr val="tx1"/>
                </a:solidFill>
                <a:effectLst/>
                <a:latin typeface="+mn-lt"/>
                <a:ea typeface="+mn-ea"/>
                <a:cs typeface="+mn-cs"/>
              </a:rPr>
              <a:t> becomes even </a:t>
            </a:r>
            <a:r>
              <a:rPr lang="en-US" sz="1200" u="sng" kern="1200" dirty="0" smtClean="0">
                <a:solidFill>
                  <a:schemeClr val="tx1"/>
                </a:solidFill>
                <a:effectLst/>
                <a:latin typeface="+mn-lt"/>
                <a:ea typeface="+mn-ea"/>
                <a:cs typeface="+mn-cs"/>
              </a:rPr>
              <a:t>shorter and more stilted </a:t>
            </a:r>
            <a:r>
              <a:rPr lang="en-US" sz="1200" kern="1200" dirty="0" smtClean="0">
                <a:solidFill>
                  <a:schemeClr val="tx1"/>
                </a:solidFill>
                <a:effectLst/>
                <a:latin typeface="+mn-lt"/>
                <a:ea typeface="+mn-ea"/>
                <a:cs typeface="+mn-cs"/>
              </a:rPr>
              <a:t>when you talk to him. Your </a:t>
            </a:r>
            <a:r>
              <a:rPr lang="en-US" sz="1200" u="sng" kern="1200" dirty="0" smtClean="0">
                <a:solidFill>
                  <a:schemeClr val="tx1"/>
                </a:solidFill>
                <a:effectLst/>
                <a:latin typeface="+mn-lt"/>
                <a:ea typeface="+mn-ea"/>
                <a:cs typeface="+mn-cs"/>
              </a:rPr>
              <a:t>wives avoid each other. The other missionaries are picking sides. You begin to think the best thing might be to get out of this mess and return to the U.S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this isn’t your scenario, you probably have experienced something similar to it on this or another issue. You have gone </a:t>
            </a:r>
            <a:r>
              <a:rPr lang="en-US" sz="1200" b="1" kern="1200" dirty="0" smtClean="0">
                <a:solidFill>
                  <a:schemeClr val="tx1"/>
                </a:solidFill>
                <a:effectLst/>
                <a:latin typeface="+mn-lt"/>
                <a:ea typeface="+mn-ea"/>
                <a:cs typeface="+mn-cs"/>
              </a:rPr>
              <a:t>down the road from irritation, to anger, to bitterness, to broken relationships, and even to a desire to punish someone. </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67455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Where do you begin to get out of such a mess? First </a:t>
            </a:r>
            <a:r>
              <a:rPr lang="en-US" sz="1200" u="sng" kern="1200" dirty="0" smtClean="0">
                <a:solidFill>
                  <a:schemeClr val="tx1"/>
                </a:solidFill>
                <a:effectLst/>
                <a:latin typeface="+mn-lt"/>
                <a:ea typeface="+mn-ea"/>
                <a:cs typeface="+mn-cs"/>
              </a:rPr>
              <a:t>start with your own heart’s desires. </a:t>
            </a:r>
          </a:p>
          <a:p>
            <a:r>
              <a:rPr lang="en-US" sz="1200" u="sng" kern="1200" dirty="0" smtClean="0">
                <a:solidFill>
                  <a:schemeClr val="tx1"/>
                </a:solidFill>
                <a:effectLst/>
                <a:latin typeface="+mn-lt"/>
                <a:ea typeface="+mn-ea"/>
                <a:cs typeface="+mn-cs"/>
              </a:rPr>
              <a:t>James 4:1-3 says, </a:t>
            </a:r>
          </a:p>
          <a:p>
            <a:endParaRPr lang="en-US" dirty="0" smtClean="0"/>
          </a:p>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causes fights and quarrels among you? Don’t they come from your desires that battle within you? You want something but don’t get it. You kill and covet, but you cannot have what you want. You quarrel and fight. You do not have, because you do not ask God. When you ask, you do not receive, because you ask with wrong motives, that you may spend what you get on your pleasures.”</a:t>
            </a:r>
            <a:r>
              <a:rPr lang="en-US" sz="1200" kern="1200" dirty="0" smtClean="0">
                <a:solidFill>
                  <a:schemeClr val="tx1"/>
                </a:solidFill>
                <a:effectLst/>
                <a:latin typeface="+mn-lt"/>
                <a:ea typeface="+mn-ea"/>
                <a:cs typeface="+mn-cs"/>
              </a:rPr>
              <a:t> (NIV 1984). </a:t>
            </a:r>
          </a:p>
          <a:p>
            <a:endParaRPr lang="en-US" dirty="0" smtClean="0"/>
          </a:p>
          <a:p>
            <a:r>
              <a:rPr lang="en-US" sz="1200" b="1" kern="1200" dirty="0" smtClean="0">
                <a:solidFill>
                  <a:schemeClr val="tx1"/>
                </a:solidFill>
                <a:effectLst/>
                <a:latin typeface="+mn-lt"/>
                <a:ea typeface="+mn-ea"/>
                <a:cs typeface="+mn-cs"/>
              </a:rPr>
              <a:t>The desires of our hearts are the wellspring of our conflicts</a:t>
            </a:r>
            <a:r>
              <a:rPr lang="en-US" sz="1200" kern="1200" dirty="0" smtClean="0">
                <a:solidFill>
                  <a:schemeClr val="tx1"/>
                </a:solidFill>
                <a:effectLst/>
                <a:latin typeface="+mn-lt"/>
                <a:ea typeface="+mn-ea"/>
                <a:cs typeface="+mn-cs"/>
              </a:rPr>
              <a:t>. It usually bubbles up from a belief that </a:t>
            </a:r>
            <a:r>
              <a:rPr lang="en-US" sz="1200" u="sng" kern="1200" dirty="0" smtClean="0">
                <a:solidFill>
                  <a:schemeClr val="tx1"/>
                </a:solidFill>
                <a:effectLst/>
                <a:latin typeface="+mn-lt"/>
                <a:ea typeface="+mn-ea"/>
                <a:cs typeface="+mn-cs"/>
              </a:rPr>
              <a:t>our “rights” of justice and autonomy are not being recognized and respected</a:t>
            </a:r>
            <a:r>
              <a:rPr lang="en-US" sz="1200" kern="1200" dirty="0" smtClean="0">
                <a:solidFill>
                  <a:schemeClr val="tx1"/>
                </a:solidFill>
                <a:effectLst/>
                <a:latin typeface="+mn-lt"/>
                <a:ea typeface="+mn-ea"/>
                <a:cs typeface="+mn-cs"/>
              </a:rPr>
              <a:t>. Sometimes that is the case, but either way the </a:t>
            </a:r>
            <a:r>
              <a:rPr lang="en-US" sz="1200" u="sng" kern="1200" dirty="0" smtClean="0">
                <a:solidFill>
                  <a:schemeClr val="tx1"/>
                </a:solidFill>
                <a:effectLst/>
                <a:latin typeface="+mn-lt"/>
                <a:ea typeface="+mn-ea"/>
                <a:cs typeface="+mn-cs"/>
              </a:rPr>
              <a:t>first step is to put you and your desires on the altar before trying to work through the conflict. </a:t>
            </a:r>
            <a:endParaRPr lang="en-US" u="sng"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420475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Understanding the wellspring of your anger and bitterness is the first step to reconciliation as you </a:t>
            </a:r>
            <a:r>
              <a:rPr lang="en-US" sz="1200" u="sng" kern="1200" dirty="0" smtClean="0">
                <a:solidFill>
                  <a:schemeClr val="tx1"/>
                </a:solidFill>
                <a:effectLst/>
                <a:latin typeface="+mn-lt"/>
                <a:ea typeface="+mn-ea"/>
                <a:cs typeface="+mn-cs"/>
              </a:rPr>
              <a:t>first </a:t>
            </a:r>
            <a:r>
              <a:rPr lang="en-US" sz="1200" b="1" u="sng" kern="1200" dirty="0" smtClean="0">
                <a:solidFill>
                  <a:schemeClr val="tx1"/>
                </a:solidFill>
                <a:effectLst/>
                <a:latin typeface="+mn-lt"/>
                <a:ea typeface="+mn-ea"/>
                <a:cs typeface="+mn-cs"/>
              </a:rPr>
              <a:t>ask God to deal with you </a:t>
            </a:r>
            <a:r>
              <a:rPr lang="en-US" sz="1200" u="sng" kern="1200" dirty="0" smtClean="0">
                <a:solidFill>
                  <a:schemeClr val="tx1"/>
                </a:solidFill>
                <a:effectLst/>
                <a:latin typeface="+mn-lt"/>
                <a:ea typeface="+mn-ea"/>
                <a:cs typeface="+mn-cs"/>
              </a:rPr>
              <a:t>before you deal with others</a:t>
            </a:r>
            <a:r>
              <a:rPr lang="en-US" sz="1200" kern="1200" dirty="0" smtClean="0">
                <a:solidFill>
                  <a:schemeClr val="tx1"/>
                </a:solidFill>
                <a:effectLst/>
                <a:latin typeface="+mn-lt"/>
                <a:ea typeface="+mn-ea"/>
                <a:cs typeface="+mn-cs"/>
              </a:rPr>
              <a:t>. The second stem is to </a:t>
            </a:r>
            <a:r>
              <a:rPr lang="en-US" sz="1200" b="1" kern="1200" dirty="0" smtClean="0">
                <a:solidFill>
                  <a:schemeClr val="tx1"/>
                </a:solidFill>
                <a:effectLst/>
                <a:latin typeface="+mn-lt"/>
                <a:ea typeface="+mn-ea"/>
                <a:cs typeface="+mn-cs"/>
              </a:rPr>
              <a:t>ask </a:t>
            </a:r>
            <a:r>
              <a:rPr lang="en-US" sz="1200" b="1" u="sng" kern="1200" dirty="0" smtClean="0">
                <a:solidFill>
                  <a:schemeClr val="tx1"/>
                </a:solidFill>
                <a:effectLst/>
                <a:latin typeface="+mn-lt"/>
                <a:ea typeface="+mn-ea"/>
                <a:cs typeface="+mn-cs"/>
              </a:rPr>
              <a:t>God to cleanse </a:t>
            </a:r>
            <a:r>
              <a:rPr lang="en-US" sz="1200" u="sng" kern="1200" dirty="0" smtClean="0">
                <a:solidFill>
                  <a:schemeClr val="tx1"/>
                </a:solidFill>
                <a:effectLst/>
                <a:latin typeface="+mn-lt"/>
                <a:ea typeface="+mn-ea"/>
                <a:cs typeface="+mn-cs"/>
              </a:rPr>
              <a:t>your heart of bitterness and anger and give you a genuine love for the person you have the conflict with</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VERSE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  </a:t>
            </a:r>
            <a:r>
              <a:rPr lang="en-US" sz="1200" kern="1200" dirty="0" smtClean="0">
                <a:solidFill>
                  <a:schemeClr val="tx1"/>
                </a:solidFill>
                <a:effectLst/>
                <a:latin typeface="+mn-lt"/>
                <a:ea typeface="+mn-ea"/>
                <a:cs typeface="+mn-cs"/>
              </a:rPr>
              <a:t>I remember </a:t>
            </a:r>
            <a:r>
              <a:rPr lang="en-US" sz="1200" u="sng" kern="1200" dirty="0" smtClean="0">
                <a:solidFill>
                  <a:schemeClr val="tx1"/>
                </a:solidFill>
                <a:effectLst/>
                <a:latin typeface="+mn-lt"/>
                <a:ea typeface="+mn-ea"/>
                <a:cs typeface="+mn-cs"/>
              </a:rPr>
              <a:t>when Dr. Steury and I </a:t>
            </a:r>
            <a:r>
              <a:rPr lang="en-US" sz="1200" kern="1200" dirty="0" smtClean="0">
                <a:solidFill>
                  <a:schemeClr val="tx1"/>
                </a:solidFill>
                <a:effectLst/>
                <a:latin typeface="+mn-lt"/>
                <a:ea typeface="+mn-ea"/>
                <a:cs typeface="+mn-cs"/>
              </a:rPr>
              <a:t>were dealing with a difficult situation where someone had treated him very badly. He had every reason to be angry and upset, but he wasn’t. He told me the reason why. He said, </a:t>
            </a:r>
            <a:r>
              <a:rPr lang="en-US" sz="1200" b="1" kern="1200" dirty="0" smtClean="0">
                <a:solidFill>
                  <a:schemeClr val="tx1"/>
                </a:solidFill>
                <a:effectLst/>
                <a:latin typeface="+mn-lt"/>
                <a:ea typeface="+mn-ea"/>
                <a:cs typeface="+mn-cs"/>
              </a:rPr>
              <a:t>“Dave, I’ve learned if I genuinely pray for God’s best for the person I’m having a problem with, it changes my attitude towards them. I don’t ask for God to change them. I ask God to overflow my heart with love for them.” </a:t>
            </a:r>
            <a:endParaRPr lang="en-US" b="1" dirty="0" smtClean="0"/>
          </a:p>
          <a:p>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4043031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Paul had learned this lesson and personally applied it. He said in 1 Corinthians 4:12, “When they call us names, we say, ‘God bless you’” (MSG). </a:t>
            </a:r>
            <a:endParaRPr lang="en-US" dirty="0"/>
          </a:p>
        </p:txBody>
      </p:sp>
      <p:sp>
        <p:nvSpPr>
          <p:cNvPr id="4" name="Slide Number Placeholder 3"/>
          <p:cNvSpPr>
            <a:spLocks noGrp="1"/>
          </p:cNvSpPr>
          <p:nvPr>
            <p:ph type="sldNum" sz="quarter" idx="10"/>
          </p:nvPr>
        </p:nvSpPr>
        <p:spPr/>
        <p:txBody>
          <a:bodyPr/>
          <a:lstStyle/>
          <a:p>
            <a:fld id="{59579EDE-CE85-984F-8AC5-05429D3F0404}"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54094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05BBEF-3096-3B4D-B863-63691E061938}" type="datetimeFigureOut">
              <a:rPr lang="en-US" smtClean="0"/>
              <a:t>6/6/16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422383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5BBEF-3096-3B4D-B863-63691E061938}" type="datetimeFigureOut">
              <a:rPr lang="en-US" smtClean="0"/>
              <a:t>6/6/16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36030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5BBEF-3096-3B4D-B863-63691E061938}" type="datetimeFigureOut">
              <a:rPr lang="en-US" smtClean="0"/>
              <a:t>6/6/16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335782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268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1318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100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6382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9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0243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1955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075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5BBEF-3096-3B4D-B863-63691E061938}" type="datetimeFigureOut">
              <a:rPr lang="en-US" smtClean="0"/>
              <a:t>6/6/16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181275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451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5021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881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05BBEF-3096-3B4D-B863-63691E061938}" type="datetimeFigureOut">
              <a:rPr lang="en-US" smtClean="0"/>
              <a:t>6/6/16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101986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05BBEF-3096-3B4D-B863-63691E061938}" type="datetimeFigureOut">
              <a:rPr lang="en-US" smtClean="0"/>
              <a:t>6/6/16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4042617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05BBEF-3096-3B4D-B863-63691E061938}" type="datetimeFigureOut">
              <a:rPr lang="en-US" smtClean="0"/>
              <a:t>6/6/16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162465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05BBEF-3096-3B4D-B863-63691E061938}" type="datetimeFigureOut">
              <a:rPr lang="en-US" smtClean="0"/>
              <a:t>6/6/16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147759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5BBEF-3096-3B4D-B863-63691E061938}" type="datetimeFigureOut">
              <a:rPr lang="en-US" smtClean="0"/>
              <a:t>6/6/16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94897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5BBEF-3096-3B4D-B863-63691E061938}" type="datetimeFigureOut">
              <a:rPr lang="en-US" smtClean="0"/>
              <a:t>6/6/16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323902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5BBEF-3096-3B4D-B863-63691E061938}" type="datetimeFigureOut">
              <a:rPr lang="en-US" smtClean="0"/>
              <a:t>6/6/16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0AD96-87D0-B44A-82EA-8D3B46BD9426}" type="slidenum">
              <a:rPr lang="en-US" smtClean="0"/>
              <a:t>‹#›</a:t>
            </a:fld>
            <a:endParaRPr lang="en-US"/>
          </a:p>
        </p:txBody>
      </p:sp>
    </p:spTree>
    <p:extLst>
      <p:ext uri="{BB962C8B-B14F-4D97-AF65-F5344CB8AC3E}">
        <p14:creationId xmlns:p14="http://schemas.microsoft.com/office/powerpoint/2010/main" val="988208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5BBEF-3096-3B4D-B863-63691E061938}" type="datetimeFigureOut">
              <a:rPr lang="en-US" smtClean="0"/>
              <a:t>6/6/16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0AD96-87D0-B44A-82EA-8D3B46BD9426}" type="slidenum">
              <a:rPr lang="en-US" smtClean="0"/>
              <a:t>‹#›</a:t>
            </a:fld>
            <a:endParaRPr lang="en-US"/>
          </a:p>
        </p:txBody>
      </p:sp>
    </p:spTree>
    <p:extLst>
      <p:ext uri="{BB962C8B-B14F-4D97-AF65-F5344CB8AC3E}">
        <p14:creationId xmlns:p14="http://schemas.microsoft.com/office/powerpoint/2010/main" val="151917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DACA3-C9B7-CF40-9A45-94C2BEBA46B8}" type="datetimeFigureOut">
              <a:rPr lang="en-US" smtClean="0">
                <a:solidFill>
                  <a:prstClr val="black">
                    <a:tint val="75000"/>
                  </a:prstClr>
                </a:solidFill>
                <a:latin typeface="Calibri"/>
              </a:rPr>
              <a:pPr/>
              <a:t>6/6/16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1D2FD-0DF9-EC4E-9676-B5946FBD67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55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microsoft.com/office/2007/relationships/hdphoto" Target="../media/hdphoto3.wdp"/><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4.wdp"/><Relationship Id="rId5" Type="http://schemas.openxmlformats.org/officeDocument/2006/relationships/image" Target="../media/image25.jpg"/><Relationship Id="rId6" Type="http://schemas.openxmlformats.org/officeDocument/2006/relationships/image" Target="../media/image26.png"/><Relationship Id="rId7" Type="http://schemas.microsoft.com/office/2007/relationships/hdphoto" Target="../media/hdphoto5.wdp"/><Relationship Id="rId8" Type="http://schemas.openxmlformats.org/officeDocument/2006/relationships/image" Target="../media/image27.png"/><Relationship Id="rId9" Type="http://schemas.microsoft.com/office/2007/relationships/hdphoto" Target="../media/hdphoto6.wdp"/><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7" Type="http://schemas.microsoft.com/office/2007/relationships/hdphoto" Target="../media/hdphoto2.wdp"/><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9174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post-it-no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rot="171187">
            <a:off x="2436060" y="1703642"/>
            <a:ext cx="4467419" cy="3293209"/>
          </a:xfrm>
          <a:prstGeom prst="rect">
            <a:avLst/>
          </a:prstGeom>
          <a:noFill/>
        </p:spPr>
        <p:txBody>
          <a:bodyPr wrap="square" rtlCol="0">
            <a:spAutoFit/>
          </a:bodyPr>
          <a:lstStyle/>
          <a:p>
            <a:r>
              <a:rPr lang="en-US" sz="5400" dirty="0">
                <a:solidFill>
                  <a:prstClr val="black"/>
                </a:solidFill>
                <a:latin typeface="Edwardian Script ITC"/>
                <a:cs typeface="Edwardian Script ITC"/>
              </a:rPr>
              <a:t>When </a:t>
            </a:r>
            <a:r>
              <a:rPr lang="en-US" sz="5400" dirty="0">
                <a:solidFill>
                  <a:prstClr val="black"/>
                </a:solidFill>
                <a:latin typeface="Edwardian Script ITC"/>
                <a:cs typeface="Edwardian Script ITC"/>
              </a:rPr>
              <a:t>they call us names, we say, </a:t>
            </a:r>
            <a:endParaRPr lang="en-US" sz="5400" dirty="0">
              <a:solidFill>
                <a:prstClr val="black"/>
              </a:solidFill>
              <a:latin typeface="Edwardian Script ITC"/>
              <a:cs typeface="Edwardian Script ITC"/>
            </a:endParaRPr>
          </a:p>
          <a:p>
            <a:pPr algn="ctr"/>
            <a:r>
              <a:rPr lang="en-US" sz="5400" dirty="0">
                <a:solidFill>
                  <a:prstClr val="black"/>
                </a:solidFill>
                <a:latin typeface="Edwardian Script ITC"/>
                <a:cs typeface="Edwardian Script ITC"/>
              </a:rPr>
              <a:t>‘God </a:t>
            </a:r>
            <a:r>
              <a:rPr lang="en-US" sz="5400" dirty="0">
                <a:solidFill>
                  <a:prstClr val="black"/>
                </a:solidFill>
                <a:latin typeface="Edwardian Script ITC"/>
                <a:cs typeface="Edwardian Script ITC"/>
              </a:rPr>
              <a:t>bless you</a:t>
            </a:r>
            <a:r>
              <a:rPr lang="en-US" sz="5400" dirty="0">
                <a:solidFill>
                  <a:prstClr val="black"/>
                </a:solidFill>
                <a:latin typeface="Edwardian Script ITC"/>
                <a:cs typeface="Edwardian Script ITC"/>
              </a:rPr>
              <a:t>’</a:t>
            </a:r>
            <a:r>
              <a:rPr lang="en-US" sz="2000" dirty="0">
                <a:solidFill>
                  <a:prstClr val="black"/>
                </a:solidFill>
                <a:latin typeface="Calibri"/>
              </a:rPr>
              <a:t>     </a:t>
            </a:r>
            <a:r>
              <a:rPr lang="en-US" dirty="0">
                <a:solidFill>
                  <a:prstClr val="black"/>
                </a:solidFill>
                <a:latin typeface="Calibri"/>
              </a:rPr>
              <a:t>(</a:t>
            </a:r>
            <a:r>
              <a:rPr lang="en-US" dirty="0">
                <a:solidFill>
                  <a:prstClr val="black"/>
                </a:solidFill>
                <a:latin typeface="Calibri"/>
              </a:rPr>
              <a:t>MSG) </a:t>
            </a:r>
            <a:endParaRPr lang="en-US" dirty="0">
              <a:solidFill>
                <a:prstClr val="black"/>
              </a:solidFill>
              <a:latin typeface="Calibri"/>
            </a:endParaRPr>
          </a:p>
          <a:p>
            <a:endParaRPr lang="en-US" dirty="0">
              <a:solidFill>
                <a:prstClr val="black"/>
              </a:solidFill>
              <a:latin typeface="Calibri"/>
            </a:endParaRPr>
          </a:p>
          <a:p>
            <a:pPr algn="r"/>
            <a:r>
              <a:rPr lang="en-US" sz="2800" dirty="0">
                <a:solidFill>
                  <a:prstClr val="black"/>
                </a:solidFill>
                <a:latin typeface="Calibri"/>
              </a:rPr>
              <a:t>Corinthians 4:12</a:t>
            </a:r>
            <a:endParaRPr lang="en-US" sz="2800" dirty="0">
              <a:solidFill>
                <a:prstClr val="black"/>
              </a:solidFill>
              <a:latin typeface="Calibri"/>
            </a:endParaRPr>
          </a:p>
        </p:txBody>
      </p:sp>
    </p:spTree>
    <p:extLst>
      <p:ext uri="{BB962C8B-B14F-4D97-AF65-F5344CB8AC3E}">
        <p14:creationId xmlns:p14="http://schemas.microsoft.com/office/powerpoint/2010/main" val="313428491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97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4307" y="384365"/>
            <a:ext cx="7903358" cy="5509200"/>
          </a:xfrm>
          <a:prstGeom prst="rect">
            <a:avLst/>
          </a:prstGeom>
          <a:noFill/>
        </p:spPr>
        <p:txBody>
          <a:bodyPr wrap="square" rtlCol="0">
            <a:spAutoFit/>
          </a:bodyPr>
          <a:lstStyle/>
          <a:p>
            <a:r>
              <a:rPr lang="en-US" sz="4400" dirty="0">
                <a:solidFill>
                  <a:srgbClr val="B39AB9"/>
                </a:solidFill>
                <a:latin typeface="Edwardian Script ITC"/>
                <a:cs typeface="Edwardian Script ITC"/>
              </a:rPr>
              <a:t>First we were loved, now we love. He loved us first. If anyone boasts, ‘I love God,’ and goes right on hating his brother or sister, thinking nothing of it, he is a liar. If he won’t love the person he can see, how can he love the God </a:t>
            </a:r>
            <a:r>
              <a:rPr lang="en-US" sz="4400" dirty="0">
                <a:solidFill>
                  <a:srgbClr val="B39AB9"/>
                </a:solidFill>
                <a:latin typeface="Edwardian Script ITC"/>
                <a:cs typeface="Edwardian Script ITC"/>
              </a:rPr>
              <a:t>he can’t see? The command we have from Christ is blunt: </a:t>
            </a:r>
          </a:p>
          <a:p>
            <a:r>
              <a:rPr lang="en-US" sz="4400" dirty="0">
                <a:solidFill>
                  <a:srgbClr val="B39AB9"/>
                </a:solidFill>
                <a:latin typeface="Edwardian Script ITC"/>
                <a:cs typeface="Edwardian Script ITC"/>
              </a:rPr>
              <a:t>Loving God includes loving people. </a:t>
            </a:r>
          </a:p>
          <a:p>
            <a:r>
              <a:rPr lang="en-US" sz="4400" dirty="0">
                <a:solidFill>
                  <a:srgbClr val="B39AB9"/>
                </a:solidFill>
                <a:latin typeface="Edwardian Script ITC"/>
                <a:cs typeface="Edwardian Script ITC"/>
              </a:rPr>
              <a:t>You’ve got to love both</a:t>
            </a:r>
            <a:endParaRPr lang="en-US" sz="4400" dirty="0">
              <a:solidFill>
                <a:srgbClr val="B39AB9"/>
              </a:solidFill>
              <a:latin typeface="Edwardian Script ITC"/>
              <a:cs typeface="Edwardian Script ITC"/>
            </a:endParaRPr>
          </a:p>
        </p:txBody>
      </p:sp>
      <p:sp>
        <p:nvSpPr>
          <p:cNvPr id="4" name="TextBox 3"/>
          <p:cNvSpPr txBox="1"/>
          <p:nvPr/>
        </p:nvSpPr>
        <p:spPr>
          <a:xfrm>
            <a:off x="3024329" y="5935727"/>
            <a:ext cx="2372678" cy="523220"/>
          </a:xfrm>
          <a:prstGeom prst="rect">
            <a:avLst/>
          </a:prstGeom>
          <a:noFill/>
        </p:spPr>
        <p:txBody>
          <a:bodyPr wrap="square" rtlCol="0">
            <a:spAutoFit/>
          </a:bodyPr>
          <a:lstStyle/>
          <a:p>
            <a:pPr algn="r"/>
            <a:r>
              <a:rPr lang="en-US" sz="2800" dirty="0">
                <a:solidFill>
                  <a:srgbClr val="B39AB9"/>
                </a:solidFill>
                <a:latin typeface="Calibri"/>
              </a:rPr>
              <a:t>1 John 4:19-21</a:t>
            </a:r>
          </a:p>
        </p:txBody>
      </p:sp>
    </p:spTree>
    <p:extLst>
      <p:ext uri="{BB962C8B-B14F-4D97-AF65-F5344CB8AC3E}">
        <p14:creationId xmlns:p14="http://schemas.microsoft.com/office/powerpoint/2010/main" val="8832741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JUDGE NOT</a:t>
            </a:r>
            <a:endPar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Content Placeholder 4" descr="judging.jpg"/>
          <p:cNvPicPr>
            <a:picLocks noGrp="1" noChangeAspect="1"/>
          </p:cNvPicPr>
          <p:nvPr>
            <p:ph sz="half" idx="2"/>
          </p:nvPr>
        </p:nvPicPr>
        <p:blipFill>
          <a:blip r:embed="rId3">
            <a:extLst>
              <a:ext uri="{28A0092B-C50C-407E-A947-70E740481C1C}">
                <a14:useLocalDpi xmlns:a14="http://schemas.microsoft.com/office/drawing/2010/main" val="0"/>
              </a:ext>
            </a:extLst>
          </a:blip>
          <a:srcRect l="7332" r="7332"/>
          <a:stretch>
            <a:fillRect/>
          </a:stretch>
        </p:blipFill>
        <p:spPr>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57200" y="1463664"/>
            <a:ext cx="3770177" cy="4955203"/>
          </a:xfrm>
          <a:prstGeom prst="rect">
            <a:avLst/>
          </a:prstGeom>
          <a:noFill/>
        </p:spPr>
        <p:txBody>
          <a:bodyPr wrap="square" rtlCol="0">
            <a:spAutoFit/>
          </a:bodyPr>
          <a:lstStyle/>
          <a:p>
            <a:r>
              <a:rPr lang="en-US" sz="4800" dirty="0">
                <a:solidFill>
                  <a:prstClr val="black"/>
                </a:solidFill>
                <a:latin typeface="Edwardian Script ITC"/>
                <a:cs typeface="Edwardian Script ITC"/>
              </a:rPr>
              <a:t>Don’t pick on people, jump on their failures, criticize their faults—unless, of course, you want the same </a:t>
            </a:r>
            <a:r>
              <a:rPr lang="en-US" sz="4800" dirty="0">
                <a:solidFill>
                  <a:prstClr val="black"/>
                </a:solidFill>
                <a:latin typeface="Edwardian Script ITC"/>
                <a:cs typeface="Edwardian Script ITC"/>
              </a:rPr>
              <a:t>treatment.  </a:t>
            </a:r>
            <a:r>
              <a:rPr lang="en-US" dirty="0">
                <a:solidFill>
                  <a:prstClr val="black"/>
                </a:solidFill>
                <a:latin typeface="Calibri"/>
              </a:rPr>
              <a:t>(MSG) </a:t>
            </a:r>
          </a:p>
          <a:p>
            <a:pPr algn="r"/>
            <a:r>
              <a:rPr lang="en-US" sz="2800" dirty="0">
                <a:solidFill>
                  <a:prstClr val="black"/>
                </a:solidFill>
                <a:latin typeface="Calibri"/>
              </a:rPr>
              <a:t>Luke 6:37</a:t>
            </a:r>
            <a:endParaRPr lang="en-US" sz="2800" dirty="0">
              <a:solidFill>
                <a:prstClr val="black"/>
              </a:solidFill>
              <a:latin typeface="Calibri"/>
            </a:endParaRPr>
          </a:p>
        </p:txBody>
      </p:sp>
    </p:spTree>
    <p:extLst>
      <p:ext uri="{BB962C8B-B14F-4D97-AF65-F5344CB8AC3E}">
        <p14:creationId xmlns:p14="http://schemas.microsoft.com/office/powerpoint/2010/main" val="10872841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099-590x392.jpg"/>
          <p:cNvPicPr>
            <a:picLocks noGrp="1" noChangeAspect="1"/>
          </p:cNvPicPr>
          <p:nvPr>
            <p:ph idx="1"/>
          </p:nvPr>
        </p:nvPicPr>
        <p:blipFill>
          <a:blip r:embed="rId3">
            <a:extLst>
              <a:ext uri="{28A0092B-C50C-407E-A947-70E740481C1C}">
                <a14:useLocalDpi xmlns:a14="http://schemas.microsoft.com/office/drawing/2010/main" val="0"/>
              </a:ext>
            </a:extLst>
          </a:blip>
          <a:srcRect l="20987" r="20987"/>
          <a:stretch>
            <a:fillRect/>
          </a:stretch>
        </p:blipFill>
        <p:spPr>
          <a:xfrm>
            <a:off x="3716148" y="707552"/>
            <a:ext cx="5111750" cy="5853113"/>
          </a:xfrm>
        </p:spPr>
      </p:pic>
      <p:sp>
        <p:nvSpPr>
          <p:cNvPr id="8" name="Text Placeholder 7"/>
          <p:cNvSpPr>
            <a:spLocks noGrp="1"/>
          </p:cNvSpPr>
          <p:nvPr>
            <p:ph type="body" sz="half" idx="2"/>
          </p:nvPr>
        </p:nvSpPr>
        <p:spPr>
          <a:xfrm>
            <a:off x="457200" y="1842440"/>
            <a:ext cx="3085108" cy="4881864"/>
          </a:xfrm>
        </p:spPr>
        <p:txBody>
          <a:bodyPr>
            <a:noAutofit/>
          </a:bodyPr>
          <a:lstStyle/>
          <a:p>
            <a:pPr algn="ctr"/>
            <a:r>
              <a:rPr lang="en-US" sz="2000" i="1" dirty="0">
                <a:latin typeface="Cambria"/>
                <a:cs typeface="Cambria"/>
              </a:rPr>
              <a:t>Do you have the nerve to say, ‘Let me wash your face for you,’ when your own face is distorted by contempt? It’s this whole traveling road-show mentality all over again, playing a holier- than-thou part instead of just living your part. Wipe that ugly sneer off your own face, and you might be fit to offer a washcloth to your </a:t>
            </a:r>
            <a:r>
              <a:rPr lang="en-US" sz="2000" i="1" dirty="0" smtClean="0">
                <a:latin typeface="Cambria"/>
                <a:cs typeface="Cambria"/>
              </a:rPr>
              <a:t>neighbor.</a:t>
            </a:r>
          </a:p>
          <a:p>
            <a:pPr algn="r"/>
            <a:r>
              <a:rPr lang="en-US" sz="2000" dirty="0" smtClean="0">
                <a:latin typeface="Cambria"/>
                <a:cs typeface="Cambria"/>
              </a:rPr>
              <a:t>Matt. 7:4-5 (MSG)</a:t>
            </a:r>
            <a:endParaRPr lang="en-US" sz="2000" dirty="0">
              <a:latin typeface="Cambria"/>
              <a:cs typeface="Cambria"/>
            </a:endParaRPr>
          </a:p>
        </p:txBody>
      </p:sp>
      <p:sp>
        <p:nvSpPr>
          <p:cNvPr id="7" name="Title 6"/>
          <p:cNvSpPr>
            <a:spLocks noGrp="1"/>
          </p:cNvSpPr>
          <p:nvPr>
            <p:ph type="title"/>
          </p:nvPr>
        </p:nvSpPr>
        <p:spPr>
          <a:xfrm>
            <a:off x="763288" y="494179"/>
            <a:ext cx="4789426" cy="11620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dirty="0" smtClean="0">
                <a:ln w="11430"/>
                <a:solidFill>
                  <a:schemeClr val="bg1">
                    <a:lumMod val="50000"/>
                  </a:schemeClr>
                </a:solidFill>
                <a:effectLst>
                  <a:outerShdw blurRad="50800" dist="39000" dir="5460000" algn="tl">
                    <a:srgbClr val="000000">
                      <a:alpha val="38000"/>
                    </a:srgbClr>
                  </a:outerShdw>
                </a:effectLst>
              </a:rPr>
              <a:t>CONTEMPT</a:t>
            </a:r>
            <a:endParaRPr lang="en-US" sz="7200" dirty="0">
              <a:ln w="11430"/>
              <a:solidFill>
                <a:schemeClr val="bg1">
                  <a:lumMod val="5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8077209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94277" y="1065848"/>
            <a:ext cx="7758025" cy="1815882"/>
          </a:xfrm>
          <a:prstGeom prst="rect">
            <a:avLst/>
          </a:prstGeom>
        </p:spPr>
        <p:txBody>
          <a:bodyPr wrap="square">
            <a:spAutoFit/>
          </a:bodyPr>
          <a:lstStyle/>
          <a:p>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Be even-tempered, content with second place, quick to forgive an offense. Forgive as quickly and completely as the Master forgave </a:t>
            </a:r>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you.</a:t>
            </a:r>
          </a:p>
          <a:p>
            <a:pPr algn="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Colossians 3:13 (MSG)</a:t>
            </a:r>
            <a:endPar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sp>
        <p:nvSpPr>
          <p:cNvPr id="6" name="TextBox 5"/>
          <p:cNvSpPr txBox="1"/>
          <p:nvPr/>
        </p:nvSpPr>
        <p:spPr>
          <a:xfrm>
            <a:off x="738043" y="634961"/>
            <a:ext cx="7758025" cy="2246769"/>
          </a:xfrm>
          <a:prstGeom prst="rect">
            <a:avLst/>
          </a:prstGeom>
          <a:noFill/>
        </p:spPr>
        <p:txBody>
          <a:bodyPr wrap="square" rtlCol="0">
            <a:spAutoFit/>
          </a:bodyPr>
          <a:lstStyle/>
          <a:p>
            <a:r>
              <a:rPr lang="en-US"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a:t>
            </a:r>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If someone falls into sin, forgivingly restore him, saving your critical comments for yourself. You might be needing forgiveness before the day’s </a:t>
            </a:r>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out.</a:t>
            </a:r>
          </a:p>
          <a:p>
            <a:pPr algn="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Galatians 6:</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1 (MSG)</a:t>
            </a:r>
            <a:endPar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spTree>
    <p:extLst>
      <p:ext uri="{BB962C8B-B14F-4D97-AF65-F5344CB8AC3E}">
        <p14:creationId xmlns:p14="http://schemas.microsoft.com/office/powerpoint/2010/main" val="3759934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6">
                                            <p:txEl>
                                              <p:pRg st="1" end="1"/>
                                            </p:txEl>
                                          </p:spTgt>
                                        </p:tgtEl>
                                      </p:cBhvr>
                                    </p:animEffect>
                                    <p:set>
                                      <p:cBhvr>
                                        <p:cTn id="10" dur="1" fill="hold">
                                          <p:stCondLst>
                                            <p:cond delay="499"/>
                                          </p:stCondLst>
                                        </p:cTn>
                                        <p:tgtEl>
                                          <p:spTgt spid="6">
                                            <p:txEl>
                                              <p:pRg st="1" end="1"/>
                                            </p:txEl>
                                          </p:spTgt>
                                        </p:tgtEl>
                                        <p:attrNameLst>
                                          <p:attrName>style.visibility</p:attrName>
                                        </p:attrNameLst>
                                      </p:cBhvr>
                                      <p:to>
                                        <p:strVal val="hidden"/>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ssolve">
                                      <p:cBhvr>
                                        <p:cTn id="14" dur="500"/>
                                        <p:tgtEl>
                                          <p:spTgt spid="7">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44136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0519" y="5882464"/>
            <a:ext cx="6148912" cy="417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384307" y="5917564"/>
            <a:ext cx="4127123" cy="400110"/>
          </a:xfrm>
          <a:prstGeom prst="rect">
            <a:avLst/>
          </a:prstGeom>
          <a:noFill/>
        </p:spPr>
        <p:txBody>
          <a:bodyPr wrap="square" rtlCol="0">
            <a:spAutoFit/>
          </a:bodyPr>
          <a:lstStyle/>
          <a:p>
            <a:r>
              <a:rPr lang="en-US" sz="2000" dirty="0">
                <a:solidFill>
                  <a:prstClr val="white"/>
                </a:solidFill>
                <a:latin typeface="Calibri"/>
              </a:rPr>
              <a:t>Like Water Off A Duck’s Back:</a:t>
            </a:r>
            <a:endParaRPr lang="en-US" sz="2000" dirty="0">
              <a:solidFill>
                <a:prstClr val="white"/>
              </a:solidFill>
              <a:latin typeface="Calibri"/>
            </a:endParaRPr>
          </a:p>
        </p:txBody>
      </p:sp>
      <p:sp>
        <p:nvSpPr>
          <p:cNvPr id="4" name="TextBox 3"/>
          <p:cNvSpPr txBox="1"/>
          <p:nvPr/>
        </p:nvSpPr>
        <p:spPr>
          <a:xfrm>
            <a:off x="3709398" y="5481386"/>
            <a:ext cx="5179790" cy="1200329"/>
          </a:xfrm>
          <a:prstGeom prst="rect">
            <a:avLst/>
          </a:prstGeom>
          <a:noFill/>
        </p:spPr>
        <p:txBody>
          <a:bodyPr wrap="square" rtlCol="0">
            <a:spAutoFit/>
          </a:bodyPr>
          <a:lstStyle/>
          <a:p>
            <a:pPr marL="342900" indent="-342900">
              <a:buFont typeface="+mj-lt"/>
              <a:buAutoNum type="arabicPeriod"/>
            </a:pPr>
            <a:r>
              <a:rPr lang="en-US" dirty="0">
                <a:solidFill>
                  <a:srgbClr val="FFFFFF"/>
                </a:solidFill>
                <a:latin typeface="Calibri"/>
              </a:rPr>
              <a:t>Is the offense seriously dishonoring God</a:t>
            </a:r>
            <a:r>
              <a:rPr lang="en-US" dirty="0">
                <a:solidFill>
                  <a:srgbClr val="FFFFFF"/>
                </a:solidFill>
                <a:latin typeface="Calibri"/>
              </a:rPr>
              <a:t>?</a:t>
            </a:r>
          </a:p>
          <a:p>
            <a:pPr marL="342900" indent="-342900">
              <a:buFont typeface="+mj-lt"/>
              <a:buAutoNum type="arabicPeriod"/>
            </a:pPr>
            <a:r>
              <a:rPr lang="en-US" dirty="0">
                <a:solidFill>
                  <a:srgbClr val="FFFFFF"/>
                </a:solidFill>
                <a:latin typeface="Calibri"/>
              </a:rPr>
              <a:t>Has </a:t>
            </a:r>
            <a:r>
              <a:rPr lang="en-US" dirty="0">
                <a:solidFill>
                  <a:srgbClr val="FFFFFF"/>
                </a:solidFill>
                <a:latin typeface="Calibri"/>
              </a:rPr>
              <a:t>it permanently damaged a relationship? Is it seriously hurting other people</a:t>
            </a:r>
            <a:r>
              <a:rPr lang="en-US" dirty="0">
                <a:solidFill>
                  <a:srgbClr val="FFFFFF"/>
                </a:solidFill>
                <a:latin typeface="Calibri"/>
              </a:rPr>
              <a:t>?</a:t>
            </a:r>
          </a:p>
          <a:p>
            <a:pPr marL="342900" indent="-342900">
              <a:buFont typeface="+mj-lt"/>
              <a:buAutoNum type="arabicPeriod"/>
            </a:pPr>
            <a:r>
              <a:rPr lang="en-US" dirty="0">
                <a:solidFill>
                  <a:srgbClr val="FFFFFF"/>
                </a:solidFill>
                <a:latin typeface="Calibri"/>
              </a:rPr>
              <a:t>Is </a:t>
            </a:r>
            <a:r>
              <a:rPr lang="en-US" dirty="0">
                <a:solidFill>
                  <a:srgbClr val="FFFFFF"/>
                </a:solidFill>
                <a:latin typeface="Calibri"/>
              </a:rPr>
              <a:t>it seriously hurting the offender </a:t>
            </a:r>
            <a:r>
              <a:rPr lang="en-US" dirty="0">
                <a:solidFill>
                  <a:srgbClr val="FFFFFF"/>
                </a:solidFill>
                <a:latin typeface="Calibri"/>
              </a:rPr>
              <a:t>himself?</a:t>
            </a:r>
            <a:endParaRPr lang="en-US" dirty="0">
              <a:solidFill>
                <a:srgbClr val="FFFFFF"/>
              </a:solidFill>
              <a:latin typeface="Calibri"/>
            </a:endParaRPr>
          </a:p>
        </p:txBody>
      </p:sp>
      <p:sp>
        <p:nvSpPr>
          <p:cNvPr id="5" name="TextBox 4"/>
          <p:cNvSpPr txBox="1"/>
          <p:nvPr/>
        </p:nvSpPr>
        <p:spPr>
          <a:xfrm>
            <a:off x="1186339" y="952558"/>
            <a:ext cx="6917526" cy="646331"/>
          </a:xfrm>
          <a:prstGeom prst="rect">
            <a:avLst/>
          </a:prstGeom>
          <a:noFill/>
        </p:spPr>
        <p:txBody>
          <a:bodyPr wrap="square" rtlCol="0">
            <a:spAutoFit/>
          </a:bodyPr>
          <a:lstStyle/>
          <a:p>
            <a:r>
              <a:rPr lang="en-US" i="1" dirty="0">
                <a:solidFill>
                  <a:srgbClr val="FFFFFF"/>
                </a:solidFill>
                <a:latin typeface="Calibri"/>
              </a:rPr>
              <a:t>Smart people know how to hold their tongue; their grandeur is to forgive and </a:t>
            </a:r>
            <a:r>
              <a:rPr lang="en-US" i="1" dirty="0">
                <a:solidFill>
                  <a:srgbClr val="FFFFFF"/>
                </a:solidFill>
                <a:latin typeface="Calibri"/>
              </a:rPr>
              <a:t>forget.								</a:t>
            </a:r>
            <a:r>
              <a:rPr lang="en-US" dirty="0">
                <a:solidFill>
                  <a:srgbClr val="FFFFFF"/>
                </a:solidFill>
                <a:latin typeface="Calibri"/>
              </a:rPr>
              <a:t>Proverbs 19:11 (MSG)</a:t>
            </a:r>
            <a:endParaRPr lang="en-US" i="1" dirty="0">
              <a:solidFill>
                <a:srgbClr val="FFFFFF"/>
              </a:solidFill>
              <a:latin typeface="Calibri"/>
            </a:endParaRPr>
          </a:p>
        </p:txBody>
      </p:sp>
    </p:spTree>
    <p:extLst>
      <p:ext uri="{BB962C8B-B14F-4D97-AF65-F5344CB8AC3E}">
        <p14:creationId xmlns:p14="http://schemas.microsoft.com/office/powerpoint/2010/main" val="3678247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Righ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Righ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g_spotlight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idioms__chip_on_your_shoulder_by_angrydogdesigns-d611le4.png"/>
          <p:cNvPicPr>
            <a:picLocks noChangeAspect="1"/>
          </p:cNvPicPr>
          <p:nvPr/>
        </p:nvPicPr>
        <p:blipFill>
          <a:blip r:embed="rId4">
            <a:extLst>
              <a:ext uri="{BEBA8EAE-BF5A-486C-A8C5-ECC9F3942E4B}">
                <a14:imgProps xmlns:a14="http://schemas.microsoft.com/office/drawing/2010/main">
                  <a14:imgLayer r:embed="rId5">
                    <a14:imgEffect>
                      <a14:backgroundRemoval t="533" b="100000" l="2245" r="97237"/>
                    </a14:imgEffect>
                  </a14:imgLayer>
                </a14:imgProps>
              </a:ext>
              <a:ext uri="{28A0092B-C50C-407E-A947-70E740481C1C}">
                <a14:useLocalDpi xmlns:a14="http://schemas.microsoft.com/office/drawing/2010/main" val="0"/>
              </a:ext>
            </a:extLst>
          </a:blip>
          <a:stretch>
            <a:fillRect/>
          </a:stretch>
        </p:blipFill>
        <p:spPr>
          <a:xfrm>
            <a:off x="2823087" y="3299135"/>
            <a:ext cx="3660005" cy="3558864"/>
          </a:xfrm>
          <a:prstGeom prst="rect">
            <a:avLst/>
          </a:prstGeom>
        </p:spPr>
      </p:pic>
    </p:spTree>
    <p:extLst>
      <p:ext uri="{BB962C8B-B14F-4D97-AF65-F5344CB8AC3E}">
        <p14:creationId xmlns:p14="http://schemas.microsoft.com/office/powerpoint/2010/main" val="42402454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1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97587" y="1319871"/>
            <a:ext cx="7878334" cy="4247317"/>
          </a:xfrm>
          <a:prstGeom prst="rect">
            <a:avLst/>
          </a:prstGeom>
          <a:noFill/>
        </p:spPr>
        <p:txBody>
          <a:bodyPr wrap="square" lIns="91440" tIns="45720" rIns="91440" bIns="45720">
            <a:spAutoFit/>
          </a:bodyPr>
          <a:lstStyle/>
          <a:p>
            <a:pPr algn="ctr"/>
            <a:r>
              <a:rPr lang="en-US" sz="54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If your brother sins against you, go and show him his fault, just between the two of you...</a:t>
            </a:r>
          </a:p>
          <a:p>
            <a:pPr algn="r"/>
            <a:r>
              <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Matt. 18:15</a:t>
            </a: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pic>
        <p:nvPicPr>
          <p:cNvPr id="3" name="Picture 2" descr="810a718f8b6e859becbd6b486cf654f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93235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3844" y="-12366"/>
            <a:ext cx="9691700" cy="2782300"/>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60000"/>
              </a:lnSpc>
            </a:pPr>
            <a:r>
              <a:rPr lang="en-US" sz="13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CONFLICT </a:t>
            </a:r>
          </a:p>
          <a:p>
            <a:pPr algn="ctr">
              <a:lnSpc>
                <a:spcPct val="60000"/>
              </a:lnSpc>
            </a:pPr>
            <a:r>
              <a:rPr lang="en-US" sz="13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RESOLUTION</a:t>
            </a:r>
            <a:endParaRPr lang="en-US" sz="13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2528777242"/>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990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rgbClr val="77933C"/>
                </a:solidFill>
                <a:effectLst>
                  <a:outerShdw blurRad="50800" dist="39000" dir="5460000" algn="tl">
                    <a:srgbClr val="000000">
                      <a:alpha val="38000"/>
                    </a:srgbClr>
                  </a:outerShdw>
                </a:effectLst>
              </a:rPr>
              <a:t>PREPARATION IS ESSENTIAL</a:t>
            </a:r>
            <a:endParaRPr lang="en-US" sz="5400" b="1" dirty="0">
              <a:ln w="11430"/>
              <a:solidFill>
                <a:srgbClr val="77933C"/>
              </a:solidFill>
              <a:effectLst>
                <a:outerShdw blurRad="50800" dist="39000" dir="5460000" algn="tl">
                  <a:srgbClr val="000000">
                    <a:alpha val="38000"/>
                  </a:srgbClr>
                </a:outerShdw>
              </a:effectLst>
            </a:endParaRPr>
          </a:p>
        </p:txBody>
      </p:sp>
      <p:sp>
        <p:nvSpPr>
          <p:cNvPr id="5" name="Text Placeholder 4"/>
          <p:cNvSpPr>
            <a:spLocks noGrp="1"/>
          </p:cNvSpPr>
          <p:nvPr>
            <p:ph type="body" idx="1"/>
          </p:nvPr>
        </p:nvSpPr>
        <p:spPr>
          <a:xfrm>
            <a:off x="2477294" y="1683168"/>
            <a:ext cx="4040188" cy="639762"/>
          </a:xfrm>
        </p:spPr>
        <p:txBody>
          <a:bodyPr>
            <a:noAutofit/>
          </a:bodyPr>
          <a:lstStyle/>
          <a:p>
            <a:pPr algn="ctr"/>
            <a:r>
              <a:rPr lang="en-US" sz="5400" u="sng"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mj-lt"/>
                <a:ea typeface="+mj-ea"/>
                <a:cs typeface="+mj-cs"/>
              </a:rPr>
              <a:t>PRAY</a:t>
            </a:r>
          </a:p>
        </p:txBody>
      </p:sp>
      <p:sp>
        <p:nvSpPr>
          <p:cNvPr id="6" name="Content Placeholder 5"/>
          <p:cNvSpPr>
            <a:spLocks noGrp="1"/>
          </p:cNvSpPr>
          <p:nvPr>
            <p:ph sz="half" idx="2"/>
          </p:nvPr>
        </p:nvSpPr>
        <p:spPr>
          <a:xfrm>
            <a:off x="457200" y="2548796"/>
            <a:ext cx="4040188" cy="4309204"/>
          </a:xfrm>
        </p:spPr>
        <p:txBody>
          <a:bodyPr>
            <a:normAutofit lnSpcReduction="10000"/>
          </a:bodyPr>
          <a:lstStyle/>
          <a:p>
            <a:r>
              <a:rPr lang="en-US" b="1" dirty="0" smtClean="0">
                <a:solidFill>
                  <a:srgbClr val="77933C"/>
                </a:solidFill>
              </a:rPr>
              <a:t>James 1:5</a:t>
            </a:r>
            <a:r>
              <a:rPr lang="en-US" b="1" dirty="0" smtClean="0">
                <a:solidFill>
                  <a:srgbClr val="CCFFCC"/>
                </a:solidFill>
              </a:rPr>
              <a:t> </a:t>
            </a:r>
            <a:r>
              <a:rPr lang="en-US" dirty="0" smtClean="0"/>
              <a:t>- </a:t>
            </a:r>
            <a:r>
              <a:rPr lang="en-US" i="1" dirty="0" smtClean="0">
                <a:solidFill>
                  <a:srgbClr val="77933C"/>
                </a:solidFill>
              </a:rPr>
              <a:t>If </a:t>
            </a:r>
            <a:r>
              <a:rPr lang="en-US" i="1" dirty="0">
                <a:solidFill>
                  <a:srgbClr val="77933C"/>
                </a:solidFill>
              </a:rPr>
              <a:t>you don’t know what you’re doing, pray to the Father. He loves to </a:t>
            </a:r>
            <a:r>
              <a:rPr lang="en-US" i="1" dirty="0" smtClean="0">
                <a:solidFill>
                  <a:srgbClr val="77933C"/>
                </a:solidFill>
              </a:rPr>
              <a:t>help</a:t>
            </a:r>
          </a:p>
          <a:p>
            <a:r>
              <a:rPr lang="en-US" b="1" i="1" dirty="0" smtClean="0">
                <a:solidFill>
                  <a:srgbClr val="77933C"/>
                </a:solidFill>
              </a:rPr>
              <a:t>Romans 8:26 </a:t>
            </a:r>
            <a:r>
              <a:rPr lang="en-US" i="1" dirty="0" smtClean="0"/>
              <a:t>- </a:t>
            </a:r>
            <a:r>
              <a:rPr lang="en-US" i="1" dirty="0" smtClean="0">
                <a:solidFill>
                  <a:srgbClr val="77933C"/>
                </a:solidFill>
              </a:rPr>
              <a:t>If </a:t>
            </a:r>
            <a:r>
              <a:rPr lang="en-US" i="1" dirty="0">
                <a:solidFill>
                  <a:srgbClr val="77933C"/>
                </a:solidFill>
              </a:rPr>
              <a:t>we don’t know how or what to pray, it doesn’t matter. He does our praying in and for us, making prayer out of our wordless sighs, our aching </a:t>
            </a:r>
            <a:r>
              <a:rPr lang="en-US" i="1" dirty="0" smtClean="0">
                <a:solidFill>
                  <a:srgbClr val="77933C"/>
                </a:solidFill>
              </a:rPr>
              <a:t>groans. </a:t>
            </a:r>
          </a:p>
          <a:p>
            <a:pPr marL="0" indent="0" algn="r">
              <a:buNone/>
            </a:pPr>
            <a:r>
              <a:rPr lang="en-US" i="1" dirty="0"/>
              <a:t>	</a:t>
            </a:r>
          </a:p>
        </p:txBody>
      </p:sp>
      <p:sp>
        <p:nvSpPr>
          <p:cNvPr id="8" name="Content Placeholder 7"/>
          <p:cNvSpPr>
            <a:spLocks noGrp="1"/>
          </p:cNvSpPr>
          <p:nvPr>
            <p:ph sz="quarter" idx="4"/>
          </p:nvPr>
        </p:nvSpPr>
        <p:spPr>
          <a:xfrm>
            <a:off x="4645025" y="3208616"/>
            <a:ext cx="4041775" cy="3218354"/>
          </a:xfrm>
        </p:spPr>
        <p:txBody>
          <a:bodyPr/>
          <a:lstStyle/>
          <a:p>
            <a:r>
              <a:rPr lang="en-US" b="1" i="1" dirty="0">
                <a:solidFill>
                  <a:srgbClr val="77933C"/>
                </a:solidFill>
              </a:rPr>
              <a:t>Ephesians 6:</a:t>
            </a:r>
            <a:r>
              <a:rPr lang="en-US" b="1" i="1" dirty="0" smtClean="0">
                <a:solidFill>
                  <a:srgbClr val="77933C"/>
                </a:solidFill>
              </a:rPr>
              <a:t>19</a:t>
            </a:r>
            <a:r>
              <a:rPr lang="en-US" i="1" dirty="0" smtClean="0">
                <a:solidFill>
                  <a:srgbClr val="77933C"/>
                </a:solidFill>
              </a:rPr>
              <a:t> - “</a:t>
            </a:r>
            <a:r>
              <a:rPr lang="en-US" i="1" dirty="0">
                <a:solidFill>
                  <a:srgbClr val="77933C"/>
                </a:solidFill>
              </a:rPr>
              <a:t>Don’t forget to pray for me. Pray that I’ll know what to say and have the courage to say it at the right </a:t>
            </a:r>
            <a:r>
              <a:rPr lang="en-US" i="1" dirty="0" smtClean="0">
                <a:solidFill>
                  <a:srgbClr val="77933C"/>
                </a:solidFill>
              </a:rPr>
              <a:t>time.</a:t>
            </a:r>
          </a:p>
          <a:p>
            <a:endParaRPr lang="en-US" i="1" dirty="0">
              <a:solidFill>
                <a:srgbClr val="77933C"/>
              </a:solidFill>
            </a:endParaRPr>
          </a:p>
        </p:txBody>
      </p:sp>
    </p:spTree>
    <p:extLst>
      <p:ext uri="{BB962C8B-B14F-4D97-AF65-F5344CB8AC3E}">
        <p14:creationId xmlns:p14="http://schemas.microsoft.com/office/powerpoint/2010/main" val="13734458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white-papersticky-notes-psdgraphics-x8hlfulf.jpg"/>
          <p:cNvPicPr>
            <a:picLocks noChangeAspect="1"/>
          </p:cNvPicPr>
          <p:nvPr/>
        </p:nvPicPr>
        <p:blipFill>
          <a:blip r:embed="rId3">
            <a:extLst>
              <a:ext uri="{BEBA8EAE-BF5A-486C-A8C5-ECC9F3942E4B}">
                <a14:imgProps xmlns:a14="http://schemas.microsoft.com/office/drawing/2010/main">
                  <a14:imgLayer r:embed="rId4">
                    <a14:imgEffect>
                      <a14:backgroundRemoval t="4427" b="93229" l="9961" r="89844"/>
                    </a14:imgEffect>
                  </a14:imgLayer>
                </a14:imgProps>
              </a:ext>
              <a:ext uri="{28A0092B-C50C-407E-A947-70E740481C1C}">
                <a14:useLocalDpi xmlns:a14="http://schemas.microsoft.com/office/drawing/2010/main" val="0"/>
              </a:ext>
            </a:extLst>
          </a:blip>
          <a:stretch>
            <a:fillRect/>
          </a:stretch>
        </p:blipFill>
        <p:spPr>
          <a:xfrm rot="931031">
            <a:off x="3805475" y="415842"/>
            <a:ext cx="5338525" cy="4003893"/>
          </a:xfrm>
          <a:prstGeom prst="rect">
            <a:avLst/>
          </a:prstGeom>
        </p:spPr>
      </p:pic>
      <p:pic>
        <p:nvPicPr>
          <p:cNvPr id="3" name="Picture 2" descr="Plan-Desig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421097" cy="4436448"/>
          </a:xfrm>
          <a:prstGeom prst="rect">
            <a:avLst/>
          </a:prstGeom>
        </p:spPr>
      </p:pic>
      <p:sp>
        <p:nvSpPr>
          <p:cNvPr id="7" name="TextBox 6"/>
          <p:cNvSpPr txBox="1"/>
          <p:nvPr/>
        </p:nvSpPr>
        <p:spPr>
          <a:xfrm rot="718971">
            <a:off x="4823505" y="1937421"/>
            <a:ext cx="3183318" cy="707886"/>
          </a:xfrm>
          <a:prstGeom prst="rect">
            <a:avLst/>
          </a:prstGeom>
          <a:noFill/>
        </p:spPr>
        <p:txBody>
          <a:bodyPr wrap="square" rtlCol="0">
            <a:spAutoFit/>
          </a:bodyPr>
          <a:lstStyle/>
          <a:p>
            <a:pPr algn="ctr"/>
            <a:r>
              <a:rPr lang="en-US" sz="4000" dirty="0">
                <a:solidFill>
                  <a:prstClr val="black"/>
                </a:solidFill>
                <a:latin typeface="Noteworthy Light"/>
                <a:cs typeface="Noteworthy Light"/>
              </a:rPr>
              <a:t>REHEARSE!</a:t>
            </a:r>
            <a:endParaRPr lang="en-US" sz="4000" dirty="0">
              <a:solidFill>
                <a:prstClr val="black"/>
              </a:solidFill>
              <a:latin typeface="Noteworthy Light"/>
              <a:cs typeface="Noteworthy Light"/>
            </a:endParaRPr>
          </a:p>
        </p:txBody>
      </p:sp>
      <p:pic>
        <p:nvPicPr>
          <p:cNvPr id="10" name="Picture 9" descr="post-it.jpg"/>
          <p:cNvPicPr>
            <a:picLocks noChangeAspect="1"/>
          </p:cNvPicPr>
          <p:nvPr/>
        </p:nvPicPr>
        <p:blipFill>
          <a:blip r:embed="rId6">
            <a:extLst>
              <a:ext uri="{BEBA8EAE-BF5A-486C-A8C5-ECC9F3942E4B}">
                <a14:imgProps xmlns:a14="http://schemas.microsoft.com/office/drawing/2010/main">
                  <a14:imgLayer r:embed="rId7">
                    <a14:imgEffect>
                      <a14:backgroundRemoval t="9983" b="93533" l="9983" r="89988"/>
                    </a14:imgEffect>
                  </a14:imgLayer>
                </a14:imgProps>
              </a:ext>
              <a:ext uri="{28A0092B-C50C-407E-A947-70E740481C1C}">
                <a14:useLocalDpi xmlns:a14="http://schemas.microsoft.com/office/drawing/2010/main" val="0"/>
              </a:ext>
            </a:extLst>
          </a:blip>
          <a:stretch>
            <a:fillRect/>
          </a:stretch>
        </p:blipFill>
        <p:spPr>
          <a:xfrm rot="20894641">
            <a:off x="3095991" y="2958749"/>
            <a:ext cx="6306345" cy="4204230"/>
          </a:xfrm>
          <a:prstGeom prst="rect">
            <a:avLst/>
          </a:prstGeom>
        </p:spPr>
      </p:pic>
      <p:sp>
        <p:nvSpPr>
          <p:cNvPr id="11" name="TextBox 10"/>
          <p:cNvSpPr txBox="1"/>
          <p:nvPr/>
        </p:nvSpPr>
        <p:spPr>
          <a:xfrm rot="21216684">
            <a:off x="5369516" y="4552985"/>
            <a:ext cx="2339260" cy="830997"/>
          </a:xfrm>
          <a:prstGeom prst="rect">
            <a:avLst/>
          </a:prstGeom>
          <a:noFill/>
        </p:spPr>
        <p:txBody>
          <a:bodyPr wrap="square" rtlCol="0">
            <a:spAutoFit/>
          </a:bodyPr>
          <a:lstStyle/>
          <a:p>
            <a:pPr algn="ctr"/>
            <a:r>
              <a:rPr lang="en-US" sz="4800" dirty="0">
                <a:solidFill>
                  <a:prstClr val="black"/>
                </a:solidFill>
                <a:latin typeface="Noteworthy Light"/>
                <a:cs typeface="Noteworthy Light"/>
              </a:rPr>
              <a:t>TONE?</a:t>
            </a:r>
            <a:endParaRPr lang="en-US" sz="4800" dirty="0">
              <a:solidFill>
                <a:prstClr val="black"/>
              </a:solidFill>
              <a:latin typeface="Noteworthy Light"/>
              <a:cs typeface="Noteworthy Light"/>
            </a:endParaRPr>
          </a:p>
        </p:txBody>
      </p:sp>
      <p:pic>
        <p:nvPicPr>
          <p:cNvPr id="12" name="Picture 11" descr="Post-it-note-on-white-background1869.jpg"/>
          <p:cNvPicPr>
            <a:picLocks noChangeAspect="1"/>
          </p:cNvPicPr>
          <p:nvPr/>
        </p:nvPicPr>
        <p:blipFill>
          <a:blip r:embed="rId8">
            <a:extLst>
              <a:ext uri="{BEBA8EAE-BF5A-486C-A8C5-ECC9F3942E4B}">
                <a14:imgProps xmlns:a14="http://schemas.microsoft.com/office/drawing/2010/main">
                  <a14:imgLayer r:embed="rId9">
                    <a14:imgEffect>
                      <a14:backgroundRemoval t="9954" b="99306" l="10000" r="90000"/>
                    </a14:imgEffect>
                  </a14:imgLayer>
                </a14:imgProps>
              </a:ext>
              <a:ext uri="{28A0092B-C50C-407E-A947-70E740481C1C}">
                <a14:useLocalDpi xmlns:a14="http://schemas.microsoft.com/office/drawing/2010/main" val="0"/>
              </a:ext>
            </a:extLst>
          </a:blip>
          <a:stretch>
            <a:fillRect/>
          </a:stretch>
        </p:blipFill>
        <p:spPr>
          <a:xfrm rot="527803">
            <a:off x="239661" y="3637336"/>
            <a:ext cx="4673111" cy="3105822"/>
          </a:xfrm>
          <a:prstGeom prst="rect">
            <a:avLst/>
          </a:prstGeom>
        </p:spPr>
      </p:pic>
      <p:sp>
        <p:nvSpPr>
          <p:cNvPr id="13" name="TextBox 12"/>
          <p:cNvSpPr txBox="1"/>
          <p:nvPr/>
        </p:nvSpPr>
        <p:spPr>
          <a:xfrm rot="581239">
            <a:off x="1693537" y="4532390"/>
            <a:ext cx="1713002" cy="1446550"/>
          </a:xfrm>
          <a:prstGeom prst="rect">
            <a:avLst/>
          </a:prstGeom>
          <a:noFill/>
        </p:spPr>
        <p:txBody>
          <a:bodyPr wrap="square" rtlCol="0">
            <a:spAutoFit/>
          </a:bodyPr>
          <a:lstStyle/>
          <a:p>
            <a:pPr algn="ctr"/>
            <a:r>
              <a:rPr lang="en-US" sz="4400" dirty="0">
                <a:solidFill>
                  <a:prstClr val="black"/>
                </a:solidFill>
                <a:latin typeface="Noteworthy Light"/>
                <a:cs typeface="Noteworthy Light"/>
              </a:rPr>
              <a:t>Time?</a:t>
            </a:r>
          </a:p>
          <a:p>
            <a:pPr algn="ctr"/>
            <a:r>
              <a:rPr lang="en-US" sz="4400" dirty="0">
                <a:solidFill>
                  <a:prstClr val="black"/>
                </a:solidFill>
                <a:latin typeface="Noteworthy Light"/>
                <a:cs typeface="Noteworthy Light"/>
              </a:rPr>
              <a:t>Place?</a:t>
            </a:r>
            <a:endParaRPr lang="en-US" sz="4400" dirty="0">
              <a:solidFill>
                <a:prstClr val="black"/>
              </a:solidFill>
              <a:latin typeface="Noteworthy Light"/>
              <a:cs typeface="Noteworthy Light"/>
            </a:endParaRPr>
          </a:p>
        </p:txBody>
      </p:sp>
    </p:spTree>
    <p:extLst>
      <p:ext uri="{BB962C8B-B14F-4D97-AF65-F5344CB8AC3E}">
        <p14:creationId xmlns:p14="http://schemas.microsoft.com/office/powerpoint/2010/main" val="32297366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Scale>
                                      <p:cBhvr>
                                        <p:cTn id="2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
                                        </p:tgtEl>
                                        <p:attrNameLst>
                                          <p:attrName>ppt_x</p:attrName>
                                          <p:attrName>ppt_y</p:attrName>
                                        </p:attrNameLst>
                                      </p:cBhvr>
                                    </p:animMotion>
                                    <p:animEffect transition="in" filter="fade">
                                      <p:cBhvr>
                                        <p:cTn id="27" dur="1000"/>
                                        <p:tgtEl>
                                          <p:spTgt spid="10"/>
                                        </p:tgtEl>
                                      </p:cBhvr>
                                    </p:animEffect>
                                  </p:childTnLst>
                                </p:cTn>
                              </p:par>
                              <p:par>
                                <p:cTn id="28" presetID="5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Scale>
                                      <p:cBhvr>
                                        <p:cTn id="30"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
                                        </p:tgtEl>
                                        <p:attrNameLst>
                                          <p:attrName>ppt_x</p:attrName>
                                          <p:attrName>ppt_y</p:attrName>
                                        </p:attrNameLst>
                                      </p:cBhvr>
                                    </p:animMotion>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900" decel="100000" fill="hold"/>
                                        <p:tgtEl>
                                          <p:spTgt spid="13"/>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786899" y="644431"/>
            <a:ext cx="3570208" cy="1446550"/>
          </a:xfrm>
          <a:prstGeom prst="rect">
            <a:avLst/>
          </a:prstGeom>
          <a:noFill/>
        </p:spPr>
        <p:txBody>
          <a:bodyPr wrap="none" lIns="91440" tIns="45720" rIns="91440" bIns="45720">
            <a:prstTxWarp prst="textWave1">
              <a:avLst/>
            </a:prstTxWarp>
            <a:spAutoFit/>
          </a:bodyPr>
          <a:lstStyle/>
          <a:p>
            <a:pPr algn="ctr"/>
            <a:r>
              <a:rPr lang="en-US" sz="16600" b="1" dirty="0">
                <a:ln w="12700">
                  <a:solidFill>
                    <a:srgbClr val="1F497D">
                      <a:satMod val="155000"/>
                    </a:srgbClr>
                  </a:solidFill>
                  <a:prstDash val="solid"/>
                </a:ln>
                <a:solidFill>
                  <a:srgbClr val="DBDDAD"/>
                </a:solidFill>
                <a:effectLst>
                  <a:outerShdw blurRad="41275" dist="20320" dir="1800000" algn="tl" rotWithShape="0">
                    <a:srgbClr val="000000">
                      <a:alpha val="40000"/>
                    </a:srgbClr>
                  </a:outerShdw>
                </a:effectLst>
                <a:latin typeface="Avenir Light"/>
                <a:cs typeface="Avenir Light"/>
              </a:rPr>
              <a:t>RELAX</a:t>
            </a:r>
            <a:endParaRPr lang="en-US" sz="16600" b="1" dirty="0">
              <a:ln w="12700">
                <a:solidFill>
                  <a:srgbClr val="1F497D">
                    <a:satMod val="155000"/>
                  </a:srgbClr>
                </a:solidFill>
                <a:prstDash val="solid"/>
              </a:ln>
              <a:solidFill>
                <a:srgbClr val="DBDDAD"/>
              </a:solidFill>
              <a:effectLst>
                <a:outerShdw blurRad="41275" dist="20320" dir="1800000" algn="tl" rotWithShape="0">
                  <a:srgbClr val="000000">
                    <a:alpha val="40000"/>
                  </a:srgbClr>
                </a:outerShdw>
              </a:effectLst>
              <a:latin typeface="Avenir Light"/>
              <a:cs typeface="Avenir Light"/>
            </a:endParaRPr>
          </a:p>
        </p:txBody>
      </p:sp>
    </p:spTree>
    <p:extLst>
      <p:ext uri="{BB962C8B-B14F-4D97-AF65-F5344CB8AC3E}">
        <p14:creationId xmlns:p14="http://schemas.microsoft.com/office/powerpoint/2010/main" val="44527154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solidFill>
                  <a:srgbClr val="0000FF"/>
                </a:solidFill>
                <a:effectLst>
                  <a:outerShdw blurRad="50800" dist="39000" dir="5460000" algn="tl">
                    <a:srgbClr val="000000">
                      <a:alpha val="38000"/>
                    </a:srgbClr>
                  </a:outerShdw>
                </a:effectLst>
              </a:rPr>
              <a:t>CARRY OUT YOUR PLAN</a:t>
            </a:r>
            <a:endParaRPr lang="en-US" sz="6000" b="1" dirty="0">
              <a:ln w="11430"/>
              <a:solidFill>
                <a:srgbClr val="0000FF"/>
              </a:soli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199" y="1836320"/>
            <a:ext cx="8415279" cy="4580913"/>
          </a:xfrm>
        </p:spPr>
        <p:txBody>
          <a:bodyPr>
            <a:normAutofit fontScale="77500" lnSpcReduction="20000"/>
          </a:bodyPr>
          <a:lstStyle/>
          <a:p>
            <a:r>
              <a:rPr lang="en-US" b="1" dirty="0" smtClean="0">
                <a:solidFill>
                  <a:srgbClr val="0000FF"/>
                </a:solidFill>
              </a:rPr>
              <a:t>LISTEN</a:t>
            </a:r>
          </a:p>
          <a:p>
            <a:pPr lvl="1"/>
            <a:r>
              <a:rPr lang="en-US" i="1" dirty="0" smtClean="0">
                <a:solidFill>
                  <a:srgbClr val="0000FF"/>
                </a:solidFill>
              </a:rPr>
              <a:t>Answering </a:t>
            </a:r>
            <a:r>
              <a:rPr lang="en-US" i="1" dirty="0">
                <a:solidFill>
                  <a:srgbClr val="0000FF"/>
                </a:solidFill>
              </a:rPr>
              <a:t>before listening is both stupid and </a:t>
            </a:r>
            <a:r>
              <a:rPr lang="en-US" i="1" dirty="0" smtClean="0">
                <a:solidFill>
                  <a:srgbClr val="0000FF"/>
                </a:solidFill>
              </a:rPr>
              <a:t>rude. </a:t>
            </a:r>
            <a:r>
              <a:rPr lang="en-US" dirty="0" smtClean="0">
                <a:solidFill>
                  <a:srgbClr val="0000FF"/>
                </a:solidFill>
              </a:rPr>
              <a:t>(Pro. 18</a:t>
            </a:r>
            <a:r>
              <a:rPr lang="en-US" dirty="0">
                <a:solidFill>
                  <a:srgbClr val="0000FF"/>
                </a:solidFill>
              </a:rPr>
              <a:t>:</a:t>
            </a:r>
            <a:r>
              <a:rPr lang="en-US" dirty="0" smtClean="0">
                <a:solidFill>
                  <a:srgbClr val="0000FF"/>
                </a:solidFill>
              </a:rPr>
              <a:t>13)</a:t>
            </a:r>
          </a:p>
          <a:p>
            <a:r>
              <a:rPr lang="en-US" b="1" dirty="0" smtClean="0">
                <a:solidFill>
                  <a:srgbClr val="0000FF"/>
                </a:solidFill>
              </a:rPr>
              <a:t>SPEAK WISLEY</a:t>
            </a:r>
          </a:p>
          <a:p>
            <a:pPr lvl="1"/>
            <a:r>
              <a:rPr lang="en-US" i="1" dirty="0" smtClean="0">
                <a:solidFill>
                  <a:srgbClr val="0000FF"/>
                </a:solidFill>
              </a:rPr>
              <a:t>Watch the way you talk. Say only what helps, each word a </a:t>
            </a:r>
            <a:r>
              <a:rPr lang="en-US" dirty="0" smtClean="0">
                <a:solidFill>
                  <a:srgbClr val="0000FF"/>
                </a:solidFill>
              </a:rPr>
              <a:t>gift. </a:t>
            </a:r>
            <a:r>
              <a:rPr lang="en-US" dirty="0">
                <a:solidFill>
                  <a:srgbClr val="0000FF"/>
                </a:solidFill>
              </a:rPr>
              <a:t>(</a:t>
            </a:r>
            <a:r>
              <a:rPr lang="en-US" dirty="0" smtClean="0">
                <a:solidFill>
                  <a:srgbClr val="0000FF"/>
                </a:solidFill>
              </a:rPr>
              <a:t>Eph. </a:t>
            </a:r>
            <a:r>
              <a:rPr lang="en-US" dirty="0">
                <a:solidFill>
                  <a:srgbClr val="0000FF"/>
                </a:solidFill>
              </a:rPr>
              <a:t>4:</a:t>
            </a:r>
            <a:r>
              <a:rPr lang="en-US" dirty="0" smtClean="0">
                <a:solidFill>
                  <a:srgbClr val="0000FF"/>
                </a:solidFill>
              </a:rPr>
              <a:t>29).</a:t>
            </a:r>
          </a:p>
          <a:p>
            <a:r>
              <a:rPr lang="en-US" b="1" dirty="0" smtClean="0">
                <a:solidFill>
                  <a:srgbClr val="0000FF"/>
                </a:solidFill>
              </a:rPr>
              <a:t>GET &amp; GIVE FEEDBACK </a:t>
            </a:r>
          </a:p>
          <a:p>
            <a:pPr lvl="1"/>
            <a:r>
              <a:rPr lang="en-US" i="1" dirty="0" smtClean="0">
                <a:solidFill>
                  <a:srgbClr val="0000FF"/>
                </a:solidFill>
              </a:rPr>
              <a:t>A </a:t>
            </a:r>
            <a:r>
              <a:rPr lang="en-US" i="1" dirty="0">
                <a:solidFill>
                  <a:srgbClr val="0000FF"/>
                </a:solidFill>
              </a:rPr>
              <a:t>gentle response defuses anger, but a sharp tongue kindles a temper-</a:t>
            </a:r>
            <a:r>
              <a:rPr lang="en-US" i="1" dirty="0" smtClean="0">
                <a:solidFill>
                  <a:srgbClr val="0000FF"/>
                </a:solidFill>
              </a:rPr>
              <a:t>fire</a:t>
            </a:r>
            <a:r>
              <a:rPr lang="en-US" dirty="0" smtClean="0">
                <a:solidFill>
                  <a:srgbClr val="0000FF"/>
                </a:solidFill>
              </a:rPr>
              <a:t>. </a:t>
            </a:r>
            <a:r>
              <a:rPr lang="en-US" dirty="0">
                <a:solidFill>
                  <a:srgbClr val="0000FF"/>
                </a:solidFill>
              </a:rPr>
              <a:t>(</a:t>
            </a:r>
            <a:r>
              <a:rPr lang="en-US" dirty="0" smtClean="0">
                <a:solidFill>
                  <a:srgbClr val="0000FF"/>
                </a:solidFill>
              </a:rPr>
              <a:t>Pro. </a:t>
            </a:r>
            <a:r>
              <a:rPr lang="en-US" dirty="0">
                <a:solidFill>
                  <a:srgbClr val="0000FF"/>
                </a:solidFill>
              </a:rPr>
              <a:t>15:</a:t>
            </a:r>
            <a:r>
              <a:rPr lang="en-US" dirty="0" smtClean="0">
                <a:solidFill>
                  <a:srgbClr val="0000FF"/>
                </a:solidFill>
              </a:rPr>
              <a:t>1</a:t>
            </a:r>
            <a:r>
              <a:rPr lang="en-US" i="1" dirty="0" smtClean="0">
                <a:solidFill>
                  <a:srgbClr val="0000FF"/>
                </a:solidFill>
              </a:rPr>
              <a:t>)</a:t>
            </a:r>
            <a:endParaRPr lang="en-US" i="1" dirty="0">
              <a:solidFill>
                <a:srgbClr val="0000FF"/>
              </a:solidFill>
            </a:endParaRPr>
          </a:p>
          <a:p>
            <a:r>
              <a:rPr lang="en-US" b="1" dirty="0" smtClean="0">
                <a:solidFill>
                  <a:srgbClr val="0000FF"/>
                </a:solidFill>
              </a:rPr>
              <a:t>MAY TAKE MORE THAN ONE COVERSATION</a:t>
            </a:r>
          </a:p>
          <a:p>
            <a:pPr lvl="1"/>
            <a:r>
              <a:rPr lang="en-US" i="1" dirty="0" smtClean="0">
                <a:solidFill>
                  <a:srgbClr val="0000FF"/>
                </a:solidFill>
              </a:rPr>
              <a:t>God’s </a:t>
            </a:r>
            <a:r>
              <a:rPr lang="en-US" i="1" dirty="0">
                <a:solidFill>
                  <a:srgbClr val="0000FF"/>
                </a:solidFill>
              </a:rPr>
              <a:t>servant must not be argumentative, but a gentle listener and a teacher who keeps cool, working firmly but patiently with those who refuse to obey. You never know how or when God might sober them up with a change of heart and a turning to the </a:t>
            </a:r>
            <a:r>
              <a:rPr lang="en-US" i="1" dirty="0" smtClean="0">
                <a:solidFill>
                  <a:srgbClr val="0000FF"/>
                </a:solidFill>
              </a:rPr>
              <a:t>truth. </a:t>
            </a:r>
            <a:r>
              <a:rPr lang="en-US" dirty="0">
                <a:solidFill>
                  <a:srgbClr val="0000FF"/>
                </a:solidFill>
              </a:rPr>
              <a:t>(2 </a:t>
            </a:r>
            <a:r>
              <a:rPr lang="en-US" dirty="0" smtClean="0">
                <a:solidFill>
                  <a:srgbClr val="0000FF"/>
                </a:solidFill>
              </a:rPr>
              <a:t>Tim. </a:t>
            </a:r>
            <a:r>
              <a:rPr lang="en-US" dirty="0">
                <a:solidFill>
                  <a:srgbClr val="0000FF"/>
                </a:solidFill>
              </a:rPr>
              <a:t>2:24-</a:t>
            </a:r>
            <a:r>
              <a:rPr lang="en-US" dirty="0" smtClean="0">
                <a:solidFill>
                  <a:srgbClr val="0000FF"/>
                </a:solidFill>
              </a:rPr>
              <a:t>25)</a:t>
            </a:r>
            <a:r>
              <a:rPr lang="en-US" dirty="0">
                <a:solidFill>
                  <a:srgbClr val="0000FF"/>
                </a:solidFill>
              </a:rPr>
              <a:t>. </a:t>
            </a:r>
            <a:endParaRPr lang="en-US" dirty="0" smtClean="0">
              <a:solidFill>
                <a:srgbClr val="0000FF"/>
              </a:solidFill>
            </a:endParaRPr>
          </a:p>
        </p:txBody>
      </p:sp>
      <p:sp>
        <p:nvSpPr>
          <p:cNvPr id="4" name="Rounded Rectangle 3"/>
          <p:cNvSpPr/>
          <p:nvPr/>
        </p:nvSpPr>
        <p:spPr>
          <a:xfrm>
            <a:off x="274621" y="274638"/>
            <a:ext cx="8412180" cy="6142595"/>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944007" y="1880172"/>
            <a:ext cx="6814017" cy="4031873"/>
          </a:xfrm>
          <a:prstGeom prst="rect">
            <a:avLst/>
          </a:prstGeom>
          <a:noFill/>
        </p:spPr>
        <p:txBody>
          <a:bodyPr wrap="square" lIns="91440" tIns="45720" rIns="91440" bIns="45720">
            <a:spAutoFit/>
          </a:bodyPr>
          <a:lstStyle/>
          <a:p>
            <a:pPr algn="ctr"/>
            <a:r>
              <a:rPr lang="en-US" sz="44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If he won’t listen, take one or two others along so that the presence of witnesses will keep things honest, and try again.</a:t>
            </a:r>
            <a:endParaRPr lang="en-US" sz="6000" i="1" dirty="0">
              <a:solidFill>
                <a:prstClr val="black"/>
              </a:solidFill>
              <a:latin typeface="Calibri"/>
            </a:endParaRPr>
          </a:p>
          <a:p>
            <a:pPr algn="r"/>
            <a:r>
              <a:rPr lang="en-US" sz="36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Matthew 18:16</a:t>
            </a:r>
            <a:endParaRPr lang="en-US" sz="36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endParaRPr>
          </a:p>
        </p:txBody>
      </p:sp>
      <p:sp>
        <p:nvSpPr>
          <p:cNvPr id="6" name="TextBox 5"/>
          <p:cNvSpPr txBox="1"/>
          <p:nvPr/>
        </p:nvSpPr>
        <p:spPr>
          <a:xfrm>
            <a:off x="944007" y="600638"/>
            <a:ext cx="6814017" cy="1200329"/>
          </a:xfrm>
          <a:prstGeom prst="rect">
            <a:avLst/>
          </a:prstGeom>
          <a:noFill/>
        </p:spPr>
        <p:txBody>
          <a:bodyPr wrap="square" rtlCol="0">
            <a:spAutoFit/>
          </a:bodyPr>
          <a:lstStyle/>
          <a:p>
            <a:pPr algn="ctr"/>
            <a:r>
              <a:rPr lang="en-US" sz="72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MEDIATION</a:t>
            </a:r>
            <a:endParaRPr lang="en-US" sz="72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endParaRPr>
          </a:p>
        </p:txBody>
      </p:sp>
    </p:spTree>
    <p:extLst>
      <p:ext uri="{BB962C8B-B14F-4D97-AF65-F5344CB8AC3E}">
        <p14:creationId xmlns:p14="http://schemas.microsoft.com/office/powerpoint/2010/main" val="1418802509"/>
      </p:ext>
    </p:extLst>
  </p:cSld>
  <p:clrMapOvr>
    <a:masterClrMapping/>
  </p:clrMapOvr>
  <mc:AlternateContent xmlns:mc="http://schemas.openxmlformats.org/markup-compatibility/2006" xmlns:p14="http://schemas.microsoft.com/office/powerpoint/2010/main">
    <mc:Choice Requires="p14">
      <p:transition spd="slow" p14:dur="16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p:cTn id="2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p:cTn id="3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7343" y="5199362"/>
            <a:ext cx="8638553" cy="1384995"/>
          </a:xfrm>
          <a:prstGeom prst="rect">
            <a:avLst/>
          </a:prstGeom>
        </p:spPr>
        <p:txBody>
          <a:bodyPr wrap="square">
            <a:spAutoFit/>
          </a:bodyPr>
          <a:lstStyle/>
          <a:p>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Be gentle with one another, sensitive. Forgive one another as quickly and thoroughly as God in Christ forgave </a:t>
            </a:r>
            <a:r>
              <a:rPr lang="en-US" sz="2800" b="1" i="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you. </a:t>
            </a:r>
            <a:r>
              <a:rPr lang="en-US" sz="28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									Eph. </a:t>
            </a:r>
            <a:r>
              <a:rPr lang="en-US" sz="28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4:</a:t>
            </a:r>
            <a:r>
              <a:rPr lang="en-US" sz="28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rPr>
              <a:t>32</a:t>
            </a:r>
            <a:endParaRPr lang="en-US" sz="2800" b="1" spc="5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Calibri"/>
            </a:endParaRPr>
          </a:p>
        </p:txBody>
      </p:sp>
    </p:spTree>
    <p:extLst>
      <p:ext uri="{BB962C8B-B14F-4D97-AF65-F5344CB8AC3E}">
        <p14:creationId xmlns:p14="http://schemas.microsoft.com/office/powerpoint/2010/main" val="17992401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16556" y="377046"/>
            <a:ext cx="8378240" cy="1107996"/>
          </a:xfrm>
          <a:prstGeom prst="rect">
            <a:avLst/>
          </a:prstGeom>
          <a:noFill/>
        </p:spPr>
        <p:txBody>
          <a:bodyPr wrap="none" lIns="91440" tIns="45720" rIns="91440" bIns="45720">
            <a:spAutoFit/>
          </a:bodyPr>
          <a:lstStyle/>
          <a:p>
            <a:pPr algn="ctr"/>
            <a:r>
              <a:rPr lang="en-US" sz="6600" b="1" dirty="0">
                <a:ln w="1905"/>
                <a:solidFill>
                  <a:srgbClr val="B28B5B"/>
                </a:solidFill>
                <a:effectLst>
                  <a:innerShdw blurRad="69850" dist="43180" dir="5400000">
                    <a:srgbClr val="000000">
                      <a:alpha val="65000"/>
                    </a:srgbClr>
                  </a:innerShdw>
                </a:effectLst>
                <a:latin typeface="Calibri"/>
              </a:rPr>
              <a:t>CONFLICT PREVENTION</a:t>
            </a:r>
            <a:endParaRPr lang="en-US" sz="6600" b="1" dirty="0">
              <a:ln w="1905"/>
              <a:solidFill>
                <a:srgbClr val="B28B5B"/>
              </a:solidFill>
              <a:effectLst>
                <a:innerShdw blurRad="69850" dist="43180" dir="5400000">
                  <a:srgbClr val="000000">
                    <a:alpha val="65000"/>
                  </a:srgbClr>
                </a:innerShdw>
              </a:effectLst>
              <a:latin typeface="Calibri"/>
            </a:endParaRPr>
          </a:p>
        </p:txBody>
      </p:sp>
    </p:spTree>
    <p:extLst>
      <p:ext uri="{BB962C8B-B14F-4D97-AF65-F5344CB8AC3E}">
        <p14:creationId xmlns:p14="http://schemas.microsoft.com/office/powerpoint/2010/main" val="37047448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xmlns:p14="http://schemas.microsoft.com/office/powerpoint/2010/main" spd="slow">
        <p:zoom/>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descr="97808010648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366" y="975832"/>
            <a:ext cx="3041038" cy="457204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137957" y="5767777"/>
            <a:ext cx="4929555" cy="707886"/>
          </a:xfrm>
          <a:prstGeom prst="rect">
            <a:avLst/>
          </a:prstGeom>
        </p:spPr>
        <p:txBody>
          <a:bodyPr wrap="none">
            <a:spAutoFit/>
          </a:bodyPr>
          <a:lstStyle/>
          <a:p>
            <a:r>
              <a:rPr lang="en-US" sz="4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www.peacemaker.org</a:t>
            </a:r>
            <a:endPar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Tree>
    <p:extLst>
      <p:ext uri="{BB962C8B-B14F-4D97-AF65-F5344CB8AC3E}">
        <p14:creationId xmlns:p14="http://schemas.microsoft.com/office/powerpoint/2010/main" val="170205424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wisconsin-aluminum-foundry-pressure-cooker-all-american-921-popup.jpg"/>
          <p:cNvPicPr>
            <a:picLocks noChangeAspect="1"/>
          </p:cNvPicPr>
          <p:nvPr/>
        </p:nvPicPr>
        <p:blipFill>
          <a:blip r:embed="rId3">
            <a:extLst>
              <a:ext uri="{BEBA8EAE-BF5A-486C-A8C5-ECC9F3942E4B}">
                <a14:imgProps xmlns:a14="http://schemas.microsoft.com/office/drawing/2010/main">
                  <a14:imgLayer r:embed="rId4">
                    <a14:imgEffect>
                      <a14:backgroundRemoval t="125" b="99626" l="4988" r="91022"/>
                    </a14:imgEffect>
                  </a14:imgLayer>
                </a14:imgProps>
              </a:ext>
              <a:ext uri="{28A0092B-C50C-407E-A947-70E740481C1C}">
                <a14:useLocalDpi xmlns:a14="http://schemas.microsoft.com/office/drawing/2010/main" val="0"/>
              </a:ext>
            </a:extLst>
          </a:blip>
          <a:stretch>
            <a:fillRect/>
          </a:stretch>
        </p:blipFill>
        <p:spPr>
          <a:xfrm>
            <a:off x="1425222" y="0"/>
            <a:ext cx="6858000" cy="6858000"/>
          </a:xfrm>
          <a:prstGeom prst="rect">
            <a:avLst/>
          </a:prstGeom>
        </p:spPr>
      </p:pic>
      <p:sp>
        <p:nvSpPr>
          <p:cNvPr id="4" name="Rectangle 3"/>
          <p:cNvSpPr/>
          <p:nvPr/>
        </p:nvSpPr>
        <p:spPr>
          <a:xfrm>
            <a:off x="2642935" y="3207224"/>
            <a:ext cx="4225022"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LIVING IN THE</a:t>
            </a:r>
          </a:p>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PRESSURE</a:t>
            </a:r>
          </a:p>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COOKER</a:t>
            </a:r>
          </a:p>
        </p:txBody>
      </p:sp>
    </p:spTree>
    <p:extLst>
      <p:ext uri="{BB962C8B-B14F-4D97-AF65-F5344CB8AC3E}">
        <p14:creationId xmlns:p14="http://schemas.microsoft.com/office/powerpoint/2010/main" val="235258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iver Shortage-resized-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313" y="0"/>
            <a:ext cx="4299687" cy="6858000"/>
          </a:xfrm>
          <a:prstGeom prst="rect">
            <a:avLst/>
          </a:prstGeom>
        </p:spPr>
      </p:pic>
      <p:pic>
        <p:nvPicPr>
          <p:cNvPr id="2" name="Picture 1" descr="no+sign.jp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134170" y="3937001"/>
            <a:ext cx="2149447" cy="2088444"/>
          </a:xfrm>
          <a:prstGeom prst="rect">
            <a:avLst/>
          </a:prstGeom>
        </p:spPr>
      </p:pic>
      <p:sp>
        <p:nvSpPr>
          <p:cNvPr id="3" name="Rectangle 2"/>
          <p:cNvSpPr/>
          <p:nvPr/>
        </p:nvSpPr>
        <p:spPr>
          <a:xfrm>
            <a:off x="936614" y="4491335"/>
            <a:ext cx="2501218"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PASTOR</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pic>
        <p:nvPicPr>
          <p:cNvPr id="4" name="Picture 3" descr="header-mad-doct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059" y="495686"/>
            <a:ext cx="2317773" cy="3047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855034" y="2346447"/>
            <a:ext cx="2136057" cy="395112"/>
          </a:xfrm>
          <a:prstGeom prst="rect">
            <a:avLst/>
          </a:prstGeom>
          <a:solidFill>
            <a:srgbClr val="F2D1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6156645" y="2209282"/>
            <a:ext cx="1707444" cy="584776"/>
          </a:xfrm>
          <a:prstGeom prst="rect">
            <a:avLst/>
          </a:prstGeom>
          <a:noFill/>
        </p:spPr>
        <p:txBody>
          <a:bodyPr wrap="square" rtlCol="0">
            <a:spAutoFit/>
          </a:bodyPr>
          <a:lstStyle/>
          <a:p>
            <a:r>
              <a:rPr lang="en-US" sz="3200" b="1" dirty="0">
                <a:solidFill>
                  <a:prstClr val="black"/>
                </a:solidFill>
                <a:latin typeface="Britannic Bold"/>
                <a:cs typeface="Britannic Bold"/>
              </a:rPr>
              <a:t>DOCTOR</a:t>
            </a:r>
            <a:endParaRPr lang="en-US" sz="3200" b="1" dirty="0">
              <a:solidFill>
                <a:prstClr val="black"/>
              </a:solidFill>
              <a:latin typeface="Britannic Bold"/>
              <a:cs typeface="Britannic Bold"/>
            </a:endParaRPr>
          </a:p>
        </p:txBody>
      </p:sp>
      <p:pic>
        <p:nvPicPr>
          <p:cNvPr id="8" name="Picture 7" descr="doctormistake.jpg"/>
          <p:cNvPicPr>
            <a:picLocks noChangeAspect="1"/>
          </p:cNvPicPr>
          <p:nvPr/>
        </p:nvPicPr>
        <p:blipFill>
          <a:blip r:embed="rId6">
            <a:extLst>
              <a:ext uri="{BEBA8EAE-BF5A-486C-A8C5-ECC9F3942E4B}">
                <a14:imgProps xmlns:a14="http://schemas.microsoft.com/office/drawing/2010/main">
                  <a14:imgLayer r:embed="rId7">
                    <a14:imgEffect>
                      <a14:backgroundRemoval t="6250" b="100000" l="10000" r="90000">
                        <a14:foregroundMark x1="39792" y1="41875" x2="39792" y2="41875"/>
                      </a14:backgroundRemoval>
                    </a14:imgEffect>
                  </a14:imgLayer>
                </a14:imgProps>
              </a:ext>
              <a:ext uri="{28A0092B-C50C-407E-A947-70E740481C1C}">
                <a14:useLocalDpi xmlns:a14="http://schemas.microsoft.com/office/drawing/2010/main" val="0"/>
              </a:ext>
            </a:extLst>
          </a:blip>
          <a:stretch>
            <a:fillRect/>
          </a:stretch>
        </p:blipFill>
        <p:spPr>
          <a:xfrm>
            <a:off x="1768089" y="2798062"/>
            <a:ext cx="6096000" cy="4064000"/>
          </a:xfrm>
          <a:prstGeom prst="rect">
            <a:avLst/>
          </a:prstGeom>
        </p:spPr>
      </p:pic>
    </p:spTree>
    <p:extLst>
      <p:ext uri="{BB962C8B-B14F-4D97-AF65-F5344CB8AC3E}">
        <p14:creationId xmlns:p14="http://schemas.microsoft.com/office/powerpoint/2010/main" val="29694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Mlogo_oneline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8841"/>
            <a:ext cx="9144000" cy="3999286"/>
          </a:xfrm>
          <a:prstGeom prst="rect">
            <a:avLst/>
          </a:prstGeom>
        </p:spPr>
      </p:pic>
      <p:sp>
        <p:nvSpPr>
          <p:cNvPr id="3" name="TextBox 2"/>
          <p:cNvSpPr txBox="1"/>
          <p:nvPr/>
        </p:nvSpPr>
        <p:spPr>
          <a:xfrm>
            <a:off x="3076222" y="5884333"/>
            <a:ext cx="2963333" cy="461665"/>
          </a:xfrm>
          <a:prstGeom prst="rect">
            <a:avLst/>
          </a:prstGeom>
          <a:noFill/>
        </p:spPr>
        <p:txBody>
          <a:bodyPr wrap="square" rtlCol="0">
            <a:spAutoFit/>
          </a:bodyPr>
          <a:lstStyle/>
          <a:p>
            <a:r>
              <a:rPr lang="en-US" sz="2400" dirty="0" err="1">
                <a:solidFill>
                  <a:prstClr val="white"/>
                </a:solidFill>
                <a:latin typeface="Calibri"/>
              </a:rPr>
              <a:t>www.peacemaker.net</a:t>
            </a:r>
            <a:endParaRPr lang="en-US" sz="2400" dirty="0">
              <a:solidFill>
                <a:srgbClr val="FFFFFF"/>
              </a:solidFill>
              <a:latin typeface="Calibri"/>
            </a:endParaRPr>
          </a:p>
        </p:txBody>
      </p:sp>
    </p:spTree>
    <p:extLst>
      <p:ext uri="{BB962C8B-B14F-4D97-AF65-F5344CB8AC3E}">
        <p14:creationId xmlns:p14="http://schemas.microsoft.com/office/powerpoint/2010/main" val="1921532007"/>
      </p:ext>
    </p:extLst>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guing-doctors-istock_000005365506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941" y="2321282"/>
            <a:ext cx="6839059" cy="4551317"/>
          </a:xfrm>
          <a:prstGeom prst="rect">
            <a:avLst/>
          </a:prstGeom>
        </p:spPr>
      </p:pic>
      <p:sp>
        <p:nvSpPr>
          <p:cNvPr id="4" name="Content Placeholder 3"/>
          <p:cNvSpPr>
            <a:spLocks noGrp="1"/>
          </p:cNvSpPr>
          <p:nvPr>
            <p:ph sz="half" idx="1"/>
          </p:nvPr>
        </p:nvSpPr>
        <p:spPr>
          <a:xfrm>
            <a:off x="1718446" y="563256"/>
            <a:ext cx="6965245" cy="2390298"/>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000" b="1" dirty="0" smtClean="0">
                <a:ln>
                  <a:prstDash val="solid"/>
                </a:ln>
                <a:solidFill>
                  <a:srgbClr val="560E17"/>
                </a:solidFill>
                <a:effectLst>
                  <a:outerShdw blurRad="88000" dist="50800" dir="5040000" algn="tl">
                    <a:schemeClr val="accent4">
                      <a:tint val="80000"/>
                      <a:satMod val="250000"/>
                      <a:alpha val="45000"/>
                    </a:schemeClr>
                  </a:outerShdw>
                </a:effectLst>
              </a:rPr>
              <a:t>PERSONAL CONFLICT</a:t>
            </a:r>
          </a:p>
          <a:p>
            <a:r>
              <a:rPr lang="en-US" sz="4000" b="1" dirty="0" smtClean="0">
                <a:ln>
                  <a:prstDash val="solid"/>
                </a:ln>
                <a:solidFill>
                  <a:srgbClr val="560E17"/>
                </a:solidFill>
                <a:effectLst>
                  <a:outerShdw blurRad="88000" dist="50800" dir="5040000" algn="tl">
                    <a:schemeClr val="accent4">
                      <a:tint val="80000"/>
                      <a:satMod val="250000"/>
                      <a:alpha val="45000"/>
                    </a:schemeClr>
                  </a:outerShdw>
                </a:effectLst>
              </a:rPr>
              <a:t>CONFLICT BETWEEN OTHERS</a:t>
            </a:r>
          </a:p>
          <a:p>
            <a:r>
              <a:rPr lang="en-US" sz="4000" b="1" dirty="0" smtClean="0">
                <a:ln>
                  <a:prstDash val="solid"/>
                </a:ln>
                <a:solidFill>
                  <a:srgbClr val="560E17"/>
                </a:solidFill>
                <a:effectLst>
                  <a:outerShdw blurRad="88000" dist="50800" dir="5040000" algn="tl">
                    <a:schemeClr val="accent4">
                      <a:tint val="80000"/>
                      <a:satMod val="250000"/>
                      <a:alpha val="45000"/>
                    </a:schemeClr>
                  </a:outerShdw>
                </a:effectLst>
              </a:rPr>
              <a:t>PREVENTING CONFLICT</a:t>
            </a:r>
            <a:endParaRPr lang="en-US" sz="4000" b="1" dirty="0">
              <a:ln>
                <a:prstDash val="solid"/>
              </a:ln>
              <a:solidFill>
                <a:srgbClr val="560E17"/>
              </a:solidFill>
              <a:effectLst>
                <a:outerShdw blurRad="88000" dist="50800" dir="5040000" algn="tl">
                  <a:schemeClr val="accent4">
                    <a:tint val="80000"/>
                    <a:satMod val="250000"/>
                    <a:alpha val="45000"/>
                  </a:schemeClr>
                </a:outerShdw>
              </a:effectLst>
            </a:endParaRPr>
          </a:p>
        </p:txBody>
      </p:sp>
      <p:sp>
        <p:nvSpPr>
          <p:cNvPr id="8" name="Rectangle 7"/>
          <p:cNvSpPr/>
          <p:nvPr/>
        </p:nvSpPr>
        <p:spPr>
          <a:xfrm>
            <a:off x="407560" y="231841"/>
            <a:ext cx="1015663" cy="6228102"/>
          </a:xfrm>
          <a:prstGeom prst="rect">
            <a:avLst/>
          </a:prstGeom>
          <a:noFill/>
        </p:spPr>
        <p:txBody>
          <a:bodyPr vert="wordArtVert" wrap="none" lIns="91440" tIns="45720" rIns="91440" bIns="45720">
            <a:spAutoFit/>
          </a:bodyPr>
          <a:lstStyle/>
          <a:p>
            <a:pPr algn="ctr"/>
            <a:r>
              <a:rPr lang="en-US" sz="5400" b="1" dirty="0">
                <a:ln w="12700">
                  <a:solidFill>
                    <a:srgbClr val="1F497D">
                      <a:satMod val="155000"/>
                    </a:srgbClr>
                  </a:solidFill>
                  <a:prstDash val="solid"/>
                </a:ln>
                <a:solidFill>
                  <a:srgbClr val="560E17"/>
                </a:solidFill>
                <a:effectLst>
                  <a:outerShdw blurRad="41275" dist="20320" dir="1800000" algn="tl" rotWithShape="0">
                    <a:srgbClr val="000000">
                      <a:alpha val="40000"/>
                    </a:srgbClr>
                  </a:outerShdw>
                </a:effectLst>
                <a:latin typeface="Calibri"/>
              </a:rPr>
              <a:t>DEALING WITH</a:t>
            </a:r>
            <a:endParaRPr lang="en-US" sz="5400" b="1" dirty="0">
              <a:ln w="12700">
                <a:solidFill>
                  <a:srgbClr val="1F497D">
                    <a:satMod val="155000"/>
                  </a:srgbClr>
                </a:solidFill>
                <a:prstDash val="solid"/>
              </a:ln>
              <a:solidFill>
                <a:srgbClr val="560E17"/>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18511321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1015" y="483797"/>
            <a:ext cx="2222298" cy="923330"/>
          </a:xfrm>
          <a:prstGeom prst="rect">
            <a:avLst/>
          </a:prstGeom>
          <a:noFill/>
        </p:spPr>
        <p:txBody>
          <a:bodyPr wrap="square" rtlCol="0">
            <a:spAutoFit/>
          </a:bodyPr>
          <a:lstStyle/>
          <a:p>
            <a:r>
              <a:rPr lang="en-US" i="1" dirty="0">
                <a:solidFill>
                  <a:prstClr val="black"/>
                </a:solidFill>
                <a:latin typeface="Calibri"/>
              </a:rPr>
              <a:t>YOU AREN’T DOING</a:t>
            </a:r>
          </a:p>
          <a:p>
            <a:r>
              <a:rPr lang="en-US" i="1" dirty="0">
                <a:solidFill>
                  <a:prstClr val="black"/>
                </a:solidFill>
                <a:latin typeface="Calibri"/>
              </a:rPr>
              <a:t>YOUR SHARE OF    		THE WORK! </a:t>
            </a:r>
            <a:endParaRPr lang="en-US" i="1" dirty="0">
              <a:solidFill>
                <a:prstClr val="black"/>
              </a:solidFill>
              <a:latin typeface="Calibri"/>
            </a:endParaRPr>
          </a:p>
        </p:txBody>
      </p:sp>
      <p:sp>
        <p:nvSpPr>
          <p:cNvPr id="4" name="TextBox 3"/>
          <p:cNvSpPr txBox="1"/>
          <p:nvPr/>
        </p:nvSpPr>
        <p:spPr>
          <a:xfrm>
            <a:off x="3726107" y="1083961"/>
            <a:ext cx="1821281" cy="646331"/>
          </a:xfrm>
          <a:prstGeom prst="rect">
            <a:avLst/>
          </a:prstGeom>
          <a:noFill/>
        </p:spPr>
        <p:txBody>
          <a:bodyPr wrap="square" rtlCol="0">
            <a:spAutoFit/>
          </a:bodyPr>
          <a:lstStyle/>
          <a:p>
            <a:pPr algn="ctr"/>
            <a:r>
              <a:rPr lang="en-US" i="1" dirty="0">
                <a:solidFill>
                  <a:prstClr val="black"/>
                </a:solidFill>
                <a:latin typeface="Calibri"/>
              </a:rPr>
              <a:t>YOU ARE A WORK-A-HOLIC!</a:t>
            </a:r>
            <a:endParaRPr lang="en-US" i="1" dirty="0">
              <a:solidFill>
                <a:prstClr val="black"/>
              </a:solidFill>
              <a:latin typeface="Calibri"/>
            </a:endParaRPr>
          </a:p>
        </p:txBody>
      </p:sp>
      <p:sp>
        <p:nvSpPr>
          <p:cNvPr id="5" name="TextBox 4"/>
          <p:cNvSpPr txBox="1"/>
          <p:nvPr/>
        </p:nvSpPr>
        <p:spPr>
          <a:xfrm>
            <a:off x="6600054" y="532256"/>
            <a:ext cx="2155461" cy="923330"/>
          </a:xfrm>
          <a:prstGeom prst="rect">
            <a:avLst/>
          </a:prstGeom>
          <a:noFill/>
        </p:spPr>
        <p:txBody>
          <a:bodyPr wrap="square" rtlCol="0">
            <a:spAutoFit/>
          </a:bodyPr>
          <a:lstStyle/>
          <a:p>
            <a:pPr algn="ctr"/>
            <a:r>
              <a:rPr lang="en-US" dirty="0">
                <a:solidFill>
                  <a:prstClr val="black"/>
                </a:solidFill>
                <a:latin typeface="Calibri"/>
              </a:rPr>
              <a:t>IT’S YOUR FAULT HE IS </a:t>
            </a:r>
            <a:r>
              <a:rPr lang="fr-FR" dirty="0">
                <a:solidFill>
                  <a:prstClr val="black"/>
                </a:solidFill>
                <a:latin typeface="Calibri"/>
              </a:rPr>
              <a:t>WORKING SO MUCH!</a:t>
            </a:r>
            <a:endParaRPr lang="en-US" dirty="0">
              <a:solidFill>
                <a:prstClr val="black"/>
              </a:solidFill>
              <a:latin typeface="Calibri"/>
            </a:endParaRPr>
          </a:p>
        </p:txBody>
      </p:sp>
    </p:spTree>
    <p:extLst>
      <p:ext uri="{BB962C8B-B14F-4D97-AF65-F5344CB8AC3E}">
        <p14:creationId xmlns:p14="http://schemas.microsoft.com/office/powerpoint/2010/main" val="1691235729"/>
      </p:ext>
    </p:extLst>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1397" y="397499"/>
            <a:ext cx="8237537" cy="5632312"/>
          </a:xfrm>
          <a:prstGeom prst="rect">
            <a:avLst/>
          </a:prstGeom>
        </p:spPr>
        <p:txBody>
          <a:bodyPr wrap="square">
            <a:spAutoFit/>
          </a:bodyPr>
          <a:lstStyle/>
          <a:p>
            <a:r>
              <a:rPr lang="en-US" sz="3600" i="1" dirty="0">
                <a:solidFill>
                  <a:prstClr val="white"/>
                </a:solidFill>
                <a:latin typeface="Calibri"/>
              </a:rPr>
              <a:t>What causes fights and quarrels among you? Don’t they come </a:t>
            </a:r>
            <a:r>
              <a:rPr lang="en-US" sz="3600" b="1" i="1" dirty="0">
                <a:solidFill>
                  <a:prstClr val="white"/>
                </a:solidFill>
                <a:latin typeface="Calibri"/>
              </a:rPr>
              <a:t>from your desires that battle within you</a:t>
            </a:r>
            <a:r>
              <a:rPr lang="en-US" sz="3600" i="1" dirty="0">
                <a:solidFill>
                  <a:prstClr val="white"/>
                </a:solidFill>
                <a:latin typeface="Calibri"/>
              </a:rPr>
              <a:t>? You want something but don’t get it. You kill and covet, but you cannot have what you want. You quarrel and fight. You do not have, because you do not ask God. When you ask, you do not receive, because you ask with wrong motives, that you may spend what you get on your pleasures.</a:t>
            </a:r>
          </a:p>
        </p:txBody>
      </p:sp>
      <p:sp>
        <p:nvSpPr>
          <p:cNvPr id="3" name="Rectangle 2"/>
          <p:cNvSpPr/>
          <p:nvPr/>
        </p:nvSpPr>
        <p:spPr>
          <a:xfrm>
            <a:off x="5921091" y="6029811"/>
            <a:ext cx="2156760" cy="584776"/>
          </a:xfrm>
          <a:prstGeom prst="rect">
            <a:avLst/>
          </a:prstGeom>
        </p:spPr>
        <p:txBody>
          <a:bodyPr wrap="none">
            <a:spAutoFit/>
          </a:bodyPr>
          <a:lstStyle/>
          <a:p>
            <a:r>
              <a:rPr lang="en-US" sz="3200" dirty="0">
                <a:solidFill>
                  <a:srgbClr val="FFFFFF"/>
                </a:solidFill>
                <a:latin typeface="Calibri"/>
              </a:rPr>
              <a:t>James 4:1-3 </a:t>
            </a:r>
          </a:p>
        </p:txBody>
      </p:sp>
    </p:spTree>
    <p:extLst>
      <p:ext uri="{BB962C8B-B14F-4D97-AF65-F5344CB8AC3E}">
        <p14:creationId xmlns:p14="http://schemas.microsoft.com/office/powerpoint/2010/main" val="38483479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tthew_5-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5808757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5099</Words>
  <Application>Microsoft Macintosh PowerPoint</Application>
  <PresentationFormat>On-screen Show (4:3)</PresentationFormat>
  <Paragraphs>214</Paragraphs>
  <Slides>27</Slides>
  <Notes>25</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JUDGE NOT</vt:lpstr>
      <vt:lpstr>CONTEMPT</vt:lpstr>
      <vt:lpstr>PowerPoint Presentation</vt:lpstr>
      <vt:lpstr>PowerPoint Presentation</vt:lpstr>
      <vt:lpstr>PowerPoint Presentation</vt:lpstr>
      <vt:lpstr>PowerPoint Presentation</vt:lpstr>
      <vt:lpstr>PowerPoint Presentation</vt:lpstr>
      <vt:lpstr>PowerPoint Presentation</vt:lpstr>
      <vt:lpstr>PREPARATION IS ESSENTIAL</vt:lpstr>
      <vt:lpstr>PowerPoint Presentation</vt:lpstr>
      <vt:lpstr>PowerPoint Presentation</vt:lpstr>
      <vt:lpstr>CARRY OUT YOUR PLAN</vt:lpstr>
      <vt:lpstr>PowerPoint Presentation</vt:lpstr>
      <vt:lpstr>PowerPoint Presentation</vt:lpstr>
      <vt:lpstr>PowerPoint Presentation</vt:lpstr>
    </vt:vector>
  </TitlesOfParts>
  <Company>CMDA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Stevens</dc:creator>
  <cp:lastModifiedBy>David Stevens</cp:lastModifiedBy>
  <cp:revision>1</cp:revision>
  <dcterms:created xsi:type="dcterms:W3CDTF">2016-06-06T20:21:18Z</dcterms:created>
  <dcterms:modified xsi:type="dcterms:W3CDTF">2016-06-06T20:22:24Z</dcterms:modified>
</cp:coreProperties>
</file>