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259" r:id="rId3"/>
    <p:sldId id="305" r:id="rId4"/>
    <p:sldId id="266" r:id="rId5"/>
    <p:sldId id="267" r:id="rId6"/>
    <p:sldId id="269" r:id="rId7"/>
    <p:sldId id="264" r:id="rId8"/>
    <p:sldId id="265" r:id="rId9"/>
    <p:sldId id="307" r:id="rId10"/>
    <p:sldId id="308" r:id="rId11"/>
    <p:sldId id="270" r:id="rId12"/>
    <p:sldId id="324" r:id="rId13"/>
    <p:sldId id="321" r:id="rId14"/>
    <p:sldId id="262" r:id="rId15"/>
    <p:sldId id="272" r:id="rId16"/>
    <p:sldId id="274" r:id="rId17"/>
    <p:sldId id="296" r:id="rId18"/>
    <p:sldId id="273" r:id="rId19"/>
    <p:sldId id="329" r:id="rId20"/>
    <p:sldId id="331" r:id="rId21"/>
    <p:sldId id="313" r:id="rId22"/>
    <p:sldId id="275" r:id="rId23"/>
    <p:sldId id="276" r:id="rId24"/>
    <p:sldId id="278" r:id="rId25"/>
    <p:sldId id="286" r:id="rId26"/>
    <p:sldId id="332" r:id="rId27"/>
    <p:sldId id="280" r:id="rId28"/>
    <p:sldId id="282" r:id="rId29"/>
    <p:sldId id="281" r:id="rId30"/>
    <p:sldId id="284" r:id="rId31"/>
    <p:sldId id="288" r:id="rId32"/>
    <p:sldId id="315" r:id="rId33"/>
    <p:sldId id="289" r:id="rId34"/>
    <p:sldId id="291" r:id="rId35"/>
    <p:sldId id="317" r:id="rId36"/>
    <p:sldId id="318" r:id="rId37"/>
    <p:sldId id="306" r:id="rId38"/>
    <p:sldId id="31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110"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C2C66F-EDB2-4473-A7DF-66DF4A460D29}" type="datetimeFigureOut">
              <a:rPr lang="en-US" smtClean="0"/>
              <a:t>11/13/2013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541D25-0EAC-4797-BD63-949D69CF8FA6}" type="slidenum">
              <a:rPr lang="en-US" smtClean="0"/>
              <a:t>‹#›</a:t>
            </a:fld>
            <a:endParaRPr lang="en-US"/>
          </a:p>
        </p:txBody>
      </p:sp>
    </p:spTree>
    <p:extLst>
      <p:ext uri="{BB962C8B-B14F-4D97-AF65-F5344CB8AC3E}">
        <p14:creationId xmlns:p14="http://schemas.microsoft.com/office/powerpoint/2010/main" val="4246482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Development in Practice</a:t>
            </a:r>
          </a:p>
          <a:p>
            <a:r>
              <a:rPr lang="en-US" sz="1200" b="0" i="0" u="none" strike="noStrike" kern="1200" baseline="0" dirty="0" smtClean="0">
                <a:solidFill>
                  <a:schemeClr val="tx1"/>
                </a:solidFill>
                <a:latin typeface="+mn-lt"/>
                <a:ea typeface="+mn-ea"/>
                <a:cs typeface="+mn-cs"/>
              </a:rPr>
              <a:t>Publication details, including instructions for authors and</a:t>
            </a:r>
          </a:p>
          <a:p>
            <a:r>
              <a:rPr lang="en-US" sz="1200" b="0" i="0" u="none" strike="noStrike" kern="1200" baseline="0" dirty="0" smtClean="0">
                <a:solidFill>
                  <a:schemeClr val="tx1"/>
                </a:solidFill>
                <a:latin typeface="+mn-lt"/>
                <a:ea typeface="+mn-ea"/>
                <a:cs typeface="+mn-cs"/>
              </a:rPr>
              <a:t>subscription information:</a:t>
            </a:r>
          </a:p>
          <a:p>
            <a:r>
              <a:rPr lang="en-US" sz="1200" b="0" i="0" u="none" strike="noStrike" kern="1200" baseline="0" dirty="0" smtClean="0">
                <a:solidFill>
                  <a:schemeClr val="tx1"/>
                </a:solidFill>
                <a:latin typeface="+mn-lt"/>
                <a:ea typeface="+mn-ea"/>
                <a:cs typeface="+mn-cs"/>
              </a:rPr>
              <a:t>http://www.tandfonline.com/loi/cdip20</a:t>
            </a:r>
          </a:p>
          <a:p>
            <a:r>
              <a:rPr lang="en-US" sz="1200" b="1" i="0" u="none" strike="noStrike" kern="1200" baseline="0" dirty="0" smtClean="0">
                <a:solidFill>
                  <a:schemeClr val="tx1"/>
                </a:solidFill>
                <a:latin typeface="+mn-lt"/>
                <a:ea typeface="+mn-ea"/>
                <a:cs typeface="+mn-cs"/>
              </a:rPr>
              <a:t>Defining empowerment: perspectives</a:t>
            </a:r>
          </a:p>
          <a:p>
            <a:r>
              <a:rPr lang="en-US" sz="1200" b="1" i="0" u="none" strike="noStrike" kern="1200" baseline="0" dirty="0" smtClean="0">
                <a:solidFill>
                  <a:schemeClr val="tx1"/>
                </a:solidFill>
                <a:latin typeface="+mn-lt"/>
                <a:ea typeface="+mn-ea"/>
                <a:cs typeface="+mn-cs"/>
              </a:rPr>
              <a:t>from international development</a:t>
            </a:r>
          </a:p>
          <a:p>
            <a:r>
              <a:rPr lang="en-US" sz="1200" b="1" i="0" u="none" strike="noStrike" kern="1200" baseline="0" dirty="0" err="1" smtClean="0">
                <a:solidFill>
                  <a:schemeClr val="tx1"/>
                </a:solidFill>
                <a:latin typeface="+mn-lt"/>
                <a:ea typeface="+mn-ea"/>
                <a:cs typeface="+mn-cs"/>
              </a:rPr>
              <a:t>organisations</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Monique </a:t>
            </a:r>
            <a:r>
              <a:rPr lang="en-US" sz="1200" b="0" i="0" u="none" strike="noStrike" kern="1200" baseline="0" dirty="0" err="1" smtClean="0">
                <a:solidFill>
                  <a:schemeClr val="tx1"/>
                </a:solidFill>
                <a:latin typeface="+mn-lt"/>
                <a:ea typeface="+mn-ea"/>
                <a:cs typeface="+mn-cs"/>
              </a:rPr>
              <a:t>Hennink</a:t>
            </a:r>
            <a:r>
              <a:rPr lang="en-US" sz="1200" b="0" i="0" u="none" strike="noStrike" kern="1200" baseline="0" dirty="0" smtClean="0">
                <a:solidFill>
                  <a:schemeClr val="tx1"/>
                </a:solidFill>
                <a:latin typeface="+mn-lt"/>
                <a:ea typeface="+mn-ea"/>
                <a:cs typeface="+mn-cs"/>
              </a:rPr>
              <a:t>, Ndunge </a:t>
            </a:r>
            <a:r>
              <a:rPr lang="en-US" sz="1200" b="0" i="0" u="none" strike="noStrike" kern="1200" baseline="0" dirty="0" err="1" smtClean="0">
                <a:solidFill>
                  <a:schemeClr val="tx1"/>
                </a:solidFill>
                <a:latin typeface="+mn-lt"/>
                <a:ea typeface="+mn-ea"/>
                <a:cs typeface="+mn-cs"/>
              </a:rPr>
              <a:t>Kiiti</a:t>
            </a:r>
            <a:r>
              <a:rPr lang="en-US" sz="1200" b="0" i="0" u="none" strike="noStrike" kern="1200" baseline="0" dirty="0" smtClean="0">
                <a:solidFill>
                  <a:schemeClr val="tx1"/>
                </a:solidFill>
                <a:latin typeface="+mn-lt"/>
                <a:ea typeface="+mn-ea"/>
                <a:cs typeface="+mn-cs"/>
              </a:rPr>
              <a:t>, Mara </a:t>
            </a:r>
            <a:r>
              <a:rPr lang="en-US" sz="1200" b="0" i="0" u="none" strike="noStrike" kern="1200" baseline="0" dirty="0" err="1" smtClean="0">
                <a:solidFill>
                  <a:schemeClr val="tx1"/>
                </a:solidFill>
                <a:latin typeface="+mn-lt"/>
                <a:ea typeface="+mn-ea"/>
                <a:cs typeface="+mn-cs"/>
              </a:rPr>
              <a:t>Pillinger</a:t>
            </a:r>
            <a:r>
              <a:rPr lang="en-US" sz="1200" b="0" i="0" u="none" strike="noStrike" kern="1200" baseline="0" dirty="0" smtClean="0">
                <a:solidFill>
                  <a:schemeClr val="tx1"/>
                </a:solidFill>
                <a:latin typeface="+mn-lt"/>
                <a:ea typeface="+mn-ea"/>
                <a:cs typeface="+mn-cs"/>
              </a:rPr>
              <a:t> &amp; Ravi </a:t>
            </a:r>
            <a:r>
              <a:rPr lang="en-US" sz="1200" b="0" i="0" u="none" strike="noStrike" kern="1200" baseline="0" dirty="0" err="1" smtClean="0">
                <a:solidFill>
                  <a:schemeClr val="tx1"/>
                </a:solidFill>
                <a:latin typeface="+mn-lt"/>
                <a:ea typeface="+mn-ea"/>
                <a:cs typeface="+mn-cs"/>
              </a:rPr>
              <a:t>Jayakaran</a:t>
            </a:r>
            <a:endParaRPr lang="en-US" sz="1200" b="0" i="0" u="none" strike="noStrike" kern="1200" baseline="0" dirty="0" smtClean="0">
              <a:solidFill>
                <a:schemeClr val="tx1"/>
              </a:solidFill>
              <a:latin typeface="+mn-lt"/>
              <a:ea typeface="+mn-ea"/>
              <a:cs typeface="+mn-cs"/>
            </a:endParaRPr>
          </a:p>
          <a:p>
            <a:r>
              <a:rPr lang="fr-FR" sz="1200" b="0" i="0" u="none" strike="noStrike" kern="1200" baseline="0" dirty="0" err="1" smtClean="0">
                <a:solidFill>
                  <a:schemeClr val="tx1"/>
                </a:solidFill>
                <a:latin typeface="+mn-lt"/>
                <a:ea typeface="+mn-ea"/>
                <a:cs typeface="+mn-cs"/>
              </a:rPr>
              <a:t>Available</a:t>
            </a:r>
            <a:r>
              <a:rPr lang="fr-FR" sz="1200" b="0" i="0" u="none" strike="noStrike" kern="1200" baseline="0" dirty="0" smtClean="0">
                <a:solidFill>
                  <a:schemeClr val="tx1"/>
                </a:solidFill>
                <a:latin typeface="+mn-lt"/>
                <a:ea typeface="+mn-ea"/>
                <a:cs typeface="+mn-cs"/>
              </a:rPr>
              <a:t> online: 28 Mar 2012</a:t>
            </a:r>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5</a:t>
            </a:fld>
            <a:endParaRPr lang="en-US"/>
          </a:p>
        </p:txBody>
      </p:sp>
    </p:spTree>
    <p:extLst>
      <p:ext uri="{BB962C8B-B14F-4D97-AF65-F5344CB8AC3E}">
        <p14:creationId xmlns:p14="http://schemas.microsoft.com/office/powerpoint/2010/main" val="3103201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a:t>
            </a:r>
            <a:r>
              <a:rPr lang="en-US" baseline="0" dirty="0" smtClean="0"/>
              <a:t> – Agency is foundational – empowerment is expanding / increasing agency</a:t>
            </a:r>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16</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a:t>
            </a:r>
            <a:r>
              <a:rPr lang="en-US" baseline="0" dirty="0" smtClean="0"/>
              <a:t> – Agency is foundational – empowerment is expanding / increasing agency</a:t>
            </a:r>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17</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18</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self-reliance not </a:t>
            </a:r>
            <a:r>
              <a:rPr lang="en-US" b="1" smtClean="0"/>
              <a:t>required – rare.</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19</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self-reliance not </a:t>
            </a:r>
            <a:r>
              <a:rPr lang="en-US" b="1" smtClean="0"/>
              <a:t>required – rare.</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20</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21</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a:t>
            </a:r>
            <a:r>
              <a:rPr lang="en-US" b="1" baseline="0" dirty="0" smtClean="0"/>
              <a:t> – SUBSIDIZING tuition for </a:t>
            </a:r>
            <a:r>
              <a:rPr lang="en-US" b="1" baseline="0" dirty="0" err="1" smtClean="0"/>
              <a:t>Chilimarca</a:t>
            </a:r>
            <a:r>
              <a:rPr lang="en-US" b="1" baseline="0" dirty="0" smtClean="0"/>
              <a:t>     &amp;   Visiting docs who unintentionally undercut livelihood &amp; sustainable care of local HCP.</a:t>
            </a:r>
          </a:p>
        </p:txBody>
      </p:sp>
      <p:sp>
        <p:nvSpPr>
          <p:cNvPr id="4" name="Slide Number Placeholder 3"/>
          <p:cNvSpPr>
            <a:spLocks noGrp="1"/>
          </p:cNvSpPr>
          <p:nvPr>
            <p:ph type="sldNum" sz="quarter" idx="10"/>
          </p:nvPr>
        </p:nvSpPr>
        <p:spPr/>
        <p:txBody>
          <a:bodyPr/>
          <a:lstStyle/>
          <a:p>
            <a:fld id="{E1541D25-0EAC-4797-BD63-949D69CF8FA6}" type="slidenum">
              <a:rPr lang="en-US" smtClean="0"/>
              <a:t>22</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23</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Freire</a:t>
            </a:r>
            <a:r>
              <a:rPr lang="en-US" b="1" baseline="0" dirty="0" smtClean="0"/>
              <a:t> – </a:t>
            </a:r>
            <a:r>
              <a:rPr lang="en-US" b="0" baseline="0" dirty="0" smtClean="0"/>
              <a:t>People begin to get involved when they have hope that their actions will make a difference</a:t>
            </a:r>
          </a:p>
          <a:p>
            <a:r>
              <a:rPr lang="en-US" b="1" dirty="0" smtClean="0"/>
              <a:t>Example – Breast</a:t>
            </a:r>
            <a:r>
              <a:rPr lang="en-US" b="1" baseline="0" dirty="0" smtClean="0"/>
              <a:t> feeding &amp; confidence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lacked self-worth, thinking that their breast milk was not good enough or bad for the baby. We were then able to address the issue and plan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priorities around these beliefs/inaccuracies, instilling in the mothers the confidence to take control of their feeding practices and envision healthy futures for their babies. We improved the mothers’ capacity to believe in themselves and thus act on these new beliefs.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Communities that are skeptical about their potential may endure, accommodate, or pretend, but they will not develop.”  JALC – 33</a:t>
            </a:r>
          </a:p>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24</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25</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6</a:t>
            </a:fld>
            <a:endParaRPr lang="en-US"/>
          </a:p>
        </p:txBody>
      </p:sp>
    </p:spTree>
    <p:extLst>
      <p:ext uri="{BB962C8B-B14F-4D97-AF65-F5344CB8AC3E}">
        <p14:creationId xmlns:p14="http://schemas.microsoft.com/office/powerpoint/2010/main" val="31032015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Freire</a:t>
            </a:r>
            <a:r>
              <a:rPr lang="en-US" b="1" baseline="0" dirty="0" smtClean="0"/>
              <a:t> – </a:t>
            </a:r>
            <a:r>
              <a:rPr lang="en-US" b="0" baseline="0" dirty="0" smtClean="0"/>
              <a:t>People begin to get involved when they have hope that their actions will make a difference</a:t>
            </a:r>
          </a:p>
          <a:p>
            <a:r>
              <a:rPr lang="en-US" b="1" dirty="0" smtClean="0"/>
              <a:t>Example – Breast</a:t>
            </a:r>
            <a:r>
              <a:rPr lang="en-US" b="1" baseline="0" dirty="0" smtClean="0"/>
              <a:t> feeding &amp; confidence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lacked self-worth, thinking that their breast milk was not good enough or bad for the baby. We were then able to address the issue and plan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priorities around these beliefs/inaccuracies, instilling in the mothers the confidence to take control of their feeding practices and envision healthy futures for their babies. We improved the mothers’ capacity to believe in themselves and thus act on these new beliefs.</a:t>
            </a:r>
            <a:br>
              <a:rPr lang="en-US" sz="1200"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Communities that are skeptical about their potential may endure, accommodate, or pretend, but they will not develop.”  JALC – 33</a:t>
            </a:r>
          </a:p>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26</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ltLang="en-US" sz="1200" dirty="0" smtClean="0"/>
              <a:t>In each community a social construct has evolved, providing order, change processes, cohesiveness, predictability.</a:t>
            </a:r>
          </a:p>
          <a:p>
            <a:pPr marL="0" indent="0">
              <a:buNone/>
            </a:pPr>
            <a:r>
              <a:rPr lang="en-US" sz="1200" dirty="0" smtClean="0"/>
              <a:t>Interventions that fail to recognize and respect the local reality may  encourage local people to be passive recipients of charity rather than owners of their future.</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27</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Example – Breast</a:t>
            </a:r>
            <a:r>
              <a:rPr lang="en-US" b="1" baseline="0" dirty="0" smtClean="0"/>
              <a:t> feeding &amp; confidence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Women lacked self-worth, thinking that their breast milk was not good enough or bad for the baby. We were then able to address the issue and plan </a:t>
            </a:r>
            <a:r>
              <a:rPr lang="en-US" sz="1200" kern="1200" dirty="0" err="1" smtClean="0">
                <a:solidFill>
                  <a:schemeClr val="tx1"/>
                </a:solidFill>
                <a:effectLst/>
                <a:latin typeface="+mn-lt"/>
                <a:ea typeface="+mn-ea"/>
                <a:cs typeface="+mn-cs"/>
              </a:rPr>
              <a:t>programme</a:t>
            </a:r>
            <a:r>
              <a:rPr lang="en-US" sz="1200" kern="1200" dirty="0" smtClean="0">
                <a:solidFill>
                  <a:schemeClr val="tx1"/>
                </a:solidFill>
                <a:effectLst/>
                <a:latin typeface="+mn-lt"/>
                <a:ea typeface="+mn-ea"/>
                <a:cs typeface="+mn-cs"/>
              </a:rPr>
              <a:t> priorities around these beliefs/inaccuracies, instilling in the mothers the confidence to take control of their feeding practices and envision healthy futures for their babies. </a:t>
            </a:r>
            <a:r>
              <a:rPr lang="en-US" sz="1200" kern="1200" smtClean="0">
                <a:solidFill>
                  <a:schemeClr val="tx1"/>
                </a:solidFill>
                <a:effectLst/>
                <a:latin typeface="+mn-lt"/>
                <a:ea typeface="+mn-ea"/>
                <a:cs typeface="+mn-cs"/>
              </a:rPr>
              <a:t>We improved the mothers’ capacity to believe in themselves and thus act on these new beliefs.</a:t>
            </a:r>
          </a:p>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28</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29</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30</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31</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32</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Total self-reliance not required – rare.</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33</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Evidence-based</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34</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Last one has 257 bibliography entries</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35</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USA 5.9 deaths per 1000 live births – compare</a:t>
            </a:r>
            <a:r>
              <a:rPr lang="en-US" baseline="0" dirty="0" smtClean="0"/>
              <a:t> to 2.59  in Singapore &amp; 1.8 in Monaco – 50 </a:t>
            </a:r>
            <a:r>
              <a:rPr lang="en-US" baseline="0" smtClean="0"/>
              <a:t>countries better than US</a:t>
            </a:r>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8</a:t>
            </a:fld>
            <a:endParaRPr lang="en-US"/>
          </a:p>
        </p:txBody>
      </p:sp>
    </p:spTree>
    <p:extLst>
      <p:ext uri="{BB962C8B-B14F-4D97-AF65-F5344CB8AC3E}">
        <p14:creationId xmlns:p14="http://schemas.microsoft.com/office/powerpoint/2010/main" val="24716295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Last one has 257 bibliography entries</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36</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37</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38</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9</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10</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11</a:t>
            </a:fld>
            <a:endParaRPr lang="en-US"/>
          </a:p>
        </p:txBody>
      </p:sp>
    </p:spTree>
    <p:extLst>
      <p:ext uri="{BB962C8B-B14F-4D97-AF65-F5344CB8AC3E}">
        <p14:creationId xmlns:p14="http://schemas.microsoft.com/office/powerpoint/2010/main" val="2471629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Example</a:t>
            </a:r>
            <a:r>
              <a:rPr lang="en-US" b="1" baseline="0" smtClean="0"/>
              <a:t> - SUBSIDIZING</a:t>
            </a:r>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12</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1541D25-0EAC-4797-BD63-949D69CF8FA6}" type="slidenum">
              <a:rPr lang="en-US" smtClean="0"/>
              <a:t>13</a:t>
            </a:fld>
            <a:endParaRPr lang="en-US"/>
          </a:p>
        </p:txBody>
      </p:sp>
    </p:spTree>
    <p:extLst>
      <p:ext uri="{BB962C8B-B14F-4D97-AF65-F5344CB8AC3E}">
        <p14:creationId xmlns:p14="http://schemas.microsoft.com/office/powerpoint/2010/main" val="3141078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Academics</a:t>
            </a:r>
            <a:r>
              <a:rPr lang="en-US" baseline="0" dirty="0" smtClean="0"/>
              <a:t> – Agency is foundational – empowerment is expanding / increasing agency</a:t>
            </a:r>
            <a:endParaRPr lang="en-US" dirty="0"/>
          </a:p>
        </p:txBody>
      </p:sp>
      <p:sp>
        <p:nvSpPr>
          <p:cNvPr id="4" name="Slide Number Placeholder 3"/>
          <p:cNvSpPr>
            <a:spLocks noGrp="1"/>
          </p:cNvSpPr>
          <p:nvPr>
            <p:ph type="sldNum" sz="quarter" idx="10"/>
          </p:nvPr>
        </p:nvSpPr>
        <p:spPr/>
        <p:txBody>
          <a:bodyPr/>
          <a:lstStyle/>
          <a:p>
            <a:fld id="{E1541D25-0EAC-4797-BD63-949D69CF8FA6}" type="slidenum">
              <a:rPr lang="en-US" smtClean="0"/>
              <a:t>15</a:t>
            </a:fld>
            <a:endParaRPr lang="en-US"/>
          </a:p>
        </p:txBody>
      </p:sp>
    </p:spTree>
    <p:extLst>
      <p:ext uri="{BB962C8B-B14F-4D97-AF65-F5344CB8AC3E}">
        <p14:creationId xmlns:p14="http://schemas.microsoft.com/office/powerpoint/2010/main" val="3141078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7723A8-E841-431B-BC26-79F09933B74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3178036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23A8-E841-431B-BC26-79F09933B74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1794559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23A8-E841-431B-BC26-79F09933B74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394721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7723A8-E841-431B-BC26-79F09933B74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6765363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7723A8-E841-431B-BC26-79F09933B74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36898401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7723A8-E841-431B-BC26-79F09933B74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1016474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7723A8-E841-431B-BC26-79F09933B74E}"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1799049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7723A8-E841-431B-BC26-79F09933B74E}"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2751438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7723A8-E841-431B-BC26-79F09933B74E}"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17912107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723A8-E841-431B-BC26-79F09933B74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218644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7723A8-E841-431B-BC26-79F09933B74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379FD7-9F65-4E62-96B0-EEE7D1DAA015}" type="slidenum">
              <a:rPr lang="en-US" smtClean="0"/>
              <a:t>‹#›</a:t>
            </a:fld>
            <a:endParaRPr lang="en-US"/>
          </a:p>
        </p:txBody>
      </p:sp>
    </p:spTree>
    <p:extLst>
      <p:ext uri="{BB962C8B-B14F-4D97-AF65-F5344CB8AC3E}">
        <p14:creationId xmlns:p14="http://schemas.microsoft.com/office/powerpoint/2010/main" val="4788914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7723A8-E841-431B-BC26-79F09933B74E}" type="datetimeFigureOut">
              <a:rPr lang="en-US" smtClean="0"/>
              <a:t>11/13/2013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379FD7-9F65-4E62-96B0-EEE7D1DAA015}" type="slidenum">
              <a:rPr lang="en-US" smtClean="0"/>
              <a:t>‹#›</a:t>
            </a:fld>
            <a:endParaRPr lang="en-US"/>
          </a:p>
        </p:txBody>
      </p:sp>
    </p:spTree>
    <p:extLst>
      <p:ext uri="{BB962C8B-B14F-4D97-AF65-F5344CB8AC3E}">
        <p14:creationId xmlns:p14="http://schemas.microsoft.com/office/powerpoint/2010/main" val="1598116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www.euro.who.int/__data/assets/pdf_file/0010/74656/E88086.pdf"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hyperlink" Target="http://www.map.org/" TargetMode="External"/><Relationship Id="rId4" Type="http://schemas.openxmlformats.org/officeDocument/2006/relationships/hyperlink" Target="http://www.chenetwork.org/"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normAutofit fontScale="90000"/>
          </a:bodyPr>
          <a:lstStyle/>
          <a:p>
            <a:r>
              <a:rPr lang="en-US" sz="5400" b="1" dirty="0" smtClean="0">
                <a:solidFill>
                  <a:schemeClr val="bg1"/>
                </a:solidFill>
              </a:rPr>
              <a:t/>
            </a:r>
            <a:br>
              <a:rPr lang="en-US" sz="5400" b="1" dirty="0" smtClean="0">
                <a:solidFill>
                  <a:schemeClr val="bg1"/>
                </a:solidFill>
              </a:rPr>
            </a:br>
            <a:r>
              <a:rPr lang="en-US" sz="5400" b="1" dirty="0">
                <a:solidFill>
                  <a:schemeClr val="bg1"/>
                </a:solidFill>
              </a:rPr>
              <a:t/>
            </a:r>
            <a:br>
              <a:rPr lang="en-US" sz="5400" b="1" dirty="0">
                <a:solidFill>
                  <a:schemeClr val="bg1"/>
                </a:solidFill>
              </a:rPr>
            </a:br>
            <a:r>
              <a:rPr lang="en-US" sz="5400" b="1" dirty="0" smtClean="0">
                <a:solidFill>
                  <a:schemeClr val="bg1"/>
                </a:solidFill>
              </a:rPr>
              <a:t>Diarrhea </a:t>
            </a:r>
            <a:r>
              <a:rPr lang="en-US" sz="5400" b="1" dirty="0">
                <a:solidFill>
                  <a:schemeClr val="bg1"/>
                </a:solidFill>
              </a:rPr>
              <a:t>or Baptism?</a:t>
            </a:r>
            <a:r>
              <a:rPr lang="en-US" b="1" dirty="0">
                <a:solidFill>
                  <a:schemeClr val="bg1"/>
                </a:solidFill>
              </a:rPr>
              <a:t>  </a:t>
            </a:r>
            <a:endParaRPr lang="en-US" dirty="0">
              <a:solidFill>
                <a:schemeClr val="bg1"/>
              </a:solidFill>
            </a:endParaRPr>
          </a:p>
        </p:txBody>
      </p:sp>
      <p:sp>
        <p:nvSpPr>
          <p:cNvPr id="3" name="Subtitle 2"/>
          <p:cNvSpPr>
            <a:spLocks noGrp="1"/>
          </p:cNvSpPr>
          <p:nvPr>
            <p:ph type="subTitle" idx="1"/>
          </p:nvPr>
        </p:nvSpPr>
        <p:spPr>
          <a:xfrm>
            <a:off x="609600" y="2590800"/>
            <a:ext cx="7772400" cy="2121932"/>
          </a:xfrm>
        </p:spPr>
        <p:txBody>
          <a:bodyPr>
            <a:normAutofit fontScale="32500" lnSpcReduction="20000"/>
          </a:bodyPr>
          <a:lstStyle/>
          <a:p>
            <a:r>
              <a:rPr lang="en-US" sz="12300" b="1" dirty="0" smtClean="0">
                <a:solidFill>
                  <a:schemeClr val="tx1"/>
                </a:solidFill>
              </a:rPr>
              <a:t>EMPOWERMENT</a:t>
            </a:r>
            <a:r>
              <a:rPr lang="en-US" sz="7300" b="1" dirty="0" smtClean="0">
                <a:solidFill>
                  <a:schemeClr val="tx1"/>
                </a:solidFill>
              </a:rPr>
              <a:t> </a:t>
            </a:r>
          </a:p>
          <a:p>
            <a:endParaRPr lang="en-US" sz="2800" b="1" dirty="0" smtClean="0">
              <a:solidFill>
                <a:schemeClr val="tx1"/>
              </a:solidFill>
            </a:endParaRPr>
          </a:p>
          <a:p>
            <a:r>
              <a:rPr lang="en-US" sz="11100" b="1" dirty="0">
                <a:solidFill>
                  <a:schemeClr val="tx1"/>
                </a:solidFill>
              </a:rPr>
              <a:t>T</a:t>
            </a:r>
            <a:r>
              <a:rPr lang="en-US" sz="11100" b="1" dirty="0" smtClean="0">
                <a:solidFill>
                  <a:schemeClr val="tx1"/>
                </a:solidFill>
              </a:rPr>
              <a:t>he </a:t>
            </a:r>
            <a:r>
              <a:rPr lang="en-US" sz="11100" b="1" dirty="0">
                <a:solidFill>
                  <a:schemeClr val="tx1"/>
                </a:solidFill>
              </a:rPr>
              <a:t>Foundation of </a:t>
            </a:r>
            <a:endParaRPr lang="en-US" sz="11100" b="1" dirty="0" smtClean="0">
              <a:solidFill>
                <a:schemeClr val="tx1"/>
              </a:solidFill>
            </a:endParaRPr>
          </a:p>
          <a:p>
            <a:r>
              <a:rPr lang="en-US" sz="11100" b="1" dirty="0" smtClean="0">
                <a:solidFill>
                  <a:schemeClr val="tx1"/>
                </a:solidFill>
              </a:rPr>
              <a:t>Sustainable </a:t>
            </a:r>
            <a:r>
              <a:rPr lang="en-US" sz="11100" b="1" dirty="0">
                <a:solidFill>
                  <a:schemeClr val="tx1"/>
                </a:solidFill>
              </a:rPr>
              <a:t>Health Improvement</a:t>
            </a:r>
            <a:endParaRPr lang="en-US" sz="11100" dirty="0">
              <a:solidFill>
                <a:schemeClr val="tx1"/>
              </a:solidFill>
            </a:endParaRPr>
          </a:p>
          <a:p>
            <a:r>
              <a:rPr lang="en-US" b="1" dirty="0" smtClean="0">
                <a:solidFill>
                  <a:schemeClr val="bg1"/>
                </a:solidFill>
              </a:rPr>
              <a:t>al </a:t>
            </a:r>
            <a:r>
              <a:rPr lang="en-US" b="1" dirty="0">
                <a:solidFill>
                  <a:schemeClr val="bg1"/>
                </a:solidFill>
              </a:rPr>
              <a:t>Sensitivity </a:t>
            </a:r>
            <a:endParaRPr lang="en-US" b="1" dirty="0" smtClean="0">
              <a:solidFill>
                <a:schemeClr val="bg1"/>
              </a:solidFill>
            </a:endParaRPr>
          </a:p>
          <a:p>
            <a:r>
              <a:rPr lang="en-US" b="1" dirty="0" smtClean="0">
                <a:solidFill>
                  <a:schemeClr val="bg1"/>
                </a:solidFill>
              </a:rPr>
              <a:t>in </a:t>
            </a:r>
            <a:r>
              <a:rPr lang="en-US" b="1" dirty="0">
                <a:solidFill>
                  <a:schemeClr val="bg1"/>
                </a:solidFill>
              </a:rPr>
              <a:t>Medical Missions </a:t>
            </a:r>
            <a:endParaRPr lang="en-US" dirty="0">
              <a:solidFill>
                <a:schemeClr val="bg1"/>
              </a:solidFill>
            </a:endParaRPr>
          </a:p>
          <a:p>
            <a:endParaRPr lang="en-US" dirty="0">
              <a:solidFill>
                <a:schemeClr val="bg1"/>
              </a:solidFill>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5" name="TextBox 4"/>
          <p:cNvSpPr txBox="1"/>
          <p:nvPr/>
        </p:nvSpPr>
        <p:spPr>
          <a:xfrm>
            <a:off x="1333500" y="5283139"/>
            <a:ext cx="6477000" cy="369332"/>
          </a:xfrm>
          <a:prstGeom prst="rect">
            <a:avLst/>
          </a:prstGeom>
          <a:noFill/>
        </p:spPr>
        <p:txBody>
          <a:bodyPr wrap="square" rtlCol="0">
            <a:spAutoFit/>
          </a:bodyPr>
          <a:lstStyle/>
          <a:p>
            <a:pPr algn="ctr"/>
            <a:r>
              <a:rPr lang="en-US" dirty="0" smtClean="0"/>
              <a:t>W Michael Smith,  </a:t>
            </a:r>
            <a:r>
              <a:rPr lang="en-US" dirty="0" err="1" smtClean="0"/>
              <a:t>MDiv</a:t>
            </a:r>
            <a:r>
              <a:rPr lang="en-US" dirty="0" smtClean="0"/>
              <a:t>, </a:t>
            </a:r>
            <a:r>
              <a:rPr lang="en-US" dirty="0" err="1" smtClean="0"/>
              <a:t>DMin</a:t>
            </a:r>
            <a:endParaRPr lang="en-US" dirty="0"/>
          </a:p>
        </p:txBody>
      </p:sp>
      <p:sp>
        <p:nvSpPr>
          <p:cNvPr id="6" name="TextBox 5"/>
          <p:cNvSpPr txBox="1"/>
          <p:nvPr/>
        </p:nvSpPr>
        <p:spPr>
          <a:xfrm>
            <a:off x="0" y="0"/>
            <a:ext cx="9144000" cy="369332"/>
          </a:xfrm>
          <a:prstGeom prst="rect">
            <a:avLst/>
          </a:prstGeom>
          <a:noFill/>
        </p:spPr>
        <p:txBody>
          <a:bodyPr wrap="square" rtlCol="0">
            <a:spAutoFit/>
          </a:bodyPr>
          <a:lstStyle/>
          <a:p>
            <a:endParaRPr lang="en-US" dirty="0"/>
          </a:p>
        </p:txBody>
      </p:sp>
      <p:sp>
        <p:nvSpPr>
          <p:cNvPr id="7" name="Title 1"/>
          <p:cNvSpPr txBox="1">
            <a:spLocks/>
          </p:cNvSpPr>
          <p:nvPr/>
        </p:nvSpPr>
        <p:spPr>
          <a:xfrm>
            <a:off x="1" y="0"/>
            <a:ext cx="9143999" cy="15240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2400" b="1" dirty="0">
              <a:solidFill>
                <a:schemeClr val="bg1"/>
              </a:solidFill>
              <a:latin typeface="Verdana" pitchFamily="34" charset="0"/>
            </a:endParaRPr>
          </a:p>
        </p:txBody>
      </p:sp>
    </p:spTree>
    <p:extLst>
      <p:ext uri="{BB962C8B-B14F-4D97-AF65-F5344CB8AC3E}">
        <p14:creationId xmlns:p14="http://schemas.microsoft.com/office/powerpoint/2010/main" val="32630599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20781"/>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 Call to Respect and Engage</a:t>
            </a:r>
          </a:p>
        </p:txBody>
      </p:sp>
      <p:sp>
        <p:nvSpPr>
          <p:cNvPr id="2" name="Content Placeholder 1"/>
          <p:cNvSpPr>
            <a:spLocks noGrp="1"/>
          </p:cNvSpPr>
          <p:nvPr>
            <p:ph idx="1"/>
          </p:nvPr>
        </p:nvSpPr>
        <p:spPr>
          <a:xfrm>
            <a:off x="304800" y="1524000"/>
            <a:ext cx="8610600" cy="4800600"/>
          </a:xfrm>
        </p:spPr>
        <p:txBody>
          <a:bodyPr>
            <a:normAutofit/>
          </a:bodyPr>
          <a:lstStyle/>
          <a:p>
            <a:pPr marL="0" indent="0">
              <a:buNone/>
            </a:pPr>
            <a:endParaRPr lang="en-US" sz="800" dirty="0" smtClean="0"/>
          </a:p>
          <a:p>
            <a:pPr>
              <a:buFontTx/>
              <a:buNone/>
            </a:pPr>
            <a:r>
              <a:rPr lang="en-US" altLang="en-US" sz="2400" b="1" dirty="0">
                <a:solidFill>
                  <a:schemeClr val="accent6">
                    <a:lumMod val="75000"/>
                  </a:schemeClr>
                </a:solidFill>
                <a:latin typeface="Tahoma" pitchFamily="34" charset="0"/>
              </a:rPr>
              <a:t>Dr. Margaret Chan </a:t>
            </a:r>
            <a:r>
              <a:rPr lang="en-US" altLang="en-US" sz="2400" dirty="0">
                <a:solidFill>
                  <a:schemeClr val="accent6">
                    <a:lumMod val="75000"/>
                  </a:schemeClr>
                </a:solidFill>
                <a:latin typeface="Tahoma" pitchFamily="34" charset="0"/>
              </a:rPr>
              <a:t>concluded her address to International</a:t>
            </a:r>
          </a:p>
          <a:p>
            <a:pPr>
              <a:buFontTx/>
              <a:buNone/>
            </a:pPr>
            <a:r>
              <a:rPr lang="en-US" altLang="en-US" sz="2400" dirty="0">
                <a:solidFill>
                  <a:schemeClr val="accent6">
                    <a:lumMod val="75000"/>
                  </a:schemeClr>
                </a:solidFill>
                <a:latin typeface="Tahoma" pitchFamily="34" charset="0"/>
              </a:rPr>
              <a:t>Federation of Red Cross and Red Crescent Societies –</a:t>
            </a:r>
          </a:p>
          <a:p>
            <a:pPr>
              <a:buFontTx/>
              <a:buNone/>
            </a:pPr>
            <a:r>
              <a:rPr lang="en-US" altLang="en-US" sz="2400" dirty="0">
                <a:solidFill>
                  <a:schemeClr val="accent6">
                    <a:lumMod val="75000"/>
                  </a:schemeClr>
                </a:solidFill>
                <a:latin typeface="Tahoma" pitchFamily="34" charset="0"/>
              </a:rPr>
              <a:t>Global Health and Care Forum 2008:</a:t>
            </a:r>
          </a:p>
          <a:p>
            <a:pPr>
              <a:buFontTx/>
              <a:buNone/>
            </a:pPr>
            <a:endParaRPr lang="en-US" altLang="en-US" sz="2000" dirty="0">
              <a:latin typeface="Tahoma" pitchFamily="34" charset="0"/>
            </a:endParaRPr>
          </a:p>
          <a:p>
            <a:pPr>
              <a:buFontTx/>
              <a:buNone/>
            </a:pPr>
            <a:r>
              <a:rPr lang="en-US" altLang="en-US" sz="2000" dirty="0"/>
              <a:t>	</a:t>
            </a:r>
            <a:r>
              <a:rPr lang="en-US" altLang="en-US" sz="2200" dirty="0">
                <a:latin typeface="Tahoma" pitchFamily="34" charset="0"/>
              </a:rPr>
              <a:t>“Primary health care starts with people. Our common humanity compels us to respect people’s universal aspiration for a better life. </a:t>
            </a:r>
            <a:endParaRPr lang="en-US" altLang="en-US" sz="2200" dirty="0" smtClean="0">
              <a:latin typeface="Tahoma" pitchFamily="34" charset="0"/>
            </a:endParaRPr>
          </a:p>
          <a:p>
            <a:pPr>
              <a:buFontTx/>
              <a:buNone/>
            </a:pPr>
            <a:r>
              <a:rPr lang="en-US" altLang="en-US" sz="2200" dirty="0">
                <a:solidFill>
                  <a:srgbClr val="800000"/>
                </a:solidFill>
                <a:latin typeface="Tahoma" pitchFamily="34" charset="0"/>
              </a:rPr>
              <a:t>	</a:t>
            </a:r>
            <a:r>
              <a:rPr lang="en-US" altLang="en-US" sz="2200" b="1" dirty="0" smtClean="0">
                <a:solidFill>
                  <a:schemeClr val="accent6">
                    <a:lumMod val="75000"/>
                  </a:schemeClr>
                </a:solidFill>
                <a:latin typeface="Tahoma" pitchFamily="34" charset="0"/>
              </a:rPr>
              <a:t>It </a:t>
            </a:r>
            <a:r>
              <a:rPr lang="en-US" altLang="en-US" sz="2200" b="1" dirty="0">
                <a:solidFill>
                  <a:schemeClr val="accent6">
                    <a:lumMod val="75000"/>
                  </a:schemeClr>
                </a:solidFill>
                <a:latin typeface="Tahoma" pitchFamily="34" charset="0"/>
              </a:rPr>
              <a:t>compels us to respect the resilience and ingenuity of the human spirit, and the great capacity of individuals and communities to solve their own problems.”</a:t>
            </a:r>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34580748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A movement under way</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763000" cy="4800600"/>
          </a:xfrm>
        </p:spPr>
        <p:txBody>
          <a:bodyPr>
            <a:normAutofit/>
          </a:bodyPr>
          <a:lstStyle/>
          <a:p>
            <a:pPr marL="0" indent="0">
              <a:buNone/>
            </a:pPr>
            <a:endParaRPr lang="en-US" dirty="0"/>
          </a:p>
          <a:p>
            <a:pPr marL="0" indent="0">
              <a:buNone/>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1600200"/>
            <a:ext cx="47244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04800" y="1905000"/>
            <a:ext cx="4648200" cy="4401205"/>
          </a:xfrm>
          <a:prstGeom prst="rect">
            <a:avLst/>
          </a:prstGeom>
          <a:noFill/>
        </p:spPr>
        <p:txBody>
          <a:bodyPr wrap="square" rtlCol="0">
            <a:spAutoFit/>
          </a:bodyPr>
          <a:lstStyle/>
          <a:p>
            <a:r>
              <a:rPr lang="en-US" sz="2800" b="1" dirty="0" smtClean="0"/>
              <a:t>Theory and practice of empowerment</a:t>
            </a:r>
          </a:p>
          <a:p>
            <a:endParaRPr lang="en-US" sz="800" dirty="0"/>
          </a:p>
          <a:p>
            <a:r>
              <a:rPr lang="en-US" sz="2800" dirty="0" smtClean="0"/>
              <a:t>       Not new – 1970s</a:t>
            </a:r>
          </a:p>
          <a:p>
            <a:endParaRPr lang="en-US" sz="800" dirty="0"/>
          </a:p>
          <a:p>
            <a:r>
              <a:rPr lang="en-US" sz="2800" dirty="0" smtClean="0"/>
              <a:t>Carl Taylor, MD, DPH, </a:t>
            </a:r>
            <a:r>
              <a:rPr lang="en-US" dirty="0" smtClean="0"/>
              <a:t>Founder of School of International Health at Bloomberg School of Public Health, Johns Hopkins</a:t>
            </a:r>
          </a:p>
          <a:p>
            <a:endParaRPr lang="en-US" dirty="0" smtClean="0"/>
          </a:p>
          <a:p>
            <a:r>
              <a:rPr lang="en-US" dirty="0" smtClean="0"/>
              <a:t> </a:t>
            </a:r>
            <a:r>
              <a:rPr lang="en-US" b="1" dirty="0" smtClean="0"/>
              <a:t>Influenced programs like</a:t>
            </a:r>
            <a:r>
              <a:rPr lang="en-US" dirty="0" smtClean="0"/>
              <a:t>:</a:t>
            </a:r>
          </a:p>
          <a:p>
            <a:r>
              <a:rPr lang="en-US" dirty="0"/>
              <a:t> </a:t>
            </a:r>
            <a:r>
              <a:rPr lang="en-US" dirty="0" smtClean="0"/>
              <a:t>  - </a:t>
            </a:r>
            <a:r>
              <a:rPr lang="en-US" sz="2000" dirty="0" err="1" smtClean="0"/>
              <a:t>Jamkhed</a:t>
            </a:r>
            <a:r>
              <a:rPr lang="en-US" sz="2000" dirty="0" smtClean="0"/>
              <a:t> – India</a:t>
            </a:r>
          </a:p>
          <a:p>
            <a:r>
              <a:rPr lang="en-US" sz="2000" dirty="0"/>
              <a:t>  </a:t>
            </a:r>
            <a:r>
              <a:rPr lang="en-US" sz="2000" dirty="0" smtClean="0"/>
              <a:t>- </a:t>
            </a:r>
            <a:r>
              <a:rPr lang="en-US" sz="2000" dirty="0" err="1" smtClean="0"/>
              <a:t>Chilimarca</a:t>
            </a:r>
            <a:r>
              <a:rPr lang="en-US" sz="2000" dirty="0" smtClean="0"/>
              <a:t> – Bolivia</a:t>
            </a:r>
          </a:p>
          <a:p>
            <a:r>
              <a:rPr lang="en-US" sz="2000" dirty="0"/>
              <a:t> </a:t>
            </a:r>
            <a:r>
              <a:rPr lang="en-US" sz="2000" dirty="0" smtClean="0"/>
              <a:t> - </a:t>
            </a:r>
            <a:r>
              <a:rPr lang="en-US" sz="2000" dirty="0" err="1" smtClean="0"/>
              <a:t>Kakamega</a:t>
            </a:r>
            <a:r>
              <a:rPr lang="en-US" sz="2000" dirty="0" smtClean="0"/>
              <a:t> - Kenya</a:t>
            </a:r>
          </a:p>
          <a:p>
            <a:endParaRPr lang="en-US" sz="2000" dirty="0"/>
          </a:p>
        </p:txBody>
      </p:sp>
    </p:spTree>
    <p:extLst>
      <p:ext uri="{BB962C8B-B14F-4D97-AF65-F5344CB8AC3E}">
        <p14:creationId xmlns:p14="http://schemas.microsoft.com/office/powerpoint/2010/main" val="25761005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Effect transition="in" filter="fade">
                                      <p:cBhvr>
                                        <p:cTn id="12" dur="1000"/>
                                        <p:tgtEl>
                                          <p:spTgt spid="3">
                                            <p:txEl>
                                              <p:pRg st="7" end="7"/>
                                            </p:txEl>
                                          </p:spTgt>
                                        </p:tgtEl>
                                      </p:cBhvr>
                                    </p:animEffect>
                                    <p:anim calcmode="lin" valueType="num">
                                      <p:cBhvr>
                                        <p:cTn id="1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Effect transition="in" filter="fade">
                                      <p:cBhvr>
                                        <p:cTn id="17" dur="1000"/>
                                        <p:tgtEl>
                                          <p:spTgt spid="3">
                                            <p:txEl>
                                              <p:pRg st="8" end="8"/>
                                            </p:txEl>
                                          </p:spTgt>
                                        </p:tgtEl>
                                      </p:cBhvr>
                                    </p:animEffect>
                                    <p:anim calcmode="lin" valueType="num">
                                      <p:cBhvr>
                                        <p:cTn id="1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9" end="9"/>
                                            </p:txEl>
                                          </p:spTgt>
                                        </p:tgtEl>
                                        <p:attrNameLst>
                                          <p:attrName>style.visibility</p:attrName>
                                        </p:attrNameLst>
                                      </p:cBhvr>
                                      <p:to>
                                        <p:strVal val="visible"/>
                                      </p:to>
                                    </p:set>
                                    <p:animEffect transition="in" filter="fade">
                                      <p:cBhvr>
                                        <p:cTn id="22" dur="1000"/>
                                        <p:tgtEl>
                                          <p:spTgt spid="3">
                                            <p:txEl>
                                              <p:pRg st="9" end="9"/>
                                            </p:txEl>
                                          </p:spTgt>
                                        </p:tgtEl>
                                      </p:cBhvr>
                                    </p:animEffect>
                                    <p:anim calcmode="lin" valueType="num">
                                      <p:cBhvr>
                                        <p:cTn id="2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Words, Meaning &amp; Belief</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fontScale="85000" lnSpcReduction="20000"/>
          </a:bodyPr>
          <a:lstStyle/>
          <a:p>
            <a:pPr marL="0" indent="0">
              <a:buNone/>
            </a:pPr>
            <a:endParaRPr lang="en-US" sz="1600" dirty="0" smtClean="0"/>
          </a:p>
          <a:p>
            <a:pPr marL="0" indent="0">
              <a:buNone/>
            </a:pPr>
            <a:r>
              <a:rPr lang="en-US" sz="3100" b="1" dirty="0" smtClean="0"/>
              <a:t>Can we literally “empower” someone?</a:t>
            </a:r>
          </a:p>
          <a:p>
            <a:pPr marL="0" indent="0">
              <a:buNone/>
            </a:pPr>
            <a:endParaRPr lang="en-US" sz="1400" b="1" dirty="0"/>
          </a:p>
          <a:p>
            <a:pPr marL="0" indent="0">
              <a:buNone/>
            </a:pPr>
            <a:r>
              <a:rPr lang="en-US" sz="2800" b="1" dirty="0" smtClean="0"/>
              <a:t>Maybe “self-empowerment”</a:t>
            </a:r>
          </a:p>
          <a:p>
            <a:pPr marL="0" indent="0">
              <a:buNone/>
            </a:pPr>
            <a:endParaRPr lang="en-US" sz="1200" b="1" dirty="0" smtClean="0"/>
          </a:p>
          <a:p>
            <a:pPr marL="0" indent="0">
              <a:buNone/>
            </a:pPr>
            <a:r>
              <a:rPr lang="en-US" sz="2800" b="1" dirty="0" smtClean="0"/>
              <a:t>Jesus’ examples:</a:t>
            </a:r>
          </a:p>
          <a:p>
            <a:pPr lvl="1"/>
            <a:r>
              <a:rPr lang="en-US" sz="2400" b="1" dirty="0"/>
              <a:t> </a:t>
            </a:r>
            <a:r>
              <a:rPr lang="en-US" sz="2600" b="1" dirty="0" smtClean="0"/>
              <a:t>Profound respect for their dignity – we are one with them</a:t>
            </a:r>
          </a:p>
          <a:p>
            <a:pPr lvl="2"/>
            <a:r>
              <a:rPr lang="en-US" sz="2200" dirty="0" smtClean="0"/>
              <a:t>Touched lepers &amp; blind</a:t>
            </a:r>
          </a:p>
          <a:p>
            <a:pPr lvl="2"/>
            <a:r>
              <a:rPr lang="en-US" sz="2200" dirty="0" smtClean="0"/>
              <a:t>Spoke with unacceptable women</a:t>
            </a:r>
          </a:p>
          <a:p>
            <a:pPr lvl="2"/>
            <a:r>
              <a:rPr lang="en-US" sz="2200" dirty="0" smtClean="0"/>
              <a:t>Ate with “sinners”</a:t>
            </a:r>
          </a:p>
          <a:p>
            <a:pPr lvl="1"/>
            <a:r>
              <a:rPr lang="en-US" sz="2600" b="1" dirty="0" smtClean="0"/>
              <a:t>Invited them to do what they could &amp; should do</a:t>
            </a:r>
          </a:p>
          <a:p>
            <a:pPr lvl="2"/>
            <a:r>
              <a:rPr lang="en-US" sz="2200" dirty="0" smtClean="0"/>
              <a:t>“Take up  your mat and walk”</a:t>
            </a:r>
          </a:p>
          <a:p>
            <a:pPr lvl="2"/>
            <a:r>
              <a:rPr lang="en-US" sz="2200" dirty="0" smtClean="0"/>
              <a:t>“Go and show yourselves to the priest”</a:t>
            </a:r>
          </a:p>
          <a:p>
            <a:pPr lvl="2"/>
            <a:r>
              <a:rPr lang="en-US" sz="2200" dirty="0" smtClean="0"/>
              <a:t>“Neither do I condemn you.  Go and sin no more.”</a:t>
            </a:r>
          </a:p>
          <a:p>
            <a:pPr lvl="2"/>
            <a:r>
              <a:rPr lang="en-US" sz="2200" dirty="0" smtClean="0"/>
              <a:t>“You unwrap him and let him go”</a:t>
            </a:r>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0578614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fade">
                                      <p:cBhvr>
                                        <p:cTn id="14" dur="1000"/>
                                        <p:tgtEl>
                                          <p:spTgt spid="2">
                                            <p:txEl>
                                              <p:pRg st="5" end="5"/>
                                            </p:txEl>
                                          </p:spTgt>
                                        </p:tgtEl>
                                      </p:cBhvr>
                                    </p:animEffect>
                                    <p:anim calcmode="lin" valueType="num">
                                      <p:cBhvr>
                                        <p:cTn id="1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Effect transition="in" filter="fade">
                                      <p:cBhvr>
                                        <p:cTn id="24" dur="1000"/>
                                        <p:tgtEl>
                                          <p:spTgt spid="2">
                                            <p:txEl>
                                              <p:pRg st="7" end="7"/>
                                            </p:txEl>
                                          </p:spTgt>
                                        </p:tgtEl>
                                      </p:cBhvr>
                                    </p:animEffect>
                                    <p:anim calcmode="lin" valueType="num">
                                      <p:cBhvr>
                                        <p:cTn id="2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1000"/>
                                        <p:tgtEl>
                                          <p:spTgt spid="2">
                                            <p:txEl>
                                              <p:pRg st="8" end="8"/>
                                            </p:txEl>
                                          </p:spTgt>
                                        </p:tgtEl>
                                      </p:cBhvr>
                                    </p:animEffect>
                                    <p:anim calcmode="lin" valueType="num">
                                      <p:cBhvr>
                                        <p:cTn id="3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1000"/>
                                        <p:tgtEl>
                                          <p:spTgt spid="2">
                                            <p:txEl>
                                              <p:pRg st="9" end="9"/>
                                            </p:txEl>
                                          </p:spTgt>
                                        </p:tgtEl>
                                      </p:cBhvr>
                                    </p:animEffect>
                                    <p:anim calcmode="lin" valueType="num">
                                      <p:cBhvr>
                                        <p:cTn id="3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1000"/>
                                        <p:tgtEl>
                                          <p:spTgt spid="2">
                                            <p:txEl>
                                              <p:pRg st="10" end="10"/>
                                            </p:txEl>
                                          </p:spTgt>
                                        </p:tgtEl>
                                      </p:cBhvr>
                                    </p:animEffect>
                                    <p:anim calcmode="lin" valueType="num">
                                      <p:cBhvr>
                                        <p:cTn id="4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1000"/>
                                        <p:tgtEl>
                                          <p:spTgt spid="2">
                                            <p:txEl>
                                              <p:pRg st="11" end="11"/>
                                            </p:txEl>
                                          </p:spTgt>
                                        </p:tgtEl>
                                      </p:cBhvr>
                                    </p:animEffect>
                                    <p:anim calcmode="lin" valueType="num">
                                      <p:cBhvr>
                                        <p:cTn id="4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Effect transition="in" filter="fade">
                                      <p:cBhvr>
                                        <p:cTn id="51" dur="1000"/>
                                        <p:tgtEl>
                                          <p:spTgt spid="2">
                                            <p:txEl>
                                              <p:pRg st="12" end="12"/>
                                            </p:txEl>
                                          </p:spTgt>
                                        </p:tgtEl>
                                      </p:cBhvr>
                                    </p:animEffect>
                                    <p:anim calcmode="lin" valueType="num">
                                      <p:cBhvr>
                                        <p:cTn id="52"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3" dur="1000" fill="hold"/>
                                        <p:tgtEl>
                                          <p:spTgt spid="2">
                                            <p:txEl>
                                              <p:pRg st="12" end="12"/>
                                            </p:txEl>
                                          </p:spTgt>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2">
                                            <p:txEl>
                                              <p:pRg st="13" end="13"/>
                                            </p:txEl>
                                          </p:spTgt>
                                        </p:tgtEl>
                                        <p:attrNameLst>
                                          <p:attrName>style.visibility</p:attrName>
                                        </p:attrNameLst>
                                      </p:cBhvr>
                                      <p:to>
                                        <p:strVal val="visible"/>
                                      </p:to>
                                    </p:set>
                                    <p:animEffect transition="in" filter="fade">
                                      <p:cBhvr>
                                        <p:cTn id="56" dur="1000"/>
                                        <p:tgtEl>
                                          <p:spTgt spid="2">
                                            <p:txEl>
                                              <p:pRg st="13" end="13"/>
                                            </p:txEl>
                                          </p:spTgt>
                                        </p:tgtEl>
                                      </p:cBhvr>
                                    </p:animEffect>
                                    <p:anim calcmode="lin" valueType="num">
                                      <p:cBhvr>
                                        <p:cTn id="57" dur="1000" fill="hold"/>
                                        <p:tgtEl>
                                          <p:spTgt spid="2">
                                            <p:txEl>
                                              <p:pRg st="13" end="13"/>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3" end="13"/>
                                            </p:txEl>
                                          </p:spTgt>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2">
                                            <p:txEl>
                                              <p:pRg st="14" end="14"/>
                                            </p:txEl>
                                          </p:spTgt>
                                        </p:tgtEl>
                                        <p:attrNameLst>
                                          <p:attrName>style.visibility</p:attrName>
                                        </p:attrNameLst>
                                      </p:cBhvr>
                                      <p:to>
                                        <p:strVal val="visible"/>
                                      </p:to>
                                    </p:set>
                                    <p:animEffect transition="in" filter="fade">
                                      <p:cBhvr>
                                        <p:cTn id="61" dur="1000"/>
                                        <p:tgtEl>
                                          <p:spTgt spid="2">
                                            <p:txEl>
                                              <p:pRg st="14" end="14"/>
                                            </p:txEl>
                                          </p:spTgt>
                                        </p:tgtEl>
                                      </p:cBhvr>
                                    </p:animEffect>
                                    <p:anim calcmode="lin" valueType="num">
                                      <p:cBhvr>
                                        <p:cTn id="62" dur="1000" fill="hold"/>
                                        <p:tgtEl>
                                          <p:spTgt spid="2">
                                            <p:txEl>
                                              <p:pRg st="14" end="14"/>
                                            </p:txEl>
                                          </p:spTgt>
                                        </p:tgtEl>
                                        <p:attrNameLst>
                                          <p:attrName>ppt_x</p:attrName>
                                        </p:attrNameLst>
                                      </p:cBhvr>
                                      <p:tavLst>
                                        <p:tav tm="0">
                                          <p:val>
                                            <p:strVal val="#ppt_x"/>
                                          </p:val>
                                        </p:tav>
                                        <p:tav tm="100000">
                                          <p:val>
                                            <p:strVal val="#ppt_x"/>
                                          </p:val>
                                        </p:tav>
                                      </p:tavLst>
                                    </p:anim>
                                    <p:anim calcmode="lin" valueType="num">
                                      <p:cBhvr>
                                        <p:cTn id="63" dur="1000" fill="hold"/>
                                        <p:tgtEl>
                                          <p:spTgt spid="2">
                                            <p:txEl>
                                              <p:pRg st="14" end="1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Changing what we believe</a:t>
            </a:r>
            <a:endParaRPr lang="en-US" sz="2800" b="1" dirty="0">
              <a:solidFill>
                <a:schemeClr val="bg1"/>
              </a:solidFill>
              <a:latin typeface="Verdana" pitchFamily="34" charset="0"/>
            </a:endParaRPr>
          </a:p>
        </p:txBody>
      </p:sp>
      <p:sp>
        <p:nvSpPr>
          <p:cNvPr id="2" name="Content Placeholder 1"/>
          <p:cNvSpPr>
            <a:spLocks noGrp="1"/>
          </p:cNvSpPr>
          <p:nvPr>
            <p:ph idx="1"/>
          </p:nvPr>
        </p:nvSpPr>
        <p:spPr>
          <a:xfrm>
            <a:off x="304800" y="1524000"/>
            <a:ext cx="8610600" cy="4800600"/>
          </a:xfrm>
        </p:spPr>
        <p:txBody>
          <a:bodyPr>
            <a:normAutofit/>
          </a:bodyPr>
          <a:lstStyle/>
          <a:p>
            <a:pPr marL="0" indent="0">
              <a:buNone/>
            </a:pPr>
            <a:endParaRPr lang="en-US" sz="800" dirty="0" smtClean="0"/>
          </a:p>
          <a:p>
            <a:pPr>
              <a:spcAft>
                <a:spcPct val="30000"/>
              </a:spcAft>
              <a:buFontTx/>
              <a:buNone/>
            </a:pPr>
            <a:r>
              <a:rPr lang="en-US" altLang="en-US" sz="2400" b="1" dirty="0">
                <a:solidFill>
                  <a:schemeClr val="accent6">
                    <a:lumMod val="75000"/>
                  </a:schemeClr>
                </a:solidFill>
                <a:latin typeface="Tahoma" pitchFamily="34" charset="0"/>
              </a:rPr>
              <a:t>“Community-based” </a:t>
            </a:r>
            <a:r>
              <a:rPr lang="en-US" altLang="en-US" sz="2400" b="1" dirty="0" smtClean="0">
                <a:solidFill>
                  <a:schemeClr val="accent6">
                    <a:lumMod val="75000"/>
                  </a:schemeClr>
                </a:solidFill>
                <a:latin typeface="Tahoma" pitchFamily="34" charset="0"/>
              </a:rPr>
              <a:t>&amp; Empowerment </a:t>
            </a:r>
            <a:r>
              <a:rPr lang="en-US" altLang="en-US" sz="2400" b="1" smtClean="0">
                <a:solidFill>
                  <a:schemeClr val="accent6">
                    <a:lumMod val="75000"/>
                  </a:schemeClr>
                </a:solidFill>
                <a:latin typeface="Tahoma" pitchFamily="34" charset="0"/>
              </a:rPr>
              <a:t>are beliefs </a:t>
            </a:r>
            <a:r>
              <a:rPr lang="en-US" altLang="en-US" sz="2400" b="1" dirty="0">
                <a:solidFill>
                  <a:schemeClr val="accent6">
                    <a:lumMod val="75000"/>
                  </a:schemeClr>
                </a:solidFill>
                <a:latin typeface="Tahoma" pitchFamily="34" charset="0"/>
              </a:rPr>
              <a:t>first:</a:t>
            </a:r>
            <a:r>
              <a:rPr lang="en-US" altLang="en-US" sz="2400" dirty="0">
                <a:solidFill>
                  <a:schemeClr val="accent6">
                    <a:lumMod val="75000"/>
                  </a:schemeClr>
                </a:solidFill>
                <a:latin typeface="Tahoma" pitchFamily="34" charset="0"/>
              </a:rPr>
              <a:t> </a:t>
            </a:r>
          </a:p>
          <a:p>
            <a:pPr>
              <a:spcAft>
                <a:spcPct val="30000"/>
              </a:spcAft>
              <a:buFontTx/>
              <a:buNone/>
            </a:pPr>
            <a:r>
              <a:rPr lang="en-US" altLang="en-US" sz="2000" dirty="0">
                <a:latin typeface="Tahoma" pitchFamily="34" charset="0"/>
              </a:rPr>
              <a:t>	belief that local communities - especially those who have lived in chronic poverty - have the inherent strengths to author their own stories</a:t>
            </a:r>
          </a:p>
          <a:p>
            <a:pPr>
              <a:spcAft>
                <a:spcPts val="600"/>
              </a:spcAft>
              <a:buFontTx/>
              <a:buNone/>
            </a:pPr>
            <a:r>
              <a:rPr lang="en-US" altLang="en-US" sz="2000" dirty="0">
                <a:latin typeface="Tahoma" pitchFamily="34" charset="0"/>
              </a:rPr>
              <a:t>	- to rediscover their capacity to dream</a:t>
            </a:r>
          </a:p>
          <a:p>
            <a:pPr>
              <a:buFontTx/>
              <a:buNone/>
            </a:pPr>
            <a:r>
              <a:rPr lang="en-US" altLang="en-US" sz="2000" dirty="0">
                <a:latin typeface="Tahoma" pitchFamily="34" charset="0"/>
              </a:rPr>
              <a:t>	- to learn to evaluate their situation</a:t>
            </a:r>
          </a:p>
          <a:p>
            <a:pPr>
              <a:buFontTx/>
              <a:buNone/>
            </a:pPr>
            <a:r>
              <a:rPr lang="en-US" altLang="en-US" sz="2000" dirty="0">
                <a:latin typeface="Tahoma" pitchFamily="34" charset="0"/>
              </a:rPr>
              <a:t>	- to mobilize &amp; organize the resources </a:t>
            </a:r>
          </a:p>
          <a:p>
            <a:pPr>
              <a:buFontTx/>
              <a:buNone/>
            </a:pPr>
            <a:r>
              <a:rPr lang="en-US" altLang="en-US" sz="2000" dirty="0">
                <a:latin typeface="Tahoma" pitchFamily="34" charset="0"/>
              </a:rPr>
              <a:t>	- to take constructive steps to influence their world</a:t>
            </a:r>
          </a:p>
          <a:p>
            <a:pPr>
              <a:buFontTx/>
              <a:buNone/>
            </a:pPr>
            <a:r>
              <a:rPr lang="en-US" altLang="en-US" sz="2000" dirty="0">
                <a:latin typeface="Tahoma" pitchFamily="34" charset="0"/>
              </a:rPr>
              <a:t>	- to evaluate and continue </a:t>
            </a:r>
            <a:r>
              <a:rPr lang="en-US" altLang="en-US" sz="2000" dirty="0" smtClean="0">
                <a:latin typeface="Tahoma" pitchFamily="34" charset="0"/>
              </a:rPr>
              <a:t>improving</a:t>
            </a:r>
            <a:br>
              <a:rPr lang="en-US" altLang="en-US" sz="2000" dirty="0" smtClean="0">
                <a:latin typeface="Tahoma" pitchFamily="34" charset="0"/>
              </a:rPr>
            </a:br>
            <a:r>
              <a:rPr lang="en-US" altLang="en-US" sz="2000" dirty="0" smtClean="0">
                <a:latin typeface="Tahoma" pitchFamily="34" charset="0"/>
              </a:rPr>
              <a:t>- to author their own stories</a:t>
            </a:r>
            <a:endParaRPr lang="en-US" altLang="en-US" sz="2000" dirty="0">
              <a:latin typeface="Tahoma" pitchFamily="34" charset="0"/>
            </a:endParaRPr>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6078194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What is Empowerment?  </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The Dynamics of Power</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a:bodyPr>
          <a:lstStyle/>
          <a:p>
            <a:pPr marL="0" indent="0">
              <a:buNone/>
            </a:pPr>
            <a:endParaRPr lang="en-US" dirty="0" smtClean="0"/>
          </a:p>
          <a:p>
            <a:pPr lvl="0"/>
            <a:r>
              <a:rPr lang="en-US" dirty="0" smtClean="0"/>
              <a:t>Power = ability to act or produce an effect</a:t>
            </a:r>
            <a:br>
              <a:rPr lang="en-US" dirty="0" smtClean="0"/>
            </a:br>
            <a:endParaRPr lang="en-US" dirty="0" smtClean="0"/>
          </a:p>
          <a:p>
            <a:pPr lvl="0"/>
            <a:r>
              <a:rPr lang="en-US" dirty="0" smtClean="0"/>
              <a:t>“Empower” – some have &amp; some don’t</a:t>
            </a:r>
            <a:br>
              <a:rPr lang="en-US" dirty="0" smtClean="0"/>
            </a:br>
            <a:r>
              <a:rPr lang="en-US" dirty="0" smtClean="0"/>
              <a:t>  and that makes a difference in health outcomes</a:t>
            </a:r>
            <a:br>
              <a:rPr lang="en-US" dirty="0" smtClean="0"/>
            </a:br>
            <a:endParaRPr lang="en-US" dirty="0" smtClean="0"/>
          </a:p>
          <a:p>
            <a:pPr lvl="0"/>
            <a:r>
              <a:rPr lang="en-US" dirty="0" smtClean="0"/>
              <a:t>Story of </a:t>
            </a:r>
            <a:r>
              <a:rPr lang="en-US" dirty="0" err="1" smtClean="0"/>
              <a:t>Rakku</a:t>
            </a:r>
            <a:r>
              <a:rPr lang="en-US" dirty="0" smtClean="0"/>
              <a:t/>
            </a:r>
            <a:br>
              <a:rPr lang="en-US" dirty="0" smtClean="0"/>
            </a:br>
            <a:r>
              <a:rPr lang="en-US" dirty="0" smtClean="0"/>
              <a:t>- What are features of her disempowerment?</a:t>
            </a:r>
          </a:p>
          <a:p>
            <a:pPr lvl="0"/>
            <a:endParaRPr lang="en-US" sz="1000" dirty="0"/>
          </a:p>
        </p:txBody>
      </p:sp>
    </p:spTree>
    <p:extLst>
      <p:ext uri="{BB962C8B-B14F-4D97-AF65-F5344CB8AC3E}">
        <p14:creationId xmlns:p14="http://schemas.microsoft.com/office/powerpoint/2010/main" val="19752130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2800" b="1" dirty="0" smtClean="0">
                <a:solidFill>
                  <a:schemeClr val="bg1"/>
                </a:solidFill>
                <a:latin typeface="Verdana" pitchFamily="34" charset="0"/>
              </a:rPr>
              <a:t>Empowerment as </a:t>
            </a:r>
            <a:r>
              <a:rPr lang="en-US" sz="3200" b="1" dirty="0" smtClean="0">
                <a:solidFill>
                  <a:schemeClr val="bg1"/>
                </a:solidFill>
                <a:latin typeface="Verdana" pitchFamily="34" charset="0"/>
              </a:rPr>
              <a:t>Outcome</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a:bodyPr>
          <a:lstStyle/>
          <a:p>
            <a:pPr marL="0" indent="0">
              <a:buNone/>
            </a:pPr>
            <a:endParaRPr lang="en-US" dirty="0" smtClean="0"/>
          </a:p>
          <a:p>
            <a:pPr marL="0" indent="0">
              <a:buNone/>
            </a:pPr>
            <a:r>
              <a:rPr lang="en-US" sz="2800" b="1" i="1" dirty="0" smtClean="0"/>
              <a:t>AGENCY – foundation of empowerment</a:t>
            </a:r>
          </a:p>
          <a:p>
            <a:pPr>
              <a:spcAft>
                <a:spcPct val="30000"/>
              </a:spcAft>
            </a:pPr>
            <a:r>
              <a:rPr lang="en-US" altLang="en-US" sz="2400" dirty="0" smtClean="0">
                <a:latin typeface="Tahoma" pitchFamily="34" charset="0"/>
              </a:rPr>
              <a:t>What </a:t>
            </a:r>
            <a:r>
              <a:rPr lang="en-US" altLang="en-US" sz="2400" dirty="0">
                <a:latin typeface="Tahoma" pitchFamily="34" charset="0"/>
              </a:rPr>
              <a:t>a person is free to </a:t>
            </a:r>
            <a:r>
              <a:rPr lang="en-US" altLang="en-US" sz="2400" dirty="0" smtClean="0">
                <a:latin typeface="Tahoma" pitchFamily="34" charset="0"/>
              </a:rPr>
              <a:t>do and able to do </a:t>
            </a:r>
            <a:r>
              <a:rPr lang="en-US" altLang="en-US" sz="2400" dirty="0">
                <a:latin typeface="Tahoma" pitchFamily="34" charset="0"/>
              </a:rPr>
              <a:t>and achieve in pursuit of whatever goals or values he or she regards as important</a:t>
            </a:r>
            <a:r>
              <a:rPr lang="en-US" altLang="en-US" sz="2400" dirty="0" smtClean="0">
                <a:latin typeface="Tahoma" pitchFamily="34" charset="0"/>
              </a:rPr>
              <a:t>. </a:t>
            </a:r>
            <a:r>
              <a:rPr lang="en-US" altLang="en-US" sz="1800" dirty="0" smtClean="0">
                <a:latin typeface="Tahoma" pitchFamily="34" charset="0"/>
              </a:rPr>
              <a:t>(</a:t>
            </a:r>
            <a:r>
              <a:rPr lang="en-US" altLang="en-US" sz="1800" dirty="0" err="1" smtClean="0">
                <a:latin typeface="Tahoma" pitchFamily="34" charset="0"/>
              </a:rPr>
              <a:t>Amartya</a:t>
            </a:r>
            <a:r>
              <a:rPr lang="en-US" altLang="en-US" sz="1800" dirty="0" smtClean="0">
                <a:latin typeface="Tahoma" pitchFamily="34" charset="0"/>
              </a:rPr>
              <a:t> </a:t>
            </a:r>
            <a:r>
              <a:rPr lang="en-US" altLang="en-US" sz="1800" dirty="0" err="1" smtClean="0">
                <a:latin typeface="Tahoma" pitchFamily="34" charset="0"/>
              </a:rPr>
              <a:t>Sen</a:t>
            </a:r>
            <a:r>
              <a:rPr lang="en-US" altLang="en-US" sz="1800" dirty="0">
                <a:latin typeface="Tahoma" pitchFamily="34" charset="0"/>
              </a:rPr>
              <a:t>, 1985</a:t>
            </a:r>
            <a:r>
              <a:rPr lang="en-US" altLang="en-US" sz="1800" dirty="0" smtClean="0">
                <a:latin typeface="Tahoma" pitchFamily="34" charset="0"/>
              </a:rPr>
              <a:t>, and Ibrahim and </a:t>
            </a:r>
            <a:r>
              <a:rPr lang="en-US" altLang="en-US" sz="1800" dirty="0" err="1" smtClean="0">
                <a:latin typeface="Tahoma" pitchFamily="34" charset="0"/>
              </a:rPr>
              <a:t>Alkire</a:t>
            </a:r>
            <a:r>
              <a:rPr lang="en-US" altLang="en-US" sz="1800" dirty="0" smtClean="0">
                <a:latin typeface="Tahoma" pitchFamily="34" charset="0"/>
              </a:rPr>
              <a:t>, 2007)</a:t>
            </a:r>
            <a:r>
              <a:rPr lang="en-US" altLang="en-US" sz="2800" dirty="0" smtClean="0">
                <a:latin typeface="Tahoma" pitchFamily="34" charset="0"/>
              </a:rPr>
              <a:t/>
            </a:r>
            <a:br>
              <a:rPr lang="en-US" altLang="en-US" sz="2800" dirty="0" smtClean="0">
                <a:latin typeface="Tahoma" pitchFamily="34" charset="0"/>
              </a:rPr>
            </a:br>
            <a:endParaRPr lang="en-US" altLang="en-US" sz="2800" dirty="0" smtClean="0">
              <a:latin typeface="Tahoma" pitchFamily="34" charset="0"/>
            </a:endParaRPr>
          </a:p>
          <a:p>
            <a:pPr marL="0" indent="0">
              <a:spcAft>
                <a:spcPct val="30000"/>
              </a:spcAft>
              <a:buNone/>
            </a:pPr>
            <a:r>
              <a:rPr lang="en-US" altLang="en-US" sz="2800" b="1" dirty="0" smtClean="0">
                <a:latin typeface="Tahoma" pitchFamily="34" charset="0"/>
              </a:rPr>
              <a:t>   Empowerment increases AGENCY</a:t>
            </a:r>
            <a:endParaRPr lang="en-US" altLang="en-US" sz="2800" b="1" dirty="0">
              <a:latin typeface="Tahoma" pitchFamily="34" charset="0"/>
            </a:endParaRPr>
          </a:p>
          <a:p>
            <a:pPr marL="0" indent="0">
              <a:buNone/>
            </a:pPr>
            <a:r>
              <a:rPr lang="en-US" sz="2800" dirty="0" smtClean="0"/>
              <a:t> </a:t>
            </a:r>
          </a:p>
          <a:p>
            <a:pPr lvl="0"/>
            <a:endParaRPr lang="en-US" sz="1000" dirty="0"/>
          </a:p>
        </p:txBody>
      </p:sp>
    </p:spTree>
    <p:extLst>
      <p:ext uri="{BB962C8B-B14F-4D97-AF65-F5344CB8AC3E}">
        <p14:creationId xmlns:p14="http://schemas.microsoft.com/office/powerpoint/2010/main" val="13388088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Empowerment defined</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a:bodyPr>
          <a:lstStyle/>
          <a:p>
            <a:pPr marL="0" indent="0">
              <a:buNone/>
            </a:pPr>
            <a:endParaRPr lang="en-US" dirty="0" smtClean="0"/>
          </a:p>
          <a:p>
            <a:pPr>
              <a:spcAft>
                <a:spcPct val="30000"/>
              </a:spcAft>
            </a:pPr>
            <a:r>
              <a:rPr lang="en-US" altLang="en-US" sz="2600" dirty="0">
                <a:latin typeface="Tahoma" pitchFamily="34" charset="0"/>
              </a:rPr>
              <a:t>“A state where people can make </a:t>
            </a:r>
            <a:r>
              <a:rPr lang="en-US" altLang="en-US" sz="2600" b="1" dirty="0">
                <a:solidFill>
                  <a:schemeClr val="accent6">
                    <a:lumMod val="75000"/>
                  </a:schemeClr>
                </a:solidFill>
                <a:latin typeface="Tahoma" pitchFamily="34" charset="0"/>
              </a:rPr>
              <a:t>choices </a:t>
            </a:r>
            <a:r>
              <a:rPr lang="en-US" altLang="en-US" sz="2600" dirty="0">
                <a:latin typeface="Tahoma" pitchFamily="34" charset="0"/>
              </a:rPr>
              <a:t>and </a:t>
            </a:r>
            <a:r>
              <a:rPr lang="en-US" altLang="en-US" sz="2600" b="1" dirty="0">
                <a:solidFill>
                  <a:schemeClr val="accent6">
                    <a:lumMod val="75000"/>
                  </a:schemeClr>
                </a:solidFill>
                <a:latin typeface="Tahoma" pitchFamily="34" charset="0"/>
              </a:rPr>
              <a:t>take actions</a:t>
            </a:r>
            <a:r>
              <a:rPr lang="en-US" altLang="en-US" sz="2600" dirty="0">
                <a:latin typeface="Tahoma" pitchFamily="34" charset="0"/>
              </a:rPr>
              <a:t> on their </a:t>
            </a:r>
            <a:r>
              <a:rPr lang="en-US" altLang="en-US" sz="2600" b="1" dirty="0">
                <a:solidFill>
                  <a:schemeClr val="accent6">
                    <a:lumMod val="75000"/>
                  </a:schemeClr>
                </a:solidFill>
                <a:latin typeface="Tahoma" pitchFamily="34" charset="0"/>
              </a:rPr>
              <a:t>own behalf </a:t>
            </a:r>
            <a:r>
              <a:rPr lang="en-US" altLang="en-US" sz="2600" dirty="0">
                <a:latin typeface="Tahoma" pitchFamily="34" charset="0"/>
              </a:rPr>
              <a:t>with </a:t>
            </a:r>
            <a:r>
              <a:rPr lang="en-US" altLang="en-US" sz="2600" b="1" dirty="0">
                <a:solidFill>
                  <a:schemeClr val="accent6">
                    <a:lumMod val="75000"/>
                  </a:schemeClr>
                </a:solidFill>
                <a:latin typeface="Tahoma" pitchFamily="34" charset="0"/>
              </a:rPr>
              <a:t>self-confidence</a:t>
            </a:r>
            <a:r>
              <a:rPr lang="en-US" altLang="en-US" sz="2600" dirty="0">
                <a:latin typeface="Tahoma" pitchFamily="34" charset="0"/>
              </a:rPr>
              <a:t>, from a position of </a:t>
            </a:r>
            <a:r>
              <a:rPr lang="en-US" altLang="en-US" sz="2600" b="1" dirty="0">
                <a:solidFill>
                  <a:schemeClr val="accent6">
                    <a:lumMod val="75000"/>
                  </a:schemeClr>
                </a:solidFill>
                <a:latin typeface="Tahoma" pitchFamily="34" charset="0"/>
              </a:rPr>
              <a:t>economic, political </a:t>
            </a:r>
            <a:r>
              <a:rPr lang="en-US" altLang="en-US" sz="2600" dirty="0">
                <a:latin typeface="Tahoma" pitchFamily="34" charset="0"/>
              </a:rPr>
              <a:t>and</a:t>
            </a:r>
            <a:r>
              <a:rPr lang="en-US" altLang="en-US" sz="2600" dirty="0">
                <a:solidFill>
                  <a:srgbClr val="3366CC"/>
                </a:solidFill>
                <a:latin typeface="Tahoma" pitchFamily="34" charset="0"/>
              </a:rPr>
              <a:t> </a:t>
            </a:r>
            <a:r>
              <a:rPr lang="en-US" altLang="en-US" sz="2600" b="1" dirty="0">
                <a:solidFill>
                  <a:schemeClr val="accent6">
                    <a:lumMod val="75000"/>
                  </a:schemeClr>
                </a:solidFill>
                <a:latin typeface="Tahoma" pitchFamily="34" charset="0"/>
              </a:rPr>
              <a:t>social strength</a:t>
            </a:r>
            <a:r>
              <a:rPr lang="en-US" altLang="en-US" sz="2600" dirty="0">
                <a:latin typeface="Tahoma" pitchFamily="34" charset="0"/>
              </a:rPr>
              <a:t>.”  </a:t>
            </a:r>
            <a:r>
              <a:rPr lang="en-US" altLang="en-US" sz="2000" dirty="0">
                <a:latin typeface="Tahoma" pitchFamily="34" charset="0"/>
              </a:rPr>
              <a:t>(NGO, 2008</a:t>
            </a:r>
            <a:r>
              <a:rPr lang="en-US" altLang="en-US" sz="2000" dirty="0" smtClean="0">
                <a:latin typeface="Tahoma" pitchFamily="34" charset="0"/>
              </a:rPr>
              <a:t>)</a:t>
            </a:r>
            <a:br>
              <a:rPr lang="en-US" altLang="en-US" sz="2000" dirty="0" smtClean="0">
                <a:latin typeface="Tahoma" pitchFamily="34" charset="0"/>
              </a:rPr>
            </a:br>
            <a:endParaRPr lang="en-US" altLang="en-US" sz="2000" dirty="0">
              <a:latin typeface="Tahoma" pitchFamily="34" charset="0"/>
            </a:endParaRPr>
          </a:p>
          <a:p>
            <a:pPr>
              <a:spcAft>
                <a:spcPct val="30000"/>
              </a:spcAft>
            </a:pPr>
            <a:r>
              <a:rPr lang="en-US" altLang="en-US" sz="2600" dirty="0" smtClean="0">
                <a:latin typeface="Tahoma" pitchFamily="34" charset="0"/>
              </a:rPr>
              <a:t>“</a:t>
            </a:r>
            <a:r>
              <a:rPr lang="en-US" altLang="en-US" sz="2600" dirty="0">
                <a:latin typeface="Tahoma" pitchFamily="34" charset="0"/>
              </a:rPr>
              <a:t>Communities taking </a:t>
            </a:r>
            <a:r>
              <a:rPr lang="en-US" altLang="en-US" sz="2600" b="1" dirty="0">
                <a:solidFill>
                  <a:schemeClr val="accent6">
                    <a:lumMod val="75000"/>
                  </a:schemeClr>
                </a:solidFill>
                <a:latin typeface="Tahoma" pitchFamily="34" charset="0"/>
              </a:rPr>
              <a:t>ownership</a:t>
            </a:r>
            <a:r>
              <a:rPr lang="en-US" altLang="en-US" sz="2600" dirty="0">
                <a:latin typeface="Tahoma" pitchFamily="34" charset="0"/>
              </a:rPr>
              <a:t> of and </a:t>
            </a:r>
            <a:r>
              <a:rPr lang="en-US" altLang="en-US" sz="2600" b="1" dirty="0">
                <a:solidFill>
                  <a:schemeClr val="accent6">
                    <a:lumMod val="75000"/>
                  </a:schemeClr>
                </a:solidFill>
                <a:latin typeface="Tahoma" pitchFamily="34" charset="0"/>
              </a:rPr>
              <a:t>including themselves </a:t>
            </a:r>
            <a:r>
              <a:rPr lang="en-US" altLang="en-US" sz="2600" dirty="0">
                <a:latin typeface="Tahoma" pitchFamily="34" charset="0"/>
              </a:rPr>
              <a:t>in the </a:t>
            </a:r>
            <a:r>
              <a:rPr lang="en-US" altLang="en-US" sz="2600" b="1" dirty="0">
                <a:solidFill>
                  <a:schemeClr val="accent6">
                    <a:lumMod val="75000"/>
                  </a:schemeClr>
                </a:solidFill>
                <a:latin typeface="Tahoma" pitchFamily="34" charset="0"/>
              </a:rPr>
              <a:t>efforts</a:t>
            </a:r>
            <a:r>
              <a:rPr lang="en-US" altLang="en-US" sz="2600" dirty="0">
                <a:latin typeface="Tahoma" pitchFamily="34" charset="0"/>
              </a:rPr>
              <a:t> to </a:t>
            </a:r>
            <a:r>
              <a:rPr lang="en-US" altLang="en-US" sz="2600" b="1" dirty="0">
                <a:solidFill>
                  <a:schemeClr val="accent6">
                    <a:lumMod val="75000"/>
                  </a:schemeClr>
                </a:solidFill>
                <a:latin typeface="Tahoma" pitchFamily="34" charset="0"/>
              </a:rPr>
              <a:t>solve their problems </a:t>
            </a:r>
            <a:r>
              <a:rPr lang="en-US" altLang="en-US" sz="2600" dirty="0">
                <a:latin typeface="Tahoma" pitchFamily="34" charset="0"/>
              </a:rPr>
              <a:t>and </a:t>
            </a:r>
            <a:r>
              <a:rPr lang="en-US" altLang="en-US" sz="2600" b="1" dirty="0">
                <a:solidFill>
                  <a:schemeClr val="accent6">
                    <a:lumMod val="75000"/>
                  </a:schemeClr>
                </a:solidFill>
                <a:latin typeface="Tahoma" pitchFamily="34" charset="0"/>
              </a:rPr>
              <a:t>better</a:t>
            </a:r>
            <a:r>
              <a:rPr lang="en-US" altLang="en-US" sz="2600" dirty="0">
                <a:solidFill>
                  <a:srgbClr val="0066FF"/>
                </a:solidFill>
                <a:latin typeface="Tahoma" pitchFamily="34" charset="0"/>
              </a:rPr>
              <a:t> </a:t>
            </a:r>
            <a:r>
              <a:rPr lang="en-US" altLang="en-US" sz="2600" dirty="0">
                <a:latin typeface="Tahoma" pitchFamily="34" charset="0"/>
              </a:rPr>
              <a:t>their own </a:t>
            </a:r>
            <a:r>
              <a:rPr lang="en-US" altLang="en-US" sz="2600" b="1" dirty="0">
                <a:solidFill>
                  <a:schemeClr val="accent6">
                    <a:lumMod val="75000"/>
                  </a:schemeClr>
                </a:solidFill>
                <a:latin typeface="Tahoma" pitchFamily="34" charset="0"/>
              </a:rPr>
              <a:t>lifestyles</a:t>
            </a:r>
            <a:r>
              <a:rPr lang="en-US" altLang="en-US" sz="2600" dirty="0">
                <a:latin typeface="Tahoma" pitchFamily="34" charset="0"/>
              </a:rPr>
              <a:t>.” </a:t>
            </a:r>
            <a:r>
              <a:rPr lang="en-US" altLang="en-US" sz="2000" dirty="0">
                <a:latin typeface="Tahoma" pitchFamily="34" charset="0"/>
              </a:rPr>
              <a:t>(NGO, 2008)</a:t>
            </a:r>
          </a:p>
          <a:p>
            <a:pPr marL="0" indent="0">
              <a:buNone/>
            </a:pPr>
            <a:r>
              <a:rPr lang="en-US" sz="2800" dirty="0" smtClean="0"/>
              <a:t> </a:t>
            </a:r>
          </a:p>
          <a:p>
            <a:pPr lvl="0"/>
            <a:endParaRPr lang="en-US" sz="1000" dirty="0"/>
          </a:p>
        </p:txBody>
      </p:sp>
    </p:spTree>
    <p:extLst>
      <p:ext uri="{BB962C8B-B14F-4D97-AF65-F5344CB8AC3E}">
        <p14:creationId xmlns:p14="http://schemas.microsoft.com/office/powerpoint/2010/main" val="41743308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Opposite of empowered ?</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a:bodyPr>
          <a:lstStyle/>
          <a:p>
            <a:pPr marL="0" indent="0">
              <a:buNone/>
            </a:pPr>
            <a:endParaRPr lang="en-US" dirty="0" smtClean="0"/>
          </a:p>
          <a:p>
            <a:pPr marL="0" indent="0">
              <a:buNone/>
            </a:pPr>
            <a:r>
              <a:rPr lang="en-US" sz="2800" dirty="0" smtClean="0"/>
              <a:t>	</a:t>
            </a:r>
            <a:r>
              <a:rPr lang="en-US" b="1" dirty="0" smtClean="0"/>
              <a:t>To be coerced</a:t>
            </a:r>
          </a:p>
          <a:p>
            <a:pPr marL="0" indent="0">
              <a:buNone/>
            </a:pPr>
            <a:r>
              <a:rPr lang="en-US" b="1" dirty="0"/>
              <a:t>	</a:t>
            </a:r>
            <a:r>
              <a:rPr lang="en-US" b="1" dirty="0" smtClean="0"/>
              <a:t>		oppressed</a:t>
            </a:r>
          </a:p>
          <a:p>
            <a:pPr marL="0" indent="0">
              <a:buNone/>
            </a:pPr>
            <a:r>
              <a:rPr lang="en-US" b="1" dirty="0"/>
              <a:t>	</a:t>
            </a:r>
            <a:r>
              <a:rPr lang="en-US" b="1" dirty="0" smtClean="0"/>
              <a:t>		</a:t>
            </a:r>
            <a:r>
              <a:rPr lang="en-US" b="1" dirty="0"/>
              <a:t> </a:t>
            </a:r>
            <a:r>
              <a:rPr lang="en-US" b="1" dirty="0" smtClean="0"/>
              <a:t>           passive </a:t>
            </a:r>
          </a:p>
          <a:p>
            <a:pPr marL="0" indent="0">
              <a:buNone/>
            </a:pPr>
            <a:r>
              <a:rPr lang="en-US" b="1" dirty="0"/>
              <a:t>	</a:t>
            </a:r>
            <a:r>
              <a:rPr lang="en-US" b="1" dirty="0" smtClean="0"/>
              <a:t>			</a:t>
            </a:r>
            <a:r>
              <a:rPr lang="en-US" b="1" dirty="0"/>
              <a:t> </a:t>
            </a:r>
            <a:r>
              <a:rPr lang="en-US" b="1" dirty="0" smtClean="0"/>
              <a:t>          without hope</a:t>
            </a:r>
          </a:p>
          <a:p>
            <a:pPr lvl="0"/>
            <a:endParaRPr lang="en-US" sz="1000" dirty="0"/>
          </a:p>
        </p:txBody>
      </p:sp>
    </p:spTree>
    <p:extLst>
      <p:ext uri="{BB962C8B-B14F-4D97-AF65-F5344CB8AC3E}">
        <p14:creationId xmlns:p14="http://schemas.microsoft.com/office/powerpoint/2010/main" val="405546710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1000"/>
                                        <p:tgtEl>
                                          <p:spTgt spid="2">
                                            <p:txEl>
                                              <p:pRg st="4" end="4"/>
                                            </p:txEl>
                                          </p:spTgt>
                                        </p:tgtEl>
                                      </p:cBhvr>
                                    </p:animEffect>
                                    <p:anim calcmode="lin" valueType="num">
                                      <p:cBhvr>
                                        <p:cTn id="2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2800" b="1" dirty="0" smtClean="0">
                <a:solidFill>
                  <a:schemeClr val="bg1"/>
                </a:solidFill>
                <a:latin typeface="Verdana" pitchFamily="34" charset="0"/>
              </a:rPr>
              <a:t>Empowerment as </a:t>
            </a:r>
            <a:r>
              <a:rPr lang="en-US" sz="3200" b="1" dirty="0" smtClean="0">
                <a:solidFill>
                  <a:schemeClr val="bg1"/>
                </a:solidFill>
                <a:latin typeface="Verdana" pitchFamily="34" charset="0"/>
              </a:rPr>
              <a:t>Process </a:t>
            </a:r>
            <a:r>
              <a:rPr lang="en-US" sz="2400" b="1" dirty="0" smtClean="0">
                <a:solidFill>
                  <a:schemeClr val="bg1"/>
                </a:solidFill>
                <a:latin typeface="Verdana" pitchFamily="34" charset="0"/>
              </a:rPr>
              <a:t>(nonlinear) </a:t>
            </a:r>
            <a:endParaRPr lang="en-US" sz="24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fontScale="40000" lnSpcReduction="20000"/>
          </a:bodyPr>
          <a:lstStyle/>
          <a:p>
            <a:pPr marL="0" indent="0">
              <a:buNone/>
            </a:pPr>
            <a:endParaRPr lang="en-US" dirty="0" smtClean="0"/>
          </a:p>
          <a:p>
            <a:pPr marL="0" indent="0">
              <a:buNone/>
            </a:pPr>
            <a:r>
              <a:rPr lang="en-US" altLang="en-US" sz="6000" b="1" dirty="0" smtClean="0"/>
              <a:t>Rooted in Community</a:t>
            </a:r>
            <a:endParaRPr lang="en-US" altLang="en-US" sz="6000" dirty="0" smtClean="0"/>
          </a:p>
          <a:p>
            <a:pPr marL="400050" lvl="2" indent="0">
              <a:buNone/>
            </a:pPr>
            <a:r>
              <a:rPr lang="en-US" altLang="en-US" sz="5500" dirty="0" smtClean="0"/>
              <a:t>Key to sustainable improvement in health is “... </a:t>
            </a:r>
            <a:r>
              <a:rPr lang="en-US" sz="5500" dirty="0" smtClean="0"/>
              <a:t>not </a:t>
            </a:r>
            <a:r>
              <a:rPr lang="en-US" sz="5500" dirty="0"/>
              <a:t>technical breakthroughs but changing behavior at the community level </a:t>
            </a:r>
            <a:r>
              <a:rPr lang="en-US" sz="5500" dirty="0" smtClean="0"/>
              <a:t>.” </a:t>
            </a:r>
            <a:br>
              <a:rPr lang="en-US" sz="5500" dirty="0" smtClean="0"/>
            </a:br>
            <a:r>
              <a:rPr lang="en-US" sz="5500" dirty="0" smtClean="0"/>
              <a:t>                                                                                            </a:t>
            </a:r>
            <a:r>
              <a:rPr lang="en-US" sz="4500" dirty="0" smtClean="0"/>
              <a:t>JALC, p. 17</a:t>
            </a:r>
          </a:p>
          <a:p>
            <a:pPr marL="400050" lvl="2" indent="0">
              <a:buNone/>
            </a:pPr>
            <a:endParaRPr lang="en-US" altLang="en-US" sz="2000" dirty="0"/>
          </a:p>
          <a:p>
            <a:pPr marL="0" indent="0">
              <a:buNone/>
            </a:pPr>
            <a:r>
              <a:rPr lang="en-US" sz="6000" b="1" dirty="0" smtClean="0"/>
              <a:t>Multiple </a:t>
            </a:r>
            <a:r>
              <a:rPr lang="en-US" sz="6000" b="1" dirty="0"/>
              <a:t>dimensions and </a:t>
            </a:r>
            <a:r>
              <a:rPr lang="en-US" sz="6000" b="1" dirty="0" smtClean="0"/>
              <a:t>dynamics – </a:t>
            </a:r>
            <a:r>
              <a:rPr lang="en-US" sz="6500" b="1" dirty="0" smtClean="0"/>
              <a:t>3-way partnership</a:t>
            </a:r>
            <a:endParaRPr lang="en-US" sz="6500" b="1" dirty="0"/>
          </a:p>
          <a:p>
            <a:pPr lvl="1"/>
            <a:r>
              <a:rPr lang="en-US" sz="5500" dirty="0"/>
              <a:t>Bottom-up actions by people</a:t>
            </a:r>
          </a:p>
          <a:p>
            <a:pPr lvl="1"/>
            <a:r>
              <a:rPr lang="en-US" sz="5500" dirty="0"/>
              <a:t>Top-down policies from government</a:t>
            </a:r>
          </a:p>
          <a:p>
            <a:pPr lvl="1"/>
            <a:r>
              <a:rPr lang="en-US" sz="5500" dirty="0"/>
              <a:t>Outside-in contribution of ideas and skills  </a:t>
            </a:r>
            <a:r>
              <a:rPr lang="en-US" sz="5500" dirty="0" smtClean="0"/>
              <a:t> - outside experts</a:t>
            </a:r>
            <a:r>
              <a:rPr lang="en-US" sz="3100" dirty="0" smtClean="0"/>
              <a:t/>
            </a:r>
            <a:br>
              <a:rPr lang="en-US" sz="3100" dirty="0" smtClean="0"/>
            </a:br>
            <a:r>
              <a:rPr lang="en-US" sz="3100" dirty="0" smtClean="0"/>
              <a:t>					                                                </a:t>
            </a:r>
            <a:r>
              <a:rPr lang="en-US" sz="4500" dirty="0" smtClean="0"/>
              <a:t>JALC</a:t>
            </a:r>
            <a:r>
              <a:rPr lang="en-US" sz="4500" dirty="0"/>
              <a:t>, p. </a:t>
            </a:r>
            <a:r>
              <a:rPr lang="en-US" sz="4500" dirty="0" smtClean="0"/>
              <a:t>12</a:t>
            </a:r>
          </a:p>
          <a:p>
            <a:pPr lvl="1"/>
            <a:endParaRPr lang="en-US" sz="2000" dirty="0"/>
          </a:p>
          <a:p>
            <a:pPr marL="57150" indent="0">
              <a:buNone/>
            </a:pPr>
            <a:r>
              <a:rPr lang="en-US" sz="6000" b="1" dirty="0" smtClean="0"/>
              <a:t>No easy path</a:t>
            </a:r>
          </a:p>
          <a:p>
            <a:pPr marL="514350" lvl="3" indent="0">
              <a:buNone/>
            </a:pPr>
            <a:r>
              <a:rPr lang="en-US" altLang="en-US" sz="5500" dirty="0" smtClean="0"/>
              <a:t>“We stress that empowerment is </a:t>
            </a:r>
            <a:r>
              <a:rPr lang="en-US" altLang="en-US" sz="5500" b="1" dirty="0" smtClean="0">
                <a:solidFill>
                  <a:schemeClr val="accent6">
                    <a:lumMod val="75000"/>
                  </a:schemeClr>
                </a:solidFill>
              </a:rPr>
              <a:t>context-specific </a:t>
            </a:r>
            <a:r>
              <a:rPr lang="en-US" altLang="en-US" sz="5500" dirty="0" smtClean="0"/>
              <a:t>and </a:t>
            </a:r>
            <a:r>
              <a:rPr lang="en-US" altLang="en-US" sz="5500" b="1" dirty="0" smtClean="0">
                <a:solidFill>
                  <a:schemeClr val="accent6">
                    <a:lumMod val="75000"/>
                  </a:schemeClr>
                </a:solidFill>
              </a:rPr>
              <a:t>highly reversible</a:t>
            </a:r>
            <a:r>
              <a:rPr lang="en-US" altLang="en-US" sz="5500" dirty="0" smtClean="0"/>
              <a:t>, and </a:t>
            </a:r>
            <a:r>
              <a:rPr lang="en-US" altLang="en-US" sz="5500" b="1" dirty="0" smtClean="0">
                <a:solidFill>
                  <a:schemeClr val="accent6">
                    <a:lumMod val="75000"/>
                  </a:schemeClr>
                </a:solidFill>
              </a:rPr>
              <a:t>deeply nonlinear.” </a:t>
            </a:r>
            <a:r>
              <a:rPr lang="en-US" altLang="en-US" sz="4500" dirty="0" smtClean="0"/>
              <a:t>(NGO, 2008)</a:t>
            </a:r>
            <a:endParaRPr lang="en-US" altLang="en-US" sz="4500" dirty="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36688148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Effect transition="in" filter="fade">
                                      <p:cBhvr>
                                        <p:cTn id="41" dur="1000"/>
                                        <p:tgtEl>
                                          <p:spTgt spid="2">
                                            <p:txEl>
                                              <p:pRg st="9" end="9"/>
                                            </p:txEl>
                                          </p:spTgt>
                                        </p:tgtEl>
                                      </p:cBhvr>
                                    </p:animEffect>
                                    <p:anim calcmode="lin" valueType="num">
                                      <p:cBhvr>
                                        <p:cTn id="4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Effect transition="in" filter="fade">
                                      <p:cBhvr>
                                        <p:cTn id="46" dur="1000"/>
                                        <p:tgtEl>
                                          <p:spTgt spid="2">
                                            <p:txEl>
                                              <p:pRg st="10" end="10"/>
                                            </p:txEl>
                                          </p:spTgt>
                                        </p:tgtEl>
                                      </p:cBhvr>
                                    </p:animEffect>
                                    <p:anim calcmode="lin" valueType="num">
                                      <p:cBhvr>
                                        <p:cTn id="4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t>
            </a:r>
            <a:r>
              <a:rPr lang="en-US" sz="3000" b="1" dirty="0" smtClean="0">
                <a:solidFill>
                  <a:schemeClr val="bg1"/>
                </a:solidFill>
                <a:latin typeface="Verdana" pitchFamily="34" charset="0"/>
              </a:rPr>
              <a:t>Complex Path to Health Empowerment</a:t>
            </a:r>
            <a:endParaRPr lang="en-US" sz="3000" b="1" dirty="0">
              <a:solidFill>
                <a:schemeClr val="bg1"/>
              </a:solidFill>
              <a:latin typeface="Verdana" pitchFamily="34" charset="0"/>
            </a:endParaRPr>
          </a:p>
        </p:txBody>
      </p:sp>
      <p:sp>
        <p:nvSpPr>
          <p:cNvPr id="2" name="Content Placeholder 1"/>
          <p:cNvSpPr>
            <a:spLocks noGrp="1"/>
          </p:cNvSpPr>
          <p:nvPr>
            <p:ph idx="1"/>
          </p:nvPr>
        </p:nvSpPr>
        <p:spPr>
          <a:xfrm>
            <a:off x="1" y="1911926"/>
            <a:ext cx="9143999" cy="4641273"/>
          </a:xfrm>
        </p:spPr>
        <p:txBody>
          <a:bodyPr>
            <a:normAutofit/>
          </a:bodyPr>
          <a:lstStyle/>
          <a:p>
            <a:pPr marL="0" indent="0">
              <a:buNone/>
            </a:pPr>
            <a:endParaRPr lang="en-US" sz="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pic>
        <p:nvPicPr>
          <p:cNvPr id="6" name="Picture 5"/>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02124"/>
            <a:ext cx="7162800" cy="5255876"/>
          </a:xfrm>
          <a:prstGeom prst="rect">
            <a:avLst/>
          </a:prstGeom>
          <a:noFill/>
          <a:ln>
            <a:noFill/>
          </a:ln>
        </p:spPr>
      </p:pic>
      <p:sp>
        <p:nvSpPr>
          <p:cNvPr id="3" name="TextBox 2"/>
          <p:cNvSpPr txBox="1"/>
          <p:nvPr/>
        </p:nvSpPr>
        <p:spPr>
          <a:xfrm>
            <a:off x="7620000" y="5410200"/>
            <a:ext cx="1219200" cy="369332"/>
          </a:xfrm>
          <a:prstGeom prst="rect">
            <a:avLst/>
          </a:prstGeom>
          <a:noFill/>
        </p:spPr>
        <p:txBody>
          <a:bodyPr wrap="square" rtlCol="0">
            <a:spAutoFit/>
          </a:bodyPr>
          <a:lstStyle/>
          <a:p>
            <a:r>
              <a:rPr lang="en-US" dirty="0" smtClean="0"/>
              <a:t>ARHAP,  15</a:t>
            </a:r>
            <a:endParaRPr lang="en-US" dirty="0"/>
          </a:p>
        </p:txBody>
      </p:sp>
    </p:spTree>
    <p:extLst>
      <p:ext uri="{BB962C8B-B14F-4D97-AF65-F5344CB8AC3E}">
        <p14:creationId xmlns:p14="http://schemas.microsoft.com/office/powerpoint/2010/main" val="16126271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This session asserts that…</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152400" y="1600200"/>
            <a:ext cx="8686800" cy="4525963"/>
          </a:xfrm>
        </p:spPr>
        <p:txBody>
          <a:bodyPr/>
          <a:lstStyle/>
          <a:p>
            <a:pPr marL="0" indent="0">
              <a:buNone/>
            </a:pPr>
            <a:endParaRPr lang="en-US" dirty="0" smtClean="0"/>
          </a:p>
          <a:p>
            <a:pPr marL="0" indent="0" algn="ctr">
              <a:spcBef>
                <a:spcPts val="600"/>
              </a:spcBef>
              <a:spcAft>
                <a:spcPts val="600"/>
              </a:spcAft>
              <a:buNone/>
            </a:pPr>
            <a:r>
              <a:rPr lang="en-US" sz="2800" dirty="0" smtClean="0"/>
              <a:t>No </a:t>
            </a:r>
            <a:r>
              <a:rPr lang="en-US" sz="2800" dirty="0"/>
              <a:t>single factor </a:t>
            </a:r>
            <a:endParaRPr lang="en-US" sz="2800" dirty="0" smtClean="0"/>
          </a:p>
          <a:p>
            <a:pPr marL="0" indent="0" algn="ctr">
              <a:spcBef>
                <a:spcPts val="600"/>
              </a:spcBef>
              <a:spcAft>
                <a:spcPts val="600"/>
              </a:spcAft>
              <a:buNone/>
            </a:pPr>
            <a:r>
              <a:rPr lang="en-US" sz="2800" dirty="0" smtClean="0"/>
              <a:t>enhances the </a:t>
            </a:r>
            <a:r>
              <a:rPr lang="en-US" sz="2800" dirty="0"/>
              <a:t>likelihood of </a:t>
            </a:r>
            <a:r>
              <a:rPr lang="en-US" sz="2800" dirty="0" smtClean="0"/>
              <a:t>sustained improvement </a:t>
            </a:r>
          </a:p>
          <a:p>
            <a:pPr marL="0" indent="0" algn="ctr">
              <a:spcBef>
                <a:spcPts val="600"/>
              </a:spcBef>
              <a:spcAft>
                <a:spcPts val="600"/>
              </a:spcAft>
              <a:buNone/>
            </a:pPr>
            <a:r>
              <a:rPr lang="en-US" sz="2800" dirty="0" smtClean="0"/>
              <a:t>in </a:t>
            </a:r>
            <a:r>
              <a:rPr lang="en-US" sz="2800" dirty="0"/>
              <a:t>the health of a person, family or </a:t>
            </a:r>
            <a:r>
              <a:rPr lang="en-US" sz="2800" dirty="0" smtClean="0"/>
              <a:t>community</a:t>
            </a:r>
          </a:p>
          <a:p>
            <a:pPr marL="0" indent="0" algn="ctr">
              <a:spcBef>
                <a:spcPts val="600"/>
              </a:spcBef>
              <a:spcAft>
                <a:spcPts val="600"/>
              </a:spcAft>
              <a:buNone/>
            </a:pPr>
            <a:r>
              <a:rPr lang="en-US" sz="2800" dirty="0" smtClean="0"/>
              <a:t>more </a:t>
            </a:r>
            <a:r>
              <a:rPr lang="en-US" sz="2800" dirty="0"/>
              <a:t>than empowerment</a:t>
            </a:r>
          </a:p>
          <a:p>
            <a:pPr marL="0" indent="0">
              <a:buNone/>
            </a:pPr>
            <a:endParaRPr lang="en-US" dirty="0"/>
          </a:p>
        </p:txBody>
      </p:sp>
    </p:spTree>
    <p:extLst>
      <p:ext uri="{BB962C8B-B14F-4D97-AF65-F5344CB8AC3E}">
        <p14:creationId xmlns:p14="http://schemas.microsoft.com/office/powerpoint/2010/main" val="36493185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t>
            </a:r>
            <a:r>
              <a:rPr lang="en-US" sz="3000" b="1" dirty="0" smtClean="0">
                <a:solidFill>
                  <a:schemeClr val="bg1"/>
                </a:solidFill>
                <a:latin typeface="Verdana" pitchFamily="34" charset="0"/>
              </a:rPr>
              <a:t>Eyes for structural/policy barriers</a:t>
            </a:r>
            <a:endParaRPr lang="en-US" sz="3000" b="1" dirty="0">
              <a:solidFill>
                <a:schemeClr val="bg1"/>
              </a:solidFill>
              <a:latin typeface="Verdana" pitchFamily="34" charset="0"/>
            </a:endParaRPr>
          </a:p>
        </p:txBody>
      </p:sp>
      <p:sp>
        <p:nvSpPr>
          <p:cNvPr id="2" name="Content Placeholder 1"/>
          <p:cNvSpPr>
            <a:spLocks noGrp="1"/>
          </p:cNvSpPr>
          <p:nvPr>
            <p:ph idx="1"/>
          </p:nvPr>
        </p:nvSpPr>
        <p:spPr>
          <a:xfrm>
            <a:off x="1" y="1911926"/>
            <a:ext cx="9143999" cy="4641273"/>
          </a:xfrm>
        </p:spPr>
        <p:txBody>
          <a:bodyPr>
            <a:normAutofit/>
          </a:bodyPr>
          <a:lstStyle/>
          <a:p>
            <a:pPr marL="0" indent="0">
              <a:buNone/>
            </a:pPr>
            <a:endParaRPr lang="en-US" sz="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
        <p:nvSpPr>
          <p:cNvPr id="3" name="TextBox 2"/>
          <p:cNvSpPr txBox="1"/>
          <p:nvPr/>
        </p:nvSpPr>
        <p:spPr>
          <a:xfrm>
            <a:off x="7654636" y="5410200"/>
            <a:ext cx="1219200" cy="646331"/>
          </a:xfrm>
          <a:prstGeom prst="rect">
            <a:avLst/>
          </a:prstGeom>
          <a:noFill/>
          <a:ln>
            <a:solidFill>
              <a:schemeClr val="accent1"/>
            </a:solidFill>
          </a:ln>
        </p:spPr>
        <p:txBody>
          <a:bodyPr wrap="square" rtlCol="0">
            <a:spAutoFit/>
          </a:bodyPr>
          <a:lstStyle/>
          <a:p>
            <a:pPr algn="ctr"/>
            <a:r>
              <a:rPr lang="en-US" b="1" dirty="0" smtClean="0"/>
              <a:t>Exhibit</a:t>
            </a:r>
          </a:p>
          <a:p>
            <a:pPr algn="ctr"/>
            <a:r>
              <a:rPr lang="en-US" b="1" dirty="0" smtClean="0"/>
              <a:t>#  1203</a:t>
            </a:r>
            <a:endParaRPr lang="en-US" b="1" dirty="0"/>
          </a:p>
        </p:txBody>
      </p:sp>
      <p:pic>
        <p:nvPicPr>
          <p:cNvPr id="8"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1828799"/>
            <a:ext cx="6019800" cy="4225985"/>
          </a:xfrm>
          <a:prstGeom prst="rect">
            <a:avLst/>
          </a:prstGeom>
        </p:spPr>
      </p:pic>
    </p:spTree>
    <p:extLst>
      <p:ext uri="{BB962C8B-B14F-4D97-AF65-F5344CB8AC3E}">
        <p14:creationId xmlns:p14="http://schemas.microsoft.com/office/powerpoint/2010/main" val="299139620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Role of outsiders</a:t>
            </a:r>
          </a:p>
        </p:txBody>
      </p:sp>
      <p:sp>
        <p:nvSpPr>
          <p:cNvPr id="2" name="Content Placeholder 1"/>
          <p:cNvSpPr>
            <a:spLocks noGrp="1"/>
          </p:cNvSpPr>
          <p:nvPr>
            <p:ph idx="1"/>
          </p:nvPr>
        </p:nvSpPr>
        <p:spPr>
          <a:xfrm>
            <a:off x="304800" y="1914667"/>
            <a:ext cx="8610600" cy="4333733"/>
          </a:xfrm>
        </p:spPr>
        <p:txBody>
          <a:bodyPr>
            <a:normAutofit/>
          </a:bodyPr>
          <a:lstStyle/>
          <a:p>
            <a:pPr marL="0" indent="0">
              <a:buNone/>
            </a:pPr>
            <a:endParaRPr lang="en-US" sz="800" dirty="0" smtClean="0"/>
          </a:p>
          <a:p>
            <a:pPr marL="0" indent="0">
              <a:spcAft>
                <a:spcPct val="30000"/>
              </a:spcAft>
              <a:buNone/>
            </a:pPr>
            <a:r>
              <a:rPr lang="en-US" altLang="en-US" sz="2400" dirty="0"/>
              <a:t>WHO article, February 2006, "What is the evidence on effectiveness of empowerment to improve health?", explained:</a:t>
            </a:r>
          </a:p>
          <a:p>
            <a:pPr lvl="1">
              <a:spcAft>
                <a:spcPts val="1200"/>
              </a:spcAft>
              <a:buFontTx/>
              <a:buNone/>
            </a:pPr>
            <a:r>
              <a:rPr lang="en-US" altLang="en-US" sz="2400" i="1" dirty="0"/>
              <a:t>	“Advocates or external change agents may catalyze actions or help create spaces for people to learn, </a:t>
            </a:r>
            <a:endParaRPr lang="en-US" altLang="en-US" sz="2400" i="1" dirty="0" smtClean="0"/>
          </a:p>
          <a:p>
            <a:pPr lvl="1">
              <a:spcAft>
                <a:spcPts val="1200"/>
              </a:spcAft>
              <a:buFontTx/>
              <a:buNone/>
            </a:pPr>
            <a:r>
              <a:rPr lang="en-US" altLang="en-US" sz="2400" i="1" dirty="0"/>
              <a:t>	</a:t>
            </a:r>
            <a:r>
              <a:rPr lang="en-US" altLang="en-US" sz="2400" i="1" dirty="0" smtClean="0"/>
              <a:t>but </a:t>
            </a:r>
            <a:r>
              <a:rPr lang="en-US" altLang="en-US" sz="2400" b="1" i="1" dirty="0">
                <a:solidFill>
                  <a:schemeClr val="accent6">
                    <a:lumMod val="75000"/>
                  </a:schemeClr>
                </a:solidFill>
              </a:rPr>
              <a:t>sustainability and empowerment occur only as people create their own momentum, gain their own skills, and advocate for their own changes</a:t>
            </a:r>
            <a:r>
              <a:rPr lang="en-US" altLang="en-US" sz="2400" i="1" dirty="0">
                <a:solidFill>
                  <a:schemeClr val="accent6">
                    <a:lumMod val="75000"/>
                  </a:schemeClr>
                </a:solidFill>
              </a:rPr>
              <a:t>.”</a:t>
            </a:r>
            <a:endParaRPr lang="en-US" altLang="en-US" sz="2400" dirty="0">
              <a:solidFill>
                <a:schemeClr val="accent6">
                  <a:lumMod val="75000"/>
                </a:schemeClr>
              </a:solidFill>
            </a:endParaRPr>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1080153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Implications for us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10600" cy="4800600"/>
          </a:xfrm>
        </p:spPr>
        <p:txBody>
          <a:bodyPr>
            <a:normAutofit/>
          </a:bodyPr>
          <a:lstStyle/>
          <a:p>
            <a:pPr marL="0" indent="0">
              <a:buNone/>
            </a:pPr>
            <a:endParaRPr lang="en-US" sz="1600" dirty="0" smtClean="0"/>
          </a:p>
          <a:p>
            <a:pPr marL="0" indent="0">
              <a:buNone/>
            </a:pPr>
            <a:r>
              <a:rPr lang="en-US" altLang="en-US" sz="2600" b="1" dirty="0" smtClean="0"/>
              <a:t>Changing OUR behavior</a:t>
            </a:r>
          </a:p>
          <a:p>
            <a:pPr marL="400050" lvl="1" indent="0">
              <a:buNone/>
            </a:pPr>
            <a:r>
              <a:rPr lang="en-US" sz="2400" dirty="0" smtClean="0"/>
              <a:t>Relinquish control</a:t>
            </a:r>
            <a:br>
              <a:rPr lang="en-US" sz="2400" dirty="0" smtClean="0"/>
            </a:br>
            <a:r>
              <a:rPr lang="en-US" sz="2400" dirty="0" smtClean="0"/>
              <a:t>Gently and more quickly than we are comfortable</a:t>
            </a:r>
          </a:p>
          <a:p>
            <a:pPr marL="400050" lvl="1" indent="0">
              <a:buNone/>
            </a:pPr>
            <a:endParaRPr lang="en-US" sz="1200" dirty="0"/>
          </a:p>
          <a:p>
            <a:pPr marL="0" indent="0">
              <a:buNone/>
            </a:pPr>
            <a:r>
              <a:rPr lang="en-US" sz="2600" b="1" dirty="0" smtClean="0"/>
              <a:t>Outside resources sometimes </a:t>
            </a:r>
            <a:r>
              <a:rPr lang="en-US" sz="2600" b="1" i="1" dirty="0" smtClean="0"/>
              <a:t>erode</a:t>
            </a:r>
            <a:r>
              <a:rPr lang="en-US" sz="2600" i="1" dirty="0" smtClean="0"/>
              <a:t> </a:t>
            </a:r>
            <a:r>
              <a:rPr lang="en-US" sz="2600" b="1" dirty="0" smtClean="0"/>
              <a:t>empowerment </a:t>
            </a:r>
            <a:r>
              <a:rPr lang="en-US" sz="2600" dirty="0"/>
              <a:t> </a:t>
            </a:r>
            <a:endParaRPr lang="en-US" sz="2600" dirty="0" smtClean="0"/>
          </a:p>
          <a:p>
            <a:pPr marL="400050" lvl="1" indent="0">
              <a:buNone/>
            </a:pPr>
            <a:r>
              <a:rPr lang="en-US" sz="2200" dirty="0"/>
              <a:t> </a:t>
            </a:r>
            <a:r>
              <a:rPr lang="en-US" sz="2400" dirty="0" smtClean="0"/>
              <a:t>- Examples?</a:t>
            </a:r>
          </a:p>
          <a:p>
            <a:pPr marL="400050" lvl="1" indent="0">
              <a:buNone/>
            </a:pPr>
            <a:r>
              <a:rPr lang="en-US" sz="2400" dirty="0" smtClean="0"/>
              <a:t>-  Aim to mobilize community energy – can’t buy or coerce</a:t>
            </a:r>
            <a:r>
              <a:rPr lang="en-US" sz="2600" dirty="0" smtClean="0"/>
              <a:t/>
            </a:r>
            <a:br>
              <a:rPr lang="en-US" sz="2600" dirty="0" smtClean="0"/>
            </a:b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97508920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Effect transition="in" filter="fade">
                                      <p:cBhvr>
                                        <p:cTn id="31" dur="1000"/>
                                        <p:tgtEl>
                                          <p:spTgt spid="2">
                                            <p:txEl>
                                              <p:pRg st="6" end="6"/>
                                            </p:txEl>
                                          </p:spTgt>
                                        </p:tgtEl>
                                      </p:cBhvr>
                                    </p:animEffect>
                                    <p:anim calcmode="lin" valueType="num">
                                      <p:cBhvr>
                                        <p:cTn id="32"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3"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9050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	Creating space for Empowerment</a:t>
            </a:r>
          </a:p>
          <a:p>
            <a:pPr algn="l"/>
            <a:r>
              <a:rPr lang="en-US" sz="3200" b="1" dirty="0" smtClean="0">
                <a:solidFill>
                  <a:schemeClr val="bg1"/>
                </a:solidFill>
                <a:latin typeface="Verdana" pitchFamily="34" charset="0"/>
              </a:rPr>
              <a:t>	“</a:t>
            </a:r>
            <a:r>
              <a:rPr lang="en-US" sz="2800" b="1" dirty="0" smtClean="0">
                <a:solidFill>
                  <a:schemeClr val="bg1"/>
                </a:solidFill>
                <a:latin typeface="Verdana" pitchFamily="34" charset="0"/>
              </a:rPr>
              <a:t>Opportunity Structure”</a:t>
            </a:r>
            <a:endParaRPr lang="en-US" sz="28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1600" dirty="0" smtClean="0"/>
          </a:p>
          <a:p>
            <a:pPr marL="0" indent="0">
              <a:buNone/>
            </a:pPr>
            <a:endParaRPr lang="en-US" sz="800" b="1" dirty="0" smtClean="0"/>
          </a:p>
          <a:p>
            <a:pPr marL="0" indent="0">
              <a:buNone/>
            </a:pPr>
            <a:r>
              <a:rPr lang="en-US" sz="2800" b="1" dirty="0" smtClean="0"/>
              <a:t>In your personal development, who believed in you? </a:t>
            </a:r>
          </a:p>
          <a:p>
            <a:pPr lvl="1"/>
            <a:r>
              <a:rPr lang="en-US" sz="2400" dirty="0" smtClean="0"/>
              <a:t>Saw you</a:t>
            </a:r>
            <a:endParaRPr lang="en-US" sz="2400" dirty="0"/>
          </a:p>
          <a:p>
            <a:pPr lvl="1"/>
            <a:r>
              <a:rPr lang="en-US" sz="2400" dirty="0"/>
              <a:t>Recognized your potential</a:t>
            </a:r>
          </a:p>
          <a:p>
            <a:pPr lvl="1"/>
            <a:r>
              <a:rPr lang="en-US" sz="2400" dirty="0"/>
              <a:t>Challenged, </a:t>
            </a:r>
            <a:r>
              <a:rPr lang="en-US" sz="2400" dirty="0" smtClean="0"/>
              <a:t>pushed, stretched </a:t>
            </a:r>
            <a:r>
              <a:rPr lang="en-US" sz="2400" dirty="0"/>
              <a:t>you</a:t>
            </a:r>
          </a:p>
          <a:p>
            <a:pPr lvl="1"/>
            <a:r>
              <a:rPr lang="en-US" sz="2400" dirty="0" smtClean="0"/>
              <a:t>Expected </a:t>
            </a:r>
            <a:r>
              <a:rPr lang="en-US" sz="2400" dirty="0"/>
              <a:t>more of </a:t>
            </a:r>
            <a:r>
              <a:rPr lang="en-US" sz="2400" dirty="0" smtClean="0"/>
              <a:t>you</a:t>
            </a:r>
            <a:endParaRPr lang="en-US" sz="2400" dirty="0"/>
          </a:p>
          <a:p>
            <a:pPr lvl="1"/>
            <a:r>
              <a:rPr lang="en-US" sz="2400" dirty="0"/>
              <a:t>Made space for </a:t>
            </a:r>
            <a:r>
              <a:rPr lang="en-US" sz="2400" dirty="0" smtClean="0"/>
              <a:t>you </a:t>
            </a:r>
            <a:r>
              <a:rPr lang="en-US" sz="2400" dirty="0"/>
              <a:t>to grow – sometimes by not doing, not advising, not stepping in</a:t>
            </a:r>
          </a:p>
          <a:p>
            <a:pPr lvl="1"/>
            <a:r>
              <a:rPr lang="en-US" sz="2400" dirty="0"/>
              <a:t>Taught &amp; mentored</a:t>
            </a:r>
          </a:p>
          <a:p>
            <a:pPr lvl="1"/>
            <a:r>
              <a:rPr lang="en-US" sz="2400" dirty="0"/>
              <a:t>Encouraged </a:t>
            </a:r>
            <a:r>
              <a:rPr lang="en-US" sz="2400" dirty="0" smtClean="0"/>
              <a:t>you to learn </a:t>
            </a:r>
            <a:r>
              <a:rPr lang="en-US" sz="2400" dirty="0"/>
              <a:t>through failures and tough spots</a:t>
            </a:r>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160639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1000"/>
                                        <p:tgtEl>
                                          <p:spTgt spid="2">
                                            <p:txEl>
                                              <p:pRg st="9" end="9"/>
                                            </p:txEl>
                                          </p:spTgt>
                                        </p:tgtEl>
                                      </p:cBhvr>
                                    </p:animEffect>
                                    <p:anim calcmode="lin" valueType="num">
                                      <p:cBhvr>
                                        <p:cTn id="4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t>
            </a:r>
            <a:r>
              <a:rPr lang="en-US" sz="2800" b="1" dirty="0" smtClean="0">
                <a:solidFill>
                  <a:schemeClr val="bg1"/>
                </a:solidFill>
                <a:latin typeface="Verdana" pitchFamily="34" charset="0"/>
              </a:rPr>
              <a:t>The fuel for Empowerment</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Hope and Confidence</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76400"/>
            <a:ext cx="4274127" cy="4800600"/>
          </a:xfrm>
        </p:spPr>
        <p:txBody>
          <a:bodyPr>
            <a:normAutofit fontScale="85000" lnSpcReduction="20000"/>
          </a:bodyPr>
          <a:lstStyle/>
          <a:p>
            <a:pPr marL="0" indent="0">
              <a:buNone/>
            </a:pPr>
            <a:endParaRPr lang="en-US" sz="1600" dirty="0" smtClean="0"/>
          </a:p>
          <a:p>
            <a:pPr marL="0" indent="0">
              <a:buNone/>
            </a:pPr>
            <a:r>
              <a:rPr lang="en-US" sz="3100" b="1" dirty="0" smtClean="0"/>
              <a:t>Hope is foundation of change </a:t>
            </a:r>
            <a:r>
              <a:rPr lang="en-US" sz="1800" dirty="0" smtClean="0"/>
              <a:t>(Paulo </a:t>
            </a:r>
            <a:r>
              <a:rPr lang="en-US" sz="1800" dirty="0" err="1" smtClean="0"/>
              <a:t>Freire</a:t>
            </a:r>
            <a:r>
              <a:rPr lang="en-US" sz="1800" dirty="0" smtClean="0"/>
              <a:t>, </a:t>
            </a:r>
            <a:r>
              <a:rPr lang="en-US" sz="1800" i="1" dirty="0" smtClean="0"/>
              <a:t>Pedagogy of the Oppressed)</a:t>
            </a:r>
            <a:br>
              <a:rPr lang="en-US" sz="1800" i="1" dirty="0" smtClean="0"/>
            </a:br>
            <a:endParaRPr lang="en-US" sz="1800" i="1" dirty="0" smtClean="0"/>
          </a:p>
          <a:p>
            <a:pPr marL="0" indent="0">
              <a:buNone/>
            </a:pPr>
            <a:r>
              <a:rPr lang="en-US" sz="3100" b="1" dirty="0" smtClean="0"/>
              <a:t>Indicators of Confidence</a:t>
            </a:r>
          </a:p>
          <a:p>
            <a:pPr marL="512763" lvl="1" indent="-277813">
              <a:buFont typeface="+mj-lt"/>
              <a:buAutoNum type="alphaLcParenR"/>
            </a:pPr>
            <a:r>
              <a:rPr lang="en-US" dirty="0" smtClean="0"/>
              <a:t>self-confidence </a:t>
            </a:r>
            <a:r>
              <a:rPr lang="en-US" dirty="0"/>
              <a:t>and self-efficacy to set and achieve goals</a:t>
            </a:r>
          </a:p>
          <a:p>
            <a:pPr marL="512763" lvl="1" indent="-277813">
              <a:buFont typeface="+mj-lt"/>
              <a:buAutoNum type="alphaLcParenR"/>
            </a:pPr>
            <a:r>
              <a:rPr lang="en-US" dirty="0" smtClean="0"/>
              <a:t>ability </a:t>
            </a:r>
            <a:r>
              <a:rPr lang="en-US" dirty="0"/>
              <a:t>to make informed decisions that are </a:t>
            </a:r>
            <a:r>
              <a:rPr lang="en-US" dirty="0" smtClean="0"/>
              <a:t>recognized </a:t>
            </a:r>
            <a:r>
              <a:rPr lang="en-US" dirty="0"/>
              <a:t>and respected</a:t>
            </a:r>
          </a:p>
          <a:p>
            <a:pPr marL="512763" lvl="1" indent="-277813">
              <a:buFont typeface="+mj-lt"/>
              <a:buAutoNum type="alphaLcParenR"/>
            </a:pPr>
            <a:r>
              <a:rPr lang="en-US" dirty="0" smtClean="0"/>
              <a:t>belief </a:t>
            </a:r>
            <a:r>
              <a:rPr lang="en-US" dirty="0"/>
              <a:t>in own ability to take action to effect change based on own </a:t>
            </a:r>
            <a:r>
              <a:rPr lang="en-US" dirty="0" smtClean="0"/>
              <a:t>goals</a:t>
            </a:r>
            <a:r>
              <a:rPr lang="en-US" sz="2400" dirty="0" smtClean="0"/>
              <a:t/>
            </a:r>
            <a:br>
              <a:rPr lang="en-US" sz="2400" dirty="0" smtClean="0"/>
            </a:br>
            <a:r>
              <a:rPr lang="en-US" sz="2400" dirty="0" smtClean="0"/>
              <a:t>			</a:t>
            </a:r>
            <a:endParaRPr lang="en-US" sz="2400" dirty="0"/>
          </a:p>
          <a:p>
            <a:pPr marL="234950" lvl="1" indent="0">
              <a:buNone/>
            </a:pPr>
            <a:r>
              <a:rPr lang="en-US" sz="2000" dirty="0" smtClean="0"/>
              <a:t>     (</a:t>
            </a:r>
            <a:r>
              <a:rPr lang="en-US" sz="2000" dirty="0" err="1" smtClean="0"/>
              <a:t>Hennink</a:t>
            </a:r>
            <a:r>
              <a:rPr lang="en-US" sz="2000" dirty="0" smtClean="0"/>
              <a:t> et al, p. 206) </a:t>
            </a:r>
            <a:endParaRPr lang="en-US" sz="2400" dirty="0"/>
          </a:p>
          <a:p>
            <a:pPr marL="0" indent="0">
              <a:buNone/>
            </a:pP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pic>
        <p:nvPicPr>
          <p:cNvPr id="6" name="Picture 2" descr="D:\Cote d'Ivoire 10-08\P101021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2362200"/>
            <a:ext cx="4990032"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5908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1000"/>
                                        <p:tgtEl>
                                          <p:spTgt spid="2">
                                            <p:txEl>
                                              <p:pRg st="4" end="4"/>
                                            </p:txEl>
                                          </p:spTgt>
                                        </p:tgtEl>
                                      </p:cBhvr>
                                    </p:animEffect>
                                    <p:anim calcmode="lin" valueType="num">
                                      <p:cBhvr>
                                        <p:cTn id="2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5" end="5"/>
                                            </p:txEl>
                                          </p:spTgt>
                                        </p:tgtEl>
                                        <p:attrNameLst>
                                          <p:attrName>style.visibility</p:attrName>
                                        </p:attrNameLst>
                                      </p:cBhvr>
                                      <p:to>
                                        <p:strVal val="visible"/>
                                      </p:to>
                                    </p:set>
                                    <p:animEffect transition="in" filter="fade">
                                      <p:cBhvr>
                                        <p:cTn id="24" dur="1000"/>
                                        <p:tgtEl>
                                          <p:spTgt spid="2">
                                            <p:txEl>
                                              <p:pRg st="5" end="5"/>
                                            </p:txEl>
                                          </p:spTgt>
                                        </p:tgtEl>
                                      </p:cBhvr>
                                    </p:animEffect>
                                    <p:anim calcmode="lin" valueType="num">
                                      <p:cBhvr>
                                        <p:cTn id="25"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Effect transition="in" filter="fade">
                                      <p:cBhvr>
                                        <p:cTn id="29" dur="1000"/>
                                        <p:tgtEl>
                                          <p:spTgt spid="2">
                                            <p:txEl>
                                              <p:pRg st="6" end="6"/>
                                            </p:txEl>
                                          </p:spTgt>
                                        </p:tgtEl>
                                      </p:cBhvr>
                                    </p:animEffect>
                                    <p:anim calcmode="lin" valueType="num">
                                      <p:cBhvr>
                                        <p:cTn id="3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Most important health workers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1600"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r>
              <a:rPr lang="en-US" sz="2400" dirty="0" smtClean="0"/>
              <a:t>						</a:t>
            </a: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
        <p:nvSpPr>
          <p:cNvPr id="3" name="TextBox 2"/>
          <p:cNvSpPr txBox="1"/>
          <p:nvPr/>
        </p:nvSpPr>
        <p:spPr>
          <a:xfrm>
            <a:off x="381000" y="2085109"/>
            <a:ext cx="8382000" cy="3539430"/>
          </a:xfrm>
          <a:prstGeom prst="rect">
            <a:avLst/>
          </a:prstGeom>
          <a:noFill/>
        </p:spPr>
        <p:txBody>
          <a:bodyPr wrap="square" rtlCol="0">
            <a:spAutoFit/>
          </a:bodyPr>
          <a:lstStyle/>
          <a:p>
            <a:r>
              <a:rPr lang="en-US" sz="2600" b="1" dirty="0" smtClean="0"/>
              <a:t>Child </a:t>
            </a:r>
            <a:r>
              <a:rPr lang="en-US" sz="2600" b="1" dirty="0"/>
              <a:t>Survival revolution </a:t>
            </a:r>
            <a:r>
              <a:rPr lang="en-US" sz="2400" dirty="0"/>
              <a:t>in 2</a:t>
            </a:r>
            <a:r>
              <a:rPr lang="en-US" sz="2400" baseline="30000" dirty="0"/>
              <a:t>nd</a:t>
            </a:r>
            <a:r>
              <a:rPr lang="en-US" sz="2400" dirty="0"/>
              <a:t> half of 20</a:t>
            </a:r>
            <a:r>
              <a:rPr lang="en-US" sz="2400" baseline="30000" dirty="0"/>
              <a:t>th</a:t>
            </a:r>
            <a:r>
              <a:rPr lang="en-US" sz="2400" dirty="0"/>
              <a:t> century </a:t>
            </a:r>
            <a:r>
              <a:rPr lang="en-US" sz="2400" dirty="0" smtClean="0"/>
              <a:t>historic reduction of </a:t>
            </a:r>
            <a:r>
              <a:rPr lang="en-US" sz="2400" dirty="0"/>
              <a:t>child mortality </a:t>
            </a:r>
            <a:r>
              <a:rPr lang="en-US" sz="2400" dirty="0" smtClean="0"/>
              <a:t>worldwide.  </a:t>
            </a:r>
          </a:p>
          <a:p>
            <a:pPr lvl="1"/>
            <a:r>
              <a:rPr lang="en-US" sz="2400" dirty="0" smtClean="0"/>
              <a:t>One </a:t>
            </a:r>
            <a:r>
              <a:rPr lang="en-US" sz="2400" dirty="0"/>
              <a:t>of most important consequences </a:t>
            </a:r>
            <a:r>
              <a:rPr lang="en-US" sz="2400" dirty="0" smtClean="0"/>
              <a:t>“…realization </a:t>
            </a:r>
            <a:r>
              <a:rPr lang="en-US" sz="2400" dirty="0"/>
              <a:t>that the most important health workers in the world are not physicians or surgeons but mothers</a:t>
            </a:r>
            <a:r>
              <a:rPr lang="en-US" sz="2400" dirty="0" smtClean="0"/>
              <a:t>.”</a:t>
            </a:r>
          </a:p>
          <a:p>
            <a:pPr lvl="1"/>
            <a:endParaRPr lang="en-US" sz="2600" dirty="0"/>
          </a:p>
          <a:p>
            <a:r>
              <a:rPr lang="en-US" sz="2600" b="1" dirty="0" smtClean="0"/>
              <a:t>Related reduction in deaths from diarrheal disease</a:t>
            </a:r>
            <a:endParaRPr lang="en-US" sz="2600" dirty="0" smtClean="0"/>
          </a:p>
          <a:p>
            <a:r>
              <a:rPr lang="en-US" sz="2600" b="1" dirty="0"/>
              <a:t> </a:t>
            </a:r>
            <a:r>
              <a:rPr lang="en-US" sz="2600" b="1" dirty="0" smtClean="0"/>
              <a:t> - </a:t>
            </a:r>
            <a:r>
              <a:rPr lang="en-US" sz="2400" dirty="0" smtClean="0"/>
              <a:t>Oral Rehydration Therapies</a:t>
            </a:r>
          </a:p>
          <a:p>
            <a:r>
              <a:rPr lang="en-US" sz="2400" b="1" dirty="0"/>
              <a:t> </a:t>
            </a:r>
            <a:r>
              <a:rPr lang="en-US" sz="2400" b="1" dirty="0" smtClean="0"/>
              <a:t> - </a:t>
            </a:r>
            <a:r>
              <a:rPr lang="en-US" sz="2400" dirty="0" smtClean="0"/>
              <a:t>When Family Health Workers resisted, mothers used it</a:t>
            </a:r>
            <a:endParaRPr lang="en-US" sz="2600" b="1" dirty="0"/>
          </a:p>
        </p:txBody>
      </p:sp>
    </p:spTree>
    <p:extLst>
      <p:ext uri="{BB962C8B-B14F-4D97-AF65-F5344CB8AC3E}">
        <p14:creationId xmlns:p14="http://schemas.microsoft.com/office/powerpoint/2010/main" val="39937851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1000"/>
                                        <p:tgtEl>
                                          <p:spTgt spid="3">
                                            <p:txEl>
                                              <p:pRg st="4" end="4"/>
                                            </p:txEl>
                                          </p:spTgt>
                                        </p:tgtEl>
                                      </p:cBhvr>
                                    </p:animEffect>
                                    <p:anim calcmode="lin" valueType="num">
                                      <p:cBhvr>
                                        <p:cTn id="20"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1000"/>
                                        <p:tgtEl>
                                          <p:spTgt spid="3">
                                            <p:txEl>
                                              <p:pRg st="5" end="5"/>
                                            </p:txEl>
                                          </p:spTgt>
                                        </p:tgtEl>
                                      </p:cBhvr>
                                    </p:animEffect>
                                    <p:anim calcmode="lin" valueType="num">
                                      <p:cBhvr>
                                        <p:cTn id="2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a:t>
            </a:r>
            <a:r>
              <a:rPr lang="en-US" sz="2800" b="1" dirty="0" err="1" smtClean="0">
                <a:solidFill>
                  <a:schemeClr val="bg1"/>
                </a:solidFill>
                <a:latin typeface="Verdana" pitchFamily="34" charset="0"/>
              </a:rPr>
              <a:t>Experiental</a:t>
            </a:r>
            <a:r>
              <a:rPr lang="en-US" sz="2800" b="1" dirty="0" smtClean="0">
                <a:solidFill>
                  <a:schemeClr val="bg1"/>
                </a:solidFill>
                <a:latin typeface="Verdana" pitchFamily="34" charset="0"/>
              </a:rPr>
              <a:t> learning / transformation</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1752600" y="1676400"/>
            <a:ext cx="6934200" cy="4800600"/>
          </a:xfrm>
        </p:spPr>
        <p:txBody>
          <a:bodyPr>
            <a:normAutofit/>
          </a:bodyPr>
          <a:lstStyle/>
          <a:p>
            <a:pPr marL="0" indent="0">
              <a:buNone/>
            </a:pPr>
            <a:r>
              <a:rPr lang="en-US" sz="2600" b="1" dirty="0" smtClean="0"/>
              <a:t>Not by “telling” - - Deep knowing</a:t>
            </a:r>
          </a:p>
          <a:p>
            <a:pPr marL="0" indent="0">
              <a:buNone/>
            </a:pPr>
            <a:endParaRPr lang="en-US" sz="2600" b="1" dirty="0"/>
          </a:p>
          <a:p>
            <a:pPr marL="0" indent="0">
              <a:buNone/>
            </a:pPr>
            <a:r>
              <a:rPr lang="en-US" sz="2600" b="1" dirty="0" smtClean="0"/>
              <a:t>Action-Reflection</a:t>
            </a:r>
          </a:p>
          <a:p>
            <a:pPr marL="0" indent="0">
              <a:buNone/>
            </a:pPr>
            <a:endParaRPr lang="en-US" sz="2600" b="1" dirty="0"/>
          </a:p>
          <a:p>
            <a:pPr marL="0" indent="0">
              <a:buNone/>
            </a:pPr>
            <a:r>
              <a:rPr lang="en-US" sz="2600" b="1" dirty="0" smtClean="0"/>
              <a:t>Asset Based Community Development</a:t>
            </a:r>
          </a:p>
          <a:p>
            <a:pPr marL="0" indent="0">
              <a:buNone/>
            </a:pPr>
            <a:endParaRPr lang="en-US" sz="2600" b="1" dirty="0"/>
          </a:p>
          <a:p>
            <a:pPr marL="0" indent="0">
              <a:buNone/>
            </a:pPr>
            <a:r>
              <a:rPr lang="en-US" sz="2600" b="1" dirty="0" smtClean="0"/>
              <a:t>Appreciative Inquiry</a:t>
            </a:r>
          </a:p>
          <a:p>
            <a:pPr marL="0" indent="0">
              <a:buNone/>
            </a:pPr>
            <a:endParaRPr lang="en-US" sz="2600" b="1" dirty="0"/>
          </a:p>
          <a:p>
            <a:pPr marL="0" indent="0">
              <a:buNone/>
            </a:pPr>
            <a:r>
              <a:rPr lang="en-US" sz="2600" b="1" dirty="0" smtClean="0"/>
              <a:t>What can we do to facilitate that learning?</a:t>
            </a:r>
            <a:endParaRPr lang="en-US" sz="2600" b="1" dirty="0"/>
          </a:p>
          <a:p>
            <a:pPr marL="0" indent="0">
              <a:buNone/>
            </a:pPr>
            <a:endParaRPr lang="en-US" sz="2400" b="1" dirty="0" smtClean="0"/>
          </a:p>
          <a:p>
            <a:pPr marL="0" indent="0">
              <a:buNone/>
            </a:pP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marL="0" lvl="0" indent="0">
              <a:buNone/>
            </a:pPr>
            <a:endParaRPr lang="en-US" sz="1000" dirty="0"/>
          </a:p>
        </p:txBody>
      </p:sp>
    </p:spTree>
    <p:extLst>
      <p:ext uri="{BB962C8B-B14F-4D97-AF65-F5344CB8AC3E}">
        <p14:creationId xmlns:p14="http://schemas.microsoft.com/office/powerpoint/2010/main" val="32557737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animEffect transition="in" filter="fade">
                                      <p:cBhvr>
                                        <p:cTn id="29" dur="1000"/>
                                        <p:tgtEl>
                                          <p:spTgt spid="2">
                                            <p:txEl>
                                              <p:pRg st="8" end="8"/>
                                            </p:txEl>
                                          </p:spTgt>
                                        </p:tgtEl>
                                      </p:cBhvr>
                                    </p:animEffect>
                                    <p:anim calcmode="lin" valueType="num">
                                      <p:cBhvr>
                                        <p:cTn id="3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Respecting local context &amp; priorities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1600" dirty="0" smtClean="0"/>
          </a:p>
          <a:p>
            <a:pPr marL="0" indent="0">
              <a:buNone/>
            </a:pPr>
            <a:endParaRPr lang="en-US" altLang="en-US" sz="2400" dirty="0" smtClean="0"/>
          </a:p>
          <a:p>
            <a:pPr marL="0" indent="0">
              <a:buNone/>
            </a:pPr>
            <a:r>
              <a:rPr lang="en-US" altLang="en-US" dirty="0" smtClean="0"/>
              <a:t>Each community</a:t>
            </a:r>
            <a:r>
              <a:rPr lang="en-US" altLang="en-US" dirty="0"/>
              <a:t> </a:t>
            </a:r>
            <a:r>
              <a:rPr lang="en-US" altLang="en-US" dirty="0" smtClean="0"/>
              <a:t>has </a:t>
            </a:r>
            <a:r>
              <a:rPr lang="en-US" altLang="en-US" b="1" dirty="0" smtClean="0"/>
              <a:t>social construct </a:t>
            </a:r>
          </a:p>
          <a:p>
            <a:pPr marL="0" indent="0">
              <a:buNone/>
            </a:pPr>
            <a:r>
              <a:rPr lang="en-US" altLang="en-US" sz="2600" dirty="0" smtClean="0"/>
              <a:t>    order, change processes, cohesiveness, predictability</a:t>
            </a:r>
          </a:p>
          <a:p>
            <a:pPr marL="0" indent="0">
              <a:buNone/>
            </a:pPr>
            <a:endParaRPr lang="en-US" altLang="en-US" sz="800" dirty="0" smtClean="0"/>
          </a:p>
          <a:p>
            <a:pPr marL="0" indent="0">
              <a:buNone/>
            </a:pPr>
            <a:r>
              <a:rPr lang="en-US" sz="2600" dirty="0" smtClean="0"/>
              <a:t>          </a:t>
            </a:r>
            <a:r>
              <a:rPr lang="en-US" b="1" dirty="0" smtClean="0"/>
              <a:t>Owners  	</a:t>
            </a:r>
            <a:r>
              <a:rPr lang="en-US" dirty="0" smtClean="0"/>
              <a:t>or</a:t>
            </a:r>
            <a:r>
              <a:rPr lang="en-US" b="1" dirty="0" smtClean="0"/>
              <a:t>	   Passive Recipients</a:t>
            </a:r>
            <a:r>
              <a:rPr lang="en-US" sz="2400" dirty="0" smtClean="0"/>
              <a:t/>
            </a:r>
            <a:br>
              <a:rPr lang="en-US" sz="2400" dirty="0" smtClean="0"/>
            </a:br>
            <a:endParaRPr lang="en-US" sz="2400" dirty="0" smtClean="0"/>
          </a:p>
          <a:p>
            <a:pPr marL="0" indent="0">
              <a:buNone/>
            </a:pPr>
            <a:r>
              <a:rPr lang="en-US" sz="2600" b="1" dirty="0" smtClean="0"/>
              <a:t>   Your </a:t>
            </a:r>
            <a:r>
              <a:rPr lang="en-US" sz="3600" b="1" i="1" dirty="0" smtClean="0"/>
              <a:t>goats </a:t>
            </a:r>
            <a:r>
              <a:rPr lang="en-US" sz="2600" b="1" dirty="0" smtClean="0"/>
              <a:t>first??</a:t>
            </a:r>
            <a:r>
              <a:rPr lang="en-US" sz="2400" dirty="0" smtClean="0"/>
              <a:t>						</a:t>
            </a: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40760468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6" end="6"/>
                                            </p:txEl>
                                          </p:spTgt>
                                        </p:tgtEl>
                                        <p:attrNameLst>
                                          <p:attrName>style.visibility</p:attrName>
                                        </p:attrNameLst>
                                      </p:cBhvr>
                                      <p:to>
                                        <p:strVal val="visible"/>
                                      </p:to>
                                    </p:set>
                                    <p:animEffect transition="in" filter="fade">
                                      <p:cBhvr>
                                        <p:cTn id="14" dur="1000"/>
                                        <p:tgtEl>
                                          <p:spTgt spid="2">
                                            <p:txEl>
                                              <p:pRg st="6" end="6"/>
                                            </p:txEl>
                                          </p:spTgt>
                                        </p:tgtEl>
                                      </p:cBhvr>
                                    </p:animEffect>
                                    <p:anim calcmode="lin" valueType="num">
                                      <p:cBhvr>
                                        <p:cTn id="1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Capacity for complex analysis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1600"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endParaRPr lang="en-US" sz="2400" b="1" dirty="0"/>
          </a:p>
          <a:p>
            <a:pPr marL="0" indent="0">
              <a:buNone/>
            </a:pPr>
            <a:endParaRPr lang="en-US" sz="2400" b="1" dirty="0" smtClean="0"/>
          </a:p>
          <a:p>
            <a:pPr marL="0" indent="0">
              <a:buNone/>
            </a:pPr>
            <a:r>
              <a:rPr lang="en-US" sz="2400" dirty="0" smtClean="0"/>
              <a:t>						</a:t>
            </a: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pic>
        <p:nvPicPr>
          <p:cNvPr id="6" name="Picture 4" descr="DSC00008 (Sma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89" y="2085109"/>
            <a:ext cx="5270311" cy="39527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791200" y="2085109"/>
            <a:ext cx="2971800" cy="2277547"/>
          </a:xfrm>
          <a:prstGeom prst="rect">
            <a:avLst/>
          </a:prstGeom>
          <a:noFill/>
        </p:spPr>
        <p:txBody>
          <a:bodyPr wrap="square" rtlCol="0">
            <a:spAutoFit/>
          </a:bodyPr>
          <a:lstStyle/>
          <a:p>
            <a:pPr algn="ctr"/>
            <a:r>
              <a:rPr lang="en-US" sz="2600" dirty="0" smtClean="0"/>
              <a:t>Ravi </a:t>
            </a:r>
            <a:r>
              <a:rPr lang="en-US" sz="2600" dirty="0" err="1" smtClean="0"/>
              <a:t>Jayakaran’s</a:t>
            </a:r>
            <a:r>
              <a:rPr lang="en-US" sz="2600" dirty="0" smtClean="0"/>
              <a:t> </a:t>
            </a:r>
          </a:p>
          <a:p>
            <a:pPr algn="ctr"/>
            <a:r>
              <a:rPr lang="en-US" sz="2600" b="1" dirty="0" smtClean="0"/>
              <a:t>10 Seed Process</a:t>
            </a:r>
          </a:p>
          <a:p>
            <a:pPr algn="ctr"/>
            <a:endParaRPr lang="en-US" dirty="0"/>
          </a:p>
          <a:p>
            <a:pPr algn="ctr"/>
            <a:r>
              <a:rPr lang="en-US" sz="2400" dirty="0" smtClean="0"/>
              <a:t>Learning how communities see themselves</a:t>
            </a:r>
            <a:endParaRPr lang="en-US" sz="2400" dirty="0"/>
          </a:p>
        </p:txBody>
      </p:sp>
    </p:spTree>
    <p:extLst>
      <p:ext uri="{BB962C8B-B14F-4D97-AF65-F5344CB8AC3E}">
        <p14:creationId xmlns:p14="http://schemas.microsoft.com/office/powerpoint/2010/main" val="25486422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Barriers to empowerment</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371600"/>
            <a:ext cx="8610600" cy="4800600"/>
          </a:xfrm>
        </p:spPr>
        <p:txBody>
          <a:bodyPr>
            <a:normAutofit fontScale="55000" lnSpcReduction="20000"/>
          </a:bodyPr>
          <a:lstStyle/>
          <a:p>
            <a:pPr marL="0" indent="0">
              <a:buNone/>
            </a:pPr>
            <a:endParaRPr lang="en-US" sz="1600" dirty="0" smtClean="0"/>
          </a:p>
          <a:p>
            <a:pPr marL="0" indent="0">
              <a:buNone/>
            </a:pPr>
            <a:endParaRPr lang="en-US" altLang="en-US" sz="2400" dirty="0" smtClean="0"/>
          </a:p>
          <a:p>
            <a:pPr marL="0" indent="0">
              <a:buNone/>
            </a:pPr>
            <a:r>
              <a:rPr lang="en-US" altLang="en-US" sz="4400" b="1" dirty="0" smtClean="0"/>
              <a:t>What barriers have you encountered?</a:t>
            </a:r>
          </a:p>
          <a:p>
            <a:pPr lvl="1"/>
            <a:r>
              <a:rPr lang="en-US" altLang="en-US" sz="3300" b="1" dirty="0" smtClean="0"/>
              <a:t>Time</a:t>
            </a:r>
          </a:p>
          <a:p>
            <a:pPr lvl="1"/>
            <a:r>
              <a:rPr lang="en-US" altLang="en-US" sz="3300" b="1" dirty="0" smtClean="0"/>
              <a:t>Lack long-term partnerships with locals</a:t>
            </a:r>
          </a:p>
          <a:p>
            <a:pPr lvl="1"/>
            <a:r>
              <a:rPr lang="en-US" altLang="en-US" sz="3300" b="1" dirty="0" smtClean="0"/>
              <a:t>Training in facilitating</a:t>
            </a:r>
          </a:p>
          <a:p>
            <a:pPr lvl="1"/>
            <a:r>
              <a:rPr lang="en-US" altLang="en-US" sz="3300" b="1" dirty="0" smtClean="0"/>
              <a:t>Skills are curative, specialized, focused</a:t>
            </a:r>
          </a:p>
          <a:p>
            <a:pPr lvl="1"/>
            <a:r>
              <a:rPr lang="en-US" altLang="en-US" sz="3300" b="1" dirty="0" smtClean="0"/>
              <a:t>How engage governments?</a:t>
            </a:r>
          </a:p>
          <a:p>
            <a:pPr marL="0" indent="0">
              <a:buNone/>
            </a:pPr>
            <a:endParaRPr lang="en-US" altLang="en-US" sz="2400" b="1" dirty="0"/>
          </a:p>
          <a:p>
            <a:pPr marL="0" indent="0">
              <a:buNone/>
            </a:pPr>
            <a:r>
              <a:rPr lang="en-US" altLang="en-US" sz="3800" b="1" dirty="0" smtClean="0"/>
              <a:t>The domination system </a:t>
            </a:r>
            <a:endParaRPr lang="en-US" sz="1300" dirty="0"/>
          </a:p>
          <a:p>
            <a:pPr marL="400050" lvl="1" indent="0">
              <a:buNone/>
            </a:pPr>
            <a:r>
              <a:rPr lang="en-US" altLang="en-US" sz="3600" dirty="0"/>
              <a:t>Jesus called them together and said, “You know that the rulers of the Gentiles lord it over them, and their high officials exercise authority over them.  Not so with you. Instead, whoever wants to become great among you must be your minister, and whoever wants to be first must be your servant- just as the Son of Man did not come to be served, but to serve, and to give his life as a ransom for many.” </a:t>
            </a:r>
            <a:r>
              <a:rPr lang="en-US" altLang="en-US" sz="2900" dirty="0"/>
              <a:t>(Matthew 20:25-28)</a:t>
            </a:r>
          </a:p>
          <a:p>
            <a:pPr marL="0" indent="0">
              <a:buNone/>
            </a:pPr>
            <a:endParaRPr lang="en-US" sz="1300" dirty="0" smtClean="0"/>
          </a:p>
          <a:p>
            <a:pPr marL="0" indent="0">
              <a:buNone/>
            </a:pPr>
            <a:r>
              <a:rPr lang="en-US" sz="3400" b="1" dirty="0"/>
              <a:t> </a:t>
            </a:r>
            <a:r>
              <a:rPr lang="en-US" sz="3400" b="1" dirty="0" smtClean="0"/>
              <a:t>    Challenging the leadership paradigm</a:t>
            </a:r>
          </a:p>
          <a:p>
            <a:pPr marL="0" indent="0">
              <a:buNone/>
            </a:pPr>
            <a:r>
              <a:rPr lang="en-US" sz="2400" dirty="0" smtClean="0"/>
              <a:t>					</a:t>
            </a:r>
            <a:endParaRPr lang="en-US" sz="1800" dirty="0" smtClean="0"/>
          </a:p>
          <a:p>
            <a:pPr marL="0" indent="0">
              <a:buNone/>
            </a:pP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180559815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animEffect transition="in" filter="fade">
                                      <p:cBhvr>
                                        <p:cTn id="17" dur="1000"/>
                                        <p:tgtEl>
                                          <p:spTgt spid="2">
                                            <p:txEl>
                                              <p:pRg st="5" end="5"/>
                                            </p:txEl>
                                          </p:spTgt>
                                        </p:tgtEl>
                                      </p:cBhvr>
                                    </p:animEffect>
                                    <p:anim calcmode="lin" valueType="num">
                                      <p:cBhvr>
                                        <p:cTn id="1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1000"/>
                                        <p:tgtEl>
                                          <p:spTgt spid="2">
                                            <p:txEl>
                                              <p:pRg st="6" end="6"/>
                                            </p:txEl>
                                          </p:spTgt>
                                        </p:tgtEl>
                                      </p:cBhvr>
                                    </p:animEffect>
                                    <p:anim calcmode="lin" valueType="num">
                                      <p:cBhvr>
                                        <p:cTn id="23"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Effect transition="in" filter="fade">
                                      <p:cBhvr>
                                        <p:cTn id="27" dur="1000"/>
                                        <p:tgtEl>
                                          <p:spTgt spid="2">
                                            <p:txEl>
                                              <p:pRg st="7" end="7"/>
                                            </p:txEl>
                                          </p:spTgt>
                                        </p:tgtEl>
                                      </p:cBhvr>
                                    </p:animEffect>
                                    <p:anim calcmode="lin" valueType="num">
                                      <p:cBhvr>
                                        <p:cTn id="28"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fade">
                                      <p:cBhvr>
                                        <p:cTn id="34" dur="1000"/>
                                        <p:tgtEl>
                                          <p:spTgt spid="2">
                                            <p:txEl>
                                              <p:pRg st="9" end="9"/>
                                            </p:txEl>
                                          </p:spTgt>
                                        </p:tgtEl>
                                      </p:cBhvr>
                                    </p:animEffect>
                                    <p:anim calcmode="lin" valueType="num">
                                      <p:cBhvr>
                                        <p:cTn id="3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Effect transition="in" filter="fade">
                                      <p:cBhvr>
                                        <p:cTn id="41" dur="1000"/>
                                        <p:tgtEl>
                                          <p:spTgt spid="2">
                                            <p:txEl>
                                              <p:pRg st="10" end="10"/>
                                            </p:txEl>
                                          </p:spTgt>
                                        </p:tgtEl>
                                      </p:cBhvr>
                                    </p:animEffect>
                                    <p:anim calcmode="lin" valueType="num">
                                      <p:cBhvr>
                                        <p:cTn id="42"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12" end="12"/>
                                            </p:txEl>
                                          </p:spTgt>
                                        </p:tgtEl>
                                        <p:attrNameLst>
                                          <p:attrName>style.visibility</p:attrName>
                                        </p:attrNameLst>
                                      </p:cBhvr>
                                      <p:to>
                                        <p:strVal val="visible"/>
                                      </p:to>
                                    </p:set>
                                    <p:animEffect transition="in" filter="fade">
                                      <p:cBhvr>
                                        <p:cTn id="48" dur="1000"/>
                                        <p:tgtEl>
                                          <p:spTgt spid="2">
                                            <p:txEl>
                                              <p:pRg st="12" end="12"/>
                                            </p:txEl>
                                          </p:spTgt>
                                        </p:tgtEl>
                                      </p:cBhvr>
                                    </p:animEffect>
                                    <p:anim calcmode="lin" valueType="num">
                                      <p:cBhvr>
                                        <p:cTn id="49"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EMPOWERMENT</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610600" cy="4800600"/>
          </a:xfrm>
        </p:spPr>
        <p:txBody>
          <a:bodyPr>
            <a:normAutofit/>
          </a:bodyPr>
          <a:lstStyle/>
          <a:p>
            <a:pPr marL="0" indent="0">
              <a:buNone/>
            </a:pPr>
            <a:endParaRPr lang="en-US" dirty="0" smtClean="0"/>
          </a:p>
          <a:p>
            <a:pPr marL="0" lvl="0" indent="0">
              <a:buNone/>
            </a:pPr>
            <a:r>
              <a:rPr lang="en-US" sz="2800" dirty="0"/>
              <a:t> </a:t>
            </a:r>
            <a:r>
              <a:rPr lang="en-US" sz="2800" dirty="0" smtClean="0"/>
              <a:t>    Introduction</a:t>
            </a:r>
          </a:p>
          <a:p>
            <a:pPr lvl="1"/>
            <a:r>
              <a:rPr lang="en-US" sz="2600" dirty="0" smtClean="0"/>
              <a:t>What </a:t>
            </a:r>
            <a:r>
              <a:rPr lang="en-US" sz="2600" dirty="0"/>
              <a:t>does </a:t>
            </a:r>
            <a:r>
              <a:rPr lang="en-US" sz="2600" dirty="0" smtClean="0"/>
              <a:t>it mean?</a:t>
            </a:r>
          </a:p>
          <a:p>
            <a:pPr lvl="1"/>
            <a:r>
              <a:rPr lang="en-US" sz="2600" dirty="0" smtClean="0"/>
              <a:t>Why </a:t>
            </a:r>
            <a:r>
              <a:rPr lang="en-US" sz="2600" dirty="0"/>
              <a:t>is it important from a Christian </a:t>
            </a:r>
            <a:r>
              <a:rPr lang="en-US" sz="2600" dirty="0" smtClean="0"/>
              <a:t>perspective?</a:t>
            </a:r>
          </a:p>
          <a:p>
            <a:pPr lvl="1"/>
            <a:r>
              <a:rPr lang="en-US" sz="2600" dirty="0" smtClean="0"/>
              <a:t>How does it relate to improving health?</a:t>
            </a:r>
          </a:p>
          <a:p>
            <a:pPr lvl="1"/>
            <a:r>
              <a:rPr lang="en-US" sz="2600" dirty="0" smtClean="0"/>
              <a:t>How do we empower in health ministries?</a:t>
            </a:r>
          </a:p>
          <a:p>
            <a:pPr lvl="1"/>
            <a:r>
              <a:rPr lang="en-US" sz="2600" dirty="0" smtClean="0"/>
              <a:t>How can we measure it?</a:t>
            </a:r>
          </a:p>
          <a:p>
            <a:pPr lvl="1"/>
            <a:r>
              <a:rPr lang="en-US" sz="2600" dirty="0" smtClean="0"/>
              <a:t>Where can we learn more?</a:t>
            </a:r>
          </a:p>
          <a:p>
            <a:pPr lvl="0"/>
            <a:endParaRPr lang="en-US" sz="1000" dirty="0"/>
          </a:p>
        </p:txBody>
      </p:sp>
    </p:spTree>
    <p:extLst>
      <p:ext uri="{BB962C8B-B14F-4D97-AF65-F5344CB8AC3E}">
        <p14:creationId xmlns:p14="http://schemas.microsoft.com/office/powerpoint/2010/main" val="17782158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Facilitators – not fixers:</a:t>
            </a:r>
          </a:p>
          <a:p>
            <a:pPr algn="l"/>
            <a:r>
              <a:rPr lang="en-US" sz="3200" b="1" dirty="0">
                <a:solidFill>
                  <a:schemeClr val="bg1"/>
                </a:solidFill>
                <a:latin typeface="Verdana" pitchFamily="34" charset="0"/>
              </a:rPr>
              <a:t> </a:t>
            </a:r>
            <a:r>
              <a:rPr lang="en-US" sz="3200" b="1" dirty="0" smtClean="0">
                <a:solidFill>
                  <a:schemeClr val="bg1"/>
                </a:solidFill>
                <a:latin typeface="Verdana" pitchFamily="34" charset="0"/>
              </a:rPr>
              <a:t> </a:t>
            </a:r>
            <a:r>
              <a:rPr lang="en-US" sz="2800" b="1" dirty="0" smtClean="0">
                <a:solidFill>
                  <a:schemeClr val="bg1"/>
                </a:solidFill>
                <a:latin typeface="Verdana" pitchFamily="34" charset="0"/>
              </a:rPr>
              <a:t>A sample annual community process </a:t>
            </a:r>
            <a:endParaRPr lang="en-US" sz="28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fontScale="47500" lnSpcReduction="20000"/>
          </a:bodyPr>
          <a:lstStyle/>
          <a:p>
            <a:pPr marL="0" indent="0">
              <a:buNone/>
            </a:pPr>
            <a:endParaRPr lang="en-US" sz="1600" dirty="0" smtClean="0"/>
          </a:p>
          <a:p>
            <a:pPr marL="0" indent="0">
              <a:buNone/>
            </a:pPr>
            <a:r>
              <a:rPr lang="en-US" sz="4600" b="1" i="1" dirty="0" smtClean="0"/>
              <a:t>BUILDING </a:t>
            </a:r>
            <a:r>
              <a:rPr lang="en-US" sz="4600" b="1" i="1" dirty="0"/>
              <a:t>CAPACITY:</a:t>
            </a:r>
            <a:endParaRPr lang="en-US" sz="4600" b="1" dirty="0"/>
          </a:p>
          <a:p>
            <a:pPr marL="290513" lvl="0" indent="-290513">
              <a:buFont typeface="+mj-lt"/>
              <a:buAutoNum type="arabicPeriod"/>
            </a:pPr>
            <a:r>
              <a:rPr lang="en-US" sz="3800" dirty="0"/>
              <a:t>Create or re-create a coordinating committee </a:t>
            </a:r>
            <a:endParaRPr lang="en-US" sz="3800" dirty="0" smtClean="0"/>
          </a:p>
          <a:p>
            <a:pPr marL="290513" lvl="0" indent="-290513">
              <a:buFont typeface="+mj-lt"/>
              <a:buAutoNum type="arabicPeriod"/>
            </a:pPr>
            <a:r>
              <a:rPr lang="en-US" sz="3800" dirty="0" smtClean="0"/>
              <a:t>Identify </a:t>
            </a:r>
            <a:r>
              <a:rPr lang="en-US" sz="3800" dirty="0"/>
              <a:t>past successes – base for future.  </a:t>
            </a:r>
          </a:p>
          <a:p>
            <a:pPr marL="290513" lvl="0" indent="-290513">
              <a:buFont typeface="+mj-lt"/>
              <a:buAutoNum type="arabicPeriod"/>
            </a:pPr>
            <a:r>
              <a:rPr lang="en-US" sz="3800" dirty="0"/>
              <a:t>Study successes and visit other communities.  </a:t>
            </a:r>
            <a:r>
              <a:rPr lang="en-US" sz="3800" dirty="0" smtClean="0"/>
              <a:t>Adapt what’s </a:t>
            </a:r>
            <a:r>
              <a:rPr lang="en-US" sz="3800" dirty="0"/>
              <a:t>worked for </a:t>
            </a:r>
            <a:r>
              <a:rPr lang="en-US" sz="3800" dirty="0" smtClean="0"/>
              <a:t>others.  Send the workers.</a:t>
            </a:r>
            <a:endParaRPr lang="en-US" sz="3800" dirty="0"/>
          </a:p>
          <a:p>
            <a:pPr marL="0" indent="0">
              <a:buNone/>
            </a:pPr>
            <a:endParaRPr lang="en-US" sz="1700" i="1" dirty="0" smtClean="0"/>
          </a:p>
          <a:p>
            <a:pPr marL="0" indent="0">
              <a:buNone/>
            </a:pPr>
            <a:r>
              <a:rPr lang="en-US" sz="4600" b="1" i="1" dirty="0" smtClean="0"/>
              <a:t>CHOOSING </a:t>
            </a:r>
            <a:r>
              <a:rPr lang="en-US" sz="4600" b="1" i="1" dirty="0"/>
              <a:t>A VISION:  </a:t>
            </a:r>
            <a:endParaRPr lang="en-US" sz="4600" b="1" i="1" dirty="0" smtClean="0"/>
          </a:p>
          <a:p>
            <a:pPr marL="290513" indent="-290513">
              <a:buFont typeface="+mj-lt"/>
              <a:buAutoNum type="arabicPeriod" startAt="4"/>
            </a:pPr>
            <a:r>
              <a:rPr lang="en-US" sz="3800" dirty="0" smtClean="0"/>
              <a:t>Evaluate </a:t>
            </a:r>
            <a:r>
              <a:rPr lang="en-US" sz="3800" dirty="0"/>
              <a:t>the situation objectively.  A community-specific </a:t>
            </a:r>
            <a:r>
              <a:rPr lang="en-US" sz="3800" dirty="0" smtClean="0"/>
              <a:t>database.  Problem and </a:t>
            </a:r>
            <a:r>
              <a:rPr lang="en-US" sz="3800" dirty="0"/>
              <a:t>resources, </a:t>
            </a:r>
            <a:r>
              <a:rPr lang="en-US" sz="3800" dirty="0" smtClean="0"/>
              <a:t>specific skills.</a:t>
            </a:r>
            <a:endParaRPr lang="en-US" sz="3800" dirty="0"/>
          </a:p>
          <a:p>
            <a:pPr marL="290513" lvl="0" indent="-290513">
              <a:buFont typeface="+mj-lt"/>
              <a:buAutoNum type="arabicPeriod" startAt="4"/>
            </a:pPr>
            <a:r>
              <a:rPr lang="en-US" sz="3800" dirty="0" smtClean="0"/>
              <a:t>Discuss </a:t>
            </a:r>
            <a:r>
              <a:rPr lang="en-US" sz="3800" dirty="0"/>
              <a:t>source of problems, explore possible solutions, decide which problems most urgent.  </a:t>
            </a:r>
            <a:r>
              <a:rPr lang="en-US" sz="3800" dirty="0" smtClean="0"/>
              <a:t>Then draft </a:t>
            </a:r>
            <a:r>
              <a:rPr lang="en-US" sz="3800" dirty="0"/>
              <a:t>a work plan that assigns jobs and functions to all</a:t>
            </a:r>
            <a:r>
              <a:rPr lang="en-US" sz="3800" dirty="0" smtClean="0"/>
              <a:t>.</a:t>
            </a:r>
            <a:r>
              <a:rPr lang="en-US" dirty="0" smtClean="0"/>
              <a:t/>
            </a:r>
            <a:br>
              <a:rPr lang="en-US" dirty="0" smtClean="0"/>
            </a:br>
            <a:endParaRPr lang="en-US" dirty="0"/>
          </a:p>
          <a:p>
            <a:pPr marL="0" indent="0">
              <a:buNone/>
            </a:pPr>
            <a:r>
              <a:rPr lang="en-US" sz="4600" b="1" i="1" dirty="0" smtClean="0"/>
              <a:t>TAKING </a:t>
            </a:r>
            <a:r>
              <a:rPr lang="en-US" sz="4600" b="1" i="1" dirty="0"/>
              <a:t>ACTION</a:t>
            </a:r>
            <a:endParaRPr lang="en-US" sz="4600" b="1" dirty="0"/>
          </a:p>
          <a:p>
            <a:pPr marL="290513" lvl="0" indent="-290513">
              <a:buFont typeface="+mj-lt"/>
              <a:buAutoNum type="arabicPeriod" startAt="6"/>
            </a:pPr>
            <a:r>
              <a:rPr lang="en-US" sz="3800" dirty="0"/>
              <a:t>Involve as many as possible.  Start projects that will be </a:t>
            </a:r>
            <a:r>
              <a:rPr lang="en-US" sz="3800" dirty="0" smtClean="0"/>
              <a:t>popular. Build </a:t>
            </a:r>
            <a:r>
              <a:rPr lang="en-US" sz="3800" dirty="0"/>
              <a:t>momentum.</a:t>
            </a:r>
          </a:p>
          <a:p>
            <a:pPr marL="290513" lvl="0" indent="-290513">
              <a:buFont typeface="+mj-lt"/>
              <a:buAutoNum type="arabicPeriod" startAt="6"/>
            </a:pPr>
            <a:r>
              <a:rPr lang="en-US" sz="3800" dirty="0"/>
              <a:t>Monitor momentum and identify gaps in action to make corrections. </a:t>
            </a:r>
            <a:r>
              <a:rPr lang="en-US" sz="3800" dirty="0" smtClean="0"/>
              <a:t>Try</a:t>
            </a:r>
            <a:r>
              <a:rPr lang="en-US" sz="3800" dirty="0"/>
              <a:t>, evaluate, adapt, improve.</a:t>
            </a:r>
          </a:p>
          <a:p>
            <a:pPr marL="0" indent="0">
              <a:buNone/>
            </a:pPr>
            <a:r>
              <a:rPr lang="en-US" altLang="en-US" sz="2400" dirty="0" smtClean="0"/>
              <a:t>						                                              </a:t>
            </a:r>
            <a:r>
              <a:rPr lang="en-US" sz="3400" dirty="0" smtClean="0"/>
              <a:t>JALC</a:t>
            </a:r>
            <a:r>
              <a:rPr lang="en-US" sz="3400" dirty="0"/>
              <a:t>, p. </a:t>
            </a:r>
            <a:r>
              <a:rPr lang="en-US" sz="3400" dirty="0" smtClean="0"/>
              <a:t>20ff</a:t>
            </a:r>
            <a:endParaRPr lang="en-US" altLang="en-US" sz="3400" dirty="0" smtClean="0"/>
          </a:p>
          <a:p>
            <a:pPr marL="0" indent="0">
              <a:buNone/>
            </a:pPr>
            <a:r>
              <a:rPr lang="en-US" sz="2400" dirty="0" smtClean="0"/>
              <a:t>							</a:t>
            </a:r>
            <a:endParaRPr lang="en-US" sz="2800" b="1" dirty="0"/>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6823321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fade">
                                      <p:cBhvr>
                                        <p:cTn id="7" dur="1000"/>
                                        <p:tgtEl>
                                          <p:spTgt spid="2">
                                            <p:txEl>
                                              <p:pRg st="6" end="6"/>
                                            </p:txEl>
                                          </p:spTgt>
                                        </p:tgtEl>
                                      </p:cBhvr>
                                    </p:animEffect>
                                    <p:anim calcmode="lin" valueType="num">
                                      <p:cBhvr>
                                        <p:cTn id="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6" end="6"/>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fade">
                                      <p:cBhvr>
                                        <p:cTn id="12" dur="1000"/>
                                        <p:tgtEl>
                                          <p:spTgt spid="2">
                                            <p:txEl>
                                              <p:pRg st="7" end="7"/>
                                            </p:txEl>
                                          </p:spTgt>
                                        </p:tgtEl>
                                      </p:cBhvr>
                                    </p:animEffect>
                                    <p:anim calcmode="lin" valueType="num">
                                      <p:cBhvr>
                                        <p:cTn id="1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7" end="7"/>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8" end="8"/>
                                            </p:txEl>
                                          </p:spTgt>
                                        </p:tgtEl>
                                        <p:attrNameLst>
                                          <p:attrName>style.visibility</p:attrName>
                                        </p:attrNameLst>
                                      </p:cBhvr>
                                      <p:to>
                                        <p:strVal val="visible"/>
                                      </p:to>
                                    </p:set>
                                    <p:animEffect transition="in" filter="fade">
                                      <p:cBhvr>
                                        <p:cTn id="17" dur="1000"/>
                                        <p:tgtEl>
                                          <p:spTgt spid="2">
                                            <p:txEl>
                                              <p:pRg st="8" end="8"/>
                                            </p:txEl>
                                          </p:spTgt>
                                        </p:tgtEl>
                                      </p:cBhvr>
                                    </p:animEffect>
                                    <p:anim calcmode="lin" valueType="num">
                                      <p:cBhvr>
                                        <p:cTn id="18"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9" end="9"/>
                                            </p:txEl>
                                          </p:spTgt>
                                        </p:tgtEl>
                                        <p:attrNameLst>
                                          <p:attrName>style.visibility</p:attrName>
                                        </p:attrNameLst>
                                      </p:cBhvr>
                                      <p:to>
                                        <p:strVal val="visible"/>
                                      </p:to>
                                    </p:set>
                                    <p:animEffect transition="in" filter="fade">
                                      <p:cBhvr>
                                        <p:cTn id="24" dur="1000"/>
                                        <p:tgtEl>
                                          <p:spTgt spid="2">
                                            <p:txEl>
                                              <p:pRg st="9" end="9"/>
                                            </p:txEl>
                                          </p:spTgt>
                                        </p:tgtEl>
                                      </p:cBhvr>
                                    </p:animEffect>
                                    <p:anim calcmode="lin" valueType="num">
                                      <p:cBhvr>
                                        <p:cTn id="2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10" end="10"/>
                                            </p:txEl>
                                          </p:spTgt>
                                        </p:tgtEl>
                                        <p:attrNameLst>
                                          <p:attrName>style.visibility</p:attrName>
                                        </p:attrNameLst>
                                      </p:cBhvr>
                                      <p:to>
                                        <p:strVal val="visible"/>
                                      </p:to>
                                    </p:set>
                                    <p:animEffect transition="in" filter="fade">
                                      <p:cBhvr>
                                        <p:cTn id="29" dur="1000"/>
                                        <p:tgtEl>
                                          <p:spTgt spid="2">
                                            <p:txEl>
                                              <p:pRg st="10" end="10"/>
                                            </p:txEl>
                                          </p:spTgt>
                                        </p:tgtEl>
                                      </p:cBhvr>
                                    </p:animEffect>
                                    <p:anim calcmode="lin" valueType="num">
                                      <p:cBhvr>
                                        <p:cTn id="3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10" end="1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11" end="11"/>
                                            </p:txEl>
                                          </p:spTgt>
                                        </p:tgtEl>
                                        <p:attrNameLst>
                                          <p:attrName>style.visibility</p:attrName>
                                        </p:attrNameLst>
                                      </p:cBhvr>
                                      <p:to>
                                        <p:strVal val="visible"/>
                                      </p:to>
                                    </p:set>
                                    <p:animEffect transition="in" filter="fade">
                                      <p:cBhvr>
                                        <p:cTn id="34" dur="1000"/>
                                        <p:tgtEl>
                                          <p:spTgt spid="2">
                                            <p:txEl>
                                              <p:pRg st="11" end="11"/>
                                            </p:txEl>
                                          </p:spTgt>
                                        </p:tgtEl>
                                      </p:cBhvr>
                                    </p:animEffect>
                                    <p:anim calcmode="lin" valueType="num">
                                      <p:cBhvr>
                                        <p:cTn id="35"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11" end="1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12" end="12"/>
                                            </p:txEl>
                                          </p:spTgt>
                                        </p:tgtEl>
                                        <p:attrNameLst>
                                          <p:attrName>style.visibility</p:attrName>
                                        </p:attrNameLst>
                                      </p:cBhvr>
                                      <p:to>
                                        <p:strVal val="visible"/>
                                      </p:to>
                                    </p:set>
                                    <p:animEffect transition="in" filter="fade">
                                      <p:cBhvr>
                                        <p:cTn id="39" dur="1000"/>
                                        <p:tgtEl>
                                          <p:spTgt spid="2">
                                            <p:txEl>
                                              <p:pRg st="12" end="12"/>
                                            </p:txEl>
                                          </p:spTgt>
                                        </p:tgtEl>
                                      </p:cBhvr>
                                    </p:animEffect>
                                    <p:anim calcmode="lin" valueType="num">
                                      <p:cBhvr>
                                        <p:cTn id="40" dur="1000" fill="hold"/>
                                        <p:tgtEl>
                                          <p:spTgt spid="2">
                                            <p:txEl>
                                              <p:pRg st="12" end="12"/>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But you’re short-term &amp; outsider !</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1600" dirty="0" smtClean="0"/>
          </a:p>
          <a:p>
            <a:pPr marL="0" indent="0">
              <a:buNone/>
            </a:pPr>
            <a:endParaRPr lang="en-US" sz="2400" b="1" dirty="0" smtClean="0"/>
          </a:p>
          <a:p>
            <a:pPr marL="0" indent="0">
              <a:buNone/>
            </a:pPr>
            <a:r>
              <a:rPr lang="en-US" sz="2400" b="1" dirty="0" smtClean="0"/>
              <a:t>What can you do?</a:t>
            </a:r>
            <a:r>
              <a:rPr lang="en-US" sz="2400" dirty="0" smtClean="0"/>
              <a:t>						</a:t>
            </a:r>
            <a:endParaRPr lang="en-US" sz="2800" b="1" dirty="0"/>
          </a:p>
          <a:p>
            <a:pPr marL="0" indent="0">
              <a:buNone/>
            </a:pPr>
            <a:endParaRPr lang="en-US" sz="2800" b="1" dirty="0" smtClean="0"/>
          </a:p>
          <a:p>
            <a:pPr marL="0" indent="0">
              <a:buNone/>
            </a:pPr>
            <a:r>
              <a:rPr lang="en-US" sz="2800" b="1" dirty="0" smtClean="0"/>
              <a:t>What approaches have you made or seen?</a:t>
            </a:r>
          </a:p>
          <a:p>
            <a:pPr marL="0" indent="0">
              <a:buNone/>
            </a:pPr>
            <a:endParaRPr lang="en-US" sz="2800" b="1" dirty="0"/>
          </a:p>
          <a:p>
            <a:pPr marL="0" indent="0">
              <a:buNone/>
            </a:pPr>
            <a:endParaRPr lang="en-US" sz="2600" b="1" dirty="0" smtClean="0"/>
          </a:p>
          <a:p>
            <a:pPr marL="400050" lvl="1"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8826668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chemeClr val="accent6">
              <a:lumMod val="75000"/>
            </a:schemeClr>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rgbClr val="FFFFFF"/>
                </a:solidFill>
                <a:latin typeface="Verdana" pitchFamily="34" charset="0"/>
              </a:rPr>
              <a:t>  </a:t>
            </a:r>
            <a:endParaRPr lang="en-US" sz="3200" b="1" dirty="0">
              <a:solidFill>
                <a:srgbClr val="FFFFFF"/>
              </a:solidFill>
              <a:latin typeface="Verdana" pitchFamily="34" charset="0"/>
            </a:endParaRPr>
          </a:p>
        </p:txBody>
      </p:sp>
      <p:sp>
        <p:nvSpPr>
          <p:cNvPr id="2" name="Content Placeholder 1"/>
          <p:cNvSpPr>
            <a:spLocks noGrp="1"/>
          </p:cNvSpPr>
          <p:nvPr>
            <p:ph idx="1"/>
          </p:nvPr>
        </p:nvSpPr>
        <p:spPr>
          <a:xfrm>
            <a:off x="304800" y="1524000"/>
            <a:ext cx="8610600" cy="4800600"/>
          </a:xfrm>
        </p:spPr>
        <p:txBody>
          <a:bodyPr>
            <a:normAutofit/>
          </a:bodyPr>
          <a:lstStyle/>
          <a:p>
            <a:pPr marL="0" indent="0">
              <a:buNone/>
            </a:pPr>
            <a:endParaRPr lang="en-US" sz="800" dirty="0" smtClean="0"/>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graphicFrame>
        <p:nvGraphicFramePr>
          <p:cNvPr id="3" name="Table 2"/>
          <p:cNvGraphicFramePr>
            <a:graphicFrameLocks noGrp="1"/>
          </p:cNvGraphicFramePr>
          <p:nvPr>
            <p:extLst>
              <p:ext uri="{D42A27DB-BD31-4B8C-83A1-F6EECF244321}">
                <p14:modId xmlns:p14="http://schemas.microsoft.com/office/powerpoint/2010/main" val="195830039"/>
              </p:ext>
            </p:extLst>
          </p:nvPr>
        </p:nvGraphicFramePr>
        <p:xfrm>
          <a:off x="533400" y="762000"/>
          <a:ext cx="8001000" cy="5888212"/>
        </p:xfrm>
        <a:graphic>
          <a:graphicData uri="http://schemas.openxmlformats.org/drawingml/2006/table">
            <a:tbl>
              <a:tblPr firstRow="1" firstCol="1" lastRow="1" lastCol="1" bandRow="1" bandCol="1">
                <a:tableStyleId>{5C22544A-7EE6-4342-B048-85BDC9FD1C3A}</a:tableStyleId>
              </a:tblPr>
              <a:tblGrid>
                <a:gridCol w="4000500"/>
                <a:gridCol w="4000500"/>
              </a:tblGrid>
              <a:tr h="286359">
                <a:tc>
                  <a:txBody>
                    <a:bodyPr/>
                    <a:lstStyle/>
                    <a:p>
                      <a:pPr marL="0" marR="0" algn="ctr">
                        <a:spcBef>
                          <a:spcPts val="0"/>
                        </a:spcBef>
                        <a:spcAft>
                          <a:spcPts val="0"/>
                        </a:spcAft>
                      </a:pPr>
                      <a:r>
                        <a:rPr lang="en-US" sz="2800" dirty="0">
                          <a:solidFill>
                            <a:schemeClr val="tx1"/>
                          </a:solidFill>
                          <a:effectLst/>
                        </a:rPr>
                        <a:t>Empowerment Opportunity</a:t>
                      </a:r>
                      <a:endParaRPr lang="en-US" sz="2800" dirty="0">
                        <a:solidFill>
                          <a:schemeClr val="tx1"/>
                        </a:solidFill>
                        <a:effectLst/>
                        <a:latin typeface="Times New Roman"/>
                        <a:ea typeface="Times New Roman"/>
                      </a:endParaRPr>
                    </a:p>
                  </a:txBody>
                  <a:tcPr marL="68580" marR="68580" marT="0" marB="0">
                    <a:solidFill>
                      <a:schemeClr val="bg1"/>
                    </a:solidFill>
                  </a:tcPr>
                </a:tc>
                <a:tc>
                  <a:txBody>
                    <a:bodyPr/>
                    <a:lstStyle/>
                    <a:p>
                      <a:pPr marL="0" marR="0" algn="ctr">
                        <a:spcBef>
                          <a:spcPts val="0"/>
                        </a:spcBef>
                        <a:spcAft>
                          <a:spcPts val="0"/>
                        </a:spcAft>
                      </a:pPr>
                      <a:r>
                        <a:rPr lang="en-US" sz="2800" dirty="0">
                          <a:solidFill>
                            <a:schemeClr val="tx1"/>
                          </a:solidFill>
                          <a:effectLst/>
                        </a:rPr>
                        <a:t>Strategy</a:t>
                      </a:r>
                      <a:endParaRPr lang="en-US" sz="2800" dirty="0">
                        <a:solidFill>
                          <a:schemeClr val="tx1"/>
                        </a:solidFill>
                        <a:effectLst/>
                        <a:latin typeface="Times New Roman"/>
                        <a:ea typeface="Times New Roman"/>
                      </a:endParaRPr>
                    </a:p>
                  </a:txBody>
                  <a:tcPr marL="68580" marR="68580" marT="0" marB="0">
                    <a:solidFill>
                      <a:schemeClr val="bg1"/>
                    </a:solidFill>
                  </a:tcPr>
                </a:tc>
              </a:tr>
              <a:tr h="687262">
                <a:tc>
                  <a:txBody>
                    <a:bodyPr/>
                    <a:lstStyle/>
                    <a:p>
                      <a:pPr marL="0" marR="0">
                        <a:spcBef>
                          <a:spcPts val="0"/>
                        </a:spcBef>
                        <a:spcAft>
                          <a:spcPts val="0"/>
                        </a:spcAft>
                      </a:pPr>
                      <a:endParaRPr lang="en-US" sz="1800" dirty="0" smtClean="0">
                        <a:effectLst/>
                      </a:endParaRPr>
                    </a:p>
                    <a:p>
                      <a:pPr marL="0" marR="0">
                        <a:spcBef>
                          <a:spcPts val="0"/>
                        </a:spcBef>
                        <a:spcAft>
                          <a:spcPts val="0"/>
                        </a:spcAft>
                      </a:pPr>
                      <a:r>
                        <a:rPr lang="en-US" sz="1800" dirty="0" smtClean="0">
                          <a:effectLst/>
                        </a:rPr>
                        <a:t>Understand </a:t>
                      </a:r>
                      <a:r>
                        <a:rPr lang="en-US" sz="1800" dirty="0">
                          <a:effectLst/>
                        </a:rPr>
                        <a:t>host community’s sense of need and priority – rather than focus only on the team’s agenda.</a:t>
                      </a:r>
                      <a:endParaRPr lang="en-US" sz="18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tabLst>
                          <a:tab pos="102870" algn="l"/>
                        </a:tabLst>
                      </a:pPr>
                      <a:endParaRPr lang="en-US" sz="1800" dirty="0" smtClean="0">
                        <a:effectLst/>
                      </a:endParaRPr>
                    </a:p>
                    <a:p>
                      <a:pPr marL="342900" marR="0" lvl="0" indent="-342900">
                        <a:spcBef>
                          <a:spcPts val="0"/>
                        </a:spcBef>
                        <a:spcAft>
                          <a:spcPts val="0"/>
                        </a:spcAft>
                        <a:buFont typeface="Symbol"/>
                        <a:buChar char=""/>
                        <a:tabLst>
                          <a:tab pos="102870" algn="l"/>
                        </a:tabLst>
                      </a:pPr>
                      <a:r>
                        <a:rPr lang="en-US" sz="1800" dirty="0" smtClean="0">
                          <a:effectLst/>
                        </a:rPr>
                        <a:t>Via </a:t>
                      </a:r>
                      <a:r>
                        <a:rPr lang="en-US" sz="1800" dirty="0">
                          <a:effectLst/>
                        </a:rPr>
                        <a:t>pre-trip visit or through local host </a:t>
                      </a:r>
                    </a:p>
                    <a:p>
                      <a:pPr marL="342900" marR="0" lvl="0" indent="-342900">
                        <a:spcBef>
                          <a:spcPts val="0"/>
                        </a:spcBef>
                        <a:spcAft>
                          <a:spcPts val="0"/>
                        </a:spcAft>
                        <a:buFont typeface="Symbol"/>
                        <a:buChar char=""/>
                        <a:tabLst>
                          <a:tab pos="102870" algn="l"/>
                        </a:tabLst>
                      </a:pPr>
                      <a:r>
                        <a:rPr lang="en-US" sz="1800" dirty="0">
                          <a:effectLst/>
                        </a:rPr>
                        <a:t>Recruit your team accordingly</a:t>
                      </a:r>
                    </a:p>
                    <a:p>
                      <a:pPr marL="342900" marR="0" lvl="0" indent="-342900">
                        <a:spcBef>
                          <a:spcPts val="0"/>
                        </a:spcBef>
                        <a:spcAft>
                          <a:spcPts val="0"/>
                        </a:spcAft>
                        <a:buFont typeface="Symbol"/>
                        <a:buChar char=""/>
                        <a:tabLst>
                          <a:tab pos="102870" algn="l"/>
                        </a:tabLst>
                      </a:pPr>
                      <a:r>
                        <a:rPr lang="en-US" sz="1800" dirty="0">
                          <a:effectLst/>
                        </a:rPr>
                        <a:t>Require pre-trip training for all participants</a:t>
                      </a:r>
                      <a:endParaRPr lang="en-US" sz="1800" dirty="0">
                        <a:effectLst/>
                        <a:latin typeface="Times New Roman"/>
                        <a:ea typeface="Times New Roman"/>
                      </a:endParaRPr>
                    </a:p>
                  </a:txBody>
                  <a:tcPr marL="68580" marR="68580" marT="0" marB="0"/>
                </a:tc>
              </a:tr>
              <a:tr h="687262">
                <a:tc>
                  <a:txBody>
                    <a:bodyPr/>
                    <a:lstStyle/>
                    <a:p>
                      <a:pPr marL="0" marR="0">
                        <a:spcBef>
                          <a:spcPts val="0"/>
                        </a:spcBef>
                        <a:spcAft>
                          <a:spcPts val="0"/>
                        </a:spcAft>
                      </a:pPr>
                      <a:r>
                        <a:rPr lang="en-US" sz="1800" dirty="0">
                          <a:effectLst/>
                        </a:rPr>
                        <a:t>Work </a:t>
                      </a:r>
                      <a:r>
                        <a:rPr lang="en-US" sz="1800" dirty="0" smtClean="0">
                          <a:effectLst/>
                        </a:rPr>
                        <a:t>with local </a:t>
                      </a:r>
                      <a:r>
                        <a:rPr lang="en-US" sz="1800" dirty="0">
                          <a:effectLst/>
                        </a:rPr>
                        <a:t>health </a:t>
                      </a:r>
                      <a:r>
                        <a:rPr lang="en-US" sz="1800" dirty="0" smtClean="0">
                          <a:effectLst/>
                        </a:rPr>
                        <a:t>services; </a:t>
                      </a:r>
                      <a:r>
                        <a:rPr lang="en-US" sz="1800" dirty="0">
                          <a:effectLst/>
                        </a:rPr>
                        <a:t>government, mission, private.</a:t>
                      </a:r>
                      <a:endParaRPr lang="en-US" sz="18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tabLst>
                          <a:tab pos="102870" algn="l"/>
                        </a:tabLst>
                      </a:pPr>
                      <a:r>
                        <a:rPr lang="en-US" sz="1800" dirty="0">
                          <a:effectLst/>
                        </a:rPr>
                        <a:t>Identify them</a:t>
                      </a:r>
                    </a:p>
                    <a:p>
                      <a:pPr marL="342900" marR="0" lvl="0" indent="-342900">
                        <a:spcBef>
                          <a:spcPts val="0"/>
                        </a:spcBef>
                        <a:spcAft>
                          <a:spcPts val="0"/>
                        </a:spcAft>
                        <a:buFont typeface="Symbol"/>
                        <a:buChar char=""/>
                        <a:tabLst>
                          <a:tab pos="102870" algn="l"/>
                        </a:tabLst>
                      </a:pPr>
                      <a:r>
                        <a:rPr lang="en-US" sz="1800" dirty="0">
                          <a:effectLst/>
                        </a:rPr>
                        <a:t>Communicate in advance</a:t>
                      </a:r>
                    </a:p>
                    <a:p>
                      <a:pPr marL="342900" marR="0" lvl="0" indent="-342900">
                        <a:spcBef>
                          <a:spcPts val="0"/>
                        </a:spcBef>
                        <a:spcAft>
                          <a:spcPts val="0"/>
                        </a:spcAft>
                        <a:buFont typeface="Symbol"/>
                        <a:buChar char=""/>
                        <a:tabLst>
                          <a:tab pos="102870" algn="l"/>
                        </a:tabLst>
                      </a:pPr>
                      <a:r>
                        <a:rPr lang="en-US" sz="1800" dirty="0">
                          <a:effectLst/>
                        </a:rPr>
                        <a:t>Meet on-site</a:t>
                      </a:r>
                      <a:endParaRPr lang="en-US" sz="1800" dirty="0">
                        <a:effectLst/>
                        <a:latin typeface="Times New Roman"/>
                        <a:ea typeface="Times New Roman"/>
                      </a:endParaRPr>
                    </a:p>
                  </a:txBody>
                  <a:tcPr marL="68580" marR="68580" marT="0" marB="0"/>
                </a:tc>
              </a:tr>
              <a:tr h="1468612">
                <a:tc>
                  <a:txBody>
                    <a:bodyPr/>
                    <a:lstStyle/>
                    <a:p>
                      <a:pPr marL="0" marR="0">
                        <a:spcBef>
                          <a:spcPts val="0"/>
                        </a:spcBef>
                        <a:spcAft>
                          <a:spcPts val="0"/>
                        </a:spcAft>
                      </a:pPr>
                      <a:r>
                        <a:rPr lang="en-US" sz="1800" dirty="0">
                          <a:effectLst/>
                        </a:rPr>
                        <a:t>Avoid </a:t>
                      </a:r>
                      <a:r>
                        <a:rPr lang="en-US" sz="1800" dirty="0" smtClean="0">
                          <a:effectLst/>
                        </a:rPr>
                        <a:t>undermining </a:t>
                      </a:r>
                      <a:r>
                        <a:rPr lang="en-US" sz="1800" dirty="0">
                          <a:effectLst/>
                        </a:rPr>
                        <a:t>sustainability of health care by ignoring or displacing local health professionals.  </a:t>
                      </a:r>
                      <a:endParaRPr lang="en-US" sz="18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tabLst>
                          <a:tab pos="102870" algn="l"/>
                        </a:tabLst>
                      </a:pPr>
                      <a:r>
                        <a:rPr lang="en-US" sz="1800" dirty="0" smtClean="0">
                          <a:effectLst/>
                        </a:rPr>
                        <a:t>Consult</a:t>
                      </a:r>
                      <a:r>
                        <a:rPr lang="en-US" sz="1800" baseline="0" dirty="0" smtClean="0">
                          <a:effectLst/>
                        </a:rPr>
                        <a:t> </a:t>
                      </a:r>
                      <a:r>
                        <a:rPr lang="en-US" sz="1800" dirty="0" smtClean="0">
                          <a:effectLst/>
                        </a:rPr>
                        <a:t>them </a:t>
                      </a:r>
                      <a:r>
                        <a:rPr lang="en-US" sz="1800" dirty="0">
                          <a:effectLst/>
                        </a:rPr>
                        <a:t>in planning your trip.</a:t>
                      </a:r>
                    </a:p>
                    <a:p>
                      <a:pPr marL="342900" marR="0" lvl="0" indent="-342900">
                        <a:spcBef>
                          <a:spcPts val="0"/>
                        </a:spcBef>
                        <a:spcAft>
                          <a:spcPts val="0"/>
                        </a:spcAft>
                        <a:buFont typeface="Symbol"/>
                        <a:buChar char=""/>
                        <a:tabLst>
                          <a:tab pos="102870" algn="l"/>
                        </a:tabLst>
                      </a:pPr>
                      <a:r>
                        <a:rPr lang="en-US" sz="1800" dirty="0">
                          <a:effectLst/>
                        </a:rPr>
                        <a:t>Meet early </a:t>
                      </a:r>
                      <a:r>
                        <a:rPr lang="en-US" sz="1800" dirty="0" smtClean="0">
                          <a:effectLst/>
                        </a:rPr>
                        <a:t>- personal </a:t>
                      </a:r>
                      <a:r>
                        <a:rPr lang="en-US" sz="1800" dirty="0">
                          <a:effectLst/>
                        </a:rPr>
                        <a:t>relationship</a:t>
                      </a:r>
                    </a:p>
                    <a:p>
                      <a:pPr marL="342900" marR="0" lvl="0" indent="-342900">
                        <a:spcBef>
                          <a:spcPts val="0"/>
                        </a:spcBef>
                        <a:spcAft>
                          <a:spcPts val="0"/>
                        </a:spcAft>
                        <a:buFont typeface="Symbol"/>
                        <a:buChar char=""/>
                        <a:tabLst>
                          <a:tab pos="102870" algn="l"/>
                        </a:tabLst>
                      </a:pPr>
                      <a:r>
                        <a:rPr lang="en-US" sz="1800" dirty="0">
                          <a:effectLst/>
                        </a:rPr>
                        <a:t>Invite them to work alongside you</a:t>
                      </a:r>
                    </a:p>
                    <a:p>
                      <a:pPr marL="342900" marR="0" lvl="0" indent="-342900">
                        <a:spcBef>
                          <a:spcPts val="0"/>
                        </a:spcBef>
                        <a:spcAft>
                          <a:spcPts val="0"/>
                        </a:spcAft>
                        <a:buFont typeface="Symbol"/>
                        <a:buChar char=""/>
                        <a:tabLst>
                          <a:tab pos="102870" algn="l"/>
                        </a:tabLst>
                      </a:pPr>
                      <a:r>
                        <a:rPr lang="en-US" sz="1800" dirty="0" smtClean="0">
                          <a:effectLst/>
                        </a:rPr>
                        <a:t>Mutual </a:t>
                      </a:r>
                      <a:r>
                        <a:rPr lang="en-US" sz="1800" dirty="0">
                          <a:effectLst/>
                        </a:rPr>
                        <a:t>learning a part of your </a:t>
                      </a:r>
                      <a:r>
                        <a:rPr lang="en-US" sz="1800" dirty="0" smtClean="0">
                          <a:effectLst/>
                        </a:rPr>
                        <a:t>mission</a:t>
                      </a:r>
                      <a:endParaRPr lang="en-US" sz="1800" dirty="0">
                        <a:effectLst/>
                        <a:latin typeface="Times New Roman"/>
                        <a:ea typeface="Times New Roman"/>
                      </a:endParaRPr>
                    </a:p>
                  </a:txBody>
                  <a:tcPr marL="68580" marR="68580" marT="0" marB="0"/>
                </a:tc>
              </a:tr>
              <a:tr h="916350">
                <a:tc>
                  <a:txBody>
                    <a:bodyPr/>
                    <a:lstStyle/>
                    <a:p>
                      <a:pPr marL="0" marR="0">
                        <a:spcBef>
                          <a:spcPts val="0"/>
                        </a:spcBef>
                        <a:spcAft>
                          <a:spcPts val="0"/>
                        </a:spcAft>
                      </a:pPr>
                      <a:r>
                        <a:rPr lang="en-US" sz="1800" dirty="0">
                          <a:effectLst/>
                        </a:rPr>
                        <a:t>Model attention to long-term care and utilization of international standards</a:t>
                      </a:r>
                      <a:endParaRPr lang="en-US" sz="1800" dirty="0">
                        <a:effectLst/>
                        <a:latin typeface="Times New Roman"/>
                        <a:ea typeface="Times New Roman"/>
                      </a:endParaRPr>
                    </a:p>
                  </a:txBody>
                  <a:tcPr marL="68580" marR="68580" marT="0" marB="0"/>
                </a:tc>
                <a:tc>
                  <a:txBody>
                    <a:bodyPr/>
                    <a:lstStyle/>
                    <a:p>
                      <a:pPr marL="342900" marR="0" lvl="0" indent="-342900">
                        <a:spcBef>
                          <a:spcPts val="0"/>
                        </a:spcBef>
                        <a:spcAft>
                          <a:spcPts val="0"/>
                        </a:spcAft>
                        <a:buFont typeface="Symbol"/>
                        <a:buChar char=""/>
                        <a:tabLst>
                          <a:tab pos="102870" algn="l"/>
                        </a:tabLst>
                      </a:pPr>
                      <a:r>
                        <a:rPr lang="en-US" sz="1800" dirty="0" smtClean="0">
                          <a:effectLst/>
                        </a:rPr>
                        <a:t>WHO</a:t>
                      </a:r>
                      <a:r>
                        <a:rPr lang="en-US" sz="1800" baseline="0" dirty="0" smtClean="0">
                          <a:effectLst/>
                        </a:rPr>
                        <a:t> </a:t>
                      </a:r>
                      <a:r>
                        <a:rPr lang="en-US" sz="1800" dirty="0" smtClean="0">
                          <a:effectLst/>
                        </a:rPr>
                        <a:t>protocols</a:t>
                      </a:r>
                      <a:r>
                        <a:rPr lang="en-US" sz="1800" dirty="0">
                          <a:effectLst/>
                        </a:rPr>
                        <a:t>, </a:t>
                      </a:r>
                      <a:r>
                        <a:rPr lang="en-US" sz="1800" dirty="0" smtClean="0">
                          <a:effectLst/>
                        </a:rPr>
                        <a:t>record </a:t>
                      </a:r>
                      <a:r>
                        <a:rPr lang="en-US" sz="1800" dirty="0">
                          <a:effectLst/>
                        </a:rPr>
                        <a:t>base-line measurement of children for follow-up by local health care staff or by future mission teams </a:t>
                      </a:r>
                      <a:endParaRPr lang="en-US" sz="1800" dirty="0">
                        <a:effectLst/>
                        <a:latin typeface="Times New Roman"/>
                        <a:ea typeface="Times New Roman"/>
                      </a:endParaRPr>
                    </a:p>
                  </a:txBody>
                  <a:tcPr marL="68580" marR="68580" marT="0" marB="0"/>
                </a:tc>
              </a:tr>
            </a:tbl>
          </a:graphicData>
        </a:graphic>
      </p:graphicFrame>
    </p:spTree>
    <p:extLst>
      <p:ext uri="{BB962C8B-B14F-4D97-AF65-F5344CB8AC3E}">
        <p14:creationId xmlns:p14="http://schemas.microsoft.com/office/powerpoint/2010/main" val="12215042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Plan for Empowerment</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800600"/>
          </a:xfrm>
        </p:spPr>
        <p:txBody>
          <a:bodyPr>
            <a:normAutofit/>
          </a:bodyPr>
          <a:lstStyle/>
          <a:p>
            <a:pPr marL="0" indent="0">
              <a:buNone/>
            </a:pPr>
            <a:endParaRPr lang="en-US" sz="800" dirty="0" smtClean="0"/>
          </a:p>
          <a:p>
            <a:pPr marL="0" indent="0">
              <a:buNone/>
            </a:pPr>
            <a:r>
              <a:rPr lang="en-US" sz="2600" dirty="0" smtClean="0"/>
              <a:t>MAP’s Project Planning Tool (PPT) requires each project plan to foster self-empowerment </a:t>
            </a:r>
          </a:p>
          <a:p>
            <a:pPr lvl="0">
              <a:spcAft>
                <a:spcPts val="1200"/>
              </a:spcAft>
            </a:pPr>
            <a:r>
              <a:rPr lang="en-US" sz="2200" b="1" dirty="0"/>
              <a:t>Psychological Aspects </a:t>
            </a:r>
            <a:r>
              <a:rPr lang="en-US" sz="2200" dirty="0"/>
              <a:t>– Self-esteem, resilience, development of a vision for the future, etc.</a:t>
            </a:r>
          </a:p>
          <a:p>
            <a:pPr lvl="0">
              <a:spcAft>
                <a:spcPts val="1200"/>
              </a:spcAft>
            </a:pPr>
            <a:r>
              <a:rPr lang="en-US" sz="2200" b="1" dirty="0"/>
              <a:t>Community Involvement </a:t>
            </a:r>
            <a:r>
              <a:rPr lang="en-US" sz="2200" dirty="0"/>
              <a:t>– In project design, implementation and evaluation</a:t>
            </a:r>
          </a:p>
          <a:p>
            <a:pPr lvl="0">
              <a:spcAft>
                <a:spcPts val="1200"/>
              </a:spcAft>
            </a:pPr>
            <a:r>
              <a:rPr lang="en-US" sz="2200" b="1" dirty="0"/>
              <a:t>Capacity to Act </a:t>
            </a:r>
            <a:r>
              <a:rPr lang="en-US" sz="2200" dirty="0"/>
              <a:t>– Ongoing development of relevant and appropriate knowledge, skills and tools </a:t>
            </a:r>
          </a:p>
          <a:p>
            <a:pPr lvl="0">
              <a:spcAft>
                <a:spcPts val="1200"/>
              </a:spcAft>
            </a:pPr>
            <a:r>
              <a:rPr lang="en-US" sz="2200" b="1" dirty="0"/>
              <a:t>Community Ownership </a:t>
            </a:r>
            <a:r>
              <a:rPr lang="en-US" sz="2200" b="1" dirty="0" smtClean="0"/>
              <a:t>&amp; Local </a:t>
            </a:r>
            <a:r>
              <a:rPr lang="en-US" sz="2200" b="1" dirty="0"/>
              <a:t>R</a:t>
            </a:r>
            <a:r>
              <a:rPr lang="en-US" sz="2200" b="1" dirty="0" smtClean="0"/>
              <a:t>esources</a:t>
            </a:r>
            <a:r>
              <a:rPr lang="en-US" sz="2200" dirty="0" smtClean="0"/>
              <a:t>; &amp; linking </a:t>
            </a:r>
            <a:r>
              <a:rPr lang="en-US" sz="2200" dirty="0"/>
              <a:t>to other systems and resources.</a:t>
            </a:r>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15149224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Effect transition="in" filter="fade">
                                      <p:cBhvr>
                                        <p:cTn id="21" dur="1000"/>
                                        <p:tgtEl>
                                          <p:spTgt spid="2">
                                            <p:txEl>
                                              <p:pRg st="5" end="5"/>
                                            </p:txEl>
                                          </p:spTgt>
                                        </p:tgtEl>
                                      </p:cBhvr>
                                    </p:animEffect>
                                    <p:anim calcmode="lin" valueType="num">
                                      <p:cBhvr>
                                        <p:cTn id="22"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Measuring - Indicators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10600" cy="4800600"/>
          </a:xfrm>
        </p:spPr>
        <p:txBody>
          <a:bodyPr>
            <a:normAutofit/>
          </a:bodyPr>
          <a:lstStyle/>
          <a:p>
            <a:pPr marL="0" indent="0">
              <a:buNone/>
            </a:pPr>
            <a:endParaRPr lang="en-US" sz="800" dirty="0" smtClean="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
        <p:nvSpPr>
          <p:cNvPr id="3" name="TextBox 2"/>
          <p:cNvSpPr txBox="1"/>
          <p:nvPr/>
        </p:nvSpPr>
        <p:spPr>
          <a:xfrm>
            <a:off x="381000" y="1524000"/>
            <a:ext cx="7924800" cy="4570482"/>
          </a:xfrm>
          <a:prstGeom prst="rect">
            <a:avLst/>
          </a:prstGeom>
          <a:noFill/>
        </p:spPr>
        <p:txBody>
          <a:bodyPr wrap="square" rtlCol="0">
            <a:spAutoFit/>
          </a:bodyPr>
          <a:lstStyle/>
          <a:p>
            <a:r>
              <a:rPr lang="en-US" sz="2600" b="1" dirty="0" smtClean="0"/>
              <a:t>Difficult to measure – </a:t>
            </a:r>
            <a:r>
              <a:rPr lang="en-US" sz="2600" dirty="0" smtClean="0"/>
              <a:t>even for large NGOs</a:t>
            </a:r>
          </a:p>
          <a:p>
            <a:endParaRPr lang="en-US" sz="1500" b="1" dirty="0"/>
          </a:p>
          <a:p>
            <a:r>
              <a:rPr lang="en-US" sz="2600" b="1" dirty="0" smtClean="0"/>
              <a:t>Five Indicators of Empowerment</a:t>
            </a:r>
          </a:p>
          <a:p>
            <a:endParaRPr lang="en-US" sz="800" dirty="0"/>
          </a:p>
          <a:p>
            <a:pPr marL="800100" lvl="1" indent="-342900">
              <a:buFont typeface="+mj-lt"/>
              <a:buAutoNum type="arabicPeriod"/>
            </a:pPr>
            <a:r>
              <a:rPr lang="en-US" sz="2400" b="1" dirty="0" smtClean="0"/>
              <a:t>Identity:  </a:t>
            </a:r>
            <a:r>
              <a:rPr lang="en-US" sz="2400" dirty="0" smtClean="0"/>
              <a:t>Self-esteem, self-worth,  sense of control and of community</a:t>
            </a:r>
          </a:p>
          <a:p>
            <a:pPr marL="800100" lvl="1" indent="-342900">
              <a:buFont typeface="+mj-lt"/>
              <a:buAutoNum type="arabicPeriod"/>
            </a:pPr>
            <a:r>
              <a:rPr lang="en-US" sz="2400" b="1" dirty="0" smtClean="0"/>
              <a:t>Ideas:  </a:t>
            </a:r>
            <a:r>
              <a:rPr lang="en-US" sz="2400" dirty="0" smtClean="0"/>
              <a:t>Ability to envision, educate</a:t>
            </a:r>
            <a:r>
              <a:rPr lang="en-US" sz="2400" dirty="0"/>
              <a:t> </a:t>
            </a:r>
            <a:r>
              <a:rPr lang="en-US" sz="2400" dirty="0" smtClean="0"/>
              <a:t>others, communicate vision &amp; process</a:t>
            </a:r>
          </a:p>
          <a:p>
            <a:pPr marL="800100" lvl="1" indent="-342900">
              <a:buFont typeface="+mj-lt"/>
              <a:buAutoNum type="arabicPeriod"/>
            </a:pPr>
            <a:r>
              <a:rPr lang="en-US" sz="2400" b="1" dirty="0" smtClean="0"/>
              <a:t>Implementation:  </a:t>
            </a:r>
            <a:r>
              <a:rPr lang="en-US" sz="2400" dirty="0" smtClean="0"/>
              <a:t>Goal setting, planning, knowledge, skills, tools needed</a:t>
            </a:r>
          </a:p>
          <a:p>
            <a:pPr marL="800100" lvl="1" indent="-342900">
              <a:buFont typeface="+mj-lt"/>
              <a:buAutoNum type="arabicPeriod"/>
            </a:pPr>
            <a:r>
              <a:rPr lang="en-US" sz="2400" b="1" dirty="0" smtClean="0"/>
              <a:t>Influence:</a:t>
            </a:r>
            <a:r>
              <a:rPr lang="en-US" sz="2400" dirty="0" smtClean="0"/>
              <a:t>  Institutional relationships, advocacy, effecting change</a:t>
            </a:r>
          </a:p>
          <a:p>
            <a:pPr marL="800100" lvl="1" indent="-342900">
              <a:buFont typeface="+mj-lt"/>
              <a:buAutoNum type="arabicPeriod"/>
            </a:pPr>
            <a:r>
              <a:rPr lang="en-US" sz="2400" b="1" dirty="0" smtClean="0"/>
              <a:t>Impact:  </a:t>
            </a:r>
            <a:r>
              <a:rPr lang="en-US" sz="2400" dirty="0" smtClean="0"/>
              <a:t>Ability to monitor and evaluate progress</a:t>
            </a:r>
            <a:endParaRPr lang="en-US" sz="2400" b="1" dirty="0"/>
          </a:p>
        </p:txBody>
      </p:sp>
    </p:spTree>
    <p:extLst>
      <p:ext uri="{BB962C8B-B14F-4D97-AF65-F5344CB8AC3E}">
        <p14:creationId xmlns:p14="http://schemas.microsoft.com/office/powerpoint/2010/main" val="227780649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1000"/>
                                        <p:tgtEl>
                                          <p:spTgt spid="3">
                                            <p:txEl>
                                              <p:pRg st="4" end="4"/>
                                            </p:txEl>
                                          </p:spTgt>
                                        </p:tgtEl>
                                      </p:cBhvr>
                                    </p:animEffect>
                                    <p:anim calcmode="lin" valueType="num">
                                      <p:cBhvr>
                                        <p:cTn id="1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4" end="4"/>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1000"/>
                                        <p:tgtEl>
                                          <p:spTgt spid="3">
                                            <p:txEl>
                                              <p:pRg st="5" end="5"/>
                                            </p:txEl>
                                          </p:spTgt>
                                        </p:tgtEl>
                                      </p:cBhvr>
                                    </p:animEffect>
                                    <p:anim calcmode="lin" valueType="num">
                                      <p:cBhvr>
                                        <p:cTn id="1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1000"/>
                                        <p:tgtEl>
                                          <p:spTgt spid="3">
                                            <p:txEl>
                                              <p:pRg st="6" end="6"/>
                                            </p:txEl>
                                          </p:spTgt>
                                        </p:tgtEl>
                                      </p:cBhvr>
                                    </p:animEffect>
                                    <p:anim calcmode="lin" valueType="num">
                                      <p:cBhvr>
                                        <p:cTn id="2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Effect transition="in" filter="fade">
                                      <p:cBhvr>
                                        <p:cTn id="29" dur="1000"/>
                                        <p:tgtEl>
                                          <p:spTgt spid="3">
                                            <p:txEl>
                                              <p:pRg st="7" end="7"/>
                                            </p:txEl>
                                          </p:spTgt>
                                        </p:tgtEl>
                                      </p:cBhvr>
                                    </p:animEffect>
                                    <p:anim calcmode="lin" valueType="num">
                                      <p:cBhvr>
                                        <p:cTn id="3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1000"/>
                                        <p:tgtEl>
                                          <p:spTgt spid="3">
                                            <p:txEl>
                                              <p:pRg st="8" end="8"/>
                                            </p:txEl>
                                          </p:spTgt>
                                        </p:tgtEl>
                                      </p:cBhvr>
                                    </p:animEffect>
                                    <p:anim calcmode="lin" valueType="num">
                                      <p:cBhvr>
                                        <p:cTn id="35"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Resources and Best Practices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10600" cy="4800600"/>
          </a:xfrm>
        </p:spPr>
        <p:txBody>
          <a:bodyPr>
            <a:normAutofit/>
          </a:bodyPr>
          <a:lstStyle/>
          <a:p>
            <a:pPr marL="0" indent="0">
              <a:buNone/>
            </a:pPr>
            <a:endParaRPr lang="en-US" sz="800" dirty="0" smtClean="0"/>
          </a:p>
          <a:p>
            <a:r>
              <a:rPr lang="en-US" sz="2000" dirty="0" err="1"/>
              <a:t>Alkire</a:t>
            </a:r>
            <a:r>
              <a:rPr lang="en-US" sz="2000" dirty="0"/>
              <a:t>, S.  (2007).  Measuring Agency: Issues and Possibilities.  </a:t>
            </a:r>
            <a:r>
              <a:rPr lang="en-US" sz="2000" i="1" dirty="0"/>
              <a:t>Indian Journal of Human Development, 1(1), 169-175.</a:t>
            </a:r>
            <a:endParaRPr lang="en-US" sz="2000" dirty="0"/>
          </a:p>
          <a:p>
            <a:r>
              <a:rPr lang="en-US" sz="2000" dirty="0" smtClean="0"/>
              <a:t>Chambers</a:t>
            </a:r>
            <a:r>
              <a:rPr lang="en-US" sz="2000" dirty="0"/>
              <a:t>, R.  (1983). </a:t>
            </a:r>
            <a:r>
              <a:rPr lang="en-US" sz="2000" i="1" dirty="0"/>
              <a:t>Rural Development:  Putting the Last First.  </a:t>
            </a:r>
            <a:r>
              <a:rPr lang="en-US" sz="2000" dirty="0"/>
              <a:t>Essex: Longman Scientific &amp; Technical, Group.</a:t>
            </a:r>
          </a:p>
          <a:p>
            <a:r>
              <a:rPr lang="en-US" sz="2000" dirty="0" smtClean="0"/>
              <a:t>Chambers</a:t>
            </a:r>
            <a:r>
              <a:rPr lang="en-US" sz="2000" dirty="0"/>
              <a:t>, R. (1997). </a:t>
            </a:r>
            <a:r>
              <a:rPr lang="en-US" sz="2000" i="1" dirty="0"/>
              <a:t>Whose Reality Counts?: Putting the First Last.</a:t>
            </a:r>
            <a:r>
              <a:rPr lang="en-US" sz="2000" dirty="0"/>
              <a:t> London: Intermediate Technology Publications</a:t>
            </a:r>
            <a:r>
              <a:rPr lang="en-US" sz="2000" dirty="0" smtClean="0"/>
              <a:t>.</a:t>
            </a:r>
          </a:p>
          <a:p>
            <a:r>
              <a:rPr lang="en-US" sz="2000" dirty="0" err="1" smtClean="0"/>
              <a:t>Hennink</a:t>
            </a:r>
            <a:r>
              <a:rPr lang="en-US" sz="2000" dirty="0" smtClean="0"/>
              <a:t>, M.; </a:t>
            </a:r>
            <a:r>
              <a:rPr lang="en-US" sz="2000" dirty="0" err="1" smtClean="0"/>
              <a:t>Kiiti</a:t>
            </a:r>
            <a:r>
              <a:rPr lang="en-US" sz="2000" dirty="0" smtClean="0"/>
              <a:t>, N; </a:t>
            </a:r>
            <a:r>
              <a:rPr lang="en-US" sz="2000" dirty="0" err="1" smtClean="0"/>
              <a:t>Pillinger</a:t>
            </a:r>
            <a:r>
              <a:rPr lang="en-US" sz="2000" dirty="0" smtClean="0"/>
              <a:t>, </a:t>
            </a:r>
            <a:r>
              <a:rPr lang="en-US" sz="2000" dirty="0" err="1" smtClean="0"/>
              <a:t>Jayakaran</a:t>
            </a:r>
            <a:r>
              <a:rPr lang="en-US" sz="2000" dirty="0" smtClean="0"/>
              <a:t>, R; Smith, M; “Defining </a:t>
            </a:r>
            <a:r>
              <a:rPr lang="en-US" sz="2000" dirty="0"/>
              <a:t>empowerment: perspectives from international  development </a:t>
            </a:r>
            <a:r>
              <a:rPr lang="en-US" sz="2000" dirty="0" err="1" smtClean="0"/>
              <a:t>organisations</a:t>
            </a:r>
            <a:r>
              <a:rPr lang="en-US" sz="2000" dirty="0" smtClean="0"/>
              <a:t>”, </a:t>
            </a:r>
            <a:r>
              <a:rPr lang="en-US" sz="2000" i="1" dirty="0" smtClean="0"/>
              <a:t>Development in Practice,</a:t>
            </a:r>
            <a:r>
              <a:rPr lang="en-US" sz="2000" dirty="0" smtClean="0"/>
              <a:t> March 28, 2012</a:t>
            </a:r>
            <a:endParaRPr lang="en-US" sz="2000" dirty="0"/>
          </a:p>
          <a:p>
            <a:r>
              <a:rPr lang="en-US" sz="2000" dirty="0" smtClean="0"/>
              <a:t>Taylor, Carl E. and Taylor-Ide, Daniel, </a:t>
            </a:r>
            <a:r>
              <a:rPr lang="en-US" sz="2000" i="1" dirty="0" smtClean="0"/>
              <a:t>Just and Lasting Change:  When Communities Own their Futures,</a:t>
            </a:r>
            <a:r>
              <a:rPr lang="en-US" sz="2000" dirty="0" smtClean="0"/>
              <a:t> Baltimore: Johns Hopkins Press, 2002.</a:t>
            </a:r>
          </a:p>
          <a:p>
            <a:r>
              <a:rPr lang="en-US" sz="2000" dirty="0" smtClean="0"/>
              <a:t>“What </a:t>
            </a:r>
            <a:r>
              <a:rPr lang="en-US" sz="2000" dirty="0"/>
              <a:t>is the evidence on effectiveness of empowerment to improve health</a:t>
            </a:r>
            <a:r>
              <a:rPr lang="en-US" sz="2000" dirty="0" smtClean="0"/>
              <a:t>?” Feb</a:t>
            </a:r>
            <a:r>
              <a:rPr lang="en-US" sz="2000" dirty="0"/>
              <a:t>. 2006  </a:t>
            </a:r>
            <a:r>
              <a:rPr lang="en-US" sz="1600" b="1" dirty="0" smtClean="0"/>
              <a:t>h</a:t>
            </a:r>
            <a:r>
              <a:rPr lang="en-US" sz="1600" u="sng" dirty="0" smtClean="0">
                <a:hlinkClick r:id="rId4"/>
              </a:rPr>
              <a:t>ttp</a:t>
            </a:r>
            <a:r>
              <a:rPr lang="en-US" sz="1600" u="sng" dirty="0">
                <a:hlinkClick r:id="rId4"/>
              </a:rPr>
              <a:t>://www.euro.who.int/__data/assets/pdf_file/0010/74656/E88086.pdf</a:t>
            </a:r>
            <a:r>
              <a:rPr lang="en-US" sz="1600" dirty="0"/>
              <a:t> </a:t>
            </a:r>
          </a:p>
          <a:p>
            <a:endParaRPr lang="en-US" sz="2000" dirty="0"/>
          </a:p>
          <a:p>
            <a:pPr marL="0" indent="0">
              <a:buNone/>
            </a:pPr>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7825527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Resources and Best Practices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752600"/>
            <a:ext cx="8610600" cy="4800600"/>
          </a:xfrm>
        </p:spPr>
        <p:txBody>
          <a:bodyPr>
            <a:normAutofit/>
          </a:bodyPr>
          <a:lstStyle/>
          <a:p>
            <a:pPr marL="0" indent="0">
              <a:buNone/>
            </a:pPr>
            <a:endParaRPr lang="en-US" sz="800" dirty="0" smtClean="0"/>
          </a:p>
          <a:p>
            <a:r>
              <a:rPr lang="en-US" sz="2000" dirty="0" err="1" smtClean="0"/>
              <a:t>Seager</a:t>
            </a:r>
            <a:r>
              <a:rPr lang="en-US" sz="2000" dirty="0" smtClean="0"/>
              <a:t>, G., </a:t>
            </a:r>
            <a:r>
              <a:rPr lang="en-US" sz="2000" i="1" dirty="0" smtClean="0"/>
              <a:t>When Healthcare Hurts:  An Evidence Based Guide for Best Practices in Global Health Initiatives, </a:t>
            </a:r>
            <a:r>
              <a:rPr lang="en-US" sz="2000" dirty="0" smtClean="0"/>
              <a:t>Bloomington, IN: Author House, 2012</a:t>
            </a:r>
          </a:p>
          <a:p>
            <a:r>
              <a:rPr lang="en-US" sz="2000" dirty="0" err="1"/>
              <a:t>Sen</a:t>
            </a:r>
            <a:r>
              <a:rPr lang="en-US" sz="2000" dirty="0"/>
              <a:t>, A.  (1985).  Well-Being, Agency and Freedom:  The Dewey Lectures.  Journal of Philosophy, 82(4): 169-221</a:t>
            </a:r>
            <a:r>
              <a:rPr lang="en-US" sz="2000" dirty="0" smtClean="0"/>
              <a:t>.</a:t>
            </a:r>
          </a:p>
          <a:p>
            <a:r>
              <a:rPr lang="en-US" sz="2000" dirty="0" err="1"/>
              <a:t>Freire</a:t>
            </a:r>
            <a:r>
              <a:rPr lang="en-US" sz="2000" dirty="0"/>
              <a:t>, Paulo. </a:t>
            </a:r>
            <a:r>
              <a:rPr lang="en-US" sz="2000" i="1" dirty="0"/>
              <a:t>Pedagogy of the Oppressed.</a:t>
            </a:r>
            <a:r>
              <a:rPr lang="en-US" sz="2000" dirty="0"/>
              <a:t> New York: Continuum, </a:t>
            </a:r>
            <a:r>
              <a:rPr lang="en-US" sz="2000" dirty="0" smtClean="0"/>
              <a:t>2007</a:t>
            </a:r>
            <a:endParaRPr lang="en-US" sz="2000" dirty="0"/>
          </a:p>
          <a:p>
            <a:r>
              <a:rPr lang="en-US" sz="2000" dirty="0" smtClean="0"/>
              <a:t>CHE – Community </a:t>
            </a:r>
            <a:r>
              <a:rPr lang="en-US" sz="2000" dirty="0"/>
              <a:t>Health Evangelism - </a:t>
            </a:r>
            <a:r>
              <a:rPr lang="en-US" sz="2000" dirty="0">
                <a:hlinkClick r:id="rId4"/>
              </a:rPr>
              <a:t>http://www.chenetwork.org</a:t>
            </a:r>
            <a:r>
              <a:rPr lang="en-US" sz="2000" dirty="0" smtClean="0">
                <a:hlinkClick r:id="rId4"/>
              </a:rPr>
              <a:t>/</a:t>
            </a:r>
            <a:r>
              <a:rPr lang="en-US" sz="2000" dirty="0" smtClean="0"/>
              <a:t> </a:t>
            </a:r>
          </a:p>
          <a:p>
            <a:r>
              <a:rPr lang="en-US" sz="2000" dirty="0" smtClean="0"/>
              <a:t>MAP – Medical Assistance Programs International – </a:t>
            </a:r>
            <a:r>
              <a:rPr lang="en-US" sz="2000" dirty="0" smtClean="0">
                <a:hlinkClick r:id="rId5"/>
              </a:rPr>
              <a:t>www.map.org</a:t>
            </a:r>
            <a:r>
              <a:rPr lang="en-US" sz="2000" dirty="0" smtClean="0"/>
              <a:t> </a:t>
            </a:r>
          </a:p>
          <a:p>
            <a:endParaRPr lang="en-US" sz="2000" dirty="0"/>
          </a:p>
          <a:p>
            <a:pPr marL="0" indent="0">
              <a:buNone/>
            </a:pPr>
            <a:r>
              <a:rPr lang="en-US" sz="2800" b="1" dirty="0" smtClean="0">
                <a:solidFill>
                  <a:schemeClr val="accent6">
                    <a:lumMod val="75000"/>
                  </a:schemeClr>
                </a:solidFill>
              </a:rPr>
              <a:t>What others do you know?</a:t>
            </a:r>
          </a:p>
          <a:p>
            <a:r>
              <a:rPr lang="en-US" sz="2000" b="1" dirty="0" smtClean="0"/>
              <a:t>Media resources (books, videos, courses, etc.)?</a:t>
            </a:r>
          </a:p>
          <a:p>
            <a:r>
              <a:rPr lang="en-US" sz="2000" b="1" dirty="0" smtClean="0"/>
              <a:t>Programs &amp; practitioners to learn from?</a:t>
            </a:r>
            <a:endParaRPr lang="en-US" sz="2000" b="1" dirty="0"/>
          </a:p>
          <a:p>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311551815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6927"/>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bg1"/>
                </a:solidFill>
                <a:latin typeface="Verdana" pitchFamily="34" charset="0"/>
              </a:rPr>
              <a:t>  Empowerment:</a:t>
            </a:r>
          </a:p>
          <a:p>
            <a:r>
              <a:rPr lang="en-US" sz="3200" b="1" dirty="0">
                <a:solidFill>
                  <a:schemeClr val="bg1"/>
                </a:solidFill>
                <a:latin typeface="Verdana" pitchFamily="34" charset="0"/>
              </a:rPr>
              <a:t> </a:t>
            </a:r>
            <a:r>
              <a:rPr lang="en-US" sz="3200" b="1" dirty="0" smtClean="0">
                <a:solidFill>
                  <a:schemeClr val="bg1"/>
                </a:solidFill>
                <a:latin typeface="Verdana" pitchFamily="34" charset="0"/>
              </a:rPr>
              <a:t> </a:t>
            </a:r>
            <a:r>
              <a:rPr lang="en-US" sz="2800" b="1" dirty="0" smtClean="0">
                <a:solidFill>
                  <a:schemeClr val="bg1"/>
                </a:solidFill>
                <a:latin typeface="Verdana" pitchFamily="34" charset="0"/>
              </a:rPr>
              <a:t>Loving God and our Neighbors</a:t>
            </a:r>
            <a:endParaRPr lang="en-US" sz="2800" b="1" dirty="0">
              <a:solidFill>
                <a:schemeClr val="bg1"/>
              </a:solidFill>
              <a:latin typeface="Verdana" pitchFamily="34" charset="0"/>
            </a:endParaRPr>
          </a:p>
        </p:txBody>
      </p:sp>
      <p:sp>
        <p:nvSpPr>
          <p:cNvPr id="2" name="Content Placeholder 1"/>
          <p:cNvSpPr>
            <a:spLocks noGrp="1"/>
          </p:cNvSpPr>
          <p:nvPr>
            <p:ph idx="1"/>
          </p:nvPr>
        </p:nvSpPr>
        <p:spPr>
          <a:xfrm>
            <a:off x="304800" y="1524000"/>
            <a:ext cx="8610600" cy="4800600"/>
          </a:xfrm>
        </p:spPr>
        <p:txBody>
          <a:bodyPr>
            <a:normAutofit/>
          </a:bodyPr>
          <a:lstStyle/>
          <a:p>
            <a:pPr marL="0" indent="0">
              <a:buNone/>
            </a:pPr>
            <a:endParaRPr lang="en-US" sz="800" dirty="0" smtClean="0"/>
          </a:p>
          <a:p>
            <a:pPr marL="0" indent="0" algn="ctr">
              <a:buNone/>
            </a:pPr>
            <a:r>
              <a:rPr lang="en-US" sz="2400" b="1" dirty="0" smtClean="0"/>
              <a:t>What we do </a:t>
            </a:r>
            <a:r>
              <a:rPr lang="en-US" sz="2400" dirty="0" smtClean="0"/>
              <a:t>in our health ministries</a:t>
            </a:r>
          </a:p>
          <a:p>
            <a:pPr marL="0" indent="0" algn="ctr">
              <a:buNone/>
            </a:pPr>
            <a:r>
              <a:rPr lang="en-US" sz="2400" dirty="0" smtClean="0"/>
              <a:t>And </a:t>
            </a:r>
            <a:r>
              <a:rPr lang="en-US" sz="2400" b="1" dirty="0" smtClean="0"/>
              <a:t>the ways we do </a:t>
            </a:r>
            <a:r>
              <a:rPr lang="en-US" sz="2400" dirty="0" smtClean="0"/>
              <a:t>it</a:t>
            </a:r>
          </a:p>
          <a:p>
            <a:pPr marL="0" indent="0" algn="ctr">
              <a:buNone/>
            </a:pPr>
            <a:r>
              <a:rPr lang="en-US" sz="2400" b="1" dirty="0" smtClean="0"/>
              <a:t>Will</a:t>
            </a:r>
            <a:r>
              <a:rPr lang="en-US" sz="2400" dirty="0" smtClean="0"/>
              <a:t> </a:t>
            </a:r>
            <a:r>
              <a:rPr lang="en-US" sz="2400" b="1" dirty="0" smtClean="0"/>
              <a:t>cultivate empowerment</a:t>
            </a:r>
            <a:r>
              <a:rPr lang="en-US" sz="2400" dirty="0" smtClean="0"/>
              <a:t> or </a:t>
            </a:r>
            <a:r>
              <a:rPr lang="en-US" sz="2400" b="1" dirty="0" smtClean="0"/>
              <a:t>disempowerment</a:t>
            </a:r>
            <a:r>
              <a:rPr lang="en-US" sz="2400" dirty="0" smtClean="0"/>
              <a:t>.</a:t>
            </a:r>
          </a:p>
          <a:p>
            <a:pPr marL="0" indent="0" algn="ctr">
              <a:buNone/>
            </a:pPr>
            <a:endParaRPr lang="en-US" sz="800" dirty="0" smtClean="0"/>
          </a:p>
          <a:p>
            <a:pPr marL="0" indent="0" algn="ctr">
              <a:buNone/>
            </a:pPr>
            <a:endParaRPr lang="en-US" sz="800" dirty="0"/>
          </a:p>
          <a:p>
            <a:pPr marL="0" indent="0" algn="ctr">
              <a:buNone/>
            </a:pPr>
            <a:r>
              <a:rPr lang="en-US" sz="2400" dirty="0" smtClean="0"/>
              <a:t>May God’s Spirit give us eyes and ears to perceive,</a:t>
            </a:r>
          </a:p>
          <a:p>
            <a:pPr marL="0" indent="0" algn="ctr">
              <a:buNone/>
            </a:pPr>
            <a:r>
              <a:rPr lang="en-US" sz="2400" dirty="0" smtClean="0"/>
              <a:t>And hearts open to receive the </a:t>
            </a:r>
            <a:r>
              <a:rPr lang="en-US" sz="2400" dirty="0"/>
              <a:t>people to whom God sends us </a:t>
            </a:r>
            <a:endParaRPr lang="en-US" sz="2400" dirty="0" smtClean="0"/>
          </a:p>
          <a:p>
            <a:pPr marL="0" indent="0" algn="ctr">
              <a:buNone/>
            </a:pPr>
            <a:r>
              <a:rPr lang="en-US" sz="2400" dirty="0" smtClean="0"/>
              <a:t>as equal sisters and brothers</a:t>
            </a:r>
          </a:p>
          <a:p>
            <a:pPr marL="0" indent="0" algn="ctr">
              <a:buNone/>
            </a:pPr>
            <a:r>
              <a:rPr lang="en-US" sz="2400" dirty="0"/>
              <a:t>w</a:t>
            </a:r>
            <a:r>
              <a:rPr lang="en-US" sz="2400" dirty="0" smtClean="0"/>
              <a:t>ith amazing capacity to love, learn, teach and serve.</a:t>
            </a:r>
          </a:p>
          <a:p>
            <a:pPr marL="0" indent="0" algn="ctr">
              <a:buNone/>
            </a:pPr>
            <a:endParaRPr lang="en-US" sz="800" dirty="0" smtClean="0"/>
          </a:p>
          <a:p>
            <a:pPr marL="0" indent="0" algn="ctr">
              <a:buNone/>
            </a:pPr>
            <a:r>
              <a:rPr lang="en-US" sz="2400" dirty="0" smtClean="0"/>
              <a:t>And may we together experience the wonder of God’s transforming and empowering work in all of our lives.</a:t>
            </a:r>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26903410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1000"/>
                                        <p:tgtEl>
                                          <p:spTgt spid="2">
                                            <p:txEl>
                                              <p:pRg st="1" end="1"/>
                                            </p:txEl>
                                          </p:spTgt>
                                        </p:tgtEl>
                                      </p:cBhvr>
                                    </p:animEffect>
                                    <p:anim calcmode="lin" valueType="num">
                                      <p:cBhvr>
                                        <p:cTn id="8"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1000"/>
                                        <p:tgtEl>
                                          <p:spTgt spid="2">
                                            <p:txEl>
                                              <p:pRg st="2" end="2"/>
                                            </p:txEl>
                                          </p:spTgt>
                                        </p:tgtEl>
                                      </p:cBhvr>
                                    </p:animEffect>
                                    <p:anim calcmode="lin" valueType="num">
                                      <p:cBhvr>
                                        <p:cTn id="13"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1000"/>
                                        <p:tgtEl>
                                          <p:spTgt spid="2">
                                            <p:txEl>
                                              <p:pRg st="3" end="3"/>
                                            </p:txEl>
                                          </p:spTgt>
                                        </p:tgtEl>
                                      </p:cBhvr>
                                    </p:animEffect>
                                    <p:anim calcmode="lin" valueType="num">
                                      <p:cBhvr>
                                        <p:cTn id="1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Effect transition="in" filter="fade">
                                      <p:cBhvr>
                                        <p:cTn id="29" dur="1000"/>
                                        <p:tgtEl>
                                          <p:spTgt spid="2">
                                            <p:txEl>
                                              <p:pRg st="7" end="7"/>
                                            </p:txEl>
                                          </p:spTgt>
                                        </p:tgtEl>
                                      </p:cBhvr>
                                    </p:animEffect>
                                    <p:anim calcmode="lin" valueType="num">
                                      <p:cBhvr>
                                        <p:cTn id="3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8" end="8"/>
                                            </p:txEl>
                                          </p:spTgt>
                                        </p:tgtEl>
                                        <p:attrNameLst>
                                          <p:attrName>style.visibility</p:attrName>
                                        </p:attrNameLst>
                                      </p:cBhvr>
                                      <p:to>
                                        <p:strVal val="visible"/>
                                      </p:to>
                                    </p:set>
                                    <p:animEffect transition="in" filter="fade">
                                      <p:cBhvr>
                                        <p:cTn id="34" dur="1000"/>
                                        <p:tgtEl>
                                          <p:spTgt spid="2">
                                            <p:txEl>
                                              <p:pRg st="8" end="8"/>
                                            </p:txEl>
                                          </p:spTgt>
                                        </p:tgtEl>
                                      </p:cBhvr>
                                    </p:animEffect>
                                    <p:anim calcmode="lin" valueType="num">
                                      <p:cBhvr>
                                        <p:cTn id="3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Effect transition="in" filter="fade">
                                      <p:cBhvr>
                                        <p:cTn id="39" dur="1000"/>
                                        <p:tgtEl>
                                          <p:spTgt spid="2">
                                            <p:txEl>
                                              <p:pRg st="9" end="9"/>
                                            </p:txEl>
                                          </p:spTgt>
                                        </p:tgtEl>
                                      </p:cBhvr>
                                    </p:animEffect>
                                    <p:anim calcmode="lin" valueType="num">
                                      <p:cBhvr>
                                        <p:cTn id="4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2">
                                            <p:txEl>
                                              <p:pRg st="11" end="11"/>
                                            </p:txEl>
                                          </p:spTgt>
                                        </p:tgtEl>
                                        <p:attrNameLst>
                                          <p:attrName>style.visibility</p:attrName>
                                        </p:attrNameLst>
                                      </p:cBhvr>
                                      <p:to>
                                        <p:strVal val="visible"/>
                                      </p:to>
                                    </p:set>
                                    <p:animEffect transition="in" filter="fade">
                                      <p:cBhvr>
                                        <p:cTn id="46" dur="1000"/>
                                        <p:tgtEl>
                                          <p:spTgt spid="2">
                                            <p:txEl>
                                              <p:pRg st="11" end="11"/>
                                            </p:txEl>
                                          </p:spTgt>
                                        </p:tgtEl>
                                      </p:cBhvr>
                                    </p:animEffect>
                                    <p:anim calcmode="lin" valueType="num">
                                      <p:cBhvr>
                                        <p:cTn id="47" dur="1000" fill="hold"/>
                                        <p:tgtEl>
                                          <p:spTgt spid="2">
                                            <p:txEl>
                                              <p:pRg st="11" end="11"/>
                                            </p:txEl>
                                          </p:spTgt>
                                        </p:tgtEl>
                                        <p:attrNameLst>
                                          <p:attrName>ppt_x</p:attrName>
                                        </p:attrNameLst>
                                      </p:cBhvr>
                                      <p:tavLst>
                                        <p:tav tm="0">
                                          <p:val>
                                            <p:strVal val="#ppt_x"/>
                                          </p:val>
                                        </p:tav>
                                        <p:tav tm="100000">
                                          <p:val>
                                            <p:strVal val="#ppt_x"/>
                                          </p:val>
                                        </p:tav>
                                      </p:tavLst>
                                    </p:anim>
                                    <p:anim calcmode="lin" valueType="num">
                                      <p:cBhvr>
                                        <p:cTn id="48" dur="1000" fill="hold"/>
                                        <p:tgtEl>
                                          <p:spTgt spid="2">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727002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0"/>
            <a:ext cx="9143999" cy="15240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Personal path of learning</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525963"/>
          </a:xfrm>
        </p:spPr>
        <p:txBody>
          <a:bodyPr>
            <a:normAutofit fontScale="92500" lnSpcReduction="10000"/>
          </a:bodyPr>
          <a:lstStyle/>
          <a:p>
            <a:pPr marL="0" indent="0">
              <a:buNone/>
            </a:pPr>
            <a:r>
              <a:rPr lang="en-US" dirty="0" smtClean="0"/>
              <a:t> </a:t>
            </a:r>
            <a:r>
              <a:rPr lang="en-US" sz="2800" dirty="0" smtClean="0"/>
              <a:t>Only in the past decade  </a:t>
            </a:r>
          </a:p>
          <a:p>
            <a:pPr marL="0" indent="0">
              <a:buNone/>
            </a:pPr>
            <a:endParaRPr lang="en-US" sz="900" dirty="0"/>
          </a:p>
          <a:p>
            <a:r>
              <a:rPr lang="en-US" sz="2800" dirty="0" smtClean="0"/>
              <a:t> Colleagues/mentors</a:t>
            </a:r>
          </a:p>
          <a:p>
            <a:pPr lvl="1"/>
            <a:r>
              <a:rPr lang="en-US" sz="2200" dirty="0" smtClean="0"/>
              <a:t>Luz Stella </a:t>
            </a:r>
            <a:r>
              <a:rPr lang="en-US" sz="2200" dirty="0" err="1" smtClean="0"/>
              <a:t>Losada</a:t>
            </a:r>
            <a:r>
              <a:rPr lang="en-US" sz="2200" dirty="0" smtClean="0"/>
              <a:t> – Masters in Health Professionals Education , Limburg University, The Netherlands</a:t>
            </a:r>
          </a:p>
          <a:p>
            <a:pPr lvl="1"/>
            <a:r>
              <a:rPr lang="en-US" sz="2200" dirty="0" smtClean="0"/>
              <a:t>Jose Miguel </a:t>
            </a:r>
            <a:r>
              <a:rPr lang="en-US" sz="2200" dirty="0" err="1" smtClean="0"/>
              <a:t>DeAngulo</a:t>
            </a:r>
            <a:r>
              <a:rPr lang="en-US" sz="2200" dirty="0" smtClean="0"/>
              <a:t> - MD, MPH, Johns Hopkins</a:t>
            </a:r>
          </a:p>
          <a:p>
            <a:pPr lvl="1"/>
            <a:r>
              <a:rPr lang="en-US" sz="2200" dirty="0" err="1" smtClean="0"/>
              <a:t>Julien</a:t>
            </a:r>
            <a:r>
              <a:rPr lang="en-US" sz="2200" dirty="0" smtClean="0"/>
              <a:t> </a:t>
            </a:r>
            <a:r>
              <a:rPr lang="en-US" sz="2200" dirty="0" err="1" smtClean="0"/>
              <a:t>Ake</a:t>
            </a:r>
            <a:r>
              <a:rPr lang="en-US" sz="2200" dirty="0" smtClean="0"/>
              <a:t> </a:t>
            </a:r>
            <a:r>
              <a:rPr lang="en-US" sz="2200" dirty="0" err="1" smtClean="0"/>
              <a:t>Ake</a:t>
            </a:r>
            <a:r>
              <a:rPr lang="en-US" sz="2200" dirty="0" smtClean="0"/>
              <a:t> – MD, Cardiologist, Cote D’Ivoire</a:t>
            </a:r>
          </a:p>
          <a:p>
            <a:pPr lvl="1"/>
            <a:r>
              <a:rPr lang="en-US" sz="2200" dirty="0" smtClean="0"/>
              <a:t>Ndunge </a:t>
            </a:r>
            <a:r>
              <a:rPr lang="en-US" sz="2200" dirty="0" err="1" smtClean="0"/>
              <a:t>Kiiti</a:t>
            </a:r>
            <a:r>
              <a:rPr lang="en-US" sz="2200" dirty="0"/>
              <a:t> </a:t>
            </a:r>
            <a:r>
              <a:rPr lang="en-US" sz="2200" dirty="0" smtClean="0"/>
              <a:t>– PhD, Houghton College, NY</a:t>
            </a:r>
            <a:r>
              <a:rPr lang="en-US" sz="2000" dirty="0" smtClean="0"/>
              <a:t/>
            </a:r>
            <a:br>
              <a:rPr lang="en-US" sz="2000" dirty="0" smtClean="0"/>
            </a:br>
            <a:endParaRPr lang="en-US" sz="2600" dirty="0" smtClean="0"/>
          </a:p>
          <a:p>
            <a:r>
              <a:rPr lang="en-US" sz="2800" dirty="0" smtClean="0"/>
              <a:t>Beyond a pathogenic model of health</a:t>
            </a:r>
            <a:endParaRPr lang="en-US" sz="2800" dirty="0"/>
          </a:p>
          <a:p>
            <a:pPr marL="457200" lvl="1" indent="0">
              <a:buNone/>
            </a:pPr>
            <a:r>
              <a:rPr lang="en-US" sz="2200" dirty="0" smtClean="0"/>
              <a:t>Promoting “total health”</a:t>
            </a:r>
          </a:p>
          <a:p>
            <a:pPr lvl="2"/>
            <a:r>
              <a:rPr lang="en-US" sz="2200" dirty="0" smtClean="0"/>
              <a:t>Holistic – a web of factors</a:t>
            </a:r>
          </a:p>
          <a:p>
            <a:pPr lvl="2"/>
            <a:r>
              <a:rPr lang="en-US" sz="2200" dirty="0" smtClean="0"/>
              <a:t>Energy  for change – empowerment</a:t>
            </a:r>
          </a:p>
          <a:p>
            <a:pPr lvl="1"/>
            <a:endParaRPr lang="en-US" sz="1000" dirty="0"/>
          </a:p>
        </p:txBody>
      </p:sp>
    </p:spTree>
    <p:extLst>
      <p:ext uri="{BB962C8B-B14F-4D97-AF65-F5344CB8AC3E}">
        <p14:creationId xmlns:p14="http://schemas.microsoft.com/office/powerpoint/2010/main" val="4257333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3" end="3"/>
                                            </p:txEl>
                                          </p:spTgt>
                                        </p:tgtEl>
                                        <p:attrNameLst>
                                          <p:attrName>style.visibility</p:attrName>
                                        </p:attrNameLst>
                                      </p:cBhvr>
                                      <p:to>
                                        <p:strVal val="visible"/>
                                      </p:to>
                                    </p:set>
                                    <p:animEffect transition="in" filter="fade">
                                      <p:cBhvr>
                                        <p:cTn id="12" dur="1000"/>
                                        <p:tgtEl>
                                          <p:spTgt spid="2">
                                            <p:txEl>
                                              <p:pRg st="3" end="3"/>
                                            </p:txEl>
                                          </p:spTgt>
                                        </p:tgtEl>
                                      </p:cBhvr>
                                    </p:animEffect>
                                    <p:anim calcmode="lin" valueType="num">
                                      <p:cBhvr>
                                        <p:cTn id="1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1000"/>
                                        <p:tgtEl>
                                          <p:spTgt spid="2">
                                            <p:txEl>
                                              <p:pRg st="4" end="4"/>
                                            </p:txEl>
                                          </p:spTgt>
                                        </p:tgtEl>
                                      </p:cBhvr>
                                    </p:animEffect>
                                    <p:anim calcmode="lin" valueType="num">
                                      <p:cBhvr>
                                        <p:cTn id="1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1000"/>
                                        <p:tgtEl>
                                          <p:spTgt spid="2">
                                            <p:txEl>
                                              <p:pRg st="5" end="5"/>
                                            </p:txEl>
                                          </p:spTgt>
                                        </p:tgtEl>
                                      </p:cBhvr>
                                    </p:animEffect>
                                    <p:anim calcmode="lin" valueType="num">
                                      <p:cBhvr>
                                        <p:cTn id="2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1000"/>
                                        <p:tgtEl>
                                          <p:spTgt spid="2">
                                            <p:txEl>
                                              <p:pRg st="6" end="6"/>
                                            </p:txEl>
                                          </p:spTgt>
                                        </p:tgtEl>
                                      </p:cBhvr>
                                    </p:animEffect>
                                    <p:anim calcmode="lin" valueType="num">
                                      <p:cBhvr>
                                        <p:cTn id="28"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Effect transition="in" filter="fade">
                                      <p:cBhvr>
                                        <p:cTn id="34" dur="1000"/>
                                        <p:tgtEl>
                                          <p:spTgt spid="2">
                                            <p:txEl>
                                              <p:pRg st="7" end="7"/>
                                            </p:txEl>
                                          </p:spTgt>
                                        </p:tgtEl>
                                      </p:cBhvr>
                                    </p:animEffect>
                                    <p:anim calcmode="lin" valueType="num">
                                      <p:cBhvr>
                                        <p:cTn id="35"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7" end="7"/>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Effect transition="in" filter="fade">
                                      <p:cBhvr>
                                        <p:cTn id="39" dur="1000"/>
                                        <p:tgtEl>
                                          <p:spTgt spid="2">
                                            <p:txEl>
                                              <p:pRg st="8" end="8"/>
                                            </p:txEl>
                                          </p:spTgt>
                                        </p:tgtEl>
                                      </p:cBhvr>
                                    </p:animEffect>
                                    <p:anim calcmode="lin" valueType="num">
                                      <p:cBhvr>
                                        <p:cTn id="40"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9" end="9"/>
                                            </p:txEl>
                                          </p:spTgt>
                                        </p:tgtEl>
                                        <p:attrNameLst>
                                          <p:attrName>style.visibility</p:attrName>
                                        </p:attrNameLst>
                                      </p:cBhvr>
                                      <p:to>
                                        <p:strVal val="visible"/>
                                      </p:to>
                                    </p:set>
                                    <p:animEffect transition="in" filter="fade">
                                      <p:cBhvr>
                                        <p:cTn id="44" dur="1000"/>
                                        <p:tgtEl>
                                          <p:spTgt spid="2">
                                            <p:txEl>
                                              <p:pRg st="9" end="9"/>
                                            </p:txEl>
                                          </p:spTgt>
                                        </p:tgtEl>
                                      </p:cBhvr>
                                    </p:animEffect>
                                    <p:anim calcmode="lin" valueType="num">
                                      <p:cBhvr>
                                        <p:cTn id="45"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9" end="9"/>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Effect transition="in" filter="fade">
                                      <p:cBhvr>
                                        <p:cTn id="49" dur="1000"/>
                                        <p:tgtEl>
                                          <p:spTgt spid="2">
                                            <p:txEl>
                                              <p:pRg st="10" end="10"/>
                                            </p:txEl>
                                          </p:spTgt>
                                        </p:tgtEl>
                                      </p:cBhvr>
                                    </p:animEffect>
                                    <p:anim calcmode="lin" valueType="num">
                                      <p:cBhvr>
                                        <p:cTn id="50"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Research</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600200"/>
            <a:ext cx="8610600" cy="4525963"/>
          </a:xfrm>
        </p:spPr>
        <p:txBody>
          <a:bodyPr>
            <a:normAutofit lnSpcReduction="10000"/>
          </a:bodyPr>
          <a:lstStyle/>
          <a:p>
            <a:pPr marL="0" indent="0">
              <a:buNone/>
            </a:pPr>
            <a:endParaRPr lang="en-US" dirty="0" smtClean="0"/>
          </a:p>
          <a:p>
            <a:pPr marL="0" indent="0">
              <a:buNone/>
            </a:pPr>
            <a:r>
              <a:rPr lang="en-US" dirty="0" smtClean="0"/>
              <a:t>     	</a:t>
            </a:r>
            <a:r>
              <a:rPr lang="en-US" sz="2800" b="1" dirty="0" smtClean="0"/>
              <a:t>How do NGOs </a:t>
            </a:r>
            <a:r>
              <a:rPr lang="en-US" sz="2800" dirty="0" smtClean="0"/>
              <a:t>define,  operationalize and measure 	empowerment</a:t>
            </a:r>
          </a:p>
          <a:p>
            <a:pPr lvl="2"/>
            <a:r>
              <a:rPr lang="en-US" sz="2000" dirty="0" smtClean="0"/>
              <a:t> </a:t>
            </a:r>
            <a:r>
              <a:rPr lang="en-US" dirty="0"/>
              <a:t>Monique </a:t>
            </a:r>
            <a:r>
              <a:rPr lang="en-US" dirty="0" err="1" smtClean="0"/>
              <a:t>Hennink</a:t>
            </a:r>
            <a:r>
              <a:rPr lang="en-US" dirty="0" smtClean="0"/>
              <a:t>, Rollins School of Public Health, Emory University, Ndunge </a:t>
            </a:r>
            <a:r>
              <a:rPr lang="en-US" dirty="0" err="1" smtClean="0"/>
              <a:t>Kiiti</a:t>
            </a:r>
            <a:r>
              <a:rPr lang="en-US" dirty="0" smtClean="0"/>
              <a:t>, Houghton College, NY; Ravi </a:t>
            </a:r>
            <a:r>
              <a:rPr lang="en-US" dirty="0" err="1" smtClean="0"/>
              <a:t>Jayakaran</a:t>
            </a:r>
            <a:r>
              <a:rPr lang="en-US" dirty="0" smtClean="0"/>
              <a:t>, MAP International</a:t>
            </a:r>
          </a:p>
          <a:p>
            <a:pPr lvl="2"/>
            <a:r>
              <a:rPr lang="en-US" dirty="0" smtClean="0"/>
              <a:t>Dr. </a:t>
            </a:r>
            <a:r>
              <a:rPr lang="en-US" dirty="0" err="1" smtClean="0"/>
              <a:t>Kiiti</a:t>
            </a:r>
            <a:r>
              <a:rPr lang="en-US" dirty="0" smtClean="0"/>
              <a:t> presented to conference of African Religious Health Assets Program (ARHAP) in Cape </a:t>
            </a:r>
            <a:r>
              <a:rPr lang="en-US" dirty="0"/>
              <a:t>Town - 2009 </a:t>
            </a:r>
            <a:endParaRPr lang="en-US" dirty="0" smtClean="0"/>
          </a:p>
          <a:p>
            <a:pPr lvl="2"/>
            <a:r>
              <a:rPr lang="en-US" dirty="0"/>
              <a:t>A</a:t>
            </a:r>
            <a:r>
              <a:rPr lang="en-US" dirty="0" smtClean="0"/>
              <a:t>rticle in </a:t>
            </a:r>
            <a:r>
              <a:rPr lang="en-US" i="1" dirty="0" smtClean="0"/>
              <a:t>Development in Practice, </a:t>
            </a:r>
            <a:r>
              <a:rPr lang="en-US" dirty="0" smtClean="0"/>
              <a:t>“Defining Empowerment:  Perspectives from International Development Organizations” - 2012</a:t>
            </a:r>
            <a:endParaRPr lang="en-US" dirty="0"/>
          </a:p>
        </p:txBody>
      </p:sp>
    </p:spTree>
    <p:extLst>
      <p:ext uri="{BB962C8B-B14F-4D97-AF65-F5344CB8AC3E}">
        <p14:creationId xmlns:p14="http://schemas.microsoft.com/office/powerpoint/2010/main" val="42573337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4" end="4"/>
                                            </p:txEl>
                                          </p:spTgt>
                                        </p:tgtEl>
                                        <p:attrNameLst>
                                          <p:attrName>style.visibility</p:attrName>
                                        </p:attrNameLst>
                                      </p:cBhvr>
                                      <p:to>
                                        <p:strVal val="visible"/>
                                      </p:to>
                                    </p:set>
                                    <p:animEffect transition="in" filter="fade">
                                      <p:cBhvr>
                                        <p:cTn id="14" dur="1000"/>
                                        <p:tgtEl>
                                          <p:spTgt spid="2">
                                            <p:txEl>
                                              <p:pRg st="4" end="4"/>
                                            </p:txEl>
                                          </p:spTgt>
                                        </p:tgtEl>
                                      </p:cBhvr>
                                    </p:animEffect>
                                    <p:anim calcmode="lin" valueType="num">
                                      <p:cBhvr>
                                        <p:cTn id="1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1" y="0"/>
            <a:ext cx="9143999" cy="1600200"/>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 btw, If you want slides or articles…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838200" y="1600200"/>
            <a:ext cx="8610600" cy="4525963"/>
          </a:xfrm>
        </p:spPr>
        <p:txBody>
          <a:bodyPr>
            <a:normAutofit/>
          </a:bodyPr>
          <a:lstStyle/>
          <a:p>
            <a:pPr marL="0" indent="0">
              <a:buNone/>
            </a:pPr>
            <a:endParaRPr lang="en-US" dirty="0" smtClean="0"/>
          </a:p>
          <a:p>
            <a:r>
              <a:rPr lang="en-US" dirty="0" smtClean="0"/>
              <a:t> </a:t>
            </a:r>
            <a:r>
              <a:rPr lang="en-US" sz="2800" b="1" dirty="0" smtClean="0"/>
              <a:t>GMHC Exhibit</a:t>
            </a:r>
            <a:r>
              <a:rPr lang="en-US" sz="2800" dirty="0" smtClean="0"/>
              <a:t>:  Bread for the World - # 1203</a:t>
            </a:r>
            <a:br>
              <a:rPr lang="en-US" sz="2800" dirty="0" smtClean="0"/>
            </a:br>
            <a:r>
              <a:rPr lang="en-US" sz="2800" dirty="0" smtClean="0"/>
              <a:t/>
            </a:r>
            <a:br>
              <a:rPr lang="en-US" sz="2800" dirty="0" smtClean="0"/>
            </a:br>
            <a:r>
              <a:rPr lang="en-US" sz="2800" dirty="0" smtClean="0"/>
              <a:t/>
            </a:r>
            <a:br>
              <a:rPr lang="en-US" sz="2800" dirty="0" smtClean="0"/>
            </a:br>
            <a:endParaRPr lang="en-US" sz="2800" dirty="0" smtClean="0"/>
          </a:p>
          <a:p>
            <a:endParaRPr lang="en-US" sz="2800" dirty="0" smtClean="0"/>
          </a:p>
          <a:p>
            <a:r>
              <a:rPr lang="en-US" sz="2800" dirty="0"/>
              <a:t> </a:t>
            </a:r>
            <a:r>
              <a:rPr lang="en-US" sz="2800" b="1" dirty="0" smtClean="0"/>
              <a:t>Email</a:t>
            </a:r>
            <a:r>
              <a:rPr lang="en-US" sz="2800" dirty="0" smtClean="0"/>
              <a:t>:   msmith@bread.org </a:t>
            </a:r>
            <a:endParaRPr lang="en-US" sz="2400" dirty="0"/>
          </a:p>
        </p:txBody>
      </p:sp>
      <p:pic>
        <p:nvPicPr>
          <p:cNvPr id="2050" name="Picture 2" descr="C:\Users\msmith\AppData\Local\Microsoft\Windows\Temporary Internet Files\Content.Outlook\A0IKKHXM\Bread Wild Goose Banner_proof.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743200"/>
            <a:ext cx="6477000"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853613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Context -  </a:t>
            </a:r>
            <a:r>
              <a:rPr lang="en-US" sz="2800" b="1" dirty="0" smtClean="0">
                <a:solidFill>
                  <a:schemeClr val="bg1"/>
                </a:solidFill>
                <a:latin typeface="Verdana" pitchFamily="34" charset="0"/>
              </a:rPr>
              <a:t>Encouraging Developments</a:t>
            </a:r>
            <a:endParaRPr lang="en-US" sz="28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763000" cy="4800600"/>
          </a:xfrm>
        </p:spPr>
        <p:txBody>
          <a:bodyPr>
            <a:normAutofit/>
          </a:bodyPr>
          <a:lstStyle/>
          <a:p>
            <a:pPr marL="0" indent="0">
              <a:buNone/>
            </a:pPr>
            <a:endParaRPr lang="en-US" dirty="0" smtClean="0"/>
          </a:p>
          <a:p>
            <a:pPr>
              <a:lnSpc>
                <a:spcPct val="90000"/>
              </a:lnSpc>
              <a:spcAft>
                <a:spcPct val="30000"/>
              </a:spcAft>
            </a:pPr>
            <a:r>
              <a:rPr lang="en-US" altLang="en-US" sz="2600" dirty="0" smtClean="0">
                <a:latin typeface="Tahoma" pitchFamily="34" charset="0"/>
              </a:rPr>
              <a:t>The world seems more ready than ever to tackle the diseases of poverty</a:t>
            </a:r>
          </a:p>
          <a:p>
            <a:pPr lvl="1">
              <a:lnSpc>
                <a:spcPct val="90000"/>
              </a:lnSpc>
              <a:spcAft>
                <a:spcPct val="30000"/>
              </a:spcAft>
            </a:pPr>
            <a:r>
              <a:rPr lang="en-US" altLang="en-US" sz="2000" dirty="0" smtClean="0">
                <a:latin typeface="Tahoma" pitchFamily="34" charset="0"/>
              </a:rPr>
              <a:t>Foreign policy attention</a:t>
            </a:r>
          </a:p>
          <a:p>
            <a:pPr lvl="1">
              <a:lnSpc>
                <a:spcPct val="90000"/>
              </a:lnSpc>
              <a:spcAft>
                <a:spcPct val="30000"/>
              </a:spcAft>
            </a:pPr>
            <a:r>
              <a:rPr lang="en-US" altLang="en-US" sz="2000" dirty="0" smtClean="0">
                <a:latin typeface="Tahoma" pitchFamily="34" charset="0"/>
              </a:rPr>
              <a:t>Unprecedented billions available for health</a:t>
            </a:r>
          </a:p>
          <a:p>
            <a:pPr>
              <a:lnSpc>
                <a:spcPct val="90000"/>
              </a:lnSpc>
              <a:spcAft>
                <a:spcPct val="30000"/>
              </a:spcAft>
            </a:pPr>
            <a:r>
              <a:rPr lang="en-US" altLang="en-US" sz="2600" dirty="0" smtClean="0">
                <a:latin typeface="Tahoma" pitchFamily="34" charset="0"/>
              </a:rPr>
              <a:t>33% decline in new AIDS infections since 2001 </a:t>
            </a:r>
            <a:r>
              <a:rPr lang="en-US" altLang="en-US" sz="1800" dirty="0" smtClean="0">
                <a:latin typeface="Tahoma" pitchFamily="34" charset="0"/>
              </a:rPr>
              <a:t>(</a:t>
            </a:r>
            <a:r>
              <a:rPr lang="en-US" altLang="en-US" sz="1800" dirty="0" smtClean="0"/>
              <a:t>UNAIDS 2013)</a:t>
            </a:r>
          </a:p>
          <a:p>
            <a:pPr>
              <a:lnSpc>
                <a:spcPct val="90000"/>
              </a:lnSpc>
              <a:spcAft>
                <a:spcPct val="30000"/>
              </a:spcAft>
            </a:pPr>
            <a:r>
              <a:rPr lang="en-US" altLang="en-US" sz="2600" dirty="0" smtClean="0">
                <a:latin typeface="Tahoma" pitchFamily="34" charset="0"/>
              </a:rPr>
              <a:t>Surge of attention to Malaria &amp; other neglected diseases</a:t>
            </a:r>
          </a:p>
          <a:p>
            <a:pPr>
              <a:lnSpc>
                <a:spcPct val="90000"/>
              </a:lnSpc>
              <a:spcAft>
                <a:spcPct val="30000"/>
              </a:spcAft>
            </a:pPr>
            <a:r>
              <a:rPr lang="en-US" altLang="en-US" sz="2600" dirty="0" smtClean="0">
                <a:latin typeface="Tahoma" pitchFamily="34" charset="0"/>
              </a:rPr>
              <a:t>1990 – 2012 under-5 deaths declined from 12.6 to 6.6 million </a:t>
            </a:r>
            <a:r>
              <a:rPr lang="en-US" altLang="en-US" sz="1800" dirty="0" smtClean="0">
                <a:latin typeface="Tahoma" pitchFamily="34" charset="0"/>
              </a:rPr>
              <a:t>(</a:t>
            </a:r>
            <a:r>
              <a:rPr lang="en-US" altLang="en-US" sz="1800" dirty="0" err="1" smtClean="0">
                <a:latin typeface="Tahoma" pitchFamily="34" charset="0"/>
              </a:rPr>
              <a:t>Unicef</a:t>
            </a:r>
            <a:r>
              <a:rPr lang="en-US" altLang="en-US" sz="1800" dirty="0" smtClean="0">
                <a:latin typeface="Tahoma" pitchFamily="34" charset="0"/>
              </a:rPr>
              <a:t> – Trends in Child Mortality - 2013)</a:t>
            </a:r>
          </a:p>
          <a:p>
            <a:pPr marL="0" lvl="0" indent="0">
              <a:buNone/>
            </a:pPr>
            <a:endParaRPr lang="en-US" sz="1000" dirty="0"/>
          </a:p>
        </p:txBody>
      </p:sp>
    </p:spTree>
    <p:extLst>
      <p:ext uri="{BB962C8B-B14F-4D97-AF65-F5344CB8AC3E}">
        <p14:creationId xmlns:p14="http://schemas.microsoft.com/office/powerpoint/2010/main" val="22973612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1000"/>
                                        <p:tgtEl>
                                          <p:spTgt spid="2">
                                            <p:txEl>
                                              <p:pRg st="4" end="4"/>
                                            </p:txEl>
                                          </p:spTgt>
                                        </p:tgtEl>
                                      </p:cBhvr>
                                    </p:animEffect>
                                    <p:anim calcmode="lin" valueType="num">
                                      <p:cBhvr>
                                        <p:cTn id="8"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1000"/>
                                        <p:tgtEl>
                                          <p:spTgt spid="2">
                                            <p:txEl>
                                              <p:pRg st="5" end="5"/>
                                            </p:txEl>
                                          </p:spTgt>
                                        </p:tgtEl>
                                      </p:cBhvr>
                                    </p:animEffect>
                                    <p:anim calcmode="lin" valueType="num">
                                      <p:cBhvr>
                                        <p:cTn id="13"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Effect transition="in" filter="fade">
                                      <p:cBhvr>
                                        <p:cTn id="19" dur="1000"/>
                                        <p:tgtEl>
                                          <p:spTgt spid="2">
                                            <p:txEl>
                                              <p:pRg st="6" end="6"/>
                                            </p:txEl>
                                          </p:spTgt>
                                        </p:tgtEl>
                                      </p:cBhvr>
                                    </p:animEffect>
                                    <p:anim calcmode="lin" valueType="num">
                                      <p:cBhvr>
                                        <p:cTn id="20"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6928" y="6927"/>
            <a:ext cx="9143999" cy="15170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latin typeface="Verdana" pitchFamily="34" charset="0"/>
              </a:rPr>
              <a:t>    </a:t>
            </a:r>
            <a:r>
              <a:rPr lang="en-US" sz="3200" b="1" dirty="0" smtClean="0">
                <a:solidFill>
                  <a:schemeClr val="bg1"/>
                </a:solidFill>
                <a:latin typeface="Verdana" pitchFamily="34" charset="0"/>
              </a:rPr>
              <a:t>Yet remaining challenges…</a:t>
            </a:r>
            <a:endParaRPr lang="en-US" sz="3200" b="1" dirty="0">
              <a:solidFill>
                <a:schemeClr val="bg1"/>
              </a:solidFill>
              <a:latin typeface="Verdana" pitchFamily="34" charset="0"/>
            </a:endParaRPr>
          </a:p>
        </p:txBody>
      </p:sp>
      <p:sp>
        <p:nvSpPr>
          <p:cNvPr id="2" name="Content Placeholder 1"/>
          <p:cNvSpPr>
            <a:spLocks noGrp="1"/>
          </p:cNvSpPr>
          <p:nvPr>
            <p:ph idx="1"/>
          </p:nvPr>
        </p:nvSpPr>
        <p:spPr>
          <a:xfrm>
            <a:off x="304800" y="1447800"/>
            <a:ext cx="8763000" cy="4800600"/>
          </a:xfrm>
        </p:spPr>
        <p:txBody>
          <a:bodyPr>
            <a:normAutofit/>
          </a:bodyPr>
          <a:lstStyle/>
          <a:p>
            <a:pPr marL="0" indent="0">
              <a:buNone/>
            </a:pPr>
            <a:endParaRPr lang="en-US" dirty="0" smtClean="0"/>
          </a:p>
          <a:p>
            <a:r>
              <a:rPr lang="en-US" altLang="en-US" sz="2600" dirty="0">
                <a:latin typeface="Tahoma" pitchFamily="34" charset="0"/>
                <a:ea typeface="Tahoma" panose="020B0604030504040204" pitchFamily="34" charset="0"/>
                <a:cs typeface="Tahoma" panose="020B0604030504040204" pitchFamily="34" charset="0"/>
              </a:rPr>
              <a:t>Still almost 18,000 </a:t>
            </a:r>
            <a:r>
              <a:rPr lang="en-US" sz="2600" dirty="0">
                <a:latin typeface="Tahoma" panose="020B0604030504040204" pitchFamily="34" charset="0"/>
                <a:ea typeface="Tahoma" panose="020B0604030504040204" pitchFamily="34" charset="0"/>
                <a:cs typeface="Tahoma" panose="020B0604030504040204" pitchFamily="34" charset="0"/>
              </a:rPr>
              <a:t>children under age five die every day</a:t>
            </a:r>
            <a:r>
              <a:rPr lang="en-US" sz="1800" dirty="0"/>
              <a:t> </a:t>
            </a:r>
            <a:r>
              <a:rPr lang="en-US" altLang="en-US" sz="1800" dirty="0">
                <a:latin typeface="Tahoma" pitchFamily="34" charset="0"/>
              </a:rPr>
              <a:t>(</a:t>
            </a:r>
            <a:r>
              <a:rPr lang="en-US" altLang="en-US" sz="1800" dirty="0" err="1">
                <a:latin typeface="Tahoma" pitchFamily="34" charset="0"/>
              </a:rPr>
              <a:t>Unicef</a:t>
            </a:r>
            <a:r>
              <a:rPr lang="en-US" altLang="en-US" sz="1800" dirty="0">
                <a:latin typeface="Tahoma" pitchFamily="34" charset="0"/>
              </a:rPr>
              <a:t> – Trends in Child Mortality - 2013) </a:t>
            </a:r>
            <a:r>
              <a:rPr lang="en-US" altLang="en-US" sz="1800" dirty="0" smtClean="0">
                <a:latin typeface="Tahoma" pitchFamily="34" charset="0"/>
              </a:rPr>
              <a:t/>
            </a:r>
            <a:br>
              <a:rPr lang="en-US" altLang="en-US" sz="1800" dirty="0" smtClean="0">
                <a:latin typeface="Tahoma" pitchFamily="34" charset="0"/>
              </a:rPr>
            </a:br>
            <a:endParaRPr lang="en-US" altLang="en-US" sz="1800" dirty="0" smtClean="0">
              <a:latin typeface="Tahoma" pitchFamily="34" charset="0"/>
            </a:endParaRPr>
          </a:p>
          <a:p>
            <a:r>
              <a:rPr lang="en-US" sz="2600" dirty="0" smtClean="0">
                <a:latin typeface="Tahoma" panose="020B0604030504040204" pitchFamily="34" charset="0"/>
                <a:ea typeface="Tahoma" panose="020B0604030504040204" pitchFamily="34" charset="0"/>
                <a:cs typeface="Tahoma" panose="020B0604030504040204" pitchFamily="34" charset="0"/>
              </a:rPr>
              <a:t>All </a:t>
            </a:r>
            <a:r>
              <a:rPr lang="en-US" sz="2600" dirty="0">
                <a:latin typeface="Tahoma" panose="020B0604030504040204" pitchFamily="34" charset="0"/>
                <a:ea typeface="Tahoma" panose="020B0604030504040204" pitchFamily="34" charset="0"/>
                <a:cs typeface="Tahoma" panose="020B0604030504040204" pitchFamily="34" charset="0"/>
              </a:rPr>
              <a:t>16 countries with </a:t>
            </a:r>
            <a:r>
              <a:rPr lang="en-US" sz="2600" dirty="0" smtClean="0">
                <a:latin typeface="Tahoma" panose="020B0604030504040204" pitchFamily="34" charset="0"/>
                <a:ea typeface="Tahoma" panose="020B0604030504040204" pitchFamily="34" charset="0"/>
                <a:cs typeface="Tahoma" panose="020B0604030504040204" pitchFamily="34" charset="0"/>
              </a:rPr>
              <a:t>&lt;5 mortality </a:t>
            </a:r>
            <a:r>
              <a:rPr lang="en-US" sz="2600" dirty="0">
                <a:latin typeface="Tahoma" panose="020B0604030504040204" pitchFamily="34" charset="0"/>
                <a:ea typeface="Tahoma" panose="020B0604030504040204" pitchFamily="34" charset="0"/>
                <a:cs typeface="Tahoma" panose="020B0604030504040204" pitchFamily="34" charset="0"/>
              </a:rPr>
              <a:t>rate above 100 deaths </a:t>
            </a:r>
            <a:r>
              <a:rPr lang="en-US" sz="2600" dirty="0" smtClean="0">
                <a:latin typeface="Tahoma" panose="020B0604030504040204" pitchFamily="34" charset="0"/>
                <a:ea typeface="Tahoma" panose="020B0604030504040204" pitchFamily="34" charset="0"/>
                <a:cs typeface="Tahoma" panose="020B0604030504040204" pitchFamily="34" charset="0"/>
              </a:rPr>
              <a:t>per 1,000 </a:t>
            </a:r>
            <a:r>
              <a:rPr lang="en-US" sz="2600" dirty="0">
                <a:latin typeface="Tahoma" panose="020B0604030504040204" pitchFamily="34" charset="0"/>
                <a:ea typeface="Tahoma" panose="020B0604030504040204" pitchFamily="34" charset="0"/>
                <a:cs typeface="Tahoma" panose="020B0604030504040204" pitchFamily="34" charset="0"/>
              </a:rPr>
              <a:t>live births are in Sub-Sahara Africa</a:t>
            </a:r>
            <a:r>
              <a:rPr lang="en-US" sz="2600" dirty="0" smtClean="0"/>
              <a:t>.</a:t>
            </a:r>
            <a:r>
              <a:rPr lang="en-US" altLang="en-US" sz="1800" dirty="0" smtClean="0">
                <a:latin typeface="Tahoma" pitchFamily="34" charset="0"/>
              </a:rPr>
              <a:t/>
            </a:r>
            <a:br>
              <a:rPr lang="en-US" altLang="en-US" sz="1800" dirty="0" smtClean="0">
                <a:latin typeface="Tahoma" pitchFamily="34" charset="0"/>
              </a:rPr>
            </a:br>
            <a:endParaRPr lang="en-US" altLang="en-US" sz="1800" dirty="0" smtClean="0"/>
          </a:p>
          <a:p>
            <a:pPr>
              <a:lnSpc>
                <a:spcPct val="90000"/>
              </a:lnSpc>
              <a:spcAft>
                <a:spcPct val="30000"/>
              </a:spcAft>
            </a:pPr>
            <a:r>
              <a:rPr lang="en-US" sz="2600" dirty="0" smtClean="0">
                <a:latin typeface="Tahoma" panose="020B0604030504040204" pitchFamily="34" charset="0"/>
                <a:ea typeface="Tahoma" panose="020B0604030504040204" pitchFamily="34" charset="0"/>
                <a:cs typeface="Tahoma" panose="020B0604030504040204" pitchFamily="34" charset="0"/>
              </a:rPr>
              <a:t>Globally, </a:t>
            </a:r>
            <a:r>
              <a:rPr lang="en-US" sz="2600" dirty="0" err="1" smtClean="0">
                <a:latin typeface="Tahoma" panose="020B0604030504040204" pitchFamily="34" charset="0"/>
                <a:ea typeface="Tahoma" panose="020B0604030504040204" pitchFamily="34" charset="0"/>
                <a:cs typeface="Tahoma" panose="020B0604030504040204" pitchFamily="34" charset="0"/>
              </a:rPr>
              <a:t>noncommunicable</a:t>
            </a:r>
            <a:r>
              <a:rPr lang="en-US" sz="2600" dirty="0" smtClean="0">
                <a:latin typeface="Tahoma" panose="020B0604030504040204" pitchFamily="34" charset="0"/>
                <a:ea typeface="Tahoma" panose="020B0604030504040204" pitchFamily="34" charset="0"/>
                <a:cs typeface="Tahoma" panose="020B0604030504040204" pitchFamily="34" charset="0"/>
              </a:rPr>
              <a:t> </a:t>
            </a:r>
            <a:r>
              <a:rPr lang="en-US" sz="2600" dirty="0">
                <a:latin typeface="Tahoma" panose="020B0604030504040204" pitchFamily="34" charset="0"/>
                <a:ea typeface="Tahoma" panose="020B0604030504040204" pitchFamily="34" charset="0"/>
                <a:cs typeface="Tahoma" panose="020B0604030504040204" pitchFamily="34" charset="0"/>
              </a:rPr>
              <a:t>diseases </a:t>
            </a:r>
            <a:r>
              <a:rPr lang="en-US" sz="2600" dirty="0" smtClean="0">
                <a:latin typeface="Tahoma" panose="020B0604030504040204" pitchFamily="34" charset="0"/>
                <a:ea typeface="Tahoma" panose="020B0604030504040204" pitchFamily="34" charset="0"/>
                <a:cs typeface="Tahoma" panose="020B0604030504040204" pitchFamily="34" charset="0"/>
              </a:rPr>
              <a:t>- a </a:t>
            </a:r>
            <a:r>
              <a:rPr lang="en-US" sz="2600" dirty="0">
                <a:latin typeface="Tahoma" panose="020B0604030504040204" pitchFamily="34" charset="0"/>
                <a:ea typeface="Tahoma" panose="020B0604030504040204" pitchFamily="34" charset="0"/>
                <a:cs typeface="Tahoma" panose="020B0604030504040204" pitchFamily="34" charset="0"/>
              </a:rPr>
              <a:t>major challenge </a:t>
            </a:r>
            <a:r>
              <a:rPr lang="en-US" sz="2600" dirty="0" smtClean="0">
                <a:latin typeface="Tahoma" panose="020B0604030504040204" pitchFamily="34" charset="0"/>
                <a:ea typeface="Tahoma" panose="020B0604030504040204" pitchFamily="34" charset="0"/>
                <a:cs typeface="Tahoma" panose="020B0604030504040204" pitchFamily="34" charset="0"/>
              </a:rPr>
              <a:t>in </a:t>
            </a:r>
            <a:r>
              <a:rPr lang="en-US" sz="2600" dirty="0">
                <a:latin typeface="Tahoma" panose="020B0604030504040204" pitchFamily="34" charset="0"/>
                <a:ea typeface="Tahoma" panose="020B0604030504040204" pitchFamily="34" charset="0"/>
                <a:cs typeface="Tahoma" panose="020B0604030504040204" pitchFamily="34" charset="0"/>
              </a:rPr>
              <a:t>the </a:t>
            </a:r>
            <a:r>
              <a:rPr lang="en-US" sz="2600" dirty="0" smtClean="0">
                <a:latin typeface="Tahoma" panose="020B0604030504040204" pitchFamily="34" charset="0"/>
                <a:ea typeface="Tahoma" panose="020B0604030504040204" pitchFamily="34" charset="0"/>
                <a:cs typeface="Tahoma" panose="020B0604030504040204" pitchFamily="34" charset="0"/>
              </a:rPr>
              <a:t>21</a:t>
            </a:r>
            <a:r>
              <a:rPr lang="en-US" sz="2600" baseline="30000" dirty="0" smtClean="0">
                <a:latin typeface="Tahoma" panose="020B0604030504040204" pitchFamily="34" charset="0"/>
                <a:ea typeface="Tahoma" panose="020B0604030504040204" pitchFamily="34" charset="0"/>
                <a:cs typeface="Tahoma" panose="020B0604030504040204" pitchFamily="34" charset="0"/>
              </a:rPr>
              <a:t>st</a:t>
            </a:r>
            <a:r>
              <a:rPr lang="en-US" sz="2600" dirty="0" smtClean="0">
                <a:latin typeface="Tahoma" panose="020B0604030504040204" pitchFamily="34" charset="0"/>
                <a:ea typeface="Tahoma" panose="020B0604030504040204" pitchFamily="34" charset="0"/>
                <a:cs typeface="Tahoma" panose="020B0604030504040204" pitchFamily="34" charset="0"/>
              </a:rPr>
              <a:t> century. </a:t>
            </a:r>
            <a:r>
              <a:rPr lang="en-US" sz="2400" dirty="0">
                <a:latin typeface="Tahoma" panose="020B0604030504040204" pitchFamily="34" charset="0"/>
                <a:ea typeface="Tahoma" panose="020B0604030504040204" pitchFamily="34" charset="0"/>
                <a:cs typeface="Tahoma" panose="020B0604030504040204" pitchFamily="34" charset="0"/>
              </a:rPr>
              <a:t>63% of the 57 million deaths that occurred globally in 2008, were due to </a:t>
            </a:r>
            <a:r>
              <a:rPr lang="en-US" sz="2400" dirty="0" err="1">
                <a:latin typeface="Tahoma" panose="020B0604030504040204" pitchFamily="34" charset="0"/>
                <a:ea typeface="Tahoma" panose="020B0604030504040204" pitchFamily="34" charset="0"/>
                <a:cs typeface="Tahoma" panose="020B0604030504040204" pitchFamily="34" charset="0"/>
              </a:rPr>
              <a:t>noncommunicable</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400" dirty="0" smtClean="0">
                <a:latin typeface="Tahoma" panose="020B0604030504040204" pitchFamily="34" charset="0"/>
                <a:ea typeface="Tahoma" panose="020B0604030504040204" pitchFamily="34" charset="0"/>
                <a:cs typeface="Tahoma" panose="020B0604030504040204" pitchFamily="34" charset="0"/>
              </a:rPr>
              <a:t>diseases </a:t>
            </a:r>
            <a:r>
              <a:rPr lang="en-US" sz="1800" dirty="0" smtClean="0">
                <a:latin typeface="Tahoma" panose="020B0604030504040204" pitchFamily="34" charset="0"/>
                <a:ea typeface="Tahoma" panose="020B0604030504040204" pitchFamily="34" charset="0"/>
                <a:cs typeface="Tahoma" panose="020B0604030504040204" pitchFamily="34" charset="0"/>
              </a:rPr>
              <a:t>(WHO, Global Action Plan for Prevention and Control of </a:t>
            </a:r>
            <a:r>
              <a:rPr lang="en-US" sz="1800" dirty="0" err="1" smtClean="0">
                <a:latin typeface="Tahoma" panose="020B0604030504040204" pitchFamily="34" charset="0"/>
                <a:ea typeface="Tahoma" panose="020B0604030504040204" pitchFamily="34" charset="0"/>
                <a:cs typeface="Tahoma" panose="020B0604030504040204" pitchFamily="34" charset="0"/>
              </a:rPr>
              <a:t>Noncommunicable</a:t>
            </a:r>
            <a:r>
              <a:rPr lang="en-US" sz="1800" dirty="0" smtClean="0">
                <a:latin typeface="Tahoma" panose="020B0604030504040204" pitchFamily="34" charset="0"/>
                <a:ea typeface="Tahoma" panose="020B0604030504040204" pitchFamily="34" charset="0"/>
                <a:cs typeface="Tahoma" panose="020B0604030504040204" pitchFamily="34" charset="0"/>
              </a:rPr>
              <a:t> Diseases, Feb. 2013)</a:t>
            </a:r>
            <a:r>
              <a:rPr lang="en-US" sz="2600" dirty="0" smtClean="0">
                <a:latin typeface="Tahoma" panose="020B0604030504040204" pitchFamily="34" charset="0"/>
                <a:ea typeface="Tahoma" panose="020B0604030504040204" pitchFamily="34" charset="0"/>
                <a:cs typeface="Tahoma" panose="020B0604030504040204" pitchFamily="34" charset="0"/>
              </a:rPr>
              <a:t> </a:t>
            </a:r>
            <a:endParaRPr lang="en-US" sz="2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6790325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1000"/>
                                        <p:tgtEl>
                                          <p:spTgt spid="2">
                                            <p:txEl>
                                              <p:pRg st="2" end="2"/>
                                            </p:txEl>
                                          </p:spTgt>
                                        </p:tgtEl>
                                      </p:cBhvr>
                                    </p:animEffect>
                                    <p:anim calcmode="lin" valueType="num">
                                      <p:cBhvr>
                                        <p:cTn id="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3" end="3"/>
                                            </p:txEl>
                                          </p:spTgt>
                                        </p:tgtEl>
                                        <p:attrNameLst>
                                          <p:attrName>style.visibility</p:attrName>
                                        </p:attrNameLst>
                                      </p:cBhvr>
                                      <p:to>
                                        <p:strVal val="visible"/>
                                      </p:to>
                                    </p:set>
                                    <p:animEffect transition="in" filter="fade">
                                      <p:cBhvr>
                                        <p:cTn id="14" dur="1000"/>
                                        <p:tgtEl>
                                          <p:spTgt spid="2">
                                            <p:txEl>
                                              <p:pRg st="3" end="3"/>
                                            </p:txEl>
                                          </p:spTgt>
                                        </p:tgtEl>
                                      </p:cBhvr>
                                    </p:animEffect>
                                    <p:anim calcmode="lin" valueType="num">
                                      <p:cBhvr>
                                        <p:cTn id="1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0" y="6010133"/>
            <a:ext cx="2743200" cy="769743"/>
          </a:xfrm>
          <a:prstGeom prst="rect">
            <a:avLst/>
          </a:prstGeom>
        </p:spPr>
      </p:pic>
      <p:sp>
        <p:nvSpPr>
          <p:cNvPr id="7" name="Title 1"/>
          <p:cNvSpPr txBox="1">
            <a:spLocks/>
          </p:cNvSpPr>
          <p:nvPr/>
        </p:nvSpPr>
        <p:spPr>
          <a:xfrm>
            <a:off x="0" y="20781"/>
            <a:ext cx="9143999" cy="1593273"/>
          </a:xfrm>
          <a:prstGeom prst="rect">
            <a:avLst/>
          </a:prstGeom>
          <a:solidFill>
            <a:srgbClr val="DF7A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b="1" dirty="0" smtClean="0">
                <a:solidFill>
                  <a:schemeClr val="bg1"/>
                </a:solidFill>
                <a:latin typeface="Verdana" pitchFamily="34" charset="0"/>
              </a:rPr>
              <a:t>  Undermining Progress</a:t>
            </a:r>
          </a:p>
        </p:txBody>
      </p:sp>
      <p:sp>
        <p:nvSpPr>
          <p:cNvPr id="2" name="Content Placeholder 1"/>
          <p:cNvSpPr>
            <a:spLocks noGrp="1"/>
          </p:cNvSpPr>
          <p:nvPr>
            <p:ph idx="1"/>
          </p:nvPr>
        </p:nvSpPr>
        <p:spPr>
          <a:xfrm>
            <a:off x="304800" y="1914667"/>
            <a:ext cx="8610600" cy="4333733"/>
          </a:xfrm>
        </p:spPr>
        <p:txBody>
          <a:bodyPr>
            <a:normAutofit fontScale="92500" lnSpcReduction="10000"/>
          </a:bodyPr>
          <a:lstStyle/>
          <a:p>
            <a:pPr marL="0" indent="0">
              <a:buNone/>
            </a:pPr>
            <a:endParaRPr lang="en-US" sz="800" dirty="0" smtClean="0"/>
          </a:p>
          <a:p>
            <a:pPr>
              <a:buFontTx/>
              <a:buNone/>
            </a:pPr>
            <a:r>
              <a:rPr lang="en-US" altLang="en-US" sz="2400" dirty="0"/>
              <a:t>“Concept Note” from the Africa Regional Faith-Based Coalition (March 2008) expressed concern </a:t>
            </a:r>
            <a:r>
              <a:rPr lang="en-US" altLang="en-US" sz="2400" dirty="0" smtClean="0"/>
              <a:t>that:</a:t>
            </a:r>
            <a:endParaRPr lang="en-US" altLang="en-US" sz="2400" dirty="0"/>
          </a:p>
          <a:p>
            <a:pPr>
              <a:buFontTx/>
              <a:buNone/>
            </a:pPr>
            <a:endParaRPr lang="en-US" altLang="en-US" sz="900" dirty="0"/>
          </a:p>
          <a:p>
            <a:pPr>
              <a:buFontTx/>
              <a:buNone/>
            </a:pPr>
            <a:r>
              <a:rPr lang="en-US" altLang="en-US" sz="2400" dirty="0"/>
              <a:t>	“…</a:t>
            </a:r>
            <a:r>
              <a:rPr lang="en-US" altLang="en-US" sz="2400" b="1" dirty="0">
                <a:solidFill>
                  <a:schemeClr val="accent6">
                    <a:lumMod val="75000"/>
                  </a:schemeClr>
                </a:solidFill>
              </a:rPr>
              <a:t>a dominant culture of service-provision, intervention and welfare </a:t>
            </a:r>
            <a:r>
              <a:rPr lang="en-US" altLang="en-US" sz="2400" dirty="0"/>
              <a:t>is well-intentioned, but undermines the capacity of local communities to acknowledge concerns, and act on shared vision to respond to those behaviors that put them at risk.  Technical and organizational capacity development is often valued over Human Capacity Development.</a:t>
            </a:r>
          </a:p>
          <a:p>
            <a:pPr>
              <a:buFontTx/>
              <a:buNone/>
            </a:pPr>
            <a:endParaRPr lang="en-US" altLang="en-US" sz="900" dirty="0"/>
          </a:p>
          <a:p>
            <a:pPr>
              <a:buFontTx/>
              <a:buNone/>
            </a:pPr>
            <a:r>
              <a:rPr lang="en-US" altLang="en-US" sz="2400" dirty="0"/>
              <a:t>	Human Capacity… describes the basic common human strengths for care through accompaniment and participation, change, hope, relational influence, and belonging.  </a:t>
            </a:r>
            <a:r>
              <a:rPr lang="en-US" altLang="en-US" sz="2400" b="1" dirty="0">
                <a:solidFill>
                  <a:schemeClr val="accent6">
                    <a:lumMod val="75000"/>
                  </a:schemeClr>
                </a:solidFill>
              </a:rPr>
              <a:t>These are innate, but often suppressed and need support to be unveiled.”</a:t>
            </a:r>
          </a:p>
          <a:p>
            <a:pPr marL="0" indent="0">
              <a:buNone/>
            </a:pPr>
            <a:endParaRPr lang="en-US" sz="2000" dirty="0" smtClean="0"/>
          </a:p>
          <a:p>
            <a:endParaRPr lang="en-US" sz="2800" dirty="0"/>
          </a:p>
          <a:p>
            <a:endParaRPr lang="en-US" sz="2800" dirty="0" smtClean="0"/>
          </a:p>
          <a:p>
            <a:endParaRPr lang="en-US" sz="2800" dirty="0"/>
          </a:p>
          <a:p>
            <a:endParaRPr lang="en-US" sz="2800" dirty="0" smtClean="0"/>
          </a:p>
          <a:p>
            <a:endParaRPr lang="en-US" sz="2800" dirty="0"/>
          </a:p>
          <a:p>
            <a:endParaRPr lang="en-US" sz="2800" dirty="0" smtClean="0"/>
          </a:p>
          <a:p>
            <a:endParaRPr lang="en-US" sz="2800" dirty="0"/>
          </a:p>
          <a:p>
            <a:pPr marL="0" indent="0">
              <a:buNone/>
            </a:pPr>
            <a:endParaRPr lang="en-US" sz="2800" dirty="0" smtClean="0"/>
          </a:p>
          <a:p>
            <a:pPr marL="0" indent="0">
              <a:buNone/>
            </a:pPr>
            <a:endParaRPr lang="en-US" sz="2800" dirty="0"/>
          </a:p>
          <a:p>
            <a:pPr marL="0" indent="0">
              <a:buNone/>
            </a:pPr>
            <a:endParaRPr lang="en-US" sz="2800" dirty="0" smtClean="0"/>
          </a:p>
          <a:p>
            <a:pPr marL="0" indent="0">
              <a:buNone/>
            </a:pPr>
            <a:endParaRPr lang="en-US" sz="2800" dirty="0"/>
          </a:p>
          <a:p>
            <a:pPr marL="0" indent="0">
              <a:buNone/>
            </a:pPr>
            <a:endParaRPr lang="en-US" sz="2800" dirty="0"/>
          </a:p>
          <a:p>
            <a:pPr marL="0" indent="0">
              <a:buNone/>
            </a:pPr>
            <a:endParaRPr lang="en-US" sz="2600" dirty="0" smtClean="0"/>
          </a:p>
          <a:p>
            <a:pPr marL="0" indent="0">
              <a:buNone/>
            </a:pPr>
            <a:endParaRPr lang="en-US" sz="2400" dirty="0"/>
          </a:p>
          <a:p>
            <a:pPr marL="0" indent="0">
              <a:buNone/>
            </a:pPr>
            <a:endParaRPr lang="en-US" altLang="en-US" sz="2600" dirty="0" smtClean="0"/>
          </a:p>
          <a:p>
            <a:pPr marL="57150" indent="0">
              <a:buNone/>
            </a:pPr>
            <a:endParaRPr lang="en-US" sz="3500" b="1" dirty="0" smtClean="0"/>
          </a:p>
          <a:p>
            <a:pPr marL="57150" indent="0">
              <a:buNone/>
            </a:pPr>
            <a:endParaRPr lang="en-US" sz="3500" dirty="0"/>
          </a:p>
          <a:p>
            <a:pPr marL="0" indent="0">
              <a:buNone/>
            </a:pPr>
            <a:endParaRPr lang="en-US" sz="2800" dirty="0" smtClean="0"/>
          </a:p>
          <a:p>
            <a:pPr lvl="0"/>
            <a:endParaRPr lang="en-US" sz="1000" dirty="0"/>
          </a:p>
        </p:txBody>
      </p:sp>
    </p:spTree>
    <p:extLst>
      <p:ext uri="{BB962C8B-B14F-4D97-AF65-F5344CB8AC3E}">
        <p14:creationId xmlns:p14="http://schemas.microsoft.com/office/powerpoint/2010/main" val="32293752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fade">
                                      <p:cBhvr>
                                        <p:cTn id="7" dur="1000"/>
                                        <p:tgtEl>
                                          <p:spTgt spid="2">
                                            <p:txEl>
                                              <p:pRg st="5" end="5"/>
                                            </p:txEl>
                                          </p:spTgt>
                                        </p:tgtEl>
                                      </p:cBhvr>
                                    </p:animEffect>
                                    <p:anim calcmode="lin" valueType="num">
                                      <p:cBhvr>
                                        <p:cTn id="8"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1139</TotalTime>
  <Words>2261</Words>
  <Application>Microsoft Office PowerPoint</Application>
  <PresentationFormat>On-screen Show (4:3)</PresentationFormat>
  <Paragraphs>692</Paragraphs>
  <Slides>38</Slides>
  <Notes>32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Diarrhea or Baptism?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Bread for the World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Diarrhea or Baptism?</dc:title>
  <dc:creator>Michael Smith</dc:creator>
  <cp:lastModifiedBy>Michael Smith</cp:lastModifiedBy>
  <cp:revision>177</cp:revision>
  <dcterms:created xsi:type="dcterms:W3CDTF">2013-11-04T00:15:40Z</dcterms:created>
  <dcterms:modified xsi:type="dcterms:W3CDTF">2013-11-13T19:33:51Z</dcterms:modified>
</cp:coreProperties>
</file>