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94" r:id="rId3"/>
    <p:sldId id="291" r:id="rId4"/>
    <p:sldId id="290" r:id="rId5"/>
    <p:sldId id="293" r:id="rId6"/>
    <p:sldId id="261" r:id="rId7"/>
    <p:sldId id="286" r:id="rId8"/>
    <p:sldId id="259" r:id="rId9"/>
    <p:sldId id="277" r:id="rId10"/>
    <p:sldId id="265" r:id="rId11"/>
    <p:sldId id="257" r:id="rId12"/>
    <p:sldId id="258" r:id="rId13"/>
    <p:sldId id="270" r:id="rId14"/>
    <p:sldId id="279" r:id="rId15"/>
    <p:sldId id="280" r:id="rId16"/>
    <p:sldId id="281" r:id="rId17"/>
    <p:sldId id="260" r:id="rId18"/>
    <p:sldId id="282" r:id="rId19"/>
    <p:sldId id="283" r:id="rId20"/>
    <p:sldId id="28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5" autoAdjust="0"/>
    <p:restoredTop sz="86425" autoAdjust="0"/>
  </p:normalViewPr>
  <p:slideViewPr>
    <p:cSldViewPr>
      <p:cViewPr varScale="1">
        <p:scale>
          <a:sx n="74" d="100"/>
          <a:sy n="74" d="100"/>
        </p:scale>
        <p:origin x="274" y="91"/>
      </p:cViewPr>
      <p:guideLst>
        <p:guide orient="horz" pos="2160"/>
        <p:guide pos="3840"/>
      </p:guideLst>
    </p:cSldViewPr>
  </p:slideViewPr>
  <p:outlineViewPr>
    <p:cViewPr>
      <p:scale>
        <a:sx n="33" d="100"/>
        <a:sy n="33" d="100"/>
      </p:scale>
      <p:origin x="0" y="-3824"/>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B2AB7E-B4F2-43F6-B280-CD038ABA1BA5}" type="datetimeFigureOut">
              <a:rPr lang="en-US" smtClean="0"/>
              <a:t>11/8/2021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14D516-CADC-4BD1-BDED-6441F5839D84}" type="slidenum">
              <a:rPr lang="en-US" smtClean="0"/>
              <a:t>‹#›</a:t>
            </a:fld>
            <a:endParaRPr lang="en-US"/>
          </a:p>
        </p:txBody>
      </p:sp>
    </p:spTree>
    <p:extLst>
      <p:ext uri="{BB962C8B-B14F-4D97-AF65-F5344CB8AC3E}">
        <p14:creationId xmlns:p14="http://schemas.microsoft.com/office/powerpoint/2010/main" val="151272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14D516-CADC-4BD1-BDED-6441F5839D84}" type="slidenum">
              <a:rPr lang="en-US" smtClean="0"/>
              <a:t>4</a:t>
            </a:fld>
            <a:endParaRPr lang="en-US"/>
          </a:p>
        </p:txBody>
      </p:sp>
    </p:spTree>
    <p:extLst>
      <p:ext uri="{BB962C8B-B14F-4D97-AF65-F5344CB8AC3E}">
        <p14:creationId xmlns:p14="http://schemas.microsoft.com/office/powerpoint/2010/main" val="326224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14D516-CADC-4BD1-BDED-6441F5839D84}" type="slidenum">
              <a:rPr lang="en-US" smtClean="0"/>
              <a:t>6</a:t>
            </a:fld>
            <a:endParaRPr lang="en-US"/>
          </a:p>
        </p:txBody>
      </p:sp>
    </p:spTree>
    <p:extLst>
      <p:ext uri="{BB962C8B-B14F-4D97-AF65-F5344CB8AC3E}">
        <p14:creationId xmlns:p14="http://schemas.microsoft.com/office/powerpoint/2010/main" val="3549506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14D516-CADC-4BD1-BDED-6441F5839D84}" type="slidenum">
              <a:rPr lang="en-US" smtClean="0"/>
              <a:t>7</a:t>
            </a:fld>
            <a:endParaRPr lang="en-US"/>
          </a:p>
        </p:txBody>
      </p:sp>
    </p:spTree>
    <p:extLst>
      <p:ext uri="{BB962C8B-B14F-4D97-AF65-F5344CB8AC3E}">
        <p14:creationId xmlns:p14="http://schemas.microsoft.com/office/powerpoint/2010/main" val="3489423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14D516-CADC-4BD1-BDED-6441F5839D84}" type="slidenum">
              <a:rPr lang="en-US" smtClean="0"/>
              <a:t>17</a:t>
            </a:fld>
            <a:endParaRPr lang="en-US"/>
          </a:p>
        </p:txBody>
      </p:sp>
    </p:spTree>
    <p:extLst>
      <p:ext uri="{BB962C8B-B14F-4D97-AF65-F5344CB8AC3E}">
        <p14:creationId xmlns:p14="http://schemas.microsoft.com/office/powerpoint/2010/main" val="2938216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14D516-CADC-4BD1-BDED-6441F5839D84}" type="slidenum">
              <a:rPr lang="en-US" smtClean="0"/>
              <a:t>18</a:t>
            </a:fld>
            <a:endParaRPr lang="en-US"/>
          </a:p>
        </p:txBody>
      </p:sp>
    </p:spTree>
    <p:extLst>
      <p:ext uri="{BB962C8B-B14F-4D97-AF65-F5344CB8AC3E}">
        <p14:creationId xmlns:p14="http://schemas.microsoft.com/office/powerpoint/2010/main" val="1477769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14D516-CADC-4BD1-BDED-6441F5839D84}" type="slidenum">
              <a:rPr lang="en-US" smtClean="0"/>
              <a:t>19</a:t>
            </a:fld>
            <a:endParaRPr lang="en-US"/>
          </a:p>
        </p:txBody>
      </p:sp>
    </p:spTree>
    <p:extLst>
      <p:ext uri="{BB962C8B-B14F-4D97-AF65-F5344CB8AC3E}">
        <p14:creationId xmlns:p14="http://schemas.microsoft.com/office/powerpoint/2010/main" val="619841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1DE7E07-7367-4365-B646-2A17265FA283}" type="datetime1">
              <a:rPr lang="en-US" smtClean="0"/>
              <a:t>11/8/2021</a:t>
            </a:fld>
            <a:endParaRPr lang="en-US"/>
          </a:p>
        </p:txBody>
      </p:sp>
      <p:sp>
        <p:nvSpPr>
          <p:cNvPr id="19" name="Footer Placeholder 18"/>
          <p:cNvSpPr>
            <a:spLocks noGrp="1"/>
          </p:cNvSpPr>
          <p:nvPr>
            <p:ph type="ftr" sz="quarter" idx="11"/>
          </p:nvPr>
        </p:nvSpPr>
        <p:spPr/>
        <p:txBody>
          <a:bodyPr/>
          <a:lstStyle/>
          <a:p>
            <a:r>
              <a:rPr lang="en-US"/>
              <a:t>Nazaryan, Alexamder, You're 100 Percent Wrong About Critical Thinking," Newsweek, 8/14/2015</a:t>
            </a:r>
          </a:p>
        </p:txBody>
      </p:sp>
      <p:sp>
        <p:nvSpPr>
          <p:cNvPr id="27" name="Slide Number Placeholder 26"/>
          <p:cNvSpPr>
            <a:spLocks noGrp="1"/>
          </p:cNvSpPr>
          <p:nvPr>
            <p:ph type="sldNum" sz="quarter" idx="12"/>
          </p:nvPr>
        </p:nvSpPr>
        <p:spPr/>
        <p:txBody>
          <a:bodyPr/>
          <a:lstStyle/>
          <a:p>
            <a:fld id="{BF1CEAB0-0D7F-48A8-A1D4-BD19C8B88E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3AC941-A3C7-4B91-8CF7-BBD1E0D82F50}" type="datetime1">
              <a:rPr lang="en-US" smtClean="0"/>
              <a:t>11/8/2021</a:t>
            </a:fld>
            <a:endParaRPr lang="en-US"/>
          </a:p>
        </p:txBody>
      </p:sp>
      <p:sp>
        <p:nvSpPr>
          <p:cNvPr id="5" name="Footer Placeholder 4"/>
          <p:cNvSpPr>
            <a:spLocks noGrp="1"/>
          </p:cNvSpPr>
          <p:nvPr>
            <p:ph type="ftr" sz="quarter" idx="11"/>
          </p:nvPr>
        </p:nvSpPr>
        <p:spPr/>
        <p:txBody>
          <a:bodyPr/>
          <a:lstStyle/>
          <a:p>
            <a:r>
              <a:rPr lang="en-US"/>
              <a:t>Nazaryan, Alexamder, You're 100 Percent Wrong About Critical Thinking," Newsweek, 8/14/2015</a:t>
            </a:r>
          </a:p>
        </p:txBody>
      </p:sp>
      <p:sp>
        <p:nvSpPr>
          <p:cNvPr id="6" name="Slide Number Placeholder 5"/>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5950521-C5A6-41EE-AD8E-9CBB9771EE7A}" type="datetime1">
              <a:rPr lang="en-US" smtClean="0"/>
              <a:t>11/8/2021</a:t>
            </a:fld>
            <a:endParaRPr lang="en-US"/>
          </a:p>
        </p:txBody>
      </p:sp>
      <p:sp>
        <p:nvSpPr>
          <p:cNvPr id="5" name="Footer Placeholder 4"/>
          <p:cNvSpPr>
            <a:spLocks noGrp="1"/>
          </p:cNvSpPr>
          <p:nvPr>
            <p:ph type="ftr" sz="quarter" idx="11"/>
          </p:nvPr>
        </p:nvSpPr>
        <p:spPr/>
        <p:txBody>
          <a:bodyPr/>
          <a:lstStyle/>
          <a:p>
            <a:r>
              <a:rPr lang="en-US"/>
              <a:t>Nazaryan, Alexamder, You're 100 Percent Wrong About Critical Thinking," Newsweek, 8/14/2015</a:t>
            </a:r>
          </a:p>
        </p:txBody>
      </p:sp>
      <p:sp>
        <p:nvSpPr>
          <p:cNvPr id="6" name="Slide Number Placeholder 5"/>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B49054-A423-4D10-962B-2DD2E6DA18B3}" type="datetime1">
              <a:rPr lang="en-US" smtClean="0"/>
              <a:t>11/8/2021</a:t>
            </a:fld>
            <a:endParaRPr lang="en-US"/>
          </a:p>
        </p:txBody>
      </p:sp>
      <p:sp>
        <p:nvSpPr>
          <p:cNvPr id="5" name="Footer Placeholder 4"/>
          <p:cNvSpPr>
            <a:spLocks noGrp="1"/>
          </p:cNvSpPr>
          <p:nvPr>
            <p:ph type="ftr" sz="quarter" idx="11"/>
          </p:nvPr>
        </p:nvSpPr>
        <p:spPr/>
        <p:txBody>
          <a:bodyPr/>
          <a:lstStyle/>
          <a:p>
            <a:r>
              <a:rPr lang="en-US"/>
              <a:t>Nazaryan, Alexamder, You're 100 Percent Wrong About Critical Thinking," Newsweek, 8/14/2015</a:t>
            </a:r>
          </a:p>
        </p:txBody>
      </p:sp>
      <p:sp>
        <p:nvSpPr>
          <p:cNvPr id="6" name="Slide Number Placeholder 5"/>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F86AB58-EF37-465F-B6FD-784A8E2E6118}" type="datetime1">
              <a:rPr lang="en-US" smtClean="0"/>
              <a:t>11/8/2021</a:t>
            </a:fld>
            <a:endParaRPr lang="en-US"/>
          </a:p>
        </p:txBody>
      </p:sp>
      <p:sp>
        <p:nvSpPr>
          <p:cNvPr id="5" name="Footer Placeholder 4"/>
          <p:cNvSpPr>
            <a:spLocks noGrp="1"/>
          </p:cNvSpPr>
          <p:nvPr>
            <p:ph type="ftr" sz="quarter" idx="11"/>
          </p:nvPr>
        </p:nvSpPr>
        <p:spPr/>
        <p:txBody>
          <a:bodyPr/>
          <a:lstStyle/>
          <a:p>
            <a:r>
              <a:rPr lang="en-US"/>
              <a:t>Nazaryan, Alexamder, You're 100 Percent Wrong About Critical Thinking," Newsweek, 8/14/2015</a:t>
            </a:r>
          </a:p>
        </p:txBody>
      </p:sp>
      <p:sp>
        <p:nvSpPr>
          <p:cNvPr id="6" name="Slide Number Placeholder 5"/>
          <p:cNvSpPr>
            <a:spLocks noGrp="1"/>
          </p:cNvSpPr>
          <p:nvPr>
            <p:ph type="sldNum" sz="quarter" idx="12"/>
          </p:nvPr>
        </p:nvSpPr>
        <p:spPr/>
        <p:txBody>
          <a:bodyPr/>
          <a:lstStyle/>
          <a:p>
            <a:fld id="{BF1CEAB0-0D7F-48A8-A1D4-BD19C8B88E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F7AEDE8-05D1-4355-A161-F04093AE08E6}" type="datetime1">
              <a:rPr lang="en-US" smtClean="0"/>
              <a:t>11/8/2021</a:t>
            </a:fld>
            <a:endParaRPr lang="en-US"/>
          </a:p>
        </p:txBody>
      </p:sp>
      <p:sp>
        <p:nvSpPr>
          <p:cNvPr id="6" name="Footer Placeholder 5"/>
          <p:cNvSpPr>
            <a:spLocks noGrp="1"/>
          </p:cNvSpPr>
          <p:nvPr>
            <p:ph type="ftr" sz="quarter" idx="11"/>
          </p:nvPr>
        </p:nvSpPr>
        <p:spPr/>
        <p:txBody>
          <a:bodyPr/>
          <a:lstStyle/>
          <a:p>
            <a:r>
              <a:rPr lang="en-US"/>
              <a:t>Nazaryan, Alexamder, You're 100 Percent Wrong About Critical Thinking," Newsweek, 8/14/2015</a:t>
            </a:r>
          </a:p>
        </p:txBody>
      </p:sp>
      <p:sp>
        <p:nvSpPr>
          <p:cNvPr id="7" name="Slide Number Placeholder 6"/>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C9EEEFD-DED9-49A6-AF0C-D63F21A0594E}" type="datetime1">
              <a:rPr lang="en-US" smtClean="0"/>
              <a:t>11/8/2021</a:t>
            </a:fld>
            <a:endParaRPr lang="en-US"/>
          </a:p>
        </p:txBody>
      </p:sp>
      <p:sp>
        <p:nvSpPr>
          <p:cNvPr id="8" name="Footer Placeholder 7"/>
          <p:cNvSpPr>
            <a:spLocks noGrp="1"/>
          </p:cNvSpPr>
          <p:nvPr>
            <p:ph type="ftr" sz="quarter" idx="11"/>
          </p:nvPr>
        </p:nvSpPr>
        <p:spPr/>
        <p:txBody>
          <a:bodyPr/>
          <a:lstStyle/>
          <a:p>
            <a:r>
              <a:rPr lang="en-US"/>
              <a:t>Nazaryan, Alexamder, You're 100 Percent Wrong About Critical Thinking," Newsweek, 8/14/2015</a:t>
            </a:r>
          </a:p>
        </p:txBody>
      </p:sp>
      <p:sp>
        <p:nvSpPr>
          <p:cNvPr id="9" name="Slide Number Placeholder 8"/>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14CFCAB-6A5B-4F5E-B188-72AF6FD97AC4}" type="datetime1">
              <a:rPr lang="en-US" smtClean="0"/>
              <a:t>11/8/2021</a:t>
            </a:fld>
            <a:endParaRPr lang="en-US"/>
          </a:p>
        </p:txBody>
      </p:sp>
      <p:sp>
        <p:nvSpPr>
          <p:cNvPr id="4" name="Footer Placeholder 3"/>
          <p:cNvSpPr>
            <a:spLocks noGrp="1"/>
          </p:cNvSpPr>
          <p:nvPr>
            <p:ph type="ftr" sz="quarter" idx="11"/>
          </p:nvPr>
        </p:nvSpPr>
        <p:spPr/>
        <p:txBody>
          <a:bodyPr/>
          <a:lstStyle/>
          <a:p>
            <a:r>
              <a:rPr lang="en-US"/>
              <a:t>Nazaryan, Alexamder, You're 100 Percent Wrong About Critical Thinking," Newsweek, 8/14/2015</a:t>
            </a:r>
          </a:p>
        </p:txBody>
      </p:sp>
      <p:sp>
        <p:nvSpPr>
          <p:cNvPr id="5" name="Slide Number Placeholder 4"/>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6FBC87-053C-44B3-B809-DA10AB331CB4}" type="datetime1">
              <a:rPr lang="en-US" smtClean="0"/>
              <a:t>11/8/2021</a:t>
            </a:fld>
            <a:endParaRPr lang="en-US"/>
          </a:p>
        </p:txBody>
      </p:sp>
      <p:sp>
        <p:nvSpPr>
          <p:cNvPr id="3" name="Footer Placeholder 2"/>
          <p:cNvSpPr>
            <a:spLocks noGrp="1"/>
          </p:cNvSpPr>
          <p:nvPr>
            <p:ph type="ftr" sz="quarter" idx="11"/>
          </p:nvPr>
        </p:nvSpPr>
        <p:spPr/>
        <p:txBody>
          <a:bodyPr/>
          <a:lstStyle/>
          <a:p>
            <a:r>
              <a:rPr lang="en-US"/>
              <a:t>Nazaryan, Alexamder, You're 100 Percent Wrong About Critical Thinking," Newsweek, 8/14/2015</a:t>
            </a:r>
          </a:p>
        </p:txBody>
      </p:sp>
      <p:sp>
        <p:nvSpPr>
          <p:cNvPr id="4" name="Slide Number Placeholder 3"/>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1306354-310F-408C-B333-5035975A6A99}" type="datetime1">
              <a:rPr lang="en-US" smtClean="0"/>
              <a:t>11/8/2021</a:t>
            </a:fld>
            <a:endParaRPr lang="en-US"/>
          </a:p>
        </p:txBody>
      </p:sp>
      <p:sp>
        <p:nvSpPr>
          <p:cNvPr id="6" name="Footer Placeholder 5"/>
          <p:cNvSpPr>
            <a:spLocks noGrp="1"/>
          </p:cNvSpPr>
          <p:nvPr>
            <p:ph type="ftr" sz="quarter" idx="11"/>
          </p:nvPr>
        </p:nvSpPr>
        <p:spPr/>
        <p:txBody>
          <a:bodyPr/>
          <a:lstStyle/>
          <a:p>
            <a:r>
              <a:rPr lang="en-US"/>
              <a:t>Nazaryan, Alexamder, You're 100 Percent Wrong About Critical Thinking," Newsweek, 8/14/2015</a:t>
            </a:r>
          </a:p>
        </p:txBody>
      </p:sp>
      <p:sp>
        <p:nvSpPr>
          <p:cNvPr id="7" name="Slide Number Placeholder 6"/>
          <p:cNvSpPr>
            <a:spLocks noGrp="1"/>
          </p:cNvSpPr>
          <p:nvPr>
            <p:ph type="sldNum" sz="quarter" idx="12"/>
          </p:nvPr>
        </p:nvSpPr>
        <p:spPr/>
        <p:txBody>
          <a:bodyPr/>
          <a:lstStyle/>
          <a:p>
            <a:fld id="{BF1CEAB0-0D7F-48A8-A1D4-BD19C8B88E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C39AC94-9401-427E-8ED9-68ADA5840FD8}" type="datetime1">
              <a:rPr lang="en-US" smtClean="0"/>
              <a:t>11/8/2021</a:t>
            </a:fld>
            <a:endParaRPr lang="en-US"/>
          </a:p>
        </p:txBody>
      </p:sp>
      <p:sp>
        <p:nvSpPr>
          <p:cNvPr id="6" name="Footer Placeholder 5"/>
          <p:cNvSpPr>
            <a:spLocks noGrp="1"/>
          </p:cNvSpPr>
          <p:nvPr>
            <p:ph type="ftr" sz="quarter" idx="11"/>
          </p:nvPr>
        </p:nvSpPr>
        <p:spPr/>
        <p:txBody>
          <a:bodyPr/>
          <a:lstStyle/>
          <a:p>
            <a:r>
              <a:rPr lang="en-US"/>
              <a:t>Nazaryan, Alexamder, You're 100 Percent Wrong About Critical Thinking," Newsweek, 8/14/2015</a:t>
            </a:r>
          </a:p>
        </p:txBody>
      </p:sp>
      <p:sp>
        <p:nvSpPr>
          <p:cNvPr id="7" name="Slide Number Placeholder 6"/>
          <p:cNvSpPr>
            <a:spLocks noGrp="1"/>
          </p:cNvSpPr>
          <p:nvPr>
            <p:ph type="sldNum" sz="quarter" idx="12"/>
          </p:nvPr>
        </p:nvSpPr>
        <p:spPr>
          <a:xfrm>
            <a:off x="10769600" y="6356351"/>
            <a:ext cx="812800" cy="365125"/>
          </a:xfrm>
        </p:spPr>
        <p:txBody>
          <a:bodyPr/>
          <a:lstStyle/>
          <a:p>
            <a:fld id="{BF1CEAB0-0D7F-48A8-A1D4-BD19C8B88E08}"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0FFEE98-BC5E-4054-8910-1379B3A47859}" type="datetime1">
              <a:rPr lang="en-US" smtClean="0"/>
              <a:t>11/8/2021</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Nazaryan, Alexamder, You're 100 Percent Wrong About Critical Thinking," Newsweek, 8/14/2015</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F1CEAB0-0D7F-48A8-A1D4-BD19C8B88E08}"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acpinternist.org/staf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repmed.com/images/8095/pain-algorithm-diagnosis-localized-abdominal;accessed"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143000"/>
            <a:ext cx="7851648" cy="1828800"/>
          </a:xfrm>
        </p:spPr>
        <p:txBody>
          <a:bodyPr>
            <a:normAutofit/>
          </a:bodyPr>
          <a:lstStyle/>
          <a:p>
            <a:pPr algn="ctr"/>
            <a:r>
              <a:rPr lang="en-US" u="sng" dirty="0">
                <a:solidFill>
                  <a:srgbClr val="FFFF00"/>
                </a:solidFill>
              </a:rPr>
              <a:t>Critical Thinking in Healthcare: What is It?</a:t>
            </a:r>
          </a:p>
        </p:txBody>
      </p:sp>
      <p:sp>
        <p:nvSpPr>
          <p:cNvPr id="3" name="Subtitle 2"/>
          <p:cNvSpPr>
            <a:spLocks noGrp="1"/>
          </p:cNvSpPr>
          <p:nvPr>
            <p:ph type="subTitle" idx="1"/>
          </p:nvPr>
        </p:nvSpPr>
        <p:spPr>
          <a:xfrm>
            <a:off x="2286000" y="3733800"/>
            <a:ext cx="7854696" cy="1752600"/>
          </a:xfrm>
        </p:spPr>
        <p:txBody>
          <a:bodyPr>
            <a:normAutofit/>
          </a:bodyPr>
          <a:lstStyle/>
          <a:p>
            <a:pPr algn="ctr"/>
            <a:r>
              <a:rPr lang="en-US" dirty="0"/>
              <a:t>Sharon A. (“Shari”) Falkenheimer</a:t>
            </a:r>
          </a:p>
          <a:p>
            <a:pPr algn="ctr"/>
            <a:r>
              <a:rPr lang="en-US" dirty="0"/>
              <a:t>MD, MPH, MA (Bioethics), PhD</a:t>
            </a:r>
          </a:p>
          <a:p>
            <a:pPr algn="ctr"/>
            <a:r>
              <a:rPr lang="en-US" dirty="0"/>
              <a:t>Christian Medical &amp; Dental Associations</a:t>
            </a:r>
          </a:p>
          <a:p>
            <a:endParaRPr lang="en-US" dirty="0"/>
          </a:p>
        </p:txBody>
      </p:sp>
    </p:spTree>
    <p:extLst>
      <p:ext uri="{BB962C8B-B14F-4D97-AF65-F5344CB8AC3E}">
        <p14:creationId xmlns:p14="http://schemas.microsoft.com/office/powerpoint/2010/main" val="357185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4062D-35E5-49D8-82CD-715487F769FE}"/>
              </a:ext>
            </a:extLst>
          </p:cNvPr>
          <p:cNvSpPr>
            <a:spLocks noGrp="1"/>
          </p:cNvSpPr>
          <p:nvPr>
            <p:ph type="title"/>
          </p:nvPr>
        </p:nvSpPr>
        <p:spPr>
          <a:xfrm>
            <a:off x="1981200" y="463435"/>
            <a:ext cx="8229600" cy="1143000"/>
          </a:xfrm>
        </p:spPr>
        <p:txBody>
          <a:bodyPr>
            <a:normAutofit fontScale="90000"/>
          </a:bodyPr>
          <a:lstStyle/>
          <a:p>
            <a:pPr algn="ctr"/>
            <a:r>
              <a:rPr lang="en-US" dirty="0"/>
              <a:t>Diagnosis Based on Rote Learning</a:t>
            </a:r>
          </a:p>
        </p:txBody>
      </p:sp>
      <p:sp>
        <p:nvSpPr>
          <p:cNvPr id="3" name="Content Placeholder 2">
            <a:extLst>
              <a:ext uri="{FF2B5EF4-FFF2-40B4-BE49-F238E27FC236}">
                <a16:creationId xmlns:a16="http://schemas.microsoft.com/office/drawing/2014/main" id="{69EAA605-FEB7-49B2-A0EC-365D3A5CBE92}"/>
              </a:ext>
            </a:extLst>
          </p:cNvPr>
          <p:cNvSpPr>
            <a:spLocks noGrp="1"/>
          </p:cNvSpPr>
          <p:nvPr>
            <p:ph idx="1"/>
          </p:nvPr>
        </p:nvSpPr>
        <p:spPr>
          <a:xfrm>
            <a:off x="838200" y="1981200"/>
            <a:ext cx="10287000" cy="4389120"/>
          </a:xfrm>
        </p:spPr>
        <p:txBody>
          <a:bodyPr>
            <a:normAutofit/>
          </a:bodyPr>
          <a:lstStyle/>
          <a:p>
            <a:r>
              <a:rPr lang="en-US" sz="3200" dirty="0"/>
              <a:t>“I could make the correct diagnosis, but I couldn’t tell you how or why I made it” – physician trained in a culture which emphasized memorization but discouraged critical thinking</a:t>
            </a:r>
          </a:p>
          <a:p>
            <a:r>
              <a:rPr lang="en-US" sz="3200" dirty="0"/>
              <a:t>Not all illnesses fit the standard pattern of the disease</a:t>
            </a:r>
          </a:p>
          <a:p>
            <a:r>
              <a:rPr lang="en-US" sz="3200" dirty="0"/>
              <a:t>If we don’t know </a:t>
            </a:r>
            <a:r>
              <a:rPr lang="en-US" sz="3200" u="sng" dirty="0"/>
              <a:t>why</a:t>
            </a:r>
            <a:r>
              <a:rPr lang="en-US" sz="3200" dirty="0"/>
              <a:t> a diagnosis is correct, we won’t know when it is wrong!</a:t>
            </a:r>
          </a:p>
        </p:txBody>
      </p:sp>
    </p:spTree>
    <p:extLst>
      <p:ext uri="{BB962C8B-B14F-4D97-AF65-F5344CB8AC3E}">
        <p14:creationId xmlns:p14="http://schemas.microsoft.com/office/powerpoint/2010/main" val="1023666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7291"/>
            <a:ext cx="8229600" cy="914400"/>
          </a:xfrm>
        </p:spPr>
        <p:txBody>
          <a:bodyPr/>
          <a:lstStyle/>
          <a:p>
            <a:pPr algn="ctr"/>
            <a:r>
              <a:rPr lang="en-US" dirty="0"/>
              <a:t>What is Critical Thinking?</a:t>
            </a:r>
          </a:p>
        </p:txBody>
      </p:sp>
      <p:sp>
        <p:nvSpPr>
          <p:cNvPr id="3" name="Content Placeholder 2"/>
          <p:cNvSpPr>
            <a:spLocks noGrp="1"/>
          </p:cNvSpPr>
          <p:nvPr>
            <p:ph idx="1"/>
          </p:nvPr>
        </p:nvSpPr>
        <p:spPr>
          <a:xfrm>
            <a:off x="1143000" y="1905000"/>
            <a:ext cx="10134600" cy="3962400"/>
          </a:xfrm>
        </p:spPr>
        <p:txBody>
          <a:bodyPr>
            <a:normAutofit/>
          </a:bodyPr>
          <a:lstStyle/>
          <a:p>
            <a:r>
              <a:rPr lang="en-US" sz="2800" dirty="0"/>
              <a:t>The ability and willingness to </a:t>
            </a:r>
            <a:r>
              <a:rPr lang="en-US" sz="2800" b="1" dirty="0"/>
              <a:t>assess claims </a:t>
            </a:r>
            <a:r>
              <a:rPr lang="en-US" sz="2800" dirty="0"/>
              <a:t>and </a:t>
            </a:r>
            <a:r>
              <a:rPr lang="en-US" sz="2800" b="1" dirty="0"/>
              <a:t>make objective judgments</a:t>
            </a:r>
            <a:r>
              <a:rPr lang="en-US" sz="2800" dirty="0"/>
              <a:t> on the basis of </a:t>
            </a:r>
            <a:r>
              <a:rPr lang="en-US" sz="2800" b="1" dirty="0"/>
              <a:t>well-supported reasons.</a:t>
            </a:r>
            <a:r>
              <a:rPr lang="en-US" sz="2800" dirty="0"/>
              <a:t> It is the ability to </a:t>
            </a:r>
            <a:r>
              <a:rPr lang="en-US" sz="2800" b="1" dirty="0"/>
              <a:t>look for flaws in arguments </a:t>
            </a:r>
            <a:r>
              <a:rPr lang="en-US" sz="2800" dirty="0"/>
              <a:t>and </a:t>
            </a:r>
            <a:r>
              <a:rPr lang="en-US" sz="2800" b="1" dirty="0"/>
              <a:t>resist claims that have no supporting evidence</a:t>
            </a:r>
            <a:r>
              <a:rPr lang="en-US" sz="2800" dirty="0"/>
              <a:t>. It also fosters the ability to ... </a:t>
            </a:r>
            <a:r>
              <a:rPr lang="en-US" sz="2800" b="1" dirty="0"/>
              <a:t>generate possible explanations </a:t>
            </a:r>
            <a:r>
              <a:rPr lang="en-US" sz="2800" dirty="0"/>
              <a:t>for findings, think of </a:t>
            </a:r>
            <a:r>
              <a:rPr lang="en-US" sz="2800" b="1" dirty="0"/>
              <a:t>implications</a:t>
            </a:r>
            <a:r>
              <a:rPr lang="en-US" sz="2800" dirty="0"/>
              <a:t>, and </a:t>
            </a:r>
            <a:r>
              <a:rPr lang="en-US" sz="2800" b="1" dirty="0"/>
              <a:t>apply new knowledge </a:t>
            </a:r>
            <a:r>
              <a:rPr lang="en-US" sz="2800" dirty="0"/>
              <a:t>to … problems.</a:t>
            </a:r>
          </a:p>
          <a:p>
            <a:r>
              <a:rPr lang="en-US" sz="2800" dirty="0"/>
              <a:t>Critical thinking involves </a:t>
            </a:r>
            <a:r>
              <a:rPr lang="en-US" sz="2800" b="1" dirty="0"/>
              <a:t>asking good questions</a:t>
            </a:r>
          </a:p>
        </p:txBody>
      </p:sp>
      <p:sp>
        <p:nvSpPr>
          <p:cNvPr id="4" name="TextBox 3">
            <a:extLst>
              <a:ext uri="{FF2B5EF4-FFF2-40B4-BE49-F238E27FC236}">
                <a16:creationId xmlns:a16="http://schemas.microsoft.com/office/drawing/2014/main" id="{3F22B7A3-9B95-435C-A49A-DE781380B3B9}"/>
              </a:ext>
            </a:extLst>
          </p:cNvPr>
          <p:cNvSpPr txBox="1"/>
          <p:nvPr/>
        </p:nvSpPr>
        <p:spPr>
          <a:xfrm>
            <a:off x="5638800" y="2959100"/>
            <a:ext cx="914400" cy="369332"/>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78E61C1D-3DDD-49A0-AD07-F655071EAB4D}"/>
              </a:ext>
            </a:extLst>
          </p:cNvPr>
          <p:cNvSpPr txBox="1"/>
          <p:nvPr/>
        </p:nvSpPr>
        <p:spPr>
          <a:xfrm>
            <a:off x="5638800" y="2959100"/>
            <a:ext cx="914400" cy="369332"/>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82F1C60B-9285-41FC-803B-4750876974E0}"/>
              </a:ext>
            </a:extLst>
          </p:cNvPr>
          <p:cNvSpPr txBox="1"/>
          <p:nvPr/>
        </p:nvSpPr>
        <p:spPr>
          <a:xfrm>
            <a:off x="1981200" y="5638800"/>
            <a:ext cx="8229600" cy="923330"/>
          </a:xfrm>
          <a:prstGeom prst="rect">
            <a:avLst/>
          </a:prstGeom>
          <a:noFill/>
        </p:spPr>
        <p:txBody>
          <a:bodyPr wrap="square" rtlCol="0">
            <a:spAutoFit/>
          </a:bodyPr>
          <a:lstStyle/>
          <a:p>
            <a:r>
              <a:rPr lang="en-US" dirty="0" err="1"/>
              <a:t>Zayapragassarazan</a:t>
            </a:r>
            <a:r>
              <a:rPr lang="en-US" dirty="0"/>
              <a:t> et al. “Understanding Critical Thinking to Create Better Doctors.” </a:t>
            </a:r>
            <a:r>
              <a:rPr lang="en-US" i="1" dirty="0"/>
              <a:t>JOURNAL OF ADVANCES IN MEDICAL EDUCATION AND RESEARCH</a:t>
            </a:r>
            <a:r>
              <a:rPr lang="en-US" dirty="0"/>
              <a:t> 1, no. 3 (December 2016): 9–13.</a:t>
            </a:r>
          </a:p>
        </p:txBody>
      </p:sp>
    </p:spTree>
    <p:extLst>
      <p:ext uri="{BB962C8B-B14F-4D97-AF65-F5344CB8AC3E}">
        <p14:creationId xmlns:p14="http://schemas.microsoft.com/office/powerpoint/2010/main" val="1950060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8AF0-3C53-4A88-B8DB-0382A1D23373}"/>
              </a:ext>
            </a:extLst>
          </p:cNvPr>
          <p:cNvSpPr>
            <a:spLocks noGrp="1"/>
          </p:cNvSpPr>
          <p:nvPr>
            <p:ph type="title"/>
          </p:nvPr>
        </p:nvSpPr>
        <p:spPr>
          <a:xfrm>
            <a:off x="1971923" y="914400"/>
            <a:ext cx="8229600" cy="1143000"/>
          </a:xfrm>
        </p:spPr>
        <p:txBody>
          <a:bodyPr>
            <a:normAutofit fontScale="90000"/>
          </a:bodyPr>
          <a:lstStyle/>
          <a:p>
            <a:pPr algn="ctr"/>
            <a:r>
              <a:rPr lang="en-US" dirty="0"/>
              <a:t>Prerequisite to Critical Thinking: Knowledge</a:t>
            </a:r>
          </a:p>
        </p:txBody>
      </p:sp>
      <p:sp>
        <p:nvSpPr>
          <p:cNvPr id="3" name="Content Placeholder 2">
            <a:extLst>
              <a:ext uri="{FF2B5EF4-FFF2-40B4-BE49-F238E27FC236}">
                <a16:creationId xmlns:a16="http://schemas.microsoft.com/office/drawing/2014/main" id="{196D9382-6CD2-451D-8915-8822CDD51BA9}"/>
              </a:ext>
            </a:extLst>
          </p:cNvPr>
          <p:cNvSpPr>
            <a:spLocks noGrp="1"/>
          </p:cNvSpPr>
          <p:nvPr>
            <p:ph idx="1"/>
          </p:nvPr>
        </p:nvSpPr>
        <p:spPr>
          <a:xfrm>
            <a:off x="914400" y="2305028"/>
            <a:ext cx="10668000" cy="4389120"/>
          </a:xfrm>
        </p:spPr>
        <p:txBody>
          <a:bodyPr/>
          <a:lstStyle/>
          <a:p>
            <a:r>
              <a:rPr lang="en-US" sz="3200" dirty="0">
                <a:solidFill>
                  <a:srgbClr val="333333"/>
                </a:solidFill>
                <a:ea typeface="Calibri" panose="020F0502020204030204" pitchFamily="34" charset="0"/>
                <a:cs typeface="Helvetica" panose="020B0604020202020204" pitchFamily="34" charset="0"/>
              </a:rPr>
              <a:t>People cannot think critically about topics for which they have little knowledge.*</a:t>
            </a:r>
            <a:endParaRPr lang="en-US" sz="3200" dirty="0">
              <a:solidFill>
                <a:srgbClr val="222222"/>
              </a:solidFill>
              <a:ea typeface="Times New Roman" panose="02020603050405020304" pitchFamily="18" charset="0"/>
              <a:cs typeface="Times New Roman" panose="02020603050405020304" pitchFamily="18" charset="0"/>
            </a:endParaRPr>
          </a:p>
          <a:p>
            <a:r>
              <a:rPr lang="en-US" sz="3200" dirty="0">
                <a:solidFill>
                  <a:srgbClr val="222222"/>
                </a:solidFill>
                <a:ea typeface="Times New Roman" panose="02020603050405020304" pitchFamily="18" charset="0"/>
                <a:cs typeface="Times New Roman" panose="02020603050405020304" pitchFamily="18" charset="0"/>
              </a:rPr>
              <a:t> Thinking critically involves comparing and contrasting and synthesizing what one has learned. And a great deal of knowledge is necessary before one can begin to reflect on its meaning and look for alternative explanations.”**</a:t>
            </a:r>
            <a:endParaRPr lang="en-US" sz="3200" dirty="0">
              <a:ea typeface="Calibri" panose="020F0502020204030204" pitchFamily="34" charset="0"/>
              <a:cs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7EA2C7E3-B562-428A-BE71-F9ECE2BB354F}"/>
              </a:ext>
            </a:extLst>
          </p:cNvPr>
          <p:cNvSpPr txBox="1"/>
          <p:nvPr/>
        </p:nvSpPr>
        <p:spPr>
          <a:xfrm>
            <a:off x="2133600" y="5660126"/>
            <a:ext cx="8229600" cy="1045286"/>
          </a:xfrm>
          <a:prstGeom prst="rect">
            <a:avLst/>
          </a:prstGeom>
          <a:noFill/>
        </p:spPr>
        <p:txBody>
          <a:bodyPr wrap="square" rtlCol="0">
            <a:spAutoFit/>
          </a:bodyPr>
          <a:lstStyle/>
          <a:p>
            <a:pPr fontAlgn="base">
              <a:lnSpc>
                <a:spcPct val="107000"/>
              </a:lnSpc>
              <a:spcAft>
                <a:spcPts val="800"/>
              </a:spcAft>
            </a:pPr>
            <a:r>
              <a:rPr lang="en-US" dirty="0"/>
              <a:t>*</a:t>
            </a:r>
            <a:r>
              <a:rPr lang="en-US" dirty="0">
                <a:solidFill>
                  <a:srgbClr val="333333"/>
                </a:solidFill>
                <a:latin typeface="inherit"/>
                <a:ea typeface="Calibri" panose="020F0502020204030204" pitchFamily="34" charset="0"/>
                <a:cs typeface="Helvetica" panose="020B0604020202020204" pitchFamily="34" charset="0"/>
              </a:rPr>
              <a:t> BMJ 2017;357:j2234, </a:t>
            </a:r>
            <a:r>
              <a:rPr lang="en-US" b="1" dirty="0">
                <a:solidFill>
                  <a:srgbClr val="1C497D"/>
                </a:solidFill>
                <a:latin typeface="inherit"/>
                <a:ea typeface="Times New Roman" panose="02020603050405020304" pitchFamily="18" charset="0"/>
                <a:cs typeface="Helvetica" panose="020B0604020202020204" pitchFamily="34" charset="0"/>
              </a:rPr>
              <a:t>Critical Thinking in medical education: When and How?</a:t>
            </a:r>
            <a:endParaRPr lang="en-US" b="1" dirty="0">
              <a:latin typeface="Times New Roman" panose="02020603050405020304" pitchFamily="18" charset="0"/>
              <a:ea typeface="Times New Roman" panose="02020603050405020304" pitchFamily="18" charset="0"/>
            </a:endParaRPr>
          </a:p>
          <a:p>
            <a:r>
              <a:rPr lang="en-US" dirty="0"/>
              <a:t>***Ravitch, Diane, quoted in </a:t>
            </a:r>
            <a:r>
              <a:rPr lang="en-US" dirty="0" err="1"/>
              <a:t>Nazaryan</a:t>
            </a:r>
            <a:r>
              <a:rPr lang="en-US" dirty="0"/>
              <a:t>, Alexander, You're 100 Percent Wrong About Critical Thinking," Newsweek, 8/14/2015</a:t>
            </a:r>
          </a:p>
        </p:txBody>
      </p:sp>
    </p:spTree>
    <p:extLst>
      <p:ext uri="{BB962C8B-B14F-4D97-AF65-F5344CB8AC3E}">
        <p14:creationId xmlns:p14="http://schemas.microsoft.com/office/powerpoint/2010/main" val="806471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834027"/>
            <a:ext cx="5638800" cy="1088068"/>
          </a:xfrm>
        </p:spPr>
        <p:txBody>
          <a:bodyPr>
            <a:normAutofit fontScale="90000"/>
          </a:bodyPr>
          <a:lstStyle/>
          <a:p>
            <a:r>
              <a:rPr lang="en-US" sz="4400"/>
              <a:t>Critical Thinking is Similar to the Scientific Method</a:t>
            </a:r>
            <a:endParaRPr lang="en-US" sz="4050" dirty="0"/>
          </a:p>
        </p:txBody>
      </p:sp>
      <p:sp>
        <p:nvSpPr>
          <p:cNvPr id="3" name="Content Placeholder 2"/>
          <p:cNvSpPr>
            <a:spLocks noGrp="1"/>
          </p:cNvSpPr>
          <p:nvPr>
            <p:ph sz="half" idx="1"/>
          </p:nvPr>
        </p:nvSpPr>
        <p:spPr>
          <a:xfrm>
            <a:off x="1333500" y="2118395"/>
            <a:ext cx="4495800" cy="3482263"/>
          </a:xfrm>
        </p:spPr>
        <p:txBody>
          <a:bodyPr>
            <a:noAutofit/>
          </a:bodyPr>
          <a:lstStyle/>
          <a:p>
            <a:r>
              <a:rPr lang="en-US" sz="2800" dirty="0"/>
              <a:t>Observation</a:t>
            </a:r>
          </a:p>
          <a:p>
            <a:r>
              <a:rPr lang="en-US" sz="2800" dirty="0"/>
              <a:t>Analysis</a:t>
            </a:r>
          </a:p>
          <a:p>
            <a:r>
              <a:rPr lang="en-US" sz="2800" dirty="0"/>
              <a:t>Interpretation</a:t>
            </a:r>
          </a:p>
          <a:p>
            <a:r>
              <a:rPr lang="en-US" sz="2800" dirty="0"/>
              <a:t>Evaluation </a:t>
            </a:r>
          </a:p>
          <a:p>
            <a:r>
              <a:rPr lang="en-US" sz="2800" dirty="0"/>
              <a:t>Problem solving</a:t>
            </a:r>
          </a:p>
          <a:p>
            <a:r>
              <a:rPr lang="en-US" sz="2800" dirty="0"/>
              <a:t>Decision making</a:t>
            </a:r>
          </a:p>
          <a:p>
            <a:r>
              <a:rPr lang="en-US" sz="2800" dirty="0"/>
              <a:t>Explanation</a:t>
            </a:r>
          </a:p>
          <a:p>
            <a:endParaRPr lang="en-US" sz="2400"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918974" y="2133598"/>
            <a:ext cx="5139161" cy="3657601"/>
          </a:xfrm>
        </p:spPr>
      </p:pic>
      <p:sp>
        <p:nvSpPr>
          <p:cNvPr id="4" name="TextBox 3">
            <a:extLst>
              <a:ext uri="{FF2B5EF4-FFF2-40B4-BE49-F238E27FC236}">
                <a16:creationId xmlns:a16="http://schemas.microsoft.com/office/drawing/2014/main" id="{E352C973-567B-400F-B15B-C8CBEDFE3780}"/>
              </a:ext>
            </a:extLst>
          </p:cNvPr>
          <p:cNvSpPr txBox="1"/>
          <p:nvPr/>
        </p:nvSpPr>
        <p:spPr>
          <a:xfrm>
            <a:off x="3162300" y="5935320"/>
            <a:ext cx="6248400" cy="646331"/>
          </a:xfrm>
          <a:prstGeom prst="rect">
            <a:avLst/>
          </a:prstGeom>
          <a:noFill/>
        </p:spPr>
        <p:txBody>
          <a:bodyPr wrap="square" rtlCol="0">
            <a:spAutoFit/>
          </a:bodyPr>
          <a:lstStyle/>
          <a:p>
            <a:r>
              <a:rPr lang="en-US" dirty="0"/>
              <a:t>Courtesy of Dr. James Smith, Emeritus Professor of ENT, Oregon Health Sciences University, Portland, Oregon, USA</a:t>
            </a:r>
          </a:p>
        </p:txBody>
      </p:sp>
    </p:spTree>
    <p:extLst>
      <p:ext uri="{BB962C8B-B14F-4D97-AF65-F5344CB8AC3E}">
        <p14:creationId xmlns:p14="http://schemas.microsoft.com/office/powerpoint/2010/main" val="3934476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58DF4-915B-4C02-A645-BD251CE871A1}"/>
              </a:ext>
            </a:extLst>
          </p:cNvPr>
          <p:cNvSpPr>
            <a:spLocks noGrp="1"/>
          </p:cNvSpPr>
          <p:nvPr>
            <p:ph type="title"/>
          </p:nvPr>
        </p:nvSpPr>
        <p:spPr>
          <a:xfrm>
            <a:off x="2133600" y="533400"/>
            <a:ext cx="8229600" cy="1027771"/>
          </a:xfrm>
        </p:spPr>
        <p:txBody>
          <a:bodyPr/>
          <a:lstStyle/>
          <a:p>
            <a:r>
              <a:rPr lang="en-US" dirty="0"/>
              <a:t>Critical Thinking is Biblical!</a:t>
            </a:r>
          </a:p>
        </p:txBody>
      </p:sp>
      <p:sp>
        <p:nvSpPr>
          <p:cNvPr id="3" name="Content Placeholder 2">
            <a:extLst>
              <a:ext uri="{FF2B5EF4-FFF2-40B4-BE49-F238E27FC236}">
                <a16:creationId xmlns:a16="http://schemas.microsoft.com/office/drawing/2014/main" id="{AA0CD63E-165B-40A4-9B3F-0C7991AA90AF}"/>
              </a:ext>
            </a:extLst>
          </p:cNvPr>
          <p:cNvSpPr>
            <a:spLocks noGrp="1"/>
          </p:cNvSpPr>
          <p:nvPr>
            <p:ph idx="1"/>
          </p:nvPr>
        </p:nvSpPr>
        <p:spPr>
          <a:xfrm>
            <a:off x="1028700" y="1740932"/>
            <a:ext cx="10134600" cy="4876800"/>
          </a:xfrm>
        </p:spPr>
        <p:txBody>
          <a:bodyPr>
            <a:normAutofit fontScale="55000" lnSpcReduction="20000"/>
          </a:bodyPr>
          <a:lstStyle/>
          <a:p>
            <a:pPr marL="0" indent="0">
              <a:spcBef>
                <a:spcPts val="0"/>
              </a:spcBef>
              <a:buNone/>
            </a:pPr>
            <a:r>
              <a:rPr lang="en-US" sz="5100" b="1" u="sng" dirty="0">
                <a:latin typeface="Times New Roman" panose="02020603050405020304" pitchFamily="18" charset="0"/>
              </a:rPr>
              <a:t>Be transformed by the renewal of your mind (Romans 1:2)</a:t>
            </a:r>
          </a:p>
          <a:p>
            <a:pPr marL="0" indent="0">
              <a:spcBef>
                <a:spcPts val="0"/>
              </a:spcBef>
              <a:buNone/>
            </a:pPr>
            <a:endParaRPr lang="en-US" sz="5100" b="1" u="sng" dirty="0">
              <a:latin typeface="Times New Roman" panose="02020603050405020304" pitchFamily="18" charset="0"/>
            </a:endParaRPr>
          </a:p>
          <a:p>
            <a:pPr marL="0" indent="0">
              <a:spcBef>
                <a:spcPts val="0"/>
              </a:spcBef>
              <a:buNone/>
            </a:pPr>
            <a:r>
              <a:rPr lang="en-US" sz="5100" b="1" u="sng" dirty="0">
                <a:latin typeface="Times New Roman" panose="02020603050405020304" pitchFamily="18" charset="0"/>
              </a:rPr>
              <a:t>Paul’s Character modelled:*</a:t>
            </a:r>
          </a:p>
          <a:p>
            <a:pPr marL="342900" indent="-342900">
              <a:spcBef>
                <a:spcPts val="0"/>
              </a:spcBef>
              <a:buFont typeface="+mj-lt"/>
              <a:buAutoNum type="arabicPeriod"/>
              <a:tabLst>
                <a:tab pos="457200" algn="l"/>
              </a:tabLst>
            </a:pPr>
            <a:r>
              <a:rPr lang="en-US" sz="5100" b="1" dirty="0">
                <a:latin typeface="Times New Roman" panose="02020603050405020304" pitchFamily="18" charset="0"/>
                <a:ea typeface="Times New Roman" panose="02020603050405020304" pitchFamily="18" charset="0"/>
              </a:rPr>
              <a:t>Intellectual humility: </a:t>
            </a:r>
            <a:r>
              <a:rPr lang="en-US" sz="5100" dirty="0">
                <a:latin typeface="Times New Roman" panose="02020603050405020304" pitchFamily="18" charset="0"/>
                <a:ea typeface="Times New Roman" panose="02020603050405020304" pitchFamily="18" charset="0"/>
              </a:rPr>
              <a:t>Willingness to admit what you don’t know</a:t>
            </a:r>
          </a:p>
          <a:p>
            <a:pPr marL="342900" indent="-342900">
              <a:spcBef>
                <a:spcPts val="0"/>
              </a:spcBef>
              <a:buFont typeface="+mj-lt"/>
              <a:buAutoNum type="arabicPeriod"/>
              <a:tabLst>
                <a:tab pos="457200" algn="l"/>
              </a:tabLst>
            </a:pPr>
            <a:r>
              <a:rPr lang="en-US" sz="5100" b="1" dirty="0">
                <a:latin typeface="Times New Roman" panose="02020603050405020304" pitchFamily="18" charset="0"/>
                <a:ea typeface="Times New Roman" panose="02020603050405020304" pitchFamily="18" charset="0"/>
              </a:rPr>
              <a:t>Intellectual integrity:</a:t>
            </a:r>
            <a:r>
              <a:rPr lang="en-US" sz="5100" dirty="0">
                <a:latin typeface="Times New Roman" panose="02020603050405020304" pitchFamily="18" charset="0"/>
                <a:ea typeface="Times New Roman" panose="02020603050405020304" pitchFamily="18" charset="0"/>
              </a:rPr>
              <a:t> Continual evaluation of your own thinking, holding yourself to the same standards you hold others, and willingness to admit when your thinking may be flawed</a:t>
            </a:r>
          </a:p>
          <a:p>
            <a:pPr marL="342900" indent="-342900">
              <a:spcBef>
                <a:spcPts val="0"/>
              </a:spcBef>
              <a:buFont typeface="+mj-lt"/>
              <a:buAutoNum type="arabicPeriod"/>
              <a:tabLst>
                <a:tab pos="457200" algn="l"/>
              </a:tabLst>
            </a:pPr>
            <a:r>
              <a:rPr lang="en-US" sz="5100" b="1" dirty="0">
                <a:latin typeface="Times New Roman" panose="02020603050405020304" pitchFamily="18" charset="0"/>
                <a:ea typeface="Times New Roman" panose="02020603050405020304" pitchFamily="18" charset="0"/>
              </a:rPr>
              <a:t>Intellectual courage:</a:t>
            </a:r>
            <a:r>
              <a:rPr lang="en-US" sz="5100" dirty="0">
                <a:latin typeface="Times New Roman" panose="02020603050405020304" pitchFamily="18" charset="0"/>
                <a:ea typeface="Times New Roman" panose="02020603050405020304" pitchFamily="18" charset="0"/>
              </a:rPr>
              <a:t> Awareness of the need to face and fairly address ideas, beliefs, or viewpoints to which you have negative feelings and to which you haven’t given serious hearing.</a:t>
            </a:r>
          </a:p>
          <a:p>
            <a:pPr marL="342900" indent="-342900">
              <a:spcBef>
                <a:spcPts val="0"/>
              </a:spcBef>
              <a:buFont typeface="+mj-lt"/>
              <a:buAutoNum type="arabicPeriod"/>
              <a:tabLst>
                <a:tab pos="457200" algn="l"/>
              </a:tabLst>
            </a:pPr>
            <a:r>
              <a:rPr lang="en-US" sz="5100" b="1" dirty="0">
                <a:latin typeface="Times New Roman" panose="02020603050405020304" pitchFamily="18" charset="0"/>
                <a:ea typeface="Times New Roman" panose="02020603050405020304" pitchFamily="18" charset="0"/>
              </a:rPr>
              <a:t>Intellectual empathy:</a:t>
            </a:r>
            <a:r>
              <a:rPr lang="en-US" sz="5100" dirty="0">
                <a:latin typeface="Times New Roman" panose="02020603050405020304" pitchFamily="18" charset="0"/>
                <a:ea typeface="Times New Roman" panose="02020603050405020304" pitchFamily="18" charset="0"/>
              </a:rPr>
              <a:t> A conscious effort to understand others by putting your own feelings aside and imagining yourself in their place.</a:t>
            </a:r>
          </a:p>
          <a:p>
            <a:endParaRPr lang="en-US" dirty="0"/>
          </a:p>
        </p:txBody>
      </p:sp>
      <p:sp>
        <p:nvSpPr>
          <p:cNvPr id="4" name="TextBox 3">
            <a:extLst>
              <a:ext uri="{FF2B5EF4-FFF2-40B4-BE49-F238E27FC236}">
                <a16:creationId xmlns:a16="http://schemas.microsoft.com/office/drawing/2014/main" id="{F81E8C4E-E526-4BF1-8CB9-0BF6C6EE678B}"/>
              </a:ext>
            </a:extLst>
          </p:cNvPr>
          <p:cNvSpPr txBox="1"/>
          <p:nvPr/>
        </p:nvSpPr>
        <p:spPr>
          <a:xfrm>
            <a:off x="1981201" y="6248400"/>
            <a:ext cx="8063041" cy="369332"/>
          </a:xfrm>
          <a:prstGeom prst="rect">
            <a:avLst/>
          </a:prstGeom>
          <a:noFill/>
        </p:spPr>
        <p:txBody>
          <a:bodyPr wrap="none" rtlCol="0">
            <a:spAutoFit/>
          </a:bodyPr>
          <a:lstStyle/>
          <a:p>
            <a:r>
              <a:rPr lang="en-US" dirty="0"/>
              <a:t>*</a:t>
            </a:r>
            <a:r>
              <a:rPr lang="en-US" dirty="0">
                <a:latin typeface="Times New Roman" panose="02020603050405020304" pitchFamily="18" charset="0"/>
                <a:ea typeface="Times New Roman" panose="02020603050405020304" pitchFamily="18" charset="0"/>
              </a:rPr>
              <a:t> “What Does Critical Thinking Look Like?”, </a:t>
            </a:r>
            <a:r>
              <a:rPr lang="en-US" dirty="0" err="1">
                <a:latin typeface="Times New Roman" panose="02020603050405020304" pitchFamily="18" charset="0"/>
                <a:ea typeface="Times New Roman" panose="02020603050405020304" pitchFamily="18" charset="0"/>
              </a:rPr>
              <a:t>Tenwek</a:t>
            </a:r>
            <a:r>
              <a:rPr lang="en-US" dirty="0">
                <a:latin typeface="Times New Roman" panose="02020603050405020304" pitchFamily="18" charset="0"/>
                <a:ea typeface="Times New Roman" panose="02020603050405020304" pitchFamily="18" charset="0"/>
              </a:rPr>
              <a:t> Hospital, </a:t>
            </a:r>
            <a:r>
              <a:rPr lang="en-US" dirty="0" err="1">
                <a:latin typeface="Times New Roman" panose="02020603050405020304" pitchFamily="18" charset="0"/>
                <a:ea typeface="Times New Roman" panose="02020603050405020304" pitchFamily="18" charset="0"/>
              </a:rPr>
              <a:t>Bomet</a:t>
            </a:r>
            <a:r>
              <a:rPr lang="en-US" dirty="0">
                <a:latin typeface="Times New Roman" panose="02020603050405020304" pitchFamily="18" charset="0"/>
                <a:ea typeface="Times New Roman" panose="02020603050405020304" pitchFamily="18" charset="0"/>
              </a:rPr>
              <a:t>, Kenya, 2005</a:t>
            </a:r>
            <a:endParaRPr lang="en-US" dirty="0"/>
          </a:p>
        </p:txBody>
      </p:sp>
    </p:spTree>
    <p:extLst>
      <p:ext uri="{BB962C8B-B14F-4D97-AF65-F5344CB8AC3E}">
        <p14:creationId xmlns:p14="http://schemas.microsoft.com/office/powerpoint/2010/main" val="547872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0662CE-A5FB-42E5-B7D9-76AB2C7989FC}"/>
              </a:ext>
            </a:extLst>
          </p:cNvPr>
          <p:cNvSpPr>
            <a:spLocks noGrp="1"/>
          </p:cNvSpPr>
          <p:nvPr>
            <p:ph type="title"/>
          </p:nvPr>
        </p:nvSpPr>
        <p:spPr>
          <a:xfrm>
            <a:off x="1676400" y="583158"/>
            <a:ext cx="8229600" cy="1143000"/>
          </a:xfrm>
        </p:spPr>
        <p:txBody>
          <a:bodyPr>
            <a:normAutofit/>
          </a:bodyPr>
          <a:lstStyle/>
          <a:p>
            <a:pPr algn="ctr"/>
            <a:r>
              <a:rPr lang="en-US" sz="3600" b="1" dirty="0">
                <a:latin typeface="Times New Roman" panose="02020603050405020304" pitchFamily="18" charset="0"/>
                <a:ea typeface="Times New Roman" panose="02020603050405020304" pitchFamily="18" charset="0"/>
              </a:rPr>
              <a:t>Novice Thinking Compared </a:t>
            </a:r>
            <a:br>
              <a:rPr lang="en-US" sz="3600" b="1" dirty="0">
                <a:latin typeface="Times New Roman" panose="02020603050405020304" pitchFamily="18" charset="0"/>
                <a:ea typeface="Times New Roman" panose="02020603050405020304" pitchFamily="18" charset="0"/>
              </a:rPr>
            </a:br>
            <a:r>
              <a:rPr lang="en-US" sz="3600" b="1" dirty="0">
                <a:latin typeface="Times New Roman" panose="02020603050405020304" pitchFamily="18" charset="0"/>
                <a:ea typeface="Times New Roman" panose="02020603050405020304" pitchFamily="18" charset="0"/>
              </a:rPr>
              <a:t>with Expert Thinking</a:t>
            </a:r>
            <a:endParaRPr lang="en-US" sz="3600" dirty="0"/>
          </a:p>
        </p:txBody>
      </p:sp>
      <p:sp>
        <p:nvSpPr>
          <p:cNvPr id="5" name="Text Placeholder 4">
            <a:extLst>
              <a:ext uri="{FF2B5EF4-FFF2-40B4-BE49-F238E27FC236}">
                <a16:creationId xmlns:a16="http://schemas.microsoft.com/office/drawing/2014/main" id="{21D22EC4-CFC8-48D0-9946-A80E62916C56}"/>
              </a:ext>
            </a:extLst>
          </p:cNvPr>
          <p:cNvSpPr>
            <a:spLocks noGrp="1"/>
          </p:cNvSpPr>
          <p:nvPr>
            <p:ph type="body" idx="1"/>
          </p:nvPr>
        </p:nvSpPr>
        <p:spPr>
          <a:xfrm>
            <a:off x="1066800" y="1691605"/>
            <a:ext cx="4040188" cy="659352"/>
          </a:xfrm>
        </p:spPr>
        <p:txBody>
          <a:bodyPr/>
          <a:lstStyle/>
          <a:p>
            <a:r>
              <a:rPr lang="en-US" sz="3200" u="sng" dirty="0"/>
              <a:t>Knowledge Based</a:t>
            </a:r>
          </a:p>
        </p:txBody>
      </p:sp>
      <p:sp>
        <p:nvSpPr>
          <p:cNvPr id="7" name="Text Placeholder 6">
            <a:extLst>
              <a:ext uri="{FF2B5EF4-FFF2-40B4-BE49-F238E27FC236}">
                <a16:creationId xmlns:a16="http://schemas.microsoft.com/office/drawing/2014/main" id="{0492B0B0-5094-4965-81C9-5131781FB4F1}"/>
              </a:ext>
            </a:extLst>
          </p:cNvPr>
          <p:cNvSpPr>
            <a:spLocks noGrp="1"/>
          </p:cNvSpPr>
          <p:nvPr>
            <p:ph type="body" sz="half" idx="3"/>
          </p:nvPr>
        </p:nvSpPr>
        <p:spPr>
          <a:xfrm>
            <a:off x="6248401" y="1725291"/>
            <a:ext cx="4648199" cy="654843"/>
          </a:xfrm>
        </p:spPr>
        <p:txBody>
          <a:bodyPr>
            <a:noAutofit/>
          </a:bodyPr>
          <a:lstStyle/>
          <a:p>
            <a:r>
              <a:rPr lang="en-US" sz="3200" u="sng" dirty="0"/>
              <a:t>Understanding Based</a:t>
            </a:r>
          </a:p>
        </p:txBody>
      </p:sp>
      <p:sp>
        <p:nvSpPr>
          <p:cNvPr id="6" name="Content Placeholder 5">
            <a:extLst>
              <a:ext uri="{FF2B5EF4-FFF2-40B4-BE49-F238E27FC236}">
                <a16:creationId xmlns:a16="http://schemas.microsoft.com/office/drawing/2014/main" id="{EBED7360-EBFC-45C1-85DA-16B7917E2400}"/>
              </a:ext>
            </a:extLst>
          </p:cNvPr>
          <p:cNvSpPr>
            <a:spLocks noGrp="1"/>
          </p:cNvSpPr>
          <p:nvPr>
            <p:ph sz="quarter" idx="2"/>
          </p:nvPr>
        </p:nvSpPr>
        <p:spPr>
          <a:xfrm>
            <a:off x="910558" y="2453204"/>
            <a:ext cx="5032374" cy="4197998"/>
          </a:xfrm>
        </p:spPr>
        <p:txBody>
          <a:bodyPr>
            <a:normAutofit/>
          </a:bodyPr>
          <a:lstStyle/>
          <a:p>
            <a:r>
              <a:rPr lang="en-US" sz="2800" b="1" dirty="0">
                <a:latin typeface="Times New Roman" panose="02020603050405020304" pitchFamily="18" charset="0"/>
                <a:ea typeface="Times New Roman" panose="02020603050405020304" pitchFamily="18" charset="0"/>
              </a:rPr>
              <a:t>Know</a:t>
            </a:r>
            <a:r>
              <a:rPr lang="en-US" sz="2800" dirty="0">
                <a:latin typeface="Times New Roman" panose="02020603050405020304" pitchFamily="18" charset="0"/>
                <a:ea typeface="Times New Roman" panose="02020603050405020304" pitchFamily="18" charset="0"/>
              </a:rPr>
              <a:t>ledge = facts. Rely heavily on resources (protocols, preceptors)</a:t>
            </a:r>
          </a:p>
          <a:p>
            <a:r>
              <a:rPr lang="en-US" sz="2800" dirty="0">
                <a:latin typeface="Times New Roman" panose="02020603050405020304" pitchFamily="18" charset="0"/>
                <a:ea typeface="Times New Roman" panose="02020603050405020304" pitchFamily="18" charset="0"/>
              </a:rPr>
              <a:t>Need clear cut rules </a:t>
            </a:r>
          </a:p>
          <a:p>
            <a:r>
              <a:rPr lang="en-US" sz="2800" b="1" dirty="0">
                <a:latin typeface="Times New Roman" panose="02020603050405020304" pitchFamily="18" charset="0"/>
                <a:ea typeface="Times New Roman" panose="02020603050405020304" pitchFamily="18" charset="0"/>
              </a:rPr>
              <a:t>Lack experience </a:t>
            </a:r>
            <a:r>
              <a:rPr lang="en-US" sz="2800" dirty="0">
                <a:latin typeface="Times New Roman" panose="02020603050405020304" pitchFamily="18" charset="0"/>
                <a:ea typeface="Times New Roman" panose="02020603050405020304" pitchFamily="18" charset="0"/>
              </a:rPr>
              <a:t>from doing</a:t>
            </a:r>
          </a:p>
          <a:p>
            <a:r>
              <a:rPr lang="en-US" sz="2800" dirty="0">
                <a:latin typeface="Times New Roman" panose="02020603050405020304" pitchFamily="18" charset="0"/>
                <a:ea typeface="Times New Roman" panose="02020603050405020304" pitchFamily="18" charset="0"/>
              </a:rPr>
              <a:t>Tend to </a:t>
            </a:r>
            <a:r>
              <a:rPr lang="en-US" sz="2800" b="1" dirty="0">
                <a:latin typeface="Times New Roman" panose="02020603050405020304" pitchFamily="18" charset="0"/>
                <a:ea typeface="Times New Roman" panose="02020603050405020304" pitchFamily="18" charset="0"/>
              </a:rPr>
              <a:t>act</a:t>
            </a:r>
            <a:r>
              <a:rPr lang="en-US" sz="2800" dirty="0">
                <a:latin typeface="Times New Roman" panose="02020603050405020304" pitchFamily="18" charset="0"/>
                <a:ea typeface="Times New Roman" panose="02020603050405020304" pitchFamily="18" charset="0"/>
              </a:rPr>
              <a:t> before assessing</a:t>
            </a:r>
          </a:p>
          <a:p>
            <a:r>
              <a:rPr lang="en-US" sz="2800" b="1" dirty="0">
                <a:latin typeface="Times New Roman" panose="02020603050405020304" pitchFamily="18" charset="0"/>
                <a:ea typeface="Times New Roman" panose="02020603050405020304" pitchFamily="18" charset="0"/>
              </a:rPr>
              <a:t>Unsure what to do </a:t>
            </a:r>
            <a:r>
              <a:rPr lang="en-US" sz="2800" dirty="0">
                <a:latin typeface="Times New Roman" panose="02020603050405020304" pitchFamily="18" charset="0"/>
                <a:ea typeface="Times New Roman" panose="02020603050405020304" pitchFamily="18" charset="0"/>
              </a:rPr>
              <a:t>if situation differs from previous learning</a:t>
            </a:r>
          </a:p>
          <a:p>
            <a:endParaRPr lang="en-US" dirty="0"/>
          </a:p>
        </p:txBody>
      </p:sp>
      <p:sp>
        <p:nvSpPr>
          <p:cNvPr id="8" name="Content Placeholder 7">
            <a:extLst>
              <a:ext uri="{FF2B5EF4-FFF2-40B4-BE49-F238E27FC236}">
                <a16:creationId xmlns:a16="http://schemas.microsoft.com/office/drawing/2014/main" id="{FE97B4B3-4670-4BEA-8DEE-E99FBF4B7147}"/>
              </a:ext>
            </a:extLst>
          </p:cNvPr>
          <p:cNvSpPr>
            <a:spLocks noGrp="1"/>
          </p:cNvSpPr>
          <p:nvPr>
            <p:ph sz="quarter" idx="4"/>
          </p:nvPr>
        </p:nvSpPr>
        <p:spPr>
          <a:xfrm>
            <a:off x="6096000" y="2425495"/>
            <a:ext cx="5336382" cy="3781278"/>
          </a:xfrm>
        </p:spPr>
        <p:txBody>
          <a:bodyPr>
            <a:noAutofit/>
          </a:bodyPr>
          <a:lstStyle/>
          <a:p>
            <a:r>
              <a:rPr lang="en-US" sz="2800" dirty="0">
                <a:latin typeface="Times New Roman" panose="02020603050405020304" pitchFamily="18" charset="0"/>
                <a:ea typeface="Times New Roman" panose="02020603050405020304" pitchFamily="18" charset="0"/>
              </a:rPr>
              <a:t>Understand knowledge and can </a:t>
            </a:r>
            <a:r>
              <a:rPr lang="en-US" sz="2800" b="1" dirty="0">
                <a:latin typeface="Times New Roman" panose="02020603050405020304" pitchFamily="18" charset="0"/>
                <a:ea typeface="Times New Roman" panose="02020603050405020304" pitchFamily="18" charset="0"/>
              </a:rPr>
              <a:t>apply</a:t>
            </a:r>
            <a:r>
              <a:rPr lang="en-US" sz="2800" dirty="0">
                <a:latin typeface="Times New Roman" panose="02020603050405020304" pitchFamily="18" charset="0"/>
                <a:ea typeface="Times New Roman" panose="02020603050405020304" pitchFamily="18" charset="0"/>
              </a:rPr>
              <a:t> it to different situations</a:t>
            </a:r>
          </a:p>
          <a:p>
            <a:r>
              <a:rPr lang="en-US" sz="2800" b="1" dirty="0">
                <a:latin typeface="Times New Roman" panose="02020603050405020304" pitchFamily="18" charset="0"/>
                <a:ea typeface="Times New Roman" panose="02020603050405020304" pitchFamily="18" charset="0"/>
              </a:rPr>
              <a:t>Rules a guide </a:t>
            </a:r>
            <a:r>
              <a:rPr lang="en-US" sz="2800" dirty="0">
                <a:latin typeface="Times New Roman" panose="02020603050405020304" pitchFamily="18" charset="0"/>
                <a:ea typeface="Times New Roman" panose="02020603050405020304" pitchFamily="18" charset="0"/>
              </a:rPr>
              <a:t>which can be adapted</a:t>
            </a:r>
          </a:p>
          <a:p>
            <a:r>
              <a:rPr lang="en-US" sz="2800" b="1" dirty="0">
                <a:latin typeface="Times New Roman" panose="02020603050405020304" pitchFamily="18" charset="0"/>
                <a:ea typeface="Times New Roman" panose="02020603050405020304" pitchFamily="18" charset="0"/>
              </a:rPr>
              <a:t>Experienced</a:t>
            </a:r>
            <a:r>
              <a:rPr lang="en-US" sz="2800" dirty="0">
                <a:latin typeface="Times New Roman" panose="02020603050405020304" pitchFamily="18" charset="0"/>
                <a:ea typeface="Times New Roman" panose="02020603050405020304" pitchFamily="18" charset="0"/>
              </a:rPr>
              <a:t> in doing</a:t>
            </a:r>
          </a:p>
          <a:p>
            <a:r>
              <a:rPr lang="en-US" sz="2800" b="1" dirty="0">
                <a:latin typeface="Times New Roman" panose="02020603050405020304" pitchFamily="18" charset="0"/>
                <a:ea typeface="Times New Roman" panose="02020603050405020304" pitchFamily="18" charset="0"/>
              </a:rPr>
              <a:t>Assess</a:t>
            </a:r>
            <a:r>
              <a:rPr lang="en-US" sz="2800" dirty="0">
                <a:latin typeface="Times New Roman" panose="02020603050405020304" pitchFamily="18" charset="0"/>
                <a:ea typeface="Times New Roman" panose="02020603050405020304" pitchFamily="18" charset="0"/>
              </a:rPr>
              <a:t> before acting</a:t>
            </a:r>
          </a:p>
          <a:p>
            <a:r>
              <a:rPr lang="en-US" sz="2800" dirty="0">
                <a:latin typeface="Times New Roman" panose="02020603050405020304" pitchFamily="18" charset="0"/>
              </a:rPr>
              <a:t>Uses knowledge/experience to </a:t>
            </a:r>
            <a:r>
              <a:rPr lang="en-US" sz="2800" b="1" dirty="0">
                <a:latin typeface="Times New Roman" panose="02020603050405020304" pitchFamily="18" charset="0"/>
              </a:rPr>
              <a:t>adapt</a:t>
            </a:r>
            <a:r>
              <a:rPr lang="en-US" sz="2800" dirty="0">
                <a:latin typeface="Times New Roman" panose="02020603050405020304" pitchFamily="18" charset="0"/>
              </a:rPr>
              <a:t> to new situations</a:t>
            </a:r>
            <a:endParaRPr lang="en-US" sz="2800" dirty="0"/>
          </a:p>
        </p:txBody>
      </p:sp>
      <p:sp>
        <p:nvSpPr>
          <p:cNvPr id="11" name="TextBox 10">
            <a:extLst>
              <a:ext uri="{FF2B5EF4-FFF2-40B4-BE49-F238E27FC236}">
                <a16:creationId xmlns:a16="http://schemas.microsoft.com/office/drawing/2014/main" id="{2C803AEF-8C2F-4846-821F-E2C5F9C809C1}"/>
              </a:ext>
            </a:extLst>
          </p:cNvPr>
          <p:cNvSpPr txBox="1"/>
          <p:nvPr/>
        </p:nvSpPr>
        <p:spPr>
          <a:xfrm>
            <a:off x="3289551" y="6211670"/>
            <a:ext cx="5854449" cy="646331"/>
          </a:xfrm>
          <a:prstGeom prst="rect">
            <a:avLst/>
          </a:prstGeom>
          <a:noFill/>
        </p:spPr>
        <p:txBody>
          <a:bodyPr wrap="square" rtlCol="0">
            <a:spAutoFit/>
          </a:bodyPr>
          <a:lstStyle/>
          <a:p>
            <a:r>
              <a:rPr lang="en-US" dirty="0"/>
              <a:t>Adapted from</a:t>
            </a:r>
            <a:r>
              <a:rPr lang="en-US" dirty="0">
                <a:latin typeface="Times New Roman" panose="02020603050405020304" pitchFamily="18" charset="0"/>
                <a:ea typeface="Times New Roman" panose="02020603050405020304" pitchFamily="18" charset="0"/>
              </a:rPr>
              <a:t> “What Does Critical Thinking Look Like?”, </a:t>
            </a:r>
          </a:p>
          <a:p>
            <a:r>
              <a:rPr lang="en-US" dirty="0" err="1">
                <a:latin typeface="Times New Roman" panose="02020603050405020304" pitchFamily="18" charset="0"/>
                <a:ea typeface="Times New Roman" panose="02020603050405020304" pitchFamily="18" charset="0"/>
              </a:rPr>
              <a:t>Tenwek</a:t>
            </a:r>
            <a:r>
              <a:rPr lang="en-US" dirty="0">
                <a:latin typeface="Times New Roman" panose="02020603050405020304" pitchFamily="18" charset="0"/>
                <a:ea typeface="Times New Roman" panose="02020603050405020304" pitchFamily="18" charset="0"/>
              </a:rPr>
              <a:t> Hospital, </a:t>
            </a:r>
            <a:r>
              <a:rPr lang="en-US" dirty="0" err="1">
                <a:latin typeface="Times New Roman" panose="02020603050405020304" pitchFamily="18" charset="0"/>
                <a:ea typeface="Times New Roman" panose="02020603050405020304" pitchFamily="18" charset="0"/>
              </a:rPr>
              <a:t>Bomet</a:t>
            </a:r>
            <a:r>
              <a:rPr lang="en-US" dirty="0">
                <a:latin typeface="Times New Roman" panose="02020603050405020304" pitchFamily="18" charset="0"/>
                <a:ea typeface="Times New Roman" panose="02020603050405020304" pitchFamily="18" charset="0"/>
              </a:rPr>
              <a:t>, Kenya, 2005</a:t>
            </a:r>
            <a:r>
              <a:rPr lang="en-US" dirty="0"/>
              <a:t>  </a:t>
            </a:r>
          </a:p>
        </p:txBody>
      </p:sp>
    </p:spTree>
    <p:extLst>
      <p:ext uri="{BB962C8B-B14F-4D97-AF65-F5344CB8AC3E}">
        <p14:creationId xmlns:p14="http://schemas.microsoft.com/office/powerpoint/2010/main" val="1506281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FE8F2-6D9B-4192-AE85-5176CB8F8105}"/>
              </a:ext>
            </a:extLst>
          </p:cNvPr>
          <p:cNvSpPr>
            <a:spLocks noGrp="1"/>
          </p:cNvSpPr>
          <p:nvPr>
            <p:ph type="title"/>
          </p:nvPr>
        </p:nvSpPr>
        <p:spPr>
          <a:xfrm>
            <a:off x="1981200" y="511469"/>
            <a:ext cx="8229600" cy="914400"/>
          </a:xfrm>
        </p:spPr>
        <p:txBody>
          <a:bodyPr/>
          <a:lstStyle/>
          <a:p>
            <a:pPr algn="ctr"/>
            <a:r>
              <a:rPr lang="en-US" dirty="0"/>
              <a:t>Kinds of Questions to Ask </a:t>
            </a:r>
          </a:p>
        </p:txBody>
      </p:sp>
      <p:sp>
        <p:nvSpPr>
          <p:cNvPr id="5" name="Content Placeholder 4">
            <a:extLst>
              <a:ext uri="{FF2B5EF4-FFF2-40B4-BE49-F238E27FC236}">
                <a16:creationId xmlns:a16="http://schemas.microsoft.com/office/drawing/2014/main" id="{E1330DF7-BE19-4858-8C75-38867ED6EF48}"/>
              </a:ext>
            </a:extLst>
          </p:cNvPr>
          <p:cNvSpPr>
            <a:spLocks noGrp="1"/>
          </p:cNvSpPr>
          <p:nvPr>
            <p:ph sz="half" idx="1"/>
          </p:nvPr>
        </p:nvSpPr>
        <p:spPr>
          <a:xfrm>
            <a:off x="762000" y="1553068"/>
            <a:ext cx="5334000" cy="4678525"/>
          </a:xfrm>
        </p:spPr>
        <p:txBody>
          <a:bodyPr>
            <a:normAutofit lnSpcReduction="10000"/>
          </a:bodyPr>
          <a:lstStyle/>
          <a:p>
            <a:r>
              <a:rPr lang="en-US" sz="3000" dirty="0">
                <a:latin typeface="Times New Roman" panose="02020603050405020304" pitchFamily="18" charset="0"/>
                <a:ea typeface="Times New Roman" panose="02020603050405020304" pitchFamily="18" charset="0"/>
              </a:rPr>
              <a:t>What does it mean (lab values etc.)?</a:t>
            </a:r>
          </a:p>
          <a:p>
            <a:r>
              <a:rPr lang="en-US" sz="3000" dirty="0">
                <a:latin typeface="Times New Roman" panose="02020603050405020304" pitchFamily="18" charset="0"/>
                <a:ea typeface="Times New Roman" panose="02020603050405020304" pitchFamily="18" charset="0"/>
              </a:rPr>
              <a:t>What else do you need to know?”</a:t>
            </a:r>
          </a:p>
          <a:p>
            <a:r>
              <a:rPr lang="en-US" sz="3000" dirty="0">
                <a:latin typeface="Times New Roman" panose="02020603050405020304" pitchFamily="18" charset="0"/>
                <a:ea typeface="Times New Roman" panose="02020603050405020304" pitchFamily="18" charset="0"/>
              </a:rPr>
              <a:t>Why would that happen?</a:t>
            </a:r>
          </a:p>
          <a:p>
            <a:r>
              <a:rPr lang="en-US" sz="3000" dirty="0">
                <a:latin typeface="Times New Roman" panose="02020603050405020304" pitchFamily="18" charset="0"/>
                <a:ea typeface="Times New Roman" panose="02020603050405020304" pitchFamily="18" charset="0"/>
              </a:rPr>
              <a:t>What do you think you should do?</a:t>
            </a:r>
          </a:p>
          <a:p>
            <a:r>
              <a:rPr lang="en-US" sz="3000" dirty="0">
                <a:latin typeface="Times New Roman" panose="02020603050405020304" pitchFamily="18" charset="0"/>
                <a:ea typeface="Times New Roman" panose="02020603050405020304" pitchFamily="18" charset="0"/>
              </a:rPr>
              <a:t>What do you think might happen if you did that?</a:t>
            </a:r>
          </a:p>
          <a:p>
            <a:r>
              <a:rPr lang="en-US" sz="3000" dirty="0">
                <a:latin typeface="Times New Roman" panose="02020603050405020304" pitchFamily="18" charset="0"/>
                <a:ea typeface="Times New Roman" panose="02020603050405020304" pitchFamily="18" charset="0"/>
              </a:rPr>
              <a:t>Why am I doing this?</a:t>
            </a:r>
          </a:p>
          <a:p>
            <a:endParaRPr lang="en-US" dirty="0"/>
          </a:p>
        </p:txBody>
      </p:sp>
      <p:sp>
        <p:nvSpPr>
          <p:cNvPr id="6" name="Content Placeholder 5">
            <a:extLst>
              <a:ext uri="{FF2B5EF4-FFF2-40B4-BE49-F238E27FC236}">
                <a16:creationId xmlns:a16="http://schemas.microsoft.com/office/drawing/2014/main" id="{AEDDE603-3409-4C1C-AB2F-CCCD8BA17951}"/>
              </a:ext>
            </a:extLst>
          </p:cNvPr>
          <p:cNvSpPr>
            <a:spLocks noGrp="1"/>
          </p:cNvSpPr>
          <p:nvPr>
            <p:ph sz="half" idx="2"/>
          </p:nvPr>
        </p:nvSpPr>
        <p:spPr>
          <a:xfrm>
            <a:off x="6096000" y="1561373"/>
            <a:ext cx="5638800" cy="4678525"/>
          </a:xfrm>
        </p:spPr>
        <p:txBody>
          <a:bodyPr>
            <a:normAutofit lnSpcReduction="10000"/>
          </a:bodyPr>
          <a:lstStyle/>
          <a:p>
            <a:r>
              <a:rPr lang="en-US" sz="3000" dirty="0">
                <a:latin typeface="Times New Roman" panose="02020603050405020304" pitchFamily="18" charset="0"/>
                <a:ea typeface="Times New Roman" panose="02020603050405020304" pitchFamily="18" charset="0"/>
              </a:rPr>
              <a:t>Why would that happen?</a:t>
            </a:r>
          </a:p>
          <a:p>
            <a:r>
              <a:rPr lang="en-US" sz="3000" dirty="0">
                <a:latin typeface="Times New Roman" panose="02020603050405020304" pitchFamily="18" charset="0"/>
                <a:ea typeface="Times New Roman" panose="02020603050405020304" pitchFamily="18" charset="0"/>
              </a:rPr>
              <a:t>What is the benefit to the patient in the end?</a:t>
            </a:r>
          </a:p>
          <a:p>
            <a:r>
              <a:rPr lang="en-US" sz="3000" dirty="0">
                <a:latin typeface="Times New Roman" panose="02020603050405020304" pitchFamily="18" charset="0"/>
                <a:ea typeface="Times New Roman" panose="02020603050405020304" pitchFamily="18" charset="0"/>
              </a:rPr>
              <a:t>How are you going to evaluate your nursing diagnoses?</a:t>
            </a:r>
          </a:p>
          <a:p>
            <a:r>
              <a:rPr lang="en-US" sz="3000" dirty="0">
                <a:latin typeface="Times New Roman" panose="02020603050405020304" pitchFamily="18" charset="0"/>
                <a:ea typeface="Times New Roman" panose="02020603050405020304" pitchFamily="18" charset="0"/>
              </a:rPr>
              <a:t>Are the medications being effective?</a:t>
            </a:r>
          </a:p>
          <a:p>
            <a:r>
              <a:rPr lang="en-US" sz="3000" dirty="0">
                <a:latin typeface="Times New Roman" panose="02020603050405020304" pitchFamily="18" charset="0"/>
                <a:ea typeface="Times New Roman" panose="02020603050405020304" pitchFamily="18" charset="0"/>
              </a:rPr>
              <a:t>How did it (medication, treatment etc.) affect the patient?”</a:t>
            </a:r>
          </a:p>
          <a:p>
            <a:endParaRPr lang="en-US" dirty="0"/>
          </a:p>
        </p:txBody>
      </p:sp>
      <p:sp>
        <p:nvSpPr>
          <p:cNvPr id="7" name="TextBox 6">
            <a:extLst>
              <a:ext uri="{FF2B5EF4-FFF2-40B4-BE49-F238E27FC236}">
                <a16:creationId xmlns:a16="http://schemas.microsoft.com/office/drawing/2014/main" id="{695CE891-9C00-4776-9F39-56AF1FBD56D0}"/>
              </a:ext>
            </a:extLst>
          </p:cNvPr>
          <p:cNvSpPr txBox="1"/>
          <p:nvPr/>
        </p:nvSpPr>
        <p:spPr>
          <a:xfrm>
            <a:off x="3124201" y="6186270"/>
            <a:ext cx="5758949" cy="646331"/>
          </a:xfrm>
          <a:prstGeom prst="rect">
            <a:avLst/>
          </a:prstGeom>
          <a:noFill/>
        </p:spPr>
        <p:txBody>
          <a:bodyPr wrap="none" rtlCol="0">
            <a:spAutoFit/>
          </a:bodyPr>
          <a:lstStyle/>
          <a:p>
            <a:r>
              <a:rPr lang="en-US" dirty="0"/>
              <a:t>Adapted from</a:t>
            </a:r>
            <a:r>
              <a:rPr lang="en-US" dirty="0">
                <a:latin typeface="Times New Roman" panose="02020603050405020304" pitchFamily="18" charset="0"/>
                <a:ea typeface="Times New Roman" panose="02020603050405020304" pitchFamily="18" charset="0"/>
              </a:rPr>
              <a:t> “What Does Critical Thinking Look Like?”, </a:t>
            </a:r>
          </a:p>
          <a:p>
            <a:r>
              <a:rPr lang="en-US" dirty="0" err="1">
                <a:latin typeface="Times New Roman" panose="02020603050405020304" pitchFamily="18" charset="0"/>
                <a:ea typeface="Times New Roman" panose="02020603050405020304" pitchFamily="18" charset="0"/>
              </a:rPr>
              <a:t>Tenwek</a:t>
            </a:r>
            <a:r>
              <a:rPr lang="en-US" dirty="0">
                <a:latin typeface="Times New Roman" panose="02020603050405020304" pitchFamily="18" charset="0"/>
                <a:ea typeface="Times New Roman" panose="02020603050405020304" pitchFamily="18" charset="0"/>
              </a:rPr>
              <a:t> Hospital, </a:t>
            </a:r>
            <a:r>
              <a:rPr lang="en-US" dirty="0" err="1">
                <a:latin typeface="Times New Roman" panose="02020603050405020304" pitchFamily="18" charset="0"/>
                <a:ea typeface="Times New Roman" panose="02020603050405020304" pitchFamily="18" charset="0"/>
              </a:rPr>
              <a:t>Bomet</a:t>
            </a:r>
            <a:r>
              <a:rPr lang="en-US" dirty="0">
                <a:latin typeface="Times New Roman" panose="02020603050405020304" pitchFamily="18" charset="0"/>
                <a:ea typeface="Times New Roman" panose="02020603050405020304" pitchFamily="18" charset="0"/>
              </a:rPr>
              <a:t>, Kenya, 2005</a:t>
            </a:r>
            <a:r>
              <a:rPr lang="en-US" dirty="0"/>
              <a:t>  </a:t>
            </a:r>
          </a:p>
        </p:txBody>
      </p:sp>
    </p:spTree>
    <p:extLst>
      <p:ext uri="{BB962C8B-B14F-4D97-AF65-F5344CB8AC3E}">
        <p14:creationId xmlns:p14="http://schemas.microsoft.com/office/powerpoint/2010/main" val="3151899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031C-9597-4943-A1FA-4948702F079D}"/>
              </a:ext>
            </a:extLst>
          </p:cNvPr>
          <p:cNvSpPr>
            <a:spLocks noGrp="1"/>
          </p:cNvSpPr>
          <p:nvPr>
            <p:ph type="title"/>
          </p:nvPr>
        </p:nvSpPr>
        <p:spPr>
          <a:xfrm>
            <a:off x="609600" y="990600"/>
            <a:ext cx="10972800" cy="1143000"/>
          </a:xfrm>
        </p:spPr>
        <p:txBody>
          <a:bodyPr>
            <a:normAutofit fontScale="90000"/>
          </a:bodyPr>
          <a:lstStyle/>
          <a:p>
            <a:pPr algn="ctr"/>
            <a:r>
              <a:rPr lang="en-US" u="sng" dirty="0"/>
              <a:t>Questions To Help You </a:t>
            </a:r>
            <a:br>
              <a:rPr lang="en-US" u="sng" dirty="0"/>
            </a:br>
            <a:r>
              <a:rPr lang="en-US" u="sng" dirty="0"/>
              <a:t>Think Critically</a:t>
            </a:r>
          </a:p>
        </p:txBody>
      </p:sp>
      <p:sp>
        <p:nvSpPr>
          <p:cNvPr id="3" name="Content Placeholder 2">
            <a:extLst>
              <a:ext uri="{FF2B5EF4-FFF2-40B4-BE49-F238E27FC236}">
                <a16:creationId xmlns:a16="http://schemas.microsoft.com/office/drawing/2014/main" id="{080D5BA4-1DF1-470F-AF93-B6B73C6381EA}"/>
              </a:ext>
            </a:extLst>
          </p:cNvPr>
          <p:cNvSpPr>
            <a:spLocks noGrp="1"/>
          </p:cNvSpPr>
          <p:nvPr>
            <p:ph idx="1"/>
          </p:nvPr>
        </p:nvSpPr>
        <p:spPr>
          <a:xfrm>
            <a:off x="914400" y="2482735"/>
            <a:ext cx="10972800" cy="4389120"/>
          </a:xfrm>
        </p:spPr>
        <p:txBody>
          <a:bodyPr>
            <a:normAutofit/>
          </a:bodyPr>
          <a:lstStyle/>
          <a:p>
            <a:pPr marL="0" fontAlgn="base">
              <a:spcBef>
                <a:spcPts val="1800"/>
              </a:spcBef>
              <a:spcAft>
                <a:spcPts val="1800"/>
              </a:spcAft>
            </a:pPr>
            <a:r>
              <a:rPr lang="en-US" sz="3200" dirty="0">
                <a:solidFill>
                  <a:srgbClr val="333333"/>
                </a:solidFill>
                <a:highlight>
                  <a:srgbClr val="FFFF00"/>
                </a:highlight>
                <a:latin typeface="Georgia" panose="02040502050405020303" pitchFamily="18" charset="0"/>
                <a:ea typeface="Times New Roman" panose="02020603050405020304" pitchFamily="18" charset="0"/>
                <a:cs typeface="Helvetica" panose="020B0604020202020204" pitchFamily="34" charset="0"/>
              </a:rPr>
              <a:t>What else could it be?</a:t>
            </a:r>
            <a:r>
              <a:rPr lang="en-US" sz="3200" dirty="0">
                <a:solidFill>
                  <a:srgbClr val="333333"/>
                </a:solidFill>
                <a:latin typeface="Georgia" panose="02040502050405020303" pitchFamily="18" charset="0"/>
                <a:ea typeface="Times New Roman" panose="02020603050405020304" pitchFamily="18" charset="0"/>
                <a:cs typeface="Helvetica" panose="020B0604020202020204" pitchFamily="34" charset="0"/>
              </a:rPr>
              <a:t> </a:t>
            </a:r>
          </a:p>
          <a:p>
            <a:pPr marL="0" fontAlgn="base">
              <a:spcBef>
                <a:spcPts val="1800"/>
              </a:spcBef>
              <a:spcAft>
                <a:spcPts val="1800"/>
              </a:spcAft>
            </a:pPr>
            <a:r>
              <a:rPr lang="en-US" sz="3200" dirty="0">
                <a:solidFill>
                  <a:srgbClr val="333333"/>
                </a:solidFill>
                <a:highlight>
                  <a:srgbClr val="FFFF00"/>
                </a:highlight>
                <a:latin typeface="Georgia" panose="02040502050405020303" pitchFamily="18" charset="0"/>
                <a:ea typeface="Times New Roman" panose="02020603050405020304" pitchFamily="18" charset="0"/>
                <a:cs typeface="Helvetica" panose="020B0604020202020204" pitchFamily="34" charset="0"/>
              </a:rPr>
              <a:t>Is there anything that does anything not fit my diagnosis</a:t>
            </a:r>
            <a:r>
              <a:rPr lang="en-US" sz="3200" dirty="0">
                <a:solidFill>
                  <a:srgbClr val="333333"/>
                </a:solidFill>
                <a:latin typeface="Georgia" panose="02040502050405020303" pitchFamily="18" charset="0"/>
                <a:ea typeface="Times New Roman" panose="02020603050405020304" pitchFamily="18" charset="0"/>
                <a:cs typeface="Helvetica" panose="020B0604020202020204" pitchFamily="34" charset="0"/>
              </a:rPr>
              <a:t>? </a:t>
            </a:r>
          </a:p>
          <a:p>
            <a:pPr marL="0" fontAlgn="base">
              <a:spcBef>
                <a:spcPts val="1800"/>
              </a:spcBef>
              <a:spcAft>
                <a:spcPts val="1800"/>
              </a:spcAft>
            </a:pPr>
            <a:r>
              <a:rPr lang="en-US" sz="3200" dirty="0">
                <a:solidFill>
                  <a:srgbClr val="333333"/>
                </a:solidFill>
                <a:highlight>
                  <a:srgbClr val="FFFF00"/>
                </a:highlight>
                <a:latin typeface="Georgia" panose="02040502050405020303" pitchFamily="18" charset="0"/>
                <a:ea typeface="Calibri" panose="020F0502020204030204" pitchFamily="34" charset="0"/>
                <a:cs typeface="Helvetica" panose="020B0604020202020204" pitchFamily="34" charset="0"/>
              </a:rPr>
              <a:t>Could there be more than one process at work</a:t>
            </a:r>
            <a:r>
              <a:rPr lang="en-US" sz="3200" dirty="0">
                <a:solidFill>
                  <a:srgbClr val="333333"/>
                </a:solidFill>
                <a:latin typeface="Georgia" panose="02040502050405020303" pitchFamily="18" charset="0"/>
                <a:ea typeface="Calibri" panose="020F0502020204030204" pitchFamily="34" charset="0"/>
                <a:cs typeface="Helvetica" panose="020B0604020202020204" pitchFamily="34" charset="0"/>
              </a:rPr>
              <a:t>?</a:t>
            </a:r>
          </a:p>
        </p:txBody>
      </p:sp>
      <p:sp>
        <p:nvSpPr>
          <p:cNvPr id="5" name="TextBox 4">
            <a:extLst>
              <a:ext uri="{FF2B5EF4-FFF2-40B4-BE49-F238E27FC236}">
                <a16:creationId xmlns:a16="http://schemas.microsoft.com/office/drawing/2014/main" id="{A93487E5-62AD-4035-9628-B5D96758035D}"/>
              </a:ext>
            </a:extLst>
          </p:cNvPr>
          <p:cNvSpPr txBox="1"/>
          <p:nvPr/>
        </p:nvSpPr>
        <p:spPr>
          <a:xfrm>
            <a:off x="2895601" y="5470071"/>
            <a:ext cx="6723315" cy="671915"/>
          </a:xfrm>
          <a:prstGeom prst="rect">
            <a:avLst/>
          </a:prstGeom>
          <a:noFill/>
        </p:spPr>
        <p:txBody>
          <a:bodyPr wrap="none" rtlCol="0">
            <a:spAutoFit/>
          </a:bodyPr>
          <a:lstStyle/>
          <a:p>
            <a:pPr fontAlgn="base">
              <a:lnSpc>
                <a:spcPct val="107000"/>
              </a:lnSpc>
            </a:pPr>
            <a:r>
              <a:rPr lang="en-US" kern="0" dirty="0" err="1">
                <a:latin typeface="Calibri" panose="020F0502020204030204" pitchFamily="34" charset="0"/>
                <a:ea typeface="Times New Roman" panose="02020603050405020304" pitchFamily="18" charset="0"/>
                <a:cs typeface="Times New Roman" panose="02020603050405020304" pitchFamily="18" charset="0"/>
              </a:rPr>
              <a:t>Groopman</a:t>
            </a:r>
            <a:r>
              <a:rPr lang="en-US" kern="0" dirty="0">
                <a:latin typeface="Calibri" panose="020F0502020204030204" pitchFamily="34" charset="0"/>
                <a:ea typeface="Times New Roman" panose="02020603050405020304" pitchFamily="18" charset="0"/>
                <a:cs typeface="Times New Roman" panose="02020603050405020304" pitchFamily="18" charset="0"/>
              </a:rPr>
              <a:t>, </a:t>
            </a:r>
            <a:r>
              <a:rPr lang="en-US" kern="0" dirty="0">
                <a:latin typeface="Calibri" panose="020F050202020403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Jerome MD, FACP, and Pamela </a:t>
            </a:r>
            <a:r>
              <a:rPr lang="en-US" kern="0" dirty="0" err="1">
                <a:latin typeface="Calibri" panose="020F050202020403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Hartzband</a:t>
            </a:r>
            <a:r>
              <a:rPr lang="en-US" kern="0" dirty="0">
                <a:latin typeface="Calibri" panose="020F050202020403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MD, FACP</a:t>
            </a:r>
            <a:r>
              <a:rPr lang="en-US" kern="0" dirty="0">
                <a:latin typeface="Calibri" panose="020F0502020204030204" pitchFamily="34" charset="0"/>
                <a:ea typeface="Times New Roman" panose="02020603050405020304" pitchFamily="18" charset="0"/>
                <a:cs typeface="Times New Roman" panose="02020603050405020304" pitchFamily="18" charset="0"/>
              </a:rPr>
              <a:t>, </a:t>
            </a:r>
          </a:p>
          <a:p>
            <a:pPr fontAlgn="base">
              <a:lnSpc>
                <a:spcPct val="107000"/>
              </a:lnSpc>
            </a:pPr>
            <a:r>
              <a:rPr lang="en-US" kern="0" dirty="0">
                <a:latin typeface="Calibri" panose="020F0502020204030204" pitchFamily="34" charset="0"/>
                <a:ea typeface="Times New Roman" panose="02020603050405020304" pitchFamily="18" charset="0"/>
                <a:cs typeface="Times New Roman" panose="02020603050405020304" pitchFamily="18" charset="0"/>
              </a:rPr>
              <a:t>Thinking about our thinking as physicians, </a:t>
            </a:r>
            <a:r>
              <a:rPr lang="en-US" u="sng" kern="0" dirty="0">
                <a:latin typeface="Calibri" panose="020F0502020204030204" pitchFamily="34" charset="0"/>
                <a:ea typeface="Times New Roman" panose="02020603050405020304" pitchFamily="18" charset="0"/>
                <a:cs typeface="Times New Roman" panose="02020603050405020304" pitchFamily="18" charset="0"/>
              </a:rPr>
              <a:t>ACP Hospitalist</a:t>
            </a:r>
            <a:r>
              <a:rPr lang="en-US" kern="0" dirty="0">
                <a:latin typeface="Calibri" panose="020F0502020204030204" pitchFamily="34" charset="0"/>
                <a:ea typeface="Times New Roman" panose="02020603050405020304" pitchFamily="18" charset="0"/>
                <a:cs typeface="Times New Roman" panose="02020603050405020304" pitchFamily="18" charset="0"/>
              </a:rPr>
              <a:t>, Oct 2011</a:t>
            </a:r>
            <a:r>
              <a:rPr lang="en-US" b="1" kern="0" dirty="0">
                <a:solidFill>
                  <a:srgbClr val="2E74B5"/>
                </a:solidFill>
                <a:latin typeface="Calibri" panose="020F0502020204030204" pitchFamily="34" charset="0"/>
                <a:ea typeface="Times New Roman" panose="02020603050405020304" pitchFamily="18" charset="0"/>
                <a:cs typeface="Times New Roman" panose="02020603050405020304" pitchFamily="18" charset="0"/>
              </a:rPr>
              <a:t>.</a:t>
            </a:r>
            <a:endParaRPr lang="en-US"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7189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9B196-398E-4485-889F-AD45786D5B61}"/>
              </a:ext>
            </a:extLst>
          </p:cNvPr>
          <p:cNvSpPr>
            <a:spLocks noGrp="1"/>
          </p:cNvSpPr>
          <p:nvPr>
            <p:ph type="title"/>
          </p:nvPr>
        </p:nvSpPr>
        <p:spPr>
          <a:xfrm>
            <a:off x="1879158" y="618469"/>
            <a:ext cx="8229600" cy="889000"/>
          </a:xfrm>
        </p:spPr>
        <p:txBody>
          <a:bodyPr/>
          <a:lstStyle/>
          <a:p>
            <a:pPr algn="ctr"/>
            <a:r>
              <a:rPr lang="en-US" dirty="0"/>
              <a:t>Case Study</a:t>
            </a:r>
          </a:p>
        </p:txBody>
      </p:sp>
      <p:sp>
        <p:nvSpPr>
          <p:cNvPr id="3" name="Content Placeholder 2">
            <a:extLst>
              <a:ext uri="{FF2B5EF4-FFF2-40B4-BE49-F238E27FC236}">
                <a16:creationId xmlns:a16="http://schemas.microsoft.com/office/drawing/2014/main" id="{A4C14BB2-8AC3-4A70-8A7B-8F7FF8C31A57}"/>
              </a:ext>
            </a:extLst>
          </p:cNvPr>
          <p:cNvSpPr>
            <a:spLocks noGrp="1"/>
          </p:cNvSpPr>
          <p:nvPr>
            <p:ph idx="1"/>
          </p:nvPr>
        </p:nvSpPr>
        <p:spPr>
          <a:xfrm>
            <a:off x="1080924" y="1828800"/>
            <a:ext cx="10058400" cy="5257800"/>
          </a:xfrm>
        </p:spPr>
        <p:txBody>
          <a:bodyPr>
            <a:normAutofit/>
          </a:bodyPr>
          <a:lstStyle/>
          <a:p>
            <a:pPr>
              <a:buFontTx/>
              <a:buChar char="-"/>
            </a:pPr>
            <a:r>
              <a:rPr lang="en-US" sz="2800" dirty="0"/>
              <a:t>16-year-old, sexually active high school student</a:t>
            </a:r>
          </a:p>
          <a:p>
            <a:pPr>
              <a:buFontTx/>
              <a:buChar char="-"/>
            </a:pPr>
            <a:r>
              <a:rPr lang="en-US" sz="2800" dirty="0"/>
              <a:t>Previously in good health</a:t>
            </a:r>
          </a:p>
          <a:p>
            <a:pPr>
              <a:buFontTx/>
              <a:buChar char="-"/>
            </a:pPr>
            <a:r>
              <a:rPr lang="en-US" sz="2800" dirty="0"/>
              <a:t>This morning noticed a sudden sharp pain in her abdomen which is worse in the right lower quadrant and getting worse</a:t>
            </a:r>
          </a:p>
          <a:p>
            <a:pPr>
              <a:buFontTx/>
              <a:buChar char="-"/>
            </a:pPr>
            <a:r>
              <a:rPr lang="en-US" sz="2800" dirty="0"/>
              <a:t>No recent injury or any pain like this before</a:t>
            </a:r>
          </a:p>
          <a:p>
            <a:pPr>
              <a:buFontTx/>
              <a:buChar char="-"/>
            </a:pPr>
            <a:r>
              <a:rPr lang="en-US" sz="2800" dirty="0"/>
              <a:t>Mild nausea but no vomiting or diarrhea. </a:t>
            </a:r>
          </a:p>
          <a:p>
            <a:pPr marL="0" indent="0">
              <a:buNone/>
            </a:pPr>
            <a:endParaRPr lang="en-US" sz="2800" b="1" dirty="0"/>
          </a:p>
          <a:p>
            <a:pPr marL="0" indent="0" algn="ctr">
              <a:buNone/>
            </a:pPr>
            <a:r>
              <a:rPr lang="en-US" sz="3200" b="1" dirty="0"/>
              <a:t>What is the diagnosis?</a:t>
            </a:r>
          </a:p>
        </p:txBody>
      </p:sp>
      <p:sp>
        <p:nvSpPr>
          <p:cNvPr id="5" name="TextBox 4">
            <a:extLst>
              <a:ext uri="{FF2B5EF4-FFF2-40B4-BE49-F238E27FC236}">
                <a16:creationId xmlns:a16="http://schemas.microsoft.com/office/drawing/2014/main" id="{395FF51D-BEE6-426D-8E98-66D2FB3FF64B}"/>
              </a:ext>
            </a:extLst>
          </p:cNvPr>
          <p:cNvSpPr txBox="1"/>
          <p:nvPr/>
        </p:nvSpPr>
        <p:spPr>
          <a:xfrm>
            <a:off x="1879158" y="6118938"/>
            <a:ext cx="8461932" cy="646331"/>
          </a:xfrm>
          <a:prstGeom prst="rect">
            <a:avLst/>
          </a:prstGeom>
          <a:noFill/>
        </p:spPr>
        <p:txBody>
          <a:bodyPr wrap="none" rtlCol="0">
            <a:spAutoFit/>
          </a:bodyPr>
          <a:lstStyle/>
          <a:p>
            <a:r>
              <a:rPr lang="en-US" dirty="0"/>
              <a:t>Papp et a; “Milestones of Critical Thinking: A Developmental Model for Medicine </a:t>
            </a:r>
          </a:p>
          <a:p>
            <a:r>
              <a:rPr lang="en-US" dirty="0"/>
              <a:t>and Nursing.” </a:t>
            </a:r>
            <a:r>
              <a:rPr lang="en-US" i="1" dirty="0"/>
              <a:t>Academic Medicine</a:t>
            </a:r>
            <a:r>
              <a:rPr lang="en-US" dirty="0"/>
              <a:t> 89, no. 5 (May 2014): 1–6.</a:t>
            </a:r>
          </a:p>
        </p:txBody>
      </p:sp>
    </p:spTree>
    <p:extLst>
      <p:ext uri="{BB962C8B-B14F-4D97-AF65-F5344CB8AC3E}">
        <p14:creationId xmlns:p14="http://schemas.microsoft.com/office/powerpoint/2010/main" val="1089533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1A525-EEAE-4D53-8B14-F51BE2A3B9EB}"/>
              </a:ext>
            </a:extLst>
          </p:cNvPr>
          <p:cNvSpPr>
            <a:spLocks noGrp="1"/>
          </p:cNvSpPr>
          <p:nvPr>
            <p:ph type="title"/>
          </p:nvPr>
        </p:nvSpPr>
        <p:spPr>
          <a:xfrm>
            <a:off x="1981200" y="762000"/>
            <a:ext cx="8229600" cy="1143000"/>
          </a:xfrm>
        </p:spPr>
        <p:txBody>
          <a:bodyPr>
            <a:normAutofit/>
          </a:bodyPr>
          <a:lstStyle/>
          <a:p>
            <a:pPr algn="ctr"/>
            <a:r>
              <a:rPr lang="en-US" dirty="0"/>
              <a:t>Novice Thinkers</a:t>
            </a:r>
          </a:p>
        </p:txBody>
      </p:sp>
      <p:sp>
        <p:nvSpPr>
          <p:cNvPr id="3" name="Content Placeholder 2">
            <a:extLst>
              <a:ext uri="{FF2B5EF4-FFF2-40B4-BE49-F238E27FC236}">
                <a16:creationId xmlns:a16="http://schemas.microsoft.com/office/drawing/2014/main" id="{A5F7BF18-EF8D-4B95-8806-1732526F146C}"/>
              </a:ext>
            </a:extLst>
          </p:cNvPr>
          <p:cNvSpPr>
            <a:spLocks noGrp="1"/>
          </p:cNvSpPr>
          <p:nvPr>
            <p:ph idx="1"/>
          </p:nvPr>
        </p:nvSpPr>
        <p:spPr>
          <a:xfrm>
            <a:off x="1981200" y="2590800"/>
            <a:ext cx="8229600" cy="3810000"/>
          </a:xfrm>
        </p:spPr>
        <p:txBody>
          <a:bodyPr>
            <a:normAutofit/>
          </a:bodyPr>
          <a:lstStyle/>
          <a:p>
            <a:pPr marL="0" indent="0" algn="ctr">
              <a:buNone/>
            </a:pPr>
            <a:r>
              <a:rPr lang="en-US" sz="3600" dirty="0">
                <a:latin typeface="Arial" panose="020B0604020202020204" pitchFamily="34" charset="0"/>
                <a:cs typeface="Arial" panose="020B0604020202020204" pitchFamily="34" charset="0"/>
              </a:rPr>
              <a:t>This sounds like </a:t>
            </a:r>
            <a:r>
              <a:rPr lang="en-US" sz="3600" u="sng" dirty="0">
                <a:latin typeface="Arial" panose="020B0604020202020204" pitchFamily="34" charset="0"/>
                <a:cs typeface="Arial" panose="020B0604020202020204" pitchFamily="34" charset="0"/>
              </a:rPr>
              <a:t>appendicitis</a:t>
            </a:r>
            <a:r>
              <a:rPr lang="en-US" sz="3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1601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2082F-C251-426A-84BA-BD129E0F3335}"/>
              </a:ext>
            </a:extLst>
          </p:cNvPr>
          <p:cNvSpPr>
            <a:spLocks noGrp="1"/>
          </p:cNvSpPr>
          <p:nvPr>
            <p:ph type="title"/>
          </p:nvPr>
        </p:nvSpPr>
        <p:spPr>
          <a:xfrm>
            <a:off x="1981200" y="381000"/>
            <a:ext cx="8229600" cy="1143000"/>
          </a:xfrm>
        </p:spPr>
        <p:txBody>
          <a:bodyPr/>
          <a:lstStyle/>
          <a:p>
            <a:pPr algn="ctr"/>
            <a:r>
              <a:rPr lang="en-US" dirty="0"/>
              <a:t>Overview</a:t>
            </a:r>
          </a:p>
        </p:txBody>
      </p:sp>
      <p:sp>
        <p:nvSpPr>
          <p:cNvPr id="3" name="Content Placeholder 2">
            <a:extLst>
              <a:ext uri="{FF2B5EF4-FFF2-40B4-BE49-F238E27FC236}">
                <a16:creationId xmlns:a16="http://schemas.microsoft.com/office/drawing/2014/main" id="{4B859A4E-2C80-4ED0-AAAF-9DEC614E4D97}"/>
              </a:ext>
            </a:extLst>
          </p:cNvPr>
          <p:cNvSpPr>
            <a:spLocks noGrp="1"/>
          </p:cNvSpPr>
          <p:nvPr>
            <p:ph idx="1"/>
          </p:nvPr>
        </p:nvSpPr>
        <p:spPr>
          <a:xfrm>
            <a:off x="1524000" y="1905000"/>
            <a:ext cx="8686800" cy="4389120"/>
          </a:xfrm>
        </p:spPr>
        <p:txBody>
          <a:bodyPr>
            <a:normAutofit lnSpcReduction="10000"/>
          </a:bodyPr>
          <a:lstStyle/>
          <a:p>
            <a:r>
              <a:rPr lang="en-US" sz="2800" dirty="0"/>
              <a:t>The need for critical thinking</a:t>
            </a:r>
          </a:p>
          <a:p>
            <a:r>
              <a:rPr lang="en-US" sz="2800" dirty="0"/>
              <a:t>What critical thinking is and is not</a:t>
            </a:r>
          </a:p>
          <a:p>
            <a:r>
              <a:rPr lang="en-US" sz="2800" dirty="0"/>
              <a:t>Critical thinking is similar to the scientific method</a:t>
            </a:r>
          </a:p>
          <a:p>
            <a:r>
              <a:rPr lang="en-US" sz="2800" dirty="0"/>
              <a:t>Critical thinking is biblical!</a:t>
            </a:r>
          </a:p>
          <a:p>
            <a:r>
              <a:rPr lang="en-US" sz="2800" dirty="0"/>
              <a:t>Knowledge vs. understanding/application</a:t>
            </a:r>
          </a:p>
          <a:p>
            <a:r>
              <a:rPr lang="en-US" sz="2800" dirty="0"/>
              <a:t>Case study:</a:t>
            </a:r>
          </a:p>
          <a:p>
            <a:pPr lvl="1"/>
            <a:r>
              <a:rPr lang="en-US" dirty="0"/>
              <a:t>Novice</a:t>
            </a:r>
          </a:p>
          <a:p>
            <a:pPr lvl="1"/>
            <a:r>
              <a:rPr lang="en-US" dirty="0"/>
              <a:t>Mid-level critical thinker</a:t>
            </a:r>
          </a:p>
          <a:p>
            <a:pPr lvl="1"/>
            <a:r>
              <a:rPr lang="en-US" dirty="0"/>
              <a:t>Highly experienced critical thinker. </a:t>
            </a:r>
          </a:p>
        </p:txBody>
      </p:sp>
    </p:spTree>
    <p:extLst>
      <p:ext uri="{BB962C8B-B14F-4D97-AF65-F5344CB8AC3E}">
        <p14:creationId xmlns:p14="http://schemas.microsoft.com/office/powerpoint/2010/main" val="892707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E3F0D-4C14-43BE-8D25-F77E929B4C47}"/>
              </a:ext>
            </a:extLst>
          </p:cNvPr>
          <p:cNvSpPr>
            <a:spLocks noGrp="1"/>
          </p:cNvSpPr>
          <p:nvPr>
            <p:ph type="title"/>
          </p:nvPr>
        </p:nvSpPr>
        <p:spPr>
          <a:xfrm>
            <a:off x="1981200" y="609600"/>
            <a:ext cx="8229600" cy="1143000"/>
          </a:xfrm>
        </p:spPr>
        <p:txBody>
          <a:bodyPr/>
          <a:lstStyle/>
          <a:p>
            <a:pPr algn="ctr"/>
            <a:r>
              <a:rPr lang="en-US" dirty="0"/>
              <a:t>Critical Thinker</a:t>
            </a:r>
          </a:p>
        </p:txBody>
      </p:sp>
      <p:sp>
        <p:nvSpPr>
          <p:cNvPr id="3" name="Content Placeholder 2">
            <a:extLst>
              <a:ext uri="{FF2B5EF4-FFF2-40B4-BE49-F238E27FC236}">
                <a16:creationId xmlns:a16="http://schemas.microsoft.com/office/drawing/2014/main" id="{7E6E70E3-643C-41E1-BF89-066951511D95}"/>
              </a:ext>
            </a:extLst>
          </p:cNvPr>
          <p:cNvSpPr>
            <a:spLocks noGrp="1"/>
          </p:cNvSpPr>
          <p:nvPr>
            <p:ph idx="1"/>
          </p:nvPr>
        </p:nvSpPr>
        <p:spPr>
          <a:xfrm>
            <a:off x="1143000" y="2286000"/>
            <a:ext cx="10058400" cy="4876800"/>
          </a:xfrm>
        </p:spPr>
        <p:txBody>
          <a:bodyPr>
            <a:normAutofit/>
          </a:bodyPr>
          <a:lstStyle/>
          <a:p>
            <a:pPr marL="0" indent="0">
              <a:buNone/>
            </a:pPr>
            <a:r>
              <a:rPr lang="en-US" sz="3200" b="1" dirty="0"/>
              <a:t>This could be appendicitis</a:t>
            </a:r>
            <a:r>
              <a:rPr lang="en-US" sz="3200" dirty="0"/>
              <a:t>, but I need to consider other possibilities and organs in the lower quadrants. Prioritize action by ruling out most critical possibilities such as appendicitis, ectopic pregnancy, pelvic inflammatory disease, and ovarian torsion. Consider rare conditions if still no diagnosis found.</a:t>
            </a:r>
          </a:p>
        </p:txBody>
      </p:sp>
    </p:spTree>
    <p:extLst>
      <p:ext uri="{BB962C8B-B14F-4D97-AF65-F5344CB8AC3E}">
        <p14:creationId xmlns:p14="http://schemas.microsoft.com/office/powerpoint/2010/main" val="2919130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calized Acute Abdominal Pain(&lt;72 hours) - Differential ...">
            <a:extLst>
              <a:ext uri="{FF2B5EF4-FFF2-40B4-BE49-F238E27FC236}">
                <a16:creationId xmlns:a16="http://schemas.microsoft.com/office/drawing/2014/main" id="{1822EE85-7F35-42E6-A42A-8D76D8C34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299" y="-1219200"/>
            <a:ext cx="10439400" cy="7239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9336538-1FDE-45AF-A5CF-FB5AB1CCE6D4}"/>
              </a:ext>
            </a:extLst>
          </p:cNvPr>
          <p:cNvSpPr txBox="1"/>
          <p:nvPr/>
        </p:nvSpPr>
        <p:spPr>
          <a:xfrm>
            <a:off x="4053325" y="6019800"/>
            <a:ext cx="4085349" cy="738664"/>
          </a:xfrm>
          <a:prstGeom prst="rect">
            <a:avLst/>
          </a:prstGeom>
          <a:noFill/>
        </p:spPr>
        <p:txBody>
          <a:bodyPr wrap="none" rtlCol="0">
            <a:spAutoFit/>
          </a:bodyPr>
          <a:lstStyle/>
          <a:p>
            <a:pPr algn="ctr"/>
            <a:r>
              <a:rPr lang="en-US" sz="1400" dirty="0">
                <a:solidFill>
                  <a:srgbClr val="F49100"/>
                </a:solidFill>
                <a:hlinkClick r:id="rId3">
                  <a:extLst>
                    <a:ext uri="{A12FA001-AC4F-418D-AE19-62706E023703}">
                      <ahyp:hlinkClr xmlns:ahyp="http://schemas.microsoft.com/office/drawing/2018/hyperlinkcolor" val="tx"/>
                    </a:ext>
                  </a:extLst>
                </a:hlinkClick>
              </a:rPr>
              <a:t>Internet https://www.grepmed.com/images/8095/</a:t>
            </a:r>
          </a:p>
          <a:p>
            <a:pPr algn="ctr"/>
            <a:r>
              <a:rPr lang="en-US" sz="1400" dirty="0">
                <a:solidFill>
                  <a:srgbClr val="F49100"/>
                </a:solidFill>
                <a:hlinkClick r:id="rId3">
                  <a:extLst>
                    <a:ext uri="{A12FA001-AC4F-418D-AE19-62706E023703}">
                      <ahyp:hlinkClr xmlns:ahyp="http://schemas.microsoft.com/office/drawing/2018/hyperlinkcolor" val="tx"/>
                    </a:ext>
                  </a:extLst>
                </a:hlinkClick>
              </a:rPr>
              <a:t>pain-algorithm-diagnosis-localized-abdominal;</a:t>
            </a:r>
          </a:p>
          <a:p>
            <a:pPr algn="ctr"/>
            <a:r>
              <a:rPr lang="en-US" sz="1400" dirty="0">
                <a:hlinkClick r:id="rId3">
                  <a:extLst>
                    <a:ext uri="{A12FA001-AC4F-418D-AE19-62706E023703}">
                      <ahyp:hlinkClr xmlns:ahyp="http://schemas.microsoft.com/office/drawing/2018/hyperlinkcolor" val="tx"/>
                    </a:ext>
                  </a:extLst>
                </a:hlinkClick>
              </a:rPr>
              <a:t>accessed</a:t>
            </a:r>
            <a:r>
              <a:rPr lang="en-US" sz="1400" dirty="0"/>
              <a:t> 1/29/2021</a:t>
            </a:r>
          </a:p>
        </p:txBody>
      </p:sp>
    </p:spTree>
    <p:extLst>
      <p:ext uri="{BB962C8B-B14F-4D97-AF65-F5344CB8AC3E}">
        <p14:creationId xmlns:p14="http://schemas.microsoft.com/office/powerpoint/2010/main" val="878418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FFE9-A873-4FDF-B938-7C23A311F4CA}"/>
              </a:ext>
            </a:extLst>
          </p:cNvPr>
          <p:cNvSpPr>
            <a:spLocks noGrp="1"/>
          </p:cNvSpPr>
          <p:nvPr>
            <p:ph type="title"/>
          </p:nvPr>
        </p:nvSpPr>
        <p:spPr>
          <a:xfrm>
            <a:off x="1981200" y="228600"/>
            <a:ext cx="8229600" cy="1143000"/>
          </a:xfrm>
        </p:spPr>
        <p:txBody>
          <a:bodyPr/>
          <a:lstStyle/>
          <a:p>
            <a:pPr algn="ctr"/>
            <a:r>
              <a:rPr lang="en-US" dirty="0"/>
              <a:t>Algorithms – Pro and Con</a:t>
            </a:r>
          </a:p>
        </p:txBody>
      </p:sp>
      <p:sp>
        <p:nvSpPr>
          <p:cNvPr id="3" name="Content Placeholder 2">
            <a:extLst>
              <a:ext uri="{FF2B5EF4-FFF2-40B4-BE49-F238E27FC236}">
                <a16:creationId xmlns:a16="http://schemas.microsoft.com/office/drawing/2014/main" id="{AB33E82D-243F-4283-AD1F-B0EA0CA705AD}"/>
              </a:ext>
            </a:extLst>
          </p:cNvPr>
          <p:cNvSpPr>
            <a:spLocks noGrp="1"/>
          </p:cNvSpPr>
          <p:nvPr>
            <p:ph idx="1"/>
          </p:nvPr>
        </p:nvSpPr>
        <p:spPr>
          <a:xfrm>
            <a:off x="838200" y="1600200"/>
            <a:ext cx="10439400" cy="4957466"/>
          </a:xfrm>
        </p:spPr>
        <p:txBody>
          <a:bodyPr>
            <a:normAutofit lnSpcReduction="10000"/>
          </a:bodyPr>
          <a:lstStyle/>
          <a:p>
            <a:r>
              <a:rPr lang="en-US" sz="3200" dirty="0"/>
              <a:t>Pros</a:t>
            </a:r>
          </a:p>
          <a:p>
            <a:pPr lvl="1"/>
            <a:r>
              <a:rPr lang="en-US" sz="2800" dirty="0"/>
              <a:t>Simple and helpful for typical presentations of illness</a:t>
            </a:r>
          </a:p>
          <a:p>
            <a:pPr lvl="1"/>
            <a:r>
              <a:rPr lang="en-US" sz="2800" dirty="0"/>
              <a:t>Help novice practitioners get from symptoms to diagnosis or experienced practitioners to identify rare or unfamiliar diseases</a:t>
            </a:r>
          </a:p>
          <a:p>
            <a:pPr lvl="1"/>
            <a:r>
              <a:rPr lang="en-US" sz="2800" dirty="0"/>
              <a:t>Often lead to correct diagnosis and therapy</a:t>
            </a:r>
          </a:p>
          <a:p>
            <a:r>
              <a:rPr lang="en-US" sz="3200" dirty="0"/>
              <a:t>Cons</a:t>
            </a:r>
          </a:p>
          <a:p>
            <a:pPr lvl="1"/>
            <a:r>
              <a:rPr lang="en-US" sz="2800" dirty="0"/>
              <a:t>Not helpful when symptoms don’t fit the algorithm</a:t>
            </a:r>
          </a:p>
          <a:p>
            <a:pPr lvl="1"/>
            <a:r>
              <a:rPr lang="en-US" sz="2800" dirty="0"/>
              <a:t>Discourage and can constrain independent and creative thinking</a:t>
            </a:r>
          </a:p>
          <a:p>
            <a:pPr lvl="1"/>
            <a:endParaRPr lang="en-US" dirty="0"/>
          </a:p>
        </p:txBody>
      </p:sp>
      <p:sp>
        <p:nvSpPr>
          <p:cNvPr id="4" name="TextBox 3">
            <a:extLst>
              <a:ext uri="{FF2B5EF4-FFF2-40B4-BE49-F238E27FC236}">
                <a16:creationId xmlns:a16="http://schemas.microsoft.com/office/drawing/2014/main" id="{4860A27E-0750-4D77-8E15-455F07206324}"/>
              </a:ext>
            </a:extLst>
          </p:cNvPr>
          <p:cNvSpPr txBox="1"/>
          <p:nvPr/>
        </p:nvSpPr>
        <p:spPr>
          <a:xfrm>
            <a:off x="1981201" y="6096001"/>
            <a:ext cx="8137597" cy="461665"/>
          </a:xfrm>
          <a:prstGeom prst="rect">
            <a:avLst/>
          </a:prstGeom>
          <a:noFill/>
        </p:spPr>
        <p:txBody>
          <a:bodyPr wrap="square" rtlCol="0">
            <a:spAutoFit/>
          </a:bodyPr>
          <a:lstStyle/>
          <a:p>
            <a:pPr algn="ctr"/>
            <a:r>
              <a:rPr lang="en-US" sz="2400" dirty="0" err="1"/>
              <a:t>Groopman</a:t>
            </a:r>
            <a:r>
              <a:rPr lang="en-US" sz="2400" dirty="0"/>
              <a:t>, Jerome. </a:t>
            </a:r>
            <a:r>
              <a:rPr lang="en-US" sz="2400" u="sng" dirty="0"/>
              <a:t>How Doctors Think</a:t>
            </a:r>
            <a:r>
              <a:rPr lang="en-US" sz="2400" dirty="0"/>
              <a:t>, p. 5</a:t>
            </a:r>
          </a:p>
        </p:txBody>
      </p:sp>
    </p:spTree>
    <p:extLst>
      <p:ext uri="{BB962C8B-B14F-4D97-AF65-F5344CB8AC3E}">
        <p14:creationId xmlns:p14="http://schemas.microsoft.com/office/powerpoint/2010/main" val="1710906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EFAFE-FFCB-4A7A-B8AB-5A6E51265D18}"/>
              </a:ext>
            </a:extLst>
          </p:cNvPr>
          <p:cNvSpPr>
            <a:spLocks noGrp="1"/>
          </p:cNvSpPr>
          <p:nvPr>
            <p:ph type="title"/>
          </p:nvPr>
        </p:nvSpPr>
        <p:spPr/>
        <p:txBody>
          <a:bodyPr/>
          <a:lstStyle/>
          <a:p>
            <a:pPr algn="ctr"/>
            <a:r>
              <a:rPr lang="en-US" dirty="0"/>
              <a:t>Evidence-Based Medicine</a:t>
            </a:r>
          </a:p>
        </p:txBody>
      </p:sp>
      <p:sp>
        <p:nvSpPr>
          <p:cNvPr id="3" name="Content Placeholder 2">
            <a:extLst>
              <a:ext uri="{FF2B5EF4-FFF2-40B4-BE49-F238E27FC236}">
                <a16:creationId xmlns:a16="http://schemas.microsoft.com/office/drawing/2014/main" id="{4C5F0F35-4758-49D6-819F-C827E0519915}"/>
              </a:ext>
            </a:extLst>
          </p:cNvPr>
          <p:cNvSpPr>
            <a:spLocks noGrp="1"/>
          </p:cNvSpPr>
          <p:nvPr>
            <p:ph idx="1"/>
          </p:nvPr>
        </p:nvSpPr>
        <p:spPr>
          <a:xfrm>
            <a:off x="1295400" y="2358224"/>
            <a:ext cx="9753600" cy="3733800"/>
          </a:xfrm>
        </p:spPr>
        <p:txBody>
          <a:bodyPr>
            <a:normAutofit/>
          </a:bodyPr>
          <a:lstStyle/>
          <a:p>
            <a:r>
              <a:rPr lang="en-US" sz="3600" dirty="0"/>
              <a:t>“Statistics cannot substitute for the human being before you; statistics embody averages, not individuals.”</a:t>
            </a:r>
          </a:p>
          <a:p>
            <a:r>
              <a:rPr lang="en-US" sz="3600" dirty="0"/>
              <a:t>What do you do when you can’t find evidence or an algorithm which fits the situation?</a:t>
            </a:r>
          </a:p>
        </p:txBody>
      </p:sp>
      <p:sp>
        <p:nvSpPr>
          <p:cNvPr id="4" name="TextBox 3">
            <a:extLst>
              <a:ext uri="{FF2B5EF4-FFF2-40B4-BE49-F238E27FC236}">
                <a16:creationId xmlns:a16="http://schemas.microsoft.com/office/drawing/2014/main" id="{EB993170-4DDF-422C-97EE-B22A964D0354}"/>
              </a:ext>
            </a:extLst>
          </p:cNvPr>
          <p:cNvSpPr txBox="1"/>
          <p:nvPr/>
        </p:nvSpPr>
        <p:spPr>
          <a:xfrm>
            <a:off x="2818249" y="6096001"/>
            <a:ext cx="6106480" cy="461665"/>
          </a:xfrm>
          <a:prstGeom prst="rect">
            <a:avLst/>
          </a:prstGeom>
          <a:noFill/>
        </p:spPr>
        <p:txBody>
          <a:bodyPr wrap="none" rtlCol="0">
            <a:spAutoFit/>
          </a:bodyPr>
          <a:lstStyle/>
          <a:p>
            <a:pPr algn="ctr"/>
            <a:r>
              <a:rPr lang="en-US" sz="2400" dirty="0" err="1"/>
              <a:t>Groopman</a:t>
            </a:r>
            <a:r>
              <a:rPr lang="en-US" sz="2400" dirty="0"/>
              <a:t>, Jerome. </a:t>
            </a:r>
            <a:r>
              <a:rPr lang="en-US" sz="2400" u="sng" dirty="0"/>
              <a:t>How Doctors Think</a:t>
            </a:r>
            <a:r>
              <a:rPr lang="en-US" sz="2400" dirty="0"/>
              <a:t>, p.6.</a:t>
            </a:r>
          </a:p>
        </p:txBody>
      </p:sp>
    </p:spTree>
    <p:extLst>
      <p:ext uri="{BB962C8B-B14F-4D97-AF65-F5344CB8AC3E}">
        <p14:creationId xmlns:p14="http://schemas.microsoft.com/office/powerpoint/2010/main" val="447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1E40A-2034-41DC-AFEE-AD1485DC7ECD}"/>
              </a:ext>
            </a:extLst>
          </p:cNvPr>
          <p:cNvSpPr>
            <a:spLocks noGrp="1"/>
          </p:cNvSpPr>
          <p:nvPr>
            <p:ph type="title"/>
          </p:nvPr>
        </p:nvSpPr>
        <p:spPr>
          <a:xfrm>
            <a:off x="1955799" y="762000"/>
            <a:ext cx="8233229" cy="1371600"/>
          </a:xfrm>
        </p:spPr>
        <p:txBody>
          <a:bodyPr>
            <a:normAutofit fontScale="90000"/>
          </a:bodyPr>
          <a:lstStyle/>
          <a:p>
            <a:r>
              <a:rPr lang="en-US" dirty="0"/>
              <a:t>How can critical thinking can help  students in the health professions?</a:t>
            </a:r>
          </a:p>
        </p:txBody>
      </p:sp>
      <p:sp>
        <p:nvSpPr>
          <p:cNvPr id="3" name="Content Placeholder 2">
            <a:extLst>
              <a:ext uri="{FF2B5EF4-FFF2-40B4-BE49-F238E27FC236}">
                <a16:creationId xmlns:a16="http://schemas.microsoft.com/office/drawing/2014/main" id="{D72D0809-61A0-4D4B-984A-FE415C956A07}"/>
              </a:ext>
            </a:extLst>
          </p:cNvPr>
          <p:cNvSpPr>
            <a:spLocks noGrp="1"/>
          </p:cNvSpPr>
          <p:nvPr>
            <p:ph sz="half" idx="1"/>
          </p:nvPr>
        </p:nvSpPr>
        <p:spPr>
          <a:xfrm>
            <a:off x="762000" y="2133600"/>
            <a:ext cx="5156200" cy="4434840"/>
          </a:xfrm>
        </p:spPr>
        <p:txBody>
          <a:bodyPr>
            <a:normAutofit/>
          </a:bodyPr>
          <a:lstStyle/>
          <a:p>
            <a:r>
              <a:rPr lang="en-US" dirty="0"/>
              <a:t>Understand the subjects better</a:t>
            </a:r>
          </a:p>
          <a:p>
            <a:r>
              <a:rPr lang="en-US" dirty="0"/>
              <a:t>Identify better/alternate options for diagnosis and treatment</a:t>
            </a:r>
          </a:p>
          <a:p>
            <a:r>
              <a:rPr lang="en-US" dirty="0"/>
              <a:t>Better clinical decision making </a:t>
            </a:r>
          </a:p>
          <a:p>
            <a:r>
              <a:rPr lang="en-US" dirty="0"/>
              <a:t>Avoid or decrease medical/clinical errors </a:t>
            </a:r>
          </a:p>
          <a:p>
            <a:r>
              <a:rPr lang="en-US" dirty="0"/>
              <a:t>Develops confidence</a:t>
            </a:r>
          </a:p>
          <a:p>
            <a:r>
              <a:rPr lang="en-US" dirty="0"/>
              <a:t>Get higher grades</a:t>
            </a:r>
          </a:p>
        </p:txBody>
      </p:sp>
      <p:sp>
        <p:nvSpPr>
          <p:cNvPr id="4" name="Content Placeholder 3">
            <a:extLst>
              <a:ext uri="{FF2B5EF4-FFF2-40B4-BE49-F238E27FC236}">
                <a16:creationId xmlns:a16="http://schemas.microsoft.com/office/drawing/2014/main" id="{26623D1F-E4A8-4831-AA47-1503BEBEA8B0}"/>
              </a:ext>
            </a:extLst>
          </p:cNvPr>
          <p:cNvSpPr>
            <a:spLocks noGrp="1"/>
          </p:cNvSpPr>
          <p:nvPr>
            <p:ph sz="half" idx="2"/>
          </p:nvPr>
        </p:nvSpPr>
        <p:spPr>
          <a:xfrm>
            <a:off x="6400800" y="2133600"/>
            <a:ext cx="5537198" cy="4434840"/>
          </a:xfrm>
        </p:spPr>
        <p:txBody>
          <a:bodyPr>
            <a:normAutofit/>
          </a:bodyPr>
          <a:lstStyle/>
          <a:p>
            <a:r>
              <a:rPr lang="en-US" dirty="0"/>
              <a:t>Succeed in one’s career. </a:t>
            </a:r>
          </a:p>
          <a:p>
            <a:r>
              <a:rPr lang="en-US" dirty="0"/>
              <a:t>Better able to work in resource limited settings </a:t>
            </a:r>
          </a:p>
          <a:p>
            <a:r>
              <a:rPr lang="en-US" dirty="0"/>
              <a:t>Preparation for life-long learning</a:t>
            </a:r>
          </a:p>
          <a:p>
            <a:r>
              <a:rPr lang="en-US" dirty="0"/>
              <a:t>May bring innovation through creativity </a:t>
            </a:r>
          </a:p>
          <a:p>
            <a:r>
              <a:rPr lang="en-US" dirty="0"/>
              <a:t>May bring faster promotion and advancement </a:t>
            </a:r>
          </a:p>
        </p:txBody>
      </p:sp>
      <p:sp>
        <p:nvSpPr>
          <p:cNvPr id="8" name="TextBox 7">
            <a:extLst>
              <a:ext uri="{FF2B5EF4-FFF2-40B4-BE49-F238E27FC236}">
                <a16:creationId xmlns:a16="http://schemas.microsoft.com/office/drawing/2014/main" id="{EB5706D4-8421-4AF2-93B6-A9279BF18A5B}"/>
              </a:ext>
            </a:extLst>
          </p:cNvPr>
          <p:cNvSpPr txBox="1"/>
          <p:nvPr/>
        </p:nvSpPr>
        <p:spPr>
          <a:xfrm>
            <a:off x="1751873" y="5971881"/>
            <a:ext cx="8641083" cy="923330"/>
          </a:xfrm>
          <a:prstGeom prst="rect">
            <a:avLst/>
          </a:prstGeom>
          <a:noFill/>
        </p:spPr>
        <p:txBody>
          <a:bodyPr wrap="none" rtlCol="0">
            <a:spAutoFit/>
          </a:bodyPr>
          <a:lstStyle/>
          <a:p>
            <a:r>
              <a:rPr lang="en-US" dirty="0" err="1"/>
              <a:t>Zayapragassarazan</a:t>
            </a:r>
            <a:r>
              <a:rPr lang="en-US" dirty="0"/>
              <a:t>, </a:t>
            </a:r>
            <a:r>
              <a:rPr lang="en-US" dirty="0" err="1"/>
              <a:t>Zayabalaradjane</a:t>
            </a:r>
            <a:r>
              <a:rPr lang="en-US" dirty="0"/>
              <a:t>, Vikas Menon, </a:t>
            </a:r>
            <a:r>
              <a:rPr lang="en-US" dirty="0" err="1"/>
              <a:t>SitanshuSekar</a:t>
            </a:r>
            <a:r>
              <a:rPr lang="en-US" dirty="0"/>
              <a:t> Kar, and Gitanjali </a:t>
            </a:r>
          </a:p>
          <a:p>
            <a:r>
              <a:rPr lang="en-US" dirty="0" err="1"/>
              <a:t>Batmanabane</a:t>
            </a:r>
            <a:r>
              <a:rPr lang="en-US" dirty="0"/>
              <a:t>. “Understanding Critical Thinking to Create Better Doctors, </a:t>
            </a:r>
            <a:r>
              <a:rPr lang="en-US" i="1" dirty="0"/>
              <a:t>JOURNAL </a:t>
            </a:r>
          </a:p>
          <a:p>
            <a:r>
              <a:rPr lang="en-US" i="1" dirty="0"/>
              <a:t>OF ADVANCES IN MEDICAL EDUCATION AND RESEARCH</a:t>
            </a:r>
            <a:r>
              <a:rPr lang="en-US" dirty="0"/>
              <a:t> 1, no. 3 (2016): 9–13.</a:t>
            </a:r>
          </a:p>
        </p:txBody>
      </p:sp>
    </p:spTree>
    <p:extLst>
      <p:ext uri="{BB962C8B-B14F-4D97-AF65-F5344CB8AC3E}">
        <p14:creationId xmlns:p14="http://schemas.microsoft.com/office/powerpoint/2010/main" val="27595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26210-F9AF-464C-B5B0-803DAC6D2562}"/>
              </a:ext>
            </a:extLst>
          </p:cNvPr>
          <p:cNvSpPr>
            <a:spLocks noGrp="1"/>
          </p:cNvSpPr>
          <p:nvPr>
            <p:ph type="title"/>
          </p:nvPr>
        </p:nvSpPr>
        <p:spPr>
          <a:xfrm>
            <a:off x="1906296" y="762000"/>
            <a:ext cx="8229600" cy="1143000"/>
          </a:xfrm>
        </p:spPr>
        <p:txBody>
          <a:bodyPr/>
          <a:lstStyle/>
          <a:p>
            <a:r>
              <a:rPr lang="en-US" dirty="0"/>
              <a:t>Critical Thinking Can Save Lives!</a:t>
            </a:r>
          </a:p>
        </p:txBody>
      </p:sp>
      <p:sp>
        <p:nvSpPr>
          <p:cNvPr id="3" name="Content Placeholder 2">
            <a:extLst>
              <a:ext uri="{FF2B5EF4-FFF2-40B4-BE49-F238E27FC236}">
                <a16:creationId xmlns:a16="http://schemas.microsoft.com/office/drawing/2014/main" id="{00873163-0167-4160-AA83-1F7CB2C8DD03}"/>
              </a:ext>
            </a:extLst>
          </p:cNvPr>
          <p:cNvSpPr>
            <a:spLocks noGrp="1"/>
          </p:cNvSpPr>
          <p:nvPr>
            <p:ph idx="1"/>
          </p:nvPr>
        </p:nvSpPr>
        <p:spPr>
          <a:xfrm>
            <a:off x="912232" y="2362200"/>
            <a:ext cx="10287000" cy="4389120"/>
          </a:xfrm>
        </p:spPr>
        <p:txBody>
          <a:bodyPr>
            <a:normAutofit/>
          </a:bodyPr>
          <a:lstStyle/>
          <a:p>
            <a:pPr marL="0" indent="0">
              <a:buNone/>
            </a:pPr>
            <a:r>
              <a:rPr lang="en-US" sz="3200" dirty="0"/>
              <a:t>Doctors are expected to take effective decisions in well defined and ill defined medical emergencies. However, when they face undefined medical emergencies they are unable to take effective clinical decisions and that leads to untoward incidents. </a:t>
            </a:r>
            <a:r>
              <a:rPr lang="en-US" sz="3200" dirty="0">
                <a:highlight>
                  <a:srgbClr val="FFFF00"/>
                </a:highlight>
              </a:rPr>
              <a:t>One among the many reasons for this is a lack of critical thinking skills among doctors</a:t>
            </a:r>
            <a:r>
              <a:rPr lang="en-US" sz="3200" dirty="0"/>
              <a:t>.</a:t>
            </a:r>
          </a:p>
        </p:txBody>
      </p:sp>
      <p:sp>
        <p:nvSpPr>
          <p:cNvPr id="4" name="TextBox 3">
            <a:extLst>
              <a:ext uri="{FF2B5EF4-FFF2-40B4-BE49-F238E27FC236}">
                <a16:creationId xmlns:a16="http://schemas.microsoft.com/office/drawing/2014/main" id="{B066F72D-1EEC-49F7-BA43-38B073A035D7}"/>
              </a:ext>
            </a:extLst>
          </p:cNvPr>
          <p:cNvSpPr txBox="1"/>
          <p:nvPr/>
        </p:nvSpPr>
        <p:spPr>
          <a:xfrm>
            <a:off x="1906296" y="5900420"/>
            <a:ext cx="8533105" cy="923330"/>
          </a:xfrm>
          <a:prstGeom prst="rect">
            <a:avLst/>
          </a:prstGeom>
          <a:noFill/>
        </p:spPr>
        <p:txBody>
          <a:bodyPr wrap="none" rtlCol="0">
            <a:spAutoFit/>
          </a:bodyPr>
          <a:lstStyle/>
          <a:p>
            <a:r>
              <a:rPr lang="en-US" dirty="0" err="1"/>
              <a:t>Zayapragassarazan</a:t>
            </a:r>
            <a:r>
              <a:rPr lang="en-US" dirty="0"/>
              <a:t> et al, “Understanding Critical Thinking to Create Better Doctors.”</a:t>
            </a:r>
          </a:p>
          <a:p>
            <a:r>
              <a:rPr lang="en-US" dirty="0"/>
              <a:t> </a:t>
            </a:r>
            <a:r>
              <a:rPr lang="en-US" i="1" dirty="0"/>
              <a:t>JOURNAL OF ADVANCES IN MEDICAL EDUCATION AND RESEARCH</a:t>
            </a:r>
            <a:r>
              <a:rPr lang="en-US" dirty="0"/>
              <a:t> 1,  3 </a:t>
            </a:r>
          </a:p>
          <a:p>
            <a:r>
              <a:rPr lang="en-US" dirty="0"/>
              <a:t>(December 2016): 9–13.</a:t>
            </a:r>
          </a:p>
        </p:txBody>
      </p:sp>
    </p:spTree>
    <p:extLst>
      <p:ext uri="{BB962C8B-B14F-4D97-AF65-F5344CB8AC3E}">
        <p14:creationId xmlns:p14="http://schemas.microsoft.com/office/powerpoint/2010/main" val="2117655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A019-1BAD-40B9-AB47-12ED7CA1B11C}"/>
              </a:ext>
            </a:extLst>
          </p:cNvPr>
          <p:cNvSpPr>
            <a:spLocks noGrp="1"/>
          </p:cNvSpPr>
          <p:nvPr>
            <p:ph type="title"/>
          </p:nvPr>
        </p:nvSpPr>
        <p:spPr/>
        <p:txBody>
          <a:bodyPr/>
          <a:lstStyle/>
          <a:p>
            <a:pPr algn="ctr"/>
            <a:r>
              <a:rPr lang="en-US" dirty="0"/>
              <a:t>Demand for Critical Thinking</a:t>
            </a:r>
          </a:p>
        </p:txBody>
      </p:sp>
      <p:sp>
        <p:nvSpPr>
          <p:cNvPr id="3" name="Content Placeholder 2">
            <a:extLst>
              <a:ext uri="{FF2B5EF4-FFF2-40B4-BE49-F238E27FC236}">
                <a16:creationId xmlns:a16="http://schemas.microsoft.com/office/drawing/2014/main" id="{91AFC978-1789-4647-B687-FC3822A29301}"/>
              </a:ext>
            </a:extLst>
          </p:cNvPr>
          <p:cNvSpPr>
            <a:spLocks noGrp="1"/>
          </p:cNvSpPr>
          <p:nvPr>
            <p:ph idx="1"/>
          </p:nvPr>
        </p:nvSpPr>
        <p:spPr>
          <a:xfrm>
            <a:off x="1143000" y="2461953"/>
            <a:ext cx="10134600" cy="4389120"/>
          </a:xfrm>
        </p:spPr>
        <p:txBody>
          <a:bodyPr>
            <a:normAutofit/>
          </a:bodyPr>
          <a:lstStyle/>
          <a:p>
            <a:pPr marL="0" indent="0">
              <a:buNone/>
            </a:pPr>
            <a:r>
              <a:rPr lang="en-US" sz="3200" dirty="0">
                <a:solidFill>
                  <a:srgbClr val="222222"/>
                </a:solidFill>
                <a:latin typeface="Arial" panose="020B0604020202020204" pitchFamily="34" charset="0"/>
                <a:ea typeface="Times New Roman" panose="02020603050405020304" pitchFamily="18" charset="0"/>
              </a:rPr>
              <a:t>“mentions of critical thinking in job postings have doubled since 2009” and that in single week in October 2014, a job search site had “more than 21,000 health-care and 6,700 management postings [that] contained some reference to the skill.” </a:t>
            </a:r>
            <a:endParaRPr lang="en-US" sz="3200" dirty="0"/>
          </a:p>
        </p:txBody>
      </p:sp>
      <p:sp>
        <p:nvSpPr>
          <p:cNvPr id="5" name="TextBox 4">
            <a:extLst>
              <a:ext uri="{FF2B5EF4-FFF2-40B4-BE49-F238E27FC236}">
                <a16:creationId xmlns:a16="http://schemas.microsoft.com/office/drawing/2014/main" id="{43628635-781A-4FA3-98D8-CC6862B2047C}"/>
              </a:ext>
            </a:extLst>
          </p:cNvPr>
          <p:cNvSpPr txBox="1"/>
          <p:nvPr/>
        </p:nvSpPr>
        <p:spPr>
          <a:xfrm>
            <a:off x="2709304" y="5715001"/>
            <a:ext cx="6773393" cy="646331"/>
          </a:xfrm>
          <a:prstGeom prst="rect">
            <a:avLst/>
          </a:prstGeom>
          <a:noFill/>
        </p:spPr>
        <p:txBody>
          <a:bodyPr wrap="none" rtlCol="0">
            <a:spAutoFit/>
          </a:bodyPr>
          <a:lstStyle/>
          <a:p>
            <a:r>
              <a:rPr lang="en-US" dirty="0">
                <a:solidFill>
                  <a:srgbClr val="222222"/>
                </a:solidFill>
                <a:latin typeface="Arial" panose="020B0604020202020204" pitchFamily="34" charset="0"/>
                <a:ea typeface="Times New Roman" panose="02020603050405020304" pitchFamily="18" charset="0"/>
              </a:rPr>
              <a:t>*Korn, Melissa </a:t>
            </a:r>
            <a:r>
              <a:rPr lang="en-US" dirty="0"/>
              <a:t>quoted in </a:t>
            </a:r>
            <a:r>
              <a:rPr lang="en-US" dirty="0" err="1"/>
              <a:t>Nazaryan</a:t>
            </a:r>
            <a:r>
              <a:rPr lang="en-US" dirty="0"/>
              <a:t>, Alexander, You're 100 Percent </a:t>
            </a:r>
          </a:p>
          <a:p>
            <a:r>
              <a:rPr lang="en-US" dirty="0"/>
              <a:t>Wrong About Critical Thinking," Newsweek, 8/14/2015 </a:t>
            </a:r>
            <a:r>
              <a:rPr lang="en-US" dirty="0">
                <a:solidFill>
                  <a:srgbClr val="222222"/>
                </a:solidFill>
                <a:latin typeface="Arial" panose="020B0604020202020204" pitchFamily="34" charset="0"/>
                <a:ea typeface="Times New Roman" panose="02020603050405020304" pitchFamily="18" charset="0"/>
              </a:rPr>
              <a:t> </a:t>
            </a:r>
            <a:endParaRPr lang="en-US" dirty="0"/>
          </a:p>
        </p:txBody>
      </p:sp>
    </p:spTree>
    <p:extLst>
      <p:ext uri="{BB962C8B-B14F-4D97-AF65-F5344CB8AC3E}">
        <p14:creationId xmlns:p14="http://schemas.microsoft.com/office/powerpoint/2010/main" val="260878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4FD7A-0566-44DE-9CFC-8AB78996B1F3}"/>
              </a:ext>
            </a:extLst>
          </p:cNvPr>
          <p:cNvSpPr>
            <a:spLocks noGrp="1"/>
          </p:cNvSpPr>
          <p:nvPr>
            <p:ph type="title"/>
          </p:nvPr>
        </p:nvSpPr>
        <p:spPr/>
        <p:txBody>
          <a:bodyPr/>
          <a:lstStyle/>
          <a:p>
            <a:pPr algn="ctr"/>
            <a:r>
              <a:rPr lang="en-US" dirty="0"/>
              <a:t>Critical Thinking is NOT</a:t>
            </a:r>
          </a:p>
        </p:txBody>
      </p:sp>
      <p:sp>
        <p:nvSpPr>
          <p:cNvPr id="3" name="Content Placeholder 2">
            <a:extLst>
              <a:ext uri="{FF2B5EF4-FFF2-40B4-BE49-F238E27FC236}">
                <a16:creationId xmlns:a16="http://schemas.microsoft.com/office/drawing/2014/main" id="{AFC1DCC8-9923-4399-9FF7-DB1430D02855}"/>
              </a:ext>
            </a:extLst>
          </p:cNvPr>
          <p:cNvSpPr>
            <a:spLocks noGrp="1"/>
          </p:cNvSpPr>
          <p:nvPr>
            <p:ph idx="1"/>
          </p:nvPr>
        </p:nvSpPr>
        <p:spPr>
          <a:xfrm>
            <a:off x="1600200" y="2362200"/>
            <a:ext cx="8991600" cy="4389120"/>
          </a:xfrm>
        </p:spPr>
        <p:txBody>
          <a:bodyPr>
            <a:normAutofit/>
          </a:bodyPr>
          <a:lstStyle/>
          <a:p>
            <a:r>
              <a:rPr lang="en-US" sz="3600" dirty="0"/>
              <a:t>Critical theory</a:t>
            </a:r>
          </a:p>
          <a:p>
            <a:r>
              <a:rPr lang="en-US" sz="3600" dirty="0"/>
              <a:t>Criticizing others</a:t>
            </a:r>
          </a:p>
          <a:p>
            <a:r>
              <a:rPr lang="en-US" sz="3600" dirty="0"/>
              <a:t>Being able to think in a critical situation</a:t>
            </a:r>
          </a:p>
        </p:txBody>
      </p:sp>
    </p:spTree>
    <p:extLst>
      <p:ext uri="{BB962C8B-B14F-4D97-AF65-F5344CB8AC3E}">
        <p14:creationId xmlns:p14="http://schemas.microsoft.com/office/powerpoint/2010/main" val="19855199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2162</TotalTime>
  <Words>1359</Words>
  <Application>Microsoft Office PowerPoint</Application>
  <PresentationFormat>Widescreen</PresentationFormat>
  <Paragraphs>144</Paragraphs>
  <Slides>20</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Constantia</vt:lpstr>
      <vt:lpstr>Georgia</vt:lpstr>
      <vt:lpstr>inherit</vt:lpstr>
      <vt:lpstr>Times New Roman</vt:lpstr>
      <vt:lpstr>Wingdings 2</vt:lpstr>
      <vt:lpstr>Flow</vt:lpstr>
      <vt:lpstr>Critical Thinking in Healthcare: What is It?</vt:lpstr>
      <vt:lpstr>Overview</vt:lpstr>
      <vt:lpstr>PowerPoint Presentation</vt:lpstr>
      <vt:lpstr>Algorithms – Pro and Con</vt:lpstr>
      <vt:lpstr>Evidence-Based Medicine</vt:lpstr>
      <vt:lpstr>How can critical thinking can help  students in the health professions?</vt:lpstr>
      <vt:lpstr>Critical Thinking Can Save Lives!</vt:lpstr>
      <vt:lpstr>Demand for Critical Thinking</vt:lpstr>
      <vt:lpstr>Critical Thinking is NOT</vt:lpstr>
      <vt:lpstr>Diagnosis Based on Rote Learning</vt:lpstr>
      <vt:lpstr>What is Critical Thinking?</vt:lpstr>
      <vt:lpstr>Prerequisite to Critical Thinking: Knowledge</vt:lpstr>
      <vt:lpstr>Critical Thinking is Similar to the Scientific Method</vt:lpstr>
      <vt:lpstr>Critical Thinking is Biblical!</vt:lpstr>
      <vt:lpstr>Novice Thinking Compared  with Expert Thinking</vt:lpstr>
      <vt:lpstr>Kinds of Questions to Ask </vt:lpstr>
      <vt:lpstr>Questions To Help You  Think Critically</vt:lpstr>
      <vt:lpstr>Case Study</vt:lpstr>
      <vt:lpstr>Novice Thinkers</vt:lpstr>
      <vt:lpstr>Critical Thinker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Thinking in Healthcare</dc:title>
  <dc:creator>MEI Director</dc:creator>
  <cp:lastModifiedBy>James Smith</cp:lastModifiedBy>
  <cp:revision>54</cp:revision>
  <dcterms:created xsi:type="dcterms:W3CDTF">2011-11-19T16:52:25Z</dcterms:created>
  <dcterms:modified xsi:type="dcterms:W3CDTF">2021-11-08T16:30:44Z</dcterms:modified>
</cp:coreProperties>
</file>