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9" r:id="rId2"/>
    <p:sldId id="294" r:id="rId3"/>
    <p:sldId id="262" r:id="rId4"/>
    <p:sldId id="292" r:id="rId5"/>
    <p:sldId id="293" r:id="rId6"/>
    <p:sldId id="263" r:id="rId7"/>
    <p:sldId id="268" r:id="rId8"/>
    <p:sldId id="276" r:id="rId9"/>
    <p:sldId id="270" r:id="rId10"/>
    <p:sldId id="264" r:id="rId11"/>
    <p:sldId id="265" r:id="rId12"/>
    <p:sldId id="267" r:id="rId13"/>
    <p:sldId id="269" r:id="rId14"/>
    <p:sldId id="273" r:id="rId15"/>
    <p:sldId id="275" r:id="rId16"/>
    <p:sldId id="279" r:id="rId17"/>
    <p:sldId id="281" r:id="rId18"/>
    <p:sldId id="280" r:id="rId19"/>
    <p:sldId id="282" r:id="rId20"/>
    <p:sldId id="283" r:id="rId21"/>
    <p:sldId id="284" r:id="rId22"/>
    <p:sldId id="285" r:id="rId23"/>
    <p:sldId id="286" r:id="rId24"/>
    <p:sldId id="289" r:id="rId25"/>
    <p:sldId id="290" r:id="rId26"/>
    <p:sldId id="287" r:id="rId27"/>
    <p:sldId id="295" r:id="rId28"/>
    <p:sldId id="277" r:id="rId29"/>
    <p:sldId id="278" r:id="rId30"/>
    <p:sldId id="29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4F4F1F-ACE0-4DE0-BDBC-21FB3BCE141E}" type="datetimeFigureOut">
              <a:rPr lang="en-US" smtClean="0"/>
              <a:t>11/6/2015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FB426D-BFB8-45FB-B83E-46CB19BA38FD}" type="slidenum">
              <a:rPr lang="en-US" smtClean="0"/>
              <a:t>‹#›</a:t>
            </a:fld>
            <a:endParaRPr lang="en-US"/>
          </a:p>
        </p:txBody>
      </p:sp>
    </p:spTree>
    <p:extLst>
      <p:ext uri="{BB962C8B-B14F-4D97-AF65-F5344CB8AC3E}">
        <p14:creationId xmlns:p14="http://schemas.microsoft.com/office/powerpoint/2010/main" val="1776681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Healing the consequences of evil</a:t>
            </a:r>
            <a:r>
              <a:rPr lang="en-US" baseline="0" dirty="0" smtClean="0"/>
              <a:t> </a:t>
            </a:r>
            <a:r>
              <a:rPr lang="en-US" baseline="0" smtClean="0"/>
              <a:t>&amp; brokenness</a:t>
            </a:r>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7</a:t>
            </a:fld>
            <a:endParaRPr lang="en-US"/>
          </a:p>
        </p:txBody>
      </p:sp>
    </p:spTree>
    <p:extLst>
      <p:ext uri="{BB962C8B-B14F-4D97-AF65-F5344CB8AC3E}">
        <p14:creationId xmlns:p14="http://schemas.microsoft.com/office/powerpoint/2010/main" val="51998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26</a:t>
            </a:fld>
            <a:endParaRPr lang="en-US"/>
          </a:p>
        </p:txBody>
      </p:sp>
    </p:spTree>
    <p:extLst>
      <p:ext uri="{BB962C8B-B14F-4D97-AF65-F5344CB8AC3E}">
        <p14:creationId xmlns:p14="http://schemas.microsoft.com/office/powerpoint/2010/main" val="3323074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27</a:t>
            </a:fld>
            <a:endParaRPr lang="en-US"/>
          </a:p>
        </p:txBody>
      </p:sp>
    </p:spTree>
    <p:extLst>
      <p:ext uri="{BB962C8B-B14F-4D97-AF65-F5344CB8AC3E}">
        <p14:creationId xmlns:p14="http://schemas.microsoft.com/office/powerpoint/2010/main" val="1955042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30</a:t>
            </a:fld>
            <a:endParaRPr lang="en-US"/>
          </a:p>
        </p:txBody>
      </p:sp>
    </p:spTree>
    <p:extLst>
      <p:ext uri="{BB962C8B-B14F-4D97-AF65-F5344CB8AC3E}">
        <p14:creationId xmlns:p14="http://schemas.microsoft.com/office/powerpoint/2010/main" val="3005541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Healing the consequences of evil</a:t>
            </a:r>
            <a:r>
              <a:rPr lang="en-US" baseline="0" dirty="0" smtClean="0"/>
              <a:t> </a:t>
            </a:r>
            <a:r>
              <a:rPr lang="en-US" baseline="0" smtClean="0"/>
              <a:t>&amp; brokenness</a:t>
            </a:r>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12</a:t>
            </a:fld>
            <a:endParaRPr lang="en-US"/>
          </a:p>
        </p:txBody>
      </p:sp>
    </p:spTree>
    <p:extLst>
      <p:ext uri="{BB962C8B-B14F-4D97-AF65-F5344CB8AC3E}">
        <p14:creationId xmlns:p14="http://schemas.microsoft.com/office/powerpoint/2010/main" val="2115349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19</a:t>
            </a:fld>
            <a:endParaRPr lang="en-US"/>
          </a:p>
        </p:txBody>
      </p:sp>
    </p:spTree>
    <p:extLst>
      <p:ext uri="{BB962C8B-B14F-4D97-AF65-F5344CB8AC3E}">
        <p14:creationId xmlns:p14="http://schemas.microsoft.com/office/powerpoint/2010/main" val="666359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20</a:t>
            </a:fld>
            <a:endParaRPr lang="en-US"/>
          </a:p>
        </p:txBody>
      </p:sp>
    </p:spTree>
    <p:extLst>
      <p:ext uri="{BB962C8B-B14F-4D97-AF65-F5344CB8AC3E}">
        <p14:creationId xmlns:p14="http://schemas.microsoft.com/office/powerpoint/2010/main" val="3482384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21</a:t>
            </a:fld>
            <a:endParaRPr lang="en-US"/>
          </a:p>
        </p:txBody>
      </p:sp>
    </p:spTree>
    <p:extLst>
      <p:ext uri="{BB962C8B-B14F-4D97-AF65-F5344CB8AC3E}">
        <p14:creationId xmlns:p14="http://schemas.microsoft.com/office/powerpoint/2010/main" val="1451071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22</a:t>
            </a:fld>
            <a:endParaRPr lang="en-US"/>
          </a:p>
        </p:txBody>
      </p:sp>
    </p:spTree>
    <p:extLst>
      <p:ext uri="{BB962C8B-B14F-4D97-AF65-F5344CB8AC3E}">
        <p14:creationId xmlns:p14="http://schemas.microsoft.com/office/powerpoint/2010/main" val="4285872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23</a:t>
            </a:fld>
            <a:endParaRPr lang="en-US"/>
          </a:p>
        </p:txBody>
      </p:sp>
    </p:spTree>
    <p:extLst>
      <p:ext uri="{BB962C8B-B14F-4D97-AF65-F5344CB8AC3E}">
        <p14:creationId xmlns:p14="http://schemas.microsoft.com/office/powerpoint/2010/main" val="2915393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24</a:t>
            </a:fld>
            <a:endParaRPr lang="en-US"/>
          </a:p>
        </p:txBody>
      </p:sp>
    </p:spTree>
    <p:extLst>
      <p:ext uri="{BB962C8B-B14F-4D97-AF65-F5344CB8AC3E}">
        <p14:creationId xmlns:p14="http://schemas.microsoft.com/office/powerpoint/2010/main" val="1994193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But along the way, growing unease</a:t>
            </a:r>
          </a:p>
          <a:p>
            <a:pPr>
              <a:spcAft>
                <a:spcPts val="600"/>
              </a:spcAft>
            </a:pPr>
            <a:r>
              <a:rPr lang="en-US" sz="1200" dirty="0" smtClean="0"/>
              <a:t>     Fed by study, mentors, and</a:t>
            </a:r>
          </a:p>
          <a:p>
            <a:pPr>
              <a:spcAft>
                <a:spcPts val="600"/>
              </a:spcAft>
            </a:pPr>
            <a:r>
              <a:rPr lang="en-US" sz="1200" dirty="0" smtClean="0"/>
              <a:t>     Deeper acquaintance with suffering…</a:t>
            </a:r>
          </a:p>
          <a:p>
            <a:endParaRPr lang="en-US" dirty="0"/>
          </a:p>
        </p:txBody>
      </p:sp>
      <p:sp>
        <p:nvSpPr>
          <p:cNvPr id="4" name="Slide Number Placeholder 3"/>
          <p:cNvSpPr>
            <a:spLocks noGrp="1"/>
          </p:cNvSpPr>
          <p:nvPr>
            <p:ph type="sldNum" sz="quarter" idx="10"/>
          </p:nvPr>
        </p:nvSpPr>
        <p:spPr/>
        <p:txBody>
          <a:bodyPr/>
          <a:lstStyle/>
          <a:p>
            <a:fld id="{76B7D0B6-81D2-4C18-BE22-8383FBC590B4}" type="slidenum">
              <a:rPr lang="en-US" smtClean="0"/>
              <a:t>25</a:t>
            </a:fld>
            <a:endParaRPr lang="en-US"/>
          </a:p>
        </p:txBody>
      </p:sp>
    </p:spTree>
    <p:extLst>
      <p:ext uri="{BB962C8B-B14F-4D97-AF65-F5344CB8AC3E}">
        <p14:creationId xmlns:p14="http://schemas.microsoft.com/office/powerpoint/2010/main" val="2070842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DCE20F-5A60-4441-BD64-00D1E05F9513}"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207619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DCE20F-5A60-4441-BD64-00D1E05F9513}"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99179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DCE20F-5A60-4441-BD64-00D1E05F9513}"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61032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DCE20F-5A60-4441-BD64-00D1E05F9513}"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907208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DCE20F-5A60-4441-BD64-00D1E05F9513}"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4469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DCE20F-5A60-4441-BD64-00D1E05F9513}"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98161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DCE20F-5A60-4441-BD64-00D1E05F9513}" type="datetimeFigureOut">
              <a:rPr lang="en-US" smtClean="0"/>
              <a:t>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49014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DCE20F-5A60-4441-BD64-00D1E05F9513}" type="datetimeFigureOut">
              <a:rPr lang="en-US" smtClean="0"/>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1108638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CE20F-5A60-4441-BD64-00D1E05F9513}" type="datetimeFigureOut">
              <a:rPr lang="en-US" smtClean="0"/>
              <a:t>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2047022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DCE20F-5A60-4441-BD64-00D1E05F9513}"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408679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DCE20F-5A60-4441-BD64-00D1E05F9513}"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71988-9D8A-4D95-830A-9E675B812308}" type="slidenum">
              <a:rPr lang="en-US" smtClean="0"/>
              <a:t>‹#›</a:t>
            </a:fld>
            <a:endParaRPr lang="en-US"/>
          </a:p>
        </p:txBody>
      </p:sp>
    </p:spTree>
    <p:extLst>
      <p:ext uri="{BB962C8B-B14F-4D97-AF65-F5344CB8AC3E}">
        <p14:creationId xmlns:p14="http://schemas.microsoft.com/office/powerpoint/2010/main" val="342390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CE20F-5A60-4441-BD64-00D1E05F9513}" type="datetimeFigureOut">
              <a:rPr lang="en-US" smtClean="0"/>
              <a:t>11/6/2015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71988-9D8A-4D95-830A-9E675B812308}" type="slidenum">
              <a:rPr lang="en-US" smtClean="0"/>
              <a:t>‹#›</a:t>
            </a:fld>
            <a:endParaRPr lang="en-US"/>
          </a:p>
        </p:txBody>
      </p:sp>
    </p:spTree>
    <p:extLst>
      <p:ext uri="{BB962C8B-B14F-4D97-AF65-F5344CB8AC3E}">
        <p14:creationId xmlns:p14="http://schemas.microsoft.com/office/powerpoint/2010/main" val="1774169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hyperlink" Target="http://www.nyu.edu/classes/persell/aIntroNSF/LessonPlans/BAFABAFALesson%20Plan.htm"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vonward.com/selfassessmenttools.html"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asa3.org/ASA/education/views/index.html" TargetMode="External"/><Relationship Id="rId2" Type="http://schemas.openxmlformats.org/officeDocument/2006/relationships/hyperlink" Target="http://www.vonward.com/selfassessmenttools.html"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bread.org/" TargetMode="External"/><Relationship Id="rId4" Type="http://schemas.openxmlformats.org/officeDocument/2006/relationships/hyperlink" Target="mailto:msmith@bread.or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5317" y="1376808"/>
            <a:ext cx="7772400" cy="1470025"/>
          </a:xfrm>
        </p:spPr>
        <p:txBody>
          <a:bodyPr>
            <a:normAutofit fontScale="90000"/>
          </a:bodyPr>
          <a:lstStyle/>
          <a:p>
            <a:r>
              <a:rPr lang="en-US" sz="5400" b="1" dirty="0">
                <a:solidFill>
                  <a:schemeClr val="bg1"/>
                </a:solidFill>
              </a:rPr>
              <a:t/>
            </a:r>
            <a:br>
              <a:rPr lang="en-US" sz="5400" b="1" dirty="0">
                <a:solidFill>
                  <a:schemeClr val="bg1"/>
                </a:solidFill>
              </a:rPr>
            </a:br>
            <a:r>
              <a:rPr lang="en-US" sz="5400" b="1" dirty="0">
                <a:solidFill>
                  <a:schemeClr val="bg1"/>
                </a:solidFill>
              </a:rPr>
              <a:t/>
            </a:r>
            <a:br>
              <a:rPr lang="en-US" sz="5400" b="1" dirty="0">
                <a:solidFill>
                  <a:schemeClr val="bg1"/>
                </a:solidFill>
              </a:rPr>
            </a:br>
            <a:r>
              <a:rPr lang="en-US" sz="5400" b="1" dirty="0">
                <a:solidFill>
                  <a:schemeClr val="bg1"/>
                </a:solidFill>
              </a:rPr>
              <a:t>Diarrhea or Baptism?</a:t>
            </a:r>
            <a:r>
              <a:rPr lang="en-US" b="1" dirty="0">
                <a:solidFill>
                  <a:schemeClr val="bg1"/>
                </a:solidFill>
              </a:rPr>
              <a:t>  </a:t>
            </a:r>
            <a:endParaRPr lang="en-US"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Understanding Worldview</a:t>
            </a:r>
            <a:endParaRPr lang="en-US" sz="3200" b="1" dirty="0">
              <a:solidFill>
                <a:schemeClr val="bg1"/>
              </a:solidFill>
              <a:latin typeface="Verdana" pitchFamily="34" charset="0"/>
            </a:endParaRPr>
          </a:p>
        </p:txBody>
      </p:sp>
      <p:pic>
        <p:nvPicPr>
          <p:cNvPr id="9" name="Picture 8" descr="https://growinghostingartistry.files.wordpress.com/2014/01/world-view-eye.jpeg"/>
          <p:cNvPicPr/>
          <p:nvPr/>
        </p:nvPicPr>
        <p:blipFill>
          <a:blip r:embed="rId3">
            <a:extLst>
              <a:ext uri="{28A0092B-C50C-407E-A947-70E740481C1C}">
                <a14:useLocalDpi xmlns:a14="http://schemas.microsoft.com/office/drawing/2010/main" val="0"/>
              </a:ext>
            </a:extLst>
          </a:blip>
          <a:srcRect/>
          <a:stretch>
            <a:fillRect/>
          </a:stretch>
        </p:blipFill>
        <p:spPr bwMode="auto">
          <a:xfrm>
            <a:off x="3333747" y="2098004"/>
            <a:ext cx="5515537" cy="3348054"/>
          </a:xfrm>
          <a:prstGeom prst="rect">
            <a:avLst/>
          </a:prstGeom>
          <a:noFill/>
          <a:ln>
            <a:noFill/>
          </a:ln>
        </p:spPr>
      </p:pic>
      <p:sp>
        <p:nvSpPr>
          <p:cNvPr id="10" name="TextBox 9"/>
          <p:cNvSpPr txBox="1"/>
          <p:nvPr/>
        </p:nvSpPr>
        <p:spPr>
          <a:xfrm>
            <a:off x="2877670" y="4894729"/>
            <a:ext cx="6427693" cy="1200329"/>
          </a:xfrm>
          <a:prstGeom prst="rect">
            <a:avLst/>
          </a:prstGeom>
          <a:solidFill>
            <a:schemeClr val="bg1"/>
          </a:solidFill>
        </p:spPr>
        <p:txBody>
          <a:bodyPr wrap="square" rtlCol="0">
            <a:spAutoFit/>
          </a:bodyPr>
          <a:lstStyle/>
          <a:p>
            <a:pPr algn="ctr"/>
            <a:endParaRPr lang="en-US" dirty="0" smtClean="0"/>
          </a:p>
          <a:p>
            <a:pPr algn="ctr"/>
            <a:endParaRPr lang="en-US" dirty="0"/>
          </a:p>
          <a:p>
            <a:pPr algn="ctr"/>
            <a:r>
              <a:rPr lang="en-US" dirty="0" smtClean="0"/>
              <a:t>W. Michael Smith, </a:t>
            </a:r>
            <a:r>
              <a:rPr lang="en-US" dirty="0" err="1" smtClean="0"/>
              <a:t>MDiv</a:t>
            </a:r>
            <a:r>
              <a:rPr lang="en-US" dirty="0" smtClean="0"/>
              <a:t>, </a:t>
            </a:r>
            <a:r>
              <a:rPr lang="en-US" dirty="0" err="1" smtClean="0"/>
              <a:t>Dmin</a:t>
            </a:r>
            <a:endParaRPr lang="en-US" sz="800" dirty="0"/>
          </a:p>
          <a:p>
            <a:pPr algn="ctr"/>
            <a:endParaRPr lang="en-US" dirty="0"/>
          </a:p>
        </p:txBody>
      </p:sp>
      <p:sp>
        <p:nvSpPr>
          <p:cNvPr id="5" name="Subtitle 4"/>
          <p:cNvSpPr>
            <a:spLocks noGrp="1"/>
          </p:cNvSpPr>
          <p:nvPr>
            <p:ph type="subTitle" idx="1"/>
          </p:nvPr>
        </p:nvSpPr>
        <p:spPr>
          <a:xfrm>
            <a:off x="1524000" y="4383742"/>
            <a:ext cx="9144000" cy="726140"/>
          </a:xfrm>
          <a:solidFill>
            <a:schemeClr val="bg1"/>
          </a:solidFill>
        </p:spPr>
        <p:txBody>
          <a:bodyPr>
            <a:normAutofit/>
          </a:bodyPr>
          <a:lstStyle/>
          <a:p>
            <a:r>
              <a:rPr lang="en-US" b="1" dirty="0" smtClean="0">
                <a:latin typeface="Verdana" panose="020B0604030504040204" pitchFamily="34" charset="0"/>
                <a:ea typeface="Verdana" panose="020B0604030504040204" pitchFamily="34" charset="0"/>
                <a:cs typeface="Verdana" panose="020B0604030504040204" pitchFamily="34" charset="0"/>
              </a:rPr>
              <a:t>Tools for Healthcare Missions</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245258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The influence of our worldview</a:t>
            </a:r>
            <a:endParaRPr lang="en-US" sz="3200" b="1" dirty="0">
              <a:solidFill>
                <a:schemeClr val="bg1"/>
              </a:solidFill>
              <a:latin typeface="Verdana" pitchFamily="34" charset="0"/>
            </a:endParaRPr>
          </a:p>
        </p:txBody>
      </p:sp>
      <p:sp>
        <p:nvSpPr>
          <p:cNvPr id="2" name="Isosceles Triangle 1"/>
          <p:cNvSpPr/>
          <p:nvPr/>
        </p:nvSpPr>
        <p:spPr>
          <a:xfrm>
            <a:off x="4038598" y="2101489"/>
            <a:ext cx="3845859" cy="384585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84059" y="5181814"/>
            <a:ext cx="2608729" cy="584775"/>
          </a:xfrm>
          <a:prstGeom prst="rect">
            <a:avLst/>
          </a:prstGeom>
          <a:noFill/>
        </p:spPr>
        <p:txBody>
          <a:bodyPr wrap="square" rtlCol="0">
            <a:spAutoFit/>
          </a:bodyPr>
          <a:lstStyle/>
          <a:p>
            <a:pPr algn="ctr"/>
            <a:r>
              <a:rPr lang="en-US" sz="3200" b="1" dirty="0" smtClean="0">
                <a:solidFill>
                  <a:schemeClr val="bg1"/>
                </a:solidFill>
              </a:rPr>
              <a:t>Worldview</a:t>
            </a:r>
            <a:endParaRPr lang="en-US" sz="3200" b="1" dirty="0">
              <a:solidFill>
                <a:schemeClr val="bg1"/>
              </a:solidFill>
            </a:endParaRPr>
          </a:p>
        </p:txBody>
      </p:sp>
      <p:sp>
        <p:nvSpPr>
          <p:cNvPr id="8" name="TextBox 7"/>
          <p:cNvSpPr txBox="1"/>
          <p:nvPr/>
        </p:nvSpPr>
        <p:spPr>
          <a:xfrm>
            <a:off x="5056094" y="4024419"/>
            <a:ext cx="1976718" cy="584775"/>
          </a:xfrm>
          <a:prstGeom prst="rect">
            <a:avLst/>
          </a:prstGeom>
          <a:noFill/>
        </p:spPr>
        <p:txBody>
          <a:bodyPr wrap="square" rtlCol="0">
            <a:spAutoFit/>
          </a:bodyPr>
          <a:lstStyle/>
          <a:p>
            <a:pPr algn="ctr"/>
            <a:endParaRPr lang="en-US" sz="3200" dirty="0"/>
          </a:p>
        </p:txBody>
      </p:sp>
      <p:sp>
        <p:nvSpPr>
          <p:cNvPr id="9" name="TextBox 8"/>
          <p:cNvSpPr txBox="1"/>
          <p:nvPr/>
        </p:nvSpPr>
        <p:spPr>
          <a:xfrm>
            <a:off x="4639235" y="4269867"/>
            <a:ext cx="2608729" cy="584775"/>
          </a:xfrm>
          <a:prstGeom prst="rect">
            <a:avLst/>
          </a:prstGeom>
          <a:noFill/>
        </p:spPr>
        <p:txBody>
          <a:bodyPr wrap="square" rtlCol="0">
            <a:spAutoFit/>
          </a:bodyPr>
          <a:lstStyle/>
          <a:p>
            <a:pPr algn="ctr"/>
            <a:r>
              <a:rPr lang="en-US" sz="3200" b="1" dirty="0" smtClean="0">
                <a:solidFill>
                  <a:schemeClr val="bg1"/>
                </a:solidFill>
              </a:rPr>
              <a:t>Values</a:t>
            </a:r>
            <a:endParaRPr lang="en-US" sz="3200" b="1" dirty="0">
              <a:solidFill>
                <a:schemeClr val="bg1"/>
              </a:solidFill>
            </a:endParaRPr>
          </a:p>
        </p:txBody>
      </p:sp>
      <p:sp>
        <p:nvSpPr>
          <p:cNvPr id="10" name="TextBox 9"/>
          <p:cNvSpPr txBox="1"/>
          <p:nvPr/>
        </p:nvSpPr>
        <p:spPr>
          <a:xfrm>
            <a:off x="4657164" y="2978629"/>
            <a:ext cx="2608729" cy="1077218"/>
          </a:xfrm>
          <a:prstGeom prst="rect">
            <a:avLst/>
          </a:prstGeom>
          <a:noFill/>
        </p:spPr>
        <p:txBody>
          <a:bodyPr wrap="square" rtlCol="0">
            <a:spAutoFit/>
          </a:bodyPr>
          <a:lstStyle/>
          <a:p>
            <a:pPr algn="ctr"/>
            <a:r>
              <a:rPr lang="en-US" sz="3200" b="1" dirty="0" smtClean="0">
                <a:solidFill>
                  <a:schemeClr val="bg1"/>
                </a:solidFill>
              </a:rPr>
              <a:t>Words </a:t>
            </a:r>
          </a:p>
          <a:p>
            <a:pPr algn="ctr"/>
            <a:r>
              <a:rPr lang="en-US" sz="3200" b="1" dirty="0" smtClean="0">
                <a:solidFill>
                  <a:schemeClr val="bg1"/>
                </a:solidFill>
              </a:rPr>
              <a:t>&amp; Actions</a:t>
            </a:r>
            <a:endParaRPr lang="en-US" sz="3200" b="1" dirty="0">
              <a:solidFill>
                <a:schemeClr val="bg1"/>
              </a:solidFill>
            </a:endParaRPr>
          </a:p>
        </p:txBody>
      </p:sp>
      <p:cxnSp>
        <p:nvCxnSpPr>
          <p:cNvPr id="15" name="Straight Connector 14"/>
          <p:cNvCxnSpPr/>
          <p:nvPr/>
        </p:nvCxnSpPr>
        <p:spPr>
          <a:xfrm>
            <a:off x="4450976" y="4975412"/>
            <a:ext cx="3133165" cy="2689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50976" y="4135397"/>
            <a:ext cx="2864224"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9662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9906" y="2178237"/>
            <a:ext cx="10591801" cy="3119903"/>
          </a:xfrm>
        </p:spPr>
        <p:txBody>
          <a:bodyPr>
            <a:normAutofit/>
          </a:bodyPr>
          <a:lstStyle/>
          <a:p>
            <a:r>
              <a:rPr lang="en-US" b="1" dirty="0">
                <a:solidFill>
                  <a:schemeClr val="bg1"/>
                </a:solidFill>
              </a:rPr>
              <a:t>Cross-Cultural Sensitivity </a:t>
            </a:r>
            <a:endParaRPr lang="en-US" b="1" dirty="0" smtClean="0">
              <a:solidFill>
                <a:schemeClr val="bg1"/>
              </a:solidFill>
            </a:endParaRPr>
          </a:p>
          <a:p>
            <a:pPr algn="r"/>
            <a:endParaRPr 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Worldview = Bedrock of our Living</a:t>
            </a:r>
            <a:endParaRPr lang="en-US" sz="3200" b="1" dirty="0">
              <a:solidFill>
                <a:schemeClr val="bg1"/>
              </a:solidFill>
              <a:latin typeface="Verdana" pitchFamily="34" charset="0"/>
            </a:endParaRPr>
          </a:p>
        </p:txBody>
      </p:sp>
      <p:sp>
        <p:nvSpPr>
          <p:cNvPr id="8" name="Subtitle 2"/>
          <p:cNvSpPr txBox="1">
            <a:spLocks/>
          </p:cNvSpPr>
          <p:nvPr/>
        </p:nvSpPr>
        <p:spPr>
          <a:xfrm>
            <a:off x="708213" y="2330637"/>
            <a:ext cx="10591801" cy="3478492"/>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smtClean="0">
                <a:solidFill>
                  <a:schemeClr val="bg1"/>
                </a:solidFill>
              </a:rPr>
              <a:t>Cross-Cultural Sensitivity </a:t>
            </a:r>
          </a:p>
          <a:p>
            <a:pPr>
              <a:spcAft>
                <a:spcPts val="1200"/>
              </a:spcAft>
            </a:pPr>
            <a:r>
              <a:rPr lang="en-US" sz="3200" b="1" dirty="0" smtClean="0"/>
              <a:t>NOT concerned with the “electives” in our lives</a:t>
            </a:r>
          </a:p>
          <a:p>
            <a:pPr>
              <a:spcAft>
                <a:spcPts val="1200"/>
              </a:spcAft>
            </a:pPr>
            <a:endParaRPr lang="en-US" sz="3200" b="1" dirty="0"/>
          </a:p>
          <a:p>
            <a:pPr>
              <a:spcAft>
                <a:spcPts val="1200"/>
              </a:spcAft>
            </a:pPr>
            <a:r>
              <a:rPr lang="en-US" sz="3200" b="1" dirty="0" smtClean="0"/>
              <a:t>Fundamental sense of what is real</a:t>
            </a:r>
          </a:p>
          <a:p>
            <a:pPr>
              <a:spcAft>
                <a:spcPts val="1200"/>
              </a:spcAft>
            </a:pPr>
            <a:endParaRPr lang="en-US" sz="3200" b="1" dirty="0" smtClean="0"/>
          </a:p>
          <a:p>
            <a:pPr>
              <a:spcAft>
                <a:spcPts val="1200"/>
              </a:spcAft>
            </a:pPr>
            <a:r>
              <a:rPr lang="en-US" sz="3900" b="1" dirty="0" smtClean="0"/>
              <a:t>Belief</a:t>
            </a:r>
            <a:r>
              <a:rPr lang="en-US" sz="3200" b="1" dirty="0" smtClean="0"/>
              <a:t> at the deepest level</a:t>
            </a:r>
          </a:p>
          <a:p>
            <a:pPr algn="r"/>
            <a:endParaRPr lang="en-US" dirty="0" smtClean="0"/>
          </a:p>
        </p:txBody>
      </p:sp>
    </p:spTree>
    <p:extLst>
      <p:ext uri="{BB962C8B-B14F-4D97-AF65-F5344CB8AC3E}">
        <p14:creationId xmlns:p14="http://schemas.microsoft.com/office/powerpoint/2010/main" val="2922939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Belief that we stake our lives on</a:t>
            </a:r>
            <a:endParaRPr lang="en-US" sz="3200" b="1" dirty="0">
              <a:solidFill>
                <a:schemeClr val="bg1"/>
              </a:solidFill>
              <a:latin typeface="Verdana" pitchFamily="34" charset="0"/>
            </a:endParaRPr>
          </a:p>
        </p:txBody>
      </p:sp>
      <p:sp>
        <p:nvSpPr>
          <p:cNvPr id="2" name="Content Placeholder 1"/>
          <p:cNvSpPr>
            <a:spLocks noGrp="1"/>
          </p:cNvSpPr>
          <p:nvPr>
            <p:ph idx="1"/>
          </p:nvPr>
        </p:nvSpPr>
        <p:spPr>
          <a:xfrm>
            <a:off x="1828800" y="1752600"/>
            <a:ext cx="8686800" cy="4648200"/>
          </a:xfrm>
        </p:spPr>
        <p:txBody>
          <a:bodyPr>
            <a:normAutofit/>
          </a:bodyPr>
          <a:lstStyle/>
          <a:p>
            <a:pPr>
              <a:buFontTx/>
              <a:buNone/>
            </a:pPr>
            <a:r>
              <a:rPr lang="en-US" altLang="en-US" dirty="0" smtClean="0"/>
              <a:t>We </a:t>
            </a:r>
            <a:r>
              <a:rPr lang="en-US" altLang="en-US" b="1" dirty="0"/>
              <a:t>DO</a:t>
            </a:r>
            <a:r>
              <a:rPr lang="en-US" altLang="en-US" dirty="0"/>
              <a:t> </a:t>
            </a:r>
            <a:r>
              <a:rPr lang="en-US" altLang="en-US" b="1" dirty="0"/>
              <a:t>live</a:t>
            </a:r>
            <a:r>
              <a:rPr lang="en-US" altLang="en-US" dirty="0"/>
              <a:t> according to what we believe is real</a:t>
            </a:r>
          </a:p>
          <a:p>
            <a:pPr>
              <a:buFontTx/>
              <a:buNone/>
            </a:pPr>
            <a:endParaRPr lang="en-US" altLang="en-US" sz="2400" dirty="0"/>
          </a:p>
          <a:p>
            <a:pPr>
              <a:buFontTx/>
              <a:buNone/>
            </a:pPr>
            <a:endParaRPr lang="en-US" altLang="en-US" sz="2400" dirty="0"/>
          </a:p>
          <a:p>
            <a:pPr>
              <a:buFontTx/>
              <a:buNone/>
            </a:pPr>
            <a:endParaRPr lang="en-US" altLang="en-US" sz="2400" dirty="0"/>
          </a:p>
          <a:p>
            <a:pPr>
              <a:buFontTx/>
              <a:buNone/>
            </a:pPr>
            <a:endParaRPr lang="en-US" altLang="en-US" sz="2400" dirty="0"/>
          </a:p>
          <a:p>
            <a:pPr>
              <a:buFontTx/>
              <a:buNone/>
            </a:pPr>
            <a:endParaRPr lang="en-US" altLang="en-US" sz="2400" dirty="0"/>
          </a:p>
          <a:p>
            <a:pPr>
              <a:buFontTx/>
              <a:buNone/>
            </a:pPr>
            <a:endParaRPr lang="en-US" altLang="en-US" sz="2400" dirty="0"/>
          </a:p>
          <a:p>
            <a:pPr>
              <a:buFontTx/>
              <a:buNone/>
            </a:pPr>
            <a:r>
              <a:rPr lang="en-US" altLang="en-US" dirty="0"/>
              <a:t>	</a:t>
            </a:r>
            <a:r>
              <a:rPr lang="en-US" altLang="en-US" sz="2400" dirty="0" smtClean="0"/>
              <a:t>Locus </a:t>
            </a:r>
            <a:r>
              <a:rPr lang="en-US" altLang="en-US" sz="2400" dirty="0" smtClean="0"/>
              <a:t>of deepest &amp; most important </a:t>
            </a:r>
            <a:r>
              <a:rPr lang="en-US" altLang="en-US" sz="2400" dirty="0" smtClean="0"/>
              <a:t>living, healing</a:t>
            </a:r>
            <a:r>
              <a:rPr lang="en-US" altLang="en-US" sz="2400" dirty="0" smtClean="0"/>
              <a:t>, </a:t>
            </a:r>
            <a:r>
              <a:rPr lang="en-US" altLang="en-US" sz="2400" dirty="0" smtClean="0"/>
              <a:t>conversion</a:t>
            </a:r>
            <a:endParaRPr lang="en-US" altLang="en-US" sz="2400"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1482" y="2620306"/>
            <a:ext cx="3234018" cy="2018653"/>
          </a:xfrm>
          <a:prstGeom prst="rect">
            <a:avLst/>
          </a:prstGeom>
          <a:noFill/>
          <a:ln w="508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8396135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7" end="7"/>
                                            </p:txEl>
                                          </p:spTgt>
                                        </p:tgtEl>
                                        <p:attrNameLst>
                                          <p:attrName>style.visibility</p:attrName>
                                        </p:attrNameLst>
                                      </p:cBhvr>
                                      <p:to>
                                        <p:strVal val="visible"/>
                                      </p:to>
                                    </p:set>
                                    <p:animEffect transition="in" filter="fade">
                                      <p:cBhvr>
                                        <p:cTn id="14" dur="1000"/>
                                        <p:tgtEl>
                                          <p:spTgt spid="2">
                                            <p:txEl>
                                              <p:pRg st="7" end="7"/>
                                            </p:txEl>
                                          </p:spTgt>
                                        </p:tgtEl>
                                      </p:cBhvr>
                                    </p:animEffect>
                                    <p:anim calcmode="lin" valueType="num">
                                      <p:cBhvr>
                                        <p:cTn id="1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How discover my own worldview?</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2084296" y="2243885"/>
            <a:ext cx="8314764" cy="3659373"/>
          </a:xfrm>
        </p:spPr>
        <p:txBody>
          <a:bodyPr>
            <a:normAutofit fontScale="92500" lnSpcReduction="20000"/>
          </a:bodyPr>
          <a:lstStyle/>
          <a:p>
            <a:pPr marL="457200" indent="-457200" algn="l">
              <a:buFont typeface="Arial" panose="020B0604020202020204" pitchFamily="34" charset="0"/>
              <a:buChar char="•"/>
            </a:pPr>
            <a:r>
              <a:rPr lang="en-US" sz="2600" b="1" dirty="0" smtClean="0"/>
              <a:t>Pay attention to my behaviors</a:t>
            </a:r>
            <a:r>
              <a:rPr lang="en-US" sz="2600" dirty="0" smtClean="0"/>
              <a:t>:  </a:t>
            </a:r>
            <a:r>
              <a:rPr lang="en-US" dirty="0" smtClean="0"/>
              <a:t>Learn </a:t>
            </a:r>
            <a:r>
              <a:rPr lang="en-US" dirty="0" smtClean="0"/>
              <a:t>from points of conflict</a:t>
            </a:r>
            <a:r>
              <a:rPr lang="en-US" sz="2800" dirty="0" smtClean="0"/>
              <a:t/>
            </a:r>
            <a:br>
              <a:rPr lang="en-US" sz="2800" dirty="0" smtClean="0"/>
            </a:br>
            <a:endParaRPr lang="en-US" sz="2800" dirty="0" smtClean="0"/>
          </a:p>
          <a:p>
            <a:pPr marL="457200" indent="-457200" algn="l">
              <a:buFont typeface="Arial" panose="020B0604020202020204" pitchFamily="34" charset="0"/>
              <a:buChar char="•"/>
            </a:pPr>
            <a:r>
              <a:rPr lang="en-US" sz="2600" b="1" dirty="0"/>
              <a:t>Cross-cultural simulation </a:t>
            </a:r>
            <a:r>
              <a:rPr lang="en-US" dirty="0"/>
              <a:t>learning exercises</a:t>
            </a:r>
            <a:r>
              <a:rPr lang="en-US" sz="2600" dirty="0"/>
              <a:t/>
            </a:r>
            <a:br>
              <a:rPr lang="en-US" sz="2600" dirty="0"/>
            </a:br>
            <a:r>
              <a:rPr lang="en-US" sz="2600" dirty="0" err="1"/>
              <a:t>Bafa</a:t>
            </a:r>
            <a:r>
              <a:rPr lang="en-US" sz="2600" dirty="0"/>
              <a:t> </a:t>
            </a:r>
            <a:r>
              <a:rPr lang="en-US" sz="2600" dirty="0" err="1"/>
              <a:t>Bafa</a:t>
            </a:r>
            <a:r>
              <a:rPr lang="en-US" sz="2600" dirty="0"/>
              <a:t>:  </a:t>
            </a:r>
            <a:r>
              <a:rPr lang="en-US" sz="2100" dirty="0">
                <a:hlinkClick r:id="rId3"/>
              </a:rPr>
              <a:t>http://www.nyu.edu/classes/persell/aIntroNSF/LessonPlans/BAFABAFALesson%20Plan.htm</a:t>
            </a:r>
            <a:r>
              <a:rPr lang="en-US" sz="2100" dirty="0"/>
              <a:t> </a:t>
            </a:r>
            <a:r>
              <a:rPr lang="en-US" sz="2800" dirty="0" smtClean="0"/>
              <a:t/>
            </a:r>
            <a:br>
              <a:rPr lang="en-US" sz="2800" dirty="0" smtClean="0"/>
            </a:br>
            <a:endParaRPr lang="en-US" sz="2800" dirty="0" smtClean="0"/>
          </a:p>
          <a:p>
            <a:pPr marL="457200" indent="-457200" algn="l">
              <a:buFont typeface="Arial" panose="020B0604020202020204" pitchFamily="34" charset="0"/>
              <a:buChar char="•"/>
            </a:pPr>
            <a:r>
              <a:rPr lang="en-US" sz="2600" b="1" dirty="0" smtClean="0"/>
              <a:t>Structured </a:t>
            </a:r>
            <a:r>
              <a:rPr lang="en-US" sz="2600" b="1" dirty="0"/>
              <a:t>self-assessment </a:t>
            </a:r>
            <a:r>
              <a:rPr lang="en-US" sz="2600" dirty="0"/>
              <a:t>- </a:t>
            </a:r>
            <a:r>
              <a:rPr lang="en-US" sz="1900" dirty="0">
                <a:hlinkClick r:id="rId4"/>
              </a:rPr>
              <a:t>http://</a:t>
            </a:r>
            <a:r>
              <a:rPr lang="en-US" sz="1900" dirty="0" smtClean="0">
                <a:hlinkClick r:id="rId4"/>
              </a:rPr>
              <a:t>www.vonward.com/selfassessmenttools.html</a:t>
            </a:r>
            <a:r>
              <a:rPr lang="en-US" sz="1900" dirty="0" smtClean="0"/>
              <a:t> </a:t>
            </a:r>
            <a:br>
              <a:rPr lang="en-US" sz="1900" dirty="0" smtClean="0"/>
            </a:br>
            <a:r>
              <a:rPr lang="en-US" sz="1900" dirty="0" smtClean="0"/>
              <a:t>Google for others</a:t>
            </a:r>
            <a:r>
              <a:rPr lang="en-US" sz="2000" dirty="0" smtClean="0"/>
              <a:t/>
            </a:r>
            <a:br>
              <a:rPr lang="en-US" sz="2000" dirty="0" smtClean="0"/>
            </a:br>
            <a:r>
              <a:rPr lang="en-US" sz="2200" dirty="0" smtClean="0"/>
              <a:t/>
            </a:r>
            <a:br>
              <a:rPr lang="en-US" sz="2200" dirty="0" smtClean="0"/>
            </a:br>
            <a:endParaRPr lang="en-US" sz="2200" dirty="0" smtClean="0"/>
          </a:p>
          <a:p>
            <a:pPr marL="457200" indent="-457200" algn="l">
              <a:buFont typeface="Arial" panose="020B0604020202020204" pitchFamily="34" charset="0"/>
              <a:buChar char="•"/>
            </a:pPr>
            <a:r>
              <a:rPr lang="en-US" sz="2600" b="1" dirty="0" smtClean="0"/>
              <a:t>Committed community </a:t>
            </a:r>
            <a:r>
              <a:rPr lang="en-US" sz="2600" dirty="0" smtClean="0"/>
              <a:t>– </a:t>
            </a:r>
            <a:r>
              <a:rPr lang="en-US" sz="2600" dirty="0" smtClean="0"/>
              <a:t>mutual learning </a:t>
            </a:r>
            <a:r>
              <a:rPr lang="en-US" sz="2600" dirty="0" smtClean="0"/>
              <a:t>together</a:t>
            </a:r>
          </a:p>
        </p:txBody>
      </p:sp>
    </p:spTree>
    <p:extLst>
      <p:ext uri="{BB962C8B-B14F-4D97-AF65-F5344CB8AC3E}">
        <p14:creationId xmlns:p14="http://schemas.microsoft.com/office/powerpoint/2010/main" val="36783519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Worldview Collision</a:t>
            </a:r>
          </a:p>
          <a:p>
            <a:r>
              <a:rPr lang="en-US" sz="3200" b="1" dirty="0" smtClean="0">
                <a:solidFill>
                  <a:schemeClr val="bg1"/>
                </a:solidFill>
                <a:latin typeface="Verdana" pitchFamily="34" charset="0"/>
              </a:rPr>
              <a:t>In the Early Church</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645023" y="2512826"/>
            <a:ext cx="9144000" cy="3497308"/>
          </a:xfrm>
        </p:spPr>
        <p:txBody>
          <a:bodyPr>
            <a:normAutofit/>
          </a:bodyPr>
          <a:lstStyle/>
          <a:p>
            <a:r>
              <a:rPr lang="en-US" sz="2800" dirty="0" smtClean="0"/>
              <a:t>Most pivotal development in Christian history</a:t>
            </a:r>
          </a:p>
          <a:p>
            <a:endParaRPr lang="en-US" sz="2800" dirty="0"/>
          </a:p>
          <a:p>
            <a:r>
              <a:rPr lang="en-US" sz="2800" dirty="0" smtClean="0"/>
              <a:t>Without it, we wouldn’t be here</a:t>
            </a:r>
          </a:p>
          <a:p>
            <a:endParaRPr lang="en-US" sz="2800" dirty="0"/>
          </a:p>
          <a:p>
            <a:r>
              <a:rPr lang="en-US" sz="2800" dirty="0" smtClean="0"/>
              <a:t>Acts 10</a:t>
            </a:r>
            <a:endParaRPr lang="en-US" sz="2800" dirty="0"/>
          </a:p>
        </p:txBody>
      </p:sp>
    </p:spTree>
    <p:extLst>
      <p:ext uri="{BB962C8B-B14F-4D97-AF65-F5344CB8AC3E}">
        <p14:creationId xmlns:p14="http://schemas.microsoft.com/office/powerpoint/2010/main" val="7049848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Jesus does Worldview</a:t>
            </a:r>
          </a:p>
          <a:p>
            <a:endParaRPr lang="en-US" sz="2800" b="1" dirty="0" smtClean="0">
              <a:solidFill>
                <a:schemeClr val="bg1"/>
              </a:solidFill>
              <a:latin typeface="Verdana" pitchFamily="34" charset="0"/>
            </a:endParaRPr>
          </a:p>
          <a:p>
            <a:r>
              <a:rPr lang="en-US" sz="2800" b="1" dirty="0" smtClean="0">
                <a:solidFill>
                  <a:schemeClr val="bg1"/>
                </a:solidFill>
                <a:latin typeface="Verdana" pitchFamily="34" charset="0"/>
              </a:rPr>
              <a:t>Examples:</a:t>
            </a:r>
            <a:endParaRPr lang="en-US" sz="2800" b="1" dirty="0">
              <a:solidFill>
                <a:schemeClr val="bg1"/>
              </a:solidFill>
              <a:latin typeface="Verdana" pitchFamily="34" charset="0"/>
            </a:endParaRPr>
          </a:p>
        </p:txBody>
      </p:sp>
      <p:sp>
        <p:nvSpPr>
          <p:cNvPr id="2" name="Subtitle 1"/>
          <p:cNvSpPr>
            <a:spLocks noGrp="1"/>
          </p:cNvSpPr>
          <p:nvPr>
            <p:ph type="subTitle" idx="1"/>
          </p:nvPr>
        </p:nvSpPr>
        <p:spPr>
          <a:xfrm>
            <a:off x="682170" y="2801257"/>
            <a:ext cx="11001829" cy="3891048"/>
          </a:xfrm>
        </p:spPr>
        <p:txBody>
          <a:bodyPr>
            <a:normAutofit/>
          </a:bodyPr>
          <a:lstStyle/>
          <a:p>
            <a:pPr marL="457200" indent="-457200" algn="l">
              <a:buFont typeface="Arial" panose="020B0604020202020204" pitchFamily="34" charset="0"/>
              <a:buChar char="•"/>
            </a:pPr>
            <a:r>
              <a:rPr lang="en-US" sz="2600" b="1" dirty="0" err="1" smtClean="0"/>
              <a:t>Bartimaeus</a:t>
            </a:r>
            <a:r>
              <a:rPr lang="en-US" sz="2800" dirty="0" smtClean="0"/>
              <a:t>, </a:t>
            </a:r>
            <a:r>
              <a:rPr lang="en-US" sz="2000" dirty="0" smtClean="0"/>
              <a:t>blind man, “Jesus, Son of David, have mercy on me.”</a:t>
            </a:r>
            <a:r>
              <a:rPr lang="en-US" sz="2000" dirty="0"/>
              <a:t> </a:t>
            </a:r>
            <a:r>
              <a:rPr lang="en-US" sz="2000" dirty="0" smtClean="0"/>
              <a:t>   Jesus calls him &amp; asks, “What do you want me to do for you?”   (Mark 10:46-52)</a:t>
            </a:r>
            <a:r>
              <a:rPr lang="en-US" dirty="0" smtClean="0"/>
              <a:t/>
            </a:r>
            <a:br>
              <a:rPr lang="en-US" dirty="0" smtClean="0"/>
            </a:br>
            <a:endParaRPr lang="en-US" dirty="0" smtClean="0"/>
          </a:p>
          <a:p>
            <a:pPr marL="457200" indent="-457200" algn="l">
              <a:buFont typeface="Arial" panose="020B0604020202020204" pitchFamily="34" charset="0"/>
              <a:buChar char="•"/>
            </a:pPr>
            <a:r>
              <a:rPr lang="en-US" sz="2600" b="1" dirty="0" smtClean="0"/>
              <a:t>Zacchaeus</a:t>
            </a:r>
            <a:r>
              <a:rPr lang="en-US" sz="2600" dirty="0" smtClean="0"/>
              <a:t>, </a:t>
            </a:r>
            <a:r>
              <a:rPr lang="en-US" sz="2000" dirty="0" smtClean="0"/>
              <a:t>wealthy chief tax collector, after Jesus visited his home, “I give half my possessions to the poor, and repay 4x anyone I’ve cheated.”  (Luke 19: 1-10)</a:t>
            </a:r>
            <a:br>
              <a:rPr lang="en-US" sz="2000" dirty="0" smtClean="0"/>
            </a:br>
            <a:endParaRPr lang="en-US" sz="2000" dirty="0" smtClean="0"/>
          </a:p>
          <a:p>
            <a:pPr marL="457200" indent="-457200" algn="l">
              <a:buFont typeface="Arial" panose="020B0604020202020204" pitchFamily="34" charset="0"/>
              <a:buChar char="•"/>
            </a:pPr>
            <a:r>
              <a:rPr lang="en-US" sz="2600" b="1" dirty="0" smtClean="0">
                <a:ea typeface="Verdana" panose="020B0604030504040204" pitchFamily="34" charset="0"/>
                <a:cs typeface="Verdana" panose="020B0604030504040204" pitchFamily="34" charset="0"/>
              </a:rPr>
              <a:t>Teachers, </a:t>
            </a:r>
            <a:r>
              <a:rPr lang="en-US" sz="2600" b="1" dirty="0" smtClean="0">
                <a:ea typeface="Verdana" panose="020B0604030504040204" pitchFamily="34" charset="0"/>
                <a:cs typeface="Verdana" panose="020B0604030504040204" pitchFamily="34" charset="0"/>
              </a:rPr>
              <a:t>Pharisees, a crowd </a:t>
            </a:r>
            <a:r>
              <a:rPr lang="en-US" sz="2600" b="1" dirty="0" smtClean="0">
                <a:ea typeface="Verdana" panose="020B0604030504040204" pitchFamily="34" charset="0"/>
                <a:cs typeface="Verdana" panose="020B0604030504040204" pitchFamily="34" charset="0"/>
              </a:rPr>
              <a:t>&amp; </a:t>
            </a:r>
            <a:r>
              <a:rPr lang="en-US" sz="2600" b="1" dirty="0" smtClean="0">
                <a:ea typeface="Verdana" panose="020B0604030504040204" pitchFamily="34" charset="0"/>
                <a:cs typeface="Verdana" panose="020B0604030504040204" pitchFamily="34" charset="0"/>
              </a:rPr>
              <a:t>a woman </a:t>
            </a:r>
            <a:r>
              <a:rPr lang="en-US" sz="2600" b="1" dirty="0" smtClean="0">
                <a:ea typeface="Verdana" panose="020B0604030504040204" pitchFamily="34" charset="0"/>
                <a:cs typeface="Verdana" panose="020B0604030504040204" pitchFamily="34" charset="0"/>
              </a:rPr>
              <a:t>caught in adultery.  </a:t>
            </a:r>
            <a:r>
              <a:rPr lang="en-US" sz="2000" dirty="0" smtClean="0"/>
              <a:t>Whoever is without sin, throw the first stone.  Neither do I condemn you.  Go &amp; leave your sin.  (John 8:1-11)  </a:t>
            </a:r>
            <a:endParaRPr lang="en-US" sz="2000" b="1" dirty="0"/>
          </a:p>
        </p:txBody>
      </p:sp>
    </p:spTree>
    <p:extLst>
      <p:ext uri="{BB962C8B-B14F-4D97-AF65-F5344CB8AC3E}">
        <p14:creationId xmlns:p14="http://schemas.microsoft.com/office/powerpoint/2010/main" val="40022784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My Ministry Right Now</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645023" y="2124635"/>
            <a:ext cx="9144000" cy="3885499"/>
          </a:xfrm>
        </p:spPr>
        <p:txBody>
          <a:bodyPr>
            <a:normAutofit fontScale="92500" lnSpcReduction="20000"/>
          </a:bodyPr>
          <a:lstStyle/>
          <a:p>
            <a:r>
              <a:rPr lang="en-US" sz="2800" b="1" dirty="0" smtClean="0"/>
              <a:t>REQUIRED A CHANGE IN WORLDVIEW</a:t>
            </a:r>
          </a:p>
          <a:p>
            <a:endParaRPr lang="en-US" sz="2800" b="1" dirty="0"/>
          </a:p>
          <a:p>
            <a:endParaRPr lang="en-US" sz="2800" b="1" dirty="0" smtClean="0"/>
          </a:p>
          <a:p>
            <a:endParaRPr lang="en-US" sz="2800" b="1" dirty="0"/>
          </a:p>
          <a:p>
            <a:endParaRPr lang="en-US" b="1" dirty="0" smtClean="0"/>
          </a:p>
          <a:p>
            <a:endParaRPr lang="en-US" b="1" dirty="0" smtClean="0"/>
          </a:p>
          <a:p>
            <a:r>
              <a:rPr lang="en-US" sz="2600" b="1" dirty="0" smtClean="0"/>
              <a:t>A Collective Christian Voice</a:t>
            </a:r>
          </a:p>
          <a:p>
            <a:r>
              <a:rPr lang="en-US" sz="2600" b="1" dirty="0" smtClean="0"/>
              <a:t>Building public and political will to end hunger</a:t>
            </a:r>
          </a:p>
          <a:p>
            <a:endParaRPr lang="en-US" sz="2800" dirty="0"/>
          </a:p>
          <a:p>
            <a:pPr algn="l"/>
            <a:r>
              <a:rPr lang="en-US" sz="2800" b="1" dirty="0" smtClean="0"/>
              <a:t>	</a:t>
            </a:r>
            <a:endParaRPr lang="en-US" sz="28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20888" y="2910988"/>
            <a:ext cx="5150224" cy="1445155"/>
          </a:xfrm>
          <a:prstGeom prst="rect">
            <a:avLst/>
          </a:prstGeom>
        </p:spPr>
      </p:pic>
    </p:spTree>
    <p:extLst>
      <p:ext uri="{BB962C8B-B14F-4D97-AF65-F5344CB8AC3E}">
        <p14:creationId xmlns:p14="http://schemas.microsoft.com/office/powerpoint/2010/main" val="36980294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End physical hunger?</a:t>
            </a:r>
          </a:p>
          <a:p>
            <a:r>
              <a:rPr lang="en-US" sz="3200" b="1" dirty="0" smtClean="0">
                <a:solidFill>
                  <a:schemeClr val="bg1"/>
                </a:solidFill>
                <a:latin typeface="Verdana" pitchFamily="34" charset="0"/>
              </a:rPr>
              <a:t>Influence political decisions?</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645023" y="2675963"/>
            <a:ext cx="9144000" cy="2124636"/>
          </a:xfrm>
        </p:spPr>
        <p:txBody>
          <a:bodyPr>
            <a:normAutofit/>
          </a:bodyPr>
          <a:lstStyle/>
          <a:p>
            <a:r>
              <a:rPr lang="en-US" dirty="0" smtClean="0"/>
              <a:t>“Surely not Lord,” that’s </a:t>
            </a:r>
            <a:r>
              <a:rPr lang="en-US" dirty="0"/>
              <a:t>a</a:t>
            </a:r>
            <a:r>
              <a:rPr lang="en-US" dirty="0" smtClean="0"/>
              <a:t> morally good </a:t>
            </a:r>
            <a:r>
              <a:rPr lang="en-US" dirty="0" smtClean="0"/>
              <a:t>thing to pursue,</a:t>
            </a:r>
          </a:p>
          <a:p>
            <a:r>
              <a:rPr lang="en-US" dirty="0" smtClean="0"/>
              <a:t>but its </a:t>
            </a:r>
            <a:r>
              <a:rPr lang="en-US" u="sng" dirty="0" smtClean="0"/>
              <a:t>not the work of the Gospel</a:t>
            </a:r>
          </a:p>
          <a:p>
            <a:endParaRPr lang="en-US" dirty="0"/>
          </a:p>
          <a:p>
            <a:r>
              <a:rPr lang="en-US" dirty="0" smtClean="0"/>
              <a:t>But then I “fell into a trance on the rooftop…”</a:t>
            </a:r>
            <a:endParaRPr lang="en-US" dirty="0"/>
          </a:p>
        </p:txBody>
      </p:sp>
    </p:spTree>
    <p:extLst>
      <p:ext uri="{BB962C8B-B14F-4D97-AF65-F5344CB8AC3E}">
        <p14:creationId xmlns:p14="http://schemas.microsoft.com/office/powerpoint/2010/main" val="2755991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My Worldview:  “That’s not Gospel Work!”</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645023" y="1936377"/>
            <a:ext cx="9144000" cy="4073757"/>
          </a:xfrm>
        </p:spPr>
        <p:txBody>
          <a:bodyPr>
            <a:normAutofit lnSpcReduction="10000"/>
          </a:bodyPr>
          <a:lstStyle/>
          <a:p>
            <a:pPr lvl="1" algn="l"/>
            <a:r>
              <a:rPr lang="en-US" sz="2800" dirty="0" smtClean="0"/>
              <a:t>Three key tenets of my worldview (what’s real)</a:t>
            </a:r>
          </a:p>
          <a:p>
            <a:pPr lvl="1" algn="l"/>
            <a:r>
              <a:rPr lang="en-US" sz="2800" dirty="0"/>
              <a:t>w</a:t>
            </a:r>
            <a:r>
              <a:rPr lang="en-US" sz="2800" dirty="0" smtClean="0"/>
              <a:t>ere the lenses through which I read scripture &amp; life</a:t>
            </a:r>
          </a:p>
          <a:p>
            <a:endParaRPr lang="en-US" sz="2800" dirty="0"/>
          </a:p>
          <a:p>
            <a:pPr marL="971550" lvl="1" indent="-514350" algn="l">
              <a:buFont typeface="+mj-lt"/>
              <a:buAutoNum type="arabicPeriod"/>
            </a:pPr>
            <a:r>
              <a:rPr lang="en-US" b="1" dirty="0" smtClean="0"/>
              <a:t>Individualistic</a:t>
            </a:r>
            <a:r>
              <a:rPr lang="en-US" dirty="0" smtClean="0"/>
              <a:t>:  The Gospel is most concerned with me and other individuals being saved.</a:t>
            </a:r>
            <a:br>
              <a:rPr lang="en-US" dirty="0" smtClean="0"/>
            </a:br>
            <a:endParaRPr lang="en-US" dirty="0" smtClean="0"/>
          </a:p>
          <a:p>
            <a:pPr marL="971550" lvl="1" indent="-514350" algn="l">
              <a:buFont typeface="+mj-lt"/>
              <a:buAutoNum type="arabicPeriod"/>
            </a:pPr>
            <a:r>
              <a:rPr lang="en-US" b="1" dirty="0" smtClean="0"/>
              <a:t>Fragmented </a:t>
            </a:r>
            <a:r>
              <a:rPr lang="en-US" b="1" dirty="0" smtClean="0"/>
              <a:t>Creation &amp; Salvation</a:t>
            </a:r>
            <a:r>
              <a:rPr lang="en-US" dirty="0" smtClean="0"/>
              <a:t>:  (Dualistic) Spirit is good, material is bad:  Thus focus of ministry is to help others receive, in Christ the forgiveness that cleanses sins, so that we are acceptable to God and have hope of eternal </a:t>
            </a:r>
            <a:r>
              <a:rPr lang="en-US" dirty="0" smtClean="0"/>
              <a:t>life for our souls, </a:t>
            </a:r>
            <a:r>
              <a:rPr lang="en-US" dirty="0" smtClean="0"/>
              <a:t>i.e., are saved.</a:t>
            </a:r>
            <a:br>
              <a:rPr lang="en-US" dirty="0" smtClean="0"/>
            </a:br>
            <a:endParaRPr lang="en-US" dirty="0" smtClean="0"/>
          </a:p>
          <a:p>
            <a:pPr marL="971550" lvl="1" indent="-514350" algn="l">
              <a:buFont typeface="+mj-lt"/>
              <a:buAutoNum type="arabicPeriod"/>
            </a:pPr>
            <a:r>
              <a:rPr lang="en-US" b="1" dirty="0" smtClean="0"/>
              <a:t>Domination:  </a:t>
            </a:r>
            <a:r>
              <a:rPr lang="en-US" dirty="0" smtClean="0"/>
              <a:t>Destined to be poor.  Bad character, culture, habits. Content</a:t>
            </a:r>
            <a:endParaRPr lang="en-US" b="1" dirty="0"/>
          </a:p>
        </p:txBody>
      </p:sp>
    </p:spTree>
    <p:extLst>
      <p:ext uri="{BB962C8B-B14F-4D97-AF65-F5344CB8AC3E}">
        <p14:creationId xmlns:p14="http://schemas.microsoft.com/office/powerpoint/2010/main" val="42880644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5" end="5"/>
                                            </p:txEl>
                                          </p:spTgt>
                                        </p:tgtEl>
                                        <p:attrNameLst>
                                          <p:attrName>style.visibility</p:attrName>
                                        </p:attrNameLst>
                                      </p:cBhvr>
                                      <p:to>
                                        <p:strVal val="visible"/>
                                      </p:to>
                                    </p:set>
                                    <p:animEffect transition="in" filter="fade">
                                      <p:cBhvr>
                                        <p:cTn id="14" dur="1000"/>
                                        <p:tgtEl>
                                          <p:spTgt spid="2">
                                            <p:txEl>
                                              <p:pRg st="5" end="5"/>
                                            </p:txEl>
                                          </p:spTgt>
                                        </p:tgtEl>
                                      </p:cBhvr>
                                    </p:animEffect>
                                    <p:anim calcmode="lin" valueType="num">
                                      <p:cBhvr>
                                        <p:cTn id="1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schemeClr val="bg1"/>
                </a:solidFill>
                <a:latin typeface="Verdana" pitchFamily="34" charset="0"/>
              </a:rPr>
              <a:t>    Pivotal </a:t>
            </a:r>
            <a:r>
              <a:rPr lang="en-US" sz="3200" b="1" dirty="0">
                <a:solidFill>
                  <a:schemeClr val="bg1"/>
                </a:solidFill>
                <a:latin typeface="Verdana" pitchFamily="34" charset="0"/>
              </a:rPr>
              <a:t>story # </a:t>
            </a:r>
            <a:r>
              <a:rPr lang="en-US" sz="3200" b="1" dirty="0" smtClean="0">
                <a:solidFill>
                  <a:schemeClr val="bg1"/>
                </a:solidFill>
                <a:latin typeface="Verdana" pitchFamily="34" charset="0"/>
              </a:rPr>
              <a:t>1 – opening my  eyes</a:t>
            </a:r>
            <a:endParaRPr lang="en-US" sz="3200" b="1" dirty="0">
              <a:solidFill>
                <a:schemeClr val="bg1"/>
              </a:solidFill>
              <a:latin typeface="Verdana" pitchFamily="34" charset="0"/>
            </a:endParaRPr>
          </a:p>
        </p:txBody>
      </p:sp>
      <p:sp>
        <p:nvSpPr>
          <p:cNvPr id="2" name="Content Placeholder 1"/>
          <p:cNvSpPr>
            <a:spLocks noGrp="1"/>
          </p:cNvSpPr>
          <p:nvPr>
            <p:ph idx="1"/>
          </p:nvPr>
        </p:nvSpPr>
        <p:spPr/>
        <p:txBody>
          <a:bodyPr/>
          <a:lstStyle/>
          <a:p>
            <a:pPr marL="0" indent="0">
              <a:buNone/>
            </a:pPr>
            <a:endParaRPr lang="en-US" dirty="0" smtClean="0"/>
          </a:p>
          <a:p>
            <a:pPr marL="0" indent="0">
              <a:spcBef>
                <a:spcPts val="600"/>
              </a:spcBef>
              <a:spcAft>
                <a:spcPts val="600"/>
              </a:spcAft>
              <a:buNone/>
            </a:pPr>
            <a:endParaRPr lang="en-US" dirty="0" smtClean="0"/>
          </a:p>
          <a:p>
            <a:pPr marL="0" indent="0">
              <a:buNone/>
            </a:pPr>
            <a:endParaRPr lang="en-US" dirty="0"/>
          </a:p>
        </p:txBody>
      </p:sp>
      <p:sp>
        <p:nvSpPr>
          <p:cNvPr id="3" name="TextBox 2"/>
          <p:cNvSpPr txBox="1"/>
          <p:nvPr/>
        </p:nvSpPr>
        <p:spPr>
          <a:xfrm>
            <a:off x="2133600" y="1695540"/>
            <a:ext cx="7924800" cy="4431983"/>
          </a:xfrm>
          <a:prstGeom prst="rect">
            <a:avLst/>
          </a:prstGeom>
          <a:noFill/>
        </p:spPr>
        <p:txBody>
          <a:bodyPr wrap="square" rtlCol="0">
            <a:spAutoFit/>
          </a:bodyPr>
          <a:lstStyle/>
          <a:p>
            <a:pPr>
              <a:buFontTx/>
              <a:buNone/>
            </a:pPr>
            <a:endParaRPr lang="en-US" altLang="en-US" sz="2800" dirty="0"/>
          </a:p>
          <a:p>
            <a:pPr>
              <a:buFontTx/>
              <a:buNone/>
            </a:pPr>
            <a:r>
              <a:rPr lang="en-US" altLang="en-US" sz="2800" dirty="0"/>
              <a:t>A card left in the restroom asked:  “Do you know where you will spend eternity?”</a:t>
            </a:r>
          </a:p>
          <a:p>
            <a:endParaRPr lang="en-US" altLang="en-US" sz="2800" dirty="0"/>
          </a:p>
          <a:p>
            <a:pPr>
              <a:buFontTx/>
              <a:buNone/>
            </a:pPr>
            <a:r>
              <a:rPr lang="en-US" altLang="en-US" sz="2800" dirty="0"/>
              <a:t>F</a:t>
            </a:r>
            <a:r>
              <a:rPr lang="en-US" altLang="en-US" sz="2800" dirty="0" smtClean="0"/>
              <a:t>olks on the sidewalk didn’t </a:t>
            </a:r>
            <a:r>
              <a:rPr lang="en-US" altLang="en-US" sz="2800" dirty="0"/>
              <a:t>know where </a:t>
            </a:r>
            <a:r>
              <a:rPr lang="en-US" altLang="en-US" sz="2800" dirty="0" smtClean="0"/>
              <a:t>they’d </a:t>
            </a:r>
            <a:r>
              <a:rPr lang="en-US" altLang="en-US" sz="2800" dirty="0"/>
              <a:t>spend the night</a:t>
            </a:r>
          </a:p>
          <a:p>
            <a:pPr>
              <a:buFontTx/>
              <a:buNone/>
            </a:pPr>
            <a:endParaRPr lang="en-US" altLang="en-US" sz="2800" dirty="0"/>
          </a:p>
          <a:p>
            <a:pPr>
              <a:buFontTx/>
              <a:buNone/>
            </a:pPr>
            <a:r>
              <a:rPr lang="en-US" altLang="en-US" sz="2800" dirty="0"/>
              <a:t>	Our </a:t>
            </a:r>
            <a:r>
              <a:rPr lang="en-US" altLang="en-US" sz="2800" dirty="0" smtClean="0"/>
              <a:t>Christian culture </a:t>
            </a:r>
            <a:r>
              <a:rPr lang="en-US" altLang="en-US" sz="2800" dirty="0"/>
              <a:t>has us ask, </a:t>
            </a:r>
          </a:p>
          <a:p>
            <a:pPr>
              <a:buFontTx/>
              <a:buNone/>
            </a:pPr>
            <a:r>
              <a:rPr lang="en-US" altLang="en-US" sz="2800" b="1" dirty="0">
                <a:solidFill>
                  <a:srgbClr val="800000"/>
                </a:solidFill>
              </a:rPr>
              <a:t>		</a:t>
            </a:r>
            <a:r>
              <a:rPr lang="en-US" altLang="en-US" sz="2800" b="1" dirty="0">
                <a:solidFill>
                  <a:schemeClr val="accent2"/>
                </a:solidFill>
              </a:rPr>
              <a:t>“Which is more important?”</a:t>
            </a:r>
          </a:p>
          <a:p>
            <a:pPr>
              <a:spcAft>
                <a:spcPts val="600"/>
              </a:spcAft>
            </a:pPr>
            <a:endParaRPr lang="en-US" sz="3000" dirty="0"/>
          </a:p>
        </p:txBody>
      </p:sp>
    </p:spTree>
    <p:extLst>
      <p:ext uri="{BB962C8B-B14F-4D97-AF65-F5344CB8AC3E}">
        <p14:creationId xmlns:p14="http://schemas.microsoft.com/office/powerpoint/2010/main" val="20785435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Wherever </a:t>
            </a:r>
            <a:r>
              <a:rPr lang="en-US" sz="3200" b="1" dirty="0" smtClean="0">
                <a:solidFill>
                  <a:schemeClr val="bg1"/>
                </a:solidFill>
                <a:latin typeface="Verdana" pitchFamily="34" charset="0"/>
              </a:rPr>
              <a:t>you go…</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645023" y="2124635"/>
            <a:ext cx="9144000" cy="3885499"/>
          </a:xfrm>
        </p:spPr>
        <p:txBody>
          <a:bodyPr>
            <a:normAutofit/>
          </a:bodyPr>
          <a:lstStyle/>
          <a:p>
            <a:r>
              <a:rPr lang="en-US" sz="2800" dirty="0" smtClean="0"/>
              <a:t>You take your worldview</a:t>
            </a:r>
          </a:p>
          <a:p>
            <a:endParaRPr lang="en-US" sz="2800" dirty="0"/>
          </a:p>
          <a:p>
            <a:r>
              <a:rPr lang="en-US" sz="2800" dirty="0" smtClean="0"/>
              <a:t>Others have a different worldview</a:t>
            </a:r>
          </a:p>
          <a:p>
            <a:endParaRPr lang="en-US" sz="2800" dirty="0"/>
          </a:p>
          <a:p>
            <a:r>
              <a:rPr lang="en-US" sz="2800" dirty="0" smtClean="0"/>
              <a:t>Meaningful </a:t>
            </a:r>
            <a:r>
              <a:rPr lang="en-US" sz="2800" dirty="0"/>
              <a:t>c</a:t>
            </a:r>
            <a:r>
              <a:rPr lang="en-US" sz="2800" dirty="0" smtClean="0"/>
              <a:t>hange rearranges worldview</a:t>
            </a:r>
            <a:endParaRPr lang="en-US" sz="2800" dirty="0" smtClean="0"/>
          </a:p>
          <a:p>
            <a:endParaRPr lang="en-US" sz="2800" dirty="0"/>
          </a:p>
          <a:p>
            <a:r>
              <a:rPr lang="en-US" sz="2800" dirty="0" smtClean="0"/>
              <a:t>Beginning with the missionary’s </a:t>
            </a:r>
            <a:endParaRPr lang="en-US" sz="2800" dirty="0"/>
          </a:p>
        </p:txBody>
      </p:sp>
    </p:spTree>
    <p:extLst>
      <p:ext uri="{BB962C8B-B14F-4D97-AF65-F5344CB8AC3E}">
        <p14:creationId xmlns:p14="http://schemas.microsoft.com/office/powerpoint/2010/main" val="88838800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6" end="6"/>
                                            </p:txEl>
                                          </p:spTgt>
                                        </p:tgtEl>
                                        <p:attrNameLst>
                                          <p:attrName>style.visibility</p:attrName>
                                        </p:attrNameLst>
                                      </p:cBhvr>
                                      <p:to>
                                        <p:strVal val="visible"/>
                                      </p:to>
                                    </p:set>
                                    <p:animEffect transition="in" filter="fade">
                                      <p:cBhvr>
                                        <p:cTn id="14" dur="1000"/>
                                        <p:tgtEl>
                                          <p:spTgt spid="2">
                                            <p:txEl>
                                              <p:pRg st="6" end="6"/>
                                            </p:txEl>
                                          </p:spTgt>
                                        </p:tgtEl>
                                      </p:cBhvr>
                                    </p:animEffect>
                                    <p:anim calcmode="lin" valueType="num">
                                      <p:cBhvr>
                                        <p:cTn id="1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bg1"/>
                </a:solidFill>
                <a:latin typeface="Verdana" pitchFamily="34" charset="0"/>
              </a:rPr>
              <a:t>   </a:t>
            </a:r>
            <a:r>
              <a:rPr lang="en-US" sz="3200" b="1" dirty="0" smtClean="0">
                <a:solidFill>
                  <a:schemeClr val="bg1"/>
                </a:solidFill>
                <a:latin typeface="Verdana" pitchFamily="34" charset="0"/>
              </a:rPr>
              <a:t> 		The </a:t>
            </a:r>
            <a:r>
              <a:rPr lang="en-US" sz="3200" b="1" dirty="0">
                <a:solidFill>
                  <a:schemeClr val="bg1"/>
                </a:solidFill>
                <a:latin typeface="Verdana" pitchFamily="34" charset="0"/>
              </a:rPr>
              <a:t>2</a:t>
            </a:r>
            <a:r>
              <a:rPr lang="en-US" sz="3200" b="1" baseline="30000" dirty="0">
                <a:solidFill>
                  <a:schemeClr val="bg1"/>
                </a:solidFill>
                <a:latin typeface="Verdana" pitchFamily="34" charset="0"/>
              </a:rPr>
              <a:t>nd</a:t>
            </a:r>
            <a:r>
              <a:rPr lang="en-US" sz="3200" b="1" dirty="0">
                <a:solidFill>
                  <a:schemeClr val="bg1"/>
                </a:solidFill>
                <a:latin typeface="Verdana" pitchFamily="34" charset="0"/>
              </a:rPr>
              <a:t> story</a:t>
            </a:r>
          </a:p>
        </p:txBody>
      </p:sp>
      <p:sp>
        <p:nvSpPr>
          <p:cNvPr id="2" name="Content Placeholder 1"/>
          <p:cNvSpPr>
            <a:spLocks noGrp="1"/>
          </p:cNvSpPr>
          <p:nvPr>
            <p:ph idx="1"/>
          </p:nvPr>
        </p:nvSpPr>
        <p:spPr/>
        <p:txBody>
          <a:bodyPr/>
          <a:lstStyle/>
          <a:p>
            <a:pPr marL="0" indent="0">
              <a:buNone/>
            </a:pPr>
            <a:endParaRPr lang="en-US" dirty="0" smtClean="0"/>
          </a:p>
          <a:p>
            <a:pPr marL="0" indent="0">
              <a:spcBef>
                <a:spcPts val="600"/>
              </a:spcBef>
              <a:spcAft>
                <a:spcPts val="600"/>
              </a:spcAft>
              <a:buNone/>
            </a:pPr>
            <a:endParaRPr lang="en-US" dirty="0" smtClean="0"/>
          </a:p>
          <a:p>
            <a:pPr marL="0" indent="0">
              <a:buNone/>
            </a:pPr>
            <a:endParaRPr lang="en-US" dirty="0"/>
          </a:p>
        </p:txBody>
      </p:sp>
      <p:sp>
        <p:nvSpPr>
          <p:cNvPr id="3" name="TextBox 2"/>
          <p:cNvSpPr txBox="1"/>
          <p:nvPr/>
        </p:nvSpPr>
        <p:spPr>
          <a:xfrm>
            <a:off x="2133600" y="1695539"/>
            <a:ext cx="7924800" cy="4124206"/>
          </a:xfrm>
          <a:prstGeom prst="rect">
            <a:avLst/>
          </a:prstGeom>
          <a:noFill/>
        </p:spPr>
        <p:txBody>
          <a:bodyPr wrap="square" rtlCol="0">
            <a:spAutoFit/>
          </a:bodyPr>
          <a:lstStyle/>
          <a:p>
            <a:pPr>
              <a:buFontTx/>
              <a:buNone/>
            </a:pPr>
            <a:r>
              <a:rPr lang="en-US" altLang="en-US" sz="2600" dirty="0"/>
              <a:t>Several years ago, a District Health Commissioner in Kenya </a:t>
            </a:r>
            <a:r>
              <a:rPr lang="en-US" altLang="en-US" sz="2600" dirty="0" smtClean="0"/>
              <a:t>approached </a:t>
            </a:r>
            <a:r>
              <a:rPr lang="en-US" altLang="en-US" sz="2600" dirty="0"/>
              <a:t>to approve a new health project asked:  </a:t>
            </a:r>
            <a:r>
              <a:rPr lang="en-US" altLang="en-US" sz="800" dirty="0">
                <a:solidFill>
                  <a:srgbClr val="A50021"/>
                </a:solidFill>
              </a:rPr>
              <a:t>	</a:t>
            </a:r>
          </a:p>
          <a:p>
            <a:pPr>
              <a:buFontTx/>
              <a:buNone/>
            </a:pPr>
            <a:r>
              <a:rPr lang="en-US" altLang="en-US" sz="2600" b="1" dirty="0">
                <a:solidFill>
                  <a:schemeClr val="accent2"/>
                </a:solidFill>
              </a:rPr>
              <a:t>How will your work be different than the missionaries before you?</a:t>
            </a:r>
          </a:p>
          <a:p>
            <a:pPr>
              <a:buFontTx/>
              <a:buNone/>
            </a:pPr>
            <a:endParaRPr lang="en-US" altLang="en-US" sz="2800" dirty="0">
              <a:solidFill>
                <a:schemeClr val="accent6">
                  <a:lumMod val="75000"/>
                </a:schemeClr>
              </a:solidFill>
            </a:endParaRPr>
          </a:p>
          <a:p>
            <a:pPr lvl="1"/>
            <a:r>
              <a:rPr lang="en-US" altLang="en-US" sz="2600" dirty="0"/>
              <a:t>They built clinics   </a:t>
            </a:r>
            <a:r>
              <a:rPr lang="en-US" altLang="en-US" sz="2600" dirty="0">
                <a:solidFill>
                  <a:schemeClr val="accent6">
                    <a:lumMod val="75000"/>
                  </a:schemeClr>
                </a:solidFill>
              </a:rPr>
              <a:t>-     </a:t>
            </a:r>
            <a:r>
              <a:rPr lang="en-US" altLang="en-US" sz="2600" b="1" dirty="0">
                <a:solidFill>
                  <a:schemeClr val="accent2"/>
                </a:solidFill>
              </a:rPr>
              <a:t>They are in disrepair</a:t>
            </a:r>
          </a:p>
          <a:p>
            <a:pPr lvl="1"/>
            <a:endParaRPr lang="en-US" altLang="en-US" sz="2600" dirty="0">
              <a:solidFill>
                <a:schemeClr val="accent6">
                  <a:lumMod val="75000"/>
                </a:schemeClr>
              </a:solidFill>
            </a:endParaRPr>
          </a:p>
          <a:p>
            <a:pPr lvl="1"/>
            <a:r>
              <a:rPr lang="en-US" altLang="en-US" sz="2600" dirty="0"/>
              <a:t>They converted my people </a:t>
            </a:r>
            <a:r>
              <a:rPr lang="en-US" altLang="en-US" sz="2600" dirty="0">
                <a:solidFill>
                  <a:srgbClr val="A50021"/>
                </a:solidFill>
              </a:rPr>
              <a:t>-  </a:t>
            </a:r>
            <a:r>
              <a:rPr lang="en-US" altLang="en-US" sz="2600" b="1" dirty="0">
                <a:solidFill>
                  <a:schemeClr val="accent2"/>
                </a:solidFill>
              </a:rPr>
              <a:t>They still live in poverty 				           &amp;  disease</a:t>
            </a:r>
            <a:endParaRPr lang="en-US" sz="2600" b="1" dirty="0">
              <a:solidFill>
                <a:schemeClr val="accent2"/>
              </a:solidFill>
            </a:endParaRPr>
          </a:p>
        </p:txBody>
      </p:sp>
    </p:spTree>
    <p:extLst>
      <p:ext uri="{BB962C8B-B14F-4D97-AF65-F5344CB8AC3E}">
        <p14:creationId xmlns:p14="http://schemas.microsoft.com/office/powerpoint/2010/main" val="15930295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bg1"/>
                </a:solidFill>
                <a:latin typeface="Verdana" pitchFamily="34" charset="0"/>
              </a:rPr>
              <a:t>   </a:t>
            </a:r>
            <a:r>
              <a:rPr lang="en-US" sz="3200" b="1" dirty="0" smtClean="0">
                <a:solidFill>
                  <a:schemeClr val="bg1"/>
                </a:solidFill>
                <a:latin typeface="Verdana" pitchFamily="34" charset="0"/>
              </a:rPr>
              <a:t> 		Seeing Jesus again – for the first time</a:t>
            </a:r>
            <a:endParaRPr lang="en-US" sz="3200" b="1" dirty="0">
              <a:solidFill>
                <a:schemeClr val="bg1"/>
              </a:solidFill>
              <a:latin typeface="Verdana" pitchFamily="34" charset="0"/>
            </a:endParaRPr>
          </a:p>
        </p:txBody>
      </p:sp>
      <p:sp>
        <p:nvSpPr>
          <p:cNvPr id="2" name="Content Placeholder 1"/>
          <p:cNvSpPr>
            <a:spLocks noGrp="1"/>
          </p:cNvSpPr>
          <p:nvPr>
            <p:ph idx="1"/>
          </p:nvPr>
        </p:nvSpPr>
        <p:spPr/>
        <p:txBody>
          <a:bodyPr/>
          <a:lstStyle/>
          <a:p>
            <a:pPr marL="0" indent="0">
              <a:buNone/>
            </a:pPr>
            <a:endParaRPr lang="en-US" dirty="0" smtClean="0"/>
          </a:p>
          <a:p>
            <a:pPr marL="0" indent="0">
              <a:spcBef>
                <a:spcPts val="600"/>
              </a:spcBef>
              <a:spcAft>
                <a:spcPts val="600"/>
              </a:spcAft>
              <a:buNone/>
            </a:pPr>
            <a:endParaRPr lang="en-US" dirty="0" smtClean="0"/>
          </a:p>
          <a:p>
            <a:pPr marL="0" indent="0">
              <a:buNone/>
            </a:pPr>
            <a:endParaRPr lang="en-US" dirty="0"/>
          </a:p>
        </p:txBody>
      </p:sp>
      <p:sp>
        <p:nvSpPr>
          <p:cNvPr id="6" name="Rectangle 3"/>
          <p:cNvSpPr txBox="1">
            <a:spLocks noChangeArrowheads="1"/>
          </p:cNvSpPr>
          <p:nvPr/>
        </p:nvSpPr>
        <p:spPr>
          <a:xfrm>
            <a:off x="838199" y="1839072"/>
            <a:ext cx="10174941" cy="4257533"/>
          </a:xfrm>
          <a:prstGeom prst="rect">
            <a:avLst/>
          </a:prstGeom>
          <a:solidFill>
            <a:schemeClr val="bg1"/>
          </a:solidFill>
          <a:ln w="28575">
            <a:noFill/>
            <a:miter lim="800000"/>
            <a:headEnd/>
            <a:tailEnd/>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90513" indent="0">
              <a:lnSpc>
                <a:spcPct val="90000"/>
              </a:lnSpc>
              <a:spcAft>
                <a:spcPts val="600"/>
              </a:spcAft>
              <a:buNone/>
            </a:pPr>
            <a:r>
              <a:rPr lang="en-US" sz="3000" b="1" dirty="0" smtClean="0"/>
              <a:t>Jesus’ mission </a:t>
            </a:r>
            <a:r>
              <a:rPr lang="en-US" sz="2400" b="1" dirty="0" smtClean="0"/>
              <a:t>– in his own words:   </a:t>
            </a:r>
            <a:r>
              <a:rPr lang="en-US" sz="2400" b="1" dirty="0" smtClean="0"/>
              <a:t>“</a:t>
            </a:r>
            <a:r>
              <a:rPr lang="en-US" sz="2400" dirty="0" smtClean="0"/>
              <a:t>He </a:t>
            </a:r>
            <a:r>
              <a:rPr lang="en-US" sz="2400" dirty="0"/>
              <a:t>went to Nazareth, where he had been brought up, and on the Sabbath day he went into the synagogue, as was his custom. And he stood up to </a:t>
            </a:r>
            <a:r>
              <a:rPr lang="en-US" sz="2400" dirty="0" smtClean="0"/>
              <a:t>read. </a:t>
            </a:r>
            <a:r>
              <a:rPr lang="en-US" sz="2400" dirty="0"/>
              <a:t>The scroll of the prophet Isaiah was handed to him</a:t>
            </a:r>
            <a:r>
              <a:rPr lang="en-US" sz="2400" dirty="0" smtClean="0"/>
              <a:t>.</a:t>
            </a:r>
          </a:p>
          <a:p>
            <a:pPr marL="290513" indent="0">
              <a:lnSpc>
                <a:spcPct val="90000"/>
              </a:lnSpc>
              <a:spcAft>
                <a:spcPts val="600"/>
              </a:spcAft>
              <a:buNone/>
            </a:pPr>
            <a:endParaRPr lang="en-US" sz="900" dirty="0" smtClean="0"/>
          </a:p>
          <a:p>
            <a:pPr marL="290513" indent="0">
              <a:lnSpc>
                <a:spcPct val="90000"/>
              </a:lnSpc>
              <a:spcAft>
                <a:spcPts val="600"/>
              </a:spcAft>
              <a:buNone/>
            </a:pPr>
            <a:r>
              <a:rPr lang="en-US" sz="2400" dirty="0" smtClean="0"/>
              <a:t>Unrolling </a:t>
            </a:r>
            <a:r>
              <a:rPr lang="en-US" sz="2400" dirty="0"/>
              <a:t>it, he found the place where it is written: </a:t>
            </a:r>
            <a:r>
              <a:rPr lang="en-US" sz="2400" dirty="0" smtClean="0"/>
              <a:t>"The </a:t>
            </a:r>
            <a:r>
              <a:rPr lang="en-US" sz="2400" dirty="0"/>
              <a:t>Spirit of the Lord is on me, because he has anointed me to preach good news to the poor. He has sent me to proclaim freedom for the prisoners and recovery of sight for the blind, to release the </a:t>
            </a:r>
            <a:r>
              <a:rPr lang="en-US" sz="2400" dirty="0" smtClean="0"/>
              <a:t>oppressed, </a:t>
            </a:r>
            <a:r>
              <a:rPr lang="en-US" sz="2400" dirty="0" smtClean="0"/>
              <a:t>to </a:t>
            </a:r>
            <a:r>
              <a:rPr lang="en-US" sz="2400" dirty="0"/>
              <a:t>proclaim the year of the Lord's favor</a:t>
            </a:r>
            <a:r>
              <a:rPr lang="en-US" sz="2400" dirty="0" smtClean="0"/>
              <a:t>." </a:t>
            </a:r>
            <a:r>
              <a:rPr lang="en-US" sz="2400" dirty="0"/>
              <a:t>Then he rolled up the scroll, gave it back to the attendant and sat down. </a:t>
            </a:r>
            <a:endParaRPr lang="en-US" sz="2400" dirty="0" smtClean="0"/>
          </a:p>
          <a:p>
            <a:pPr marL="290513" indent="0">
              <a:lnSpc>
                <a:spcPct val="90000"/>
              </a:lnSpc>
              <a:spcAft>
                <a:spcPts val="600"/>
              </a:spcAft>
              <a:buNone/>
            </a:pPr>
            <a:endParaRPr lang="en-US" sz="900" dirty="0" smtClean="0"/>
          </a:p>
          <a:p>
            <a:pPr marL="290513" indent="0">
              <a:lnSpc>
                <a:spcPct val="90000"/>
              </a:lnSpc>
              <a:spcAft>
                <a:spcPts val="600"/>
              </a:spcAft>
              <a:buNone/>
            </a:pPr>
            <a:r>
              <a:rPr lang="en-US" sz="2400" dirty="0" smtClean="0"/>
              <a:t>The </a:t>
            </a:r>
            <a:r>
              <a:rPr lang="en-US" sz="2400" dirty="0"/>
              <a:t>eyes of everyone in the synagogue were fastened on him</a:t>
            </a:r>
            <a:r>
              <a:rPr lang="en-US" sz="2400" dirty="0" smtClean="0"/>
              <a:t>, </a:t>
            </a:r>
            <a:r>
              <a:rPr lang="en-US" sz="2400" dirty="0"/>
              <a:t>and he began by saying to them, "Today this scripture is fulfilled in your hearing</a:t>
            </a:r>
            <a:r>
              <a:rPr lang="en-US" sz="2400" dirty="0" smtClean="0"/>
              <a:t>.“ </a:t>
            </a:r>
            <a:endParaRPr lang="en-US" sz="2400" dirty="0" smtClean="0"/>
          </a:p>
          <a:p>
            <a:pPr marL="290513" indent="0" algn="r">
              <a:lnSpc>
                <a:spcPct val="90000"/>
              </a:lnSpc>
              <a:spcAft>
                <a:spcPts val="600"/>
              </a:spcAft>
              <a:buNone/>
            </a:pPr>
            <a:r>
              <a:rPr lang="en-US" sz="2200" dirty="0"/>
              <a:t>Luke 4:16-21   (quoting Isaiah 61)</a:t>
            </a:r>
            <a:endParaRPr lang="en-US" altLang="en-US" sz="2200" dirty="0"/>
          </a:p>
          <a:p>
            <a:pPr marL="290513" indent="0">
              <a:lnSpc>
                <a:spcPct val="90000"/>
              </a:lnSpc>
              <a:spcAft>
                <a:spcPts val="600"/>
              </a:spcAft>
              <a:buNone/>
            </a:pPr>
            <a:endParaRPr lang="en-US" altLang="en-US" sz="2400" b="1" dirty="0" smtClean="0"/>
          </a:p>
        </p:txBody>
      </p:sp>
    </p:spTree>
    <p:extLst>
      <p:ext uri="{BB962C8B-B14F-4D97-AF65-F5344CB8AC3E}">
        <p14:creationId xmlns:p14="http://schemas.microsoft.com/office/powerpoint/2010/main" val="1708102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4" end="4"/>
                                            </p:txEl>
                                          </p:spTgt>
                                        </p:tgtEl>
                                        <p:attrNameLst>
                                          <p:attrName>style.visibility</p:attrName>
                                        </p:attrNameLst>
                                      </p:cBhvr>
                                      <p:to>
                                        <p:strVal val="visible"/>
                                      </p:to>
                                    </p:set>
                                    <p:animEffect transition="in" filter="fade">
                                      <p:cBhvr>
                                        <p:cTn id="14" dur="1000"/>
                                        <p:tgtEl>
                                          <p:spTgt spid="6">
                                            <p:txEl>
                                              <p:pRg st="4" end="4"/>
                                            </p:txEl>
                                          </p:spTgt>
                                        </p:tgtEl>
                                      </p:cBhvr>
                                    </p:animEffect>
                                    <p:anim calcmode="lin" valueType="num">
                                      <p:cBhvr>
                                        <p:cTn id="1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fade">
                                      <p:cBhvr>
                                        <p:cTn id="19" dur="1000"/>
                                        <p:tgtEl>
                                          <p:spTgt spid="6">
                                            <p:txEl>
                                              <p:pRg st="5" end="5"/>
                                            </p:txEl>
                                          </p:spTgt>
                                        </p:tgtEl>
                                      </p:cBhvr>
                                    </p:animEffect>
                                    <p:anim calcmode="lin" valueType="num">
                                      <p:cBhvr>
                                        <p:cTn id="2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bg1"/>
                </a:solidFill>
                <a:latin typeface="Verdana" pitchFamily="34" charset="0"/>
              </a:rPr>
              <a:t>   </a:t>
            </a:r>
            <a:r>
              <a:rPr lang="en-US" sz="3200" b="1" dirty="0" smtClean="0">
                <a:solidFill>
                  <a:schemeClr val="bg1"/>
                </a:solidFill>
                <a:latin typeface="Verdana" pitchFamily="34" charset="0"/>
              </a:rPr>
              <a:t> 		</a:t>
            </a:r>
            <a:r>
              <a:rPr lang="en-US" sz="3200" b="1" dirty="0" smtClean="0">
                <a:solidFill>
                  <a:schemeClr val="bg1"/>
                </a:solidFill>
                <a:latin typeface="Verdana" pitchFamily="34" charset="0"/>
              </a:rPr>
              <a:t>Didn’t he mean </a:t>
            </a:r>
            <a:r>
              <a:rPr lang="en-US" sz="3200" b="1" i="1" dirty="0" smtClean="0">
                <a:solidFill>
                  <a:schemeClr val="bg1"/>
                </a:solidFill>
                <a:latin typeface="Verdana" pitchFamily="34" charset="0"/>
              </a:rPr>
              <a:t>spiritually </a:t>
            </a:r>
            <a:r>
              <a:rPr lang="en-US" sz="3200" b="1" dirty="0" smtClean="0">
                <a:solidFill>
                  <a:schemeClr val="bg1"/>
                </a:solidFill>
                <a:latin typeface="Verdana" pitchFamily="34" charset="0"/>
              </a:rPr>
              <a:t>blind, poor </a:t>
            </a:r>
            <a:r>
              <a:rPr lang="en-US" sz="3200" b="1" i="1" dirty="0" smtClean="0">
                <a:solidFill>
                  <a:schemeClr val="bg1"/>
                </a:solidFill>
                <a:latin typeface="Verdana" pitchFamily="34" charset="0"/>
              </a:rPr>
              <a:t>?</a:t>
            </a:r>
            <a:endParaRPr lang="en-US" sz="3200" b="1" dirty="0">
              <a:solidFill>
                <a:schemeClr val="bg1"/>
              </a:solidFill>
              <a:latin typeface="Verdana" pitchFamily="34" charset="0"/>
            </a:endParaRPr>
          </a:p>
        </p:txBody>
      </p:sp>
      <p:sp>
        <p:nvSpPr>
          <p:cNvPr id="2" name="Content Placeholder 1"/>
          <p:cNvSpPr>
            <a:spLocks noGrp="1"/>
          </p:cNvSpPr>
          <p:nvPr>
            <p:ph idx="1"/>
          </p:nvPr>
        </p:nvSpPr>
        <p:spPr/>
        <p:txBody>
          <a:bodyPr/>
          <a:lstStyle/>
          <a:p>
            <a:pPr marL="0" indent="0">
              <a:buNone/>
            </a:pPr>
            <a:endParaRPr lang="en-US" dirty="0" smtClean="0"/>
          </a:p>
          <a:p>
            <a:pPr marL="0" indent="0">
              <a:spcBef>
                <a:spcPts val="600"/>
              </a:spcBef>
              <a:spcAft>
                <a:spcPts val="600"/>
              </a:spcAft>
              <a:buNone/>
            </a:pPr>
            <a:endParaRPr lang="en-US" dirty="0" smtClean="0"/>
          </a:p>
          <a:p>
            <a:pPr marL="0" indent="0">
              <a:buNone/>
            </a:pPr>
            <a:endParaRPr lang="en-US" dirty="0"/>
          </a:p>
        </p:txBody>
      </p:sp>
      <p:sp>
        <p:nvSpPr>
          <p:cNvPr id="3" name="Rectangle 2"/>
          <p:cNvSpPr/>
          <p:nvPr/>
        </p:nvSpPr>
        <p:spPr>
          <a:xfrm>
            <a:off x="1398494" y="2008441"/>
            <a:ext cx="9090212" cy="3985706"/>
          </a:xfrm>
          <a:prstGeom prst="rect">
            <a:avLst/>
          </a:prstGeom>
        </p:spPr>
        <p:txBody>
          <a:bodyPr wrap="square">
            <a:spAutoFit/>
          </a:bodyPr>
          <a:lstStyle/>
          <a:p>
            <a:pPr>
              <a:buFontTx/>
              <a:buNone/>
            </a:pPr>
            <a:r>
              <a:rPr lang="en-US" altLang="en-US" sz="2600" b="1" dirty="0" smtClean="0"/>
              <a:t>But, </a:t>
            </a:r>
            <a:r>
              <a:rPr lang="en-US" altLang="en-US" sz="2600" b="1" dirty="0" smtClean="0"/>
              <a:t>when Jesus was </a:t>
            </a:r>
            <a:r>
              <a:rPr lang="en-US" altLang="en-US" sz="2600" b="1" dirty="0" smtClean="0"/>
              <a:t>asked by John’s disciples if he was </a:t>
            </a:r>
            <a:r>
              <a:rPr lang="en-US" altLang="en-US" sz="2600" b="1" dirty="0"/>
              <a:t>“the one…”,</a:t>
            </a:r>
            <a:r>
              <a:rPr lang="en-US" altLang="en-US" sz="2600" dirty="0"/>
              <a:t> </a:t>
            </a:r>
            <a:r>
              <a:rPr lang="en-US" altLang="en-US" sz="2600" b="1" dirty="0" smtClean="0"/>
              <a:t>he answered</a:t>
            </a:r>
            <a:r>
              <a:rPr lang="en-US" altLang="en-US" sz="2600" dirty="0" smtClean="0"/>
              <a:t>:</a:t>
            </a:r>
            <a:endParaRPr lang="en-US" altLang="en-US" sz="2600" dirty="0"/>
          </a:p>
          <a:p>
            <a:pPr lvl="1">
              <a:buFontTx/>
              <a:buNone/>
            </a:pPr>
            <a:r>
              <a:rPr lang="en-US" altLang="en-US" sz="2600" dirty="0"/>
              <a:t>“Go and tell John what you have seen and heard:</a:t>
            </a:r>
          </a:p>
          <a:p>
            <a:pPr lvl="2"/>
            <a:r>
              <a:rPr lang="en-US" altLang="en-US" sz="2600" dirty="0"/>
              <a:t>the blind receive their sight, </a:t>
            </a:r>
          </a:p>
          <a:p>
            <a:pPr lvl="2"/>
            <a:r>
              <a:rPr lang="en-US" altLang="en-US" sz="2600" dirty="0"/>
              <a:t>the lame walk, </a:t>
            </a:r>
          </a:p>
          <a:p>
            <a:pPr lvl="2"/>
            <a:r>
              <a:rPr lang="en-US" altLang="en-US" sz="2600" dirty="0"/>
              <a:t>the lepers are cleansed, </a:t>
            </a:r>
          </a:p>
          <a:p>
            <a:pPr lvl="2"/>
            <a:r>
              <a:rPr lang="en-US" altLang="en-US" sz="2600" dirty="0"/>
              <a:t>the deaf hear, </a:t>
            </a:r>
          </a:p>
          <a:p>
            <a:pPr lvl="2"/>
            <a:r>
              <a:rPr lang="en-US" altLang="en-US" sz="2600" dirty="0"/>
              <a:t>the dead are raised, </a:t>
            </a:r>
          </a:p>
          <a:p>
            <a:pPr lvl="2"/>
            <a:r>
              <a:rPr lang="en-US" altLang="en-US" sz="2600" dirty="0"/>
              <a:t>the poor have good news brought to them.”  </a:t>
            </a:r>
          </a:p>
          <a:p>
            <a:pPr lvl="1" algn="r">
              <a:buFontTx/>
              <a:buNone/>
            </a:pPr>
            <a:r>
              <a:rPr lang="en-US" altLang="en-US" sz="1900" b="1" dirty="0"/>
              <a:t>(Matthew 11:5 and Luke 7:22)</a:t>
            </a:r>
          </a:p>
        </p:txBody>
      </p:sp>
    </p:spTree>
    <p:extLst>
      <p:ext uri="{BB962C8B-B14F-4D97-AF65-F5344CB8AC3E}">
        <p14:creationId xmlns:p14="http://schemas.microsoft.com/office/powerpoint/2010/main" val="8781039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bg1"/>
                </a:solidFill>
                <a:latin typeface="Verdana" pitchFamily="34" charset="0"/>
              </a:rPr>
              <a:t>   </a:t>
            </a:r>
            <a:r>
              <a:rPr lang="en-US" sz="3200" b="1" dirty="0" smtClean="0">
                <a:solidFill>
                  <a:schemeClr val="bg1"/>
                </a:solidFill>
                <a:latin typeface="Verdana" pitchFamily="34" charset="0"/>
              </a:rPr>
              <a:t> 		Jesus’ scriptures were </a:t>
            </a:r>
            <a:r>
              <a:rPr lang="en-US" sz="3200" b="1" dirty="0" smtClean="0">
                <a:solidFill>
                  <a:schemeClr val="bg1"/>
                </a:solidFill>
                <a:latin typeface="Verdana" pitchFamily="34" charset="0"/>
              </a:rPr>
              <a:t>law &amp; </a:t>
            </a:r>
            <a:r>
              <a:rPr lang="en-US" sz="3200" b="1" dirty="0" smtClean="0">
                <a:solidFill>
                  <a:schemeClr val="bg1"/>
                </a:solidFill>
                <a:latin typeface="Verdana" pitchFamily="34" charset="0"/>
              </a:rPr>
              <a:t>prophets</a:t>
            </a:r>
            <a:endParaRPr lang="en-US" sz="3200" b="1" dirty="0">
              <a:solidFill>
                <a:schemeClr val="bg1"/>
              </a:solidFill>
              <a:latin typeface="Verdana" pitchFamily="34" charset="0"/>
            </a:endParaRPr>
          </a:p>
        </p:txBody>
      </p:sp>
      <p:sp>
        <p:nvSpPr>
          <p:cNvPr id="2" name="Content Placeholder 1"/>
          <p:cNvSpPr>
            <a:spLocks noGrp="1"/>
          </p:cNvSpPr>
          <p:nvPr>
            <p:ph idx="1"/>
          </p:nvPr>
        </p:nvSpPr>
        <p:spPr/>
        <p:txBody>
          <a:bodyPr/>
          <a:lstStyle/>
          <a:p>
            <a:pPr marL="0" indent="0">
              <a:buNone/>
            </a:pPr>
            <a:r>
              <a:rPr lang="en-US" b="1" dirty="0" smtClean="0"/>
              <a:t>His worldview &amp; ministry were shaped by the spirit of Isaiah 58</a:t>
            </a:r>
            <a:r>
              <a:rPr lang="en-US" dirty="0" smtClean="0"/>
              <a:t>:</a:t>
            </a:r>
          </a:p>
          <a:p>
            <a:pPr marL="0" indent="0">
              <a:buNone/>
            </a:pPr>
            <a:endParaRPr lang="en-US" dirty="0" smtClean="0"/>
          </a:p>
          <a:p>
            <a:pPr marL="0" indent="0">
              <a:buNone/>
            </a:pPr>
            <a:r>
              <a:rPr lang="en-US" sz="2400" b="1" dirty="0"/>
              <a:t>6</a:t>
            </a:r>
            <a:r>
              <a:rPr lang="en-US" sz="2400" dirty="0"/>
              <a:t> "Is not this the kind of fasting I have chosen: to loose the chains of injustice and untie the cords of the yoke, to set the oppressed free and break every yoke? </a:t>
            </a:r>
          </a:p>
          <a:p>
            <a:pPr marL="0" indent="0">
              <a:buNone/>
            </a:pPr>
            <a:r>
              <a:rPr lang="en-US" sz="2400" b="1" dirty="0"/>
              <a:t>7</a:t>
            </a:r>
            <a:r>
              <a:rPr lang="en-US" sz="2400" dirty="0"/>
              <a:t> Is it not to share your food with the hungry and to provide the poor wanderer with shelter-- when you see the naked, to clothe him, and not to turn away from your own flesh and blood? </a:t>
            </a:r>
          </a:p>
          <a:p>
            <a:pPr marL="0" indent="0">
              <a:buNone/>
            </a:pPr>
            <a:r>
              <a:rPr lang="en-US" sz="2400" b="1" dirty="0"/>
              <a:t>8</a:t>
            </a:r>
            <a:r>
              <a:rPr lang="en-US" sz="2400" dirty="0"/>
              <a:t> Then your light will break forth like the dawn, and your healing will quickly appear; then your righteousness will go before you, and the glory of the LORD will be your rear guard.</a:t>
            </a:r>
          </a:p>
          <a:p>
            <a:pPr marL="0" indent="0">
              <a:buNone/>
            </a:pPr>
            <a:endParaRPr lang="en-US" dirty="0" smtClean="0"/>
          </a:p>
          <a:p>
            <a:pPr marL="0" indent="0">
              <a:spcBef>
                <a:spcPts val="600"/>
              </a:spcBef>
              <a:spcAft>
                <a:spcPts val="600"/>
              </a:spcAft>
              <a:buNone/>
            </a:pPr>
            <a:endParaRPr lang="en-US" dirty="0" smtClean="0"/>
          </a:p>
          <a:p>
            <a:pPr marL="0" indent="0">
              <a:buNone/>
            </a:pPr>
            <a:endParaRPr lang="en-US" dirty="0"/>
          </a:p>
        </p:txBody>
      </p:sp>
    </p:spTree>
    <p:extLst>
      <p:ext uri="{BB962C8B-B14F-4D97-AF65-F5344CB8AC3E}">
        <p14:creationId xmlns:p14="http://schemas.microsoft.com/office/powerpoint/2010/main" val="17509650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bg1"/>
                </a:solidFill>
                <a:latin typeface="Verdana" pitchFamily="34" charset="0"/>
              </a:rPr>
              <a:t>   </a:t>
            </a:r>
            <a:r>
              <a:rPr lang="en-US" sz="3200" b="1" dirty="0" smtClean="0">
                <a:solidFill>
                  <a:schemeClr val="bg1"/>
                </a:solidFill>
                <a:latin typeface="Verdana" pitchFamily="34" charset="0"/>
              </a:rPr>
              <a:t> 		Jesus taught his disciples to pray…</a:t>
            </a:r>
            <a:endParaRPr lang="en-US" sz="3200" b="1" dirty="0">
              <a:solidFill>
                <a:schemeClr val="bg1"/>
              </a:solidFill>
              <a:latin typeface="Verdana" pitchFamily="34" charset="0"/>
            </a:endParaRPr>
          </a:p>
        </p:txBody>
      </p:sp>
      <p:sp>
        <p:nvSpPr>
          <p:cNvPr id="2" name="Content Placeholder 1"/>
          <p:cNvSpPr>
            <a:spLocks noGrp="1"/>
          </p:cNvSpPr>
          <p:nvPr>
            <p:ph idx="1"/>
          </p:nvPr>
        </p:nvSpPr>
        <p:spPr/>
        <p:txBody>
          <a:bodyPr>
            <a:normAutofit/>
          </a:bodyPr>
          <a:lstStyle/>
          <a:p>
            <a:pPr marL="0" indent="0">
              <a:buNone/>
            </a:pPr>
            <a:endParaRPr lang="en-US" dirty="0" smtClean="0"/>
          </a:p>
          <a:p>
            <a:pPr marL="0" indent="0" algn="ctr">
              <a:buNone/>
            </a:pPr>
            <a:r>
              <a:rPr lang="en-US" b="1" dirty="0"/>
              <a:t>Y</a:t>
            </a:r>
            <a:r>
              <a:rPr lang="en-US" b="1" dirty="0" smtClean="0"/>
              <a:t>our </a:t>
            </a:r>
            <a:r>
              <a:rPr lang="en-US" b="1" dirty="0"/>
              <a:t>kingdom come, </a:t>
            </a:r>
            <a:r>
              <a:rPr lang="en-US" b="1" dirty="0" smtClean="0"/>
              <a:t/>
            </a:r>
            <a:br>
              <a:rPr lang="en-US" b="1" dirty="0" smtClean="0"/>
            </a:br>
            <a:endParaRPr lang="en-US" b="1" dirty="0" smtClean="0"/>
          </a:p>
          <a:p>
            <a:pPr marL="0" indent="0" algn="ctr">
              <a:buNone/>
            </a:pPr>
            <a:r>
              <a:rPr lang="en-US" b="1" dirty="0" smtClean="0"/>
              <a:t>your </a:t>
            </a:r>
            <a:r>
              <a:rPr lang="en-US" b="1" dirty="0"/>
              <a:t>will be done on earth as it is in heaven</a:t>
            </a:r>
            <a:r>
              <a:rPr lang="en-US" b="1" dirty="0" smtClean="0"/>
              <a:t>.</a:t>
            </a:r>
          </a:p>
          <a:p>
            <a:pPr marL="0" indent="0" algn="ctr">
              <a:buNone/>
            </a:pPr>
            <a:endParaRPr lang="en-US" b="1" dirty="0"/>
          </a:p>
          <a:p>
            <a:pPr marL="0" indent="0" algn="ctr">
              <a:buNone/>
            </a:pPr>
            <a:endParaRPr lang="en-US" b="1" dirty="0" smtClean="0"/>
          </a:p>
          <a:p>
            <a:pPr marL="0" indent="0">
              <a:spcBef>
                <a:spcPts val="600"/>
              </a:spcBef>
              <a:spcAft>
                <a:spcPts val="600"/>
              </a:spcAft>
              <a:buNone/>
            </a:pPr>
            <a:endParaRPr lang="en-US" dirty="0" smtClean="0"/>
          </a:p>
          <a:p>
            <a:pPr marL="0" indent="0">
              <a:buNone/>
            </a:pPr>
            <a:endParaRPr lang="en-US" dirty="0"/>
          </a:p>
        </p:txBody>
      </p:sp>
    </p:spTree>
    <p:extLst>
      <p:ext uri="{BB962C8B-B14F-4D97-AF65-F5344CB8AC3E}">
        <p14:creationId xmlns:p14="http://schemas.microsoft.com/office/powerpoint/2010/main" val="23444221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bg1"/>
                </a:solidFill>
                <a:latin typeface="Verdana" pitchFamily="34" charset="0"/>
              </a:rPr>
              <a:t>   </a:t>
            </a:r>
            <a:r>
              <a:rPr lang="en-US" sz="3200" b="1" dirty="0" smtClean="0">
                <a:solidFill>
                  <a:schemeClr val="bg1"/>
                </a:solidFill>
                <a:latin typeface="Verdana" pitchFamily="34" charset="0"/>
              </a:rPr>
              <a:t> 		The beatitudes</a:t>
            </a:r>
            <a:endParaRPr lang="en-US" sz="3200" b="1" dirty="0">
              <a:solidFill>
                <a:schemeClr val="bg1"/>
              </a:solidFill>
              <a:latin typeface="Verdana" pitchFamily="34" charset="0"/>
            </a:endParaRPr>
          </a:p>
        </p:txBody>
      </p:sp>
      <p:sp>
        <p:nvSpPr>
          <p:cNvPr id="2" name="Content Placeholder 1"/>
          <p:cNvSpPr>
            <a:spLocks noGrp="1"/>
          </p:cNvSpPr>
          <p:nvPr>
            <p:ph idx="1"/>
          </p:nvPr>
        </p:nvSpPr>
        <p:spPr/>
        <p:txBody>
          <a:bodyPr>
            <a:normAutofit/>
          </a:bodyPr>
          <a:lstStyle/>
          <a:p>
            <a:pPr marL="0" indent="0">
              <a:buNone/>
            </a:pPr>
            <a:endParaRPr lang="en-US" dirty="0" smtClean="0"/>
          </a:p>
          <a:p>
            <a:pPr marL="0" indent="0" algn="ctr">
              <a:buNone/>
            </a:pPr>
            <a:endParaRPr lang="en-US" b="1" dirty="0"/>
          </a:p>
          <a:p>
            <a:pPr marL="0" indent="0">
              <a:buNone/>
            </a:pPr>
            <a:r>
              <a:rPr lang="en-US" dirty="0" smtClean="0"/>
              <a:t>Blessed </a:t>
            </a:r>
            <a:r>
              <a:rPr lang="en-US" dirty="0"/>
              <a:t>are those who hunger and thirst </a:t>
            </a:r>
            <a:r>
              <a:rPr lang="en-US" dirty="0" smtClean="0"/>
              <a:t>for </a:t>
            </a:r>
            <a:r>
              <a:rPr lang="el-GR" b="1" dirty="0" smtClean="0">
                <a:solidFill>
                  <a:srgbClr val="FF0000"/>
                </a:solidFill>
              </a:rPr>
              <a:t>δικαιοσύνη</a:t>
            </a:r>
            <a:r>
              <a:rPr lang="en-US" dirty="0" smtClean="0"/>
              <a:t>, </a:t>
            </a:r>
            <a:r>
              <a:rPr lang="en-US" dirty="0"/>
              <a:t>for they will be filled. </a:t>
            </a:r>
          </a:p>
          <a:p>
            <a:pPr marL="0" indent="0">
              <a:buNone/>
            </a:pPr>
            <a:r>
              <a:rPr lang="en-US" dirty="0" smtClean="0"/>
              <a:t> </a:t>
            </a:r>
            <a:endParaRPr lang="en-US" dirty="0"/>
          </a:p>
          <a:p>
            <a:pPr marL="0" indent="0">
              <a:buNone/>
            </a:pPr>
            <a:r>
              <a:rPr lang="en-US" dirty="0" smtClean="0"/>
              <a:t>Blessed </a:t>
            </a:r>
            <a:r>
              <a:rPr lang="en-US" dirty="0"/>
              <a:t>are those who are persecuted because </a:t>
            </a:r>
            <a:r>
              <a:rPr lang="en-US" dirty="0" smtClean="0"/>
              <a:t>of </a:t>
            </a:r>
            <a:r>
              <a:rPr lang="el-GR" b="1" dirty="0" smtClean="0">
                <a:solidFill>
                  <a:srgbClr val="FF0000"/>
                </a:solidFill>
              </a:rPr>
              <a:t>δικαιοσύνη</a:t>
            </a:r>
            <a:r>
              <a:rPr lang="en-US" dirty="0" smtClean="0"/>
              <a:t>, </a:t>
            </a:r>
            <a:r>
              <a:rPr lang="en-US" dirty="0"/>
              <a:t>for theirs is the kingdom of </a:t>
            </a:r>
            <a:r>
              <a:rPr lang="en-US" dirty="0" smtClean="0"/>
              <a:t>heaven.</a:t>
            </a:r>
          </a:p>
          <a:p>
            <a:pPr marL="0" indent="0">
              <a:buNone/>
            </a:pPr>
            <a:r>
              <a:rPr lang="en-US" b="1" dirty="0"/>
              <a:t> </a:t>
            </a:r>
            <a:r>
              <a:rPr lang="en-US" b="1" dirty="0" smtClean="0"/>
              <a:t>                                                                                          </a:t>
            </a:r>
            <a:r>
              <a:rPr lang="en-US" sz="2000" dirty="0" smtClean="0"/>
              <a:t>Matt. 5: 6 &amp; 10</a:t>
            </a:r>
          </a:p>
          <a:p>
            <a:pPr marL="0" indent="0">
              <a:spcBef>
                <a:spcPts val="600"/>
              </a:spcBef>
              <a:spcAft>
                <a:spcPts val="600"/>
              </a:spcAft>
              <a:buNone/>
            </a:pPr>
            <a:endParaRPr lang="en-US" dirty="0" smtClean="0"/>
          </a:p>
          <a:p>
            <a:pPr marL="0" indent="0">
              <a:buNone/>
            </a:pPr>
            <a:endParaRPr lang="en-US" dirty="0"/>
          </a:p>
        </p:txBody>
      </p:sp>
    </p:spTree>
    <p:extLst>
      <p:ext uri="{BB962C8B-B14F-4D97-AF65-F5344CB8AC3E}">
        <p14:creationId xmlns:p14="http://schemas.microsoft.com/office/powerpoint/2010/main" val="6128350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bg1"/>
                </a:solidFill>
                <a:latin typeface="Verdana" pitchFamily="34" charset="0"/>
              </a:rPr>
              <a:t> </a:t>
            </a:r>
            <a:r>
              <a:rPr lang="en-US" sz="2800" b="1" dirty="0" smtClean="0">
                <a:solidFill>
                  <a:schemeClr val="bg1"/>
                </a:solidFill>
                <a:latin typeface="Verdana" pitchFamily="34" charset="0"/>
              </a:rPr>
              <a:t>“I now realize…” that ending injustice that </a:t>
            </a:r>
            <a:r>
              <a:rPr lang="en-US" sz="2800" b="1" dirty="0" smtClean="0">
                <a:solidFill>
                  <a:schemeClr val="bg1"/>
                </a:solidFill>
                <a:latin typeface="Verdana" pitchFamily="34" charset="0"/>
              </a:rPr>
              <a:t>leaves 29,000</a:t>
            </a:r>
            <a:endParaRPr lang="en-US" sz="2800" b="1" dirty="0" smtClean="0">
              <a:solidFill>
                <a:schemeClr val="bg1"/>
              </a:solidFill>
              <a:latin typeface="Verdana" pitchFamily="34" charset="0"/>
            </a:endParaRPr>
          </a:p>
          <a:p>
            <a:pPr algn="l"/>
            <a:r>
              <a:rPr lang="en-US" sz="2800" b="1" dirty="0">
                <a:solidFill>
                  <a:schemeClr val="bg1"/>
                </a:solidFill>
                <a:latin typeface="Verdana" pitchFamily="34" charset="0"/>
              </a:rPr>
              <a:t> </a:t>
            </a:r>
            <a:r>
              <a:rPr lang="en-US" sz="2800" b="1" dirty="0" smtClean="0">
                <a:solidFill>
                  <a:schemeClr val="bg1"/>
                </a:solidFill>
                <a:latin typeface="Verdana" pitchFamily="34" charset="0"/>
              </a:rPr>
              <a:t>children dying before their 5</a:t>
            </a:r>
            <a:r>
              <a:rPr lang="en-US" sz="2800" b="1" baseline="30000" dirty="0" smtClean="0">
                <a:solidFill>
                  <a:schemeClr val="bg1"/>
                </a:solidFill>
                <a:latin typeface="Verdana" pitchFamily="34" charset="0"/>
              </a:rPr>
              <a:t>th</a:t>
            </a:r>
            <a:r>
              <a:rPr lang="en-US" sz="2800" b="1" dirty="0" smtClean="0">
                <a:solidFill>
                  <a:schemeClr val="bg1"/>
                </a:solidFill>
                <a:latin typeface="Verdana" pitchFamily="34" charset="0"/>
              </a:rPr>
              <a:t> </a:t>
            </a:r>
            <a:r>
              <a:rPr lang="en-US" sz="2800" b="1" dirty="0" smtClean="0">
                <a:solidFill>
                  <a:schemeClr val="bg1"/>
                </a:solidFill>
                <a:latin typeface="Verdana" pitchFamily="34" charset="0"/>
              </a:rPr>
              <a:t>birthday – every day</a:t>
            </a:r>
            <a:endParaRPr lang="en-US" sz="2800" b="1" dirty="0" smtClean="0">
              <a:solidFill>
                <a:schemeClr val="bg1"/>
              </a:solidFill>
              <a:latin typeface="Verdana" pitchFamily="34" charset="0"/>
            </a:endParaRPr>
          </a:p>
        </p:txBody>
      </p:sp>
      <p:sp>
        <p:nvSpPr>
          <p:cNvPr id="2" name="Content Placeholder 1"/>
          <p:cNvSpPr>
            <a:spLocks noGrp="1"/>
          </p:cNvSpPr>
          <p:nvPr>
            <p:ph idx="1"/>
          </p:nvPr>
        </p:nvSpPr>
        <p:spPr>
          <a:xfrm>
            <a:off x="2061877" y="1825624"/>
            <a:ext cx="6840071" cy="4400363"/>
          </a:xfrm>
        </p:spPr>
        <p:txBody>
          <a:bodyPr/>
          <a:lstStyle/>
          <a:p>
            <a:pPr marL="0" indent="0">
              <a:buNone/>
            </a:pPr>
            <a:r>
              <a:rPr lang="en-US" dirty="0" smtClean="0"/>
              <a:t>Is neither </a:t>
            </a:r>
            <a:r>
              <a:rPr lang="en-US" b="1" dirty="0" smtClean="0"/>
              <a:t>the fruit </a:t>
            </a:r>
            <a:r>
              <a:rPr lang="en-US" dirty="0" smtClean="0"/>
              <a:t>of the gospel</a:t>
            </a:r>
          </a:p>
          <a:p>
            <a:pPr marL="0" indent="0">
              <a:buNone/>
            </a:pPr>
            <a:endParaRPr lang="en-US" dirty="0"/>
          </a:p>
          <a:p>
            <a:pPr marL="0" indent="0">
              <a:buNone/>
            </a:pPr>
            <a:r>
              <a:rPr lang="en-US" dirty="0" smtClean="0"/>
              <a:t>	nor </a:t>
            </a:r>
            <a:r>
              <a:rPr lang="en-US" b="1" dirty="0" smtClean="0"/>
              <a:t>a means to </a:t>
            </a:r>
            <a:r>
              <a:rPr lang="en-US" dirty="0" smtClean="0"/>
              <a:t>preaching the gospel</a:t>
            </a:r>
          </a:p>
          <a:p>
            <a:pPr marL="0" indent="0">
              <a:buNone/>
            </a:pPr>
            <a:endParaRPr lang="en-US" dirty="0"/>
          </a:p>
          <a:p>
            <a:pPr marL="0" indent="0">
              <a:buNone/>
            </a:pPr>
            <a:r>
              <a:rPr lang="en-US" dirty="0" smtClean="0"/>
              <a:t>		</a:t>
            </a:r>
            <a:r>
              <a:rPr lang="en-US" b="1" dirty="0" smtClean="0"/>
              <a:t>It is the work of the gospel</a:t>
            </a:r>
          </a:p>
          <a:p>
            <a:pPr marL="0" indent="0">
              <a:buNone/>
            </a:pPr>
            <a:endParaRPr lang="en-US" dirty="0"/>
          </a:p>
          <a:p>
            <a:pPr marL="0" indent="0">
              <a:buNone/>
            </a:pPr>
            <a:r>
              <a:rPr lang="en-US" dirty="0" smtClean="0"/>
              <a:t>(</a:t>
            </a:r>
            <a:r>
              <a:rPr lang="en-US" dirty="0"/>
              <a:t>W</a:t>
            </a:r>
            <a:r>
              <a:rPr lang="en-US" dirty="0" smtClean="0"/>
              <a:t>hat I don’t mean by this…)</a:t>
            </a:r>
          </a:p>
          <a:p>
            <a:pPr marL="0" indent="0">
              <a:spcBef>
                <a:spcPts val="600"/>
              </a:spcBef>
              <a:spcAft>
                <a:spcPts val="600"/>
              </a:spcAft>
              <a:buNone/>
            </a:pPr>
            <a:endParaRPr lang="en-US" dirty="0" smtClean="0"/>
          </a:p>
          <a:p>
            <a:pPr marL="0" indent="0">
              <a:buNone/>
            </a:pPr>
            <a:endParaRPr lang="en-US" dirty="0"/>
          </a:p>
        </p:txBody>
      </p:sp>
    </p:spTree>
    <p:extLst>
      <p:ext uri="{BB962C8B-B14F-4D97-AF65-F5344CB8AC3E}">
        <p14:creationId xmlns:p14="http://schemas.microsoft.com/office/powerpoint/2010/main" val="806778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bg1"/>
                </a:solidFill>
                <a:latin typeface="Verdana" pitchFamily="34" charset="0"/>
              </a:rPr>
              <a:t> </a:t>
            </a:r>
            <a:r>
              <a:rPr lang="en-US" sz="3200" b="1" dirty="0" smtClean="0">
                <a:solidFill>
                  <a:schemeClr val="bg1"/>
                </a:solidFill>
                <a:latin typeface="Verdana" pitchFamily="34" charset="0"/>
              </a:rPr>
              <a:t>My worldview was born again</a:t>
            </a:r>
            <a:endParaRPr lang="en-US" sz="2400" b="1" dirty="0" smtClean="0">
              <a:solidFill>
                <a:schemeClr val="bg1"/>
              </a:solidFill>
              <a:latin typeface="Verdana" pitchFamily="34" charset="0"/>
            </a:endParaRPr>
          </a:p>
        </p:txBody>
      </p:sp>
      <p:sp>
        <p:nvSpPr>
          <p:cNvPr id="2" name="Content Placeholder 1"/>
          <p:cNvSpPr>
            <a:spLocks noGrp="1"/>
          </p:cNvSpPr>
          <p:nvPr>
            <p:ph idx="1"/>
          </p:nvPr>
        </p:nvSpPr>
        <p:spPr>
          <a:xfrm>
            <a:off x="2061877" y="1825624"/>
            <a:ext cx="6840071" cy="4400363"/>
          </a:xfrm>
        </p:spPr>
        <p:txBody>
          <a:bodyPr/>
          <a:lstStyle/>
          <a:p>
            <a:pPr marL="0" indent="0" algn="ctr">
              <a:buNone/>
            </a:pPr>
            <a:r>
              <a:rPr lang="en-US" dirty="0" smtClean="0"/>
              <a:t>In August, 2010, t</a:t>
            </a:r>
            <a:r>
              <a:rPr lang="en-US" dirty="0" smtClean="0"/>
              <a:t>he invitation came to work with Bread for the World.</a:t>
            </a:r>
          </a:p>
          <a:p>
            <a:pPr marL="0" indent="0">
              <a:buNone/>
            </a:pPr>
            <a:endParaRPr lang="en-US" dirty="0"/>
          </a:p>
          <a:p>
            <a:pPr marL="0" indent="0" algn="ctr">
              <a:buNone/>
            </a:pPr>
            <a:r>
              <a:rPr lang="en-US" dirty="0" smtClean="0"/>
              <a:t>“So when I was sent for, </a:t>
            </a:r>
          </a:p>
          <a:p>
            <a:pPr marL="0" indent="0" algn="ctr">
              <a:buNone/>
            </a:pPr>
            <a:r>
              <a:rPr lang="en-US" dirty="0" smtClean="0"/>
              <a:t>I came without raising any objection.”</a:t>
            </a:r>
          </a:p>
          <a:p>
            <a:pPr marL="0" indent="0">
              <a:buNone/>
            </a:pPr>
            <a:r>
              <a:rPr lang="en-US" dirty="0"/>
              <a:t>	</a:t>
            </a:r>
            <a:r>
              <a:rPr lang="en-US" dirty="0" smtClean="0"/>
              <a:t>			(Peter, Acts 10:29)</a:t>
            </a:r>
            <a:endParaRPr lang="en-US" dirty="0" smtClean="0"/>
          </a:p>
          <a:p>
            <a:pPr marL="0" indent="0">
              <a:spcBef>
                <a:spcPts val="600"/>
              </a:spcBef>
              <a:spcAft>
                <a:spcPts val="600"/>
              </a:spcAft>
              <a:buNone/>
            </a:pPr>
            <a:endParaRPr lang="en-US" dirty="0" smtClean="0"/>
          </a:p>
          <a:p>
            <a:pPr marL="0" indent="0">
              <a:buNone/>
            </a:pPr>
            <a:endParaRPr lang="en-US" dirty="0"/>
          </a:p>
        </p:txBody>
      </p:sp>
    </p:spTree>
    <p:extLst>
      <p:ext uri="{BB962C8B-B14F-4D97-AF65-F5344CB8AC3E}">
        <p14:creationId xmlns:p14="http://schemas.microsoft.com/office/powerpoint/2010/main" val="171022591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My prayer for you…</a:t>
            </a:r>
            <a:endParaRPr lang="en-US" sz="3200" b="1" dirty="0" smtClean="0">
              <a:solidFill>
                <a:schemeClr val="bg1"/>
              </a:solidFill>
              <a:latin typeface="Verdana" pitchFamily="34" charset="0"/>
            </a:endParaRPr>
          </a:p>
        </p:txBody>
      </p:sp>
      <p:sp>
        <p:nvSpPr>
          <p:cNvPr id="2" name="Subtitle 1"/>
          <p:cNvSpPr>
            <a:spLocks noGrp="1"/>
          </p:cNvSpPr>
          <p:nvPr>
            <p:ph type="subTitle" idx="1"/>
          </p:nvPr>
        </p:nvSpPr>
        <p:spPr>
          <a:xfrm>
            <a:off x="1645023" y="2124631"/>
            <a:ext cx="9144000" cy="4007227"/>
          </a:xfrm>
        </p:spPr>
        <p:txBody>
          <a:bodyPr>
            <a:normAutofit/>
          </a:bodyPr>
          <a:lstStyle/>
          <a:p>
            <a:pPr algn="l"/>
            <a:r>
              <a:rPr lang="en-US" sz="2800" dirty="0" smtClean="0"/>
              <a:t> </a:t>
            </a:r>
            <a:r>
              <a:rPr lang="en-US" dirty="0" smtClean="0"/>
              <a:t>May </a:t>
            </a:r>
            <a:r>
              <a:rPr lang="en-US" dirty="0"/>
              <a:t>you have the </a:t>
            </a:r>
            <a:r>
              <a:rPr lang="en-US" dirty="0" smtClean="0"/>
              <a:t>courage (</a:t>
            </a:r>
            <a:r>
              <a:rPr lang="en-US" dirty="0"/>
              <a:t>like Peter) to listen and follow God’s </a:t>
            </a:r>
            <a:r>
              <a:rPr lang="en-US" dirty="0" smtClean="0"/>
              <a:t>call, </a:t>
            </a:r>
          </a:p>
          <a:p>
            <a:pPr algn="l"/>
            <a:r>
              <a:rPr lang="en-US" dirty="0" smtClean="0"/>
              <a:t> especially when it challenges your worldview.</a:t>
            </a:r>
            <a:endParaRPr lang="en-US" dirty="0"/>
          </a:p>
          <a:p>
            <a:endParaRPr lang="en-US" sz="2800" dirty="0"/>
          </a:p>
          <a:p>
            <a:pPr lvl="2" algn="l"/>
            <a:r>
              <a:rPr lang="en-US" sz="2400" b="1" dirty="0" smtClean="0"/>
              <a:t>A conditioning for ministry practice:</a:t>
            </a:r>
            <a:endParaRPr lang="en-US" sz="2400" b="1" dirty="0" smtClean="0"/>
          </a:p>
          <a:p>
            <a:pPr lvl="2" algn="l"/>
            <a:r>
              <a:rPr lang="en-US" sz="2400" dirty="0" smtClean="0"/>
              <a:t>Regularly, prayerfully </a:t>
            </a:r>
            <a:r>
              <a:rPr lang="en-US" sz="2400" dirty="0" smtClean="0"/>
              <a:t>reread the gospels</a:t>
            </a:r>
          </a:p>
          <a:p>
            <a:pPr marL="1657350" lvl="3" indent="-285750" algn="l">
              <a:buFont typeface="Arial" panose="020B0604020202020204" pitchFamily="34" charset="0"/>
              <a:buChar char="•"/>
            </a:pPr>
            <a:r>
              <a:rPr lang="en-US" sz="2400" dirty="0" smtClean="0"/>
              <a:t>What does Jesus say is the good news?</a:t>
            </a:r>
          </a:p>
          <a:p>
            <a:pPr marL="1657350" lvl="3" indent="-285750" algn="l">
              <a:buFont typeface="Arial" panose="020B0604020202020204" pitchFamily="34" charset="0"/>
              <a:buChar char="•"/>
            </a:pPr>
            <a:r>
              <a:rPr lang="en-US" sz="2400" dirty="0" smtClean="0"/>
              <a:t>What does Jesus say about his purpose?</a:t>
            </a:r>
            <a:endParaRPr lang="en-US" sz="2400" dirty="0"/>
          </a:p>
          <a:p>
            <a:pPr marL="1657350" lvl="3" indent="-285750" algn="l">
              <a:buFont typeface="Arial" panose="020B0604020202020204" pitchFamily="34" charset="0"/>
              <a:buChar char="•"/>
            </a:pPr>
            <a:r>
              <a:rPr lang="en-US" sz="2400" dirty="0" smtClean="0"/>
              <a:t>What does Jesus do in his ministry?</a:t>
            </a:r>
          </a:p>
          <a:p>
            <a:pPr marL="1657350" lvl="3" indent="-285750" algn="l">
              <a:buFont typeface="Arial" panose="020B0604020202020204" pitchFamily="34" charset="0"/>
              <a:buChar char="•"/>
            </a:pPr>
            <a:r>
              <a:rPr lang="en-US" sz="2400" dirty="0" smtClean="0"/>
              <a:t>What does he teach his followers to do</a:t>
            </a:r>
            <a:r>
              <a:rPr lang="en-US" sz="2200" dirty="0" smtClean="0"/>
              <a:t>?</a:t>
            </a:r>
          </a:p>
        </p:txBody>
      </p:sp>
    </p:spTree>
    <p:extLst>
      <p:ext uri="{BB962C8B-B14F-4D97-AF65-F5344CB8AC3E}">
        <p14:creationId xmlns:p14="http://schemas.microsoft.com/office/powerpoint/2010/main" val="27176666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645023" y="2342345"/>
            <a:ext cx="9144000" cy="3361765"/>
          </a:xfrm>
        </p:spPr>
        <p:txBody>
          <a:bodyPr>
            <a:normAutofit/>
          </a:bodyPr>
          <a:lstStyle/>
          <a:p>
            <a:pPr algn="l"/>
            <a:r>
              <a:rPr lang="en-US" sz="2800" dirty="0" smtClean="0"/>
              <a:t>         </a:t>
            </a:r>
            <a:endParaRPr lang="en-US" sz="2400" dirty="0" smtClean="0"/>
          </a:p>
        </p:txBody>
      </p:sp>
      <p:pic>
        <p:nvPicPr>
          <p:cNvPr id="8" name="Picture 7" descr="https://growinghostingartistry.files.wordpress.com/2014/01/world-view-eye.jpeg"/>
          <p:cNvPicPr/>
          <p:nvPr/>
        </p:nvPicPr>
        <p:blipFill>
          <a:blip r:embed="rId3">
            <a:extLst>
              <a:ext uri="{28A0092B-C50C-407E-A947-70E740481C1C}">
                <a14:useLocalDpi xmlns:a14="http://schemas.microsoft.com/office/drawing/2010/main" val="0"/>
              </a:ext>
            </a:extLst>
          </a:blip>
          <a:srcRect/>
          <a:stretch>
            <a:fillRect/>
          </a:stretch>
        </p:blipFill>
        <p:spPr bwMode="auto">
          <a:xfrm>
            <a:off x="1554635" y="184666"/>
            <a:ext cx="9132789" cy="5722648"/>
          </a:xfrm>
          <a:prstGeom prst="rect">
            <a:avLst/>
          </a:prstGeom>
          <a:noFill/>
          <a:ln>
            <a:noFill/>
          </a:ln>
        </p:spPr>
      </p:pic>
    </p:spTree>
    <p:extLst>
      <p:ext uri="{BB962C8B-B14F-4D97-AF65-F5344CB8AC3E}">
        <p14:creationId xmlns:p14="http://schemas.microsoft.com/office/powerpoint/2010/main" val="32119785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219201"/>
            <a:ext cx="7772400" cy="1470025"/>
          </a:xfrm>
        </p:spPr>
        <p:txBody>
          <a:bodyPr>
            <a:normAutofit fontScale="90000"/>
          </a:bodyPr>
          <a:lstStyle/>
          <a:p>
            <a:r>
              <a:rPr lang="en-US" sz="5400" b="1" dirty="0">
                <a:solidFill>
                  <a:schemeClr val="bg1"/>
                </a:solidFill>
              </a:rPr>
              <a:t/>
            </a:r>
            <a:br>
              <a:rPr lang="en-US" sz="5400" b="1" dirty="0">
                <a:solidFill>
                  <a:schemeClr val="bg1"/>
                </a:solidFill>
              </a:rPr>
            </a:br>
            <a:r>
              <a:rPr lang="en-US" sz="5400" b="1" dirty="0">
                <a:solidFill>
                  <a:schemeClr val="bg1"/>
                </a:solidFill>
              </a:rPr>
              <a:t/>
            </a:r>
            <a:br>
              <a:rPr lang="en-US" sz="5400" b="1" dirty="0">
                <a:solidFill>
                  <a:schemeClr val="bg1"/>
                </a:solidFill>
              </a:rPr>
            </a:br>
            <a:r>
              <a:rPr lang="en-US" sz="5400" b="1" dirty="0">
                <a:solidFill>
                  <a:schemeClr val="bg1"/>
                </a:solidFill>
              </a:rPr>
              <a:t>Diarrhea or Baptism?</a:t>
            </a:r>
            <a:r>
              <a:rPr lang="en-US" b="1" dirty="0">
                <a:solidFill>
                  <a:schemeClr val="bg1"/>
                </a:solidFill>
              </a:rPr>
              <a:t>  </a:t>
            </a:r>
            <a:endParaRPr lang="en-US" dirty="0">
              <a:solidFill>
                <a:schemeClr val="bg1"/>
              </a:solidFill>
            </a:endParaRPr>
          </a:p>
        </p:txBody>
      </p:sp>
      <p:sp>
        <p:nvSpPr>
          <p:cNvPr id="3" name="Subtitle 2"/>
          <p:cNvSpPr>
            <a:spLocks noGrp="1"/>
          </p:cNvSpPr>
          <p:nvPr>
            <p:ph type="subTitle" idx="1"/>
          </p:nvPr>
        </p:nvSpPr>
        <p:spPr>
          <a:xfrm>
            <a:off x="797859" y="2272369"/>
            <a:ext cx="10591801" cy="3737765"/>
          </a:xfrm>
        </p:spPr>
        <p:txBody>
          <a:bodyPr>
            <a:normAutofit/>
          </a:bodyPr>
          <a:lstStyle/>
          <a:p>
            <a:pPr algn="l"/>
            <a:r>
              <a:rPr lang="en-US" sz="2800" b="1" dirty="0" smtClean="0"/>
              <a:t>“…a few </a:t>
            </a:r>
            <a:r>
              <a:rPr lang="en-US" sz="2800" b="1" dirty="0"/>
              <a:t>basic assumptions about the nature of </a:t>
            </a:r>
            <a:r>
              <a:rPr lang="en-US" sz="2800" b="1" dirty="0" smtClean="0"/>
              <a:t>reality… </a:t>
            </a:r>
            <a:r>
              <a:rPr lang="en-US" sz="2800" b="1" dirty="0"/>
              <a:t>that shape our </a:t>
            </a:r>
            <a:r>
              <a:rPr lang="en-US" sz="2800" b="1" dirty="0" smtClean="0"/>
              <a:t>thinking”          </a:t>
            </a:r>
            <a:r>
              <a:rPr lang="en-US" sz="2000" dirty="0" smtClean="0"/>
              <a:t>Paul </a:t>
            </a:r>
            <a:r>
              <a:rPr lang="en-US" sz="2000" dirty="0"/>
              <a:t>Von Ward:  </a:t>
            </a:r>
            <a:r>
              <a:rPr lang="en-US" sz="2000" u="sng" dirty="0">
                <a:hlinkClick r:id="rId2"/>
              </a:rPr>
              <a:t>http://</a:t>
            </a:r>
            <a:r>
              <a:rPr lang="en-US" sz="2000" u="sng" dirty="0" smtClean="0">
                <a:hlinkClick r:id="rId2"/>
              </a:rPr>
              <a:t>www.vonward.com/selfassessmenttools.html</a:t>
            </a:r>
            <a:endParaRPr lang="en-US" sz="2000" u="sng" dirty="0" smtClean="0"/>
          </a:p>
          <a:p>
            <a:pPr algn="r"/>
            <a:r>
              <a:rPr lang="en-US" sz="2000" b="1" dirty="0" smtClean="0"/>
              <a:t> </a:t>
            </a:r>
            <a:endParaRPr lang="en-US" sz="2000" dirty="0"/>
          </a:p>
          <a:p>
            <a:r>
              <a:rPr lang="en-US" sz="2800" b="1" dirty="0" smtClean="0"/>
              <a:t>“…the basic </a:t>
            </a:r>
            <a:r>
              <a:rPr lang="en-US" sz="2800" b="1" dirty="0"/>
              <a:t>way of interpreting things and events </a:t>
            </a:r>
            <a:endParaRPr lang="en-US" sz="2800" b="1" dirty="0" smtClean="0"/>
          </a:p>
          <a:p>
            <a:r>
              <a:rPr lang="en-US" sz="2800" b="1" dirty="0" smtClean="0"/>
              <a:t>that shapes our whole concept </a:t>
            </a:r>
            <a:r>
              <a:rPr lang="en-US" sz="2800" b="1" dirty="0"/>
              <a:t>of reality </a:t>
            </a:r>
            <a:r>
              <a:rPr lang="en-US" sz="2800" b="1" dirty="0" smtClean="0"/>
              <a:t>- - </a:t>
            </a:r>
            <a:endParaRPr lang="en-US" sz="2800" b="1" dirty="0" smtClean="0"/>
          </a:p>
          <a:p>
            <a:r>
              <a:rPr lang="en-US" sz="2800" b="1" dirty="0" smtClean="0"/>
              <a:t>what </a:t>
            </a:r>
            <a:r>
              <a:rPr lang="en-US" sz="2800" b="1" dirty="0"/>
              <a:t>is good, what is important, what is sacred, what is real</a:t>
            </a:r>
            <a:r>
              <a:rPr lang="en-US" sz="2800" b="1" dirty="0" smtClean="0"/>
              <a:t>.” </a:t>
            </a:r>
          </a:p>
          <a:p>
            <a:pPr algn="r"/>
            <a:r>
              <a:rPr lang="en-US" sz="2000" dirty="0" smtClean="0"/>
              <a:t>Adapted from Carol Hill  </a:t>
            </a:r>
            <a:r>
              <a:rPr lang="en-US" sz="2000" u="sng" dirty="0" smtClean="0">
                <a:hlinkClick r:id="rId3"/>
              </a:rPr>
              <a:t>http</a:t>
            </a:r>
            <a:r>
              <a:rPr lang="en-US" sz="2000" u="sng" dirty="0">
                <a:hlinkClick r:id="rId3"/>
              </a:rPr>
              <a:t>://asa3.org/ASA/education/views/index.html</a:t>
            </a:r>
            <a:r>
              <a:rPr lang="en-US" sz="2000" dirty="0"/>
              <a:t> </a:t>
            </a:r>
            <a:endParaRPr lang="en-US" dirty="0"/>
          </a:p>
          <a:p>
            <a:endParaRPr lang="en-US" sz="3200" b="1" dirty="0" smtClean="0"/>
          </a:p>
          <a:p>
            <a:endParaRPr lang="en-US" dirty="0"/>
          </a:p>
          <a:p>
            <a:pPr algn="r"/>
            <a:endParaRPr lang="en-US" dirty="0" smtClean="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What is a Worldview?</a:t>
            </a:r>
            <a:endParaRPr lang="en-US" sz="3200" b="1" dirty="0">
              <a:solidFill>
                <a:schemeClr val="bg1"/>
              </a:solidFill>
              <a:latin typeface="Verdana" pitchFamily="34" charset="0"/>
            </a:endParaRPr>
          </a:p>
        </p:txBody>
      </p:sp>
    </p:spTree>
    <p:extLst>
      <p:ext uri="{BB962C8B-B14F-4D97-AF65-F5344CB8AC3E}">
        <p14:creationId xmlns:p14="http://schemas.microsoft.com/office/powerpoint/2010/main" val="36973197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bg1"/>
                </a:solidFill>
                <a:latin typeface="Verdana" pitchFamily="34" charset="0"/>
              </a:rPr>
              <a:t>   </a:t>
            </a:r>
            <a:r>
              <a:rPr lang="en-US" sz="3200" b="1" dirty="0" smtClean="0">
                <a:solidFill>
                  <a:schemeClr val="bg1"/>
                </a:solidFill>
                <a:latin typeface="Verdana" pitchFamily="34" charset="0"/>
              </a:rPr>
              <a:t> 		</a:t>
            </a:r>
            <a:endParaRPr lang="en-US" sz="2400" b="1" dirty="0" smtClean="0">
              <a:solidFill>
                <a:schemeClr val="bg1"/>
              </a:solidFill>
              <a:latin typeface="Verdana" pitchFamily="34" charset="0"/>
            </a:endParaRPr>
          </a:p>
        </p:txBody>
      </p:sp>
      <p:sp>
        <p:nvSpPr>
          <p:cNvPr id="2" name="Content Placeholder 1"/>
          <p:cNvSpPr>
            <a:spLocks noGrp="1"/>
          </p:cNvSpPr>
          <p:nvPr>
            <p:ph idx="1"/>
          </p:nvPr>
        </p:nvSpPr>
        <p:spPr>
          <a:xfrm>
            <a:off x="2061877" y="2067670"/>
            <a:ext cx="6840071" cy="4400363"/>
          </a:xfrm>
        </p:spPr>
        <p:txBody>
          <a:bodyPr/>
          <a:lstStyle/>
          <a:p>
            <a:pPr marL="0" indent="0" algn="ctr">
              <a:spcBef>
                <a:spcPts val="600"/>
              </a:spcBef>
              <a:spcAft>
                <a:spcPts val="600"/>
              </a:spcAft>
              <a:buNone/>
            </a:pPr>
            <a:r>
              <a:rPr lang="en-US" dirty="0" smtClean="0"/>
              <a:t>Want slides?</a:t>
            </a:r>
          </a:p>
          <a:p>
            <a:pPr marL="0" indent="0" algn="ctr">
              <a:spcBef>
                <a:spcPts val="600"/>
              </a:spcBef>
              <a:spcAft>
                <a:spcPts val="600"/>
              </a:spcAft>
              <a:buNone/>
            </a:pPr>
            <a:endParaRPr lang="en-US" dirty="0" smtClean="0"/>
          </a:p>
          <a:p>
            <a:pPr marL="0" indent="0" algn="ctr">
              <a:spcBef>
                <a:spcPts val="0"/>
              </a:spcBef>
              <a:buNone/>
            </a:pPr>
            <a:r>
              <a:rPr lang="en-US" sz="2000" dirty="0" smtClean="0"/>
              <a:t>Michael Smith</a:t>
            </a:r>
          </a:p>
          <a:p>
            <a:pPr marL="0" indent="0" algn="ctr">
              <a:spcBef>
                <a:spcPts val="0"/>
              </a:spcBef>
              <a:buNone/>
            </a:pPr>
            <a:r>
              <a:rPr lang="en-US" sz="2000" dirty="0" smtClean="0"/>
              <a:t>Bread for the World</a:t>
            </a:r>
          </a:p>
          <a:p>
            <a:pPr marL="0" indent="0" algn="ctr">
              <a:spcBef>
                <a:spcPts val="0"/>
              </a:spcBef>
              <a:buNone/>
            </a:pPr>
            <a:r>
              <a:rPr lang="en-US" sz="2000" dirty="0" smtClean="0"/>
              <a:t>HAVE FAITH END HUNGER</a:t>
            </a:r>
          </a:p>
          <a:p>
            <a:pPr marL="0" indent="0" algn="ctr">
              <a:spcBef>
                <a:spcPts val="0"/>
              </a:spcBef>
              <a:buNone/>
            </a:pPr>
            <a:endParaRPr lang="en-US" sz="2000" dirty="0"/>
          </a:p>
          <a:p>
            <a:pPr marL="0" indent="0" algn="ctr">
              <a:spcBef>
                <a:spcPts val="0"/>
              </a:spcBef>
              <a:buNone/>
            </a:pPr>
            <a:r>
              <a:rPr lang="en-US" sz="2000" dirty="0" smtClean="0"/>
              <a:t>GMHC Exhibit – 2307</a:t>
            </a:r>
          </a:p>
          <a:p>
            <a:pPr marL="0" indent="0" algn="ctr">
              <a:spcBef>
                <a:spcPts val="0"/>
              </a:spcBef>
              <a:buNone/>
            </a:pPr>
            <a:endParaRPr lang="en-US" sz="2000" dirty="0"/>
          </a:p>
          <a:p>
            <a:pPr marL="0" indent="0" algn="ctr">
              <a:spcBef>
                <a:spcPts val="0"/>
              </a:spcBef>
              <a:buNone/>
            </a:pPr>
            <a:r>
              <a:rPr lang="en-US" sz="2000" dirty="0" smtClean="0">
                <a:hlinkClick r:id="rId4"/>
              </a:rPr>
              <a:t>msmith@bread.org</a:t>
            </a:r>
            <a:endParaRPr lang="en-US" sz="2000" dirty="0" smtClean="0"/>
          </a:p>
          <a:p>
            <a:pPr marL="0" indent="0" algn="ctr">
              <a:spcBef>
                <a:spcPts val="0"/>
              </a:spcBef>
              <a:buNone/>
            </a:pPr>
            <a:endParaRPr lang="en-US" sz="2000" dirty="0"/>
          </a:p>
          <a:p>
            <a:pPr marL="0" indent="0" algn="ctr">
              <a:spcBef>
                <a:spcPts val="0"/>
              </a:spcBef>
              <a:buNone/>
            </a:pPr>
            <a:r>
              <a:rPr lang="en-US" sz="2000" dirty="0" smtClean="0">
                <a:hlinkClick r:id="rId5"/>
              </a:rPr>
              <a:t>www.bread.org</a:t>
            </a:r>
            <a:r>
              <a:rPr lang="en-US" sz="2000" dirty="0" smtClean="0"/>
              <a:t> </a:t>
            </a:r>
          </a:p>
          <a:p>
            <a:pPr marL="0" indent="0" algn="ctr">
              <a:spcBef>
                <a:spcPts val="600"/>
              </a:spcBef>
              <a:spcAft>
                <a:spcPts val="600"/>
              </a:spcAft>
              <a:buNone/>
            </a:pPr>
            <a:endParaRPr lang="en-US" dirty="0"/>
          </a:p>
          <a:p>
            <a:pPr marL="0" indent="0" algn="ctr">
              <a:spcBef>
                <a:spcPts val="600"/>
              </a:spcBef>
              <a:spcAft>
                <a:spcPts val="600"/>
              </a:spcAft>
              <a:buNone/>
            </a:pPr>
            <a:endParaRPr lang="en-US" dirty="0" smtClean="0"/>
          </a:p>
          <a:p>
            <a:pPr marL="0" indent="0" algn="ctr">
              <a:buNone/>
            </a:pPr>
            <a:endParaRPr lang="en-US" dirty="0"/>
          </a:p>
        </p:txBody>
      </p:sp>
    </p:spTree>
    <p:extLst>
      <p:ext uri="{BB962C8B-B14F-4D97-AF65-F5344CB8AC3E}">
        <p14:creationId xmlns:p14="http://schemas.microsoft.com/office/powerpoint/2010/main" val="26352783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Whimsical but helpful example from </a:t>
            </a:r>
            <a:r>
              <a:rPr lang="en-US" sz="3200" b="1" dirty="0" err="1" smtClean="0">
                <a:solidFill>
                  <a:schemeClr val="bg1"/>
                </a:solidFill>
                <a:latin typeface="Verdana" pitchFamily="34" charset="0"/>
              </a:rPr>
              <a:t>Maasai</a:t>
            </a:r>
            <a:endParaRPr lang="en-US" sz="3200" b="1" dirty="0" smtClean="0">
              <a:solidFill>
                <a:schemeClr val="bg1"/>
              </a:solidFill>
              <a:latin typeface="Verdana" pitchFamily="34" charset="0"/>
            </a:endParaRPr>
          </a:p>
          <a:p>
            <a:r>
              <a:rPr lang="en-US" sz="3200" b="1" dirty="0" smtClean="0">
                <a:solidFill>
                  <a:schemeClr val="bg1"/>
                </a:solidFill>
                <a:latin typeface="Verdana" pitchFamily="34" charset="0"/>
              </a:rPr>
              <a:t> </a:t>
            </a:r>
            <a:endParaRPr lang="en-US" sz="3200" b="1" dirty="0">
              <a:solidFill>
                <a:schemeClr val="bg1"/>
              </a:solidFill>
              <a:latin typeface="Verdana" pitchFamily="34" charset="0"/>
            </a:endParaRPr>
          </a:p>
          <a:p>
            <a:r>
              <a:rPr lang="en-US" sz="3200" b="1" dirty="0" smtClean="0">
                <a:solidFill>
                  <a:schemeClr val="bg1"/>
                </a:solidFill>
                <a:latin typeface="Verdana" pitchFamily="34" charset="0"/>
              </a:rPr>
              <a:t>What </a:t>
            </a:r>
            <a:r>
              <a:rPr lang="en-US" sz="3200" b="1" dirty="0" smtClean="0">
                <a:solidFill>
                  <a:schemeClr val="bg1"/>
                </a:solidFill>
                <a:latin typeface="Verdana" pitchFamily="34" charset="0"/>
              </a:rPr>
              <a:t>Categories these fit?</a:t>
            </a:r>
            <a:endParaRPr lang="en-US" sz="3200" b="1" dirty="0">
              <a:solidFill>
                <a:schemeClr val="bg1"/>
              </a:solidFill>
              <a:latin typeface="Verdana" pitchFamily="34" charset="0"/>
            </a:endParaRPr>
          </a:p>
        </p:txBody>
      </p:sp>
      <p:sp>
        <p:nvSpPr>
          <p:cNvPr id="8" name="Content Placeholder 2"/>
          <p:cNvSpPr txBox="1">
            <a:spLocks/>
          </p:cNvSpPr>
          <p:nvPr/>
        </p:nvSpPr>
        <p:spPr>
          <a:xfrm>
            <a:off x="1425387" y="2118840"/>
            <a:ext cx="8928847" cy="4187831"/>
          </a:xfrm>
          <a:prstGeom prst="rect">
            <a:avLst/>
          </a:prstGeom>
          <a:ln w="31750">
            <a:solidFill>
              <a:schemeClr val="bg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endParaRPr lang="en-US" sz="800" b="1" dirty="0" smtClean="0"/>
          </a:p>
          <a:p>
            <a:pPr>
              <a:lnSpc>
                <a:spcPct val="120000"/>
              </a:lnSpc>
              <a:spcBef>
                <a:spcPts val="0"/>
              </a:spcBef>
            </a:pPr>
            <a:r>
              <a:rPr lang="en-US" sz="2800" b="1" dirty="0" smtClean="0"/>
              <a:t>virus			deer</a:t>
            </a:r>
          </a:p>
          <a:p>
            <a:pPr>
              <a:lnSpc>
                <a:spcPct val="120000"/>
              </a:lnSpc>
              <a:spcBef>
                <a:spcPts val="0"/>
              </a:spcBef>
            </a:pPr>
            <a:r>
              <a:rPr lang="en-US" sz="2800" b="1" dirty="0" smtClean="0"/>
              <a:t>man			cow </a:t>
            </a:r>
          </a:p>
          <a:p>
            <a:pPr>
              <a:lnSpc>
                <a:spcPct val="120000"/>
              </a:lnSpc>
              <a:spcBef>
                <a:spcPts val="0"/>
              </a:spcBef>
            </a:pPr>
            <a:r>
              <a:rPr lang="en-US" sz="2800" b="1" dirty="0" smtClean="0"/>
              <a:t>lion			tree			germ </a:t>
            </a:r>
          </a:p>
          <a:p>
            <a:pPr>
              <a:lnSpc>
                <a:spcPct val="120000"/>
              </a:lnSpc>
              <a:spcBef>
                <a:spcPts val="0"/>
              </a:spcBef>
            </a:pPr>
            <a:r>
              <a:rPr lang="en-US" sz="2800" b="1" dirty="0" smtClean="0"/>
              <a:t>god		          rock			bush </a:t>
            </a:r>
          </a:p>
          <a:p>
            <a:pPr>
              <a:lnSpc>
                <a:spcPct val="120000"/>
              </a:lnSpc>
              <a:spcBef>
                <a:spcPts val="0"/>
              </a:spcBef>
            </a:pPr>
            <a:r>
              <a:rPr lang="en-US" sz="2800" b="1" dirty="0" smtClean="0"/>
              <a:t>angel		       whale			dog </a:t>
            </a:r>
          </a:p>
          <a:p>
            <a:pPr>
              <a:lnSpc>
                <a:spcPct val="120000"/>
              </a:lnSpc>
              <a:spcBef>
                <a:spcPts val="0"/>
              </a:spcBef>
            </a:pPr>
            <a:r>
              <a:rPr lang="en-US" sz="2800" b="1" dirty="0" smtClean="0"/>
              <a:t>demon			woman</a:t>
            </a:r>
          </a:p>
          <a:p>
            <a:endParaRPr lang="en-US" dirty="0"/>
          </a:p>
        </p:txBody>
      </p:sp>
    </p:spTree>
    <p:extLst>
      <p:ext uri="{BB962C8B-B14F-4D97-AF65-F5344CB8AC3E}">
        <p14:creationId xmlns:p14="http://schemas.microsoft.com/office/powerpoint/2010/main" val="13033913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Seeing the World Differently</a:t>
            </a:r>
            <a:endParaRPr lang="en-US" sz="3200" b="1" dirty="0">
              <a:solidFill>
                <a:schemeClr val="bg1"/>
              </a:solidFill>
              <a:latin typeface="Verdana" pitchFamily="34" charset="0"/>
            </a:endParaRPr>
          </a:p>
        </p:txBody>
      </p:sp>
      <p:sp>
        <p:nvSpPr>
          <p:cNvPr id="8" name="Content Placeholder 2"/>
          <p:cNvSpPr txBox="1">
            <a:spLocks/>
          </p:cNvSpPr>
          <p:nvPr/>
        </p:nvSpPr>
        <p:spPr>
          <a:xfrm>
            <a:off x="1657350" y="1609867"/>
            <a:ext cx="3505200" cy="5248133"/>
          </a:xfrm>
          <a:prstGeom prst="rect">
            <a:avLst/>
          </a:prstGeom>
          <a:noFill/>
          <a:ln w="31750">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00100" lvl="2" indent="0">
              <a:spcBef>
                <a:spcPts val="0"/>
              </a:spcBef>
              <a:buFont typeface="Arial" pitchFamily="34" charset="0"/>
              <a:buNone/>
            </a:pPr>
            <a:r>
              <a:rPr lang="en-US" sz="2200" b="1" dirty="0" smtClean="0"/>
              <a:t>man</a:t>
            </a:r>
          </a:p>
          <a:p>
            <a:pPr marL="800100" lvl="2" indent="0">
              <a:spcBef>
                <a:spcPts val="0"/>
              </a:spcBef>
              <a:buFont typeface="Arial" pitchFamily="34" charset="0"/>
              <a:buNone/>
            </a:pPr>
            <a:r>
              <a:rPr lang="en-US" sz="2200" b="1" dirty="0" smtClean="0"/>
              <a:t>whale		</a:t>
            </a:r>
          </a:p>
          <a:p>
            <a:pPr marL="800100" lvl="2" indent="0">
              <a:spcBef>
                <a:spcPts val="0"/>
              </a:spcBef>
              <a:buFont typeface="Arial" pitchFamily="34" charset="0"/>
              <a:buNone/>
            </a:pPr>
            <a:r>
              <a:rPr lang="en-US" sz="2200" b="1" dirty="0" smtClean="0"/>
              <a:t>lion</a:t>
            </a:r>
          </a:p>
          <a:p>
            <a:pPr marL="800100" lvl="2" indent="0">
              <a:spcBef>
                <a:spcPts val="0"/>
              </a:spcBef>
              <a:buFont typeface="Arial" pitchFamily="34" charset="0"/>
              <a:buNone/>
            </a:pPr>
            <a:r>
              <a:rPr lang="en-US" sz="1200" b="1" dirty="0" smtClean="0"/>
              <a:t> </a:t>
            </a:r>
          </a:p>
          <a:p>
            <a:pPr marL="800100" lvl="2" indent="0">
              <a:spcBef>
                <a:spcPts val="0"/>
              </a:spcBef>
              <a:buFont typeface="Arial" pitchFamily="34" charset="0"/>
              <a:buNone/>
            </a:pPr>
            <a:r>
              <a:rPr lang="en-US" sz="2200" b="1" dirty="0" smtClean="0"/>
              <a:t>woman	</a:t>
            </a:r>
          </a:p>
          <a:p>
            <a:pPr marL="800100" lvl="2" indent="0">
              <a:spcBef>
                <a:spcPts val="0"/>
              </a:spcBef>
              <a:buFont typeface="Arial" pitchFamily="34" charset="0"/>
              <a:buNone/>
            </a:pPr>
            <a:r>
              <a:rPr lang="en-US" sz="2200" b="1" dirty="0" smtClean="0"/>
              <a:t>cow		</a:t>
            </a:r>
            <a:r>
              <a:rPr lang="en-US" sz="1200" b="1" dirty="0" smtClean="0"/>
              <a:t>		          </a:t>
            </a:r>
            <a:endParaRPr lang="en-US" sz="2200" b="1" dirty="0" smtClean="0"/>
          </a:p>
          <a:p>
            <a:pPr marL="800100" lvl="2" indent="0">
              <a:spcBef>
                <a:spcPts val="0"/>
              </a:spcBef>
              <a:buFont typeface="Arial" pitchFamily="34" charset="0"/>
              <a:buNone/>
            </a:pPr>
            <a:r>
              <a:rPr lang="en-US" sz="2200" b="1" dirty="0" smtClean="0"/>
              <a:t>dog</a:t>
            </a:r>
          </a:p>
          <a:p>
            <a:pPr marL="800100" lvl="2" indent="0">
              <a:spcBef>
                <a:spcPts val="0"/>
              </a:spcBef>
              <a:buFont typeface="Arial" pitchFamily="34" charset="0"/>
              <a:buNone/>
            </a:pPr>
            <a:r>
              <a:rPr lang="en-US" sz="2200" b="1" dirty="0" smtClean="0"/>
              <a:t>deer		</a:t>
            </a:r>
          </a:p>
          <a:p>
            <a:pPr marL="800100" lvl="2" indent="0">
              <a:spcBef>
                <a:spcPts val="0"/>
              </a:spcBef>
              <a:buFont typeface="Arial" pitchFamily="34" charset="0"/>
              <a:buNone/>
            </a:pPr>
            <a:r>
              <a:rPr lang="en-US" sz="2200" b="1" dirty="0" smtClean="0"/>
              <a:t>bush		</a:t>
            </a:r>
          </a:p>
          <a:p>
            <a:pPr marL="800100" lvl="2" indent="0">
              <a:spcBef>
                <a:spcPts val="0"/>
              </a:spcBef>
              <a:buFont typeface="Arial" pitchFamily="34" charset="0"/>
              <a:buNone/>
            </a:pPr>
            <a:r>
              <a:rPr lang="en-US" sz="1200" b="1" dirty="0" smtClean="0"/>
              <a:t> </a:t>
            </a:r>
          </a:p>
          <a:p>
            <a:pPr marL="800100" lvl="2" indent="0">
              <a:spcBef>
                <a:spcPts val="0"/>
              </a:spcBef>
              <a:buFont typeface="Arial" pitchFamily="34" charset="0"/>
              <a:buNone/>
            </a:pPr>
            <a:r>
              <a:rPr lang="en-US" sz="2200" b="1" dirty="0" smtClean="0"/>
              <a:t>germs</a:t>
            </a:r>
          </a:p>
          <a:p>
            <a:pPr marL="800100" lvl="2" indent="0">
              <a:spcBef>
                <a:spcPts val="0"/>
              </a:spcBef>
              <a:buFont typeface="Arial" pitchFamily="34" charset="0"/>
              <a:buNone/>
            </a:pPr>
            <a:r>
              <a:rPr lang="en-US" sz="2200" b="1" dirty="0" smtClean="0"/>
              <a:t>virus</a:t>
            </a:r>
          </a:p>
          <a:p>
            <a:pPr marL="800100" lvl="2" indent="0">
              <a:spcBef>
                <a:spcPts val="0"/>
              </a:spcBef>
              <a:buFont typeface="Arial" pitchFamily="34" charset="0"/>
              <a:buNone/>
            </a:pPr>
            <a:r>
              <a:rPr lang="en-US" sz="2200" b="1" dirty="0" smtClean="0"/>
              <a:t>demon    	</a:t>
            </a:r>
            <a:endParaRPr lang="en-US" sz="1200" b="1" dirty="0" smtClean="0"/>
          </a:p>
          <a:p>
            <a:pPr marL="800100" lvl="2" indent="0">
              <a:spcBef>
                <a:spcPts val="0"/>
              </a:spcBef>
              <a:buFont typeface="Arial" pitchFamily="34" charset="0"/>
              <a:buNone/>
            </a:pPr>
            <a:r>
              <a:rPr lang="en-US" sz="2200" b="1" dirty="0"/>
              <a:t>G</a:t>
            </a:r>
            <a:r>
              <a:rPr lang="en-US" sz="2200" b="1" dirty="0" smtClean="0"/>
              <a:t>od		</a:t>
            </a:r>
          </a:p>
          <a:p>
            <a:pPr marL="800100" lvl="2" indent="0">
              <a:spcBef>
                <a:spcPts val="0"/>
              </a:spcBef>
              <a:buFont typeface="Arial" pitchFamily="34" charset="0"/>
              <a:buNone/>
            </a:pPr>
            <a:r>
              <a:rPr lang="en-US" sz="2200" b="1" dirty="0" smtClean="0"/>
              <a:t>angel</a:t>
            </a:r>
            <a:endParaRPr lang="en-US" sz="2200" b="1" dirty="0"/>
          </a:p>
        </p:txBody>
      </p:sp>
      <p:sp>
        <p:nvSpPr>
          <p:cNvPr id="9" name="TextBox 8"/>
          <p:cNvSpPr txBox="1"/>
          <p:nvPr/>
        </p:nvSpPr>
        <p:spPr>
          <a:xfrm>
            <a:off x="5753100" y="1983342"/>
            <a:ext cx="4648200" cy="4062651"/>
          </a:xfrm>
          <a:prstGeom prst="rect">
            <a:avLst/>
          </a:prstGeom>
          <a:noFill/>
        </p:spPr>
        <p:txBody>
          <a:bodyPr wrap="square" rtlCol="0">
            <a:spAutoFit/>
          </a:bodyPr>
          <a:lstStyle/>
          <a:p>
            <a:r>
              <a:rPr lang="en-US" sz="2200" b="1" dirty="0"/>
              <a:t>Things that rule </a:t>
            </a:r>
            <a:r>
              <a:rPr lang="en-US" sz="2200" b="1" dirty="0" smtClean="0"/>
              <a:t> over</a:t>
            </a:r>
          </a:p>
          <a:p>
            <a:endParaRPr lang="en-US" sz="2200" b="1" dirty="0" smtClean="0"/>
          </a:p>
          <a:p>
            <a:endParaRPr lang="en-US" sz="1200" b="1" dirty="0" smtClean="0"/>
          </a:p>
          <a:p>
            <a:pPr marL="0" lvl="2"/>
            <a:r>
              <a:rPr lang="en-US" sz="2200" b="1" dirty="0" smtClean="0"/>
              <a:t>Things that produce </a:t>
            </a:r>
            <a:r>
              <a:rPr lang="en-US" sz="2200" b="1" dirty="0"/>
              <a:t>(cow = bride price)</a:t>
            </a:r>
          </a:p>
          <a:p>
            <a:endParaRPr lang="en-US" sz="2200" b="1" dirty="0" smtClean="0"/>
          </a:p>
          <a:p>
            <a:pPr marL="0" lvl="2"/>
            <a:r>
              <a:rPr lang="en-US" sz="2200" b="1" dirty="0" smtClean="0"/>
              <a:t>Things not </a:t>
            </a:r>
            <a:r>
              <a:rPr lang="en-US" sz="2200" b="1" dirty="0"/>
              <a:t>owned by </a:t>
            </a:r>
            <a:r>
              <a:rPr lang="en-US" sz="2200" b="1" dirty="0" smtClean="0"/>
              <a:t>anybody </a:t>
            </a:r>
            <a:r>
              <a:rPr lang="en-US" sz="2200" b="1" dirty="0"/>
              <a:t>but used by </a:t>
            </a:r>
            <a:r>
              <a:rPr lang="en-US" sz="2200" b="1" dirty="0" smtClean="0"/>
              <a:t>everybody</a:t>
            </a:r>
          </a:p>
          <a:p>
            <a:pPr marL="0" lvl="2"/>
            <a:endParaRPr lang="en-US" sz="2200" b="1" dirty="0" smtClean="0"/>
          </a:p>
          <a:p>
            <a:pPr marL="0" lvl="2"/>
            <a:endParaRPr lang="en-US" sz="1200" b="1" dirty="0" smtClean="0"/>
          </a:p>
          <a:p>
            <a:pPr marL="0" lvl="2"/>
            <a:endParaRPr lang="en-US" sz="1200" b="1" dirty="0"/>
          </a:p>
          <a:p>
            <a:pPr marL="0" lvl="2"/>
            <a:endParaRPr lang="en-US" sz="1200" b="1" dirty="0" smtClean="0"/>
          </a:p>
          <a:p>
            <a:pPr marL="0" lvl="2"/>
            <a:endParaRPr lang="en-US" sz="800" b="1" dirty="0"/>
          </a:p>
          <a:p>
            <a:pPr marL="0" lvl="2"/>
            <a:r>
              <a:rPr lang="en-US" sz="2200" b="1" dirty="0" smtClean="0"/>
              <a:t>Things </a:t>
            </a:r>
            <a:r>
              <a:rPr lang="en-US" sz="2200" b="1" dirty="0"/>
              <a:t>you can’t see </a:t>
            </a:r>
            <a:r>
              <a:rPr lang="en-US" sz="2200" b="1" dirty="0" smtClean="0"/>
              <a:t>that </a:t>
            </a:r>
            <a:r>
              <a:rPr lang="en-US" sz="2200" b="1" dirty="0"/>
              <a:t>can kill </a:t>
            </a:r>
            <a:r>
              <a:rPr lang="en-US" sz="2200" b="1" dirty="0" smtClean="0"/>
              <a:t>you</a:t>
            </a:r>
            <a:endParaRPr lang="en-US" sz="2200" b="1" dirty="0"/>
          </a:p>
        </p:txBody>
      </p:sp>
      <p:sp>
        <p:nvSpPr>
          <p:cNvPr id="5" name="Right Arrow 4"/>
          <p:cNvSpPr/>
          <p:nvPr/>
        </p:nvSpPr>
        <p:spPr>
          <a:xfrm>
            <a:off x="4074458" y="1996789"/>
            <a:ext cx="524435" cy="3967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094628" y="4010436"/>
            <a:ext cx="524435" cy="3967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094628" y="5535005"/>
            <a:ext cx="524435" cy="3967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074457" y="2979963"/>
            <a:ext cx="524435" cy="3967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69435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3" end="3"/>
                                            </p:txEl>
                                          </p:spTgt>
                                        </p:tgtEl>
                                        <p:attrNameLst>
                                          <p:attrName>style.visibility</p:attrName>
                                        </p:attrNameLst>
                                      </p:cBhvr>
                                      <p:to>
                                        <p:strVal val="visible"/>
                                      </p:to>
                                    </p:set>
                                    <p:animEffect transition="in" filter="fade">
                                      <p:cBhvr>
                                        <p:cTn id="14" dur="1000"/>
                                        <p:tgtEl>
                                          <p:spTgt spid="9">
                                            <p:txEl>
                                              <p:pRg st="3" end="3"/>
                                            </p:txEl>
                                          </p:spTgt>
                                        </p:tgtEl>
                                      </p:cBhvr>
                                    </p:animEffect>
                                    <p:anim calcmode="lin" valueType="num">
                                      <p:cBhvr>
                                        <p:cTn id="15"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animEffect transition="in" filter="fade">
                                      <p:cBhvr>
                                        <p:cTn id="21" dur="1000"/>
                                        <p:tgtEl>
                                          <p:spTgt spid="9">
                                            <p:txEl>
                                              <p:pRg st="5" end="5"/>
                                            </p:txEl>
                                          </p:spTgt>
                                        </p:tgtEl>
                                      </p:cBhvr>
                                    </p:animEffect>
                                    <p:anim calcmode="lin" valueType="num">
                                      <p:cBhvr>
                                        <p:cTn id="22"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11" end="11"/>
                                            </p:txEl>
                                          </p:spTgt>
                                        </p:tgtEl>
                                        <p:attrNameLst>
                                          <p:attrName>style.visibility</p:attrName>
                                        </p:attrNameLst>
                                      </p:cBhvr>
                                      <p:to>
                                        <p:strVal val="visible"/>
                                      </p:to>
                                    </p:set>
                                    <p:animEffect transition="in" filter="fade">
                                      <p:cBhvr>
                                        <p:cTn id="28" dur="1000"/>
                                        <p:tgtEl>
                                          <p:spTgt spid="9">
                                            <p:txEl>
                                              <p:pRg st="11" end="11"/>
                                            </p:txEl>
                                          </p:spTgt>
                                        </p:tgtEl>
                                      </p:cBhvr>
                                    </p:animEffect>
                                    <p:anim calcmode="lin" valueType="num">
                                      <p:cBhvr>
                                        <p:cTn id="29" dur="1000" fill="hold"/>
                                        <p:tgtEl>
                                          <p:spTgt spid="9">
                                            <p:txEl>
                                              <p:pRg st="11" end="11"/>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1306" y="2178237"/>
            <a:ext cx="10591801" cy="3119903"/>
          </a:xfrm>
        </p:spPr>
        <p:txBody>
          <a:bodyPr>
            <a:normAutofit fontScale="92500" lnSpcReduction="10000"/>
          </a:bodyPr>
          <a:lstStyle/>
          <a:p>
            <a:r>
              <a:rPr lang="en-US" b="1" dirty="0">
                <a:solidFill>
                  <a:schemeClr val="bg1"/>
                </a:solidFill>
              </a:rPr>
              <a:t>Cross-Cultural Sensitivity </a:t>
            </a:r>
            <a:endParaRPr lang="en-US" b="1" dirty="0" smtClean="0">
              <a:solidFill>
                <a:schemeClr val="bg1"/>
              </a:solidFill>
            </a:endParaRPr>
          </a:p>
          <a:p>
            <a:pPr>
              <a:spcAft>
                <a:spcPts val="1200"/>
              </a:spcAft>
            </a:pPr>
            <a:r>
              <a:rPr lang="en-US" sz="3200" dirty="0" smtClean="0"/>
              <a:t>Cultures?</a:t>
            </a:r>
          </a:p>
          <a:p>
            <a:pPr>
              <a:spcAft>
                <a:spcPts val="1200"/>
              </a:spcAft>
            </a:pPr>
            <a:r>
              <a:rPr lang="en-US" sz="3200" dirty="0" smtClean="0"/>
              <a:t>Nations?</a:t>
            </a:r>
          </a:p>
          <a:p>
            <a:pPr>
              <a:spcAft>
                <a:spcPts val="1200"/>
              </a:spcAft>
            </a:pPr>
            <a:r>
              <a:rPr lang="en-US" sz="3200" dirty="0"/>
              <a:t>E</a:t>
            </a:r>
            <a:r>
              <a:rPr lang="en-US" sz="3200" dirty="0" smtClean="0"/>
              <a:t>thnic groups?</a:t>
            </a:r>
          </a:p>
          <a:p>
            <a:pPr>
              <a:spcAft>
                <a:spcPts val="1200"/>
              </a:spcAft>
            </a:pPr>
            <a:r>
              <a:rPr lang="en-US" sz="3200" dirty="0" smtClean="0"/>
              <a:t>Individuals?</a:t>
            </a:r>
            <a:endParaRPr lang="en-US" sz="3200" dirty="0"/>
          </a:p>
          <a:p>
            <a:pPr algn="r"/>
            <a:endParaRPr 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u="sng" dirty="0" smtClean="0">
                <a:solidFill>
                  <a:schemeClr val="bg1"/>
                </a:solidFill>
                <a:latin typeface="Verdana" pitchFamily="34" charset="0"/>
              </a:rPr>
              <a:t>Who</a:t>
            </a:r>
            <a:r>
              <a:rPr lang="en-US" sz="3200" b="1" dirty="0" smtClean="0">
                <a:solidFill>
                  <a:schemeClr val="bg1"/>
                </a:solidFill>
                <a:latin typeface="Verdana" pitchFamily="34" charset="0"/>
              </a:rPr>
              <a:t> has a Worldview?</a:t>
            </a:r>
            <a:endParaRPr lang="en-US" sz="3200" b="1" dirty="0">
              <a:solidFill>
                <a:schemeClr val="bg1"/>
              </a:solidFill>
              <a:latin typeface="Verdana" pitchFamily="34" charset="0"/>
            </a:endParaRPr>
          </a:p>
        </p:txBody>
      </p:sp>
    </p:spTree>
    <p:extLst>
      <p:ext uri="{BB962C8B-B14F-4D97-AF65-F5344CB8AC3E}">
        <p14:creationId xmlns:p14="http://schemas.microsoft.com/office/powerpoint/2010/main" val="25595460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7" name="Title 1"/>
          <p:cNvSpPr txBox="1">
            <a:spLocks/>
          </p:cNvSpPr>
          <p:nvPr/>
        </p:nvSpPr>
        <p:spPr>
          <a:xfrm>
            <a:off x="0" y="0"/>
            <a:ext cx="12192000" cy="16002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Where does our Worldview come from?</a:t>
            </a:r>
            <a:endParaRPr lang="en-US" sz="3200" b="1" dirty="0">
              <a:solidFill>
                <a:schemeClr val="bg1"/>
              </a:solidFill>
              <a:latin typeface="Verdana" pitchFamily="34" charset="0"/>
            </a:endParaRPr>
          </a:p>
        </p:txBody>
      </p:sp>
      <p:sp>
        <p:nvSpPr>
          <p:cNvPr id="2" name="Content Placeholder 1"/>
          <p:cNvSpPr>
            <a:spLocks noGrp="1"/>
          </p:cNvSpPr>
          <p:nvPr>
            <p:ph idx="1"/>
          </p:nvPr>
        </p:nvSpPr>
        <p:spPr>
          <a:xfrm>
            <a:off x="1210235" y="1994646"/>
            <a:ext cx="10260106" cy="4163405"/>
          </a:xfrm>
        </p:spPr>
        <p:txBody>
          <a:bodyPr>
            <a:normAutofit fontScale="25000" lnSpcReduction="20000"/>
          </a:bodyPr>
          <a:lstStyle/>
          <a:p>
            <a:pPr>
              <a:buFontTx/>
              <a:buNone/>
            </a:pPr>
            <a:r>
              <a:rPr lang="en-US" altLang="en-US" sz="11200" b="1" dirty="0" smtClean="0"/>
              <a:t>Born with it?      Learn it?</a:t>
            </a:r>
          </a:p>
          <a:p>
            <a:pPr>
              <a:buFontTx/>
              <a:buNone/>
            </a:pPr>
            <a:endParaRPr lang="en-US" altLang="en-US" sz="11200" b="1" dirty="0" smtClean="0"/>
          </a:p>
          <a:p>
            <a:pPr>
              <a:buFontTx/>
              <a:buNone/>
            </a:pPr>
            <a:endParaRPr lang="en-US" altLang="en-US" sz="11200" b="1" dirty="0" smtClean="0"/>
          </a:p>
          <a:p>
            <a:pPr>
              <a:spcBef>
                <a:spcPts val="0"/>
              </a:spcBef>
              <a:spcAft>
                <a:spcPts val="1200"/>
              </a:spcAft>
              <a:buFontTx/>
              <a:buNone/>
            </a:pPr>
            <a:r>
              <a:rPr lang="en-US" altLang="en-US" sz="11200" b="1" dirty="0" smtClean="0"/>
              <a:t>Lenses                                 “ground” by the world we live in</a:t>
            </a:r>
            <a:endParaRPr lang="en-US" altLang="en-US" sz="10400" b="1" dirty="0" smtClean="0"/>
          </a:p>
          <a:p>
            <a:pPr>
              <a:spcBef>
                <a:spcPts val="0"/>
              </a:spcBef>
              <a:spcAft>
                <a:spcPts val="1200"/>
              </a:spcAft>
              <a:buFontTx/>
              <a:buNone/>
            </a:pPr>
            <a:r>
              <a:rPr lang="en-US" altLang="en-US" sz="10400" b="1" dirty="0"/>
              <a:t>	</a:t>
            </a:r>
            <a:r>
              <a:rPr lang="en-US" altLang="en-US" sz="10400" b="1" dirty="0" smtClean="0"/>
              <a:t>						</a:t>
            </a:r>
            <a:endParaRPr lang="en-US" altLang="en-US" sz="10400" dirty="0" smtClean="0"/>
          </a:p>
          <a:p>
            <a:pPr>
              <a:spcBef>
                <a:spcPts val="0"/>
              </a:spcBef>
              <a:spcAft>
                <a:spcPts val="1200"/>
              </a:spcAft>
              <a:buFontTx/>
              <a:buNone/>
            </a:pPr>
            <a:r>
              <a:rPr lang="en-US" altLang="en-US" sz="11200" b="1" dirty="0"/>
              <a:t> </a:t>
            </a:r>
            <a:r>
              <a:rPr lang="en-US" altLang="en-US" sz="11200" b="1" dirty="0" smtClean="0"/>
              <a:t>    </a:t>
            </a:r>
            <a:br>
              <a:rPr lang="en-US" altLang="en-US" sz="11200" b="1" dirty="0" smtClean="0"/>
            </a:br>
            <a:r>
              <a:rPr lang="en-US" altLang="en-US" sz="11200" b="1" dirty="0" smtClean="0"/>
              <a:t>      that become prescriptive – shaping what we see &amp; do</a:t>
            </a:r>
          </a:p>
          <a:p>
            <a:pPr>
              <a:buFontTx/>
              <a:buNone/>
            </a:pPr>
            <a:endParaRPr lang="en-US" altLang="en-US" sz="8600" b="1" dirty="0"/>
          </a:p>
          <a:p>
            <a:pPr>
              <a:buFontTx/>
              <a:buNone/>
            </a:pPr>
            <a:endParaRPr lang="en-US" altLang="en-US" sz="8600" dirty="0" smtClean="0"/>
          </a:p>
          <a:p>
            <a:pPr>
              <a:buFontTx/>
              <a:buNone/>
            </a:pPr>
            <a:endParaRPr lang="en-US" altLang="en-US" sz="2400" dirty="0"/>
          </a:p>
          <a:p>
            <a:pPr>
              <a:buFontTx/>
              <a:buNone/>
            </a:pPr>
            <a:endParaRPr lang="en-US" altLang="en-US" sz="2400" dirty="0"/>
          </a:p>
          <a:p>
            <a:pPr>
              <a:buFontTx/>
              <a:buNone/>
            </a:pPr>
            <a:endParaRPr lang="en-US" altLang="en-US" sz="2400" dirty="0"/>
          </a:p>
          <a:p>
            <a:pPr>
              <a:buFontTx/>
              <a:buNone/>
            </a:pPr>
            <a:endParaRPr lang="en-US" altLang="en-US" sz="2400" dirty="0"/>
          </a:p>
          <a:p>
            <a:pPr>
              <a:buFontTx/>
              <a:buNone/>
            </a:pPr>
            <a:endParaRPr lang="en-US" altLang="en-US" sz="2400" dirty="0"/>
          </a:p>
          <a:p>
            <a:pPr>
              <a:buFontTx/>
              <a:buNone/>
            </a:pPr>
            <a:endParaRPr lang="en-US" altLang="en-US" sz="2400" dirty="0"/>
          </a:p>
          <a:p>
            <a:pPr>
              <a:buFontTx/>
              <a:buNone/>
            </a:pPr>
            <a:r>
              <a:rPr lang="en-US" altLang="en-US" dirty="0"/>
              <a:t>	</a:t>
            </a:r>
          </a:p>
        </p:txBody>
      </p:sp>
      <p:pic>
        <p:nvPicPr>
          <p:cNvPr id="8" name="Picture 2" descr="https://s.warbyparker.com/images/page/eyeglasses/duval-blue-slate.jpeg?v=e01d2bc4d024809c9ed27c7b2feceb7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93576" y="3014543"/>
            <a:ext cx="2528047" cy="1195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8472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4" end="14"/>
                                            </p:txEl>
                                          </p:spTgt>
                                        </p:tgtEl>
                                        <p:attrNameLst>
                                          <p:attrName>style.visibility</p:attrName>
                                        </p:attrNameLst>
                                      </p:cBhvr>
                                      <p:to>
                                        <p:strVal val="visible"/>
                                      </p:to>
                                    </p:set>
                                    <p:animEffect transition="in" filter="fade">
                                      <p:cBhvr>
                                        <p:cTn id="7" dur="1000"/>
                                        <p:tgtEl>
                                          <p:spTgt spid="2">
                                            <p:txEl>
                                              <p:pRg st="14" end="14"/>
                                            </p:txEl>
                                          </p:spTgt>
                                        </p:tgtEl>
                                      </p:cBhvr>
                                    </p:animEffect>
                                    <p:anim calcmode="lin" valueType="num">
                                      <p:cBhvr>
                                        <p:cTn id="8"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1000"/>
                                        <p:tgtEl>
                                          <p:spTgt spid="2">
                                            <p:txEl>
                                              <p:pRg st="4" end="4"/>
                                            </p:txEl>
                                          </p:spTgt>
                                        </p:tgtEl>
                                      </p:cBhvr>
                                    </p:animEffect>
                                    <p:anim calcmode="lin" valueType="num">
                                      <p:cBhvr>
                                        <p:cTn id="2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fade">
                                      <p:cBhvr>
                                        <p:cTn id="29" dur="1000"/>
                                        <p:tgtEl>
                                          <p:spTgt spid="2">
                                            <p:txEl>
                                              <p:pRg st="5" end="5"/>
                                            </p:txEl>
                                          </p:spTgt>
                                        </p:tgtEl>
                                      </p:cBhvr>
                                    </p:animEffect>
                                    <p:anim calcmode="lin" valueType="num">
                                      <p:cBhvr>
                                        <p:cTn id="30"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14523" y="-27133"/>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Forces shaping </a:t>
            </a:r>
            <a:r>
              <a:rPr lang="en-US" sz="3200" b="1" dirty="0" smtClean="0">
                <a:solidFill>
                  <a:schemeClr val="bg1"/>
                </a:solidFill>
                <a:latin typeface="Verdana" pitchFamily="34" charset="0"/>
              </a:rPr>
              <a:t>a worldview</a:t>
            </a:r>
            <a:endParaRPr lang="en-US" sz="3200" b="1" dirty="0">
              <a:solidFill>
                <a:schemeClr val="bg1"/>
              </a:solidFill>
              <a:latin typeface="Verdana" pitchFamily="34" charset="0"/>
            </a:endParaRPr>
          </a:p>
        </p:txBody>
      </p:sp>
      <p:sp>
        <p:nvSpPr>
          <p:cNvPr id="2" name="Isosceles Triangle 1"/>
          <p:cNvSpPr/>
          <p:nvPr/>
        </p:nvSpPr>
        <p:spPr>
          <a:xfrm>
            <a:off x="4038598" y="1978175"/>
            <a:ext cx="3845859" cy="384585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57162" y="5075792"/>
            <a:ext cx="2608729" cy="584775"/>
          </a:xfrm>
          <a:prstGeom prst="rect">
            <a:avLst/>
          </a:prstGeom>
          <a:noFill/>
        </p:spPr>
        <p:txBody>
          <a:bodyPr wrap="square" rtlCol="0">
            <a:spAutoFit/>
          </a:bodyPr>
          <a:lstStyle/>
          <a:p>
            <a:pPr algn="ctr"/>
            <a:r>
              <a:rPr lang="en-US" sz="3200" b="1" dirty="0" smtClean="0">
                <a:solidFill>
                  <a:schemeClr val="bg1"/>
                </a:solidFill>
              </a:rPr>
              <a:t>Worldview</a:t>
            </a:r>
            <a:endParaRPr lang="en-US" sz="3200" b="1" dirty="0">
              <a:solidFill>
                <a:schemeClr val="bg1"/>
              </a:solidFill>
            </a:endParaRPr>
          </a:p>
        </p:txBody>
      </p:sp>
      <p:sp>
        <p:nvSpPr>
          <p:cNvPr id="8" name="TextBox 7"/>
          <p:cNvSpPr txBox="1"/>
          <p:nvPr/>
        </p:nvSpPr>
        <p:spPr>
          <a:xfrm>
            <a:off x="5056094" y="4024419"/>
            <a:ext cx="1976718" cy="584775"/>
          </a:xfrm>
          <a:prstGeom prst="rect">
            <a:avLst/>
          </a:prstGeom>
          <a:noFill/>
        </p:spPr>
        <p:txBody>
          <a:bodyPr wrap="square" rtlCol="0">
            <a:spAutoFit/>
          </a:bodyPr>
          <a:lstStyle/>
          <a:p>
            <a:pPr algn="ctr"/>
            <a:endParaRPr lang="en-US" sz="3200" dirty="0"/>
          </a:p>
        </p:txBody>
      </p:sp>
      <p:sp>
        <p:nvSpPr>
          <p:cNvPr id="9" name="TextBox 8"/>
          <p:cNvSpPr txBox="1"/>
          <p:nvPr/>
        </p:nvSpPr>
        <p:spPr>
          <a:xfrm>
            <a:off x="4639235" y="4269867"/>
            <a:ext cx="2608729" cy="584775"/>
          </a:xfrm>
          <a:prstGeom prst="rect">
            <a:avLst/>
          </a:prstGeom>
          <a:noFill/>
        </p:spPr>
        <p:txBody>
          <a:bodyPr wrap="square" rtlCol="0">
            <a:spAutoFit/>
          </a:bodyPr>
          <a:lstStyle/>
          <a:p>
            <a:pPr algn="ctr"/>
            <a:r>
              <a:rPr lang="en-US" sz="3200" b="1" dirty="0" smtClean="0">
                <a:solidFill>
                  <a:schemeClr val="bg1"/>
                </a:solidFill>
              </a:rPr>
              <a:t>Values</a:t>
            </a:r>
            <a:endParaRPr lang="en-US" sz="3200" b="1" dirty="0">
              <a:solidFill>
                <a:schemeClr val="bg1"/>
              </a:solidFill>
            </a:endParaRPr>
          </a:p>
        </p:txBody>
      </p:sp>
      <p:sp>
        <p:nvSpPr>
          <p:cNvPr id="10" name="TextBox 9"/>
          <p:cNvSpPr txBox="1"/>
          <p:nvPr/>
        </p:nvSpPr>
        <p:spPr>
          <a:xfrm>
            <a:off x="4657164" y="2978629"/>
            <a:ext cx="2608729" cy="1077218"/>
          </a:xfrm>
          <a:prstGeom prst="rect">
            <a:avLst/>
          </a:prstGeom>
          <a:noFill/>
        </p:spPr>
        <p:txBody>
          <a:bodyPr wrap="square" rtlCol="0">
            <a:spAutoFit/>
          </a:bodyPr>
          <a:lstStyle/>
          <a:p>
            <a:pPr algn="ctr"/>
            <a:r>
              <a:rPr lang="en-US" sz="3200" b="1" dirty="0" smtClean="0">
                <a:solidFill>
                  <a:schemeClr val="bg1"/>
                </a:solidFill>
              </a:rPr>
              <a:t>Words </a:t>
            </a:r>
          </a:p>
          <a:p>
            <a:pPr algn="ctr"/>
            <a:r>
              <a:rPr lang="en-US" sz="3200" b="1" dirty="0" smtClean="0">
                <a:solidFill>
                  <a:schemeClr val="bg1"/>
                </a:solidFill>
              </a:rPr>
              <a:t>&amp; Actions</a:t>
            </a:r>
            <a:endParaRPr lang="en-US" sz="3200" b="1" dirty="0">
              <a:solidFill>
                <a:schemeClr val="bg1"/>
              </a:solidFill>
            </a:endParaRPr>
          </a:p>
        </p:txBody>
      </p:sp>
      <p:cxnSp>
        <p:nvCxnSpPr>
          <p:cNvPr id="15" name="Straight Connector 14"/>
          <p:cNvCxnSpPr/>
          <p:nvPr/>
        </p:nvCxnSpPr>
        <p:spPr>
          <a:xfrm>
            <a:off x="4450976" y="4975412"/>
            <a:ext cx="3133165" cy="2689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50976" y="4135397"/>
            <a:ext cx="2864224"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514600" y="2000082"/>
            <a:ext cx="7543800" cy="2975330"/>
          </a:xfrm>
          <a:prstGeom prst="rect">
            <a:avLst/>
          </a:prstGeom>
          <a:solidFill>
            <a:schemeClr val="bg1"/>
          </a:solidFill>
        </p:spPr>
        <p:txBody>
          <a:bodyPr wrap="square" rtlCol="0">
            <a:spAutoFit/>
          </a:bodyPr>
          <a:lstStyle/>
          <a:p>
            <a:endParaRPr lang="en-US" dirty="0" smtClean="0"/>
          </a:p>
          <a:p>
            <a:endParaRPr lang="en-US" dirty="0"/>
          </a:p>
          <a:p>
            <a:r>
              <a:rPr lang="en-US" sz="2400" b="1" dirty="0" smtClean="0">
                <a:latin typeface="Verdana" panose="020B0604030504040204" pitchFamily="34" charset="0"/>
                <a:ea typeface="Verdana" panose="020B0604030504040204" pitchFamily="34" charset="0"/>
                <a:cs typeface="Verdana" panose="020B0604030504040204" pitchFamily="34" charset="0"/>
              </a:rPr>
              <a:t>ASSUMPTIONS		         ASSUMPTIONS PERSPECTIVES		         PERSPECTIVES</a:t>
            </a:r>
            <a:endParaRPr lang="en-US" sz="2400" b="1" dirty="0">
              <a:latin typeface="Verdana" panose="020B0604030504040204" pitchFamily="34" charset="0"/>
              <a:ea typeface="Verdana" panose="020B0604030504040204" pitchFamily="34" charset="0"/>
              <a:cs typeface="Verdana" panose="020B0604030504040204" pitchFamily="34" charset="0"/>
            </a:endParaRPr>
          </a:p>
          <a:p>
            <a:r>
              <a:rPr lang="en-US" sz="2400" b="1" dirty="0" smtClean="0">
                <a:latin typeface="Verdana" panose="020B0604030504040204" pitchFamily="34" charset="0"/>
                <a:ea typeface="Verdana" panose="020B0604030504040204" pitchFamily="34" charset="0"/>
                <a:cs typeface="Verdana" panose="020B0604030504040204" pitchFamily="34" charset="0"/>
              </a:rPr>
              <a:t>      from					from</a:t>
            </a:r>
            <a:endParaRPr lang="en-US" sz="2400" b="1" dirty="0">
              <a:latin typeface="Verdana" panose="020B0604030504040204" pitchFamily="34" charset="0"/>
              <a:ea typeface="Verdana" panose="020B0604030504040204" pitchFamily="34" charset="0"/>
              <a:cs typeface="Verdana" panose="020B0604030504040204" pitchFamily="34" charset="0"/>
            </a:endParaRPr>
          </a:p>
          <a:p>
            <a:r>
              <a:rPr lang="en-US" sz="2400" b="1" dirty="0" smtClean="0">
                <a:latin typeface="Verdana" panose="020B0604030504040204" pitchFamily="34" charset="0"/>
                <a:ea typeface="Verdana" panose="020B0604030504040204" pitchFamily="34" charset="0"/>
                <a:cs typeface="Verdana" panose="020B0604030504040204" pitchFamily="34" charset="0"/>
              </a:rPr>
              <a:t>     </a:t>
            </a:r>
            <a:r>
              <a:rPr lang="en-US" sz="24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YOUR </a:t>
            </a:r>
            <a:r>
              <a:rPr lang="en-US" sz="24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				    PERSONAL </a:t>
            </a:r>
          </a:p>
          <a:p>
            <a:r>
              <a:rPr lang="en-US" sz="24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   CULTURE </a:t>
            </a:r>
            <a:r>
              <a:rPr lang="en-US" sz="2400" b="1" dirty="0" smtClean="0">
                <a:latin typeface="Verdana" panose="020B0604030504040204" pitchFamily="34" charset="0"/>
                <a:ea typeface="Verdana" panose="020B0604030504040204" pitchFamily="34" charset="0"/>
                <a:cs typeface="Verdana" panose="020B0604030504040204" pitchFamily="34" charset="0"/>
              </a:rPr>
              <a:t>		           </a:t>
            </a:r>
            <a:r>
              <a:rPr lang="en-US" sz="24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EXPERIENCE</a:t>
            </a:r>
          </a:p>
          <a:p>
            <a:endParaRPr lang="en-US"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2" name="Down Arrow 11"/>
          <p:cNvSpPr/>
          <p:nvPr/>
        </p:nvSpPr>
        <p:spPr>
          <a:xfrm rot="19849059">
            <a:off x="4996167" y="4120218"/>
            <a:ext cx="445888" cy="705545"/>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rot="1678863">
            <a:off x="6548325" y="4128219"/>
            <a:ext cx="445888" cy="705545"/>
          </a:xfrm>
          <a:prstGeom prst="downArrow">
            <a:avLst>
              <a:gd name="adj1" fmla="val 48920"/>
              <a:gd name="adj2" fmla="val 50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08685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200" b="1" dirty="0" smtClean="0">
              <a:solidFill>
                <a:schemeClr val="bg1"/>
              </a:solidFill>
              <a:latin typeface="Verdana" pitchFamily="34" charset="0"/>
            </a:endParaRPr>
          </a:p>
          <a:p>
            <a:r>
              <a:rPr lang="en-US" sz="3200" b="1" dirty="0" smtClean="0">
                <a:solidFill>
                  <a:schemeClr val="bg1"/>
                </a:solidFill>
                <a:latin typeface="Verdana" pitchFamily="34" charset="0"/>
              </a:rPr>
              <a:t>Hidden </a:t>
            </a:r>
            <a:r>
              <a:rPr lang="en-US" sz="3200" b="1" dirty="0">
                <a:solidFill>
                  <a:schemeClr val="bg1"/>
                </a:solidFill>
                <a:latin typeface="Verdana" pitchFamily="34" charset="0"/>
              </a:rPr>
              <a:t>in Plain Sight</a:t>
            </a:r>
          </a:p>
          <a:p>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645023" y="2163204"/>
            <a:ext cx="9144000" cy="3846930"/>
          </a:xfrm>
        </p:spPr>
        <p:txBody>
          <a:bodyPr>
            <a:normAutofit/>
          </a:bodyPr>
          <a:lstStyle/>
          <a:p>
            <a:pPr lvl="2" algn="l"/>
            <a:r>
              <a:rPr lang="en-US" sz="2800" b="1" dirty="0" smtClean="0"/>
              <a:t>Examples</a:t>
            </a:r>
            <a:r>
              <a:rPr lang="en-US" sz="2800" dirty="0" smtClean="0"/>
              <a:t>?       </a:t>
            </a:r>
          </a:p>
          <a:p>
            <a:pPr lvl="2" algn="l"/>
            <a:r>
              <a:rPr lang="en-US" sz="2400" dirty="0" smtClean="0"/>
              <a:t>    </a:t>
            </a:r>
            <a:r>
              <a:rPr lang="en-US" sz="2400" dirty="0" smtClean="0"/>
              <a:t>Domination/equality</a:t>
            </a:r>
            <a:endParaRPr lang="en-US" sz="2400" dirty="0" smtClean="0"/>
          </a:p>
          <a:p>
            <a:pPr lvl="2" algn="l"/>
            <a:r>
              <a:rPr lang="en-US" sz="2400" dirty="0" smtClean="0"/>
              <a:t>    </a:t>
            </a:r>
            <a:r>
              <a:rPr lang="en-US" sz="2400" dirty="0" smtClean="0"/>
              <a:t>Abundance/scarcity</a:t>
            </a:r>
            <a:endParaRPr lang="en-US" sz="2400" dirty="0" smtClean="0"/>
          </a:p>
          <a:p>
            <a:pPr lvl="2" algn="l"/>
            <a:r>
              <a:rPr lang="en-US" sz="2400" dirty="0" smtClean="0"/>
              <a:t>    Agency/passivity</a:t>
            </a:r>
          </a:p>
          <a:p>
            <a:pPr lvl="2" algn="l"/>
            <a:endParaRPr lang="en-US" sz="2400" dirty="0"/>
          </a:p>
          <a:p>
            <a:pPr lvl="2" algn="l"/>
            <a:endParaRPr lang="en-US" sz="2400" dirty="0" smtClean="0"/>
          </a:p>
          <a:p>
            <a:pPr lvl="2" algn="l"/>
            <a:r>
              <a:rPr lang="en-US" sz="2400" b="1" dirty="0">
                <a:ea typeface="Verdana" panose="020B0604030504040204" pitchFamily="34" charset="0"/>
                <a:cs typeface="Verdana" panose="020B0604030504040204" pitchFamily="34" charset="0"/>
              </a:rPr>
              <a:t>Implicit / Assumed </a:t>
            </a:r>
            <a:r>
              <a:rPr lang="en-US" sz="2400" dirty="0"/>
              <a:t>– this is how things </a:t>
            </a:r>
            <a:r>
              <a:rPr lang="en-US" sz="2400" dirty="0" smtClean="0"/>
              <a:t>are</a:t>
            </a:r>
          </a:p>
          <a:p>
            <a:pPr lvl="2" algn="l"/>
            <a:endParaRPr lang="en-US" sz="2400" dirty="0"/>
          </a:p>
          <a:p>
            <a:pPr lvl="2" algn="l"/>
            <a:r>
              <a:rPr lang="en-US" sz="2400" b="1" dirty="0" smtClean="0"/>
              <a:t>Hidden power </a:t>
            </a:r>
            <a:r>
              <a:rPr lang="en-US" sz="2400" dirty="0" smtClean="0"/>
              <a:t>– psychological, spiritual, relational, physical</a:t>
            </a:r>
            <a:endParaRPr lang="en-US" sz="2400" dirty="0"/>
          </a:p>
        </p:txBody>
      </p:sp>
      <p:pic>
        <p:nvPicPr>
          <p:cNvPr id="8" name="Picture 7" descr="https://growinghostingartistry.files.wordpress.com/2014/01/world-view-eye.jpeg"/>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220444"/>
            <a:ext cx="3473824" cy="2133693"/>
          </a:xfrm>
          <a:prstGeom prst="rect">
            <a:avLst/>
          </a:prstGeom>
          <a:noFill/>
          <a:ln>
            <a:noFill/>
          </a:ln>
        </p:spPr>
      </p:pic>
      <p:sp>
        <p:nvSpPr>
          <p:cNvPr id="3" name="TextBox 2"/>
          <p:cNvSpPr txBox="1"/>
          <p:nvPr/>
        </p:nvSpPr>
        <p:spPr>
          <a:xfrm>
            <a:off x="5777753" y="3681944"/>
            <a:ext cx="3805518" cy="729433"/>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557619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1000"/>
                                        <p:tgtEl>
                                          <p:spTgt spid="2">
                                            <p:txEl>
                                              <p:pRg st="6" end="6"/>
                                            </p:txEl>
                                          </p:spTgt>
                                        </p:tgtEl>
                                      </p:cBhvr>
                                    </p:animEffect>
                                    <p:anim calcmode="lin" valueType="num">
                                      <p:cBhvr>
                                        <p:cTn id="2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8" end="8"/>
                                            </p:txEl>
                                          </p:spTgt>
                                        </p:tgtEl>
                                        <p:attrNameLst>
                                          <p:attrName>style.visibility</p:attrName>
                                        </p:attrNameLst>
                                      </p:cBhvr>
                                      <p:to>
                                        <p:strVal val="visible"/>
                                      </p:to>
                                    </p:set>
                                    <p:animEffect transition="in" filter="fade">
                                      <p:cBhvr>
                                        <p:cTn id="26" dur="1000"/>
                                        <p:tgtEl>
                                          <p:spTgt spid="2">
                                            <p:txEl>
                                              <p:pRg st="8" end="8"/>
                                            </p:txEl>
                                          </p:spTgt>
                                        </p:tgtEl>
                                      </p:cBhvr>
                                    </p:animEffect>
                                    <p:anim calcmode="lin" valueType="num">
                                      <p:cBhvr>
                                        <p:cTn id="27"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TotalTime>
  <Words>1367</Words>
  <Application>Microsoft Office PowerPoint</Application>
  <PresentationFormat>Widescreen</PresentationFormat>
  <Paragraphs>308</Paragraphs>
  <Slides>30</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Verdana</vt:lpstr>
      <vt:lpstr>Office Theme</vt:lpstr>
      <vt:lpstr>  Diarrhea or Baptism?  </vt:lpstr>
      <vt:lpstr>PowerPoint Presentation</vt:lpstr>
      <vt:lpstr>  Diarrhea or Baptism?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Diarrhea or Baptism?</dc:title>
  <dc:creator>Michael Smith</dc:creator>
  <cp:lastModifiedBy>Michael Smith</cp:lastModifiedBy>
  <cp:revision>107</cp:revision>
  <dcterms:created xsi:type="dcterms:W3CDTF">2015-11-03T02:50:38Z</dcterms:created>
  <dcterms:modified xsi:type="dcterms:W3CDTF">2015-11-06T12:32:00Z</dcterms:modified>
</cp:coreProperties>
</file>