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3" r:id="rId1"/>
  </p:sldMasterIdLst>
  <p:notesMasterIdLst>
    <p:notesMasterId r:id="rId36"/>
  </p:notesMasterIdLst>
  <p:sldIdLst>
    <p:sldId id="370" r:id="rId2"/>
    <p:sldId id="324" r:id="rId3"/>
    <p:sldId id="442" r:id="rId4"/>
    <p:sldId id="458" r:id="rId5"/>
    <p:sldId id="438" r:id="rId6"/>
    <p:sldId id="413" r:id="rId7"/>
    <p:sldId id="456" r:id="rId8"/>
    <p:sldId id="417" r:id="rId9"/>
    <p:sldId id="439" r:id="rId10"/>
    <p:sldId id="440" r:id="rId11"/>
    <p:sldId id="441" r:id="rId12"/>
    <p:sldId id="407" r:id="rId13"/>
    <p:sldId id="451" r:id="rId14"/>
    <p:sldId id="398" r:id="rId15"/>
    <p:sldId id="416" r:id="rId16"/>
    <p:sldId id="445" r:id="rId17"/>
    <p:sldId id="435" r:id="rId18"/>
    <p:sldId id="447" r:id="rId19"/>
    <p:sldId id="419" r:id="rId20"/>
    <p:sldId id="424" r:id="rId21"/>
    <p:sldId id="423" r:id="rId22"/>
    <p:sldId id="420" r:id="rId23"/>
    <p:sldId id="257" r:id="rId24"/>
    <p:sldId id="422" r:id="rId25"/>
    <p:sldId id="421" r:id="rId26"/>
    <p:sldId id="414" r:id="rId27"/>
    <p:sldId id="459" r:id="rId28"/>
    <p:sldId id="460" r:id="rId29"/>
    <p:sldId id="437" r:id="rId30"/>
    <p:sldId id="448" r:id="rId31"/>
    <p:sldId id="450" r:id="rId32"/>
    <p:sldId id="449" r:id="rId33"/>
    <p:sldId id="457" r:id="rId34"/>
    <p:sldId id="43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0101"/>
    <a:srgbClr val="190302"/>
    <a:srgbClr val="AB18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4"/>
    <p:restoredTop sz="69637"/>
  </p:normalViewPr>
  <p:slideViewPr>
    <p:cSldViewPr snapToGrid="0" snapToObjects="1">
      <p:cViewPr varScale="1">
        <p:scale>
          <a:sx n="117" d="100"/>
          <a:sy n="117" d="100"/>
        </p:scale>
        <p:origin x="72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1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6F1990-AD7A-418E-848A-8812B48A7B1F}" type="doc">
      <dgm:prSet loTypeId="urn:microsoft.com/office/officeart/2018/2/layout/IconVerticalSolidList" loCatId="icon" qsTypeId="urn:microsoft.com/office/officeart/2005/8/quickstyle/simple1#96" qsCatId="simple" csTypeId="urn:microsoft.com/office/officeart/2018/5/colors/Iconchunking_neutralicontext_colorful1" csCatId="colorful" phldr="1"/>
      <dgm:spPr/>
      <dgm:t>
        <a:bodyPr/>
        <a:lstStyle/>
        <a:p>
          <a:endParaRPr lang="en-US"/>
        </a:p>
      </dgm:t>
    </dgm:pt>
    <dgm:pt modelId="{5995B410-B71A-4A58-9648-EF0109825985}">
      <dgm:prSet/>
      <dgm:spPr/>
      <dgm:t>
        <a:bodyPr/>
        <a:lstStyle/>
        <a:p>
          <a:r>
            <a:rPr lang="en-US"/>
            <a:t>Support early detection through screening and monitoring (e.g., BP, glucose)</a:t>
          </a:r>
        </a:p>
      </dgm:t>
    </dgm:pt>
    <dgm:pt modelId="{03D8647D-A11D-4F0B-B150-CF91B3C81B1F}" type="parTrans" cxnId="{46069291-AED4-4020-9A3E-6EAB502139BB}">
      <dgm:prSet/>
      <dgm:spPr/>
      <dgm:t>
        <a:bodyPr/>
        <a:lstStyle/>
        <a:p>
          <a:endParaRPr lang="en-US"/>
        </a:p>
      </dgm:t>
    </dgm:pt>
    <dgm:pt modelId="{D9C9D3E2-E356-4303-B9AB-6614944EC79E}" type="sibTrans" cxnId="{46069291-AED4-4020-9A3E-6EAB502139BB}">
      <dgm:prSet/>
      <dgm:spPr/>
      <dgm:t>
        <a:bodyPr/>
        <a:lstStyle/>
        <a:p>
          <a:endParaRPr lang="en-US"/>
        </a:p>
      </dgm:t>
    </dgm:pt>
    <dgm:pt modelId="{F77D3C09-C921-4453-8D31-94C9EB6B9B87}">
      <dgm:prSet/>
      <dgm:spPr/>
      <dgm:t>
        <a:bodyPr/>
        <a:lstStyle/>
        <a:p>
          <a:r>
            <a:rPr lang="en-US"/>
            <a:t>Help patients manage chronic conditions through follow-up and medication adherence</a:t>
          </a:r>
        </a:p>
      </dgm:t>
    </dgm:pt>
    <dgm:pt modelId="{E1E7515A-58BE-4D94-A074-7D50703D6205}" type="parTrans" cxnId="{5A69DC20-EF42-48D6-8657-317A5FAFD70A}">
      <dgm:prSet/>
      <dgm:spPr/>
      <dgm:t>
        <a:bodyPr/>
        <a:lstStyle/>
        <a:p>
          <a:endParaRPr lang="en-US"/>
        </a:p>
      </dgm:t>
    </dgm:pt>
    <dgm:pt modelId="{562A7957-ABA2-4C37-AE85-9ABB61CF7388}" type="sibTrans" cxnId="{5A69DC20-EF42-48D6-8657-317A5FAFD70A}">
      <dgm:prSet/>
      <dgm:spPr/>
      <dgm:t>
        <a:bodyPr/>
        <a:lstStyle/>
        <a:p>
          <a:endParaRPr lang="en-US"/>
        </a:p>
      </dgm:t>
    </dgm:pt>
    <dgm:pt modelId="{557D88FF-97B9-4FDC-B563-7EFAAB45D171}">
      <dgm:prSet/>
      <dgm:spPr/>
      <dgm:t>
        <a:bodyPr/>
        <a:lstStyle/>
        <a:p>
          <a:r>
            <a:rPr lang="en-US"/>
            <a:t>Reduce the burden on clinics by delivering care at the community level</a:t>
          </a:r>
        </a:p>
      </dgm:t>
    </dgm:pt>
    <dgm:pt modelId="{D8FA26EE-5400-439F-9A80-BB1959F77AC4}" type="parTrans" cxnId="{8CD7B97C-9EEB-47DB-ADC0-C6C257F04E47}">
      <dgm:prSet/>
      <dgm:spPr/>
      <dgm:t>
        <a:bodyPr/>
        <a:lstStyle/>
        <a:p>
          <a:endParaRPr lang="en-US"/>
        </a:p>
      </dgm:t>
    </dgm:pt>
    <dgm:pt modelId="{009154A8-E2B3-4CAA-AB9A-A84286A34FAB}" type="sibTrans" cxnId="{8CD7B97C-9EEB-47DB-ADC0-C6C257F04E47}">
      <dgm:prSet/>
      <dgm:spPr/>
      <dgm:t>
        <a:bodyPr/>
        <a:lstStyle/>
        <a:p>
          <a:endParaRPr lang="en-US"/>
        </a:p>
      </dgm:t>
    </dgm:pt>
    <dgm:pt modelId="{5DA87A4C-E7F2-473D-90C9-FC9036859D06}">
      <dgm:prSet/>
      <dgm:spPr/>
      <dgm:t>
        <a:bodyPr/>
        <a:lstStyle/>
        <a:p>
          <a:r>
            <a:rPr lang="en-US"/>
            <a:t>Promote healthy behaviors and lifestyle changes</a:t>
          </a:r>
        </a:p>
      </dgm:t>
    </dgm:pt>
    <dgm:pt modelId="{D31B3AB9-438A-4A0C-A05B-39FBA681D9DC}" type="parTrans" cxnId="{BC68B004-8AD6-4A27-BE79-4A565179D82E}">
      <dgm:prSet/>
      <dgm:spPr/>
      <dgm:t>
        <a:bodyPr/>
        <a:lstStyle/>
        <a:p>
          <a:endParaRPr lang="en-US"/>
        </a:p>
      </dgm:t>
    </dgm:pt>
    <dgm:pt modelId="{4931F7B1-A5B3-4898-B13E-45FEC5831519}" type="sibTrans" cxnId="{BC68B004-8AD6-4A27-BE79-4A565179D82E}">
      <dgm:prSet/>
      <dgm:spPr/>
      <dgm:t>
        <a:bodyPr/>
        <a:lstStyle/>
        <a:p>
          <a:endParaRPr lang="en-US"/>
        </a:p>
      </dgm:t>
    </dgm:pt>
    <dgm:pt modelId="{93578FF3-01EA-49EF-8344-C73BB008895D}" type="pres">
      <dgm:prSet presAssocID="{6E6F1990-AD7A-418E-848A-8812B48A7B1F}" presName="root" presStyleCnt="0">
        <dgm:presLayoutVars>
          <dgm:dir/>
          <dgm:resizeHandles val="exact"/>
        </dgm:presLayoutVars>
      </dgm:prSet>
      <dgm:spPr/>
    </dgm:pt>
    <dgm:pt modelId="{0BA613AB-64BA-4C77-AAC4-BA0ADF0D8611}" type="pres">
      <dgm:prSet presAssocID="{5995B410-B71A-4A58-9648-EF0109825985}" presName="compNode" presStyleCnt="0"/>
      <dgm:spPr/>
    </dgm:pt>
    <dgm:pt modelId="{46111621-932A-4B90-B670-B97A809463E5}" type="pres">
      <dgm:prSet presAssocID="{5995B410-B71A-4A58-9648-EF0109825985}" presName="bgRect" presStyleLbl="bgShp" presStyleIdx="0" presStyleCnt="4"/>
      <dgm:spPr/>
    </dgm:pt>
    <dgm:pt modelId="{15A2CF33-33C3-4094-BD67-E66AC7C3BB6A}" type="pres">
      <dgm:prSet presAssocID="{5995B410-B71A-4A58-9648-EF0109825985}"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Kidney"/>
        </a:ext>
      </dgm:extLst>
    </dgm:pt>
    <dgm:pt modelId="{18C8A0E7-041A-47C5-95D2-7054F06A38FC}" type="pres">
      <dgm:prSet presAssocID="{5995B410-B71A-4A58-9648-EF0109825985}" presName="spaceRect" presStyleCnt="0"/>
      <dgm:spPr/>
    </dgm:pt>
    <dgm:pt modelId="{5921ACA7-C639-4511-98C3-7DAE6AA68C69}" type="pres">
      <dgm:prSet presAssocID="{5995B410-B71A-4A58-9648-EF0109825985}" presName="parTx" presStyleLbl="revTx" presStyleIdx="0" presStyleCnt="4">
        <dgm:presLayoutVars>
          <dgm:chMax val="0"/>
          <dgm:chPref val="0"/>
        </dgm:presLayoutVars>
      </dgm:prSet>
      <dgm:spPr/>
    </dgm:pt>
    <dgm:pt modelId="{945D1A32-827A-4B77-B254-4A7EAFFEEFCE}" type="pres">
      <dgm:prSet presAssocID="{D9C9D3E2-E356-4303-B9AB-6614944EC79E}" presName="sibTrans" presStyleCnt="0"/>
      <dgm:spPr/>
    </dgm:pt>
    <dgm:pt modelId="{CB0E4256-D986-42F5-BDE3-0F57C7AE8F6D}" type="pres">
      <dgm:prSet presAssocID="{F77D3C09-C921-4453-8D31-94C9EB6B9B87}" presName="compNode" presStyleCnt="0"/>
      <dgm:spPr/>
    </dgm:pt>
    <dgm:pt modelId="{5467241F-C1FF-463E-BAB3-5D059C0B2503}" type="pres">
      <dgm:prSet presAssocID="{F77D3C09-C921-4453-8D31-94C9EB6B9B87}" presName="bgRect" presStyleLbl="bgShp" presStyleIdx="1" presStyleCnt="4"/>
      <dgm:spPr/>
    </dgm:pt>
    <dgm:pt modelId="{AB3CE7A3-D805-4698-BF3A-F381C72222C6}" type="pres">
      <dgm:prSet presAssocID="{F77D3C09-C921-4453-8D31-94C9EB6B9B8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ine"/>
        </a:ext>
      </dgm:extLst>
    </dgm:pt>
    <dgm:pt modelId="{AED50676-0486-4A26-9DE5-E1A4EAA89667}" type="pres">
      <dgm:prSet presAssocID="{F77D3C09-C921-4453-8D31-94C9EB6B9B87}" presName="spaceRect" presStyleCnt="0"/>
      <dgm:spPr/>
    </dgm:pt>
    <dgm:pt modelId="{75658B25-32CE-46B0-BDC2-0293477AFB45}" type="pres">
      <dgm:prSet presAssocID="{F77D3C09-C921-4453-8D31-94C9EB6B9B87}" presName="parTx" presStyleLbl="revTx" presStyleIdx="1" presStyleCnt="4">
        <dgm:presLayoutVars>
          <dgm:chMax val="0"/>
          <dgm:chPref val="0"/>
        </dgm:presLayoutVars>
      </dgm:prSet>
      <dgm:spPr/>
    </dgm:pt>
    <dgm:pt modelId="{37A8DB51-5ED1-4F00-A677-B3CBEA0D72C0}" type="pres">
      <dgm:prSet presAssocID="{562A7957-ABA2-4C37-AE85-9ABB61CF7388}" presName="sibTrans" presStyleCnt="0"/>
      <dgm:spPr/>
    </dgm:pt>
    <dgm:pt modelId="{C20BC2AE-5900-495E-BADE-6EC10C1C3DE7}" type="pres">
      <dgm:prSet presAssocID="{557D88FF-97B9-4FDC-B563-7EFAAB45D171}" presName="compNode" presStyleCnt="0"/>
      <dgm:spPr/>
    </dgm:pt>
    <dgm:pt modelId="{B36351BF-B68C-45D9-80DD-C9245E402B18}" type="pres">
      <dgm:prSet presAssocID="{557D88FF-97B9-4FDC-B563-7EFAAB45D171}" presName="bgRect" presStyleLbl="bgShp" presStyleIdx="2" presStyleCnt="4"/>
      <dgm:spPr/>
    </dgm:pt>
    <dgm:pt modelId="{67D08ADE-266B-42BD-AC09-1701811077E6}" type="pres">
      <dgm:prSet presAssocID="{557D88FF-97B9-4FDC-B563-7EFAAB45D171}"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ethoscope"/>
        </a:ext>
      </dgm:extLst>
    </dgm:pt>
    <dgm:pt modelId="{88CFB3E9-E719-4BF1-A86C-5FED64F0EAE8}" type="pres">
      <dgm:prSet presAssocID="{557D88FF-97B9-4FDC-B563-7EFAAB45D171}" presName="spaceRect" presStyleCnt="0"/>
      <dgm:spPr/>
    </dgm:pt>
    <dgm:pt modelId="{92C8A54C-0A51-41D2-8010-FCF8AFB4B37B}" type="pres">
      <dgm:prSet presAssocID="{557D88FF-97B9-4FDC-B563-7EFAAB45D171}" presName="parTx" presStyleLbl="revTx" presStyleIdx="2" presStyleCnt="4">
        <dgm:presLayoutVars>
          <dgm:chMax val="0"/>
          <dgm:chPref val="0"/>
        </dgm:presLayoutVars>
      </dgm:prSet>
      <dgm:spPr/>
    </dgm:pt>
    <dgm:pt modelId="{6234AEE3-95A4-4F7F-BA4A-942210FE1D22}" type="pres">
      <dgm:prSet presAssocID="{009154A8-E2B3-4CAA-AB9A-A84286A34FAB}" presName="sibTrans" presStyleCnt="0"/>
      <dgm:spPr/>
    </dgm:pt>
    <dgm:pt modelId="{8AC8EE6C-6326-471E-B5AF-701B80A40B4C}" type="pres">
      <dgm:prSet presAssocID="{5DA87A4C-E7F2-473D-90C9-FC9036859D06}" presName="compNode" presStyleCnt="0"/>
      <dgm:spPr/>
    </dgm:pt>
    <dgm:pt modelId="{656FCCCD-B69B-4932-BB76-697F9C892457}" type="pres">
      <dgm:prSet presAssocID="{5DA87A4C-E7F2-473D-90C9-FC9036859D06}" presName="bgRect" presStyleLbl="bgShp" presStyleIdx="3" presStyleCnt="4"/>
      <dgm:spPr/>
    </dgm:pt>
    <dgm:pt modelId="{455F878C-E8BE-49AF-9554-2BC827B517F3}" type="pres">
      <dgm:prSet presAssocID="{5DA87A4C-E7F2-473D-90C9-FC9036859D0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n"/>
        </a:ext>
      </dgm:extLst>
    </dgm:pt>
    <dgm:pt modelId="{E35AC94C-2CCC-4FA5-90B2-B25D8C762C87}" type="pres">
      <dgm:prSet presAssocID="{5DA87A4C-E7F2-473D-90C9-FC9036859D06}" presName="spaceRect" presStyleCnt="0"/>
      <dgm:spPr/>
    </dgm:pt>
    <dgm:pt modelId="{F056F94F-B6D1-4C6E-A732-2D8C7C9580BB}" type="pres">
      <dgm:prSet presAssocID="{5DA87A4C-E7F2-473D-90C9-FC9036859D06}" presName="parTx" presStyleLbl="revTx" presStyleIdx="3" presStyleCnt="4">
        <dgm:presLayoutVars>
          <dgm:chMax val="0"/>
          <dgm:chPref val="0"/>
        </dgm:presLayoutVars>
      </dgm:prSet>
      <dgm:spPr/>
    </dgm:pt>
  </dgm:ptLst>
  <dgm:cxnLst>
    <dgm:cxn modelId="{BC68B004-8AD6-4A27-BE79-4A565179D82E}" srcId="{6E6F1990-AD7A-418E-848A-8812B48A7B1F}" destId="{5DA87A4C-E7F2-473D-90C9-FC9036859D06}" srcOrd="3" destOrd="0" parTransId="{D31B3AB9-438A-4A0C-A05B-39FBA681D9DC}" sibTransId="{4931F7B1-A5B3-4898-B13E-45FEC5831519}"/>
    <dgm:cxn modelId="{BFD5EE16-A26C-4CAC-B8D9-5A64D27FC83E}" type="presOf" srcId="{5DA87A4C-E7F2-473D-90C9-FC9036859D06}" destId="{F056F94F-B6D1-4C6E-A732-2D8C7C9580BB}" srcOrd="0" destOrd="0" presId="urn:microsoft.com/office/officeart/2018/2/layout/IconVerticalSolidList"/>
    <dgm:cxn modelId="{5A69DC20-EF42-48D6-8657-317A5FAFD70A}" srcId="{6E6F1990-AD7A-418E-848A-8812B48A7B1F}" destId="{F77D3C09-C921-4453-8D31-94C9EB6B9B87}" srcOrd="1" destOrd="0" parTransId="{E1E7515A-58BE-4D94-A074-7D50703D6205}" sibTransId="{562A7957-ABA2-4C37-AE85-9ABB61CF7388}"/>
    <dgm:cxn modelId="{B640E632-AFD2-4C26-A5F4-8BA2C4DF2C61}" type="presOf" srcId="{6E6F1990-AD7A-418E-848A-8812B48A7B1F}" destId="{93578FF3-01EA-49EF-8344-C73BB008895D}" srcOrd="0" destOrd="0" presId="urn:microsoft.com/office/officeart/2018/2/layout/IconVerticalSolidList"/>
    <dgm:cxn modelId="{8CD7B97C-9EEB-47DB-ADC0-C6C257F04E47}" srcId="{6E6F1990-AD7A-418E-848A-8812B48A7B1F}" destId="{557D88FF-97B9-4FDC-B563-7EFAAB45D171}" srcOrd="2" destOrd="0" parTransId="{D8FA26EE-5400-439F-9A80-BB1959F77AC4}" sibTransId="{009154A8-E2B3-4CAA-AB9A-A84286A34FAB}"/>
    <dgm:cxn modelId="{46069291-AED4-4020-9A3E-6EAB502139BB}" srcId="{6E6F1990-AD7A-418E-848A-8812B48A7B1F}" destId="{5995B410-B71A-4A58-9648-EF0109825985}" srcOrd="0" destOrd="0" parTransId="{03D8647D-A11D-4F0B-B150-CF91B3C81B1F}" sibTransId="{D9C9D3E2-E356-4303-B9AB-6614944EC79E}"/>
    <dgm:cxn modelId="{61CFB297-3530-4794-B371-5A865C33E2B8}" type="presOf" srcId="{557D88FF-97B9-4FDC-B563-7EFAAB45D171}" destId="{92C8A54C-0A51-41D2-8010-FCF8AFB4B37B}" srcOrd="0" destOrd="0" presId="urn:microsoft.com/office/officeart/2018/2/layout/IconVerticalSolidList"/>
    <dgm:cxn modelId="{24F377D9-426D-4453-AC8C-AE52BC9B2F83}" type="presOf" srcId="{F77D3C09-C921-4453-8D31-94C9EB6B9B87}" destId="{75658B25-32CE-46B0-BDC2-0293477AFB45}" srcOrd="0" destOrd="0" presId="urn:microsoft.com/office/officeart/2018/2/layout/IconVerticalSolidList"/>
    <dgm:cxn modelId="{0D9897FC-E28B-4C7E-AD6B-AD49E838C17A}" type="presOf" srcId="{5995B410-B71A-4A58-9648-EF0109825985}" destId="{5921ACA7-C639-4511-98C3-7DAE6AA68C69}" srcOrd="0" destOrd="0" presId="urn:microsoft.com/office/officeart/2018/2/layout/IconVerticalSolidList"/>
    <dgm:cxn modelId="{26775500-0A35-4D7F-879A-A635B28D2D5D}" type="presParOf" srcId="{93578FF3-01EA-49EF-8344-C73BB008895D}" destId="{0BA613AB-64BA-4C77-AAC4-BA0ADF0D8611}" srcOrd="0" destOrd="0" presId="urn:microsoft.com/office/officeart/2018/2/layout/IconVerticalSolidList"/>
    <dgm:cxn modelId="{7EF15E0E-26FC-4ADD-B27D-E66547CDD73F}" type="presParOf" srcId="{0BA613AB-64BA-4C77-AAC4-BA0ADF0D8611}" destId="{46111621-932A-4B90-B670-B97A809463E5}" srcOrd="0" destOrd="0" presId="urn:microsoft.com/office/officeart/2018/2/layout/IconVerticalSolidList"/>
    <dgm:cxn modelId="{3CC65778-D9EC-47AC-9083-6C1631E646AA}" type="presParOf" srcId="{0BA613AB-64BA-4C77-AAC4-BA0ADF0D8611}" destId="{15A2CF33-33C3-4094-BD67-E66AC7C3BB6A}" srcOrd="1" destOrd="0" presId="urn:microsoft.com/office/officeart/2018/2/layout/IconVerticalSolidList"/>
    <dgm:cxn modelId="{E614DC17-5C09-4614-8EDF-CA13D44CFEEF}" type="presParOf" srcId="{0BA613AB-64BA-4C77-AAC4-BA0ADF0D8611}" destId="{18C8A0E7-041A-47C5-95D2-7054F06A38FC}" srcOrd="2" destOrd="0" presId="urn:microsoft.com/office/officeart/2018/2/layout/IconVerticalSolidList"/>
    <dgm:cxn modelId="{97D5948B-ECA9-4DD5-A447-962F5BFA6BF3}" type="presParOf" srcId="{0BA613AB-64BA-4C77-AAC4-BA0ADF0D8611}" destId="{5921ACA7-C639-4511-98C3-7DAE6AA68C69}" srcOrd="3" destOrd="0" presId="urn:microsoft.com/office/officeart/2018/2/layout/IconVerticalSolidList"/>
    <dgm:cxn modelId="{B7293BE7-E926-4F49-9150-180F633F8D72}" type="presParOf" srcId="{93578FF3-01EA-49EF-8344-C73BB008895D}" destId="{945D1A32-827A-4B77-B254-4A7EAFFEEFCE}" srcOrd="1" destOrd="0" presId="urn:microsoft.com/office/officeart/2018/2/layout/IconVerticalSolidList"/>
    <dgm:cxn modelId="{4D28745E-5C5B-4188-B113-9BB22249ADA3}" type="presParOf" srcId="{93578FF3-01EA-49EF-8344-C73BB008895D}" destId="{CB0E4256-D986-42F5-BDE3-0F57C7AE8F6D}" srcOrd="2" destOrd="0" presId="urn:microsoft.com/office/officeart/2018/2/layout/IconVerticalSolidList"/>
    <dgm:cxn modelId="{85E1BE72-E924-42A2-9990-1EA38DB061B5}" type="presParOf" srcId="{CB0E4256-D986-42F5-BDE3-0F57C7AE8F6D}" destId="{5467241F-C1FF-463E-BAB3-5D059C0B2503}" srcOrd="0" destOrd="0" presId="urn:microsoft.com/office/officeart/2018/2/layout/IconVerticalSolidList"/>
    <dgm:cxn modelId="{299E741F-1805-400A-A751-BDF91F436D9D}" type="presParOf" srcId="{CB0E4256-D986-42F5-BDE3-0F57C7AE8F6D}" destId="{AB3CE7A3-D805-4698-BF3A-F381C72222C6}" srcOrd="1" destOrd="0" presId="urn:microsoft.com/office/officeart/2018/2/layout/IconVerticalSolidList"/>
    <dgm:cxn modelId="{208E1FD1-12AE-4736-AA76-73DF064F6CFC}" type="presParOf" srcId="{CB0E4256-D986-42F5-BDE3-0F57C7AE8F6D}" destId="{AED50676-0486-4A26-9DE5-E1A4EAA89667}" srcOrd="2" destOrd="0" presId="urn:microsoft.com/office/officeart/2018/2/layout/IconVerticalSolidList"/>
    <dgm:cxn modelId="{40710732-9960-43A3-B348-FF6044573F61}" type="presParOf" srcId="{CB0E4256-D986-42F5-BDE3-0F57C7AE8F6D}" destId="{75658B25-32CE-46B0-BDC2-0293477AFB45}" srcOrd="3" destOrd="0" presId="urn:microsoft.com/office/officeart/2018/2/layout/IconVerticalSolidList"/>
    <dgm:cxn modelId="{317E764E-4DD3-4FF6-9898-FCF3C46487F5}" type="presParOf" srcId="{93578FF3-01EA-49EF-8344-C73BB008895D}" destId="{37A8DB51-5ED1-4F00-A677-B3CBEA0D72C0}" srcOrd="3" destOrd="0" presId="urn:microsoft.com/office/officeart/2018/2/layout/IconVerticalSolidList"/>
    <dgm:cxn modelId="{5041E84C-D1A2-4ED9-933D-9322BF271BC0}" type="presParOf" srcId="{93578FF3-01EA-49EF-8344-C73BB008895D}" destId="{C20BC2AE-5900-495E-BADE-6EC10C1C3DE7}" srcOrd="4" destOrd="0" presId="urn:microsoft.com/office/officeart/2018/2/layout/IconVerticalSolidList"/>
    <dgm:cxn modelId="{44CF93F9-EF51-4674-A7EA-D084668E4483}" type="presParOf" srcId="{C20BC2AE-5900-495E-BADE-6EC10C1C3DE7}" destId="{B36351BF-B68C-45D9-80DD-C9245E402B18}" srcOrd="0" destOrd="0" presId="urn:microsoft.com/office/officeart/2018/2/layout/IconVerticalSolidList"/>
    <dgm:cxn modelId="{A4404113-BF87-4DA9-935E-B88091A1BD31}" type="presParOf" srcId="{C20BC2AE-5900-495E-BADE-6EC10C1C3DE7}" destId="{67D08ADE-266B-42BD-AC09-1701811077E6}" srcOrd="1" destOrd="0" presId="urn:microsoft.com/office/officeart/2018/2/layout/IconVerticalSolidList"/>
    <dgm:cxn modelId="{BB93E2CC-A620-4181-9017-925E1AA88243}" type="presParOf" srcId="{C20BC2AE-5900-495E-BADE-6EC10C1C3DE7}" destId="{88CFB3E9-E719-4BF1-A86C-5FED64F0EAE8}" srcOrd="2" destOrd="0" presId="urn:microsoft.com/office/officeart/2018/2/layout/IconVerticalSolidList"/>
    <dgm:cxn modelId="{AFE6C644-C19B-411C-BDDF-258B85AE7D17}" type="presParOf" srcId="{C20BC2AE-5900-495E-BADE-6EC10C1C3DE7}" destId="{92C8A54C-0A51-41D2-8010-FCF8AFB4B37B}" srcOrd="3" destOrd="0" presId="urn:microsoft.com/office/officeart/2018/2/layout/IconVerticalSolidList"/>
    <dgm:cxn modelId="{8F29E79D-757B-4C59-8D21-CAA97413D3E9}" type="presParOf" srcId="{93578FF3-01EA-49EF-8344-C73BB008895D}" destId="{6234AEE3-95A4-4F7F-BA4A-942210FE1D22}" srcOrd="5" destOrd="0" presId="urn:microsoft.com/office/officeart/2018/2/layout/IconVerticalSolidList"/>
    <dgm:cxn modelId="{81145805-8114-4808-9678-84A52639261E}" type="presParOf" srcId="{93578FF3-01EA-49EF-8344-C73BB008895D}" destId="{8AC8EE6C-6326-471E-B5AF-701B80A40B4C}" srcOrd="6" destOrd="0" presId="urn:microsoft.com/office/officeart/2018/2/layout/IconVerticalSolidList"/>
    <dgm:cxn modelId="{C34B457A-2A21-4B6E-984B-C145F9737D4F}" type="presParOf" srcId="{8AC8EE6C-6326-471E-B5AF-701B80A40B4C}" destId="{656FCCCD-B69B-4932-BB76-697F9C892457}" srcOrd="0" destOrd="0" presId="urn:microsoft.com/office/officeart/2018/2/layout/IconVerticalSolidList"/>
    <dgm:cxn modelId="{83CEB448-6F45-4621-A98F-54F0D4704454}" type="presParOf" srcId="{8AC8EE6C-6326-471E-B5AF-701B80A40B4C}" destId="{455F878C-E8BE-49AF-9554-2BC827B517F3}" srcOrd="1" destOrd="0" presId="urn:microsoft.com/office/officeart/2018/2/layout/IconVerticalSolidList"/>
    <dgm:cxn modelId="{09703934-AF78-4B57-ADA4-2CFC4D148E25}" type="presParOf" srcId="{8AC8EE6C-6326-471E-B5AF-701B80A40B4C}" destId="{E35AC94C-2CCC-4FA5-90B2-B25D8C762C87}" srcOrd="2" destOrd="0" presId="urn:microsoft.com/office/officeart/2018/2/layout/IconVerticalSolidList"/>
    <dgm:cxn modelId="{C5799BCB-D0C0-4DCF-A6A7-CB0C6897DDBF}" type="presParOf" srcId="{8AC8EE6C-6326-471E-B5AF-701B80A40B4C}" destId="{F056F94F-B6D1-4C6E-A732-2D8C7C9580B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D2CDA72-98A5-4D54-9CC1-A51A9AD5675A}" type="doc">
      <dgm:prSet loTypeId="urn:microsoft.com/office/officeart/2005/8/layout/hList1" loCatId="list" qsTypeId="urn:microsoft.com/office/officeart/2005/8/quickstyle/simple1#198" qsCatId="simple" csTypeId="urn:microsoft.com/office/officeart/2005/8/colors/accent1_2#118" csCatId="accent1"/>
      <dgm:spPr/>
      <dgm:t>
        <a:bodyPr/>
        <a:lstStyle/>
        <a:p>
          <a:endParaRPr lang="en-US"/>
        </a:p>
      </dgm:t>
    </dgm:pt>
    <dgm:pt modelId="{38BFFAEC-F85B-4D80-9DF3-D77A87B83C44}">
      <dgm:prSet/>
      <dgm:spPr/>
      <dgm:t>
        <a:bodyPr/>
        <a:lstStyle/>
        <a:p>
          <a:r>
            <a:rPr lang="en-US" b="1"/>
            <a:t>Improved population health</a:t>
          </a:r>
          <a:endParaRPr lang="en-US"/>
        </a:p>
      </dgm:t>
    </dgm:pt>
    <dgm:pt modelId="{73A45437-2FC3-4B75-A12E-11B44F8D689C}" type="parTrans" cxnId="{780C5127-63BF-4F2D-A58D-DBB89E93FDC1}">
      <dgm:prSet/>
      <dgm:spPr/>
      <dgm:t>
        <a:bodyPr/>
        <a:lstStyle/>
        <a:p>
          <a:endParaRPr lang="en-US"/>
        </a:p>
      </dgm:t>
    </dgm:pt>
    <dgm:pt modelId="{2D0E1A4A-35F9-424C-B5F7-348BD3DF5A09}" type="sibTrans" cxnId="{780C5127-63BF-4F2D-A58D-DBB89E93FDC1}">
      <dgm:prSet/>
      <dgm:spPr/>
      <dgm:t>
        <a:bodyPr/>
        <a:lstStyle/>
        <a:p>
          <a:endParaRPr lang="en-US"/>
        </a:p>
      </dgm:t>
    </dgm:pt>
    <dgm:pt modelId="{729A06CF-F00E-467E-910A-CA1E113CFE3E}">
      <dgm:prSet/>
      <dgm:spPr/>
      <dgm:t>
        <a:bodyPr/>
        <a:lstStyle/>
        <a:p>
          <a:r>
            <a:rPr lang="en-US"/>
            <a:t>More accurate mortality data</a:t>
          </a:r>
        </a:p>
      </dgm:t>
    </dgm:pt>
    <dgm:pt modelId="{63A81D2A-462D-402C-91A6-6F4584BB9C42}" type="parTrans" cxnId="{DCAFB962-40D7-4678-81F6-78AB237ECEB9}">
      <dgm:prSet/>
      <dgm:spPr/>
      <dgm:t>
        <a:bodyPr/>
        <a:lstStyle/>
        <a:p>
          <a:endParaRPr lang="en-US"/>
        </a:p>
      </dgm:t>
    </dgm:pt>
    <dgm:pt modelId="{3C9C5C41-F328-4A67-B914-E0824AD65332}" type="sibTrans" cxnId="{DCAFB962-40D7-4678-81F6-78AB237ECEB9}">
      <dgm:prSet/>
      <dgm:spPr/>
      <dgm:t>
        <a:bodyPr/>
        <a:lstStyle/>
        <a:p>
          <a:endParaRPr lang="en-US"/>
        </a:p>
      </dgm:t>
    </dgm:pt>
    <dgm:pt modelId="{B30A4950-4716-4BD9-8ABD-974B7F324B1F}">
      <dgm:prSet/>
      <dgm:spPr/>
      <dgm:t>
        <a:bodyPr/>
        <a:lstStyle/>
        <a:p>
          <a:r>
            <a:rPr lang="en-US"/>
            <a:t>Reduced mortality across age groups</a:t>
          </a:r>
        </a:p>
      </dgm:t>
    </dgm:pt>
    <dgm:pt modelId="{52C5DE0D-E445-4FD7-B806-D02787139115}" type="parTrans" cxnId="{B3BCDAA8-86E1-44F6-BFF4-842C93230E47}">
      <dgm:prSet/>
      <dgm:spPr/>
      <dgm:t>
        <a:bodyPr/>
        <a:lstStyle/>
        <a:p>
          <a:endParaRPr lang="en-US"/>
        </a:p>
      </dgm:t>
    </dgm:pt>
    <dgm:pt modelId="{AAA6BEC2-8686-4594-87FC-15054A682DBF}" type="sibTrans" cxnId="{B3BCDAA8-86E1-44F6-BFF4-842C93230E47}">
      <dgm:prSet/>
      <dgm:spPr/>
      <dgm:t>
        <a:bodyPr/>
        <a:lstStyle/>
        <a:p>
          <a:endParaRPr lang="en-US"/>
        </a:p>
      </dgm:t>
    </dgm:pt>
    <dgm:pt modelId="{006AB099-5D45-4BA1-A914-9EA8DD136DF9}">
      <dgm:prSet/>
      <dgm:spPr/>
      <dgm:t>
        <a:bodyPr/>
        <a:lstStyle/>
        <a:p>
          <a:r>
            <a:rPr lang="en-US" b="1"/>
            <a:t>10% increase in FHS coverage → 4.5% decrease in infant mortality</a:t>
          </a:r>
          <a:endParaRPr lang="en-US"/>
        </a:p>
      </dgm:t>
    </dgm:pt>
    <dgm:pt modelId="{D32AD9BC-6B22-4956-91B3-721D739FECC1}" type="parTrans" cxnId="{1DF57704-0D34-4E47-B7E6-CE1CBD17A21F}">
      <dgm:prSet/>
      <dgm:spPr/>
      <dgm:t>
        <a:bodyPr/>
        <a:lstStyle/>
        <a:p>
          <a:endParaRPr lang="en-US"/>
        </a:p>
      </dgm:t>
    </dgm:pt>
    <dgm:pt modelId="{EEC3825E-CE98-4B57-8C0E-2E9CCDF66CED}" type="sibTrans" cxnId="{1DF57704-0D34-4E47-B7E6-CE1CBD17A21F}">
      <dgm:prSet/>
      <dgm:spPr/>
      <dgm:t>
        <a:bodyPr/>
        <a:lstStyle/>
        <a:p>
          <a:endParaRPr lang="en-US"/>
        </a:p>
      </dgm:t>
    </dgm:pt>
    <dgm:pt modelId="{958AC4B3-20B1-49D2-B263-A137A6CAA2EE}">
      <dgm:prSet/>
      <dgm:spPr/>
      <dgm:t>
        <a:bodyPr/>
        <a:lstStyle/>
        <a:p>
          <a:r>
            <a:rPr lang="en-US" b="1"/>
            <a:t>Better preventive care</a:t>
          </a:r>
          <a:endParaRPr lang="en-US"/>
        </a:p>
      </dgm:t>
    </dgm:pt>
    <dgm:pt modelId="{99B9DE13-E3EE-41B6-8E64-27D380B37B98}" type="parTrans" cxnId="{C66DFA94-C869-43F8-A611-5CCFCBC68530}">
      <dgm:prSet/>
      <dgm:spPr/>
      <dgm:t>
        <a:bodyPr/>
        <a:lstStyle/>
        <a:p>
          <a:endParaRPr lang="en-US"/>
        </a:p>
      </dgm:t>
    </dgm:pt>
    <dgm:pt modelId="{AB6BAB0E-7AC0-4269-9A26-E990CD2A12AD}" type="sibTrans" cxnId="{C66DFA94-C869-43F8-A611-5CCFCBC68530}">
      <dgm:prSet/>
      <dgm:spPr/>
      <dgm:t>
        <a:bodyPr/>
        <a:lstStyle/>
        <a:p>
          <a:endParaRPr lang="en-US"/>
        </a:p>
      </dgm:t>
    </dgm:pt>
    <dgm:pt modelId="{18200A01-CDA4-4766-A640-AD15A23F0C67}">
      <dgm:prSet/>
      <dgm:spPr/>
      <dgm:t>
        <a:bodyPr/>
        <a:lstStyle/>
        <a:p>
          <a:r>
            <a:rPr lang="en-US"/>
            <a:t>Breastfeeding rates increased</a:t>
          </a:r>
        </a:p>
      </dgm:t>
    </dgm:pt>
    <dgm:pt modelId="{0995B39C-E5DC-4776-AC39-83827635A155}" type="parTrans" cxnId="{82F5EA4F-4275-4F53-B1B2-637D52932BAB}">
      <dgm:prSet/>
      <dgm:spPr/>
      <dgm:t>
        <a:bodyPr/>
        <a:lstStyle/>
        <a:p>
          <a:endParaRPr lang="en-US"/>
        </a:p>
      </dgm:t>
    </dgm:pt>
    <dgm:pt modelId="{6BD6623C-B1FC-4349-AF5E-AA3696E0A11A}" type="sibTrans" cxnId="{82F5EA4F-4275-4F53-B1B2-637D52932BAB}">
      <dgm:prSet/>
      <dgm:spPr/>
      <dgm:t>
        <a:bodyPr/>
        <a:lstStyle/>
        <a:p>
          <a:endParaRPr lang="en-US"/>
        </a:p>
      </dgm:t>
    </dgm:pt>
    <dgm:pt modelId="{824ADB0C-E6C2-432A-84BF-70311AE5E81A}">
      <dgm:prSet/>
      <dgm:spPr/>
      <dgm:t>
        <a:bodyPr/>
        <a:lstStyle/>
        <a:p>
          <a:r>
            <a:rPr lang="en-US"/>
            <a:t>Immunization coverage approached </a:t>
          </a:r>
          <a:r>
            <a:rPr lang="en-US" b="1"/>
            <a:t>100%</a:t>
          </a:r>
          <a:endParaRPr lang="en-US"/>
        </a:p>
      </dgm:t>
    </dgm:pt>
    <dgm:pt modelId="{D9004D17-D16A-41AE-943A-62FD831894C0}" type="parTrans" cxnId="{E1EF5593-E1B3-4953-92E6-0DF6EAF92877}">
      <dgm:prSet/>
      <dgm:spPr/>
      <dgm:t>
        <a:bodyPr/>
        <a:lstStyle/>
        <a:p>
          <a:endParaRPr lang="en-US"/>
        </a:p>
      </dgm:t>
    </dgm:pt>
    <dgm:pt modelId="{814011EB-1A32-4D58-A1DE-60C38B0D7BCF}" type="sibTrans" cxnId="{E1EF5593-E1B3-4953-92E6-0DF6EAF92877}">
      <dgm:prSet/>
      <dgm:spPr/>
      <dgm:t>
        <a:bodyPr/>
        <a:lstStyle/>
        <a:p>
          <a:endParaRPr lang="en-US"/>
        </a:p>
      </dgm:t>
    </dgm:pt>
    <dgm:pt modelId="{733FD146-16C6-484D-AF18-35DDB1012030}">
      <dgm:prSet/>
      <dgm:spPr/>
      <dgm:t>
        <a:bodyPr/>
        <a:lstStyle/>
        <a:p>
          <a:r>
            <a:rPr lang="en-US"/>
            <a:t>Greater access to medications and routine care</a:t>
          </a:r>
        </a:p>
      </dgm:t>
    </dgm:pt>
    <dgm:pt modelId="{A901F93D-0A84-415F-8EAE-A0A7642E3C87}" type="parTrans" cxnId="{BDD58BEA-A5A0-4B64-84EE-F7289B258D17}">
      <dgm:prSet/>
      <dgm:spPr/>
      <dgm:t>
        <a:bodyPr/>
        <a:lstStyle/>
        <a:p>
          <a:endParaRPr lang="en-US"/>
        </a:p>
      </dgm:t>
    </dgm:pt>
    <dgm:pt modelId="{D1744F17-3116-4AEE-B21A-25ACB7B745A2}" type="sibTrans" cxnId="{BDD58BEA-A5A0-4B64-84EE-F7289B258D17}">
      <dgm:prSet/>
      <dgm:spPr/>
      <dgm:t>
        <a:bodyPr/>
        <a:lstStyle/>
        <a:p>
          <a:endParaRPr lang="en-US"/>
        </a:p>
      </dgm:t>
    </dgm:pt>
    <dgm:pt modelId="{61278579-E0A5-415A-BB68-7C7F143656F1}">
      <dgm:prSet/>
      <dgm:spPr/>
      <dgm:t>
        <a:bodyPr/>
        <a:lstStyle/>
        <a:p>
          <a:r>
            <a:rPr lang="en-US" b="1"/>
            <a:t>Greater health equity</a:t>
          </a:r>
          <a:endParaRPr lang="en-US"/>
        </a:p>
      </dgm:t>
    </dgm:pt>
    <dgm:pt modelId="{F7AC3998-B24C-461D-AF12-99F60DC51088}" type="parTrans" cxnId="{D4850EC3-B019-4451-A83E-6DCAC082A33F}">
      <dgm:prSet/>
      <dgm:spPr/>
      <dgm:t>
        <a:bodyPr/>
        <a:lstStyle/>
        <a:p>
          <a:endParaRPr lang="en-US"/>
        </a:p>
      </dgm:t>
    </dgm:pt>
    <dgm:pt modelId="{D4E7B335-C598-4D0B-ABED-3F52C1E70638}" type="sibTrans" cxnId="{D4850EC3-B019-4451-A83E-6DCAC082A33F}">
      <dgm:prSet/>
      <dgm:spPr/>
      <dgm:t>
        <a:bodyPr/>
        <a:lstStyle/>
        <a:p>
          <a:endParaRPr lang="en-US"/>
        </a:p>
      </dgm:t>
    </dgm:pt>
    <dgm:pt modelId="{5BF6E2B7-9AEB-4C9C-ACE0-7B91EADB0196}">
      <dgm:prSet/>
      <dgm:spPr/>
      <dgm:t>
        <a:bodyPr/>
        <a:lstStyle/>
        <a:p>
          <a:r>
            <a:rPr lang="en-US"/>
            <a:t>Reduced inequality in health-care utilization</a:t>
          </a:r>
        </a:p>
      </dgm:t>
    </dgm:pt>
    <dgm:pt modelId="{7FC36A31-118C-482F-AA5B-A6A31951EE3A}" type="parTrans" cxnId="{B38AA509-299E-41D0-B04E-E8A95EC05FE0}">
      <dgm:prSet/>
      <dgm:spPr/>
      <dgm:t>
        <a:bodyPr/>
        <a:lstStyle/>
        <a:p>
          <a:endParaRPr lang="en-US"/>
        </a:p>
      </dgm:t>
    </dgm:pt>
    <dgm:pt modelId="{22020ABF-816E-435F-9A3C-F36FC4D48067}" type="sibTrans" cxnId="{B38AA509-299E-41D0-B04E-E8A95EC05FE0}">
      <dgm:prSet/>
      <dgm:spPr/>
      <dgm:t>
        <a:bodyPr/>
        <a:lstStyle/>
        <a:p>
          <a:endParaRPr lang="en-US"/>
        </a:p>
      </dgm:t>
    </dgm:pt>
    <dgm:pt modelId="{295EA720-1495-480F-9E47-A9E29E9BB9A5}">
      <dgm:prSet/>
      <dgm:spPr/>
      <dgm:t>
        <a:bodyPr/>
        <a:lstStyle/>
        <a:p>
          <a:r>
            <a:rPr lang="en-US"/>
            <a:t>Strongest benefits among </a:t>
          </a:r>
          <a:r>
            <a:rPr lang="en-US" b="1"/>
            <a:t>the poorest, women, and urban residents</a:t>
          </a:r>
          <a:endParaRPr lang="en-US"/>
        </a:p>
      </dgm:t>
    </dgm:pt>
    <dgm:pt modelId="{173C059E-C212-4CD0-9E8F-650B6CBE1C84}" type="parTrans" cxnId="{E5F93A22-882C-4F32-A6B4-AA3C82C4BEF5}">
      <dgm:prSet/>
      <dgm:spPr/>
      <dgm:t>
        <a:bodyPr/>
        <a:lstStyle/>
        <a:p>
          <a:endParaRPr lang="en-US"/>
        </a:p>
      </dgm:t>
    </dgm:pt>
    <dgm:pt modelId="{0B0BC34A-07F2-4C58-9230-09AF1EFD831A}" type="sibTrans" cxnId="{E5F93A22-882C-4F32-A6B4-AA3C82C4BEF5}">
      <dgm:prSet/>
      <dgm:spPr/>
      <dgm:t>
        <a:bodyPr/>
        <a:lstStyle/>
        <a:p>
          <a:endParaRPr lang="en-US"/>
        </a:p>
      </dgm:t>
    </dgm:pt>
    <dgm:pt modelId="{E609904E-7204-4A4A-B7D9-A559438B8E47}">
      <dgm:prSet/>
      <dgm:spPr/>
      <dgm:t>
        <a:bodyPr/>
        <a:lstStyle/>
        <a:p>
          <a:r>
            <a:rPr lang="en-US" b="1"/>
            <a:t>Improved access &amp; satisfaction</a:t>
          </a:r>
          <a:endParaRPr lang="en-US"/>
        </a:p>
      </dgm:t>
    </dgm:pt>
    <dgm:pt modelId="{B9F14DD9-C4D2-419F-8A2E-19B2BDC319A7}" type="parTrans" cxnId="{1098A71B-CC89-4308-999D-66032527C66A}">
      <dgm:prSet/>
      <dgm:spPr/>
      <dgm:t>
        <a:bodyPr/>
        <a:lstStyle/>
        <a:p>
          <a:endParaRPr lang="en-US"/>
        </a:p>
      </dgm:t>
    </dgm:pt>
    <dgm:pt modelId="{78E2113C-710F-493B-9C78-F2D1B59D164A}" type="sibTrans" cxnId="{1098A71B-CC89-4308-999D-66032527C66A}">
      <dgm:prSet/>
      <dgm:spPr/>
      <dgm:t>
        <a:bodyPr/>
        <a:lstStyle/>
        <a:p>
          <a:endParaRPr lang="en-US"/>
        </a:p>
      </dgm:t>
    </dgm:pt>
    <dgm:pt modelId="{E1D71BC5-183B-40C2-871F-F9E8584171DC}">
      <dgm:prSet/>
      <dgm:spPr/>
      <dgm:t>
        <a:bodyPr/>
        <a:lstStyle/>
        <a:p>
          <a:r>
            <a:rPr lang="en-US"/>
            <a:t>More likely to have a regular source of care</a:t>
          </a:r>
        </a:p>
      </dgm:t>
    </dgm:pt>
    <dgm:pt modelId="{8680CD0A-3829-42B9-98D0-3430C692F01F}" type="parTrans" cxnId="{CDAA9BE6-C380-424F-967A-DD72B3BA42A7}">
      <dgm:prSet/>
      <dgm:spPr/>
      <dgm:t>
        <a:bodyPr/>
        <a:lstStyle/>
        <a:p>
          <a:endParaRPr lang="en-US"/>
        </a:p>
      </dgm:t>
    </dgm:pt>
    <dgm:pt modelId="{4A6856E2-3E51-436D-97E5-2FD478730AEA}" type="sibTrans" cxnId="{CDAA9BE6-C380-424F-967A-DD72B3BA42A7}">
      <dgm:prSet/>
      <dgm:spPr/>
      <dgm:t>
        <a:bodyPr/>
        <a:lstStyle/>
        <a:p>
          <a:endParaRPr lang="en-US"/>
        </a:p>
      </dgm:t>
    </dgm:pt>
    <dgm:pt modelId="{CD980443-58CE-4F75-8E82-E5B152A8EAEA}">
      <dgm:prSet/>
      <dgm:spPr/>
      <dgm:t>
        <a:bodyPr/>
        <a:lstStyle/>
        <a:p>
          <a:r>
            <a:rPr lang="en-US"/>
            <a:t>More doctor and dentist visits</a:t>
          </a:r>
        </a:p>
      </dgm:t>
    </dgm:pt>
    <dgm:pt modelId="{01E09DF1-05E9-45B4-B2CF-EFD78DF27B88}" type="parTrans" cxnId="{0B005C3C-E3EB-4303-8FBA-8536241E4EF5}">
      <dgm:prSet/>
      <dgm:spPr/>
      <dgm:t>
        <a:bodyPr/>
        <a:lstStyle/>
        <a:p>
          <a:endParaRPr lang="en-US"/>
        </a:p>
      </dgm:t>
    </dgm:pt>
    <dgm:pt modelId="{7107DFAF-F269-46B9-8980-32E903BEC91A}" type="sibTrans" cxnId="{0B005C3C-E3EB-4303-8FBA-8536241E4EF5}">
      <dgm:prSet/>
      <dgm:spPr/>
      <dgm:t>
        <a:bodyPr/>
        <a:lstStyle/>
        <a:p>
          <a:endParaRPr lang="en-US"/>
        </a:p>
      </dgm:t>
    </dgm:pt>
    <dgm:pt modelId="{3C5B10B3-2819-4466-823D-65072F7271B7}">
      <dgm:prSet/>
      <dgm:spPr/>
      <dgm:t>
        <a:bodyPr/>
        <a:lstStyle/>
        <a:p>
          <a:r>
            <a:rPr lang="en-US"/>
            <a:t>Greater satisfaction with care</a:t>
          </a:r>
        </a:p>
      </dgm:t>
    </dgm:pt>
    <dgm:pt modelId="{9D0C011C-A7D6-4E90-A6F0-CE8A8F6B4499}" type="parTrans" cxnId="{E9E5CDAF-BA77-44F4-9C7C-89D11656CA71}">
      <dgm:prSet/>
      <dgm:spPr/>
      <dgm:t>
        <a:bodyPr/>
        <a:lstStyle/>
        <a:p>
          <a:endParaRPr lang="en-US"/>
        </a:p>
      </dgm:t>
    </dgm:pt>
    <dgm:pt modelId="{ABEAE326-8F7D-4048-8202-D37E339B64DC}" type="sibTrans" cxnId="{E9E5CDAF-BA77-44F4-9C7C-89D11656CA71}">
      <dgm:prSet/>
      <dgm:spPr/>
      <dgm:t>
        <a:bodyPr/>
        <a:lstStyle/>
        <a:p>
          <a:endParaRPr lang="en-US"/>
        </a:p>
      </dgm:t>
    </dgm:pt>
    <dgm:pt modelId="{66A70A55-4FC3-44E5-89A4-85C93E626D6F}">
      <dgm:prSet/>
      <dgm:spPr/>
      <dgm:t>
        <a:bodyPr/>
        <a:lstStyle/>
        <a:p>
          <a:r>
            <a:rPr lang="en-US" b="1"/>
            <a:t>Reduced hospitalizations</a:t>
          </a:r>
          <a:endParaRPr lang="en-US"/>
        </a:p>
      </dgm:t>
    </dgm:pt>
    <dgm:pt modelId="{1D363332-53AD-4D50-A407-EDA210CBE3B5}" type="parTrans" cxnId="{A8285793-04ED-4E88-A00B-AF1C65752E6F}">
      <dgm:prSet/>
      <dgm:spPr/>
      <dgm:t>
        <a:bodyPr/>
        <a:lstStyle/>
        <a:p>
          <a:endParaRPr lang="en-US"/>
        </a:p>
      </dgm:t>
    </dgm:pt>
    <dgm:pt modelId="{35D57E1A-B7E8-4A35-9C12-2C973846F941}" type="sibTrans" cxnId="{A8285793-04ED-4E88-A00B-AF1C65752E6F}">
      <dgm:prSet/>
      <dgm:spPr/>
      <dgm:t>
        <a:bodyPr/>
        <a:lstStyle/>
        <a:p>
          <a:endParaRPr lang="en-US"/>
        </a:p>
      </dgm:t>
    </dgm:pt>
    <dgm:pt modelId="{2E0F635A-9A38-48B9-A277-9D7E77C31EDA}">
      <dgm:prSet/>
      <dgm:spPr/>
      <dgm:t>
        <a:bodyPr/>
        <a:lstStyle/>
        <a:p>
          <a:r>
            <a:rPr lang="en-US"/>
            <a:t>Fewer avoidable hospitalizations for chronic and primary care–sensitive conditions</a:t>
          </a:r>
        </a:p>
      </dgm:t>
    </dgm:pt>
    <dgm:pt modelId="{DC03FA22-5252-40DD-94B7-73864763DC8D}" type="parTrans" cxnId="{420ABB5E-6334-4ADC-A9B6-874C1D0E02CE}">
      <dgm:prSet/>
      <dgm:spPr/>
      <dgm:t>
        <a:bodyPr/>
        <a:lstStyle/>
        <a:p>
          <a:endParaRPr lang="en-US"/>
        </a:p>
      </dgm:t>
    </dgm:pt>
    <dgm:pt modelId="{3C215134-C35C-4BB4-BEF2-2C4BC15B8B1B}" type="sibTrans" cxnId="{420ABB5E-6334-4ADC-A9B6-874C1D0E02CE}">
      <dgm:prSet/>
      <dgm:spPr/>
      <dgm:t>
        <a:bodyPr/>
        <a:lstStyle/>
        <a:p>
          <a:endParaRPr lang="en-US"/>
        </a:p>
      </dgm:t>
    </dgm:pt>
    <dgm:pt modelId="{C17DB03E-EDC9-44B3-B6A4-6E42AE5660D8}">
      <dgm:prSet/>
      <dgm:spPr/>
      <dgm:t>
        <a:bodyPr/>
        <a:lstStyle/>
        <a:p>
          <a:r>
            <a:rPr lang="en-US" b="1"/>
            <a:t>Broader social benefits</a:t>
          </a:r>
          <a:endParaRPr lang="en-US"/>
        </a:p>
      </dgm:t>
    </dgm:pt>
    <dgm:pt modelId="{98E679CD-633F-4EAC-8C2E-22898F741529}" type="parTrans" cxnId="{86B13943-A94E-4A48-BADB-61DA7615C80C}">
      <dgm:prSet/>
      <dgm:spPr/>
      <dgm:t>
        <a:bodyPr/>
        <a:lstStyle/>
        <a:p>
          <a:endParaRPr lang="en-US"/>
        </a:p>
      </dgm:t>
    </dgm:pt>
    <dgm:pt modelId="{BD030FFA-9937-45DF-BAAA-D9DF9AE41844}" type="sibTrans" cxnId="{86B13943-A94E-4A48-BADB-61DA7615C80C}">
      <dgm:prSet/>
      <dgm:spPr/>
      <dgm:t>
        <a:bodyPr/>
        <a:lstStyle/>
        <a:p>
          <a:endParaRPr lang="en-US"/>
        </a:p>
      </dgm:t>
    </dgm:pt>
    <dgm:pt modelId="{6B443048-F3F1-448E-B253-BA2D909F24C2}">
      <dgm:prSet/>
      <dgm:spPr/>
      <dgm:t>
        <a:bodyPr/>
        <a:lstStyle/>
        <a:p>
          <a:r>
            <a:rPr lang="en-US"/>
            <a:t>Reduced fertility</a:t>
          </a:r>
        </a:p>
      </dgm:t>
    </dgm:pt>
    <dgm:pt modelId="{44F3B57D-658C-4282-B619-F5EB7021E78D}" type="parTrans" cxnId="{72C9C260-8546-4FFC-A510-025549BF2514}">
      <dgm:prSet/>
      <dgm:spPr/>
      <dgm:t>
        <a:bodyPr/>
        <a:lstStyle/>
        <a:p>
          <a:endParaRPr lang="en-US"/>
        </a:p>
      </dgm:t>
    </dgm:pt>
    <dgm:pt modelId="{21F53CA5-763F-4976-A81E-B00EF785FFB1}" type="sibTrans" cxnId="{72C9C260-8546-4FFC-A510-025549BF2514}">
      <dgm:prSet/>
      <dgm:spPr/>
      <dgm:t>
        <a:bodyPr/>
        <a:lstStyle/>
        <a:p>
          <a:endParaRPr lang="en-US"/>
        </a:p>
      </dgm:t>
    </dgm:pt>
    <dgm:pt modelId="{9443C9B0-8EC8-4AEE-A694-4392B6A8C273}">
      <dgm:prSet/>
      <dgm:spPr/>
      <dgm:t>
        <a:bodyPr/>
        <a:lstStyle/>
        <a:p>
          <a:r>
            <a:rPr lang="en-US"/>
            <a:t>Increased school enrollment</a:t>
          </a:r>
        </a:p>
      </dgm:t>
    </dgm:pt>
    <dgm:pt modelId="{3A43AF00-1B2F-4AA5-A0E7-7668AAA15778}" type="parTrans" cxnId="{11CBFD9F-38A6-4D9D-9509-2FD49B4B93BB}">
      <dgm:prSet/>
      <dgm:spPr/>
      <dgm:t>
        <a:bodyPr/>
        <a:lstStyle/>
        <a:p>
          <a:endParaRPr lang="en-US"/>
        </a:p>
      </dgm:t>
    </dgm:pt>
    <dgm:pt modelId="{EB8FFC03-226F-4D6C-A2CA-006EC04A012E}" type="sibTrans" cxnId="{11CBFD9F-38A6-4D9D-9509-2FD49B4B93BB}">
      <dgm:prSet/>
      <dgm:spPr/>
      <dgm:t>
        <a:bodyPr/>
        <a:lstStyle/>
        <a:p>
          <a:endParaRPr lang="en-US"/>
        </a:p>
      </dgm:t>
    </dgm:pt>
    <dgm:pt modelId="{2925FC9E-07BE-4F58-BDF5-53882A4CCC6F}">
      <dgm:prSet/>
      <dgm:spPr/>
      <dgm:t>
        <a:bodyPr/>
        <a:lstStyle/>
        <a:p>
          <a:r>
            <a:rPr lang="en-US"/>
            <a:t>Increased labor-force participation</a:t>
          </a:r>
        </a:p>
      </dgm:t>
    </dgm:pt>
    <dgm:pt modelId="{D2FDEE3E-35DF-46B2-A1AD-AEAE87ED8C98}" type="parTrans" cxnId="{CC1E7662-17D4-496F-BE3C-4B3C3B1CF463}">
      <dgm:prSet/>
      <dgm:spPr/>
      <dgm:t>
        <a:bodyPr/>
        <a:lstStyle/>
        <a:p>
          <a:endParaRPr lang="en-US"/>
        </a:p>
      </dgm:t>
    </dgm:pt>
    <dgm:pt modelId="{66B483F9-9780-4D8F-B1FE-EC010B278329}" type="sibTrans" cxnId="{CC1E7662-17D4-496F-BE3C-4B3C3B1CF463}">
      <dgm:prSet/>
      <dgm:spPr/>
      <dgm:t>
        <a:bodyPr/>
        <a:lstStyle/>
        <a:p>
          <a:endParaRPr lang="en-US"/>
        </a:p>
      </dgm:t>
    </dgm:pt>
    <dgm:pt modelId="{15F8EF89-AC55-BE47-A620-9998BE3FAB51}" type="pres">
      <dgm:prSet presAssocID="{DD2CDA72-98A5-4D54-9CC1-A51A9AD5675A}" presName="Name0" presStyleCnt="0">
        <dgm:presLayoutVars>
          <dgm:dir/>
          <dgm:animLvl val="lvl"/>
          <dgm:resizeHandles val="exact"/>
        </dgm:presLayoutVars>
      </dgm:prSet>
      <dgm:spPr/>
    </dgm:pt>
    <dgm:pt modelId="{1AB2FDC6-D7C1-8E4F-9471-95FABA70C569}" type="pres">
      <dgm:prSet presAssocID="{38BFFAEC-F85B-4D80-9DF3-D77A87B83C44}" presName="composite" presStyleCnt="0"/>
      <dgm:spPr/>
    </dgm:pt>
    <dgm:pt modelId="{5B121BCC-3A87-3C43-8FC4-ACCD6CD6F79B}" type="pres">
      <dgm:prSet presAssocID="{38BFFAEC-F85B-4D80-9DF3-D77A87B83C44}" presName="parTx" presStyleLbl="alignNode1" presStyleIdx="0" presStyleCnt="6">
        <dgm:presLayoutVars>
          <dgm:chMax val="0"/>
          <dgm:chPref val="0"/>
          <dgm:bulletEnabled val="1"/>
        </dgm:presLayoutVars>
      </dgm:prSet>
      <dgm:spPr/>
    </dgm:pt>
    <dgm:pt modelId="{0CA8A2BF-BBD1-D741-B290-9EDE3A37787B}" type="pres">
      <dgm:prSet presAssocID="{38BFFAEC-F85B-4D80-9DF3-D77A87B83C44}" presName="desTx" presStyleLbl="alignAccFollowNode1" presStyleIdx="0" presStyleCnt="6">
        <dgm:presLayoutVars>
          <dgm:bulletEnabled val="1"/>
        </dgm:presLayoutVars>
      </dgm:prSet>
      <dgm:spPr/>
    </dgm:pt>
    <dgm:pt modelId="{ADF37E57-7BC3-6347-8D65-CE10CEC311A0}" type="pres">
      <dgm:prSet presAssocID="{2D0E1A4A-35F9-424C-B5F7-348BD3DF5A09}" presName="space" presStyleCnt="0"/>
      <dgm:spPr/>
    </dgm:pt>
    <dgm:pt modelId="{FB244418-D267-6E46-8E7B-26D315365587}" type="pres">
      <dgm:prSet presAssocID="{958AC4B3-20B1-49D2-B263-A137A6CAA2EE}" presName="composite" presStyleCnt="0"/>
      <dgm:spPr/>
    </dgm:pt>
    <dgm:pt modelId="{2CC0DB4D-119C-9A4F-B9F5-3C790F95EB1A}" type="pres">
      <dgm:prSet presAssocID="{958AC4B3-20B1-49D2-B263-A137A6CAA2EE}" presName="parTx" presStyleLbl="alignNode1" presStyleIdx="1" presStyleCnt="6">
        <dgm:presLayoutVars>
          <dgm:chMax val="0"/>
          <dgm:chPref val="0"/>
          <dgm:bulletEnabled val="1"/>
        </dgm:presLayoutVars>
      </dgm:prSet>
      <dgm:spPr/>
    </dgm:pt>
    <dgm:pt modelId="{0421A586-4D31-044C-95F5-4488F907BC6C}" type="pres">
      <dgm:prSet presAssocID="{958AC4B3-20B1-49D2-B263-A137A6CAA2EE}" presName="desTx" presStyleLbl="alignAccFollowNode1" presStyleIdx="1" presStyleCnt="6">
        <dgm:presLayoutVars>
          <dgm:bulletEnabled val="1"/>
        </dgm:presLayoutVars>
      </dgm:prSet>
      <dgm:spPr/>
    </dgm:pt>
    <dgm:pt modelId="{D8C0AC9C-3F21-C84C-B35E-F888AADED986}" type="pres">
      <dgm:prSet presAssocID="{AB6BAB0E-7AC0-4269-9A26-E990CD2A12AD}" presName="space" presStyleCnt="0"/>
      <dgm:spPr/>
    </dgm:pt>
    <dgm:pt modelId="{091A0DAC-1701-F440-823E-283B9F89F82D}" type="pres">
      <dgm:prSet presAssocID="{61278579-E0A5-415A-BB68-7C7F143656F1}" presName="composite" presStyleCnt="0"/>
      <dgm:spPr/>
    </dgm:pt>
    <dgm:pt modelId="{2028C0A4-1DCD-4141-B63A-B3EEEECD31A1}" type="pres">
      <dgm:prSet presAssocID="{61278579-E0A5-415A-BB68-7C7F143656F1}" presName="parTx" presStyleLbl="alignNode1" presStyleIdx="2" presStyleCnt="6">
        <dgm:presLayoutVars>
          <dgm:chMax val="0"/>
          <dgm:chPref val="0"/>
          <dgm:bulletEnabled val="1"/>
        </dgm:presLayoutVars>
      </dgm:prSet>
      <dgm:spPr/>
    </dgm:pt>
    <dgm:pt modelId="{A22F7B80-C55C-A143-B123-5BE2C29044EE}" type="pres">
      <dgm:prSet presAssocID="{61278579-E0A5-415A-BB68-7C7F143656F1}" presName="desTx" presStyleLbl="alignAccFollowNode1" presStyleIdx="2" presStyleCnt="6">
        <dgm:presLayoutVars>
          <dgm:bulletEnabled val="1"/>
        </dgm:presLayoutVars>
      </dgm:prSet>
      <dgm:spPr/>
    </dgm:pt>
    <dgm:pt modelId="{C33F1B8D-F13D-A142-A1E7-017DC786D2F6}" type="pres">
      <dgm:prSet presAssocID="{D4E7B335-C598-4D0B-ABED-3F52C1E70638}" presName="space" presStyleCnt="0"/>
      <dgm:spPr/>
    </dgm:pt>
    <dgm:pt modelId="{77D3DE10-2FE2-FF4F-A939-C2B406BDACBE}" type="pres">
      <dgm:prSet presAssocID="{E609904E-7204-4A4A-B7D9-A559438B8E47}" presName="composite" presStyleCnt="0"/>
      <dgm:spPr/>
    </dgm:pt>
    <dgm:pt modelId="{BD00756B-3AFD-6E43-BA2E-093B401AE922}" type="pres">
      <dgm:prSet presAssocID="{E609904E-7204-4A4A-B7D9-A559438B8E47}" presName="parTx" presStyleLbl="alignNode1" presStyleIdx="3" presStyleCnt="6">
        <dgm:presLayoutVars>
          <dgm:chMax val="0"/>
          <dgm:chPref val="0"/>
          <dgm:bulletEnabled val="1"/>
        </dgm:presLayoutVars>
      </dgm:prSet>
      <dgm:spPr/>
    </dgm:pt>
    <dgm:pt modelId="{35D470EC-1D9F-EC4E-837F-E9253378E771}" type="pres">
      <dgm:prSet presAssocID="{E609904E-7204-4A4A-B7D9-A559438B8E47}" presName="desTx" presStyleLbl="alignAccFollowNode1" presStyleIdx="3" presStyleCnt="6">
        <dgm:presLayoutVars>
          <dgm:bulletEnabled val="1"/>
        </dgm:presLayoutVars>
      </dgm:prSet>
      <dgm:spPr/>
    </dgm:pt>
    <dgm:pt modelId="{D15E106F-54F1-5B42-AF41-9AE78DABD8D6}" type="pres">
      <dgm:prSet presAssocID="{78E2113C-710F-493B-9C78-F2D1B59D164A}" presName="space" presStyleCnt="0"/>
      <dgm:spPr/>
    </dgm:pt>
    <dgm:pt modelId="{6B4640AB-C625-ED4D-9C6F-11D70D8504BD}" type="pres">
      <dgm:prSet presAssocID="{66A70A55-4FC3-44E5-89A4-85C93E626D6F}" presName="composite" presStyleCnt="0"/>
      <dgm:spPr/>
    </dgm:pt>
    <dgm:pt modelId="{FD7415FF-FF7E-F94E-BF0B-B7D7C93E58A7}" type="pres">
      <dgm:prSet presAssocID="{66A70A55-4FC3-44E5-89A4-85C93E626D6F}" presName="parTx" presStyleLbl="alignNode1" presStyleIdx="4" presStyleCnt="6">
        <dgm:presLayoutVars>
          <dgm:chMax val="0"/>
          <dgm:chPref val="0"/>
          <dgm:bulletEnabled val="1"/>
        </dgm:presLayoutVars>
      </dgm:prSet>
      <dgm:spPr/>
    </dgm:pt>
    <dgm:pt modelId="{5C1E3EE0-B919-484F-9993-933206C54F01}" type="pres">
      <dgm:prSet presAssocID="{66A70A55-4FC3-44E5-89A4-85C93E626D6F}" presName="desTx" presStyleLbl="alignAccFollowNode1" presStyleIdx="4" presStyleCnt="6">
        <dgm:presLayoutVars>
          <dgm:bulletEnabled val="1"/>
        </dgm:presLayoutVars>
      </dgm:prSet>
      <dgm:spPr/>
    </dgm:pt>
    <dgm:pt modelId="{502496D9-A65A-DD4D-9138-8CD36D29DC29}" type="pres">
      <dgm:prSet presAssocID="{35D57E1A-B7E8-4A35-9C12-2C973846F941}" presName="space" presStyleCnt="0"/>
      <dgm:spPr/>
    </dgm:pt>
    <dgm:pt modelId="{73891E59-48A0-1E40-9566-06B7507360A6}" type="pres">
      <dgm:prSet presAssocID="{C17DB03E-EDC9-44B3-B6A4-6E42AE5660D8}" presName="composite" presStyleCnt="0"/>
      <dgm:spPr/>
    </dgm:pt>
    <dgm:pt modelId="{BC11141A-53C4-2346-8F45-81E53C0AAD4C}" type="pres">
      <dgm:prSet presAssocID="{C17DB03E-EDC9-44B3-B6A4-6E42AE5660D8}" presName="parTx" presStyleLbl="alignNode1" presStyleIdx="5" presStyleCnt="6">
        <dgm:presLayoutVars>
          <dgm:chMax val="0"/>
          <dgm:chPref val="0"/>
          <dgm:bulletEnabled val="1"/>
        </dgm:presLayoutVars>
      </dgm:prSet>
      <dgm:spPr/>
    </dgm:pt>
    <dgm:pt modelId="{11922B89-F4C0-4F45-AE8C-D7527F7A2F95}" type="pres">
      <dgm:prSet presAssocID="{C17DB03E-EDC9-44B3-B6A4-6E42AE5660D8}" presName="desTx" presStyleLbl="alignAccFollowNode1" presStyleIdx="5" presStyleCnt="6">
        <dgm:presLayoutVars>
          <dgm:bulletEnabled val="1"/>
        </dgm:presLayoutVars>
      </dgm:prSet>
      <dgm:spPr/>
    </dgm:pt>
  </dgm:ptLst>
  <dgm:cxnLst>
    <dgm:cxn modelId="{1DF57704-0D34-4E47-B7E6-CE1CBD17A21F}" srcId="{38BFFAEC-F85B-4D80-9DF3-D77A87B83C44}" destId="{006AB099-5D45-4BA1-A914-9EA8DD136DF9}" srcOrd="2" destOrd="0" parTransId="{D32AD9BC-6B22-4956-91B3-721D739FECC1}" sibTransId="{EEC3825E-CE98-4B57-8C0E-2E9CCDF66CED}"/>
    <dgm:cxn modelId="{B38AA509-299E-41D0-B04E-E8A95EC05FE0}" srcId="{61278579-E0A5-415A-BB68-7C7F143656F1}" destId="{5BF6E2B7-9AEB-4C9C-ACE0-7B91EADB0196}" srcOrd="0" destOrd="0" parTransId="{7FC36A31-118C-482F-AA5B-A6A31951EE3A}" sibTransId="{22020ABF-816E-435F-9A3C-F36FC4D48067}"/>
    <dgm:cxn modelId="{95DCCB18-F0F7-EC49-A1CD-D9F757A494F7}" type="presOf" srcId="{9443C9B0-8EC8-4AEE-A694-4392B6A8C273}" destId="{11922B89-F4C0-4F45-AE8C-D7527F7A2F95}" srcOrd="0" destOrd="1" presId="urn:microsoft.com/office/officeart/2005/8/layout/hList1"/>
    <dgm:cxn modelId="{1098A71B-CC89-4308-999D-66032527C66A}" srcId="{DD2CDA72-98A5-4D54-9CC1-A51A9AD5675A}" destId="{E609904E-7204-4A4A-B7D9-A559438B8E47}" srcOrd="3" destOrd="0" parTransId="{B9F14DD9-C4D2-419F-8A2E-19B2BDC319A7}" sibTransId="{78E2113C-710F-493B-9C78-F2D1B59D164A}"/>
    <dgm:cxn modelId="{E623DA20-FDF1-FB49-96EC-86E1FF9B637D}" type="presOf" srcId="{2E0F635A-9A38-48B9-A277-9D7E77C31EDA}" destId="{5C1E3EE0-B919-484F-9993-933206C54F01}" srcOrd="0" destOrd="0" presId="urn:microsoft.com/office/officeart/2005/8/layout/hList1"/>
    <dgm:cxn modelId="{E5F93A22-882C-4F32-A6B4-AA3C82C4BEF5}" srcId="{61278579-E0A5-415A-BB68-7C7F143656F1}" destId="{295EA720-1495-480F-9E47-A9E29E9BB9A5}" srcOrd="1" destOrd="0" parTransId="{173C059E-C212-4CD0-9E8F-650B6CBE1C84}" sibTransId="{0B0BC34A-07F2-4C58-9230-09AF1EFD831A}"/>
    <dgm:cxn modelId="{780C5127-63BF-4F2D-A58D-DBB89E93FDC1}" srcId="{DD2CDA72-98A5-4D54-9CC1-A51A9AD5675A}" destId="{38BFFAEC-F85B-4D80-9DF3-D77A87B83C44}" srcOrd="0" destOrd="0" parTransId="{73A45437-2FC3-4B75-A12E-11B44F8D689C}" sibTransId="{2D0E1A4A-35F9-424C-B5F7-348BD3DF5A09}"/>
    <dgm:cxn modelId="{216F962E-B56F-7E4C-A7B0-135837D3E654}" type="presOf" srcId="{006AB099-5D45-4BA1-A914-9EA8DD136DF9}" destId="{0CA8A2BF-BBD1-D741-B290-9EDE3A37787B}" srcOrd="0" destOrd="2" presId="urn:microsoft.com/office/officeart/2005/8/layout/hList1"/>
    <dgm:cxn modelId="{557FAF33-EF50-1F45-98BC-F93DF5C2BEAE}" type="presOf" srcId="{6B443048-F3F1-448E-B253-BA2D909F24C2}" destId="{11922B89-F4C0-4F45-AE8C-D7527F7A2F95}" srcOrd="0" destOrd="0" presId="urn:microsoft.com/office/officeart/2005/8/layout/hList1"/>
    <dgm:cxn modelId="{4BC08636-CAB3-4B45-99F3-B4C0CCA630CD}" type="presOf" srcId="{733FD146-16C6-484D-AF18-35DDB1012030}" destId="{0421A586-4D31-044C-95F5-4488F907BC6C}" srcOrd="0" destOrd="2" presId="urn:microsoft.com/office/officeart/2005/8/layout/hList1"/>
    <dgm:cxn modelId="{0B005C3C-E3EB-4303-8FBA-8536241E4EF5}" srcId="{E609904E-7204-4A4A-B7D9-A559438B8E47}" destId="{CD980443-58CE-4F75-8E82-E5B152A8EAEA}" srcOrd="1" destOrd="0" parTransId="{01E09DF1-05E9-45B4-B2CF-EFD78DF27B88}" sibTransId="{7107DFAF-F269-46B9-8980-32E903BEC91A}"/>
    <dgm:cxn modelId="{83F49D3F-23C2-CA43-92AB-47ED19642D2A}" type="presOf" srcId="{B30A4950-4716-4BD9-8ABD-974B7F324B1F}" destId="{0CA8A2BF-BBD1-D741-B290-9EDE3A37787B}" srcOrd="0" destOrd="1" presId="urn:microsoft.com/office/officeart/2005/8/layout/hList1"/>
    <dgm:cxn modelId="{E55BBA3F-487F-BB42-99B9-A340FF4809B1}" type="presOf" srcId="{295EA720-1495-480F-9E47-A9E29E9BB9A5}" destId="{A22F7B80-C55C-A143-B123-5BE2C29044EE}" srcOrd="0" destOrd="1" presId="urn:microsoft.com/office/officeart/2005/8/layout/hList1"/>
    <dgm:cxn modelId="{86B13943-A94E-4A48-BADB-61DA7615C80C}" srcId="{DD2CDA72-98A5-4D54-9CC1-A51A9AD5675A}" destId="{C17DB03E-EDC9-44B3-B6A4-6E42AE5660D8}" srcOrd="5" destOrd="0" parTransId="{98E679CD-633F-4EAC-8C2E-22898F741529}" sibTransId="{BD030FFA-9937-45DF-BAAA-D9DF9AE41844}"/>
    <dgm:cxn modelId="{49F6DF45-76F3-A64F-AE23-E12959779AB3}" type="presOf" srcId="{E1D71BC5-183B-40C2-871F-F9E8584171DC}" destId="{35D470EC-1D9F-EC4E-837F-E9253378E771}" srcOrd="0" destOrd="0" presId="urn:microsoft.com/office/officeart/2005/8/layout/hList1"/>
    <dgm:cxn modelId="{192B844E-33A2-1F42-BEB0-155794A8FA82}" type="presOf" srcId="{DD2CDA72-98A5-4D54-9CC1-A51A9AD5675A}" destId="{15F8EF89-AC55-BE47-A620-9998BE3FAB51}" srcOrd="0" destOrd="0" presId="urn:microsoft.com/office/officeart/2005/8/layout/hList1"/>
    <dgm:cxn modelId="{82F5EA4F-4275-4F53-B1B2-637D52932BAB}" srcId="{958AC4B3-20B1-49D2-B263-A137A6CAA2EE}" destId="{18200A01-CDA4-4766-A640-AD15A23F0C67}" srcOrd="0" destOrd="0" parTransId="{0995B39C-E5DC-4776-AC39-83827635A155}" sibTransId="{6BD6623C-B1FC-4349-AF5E-AA3696E0A11A}"/>
    <dgm:cxn modelId="{D2708351-AD2F-D349-8844-5B62901E5CC4}" type="presOf" srcId="{2925FC9E-07BE-4F58-BDF5-53882A4CCC6F}" destId="{11922B89-F4C0-4F45-AE8C-D7527F7A2F95}" srcOrd="0" destOrd="2" presId="urn:microsoft.com/office/officeart/2005/8/layout/hList1"/>
    <dgm:cxn modelId="{420ABB5E-6334-4ADC-A9B6-874C1D0E02CE}" srcId="{66A70A55-4FC3-44E5-89A4-85C93E626D6F}" destId="{2E0F635A-9A38-48B9-A277-9D7E77C31EDA}" srcOrd="0" destOrd="0" parTransId="{DC03FA22-5252-40DD-94B7-73864763DC8D}" sibTransId="{3C215134-C35C-4BB4-BEF2-2C4BC15B8B1B}"/>
    <dgm:cxn modelId="{72C9C260-8546-4FFC-A510-025549BF2514}" srcId="{C17DB03E-EDC9-44B3-B6A4-6E42AE5660D8}" destId="{6B443048-F3F1-448E-B253-BA2D909F24C2}" srcOrd="0" destOrd="0" parTransId="{44F3B57D-658C-4282-B619-F5EB7021E78D}" sibTransId="{21F53CA5-763F-4976-A81E-B00EF785FFB1}"/>
    <dgm:cxn modelId="{CC1E7662-17D4-496F-BE3C-4B3C3B1CF463}" srcId="{C17DB03E-EDC9-44B3-B6A4-6E42AE5660D8}" destId="{2925FC9E-07BE-4F58-BDF5-53882A4CCC6F}" srcOrd="2" destOrd="0" parTransId="{D2FDEE3E-35DF-46B2-A1AD-AEAE87ED8C98}" sibTransId="{66B483F9-9780-4D8F-B1FE-EC010B278329}"/>
    <dgm:cxn modelId="{DCAFB962-40D7-4678-81F6-78AB237ECEB9}" srcId="{38BFFAEC-F85B-4D80-9DF3-D77A87B83C44}" destId="{729A06CF-F00E-467E-910A-CA1E113CFE3E}" srcOrd="0" destOrd="0" parTransId="{63A81D2A-462D-402C-91A6-6F4584BB9C42}" sibTransId="{3C9C5C41-F328-4A67-B914-E0824AD65332}"/>
    <dgm:cxn modelId="{EDDE9A6C-8683-AB43-8387-CF45D085301C}" type="presOf" srcId="{66A70A55-4FC3-44E5-89A4-85C93E626D6F}" destId="{FD7415FF-FF7E-F94E-BF0B-B7D7C93E58A7}" srcOrd="0" destOrd="0" presId="urn:microsoft.com/office/officeart/2005/8/layout/hList1"/>
    <dgm:cxn modelId="{953F4F87-06E1-A244-A618-16E4198676D7}" type="presOf" srcId="{5BF6E2B7-9AEB-4C9C-ACE0-7B91EADB0196}" destId="{A22F7B80-C55C-A143-B123-5BE2C29044EE}" srcOrd="0" destOrd="0" presId="urn:microsoft.com/office/officeart/2005/8/layout/hList1"/>
    <dgm:cxn modelId="{416B1A8D-28AC-EB4C-8F75-C5FAEB6290C6}" type="presOf" srcId="{CD980443-58CE-4F75-8E82-E5B152A8EAEA}" destId="{35D470EC-1D9F-EC4E-837F-E9253378E771}" srcOrd="0" destOrd="1" presId="urn:microsoft.com/office/officeart/2005/8/layout/hList1"/>
    <dgm:cxn modelId="{E1EF5593-E1B3-4953-92E6-0DF6EAF92877}" srcId="{958AC4B3-20B1-49D2-B263-A137A6CAA2EE}" destId="{824ADB0C-E6C2-432A-84BF-70311AE5E81A}" srcOrd="1" destOrd="0" parTransId="{D9004D17-D16A-41AE-943A-62FD831894C0}" sibTransId="{814011EB-1A32-4D58-A1DE-60C38B0D7BCF}"/>
    <dgm:cxn modelId="{A8285793-04ED-4E88-A00B-AF1C65752E6F}" srcId="{DD2CDA72-98A5-4D54-9CC1-A51A9AD5675A}" destId="{66A70A55-4FC3-44E5-89A4-85C93E626D6F}" srcOrd="4" destOrd="0" parTransId="{1D363332-53AD-4D50-A407-EDA210CBE3B5}" sibTransId="{35D57E1A-B7E8-4A35-9C12-2C973846F941}"/>
    <dgm:cxn modelId="{C66DFA94-C869-43F8-A611-5CCFCBC68530}" srcId="{DD2CDA72-98A5-4D54-9CC1-A51A9AD5675A}" destId="{958AC4B3-20B1-49D2-B263-A137A6CAA2EE}" srcOrd="1" destOrd="0" parTransId="{99B9DE13-E3EE-41B6-8E64-27D380B37B98}" sibTransId="{AB6BAB0E-7AC0-4269-9A26-E990CD2A12AD}"/>
    <dgm:cxn modelId="{A0C43198-A5E9-2D49-9EE6-5E99CFD085E4}" type="presOf" srcId="{824ADB0C-E6C2-432A-84BF-70311AE5E81A}" destId="{0421A586-4D31-044C-95F5-4488F907BC6C}" srcOrd="0" destOrd="1" presId="urn:microsoft.com/office/officeart/2005/8/layout/hList1"/>
    <dgm:cxn modelId="{11CBFD9F-38A6-4D9D-9509-2FD49B4B93BB}" srcId="{C17DB03E-EDC9-44B3-B6A4-6E42AE5660D8}" destId="{9443C9B0-8EC8-4AEE-A694-4392B6A8C273}" srcOrd="1" destOrd="0" parTransId="{3A43AF00-1B2F-4AA5-A0E7-7668AAA15778}" sibTransId="{EB8FFC03-226F-4D6C-A2CA-006EC04A012E}"/>
    <dgm:cxn modelId="{B3BCDAA8-86E1-44F6-BFF4-842C93230E47}" srcId="{38BFFAEC-F85B-4D80-9DF3-D77A87B83C44}" destId="{B30A4950-4716-4BD9-8ABD-974B7F324B1F}" srcOrd="1" destOrd="0" parTransId="{52C5DE0D-E445-4FD7-B806-D02787139115}" sibTransId="{AAA6BEC2-8686-4594-87FC-15054A682DBF}"/>
    <dgm:cxn modelId="{FAA770AA-3F98-1740-B479-CDBB8F2B68BD}" type="presOf" srcId="{729A06CF-F00E-467E-910A-CA1E113CFE3E}" destId="{0CA8A2BF-BBD1-D741-B290-9EDE3A37787B}" srcOrd="0" destOrd="0" presId="urn:microsoft.com/office/officeart/2005/8/layout/hList1"/>
    <dgm:cxn modelId="{E9E5CDAF-BA77-44F4-9C7C-89D11656CA71}" srcId="{E609904E-7204-4A4A-B7D9-A559438B8E47}" destId="{3C5B10B3-2819-4466-823D-65072F7271B7}" srcOrd="2" destOrd="0" parTransId="{9D0C011C-A7D6-4E90-A6F0-CE8A8F6B4499}" sibTransId="{ABEAE326-8F7D-4048-8202-D37E339B64DC}"/>
    <dgm:cxn modelId="{4AB4B9B1-2036-8945-B2E3-764573305637}" type="presOf" srcId="{C17DB03E-EDC9-44B3-B6A4-6E42AE5660D8}" destId="{BC11141A-53C4-2346-8F45-81E53C0AAD4C}" srcOrd="0" destOrd="0" presId="urn:microsoft.com/office/officeart/2005/8/layout/hList1"/>
    <dgm:cxn modelId="{D4850EC3-B019-4451-A83E-6DCAC082A33F}" srcId="{DD2CDA72-98A5-4D54-9CC1-A51A9AD5675A}" destId="{61278579-E0A5-415A-BB68-7C7F143656F1}" srcOrd="2" destOrd="0" parTransId="{F7AC3998-B24C-461D-AF12-99F60DC51088}" sibTransId="{D4E7B335-C598-4D0B-ABED-3F52C1E70638}"/>
    <dgm:cxn modelId="{A2EC91E4-FC31-BD47-A918-B8D422F8D317}" type="presOf" srcId="{958AC4B3-20B1-49D2-B263-A137A6CAA2EE}" destId="{2CC0DB4D-119C-9A4F-B9F5-3C790F95EB1A}" srcOrd="0" destOrd="0" presId="urn:microsoft.com/office/officeart/2005/8/layout/hList1"/>
    <dgm:cxn modelId="{CDAA9BE6-C380-424F-967A-DD72B3BA42A7}" srcId="{E609904E-7204-4A4A-B7D9-A559438B8E47}" destId="{E1D71BC5-183B-40C2-871F-F9E8584171DC}" srcOrd="0" destOrd="0" parTransId="{8680CD0A-3829-42B9-98D0-3430C692F01F}" sibTransId="{4A6856E2-3E51-436D-97E5-2FD478730AEA}"/>
    <dgm:cxn modelId="{BDD58BEA-A5A0-4B64-84EE-F7289B258D17}" srcId="{958AC4B3-20B1-49D2-B263-A137A6CAA2EE}" destId="{733FD146-16C6-484D-AF18-35DDB1012030}" srcOrd="2" destOrd="0" parTransId="{A901F93D-0A84-415F-8EAE-A0A7642E3C87}" sibTransId="{D1744F17-3116-4AEE-B21A-25ACB7B745A2}"/>
    <dgm:cxn modelId="{CD8404ED-1100-4B42-8B70-AB90AF45B7A4}" type="presOf" srcId="{38BFFAEC-F85B-4D80-9DF3-D77A87B83C44}" destId="{5B121BCC-3A87-3C43-8FC4-ACCD6CD6F79B}" srcOrd="0" destOrd="0" presId="urn:microsoft.com/office/officeart/2005/8/layout/hList1"/>
    <dgm:cxn modelId="{835426F5-7E3C-7744-AF5E-6E00D2D52499}" type="presOf" srcId="{61278579-E0A5-415A-BB68-7C7F143656F1}" destId="{2028C0A4-1DCD-4141-B63A-B3EEEECD31A1}" srcOrd="0" destOrd="0" presId="urn:microsoft.com/office/officeart/2005/8/layout/hList1"/>
    <dgm:cxn modelId="{CF1569F9-B94D-4C4C-BF5F-589EC7C7A9BD}" type="presOf" srcId="{18200A01-CDA4-4766-A640-AD15A23F0C67}" destId="{0421A586-4D31-044C-95F5-4488F907BC6C}" srcOrd="0" destOrd="0" presId="urn:microsoft.com/office/officeart/2005/8/layout/hList1"/>
    <dgm:cxn modelId="{486EC8FB-406F-164B-914E-1701C29E8428}" type="presOf" srcId="{E609904E-7204-4A4A-B7D9-A559438B8E47}" destId="{BD00756B-3AFD-6E43-BA2E-093B401AE922}" srcOrd="0" destOrd="0" presId="urn:microsoft.com/office/officeart/2005/8/layout/hList1"/>
    <dgm:cxn modelId="{6236F5FE-CAB0-3C4A-A1AB-3009BBA1263C}" type="presOf" srcId="{3C5B10B3-2819-4466-823D-65072F7271B7}" destId="{35D470EC-1D9F-EC4E-837F-E9253378E771}" srcOrd="0" destOrd="2" presId="urn:microsoft.com/office/officeart/2005/8/layout/hList1"/>
    <dgm:cxn modelId="{6228C2B7-6BFF-554A-B1C2-9214443DA99B}" type="presParOf" srcId="{15F8EF89-AC55-BE47-A620-9998BE3FAB51}" destId="{1AB2FDC6-D7C1-8E4F-9471-95FABA70C569}" srcOrd="0" destOrd="0" presId="urn:microsoft.com/office/officeart/2005/8/layout/hList1"/>
    <dgm:cxn modelId="{64055FC5-3D1F-C647-9D6F-BA61373D7EF6}" type="presParOf" srcId="{1AB2FDC6-D7C1-8E4F-9471-95FABA70C569}" destId="{5B121BCC-3A87-3C43-8FC4-ACCD6CD6F79B}" srcOrd="0" destOrd="0" presId="urn:microsoft.com/office/officeart/2005/8/layout/hList1"/>
    <dgm:cxn modelId="{18DA4FEA-633F-9645-B539-C6F040A383B1}" type="presParOf" srcId="{1AB2FDC6-D7C1-8E4F-9471-95FABA70C569}" destId="{0CA8A2BF-BBD1-D741-B290-9EDE3A37787B}" srcOrd="1" destOrd="0" presId="urn:microsoft.com/office/officeart/2005/8/layout/hList1"/>
    <dgm:cxn modelId="{26CADB9A-CCB4-5E4B-876D-170A9A8DE586}" type="presParOf" srcId="{15F8EF89-AC55-BE47-A620-9998BE3FAB51}" destId="{ADF37E57-7BC3-6347-8D65-CE10CEC311A0}" srcOrd="1" destOrd="0" presId="urn:microsoft.com/office/officeart/2005/8/layout/hList1"/>
    <dgm:cxn modelId="{48BD151A-6DCB-044D-9874-C0817285A922}" type="presParOf" srcId="{15F8EF89-AC55-BE47-A620-9998BE3FAB51}" destId="{FB244418-D267-6E46-8E7B-26D315365587}" srcOrd="2" destOrd="0" presId="urn:microsoft.com/office/officeart/2005/8/layout/hList1"/>
    <dgm:cxn modelId="{4F9D3D15-554A-BD46-92A4-FB7C545FCA47}" type="presParOf" srcId="{FB244418-D267-6E46-8E7B-26D315365587}" destId="{2CC0DB4D-119C-9A4F-B9F5-3C790F95EB1A}" srcOrd="0" destOrd="0" presId="urn:microsoft.com/office/officeart/2005/8/layout/hList1"/>
    <dgm:cxn modelId="{8235997F-8FF2-984C-BC2B-8CA6BB7EBC3A}" type="presParOf" srcId="{FB244418-D267-6E46-8E7B-26D315365587}" destId="{0421A586-4D31-044C-95F5-4488F907BC6C}" srcOrd="1" destOrd="0" presId="urn:microsoft.com/office/officeart/2005/8/layout/hList1"/>
    <dgm:cxn modelId="{AF3C1745-19A5-F449-AE57-F5AEEF504583}" type="presParOf" srcId="{15F8EF89-AC55-BE47-A620-9998BE3FAB51}" destId="{D8C0AC9C-3F21-C84C-B35E-F888AADED986}" srcOrd="3" destOrd="0" presId="urn:microsoft.com/office/officeart/2005/8/layout/hList1"/>
    <dgm:cxn modelId="{148CD75A-CF28-5241-8554-C2DB63B73370}" type="presParOf" srcId="{15F8EF89-AC55-BE47-A620-9998BE3FAB51}" destId="{091A0DAC-1701-F440-823E-283B9F89F82D}" srcOrd="4" destOrd="0" presId="urn:microsoft.com/office/officeart/2005/8/layout/hList1"/>
    <dgm:cxn modelId="{C49BACAD-89DC-8845-B531-D747B29E523B}" type="presParOf" srcId="{091A0DAC-1701-F440-823E-283B9F89F82D}" destId="{2028C0A4-1DCD-4141-B63A-B3EEEECD31A1}" srcOrd="0" destOrd="0" presId="urn:microsoft.com/office/officeart/2005/8/layout/hList1"/>
    <dgm:cxn modelId="{E2E9FDED-697B-394B-8774-107BECE0AC3E}" type="presParOf" srcId="{091A0DAC-1701-F440-823E-283B9F89F82D}" destId="{A22F7B80-C55C-A143-B123-5BE2C29044EE}" srcOrd="1" destOrd="0" presId="urn:microsoft.com/office/officeart/2005/8/layout/hList1"/>
    <dgm:cxn modelId="{F545DCC9-F1DF-0345-A06B-9908A89B1453}" type="presParOf" srcId="{15F8EF89-AC55-BE47-A620-9998BE3FAB51}" destId="{C33F1B8D-F13D-A142-A1E7-017DC786D2F6}" srcOrd="5" destOrd="0" presId="urn:microsoft.com/office/officeart/2005/8/layout/hList1"/>
    <dgm:cxn modelId="{431F10F8-5E8E-DE45-B4AA-5AA164B22D52}" type="presParOf" srcId="{15F8EF89-AC55-BE47-A620-9998BE3FAB51}" destId="{77D3DE10-2FE2-FF4F-A939-C2B406BDACBE}" srcOrd="6" destOrd="0" presId="urn:microsoft.com/office/officeart/2005/8/layout/hList1"/>
    <dgm:cxn modelId="{73D76B04-66A9-B949-A7E5-D7099CB35A44}" type="presParOf" srcId="{77D3DE10-2FE2-FF4F-A939-C2B406BDACBE}" destId="{BD00756B-3AFD-6E43-BA2E-093B401AE922}" srcOrd="0" destOrd="0" presId="urn:microsoft.com/office/officeart/2005/8/layout/hList1"/>
    <dgm:cxn modelId="{8408D1CE-37AB-0B49-A698-2292ADFAE9A4}" type="presParOf" srcId="{77D3DE10-2FE2-FF4F-A939-C2B406BDACBE}" destId="{35D470EC-1D9F-EC4E-837F-E9253378E771}" srcOrd="1" destOrd="0" presId="urn:microsoft.com/office/officeart/2005/8/layout/hList1"/>
    <dgm:cxn modelId="{3A603284-87B2-5845-A149-DB383E789A79}" type="presParOf" srcId="{15F8EF89-AC55-BE47-A620-9998BE3FAB51}" destId="{D15E106F-54F1-5B42-AF41-9AE78DABD8D6}" srcOrd="7" destOrd="0" presId="urn:microsoft.com/office/officeart/2005/8/layout/hList1"/>
    <dgm:cxn modelId="{D7249431-D65B-B547-840B-2176EBB7CC27}" type="presParOf" srcId="{15F8EF89-AC55-BE47-A620-9998BE3FAB51}" destId="{6B4640AB-C625-ED4D-9C6F-11D70D8504BD}" srcOrd="8" destOrd="0" presId="urn:microsoft.com/office/officeart/2005/8/layout/hList1"/>
    <dgm:cxn modelId="{A502F7F2-F9E4-984E-AFCF-4E4B3F5A76ED}" type="presParOf" srcId="{6B4640AB-C625-ED4D-9C6F-11D70D8504BD}" destId="{FD7415FF-FF7E-F94E-BF0B-B7D7C93E58A7}" srcOrd="0" destOrd="0" presId="urn:microsoft.com/office/officeart/2005/8/layout/hList1"/>
    <dgm:cxn modelId="{DADEB2DF-3434-F94D-BA06-049595516253}" type="presParOf" srcId="{6B4640AB-C625-ED4D-9C6F-11D70D8504BD}" destId="{5C1E3EE0-B919-484F-9993-933206C54F01}" srcOrd="1" destOrd="0" presId="urn:microsoft.com/office/officeart/2005/8/layout/hList1"/>
    <dgm:cxn modelId="{C62D8C07-31C8-B44B-9601-B28FBE252DCC}" type="presParOf" srcId="{15F8EF89-AC55-BE47-A620-9998BE3FAB51}" destId="{502496D9-A65A-DD4D-9138-8CD36D29DC29}" srcOrd="9" destOrd="0" presId="urn:microsoft.com/office/officeart/2005/8/layout/hList1"/>
    <dgm:cxn modelId="{B4E2FE5C-C540-7C42-8F74-598B049DA7D9}" type="presParOf" srcId="{15F8EF89-AC55-BE47-A620-9998BE3FAB51}" destId="{73891E59-48A0-1E40-9566-06B7507360A6}" srcOrd="10" destOrd="0" presId="urn:microsoft.com/office/officeart/2005/8/layout/hList1"/>
    <dgm:cxn modelId="{BD95B8B7-BBDB-174B-BEEA-F5B4079748D6}" type="presParOf" srcId="{73891E59-48A0-1E40-9566-06B7507360A6}" destId="{BC11141A-53C4-2346-8F45-81E53C0AAD4C}" srcOrd="0" destOrd="0" presId="urn:microsoft.com/office/officeart/2005/8/layout/hList1"/>
    <dgm:cxn modelId="{5F21F5DF-C696-DB4B-9C7D-37B255D17084}" type="presParOf" srcId="{73891E59-48A0-1E40-9566-06B7507360A6}" destId="{11922B89-F4C0-4F45-AE8C-D7527F7A2F95}"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111621-932A-4B90-B670-B97A809463E5}">
      <dsp:nvSpPr>
        <dsp:cNvPr id="0" name=""/>
        <dsp:cNvSpPr/>
      </dsp:nvSpPr>
      <dsp:spPr>
        <a:xfrm>
          <a:off x="0" y="2288"/>
          <a:ext cx="6364224" cy="115984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A2CF33-33C3-4094-BD67-E66AC7C3BB6A}">
      <dsp:nvSpPr>
        <dsp:cNvPr id="0" name=""/>
        <dsp:cNvSpPr/>
      </dsp:nvSpPr>
      <dsp:spPr>
        <a:xfrm>
          <a:off x="350852" y="263253"/>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21ACA7-C639-4511-98C3-7DAE6AA68C69}">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Support early detection through screening and monitoring (e.g., BP, glucose)</a:t>
          </a:r>
        </a:p>
      </dsp:txBody>
      <dsp:txXfrm>
        <a:off x="1339618" y="2288"/>
        <a:ext cx="5024605" cy="1159843"/>
      </dsp:txXfrm>
    </dsp:sp>
    <dsp:sp modelId="{5467241F-C1FF-463E-BAB3-5D059C0B2503}">
      <dsp:nvSpPr>
        <dsp:cNvPr id="0" name=""/>
        <dsp:cNvSpPr/>
      </dsp:nvSpPr>
      <dsp:spPr>
        <a:xfrm>
          <a:off x="0" y="1452092"/>
          <a:ext cx="6364224" cy="115984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3CE7A3-D805-4698-BF3A-F381C72222C6}">
      <dsp:nvSpPr>
        <dsp:cNvPr id="0" name=""/>
        <dsp:cNvSpPr/>
      </dsp:nvSpPr>
      <dsp:spPr>
        <a:xfrm>
          <a:off x="350852" y="1713057"/>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658B25-32CE-46B0-BDC2-0293477AFB45}">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Help patients manage chronic conditions through follow-up and medication adherence</a:t>
          </a:r>
        </a:p>
      </dsp:txBody>
      <dsp:txXfrm>
        <a:off x="1339618" y="1452092"/>
        <a:ext cx="5024605" cy="1159843"/>
      </dsp:txXfrm>
    </dsp:sp>
    <dsp:sp modelId="{B36351BF-B68C-45D9-80DD-C9245E402B18}">
      <dsp:nvSpPr>
        <dsp:cNvPr id="0" name=""/>
        <dsp:cNvSpPr/>
      </dsp:nvSpPr>
      <dsp:spPr>
        <a:xfrm>
          <a:off x="0" y="2901896"/>
          <a:ext cx="6364224" cy="115984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D08ADE-266B-42BD-AC09-1701811077E6}">
      <dsp:nvSpPr>
        <dsp:cNvPr id="0" name=""/>
        <dsp:cNvSpPr/>
      </dsp:nvSpPr>
      <dsp:spPr>
        <a:xfrm>
          <a:off x="350852" y="3162861"/>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C8A54C-0A51-41D2-8010-FCF8AFB4B37B}">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Reduce the burden on clinics by delivering care at the community level</a:t>
          </a:r>
        </a:p>
      </dsp:txBody>
      <dsp:txXfrm>
        <a:off x="1339618" y="2901896"/>
        <a:ext cx="5024605" cy="1159843"/>
      </dsp:txXfrm>
    </dsp:sp>
    <dsp:sp modelId="{656FCCCD-B69B-4932-BB76-697F9C892457}">
      <dsp:nvSpPr>
        <dsp:cNvPr id="0" name=""/>
        <dsp:cNvSpPr/>
      </dsp:nvSpPr>
      <dsp:spPr>
        <a:xfrm>
          <a:off x="0" y="4351700"/>
          <a:ext cx="6364224" cy="115984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5F878C-E8BE-49AF-9554-2BC827B517F3}">
      <dsp:nvSpPr>
        <dsp:cNvPr id="0" name=""/>
        <dsp:cNvSpPr/>
      </dsp:nvSpPr>
      <dsp:spPr>
        <a:xfrm>
          <a:off x="350852" y="4612665"/>
          <a:ext cx="637913" cy="63791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056F94F-B6D1-4C6E-A732-2D8C7C9580BB}">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a:t>Promote healthy behaviors and lifestyle changes</a:t>
          </a:r>
        </a:p>
      </dsp:txBody>
      <dsp:txXfrm>
        <a:off x="1339618" y="4351700"/>
        <a:ext cx="5024605" cy="11598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21BCC-3A87-3C43-8FC4-ACCD6CD6F79B}">
      <dsp:nvSpPr>
        <dsp:cNvPr id="0" name=""/>
        <dsp:cNvSpPr/>
      </dsp:nvSpPr>
      <dsp:spPr>
        <a:xfrm>
          <a:off x="2952"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Improved population health</a:t>
          </a:r>
          <a:endParaRPr lang="en-US" sz="1300" kern="1200"/>
        </a:p>
      </dsp:txBody>
      <dsp:txXfrm>
        <a:off x="2952" y="1084583"/>
        <a:ext cx="1568611" cy="469291"/>
      </dsp:txXfrm>
    </dsp:sp>
    <dsp:sp modelId="{0CA8A2BF-BBD1-D741-B290-9EDE3A37787B}">
      <dsp:nvSpPr>
        <dsp:cNvPr id="0" name=""/>
        <dsp:cNvSpPr/>
      </dsp:nvSpPr>
      <dsp:spPr>
        <a:xfrm>
          <a:off x="2952"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More accurate mortality data</a:t>
          </a:r>
        </a:p>
        <a:p>
          <a:pPr marL="114300" lvl="1" indent="-114300" algn="l" defTabSz="577850">
            <a:lnSpc>
              <a:spcPct val="90000"/>
            </a:lnSpc>
            <a:spcBef>
              <a:spcPct val="0"/>
            </a:spcBef>
            <a:spcAft>
              <a:spcPct val="15000"/>
            </a:spcAft>
            <a:buChar char="•"/>
          </a:pPr>
          <a:r>
            <a:rPr lang="en-US" sz="1300" kern="1200"/>
            <a:t>Reduced mortality across age groups</a:t>
          </a:r>
        </a:p>
        <a:p>
          <a:pPr marL="114300" lvl="1" indent="-114300" algn="l" defTabSz="577850">
            <a:lnSpc>
              <a:spcPct val="90000"/>
            </a:lnSpc>
            <a:spcBef>
              <a:spcPct val="0"/>
            </a:spcBef>
            <a:spcAft>
              <a:spcPct val="15000"/>
            </a:spcAft>
            <a:buChar char="•"/>
          </a:pPr>
          <a:r>
            <a:rPr lang="en-US" sz="1300" b="1" kern="1200"/>
            <a:t>10% increase in FHS coverage → 4.5% decrease in infant mortality</a:t>
          </a:r>
          <a:endParaRPr lang="en-US" sz="1300" kern="1200"/>
        </a:p>
      </dsp:txBody>
      <dsp:txXfrm>
        <a:off x="2952" y="1553874"/>
        <a:ext cx="1568611" cy="1712880"/>
      </dsp:txXfrm>
    </dsp:sp>
    <dsp:sp modelId="{2CC0DB4D-119C-9A4F-B9F5-3C790F95EB1A}">
      <dsp:nvSpPr>
        <dsp:cNvPr id="0" name=""/>
        <dsp:cNvSpPr/>
      </dsp:nvSpPr>
      <dsp:spPr>
        <a:xfrm>
          <a:off x="1791169"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Better preventive care</a:t>
          </a:r>
          <a:endParaRPr lang="en-US" sz="1300" kern="1200"/>
        </a:p>
      </dsp:txBody>
      <dsp:txXfrm>
        <a:off x="1791169" y="1084583"/>
        <a:ext cx="1568611" cy="469291"/>
      </dsp:txXfrm>
    </dsp:sp>
    <dsp:sp modelId="{0421A586-4D31-044C-95F5-4488F907BC6C}">
      <dsp:nvSpPr>
        <dsp:cNvPr id="0" name=""/>
        <dsp:cNvSpPr/>
      </dsp:nvSpPr>
      <dsp:spPr>
        <a:xfrm>
          <a:off x="1791169"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Breastfeeding rates increased</a:t>
          </a:r>
        </a:p>
        <a:p>
          <a:pPr marL="114300" lvl="1" indent="-114300" algn="l" defTabSz="577850">
            <a:lnSpc>
              <a:spcPct val="90000"/>
            </a:lnSpc>
            <a:spcBef>
              <a:spcPct val="0"/>
            </a:spcBef>
            <a:spcAft>
              <a:spcPct val="15000"/>
            </a:spcAft>
            <a:buChar char="•"/>
          </a:pPr>
          <a:r>
            <a:rPr lang="en-US" sz="1300" kern="1200"/>
            <a:t>Immunization coverage approached </a:t>
          </a:r>
          <a:r>
            <a:rPr lang="en-US" sz="1300" b="1" kern="1200"/>
            <a:t>100%</a:t>
          </a:r>
          <a:endParaRPr lang="en-US" sz="1300" kern="1200"/>
        </a:p>
        <a:p>
          <a:pPr marL="114300" lvl="1" indent="-114300" algn="l" defTabSz="577850">
            <a:lnSpc>
              <a:spcPct val="90000"/>
            </a:lnSpc>
            <a:spcBef>
              <a:spcPct val="0"/>
            </a:spcBef>
            <a:spcAft>
              <a:spcPct val="15000"/>
            </a:spcAft>
            <a:buChar char="•"/>
          </a:pPr>
          <a:r>
            <a:rPr lang="en-US" sz="1300" kern="1200"/>
            <a:t>Greater access to medications and routine care</a:t>
          </a:r>
        </a:p>
      </dsp:txBody>
      <dsp:txXfrm>
        <a:off x="1791169" y="1553874"/>
        <a:ext cx="1568611" cy="1712880"/>
      </dsp:txXfrm>
    </dsp:sp>
    <dsp:sp modelId="{2028C0A4-1DCD-4141-B63A-B3EEEECD31A1}">
      <dsp:nvSpPr>
        <dsp:cNvPr id="0" name=""/>
        <dsp:cNvSpPr/>
      </dsp:nvSpPr>
      <dsp:spPr>
        <a:xfrm>
          <a:off x="3579385"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Greater health equity</a:t>
          </a:r>
          <a:endParaRPr lang="en-US" sz="1300" kern="1200"/>
        </a:p>
      </dsp:txBody>
      <dsp:txXfrm>
        <a:off x="3579385" y="1084583"/>
        <a:ext cx="1568611" cy="469291"/>
      </dsp:txXfrm>
    </dsp:sp>
    <dsp:sp modelId="{A22F7B80-C55C-A143-B123-5BE2C29044EE}">
      <dsp:nvSpPr>
        <dsp:cNvPr id="0" name=""/>
        <dsp:cNvSpPr/>
      </dsp:nvSpPr>
      <dsp:spPr>
        <a:xfrm>
          <a:off x="3579385"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Reduced inequality in health-care utilization</a:t>
          </a:r>
        </a:p>
        <a:p>
          <a:pPr marL="114300" lvl="1" indent="-114300" algn="l" defTabSz="577850">
            <a:lnSpc>
              <a:spcPct val="90000"/>
            </a:lnSpc>
            <a:spcBef>
              <a:spcPct val="0"/>
            </a:spcBef>
            <a:spcAft>
              <a:spcPct val="15000"/>
            </a:spcAft>
            <a:buChar char="•"/>
          </a:pPr>
          <a:r>
            <a:rPr lang="en-US" sz="1300" kern="1200"/>
            <a:t>Strongest benefits among </a:t>
          </a:r>
          <a:r>
            <a:rPr lang="en-US" sz="1300" b="1" kern="1200"/>
            <a:t>the poorest, women, and urban residents</a:t>
          </a:r>
          <a:endParaRPr lang="en-US" sz="1300" kern="1200"/>
        </a:p>
      </dsp:txBody>
      <dsp:txXfrm>
        <a:off x="3579385" y="1553874"/>
        <a:ext cx="1568611" cy="1712880"/>
      </dsp:txXfrm>
    </dsp:sp>
    <dsp:sp modelId="{BD00756B-3AFD-6E43-BA2E-093B401AE922}">
      <dsp:nvSpPr>
        <dsp:cNvPr id="0" name=""/>
        <dsp:cNvSpPr/>
      </dsp:nvSpPr>
      <dsp:spPr>
        <a:xfrm>
          <a:off x="5367602"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Improved access &amp; satisfaction</a:t>
          </a:r>
          <a:endParaRPr lang="en-US" sz="1300" kern="1200"/>
        </a:p>
      </dsp:txBody>
      <dsp:txXfrm>
        <a:off x="5367602" y="1084583"/>
        <a:ext cx="1568611" cy="469291"/>
      </dsp:txXfrm>
    </dsp:sp>
    <dsp:sp modelId="{35D470EC-1D9F-EC4E-837F-E9253378E771}">
      <dsp:nvSpPr>
        <dsp:cNvPr id="0" name=""/>
        <dsp:cNvSpPr/>
      </dsp:nvSpPr>
      <dsp:spPr>
        <a:xfrm>
          <a:off x="5367602"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More likely to have a regular source of care</a:t>
          </a:r>
        </a:p>
        <a:p>
          <a:pPr marL="114300" lvl="1" indent="-114300" algn="l" defTabSz="577850">
            <a:lnSpc>
              <a:spcPct val="90000"/>
            </a:lnSpc>
            <a:spcBef>
              <a:spcPct val="0"/>
            </a:spcBef>
            <a:spcAft>
              <a:spcPct val="15000"/>
            </a:spcAft>
            <a:buChar char="•"/>
          </a:pPr>
          <a:r>
            <a:rPr lang="en-US" sz="1300" kern="1200"/>
            <a:t>More doctor and dentist visits</a:t>
          </a:r>
        </a:p>
        <a:p>
          <a:pPr marL="114300" lvl="1" indent="-114300" algn="l" defTabSz="577850">
            <a:lnSpc>
              <a:spcPct val="90000"/>
            </a:lnSpc>
            <a:spcBef>
              <a:spcPct val="0"/>
            </a:spcBef>
            <a:spcAft>
              <a:spcPct val="15000"/>
            </a:spcAft>
            <a:buChar char="•"/>
          </a:pPr>
          <a:r>
            <a:rPr lang="en-US" sz="1300" kern="1200"/>
            <a:t>Greater satisfaction with care</a:t>
          </a:r>
        </a:p>
      </dsp:txBody>
      <dsp:txXfrm>
        <a:off x="5367602" y="1553874"/>
        <a:ext cx="1568611" cy="1712880"/>
      </dsp:txXfrm>
    </dsp:sp>
    <dsp:sp modelId="{FD7415FF-FF7E-F94E-BF0B-B7D7C93E58A7}">
      <dsp:nvSpPr>
        <dsp:cNvPr id="0" name=""/>
        <dsp:cNvSpPr/>
      </dsp:nvSpPr>
      <dsp:spPr>
        <a:xfrm>
          <a:off x="7155819"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Reduced hospitalizations</a:t>
          </a:r>
          <a:endParaRPr lang="en-US" sz="1300" kern="1200"/>
        </a:p>
      </dsp:txBody>
      <dsp:txXfrm>
        <a:off x="7155819" y="1084583"/>
        <a:ext cx="1568611" cy="469291"/>
      </dsp:txXfrm>
    </dsp:sp>
    <dsp:sp modelId="{5C1E3EE0-B919-484F-9993-933206C54F01}">
      <dsp:nvSpPr>
        <dsp:cNvPr id="0" name=""/>
        <dsp:cNvSpPr/>
      </dsp:nvSpPr>
      <dsp:spPr>
        <a:xfrm>
          <a:off x="7155819"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Fewer avoidable hospitalizations for chronic and primary care–sensitive conditions</a:t>
          </a:r>
        </a:p>
      </dsp:txBody>
      <dsp:txXfrm>
        <a:off x="7155819" y="1553874"/>
        <a:ext cx="1568611" cy="1712880"/>
      </dsp:txXfrm>
    </dsp:sp>
    <dsp:sp modelId="{BC11141A-53C4-2346-8F45-81E53C0AAD4C}">
      <dsp:nvSpPr>
        <dsp:cNvPr id="0" name=""/>
        <dsp:cNvSpPr/>
      </dsp:nvSpPr>
      <dsp:spPr>
        <a:xfrm>
          <a:off x="8944036" y="1084583"/>
          <a:ext cx="1568611" cy="469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n-US" sz="1300" b="1" kern="1200"/>
            <a:t>Broader social benefits</a:t>
          </a:r>
          <a:endParaRPr lang="en-US" sz="1300" kern="1200"/>
        </a:p>
      </dsp:txBody>
      <dsp:txXfrm>
        <a:off x="8944036" y="1084583"/>
        <a:ext cx="1568611" cy="469291"/>
      </dsp:txXfrm>
    </dsp:sp>
    <dsp:sp modelId="{11922B89-F4C0-4F45-AE8C-D7527F7A2F95}">
      <dsp:nvSpPr>
        <dsp:cNvPr id="0" name=""/>
        <dsp:cNvSpPr/>
      </dsp:nvSpPr>
      <dsp:spPr>
        <a:xfrm>
          <a:off x="8944036" y="1553874"/>
          <a:ext cx="1568611" cy="1712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n-US" sz="1300" kern="1200"/>
            <a:t>Reduced fertility</a:t>
          </a:r>
        </a:p>
        <a:p>
          <a:pPr marL="114300" lvl="1" indent="-114300" algn="l" defTabSz="577850">
            <a:lnSpc>
              <a:spcPct val="90000"/>
            </a:lnSpc>
            <a:spcBef>
              <a:spcPct val="0"/>
            </a:spcBef>
            <a:spcAft>
              <a:spcPct val="15000"/>
            </a:spcAft>
            <a:buChar char="•"/>
          </a:pPr>
          <a:r>
            <a:rPr lang="en-US" sz="1300" kern="1200"/>
            <a:t>Increased school enrollment</a:t>
          </a:r>
        </a:p>
        <a:p>
          <a:pPr marL="114300" lvl="1" indent="-114300" algn="l" defTabSz="577850">
            <a:lnSpc>
              <a:spcPct val="90000"/>
            </a:lnSpc>
            <a:spcBef>
              <a:spcPct val="0"/>
            </a:spcBef>
            <a:spcAft>
              <a:spcPct val="15000"/>
            </a:spcAft>
            <a:buChar char="•"/>
          </a:pPr>
          <a:r>
            <a:rPr lang="en-US" sz="1300" kern="1200"/>
            <a:t>Increased labor-force participation</a:t>
          </a:r>
        </a:p>
      </dsp:txBody>
      <dsp:txXfrm>
        <a:off x="8944036" y="1553874"/>
        <a:ext cx="1568611" cy="171288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9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9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71C86D-25FB-AA46-9F34-1189AB3C14FD}" type="datetimeFigureOut">
              <a:rPr lang="en-JO" smtClean="0"/>
              <a:t>11/6/26</a:t>
            </a:fld>
            <a:endParaRPr lang="en-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BD60FB-EFEA-0441-9B65-1E51E00B5E63}" type="slidenum">
              <a:rPr lang="en-JO" smtClean="0"/>
              <a:t>‹#›</a:t>
            </a:fld>
            <a:endParaRPr lang="en-JO"/>
          </a:p>
        </p:txBody>
      </p:sp>
    </p:spTree>
    <p:extLst>
      <p:ext uri="{BB962C8B-B14F-4D97-AF65-F5344CB8AC3E}">
        <p14:creationId xmlns:p14="http://schemas.microsoft.com/office/powerpoint/2010/main" val="1432502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mc.ncbi.nlm.nih.gov/articles/PMC12092384/#ref5"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einstein.br/en/about-einstein/social-responsibility/government-partnerships/family-practice-strategy"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a Community Health Worker? </a:t>
            </a:r>
            <a:r>
              <a:rPr lang="en-US" sz="1200" b="0" i="0" u="none" strike="noStrike" kern="1200" dirty="0">
                <a:solidFill>
                  <a:schemeClr val="tx1"/>
                </a:solidFill>
                <a:effectLst/>
                <a:latin typeface="+mn-lt"/>
                <a:ea typeface="+mn-ea"/>
                <a:cs typeface="+mn-cs"/>
              </a:rPr>
              <a:t>A </a:t>
            </a:r>
            <a:r>
              <a:rPr lang="en-US" sz="1200" b="1" i="0" u="none" strike="noStrike" kern="1200" dirty="0">
                <a:solidFill>
                  <a:schemeClr val="tx1"/>
                </a:solidFill>
                <a:effectLst/>
                <a:latin typeface="+mn-lt"/>
                <a:ea typeface="+mn-ea"/>
                <a:cs typeface="+mn-cs"/>
              </a:rPr>
              <a:t>Community Health Worker (CHW)</a:t>
            </a:r>
            <a:r>
              <a:rPr lang="en-US" sz="1200" b="0" i="0" u="none" strike="noStrike" kern="1200" dirty="0">
                <a:solidFill>
                  <a:schemeClr val="tx1"/>
                </a:solidFill>
                <a:effectLst/>
                <a:latin typeface="+mn-lt"/>
                <a:ea typeface="+mn-ea"/>
                <a:cs typeface="+mn-cs"/>
              </a:rPr>
              <a:t> is </a:t>
            </a:r>
            <a:r>
              <a:rPr lang="en-US" dirty="0"/>
              <a:t>a frontline public health provider—typically a trusted local community member or volunteer—who bridges the gap between underserved populations and formal primary health care systems</a:t>
            </a:r>
            <a:r>
              <a:rPr lang="en-US" sz="1200" b="0" i="0" u="none" strike="noStrike"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a:t>
            </a:r>
            <a:endParaRPr lang="en-US" dirty="0"/>
          </a:p>
          <a:p>
            <a:endParaRPr lang="en-US" dirty="0"/>
          </a:p>
          <a:p>
            <a:r>
              <a:rPr lang="en-US" dirty="0"/>
              <a:t>While we’ll specifically addressing the use of CHW in LMICs, it is good to know that they are being used globally to help cover the gaps in the global healthcare shortage.</a:t>
            </a:r>
          </a:p>
          <a:p>
            <a:endParaRPr lang="en-US" dirty="0"/>
          </a:p>
          <a:p>
            <a:r>
              <a:rPr lang="en-US" dirty="0"/>
              <a:t>I first started working with CHWs in Africa and was involved in training and overseeing their work for a decade.</a:t>
            </a:r>
          </a:p>
        </p:txBody>
      </p:sp>
      <p:sp>
        <p:nvSpPr>
          <p:cNvPr id="4" name="Slide Number Placeholder 3"/>
          <p:cNvSpPr>
            <a:spLocks noGrp="1"/>
          </p:cNvSpPr>
          <p:nvPr>
            <p:ph type="sldNum" sz="quarter" idx="5"/>
          </p:nvPr>
        </p:nvSpPr>
        <p:spPr/>
        <p:txBody>
          <a:bodyPr/>
          <a:lstStyle/>
          <a:p>
            <a:fld id="{95BD60FB-EFEA-0441-9B65-1E51E00B5E63}" type="slidenum">
              <a:rPr lang="en-JO" smtClean="0"/>
              <a:t>1</a:t>
            </a:fld>
            <a:endParaRPr lang="en-JO"/>
          </a:p>
        </p:txBody>
      </p:sp>
    </p:spTree>
    <p:extLst>
      <p:ext uri="{BB962C8B-B14F-4D97-AF65-F5344CB8AC3E}">
        <p14:creationId xmlns:p14="http://schemas.microsoft.com/office/powerpoint/2010/main" val="3765270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200" dirty="0">
                <a:solidFill>
                  <a:schemeClr val="tx2"/>
                </a:solidFill>
              </a:rPr>
              <a:t>Have you used or trained CHWs before? If so, where? What were your experiences?</a:t>
            </a:r>
          </a:p>
          <a:p>
            <a:pPr marL="228600" indent="-228600">
              <a:buFont typeface="+mj-lt"/>
              <a:buAutoNum type="arabicPeriod"/>
            </a:pPr>
            <a:r>
              <a:rPr lang="en-US" sz="1200" dirty="0">
                <a:solidFill>
                  <a:schemeClr val="tx2"/>
                </a:solidFill>
              </a:rPr>
              <a:t>What do you think is the most important step in starting a CHW program?</a:t>
            </a:r>
          </a:p>
          <a:p>
            <a:pPr marL="228600" indent="-228600">
              <a:buFont typeface="+mj-lt"/>
              <a:buAutoNum type="arabicPeriod"/>
            </a:pPr>
            <a:r>
              <a:rPr lang="en-US" sz="1200" dirty="0">
                <a:solidFill>
                  <a:schemeClr val="tx2"/>
                </a:solidFill>
              </a:rPr>
              <a:t>What are your thoughts on using CHWs in clinical practice? Pros vs. Cons?</a:t>
            </a:r>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a:t>
            </a:fld>
            <a:endParaRPr lang="en-JO"/>
          </a:p>
        </p:txBody>
      </p:sp>
    </p:spTree>
    <p:extLst>
      <p:ext uri="{BB962C8B-B14F-4D97-AF65-F5344CB8AC3E}">
        <p14:creationId xmlns:p14="http://schemas.microsoft.com/office/powerpoint/2010/main" val="4713186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UHC covers the full continuum of essential health services, from health promotion to prevention, treatment, rehabilitation and palliative care.</a:t>
            </a:r>
          </a:p>
          <a:p>
            <a:endParaRPr lang="en-US" dirty="0"/>
          </a:p>
          <a:p>
            <a:r>
              <a:rPr lang="en-US" dirty="0"/>
              <a:t>UHC means we need enough people to provide the care!</a:t>
            </a:r>
          </a:p>
          <a:p>
            <a:endParaRPr lang="en-US"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5BD60FB-EFEA-0441-9B65-1E51E00B5E63}" type="slidenum">
              <a:rPr lang="en-JO" smtClean="0"/>
              <a:t>3</a:t>
            </a:fld>
            <a:endParaRPr lang="en-JO"/>
          </a:p>
        </p:txBody>
      </p:sp>
    </p:spTree>
    <p:extLst>
      <p:ext uri="{BB962C8B-B14F-4D97-AF65-F5344CB8AC3E}">
        <p14:creationId xmlns:p14="http://schemas.microsoft.com/office/powerpoint/2010/main" val="1169631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Perhaps CHWs can help meet this need?</a:t>
            </a:r>
          </a:p>
        </p:txBody>
      </p:sp>
      <p:sp>
        <p:nvSpPr>
          <p:cNvPr id="4" name="Slide Number Placeholder 3"/>
          <p:cNvSpPr>
            <a:spLocks noGrp="1"/>
          </p:cNvSpPr>
          <p:nvPr>
            <p:ph type="sldNum" sz="quarter" idx="5"/>
          </p:nvPr>
        </p:nvSpPr>
        <p:spPr/>
        <p:txBody>
          <a:bodyPr/>
          <a:lstStyle/>
          <a:p>
            <a:fld id="{95BD60FB-EFEA-0441-9B65-1E51E00B5E63}" type="slidenum">
              <a:rPr lang="en-JO" smtClean="0"/>
              <a:t>5</a:t>
            </a:fld>
            <a:endParaRPr lang="en-JO"/>
          </a:p>
        </p:txBody>
      </p:sp>
    </p:spTree>
    <p:extLst>
      <p:ext uri="{BB962C8B-B14F-4D97-AF65-F5344CB8AC3E}">
        <p14:creationId xmlns:p14="http://schemas.microsoft.com/office/powerpoint/2010/main" val="870892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need CHWs to help meet healthcare shortages. </a:t>
            </a:r>
          </a:p>
          <a:p>
            <a:r>
              <a:rPr lang="en-US" dirty="0"/>
              <a:t>First thought that comes to mind? What do you think is happening in the photo?</a:t>
            </a:r>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6</a:t>
            </a:fld>
            <a:endParaRPr lang="en-JO"/>
          </a:p>
        </p:txBody>
      </p:sp>
    </p:spTree>
    <p:extLst>
      <p:ext uri="{BB962C8B-B14F-4D97-AF65-F5344CB8AC3E}">
        <p14:creationId xmlns:p14="http://schemas.microsoft.com/office/powerpoint/2010/main" val="3144717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 "Barefoot Doctor" model was born in the 1920s</a:t>
            </a:r>
            <a:r>
              <a:rPr lang="en-US" dirty="0"/>
              <a:t>.</a:t>
            </a:r>
          </a:p>
          <a:p>
            <a:pPr lvl="0"/>
            <a:r>
              <a:rPr lang="en-US" dirty="0"/>
              <a:t>Dr. John B. Grant of the Rockefeller Foundation and Chinese community development specialist </a:t>
            </a:r>
            <a:r>
              <a:rPr lang="en-US" b="1" dirty="0"/>
              <a:t>Jimmy Yen </a:t>
            </a:r>
            <a:r>
              <a:rPr lang="en-US" dirty="0"/>
              <a:t>trained local farmers.</a:t>
            </a:r>
          </a:p>
          <a:p>
            <a:pPr lvl="0"/>
            <a:r>
              <a:rPr lang="en-US" dirty="0"/>
              <a:t>Workers were taught to:</a:t>
            </a:r>
          </a:p>
          <a:p>
            <a:pPr lvl="1"/>
            <a:r>
              <a:rPr lang="en-US" dirty="0"/>
              <a:t>Record births and deaths</a:t>
            </a:r>
          </a:p>
          <a:p>
            <a:pPr lvl="1"/>
            <a:r>
              <a:rPr lang="en-US" dirty="0"/>
              <a:t>Vaccinate against disease</a:t>
            </a:r>
          </a:p>
          <a:p>
            <a:pPr lvl="1"/>
            <a:r>
              <a:rPr lang="en-US" dirty="0"/>
              <a:t>Provide health education</a:t>
            </a:r>
          </a:p>
          <a:p>
            <a:pPr lvl="1"/>
            <a:r>
              <a:rPr lang="en-US" dirty="0"/>
              <a:t>Teach communities about clean water and wells</a:t>
            </a:r>
          </a:p>
          <a:p>
            <a:r>
              <a:rPr lang="en-US" dirty="0"/>
              <a:t>By 1972 there were one million Barefoot Doctors serving 800 million people in rural China! </a:t>
            </a:r>
            <a:r>
              <a:rPr lang="en-US" sz="1200" b="0" i="0" u="none" strike="noStrike" kern="1200" dirty="0">
                <a:solidFill>
                  <a:schemeClr val="tx1"/>
                </a:solidFill>
                <a:effectLst/>
                <a:latin typeface="+mn-lt"/>
                <a:ea typeface="+mn-ea"/>
                <a:cs typeface="+mn-cs"/>
              </a:rPr>
              <a:t>Since the 1980s, this model has evolved into a more professionalized system, with village doctors now responsible for essential public health services such as health record maintenance, health education, infectious disease control, and chronic disease management (</a:t>
            </a:r>
            <a:r>
              <a:rPr lang="en-US" sz="1200" b="0" i="0" u="sng" kern="1200" dirty="0">
                <a:solidFill>
                  <a:schemeClr val="tx1"/>
                </a:solidFill>
                <a:effectLst/>
                <a:latin typeface="+mn-lt"/>
                <a:ea typeface="+mn-ea"/>
                <a:cs typeface="+mn-cs"/>
                <a:hlinkClick r:id="rId3"/>
              </a:rPr>
              <a:t>5</a:t>
            </a:r>
            <a:r>
              <a:rPr lang="en-US" sz="1200" b="0" i="0" u="none" strike="noStrike" kern="1200" dirty="0">
                <a:solidFill>
                  <a:schemeClr val="tx1"/>
                </a:solidFill>
                <a:effectLst/>
                <a:latin typeface="+mn-lt"/>
                <a:ea typeface="+mn-ea"/>
                <a:cs typeface="+mn-cs"/>
              </a:rPr>
              <a:t>). </a:t>
            </a:r>
            <a:endParaRPr lang="en-US" dirty="0"/>
          </a:p>
          <a:p>
            <a:endParaRPr lang="en-US" sz="1200" b="1" i="0" kern="1200" dirty="0">
              <a:solidFill>
                <a:schemeClr val="tx1"/>
              </a:solidFill>
              <a:effectLst/>
              <a:latin typeface="+mn-lt"/>
              <a:ea typeface="+mn-ea"/>
              <a:cs typeface="+mn-cs"/>
            </a:endParaRPr>
          </a:p>
          <a:p>
            <a:pPr marL="0" indent="0">
              <a:buNone/>
            </a:pPr>
            <a:r>
              <a:rPr lang="en-US" b="1" dirty="0"/>
              <a:t>1978 The Alma-Ata Declaration</a:t>
            </a:r>
            <a:endParaRPr lang="en-US" dirty="0"/>
          </a:p>
          <a:p>
            <a:pPr lvl="1"/>
            <a:r>
              <a:rPr lang="en-US" dirty="0"/>
              <a:t>WHO and UNICEF sponsored the International Conference on Primary Health Care.</a:t>
            </a:r>
          </a:p>
          <a:p>
            <a:pPr lvl="1"/>
            <a:r>
              <a:rPr lang="en-US" dirty="0"/>
              <a:t>The </a:t>
            </a:r>
            <a:r>
              <a:rPr lang="en-US" b="1" dirty="0"/>
              <a:t>Alma-Ata Declaration</a:t>
            </a:r>
            <a:r>
              <a:rPr lang="en-US" dirty="0"/>
              <a:t> promoted "Health for All."</a:t>
            </a:r>
          </a:p>
          <a:p>
            <a:pPr lvl="1"/>
            <a:r>
              <a:rPr lang="en-US" dirty="0"/>
              <a:t>CHWs were recognized as important providers of </a:t>
            </a:r>
            <a:r>
              <a:rPr lang="en-US" b="1" dirty="0"/>
              <a:t>primary health care</a:t>
            </a:r>
            <a:r>
              <a:rPr lang="en-US" dirty="0"/>
              <a:t>.</a:t>
            </a:r>
          </a:p>
          <a:p>
            <a:pPr lvl="1"/>
            <a:r>
              <a:rPr lang="en-US" dirty="0"/>
              <a:t>Community participation and decentralized health services became central principles.</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2000s: Evidence Drives Renewed Interest</a:t>
            </a:r>
          </a:p>
          <a:p>
            <a:r>
              <a:rPr lang="en-US" sz="1200" b="0" i="0" kern="1200" dirty="0">
                <a:solidFill>
                  <a:schemeClr val="tx1"/>
                </a:solidFill>
                <a:effectLst/>
                <a:latin typeface="+mn-lt"/>
                <a:ea typeface="+mn-ea"/>
                <a:cs typeface="+mn-cs"/>
              </a:rPr>
              <a:t>Research increasingly demonstrated the value of community-based interventions, particularly in:</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Maternal health</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Child health</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Disease prevention</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Reaching underserved populations</a:t>
            </a:r>
          </a:p>
          <a:p>
            <a:pPr marL="0" lvl="0" indent="0">
              <a:buFontTx/>
              <a:buNone/>
            </a:pPr>
            <a:r>
              <a:rPr lang="en-US" sz="1200" b="0" i="0" kern="1200" dirty="0">
                <a:solidFill>
                  <a:schemeClr val="tx1"/>
                </a:solidFill>
                <a:effectLst/>
                <a:latin typeface="+mn-lt"/>
                <a:ea typeface="+mn-ea"/>
                <a:cs typeface="+mn-cs"/>
              </a:rPr>
              <a:t>CHWs became increasingly important in efforts to achieve the </a:t>
            </a:r>
            <a:r>
              <a:rPr lang="en-US" sz="1200" b="1" i="0" kern="1200" dirty="0">
                <a:solidFill>
                  <a:schemeClr val="tx1"/>
                </a:solidFill>
                <a:effectLst/>
                <a:latin typeface="+mn-lt"/>
                <a:ea typeface="+mn-ea"/>
                <a:cs typeface="+mn-cs"/>
              </a:rPr>
              <a:t>Millennium Development Goals (MDGs)</a:t>
            </a:r>
            <a:r>
              <a:rPr lang="en-US" sz="1200" b="0" i="0" kern="1200" dirty="0">
                <a:solidFill>
                  <a:schemeClr val="tx1"/>
                </a:solidFill>
                <a:effectLst/>
                <a:latin typeface="+mn-lt"/>
                <a:ea typeface="+mn-ea"/>
                <a:cs typeface="+mn-cs"/>
              </a:rPr>
              <a:t>, particularly:</a:t>
            </a: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MDG 4:</a:t>
            </a:r>
            <a:r>
              <a:rPr lang="en-US" sz="1200" b="0" i="0" kern="1200" dirty="0">
                <a:solidFill>
                  <a:schemeClr val="tx1"/>
                </a:solidFill>
                <a:effectLst/>
                <a:latin typeface="+mn-lt"/>
                <a:ea typeface="+mn-ea"/>
                <a:cs typeface="+mn-cs"/>
              </a:rPr>
              <a:t> Reduce child mortality</a:t>
            </a: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MDG 5:</a:t>
            </a:r>
            <a:r>
              <a:rPr lang="en-US" sz="1200" b="0" i="0" kern="1200" dirty="0">
                <a:solidFill>
                  <a:schemeClr val="tx1"/>
                </a:solidFill>
                <a:effectLst/>
                <a:latin typeface="+mn-lt"/>
                <a:ea typeface="+mn-ea"/>
                <a:cs typeface="+mn-cs"/>
              </a:rPr>
              <a:t> Improve maternal health</a:t>
            </a:r>
          </a:p>
          <a:p>
            <a:r>
              <a:rPr lang="en-US" sz="1200" b="1" i="0" kern="1200" dirty="0">
                <a:solidFill>
                  <a:schemeClr val="tx1"/>
                </a:solidFill>
                <a:effectLst/>
                <a:latin typeface="+mn-lt"/>
                <a:ea typeface="+mn-ea"/>
                <a:cs typeface="+mn-cs"/>
              </a:rPr>
              <a:t>Key shift:</a:t>
            </a:r>
            <a:r>
              <a:rPr lang="en-US" sz="1200" b="0" i="0" kern="1200" dirty="0">
                <a:solidFill>
                  <a:schemeClr val="tx1"/>
                </a:solidFill>
                <a:effectLst/>
                <a:latin typeface="+mn-lt"/>
                <a:ea typeface="+mn-ea"/>
                <a:cs typeface="+mn-cs"/>
              </a:rPr>
              <a:t> Interest in CHWs was increasingly supported by </a:t>
            </a:r>
            <a:r>
              <a:rPr lang="en-US" sz="1200" b="1" i="0" kern="1200" dirty="0">
                <a:solidFill>
                  <a:schemeClr val="tx1"/>
                </a:solidFill>
                <a:effectLst/>
                <a:latin typeface="+mn-lt"/>
                <a:ea typeface="+mn-ea"/>
                <a:cs typeface="+mn-cs"/>
              </a:rPr>
              <a:t>evidence of impact</a:t>
            </a:r>
            <a:r>
              <a:rPr lang="en-US" sz="1200" b="0" i="0" kern="1200" dirty="0">
                <a:solidFill>
                  <a:schemeClr val="tx1"/>
                </a:solidFill>
                <a:effectLst/>
                <a:latin typeface="+mn-lt"/>
                <a:ea typeface="+mn-ea"/>
                <a:cs typeface="+mn-cs"/>
              </a:rPr>
              <a:t>, not just theory. </a:t>
            </a:r>
          </a:p>
          <a:p>
            <a:endParaRPr lang="en-US" dirty="0"/>
          </a:p>
          <a:p>
            <a:endParaRPr lang="en-US" dirty="0"/>
          </a:p>
          <a:p>
            <a:r>
              <a:rPr lang="en-US" sz="1200" b="1" i="0" kern="1200" dirty="0">
                <a:solidFill>
                  <a:schemeClr val="tx1"/>
                </a:solidFill>
                <a:effectLst/>
                <a:latin typeface="+mn-lt"/>
                <a:ea typeface="+mn-ea"/>
                <a:cs typeface="+mn-cs"/>
              </a:rPr>
              <a:t>A major example of CHWs at scale</a:t>
            </a:r>
            <a:endParaRPr lang="en-US" sz="1200" b="0" i="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Ethiopia launched its Health Extension Worker program in </a:t>
            </a:r>
            <a:r>
              <a:rPr lang="en-US" sz="1200" b="1" i="0" kern="1200" dirty="0">
                <a:solidFill>
                  <a:schemeClr val="tx1"/>
                </a:solidFill>
                <a:effectLst/>
                <a:latin typeface="+mn-lt"/>
                <a:ea typeface="+mn-ea"/>
                <a:cs typeface="+mn-cs"/>
              </a:rPr>
              <a:t>2004</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Approximately </a:t>
            </a:r>
            <a:r>
              <a:rPr lang="en-US" sz="1200" b="1" i="0" kern="1200" dirty="0">
                <a:solidFill>
                  <a:schemeClr val="tx1"/>
                </a:solidFill>
                <a:effectLst/>
                <a:latin typeface="+mn-lt"/>
                <a:ea typeface="+mn-ea"/>
                <a:cs typeface="+mn-cs"/>
              </a:rPr>
              <a:t>38,000 CHWs were trained within five years</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The program aimed to reach </a:t>
            </a:r>
            <a:r>
              <a:rPr lang="en-US" sz="1200" b="1" i="0" kern="1200" dirty="0">
                <a:solidFill>
                  <a:schemeClr val="tx1"/>
                </a:solidFill>
                <a:effectLst/>
                <a:latin typeface="+mn-lt"/>
                <a:ea typeface="+mn-ea"/>
                <a:cs typeface="+mn-cs"/>
              </a:rPr>
              <a:t>every household with basic health services</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The program helped Ethiopia achieve the child health MDG.</a:t>
            </a:r>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7</a:t>
            </a:fld>
            <a:endParaRPr lang="en-JO"/>
          </a:p>
        </p:txBody>
      </p:sp>
    </p:spTree>
    <p:extLst>
      <p:ext uri="{BB962C8B-B14F-4D97-AF65-F5344CB8AC3E}">
        <p14:creationId xmlns:p14="http://schemas.microsoft.com/office/powerpoint/2010/main" val="1023322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in the middle of a global healthcare shortage that needs practical solutions. I think well-trained, government-backed, and recognized CHWs can be the answer. </a:t>
            </a:r>
          </a:p>
          <a:p>
            <a:endParaRPr lang="en-US" dirty="0"/>
          </a:p>
          <a:p>
            <a:r>
              <a:rPr lang="en-US" dirty="0"/>
              <a:t>In the photo is an </a:t>
            </a:r>
            <a:r>
              <a:rPr lang="en-US" dirty="0" err="1"/>
              <a:t>Ehtiopian</a:t>
            </a:r>
            <a:r>
              <a:rPr lang="en-US" dirty="0"/>
              <a:t> CHW. Ethiopia has </a:t>
            </a:r>
            <a:r>
              <a:rPr lang="en-US" sz="1200" b="0" i="0" u="none" strike="noStrike" kern="1200" dirty="0">
                <a:solidFill>
                  <a:schemeClr val="tx1"/>
                </a:solidFill>
                <a:effectLst/>
                <a:latin typeface="+mn-lt"/>
                <a:ea typeface="+mn-ea"/>
                <a:cs typeface="+mn-cs"/>
              </a:rPr>
              <a:t>more than 40,000 community health workers (known nationally as health extension workers) scaled across the country. Their CHW program connects rural and remote communities to quality primary care, which has played a key role in improving maternal and child health outcomes.</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8</a:t>
            </a:fld>
            <a:endParaRPr lang="en-JO"/>
          </a:p>
        </p:txBody>
      </p:sp>
    </p:spTree>
    <p:extLst>
      <p:ext uri="{BB962C8B-B14F-4D97-AF65-F5344CB8AC3E}">
        <p14:creationId xmlns:p14="http://schemas.microsoft.com/office/powerpoint/2010/main" val="2797504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According to research, there are 2.3 health workers per 1000 population in Africa and 4.3 per 1000 population in Southeast Asia. A maldistribution of these health workers often exists with a higher concentration of health workers in urban areas compared with rural regions where large proportions of the population reside. This poor distribution and shortage of health professionals has led some countries to rely on trained community health workers (CHWs), who take on specific tasks for the prevention and management of diseases.</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9</a:t>
            </a:fld>
            <a:endParaRPr lang="en-JO"/>
          </a:p>
        </p:txBody>
      </p:sp>
    </p:spTree>
    <p:extLst>
      <p:ext uri="{BB962C8B-B14F-4D97-AF65-F5344CB8AC3E}">
        <p14:creationId xmlns:p14="http://schemas.microsoft.com/office/powerpoint/2010/main" val="241001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CHWs are known to the people they are serving. </a:t>
            </a:r>
          </a:p>
          <a:p>
            <a:r>
              <a:rPr lang="en-US" dirty="0"/>
              <a:t>They speak the language and understand the culture and norms. </a:t>
            </a:r>
          </a:p>
          <a:p>
            <a:endParaRPr lang="en-US" dirty="0"/>
          </a:p>
          <a:p>
            <a:r>
              <a:rPr lang="en-US" dirty="0"/>
              <a:t>For example, in Doro during the rainy season, it was impossible for people to cross the river to get to the clinic. We had trained TBAs in that village who could be attended to if they couldn't deliver in the clinic.</a:t>
            </a:r>
          </a:p>
          <a:p>
            <a:endParaRPr lang="en-US" dirty="0"/>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12</a:t>
            </a:fld>
            <a:endParaRPr lang="en-JO"/>
          </a:p>
        </p:txBody>
      </p:sp>
    </p:spTree>
    <p:extLst>
      <p:ext uri="{BB962C8B-B14F-4D97-AF65-F5344CB8AC3E}">
        <p14:creationId xmlns:p14="http://schemas.microsoft.com/office/powerpoint/2010/main" val="4063284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Although I won’t be discussing TBAs in this lecture, this is another cadre of community health worker that may exist where you are working or may work. They are traditionally found in areas that lack professional health care services. This is true in South Sudan, where there are few to no doctors or nurse midwives except in large cities. They are critical for women who have no access to health care and if well-trained, save the lives of women and children.</a:t>
            </a:r>
          </a:p>
        </p:txBody>
      </p:sp>
      <p:sp>
        <p:nvSpPr>
          <p:cNvPr id="4" name="Slide Number Placeholder 3"/>
          <p:cNvSpPr>
            <a:spLocks noGrp="1"/>
          </p:cNvSpPr>
          <p:nvPr>
            <p:ph type="sldNum" sz="quarter" idx="5"/>
          </p:nvPr>
        </p:nvSpPr>
        <p:spPr/>
        <p:txBody>
          <a:bodyPr/>
          <a:lstStyle/>
          <a:p>
            <a:fld id="{95BD60FB-EFEA-0441-9B65-1E51E00B5E63}" type="slidenum">
              <a:rPr lang="en-JO" smtClean="0"/>
              <a:t>13</a:t>
            </a:fld>
            <a:endParaRPr lang="en-JO"/>
          </a:p>
        </p:txBody>
      </p:sp>
    </p:spTree>
    <p:extLst>
      <p:ext uri="{BB962C8B-B14F-4D97-AF65-F5344CB8AC3E}">
        <p14:creationId xmlns:p14="http://schemas.microsoft.com/office/powerpoint/2010/main" val="1217910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When I was in Sudan, our CHWs were well trained and functioned more as nurses. They saw patients, diagnosed, and treated common PHC diseases. For more complex cases, they referred the patients to COs, NPs, or PAs. They were also involved in daily health education for waiting patients. Visited communities to care for leprosy and malnutrition and referred people in their community who needed specialized healthcare.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We also trained TBAs who could deliver and refer women to the clinic for birth control or if they felt the pregnancy was high risk. On top of this, we had CHWs who worked in the leprosy department doing follow-ups and prescribing the meds. Other CHWs worked in our nutrition program diagnosing malnutrition and caring for them in our inpatient program. Our clinical CHWs eventually learned to deliver babies, do IVs, and manage severe malaria cases. Other health volunteers were trained in diagnosing onchocerciasis and referring suspected cases to the clinic.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5"/>
          </p:nvPr>
        </p:nvSpPr>
        <p:spPr/>
        <p:txBody>
          <a:bodyPr/>
          <a:lstStyle/>
          <a:p>
            <a:fld id="{95BD60FB-EFEA-0441-9B65-1E51E00B5E63}" type="slidenum">
              <a:rPr lang="en-JO" smtClean="0"/>
              <a:t>14</a:t>
            </a:fld>
            <a:endParaRPr lang="en-JO"/>
          </a:p>
        </p:txBody>
      </p:sp>
    </p:spTree>
    <p:extLst>
      <p:ext uri="{BB962C8B-B14F-4D97-AF65-F5344CB8AC3E}">
        <p14:creationId xmlns:p14="http://schemas.microsoft.com/office/powerpoint/2010/main" val="2424832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4.7 million CHWs in 100 countries. There are probably more but we lack the data.</a:t>
            </a:r>
          </a:p>
          <a:p>
            <a:endParaRPr lang="en-US" dirty="0"/>
          </a:p>
          <a:p>
            <a:r>
              <a:rPr lang="en-US" dirty="0"/>
              <a:t>CHWs must be part of the healthcare system and receive a salary, be regularly supervised, receive supplies, value and recognize them in the vital role they play.</a:t>
            </a:r>
          </a:p>
          <a:p>
            <a:endParaRPr lang="en-US" dirty="0"/>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15</a:t>
            </a:fld>
            <a:endParaRPr lang="en-JO"/>
          </a:p>
        </p:txBody>
      </p:sp>
    </p:spTree>
    <p:extLst>
      <p:ext uri="{BB962C8B-B14F-4D97-AF65-F5344CB8AC3E}">
        <p14:creationId xmlns:p14="http://schemas.microsoft.com/office/powerpoint/2010/main" val="2888749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For many years, communicable and tropical diseases outnumbered NCDs. However, these days, non-communicable diseases are the leading cause of death and disability globally.</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LMICs are disproportionately impacted, representing 73% of non-communicable disease deaths.</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16</a:t>
            </a:fld>
            <a:endParaRPr lang="en-JO"/>
          </a:p>
        </p:txBody>
      </p:sp>
    </p:spTree>
    <p:extLst>
      <p:ext uri="{BB962C8B-B14F-4D97-AF65-F5344CB8AC3E}">
        <p14:creationId xmlns:p14="http://schemas.microsoft.com/office/powerpoint/2010/main" val="29759477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With proper training and support, CHWs can extend the reach of health systems and improve outcomes for people living with NCDs in resource-limited settings.</a:t>
            </a:r>
          </a:p>
          <a:p>
            <a:r>
              <a:rPr lang="en-US" dirty="0"/>
              <a:t> </a:t>
            </a:r>
          </a:p>
          <a:p>
            <a:endParaRPr lang="en-US" dirty="0"/>
          </a:p>
          <a:p>
            <a:r>
              <a:rPr lang="en-US" sz="1200" b="0" i="0" u="none" strike="noStrike" kern="1200" dirty="0">
                <a:solidFill>
                  <a:schemeClr val="tx1"/>
                </a:solidFill>
                <a:effectLst/>
                <a:latin typeface="+mn-lt"/>
                <a:ea typeface="+mn-ea"/>
                <a:cs typeface="+mn-cs"/>
              </a:rPr>
              <a:t>Preventive care is crucial—and community health workers serve as health educators and advocates in their communities.</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Even more, to keep the CHWs from tackling diseases from a vertical approach, they should be looking at the health of the family unit and community as a whole. They can address unhealthy lifestyles that can be contributing to the development of NCDs.</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17</a:t>
            </a:fld>
            <a:endParaRPr lang="en-JO"/>
          </a:p>
        </p:txBody>
      </p:sp>
    </p:spTree>
    <p:extLst>
      <p:ext uri="{BB962C8B-B14F-4D97-AF65-F5344CB8AC3E}">
        <p14:creationId xmlns:p14="http://schemas.microsoft.com/office/powerpoint/2010/main" val="3669175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know the saying: What good does it do if we send a healthy person to hell? We must address the spiritual health of our patients as well, and CHWs are well-situated to do this. They don’t need a translator, nor do they need to learn a culture. They just need to know how to share their faith.</a:t>
            </a:r>
          </a:p>
          <a:p>
            <a:endParaRPr lang="en-US" dirty="0"/>
          </a:p>
          <a:p>
            <a:r>
              <a:rPr lang="en-US" dirty="0"/>
              <a:t>I trained my Onchocerciasis team to find cases and refer them to the clinic. But they were also trained to share the Gospel while on outreach in the refugee camp. They were equipped with Audio Story Tellers and picture books that helped them share the truth of Jesus.</a:t>
            </a:r>
          </a:p>
          <a:p>
            <a:endParaRPr lang="en-US" dirty="0"/>
          </a:p>
          <a:p>
            <a:r>
              <a:rPr lang="en-US" dirty="0"/>
              <a:t>My CHWs and Clinic Chaplains were trained in the Saline Solution, which I had adapted for the context in which we operated. It helped the CHWs integrate their faith into their patient encounters.</a:t>
            </a:r>
          </a:p>
        </p:txBody>
      </p:sp>
      <p:sp>
        <p:nvSpPr>
          <p:cNvPr id="4" name="Slide Number Placeholder 3"/>
          <p:cNvSpPr>
            <a:spLocks noGrp="1"/>
          </p:cNvSpPr>
          <p:nvPr>
            <p:ph type="sldNum" sz="quarter" idx="5"/>
          </p:nvPr>
        </p:nvSpPr>
        <p:spPr/>
        <p:txBody>
          <a:bodyPr/>
          <a:lstStyle/>
          <a:p>
            <a:fld id="{95BD60FB-EFEA-0441-9B65-1E51E00B5E63}" type="slidenum">
              <a:rPr lang="en-JO" smtClean="0"/>
              <a:t>18</a:t>
            </a:fld>
            <a:endParaRPr lang="en-JO"/>
          </a:p>
        </p:txBody>
      </p:sp>
    </p:spTree>
    <p:extLst>
      <p:ext uri="{BB962C8B-B14F-4D97-AF65-F5344CB8AC3E}">
        <p14:creationId xmlns:p14="http://schemas.microsoft.com/office/powerpoint/2010/main" val="2020701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show you some key findings from a few studies that evaluated the effectiveness of CHW programs in LMICs</a:t>
            </a:r>
          </a:p>
        </p:txBody>
      </p:sp>
      <p:sp>
        <p:nvSpPr>
          <p:cNvPr id="4" name="Slide Number Placeholder 3"/>
          <p:cNvSpPr>
            <a:spLocks noGrp="1"/>
          </p:cNvSpPr>
          <p:nvPr>
            <p:ph type="sldNum" sz="quarter" idx="5"/>
          </p:nvPr>
        </p:nvSpPr>
        <p:spPr/>
        <p:txBody>
          <a:bodyPr/>
          <a:lstStyle/>
          <a:p>
            <a:fld id="{95BD60FB-EFEA-0441-9B65-1E51E00B5E63}" type="slidenum">
              <a:rPr lang="en-JO" smtClean="0"/>
              <a:t>19</a:t>
            </a:fld>
            <a:endParaRPr lang="en-JO"/>
          </a:p>
        </p:txBody>
      </p:sp>
    </p:spTree>
    <p:extLst>
      <p:ext uri="{BB962C8B-B14F-4D97-AF65-F5344CB8AC3E}">
        <p14:creationId xmlns:p14="http://schemas.microsoft.com/office/powerpoint/2010/main" val="3664803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20</a:t>
            </a:fld>
            <a:endParaRPr lang="en-JO"/>
          </a:p>
        </p:txBody>
      </p:sp>
    </p:spTree>
    <p:extLst>
      <p:ext uri="{BB962C8B-B14F-4D97-AF65-F5344CB8AC3E}">
        <p14:creationId xmlns:p14="http://schemas.microsoft.com/office/powerpoint/2010/main" val="41936346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Sustainability issues:</a:t>
            </a: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Insufficient training</a:t>
            </a:r>
            <a:endParaRPr lang="en-US" sz="1200" b="0" i="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Inadequate compensation</a:t>
            </a:r>
            <a:endParaRPr lang="en-US" sz="1200" b="0" i="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Poor integration with the formal healthcare system</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Insufficient ongoing support</a:t>
            </a:r>
          </a:p>
          <a:p>
            <a:r>
              <a:rPr lang="en-US" sz="1200" b="0" i="0" kern="1200" dirty="0">
                <a:solidFill>
                  <a:schemeClr val="tx1"/>
                </a:solidFill>
                <a:effectLst/>
                <a:latin typeface="+mn-lt"/>
                <a:ea typeface="+mn-ea"/>
                <a:cs typeface="+mn-cs"/>
              </a:rPr>
              <a:t>Simply putting community health workers into villages isn't enough. They need training, supervision, supplies, referral systems, compensation, and organizational support. </a:t>
            </a:r>
          </a:p>
          <a:p>
            <a:endParaRPr lang="en-US" sz="1200" b="0" i="0" u="none" strike="noStrike" kern="1200" dirty="0">
              <a:solidFill>
                <a:schemeClr val="tx1"/>
              </a:solidFill>
              <a:effectLst/>
              <a:latin typeface="+mn-lt"/>
              <a:ea typeface="+mn-ea"/>
              <a:cs typeface="+mn-cs"/>
            </a:endParaRP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Community health workers can extend the reach of a health system dramatically, especially in rural areas, but they should not be viewed as a cheap substitute for professional healthcare. They work best as part of a supported, integrated system that connects community-level care with clinics, hospitals, supplies, supervision, and referral services.</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21</a:t>
            </a:fld>
            <a:endParaRPr lang="en-JO"/>
          </a:p>
        </p:txBody>
      </p:sp>
    </p:spTree>
    <p:extLst>
      <p:ext uri="{BB962C8B-B14F-4D97-AF65-F5344CB8AC3E}">
        <p14:creationId xmlns:p14="http://schemas.microsoft.com/office/powerpoint/2010/main" val="13103550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often consider CHWs to only work in rural areas; however, they are also needed in urban informal settlements (slums). For example, consider </a:t>
            </a:r>
            <a:r>
              <a:rPr lang="en-US" dirty="0" err="1"/>
              <a:t>Kiburu</a:t>
            </a:r>
            <a:r>
              <a:rPr lang="en-US" dirty="0"/>
              <a:t> slums in Kenya where 1 million people live in horrible conditions. Then there is India, Pakistan, Indonesia, China...the megacities are growing as more people leave rural areas for the city in search of jobs and opportunities.</a:t>
            </a:r>
          </a:p>
          <a:p>
            <a:endParaRPr lang="en-US" dirty="0"/>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22</a:t>
            </a:fld>
            <a:endParaRPr lang="en-JO"/>
          </a:p>
        </p:txBody>
      </p:sp>
    </p:spTree>
    <p:extLst>
      <p:ext uri="{BB962C8B-B14F-4D97-AF65-F5344CB8AC3E}">
        <p14:creationId xmlns:p14="http://schemas.microsoft.com/office/powerpoint/2010/main" val="31728935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study looked at Community Health Volunteers in Urban settings. </a:t>
            </a:r>
          </a:p>
          <a:p>
            <a:r>
              <a:rPr lang="en-US" dirty="0"/>
              <a:t>They were motivated by feeling honored and receiving financial incentives and the opportunity to grow in their career.</a:t>
            </a:r>
          </a:p>
          <a:p>
            <a:r>
              <a:rPr lang="en-US" dirty="0"/>
              <a:t>Those who received training were more effective and tended to stay in their position.</a:t>
            </a:r>
          </a:p>
          <a:p>
            <a:r>
              <a:rPr lang="en-US" dirty="0"/>
              <a:t>Performance increased through regular supervision and support.</a:t>
            </a:r>
          </a:p>
          <a:p>
            <a:r>
              <a:rPr lang="en-US" dirty="0"/>
              <a:t>Too much work, not enough resources, and the emotional difficulties they faced every day led to burn out and attrition.</a:t>
            </a:r>
          </a:p>
          <a:p>
            <a:r>
              <a:rPr lang="en-US" dirty="0"/>
              <a:t>Their impact increased when the community was engaged.</a:t>
            </a:r>
          </a:p>
          <a:p>
            <a:r>
              <a:rPr lang="en-US" dirty="0"/>
              <a:t>Government backing is key for successful use of CHVs (CHWs).</a:t>
            </a:r>
          </a:p>
        </p:txBody>
      </p:sp>
      <p:sp>
        <p:nvSpPr>
          <p:cNvPr id="4" name="Slide Number Placeholder 3"/>
          <p:cNvSpPr>
            <a:spLocks noGrp="1"/>
          </p:cNvSpPr>
          <p:nvPr>
            <p:ph type="sldNum" sz="quarter" idx="5"/>
          </p:nvPr>
        </p:nvSpPr>
        <p:spPr/>
        <p:txBody>
          <a:bodyPr/>
          <a:lstStyle/>
          <a:p>
            <a:fld id="{95BD60FB-EFEA-0441-9B65-1E51E00B5E63}" type="slidenum">
              <a:rPr lang="en-JO" smtClean="0"/>
              <a:t>23</a:t>
            </a:fld>
            <a:endParaRPr lang="en-JO"/>
          </a:p>
        </p:txBody>
      </p:sp>
    </p:spTree>
    <p:extLst>
      <p:ext uri="{BB962C8B-B14F-4D97-AF65-F5344CB8AC3E}">
        <p14:creationId xmlns:p14="http://schemas.microsoft.com/office/powerpoint/2010/main" val="2438683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Most health systems in LMICs are unprepared to manage the increasing burden of CVDs as their health systems are often focused on infectious diseases and maternal and child health, rather than chronic diseases. </a:t>
            </a:r>
            <a:r>
              <a:rPr lang="en-US" sz="1200" b="0" i="0" kern="1200" dirty="0">
                <a:solidFill>
                  <a:schemeClr val="tx1"/>
                </a:solidFill>
                <a:effectLst/>
                <a:latin typeface="+mn-lt"/>
                <a:ea typeface="+mn-ea"/>
                <a:cs typeface="+mn-cs"/>
              </a:rPr>
              <a:t>This review aimed to evaluate the training of CHWs for the prevention and management of CVD and its risk factors in LMICs.</a:t>
            </a:r>
          </a:p>
          <a:p>
            <a:br>
              <a:rPr lang="en-US" dirty="0"/>
            </a:b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24</a:t>
            </a:fld>
            <a:endParaRPr lang="en-JO"/>
          </a:p>
        </p:txBody>
      </p:sp>
    </p:spTree>
    <p:extLst>
      <p:ext uri="{BB962C8B-B14F-4D97-AF65-F5344CB8AC3E}">
        <p14:creationId xmlns:p14="http://schemas.microsoft.com/office/powerpoint/2010/main" val="1011761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CHW Training Resulted In:</a:t>
            </a:r>
          </a:p>
          <a:p>
            <a:endParaRPr lang="en-US" dirty="0"/>
          </a:p>
          <a:p>
            <a:r>
              <a:rPr lang="en-US" dirty="0"/>
              <a:t>Better patient outcomes. Better BP and cholesterol control and overall CV health improvement.</a:t>
            </a:r>
          </a:p>
          <a:p>
            <a:r>
              <a:rPr lang="en-US" dirty="0"/>
              <a:t>Communities increased in their health literacy rates through health education.</a:t>
            </a:r>
          </a:p>
          <a:p>
            <a:r>
              <a:rPr lang="en-US" dirty="0"/>
              <a:t>Patients better monitored and linked to health systems more effectively.</a:t>
            </a:r>
          </a:p>
          <a:p>
            <a:endParaRPr lang="en-US" dirty="0"/>
          </a:p>
          <a:p>
            <a:r>
              <a:rPr lang="en-US" dirty="0"/>
              <a:t>Why is this crucial? For example, it's much better to keep a patient from having a stroke or suffering a massive cardiac arrest. Once they get to this point, they become much more of a burden on the health system, and their illness can lead to more poverty if they lose the ability to work.</a:t>
            </a:r>
          </a:p>
          <a:p>
            <a:endParaRPr lang="en-US" b="1" dirty="0"/>
          </a:p>
          <a:p>
            <a:r>
              <a:rPr lang="en-US" sz="1200" b="1" i="0" u="none" strike="noStrike" kern="1200" dirty="0">
                <a:solidFill>
                  <a:schemeClr val="tx1"/>
                </a:solidFill>
                <a:effectLst/>
                <a:latin typeface="+mn-lt"/>
                <a:ea typeface="+mn-ea"/>
                <a:cs typeface="+mn-cs"/>
              </a:rPr>
              <a:t>Bottom line: </a:t>
            </a:r>
            <a:r>
              <a:rPr lang="en-US" sz="1200" b="0" i="0" u="none" strike="noStrike" kern="1200" dirty="0">
                <a:solidFill>
                  <a:schemeClr val="tx1"/>
                </a:solidFill>
                <a:effectLst/>
                <a:latin typeface="+mn-lt"/>
                <a:ea typeface="+mn-ea"/>
                <a:cs typeface="+mn-cs"/>
              </a:rPr>
              <a:t>The evidence suggests that community health workers can be successfully trained to contribute to cardiovascular disease prevention and management, particularly by improving their knowledge and skills. However, the evidence was limited and generally low quality, so more rigorous research is needed to determine which training approaches work best, in which settings, and whether they are cost-effective.</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25</a:t>
            </a:fld>
            <a:endParaRPr lang="en-JO"/>
          </a:p>
        </p:txBody>
      </p:sp>
    </p:spTree>
    <p:extLst>
      <p:ext uri="{BB962C8B-B14F-4D97-AF65-F5344CB8AC3E}">
        <p14:creationId xmlns:p14="http://schemas.microsoft.com/office/powerpoint/2010/main" val="29693573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one of the factors listed do you think are most difficult to implement or achieve?</a:t>
            </a:r>
          </a:p>
          <a:p>
            <a:endParaRPr lang="en-US" dirty="0"/>
          </a:p>
          <a:p>
            <a:r>
              <a:rPr lang="en-US" dirty="0"/>
              <a:t>Financial: </a:t>
            </a:r>
          </a:p>
          <a:p>
            <a:r>
              <a:rPr lang="en-US" dirty="0"/>
              <a:t>LIC: $43 annual spent on health (6.6% OF GDP)</a:t>
            </a:r>
          </a:p>
          <a:p>
            <a:r>
              <a:rPr lang="en-US" dirty="0"/>
              <a:t>LMICs: $132 (5.3% OF GDP)</a:t>
            </a:r>
          </a:p>
          <a:p>
            <a:r>
              <a:rPr lang="en-US" dirty="0"/>
              <a:t>UMIC: $540 (6.5% OF GDP)</a:t>
            </a:r>
          </a:p>
          <a:p>
            <a:r>
              <a:rPr lang="en-US" dirty="0"/>
              <a:t>HIC: $3731 and some nations exceed $13000 annually!</a:t>
            </a:r>
          </a:p>
          <a:p>
            <a:endParaRPr lang="en-US" dirty="0"/>
          </a:p>
          <a:p>
            <a:r>
              <a:rPr lang="en-US" dirty="0"/>
              <a:t>BUT, there are high out of pocket expenses in lower income nations. Some can exceed 50% of total health expenditure, which leads to severe financial hardship. For example, in Jordan, the families have to buy the meds and supplies needed for their family member.</a:t>
            </a:r>
          </a:p>
          <a:p>
            <a:endParaRPr lang="en-US" dirty="0"/>
          </a:p>
          <a:p>
            <a:r>
              <a:rPr lang="en-US" dirty="0"/>
              <a:t>WHO estimates that low and LMIC countries face a massive investment gap to achieve basic UHC. About $34 per person more per year.</a:t>
            </a:r>
          </a:p>
        </p:txBody>
      </p:sp>
      <p:sp>
        <p:nvSpPr>
          <p:cNvPr id="4" name="Slide Number Placeholder 3"/>
          <p:cNvSpPr>
            <a:spLocks noGrp="1"/>
          </p:cNvSpPr>
          <p:nvPr>
            <p:ph type="sldNum" sz="quarter" idx="5"/>
          </p:nvPr>
        </p:nvSpPr>
        <p:spPr/>
        <p:txBody>
          <a:bodyPr/>
          <a:lstStyle/>
          <a:p>
            <a:fld id="{95BD60FB-EFEA-0441-9B65-1E51E00B5E63}" type="slidenum">
              <a:rPr lang="en-JO" smtClean="0"/>
              <a:t>26</a:t>
            </a:fld>
            <a:endParaRPr lang="en-JO"/>
          </a:p>
        </p:txBody>
      </p:sp>
    </p:spTree>
    <p:extLst>
      <p:ext uri="{BB962C8B-B14F-4D97-AF65-F5344CB8AC3E}">
        <p14:creationId xmlns:p14="http://schemas.microsoft.com/office/powerpoint/2010/main" val="15188957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fascinating look into Brazil’s very successful CHW program, called Family Health Services. Brazil has successfully trained and integrated 400,000 CHWs into their formal healthcare system. </a:t>
            </a:r>
            <a:r>
              <a:rPr lang="en-US" sz="1200" b="0" i="0" u="none" strike="noStrike" kern="1200" dirty="0">
                <a:solidFill>
                  <a:schemeClr val="tx1"/>
                </a:solidFill>
                <a:effectLst/>
                <a:latin typeface="+mn-lt"/>
                <a:ea typeface="+mn-ea"/>
                <a:cs typeface="+mn-cs"/>
              </a:rPr>
              <a:t>Brazil spends between </a:t>
            </a:r>
            <a:r>
              <a:rPr lang="en-US" sz="1200" b="1" i="0" u="none" strike="noStrike" kern="1200" dirty="0">
                <a:solidFill>
                  <a:schemeClr val="tx1"/>
                </a:solidFill>
                <a:effectLst/>
                <a:latin typeface="+mn-lt"/>
                <a:ea typeface="+mn-ea"/>
                <a:cs typeface="+mn-cs"/>
              </a:rPr>
              <a:t>USD $50 and $100 per person annually</a:t>
            </a:r>
            <a:r>
              <a:rPr lang="en-US" sz="1200" b="0" i="0" u="none" strike="noStrike" kern="1200" dirty="0">
                <a:solidFill>
                  <a:schemeClr val="tx1"/>
                </a:solidFill>
                <a:effectLst/>
                <a:latin typeface="+mn-lt"/>
                <a:ea typeface="+mn-ea"/>
                <a:cs typeface="+mn-cs"/>
              </a:rPr>
              <a:t> to fund the entire </a:t>
            </a:r>
            <a:r>
              <a:rPr lang="en-US" sz="1200" b="0" i="0" u="none" strike="noStrike" kern="1200" dirty="0">
                <a:solidFill>
                  <a:schemeClr val="tx1"/>
                </a:solidFill>
                <a:effectLst/>
                <a:latin typeface="+mn-lt"/>
                <a:ea typeface="+mn-ea"/>
                <a:cs typeface="+mn-cs"/>
                <a:hlinkClick r:id="rId3"/>
              </a:rPr>
              <a:t>Family Health Strategy</a:t>
            </a:r>
            <a:r>
              <a:rPr lang="en-US" sz="1200" b="0" i="0" u="none" strike="noStrike"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27</a:t>
            </a:fld>
            <a:endParaRPr lang="en-JO"/>
          </a:p>
        </p:txBody>
      </p:sp>
    </p:spTree>
    <p:extLst>
      <p:ext uri="{BB962C8B-B14F-4D97-AF65-F5344CB8AC3E}">
        <p14:creationId xmlns:p14="http://schemas.microsoft.com/office/powerpoint/2010/main" val="3121155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28</a:t>
            </a:fld>
            <a:endParaRPr lang="en-JO"/>
          </a:p>
        </p:txBody>
      </p:sp>
    </p:spTree>
    <p:extLst>
      <p:ext uri="{BB962C8B-B14F-4D97-AF65-F5344CB8AC3E}">
        <p14:creationId xmlns:p14="http://schemas.microsoft.com/office/powerpoint/2010/main" val="6146424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Full-time medical missionaries can:</a:t>
            </a:r>
          </a:p>
          <a:p>
            <a:endParaRPr lang="en-US" dirty="0"/>
          </a:p>
          <a:p>
            <a:pPr marL="228600" indent="-228600">
              <a:buAutoNum type="arabicPeriod"/>
            </a:pPr>
            <a:r>
              <a:rPr lang="en-US" dirty="0"/>
              <a:t>Develop a CHW program in conjunction with the MoH if they don’t have one. Cite Iraq example.</a:t>
            </a:r>
          </a:p>
          <a:p>
            <a:pPr marL="228600" indent="-228600">
              <a:buAutoNum type="arabicPeriod"/>
            </a:pPr>
            <a:r>
              <a:rPr lang="en-US" dirty="0"/>
              <a:t>Develop a training program for CHWs in conjunction with the communities' expressed needs.</a:t>
            </a:r>
          </a:p>
          <a:p>
            <a:pPr marL="228600" indent="-228600">
              <a:buAutoNum type="arabicPeriod"/>
            </a:pPr>
            <a:r>
              <a:rPr lang="en-US" dirty="0"/>
              <a:t>Supervise CHWs during outreach in the community or in the clinic.</a:t>
            </a:r>
          </a:p>
          <a:p>
            <a:pPr marL="228600" indent="-228600">
              <a:buAutoNum type="arabicPeriod"/>
            </a:pPr>
            <a:r>
              <a:rPr lang="en-US" dirty="0"/>
              <a:t>Advocate for CHWs through meetings with the MoH to develop a fully integrated CHW program.</a:t>
            </a:r>
          </a:p>
          <a:p>
            <a:pPr marL="228600" indent="-228600">
              <a:buAutoNum type="arabicPeriod"/>
            </a:pPr>
            <a:endParaRPr lang="en-US" dirty="0"/>
          </a:p>
          <a:p>
            <a:pPr marL="0" indent="0">
              <a:buFontTx/>
              <a:buNone/>
            </a:pPr>
            <a:r>
              <a:rPr lang="en-US" dirty="0"/>
              <a:t>Short-term medical missionaries can:</a:t>
            </a:r>
          </a:p>
          <a:p>
            <a:pPr marL="0" indent="0">
              <a:buFontTx/>
              <a:buNone/>
            </a:pPr>
            <a:endParaRPr lang="en-US" dirty="0"/>
          </a:p>
          <a:p>
            <a:pPr marL="228600" indent="-228600">
              <a:buFontTx/>
              <a:buAutoNum type="arabicPeriod"/>
            </a:pPr>
            <a:r>
              <a:rPr lang="en-US" dirty="0"/>
              <a:t>Provide specialized training to CHWs.</a:t>
            </a:r>
          </a:p>
          <a:p>
            <a:pPr marL="228600" indent="-228600">
              <a:buFontTx/>
              <a:buAutoNum type="arabicPeriod"/>
            </a:pPr>
            <a:r>
              <a:rPr lang="en-US" dirty="0"/>
              <a:t>Attend CHW outreaches in the community to observe (if they know the language.)</a:t>
            </a:r>
          </a:p>
          <a:p>
            <a:pPr marL="228600" indent="-228600">
              <a:buFontTx/>
              <a:buAutoNum type="arabicPeriod"/>
            </a:pP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29</a:t>
            </a:fld>
            <a:endParaRPr lang="en-JO"/>
          </a:p>
        </p:txBody>
      </p:sp>
    </p:spTree>
    <p:extLst>
      <p:ext uri="{BB962C8B-B14F-4D97-AF65-F5344CB8AC3E}">
        <p14:creationId xmlns:p14="http://schemas.microsoft.com/office/powerpoint/2010/main" val="1340941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encourage you to look at this website. This organization is doing a great work in several nations in Africa in conjunction with the government.</a:t>
            </a:r>
          </a:p>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30</a:t>
            </a:fld>
            <a:endParaRPr lang="en-JO"/>
          </a:p>
        </p:txBody>
      </p:sp>
    </p:spTree>
    <p:extLst>
      <p:ext uri="{BB962C8B-B14F-4D97-AF65-F5344CB8AC3E}">
        <p14:creationId xmlns:p14="http://schemas.microsoft.com/office/powerpoint/2010/main" val="27134392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great resource for advocating on behalf of CHWs.</a:t>
            </a:r>
          </a:p>
          <a:p>
            <a:r>
              <a:rPr lang="en-US" sz="1200" b="0" i="0" kern="1200" dirty="0">
                <a:solidFill>
                  <a:schemeClr val="tx1"/>
                </a:solidFill>
                <a:effectLst/>
                <a:latin typeface="+mn-lt"/>
                <a:ea typeface="+mn-ea"/>
                <a:cs typeface="+mn-cs"/>
              </a:rPr>
              <a:t>Community Health Impact Coalition is making professional community health workers (</a:t>
            </a:r>
            <a:r>
              <a:rPr lang="en-US" sz="1200" b="0" i="0" kern="1200" dirty="0" err="1">
                <a:solidFill>
                  <a:schemeClr val="tx1"/>
                </a:solidFill>
                <a:effectLst/>
                <a:latin typeface="+mn-lt"/>
                <a:ea typeface="+mn-ea"/>
                <a:cs typeface="+mn-cs"/>
              </a:rPr>
              <a:t>proCHWs</a:t>
            </a:r>
            <a:r>
              <a:rPr lang="en-US" sz="1200" b="0" i="0" kern="1200" dirty="0">
                <a:solidFill>
                  <a:schemeClr val="tx1"/>
                </a:solidFill>
                <a:effectLst/>
                <a:latin typeface="+mn-lt"/>
                <a:ea typeface="+mn-ea"/>
                <a:cs typeface="+mn-cs"/>
              </a:rPr>
              <a:t>) the norm worldwide by changing </a:t>
            </a:r>
            <a:r>
              <a:rPr lang="en-US" sz="1200" b="1" i="0" kern="1200" dirty="0">
                <a:solidFill>
                  <a:schemeClr val="tx1"/>
                </a:solidFill>
                <a:effectLst/>
                <a:latin typeface="+mn-lt"/>
                <a:ea typeface="+mn-ea"/>
                <a:cs typeface="+mn-cs"/>
              </a:rPr>
              <a:t>guidelines, funding,</a:t>
            </a:r>
            <a:r>
              <a:rPr lang="en-US" sz="1200" b="0" i="0" kern="1200" dirty="0">
                <a:solidFill>
                  <a:schemeClr val="tx1"/>
                </a:solidFill>
                <a:effectLst/>
                <a:latin typeface="+mn-lt"/>
                <a:ea typeface="+mn-ea"/>
                <a:cs typeface="+mn-cs"/>
              </a:rPr>
              <a:t> and </a:t>
            </a:r>
            <a:r>
              <a:rPr lang="en-US" sz="1200" b="1" i="0" kern="1200" dirty="0">
                <a:solidFill>
                  <a:schemeClr val="tx1"/>
                </a:solidFill>
                <a:effectLst/>
                <a:latin typeface="+mn-lt"/>
                <a:ea typeface="+mn-ea"/>
                <a:cs typeface="+mn-cs"/>
              </a:rPr>
              <a:t>policy.</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5BD60FB-EFEA-0441-9B65-1E51E00B5E63}" type="slidenum">
              <a:rPr lang="en-JO" smtClean="0"/>
              <a:t>31</a:t>
            </a:fld>
            <a:endParaRPr lang="en-JO"/>
          </a:p>
        </p:txBody>
      </p:sp>
    </p:spTree>
    <p:extLst>
      <p:ext uri="{BB962C8B-B14F-4D97-AF65-F5344CB8AC3E}">
        <p14:creationId xmlns:p14="http://schemas.microsoft.com/office/powerpoint/2010/main" val="4010365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great tool to help you develop a comprehensive CHW training course. </a:t>
            </a:r>
            <a:r>
              <a:rPr lang="en-US" sz="1200" b="0" i="0" u="none" strike="noStrike" kern="1200" dirty="0">
                <a:solidFill>
                  <a:schemeClr val="tx1"/>
                </a:solidFill>
                <a:effectLst/>
                <a:latin typeface="+mn-lt"/>
                <a:ea typeface="+mn-ea"/>
                <a:cs typeface="+mn-cs"/>
              </a:rPr>
              <a:t>This CHW curriculum guide should be adapted to the needs of different countries, health systems, </a:t>
            </a:r>
            <a:r>
              <a:rPr lang="en-US" sz="1200" b="0" i="0" u="none" strike="noStrike" kern="1200" dirty="0" err="1">
                <a:solidFill>
                  <a:schemeClr val="tx1"/>
                </a:solidFill>
                <a:effectLst/>
                <a:latin typeface="+mn-lt"/>
                <a:ea typeface="+mn-ea"/>
                <a:cs typeface="+mn-cs"/>
              </a:rPr>
              <a:t>programmes</a:t>
            </a:r>
            <a:r>
              <a:rPr lang="en-US" sz="1200" b="0" i="0" u="none" strike="noStrike" kern="1200" dirty="0">
                <a:solidFill>
                  <a:schemeClr val="tx1"/>
                </a:solidFill>
                <a:effectLst/>
                <a:latin typeface="+mn-lt"/>
                <a:ea typeface="+mn-ea"/>
                <a:cs typeface="+mn-cs"/>
              </a:rPr>
              <a:t> and contexts. </a:t>
            </a:r>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32</a:t>
            </a:fld>
            <a:endParaRPr lang="en-JO"/>
          </a:p>
        </p:txBody>
      </p:sp>
    </p:spTree>
    <p:extLst>
      <p:ext uri="{BB962C8B-B14F-4D97-AF65-F5344CB8AC3E}">
        <p14:creationId xmlns:p14="http://schemas.microsoft.com/office/powerpoint/2010/main" val="34025204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33</a:t>
            </a:fld>
            <a:endParaRPr lang="en-JO"/>
          </a:p>
        </p:txBody>
      </p:sp>
    </p:spTree>
    <p:extLst>
      <p:ext uri="{BB962C8B-B14F-4D97-AF65-F5344CB8AC3E}">
        <p14:creationId xmlns:p14="http://schemas.microsoft.com/office/powerpoint/2010/main" val="3652363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5BD60FB-EFEA-0441-9B65-1E51E00B5E63}" type="slidenum">
              <a:rPr lang="en-JO" smtClean="0"/>
              <a:t>34</a:t>
            </a:fld>
            <a:endParaRPr lang="en-JO"/>
          </a:p>
        </p:txBody>
      </p:sp>
    </p:spTree>
    <p:extLst>
      <p:ext uri="{BB962C8B-B14F-4D97-AF65-F5344CB8AC3E}">
        <p14:creationId xmlns:p14="http://schemas.microsoft.com/office/powerpoint/2010/main" val="1310958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E25D0F-A921-E742-BDDF-80C12E973274}" type="datetimeFigureOut">
              <a:rPr lang="en-JO" smtClean="0"/>
              <a:t>11/6/26</a:t>
            </a:fld>
            <a:endParaRPr lang="en-JO"/>
          </a:p>
        </p:txBody>
      </p:sp>
      <p:sp>
        <p:nvSpPr>
          <p:cNvPr id="5" name="Footer Placeholder 4"/>
          <p:cNvSpPr>
            <a:spLocks noGrp="1"/>
          </p:cNvSpPr>
          <p:nvPr>
            <p:ph type="ftr" sz="quarter" idx="11"/>
          </p:nvPr>
        </p:nvSpPr>
        <p:spPr/>
        <p:txBody>
          <a:bodyPr/>
          <a:lstStyle/>
          <a:p>
            <a:endParaRPr lang="en-JO"/>
          </a:p>
        </p:txBody>
      </p:sp>
      <p:sp>
        <p:nvSpPr>
          <p:cNvPr id="6" name="Slide Number Placeholder 5"/>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382668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E25D0F-A921-E742-BDDF-80C12E973274}" type="datetimeFigureOut">
              <a:rPr lang="en-JO" smtClean="0"/>
              <a:t>11/6/26</a:t>
            </a:fld>
            <a:endParaRPr lang="en-JO"/>
          </a:p>
        </p:txBody>
      </p:sp>
      <p:sp>
        <p:nvSpPr>
          <p:cNvPr id="5" name="Footer Placeholder 4"/>
          <p:cNvSpPr>
            <a:spLocks noGrp="1"/>
          </p:cNvSpPr>
          <p:nvPr>
            <p:ph type="ftr" sz="quarter" idx="11"/>
          </p:nvPr>
        </p:nvSpPr>
        <p:spPr/>
        <p:txBody>
          <a:bodyPr/>
          <a:lstStyle/>
          <a:p>
            <a:endParaRPr lang="en-JO"/>
          </a:p>
        </p:txBody>
      </p:sp>
      <p:sp>
        <p:nvSpPr>
          <p:cNvPr id="6" name="Slide Number Placeholder 5"/>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109288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25D0F-A921-E742-BDDF-80C12E973274}" type="datetimeFigureOut">
              <a:rPr lang="en-JO" smtClean="0"/>
              <a:t>11/6/26</a:t>
            </a:fld>
            <a:endParaRPr lang="en-JO"/>
          </a:p>
        </p:txBody>
      </p:sp>
      <p:sp>
        <p:nvSpPr>
          <p:cNvPr id="5" name="Footer Placeholder 4"/>
          <p:cNvSpPr>
            <a:spLocks noGrp="1"/>
          </p:cNvSpPr>
          <p:nvPr>
            <p:ph type="ftr" sz="quarter" idx="11"/>
          </p:nvPr>
        </p:nvSpPr>
        <p:spPr/>
        <p:txBody>
          <a:bodyPr/>
          <a:lstStyle/>
          <a:p>
            <a:endParaRPr lang="en-JO"/>
          </a:p>
        </p:txBody>
      </p:sp>
      <p:sp>
        <p:nvSpPr>
          <p:cNvPr id="6" name="Slide Number Placeholder 5"/>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1532836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E25D0F-A921-E742-BDDF-80C12E973274}" type="datetimeFigureOut">
              <a:rPr lang="en-JO" smtClean="0"/>
              <a:t>11/6/26</a:t>
            </a:fld>
            <a:endParaRPr lang="en-JO"/>
          </a:p>
        </p:txBody>
      </p:sp>
      <p:sp>
        <p:nvSpPr>
          <p:cNvPr id="6" name="Footer Placeholder 5"/>
          <p:cNvSpPr>
            <a:spLocks noGrp="1"/>
          </p:cNvSpPr>
          <p:nvPr>
            <p:ph type="ftr" sz="quarter" idx="11"/>
          </p:nvPr>
        </p:nvSpPr>
        <p:spPr/>
        <p:txBody>
          <a:bodyPr/>
          <a:lstStyle/>
          <a:p>
            <a:endParaRPr lang="en-JO"/>
          </a:p>
        </p:txBody>
      </p:sp>
      <p:sp>
        <p:nvSpPr>
          <p:cNvPr id="7" name="Slide Number Placeholder 6"/>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3297382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E25D0F-A921-E742-BDDF-80C12E973274}" type="datetimeFigureOut">
              <a:rPr lang="en-JO" smtClean="0"/>
              <a:t>11/6/26</a:t>
            </a:fld>
            <a:endParaRPr lang="en-JO"/>
          </a:p>
        </p:txBody>
      </p:sp>
      <p:sp>
        <p:nvSpPr>
          <p:cNvPr id="8" name="Footer Placeholder 7"/>
          <p:cNvSpPr>
            <a:spLocks noGrp="1"/>
          </p:cNvSpPr>
          <p:nvPr>
            <p:ph type="ftr" sz="quarter" idx="11"/>
          </p:nvPr>
        </p:nvSpPr>
        <p:spPr/>
        <p:txBody>
          <a:bodyPr/>
          <a:lstStyle/>
          <a:p>
            <a:endParaRPr lang="en-JO"/>
          </a:p>
        </p:txBody>
      </p:sp>
      <p:sp>
        <p:nvSpPr>
          <p:cNvPr id="9" name="Slide Number Placeholder 8"/>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2695392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E25D0F-A921-E742-BDDF-80C12E973274}" type="datetimeFigureOut">
              <a:rPr lang="en-JO" smtClean="0"/>
              <a:t>11/6/26</a:t>
            </a:fld>
            <a:endParaRPr lang="en-JO"/>
          </a:p>
        </p:txBody>
      </p:sp>
      <p:sp>
        <p:nvSpPr>
          <p:cNvPr id="4" name="Footer Placeholder 3"/>
          <p:cNvSpPr>
            <a:spLocks noGrp="1"/>
          </p:cNvSpPr>
          <p:nvPr>
            <p:ph type="ftr" sz="quarter" idx="11"/>
          </p:nvPr>
        </p:nvSpPr>
        <p:spPr/>
        <p:txBody>
          <a:bodyPr/>
          <a:lstStyle/>
          <a:p>
            <a:endParaRPr lang="en-JO"/>
          </a:p>
        </p:txBody>
      </p:sp>
      <p:sp>
        <p:nvSpPr>
          <p:cNvPr id="5" name="Slide Number Placeholder 4"/>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2329055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25D0F-A921-E742-BDDF-80C12E973274}" type="datetimeFigureOut">
              <a:rPr lang="en-JO" smtClean="0"/>
              <a:t>11/6/26</a:t>
            </a:fld>
            <a:endParaRPr lang="en-JO"/>
          </a:p>
        </p:txBody>
      </p:sp>
      <p:sp>
        <p:nvSpPr>
          <p:cNvPr id="3" name="Footer Placeholder 2"/>
          <p:cNvSpPr>
            <a:spLocks noGrp="1"/>
          </p:cNvSpPr>
          <p:nvPr>
            <p:ph type="ftr" sz="quarter" idx="11"/>
          </p:nvPr>
        </p:nvSpPr>
        <p:spPr/>
        <p:txBody>
          <a:bodyPr/>
          <a:lstStyle/>
          <a:p>
            <a:endParaRPr lang="en-JO"/>
          </a:p>
        </p:txBody>
      </p:sp>
      <p:sp>
        <p:nvSpPr>
          <p:cNvPr id="4" name="Slide Number Placeholder 3"/>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3286736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25D0F-A921-E742-BDDF-80C12E973274}" type="datetimeFigureOut">
              <a:rPr lang="en-JO" smtClean="0"/>
              <a:t>11/6/26</a:t>
            </a:fld>
            <a:endParaRPr lang="en-JO"/>
          </a:p>
        </p:txBody>
      </p:sp>
      <p:sp>
        <p:nvSpPr>
          <p:cNvPr id="6" name="Footer Placeholder 5"/>
          <p:cNvSpPr>
            <a:spLocks noGrp="1"/>
          </p:cNvSpPr>
          <p:nvPr>
            <p:ph type="ftr" sz="quarter" idx="11"/>
          </p:nvPr>
        </p:nvSpPr>
        <p:spPr/>
        <p:txBody>
          <a:bodyPr/>
          <a:lstStyle/>
          <a:p>
            <a:endParaRPr lang="en-JO"/>
          </a:p>
        </p:txBody>
      </p:sp>
      <p:sp>
        <p:nvSpPr>
          <p:cNvPr id="7" name="Slide Number Placeholder 6"/>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3924987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25D0F-A921-E742-BDDF-80C12E973274}" type="datetimeFigureOut">
              <a:rPr lang="en-JO" smtClean="0"/>
              <a:t>11/6/26</a:t>
            </a:fld>
            <a:endParaRPr lang="en-JO"/>
          </a:p>
        </p:txBody>
      </p:sp>
      <p:sp>
        <p:nvSpPr>
          <p:cNvPr id="6" name="Footer Placeholder 5"/>
          <p:cNvSpPr>
            <a:spLocks noGrp="1"/>
          </p:cNvSpPr>
          <p:nvPr>
            <p:ph type="ftr" sz="quarter" idx="11"/>
          </p:nvPr>
        </p:nvSpPr>
        <p:spPr/>
        <p:txBody>
          <a:bodyPr/>
          <a:lstStyle/>
          <a:p>
            <a:endParaRPr lang="en-JO"/>
          </a:p>
        </p:txBody>
      </p:sp>
      <p:sp>
        <p:nvSpPr>
          <p:cNvPr id="7" name="Slide Number Placeholder 6"/>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1702052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E25D0F-A921-E742-BDDF-80C12E973274}" type="datetimeFigureOut">
              <a:rPr lang="en-JO" smtClean="0"/>
              <a:t>11/6/26</a:t>
            </a:fld>
            <a:endParaRPr lang="en-JO"/>
          </a:p>
        </p:txBody>
      </p:sp>
      <p:sp>
        <p:nvSpPr>
          <p:cNvPr id="5" name="Footer Placeholder 4"/>
          <p:cNvSpPr>
            <a:spLocks noGrp="1"/>
          </p:cNvSpPr>
          <p:nvPr>
            <p:ph type="ftr" sz="quarter" idx="11"/>
          </p:nvPr>
        </p:nvSpPr>
        <p:spPr/>
        <p:txBody>
          <a:bodyPr/>
          <a:lstStyle/>
          <a:p>
            <a:endParaRPr lang="en-JO"/>
          </a:p>
        </p:txBody>
      </p:sp>
      <p:sp>
        <p:nvSpPr>
          <p:cNvPr id="6" name="Slide Number Placeholder 5"/>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412926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E25D0F-A921-E742-BDDF-80C12E973274}" type="datetimeFigureOut">
              <a:rPr lang="en-JO" smtClean="0"/>
              <a:t>11/6/26</a:t>
            </a:fld>
            <a:endParaRPr lang="en-JO"/>
          </a:p>
        </p:txBody>
      </p:sp>
      <p:sp>
        <p:nvSpPr>
          <p:cNvPr id="5" name="Footer Placeholder 4"/>
          <p:cNvSpPr>
            <a:spLocks noGrp="1"/>
          </p:cNvSpPr>
          <p:nvPr>
            <p:ph type="ftr" sz="quarter" idx="11"/>
          </p:nvPr>
        </p:nvSpPr>
        <p:spPr/>
        <p:txBody>
          <a:bodyPr/>
          <a:lstStyle/>
          <a:p>
            <a:endParaRPr lang="en-JO"/>
          </a:p>
        </p:txBody>
      </p:sp>
      <p:sp>
        <p:nvSpPr>
          <p:cNvPr id="6" name="Slide Number Placeholder 5"/>
          <p:cNvSpPr>
            <a:spLocks noGrp="1"/>
          </p:cNvSpPr>
          <p:nvPr>
            <p:ph type="sldNum" sz="quarter" idx="12"/>
          </p:nvPr>
        </p:nvSpPr>
        <p:spPr/>
        <p:txBody>
          <a:bodyPr/>
          <a:lstStyle/>
          <a:p>
            <a:fld id="{676F4A1B-A564-7D42-A78B-5CDFC2F79C95}" type="slidenum">
              <a:rPr lang="en-JO" smtClean="0"/>
              <a:t>‹#›</a:t>
            </a:fld>
            <a:endParaRPr lang="en-JO"/>
          </a:p>
        </p:txBody>
      </p:sp>
    </p:spTree>
    <p:extLst>
      <p:ext uri="{BB962C8B-B14F-4D97-AF65-F5344CB8AC3E}">
        <p14:creationId xmlns:p14="http://schemas.microsoft.com/office/powerpoint/2010/main" val="104723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25D0F-A921-E742-BDDF-80C12E973274}" type="datetimeFigureOut">
              <a:rPr lang="en-JO" smtClean="0"/>
              <a:t>11/6/26</a:t>
            </a:fld>
            <a:endParaRPr lang="en-J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JO"/>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6F4A1B-A564-7D42-A78B-5CDFC2F79C95}" type="slidenum">
              <a:rPr lang="en-JO" smtClean="0"/>
              <a:t>‹#›</a:t>
            </a:fld>
            <a:endParaRPr lang="en-JO"/>
          </a:p>
        </p:txBody>
      </p:sp>
    </p:spTree>
    <p:extLst>
      <p:ext uri="{BB962C8B-B14F-4D97-AF65-F5344CB8AC3E}">
        <p14:creationId xmlns:p14="http://schemas.microsoft.com/office/powerpoint/2010/main" val="2415372534"/>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3.jpg"/><Relationship Id="rId7" Type="http://schemas.openxmlformats.org/officeDocument/2006/relationships/diagramColors" Target="../diagrams/colors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186/s12960-018-0304-x" TargetMode="External"/><Relationship Id="rId7" Type="http://schemas.openxmlformats.org/officeDocument/2006/relationships/hyperlink" Target="https://harvardonline.harvard.edu/course/strengthening-community-health-worker-programs"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hyperlink" Target="https://www.coursera.org/learn/health-for-all?msockid=1ac4aca1b1f36fab01afb896b0da6e4e#modules" TargetMode="External"/><Relationship Id="rId5" Type="http://schemas.openxmlformats.org/officeDocument/2006/relationships/hyperlink" Target="https://doi.org/10.1371/journal.pone.0180640" TargetMode="External"/><Relationship Id="rId4" Type="http://schemas.openxmlformats.org/officeDocument/2006/relationships/hyperlink" Target="https://joinchic.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59A450C7-BF32-1525-E73E-F8AB0BB876F3}"/>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Lst>
          </a:blip>
          <a:srcRect/>
          <a:stretch/>
        </p:blipFill>
        <p:spPr>
          <a:xfrm>
            <a:off x="-3048" y="10"/>
            <a:ext cx="12191999" cy="6857990"/>
          </a:xfrm>
          <a:prstGeom prst="rect">
            <a:avLst/>
          </a:prstGeom>
        </p:spPr>
      </p:pic>
      <p:sp>
        <p:nvSpPr>
          <p:cNvPr id="31" name="Rectangle 3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D53EAAA-05E7-28AF-D983-8E85A5DCBC46}"/>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sz="5200" b="1" dirty="0">
                <a:solidFill>
                  <a:srgbClr val="FFFFFF"/>
                </a:solidFill>
              </a:rPr>
              <a:t>The Effective Use of CHWs in LMICs</a:t>
            </a:r>
            <a:endParaRPr lang="en-US" sz="5200" dirty="0">
              <a:solidFill>
                <a:srgbClr val="FFFFFF"/>
              </a:solidFill>
            </a:endParaRPr>
          </a:p>
        </p:txBody>
      </p:sp>
      <p:sp>
        <p:nvSpPr>
          <p:cNvPr id="5" name="Subtitle 4">
            <a:extLst>
              <a:ext uri="{FF2B5EF4-FFF2-40B4-BE49-F238E27FC236}">
                <a16:creationId xmlns:a16="http://schemas.microsoft.com/office/drawing/2014/main" id="{506414F8-97A3-0A38-C766-49663B330B00}"/>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US" dirty="0">
                <a:solidFill>
                  <a:srgbClr val="FFFFFF"/>
                </a:solidFill>
              </a:rPr>
              <a:t>Cathy Hoelzer, MPH, PA</a:t>
            </a:r>
          </a:p>
        </p:txBody>
      </p:sp>
    </p:spTree>
    <p:extLst>
      <p:ext uri="{BB962C8B-B14F-4D97-AF65-F5344CB8AC3E}">
        <p14:creationId xmlns:p14="http://schemas.microsoft.com/office/powerpoint/2010/main" val="250047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00"/>
                                        <p:tgtEl>
                                          <p:spTgt spid="5">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69DECC-9017-AD4F-0242-91DF82FB5706}"/>
              </a:ext>
            </a:extLst>
          </p:cNvPr>
          <p:cNvSpPr>
            <a:spLocks noGrp="1"/>
          </p:cNvSpPr>
          <p:nvPr>
            <p:ph type="title"/>
          </p:nvPr>
        </p:nvSpPr>
        <p:spPr>
          <a:xfrm>
            <a:off x="640080" y="325369"/>
            <a:ext cx="4368602" cy="1956841"/>
          </a:xfrm>
        </p:spPr>
        <p:txBody>
          <a:bodyPr anchor="b">
            <a:normAutofit/>
          </a:bodyPr>
          <a:lstStyle/>
          <a:p>
            <a:r>
              <a:rPr lang="en-US" sz="5400"/>
              <a:t>Objectives</a:t>
            </a:r>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B1784F-6BEC-F2C4-6A19-813AFD98FD04}"/>
              </a:ext>
            </a:extLst>
          </p:cNvPr>
          <p:cNvSpPr>
            <a:spLocks noGrp="1"/>
          </p:cNvSpPr>
          <p:nvPr>
            <p:ph idx="1"/>
          </p:nvPr>
        </p:nvSpPr>
        <p:spPr>
          <a:xfrm>
            <a:off x="640080" y="2872899"/>
            <a:ext cx="4243589" cy="3320668"/>
          </a:xfrm>
        </p:spPr>
        <p:txBody>
          <a:bodyPr>
            <a:normAutofit/>
          </a:bodyPr>
          <a:lstStyle/>
          <a:p>
            <a:r>
              <a:rPr lang="en-US" sz="1900"/>
              <a:t>Define Universal Health Care</a:t>
            </a:r>
          </a:p>
          <a:p>
            <a:r>
              <a:rPr lang="en-US" sz="1900"/>
              <a:t>Summarize the global health worker shortage</a:t>
            </a:r>
          </a:p>
          <a:p>
            <a:r>
              <a:rPr lang="en-US" sz="1900"/>
              <a:t>Define CHW roles and responsibilities in LMICs</a:t>
            </a:r>
          </a:p>
          <a:p>
            <a:r>
              <a:rPr lang="en-US" sz="1900"/>
              <a:t>Review evidence on CHW program effectiveness</a:t>
            </a:r>
          </a:p>
          <a:p>
            <a:r>
              <a:rPr lang="en-US" sz="1900"/>
              <a:t>Explore how short- and long-term medical missionaries can support CHW training</a:t>
            </a:r>
          </a:p>
          <a:p>
            <a:pPr marL="0" marR="0" lvl="0" indent="0">
              <a:buSzPts val="1000"/>
              <a:buNone/>
              <a:tabLst>
                <a:tab pos="457200" algn="l"/>
              </a:tabLst>
            </a:pPr>
            <a:endParaRPr lang="en-US" sz="19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5233C85A-3D23-8F3F-68FF-5A052BDED12F}"/>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a:fillRect/>
          </a:stretch>
        </p:blipFill>
        <p:spPr>
          <a:xfrm>
            <a:off x="5313225"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78669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A75C9F-25B8-827D-4602-E59ED409AA6C}"/>
              </a:ext>
            </a:extLst>
          </p:cNvPr>
          <p:cNvSpPr>
            <a:spLocks noGrp="1"/>
          </p:cNvSpPr>
          <p:nvPr>
            <p:ph type="title"/>
          </p:nvPr>
        </p:nvSpPr>
        <p:spPr>
          <a:xfrm>
            <a:off x="686834" y="1153572"/>
            <a:ext cx="3200400" cy="4461163"/>
          </a:xfrm>
        </p:spPr>
        <p:txBody>
          <a:bodyPr>
            <a:normAutofit/>
          </a:bodyPr>
          <a:lstStyle/>
          <a:p>
            <a:r>
              <a:rPr lang="en-US">
                <a:solidFill>
                  <a:srgbClr val="FFFFFF"/>
                </a:solidFill>
              </a:rPr>
              <a:t>Universal Health Care</a:t>
            </a:r>
          </a:p>
        </p:txBody>
      </p:sp>
      <p:sp>
        <p:nvSpPr>
          <p:cNvPr id="24" name="Arc 2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Content Placeholder 2">
            <a:extLst>
              <a:ext uri="{FF2B5EF4-FFF2-40B4-BE49-F238E27FC236}">
                <a16:creationId xmlns:a16="http://schemas.microsoft.com/office/drawing/2014/main" id="{0A62C1EF-0AC6-48C7-DEF9-775A16548DDD}"/>
              </a:ext>
            </a:extLst>
          </p:cNvPr>
          <p:cNvSpPr>
            <a:spLocks noGrp="1"/>
          </p:cNvSpPr>
          <p:nvPr>
            <p:ph idx="1"/>
          </p:nvPr>
        </p:nvSpPr>
        <p:spPr>
          <a:xfrm>
            <a:off x="4447308" y="591344"/>
            <a:ext cx="6906491" cy="5585619"/>
          </a:xfrm>
        </p:spPr>
        <p:txBody>
          <a:bodyPr anchor="ctr">
            <a:normAutofit/>
          </a:bodyPr>
          <a:lstStyle/>
          <a:p>
            <a:r>
              <a:rPr lang="en-US" dirty="0"/>
              <a:t>Universal health coverage (UHC) means that all people have access to the full range of quality health services they need, when and where they need them, without financial hardship. (WHO)</a:t>
            </a:r>
          </a:p>
          <a:p>
            <a:r>
              <a:rPr lang="en-US" dirty="0"/>
              <a:t>Primary health care (PHC) is the most effective and cost-efficient way to get there. (WHO)</a:t>
            </a:r>
          </a:p>
          <a:p>
            <a:r>
              <a:rPr lang="en-US" dirty="0"/>
              <a:t>Community Health Workers are essential to help meet this need.</a:t>
            </a:r>
          </a:p>
        </p:txBody>
      </p:sp>
    </p:spTree>
    <p:extLst>
      <p:ext uri="{BB962C8B-B14F-4D97-AF65-F5344CB8AC3E}">
        <p14:creationId xmlns:p14="http://schemas.microsoft.com/office/powerpoint/2010/main" val="1612021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95F546CB-095D-C28D-31AF-6A589E08FDBD}"/>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dirty="0">
                <a:solidFill>
                  <a:schemeClr val="bg1"/>
                </a:solidFill>
                <a:latin typeface="+mj-lt"/>
                <a:ea typeface="+mj-ea"/>
                <a:cs typeface="+mj-cs"/>
              </a:rPr>
              <a:t>Why we need Universal Health Care</a:t>
            </a:r>
          </a:p>
        </p:txBody>
      </p:sp>
      <p:pic>
        <p:nvPicPr>
          <p:cNvPr id="5" name="Content Placeholder 4">
            <a:extLst>
              <a:ext uri="{FF2B5EF4-FFF2-40B4-BE49-F238E27FC236}">
                <a16:creationId xmlns:a16="http://schemas.microsoft.com/office/drawing/2014/main" id="{0B798FFE-8F2A-E57A-3FEE-A8691DB61D7F}"/>
              </a:ext>
            </a:extLst>
          </p:cNvPr>
          <p:cNvPicPr>
            <a:picLocks noGrp="1" noChangeAspect="1"/>
          </p:cNvPicPr>
          <p:nvPr>
            <p:ph idx="1"/>
          </p:nvPr>
        </p:nvPicPr>
        <p:blipFill>
          <a:blip r:embed="rId2"/>
          <a:stretch>
            <a:fillRect/>
          </a:stretch>
        </p:blipFill>
        <p:spPr>
          <a:xfrm>
            <a:off x="1723663" y="1675227"/>
            <a:ext cx="8744674" cy="4394199"/>
          </a:xfrm>
          <a:prstGeom prst="rect">
            <a:avLst/>
          </a:prstGeom>
        </p:spPr>
      </p:pic>
    </p:spTree>
    <p:extLst>
      <p:ext uri="{BB962C8B-B14F-4D97-AF65-F5344CB8AC3E}">
        <p14:creationId xmlns:p14="http://schemas.microsoft.com/office/powerpoint/2010/main" val="2516659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AA4F0B3-4EBA-3D85-1674-72FC0896901C}"/>
              </a:ext>
            </a:extLst>
          </p:cNvPr>
          <p:cNvSpPr>
            <a:spLocks noGrp="1"/>
          </p:cNvSpPr>
          <p:nvPr>
            <p:ph type="title"/>
          </p:nvPr>
        </p:nvSpPr>
        <p:spPr>
          <a:xfrm>
            <a:off x="1156851" y="637762"/>
            <a:ext cx="9888496" cy="900131"/>
          </a:xfrm>
        </p:spPr>
        <p:txBody>
          <a:bodyPr anchor="t">
            <a:normAutofit/>
          </a:bodyPr>
          <a:lstStyle/>
          <a:p>
            <a:r>
              <a:rPr lang="en-US" sz="3100">
                <a:solidFill>
                  <a:schemeClr val="bg1"/>
                </a:solidFill>
              </a:rPr>
              <a:t>How will we achieve UHC without enough health workers?</a:t>
            </a:r>
          </a:p>
        </p:txBody>
      </p:sp>
      <p:sp>
        <p:nvSpPr>
          <p:cNvPr id="55" name="Rectangle 54">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90B32D40-78E7-A558-A34A-E72C8EBA897B}"/>
              </a:ext>
            </a:extLst>
          </p:cNvPr>
          <p:cNvSpPr>
            <a:spLocks noGrp="1"/>
          </p:cNvSpPr>
          <p:nvPr>
            <p:ph idx="1"/>
          </p:nvPr>
        </p:nvSpPr>
        <p:spPr>
          <a:xfrm>
            <a:off x="1155548" y="2217343"/>
            <a:ext cx="9880893" cy="3959619"/>
          </a:xfrm>
        </p:spPr>
        <p:txBody>
          <a:bodyPr>
            <a:normAutofit/>
          </a:bodyPr>
          <a:lstStyle/>
          <a:p>
            <a:pPr marL="0" indent="0">
              <a:buNone/>
            </a:pPr>
            <a:endParaRPr lang="en-US" sz="2400"/>
          </a:p>
          <a:p>
            <a:pPr marL="0" indent="0">
              <a:buNone/>
            </a:pPr>
            <a:endParaRPr lang="en-US" sz="2400"/>
          </a:p>
          <a:p>
            <a:pPr marL="0" indent="0">
              <a:buNone/>
            </a:pPr>
            <a:endParaRPr lang="en-US" sz="2400"/>
          </a:p>
          <a:p>
            <a:pPr marL="0" indent="0">
              <a:buNone/>
            </a:pPr>
            <a:r>
              <a:rPr lang="en-US" sz="2400"/>
              <a:t>WHO estimates a projected shortfall of 11 million health workers by 2030, mostly in low- and lower-middle-income countries.</a:t>
            </a:r>
          </a:p>
          <a:p>
            <a:pPr marL="0" indent="0">
              <a:buNone/>
            </a:pPr>
            <a:endParaRPr lang="en-US" sz="2400"/>
          </a:p>
          <a:p>
            <a:pPr marL="0" indent="0">
              <a:buNone/>
            </a:pPr>
            <a:endParaRPr lang="en-US" sz="2400"/>
          </a:p>
          <a:p>
            <a:pPr marL="0" indent="0">
              <a:buNone/>
            </a:pPr>
            <a:endParaRPr lang="en-US" sz="2400"/>
          </a:p>
        </p:txBody>
      </p:sp>
    </p:spTree>
    <p:extLst>
      <p:ext uri="{BB962C8B-B14F-4D97-AF65-F5344CB8AC3E}">
        <p14:creationId xmlns:p14="http://schemas.microsoft.com/office/powerpoint/2010/main" val="212802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people standing in front of a building&#10;&#10;AI-generated content may be incorrect.">
            <a:extLst>
              <a:ext uri="{FF2B5EF4-FFF2-40B4-BE49-F238E27FC236}">
                <a16:creationId xmlns:a16="http://schemas.microsoft.com/office/drawing/2014/main" id="{2B988480-B263-D3AE-8F13-99E0744E729D}"/>
              </a:ext>
            </a:extLst>
          </p:cNvPr>
          <p:cNvPicPr>
            <a:picLocks noChangeAspect="1"/>
          </p:cNvPicPr>
          <p:nvPr/>
        </p:nvPicPr>
        <p:blipFill>
          <a:blip r:embed="rId3">
            <a:extLst>
              <a:ext uri="{28A0092B-C50C-407E-A947-70E740481C1C}">
                <a14:useLocalDpi xmlns:a14="http://schemas.microsoft.com/office/drawing/2010/main"/>
              </a:ext>
            </a:extLst>
          </a:blip>
          <a:srcRect r="-2"/>
          <a:stretch>
            <a:fillRect/>
          </a:stretch>
        </p:blipFill>
        <p:spPr>
          <a:xfrm>
            <a:off x="2915455" y="13658"/>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4" name="Title 3">
            <a:extLst>
              <a:ext uri="{FF2B5EF4-FFF2-40B4-BE49-F238E27FC236}">
                <a16:creationId xmlns:a16="http://schemas.microsoft.com/office/drawing/2014/main" id="{17767E5B-1783-D7B1-FB0D-51140B0B8DE4}"/>
              </a:ext>
            </a:extLst>
          </p:cNvPr>
          <p:cNvSpPr>
            <a:spLocks noGrp="1"/>
          </p:cNvSpPr>
          <p:nvPr>
            <p:ph type="title"/>
          </p:nvPr>
        </p:nvSpPr>
        <p:spPr>
          <a:xfrm>
            <a:off x="661916" y="2852381"/>
            <a:ext cx="3161940" cy="2640247"/>
          </a:xfrm>
        </p:spPr>
        <p:txBody>
          <a:bodyPr vert="horz" lIns="91440" tIns="45720" rIns="91440" bIns="45720" rtlCol="0" anchor="b">
            <a:normAutofit/>
          </a:bodyPr>
          <a:lstStyle/>
          <a:p>
            <a:r>
              <a:rPr lang="en-US" sz="3600">
                <a:solidFill>
                  <a:schemeClr val="tx1">
                    <a:lumMod val="85000"/>
                    <a:lumOff val="15000"/>
                  </a:schemeClr>
                </a:solidFill>
              </a:rPr>
              <a:t>We need CHWs!</a:t>
            </a:r>
          </a:p>
        </p:txBody>
      </p:sp>
      <p:sp>
        <p:nvSpPr>
          <p:cNvPr id="3" name="Text Placeholder 2">
            <a:extLst>
              <a:ext uri="{FF2B5EF4-FFF2-40B4-BE49-F238E27FC236}">
                <a16:creationId xmlns:a16="http://schemas.microsoft.com/office/drawing/2014/main" id="{2D3477A0-5071-C890-F75D-4B1461746706}"/>
              </a:ext>
            </a:extLst>
          </p:cNvPr>
          <p:cNvSpPr>
            <a:spLocks noGrp="1"/>
          </p:cNvSpPr>
          <p:nvPr>
            <p:ph type="body" idx="1"/>
          </p:nvPr>
        </p:nvSpPr>
        <p:spPr>
          <a:xfrm>
            <a:off x="661915" y="5976257"/>
            <a:ext cx="3306089" cy="366446"/>
          </a:xfrm>
        </p:spPr>
        <p:txBody>
          <a:bodyPr vert="horz" lIns="91440" tIns="45720" rIns="91440" bIns="45720" rtlCol="0">
            <a:normAutofit/>
          </a:bodyPr>
          <a:lstStyle/>
          <a:p>
            <a:r>
              <a:rPr lang="en-US" sz="1600" dirty="0">
                <a:solidFill>
                  <a:schemeClr val="tx1">
                    <a:lumMod val="85000"/>
                    <a:lumOff val="15000"/>
                  </a:schemeClr>
                </a:solidFill>
              </a:rPr>
              <a:t>But what can they do?</a:t>
            </a:r>
          </a:p>
        </p:txBody>
      </p:sp>
    </p:spTree>
    <p:extLst>
      <p:ext uri="{BB962C8B-B14F-4D97-AF65-F5344CB8AC3E}">
        <p14:creationId xmlns:p14="http://schemas.microsoft.com/office/powerpoint/2010/main" val="1786374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D7445-1239-6A79-B6A1-EEEE73764224}"/>
              </a:ext>
            </a:extLst>
          </p:cNvPr>
          <p:cNvSpPr>
            <a:spLocks noGrp="1"/>
          </p:cNvSpPr>
          <p:nvPr>
            <p:ph type="title"/>
          </p:nvPr>
        </p:nvSpPr>
        <p:spPr/>
        <p:txBody>
          <a:bodyPr/>
          <a:lstStyle/>
          <a:p>
            <a:r>
              <a:rPr lang="en-US" dirty="0"/>
              <a:t>Evolution of Community Health Workers</a:t>
            </a:r>
          </a:p>
        </p:txBody>
      </p:sp>
      <p:sp>
        <p:nvSpPr>
          <p:cNvPr id="3" name="Content Placeholder 2">
            <a:extLst>
              <a:ext uri="{FF2B5EF4-FFF2-40B4-BE49-F238E27FC236}">
                <a16:creationId xmlns:a16="http://schemas.microsoft.com/office/drawing/2014/main" id="{0EAC55AB-8092-4EAC-D1DF-B022AA4D2337}"/>
              </a:ext>
            </a:extLst>
          </p:cNvPr>
          <p:cNvSpPr>
            <a:spLocks noGrp="1"/>
          </p:cNvSpPr>
          <p:nvPr>
            <p:ph idx="1"/>
          </p:nvPr>
        </p:nvSpPr>
        <p:spPr>
          <a:xfrm>
            <a:off x="838199" y="1514008"/>
            <a:ext cx="10809157" cy="5096654"/>
          </a:xfrm>
        </p:spPr>
        <p:txBody>
          <a:bodyPr>
            <a:normAutofit fontScale="40000" lnSpcReduction="20000"/>
          </a:bodyPr>
          <a:lstStyle/>
          <a:p>
            <a:r>
              <a:rPr lang="en-US" sz="6000" b="1" dirty="0"/>
              <a:t>1920s</a:t>
            </a:r>
            <a:br>
              <a:rPr lang="en-US" sz="5100" dirty="0"/>
            </a:br>
            <a:r>
              <a:rPr lang="en-US" sz="5100" dirty="0"/>
              <a:t>Local farmers in China: </a:t>
            </a:r>
            <a:r>
              <a:rPr lang="en-US" sz="5100" b="1" u="sng" dirty="0"/>
              <a:t>Barefoot Doctor Program</a:t>
            </a:r>
            <a:br>
              <a:rPr lang="en-US" sz="5100" dirty="0"/>
            </a:br>
            <a:r>
              <a:rPr lang="en-US" sz="5100" dirty="0"/>
              <a:t>↓</a:t>
            </a:r>
            <a:br>
              <a:rPr lang="en-US" sz="5100" dirty="0"/>
            </a:br>
            <a:r>
              <a:rPr lang="en-US" sz="6000" b="1" dirty="0"/>
              <a:t>1950s–60s</a:t>
            </a:r>
            <a:br>
              <a:rPr lang="en-US" sz="5100" dirty="0"/>
            </a:br>
            <a:r>
              <a:rPr lang="en-US" sz="5100" dirty="0"/>
              <a:t>Community-based health worker program spread to other poor nations</a:t>
            </a:r>
            <a:br>
              <a:rPr lang="en-US" sz="5100" dirty="0"/>
            </a:br>
            <a:r>
              <a:rPr lang="en-US" sz="5100" dirty="0"/>
              <a:t>↓</a:t>
            </a:r>
            <a:br>
              <a:rPr lang="en-US" sz="5100" dirty="0"/>
            </a:br>
            <a:r>
              <a:rPr lang="en-US" sz="6000" b="1" dirty="0"/>
              <a:t>1978</a:t>
            </a:r>
            <a:br>
              <a:rPr lang="en-US" sz="5100" dirty="0"/>
            </a:br>
            <a:r>
              <a:rPr lang="en-US" sz="5100" dirty="0"/>
              <a:t>CHWs recognized as part of primary health care at the </a:t>
            </a:r>
            <a:r>
              <a:rPr lang="en-US" sz="5100" b="1" u="sng" dirty="0"/>
              <a:t>Alma Ata Declaration</a:t>
            </a:r>
            <a:br>
              <a:rPr lang="en-US" sz="5100" dirty="0"/>
            </a:br>
            <a:r>
              <a:rPr lang="en-US" sz="5100" dirty="0"/>
              <a:t>↓</a:t>
            </a:r>
            <a:br>
              <a:rPr lang="en-US" sz="5100" dirty="0"/>
            </a:br>
            <a:r>
              <a:rPr lang="en-US" sz="6000" b="1" dirty="0"/>
              <a:t>1980s–90s</a:t>
            </a:r>
            <a:br>
              <a:rPr lang="en-US" sz="6000" dirty="0"/>
            </a:br>
            <a:r>
              <a:rPr lang="en-US" sz="5100" dirty="0"/>
              <a:t>National programs — successes and failures</a:t>
            </a:r>
            <a:br>
              <a:rPr lang="en-US" sz="5100" dirty="0"/>
            </a:br>
            <a:r>
              <a:rPr lang="en-US" sz="5100" dirty="0"/>
              <a:t>↓</a:t>
            </a:r>
            <a:br>
              <a:rPr lang="en-US" sz="5100" dirty="0"/>
            </a:br>
            <a:r>
              <a:rPr lang="en-US" sz="6000" b="1" dirty="0"/>
              <a:t>2000s</a:t>
            </a:r>
            <a:br>
              <a:rPr lang="en-US" sz="5100" dirty="0"/>
            </a:br>
            <a:r>
              <a:rPr lang="en-US" sz="5100" dirty="0"/>
              <a:t>Evidence-based expansion</a:t>
            </a:r>
            <a:br>
              <a:rPr lang="en-US" sz="5100" dirty="0"/>
            </a:br>
            <a:r>
              <a:rPr lang="en-US" sz="5100" dirty="0"/>
              <a:t>↓</a:t>
            </a:r>
            <a:br>
              <a:rPr lang="en-US" sz="5100" dirty="0"/>
            </a:br>
            <a:r>
              <a:rPr lang="en-US" sz="6000" b="1" dirty="0"/>
              <a:t>Today</a:t>
            </a:r>
            <a:br>
              <a:rPr lang="en-US" sz="5100" dirty="0"/>
            </a:br>
            <a:r>
              <a:rPr lang="en-US" sz="5100" dirty="0"/>
              <a:t>CHWs increasingly integrated into health systems--</a:t>
            </a:r>
            <a:r>
              <a:rPr lang="en-US" sz="5100" b="1" u="sng" dirty="0"/>
              <a:t>Ethiopia</a:t>
            </a:r>
          </a:p>
          <a:p>
            <a:r>
              <a:rPr lang="en-US" sz="6000" b="1" dirty="0"/>
              <a:t>Overall evolution:</a:t>
            </a:r>
            <a:br>
              <a:rPr lang="en-US" sz="6000" b="1" dirty="0"/>
            </a:br>
            <a:r>
              <a:rPr lang="en-US" sz="5100" dirty="0"/>
              <a:t>From volunteers/local helpers → trained community health workers → essential members of health systems</a:t>
            </a:r>
          </a:p>
          <a:p>
            <a:endParaRPr lang="en-US" dirty="0"/>
          </a:p>
        </p:txBody>
      </p:sp>
    </p:spTree>
    <p:extLst>
      <p:ext uri="{BB962C8B-B14F-4D97-AF65-F5344CB8AC3E}">
        <p14:creationId xmlns:p14="http://schemas.microsoft.com/office/powerpoint/2010/main" val="696950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Freeform: Shape 11">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70BB0CBB-A6B4-0936-6021-2B6ED1C128E9}"/>
              </a:ext>
            </a:extLst>
          </p:cNvPr>
          <p:cNvSpPr>
            <a:spLocks noGrp="1"/>
          </p:cNvSpPr>
          <p:nvPr>
            <p:ph type="title"/>
          </p:nvPr>
        </p:nvSpPr>
        <p:spPr>
          <a:xfrm>
            <a:off x="1524003" y="1999615"/>
            <a:ext cx="9144000" cy="2764028"/>
          </a:xfrm>
          <a:solidFill>
            <a:schemeClr val="bg2">
              <a:alpha val="52000"/>
            </a:schemeClr>
          </a:solidFill>
        </p:spPr>
        <p:txBody>
          <a:bodyPr vert="horz" lIns="91440" tIns="45720" rIns="91440" bIns="45720" rtlCol="0" anchor="ctr">
            <a:normAutofit/>
          </a:bodyPr>
          <a:lstStyle/>
          <a:p>
            <a:pPr algn="ctr"/>
            <a:r>
              <a:rPr lang="en-US" sz="6700" kern="1200" dirty="0">
                <a:latin typeface="+mj-lt"/>
                <a:ea typeface="+mj-ea"/>
                <a:cs typeface="+mj-cs"/>
              </a:rPr>
              <a:t>CHWs can meet needs where there is no doctor</a:t>
            </a:r>
          </a:p>
        </p:txBody>
      </p:sp>
      <p:sp>
        <p:nvSpPr>
          <p:cNvPr id="5" name="Text Placeholder 4">
            <a:extLst>
              <a:ext uri="{FF2B5EF4-FFF2-40B4-BE49-F238E27FC236}">
                <a16:creationId xmlns:a16="http://schemas.microsoft.com/office/drawing/2014/main" id="{E3602040-7724-D97A-9C41-43856903A955}"/>
              </a:ext>
            </a:extLst>
          </p:cNvPr>
          <p:cNvSpPr>
            <a:spLocks noGrp="1"/>
          </p:cNvSpPr>
          <p:nvPr>
            <p:ph type="body" idx="1"/>
          </p:nvPr>
        </p:nvSpPr>
        <p:spPr>
          <a:xfrm>
            <a:off x="1966912" y="5645150"/>
            <a:ext cx="8258176" cy="631825"/>
          </a:xfrm>
          <a:solidFill>
            <a:schemeClr val="bg2">
              <a:alpha val="60152"/>
            </a:schemeClr>
          </a:solidFill>
        </p:spPr>
        <p:txBody>
          <a:bodyPr vert="horz" lIns="91440" tIns="45720" rIns="91440" bIns="45720" rtlCol="0" anchor="ctr">
            <a:normAutofit/>
          </a:bodyPr>
          <a:lstStyle/>
          <a:p>
            <a:pPr algn="ctr"/>
            <a:r>
              <a:rPr lang="en-US" sz="2800" kern="1200" dirty="0">
                <a:solidFill>
                  <a:schemeClr val="tx1"/>
                </a:solidFill>
                <a:latin typeface="+mn-lt"/>
                <a:ea typeface="+mn-ea"/>
                <a:cs typeface="+mn-cs"/>
              </a:rPr>
              <a:t>Or nurse, or midwife, or dentist….</a:t>
            </a:r>
          </a:p>
        </p:txBody>
      </p:sp>
      <p:sp>
        <p:nvSpPr>
          <p:cNvPr id="16" name="Rectangle 15">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6536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EE608AE2-CF5A-9C48-0CCC-A8DBCE1D767E}"/>
              </a:ext>
            </a:extLst>
          </p:cNvPr>
          <p:cNvPicPr>
            <a:picLocks noGrp="1" noChangeAspect="1"/>
          </p:cNvPicPr>
          <p:nvPr>
            <p:ph idx="1"/>
          </p:nvPr>
        </p:nvPicPr>
        <p:blipFill>
          <a:blip r:embed="rId3"/>
          <a:stretch>
            <a:fillRect/>
          </a:stretch>
        </p:blipFill>
        <p:spPr>
          <a:xfrm>
            <a:off x="1880680" y="457200"/>
            <a:ext cx="8430639" cy="5943600"/>
          </a:xfrm>
          <a:prstGeom prst="rect">
            <a:avLst/>
          </a:prstGeom>
        </p:spPr>
      </p:pic>
    </p:spTree>
    <p:extLst>
      <p:ext uri="{BB962C8B-B14F-4D97-AF65-F5344CB8AC3E}">
        <p14:creationId xmlns:p14="http://schemas.microsoft.com/office/powerpoint/2010/main" val="1888811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D5E13FB-C610-B6E3-B0B3-014F61651C1F}"/>
              </a:ext>
            </a:extLst>
          </p:cNvPr>
          <p:cNvPicPr>
            <a:picLocks noGrp="1" noChangeAspect="1"/>
          </p:cNvPicPr>
          <p:nvPr>
            <p:ph idx="1"/>
          </p:nvPr>
        </p:nvPicPr>
        <p:blipFill>
          <a:blip r:embed="rId2"/>
          <a:stretch>
            <a:fillRect/>
          </a:stretch>
        </p:blipFill>
        <p:spPr>
          <a:xfrm>
            <a:off x="1880680" y="457200"/>
            <a:ext cx="8430639" cy="5943600"/>
          </a:xfrm>
          <a:prstGeom prst="rect">
            <a:avLst/>
          </a:prstGeom>
        </p:spPr>
      </p:pic>
    </p:spTree>
    <p:extLst>
      <p:ext uri="{BB962C8B-B14F-4D97-AF65-F5344CB8AC3E}">
        <p14:creationId xmlns:p14="http://schemas.microsoft.com/office/powerpoint/2010/main" val="814377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C9D98CB3-D9D9-D548-A928-E72A68FEBA16}"/>
              </a:ext>
            </a:extLst>
          </p:cNvPr>
          <p:cNvPicPr>
            <a:picLocks noGrp="1" noChangeAspect="1"/>
          </p:cNvPicPr>
          <p:nvPr>
            <p:ph idx="1"/>
          </p:nvPr>
        </p:nvPicPr>
        <p:blipFill>
          <a:blip r:embed="rId2"/>
          <a:stretch>
            <a:fillRect/>
          </a:stretch>
        </p:blipFill>
        <p:spPr>
          <a:xfrm>
            <a:off x="1880680" y="457200"/>
            <a:ext cx="8430639" cy="5943600"/>
          </a:xfrm>
          <a:prstGeom prst="rect">
            <a:avLst/>
          </a:prstGeom>
        </p:spPr>
      </p:pic>
    </p:spTree>
    <p:extLst>
      <p:ext uri="{BB962C8B-B14F-4D97-AF65-F5344CB8AC3E}">
        <p14:creationId xmlns:p14="http://schemas.microsoft.com/office/powerpoint/2010/main" val="32990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DDD622-D860-BB7E-0CB2-407B1EED8F83}"/>
              </a:ext>
            </a:extLst>
          </p:cNvPr>
          <p:cNvSpPr>
            <a:spLocks noGrp="1"/>
          </p:cNvSpPr>
          <p:nvPr>
            <p:ph type="title"/>
          </p:nvPr>
        </p:nvSpPr>
        <p:spPr>
          <a:xfrm>
            <a:off x="838200" y="609600"/>
            <a:ext cx="3739341" cy="1330839"/>
          </a:xfrm>
        </p:spPr>
        <p:txBody>
          <a:bodyPr vert="horz" lIns="91440" tIns="45720" rIns="91440" bIns="45720" rtlCol="0" anchor="ctr">
            <a:normAutofit/>
          </a:bodyPr>
          <a:lstStyle/>
          <a:p>
            <a:r>
              <a:rPr lang="en-US" sz="2800" i="0" kern="1200" dirty="0">
                <a:solidFill>
                  <a:schemeClr val="tx1"/>
                </a:solidFill>
                <a:effectLst/>
                <a:latin typeface="+mj-lt"/>
                <a:ea typeface="+mj-ea"/>
                <a:cs typeface="+mj-cs"/>
              </a:rPr>
              <a:t>Community Health Workers: Building Trust, Delivering Care</a:t>
            </a:r>
          </a:p>
        </p:txBody>
      </p:sp>
      <p:sp>
        <p:nvSpPr>
          <p:cNvPr id="3" name="Content Placeholder 2">
            <a:extLst>
              <a:ext uri="{FF2B5EF4-FFF2-40B4-BE49-F238E27FC236}">
                <a16:creationId xmlns:a16="http://schemas.microsoft.com/office/drawing/2014/main" id="{038D48A3-267E-3BB1-8CF5-85BB1061D474}"/>
              </a:ext>
            </a:extLst>
          </p:cNvPr>
          <p:cNvSpPr>
            <a:spLocks noGrp="1"/>
          </p:cNvSpPr>
          <p:nvPr>
            <p:ph sz="half" idx="1"/>
          </p:nvPr>
        </p:nvSpPr>
        <p:spPr>
          <a:xfrm>
            <a:off x="862366" y="2194102"/>
            <a:ext cx="3427001" cy="3908586"/>
          </a:xfrm>
        </p:spPr>
        <p:txBody>
          <a:bodyPr vert="horz" lIns="91440" tIns="45720" rIns="91440" bIns="45720" rtlCol="0">
            <a:normAutofit lnSpcReduction="10000"/>
          </a:bodyPr>
          <a:lstStyle/>
          <a:p>
            <a:pPr lvl="0"/>
            <a:r>
              <a:rPr lang="en-US" b="1" dirty="0"/>
              <a:t>Community members </a:t>
            </a:r>
            <a:r>
              <a:rPr lang="en-US" dirty="0"/>
              <a:t>who help connect people with health services.</a:t>
            </a:r>
          </a:p>
          <a:p>
            <a:pPr lvl="0"/>
            <a:r>
              <a:rPr lang="en-US" dirty="0"/>
              <a:t>They work directly in communities, often reaching people with limited access to traditional health care services.</a:t>
            </a:r>
          </a:p>
        </p:txBody>
      </p:sp>
      <p:pic>
        <p:nvPicPr>
          <p:cNvPr id="6" name="Content Placeholder 5" descr="A group of people outside under a tree&#10;&#10;Description automatically generated">
            <a:extLst>
              <a:ext uri="{FF2B5EF4-FFF2-40B4-BE49-F238E27FC236}">
                <a16:creationId xmlns:a16="http://schemas.microsoft.com/office/drawing/2014/main" id="{3DFA86E7-4867-CED3-CEC3-F6753BDA1B6E}"/>
              </a:ext>
            </a:extLst>
          </p:cNvPr>
          <p:cNvPicPr>
            <a:picLocks noGrp="1" noChangeAspect="1"/>
          </p:cNvPicPr>
          <p:nvPr>
            <p:ph sz="half" idx="2"/>
          </p:nvPr>
        </p:nvPicPr>
        <p:blipFill>
          <a:blip r:embed="rId3"/>
          <a:stretch>
            <a:fillRect/>
          </a:stretch>
        </p:blipFill>
        <p:spPr>
          <a:xfrm>
            <a:off x="5730108" y="661916"/>
            <a:ext cx="5585838" cy="5557909"/>
          </a:xfrm>
          <a:prstGeom prst="rect">
            <a:avLst/>
          </a:prstGeom>
        </p:spPr>
      </p:pic>
    </p:spTree>
    <p:extLst>
      <p:ext uri="{BB962C8B-B14F-4D97-AF65-F5344CB8AC3E}">
        <p14:creationId xmlns:p14="http://schemas.microsoft.com/office/powerpoint/2010/main" val="3329019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7A60CCA5-DAB9-2FCA-A8A4-697CD27DFFC3}"/>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Traditional Birth Attendants</a:t>
            </a:r>
          </a:p>
        </p:txBody>
      </p:sp>
      <p:pic>
        <p:nvPicPr>
          <p:cNvPr id="7" name="Content Placeholder 6" descr="A group of women posing for a photo&#10;&#10;Description automatically generated">
            <a:extLst>
              <a:ext uri="{FF2B5EF4-FFF2-40B4-BE49-F238E27FC236}">
                <a16:creationId xmlns:a16="http://schemas.microsoft.com/office/drawing/2014/main" id="{1D274ADA-3C7E-F4BA-0ED3-DE21A1FDEC7E}"/>
              </a:ext>
            </a:extLst>
          </p:cNvPr>
          <p:cNvPicPr>
            <a:picLocks noGrp="1" noChangeAspect="1"/>
          </p:cNvPicPr>
          <p:nvPr>
            <p:ph idx="1"/>
          </p:nvPr>
        </p:nvPicPr>
        <p:blipFill rotWithShape="1">
          <a:blip r:embed="rId3">
            <a:extLst>
              <a:ext uri="{28A0092B-C50C-407E-A947-70E740481C1C}">
                <a14:useLocalDpi xmlns:a14="http://schemas.microsoft.com/office/drawing/2010/main"/>
              </a:ext>
            </a:extLst>
          </a:blip>
          <a:srcRect r="-2"/>
          <a:stretch/>
        </p:blipFill>
        <p:spPr bwMode="auto">
          <a:xfrm>
            <a:off x="1626958" y="1675227"/>
            <a:ext cx="8938084" cy="4394199"/>
          </a:xfrm>
          <a:prstGeom prst="rect">
            <a:avLst/>
          </a:prstGeom>
          <a:noFill/>
        </p:spPr>
      </p:pic>
      <p:sp>
        <p:nvSpPr>
          <p:cNvPr id="8" name="TextBox 7">
            <a:extLst>
              <a:ext uri="{FF2B5EF4-FFF2-40B4-BE49-F238E27FC236}">
                <a16:creationId xmlns:a16="http://schemas.microsoft.com/office/drawing/2014/main" id="{EC065E90-A94D-354E-85C7-97FA39455BD0}"/>
              </a:ext>
            </a:extLst>
          </p:cNvPr>
          <p:cNvSpPr txBox="1"/>
          <p:nvPr/>
        </p:nvSpPr>
        <p:spPr>
          <a:xfrm>
            <a:off x="1692952" y="6099726"/>
            <a:ext cx="8938084" cy="646331"/>
          </a:xfrm>
          <a:prstGeom prst="rect">
            <a:avLst/>
          </a:prstGeom>
          <a:noFill/>
        </p:spPr>
        <p:txBody>
          <a:bodyPr wrap="square" rtlCol="0">
            <a:spAutoFit/>
          </a:bodyPr>
          <a:lstStyle/>
          <a:p>
            <a:r>
              <a:rPr lang="en-US" dirty="0"/>
              <a:t>TBAs are trained regularly in Doro, South Sudan. They are incorporated into the SIM</a:t>
            </a:r>
          </a:p>
          <a:p>
            <a:pPr algn="ctr"/>
            <a:r>
              <a:rPr lang="en-US" dirty="0"/>
              <a:t>Maternity program.</a:t>
            </a:r>
          </a:p>
        </p:txBody>
      </p:sp>
    </p:spTree>
    <p:extLst>
      <p:ext uri="{BB962C8B-B14F-4D97-AF65-F5344CB8AC3E}">
        <p14:creationId xmlns:p14="http://schemas.microsoft.com/office/powerpoint/2010/main" val="3852290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C87E9-46F2-586E-79E9-E6CE9D6D8E57}"/>
              </a:ext>
            </a:extLst>
          </p:cNvPr>
          <p:cNvSpPr>
            <a:spLocks noGrp="1"/>
          </p:cNvSpPr>
          <p:nvPr>
            <p:ph type="title"/>
          </p:nvPr>
        </p:nvSpPr>
        <p:spPr>
          <a:xfrm>
            <a:off x="876692" y="575136"/>
            <a:ext cx="5479719" cy="1616203"/>
          </a:xfrm>
        </p:spPr>
        <p:txBody>
          <a:bodyPr anchor="b">
            <a:normAutofit fontScale="90000"/>
          </a:bodyPr>
          <a:lstStyle/>
          <a:p>
            <a:r>
              <a:rPr lang="en-US" sz="4000" dirty="0"/>
              <a:t>CHWs Role in Disease Identification, Prevention, Treatment</a:t>
            </a:r>
          </a:p>
        </p:txBody>
      </p:sp>
      <p:sp>
        <p:nvSpPr>
          <p:cNvPr id="3" name="Content Placeholder 2">
            <a:extLst>
              <a:ext uri="{FF2B5EF4-FFF2-40B4-BE49-F238E27FC236}">
                <a16:creationId xmlns:a16="http://schemas.microsoft.com/office/drawing/2014/main" id="{3FE19116-124D-F379-A256-9CA6EEC13DE5}"/>
              </a:ext>
            </a:extLst>
          </p:cNvPr>
          <p:cNvSpPr>
            <a:spLocks noGrp="1"/>
          </p:cNvSpPr>
          <p:nvPr>
            <p:ph idx="1"/>
          </p:nvPr>
        </p:nvSpPr>
        <p:spPr>
          <a:xfrm>
            <a:off x="876691" y="2300719"/>
            <a:ext cx="5479719" cy="3447832"/>
          </a:xfrm>
        </p:spPr>
        <p:txBody>
          <a:bodyPr anchor="t">
            <a:normAutofit lnSpcReduction="10000"/>
          </a:bodyPr>
          <a:lstStyle/>
          <a:p>
            <a:pPr algn="l">
              <a:buNone/>
            </a:pPr>
            <a:r>
              <a:rPr lang="en-US" sz="1600" b="1" i="0" u="none" strike="noStrike" dirty="0">
                <a:solidFill>
                  <a:srgbClr val="000000"/>
                </a:solidFill>
                <a:effectLst/>
              </a:rPr>
              <a:t>Role of Community Health Workers (CHWs)</a:t>
            </a:r>
          </a:p>
          <a:p>
            <a:pPr algn="l">
              <a:buFont typeface="Arial" panose="020B0604020202020204" pitchFamily="34" charset="0"/>
              <a:buChar char="•"/>
            </a:pPr>
            <a:r>
              <a:rPr lang="en-US" sz="1400" b="1" i="0" u="none" strike="noStrike" dirty="0">
                <a:solidFill>
                  <a:srgbClr val="000000"/>
                </a:solidFill>
                <a:effectLst/>
              </a:rPr>
              <a:t>Health Promotion &amp; Disease Prevention</a:t>
            </a:r>
            <a:r>
              <a:rPr lang="en-US" sz="1400" b="0" i="0" u="none" strike="noStrike" dirty="0">
                <a:solidFill>
                  <a:srgbClr val="000000"/>
                </a:solidFill>
                <a:effectLst/>
              </a:rPr>
              <a:t> – Educate communities on healthy practices.</a:t>
            </a:r>
          </a:p>
          <a:p>
            <a:pPr algn="l">
              <a:buFont typeface="Arial" panose="020B0604020202020204" pitchFamily="34" charset="0"/>
              <a:buChar char="•"/>
            </a:pPr>
            <a:r>
              <a:rPr lang="en-US" sz="1400" b="1" i="0" u="none" strike="noStrike" dirty="0">
                <a:solidFill>
                  <a:srgbClr val="000000"/>
                </a:solidFill>
                <a:effectLst/>
              </a:rPr>
              <a:t>Community-Based Diagnosis &amp; Treatment</a:t>
            </a:r>
            <a:r>
              <a:rPr lang="en-US" sz="1400" b="0" i="0" u="none" strike="noStrike" dirty="0">
                <a:solidFill>
                  <a:srgbClr val="000000"/>
                </a:solidFill>
                <a:effectLst/>
              </a:rPr>
              <a:t> – Identify and manage illnesses locally.</a:t>
            </a:r>
          </a:p>
          <a:p>
            <a:pPr algn="l">
              <a:buFont typeface="Arial" panose="020B0604020202020204" pitchFamily="34" charset="0"/>
              <a:buChar char="•"/>
            </a:pPr>
            <a:r>
              <a:rPr lang="en-US" sz="1400" b="1" i="0" u="none" strike="noStrike" dirty="0">
                <a:solidFill>
                  <a:srgbClr val="000000"/>
                </a:solidFill>
                <a:effectLst/>
              </a:rPr>
              <a:t>Maternal &amp; Child Health Services</a:t>
            </a:r>
            <a:r>
              <a:rPr lang="en-US" sz="1400" b="0" i="0" u="none" strike="noStrike" dirty="0">
                <a:solidFill>
                  <a:srgbClr val="000000"/>
                </a:solidFill>
                <a:effectLst/>
              </a:rPr>
              <a:t> – Support prenatal care, immunizations, and nutrition. </a:t>
            </a:r>
            <a:r>
              <a:rPr lang="en-US" sz="1400" dirty="0">
                <a:solidFill>
                  <a:srgbClr val="000000"/>
                </a:solidFill>
              </a:rPr>
              <a:t>(TBAs)</a:t>
            </a:r>
            <a:endParaRPr lang="en-US" sz="1400" b="0" i="0" u="none" strike="noStrike" dirty="0">
              <a:solidFill>
                <a:srgbClr val="000000"/>
              </a:solidFill>
              <a:effectLst/>
            </a:endParaRPr>
          </a:p>
          <a:p>
            <a:pPr algn="l">
              <a:buFont typeface="Arial" panose="020B0604020202020204" pitchFamily="34" charset="0"/>
              <a:buChar char="•"/>
            </a:pPr>
            <a:r>
              <a:rPr lang="en-US" sz="1400" b="1" i="0" u="none" strike="noStrike" dirty="0">
                <a:solidFill>
                  <a:srgbClr val="000000"/>
                </a:solidFill>
                <a:effectLst/>
              </a:rPr>
              <a:t>Chronic Disease Management</a:t>
            </a:r>
            <a:r>
              <a:rPr lang="en-US" sz="1400" b="0" i="0" u="none" strike="noStrike" dirty="0">
                <a:solidFill>
                  <a:srgbClr val="000000"/>
                </a:solidFill>
                <a:effectLst/>
              </a:rPr>
              <a:t> – Assist with conditions like diabetes and hypertension.</a:t>
            </a:r>
          </a:p>
          <a:p>
            <a:pPr algn="l">
              <a:buFont typeface="Arial" panose="020B0604020202020204" pitchFamily="34" charset="0"/>
              <a:buChar char="•"/>
            </a:pPr>
            <a:r>
              <a:rPr lang="en-US" sz="1400" b="1" i="0" u="none" strike="noStrike" dirty="0">
                <a:solidFill>
                  <a:srgbClr val="000000"/>
                </a:solidFill>
                <a:effectLst/>
              </a:rPr>
              <a:t>Household-Level Care</a:t>
            </a:r>
            <a:r>
              <a:rPr lang="en-US" sz="1400" b="0" i="0" u="none" strike="noStrike" dirty="0">
                <a:solidFill>
                  <a:srgbClr val="000000"/>
                </a:solidFill>
                <a:effectLst/>
              </a:rPr>
              <a:t> – Provide basic healthcare and monitor patient well-being.</a:t>
            </a:r>
          </a:p>
          <a:p>
            <a:pPr algn="l">
              <a:buFont typeface="Arial" panose="020B0604020202020204" pitchFamily="34" charset="0"/>
              <a:buChar char="•"/>
            </a:pPr>
            <a:r>
              <a:rPr lang="en-US" sz="1400" b="1" i="0" u="none" strike="noStrike" dirty="0">
                <a:solidFill>
                  <a:srgbClr val="000000"/>
                </a:solidFill>
                <a:effectLst/>
              </a:rPr>
              <a:t>Referral Facilitation</a:t>
            </a:r>
            <a:r>
              <a:rPr lang="en-US" sz="1400" b="0" i="0" u="none" strike="noStrike" dirty="0">
                <a:solidFill>
                  <a:srgbClr val="000000"/>
                </a:solidFill>
                <a:effectLst/>
              </a:rPr>
              <a:t> – Connect patients to formal healthcare facilities.</a:t>
            </a:r>
          </a:p>
          <a:p>
            <a:pPr algn="l">
              <a:buFont typeface="Arial" panose="020B0604020202020204" pitchFamily="34" charset="0"/>
              <a:buChar char="•"/>
            </a:pPr>
            <a:r>
              <a:rPr lang="en-US" sz="1400" b="1" i="0" u="none" strike="noStrike" dirty="0">
                <a:solidFill>
                  <a:srgbClr val="000000"/>
                </a:solidFill>
                <a:effectLst/>
              </a:rPr>
              <a:t>Improving Healthcare Access</a:t>
            </a:r>
            <a:r>
              <a:rPr lang="en-US" sz="1400" b="0" i="0" u="none" strike="noStrike" dirty="0">
                <a:solidFill>
                  <a:srgbClr val="000000"/>
                </a:solidFill>
                <a:effectLst/>
              </a:rPr>
              <a:t> – Support marginalized populations facing barriers (distance, cost, stigma).</a:t>
            </a:r>
          </a:p>
          <a:p>
            <a:pPr marL="457200" lvl="1" indent="0">
              <a:buNone/>
            </a:pPr>
            <a:endParaRPr lang="en-US" sz="1300" dirty="0"/>
          </a:p>
        </p:txBody>
      </p:sp>
      <p:pic>
        <p:nvPicPr>
          <p:cNvPr id="5" name="Picture 4">
            <a:extLst>
              <a:ext uri="{FF2B5EF4-FFF2-40B4-BE49-F238E27FC236}">
                <a16:creationId xmlns:a16="http://schemas.microsoft.com/office/drawing/2014/main" id="{B6637192-DD99-0897-894A-1F9FBA460590}"/>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7147451" y="0"/>
            <a:ext cx="4921187" cy="6857990"/>
          </a:xfrm>
          <a:prstGeom prst="rect">
            <a:avLst/>
          </a:prstGeom>
        </p:spPr>
      </p:pic>
      <p:sp>
        <p:nvSpPr>
          <p:cNvPr id="6" name="TextBox 5">
            <a:extLst>
              <a:ext uri="{FF2B5EF4-FFF2-40B4-BE49-F238E27FC236}">
                <a16:creationId xmlns:a16="http://schemas.microsoft.com/office/drawing/2014/main" id="{521D20BE-231F-7231-23CB-B66B2E72EAF9}"/>
              </a:ext>
            </a:extLst>
          </p:cNvPr>
          <p:cNvSpPr txBox="1"/>
          <p:nvPr/>
        </p:nvSpPr>
        <p:spPr>
          <a:xfrm>
            <a:off x="876691" y="5994323"/>
            <a:ext cx="6096000" cy="577081"/>
          </a:xfrm>
          <a:prstGeom prst="rect">
            <a:avLst/>
          </a:prstGeom>
          <a:noFill/>
        </p:spPr>
        <p:txBody>
          <a:bodyPr wrap="square">
            <a:spAutoFit/>
          </a:bodyPr>
          <a:lstStyle/>
          <a:p>
            <a:r>
              <a:rPr lang="en-US" sz="1050" dirty="0"/>
              <a:t>Hassan, Saidu &amp; </a:t>
            </a:r>
            <a:r>
              <a:rPr lang="en-US" sz="1050" dirty="0" err="1"/>
              <a:t>Azike</a:t>
            </a:r>
            <a:r>
              <a:rPr lang="en-US" sz="1050" dirty="0"/>
              <a:t>, Chidimma &amp; Okoye, </a:t>
            </a:r>
            <a:r>
              <a:rPr lang="en-US" sz="1050" dirty="0" err="1"/>
              <a:t>Nelyn</a:t>
            </a:r>
            <a:r>
              <a:rPr lang="en-US" sz="1050" dirty="0"/>
              <a:t> &amp; </a:t>
            </a:r>
            <a:r>
              <a:rPr lang="en-US" sz="1050" dirty="0" err="1"/>
              <a:t>Adindu</a:t>
            </a:r>
            <a:r>
              <a:rPr lang="en-US" sz="1050" dirty="0"/>
              <a:t>, Kelechi. (2024). Assessing the Impact of Community Health Workforce on the Efficiency and Accessibility of Healthcare Delivery. Archives of Current Research International. 24. 10.9734/</a:t>
            </a:r>
            <a:r>
              <a:rPr lang="en-US" sz="1050" dirty="0" err="1"/>
              <a:t>acri</a:t>
            </a:r>
            <a:r>
              <a:rPr lang="en-US" sz="1050" dirty="0"/>
              <a:t>/2024/v24i10918. </a:t>
            </a:r>
          </a:p>
        </p:txBody>
      </p:sp>
    </p:spTree>
    <p:extLst>
      <p:ext uri="{BB962C8B-B14F-4D97-AF65-F5344CB8AC3E}">
        <p14:creationId xmlns:p14="http://schemas.microsoft.com/office/powerpoint/2010/main" val="1662606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D960562-F9F5-0D89-3CA9-C0F0323536AA}"/>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75C94E-7575-8B89-00CA-7222AEC29CE6}"/>
              </a:ext>
            </a:extLst>
          </p:cNvPr>
          <p:cNvSpPr>
            <a:spLocks noGrp="1"/>
          </p:cNvSpPr>
          <p:nvPr>
            <p:ph type="title"/>
          </p:nvPr>
        </p:nvSpPr>
        <p:spPr>
          <a:xfrm>
            <a:off x="7531610" y="365125"/>
            <a:ext cx="3822189" cy="1899912"/>
          </a:xfrm>
        </p:spPr>
        <p:txBody>
          <a:bodyPr>
            <a:normAutofit/>
          </a:bodyPr>
          <a:lstStyle/>
          <a:p>
            <a:r>
              <a:rPr lang="en-US" sz="4000" dirty="0"/>
              <a:t>CHWs can help meet the need</a:t>
            </a:r>
          </a:p>
        </p:txBody>
      </p:sp>
      <p:sp>
        <p:nvSpPr>
          <p:cNvPr id="3" name="Content Placeholder 2">
            <a:extLst>
              <a:ext uri="{FF2B5EF4-FFF2-40B4-BE49-F238E27FC236}">
                <a16:creationId xmlns:a16="http://schemas.microsoft.com/office/drawing/2014/main" id="{5AF1FD15-F14E-DB28-16D6-75E96A4DE200}"/>
              </a:ext>
            </a:extLst>
          </p:cNvPr>
          <p:cNvSpPr>
            <a:spLocks noGrp="1"/>
          </p:cNvSpPr>
          <p:nvPr>
            <p:ph idx="1"/>
          </p:nvPr>
        </p:nvSpPr>
        <p:spPr>
          <a:xfrm>
            <a:off x="7531610" y="2434201"/>
            <a:ext cx="3822189" cy="3742762"/>
          </a:xfrm>
        </p:spPr>
        <p:txBody>
          <a:bodyPr>
            <a:normAutofit/>
          </a:bodyPr>
          <a:lstStyle/>
          <a:p>
            <a:r>
              <a:rPr lang="en-US" sz="2000" dirty="0"/>
              <a:t>There are more than 4.7 million CHWs in 100 countries.</a:t>
            </a:r>
          </a:p>
          <a:p>
            <a:r>
              <a:rPr lang="en-US" sz="2000" dirty="0"/>
              <a:t>70% of CHWs are women. </a:t>
            </a:r>
          </a:p>
          <a:p>
            <a:r>
              <a:rPr lang="en-US" sz="2000" dirty="0"/>
              <a:t>Half of those in low- and middle-income countries are unsalaried. </a:t>
            </a:r>
          </a:p>
          <a:p>
            <a:r>
              <a:rPr lang="en-US" sz="2000" dirty="0"/>
              <a:t>If they are not in the healthcare system, we should include them in the clinic and ensure they are paid fairly and supervised well.</a:t>
            </a:r>
          </a:p>
          <a:p>
            <a:pPr marL="0" indent="0">
              <a:buNone/>
            </a:pPr>
            <a:endParaRPr lang="en-US" sz="2000" dirty="0"/>
          </a:p>
        </p:txBody>
      </p:sp>
    </p:spTree>
    <p:extLst>
      <p:ext uri="{BB962C8B-B14F-4D97-AF65-F5344CB8AC3E}">
        <p14:creationId xmlns:p14="http://schemas.microsoft.com/office/powerpoint/2010/main" val="37680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6477190-64A1-9D76-6469-6B35C2FD89E7}"/>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dirty="0">
                <a:solidFill>
                  <a:srgbClr val="FFFFFF"/>
                </a:solidFill>
                <a:latin typeface="+mj-lt"/>
                <a:ea typeface="+mj-ea"/>
                <a:cs typeface="+mj-cs"/>
              </a:rPr>
              <a:t>Should we expand their scope?</a:t>
            </a:r>
          </a:p>
        </p:txBody>
      </p:sp>
      <p:pic>
        <p:nvPicPr>
          <p:cNvPr id="5" name="Content Placeholder 4">
            <a:extLst>
              <a:ext uri="{FF2B5EF4-FFF2-40B4-BE49-F238E27FC236}">
                <a16:creationId xmlns:a16="http://schemas.microsoft.com/office/drawing/2014/main" id="{9689205D-4863-D22E-86A2-E79A4B085C69}"/>
              </a:ext>
            </a:extLst>
          </p:cNvPr>
          <p:cNvPicPr>
            <a:picLocks noGrp="1" noChangeAspect="1"/>
          </p:cNvPicPr>
          <p:nvPr>
            <p:ph idx="1"/>
          </p:nvPr>
        </p:nvPicPr>
        <p:blipFill>
          <a:blip r:embed="rId3"/>
          <a:stretch>
            <a:fillRect/>
          </a:stretch>
        </p:blipFill>
        <p:spPr>
          <a:xfrm>
            <a:off x="4502428" y="881924"/>
            <a:ext cx="7225748" cy="5094151"/>
          </a:xfrm>
          <a:prstGeom prst="rect">
            <a:avLst/>
          </a:prstGeom>
        </p:spPr>
      </p:pic>
    </p:spTree>
    <p:extLst>
      <p:ext uri="{BB962C8B-B14F-4D97-AF65-F5344CB8AC3E}">
        <p14:creationId xmlns:p14="http://schemas.microsoft.com/office/powerpoint/2010/main" val="681608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Freeform: Shape 27">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0" name="Freeform: Shape 29">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72B69D3-3CE7-41E9-82A0-95527EA9C2B9}"/>
              </a:ext>
            </a:extLst>
          </p:cNvPr>
          <p:cNvSpPr>
            <a:spLocks noGrp="1"/>
          </p:cNvSpPr>
          <p:nvPr>
            <p:ph type="title"/>
          </p:nvPr>
        </p:nvSpPr>
        <p:spPr>
          <a:xfrm>
            <a:off x="621792" y="1161288"/>
            <a:ext cx="3602736" cy="4526280"/>
          </a:xfrm>
        </p:spPr>
        <p:txBody>
          <a:bodyPr>
            <a:normAutofit/>
          </a:bodyPr>
          <a:lstStyle/>
          <a:p>
            <a:r>
              <a:rPr lang="en-US" sz="4000" dirty="0"/>
              <a:t>We Must</a:t>
            </a:r>
            <a:br>
              <a:rPr lang="en-US" sz="4000" dirty="0"/>
            </a:br>
            <a:r>
              <a:rPr lang="en-US" sz="4000" dirty="0"/>
              <a:t>Train CHWs to Help </a:t>
            </a:r>
            <a:r>
              <a:rPr lang="en-US" sz="4000" i="0" u="none" strike="noStrike" dirty="0">
                <a:effectLst/>
              </a:rPr>
              <a:t>Combat NCDs in LMICs </a:t>
            </a:r>
            <a:endParaRPr lang="en-US" sz="4000" dirty="0"/>
          </a:p>
        </p:txBody>
      </p:sp>
      <p:sp>
        <p:nvSpPr>
          <p:cNvPr id="32" name="Rectangle 31">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22" name="Content Placeholder 2">
            <a:extLst>
              <a:ext uri="{FF2B5EF4-FFF2-40B4-BE49-F238E27FC236}">
                <a16:creationId xmlns:a16="http://schemas.microsoft.com/office/drawing/2014/main" id="{FFC73CFC-BE49-C67C-F259-E186ABDAE75D}"/>
              </a:ext>
            </a:extLst>
          </p:cNvPr>
          <p:cNvGraphicFramePr>
            <a:graphicFrameLocks noGrp="1"/>
          </p:cNvGraphicFramePr>
          <p:nvPr>
            <p:ph idx="1"/>
            <p:extLst>
              <p:ext uri="{D42A27DB-BD31-4B8C-83A1-F6EECF244321}">
                <p14:modId xmlns:p14="http://schemas.microsoft.com/office/powerpoint/2010/main" val="258922043"/>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7354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16FC32-FDE5-096D-E8B6-A96D0194ACF7}"/>
              </a:ext>
            </a:extLst>
          </p:cNvPr>
          <p:cNvSpPr>
            <a:spLocks noGrp="1"/>
          </p:cNvSpPr>
          <p:nvPr>
            <p:ph type="title"/>
          </p:nvPr>
        </p:nvSpPr>
        <p:spPr>
          <a:xfrm>
            <a:off x="686834" y="1153572"/>
            <a:ext cx="3200400" cy="4461163"/>
          </a:xfrm>
        </p:spPr>
        <p:txBody>
          <a:bodyPr>
            <a:normAutofit/>
          </a:bodyPr>
          <a:lstStyle/>
          <a:p>
            <a:r>
              <a:rPr lang="en-US">
                <a:solidFill>
                  <a:srgbClr val="FFFFFF"/>
                </a:solidFill>
              </a:rPr>
              <a:t>Train CHWs Spiritually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9" name="Content Placeholder 2">
            <a:extLst>
              <a:ext uri="{FF2B5EF4-FFF2-40B4-BE49-F238E27FC236}">
                <a16:creationId xmlns:a16="http://schemas.microsoft.com/office/drawing/2014/main" id="{4BD9EF99-FB3C-D57D-6914-FA5AD8F030D9}"/>
              </a:ext>
            </a:extLst>
          </p:cNvPr>
          <p:cNvSpPr>
            <a:spLocks noGrp="1"/>
          </p:cNvSpPr>
          <p:nvPr>
            <p:ph idx="1"/>
          </p:nvPr>
        </p:nvSpPr>
        <p:spPr>
          <a:xfrm>
            <a:off x="4447308" y="591344"/>
            <a:ext cx="6906491" cy="5585619"/>
          </a:xfrm>
        </p:spPr>
        <p:txBody>
          <a:bodyPr anchor="ctr">
            <a:normAutofit/>
          </a:bodyPr>
          <a:lstStyle/>
          <a:p>
            <a:r>
              <a:rPr lang="en-US" dirty="0"/>
              <a:t>Integrate faith into their health education training through the Community Health Evangelism/Education method.</a:t>
            </a:r>
          </a:p>
          <a:p>
            <a:pPr lvl="1"/>
            <a:r>
              <a:rPr lang="en-US" dirty="0"/>
              <a:t>Community Health Evangelism (CHE) is a proven ministry strategy that seamlessly integrates evangelism, discipleship, and church planting with community health and development. (https://</a:t>
            </a:r>
            <a:r>
              <a:rPr lang="en-US" dirty="0" err="1"/>
              <a:t>chenetwork.org</a:t>
            </a:r>
            <a:r>
              <a:rPr lang="en-US" dirty="0"/>
              <a:t>/learn-the-strategy/what-is-</a:t>
            </a:r>
            <a:r>
              <a:rPr lang="en-US" dirty="0" err="1"/>
              <a:t>che</a:t>
            </a:r>
            <a:r>
              <a:rPr lang="en-US" dirty="0"/>
              <a:t>/)</a:t>
            </a:r>
          </a:p>
          <a:p>
            <a:r>
              <a:rPr lang="en-US" dirty="0"/>
              <a:t>Train clinic-based CHWs in the Saline Process</a:t>
            </a:r>
          </a:p>
          <a:p>
            <a:pPr lvl="1"/>
            <a:r>
              <a:rPr lang="en-US" dirty="0"/>
              <a:t>The Saline Process </a:t>
            </a:r>
            <a:r>
              <a:rPr lang="en-US" b="1" dirty="0"/>
              <a:t>Equips</a:t>
            </a:r>
            <a:r>
              <a:rPr lang="en-US" dirty="0"/>
              <a:t> and </a:t>
            </a:r>
            <a:r>
              <a:rPr lang="en-US" b="1" dirty="0"/>
              <a:t>mobilizes</a:t>
            </a:r>
            <a:r>
              <a:rPr lang="en-US" dirty="0"/>
              <a:t> Christian healthcare workers as witnesses of the love and reality of Jesus at the bedsides and in the clinics where they work. (https://</a:t>
            </a:r>
            <a:r>
              <a:rPr lang="en-US" dirty="0" err="1"/>
              <a:t>ihsglobal.org</a:t>
            </a:r>
            <a:r>
              <a:rPr lang="en-US" dirty="0"/>
              <a:t>/</a:t>
            </a:r>
            <a:r>
              <a:rPr lang="en-US" dirty="0" err="1"/>
              <a:t>salineprocess</a:t>
            </a:r>
            <a:r>
              <a:rPr lang="en-US" dirty="0"/>
              <a:t>)</a:t>
            </a:r>
          </a:p>
        </p:txBody>
      </p:sp>
    </p:spTree>
    <p:extLst>
      <p:ext uri="{BB962C8B-B14F-4D97-AF65-F5344CB8AC3E}">
        <p14:creationId xmlns:p14="http://schemas.microsoft.com/office/powerpoint/2010/main" val="1437089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463EB0A-3D7C-4AA5-BFA5-8EE5B4BA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44F81D7-E25B-A2AC-FCA6-4A733EC12FEE}"/>
              </a:ext>
            </a:extLst>
          </p:cNvPr>
          <p:cNvSpPr>
            <a:spLocks noGrp="1"/>
          </p:cNvSpPr>
          <p:nvPr>
            <p:ph type="ctrTitle"/>
          </p:nvPr>
        </p:nvSpPr>
        <p:spPr>
          <a:xfrm>
            <a:off x="578651" y="1122363"/>
            <a:ext cx="11034695" cy="3174690"/>
          </a:xfrm>
        </p:spPr>
        <p:txBody>
          <a:bodyPr>
            <a:normAutofit/>
          </a:bodyPr>
          <a:lstStyle/>
          <a:p>
            <a:pPr algn="l"/>
            <a:r>
              <a:rPr lang="en-US" sz="8000"/>
              <a:t>Effectiveness of CHW Programs</a:t>
            </a:r>
          </a:p>
        </p:txBody>
      </p:sp>
      <p:sp>
        <p:nvSpPr>
          <p:cNvPr id="5" name="Subtitle 4">
            <a:extLst>
              <a:ext uri="{FF2B5EF4-FFF2-40B4-BE49-F238E27FC236}">
                <a16:creationId xmlns:a16="http://schemas.microsoft.com/office/drawing/2014/main" id="{19579BB0-B091-D9FF-F153-F63307F5766E}"/>
              </a:ext>
            </a:extLst>
          </p:cNvPr>
          <p:cNvSpPr>
            <a:spLocks noGrp="1"/>
          </p:cNvSpPr>
          <p:nvPr>
            <p:ph type="subTitle" idx="1"/>
          </p:nvPr>
        </p:nvSpPr>
        <p:spPr>
          <a:xfrm>
            <a:off x="578651" y="4723637"/>
            <a:ext cx="11034695" cy="1481396"/>
          </a:xfrm>
        </p:spPr>
        <p:txBody>
          <a:bodyPr>
            <a:normAutofit/>
          </a:bodyPr>
          <a:lstStyle/>
          <a:p>
            <a:pPr algn="l"/>
            <a:r>
              <a:rPr lang="en-US" sz="2800"/>
              <a:t>Evidence Based Outcomes</a:t>
            </a:r>
          </a:p>
        </p:txBody>
      </p:sp>
      <p:sp>
        <p:nvSpPr>
          <p:cNvPr id="27" name="Rectangle 26">
            <a:extLst>
              <a:ext uri="{FF2B5EF4-FFF2-40B4-BE49-F238E27FC236}">
                <a16:creationId xmlns:a16="http://schemas.microsoft.com/office/drawing/2014/main" id="{7945AD00-F967-454D-A4B2-39ABA5C88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E9BC5B79-B912-427C-8219-E3E50943F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3936944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679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BF36415-8AE0-B919-ABF5-CDB966B94F6B}"/>
              </a:ext>
            </a:extLst>
          </p:cNvPr>
          <p:cNvPicPr>
            <a:picLocks noChangeAspect="1"/>
          </p:cNvPicPr>
          <p:nvPr/>
        </p:nvPicPr>
        <p:blipFill>
          <a:blip r:embed="rId3"/>
          <a:stretch>
            <a:fillRect/>
          </a:stretch>
        </p:blipFill>
        <p:spPr>
          <a:xfrm>
            <a:off x="1907229" y="643467"/>
            <a:ext cx="8377542" cy="5571066"/>
          </a:xfrm>
          <a:prstGeom prst="rect">
            <a:avLst/>
          </a:prstGeom>
        </p:spPr>
      </p:pic>
    </p:spTree>
    <p:extLst>
      <p:ext uri="{BB962C8B-B14F-4D97-AF65-F5344CB8AC3E}">
        <p14:creationId xmlns:p14="http://schemas.microsoft.com/office/powerpoint/2010/main" val="2722514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FDC6D-322C-097B-01B9-FC0E86EAC78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Key Findings</a:t>
            </a:r>
          </a:p>
        </p:txBody>
      </p:sp>
      <p:sp>
        <p:nvSpPr>
          <p:cNvPr id="3" name="Content Placeholder 2">
            <a:extLst>
              <a:ext uri="{FF2B5EF4-FFF2-40B4-BE49-F238E27FC236}">
                <a16:creationId xmlns:a16="http://schemas.microsoft.com/office/drawing/2014/main" id="{4D883C57-703B-8DFD-56AB-FBCAB6FFC06E}"/>
              </a:ext>
            </a:extLst>
          </p:cNvPr>
          <p:cNvSpPr>
            <a:spLocks noGrp="1"/>
          </p:cNvSpPr>
          <p:nvPr>
            <p:ph idx="1"/>
          </p:nvPr>
        </p:nvSpPr>
        <p:spPr>
          <a:xfrm>
            <a:off x="4615543" y="649480"/>
            <a:ext cx="6750063" cy="5546047"/>
          </a:xfrm>
        </p:spPr>
        <p:txBody>
          <a:bodyPr anchor="ctr">
            <a:normAutofit/>
          </a:bodyPr>
          <a:lstStyle/>
          <a:p>
            <a:r>
              <a:rPr lang="en-US" sz="2400" b="1" i="0" u="none" strike="noStrike" dirty="0">
                <a:effectLst/>
              </a:rPr>
              <a:t>CHWs improve access to healthcare </a:t>
            </a:r>
            <a:r>
              <a:rPr lang="en-US" sz="2400" i="0" u="none" strike="noStrike" dirty="0">
                <a:effectLst/>
              </a:rPr>
              <a:t>by bridging the gap between healthcare facilities and people who live in remote areas.</a:t>
            </a:r>
          </a:p>
          <a:p>
            <a:r>
              <a:rPr lang="en-US" sz="2400" b="1" dirty="0"/>
              <a:t>They make the health system more efficient </a:t>
            </a:r>
            <a:r>
              <a:rPr lang="en-US" sz="2400" dirty="0"/>
              <a:t>by handling appropriate basic and preventive services.</a:t>
            </a:r>
          </a:p>
          <a:p>
            <a:r>
              <a:rPr lang="en-US" sz="2400" b="1" i="0" u="none" strike="noStrike" dirty="0">
                <a:effectLst/>
              </a:rPr>
              <a:t>Can improve the quality of care and health equity </a:t>
            </a:r>
            <a:r>
              <a:rPr lang="en-US" sz="2400" i="0" u="none" strike="noStrike" dirty="0">
                <a:effectLst/>
              </a:rPr>
              <a:t>because they are based in communities they serve.</a:t>
            </a:r>
          </a:p>
          <a:p>
            <a:r>
              <a:rPr lang="en-US" sz="2400" b="1" dirty="0"/>
              <a:t>Biggest weakness is the sustainability</a:t>
            </a:r>
            <a:r>
              <a:rPr lang="en-US" sz="2400" dirty="0"/>
              <a:t> of CHW programs.</a:t>
            </a:r>
          </a:p>
          <a:p>
            <a:r>
              <a:rPr lang="en-US" sz="2400" i="0" u="none" strike="noStrike" dirty="0">
                <a:effectLst/>
              </a:rPr>
              <a:t>The authors argue that </a:t>
            </a:r>
            <a:r>
              <a:rPr lang="en-US" sz="2400" b="1" i="0" u="none" strike="noStrike" dirty="0">
                <a:effectLst/>
              </a:rPr>
              <a:t>investment and political support are essential, along with integration with formal healthcare services.</a:t>
            </a:r>
          </a:p>
        </p:txBody>
      </p:sp>
      <p:sp>
        <p:nvSpPr>
          <p:cNvPr id="4" name="TextBox 3">
            <a:extLst>
              <a:ext uri="{FF2B5EF4-FFF2-40B4-BE49-F238E27FC236}">
                <a16:creationId xmlns:a16="http://schemas.microsoft.com/office/drawing/2014/main" id="{738C0F66-DB23-4AC8-8AA3-BF883F5A2AFD}"/>
              </a:ext>
            </a:extLst>
          </p:cNvPr>
          <p:cNvSpPr txBox="1"/>
          <p:nvPr/>
        </p:nvSpPr>
        <p:spPr>
          <a:xfrm>
            <a:off x="4240372" y="6186197"/>
            <a:ext cx="7500404" cy="600164"/>
          </a:xfrm>
          <a:prstGeom prst="rect">
            <a:avLst/>
          </a:prstGeom>
          <a:noFill/>
        </p:spPr>
        <p:txBody>
          <a:bodyPr wrap="square">
            <a:spAutoFit/>
          </a:bodyPr>
          <a:lstStyle/>
          <a:p>
            <a:r>
              <a:rPr lang="en-US" sz="1100" dirty="0"/>
              <a:t>Hassan, Saidu </a:t>
            </a:r>
            <a:r>
              <a:rPr lang="en-US" sz="1100" dirty="0" err="1"/>
              <a:t>Malgwi</a:t>
            </a:r>
            <a:r>
              <a:rPr lang="en-US" sz="1100" dirty="0"/>
              <a:t>, Ernest Chinedu Okoli, Chidimma Anthonia </a:t>
            </a:r>
            <a:r>
              <a:rPr lang="en-US" sz="1100" dirty="0" err="1"/>
              <a:t>Azike</a:t>
            </a:r>
            <a:r>
              <a:rPr lang="en-US" sz="1100" dirty="0"/>
              <a:t>, </a:t>
            </a:r>
            <a:r>
              <a:rPr lang="en-US" sz="1100" dirty="0" err="1"/>
              <a:t>Nelyn</a:t>
            </a:r>
            <a:r>
              <a:rPr lang="en-US" sz="1100" dirty="0"/>
              <a:t> Akunna Okoye, and Nelson </a:t>
            </a:r>
            <a:r>
              <a:rPr lang="en-US" sz="1100" dirty="0" err="1"/>
              <a:t>Keclechi</a:t>
            </a:r>
            <a:r>
              <a:rPr lang="en-US" sz="1100" dirty="0"/>
              <a:t> ADINDU. 2024. “Assessing the Impact of Community Health Workforce on the Efficiency and Accessibility of Healthcare Delivery”. </a:t>
            </a:r>
            <a:r>
              <a:rPr lang="en-US" sz="1100" i="1" dirty="0"/>
              <a:t>Archives of Current Research International</a:t>
            </a:r>
            <a:r>
              <a:rPr lang="en-US" sz="1100" dirty="0"/>
              <a:t> 24 (10):167-73. https://</a:t>
            </a:r>
            <a:r>
              <a:rPr lang="en-US" sz="1100" dirty="0" err="1"/>
              <a:t>doi.org</a:t>
            </a:r>
            <a:r>
              <a:rPr lang="en-US" sz="1100" dirty="0"/>
              <a:t>/10.9734/</a:t>
            </a:r>
            <a:r>
              <a:rPr lang="en-US" sz="1100" dirty="0" err="1"/>
              <a:t>acri</a:t>
            </a:r>
            <a:r>
              <a:rPr lang="en-US" sz="1100" dirty="0"/>
              <a:t>/2024/v24i10918.</a:t>
            </a:r>
            <a:endParaRPr lang="en-US" sz="900" dirty="0"/>
          </a:p>
        </p:txBody>
      </p:sp>
    </p:spTree>
    <p:extLst>
      <p:ext uri="{BB962C8B-B14F-4D97-AF65-F5344CB8AC3E}">
        <p14:creationId xmlns:p14="http://schemas.microsoft.com/office/powerpoint/2010/main" val="1939496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55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computer&#10;&#10;AI-generated content may be incorrect.">
            <a:extLst>
              <a:ext uri="{FF2B5EF4-FFF2-40B4-BE49-F238E27FC236}">
                <a16:creationId xmlns:a16="http://schemas.microsoft.com/office/drawing/2014/main" id="{A97BD57B-8371-C6DF-E5E2-5B047F7B14BB}"/>
              </a:ext>
            </a:extLst>
          </p:cNvPr>
          <p:cNvPicPr>
            <a:picLocks noGrp="1" noChangeAspect="1"/>
          </p:cNvPicPr>
          <p:nvPr>
            <p:ph idx="4294967295"/>
          </p:nvPr>
        </p:nvPicPr>
        <p:blipFill>
          <a:blip r:embed="rId3"/>
          <a:stretch>
            <a:fillRect/>
          </a:stretch>
        </p:blipFill>
        <p:spPr>
          <a:xfrm>
            <a:off x="2186479" y="643467"/>
            <a:ext cx="7819041" cy="5571066"/>
          </a:xfrm>
          <a:prstGeom prst="rect">
            <a:avLst/>
          </a:prstGeom>
        </p:spPr>
      </p:pic>
    </p:spTree>
    <p:extLst>
      <p:ext uri="{BB962C8B-B14F-4D97-AF65-F5344CB8AC3E}">
        <p14:creationId xmlns:p14="http://schemas.microsoft.com/office/powerpoint/2010/main" val="1945771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Rectangle 2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Key Findings</a:t>
            </a:r>
          </a:p>
        </p:txBody>
      </p:sp>
      <p:sp>
        <p:nvSpPr>
          <p:cNvPr id="3" name="Content Placeholder 2"/>
          <p:cNvSpPr>
            <a:spLocks noGrp="1"/>
          </p:cNvSpPr>
          <p:nvPr>
            <p:ph idx="1"/>
          </p:nvPr>
        </p:nvSpPr>
        <p:spPr>
          <a:xfrm>
            <a:off x="4810259" y="649480"/>
            <a:ext cx="6555347" cy="5546047"/>
          </a:xfrm>
        </p:spPr>
        <p:txBody>
          <a:bodyPr vert="horz" lIns="91440" tIns="45720" rIns="91440" bIns="45720" rtlCol="0" anchor="ctr">
            <a:normAutofit/>
          </a:bodyPr>
          <a:lstStyle/>
          <a:p>
            <a:r>
              <a:rPr lang="en-US" sz="2000" b="1" dirty="0"/>
              <a:t>Motivational Factors</a:t>
            </a:r>
            <a:r>
              <a:rPr lang="en-US" sz="2000" dirty="0"/>
              <a:t>: CHVs are driven by intrinsic (altruism, community respect) and extrinsic (financial incentives, career progression) motivations.</a:t>
            </a:r>
          </a:p>
          <a:p>
            <a:r>
              <a:rPr lang="en-US" sz="2000" b="1" dirty="0"/>
              <a:t>Training &amp; Capacity Building</a:t>
            </a:r>
            <a:r>
              <a:rPr lang="en-US" sz="2000" dirty="0"/>
              <a:t>: Ongoing training and skill development are crucial for CHV effectiveness and retention.</a:t>
            </a:r>
          </a:p>
          <a:p>
            <a:r>
              <a:rPr lang="en-US" sz="2000" b="1" dirty="0"/>
              <a:t>Supervision &amp; Support</a:t>
            </a:r>
            <a:r>
              <a:rPr lang="en-US" sz="2000" dirty="0"/>
              <a:t>: Regular feedback, mentorship, and supportive supervision enhance CHV performance.</a:t>
            </a:r>
          </a:p>
          <a:p>
            <a:r>
              <a:rPr lang="en-US" sz="2000" b="1" dirty="0"/>
              <a:t>Workload &amp; Burnout</a:t>
            </a:r>
            <a:r>
              <a:rPr lang="en-US" sz="2000" dirty="0"/>
              <a:t>: High caseloads, lack of resources, and emotional strain contributed to fatigue and attrition.</a:t>
            </a:r>
          </a:p>
          <a:p>
            <a:r>
              <a:rPr lang="en-US" sz="2000" b="1" dirty="0"/>
              <a:t>Community Engagement</a:t>
            </a:r>
            <a:r>
              <a:rPr lang="en-US" sz="2000" dirty="0"/>
              <a:t>: Trust and collaboration with community members improve CHV impact.</a:t>
            </a:r>
          </a:p>
          <a:p>
            <a:r>
              <a:rPr lang="en-US" sz="2000" b="1" dirty="0"/>
              <a:t>Policy &amp; Institutional Support</a:t>
            </a:r>
            <a:r>
              <a:rPr lang="en-US" sz="2000" dirty="0"/>
              <a:t>: Clear policies, financial backing, and integration into health systems are necessary for sustainability.</a:t>
            </a:r>
          </a:p>
        </p:txBody>
      </p:sp>
      <p:sp>
        <p:nvSpPr>
          <p:cNvPr id="4" name="TextBox 3">
            <a:extLst>
              <a:ext uri="{FF2B5EF4-FFF2-40B4-BE49-F238E27FC236}">
                <a16:creationId xmlns:a16="http://schemas.microsoft.com/office/drawing/2014/main" id="{EC3B36E2-7275-BF63-AE47-C33A94F99FC2}"/>
              </a:ext>
            </a:extLst>
          </p:cNvPr>
          <p:cNvSpPr txBox="1"/>
          <p:nvPr/>
        </p:nvSpPr>
        <p:spPr>
          <a:xfrm>
            <a:off x="4693862" y="6195527"/>
            <a:ext cx="6839046" cy="672611"/>
          </a:xfrm>
          <a:prstGeom prst="rect">
            <a:avLst/>
          </a:prstGeom>
        </p:spPr>
        <p:txBody>
          <a:bodyPr vert="horz" lIns="91440" tIns="45720" rIns="91440" bIns="45720" rtlCol="0">
            <a:normAutofit/>
          </a:bodyPr>
          <a:lstStyle/>
          <a:p>
            <a:pPr defTabSz="914400">
              <a:lnSpc>
                <a:spcPct val="90000"/>
              </a:lnSpc>
              <a:spcAft>
                <a:spcPts val="600"/>
              </a:spcAft>
            </a:pPr>
            <a:r>
              <a:rPr lang="en-US" sz="1200" dirty="0"/>
              <a:t>Ogutu, M., Muraya, K., Mockler, D., &amp; Darker, C. (2024). Factors influencing the performance of community health volunteers working within urban informal settlements in low- and middle-income countries: A qualitative meta-synthesis review. BMC Public Health.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sX0" fmla="*/ 0 w 10515600"/>
              <a:gd name="csY0" fmla="*/ 0 h 5416094"/>
              <a:gd name="csX1" fmla="*/ 552069 w 10515600"/>
              <a:gd name="csY1" fmla="*/ 0 h 5416094"/>
              <a:gd name="csX2" fmla="*/ 893826 w 10515600"/>
              <a:gd name="csY2" fmla="*/ 0 h 5416094"/>
              <a:gd name="csX3" fmla="*/ 1761363 w 10515600"/>
              <a:gd name="csY3" fmla="*/ 0 h 5416094"/>
              <a:gd name="csX4" fmla="*/ 2313432 w 10515600"/>
              <a:gd name="csY4" fmla="*/ 0 h 5416094"/>
              <a:gd name="csX5" fmla="*/ 2865501 w 10515600"/>
              <a:gd name="csY5" fmla="*/ 0 h 5416094"/>
              <a:gd name="csX6" fmla="*/ 3733038 w 10515600"/>
              <a:gd name="csY6" fmla="*/ 0 h 5416094"/>
              <a:gd name="csX7" fmla="*/ 4179951 w 10515600"/>
              <a:gd name="csY7" fmla="*/ 0 h 5416094"/>
              <a:gd name="csX8" fmla="*/ 5047488 w 10515600"/>
              <a:gd name="csY8" fmla="*/ 0 h 5416094"/>
              <a:gd name="csX9" fmla="*/ 5915025 w 10515600"/>
              <a:gd name="csY9" fmla="*/ 0 h 5416094"/>
              <a:gd name="csX10" fmla="*/ 6572250 w 10515600"/>
              <a:gd name="csY10" fmla="*/ 0 h 5416094"/>
              <a:gd name="csX11" fmla="*/ 7439787 w 10515600"/>
              <a:gd name="csY11" fmla="*/ 0 h 5416094"/>
              <a:gd name="csX12" fmla="*/ 7991856 w 10515600"/>
              <a:gd name="csY12" fmla="*/ 0 h 5416094"/>
              <a:gd name="csX13" fmla="*/ 8543925 w 10515600"/>
              <a:gd name="csY13" fmla="*/ 0 h 5416094"/>
              <a:gd name="csX14" fmla="*/ 9306306 w 10515600"/>
              <a:gd name="csY14" fmla="*/ 0 h 5416094"/>
              <a:gd name="csX15" fmla="*/ 9858375 w 10515600"/>
              <a:gd name="csY15" fmla="*/ 0 h 5416094"/>
              <a:gd name="csX16" fmla="*/ 10515600 w 10515600"/>
              <a:gd name="csY16" fmla="*/ 0 h 5416094"/>
              <a:gd name="csX17" fmla="*/ 10515600 w 10515600"/>
              <a:gd name="csY17" fmla="*/ 785334 h 5416094"/>
              <a:gd name="csX18" fmla="*/ 10515600 w 10515600"/>
              <a:gd name="csY18" fmla="*/ 1516506 h 5416094"/>
              <a:gd name="csX19" fmla="*/ 10515600 w 10515600"/>
              <a:gd name="csY19" fmla="*/ 2247679 h 5416094"/>
              <a:gd name="csX20" fmla="*/ 10515600 w 10515600"/>
              <a:gd name="csY20" fmla="*/ 2762208 h 5416094"/>
              <a:gd name="csX21" fmla="*/ 10515600 w 10515600"/>
              <a:gd name="csY21" fmla="*/ 3330898 h 5416094"/>
              <a:gd name="csX22" fmla="*/ 10515600 w 10515600"/>
              <a:gd name="csY22" fmla="*/ 4062071 h 5416094"/>
              <a:gd name="csX23" fmla="*/ 10515600 w 10515600"/>
              <a:gd name="csY23" fmla="*/ 4684921 h 5416094"/>
              <a:gd name="csX24" fmla="*/ 10515600 w 10515600"/>
              <a:gd name="csY24" fmla="*/ 5416094 h 5416094"/>
              <a:gd name="csX25" fmla="*/ 9753219 w 10515600"/>
              <a:gd name="csY25" fmla="*/ 5416094 h 5416094"/>
              <a:gd name="csX26" fmla="*/ 9411462 w 10515600"/>
              <a:gd name="csY26" fmla="*/ 5416094 h 5416094"/>
              <a:gd name="csX27" fmla="*/ 8754237 w 10515600"/>
              <a:gd name="csY27" fmla="*/ 5416094 h 5416094"/>
              <a:gd name="csX28" fmla="*/ 8307324 w 10515600"/>
              <a:gd name="csY28" fmla="*/ 5416094 h 5416094"/>
              <a:gd name="csX29" fmla="*/ 7544943 w 10515600"/>
              <a:gd name="csY29" fmla="*/ 5416094 h 5416094"/>
              <a:gd name="csX30" fmla="*/ 7098030 w 10515600"/>
              <a:gd name="csY30" fmla="*/ 5416094 h 5416094"/>
              <a:gd name="csX31" fmla="*/ 6335649 w 10515600"/>
              <a:gd name="csY31" fmla="*/ 5416094 h 5416094"/>
              <a:gd name="csX32" fmla="*/ 5993892 w 10515600"/>
              <a:gd name="csY32" fmla="*/ 5416094 h 5416094"/>
              <a:gd name="csX33" fmla="*/ 5231511 w 10515600"/>
              <a:gd name="csY33" fmla="*/ 5416094 h 5416094"/>
              <a:gd name="csX34" fmla="*/ 4784598 w 10515600"/>
              <a:gd name="csY34" fmla="*/ 5416094 h 5416094"/>
              <a:gd name="csX35" fmla="*/ 4442841 w 10515600"/>
              <a:gd name="csY35" fmla="*/ 5416094 h 5416094"/>
              <a:gd name="csX36" fmla="*/ 3995928 w 10515600"/>
              <a:gd name="csY36" fmla="*/ 5416094 h 5416094"/>
              <a:gd name="csX37" fmla="*/ 3233547 w 10515600"/>
              <a:gd name="csY37" fmla="*/ 5416094 h 5416094"/>
              <a:gd name="csX38" fmla="*/ 2786634 w 10515600"/>
              <a:gd name="csY38" fmla="*/ 5416094 h 5416094"/>
              <a:gd name="csX39" fmla="*/ 2444877 w 10515600"/>
              <a:gd name="csY39" fmla="*/ 5416094 h 5416094"/>
              <a:gd name="csX40" fmla="*/ 1997964 w 10515600"/>
              <a:gd name="csY40" fmla="*/ 5416094 h 5416094"/>
              <a:gd name="csX41" fmla="*/ 1445895 w 10515600"/>
              <a:gd name="csY41" fmla="*/ 5416094 h 5416094"/>
              <a:gd name="csX42" fmla="*/ 788670 w 10515600"/>
              <a:gd name="csY42" fmla="*/ 5416094 h 5416094"/>
              <a:gd name="csX43" fmla="*/ 0 w 10515600"/>
              <a:gd name="csY43" fmla="*/ 5416094 h 5416094"/>
              <a:gd name="csX44" fmla="*/ 0 w 10515600"/>
              <a:gd name="csY44" fmla="*/ 4630760 h 5416094"/>
              <a:gd name="csX45" fmla="*/ 0 w 10515600"/>
              <a:gd name="csY45" fmla="*/ 3953749 h 5416094"/>
              <a:gd name="csX46" fmla="*/ 0 w 10515600"/>
              <a:gd name="csY46" fmla="*/ 3276737 h 5416094"/>
              <a:gd name="csX47" fmla="*/ 0 w 10515600"/>
              <a:gd name="csY47" fmla="*/ 2599725 h 5416094"/>
              <a:gd name="csX48" fmla="*/ 0 w 10515600"/>
              <a:gd name="csY48" fmla="*/ 1922713 h 5416094"/>
              <a:gd name="csX49" fmla="*/ 0 w 10515600"/>
              <a:gd name="csY49" fmla="*/ 1299863 h 5416094"/>
              <a:gd name="csX50" fmla="*/ 0 w 10515600"/>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medical report&#10;&#10;AI-generated content may be incorrect.">
            <a:extLst>
              <a:ext uri="{FF2B5EF4-FFF2-40B4-BE49-F238E27FC236}">
                <a16:creationId xmlns:a16="http://schemas.microsoft.com/office/drawing/2014/main" id="{2D146D11-2684-FF42-8014-BB0E953D3FFE}"/>
              </a:ext>
            </a:extLst>
          </p:cNvPr>
          <p:cNvPicPr>
            <a:picLocks noChangeAspect="1"/>
          </p:cNvPicPr>
          <p:nvPr/>
        </p:nvPicPr>
        <p:blipFill>
          <a:blip r:embed="rId3"/>
          <a:stretch>
            <a:fillRect/>
          </a:stretch>
        </p:blipFill>
        <p:spPr>
          <a:xfrm>
            <a:off x="2363611" y="914400"/>
            <a:ext cx="7388578" cy="4968819"/>
          </a:xfrm>
          <a:prstGeom prst="rect">
            <a:avLst/>
          </a:prstGeom>
        </p:spPr>
      </p:pic>
    </p:spTree>
    <p:extLst>
      <p:ext uri="{BB962C8B-B14F-4D97-AF65-F5344CB8AC3E}">
        <p14:creationId xmlns:p14="http://schemas.microsoft.com/office/powerpoint/2010/main" val="2575621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6B8805-90B2-53A0-614B-0CA67966D332}"/>
              </a:ext>
            </a:extLst>
          </p:cNvPr>
          <p:cNvSpPr>
            <a:spLocks noGrp="1"/>
          </p:cNvSpPr>
          <p:nvPr>
            <p:ph type="title"/>
          </p:nvPr>
        </p:nvSpPr>
        <p:spPr>
          <a:xfrm>
            <a:off x="466722" y="586855"/>
            <a:ext cx="3201366" cy="3387497"/>
          </a:xfrm>
        </p:spPr>
        <p:txBody>
          <a:bodyPr anchor="b">
            <a:normAutofit/>
          </a:bodyPr>
          <a:lstStyle/>
          <a:p>
            <a:pPr algn="r"/>
            <a:r>
              <a:rPr lang="en-US" sz="4000" i="0" u="none" strike="noStrike">
                <a:solidFill>
                  <a:srgbClr val="FFFFFF"/>
                </a:solidFill>
                <a:effectLst/>
              </a:rPr>
              <a:t>Key Findings</a:t>
            </a:r>
            <a:br>
              <a:rPr lang="en-US" sz="4000" i="0" u="none" strike="noStrike">
                <a:solidFill>
                  <a:srgbClr val="FFFFFF"/>
                </a:solidFill>
                <a:effectLst/>
              </a:rPr>
            </a:br>
            <a:endParaRPr lang="en-US" sz="4000">
              <a:solidFill>
                <a:srgbClr val="FFFFFF"/>
              </a:solidFill>
            </a:endParaRPr>
          </a:p>
        </p:txBody>
      </p:sp>
      <p:sp>
        <p:nvSpPr>
          <p:cNvPr id="3" name="Content Placeholder 2">
            <a:extLst>
              <a:ext uri="{FF2B5EF4-FFF2-40B4-BE49-F238E27FC236}">
                <a16:creationId xmlns:a16="http://schemas.microsoft.com/office/drawing/2014/main" id="{7A7D8A61-2801-391C-B039-90871AAE67E9}"/>
              </a:ext>
            </a:extLst>
          </p:cNvPr>
          <p:cNvSpPr>
            <a:spLocks noGrp="1"/>
          </p:cNvSpPr>
          <p:nvPr>
            <p:ph idx="1"/>
          </p:nvPr>
        </p:nvSpPr>
        <p:spPr>
          <a:xfrm>
            <a:off x="4810259" y="649480"/>
            <a:ext cx="6555347" cy="5546047"/>
          </a:xfrm>
        </p:spPr>
        <p:txBody>
          <a:bodyPr anchor="ctr">
            <a:normAutofit/>
          </a:bodyPr>
          <a:lstStyle/>
          <a:p>
            <a:pPr lvl="0"/>
            <a:r>
              <a:rPr lang="en-US" sz="2000" dirty="0"/>
              <a:t>CHWs can be effectively trained in CVD prevention and management but the review found that </a:t>
            </a:r>
            <a:r>
              <a:rPr lang="en-US" sz="2000" b="1" dirty="0"/>
              <a:t>language differences between trainers and CHWs can be a barrier to effective training</a:t>
            </a:r>
            <a:r>
              <a:rPr lang="en-US" sz="2000" dirty="0"/>
              <a:t>. </a:t>
            </a:r>
          </a:p>
          <a:p>
            <a:pPr lvl="0"/>
            <a:r>
              <a:rPr lang="en-US" sz="2000" b="1" dirty="0"/>
              <a:t>All 8 studies</a:t>
            </a:r>
            <a:r>
              <a:rPr lang="en-US" sz="2000" dirty="0"/>
              <a:t> showed improved knowledge after training.</a:t>
            </a:r>
          </a:p>
          <a:p>
            <a:pPr lvl="0"/>
            <a:r>
              <a:rPr lang="en-US" sz="2000" dirty="0"/>
              <a:t>Some knowledge was retained </a:t>
            </a:r>
            <a:r>
              <a:rPr lang="en-US" sz="2000" b="1" dirty="0"/>
              <a:t>6 months later.</a:t>
            </a:r>
            <a:endParaRPr lang="en-US" sz="2000" dirty="0"/>
          </a:p>
          <a:p>
            <a:pPr lvl="0"/>
            <a:r>
              <a:rPr lang="en-US" sz="2000" b="1" dirty="0"/>
              <a:t>Multiple training methods were effective</a:t>
            </a:r>
            <a:r>
              <a:rPr lang="en-US" sz="2000" dirty="0"/>
              <a:t>, including classroom, interactive, and e-learning.</a:t>
            </a:r>
          </a:p>
          <a:p>
            <a:pPr lvl="0"/>
            <a:r>
              <a:rPr lang="en-US" sz="2000" dirty="0"/>
              <a:t>Supports </a:t>
            </a:r>
            <a:r>
              <a:rPr lang="en-US" sz="2000" b="1" dirty="0"/>
              <a:t>task shifting</a:t>
            </a:r>
            <a:r>
              <a:rPr lang="en-US" sz="2000" dirty="0"/>
              <a:t> to address shortages of health professionals.</a:t>
            </a:r>
          </a:p>
          <a:p>
            <a:pPr lvl="0"/>
            <a:r>
              <a:rPr lang="en-US" sz="2000" dirty="0"/>
              <a:t>Effectiveness varies by </a:t>
            </a:r>
            <a:r>
              <a:rPr lang="en-US" sz="2000" b="1" dirty="0"/>
              <a:t>context and training model.</a:t>
            </a:r>
            <a:endParaRPr lang="en-US" sz="2000" dirty="0"/>
          </a:p>
          <a:p>
            <a:pPr lvl="0"/>
            <a:r>
              <a:rPr lang="en-US" sz="2000" dirty="0"/>
              <a:t>Evidence remains limited: </a:t>
            </a:r>
            <a:r>
              <a:rPr lang="en-US" sz="2000" b="1" dirty="0"/>
              <a:t>6 of 8 studies were low quality.</a:t>
            </a:r>
            <a:endParaRPr lang="en-US" sz="2000" dirty="0"/>
          </a:p>
          <a:p>
            <a:pPr lvl="0"/>
            <a:r>
              <a:rPr lang="en-US" sz="2000" dirty="0"/>
              <a:t>More research is needed on </a:t>
            </a:r>
            <a:r>
              <a:rPr lang="en-US" sz="2000" b="1" dirty="0"/>
              <a:t>long-term outcomes and cost-effectiveness.</a:t>
            </a:r>
            <a:endParaRPr lang="en-US" sz="2000" dirty="0"/>
          </a:p>
        </p:txBody>
      </p:sp>
      <p:sp>
        <p:nvSpPr>
          <p:cNvPr id="4" name="TextBox 3">
            <a:extLst>
              <a:ext uri="{FF2B5EF4-FFF2-40B4-BE49-F238E27FC236}">
                <a16:creationId xmlns:a16="http://schemas.microsoft.com/office/drawing/2014/main" id="{FEF48C0D-033C-1D4E-10D0-BFF28929F7DD}"/>
              </a:ext>
            </a:extLst>
          </p:cNvPr>
          <p:cNvSpPr txBox="1"/>
          <p:nvPr/>
        </p:nvSpPr>
        <p:spPr>
          <a:xfrm>
            <a:off x="4186411" y="6195527"/>
            <a:ext cx="7803042" cy="923330"/>
          </a:xfrm>
          <a:prstGeom prst="rect">
            <a:avLst/>
          </a:prstGeom>
          <a:noFill/>
        </p:spPr>
        <p:txBody>
          <a:bodyPr wrap="square" rtlCol="0">
            <a:spAutoFit/>
          </a:bodyPr>
          <a:lstStyle/>
          <a:p>
            <a:r>
              <a:rPr lang="en-US" sz="1200" b="0" i="0" u="none" strike="noStrike" dirty="0">
                <a:solidFill>
                  <a:srgbClr val="000000"/>
                </a:solidFill>
                <a:effectLst/>
              </a:rPr>
              <a:t>Abdel-All, M., </a:t>
            </a:r>
            <a:r>
              <a:rPr lang="en-US" sz="1200" b="0" i="0" u="none" strike="noStrike" dirty="0" err="1">
                <a:solidFill>
                  <a:srgbClr val="000000"/>
                </a:solidFill>
                <a:effectLst/>
              </a:rPr>
              <a:t>Putica</a:t>
            </a:r>
            <a:r>
              <a:rPr lang="en-US" sz="1200" b="0" i="0" u="none" strike="noStrike" dirty="0">
                <a:solidFill>
                  <a:srgbClr val="000000"/>
                </a:solidFill>
                <a:effectLst/>
              </a:rPr>
              <a:t>, B., Praveen, D., Abimbola, S., &amp; Joshi, R. (2024). </a:t>
            </a:r>
            <a:r>
              <a:rPr lang="en-US" sz="1200" b="0" i="1" u="none" strike="noStrike" dirty="0">
                <a:solidFill>
                  <a:srgbClr val="000000"/>
                </a:solidFill>
                <a:effectLst/>
              </a:rPr>
              <a:t>Effectiveness of community health worker training </a:t>
            </a:r>
            <a:r>
              <a:rPr lang="en-US" sz="1200" b="0" i="1" u="none" strike="noStrike" dirty="0" err="1">
                <a:solidFill>
                  <a:srgbClr val="000000"/>
                </a:solidFill>
                <a:effectLst/>
              </a:rPr>
              <a:t>programmes</a:t>
            </a:r>
            <a:r>
              <a:rPr lang="en-US" sz="1200" b="0" i="1" u="none" strike="noStrike" dirty="0">
                <a:solidFill>
                  <a:srgbClr val="000000"/>
                </a:solidFill>
                <a:effectLst/>
              </a:rPr>
              <a:t> for cardiovascular disease management in low-income and middle-income countries: A systematic review.</a:t>
            </a:r>
            <a:r>
              <a:rPr lang="en-US" sz="1200" b="0" i="0" u="none" strike="noStrike" dirty="0">
                <a:solidFill>
                  <a:srgbClr val="000000"/>
                </a:solidFill>
                <a:effectLst/>
              </a:rPr>
              <a:t> BMJ Global Health.</a:t>
            </a:r>
          </a:p>
          <a:p>
            <a:endParaRPr lang="en-US" dirty="0"/>
          </a:p>
        </p:txBody>
      </p:sp>
    </p:spTree>
    <p:extLst>
      <p:ext uri="{BB962C8B-B14F-4D97-AF65-F5344CB8AC3E}">
        <p14:creationId xmlns:p14="http://schemas.microsoft.com/office/powerpoint/2010/main" val="3190598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F6C1E312-284D-9E47-8B68-06E2918D8912}"/>
              </a:ext>
            </a:extLst>
          </p:cNvPr>
          <p:cNvSpPr>
            <a:spLocks noGrp="1"/>
          </p:cNvSpPr>
          <p:nvPr>
            <p:ph type="title"/>
          </p:nvPr>
        </p:nvSpPr>
        <p:spPr>
          <a:xfrm>
            <a:off x="686834" y="591344"/>
            <a:ext cx="3200400" cy="5585619"/>
          </a:xfrm>
        </p:spPr>
        <p:txBody>
          <a:bodyPr>
            <a:normAutofit/>
          </a:bodyPr>
          <a:lstStyle/>
          <a:p>
            <a:r>
              <a:rPr lang="en-US">
                <a:solidFill>
                  <a:srgbClr val="FFFFFF"/>
                </a:solidFill>
              </a:rPr>
              <a:t>Key Components of Effective CHW Programs </a:t>
            </a:r>
          </a:p>
        </p:txBody>
      </p:sp>
      <p:sp>
        <p:nvSpPr>
          <p:cNvPr id="32" name="Arc 3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ontent Placeholder 5">
            <a:extLst>
              <a:ext uri="{FF2B5EF4-FFF2-40B4-BE49-F238E27FC236}">
                <a16:creationId xmlns:a16="http://schemas.microsoft.com/office/drawing/2014/main" id="{199148B7-1C88-62F4-BF6C-F49E5465A93A}"/>
              </a:ext>
            </a:extLst>
          </p:cNvPr>
          <p:cNvSpPr>
            <a:spLocks noGrp="1"/>
          </p:cNvSpPr>
          <p:nvPr>
            <p:ph idx="1"/>
          </p:nvPr>
        </p:nvSpPr>
        <p:spPr>
          <a:xfrm>
            <a:off x="4447308" y="591344"/>
            <a:ext cx="6906491" cy="5585619"/>
          </a:xfrm>
        </p:spPr>
        <p:txBody>
          <a:bodyPr anchor="ctr">
            <a:normAutofit/>
          </a:bodyPr>
          <a:lstStyle/>
          <a:p>
            <a:pPr lvl="1"/>
            <a:r>
              <a:rPr lang="en-US" sz="2800" dirty="0"/>
              <a:t>Community participation &amp; trust</a:t>
            </a:r>
          </a:p>
          <a:p>
            <a:pPr lvl="1"/>
            <a:r>
              <a:rPr lang="en-US" sz="2800" dirty="0"/>
              <a:t>Appropriate training</a:t>
            </a:r>
          </a:p>
          <a:p>
            <a:pPr lvl="1"/>
            <a:r>
              <a:rPr lang="en-US" sz="2800" dirty="0"/>
              <a:t>Ongoing supervision</a:t>
            </a:r>
          </a:p>
          <a:p>
            <a:pPr lvl="1"/>
            <a:r>
              <a:rPr lang="en-US" sz="2800" dirty="0"/>
              <a:t>Fair compensation &amp; incentives</a:t>
            </a:r>
          </a:p>
          <a:p>
            <a:pPr lvl="1"/>
            <a:r>
              <a:rPr lang="en-US" sz="2800" dirty="0"/>
              <a:t>Supplies and logistical support</a:t>
            </a:r>
          </a:p>
          <a:p>
            <a:pPr lvl="1"/>
            <a:r>
              <a:rPr lang="en-US" sz="2800" dirty="0"/>
              <a:t>Integration with the formal health system</a:t>
            </a:r>
          </a:p>
          <a:p>
            <a:pPr lvl="1"/>
            <a:r>
              <a:rPr lang="en-US" sz="2800" dirty="0"/>
              <a:t>Strong political commitment</a:t>
            </a:r>
          </a:p>
          <a:p>
            <a:pPr lvl="1"/>
            <a:r>
              <a:rPr lang="en-US" sz="2800" dirty="0"/>
              <a:t>Sustainable financing</a:t>
            </a:r>
          </a:p>
          <a:p>
            <a:pPr lvl="1"/>
            <a:r>
              <a:rPr lang="en-US" sz="2800" dirty="0"/>
              <a:t>Monitoring, evaluation &amp; quality improvement</a:t>
            </a:r>
          </a:p>
        </p:txBody>
      </p:sp>
      <p:sp>
        <p:nvSpPr>
          <p:cNvPr id="2" name="TextBox 1">
            <a:extLst>
              <a:ext uri="{FF2B5EF4-FFF2-40B4-BE49-F238E27FC236}">
                <a16:creationId xmlns:a16="http://schemas.microsoft.com/office/drawing/2014/main" id="{6DC76E26-DDCF-0414-E5E0-EB59A995AC94}"/>
              </a:ext>
            </a:extLst>
          </p:cNvPr>
          <p:cNvSpPr txBox="1"/>
          <p:nvPr/>
        </p:nvSpPr>
        <p:spPr>
          <a:xfrm>
            <a:off x="4447308" y="6176963"/>
            <a:ext cx="7378693" cy="646331"/>
          </a:xfrm>
          <a:prstGeom prst="rect">
            <a:avLst/>
          </a:prstGeom>
          <a:noFill/>
        </p:spPr>
        <p:txBody>
          <a:bodyPr wrap="square" rtlCol="0">
            <a:spAutoFit/>
          </a:bodyPr>
          <a:lstStyle/>
          <a:p>
            <a:pPr>
              <a:buNone/>
            </a:pPr>
            <a:r>
              <a:rPr lang="en-US" sz="1200" dirty="0"/>
              <a:t>Source: https://</a:t>
            </a:r>
            <a:r>
              <a:rPr lang="en-US" sz="1200" dirty="0" err="1"/>
              <a:t>chwcentral.org</a:t>
            </a:r>
            <a:r>
              <a:rPr lang="en-US" sz="1200" dirty="0"/>
              <a:t>/chapter-2-lessons-learned-from-viewing-the-history-of-large-scale-chw-programs/</a:t>
            </a:r>
            <a:br>
              <a:rPr lang="en-US" sz="2400" dirty="0"/>
            </a:br>
            <a:endParaRPr lang="en-US" sz="2400" dirty="0"/>
          </a:p>
        </p:txBody>
      </p:sp>
    </p:spTree>
    <p:extLst>
      <p:ext uri="{BB962C8B-B14F-4D97-AF65-F5344CB8AC3E}">
        <p14:creationId xmlns:p14="http://schemas.microsoft.com/office/powerpoint/2010/main" val="531198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F681E60-2CB3-245F-4648-5B4CC3F7E52F}"/>
              </a:ext>
            </a:extLst>
          </p:cNvPr>
          <p:cNvPicPr>
            <a:picLocks noGrp="1" noChangeAspect="1"/>
          </p:cNvPicPr>
          <p:nvPr>
            <p:ph idx="1"/>
          </p:nvPr>
        </p:nvPicPr>
        <p:blipFill>
          <a:blip r:embed="rId3"/>
          <a:srcRect t="10563" b="870"/>
          <a:stretch>
            <a:fillRect/>
          </a:stretch>
        </p:blipFill>
        <p:spPr>
          <a:xfrm>
            <a:off x="811866" y="457200"/>
            <a:ext cx="10568267" cy="5943600"/>
          </a:xfrm>
          <a:prstGeom prst="rect">
            <a:avLst/>
          </a:prstGeom>
        </p:spPr>
      </p:pic>
      <p:sp>
        <p:nvSpPr>
          <p:cNvPr id="6" name="TextBox 5">
            <a:extLst>
              <a:ext uri="{FF2B5EF4-FFF2-40B4-BE49-F238E27FC236}">
                <a16:creationId xmlns:a16="http://schemas.microsoft.com/office/drawing/2014/main" id="{1F9BC2CD-EDD1-1BEB-DF31-BED1B06BEAD0}"/>
              </a:ext>
            </a:extLst>
          </p:cNvPr>
          <p:cNvSpPr txBox="1"/>
          <p:nvPr/>
        </p:nvSpPr>
        <p:spPr>
          <a:xfrm>
            <a:off x="827314" y="6520543"/>
            <a:ext cx="9024202" cy="276999"/>
          </a:xfrm>
          <a:prstGeom prst="rect">
            <a:avLst/>
          </a:prstGeom>
          <a:noFill/>
        </p:spPr>
        <p:txBody>
          <a:bodyPr wrap="none" rtlCol="0">
            <a:spAutoFit/>
          </a:bodyPr>
          <a:lstStyle/>
          <a:p>
            <a:r>
              <a:rPr lang="en-US" sz="1200" dirty="0">
                <a:solidFill>
                  <a:schemeClr val="bg1"/>
                </a:solidFill>
              </a:rPr>
              <a:t>https://</a:t>
            </a:r>
            <a:r>
              <a:rPr lang="en-US" sz="1200" dirty="0" err="1">
                <a:solidFill>
                  <a:schemeClr val="bg1"/>
                </a:solidFill>
              </a:rPr>
              <a:t>www.commonwealthfund.org</a:t>
            </a:r>
            <a:r>
              <a:rPr lang="en-US" sz="1200" dirty="0">
                <a:solidFill>
                  <a:schemeClr val="bg1"/>
                </a:solidFill>
              </a:rPr>
              <a:t>/publications/case-study/2016/dec/brazils-family-health-strategy-using-community-health-care-workers</a:t>
            </a:r>
          </a:p>
        </p:txBody>
      </p:sp>
    </p:spTree>
    <p:extLst>
      <p:ext uri="{BB962C8B-B14F-4D97-AF65-F5344CB8AC3E}">
        <p14:creationId xmlns:p14="http://schemas.microsoft.com/office/powerpoint/2010/main" val="3155351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19365-55BE-D204-EF9F-56F3951DE9A0}"/>
              </a:ext>
            </a:extLst>
          </p:cNvPr>
          <p:cNvSpPr>
            <a:spLocks noGrp="1"/>
          </p:cNvSpPr>
          <p:nvPr>
            <p:ph type="title"/>
          </p:nvPr>
        </p:nvSpPr>
        <p:spPr>
          <a:solidFill>
            <a:schemeClr val="bg1">
              <a:alpha val="36066"/>
            </a:schemeClr>
          </a:solidFill>
        </p:spPr>
        <p:txBody>
          <a:bodyPr/>
          <a:lstStyle/>
          <a:p>
            <a:r>
              <a:rPr lang="en-US" b="1" dirty="0"/>
              <a:t>Impact of Brazil’s Family Health Strategy (FHS)</a:t>
            </a:r>
            <a:endParaRPr lang="en-US" dirty="0"/>
          </a:p>
        </p:txBody>
      </p:sp>
      <p:graphicFrame>
        <p:nvGraphicFramePr>
          <p:cNvPr id="5" name="Content Placeholder 2">
            <a:extLst>
              <a:ext uri="{FF2B5EF4-FFF2-40B4-BE49-F238E27FC236}">
                <a16:creationId xmlns:a16="http://schemas.microsoft.com/office/drawing/2014/main" id="{DD49564A-BBD2-3299-C0C3-A34EDAAF9B53}"/>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895CD553-740D-0036-8E0B-8349A2CED030}"/>
              </a:ext>
            </a:extLst>
          </p:cNvPr>
          <p:cNvSpPr txBox="1"/>
          <p:nvPr/>
        </p:nvSpPr>
        <p:spPr>
          <a:xfrm>
            <a:off x="827314" y="6520543"/>
            <a:ext cx="9024202" cy="276999"/>
          </a:xfrm>
          <a:prstGeom prst="rect">
            <a:avLst/>
          </a:prstGeom>
          <a:noFill/>
        </p:spPr>
        <p:txBody>
          <a:bodyPr wrap="none" rtlCol="0">
            <a:spAutoFit/>
          </a:bodyPr>
          <a:lstStyle/>
          <a:p>
            <a:r>
              <a:rPr lang="en-US" sz="1200" dirty="0"/>
              <a:t>https://</a:t>
            </a:r>
            <a:r>
              <a:rPr lang="en-US" sz="1200" dirty="0" err="1"/>
              <a:t>www.commonwealthfund.org</a:t>
            </a:r>
            <a:r>
              <a:rPr lang="en-US" sz="1200" dirty="0"/>
              <a:t>/publications/case-study/2016/dec/brazils-family-health-strategy-using-community-health-care-workers</a:t>
            </a:r>
          </a:p>
        </p:txBody>
      </p:sp>
    </p:spTree>
    <p:extLst>
      <p:ext uri="{BB962C8B-B14F-4D97-AF65-F5344CB8AC3E}">
        <p14:creationId xmlns:p14="http://schemas.microsoft.com/office/powerpoint/2010/main" val="36028348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6CFF86-9AFC-9E54-103C-18D87A26ECA7}"/>
              </a:ext>
            </a:extLst>
          </p:cNvPr>
          <p:cNvSpPr>
            <a:spLocks noGrp="1"/>
          </p:cNvSpPr>
          <p:nvPr>
            <p:ph type="title"/>
          </p:nvPr>
        </p:nvSpPr>
        <p:spPr>
          <a:xfrm>
            <a:off x="1136397" y="502020"/>
            <a:ext cx="5323715" cy="1642970"/>
          </a:xfrm>
        </p:spPr>
        <p:txBody>
          <a:bodyPr anchor="b">
            <a:normAutofit/>
          </a:bodyPr>
          <a:lstStyle/>
          <a:p>
            <a:r>
              <a:rPr lang="en-US" sz="4000" dirty="0"/>
              <a:t>Discussion</a:t>
            </a:r>
          </a:p>
        </p:txBody>
      </p:sp>
      <p:sp>
        <p:nvSpPr>
          <p:cNvPr id="13" name="Content Placeholder 2">
            <a:extLst>
              <a:ext uri="{FF2B5EF4-FFF2-40B4-BE49-F238E27FC236}">
                <a16:creationId xmlns:a16="http://schemas.microsoft.com/office/drawing/2014/main" id="{E4B33085-DB27-2B16-0C6E-64CEC107C62B}"/>
              </a:ext>
            </a:extLst>
          </p:cNvPr>
          <p:cNvSpPr>
            <a:spLocks noGrp="1"/>
          </p:cNvSpPr>
          <p:nvPr>
            <p:ph idx="1"/>
          </p:nvPr>
        </p:nvSpPr>
        <p:spPr>
          <a:xfrm>
            <a:off x="1144923" y="2405894"/>
            <a:ext cx="5315189" cy="3535083"/>
          </a:xfrm>
        </p:spPr>
        <p:txBody>
          <a:bodyPr anchor="t">
            <a:normAutofit/>
          </a:bodyPr>
          <a:lstStyle/>
          <a:p>
            <a:r>
              <a:rPr lang="en-US" dirty="0"/>
              <a:t>How can we best support CHW programs in the LMICs in which we may work?</a:t>
            </a:r>
          </a:p>
          <a:p>
            <a:r>
              <a:rPr lang="en-US" dirty="0"/>
              <a:t>How would it differ between FT and ST medical missionaries?</a:t>
            </a:r>
          </a:p>
        </p:txBody>
      </p:sp>
      <p:sp>
        <p:nvSpPr>
          <p:cNvPr id="24" name="Rectangle 2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Confused Person">
            <a:extLst>
              <a:ext uri="{FF2B5EF4-FFF2-40B4-BE49-F238E27FC236}">
                <a16:creationId xmlns:a16="http://schemas.microsoft.com/office/drawing/2014/main" id="{8FE38A9F-2E57-EDEA-492C-B9A5AE07C2E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237231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F81F08-B3D2-4FCD-AA95-9A7D77BA25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537C28-7D02-447F-9F0C-36DE2D1BF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7518"/>
            <a:ext cx="128016" cy="53218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4DD32846-9F4C-6E0A-9721-4148A166E9FA}"/>
              </a:ext>
            </a:extLst>
          </p:cNvPr>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632460" y="439304"/>
            <a:ext cx="10927080" cy="5318896"/>
          </a:xfrm>
          <a:prstGeom prst="rect">
            <a:avLst/>
          </a:prstGeom>
        </p:spPr>
      </p:pic>
      <p:sp>
        <p:nvSpPr>
          <p:cNvPr id="14" name="Rectangle 13">
            <a:extLst>
              <a:ext uri="{FF2B5EF4-FFF2-40B4-BE49-F238E27FC236}">
                <a16:creationId xmlns:a16="http://schemas.microsoft.com/office/drawing/2014/main" id="{4EA3CC4C-B1A0-4F1A-9CF7-5A51A4EDEE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6197504"/>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55B75026-F7E7-4722-F5AF-92B0343695D1}"/>
              </a:ext>
            </a:extLst>
          </p:cNvPr>
          <p:cNvSpPr txBox="1"/>
          <p:nvPr/>
        </p:nvSpPr>
        <p:spPr>
          <a:xfrm>
            <a:off x="696468" y="6402893"/>
            <a:ext cx="6093500" cy="369332"/>
          </a:xfrm>
          <a:prstGeom prst="rect">
            <a:avLst/>
          </a:prstGeom>
          <a:noFill/>
        </p:spPr>
        <p:txBody>
          <a:bodyPr wrap="square">
            <a:spAutoFit/>
          </a:bodyPr>
          <a:lstStyle/>
          <a:p>
            <a:r>
              <a:rPr lang="en-US" dirty="0"/>
              <a:t>https://</a:t>
            </a:r>
            <a:r>
              <a:rPr lang="en-US" dirty="0" err="1"/>
              <a:t>lastmilehealth.org</a:t>
            </a:r>
            <a:endParaRPr lang="en-US" dirty="0"/>
          </a:p>
        </p:txBody>
      </p:sp>
    </p:spTree>
    <p:extLst>
      <p:ext uri="{BB962C8B-B14F-4D97-AF65-F5344CB8AC3E}">
        <p14:creationId xmlns:p14="http://schemas.microsoft.com/office/powerpoint/2010/main" val="3259500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99B2FA-D2BD-880B-CC81-3C96245592CD}"/>
              </a:ext>
            </a:extLst>
          </p:cNvPr>
          <p:cNvPicPr>
            <a:picLocks noChangeAspect="1"/>
          </p:cNvPicPr>
          <p:nvPr/>
        </p:nvPicPr>
        <p:blipFill>
          <a:blip r:embed="rId3"/>
          <a:stretch>
            <a:fillRect/>
          </a:stretch>
        </p:blipFill>
        <p:spPr>
          <a:xfrm>
            <a:off x="1251594" y="643466"/>
            <a:ext cx="9688811" cy="5571067"/>
          </a:xfrm>
          <a:prstGeom prst="rect">
            <a:avLst/>
          </a:prstGeom>
        </p:spPr>
      </p:pic>
      <p:sp>
        <p:nvSpPr>
          <p:cNvPr id="7" name="TextBox 6">
            <a:extLst>
              <a:ext uri="{FF2B5EF4-FFF2-40B4-BE49-F238E27FC236}">
                <a16:creationId xmlns:a16="http://schemas.microsoft.com/office/drawing/2014/main" id="{8A725422-A22A-0A44-4A94-DB5FF3CD8724}"/>
              </a:ext>
            </a:extLst>
          </p:cNvPr>
          <p:cNvSpPr txBox="1"/>
          <p:nvPr/>
        </p:nvSpPr>
        <p:spPr>
          <a:xfrm>
            <a:off x="1128010" y="6358540"/>
            <a:ext cx="6093500" cy="369332"/>
          </a:xfrm>
          <a:prstGeom prst="rect">
            <a:avLst/>
          </a:prstGeom>
          <a:noFill/>
        </p:spPr>
        <p:txBody>
          <a:bodyPr wrap="square">
            <a:spAutoFit/>
          </a:bodyPr>
          <a:lstStyle/>
          <a:p>
            <a:r>
              <a:rPr lang="en-US" dirty="0"/>
              <a:t>https://</a:t>
            </a:r>
            <a:r>
              <a:rPr lang="en-US" dirty="0" err="1"/>
              <a:t>joinchic.org</a:t>
            </a:r>
            <a:endParaRPr lang="en-US" dirty="0"/>
          </a:p>
        </p:txBody>
      </p:sp>
    </p:spTree>
    <p:extLst>
      <p:ext uri="{BB962C8B-B14F-4D97-AF65-F5344CB8AC3E}">
        <p14:creationId xmlns:p14="http://schemas.microsoft.com/office/powerpoint/2010/main" val="34950422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a:extLst>
              <a:ext uri="{FF2B5EF4-FFF2-40B4-BE49-F238E27FC236}">
                <a16:creationId xmlns:a16="http://schemas.microsoft.com/office/drawing/2014/main" id="{AFE3FC53-EAF1-5894-1108-218BCEFF9A0D}"/>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0" y="1282"/>
            <a:ext cx="12191980" cy="6856718"/>
          </a:xfrm>
          <a:prstGeom prst="rect">
            <a:avLst/>
          </a:prstGeom>
        </p:spPr>
      </p:pic>
      <p:sp>
        <p:nvSpPr>
          <p:cNvPr id="7" name="TextBox 6">
            <a:extLst>
              <a:ext uri="{FF2B5EF4-FFF2-40B4-BE49-F238E27FC236}">
                <a16:creationId xmlns:a16="http://schemas.microsoft.com/office/drawing/2014/main" id="{A12FE4D0-0194-C892-B322-26F1C7C6CE0D}"/>
              </a:ext>
            </a:extLst>
          </p:cNvPr>
          <p:cNvSpPr txBox="1"/>
          <p:nvPr/>
        </p:nvSpPr>
        <p:spPr>
          <a:xfrm>
            <a:off x="618345" y="6231124"/>
            <a:ext cx="6213422" cy="369332"/>
          </a:xfrm>
          <a:prstGeom prst="rect">
            <a:avLst/>
          </a:prstGeom>
          <a:noFill/>
        </p:spPr>
        <p:txBody>
          <a:bodyPr wrap="square">
            <a:spAutoFit/>
          </a:bodyPr>
          <a:lstStyle/>
          <a:p>
            <a:r>
              <a:rPr lang="en-US" dirty="0">
                <a:solidFill>
                  <a:schemeClr val="bg1"/>
                </a:solidFill>
              </a:rPr>
              <a:t>https://</a:t>
            </a:r>
            <a:r>
              <a:rPr lang="en-US" dirty="0" err="1">
                <a:solidFill>
                  <a:schemeClr val="bg1"/>
                </a:solidFill>
              </a:rPr>
              <a:t>www.who.int</a:t>
            </a:r>
            <a:r>
              <a:rPr lang="en-US" dirty="0">
                <a:solidFill>
                  <a:schemeClr val="bg1"/>
                </a:solidFill>
              </a:rPr>
              <a:t>/publications/</a:t>
            </a:r>
            <a:r>
              <a:rPr lang="en-US" dirty="0" err="1">
                <a:solidFill>
                  <a:schemeClr val="bg1"/>
                </a:solidFill>
              </a:rPr>
              <a:t>i</a:t>
            </a:r>
            <a:r>
              <a:rPr lang="en-US" dirty="0">
                <a:solidFill>
                  <a:schemeClr val="bg1"/>
                </a:solidFill>
              </a:rPr>
              <a:t>/item/9789240118065</a:t>
            </a:r>
          </a:p>
        </p:txBody>
      </p:sp>
    </p:spTree>
    <p:extLst>
      <p:ext uri="{BB962C8B-B14F-4D97-AF65-F5344CB8AC3E}">
        <p14:creationId xmlns:p14="http://schemas.microsoft.com/office/powerpoint/2010/main" val="149288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sp>
        <p:nvSpPr>
          <p:cNvPr id="2" name="Title 1">
            <a:extLst>
              <a:ext uri="{FF2B5EF4-FFF2-40B4-BE49-F238E27FC236}">
                <a16:creationId xmlns:a16="http://schemas.microsoft.com/office/drawing/2014/main" id="{0DDC84BC-5270-72A2-2A49-AC04326863D5}"/>
              </a:ext>
            </a:extLst>
          </p:cNvPr>
          <p:cNvSpPr>
            <a:spLocks noGrp="1"/>
          </p:cNvSpPr>
          <p:nvPr>
            <p:ph type="title"/>
          </p:nvPr>
        </p:nvSpPr>
        <p:spPr>
          <a:xfrm>
            <a:off x="1932903" y="949325"/>
            <a:ext cx="8071706" cy="2387600"/>
          </a:xfrm>
        </p:spPr>
        <p:txBody>
          <a:bodyPr vert="horz" lIns="91440" tIns="45720" rIns="91440" bIns="45720" rtlCol="0" anchor="b">
            <a:normAutofit/>
          </a:bodyPr>
          <a:lstStyle/>
          <a:p>
            <a:r>
              <a:rPr lang="en-US" sz="6600" kern="1200">
                <a:solidFill>
                  <a:schemeClr val="bg1"/>
                </a:solidFill>
                <a:latin typeface="+mj-lt"/>
                <a:ea typeface="+mj-ea"/>
                <a:cs typeface="+mj-cs"/>
              </a:rPr>
              <a:t>Questions?</a:t>
            </a:r>
          </a:p>
        </p:txBody>
      </p:sp>
      <p:cxnSp>
        <p:nvCxnSpPr>
          <p:cNvPr id="17" name="Straight Connector 16">
            <a:extLst>
              <a:ext uri="{FF2B5EF4-FFF2-40B4-BE49-F238E27FC236}">
                <a16:creationId xmlns:a16="http://schemas.microsoft.com/office/drawing/2014/main" id="{EC4521DE-248E-440D-AAD6-FD9E7D34B3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285"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42C13FA-4C0F-42D0-9626-5BA6040D8C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6252485"/>
            <a:ext cx="12192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64726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C845EA23-81A9-A37C-D9C5-50347D805902}"/>
              </a:ext>
            </a:extLst>
          </p:cNvPr>
          <p:cNvSpPr>
            <a:spLocks noGrp="1"/>
          </p:cNvSpPr>
          <p:nvPr>
            <p:ph type="title"/>
          </p:nvPr>
        </p:nvSpPr>
        <p:spPr>
          <a:xfrm>
            <a:off x="838200" y="365125"/>
            <a:ext cx="10515600" cy="1325563"/>
          </a:xfrm>
        </p:spPr>
        <p:txBody>
          <a:bodyPr>
            <a:normAutofit/>
          </a:bodyPr>
          <a:lstStyle/>
          <a:p>
            <a:r>
              <a:rPr lang="en-US" sz="5400"/>
              <a:t>Resources</a:t>
            </a:r>
          </a:p>
        </p:txBody>
      </p:sp>
      <p:sp>
        <p:nvSpPr>
          <p:cNvPr id="2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1013E576-C672-3236-B7A7-2FD1BA5D8802}"/>
              </a:ext>
            </a:extLst>
          </p:cNvPr>
          <p:cNvSpPr>
            <a:spLocks noGrp="1"/>
          </p:cNvSpPr>
          <p:nvPr>
            <p:ph idx="1"/>
          </p:nvPr>
        </p:nvSpPr>
        <p:spPr>
          <a:xfrm>
            <a:off x="838200" y="1929384"/>
            <a:ext cx="10515600" cy="4251960"/>
          </a:xfrm>
        </p:spPr>
        <p:txBody>
          <a:bodyPr>
            <a:normAutofit lnSpcReduction="10000"/>
          </a:bodyPr>
          <a:lstStyle/>
          <a:p>
            <a:r>
              <a:rPr lang="en-US" sz="2000" b="0" i="0" u="none" strike="noStrike" dirty="0">
                <a:effectLst/>
              </a:rPr>
              <a:t>Scott, K., Beckham, S.W., Gross, M. </a:t>
            </a:r>
            <a:r>
              <a:rPr lang="en-US" sz="2000" b="0" i="1" u="none" strike="noStrike" dirty="0">
                <a:effectLst/>
              </a:rPr>
              <a:t>et al.</a:t>
            </a:r>
            <a:r>
              <a:rPr lang="en-US" sz="2000" b="0" i="0" u="none" strike="noStrike" dirty="0">
                <a:effectLst/>
              </a:rPr>
              <a:t> What do we know about community-based health worker programs? A systematic review of existing reviews on community health workers. </a:t>
            </a:r>
            <a:r>
              <a:rPr lang="en-US" sz="2000" b="0" i="1" u="none" strike="noStrike" dirty="0">
                <a:effectLst/>
              </a:rPr>
              <a:t>Hum </a:t>
            </a:r>
            <a:r>
              <a:rPr lang="en-US" sz="2000" b="0" i="1" u="none" strike="noStrike" dirty="0" err="1">
                <a:effectLst/>
              </a:rPr>
              <a:t>Resour</a:t>
            </a:r>
            <a:r>
              <a:rPr lang="en-US" sz="2000" b="0" i="1" u="none" strike="noStrike" dirty="0">
                <a:effectLst/>
              </a:rPr>
              <a:t> Health</a:t>
            </a:r>
            <a:r>
              <a:rPr lang="en-US" sz="2000" b="0" i="0" u="none" strike="noStrike" dirty="0">
                <a:effectLst/>
              </a:rPr>
              <a:t> </a:t>
            </a:r>
            <a:r>
              <a:rPr lang="en-US" sz="2000" b="1" i="0" u="none" strike="noStrike" dirty="0">
                <a:effectLst/>
              </a:rPr>
              <a:t>16</a:t>
            </a:r>
            <a:r>
              <a:rPr lang="en-US" sz="2000" b="0" i="0" u="none" strike="noStrike" dirty="0">
                <a:effectLst/>
              </a:rPr>
              <a:t>, 39 (2018). </a:t>
            </a:r>
            <a:r>
              <a:rPr lang="en-US" sz="2000" b="0" i="0" u="none" strike="noStrike" dirty="0">
                <a:effectLst/>
                <a:hlinkClick r:id="rId3">
                  <a:extLst>
                    <a:ext uri="{A12FA001-AC4F-418D-AE19-62706E023703}">
                      <ahyp:hlinkClr xmlns:ahyp="http://schemas.microsoft.com/office/drawing/2018/hyperlinkcolor" val="tx"/>
                    </a:ext>
                  </a:extLst>
                </a:hlinkClick>
              </a:rPr>
              <a:t>https://doi.org/10.1186/s12960-018-0304-x</a:t>
            </a:r>
            <a:endParaRPr lang="en-US" sz="2000" b="0" i="0" u="none" strike="noStrike" dirty="0">
              <a:effectLst/>
            </a:endParaRPr>
          </a:p>
          <a:p>
            <a:r>
              <a:rPr lang="en-US" sz="2000" dirty="0">
                <a:effectLst/>
              </a:rPr>
              <a:t>WHO guideline on health policy and system support to optimize community health worker </a:t>
            </a:r>
            <a:r>
              <a:rPr lang="en-US" sz="2000" dirty="0" err="1">
                <a:effectLst/>
              </a:rPr>
              <a:t>programmes</a:t>
            </a:r>
            <a:r>
              <a:rPr lang="en-US" sz="2000" dirty="0">
                <a:effectLst/>
              </a:rPr>
              <a:t>. Geneva: World Health Organization; 2018. </a:t>
            </a:r>
            <a:r>
              <a:rPr lang="en-US" sz="2000" dirty="0" err="1">
                <a:effectLst/>
              </a:rPr>
              <a:t>Licence</a:t>
            </a:r>
            <a:r>
              <a:rPr lang="en-US" sz="2000" dirty="0">
                <a:effectLst/>
              </a:rPr>
              <a:t>: CC BY-NC-SA 3.0 IGO. </a:t>
            </a:r>
          </a:p>
          <a:p>
            <a:r>
              <a:rPr lang="en-US" sz="2000" b="0" i="0" u="none" strike="noStrike" dirty="0">
                <a:effectLst/>
              </a:rPr>
              <a:t>Community Health Impact Coalition: </a:t>
            </a:r>
            <a:r>
              <a:rPr lang="en-US" sz="2000" b="0" i="0" u="none" strike="noStrike" dirty="0">
                <a:effectLst/>
                <a:hlinkClick r:id="rId4">
                  <a:extLst>
                    <a:ext uri="{A12FA001-AC4F-418D-AE19-62706E023703}">
                      <ahyp:hlinkClr xmlns:ahyp="http://schemas.microsoft.com/office/drawing/2018/hyperlinkcolor" val="tx"/>
                    </a:ext>
                  </a:extLst>
                </a:hlinkClick>
              </a:rPr>
              <a:t>https://joinchic</a:t>
            </a:r>
            <a:r>
              <a:rPr lang="en-US" sz="2000" b="0" i="0" u="none" strike="noStrike">
                <a:effectLst/>
                <a:hlinkClick r:id="rId4">
                  <a:extLst>
                    <a:ext uri="{A12FA001-AC4F-418D-AE19-62706E023703}">
                      <ahyp:hlinkClr xmlns:ahyp="http://schemas.microsoft.com/office/drawing/2018/hyperlinkcolor" val="tx"/>
                    </a:ext>
                  </a:extLst>
                </a:hlinkClick>
              </a:rPr>
              <a:t>.org</a:t>
            </a:r>
            <a:endParaRPr lang="en-US" sz="2000" b="0" i="0" u="none" strike="noStrike" dirty="0">
              <a:effectLst/>
            </a:endParaRPr>
          </a:p>
          <a:p>
            <a:r>
              <a:rPr lang="en-US" sz="2000" dirty="0">
                <a:effectLst/>
              </a:rPr>
              <a:t>Jeet G, Thakur JS, </a:t>
            </a:r>
            <a:r>
              <a:rPr lang="en-US" sz="2000" dirty="0" err="1">
                <a:effectLst/>
              </a:rPr>
              <a:t>Prinja</a:t>
            </a:r>
            <a:r>
              <a:rPr lang="en-US" sz="2000" dirty="0">
                <a:effectLst/>
              </a:rPr>
              <a:t> S, Singh M (2017) Community health workers for non-communicable diseases prevention and control in developing countries: Evidence and implications.</a:t>
            </a:r>
            <a:r>
              <a:rPr lang="en-US" sz="2000" dirty="0"/>
              <a:t> </a:t>
            </a:r>
            <a:r>
              <a:rPr lang="en-US" sz="2000" dirty="0" err="1">
                <a:effectLst/>
              </a:rPr>
              <a:t>PLoS</a:t>
            </a:r>
            <a:r>
              <a:rPr lang="en-US" sz="2000" dirty="0">
                <a:effectLst/>
              </a:rPr>
              <a:t> ONE 12(7): e0180640. </a:t>
            </a:r>
            <a:r>
              <a:rPr lang="en-US" sz="2000" dirty="0">
                <a:effectLst/>
                <a:hlinkClick r:id="rId5"/>
              </a:rPr>
              <a:t>https://doi.org/10.1371/journal.pone.0180640</a:t>
            </a:r>
            <a:endParaRPr lang="en-US" sz="2000" dirty="0">
              <a:effectLst/>
            </a:endParaRPr>
          </a:p>
          <a:p>
            <a:r>
              <a:rPr lang="en-US" sz="2000" dirty="0"/>
              <a:t>Free Course: Health For All Through Primary Health Care: </a:t>
            </a:r>
            <a:r>
              <a:rPr lang="en-US" sz="2000" dirty="0">
                <a:hlinkClick r:id="rId6"/>
              </a:rPr>
              <a:t>https://www.coursera.org/learn/health-for-all?msockid=1ac4aca1b1f36fab01afb896b0da6e4e#modules</a:t>
            </a:r>
            <a:endParaRPr lang="en-US" sz="2000" dirty="0"/>
          </a:p>
          <a:p>
            <a:r>
              <a:rPr lang="en-US" sz="2000" dirty="0">
                <a:effectLst/>
              </a:rPr>
              <a:t>Harvard Course: Strengthening Community Health Worker Programs: </a:t>
            </a:r>
            <a:r>
              <a:rPr lang="en-US" sz="2000" dirty="0">
                <a:hlinkClick r:id="rId7"/>
              </a:rPr>
              <a:t>https://harvardonline.harvard.edu/course/strengthening-community-health-worker-programs</a:t>
            </a:r>
            <a:endParaRPr lang="en-US" sz="2000" dirty="0"/>
          </a:p>
          <a:p>
            <a:pPr marL="0" indent="0">
              <a:buNone/>
            </a:pPr>
            <a:endParaRPr lang="en-US" sz="2000" dirty="0">
              <a:effectLst/>
            </a:endParaRPr>
          </a:p>
          <a:p>
            <a:endParaRPr lang="en-US" sz="2000" b="0" i="0" u="none" strike="noStrike" dirty="0">
              <a:effectLst/>
            </a:endParaRPr>
          </a:p>
          <a:p>
            <a:pPr marL="0" indent="0">
              <a:buNone/>
            </a:pPr>
            <a:endParaRPr lang="en-US" sz="2000" b="0" i="0" u="none" strike="noStrike" dirty="0">
              <a:effectLst/>
            </a:endParaRPr>
          </a:p>
          <a:p>
            <a:endParaRPr lang="en-US" sz="2000" dirty="0"/>
          </a:p>
        </p:txBody>
      </p:sp>
    </p:spTree>
    <p:extLst>
      <p:ext uri="{BB962C8B-B14F-4D97-AF65-F5344CB8AC3E}">
        <p14:creationId xmlns:p14="http://schemas.microsoft.com/office/powerpoint/2010/main" val="66716875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45067</TotalTime>
  <Words>3924</Words>
  <Application>Microsoft Macintosh PowerPoint</Application>
  <PresentationFormat>Widescreen</PresentationFormat>
  <Paragraphs>299</Paragraphs>
  <Slides>34</Slides>
  <Notes>31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Office 2013 - 2022 Theme</vt:lpstr>
      <vt:lpstr>The Effective Use of CHWs in LMICs</vt:lpstr>
      <vt:lpstr>Objectives</vt:lpstr>
      <vt:lpstr>Universal Health Care</vt:lpstr>
      <vt:lpstr>Why we need Universal Health Care</vt:lpstr>
      <vt:lpstr>How will we achieve UHC without enough health workers?</vt:lpstr>
      <vt:lpstr>We need CHWs!</vt:lpstr>
      <vt:lpstr>Evolution of Community Health Workers</vt:lpstr>
      <vt:lpstr>CHWs can meet needs where there is no doctor</vt:lpstr>
      <vt:lpstr>PowerPoint Presentation</vt:lpstr>
      <vt:lpstr>PowerPoint Presentation</vt:lpstr>
      <vt:lpstr>PowerPoint Presentation</vt:lpstr>
      <vt:lpstr>Community Health Workers: Building Trust, Delivering Care</vt:lpstr>
      <vt:lpstr>Traditional Birth Attendants</vt:lpstr>
      <vt:lpstr>CHWs Role in Disease Identification, Prevention, Treatment</vt:lpstr>
      <vt:lpstr>CHWs can help meet the need</vt:lpstr>
      <vt:lpstr>Should we expand their scope?</vt:lpstr>
      <vt:lpstr>We Must Train CHWs to Help Combat NCDs in LMICs </vt:lpstr>
      <vt:lpstr>Train CHWs Spiritually</vt:lpstr>
      <vt:lpstr>Effectiveness of CHW Programs</vt:lpstr>
      <vt:lpstr>PowerPoint Presentation</vt:lpstr>
      <vt:lpstr>Key Findings</vt:lpstr>
      <vt:lpstr>PowerPoint Presentation</vt:lpstr>
      <vt:lpstr>Key Findings</vt:lpstr>
      <vt:lpstr>PowerPoint Presentation</vt:lpstr>
      <vt:lpstr>Key Findings </vt:lpstr>
      <vt:lpstr>Key Components of Effective CHW Programs </vt:lpstr>
      <vt:lpstr>PowerPoint Presentation</vt:lpstr>
      <vt:lpstr>Impact of Brazil’s Family Health Strategy (FHS)</vt:lpstr>
      <vt:lpstr>Discussion</vt:lpstr>
      <vt:lpstr>PowerPoint Presentation</vt:lpstr>
      <vt:lpstr>PowerPoint Presentation</vt:lpstr>
      <vt:lpstr>PowerPoint Presentation</vt:lpstr>
      <vt:lpstr>Questions?</vt:lpstr>
      <vt:lpstr>Resources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Discerning Options for Service in Creative Access Countries </dc:title>
  <dc:subject/>
  <dc:creator>Brett &amp; Cathy Hoelzer</dc:creator>
  <cp:keywords/>
  <dc:description/>
  <cp:lastModifiedBy>Catherine Hoelzer</cp:lastModifiedBy>
  <cp:revision>87</cp:revision>
  <cp:lastPrinted>2025-04-17T19:41:08Z</cp:lastPrinted>
  <dcterms:created xsi:type="dcterms:W3CDTF">2020-02-10T11:58:11Z</dcterms:created>
  <dcterms:modified xsi:type="dcterms:W3CDTF">2026-11-06T22:36:56Z</dcterms:modified>
  <cp:category/>
</cp:coreProperties>
</file>