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8" r:id="rId5"/>
    <p:sldId id="294" r:id="rId6"/>
    <p:sldId id="264" r:id="rId7"/>
    <p:sldId id="291" r:id="rId8"/>
    <p:sldId id="296" r:id="rId9"/>
    <p:sldId id="295" r:id="rId10"/>
    <p:sldId id="276" r:id="rId11"/>
    <p:sldId id="277" r:id="rId12"/>
    <p:sldId id="278" r:id="rId13"/>
    <p:sldId id="279" r:id="rId14"/>
    <p:sldId id="280" r:id="rId15"/>
    <p:sldId id="281" r:id="rId16"/>
    <p:sldId id="282" r:id="rId17"/>
    <p:sldId id="283" r:id="rId18"/>
    <p:sldId id="284" r:id="rId19"/>
    <p:sldId id="285" r:id="rId20"/>
    <p:sldId id="286" r:id="rId21"/>
    <p:sldId id="290" r:id="rId22"/>
    <p:sldId id="287"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p:restoredTop sz="94671"/>
  </p:normalViewPr>
  <p:slideViewPr>
    <p:cSldViewPr snapToGrid="0" snapToObjects="1">
      <p:cViewPr varScale="1">
        <p:scale>
          <a:sx n="78" d="100"/>
          <a:sy n="78" d="100"/>
        </p:scale>
        <p:origin x="-10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80DE0-A3DD-D64F-BD1B-8A75D5E53592}" type="datetimeFigureOut">
              <a:rPr lang="en-US" smtClean="0"/>
              <a:t>11/4/19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40CC5-5FE5-5D4C-9F5F-B10BEE06323E}" type="slidenum">
              <a:rPr lang="en-US" smtClean="0"/>
              <a:t>‹#›</a:t>
            </a:fld>
            <a:endParaRPr lang="en-US"/>
          </a:p>
        </p:txBody>
      </p:sp>
    </p:spTree>
    <p:extLst>
      <p:ext uri="{BB962C8B-B14F-4D97-AF65-F5344CB8AC3E}">
        <p14:creationId xmlns:p14="http://schemas.microsoft.com/office/powerpoint/2010/main" val="993262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see people, what do we see?  Generally, the first thing we will notice is the temporal conditions of the people, the temporary things, the things that tug at our heart strings. In nursing, these are the basic physiologic needs on Maslow's hierarchy of needs. These things are strongly influenced by poverty and include health status, nutrition, and sanitation.  Often, mission out reaches are designed to address these problems, but, provide only a "drop in the bucket" in addressing all of the needs.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Upon closer inspection, the second thing we see is the moral conditions of the people. We notice things like substance abuse, domestic and intimate partner violence, child abuse, and genocide.  Again, programs are developed and great work is accomplished, but, most of the time, no real change is made.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we notice the real problem, the spiritual condition of the people. We have to see people as: </a:t>
            </a:r>
          </a:p>
          <a:p>
            <a:r>
              <a:rPr lang="en-US" sz="1200" kern="1200" dirty="0" smtClean="0">
                <a:solidFill>
                  <a:schemeClr val="tx1"/>
                </a:solidFill>
                <a:effectLst/>
                <a:latin typeface="+mn-lt"/>
                <a:ea typeface="+mn-ea"/>
                <a:cs typeface="+mn-cs"/>
              </a:rPr>
              <a:t>1. Lost</a:t>
            </a:r>
          </a:p>
          <a:p>
            <a:r>
              <a:rPr lang="en-US" sz="1200" kern="1200" dirty="0" smtClean="0">
                <a:solidFill>
                  <a:schemeClr val="tx1"/>
                </a:solidFill>
                <a:effectLst/>
                <a:latin typeface="+mn-lt"/>
                <a:ea typeface="+mn-ea"/>
                <a:cs typeface="+mn-cs"/>
              </a:rPr>
              <a:t>2. Perishing</a:t>
            </a:r>
          </a:p>
          <a:p>
            <a:r>
              <a:rPr lang="en-US" sz="1200" kern="1200" dirty="0" smtClean="0">
                <a:solidFill>
                  <a:schemeClr val="tx1"/>
                </a:solidFill>
                <a:effectLst/>
                <a:latin typeface="+mn-lt"/>
                <a:ea typeface="+mn-ea"/>
                <a:cs typeface="+mn-cs"/>
              </a:rPr>
              <a:t>3. Under the wrath of God. Already condemned. </a:t>
            </a:r>
          </a:p>
          <a:p>
            <a:r>
              <a:rPr lang="en-US" sz="1200" kern="1200" dirty="0" smtClean="0">
                <a:solidFill>
                  <a:schemeClr val="tx1"/>
                </a:solidFill>
                <a:effectLst/>
                <a:latin typeface="+mn-lt"/>
                <a:ea typeface="+mn-ea"/>
                <a:cs typeface="+mn-cs"/>
              </a:rPr>
              <a:t>4. Without hope</a:t>
            </a:r>
          </a:p>
          <a:p>
            <a:r>
              <a:rPr lang="en-US" sz="1200" kern="1200" dirty="0" smtClean="0">
                <a:solidFill>
                  <a:schemeClr val="tx1"/>
                </a:solidFill>
                <a:effectLst/>
                <a:latin typeface="+mn-lt"/>
                <a:ea typeface="+mn-ea"/>
                <a:cs typeface="+mn-cs"/>
              </a:rPr>
              <a:t>5. On the road to hell</a:t>
            </a:r>
          </a:p>
          <a:p>
            <a:r>
              <a:rPr lang="en-US" sz="1200" kern="1200" dirty="0" smtClean="0">
                <a:solidFill>
                  <a:schemeClr val="tx1"/>
                </a:solidFill>
                <a:effectLst/>
                <a:latin typeface="+mn-lt"/>
                <a:ea typeface="+mn-ea"/>
                <a:cs typeface="+mn-cs"/>
              </a:rPr>
              <a:t>6. Only with hope in the Gospel message.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Jesus healed physical bodies to open minds and hearts to spiritual needs. When Christ changes hearts, moral conditions begin changing.  Less resources are spent on morally bankrupt behaviors and become available to improve nutrition, sanitation and health. When morality changes the temporal conditions of the people change in response. However, all of this starts because we see people and become moved with compassion, knowing that a  sheep without a shepherd, scattered and alone, is going to fall prey to its natural enemy (Satan).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we have the heart of the Lord Jesus. </a:t>
            </a:r>
          </a:p>
          <a:p>
            <a:r>
              <a:rPr lang="en-US" sz="1200" kern="1200" dirty="0" smtClean="0">
                <a:solidFill>
                  <a:schemeClr val="tx1"/>
                </a:solidFill>
                <a:effectLst/>
                <a:latin typeface="+mn-lt"/>
                <a:ea typeface="+mn-ea"/>
                <a:cs typeface="+mn-cs"/>
              </a:rPr>
              <a:t>Isaiah 6:8 (CWSB)</a:t>
            </a:r>
          </a:p>
          <a:p>
            <a:endParaRPr lang="en-US" dirty="0"/>
          </a:p>
        </p:txBody>
      </p:sp>
      <p:sp>
        <p:nvSpPr>
          <p:cNvPr id="4" name="Slide Number Placeholder 3"/>
          <p:cNvSpPr>
            <a:spLocks noGrp="1"/>
          </p:cNvSpPr>
          <p:nvPr>
            <p:ph type="sldNum" sz="quarter" idx="10"/>
          </p:nvPr>
        </p:nvSpPr>
        <p:spPr/>
        <p:txBody>
          <a:bodyPr/>
          <a:lstStyle/>
          <a:p>
            <a:fld id="{2C940CC5-5FE5-5D4C-9F5F-B10BEE06323E}" type="slidenum">
              <a:rPr lang="en-US" smtClean="0"/>
              <a:t>5</a:t>
            </a:fld>
            <a:endParaRPr lang="en-US"/>
          </a:p>
        </p:txBody>
      </p:sp>
    </p:spTree>
    <p:extLst>
      <p:ext uri="{BB962C8B-B14F-4D97-AF65-F5344CB8AC3E}">
        <p14:creationId xmlns:p14="http://schemas.microsoft.com/office/powerpoint/2010/main" val="221319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52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2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SHINE.BRIGH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67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mp; CONTENT SHINE.BRIGH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504D6-CA67-AE41-A24B-BAA636E68121}"/>
              </a:ext>
            </a:extLst>
          </p:cNvPr>
          <p:cNvSpPr>
            <a:spLocks noGrp="1"/>
          </p:cNvSpPr>
          <p:nvPr>
            <p:ph type="title" hasCustomPrompt="1"/>
          </p:nvPr>
        </p:nvSpPr>
        <p:spPr>
          <a:xfrm>
            <a:off x="555496" y="505626"/>
            <a:ext cx="11096561" cy="554037"/>
          </a:xfrm>
          <a:prstGeom prst="rect">
            <a:avLst/>
          </a:prstGeom>
        </p:spPr>
        <p:txBody>
          <a:bodyPr/>
          <a:lstStyle>
            <a:lvl1pPr algn="l">
              <a:defRPr sz="4800" b="1" i="0">
                <a:solidFill>
                  <a:srgbClr val="A6192E"/>
                </a:solidFill>
                <a:latin typeface="Franklin Gothic Demi" panose="020B0603020102020204" pitchFamily="34" charset="0"/>
              </a:defRPr>
            </a:lvl1pPr>
          </a:lstStyle>
          <a:p>
            <a:pPr algn="l"/>
            <a:r>
              <a:rPr lang="en-US" dirty="0">
                <a:solidFill>
                  <a:srgbClr val="A6192E"/>
                </a:solidFill>
                <a:latin typeface="Franklin Gothic Medium" panose="020B0603020102020204" pitchFamily="34" charset="0"/>
              </a:rPr>
              <a:t>TITLE </a:t>
            </a:r>
          </a:p>
        </p:txBody>
      </p:sp>
      <p:sp>
        <p:nvSpPr>
          <p:cNvPr id="3" name="Text Placeholder 3">
            <a:extLst>
              <a:ext uri="{FF2B5EF4-FFF2-40B4-BE49-F238E27FC236}">
                <a16:creationId xmlns:a16="http://schemas.microsoft.com/office/drawing/2014/main" xmlns="" id="{5D55A979-4B1F-E947-AE62-1BAD04D9B47D}"/>
              </a:ext>
            </a:extLst>
          </p:cNvPr>
          <p:cNvSpPr>
            <a:spLocks noGrp="1"/>
          </p:cNvSpPr>
          <p:nvPr>
            <p:ph type="body" sz="quarter" idx="10" hasCustomPrompt="1"/>
          </p:nvPr>
        </p:nvSpPr>
        <p:spPr>
          <a:xfrm>
            <a:off x="556042" y="1059663"/>
            <a:ext cx="11084376" cy="600075"/>
          </a:xfrm>
          <a:prstGeom prst="rect">
            <a:avLst/>
          </a:prstGeom>
        </p:spPr>
        <p:txBody>
          <a:bodyPr/>
          <a:lstStyle>
            <a:lvl1pPr marL="0" indent="0" algn="l">
              <a:buNone/>
              <a:defRPr b="1" i="0">
                <a:solidFill>
                  <a:srgbClr val="626466"/>
                </a:solidFill>
                <a:latin typeface="Franklin Gothic Demi Cond" panose="020B0603020102020204" pitchFamily="34" charset="0"/>
              </a:defRPr>
            </a:lvl1pPr>
          </a:lstStyle>
          <a:p>
            <a:pPr algn="l"/>
            <a:r>
              <a:rPr lang="en-US" dirty="0">
                <a:solidFill>
                  <a:srgbClr val="626466"/>
                </a:solidFill>
                <a:latin typeface="Franklin Gothic Medium Cond" panose="020B0606030402020204" pitchFamily="34" charset="0"/>
              </a:rPr>
              <a:t>SUBTITLE</a:t>
            </a:r>
          </a:p>
        </p:txBody>
      </p:sp>
      <p:sp>
        <p:nvSpPr>
          <p:cNvPr id="4" name="Content Placeholder 10">
            <a:extLst>
              <a:ext uri="{FF2B5EF4-FFF2-40B4-BE49-F238E27FC236}">
                <a16:creationId xmlns:a16="http://schemas.microsoft.com/office/drawing/2014/main" xmlns="" id="{9F82EFB8-9394-9447-BE73-AA698E941164}"/>
              </a:ext>
            </a:extLst>
          </p:cNvPr>
          <p:cNvSpPr>
            <a:spLocks noGrp="1"/>
          </p:cNvSpPr>
          <p:nvPr>
            <p:ph sz="quarter" idx="11" hasCustomPrompt="1"/>
          </p:nvPr>
        </p:nvSpPr>
        <p:spPr>
          <a:xfrm>
            <a:off x="556591" y="1919923"/>
            <a:ext cx="11072192" cy="4232399"/>
          </a:xfrm>
          <a:prstGeom prst="rect">
            <a:avLst/>
          </a:prstGeom>
        </p:spPr>
        <p:txBody>
          <a:bodyPr/>
          <a:lstStyle>
            <a:lvl1pPr marL="0" indent="0">
              <a:buNone/>
              <a:defRPr sz="2400" b="0" i="0">
                <a:solidFill>
                  <a:schemeClr val="tx1"/>
                </a:solidFill>
                <a:latin typeface="Franklin Gothic Medium" panose="020B0603020102020204" pitchFamily="34" charset="0"/>
              </a:defRPr>
            </a:lvl1pPr>
          </a:lstStyle>
          <a:p>
            <a:pPr lvl="0"/>
            <a:r>
              <a:rPr lang="en-US" dirty="0"/>
              <a:t>Content</a:t>
            </a:r>
          </a:p>
        </p:txBody>
      </p:sp>
    </p:spTree>
    <p:extLst>
      <p:ext uri="{BB962C8B-B14F-4D97-AF65-F5344CB8AC3E}">
        <p14:creationId xmlns:p14="http://schemas.microsoft.com/office/powerpoint/2010/main" val="329620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9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mp; CONTENT SHINE.BRIGHTER IWU SHINE.BRIGHTER IW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45AC3-5329-6946-A05B-C22B93E53264}"/>
              </a:ext>
            </a:extLst>
          </p:cNvPr>
          <p:cNvSpPr>
            <a:spLocks noGrp="1"/>
          </p:cNvSpPr>
          <p:nvPr>
            <p:ph type="title" hasCustomPrompt="1"/>
          </p:nvPr>
        </p:nvSpPr>
        <p:spPr>
          <a:xfrm>
            <a:off x="555496" y="505626"/>
            <a:ext cx="11096561" cy="554037"/>
          </a:xfrm>
          <a:prstGeom prst="rect">
            <a:avLst/>
          </a:prstGeom>
        </p:spPr>
        <p:txBody>
          <a:bodyPr/>
          <a:lstStyle>
            <a:lvl1pPr algn="l">
              <a:defRPr sz="4800" b="1" i="0">
                <a:solidFill>
                  <a:srgbClr val="A6192E"/>
                </a:solidFill>
                <a:latin typeface="Franklin Gothic Demi" panose="020B0603020102020204" pitchFamily="34" charset="0"/>
              </a:defRPr>
            </a:lvl1pPr>
          </a:lstStyle>
          <a:p>
            <a:pPr algn="l"/>
            <a:r>
              <a:rPr lang="en-US" dirty="0">
                <a:solidFill>
                  <a:srgbClr val="A6192E"/>
                </a:solidFill>
                <a:latin typeface="Franklin Gothic Medium" panose="020B0603020102020204" pitchFamily="34" charset="0"/>
              </a:rPr>
              <a:t>TITLE </a:t>
            </a:r>
          </a:p>
        </p:txBody>
      </p:sp>
      <p:sp>
        <p:nvSpPr>
          <p:cNvPr id="3" name="Text Placeholder 3">
            <a:extLst>
              <a:ext uri="{FF2B5EF4-FFF2-40B4-BE49-F238E27FC236}">
                <a16:creationId xmlns:a16="http://schemas.microsoft.com/office/drawing/2014/main" xmlns="" id="{12D270C5-7215-DA4B-9090-1B65BE82B381}"/>
              </a:ext>
            </a:extLst>
          </p:cNvPr>
          <p:cNvSpPr>
            <a:spLocks noGrp="1"/>
          </p:cNvSpPr>
          <p:nvPr>
            <p:ph type="body" sz="quarter" idx="10" hasCustomPrompt="1"/>
          </p:nvPr>
        </p:nvSpPr>
        <p:spPr>
          <a:xfrm>
            <a:off x="556042" y="1059663"/>
            <a:ext cx="11084376" cy="600075"/>
          </a:xfrm>
          <a:prstGeom prst="rect">
            <a:avLst/>
          </a:prstGeom>
        </p:spPr>
        <p:txBody>
          <a:bodyPr/>
          <a:lstStyle>
            <a:lvl1pPr marL="0" indent="0" algn="l">
              <a:buNone/>
              <a:defRPr b="1" i="0">
                <a:solidFill>
                  <a:srgbClr val="626466"/>
                </a:solidFill>
                <a:latin typeface="Franklin Gothic Demi Cond" panose="020B0603020102020204" pitchFamily="34" charset="0"/>
              </a:defRPr>
            </a:lvl1pPr>
          </a:lstStyle>
          <a:p>
            <a:pPr algn="l"/>
            <a:r>
              <a:rPr lang="en-US" dirty="0">
                <a:solidFill>
                  <a:srgbClr val="626466"/>
                </a:solidFill>
                <a:latin typeface="Franklin Gothic Medium Cond" panose="020B0606030402020204" pitchFamily="34" charset="0"/>
              </a:rPr>
              <a:t>SUBTITLE</a:t>
            </a:r>
          </a:p>
        </p:txBody>
      </p:sp>
      <p:sp>
        <p:nvSpPr>
          <p:cNvPr id="4" name="Content Placeholder 10">
            <a:extLst>
              <a:ext uri="{FF2B5EF4-FFF2-40B4-BE49-F238E27FC236}">
                <a16:creationId xmlns:a16="http://schemas.microsoft.com/office/drawing/2014/main" xmlns="" id="{4EFCB763-928F-A24B-9A48-5D0A15E45C64}"/>
              </a:ext>
            </a:extLst>
          </p:cNvPr>
          <p:cNvSpPr>
            <a:spLocks noGrp="1"/>
          </p:cNvSpPr>
          <p:nvPr>
            <p:ph sz="quarter" idx="11" hasCustomPrompt="1"/>
          </p:nvPr>
        </p:nvSpPr>
        <p:spPr>
          <a:xfrm>
            <a:off x="556591" y="1919923"/>
            <a:ext cx="11072192" cy="4232399"/>
          </a:xfrm>
          <a:prstGeom prst="rect">
            <a:avLst/>
          </a:prstGeom>
        </p:spPr>
        <p:txBody>
          <a:bodyPr/>
          <a:lstStyle>
            <a:lvl1pPr marL="0" indent="0">
              <a:buNone/>
              <a:defRPr sz="2400" b="0" i="0">
                <a:solidFill>
                  <a:schemeClr val="tx1"/>
                </a:solidFill>
                <a:latin typeface="Franklin Gothic Medium" panose="020B0603020102020204" pitchFamily="34" charset="0"/>
              </a:defRPr>
            </a:lvl1pPr>
          </a:lstStyle>
          <a:p>
            <a:pPr lvl="0"/>
            <a:r>
              <a:rPr lang="en-US" dirty="0"/>
              <a:t>Content</a:t>
            </a:r>
          </a:p>
        </p:txBody>
      </p:sp>
    </p:spTree>
    <p:extLst>
      <p:ext uri="{BB962C8B-B14F-4D97-AF65-F5344CB8AC3E}">
        <p14:creationId xmlns:p14="http://schemas.microsoft.com/office/powerpoint/2010/main" val="406212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IW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mp; CONTENT IW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3F7A8-4EB4-3C48-909A-6C880466101A}"/>
              </a:ext>
            </a:extLst>
          </p:cNvPr>
          <p:cNvSpPr>
            <a:spLocks noGrp="1"/>
          </p:cNvSpPr>
          <p:nvPr>
            <p:ph type="title" hasCustomPrompt="1"/>
          </p:nvPr>
        </p:nvSpPr>
        <p:spPr>
          <a:xfrm>
            <a:off x="555496" y="505626"/>
            <a:ext cx="11096561" cy="554037"/>
          </a:xfrm>
          <a:prstGeom prst="rect">
            <a:avLst/>
          </a:prstGeom>
        </p:spPr>
        <p:txBody>
          <a:bodyPr/>
          <a:lstStyle>
            <a:lvl1pPr algn="l">
              <a:defRPr sz="4800" b="1" i="0">
                <a:solidFill>
                  <a:srgbClr val="A6192E"/>
                </a:solidFill>
                <a:latin typeface="Franklin Gothic Demi" panose="020B0603020102020204" pitchFamily="34" charset="0"/>
              </a:defRPr>
            </a:lvl1pPr>
          </a:lstStyle>
          <a:p>
            <a:pPr algn="l"/>
            <a:r>
              <a:rPr lang="en-US" dirty="0">
                <a:solidFill>
                  <a:srgbClr val="A6192E"/>
                </a:solidFill>
                <a:latin typeface="Franklin Gothic Medium" panose="020B0603020102020204" pitchFamily="34" charset="0"/>
              </a:rPr>
              <a:t>TITLE </a:t>
            </a:r>
          </a:p>
        </p:txBody>
      </p:sp>
      <p:sp>
        <p:nvSpPr>
          <p:cNvPr id="3" name="Text Placeholder 3">
            <a:extLst>
              <a:ext uri="{FF2B5EF4-FFF2-40B4-BE49-F238E27FC236}">
                <a16:creationId xmlns:a16="http://schemas.microsoft.com/office/drawing/2014/main" xmlns="" id="{E598F3E5-23D6-1E47-9FCB-F12CF68C185A}"/>
              </a:ext>
            </a:extLst>
          </p:cNvPr>
          <p:cNvSpPr>
            <a:spLocks noGrp="1"/>
          </p:cNvSpPr>
          <p:nvPr>
            <p:ph type="body" sz="quarter" idx="10" hasCustomPrompt="1"/>
          </p:nvPr>
        </p:nvSpPr>
        <p:spPr>
          <a:xfrm>
            <a:off x="556042" y="1059663"/>
            <a:ext cx="11084376" cy="600075"/>
          </a:xfrm>
          <a:prstGeom prst="rect">
            <a:avLst/>
          </a:prstGeom>
        </p:spPr>
        <p:txBody>
          <a:bodyPr/>
          <a:lstStyle>
            <a:lvl1pPr marL="0" indent="0" algn="l">
              <a:buNone/>
              <a:defRPr b="1" i="0">
                <a:solidFill>
                  <a:srgbClr val="626466"/>
                </a:solidFill>
                <a:latin typeface="Franklin Gothic Demi Cond" panose="020B0603020102020204" pitchFamily="34" charset="0"/>
              </a:defRPr>
            </a:lvl1pPr>
          </a:lstStyle>
          <a:p>
            <a:pPr algn="l"/>
            <a:r>
              <a:rPr lang="en-US" dirty="0">
                <a:solidFill>
                  <a:srgbClr val="626466"/>
                </a:solidFill>
                <a:latin typeface="Franklin Gothic Medium Cond" panose="020B0606030402020204" pitchFamily="34" charset="0"/>
              </a:rPr>
              <a:t>SUBTITLE</a:t>
            </a:r>
          </a:p>
        </p:txBody>
      </p:sp>
      <p:sp>
        <p:nvSpPr>
          <p:cNvPr id="4" name="Content Placeholder 10">
            <a:extLst>
              <a:ext uri="{FF2B5EF4-FFF2-40B4-BE49-F238E27FC236}">
                <a16:creationId xmlns:a16="http://schemas.microsoft.com/office/drawing/2014/main" xmlns="" id="{898DF0C9-A3F7-5A4B-9C82-B415439F1095}"/>
              </a:ext>
            </a:extLst>
          </p:cNvPr>
          <p:cNvSpPr>
            <a:spLocks noGrp="1"/>
          </p:cNvSpPr>
          <p:nvPr>
            <p:ph sz="quarter" idx="11" hasCustomPrompt="1"/>
          </p:nvPr>
        </p:nvSpPr>
        <p:spPr>
          <a:xfrm>
            <a:off x="556591" y="1919923"/>
            <a:ext cx="11072192" cy="4232399"/>
          </a:xfrm>
          <a:prstGeom prst="rect">
            <a:avLst/>
          </a:prstGeom>
        </p:spPr>
        <p:txBody>
          <a:bodyPr/>
          <a:lstStyle>
            <a:lvl1pPr marL="0" indent="0">
              <a:buNone/>
              <a:defRPr sz="2400" b="0" i="0">
                <a:solidFill>
                  <a:schemeClr val="tx1"/>
                </a:solidFill>
                <a:latin typeface="Franklin Gothic Medium" panose="020B0603020102020204" pitchFamily="34" charset="0"/>
              </a:defRPr>
            </a:lvl1pPr>
          </a:lstStyle>
          <a:p>
            <a:pPr lvl="0"/>
            <a:r>
              <a:rPr lang="en-US" dirty="0"/>
              <a:t>Content</a:t>
            </a:r>
          </a:p>
        </p:txBody>
      </p:sp>
    </p:spTree>
    <p:extLst>
      <p:ext uri="{BB962C8B-B14F-4D97-AF65-F5344CB8AC3E}">
        <p14:creationId xmlns:p14="http://schemas.microsoft.com/office/powerpoint/2010/main" val="299038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79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BE97DF9C-88B3-E649-B43C-988951F0265A}"/>
              </a:ext>
            </a:extLst>
          </p:cNvPr>
          <p:cNvSpPr>
            <a:spLocks noGrp="1"/>
          </p:cNvSpPr>
          <p:nvPr>
            <p:ph type="title" hasCustomPrompt="1"/>
          </p:nvPr>
        </p:nvSpPr>
        <p:spPr>
          <a:xfrm>
            <a:off x="556688" y="2148740"/>
            <a:ext cx="11002276" cy="701140"/>
          </a:xfrm>
          <a:prstGeom prst="rect">
            <a:avLst/>
          </a:prstGeom>
        </p:spPr>
        <p:txBody>
          <a:bodyPr/>
          <a:lstStyle>
            <a:lvl1pPr algn="ctr">
              <a:defRPr sz="6000" b="1" i="0">
                <a:solidFill>
                  <a:srgbClr val="A6192E"/>
                </a:solidFill>
                <a:latin typeface="Franklin Gothic Demi" panose="020B0603020102020204" pitchFamily="34" charset="0"/>
              </a:defRPr>
            </a:lvl1pPr>
          </a:lstStyle>
          <a:p>
            <a:r>
              <a:rPr lang="en-US" dirty="0"/>
              <a:t>TITLE</a:t>
            </a:r>
          </a:p>
        </p:txBody>
      </p:sp>
      <p:sp>
        <p:nvSpPr>
          <p:cNvPr id="4" name="Text Placeholder 6">
            <a:extLst>
              <a:ext uri="{FF2B5EF4-FFF2-40B4-BE49-F238E27FC236}">
                <a16:creationId xmlns:a16="http://schemas.microsoft.com/office/drawing/2014/main" xmlns="" id="{E3DCCA0F-080F-5040-BF5B-CD70C9BB8052}"/>
              </a:ext>
            </a:extLst>
          </p:cNvPr>
          <p:cNvSpPr>
            <a:spLocks noGrp="1"/>
          </p:cNvSpPr>
          <p:nvPr>
            <p:ph type="body" sz="quarter" idx="10" hasCustomPrompt="1"/>
          </p:nvPr>
        </p:nvSpPr>
        <p:spPr>
          <a:xfrm>
            <a:off x="556591" y="2849880"/>
            <a:ext cx="11002373" cy="82232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rgbClr val="B4B3B3"/>
                </a:solidFill>
                <a:latin typeface="Franklin Gothic Medium Cond" panose="020B06060304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latin typeface="Franklin Gothic Medium Cond" panose="020B0606030402020204" pitchFamily="34" charset="0"/>
              </a:rPr>
              <a:t>SUBTITLE  AND/OR DATE</a:t>
            </a:r>
          </a:p>
          <a:p>
            <a:endParaRPr lang="en-US"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424520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C9937-E983-9C4A-B22E-8B8ECF52527F}"/>
              </a:ext>
            </a:extLst>
          </p:cNvPr>
          <p:cNvSpPr>
            <a:spLocks noGrp="1"/>
          </p:cNvSpPr>
          <p:nvPr>
            <p:ph type="title" hasCustomPrompt="1"/>
          </p:nvPr>
        </p:nvSpPr>
        <p:spPr>
          <a:xfrm>
            <a:off x="555496" y="505626"/>
            <a:ext cx="11096561" cy="554037"/>
          </a:xfrm>
          <a:prstGeom prst="rect">
            <a:avLst/>
          </a:prstGeom>
        </p:spPr>
        <p:txBody>
          <a:bodyPr/>
          <a:lstStyle>
            <a:lvl1pPr algn="l">
              <a:defRPr sz="4800" b="1" i="0">
                <a:solidFill>
                  <a:srgbClr val="A6192E"/>
                </a:solidFill>
                <a:latin typeface="Franklin Gothic Demi" panose="020B0603020102020204" pitchFamily="34" charset="0"/>
              </a:defRPr>
            </a:lvl1pPr>
          </a:lstStyle>
          <a:p>
            <a:pPr algn="l"/>
            <a:r>
              <a:rPr lang="en-US" dirty="0">
                <a:solidFill>
                  <a:srgbClr val="A6192E"/>
                </a:solidFill>
                <a:latin typeface="Franklin Gothic Medium" panose="020B0603020102020204" pitchFamily="34" charset="0"/>
              </a:rPr>
              <a:t>TITLE </a:t>
            </a:r>
          </a:p>
        </p:txBody>
      </p:sp>
      <p:sp>
        <p:nvSpPr>
          <p:cNvPr id="3" name="Text Placeholder 3">
            <a:extLst>
              <a:ext uri="{FF2B5EF4-FFF2-40B4-BE49-F238E27FC236}">
                <a16:creationId xmlns:a16="http://schemas.microsoft.com/office/drawing/2014/main" xmlns="" id="{4A3ECCAE-F351-FF4D-A9CF-D5472D9880DE}"/>
              </a:ext>
            </a:extLst>
          </p:cNvPr>
          <p:cNvSpPr>
            <a:spLocks noGrp="1"/>
          </p:cNvSpPr>
          <p:nvPr>
            <p:ph type="body" sz="quarter" idx="10" hasCustomPrompt="1"/>
          </p:nvPr>
        </p:nvSpPr>
        <p:spPr>
          <a:xfrm>
            <a:off x="556042" y="1059663"/>
            <a:ext cx="11084376" cy="600075"/>
          </a:xfrm>
          <a:prstGeom prst="rect">
            <a:avLst/>
          </a:prstGeom>
        </p:spPr>
        <p:txBody>
          <a:bodyPr/>
          <a:lstStyle>
            <a:lvl1pPr marL="0" indent="0" algn="l">
              <a:buNone/>
              <a:defRPr b="1" i="0">
                <a:solidFill>
                  <a:srgbClr val="626466"/>
                </a:solidFill>
                <a:latin typeface="Franklin Gothic Demi Cond" panose="020B0603020102020204" pitchFamily="34" charset="0"/>
              </a:defRPr>
            </a:lvl1pPr>
          </a:lstStyle>
          <a:p>
            <a:pPr algn="l"/>
            <a:r>
              <a:rPr lang="en-US" dirty="0">
                <a:solidFill>
                  <a:srgbClr val="626466"/>
                </a:solidFill>
                <a:latin typeface="Franklin Gothic Medium Cond" panose="020B0606030402020204" pitchFamily="34" charset="0"/>
              </a:rPr>
              <a:t>SUBTITLE</a:t>
            </a:r>
          </a:p>
        </p:txBody>
      </p:sp>
      <p:sp>
        <p:nvSpPr>
          <p:cNvPr id="4" name="Content Placeholder 10">
            <a:extLst>
              <a:ext uri="{FF2B5EF4-FFF2-40B4-BE49-F238E27FC236}">
                <a16:creationId xmlns:a16="http://schemas.microsoft.com/office/drawing/2014/main" xmlns="" id="{5AA075C2-7712-B04D-ACB5-9394E9B5E067}"/>
              </a:ext>
            </a:extLst>
          </p:cNvPr>
          <p:cNvSpPr>
            <a:spLocks noGrp="1"/>
          </p:cNvSpPr>
          <p:nvPr>
            <p:ph sz="quarter" idx="11" hasCustomPrompt="1"/>
          </p:nvPr>
        </p:nvSpPr>
        <p:spPr>
          <a:xfrm>
            <a:off x="556591" y="1919923"/>
            <a:ext cx="11072192" cy="4232399"/>
          </a:xfrm>
          <a:prstGeom prst="rect">
            <a:avLst/>
          </a:prstGeom>
        </p:spPr>
        <p:txBody>
          <a:bodyPr/>
          <a:lstStyle>
            <a:lvl1pPr marL="0" indent="0">
              <a:buNone/>
              <a:defRPr sz="2400" b="0" i="0">
                <a:solidFill>
                  <a:schemeClr val="tx1"/>
                </a:solidFill>
                <a:latin typeface="Franklin Gothic Medium" panose="020B0603020102020204" pitchFamily="34" charset="0"/>
              </a:defRPr>
            </a:lvl1pPr>
          </a:lstStyle>
          <a:p>
            <a:pPr lvl="0"/>
            <a:r>
              <a:rPr lang="en-US" dirty="0"/>
              <a:t>Content</a:t>
            </a:r>
          </a:p>
        </p:txBody>
      </p:sp>
    </p:spTree>
    <p:extLst>
      <p:ext uri="{BB962C8B-B14F-4D97-AF65-F5344CB8AC3E}">
        <p14:creationId xmlns:p14="http://schemas.microsoft.com/office/powerpoint/2010/main" val="12653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20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05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AE8699BF-CAFF-A843-9165-7916D2C2D9A5}"/>
              </a:ext>
            </a:extLst>
          </p:cNvPr>
          <p:cNvSpPr>
            <a:spLocks noGrp="1"/>
          </p:cNvSpPr>
          <p:nvPr>
            <p:ph type="title" hasCustomPrompt="1"/>
          </p:nvPr>
        </p:nvSpPr>
        <p:spPr>
          <a:xfrm>
            <a:off x="5585844" y="2148740"/>
            <a:ext cx="5973120" cy="701140"/>
          </a:xfrm>
          <a:prstGeom prst="rect">
            <a:avLst/>
          </a:prstGeom>
        </p:spPr>
        <p:txBody>
          <a:bodyPr/>
          <a:lstStyle>
            <a:lvl1pPr algn="l">
              <a:defRPr sz="6000" b="1" i="0">
                <a:solidFill>
                  <a:srgbClr val="A6192E"/>
                </a:solidFill>
                <a:latin typeface="Franklin Gothic Demi" panose="020B0603020102020204" pitchFamily="34" charset="0"/>
              </a:defRPr>
            </a:lvl1pPr>
          </a:lstStyle>
          <a:p>
            <a:r>
              <a:rPr lang="en-US" dirty="0"/>
              <a:t>TITLE</a:t>
            </a:r>
          </a:p>
        </p:txBody>
      </p:sp>
      <p:sp>
        <p:nvSpPr>
          <p:cNvPr id="5" name="Text Placeholder 6">
            <a:extLst>
              <a:ext uri="{FF2B5EF4-FFF2-40B4-BE49-F238E27FC236}">
                <a16:creationId xmlns:a16="http://schemas.microsoft.com/office/drawing/2014/main" xmlns="" id="{46895BA8-2356-3D43-BE03-97A8DAD79567}"/>
              </a:ext>
            </a:extLst>
          </p:cNvPr>
          <p:cNvSpPr>
            <a:spLocks noGrp="1"/>
          </p:cNvSpPr>
          <p:nvPr>
            <p:ph type="body" sz="quarter" idx="10" hasCustomPrompt="1"/>
          </p:nvPr>
        </p:nvSpPr>
        <p:spPr>
          <a:xfrm>
            <a:off x="5585844" y="2849880"/>
            <a:ext cx="5973120" cy="8223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rgbClr val="B4B3B3"/>
                </a:solidFill>
                <a:latin typeface="Franklin Gothic Medium Cond" panose="020B0606030402020204" pitchFamily="34" charset="0"/>
              </a:defRPr>
            </a:lvl1pPr>
          </a:lstStyle>
          <a:p>
            <a:r>
              <a:rPr lang="en-US" dirty="0">
                <a:solidFill>
                  <a:schemeClr val="bg1"/>
                </a:solidFill>
                <a:latin typeface="Franklin Gothic Medium Cond" panose="020B0606030402020204" pitchFamily="34" charset="0"/>
              </a:rPr>
              <a:t>SUBTITLE TITLE AND/OR DATE</a:t>
            </a:r>
          </a:p>
        </p:txBody>
      </p:sp>
    </p:spTree>
    <p:extLst>
      <p:ext uri="{BB962C8B-B14F-4D97-AF65-F5344CB8AC3E}">
        <p14:creationId xmlns:p14="http://schemas.microsoft.com/office/powerpoint/2010/main" val="263072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43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7F592-B8B4-7C42-92BB-A55E645BFE8A}"/>
              </a:ext>
            </a:extLst>
          </p:cNvPr>
          <p:cNvSpPr>
            <a:spLocks noGrp="1"/>
          </p:cNvSpPr>
          <p:nvPr>
            <p:ph type="title" hasCustomPrompt="1"/>
          </p:nvPr>
        </p:nvSpPr>
        <p:spPr>
          <a:xfrm>
            <a:off x="555496" y="505626"/>
            <a:ext cx="11096561" cy="554037"/>
          </a:xfrm>
          <a:prstGeom prst="rect">
            <a:avLst/>
          </a:prstGeom>
        </p:spPr>
        <p:txBody>
          <a:bodyPr/>
          <a:lstStyle>
            <a:lvl1pPr algn="l">
              <a:defRPr sz="4800" b="1" i="0">
                <a:solidFill>
                  <a:srgbClr val="A6192E"/>
                </a:solidFill>
                <a:latin typeface="Franklin Gothic Demi" panose="020B0603020102020204" pitchFamily="34" charset="0"/>
              </a:defRPr>
            </a:lvl1pPr>
          </a:lstStyle>
          <a:p>
            <a:pPr algn="l"/>
            <a:r>
              <a:rPr lang="en-US" dirty="0">
                <a:solidFill>
                  <a:srgbClr val="A6192E"/>
                </a:solidFill>
                <a:latin typeface="Franklin Gothic Medium" panose="020B0603020102020204" pitchFamily="34" charset="0"/>
              </a:rPr>
              <a:t>TITLE </a:t>
            </a:r>
          </a:p>
        </p:txBody>
      </p:sp>
      <p:sp>
        <p:nvSpPr>
          <p:cNvPr id="3" name="Text Placeholder 3">
            <a:extLst>
              <a:ext uri="{FF2B5EF4-FFF2-40B4-BE49-F238E27FC236}">
                <a16:creationId xmlns:a16="http://schemas.microsoft.com/office/drawing/2014/main" xmlns="" id="{8EA1CCA7-D778-884A-BAA9-074E1E8E39E3}"/>
              </a:ext>
            </a:extLst>
          </p:cNvPr>
          <p:cNvSpPr>
            <a:spLocks noGrp="1"/>
          </p:cNvSpPr>
          <p:nvPr>
            <p:ph type="body" sz="quarter" idx="10" hasCustomPrompt="1"/>
          </p:nvPr>
        </p:nvSpPr>
        <p:spPr>
          <a:xfrm>
            <a:off x="556042" y="1059663"/>
            <a:ext cx="11084376" cy="600075"/>
          </a:xfrm>
          <a:prstGeom prst="rect">
            <a:avLst/>
          </a:prstGeom>
        </p:spPr>
        <p:txBody>
          <a:bodyPr/>
          <a:lstStyle>
            <a:lvl1pPr marL="0" indent="0" algn="l">
              <a:buNone/>
              <a:defRPr b="1" i="0">
                <a:solidFill>
                  <a:srgbClr val="626466"/>
                </a:solidFill>
                <a:latin typeface="Franklin Gothic Demi Cond" panose="020B0603020102020204" pitchFamily="34" charset="0"/>
              </a:defRPr>
            </a:lvl1pPr>
          </a:lstStyle>
          <a:p>
            <a:pPr algn="l"/>
            <a:r>
              <a:rPr lang="en-US" dirty="0">
                <a:solidFill>
                  <a:srgbClr val="626466"/>
                </a:solidFill>
                <a:latin typeface="Franklin Gothic Medium Cond" panose="020B0606030402020204" pitchFamily="34" charset="0"/>
              </a:rPr>
              <a:t>SUBTITLE</a:t>
            </a:r>
          </a:p>
        </p:txBody>
      </p:sp>
      <p:sp>
        <p:nvSpPr>
          <p:cNvPr id="4" name="Content Placeholder 10">
            <a:extLst>
              <a:ext uri="{FF2B5EF4-FFF2-40B4-BE49-F238E27FC236}">
                <a16:creationId xmlns:a16="http://schemas.microsoft.com/office/drawing/2014/main" xmlns="" id="{B1F64E7F-E7D0-E540-B1E2-A8C11625F6AA}"/>
              </a:ext>
            </a:extLst>
          </p:cNvPr>
          <p:cNvSpPr>
            <a:spLocks noGrp="1"/>
          </p:cNvSpPr>
          <p:nvPr>
            <p:ph sz="quarter" idx="11" hasCustomPrompt="1"/>
          </p:nvPr>
        </p:nvSpPr>
        <p:spPr>
          <a:xfrm>
            <a:off x="556591" y="1919923"/>
            <a:ext cx="11072192" cy="4232399"/>
          </a:xfrm>
          <a:prstGeom prst="rect">
            <a:avLst/>
          </a:prstGeom>
        </p:spPr>
        <p:txBody>
          <a:bodyPr/>
          <a:lstStyle>
            <a:lvl1pPr marL="0" indent="0">
              <a:buNone/>
              <a:defRPr sz="2400" b="0" i="0">
                <a:solidFill>
                  <a:schemeClr val="tx1"/>
                </a:solidFill>
                <a:latin typeface="Franklin Gothic Medium" panose="020B0603020102020204" pitchFamily="34" charset="0"/>
              </a:defRPr>
            </a:lvl1pPr>
          </a:lstStyle>
          <a:p>
            <a:pPr lvl="0"/>
            <a:r>
              <a:rPr lang="en-US" dirty="0"/>
              <a:t>Content</a:t>
            </a:r>
          </a:p>
        </p:txBody>
      </p:sp>
    </p:spTree>
    <p:extLst>
      <p:ext uri="{BB962C8B-B14F-4D97-AF65-F5344CB8AC3E}">
        <p14:creationId xmlns:p14="http://schemas.microsoft.com/office/powerpoint/2010/main" val="868966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718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2" r:id="rId3"/>
    <p:sldLayoutId id="2147483661" r:id="rId4"/>
    <p:sldLayoutId id="2147483656" r:id="rId5"/>
    <p:sldLayoutId id="2147483663" r:id="rId6"/>
    <p:sldLayoutId id="2147483657" r:id="rId7"/>
    <p:sldLayoutId id="2147483658" r:id="rId8"/>
    <p:sldLayoutId id="2147483669" r:id="rId9"/>
    <p:sldLayoutId id="2147483659" r:id="rId10"/>
    <p:sldLayoutId id="2147483660" r:id="rId11"/>
    <p:sldLayoutId id="2147483670" r:id="rId12"/>
    <p:sldLayoutId id="2147483665" r:id="rId13"/>
    <p:sldLayoutId id="2147483666"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67BF8-A4A9-B446-8561-A40145CDA227}"/>
              </a:ext>
            </a:extLst>
          </p:cNvPr>
          <p:cNvSpPr>
            <a:spLocks noGrp="1"/>
          </p:cNvSpPr>
          <p:nvPr>
            <p:ph type="title"/>
          </p:nvPr>
        </p:nvSpPr>
        <p:spPr>
          <a:xfrm>
            <a:off x="579865" y="942355"/>
            <a:ext cx="11096561" cy="554037"/>
          </a:xfrm>
        </p:spPr>
        <p:txBody>
          <a:bodyPr/>
          <a:lstStyle/>
          <a:p>
            <a:pPr algn="ctr"/>
            <a:r>
              <a:rPr lang="en-US" sz="5400" b="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 Global Experiences Impact Practice upon Return Home</a:t>
            </a:r>
            <a:endParaRPr lang="en-US" sz="5400" b="0" dirty="0">
              <a:solidFill>
                <a:schemeClr val="tx1"/>
              </a:solidFill>
            </a:endParaRPr>
          </a:p>
        </p:txBody>
      </p:sp>
      <p:sp>
        <p:nvSpPr>
          <p:cNvPr id="4" name="Content Placeholder 3">
            <a:extLst>
              <a:ext uri="{FF2B5EF4-FFF2-40B4-BE49-F238E27FC236}">
                <a16:creationId xmlns:a16="http://schemas.microsoft.com/office/drawing/2014/main" xmlns="" id="{E13158A0-8913-A543-9D46-8F5DC653A832}"/>
              </a:ext>
            </a:extLst>
          </p:cNvPr>
          <p:cNvSpPr>
            <a:spLocks noGrp="1"/>
          </p:cNvSpPr>
          <p:nvPr>
            <p:ph sz="quarter" idx="11"/>
          </p:nvPr>
        </p:nvSpPr>
        <p:spPr>
          <a:xfrm>
            <a:off x="579865" y="4403815"/>
            <a:ext cx="11072192" cy="4232399"/>
          </a:xfrm>
        </p:spPr>
        <p:txBody>
          <a:bodyPr/>
          <a:lstStyle/>
          <a:p>
            <a:pPr algn="ctr"/>
            <a:r>
              <a:rPr lang="en-US" sz="3200" dirty="0" smtClean="0">
                <a:latin typeface="Garamond" panose="02020404030301010803" pitchFamily="18" charset="0"/>
              </a:rPr>
              <a:t>Dr. Martha </a:t>
            </a:r>
            <a:r>
              <a:rPr lang="en-US" sz="3200" dirty="0">
                <a:latin typeface="Garamond" panose="02020404030301010803" pitchFamily="18" charset="0"/>
              </a:rPr>
              <a:t>Hawkins, DNP, </a:t>
            </a:r>
            <a:r>
              <a:rPr lang="en-US" sz="3200" dirty="0" smtClean="0">
                <a:latin typeface="Garamond" panose="02020404030301010803" pitchFamily="18" charset="0"/>
              </a:rPr>
              <a:t>APRN, CPNP</a:t>
            </a:r>
            <a:endParaRPr lang="en-US" sz="3200" dirty="0">
              <a:latin typeface="Garamond" panose="02020404030301010803" pitchFamily="18" charset="0"/>
            </a:endParaRPr>
          </a:p>
          <a:p>
            <a:pPr algn="ctr"/>
            <a:endParaRPr lang="en-US" dirty="0"/>
          </a:p>
        </p:txBody>
      </p:sp>
    </p:spTree>
    <p:extLst>
      <p:ext uri="{BB962C8B-B14F-4D97-AF65-F5344CB8AC3E}">
        <p14:creationId xmlns:p14="http://schemas.microsoft.com/office/powerpoint/2010/main" val="796293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t>Communication</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“When I first arrived I felt like there was no way I was going to be able to talk on their level….before the week was over, I was able to feel comfortable talking to the healthcare team.”  </a:t>
            </a:r>
          </a:p>
          <a:p>
            <a:r>
              <a:rPr lang="en-US" sz="3200" dirty="0">
                <a:latin typeface="Garamond" panose="02020404030301010803" pitchFamily="18" charset="0"/>
              </a:rPr>
              <a:t> </a:t>
            </a:r>
          </a:p>
          <a:p>
            <a:pPr marL="457200" indent="-457200">
              <a:buFont typeface="Arial" panose="020B0604020202020204" pitchFamily="34" charset="0"/>
              <a:buChar char="•"/>
            </a:pPr>
            <a:r>
              <a:rPr lang="en-US" sz="3200" dirty="0">
                <a:latin typeface="Garamond" panose="02020404030301010803" pitchFamily="18" charset="0"/>
              </a:rPr>
              <a:t>“ Seeing how the team members communicate with each other also helped me to learn to communicate more effectively.”   </a:t>
            </a:r>
          </a:p>
          <a:p>
            <a:pPr marL="457200" indent="-457200">
              <a:buFont typeface="Arial" panose="020B0604020202020204" pitchFamily="34" charset="0"/>
              <a:buChar char="•"/>
            </a:pP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2282224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Adaptability</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“Never in my life has my ability to adapt been tried so hard, but I learned how flexible I really am.”  </a:t>
            </a: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14189004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Creativity/Overcoming Adversity</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r>
              <a:rPr lang="en-US" sz="3200" dirty="0">
                <a:latin typeface="Garamond" panose="02020404030301010803" pitchFamily="18" charset="0"/>
              </a:rPr>
              <a:t>“I would consider </a:t>
            </a:r>
            <a:r>
              <a:rPr lang="en-US" sz="3200" dirty="0" smtClean="0">
                <a:latin typeface="Garamond" panose="02020404030301010803" pitchFamily="18" charset="0"/>
              </a:rPr>
              <a:t>Dr …(Medical team doctor) </a:t>
            </a:r>
            <a:r>
              <a:rPr lang="en-US" sz="3200" dirty="0">
                <a:latin typeface="Garamond" panose="02020404030301010803" pitchFamily="18" charset="0"/>
              </a:rPr>
              <a:t>to be the champion of adaptation to overcome adversity. Often times, we would have an order for a treatment that was not… available... In these situations, adaptation was necessary for success. A perfect example of this is when a small child needs a spacer for an inhaler…it was important to improvise a solution. With a plastic water bottle, </a:t>
            </a:r>
            <a:r>
              <a:rPr lang="en-US" sz="3200" dirty="0" smtClean="0">
                <a:latin typeface="Garamond" panose="02020404030301010803" pitchFamily="18" charset="0"/>
              </a:rPr>
              <a:t>a </a:t>
            </a:r>
            <a:r>
              <a:rPr lang="en-US" sz="3200" dirty="0">
                <a:latin typeface="Garamond" panose="02020404030301010803" pitchFamily="18" charset="0"/>
              </a:rPr>
              <a:t>sharp knife, some gauze, and a lot of duct tape, we were able to fabricate a spacer on site...”</a:t>
            </a: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11622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Critical Thinking</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r>
              <a:rPr lang="en-US" sz="3200" dirty="0">
                <a:latin typeface="Garamond" panose="02020404030301010803" pitchFamily="18" charset="0"/>
              </a:rPr>
              <a:t>“When I got back to school this semester, I could immediately see results from going on the trip.  I could communicate much better and once we started class and lab, I could answer questions that I know I would not be able to answer if I had not gone on this trip.”  </a:t>
            </a:r>
          </a:p>
          <a:p>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35554966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Current Study Design</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Mixed Methods</a:t>
            </a:r>
          </a:p>
          <a:p>
            <a:pPr marL="457200" indent="-457200">
              <a:buFont typeface="Arial" panose="020B0604020202020204" pitchFamily="34" charset="0"/>
              <a:buChar char="•"/>
            </a:pPr>
            <a:r>
              <a:rPr lang="en-US" sz="3200" dirty="0">
                <a:latin typeface="Garamond" panose="02020404030301010803" pitchFamily="18" charset="0"/>
              </a:rPr>
              <a:t>Pretest/Post-test Attitudes Survey </a:t>
            </a:r>
          </a:p>
          <a:p>
            <a:r>
              <a:rPr lang="en-US" sz="3200" dirty="0">
                <a:latin typeface="Garamond" panose="02020404030301010803" pitchFamily="18" charset="0"/>
              </a:rPr>
              <a:t>       (5-point Likert-like scale)</a:t>
            </a:r>
          </a:p>
          <a:p>
            <a:pPr marL="457200" indent="-457200">
              <a:buFont typeface="Arial" panose="020B0604020202020204" pitchFamily="34" charset="0"/>
              <a:buChar char="•"/>
            </a:pPr>
            <a:r>
              <a:rPr lang="en-US" sz="3200" dirty="0">
                <a:latin typeface="Garamond" panose="02020404030301010803" pitchFamily="18" charset="0"/>
              </a:rPr>
              <a:t>11-Question written response </a:t>
            </a:r>
            <a:r>
              <a:rPr lang="en-US" sz="3200" dirty="0" smtClean="0">
                <a:latin typeface="Garamond" panose="02020404030301010803" pitchFamily="18" charset="0"/>
              </a:rPr>
              <a:t>survey </a:t>
            </a:r>
            <a:r>
              <a:rPr lang="en-US" sz="3200" dirty="0">
                <a:latin typeface="Garamond" panose="02020404030301010803" pitchFamily="18" charset="0"/>
              </a:rPr>
              <a:t>with follow-up phone interview for clarification of answers, when necessary</a:t>
            </a:r>
            <a:r>
              <a:rPr lang="en-US" sz="3200" dirty="0" smtClean="0">
                <a:latin typeface="Garamond" panose="02020404030301010803" pitchFamily="18" charset="0"/>
              </a:rPr>
              <a:t>. (2 additional questions)</a:t>
            </a:r>
            <a:endParaRPr lang="en-US" sz="3200" dirty="0">
              <a:latin typeface="Garamond" panose="02020404030301010803" pitchFamily="18" charset="0"/>
            </a:endParaRPr>
          </a:p>
          <a:p>
            <a:pPr marL="457200" indent="-457200">
              <a:buFont typeface="Arial" panose="020B0604020202020204" pitchFamily="34" charset="0"/>
              <a:buChar char="•"/>
            </a:pPr>
            <a:r>
              <a:rPr lang="en-US" sz="3200" dirty="0">
                <a:latin typeface="Garamond" panose="02020404030301010803" pitchFamily="18" charset="0"/>
              </a:rPr>
              <a:t>Post-test and written responses are given 6-8 weeks after returning from the global </a:t>
            </a:r>
            <a:r>
              <a:rPr lang="en-US" sz="3200" dirty="0" smtClean="0">
                <a:latin typeface="Garamond" panose="02020404030301010803" pitchFamily="18" charset="0"/>
              </a:rPr>
              <a:t>initiative</a:t>
            </a:r>
          </a:p>
          <a:p>
            <a:pPr marL="457200" indent="-457200">
              <a:buFont typeface="Arial" panose="020B0604020202020204" pitchFamily="34" charset="0"/>
              <a:buChar char="•"/>
            </a:pPr>
            <a:r>
              <a:rPr lang="en-US" sz="3200" dirty="0" smtClean="0">
                <a:latin typeface="Garamond" panose="02020404030301010803" pitchFamily="18" charset="0"/>
              </a:rPr>
              <a:t>Biggest change from pilot- request for examples of concepts.</a:t>
            </a: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10932087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Early Findings</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Critical thinking</a:t>
            </a:r>
          </a:p>
          <a:p>
            <a:pPr marL="457200" indent="-457200">
              <a:buFont typeface="Arial" panose="020B0604020202020204" pitchFamily="34" charset="0"/>
              <a:buChar char="•"/>
            </a:pPr>
            <a:r>
              <a:rPr lang="en-US" sz="3200" dirty="0">
                <a:latin typeface="Garamond" panose="02020404030301010803" pitchFamily="18" charset="0"/>
              </a:rPr>
              <a:t>Confidence</a:t>
            </a:r>
          </a:p>
          <a:p>
            <a:pPr marL="457200" indent="-457200">
              <a:buFont typeface="Arial" panose="020B0604020202020204" pitchFamily="34" charset="0"/>
              <a:buChar char="•"/>
            </a:pPr>
            <a:r>
              <a:rPr lang="en-US" sz="3200" dirty="0">
                <a:latin typeface="Garamond" panose="02020404030301010803" pitchFamily="18" charset="0"/>
              </a:rPr>
              <a:t>Adaptability</a:t>
            </a:r>
          </a:p>
          <a:p>
            <a:pPr marL="457200" indent="-457200">
              <a:buFont typeface="Arial" panose="020B0604020202020204" pitchFamily="34" charset="0"/>
              <a:buChar char="•"/>
            </a:pPr>
            <a:r>
              <a:rPr lang="en-US" sz="3200" dirty="0">
                <a:latin typeface="Garamond" panose="02020404030301010803" pitchFamily="18" charset="0"/>
              </a:rPr>
              <a:t>Interprofessional Communication</a:t>
            </a:r>
          </a:p>
          <a:p>
            <a:pPr marL="457200" indent="-457200">
              <a:buFont typeface="Arial" panose="020B0604020202020204" pitchFamily="34" charset="0"/>
              <a:buChar char="•"/>
            </a:pPr>
            <a:r>
              <a:rPr lang="en-US" sz="3200" dirty="0">
                <a:latin typeface="Garamond" panose="02020404030301010803" pitchFamily="18" charset="0"/>
              </a:rPr>
              <a:t>Learning about </a:t>
            </a:r>
            <a:r>
              <a:rPr lang="en-US" sz="3200" dirty="0" smtClean="0">
                <a:latin typeface="Garamond" panose="02020404030301010803" pitchFamily="18" charset="0"/>
              </a:rPr>
              <a:t>Self (</a:t>
            </a:r>
            <a:r>
              <a:rPr lang="en-US" sz="3200" smtClean="0">
                <a:latin typeface="Garamond" panose="02020404030301010803" pitchFamily="18" charset="0"/>
              </a:rPr>
              <a:t>new concept)</a:t>
            </a: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3216222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Critical Thinking</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“I feel like this trip has helped me to improve my critical thinking skills by having discussion every night…getting to hear every individual perspective helped me to expand my thinking and not just think of my own opinion but what others might think…’</a:t>
            </a:r>
          </a:p>
          <a:p>
            <a:pPr marL="457200" indent="-457200">
              <a:buFont typeface="Arial" panose="020B0604020202020204" pitchFamily="34" charset="0"/>
              <a:buChar char="•"/>
            </a:pPr>
            <a:r>
              <a:rPr lang="en-US" sz="3200" b="1" dirty="0">
                <a:latin typeface="Garamond" panose="02020404030301010803" pitchFamily="18" charset="0"/>
              </a:rPr>
              <a:t>When asked to give an example, the participant said </a:t>
            </a:r>
          </a:p>
          <a:p>
            <a:r>
              <a:rPr lang="en-US" sz="3200" dirty="0">
                <a:latin typeface="Garamond" panose="02020404030301010803" pitchFamily="18" charset="0"/>
              </a:rPr>
              <a:t>     “when…asked us to describe poverty in one worn, I said unclean</a:t>
            </a:r>
          </a:p>
          <a:p>
            <a:r>
              <a:rPr lang="en-US" sz="3200" dirty="0">
                <a:latin typeface="Garamond" panose="02020404030301010803" pitchFamily="18" charset="0"/>
              </a:rPr>
              <a:t>      water…now, I probably would have said hungry or hurting.”</a:t>
            </a:r>
          </a:p>
          <a:p>
            <a:endParaRPr lang="en-US" dirty="0"/>
          </a:p>
        </p:txBody>
      </p:sp>
    </p:spTree>
    <p:extLst>
      <p:ext uri="{BB962C8B-B14F-4D97-AF65-F5344CB8AC3E}">
        <p14:creationId xmlns:p14="http://schemas.microsoft.com/office/powerpoint/2010/main" val="1413140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Adaptability</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endParaRPr lang="en-US" sz="3200" dirty="0">
              <a:latin typeface="Garamond" panose="02020404030301010803" pitchFamily="18" charset="0"/>
            </a:endParaRPr>
          </a:p>
          <a:p>
            <a:r>
              <a:rPr lang="en-US" sz="3200" dirty="0">
                <a:latin typeface="Garamond" panose="02020404030301010803" pitchFamily="18" charset="0"/>
              </a:rPr>
              <a:t>“I have always had a hard time adapting out of my comfort zone…The trip turned out to be nothing like we expected…although it may have been a little less ‘medical missions’ than we thought, the way the whole week turned out was amazing!...I have noticed that I am less nervous when being pulled to other floors…since the trip.  I see more situations as learning experiences…”</a:t>
            </a:r>
          </a:p>
          <a:p>
            <a:endParaRPr lang="en-US" dirty="0"/>
          </a:p>
        </p:txBody>
      </p:sp>
    </p:spTree>
    <p:extLst>
      <p:ext uri="{BB962C8B-B14F-4D97-AF65-F5344CB8AC3E}">
        <p14:creationId xmlns:p14="http://schemas.microsoft.com/office/powerpoint/2010/main" val="36375084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Interprofessional Communication</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endParaRPr lang="en-US" sz="3200" dirty="0">
              <a:latin typeface="Garamond" panose="02020404030301010803" pitchFamily="18" charset="0"/>
            </a:endParaRPr>
          </a:p>
          <a:p>
            <a:r>
              <a:rPr lang="en-US" sz="3200" dirty="0">
                <a:latin typeface="Garamond" panose="02020404030301010803" pitchFamily="18" charset="0"/>
              </a:rPr>
              <a:t>“The barriers between healthcare fields were largely reduced by the common goal of providing care to patients and the close proximity we shared throughout the trip. Because of this my ability to communicate with other healthcare professionals grew.” </a:t>
            </a:r>
          </a:p>
          <a:p>
            <a:endParaRPr lang="en-US" dirty="0"/>
          </a:p>
        </p:txBody>
      </p:sp>
    </p:spTree>
    <p:extLst>
      <p:ext uri="{BB962C8B-B14F-4D97-AF65-F5344CB8AC3E}">
        <p14:creationId xmlns:p14="http://schemas.microsoft.com/office/powerpoint/2010/main" val="25337123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latin typeface="Garamond" panose="02020404030301010803" pitchFamily="18" charset="0"/>
              </a:rPr>
              <a:t>Learning About Self</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endParaRPr lang="en-US" sz="3200" dirty="0">
              <a:latin typeface="Garamond" panose="02020404030301010803" pitchFamily="18" charset="0"/>
            </a:endParaRPr>
          </a:p>
          <a:p>
            <a:pPr marL="342900" indent="-342900">
              <a:buFont typeface="Arial" panose="020B0604020202020204" pitchFamily="34" charset="0"/>
              <a:buChar char="•"/>
            </a:pPr>
            <a:r>
              <a:rPr lang="en-US" sz="3200" dirty="0">
                <a:latin typeface="Garamond" panose="02020404030301010803" pitchFamily="18" charset="0"/>
              </a:rPr>
              <a:t>“ I do have the ability to be a leader, but it’s the fear of failure that holds me back…this experience gave me the confidence I need to make decisions for my patients based on my education, knowledge and experience.”</a:t>
            </a:r>
          </a:p>
          <a:p>
            <a:endParaRPr lang="en-US" sz="1800" dirty="0">
              <a:latin typeface="Garamond" panose="02020404030301010803" pitchFamily="18" charset="0"/>
            </a:endParaRPr>
          </a:p>
          <a:p>
            <a:pPr marL="342900" indent="-342900">
              <a:buFont typeface="Arial" panose="020B0604020202020204" pitchFamily="34" charset="0"/>
              <a:buChar char="•"/>
            </a:pPr>
            <a:r>
              <a:rPr lang="en-US" sz="3200" dirty="0">
                <a:latin typeface="Garamond" panose="02020404030301010803" pitchFamily="18" charset="0"/>
              </a:rPr>
              <a:t>“I think I will be more aware of the reason why I am in healthcare and choose to be more compassionate throughout my career.”</a:t>
            </a:r>
          </a:p>
          <a:p>
            <a:endParaRPr lang="en-US" dirty="0"/>
          </a:p>
        </p:txBody>
      </p:sp>
    </p:spTree>
    <p:extLst>
      <p:ext uri="{BB962C8B-B14F-4D97-AF65-F5344CB8AC3E}">
        <p14:creationId xmlns:p14="http://schemas.microsoft.com/office/powerpoint/2010/main" val="38249901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AB844-6C2B-5C4E-89BE-47B0529D5CD2}"/>
              </a:ext>
            </a:extLst>
          </p:cNvPr>
          <p:cNvSpPr>
            <a:spLocks noGrp="1"/>
          </p:cNvSpPr>
          <p:nvPr>
            <p:ph type="title"/>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Objectives</a:t>
            </a:r>
            <a:endParaRPr lang="en-US" dirty="0"/>
          </a:p>
        </p:txBody>
      </p:sp>
      <p:sp>
        <p:nvSpPr>
          <p:cNvPr id="4" name="Content Placeholder 3">
            <a:extLst>
              <a:ext uri="{FF2B5EF4-FFF2-40B4-BE49-F238E27FC236}">
                <a16:creationId xmlns:a16="http://schemas.microsoft.com/office/drawing/2014/main" xmlns="" id="{78F20424-767F-394E-87A0-5CE53B593E58}"/>
              </a:ext>
            </a:extLst>
          </p:cNvPr>
          <p:cNvSpPr>
            <a:spLocks noGrp="1"/>
          </p:cNvSpPr>
          <p:nvPr>
            <p:ph sz="quarter" idx="11"/>
          </p:nvPr>
        </p:nvSpPr>
        <p:spPr>
          <a:xfrm>
            <a:off x="555496" y="1462723"/>
            <a:ext cx="11072192" cy="4232399"/>
          </a:xfrm>
        </p:spPr>
        <p:txBody>
          <a:bodyPr/>
          <a:lstStyle/>
          <a:p>
            <a:r>
              <a:rPr lang="en-US" sz="3200" dirty="0" smtClean="0">
                <a:latin typeface="Garamond" panose="02020404030301010803" pitchFamily="18" charset="0"/>
              </a:rPr>
              <a:t>By the end of this presentation the learner will be able to describe how global learning experiences:</a:t>
            </a:r>
          </a:p>
          <a:p>
            <a:pPr marL="514350" indent="-514350">
              <a:buFont typeface="+mj-lt"/>
              <a:buAutoNum type="arabicPeriod"/>
            </a:pPr>
            <a:r>
              <a:rPr lang="en-US" sz="3200" dirty="0">
                <a:latin typeface="Garamond" panose="02020404030301010803" pitchFamily="18" charset="0"/>
              </a:rPr>
              <a:t>I</a:t>
            </a:r>
            <a:r>
              <a:rPr lang="en-US" sz="3200" dirty="0" smtClean="0">
                <a:latin typeface="Garamond" panose="02020404030301010803" pitchFamily="18" charset="0"/>
              </a:rPr>
              <a:t>mpact the healthcare professional’s confidence,</a:t>
            </a:r>
            <a:endParaRPr lang="en-US" sz="3200" dirty="0">
              <a:latin typeface="Garamond" panose="02020404030301010803" pitchFamily="18" charset="0"/>
            </a:endParaRPr>
          </a:p>
          <a:p>
            <a:pPr marL="514350" indent="-514350">
              <a:buFont typeface="+mj-lt"/>
              <a:buAutoNum type="arabicPeriod"/>
            </a:pPr>
            <a:r>
              <a:rPr lang="en-US" sz="3200" dirty="0">
                <a:latin typeface="Garamond" panose="02020404030301010803" pitchFamily="18" charset="0"/>
              </a:rPr>
              <a:t>I</a:t>
            </a:r>
            <a:r>
              <a:rPr lang="en-US" sz="3200" dirty="0" smtClean="0">
                <a:latin typeface="Garamond" panose="02020404030301010803" pitchFamily="18" charset="0"/>
              </a:rPr>
              <a:t>mpact </a:t>
            </a:r>
            <a:r>
              <a:rPr lang="en-US" sz="3200" dirty="0">
                <a:latin typeface="Garamond" panose="02020404030301010803" pitchFamily="18" charset="0"/>
              </a:rPr>
              <a:t>the healthcare professional’s </a:t>
            </a:r>
            <a:r>
              <a:rPr lang="en-US" sz="3200" dirty="0" smtClean="0">
                <a:latin typeface="Garamond" panose="02020404030301010803" pitchFamily="18" charset="0"/>
              </a:rPr>
              <a:t>communication skills,</a:t>
            </a:r>
          </a:p>
          <a:p>
            <a:pPr marL="514350" indent="-514350">
              <a:buFont typeface="+mj-lt"/>
              <a:buAutoNum type="arabicPeriod"/>
            </a:pPr>
            <a:r>
              <a:rPr lang="en-US" sz="3200" dirty="0">
                <a:latin typeface="Garamond" panose="02020404030301010803" pitchFamily="18" charset="0"/>
              </a:rPr>
              <a:t>I</a:t>
            </a:r>
            <a:r>
              <a:rPr lang="en-US" sz="3200" dirty="0" smtClean="0">
                <a:latin typeface="Garamond" panose="02020404030301010803" pitchFamily="18" charset="0"/>
              </a:rPr>
              <a:t>mpact </a:t>
            </a:r>
            <a:r>
              <a:rPr lang="en-US" sz="3200" dirty="0">
                <a:latin typeface="Garamond" panose="02020404030301010803" pitchFamily="18" charset="0"/>
              </a:rPr>
              <a:t>the healthcare professional’s </a:t>
            </a:r>
            <a:r>
              <a:rPr lang="en-US" sz="3200" dirty="0" smtClean="0">
                <a:latin typeface="Garamond" panose="02020404030301010803" pitchFamily="18" charset="0"/>
              </a:rPr>
              <a:t>adaptability,</a:t>
            </a:r>
          </a:p>
          <a:p>
            <a:pPr marL="514350" indent="-514350">
              <a:buFont typeface="+mj-lt"/>
              <a:buAutoNum type="arabicPeriod"/>
            </a:pPr>
            <a:r>
              <a:rPr lang="en-US" sz="3200" dirty="0" smtClean="0">
                <a:latin typeface="Garamond" panose="02020404030301010803" pitchFamily="18" charset="0"/>
              </a:rPr>
              <a:t>Impact the </a:t>
            </a:r>
            <a:r>
              <a:rPr lang="en-US" sz="3200" dirty="0">
                <a:latin typeface="Garamond" panose="02020404030301010803" pitchFamily="18" charset="0"/>
              </a:rPr>
              <a:t>healthcare professional’s creativity and ability to </a:t>
            </a:r>
            <a:r>
              <a:rPr lang="en-US" sz="3200" dirty="0" smtClean="0">
                <a:latin typeface="Garamond" panose="02020404030301010803" pitchFamily="18" charset="0"/>
              </a:rPr>
              <a:t>overcome </a:t>
            </a:r>
            <a:r>
              <a:rPr lang="en-US" sz="3200" dirty="0">
                <a:latin typeface="Garamond" panose="02020404030301010803" pitchFamily="18" charset="0"/>
              </a:rPr>
              <a:t>adversity,</a:t>
            </a:r>
          </a:p>
          <a:p>
            <a:endParaRPr lang="en-US" sz="3200" dirty="0" smtClean="0">
              <a:latin typeface="Garamond" panose="02020404030301010803" pitchFamily="18" charset="0"/>
            </a:endParaRPr>
          </a:p>
          <a:p>
            <a:pPr marL="514350" indent="-514350">
              <a:buFont typeface="+mj-lt"/>
              <a:buAutoNum type="arabicPeriod"/>
            </a:pPr>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15331504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smtClean="0">
                <a:latin typeface="Garamond" panose="02020404030301010803" pitchFamily="18" charset="0"/>
              </a:rPr>
              <a:t>Conclusions</a:t>
            </a:r>
            <a:endParaRPr lang="en-US" sz="4400" dirty="0">
              <a:latin typeface="Garamond" panose="02020404030301010803" pitchFamily="18" charset="0"/>
            </a:endParaRP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endParaRPr lang="en-US" sz="3200" dirty="0">
              <a:latin typeface="Garamond" panose="02020404030301010803" pitchFamily="18" charset="0"/>
            </a:endParaRPr>
          </a:p>
          <a:p>
            <a:r>
              <a:rPr lang="en-US" dirty="0" smtClean="0"/>
              <a:t>“Ministry”</a:t>
            </a:r>
          </a:p>
          <a:p>
            <a:endParaRPr lang="en-US" dirty="0" smtClean="0"/>
          </a:p>
          <a:p>
            <a:r>
              <a:rPr lang="en-US" dirty="0" smtClean="0"/>
              <a:t>Luke 6:38 (KJV) “Give, and it shall be given unto you, good measure, pressed down, and shaken together, and running over, shall men give into your bosom.  For with the same measure that ye mete withal it shall be measured to you again.”</a:t>
            </a:r>
            <a:endParaRPr lang="en-US" dirty="0"/>
          </a:p>
        </p:txBody>
      </p:sp>
    </p:spTree>
    <p:extLst>
      <p:ext uri="{BB962C8B-B14F-4D97-AF65-F5344CB8AC3E}">
        <p14:creationId xmlns:p14="http://schemas.microsoft.com/office/powerpoint/2010/main" val="6397192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AB844-6C2B-5C4E-89BE-47B0529D5CD2}"/>
              </a:ext>
            </a:extLst>
          </p:cNvPr>
          <p:cNvSpPr>
            <a:spLocks noGrp="1"/>
          </p:cNvSpPr>
          <p:nvPr>
            <p:ph type="title"/>
          </p:nvPr>
        </p:nvSpPr>
        <p:spPr/>
        <p:txBody>
          <a:bodyPr/>
          <a:lstStyle/>
          <a:p>
            <a:r>
              <a:rPr lang="en-US" dirty="0" smtClean="0">
                <a:latin typeface="Helvetica Neue" panose="02000503000000020004" pitchFamily="2" charset="0"/>
                <a:ea typeface="Helvetica Neue" panose="02000503000000020004" pitchFamily="2" charset="0"/>
                <a:cs typeface="Helvetica Neue" panose="02000503000000020004" pitchFamily="2" charset="0"/>
              </a:rPr>
              <a:t>Objectives continued</a:t>
            </a:r>
            <a:endParaRPr lang="en-US" dirty="0"/>
          </a:p>
        </p:txBody>
      </p:sp>
      <p:sp>
        <p:nvSpPr>
          <p:cNvPr id="4" name="Content Placeholder 3">
            <a:extLst>
              <a:ext uri="{FF2B5EF4-FFF2-40B4-BE49-F238E27FC236}">
                <a16:creationId xmlns:a16="http://schemas.microsoft.com/office/drawing/2014/main" xmlns="" id="{78F20424-767F-394E-87A0-5CE53B593E58}"/>
              </a:ext>
            </a:extLst>
          </p:cNvPr>
          <p:cNvSpPr>
            <a:spLocks noGrp="1"/>
          </p:cNvSpPr>
          <p:nvPr>
            <p:ph sz="quarter" idx="11"/>
          </p:nvPr>
        </p:nvSpPr>
        <p:spPr>
          <a:xfrm>
            <a:off x="555496" y="1462723"/>
            <a:ext cx="11072192" cy="4232399"/>
          </a:xfrm>
        </p:spPr>
        <p:txBody>
          <a:bodyPr/>
          <a:lstStyle/>
          <a:p>
            <a:r>
              <a:rPr lang="en-US" sz="3200" dirty="0" smtClean="0">
                <a:latin typeface="Garamond" panose="02020404030301010803" pitchFamily="18" charset="0"/>
              </a:rPr>
              <a:t>5. </a:t>
            </a:r>
            <a:r>
              <a:rPr lang="en-US" sz="3200" dirty="0">
                <a:latin typeface="Garamond" panose="02020404030301010803" pitchFamily="18" charset="0"/>
              </a:rPr>
              <a:t>I</a:t>
            </a:r>
            <a:r>
              <a:rPr lang="en-US" sz="3200" dirty="0" smtClean="0">
                <a:latin typeface="Garamond" panose="02020404030301010803" pitchFamily="18" charset="0"/>
              </a:rPr>
              <a:t>mpact </a:t>
            </a:r>
            <a:r>
              <a:rPr lang="en-US" sz="3200" dirty="0">
                <a:latin typeface="Garamond" panose="02020404030301010803" pitchFamily="18" charset="0"/>
              </a:rPr>
              <a:t>the healthcare professional’s </a:t>
            </a:r>
            <a:r>
              <a:rPr lang="en-US" sz="3200" dirty="0" smtClean="0">
                <a:latin typeface="Garamond" panose="02020404030301010803" pitchFamily="18" charset="0"/>
              </a:rPr>
              <a:t>critical thinking,</a:t>
            </a:r>
          </a:p>
          <a:p>
            <a:r>
              <a:rPr lang="en-US" sz="3200" dirty="0">
                <a:latin typeface="Garamond" panose="02020404030301010803" pitchFamily="18" charset="0"/>
              </a:rPr>
              <a:t>6. I</a:t>
            </a:r>
            <a:r>
              <a:rPr lang="en-US" sz="3200" dirty="0" smtClean="0">
                <a:latin typeface="Garamond" panose="02020404030301010803" pitchFamily="18" charset="0"/>
              </a:rPr>
              <a:t>mpact </a:t>
            </a:r>
            <a:r>
              <a:rPr lang="en-US" sz="3200" dirty="0">
                <a:latin typeface="Garamond" panose="02020404030301010803" pitchFamily="18" charset="0"/>
              </a:rPr>
              <a:t>the healthcare professional’s </a:t>
            </a:r>
            <a:r>
              <a:rPr lang="en-US" sz="3200" dirty="0" smtClean="0">
                <a:latin typeface="Garamond" panose="02020404030301010803" pitchFamily="18" charset="0"/>
              </a:rPr>
              <a:t>inter-professional practice, and,</a:t>
            </a:r>
          </a:p>
          <a:p>
            <a:r>
              <a:rPr lang="en-US" sz="3200" dirty="0">
                <a:latin typeface="Garamond" panose="02020404030301010803" pitchFamily="18" charset="0"/>
              </a:rPr>
              <a:t>7. I</a:t>
            </a:r>
            <a:r>
              <a:rPr lang="en-US" sz="3200" dirty="0" smtClean="0">
                <a:latin typeface="Garamond" panose="02020404030301010803" pitchFamily="18" charset="0"/>
              </a:rPr>
              <a:t>mpact what </a:t>
            </a:r>
            <a:r>
              <a:rPr lang="en-US" sz="3200" dirty="0">
                <a:latin typeface="Garamond" panose="02020404030301010803" pitchFamily="18" charset="0"/>
              </a:rPr>
              <a:t>the healthcare </a:t>
            </a:r>
            <a:r>
              <a:rPr lang="en-US" sz="3200" dirty="0" smtClean="0">
                <a:latin typeface="Garamond" panose="02020404030301010803" pitchFamily="18" charset="0"/>
              </a:rPr>
              <a:t>professional learned about himself/herself.</a:t>
            </a:r>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36513093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68C04CA4-0061-7B44-BF85-9C44E20F5AAC}"/>
              </a:ext>
            </a:extLst>
          </p:cNvPr>
          <p:cNvSpPr>
            <a:spLocks noGrp="1"/>
          </p:cNvSpPr>
          <p:nvPr>
            <p:ph type="body" sz="quarter" idx="10"/>
          </p:nvPr>
        </p:nvSpPr>
        <p:spPr>
          <a:xfrm>
            <a:off x="5179444" y="1409700"/>
            <a:ext cx="5973120" cy="3200400"/>
          </a:xfrm>
        </p:spPr>
        <p:txBody>
          <a:bodyPr/>
          <a:lstStyle/>
          <a:p>
            <a:pPr algn="ctr"/>
            <a:r>
              <a:rPr lang="en-US" sz="7200" b="1" dirty="0" smtClean="0">
                <a:solidFill>
                  <a:srgbClr val="FF0000"/>
                </a:solidFill>
                <a:latin typeface="Garamond" panose="02020404030301010803" pitchFamily="18" charset="0"/>
              </a:rPr>
              <a:t>My Story</a:t>
            </a:r>
            <a:endParaRPr lang="en-US" sz="7200" b="1" dirty="0">
              <a:solidFill>
                <a:srgbClr val="FF0000"/>
              </a:solidFill>
              <a:latin typeface="Garamond" panose="02020404030301010803" pitchFamily="18" charset="0"/>
            </a:endParaRPr>
          </a:p>
          <a:p>
            <a:endParaRPr lang="en-US" dirty="0"/>
          </a:p>
        </p:txBody>
      </p:sp>
    </p:spTree>
    <p:extLst>
      <p:ext uri="{BB962C8B-B14F-4D97-AF65-F5344CB8AC3E}">
        <p14:creationId xmlns:p14="http://schemas.microsoft.com/office/powerpoint/2010/main" val="33043470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5948" y="204870"/>
            <a:ext cx="7483016" cy="1229215"/>
          </a:xfrm>
        </p:spPr>
        <p:txBody>
          <a:bodyPr/>
          <a:lstStyle/>
          <a:p>
            <a:r>
              <a:rPr lang="en-US" sz="4400" dirty="0" smtClean="0">
                <a:solidFill>
                  <a:srgbClr val="FF0000"/>
                </a:solidFill>
              </a:rPr>
              <a:t>Temporal, Moral, Spiritual</a:t>
            </a:r>
            <a:endParaRPr lang="en-US" sz="4400" dirty="0">
              <a:solidFill>
                <a:srgbClr val="FF0000"/>
              </a:solidFill>
            </a:endParaRPr>
          </a:p>
        </p:txBody>
      </p:sp>
      <p:sp>
        <p:nvSpPr>
          <p:cNvPr id="6" name="Text Placeholder 5"/>
          <p:cNvSpPr>
            <a:spLocks noGrp="1"/>
          </p:cNvSpPr>
          <p:nvPr>
            <p:ph type="body" sz="quarter" idx="10"/>
          </p:nvPr>
        </p:nvSpPr>
        <p:spPr>
          <a:xfrm>
            <a:off x="225304" y="1802850"/>
            <a:ext cx="11966696" cy="5055150"/>
          </a:xfrm>
        </p:spPr>
        <p:txBody>
          <a:bodyPr/>
          <a:lstStyle/>
          <a:p>
            <a:r>
              <a:rPr lang="en-US" b="1" dirty="0">
                <a:solidFill>
                  <a:srgbClr val="FF0000"/>
                </a:solidFill>
              </a:rPr>
              <a:t>Matthew 9:35-39 (KJV)</a:t>
            </a:r>
          </a:p>
          <a:p>
            <a:r>
              <a:rPr lang="en-US" b="1" dirty="0">
                <a:solidFill>
                  <a:srgbClr val="FF0000"/>
                </a:solidFill>
              </a:rPr>
              <a:t>And Jesus went about all the cities and villages, teaching in their synagogues, and preaching the gospel of the kingdom, and healing every sickness and every disease among the people.</a:t>
            </a:r>
          </a:p>
          <a:p>
            <a:r>
              <a:rPr lang="en-US" b="1" dirty="0">
                <a:solidFill>
                  <a:srgbClr val="FF0000"/>
                </a:solidFill>
              </a:rPr>
              <a:t>But when he saw the multitudes, he was moved with compassion on them, because they fainted, and were scattered abroad, as sheep having no shepherd.</a:t>
            </a:r>
          </a:p>
          <a:p>
            <a:r>
              <a:rPr lang="en-US" b="1" dirty="0">
                <a:solidFill>
                  <a:srgbClr val="FF0000"/>
                </a:solidFill>
              </a:rPr>
              <a:t> Then </a:t>
            </a:r>
            <a:r>
              <a:rPr lang="en-US" b="1" dirty="0" err="1">
                <a:solidFill>
                  <a:srgbClr val="FF0000"/>
                </a:solidFill>
              </a:rPr>
              <a:t>saith</a:t>
            </a:r>
            <a:r>
              <a:rPr lang="en-US" b="1" dirty="0">
                <a:solidFill>
                  <a:srgbClr val="FF0000"/>
                </a:solidFill>
              </a:rPr>
              <a:t> he unto his disciples, The harvest truly is plenteous, but the laborers are few;</a:t>
            </a:r>
          </a:p>
          <a:p>
            <a:r>
              <a:rPr lang="en-US" b="1" dirty="0">
                <a:solidFill>
                  <a:srgbClr val="FF0000"/>
                </a:solidFill>
              </a:rPr>
              <a:t> Pray ye therefore the Lord of the harvest, that he will send forth laborers into his harvest.</a:t>
            </a:r>
          </a:p>
          <a:p>
            <a:endParaRPr lang="en-US" dirty="0"/>
          </a:p>
        </p:txBody>
      </p:sp>
    </p:spTree>
    <p:extLst>
      <p:ext uri="{BB962C8B-B14F-4D97-AF65-F5344CB8AC3E}">
        <p14:creationId xmlns:p14="http://schemas.microsoft.com/office/powerpoint/2010/main" val="1943134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627" y="2148740"/>
            <a:ext cx="11005338" cy="701140"/>
          </a:xfrm>
        </p:spPr>
        <p:txBody>
          <a:bodyPr/>
          <a:lstStyle/>
          <a:p>
            <a:r>
              <a:rPr lang="en-US" dirty="0">
                <a:solidFill>
                  <a:srgbClr val="FF0000"/>
                </a:solidFill>
                <a:latin typeface="Garamond" panose="02020404030301010803" pitchFamily="18" charset="0"/>
              </a:rPr>
              <a:t>Background of research project</a:t>
            </a:r>
            <a:br>
              <a:rPr lang="en-US" dirty="0">
                <a:solidFill>
                  <a:srgbClr val="FF0000"/>
                </a:solidFill>
                <a:latin typeface="Garamond" panose="02020404030301010803" pitchFamily="18" charset="0"/>
              </a:rPr>
            </a:br>
            <a:endParaRPr lang="en-US" dirty="0">
              <a:solidFill>
                <a:srgbClr val="FF0000"/>
              </a:solidFill>
            </a:endParaRPr>
          </a:p>
        </p:txBody>
      </p:sp>
      <p:sp>
        <p:nvSpPr>
          <p:cNvPr id="6" name="Text Placeholder 5">
            <a:extLst>
              <a:ext uri="{FF2B5EF4-FFF2-40B4-BE49-F238E27FC236}">
                <a16:creationId xmlns:a16="http://schemas.microsoft.com/office/drawing/2014/main" xmlns="" id="{68C04CA4-0061-7B44-BF85-9C44E20F5AAC}"/>
              </a:ext>
            </a:extLst>
          </p:cNvPr>
          <p:cNvSpPr>
            <a:spLocks noGrp="1"/>
          </p:cNvSpPr>
          <p:nvPr>
            <p:ph type="body" sz="quarter" idx="10"/>
          </p:nvPr>
        </p:nvSpPr>
        <p:spPr>
          <a:xfrm>
            <a:off x="5308302" y="3337424"/>
            <a:ext cx="6250661" cy="1383810"/>
          </a:xfrm>
        </p:spPr>
        <p:txBody>
          <a:bodyPr/>
          <a:lstStyle/>
          <a:p>
            <a:r>
              <a:rPr lang="en-US" dirty="0" smtClean="0">
                <a:solidFill>
                  <a:srgbClr val="FF0000"/>
                </a:solidFill>
              </a:rPr>
              <a:t>Student # 1</a:t>
            </a:r>
          </a:p>
          <a:p>
            <a:r>
              <a:rPr lang="en-US" dirty="0" smtClean="0">
                <a:solidFill>
                  <a:srgbClr val="FF0000"/>
                </a:solidFill>
              </a:rPr>
              <a:t>Student #2</a:t>
            </a:r>
            <a:endParaRPr lang="en-US" dirty="0">
              <a:solidFill>
                <a:srgbClr val="FF0000"/>
              </a:solidFill>
            </a:endParaRPr>
          </a:p>
        </p:txBody>
      </p:sp>
    </p:spTree>
    <p:extLst>
      <p:ext uri="{BB962C8B-B14F-4D97-AF65-F5344CB8AC3E}">
        <p14:creationId xmlns:p14="http://schemas.microsoft.com/office/powerpoint/2010/main" val="2620282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t>Initial Pilot Study</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4881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Conducted with prelicensure students</a:t>
            </a:r>
          </a:p>
          <a:p>
            <a:pPr marL="457200" indent="-457200">
              <a:buFont typeface="Arial" panose="020B0604020202020204" pitchFamily="34" charset="0"/>
              <a:buChar char="•"/>
            </a:pPr>
            <a:r>
              <a:rPr lang="en-US" sz="3200" dirty="0">
                <a:latin typeface="Garamond" panose="02020404030301010803" pitchFamily="18" charset="0"/>
              </a:rPr>
              <a:t>5- participants</a:t>
            </a:r>
          </a:p>
          <a:p>
            <a:pPr marL="457200" indent="-457200">
              <a:buFont typeface="Arial" panose="020B0604020202020204" pitchFamily="34" charset="0"/>
              <a:buChar char="•"/>
            </a:pPr>
            <a:r>
              <a:rPr lang="en-US" sz="3200" dirty="0">
                <a:latin typeface="Garamond" panose="02020404030301010803" pitchFamily="18" charset="0"/>
              </a:rPr>
              <a:t>Did not reach saturation</a:t>
            </a:r>
          </a:p>
          <a:p>
            <a:pPr marL="457200" indent="-457200">
              <a:buFont typeface="Arial" panose="020B0604020202020204" pitchFamily="34" charset="0"/>
              <a:buChar char="•"/>
            </a:pPr>
            <a:r>
              <a:rPr lang="en-US" sz="3200" dirty="0">
                <a:latin typeface="Garamond" panose="02020404030301010803" pitchFamily="18" charset="0"/>
              </a:rPr>
              <a:t>Modified questions and methods for current </a:t>
            </a:r>
            <a:r>
              <a:rPr lang="en-US" sz="3200" dirty="0" smtClean="0">
                <a:latin typeface="Garamond" panose="02020404030301010803" pitchFamily="18" charset="0"/>
              </a:rPr>
              <a:t>study based on pilot</a:t>
            </a:r>
            <a:endParaRPr lang="en-US" sz="3200" dirty="0">
              <a:latin typeface="Garamond" panose="02020404030301010803" pitchFamily="18" charset="0"/>
            </a:endParaRPr>
          </a:p>
          <a:p>
            <a:pPr marL="457200" indent="-457200">
              <a:buFont typeface="Arial" panose="020B0604020202020204" pitchFamily="34" charset="0"/>
              <a:buChar char="•"/>
            </a:pPr>
            <a:endParaRPr lang="en-US" sz="3200" dirty="0">
              <a:latin typeface="Garamond" panose="02020404030301010803" pitchFamily="18" charset="0"/>
            </a:endParaRPr>
          </a:p>
          <a:p>
            <a:pPr marL="457200" indent="-457200">
              <a:buFont typeface="Arial" panose="020B0604020202020204" pitchFamily="34" charset="0"/>
              <a:buChar char="•"/>
            </a:pP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28077334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t>Identified Concepts</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pPr marL="457200" indent="-457200">
              <a:buFont typeface="Arial" panose="020B0604020202020204" pitchFamily="34" charset="0"/>
              <a:buChar char="•"/>
            </a:pPr>
            <a:r>
              <a:rPr lang="en-US" sz="3200" dirty="0">
                <a:latin typeface="Garamond" panose="02020404030301010803" pitchFamily="18" charset="0"/>
              </a:rPr>
              <a:t>Confidence</a:t>
            </a:r>
          </a:p>
          <a:p>
            <a:pPr marL="457200" indent="-457200">
              <a:buFont typeface="Arial" panose="020B0604020202020204" pitchFamily="34" charset="0"/>
              <a:buChar char="•"/>
            </a:pPr>
            <a:r>
              <a:rPr lang="en-US" sz="3200" dirty="0">
                <a:latin typeface="Garamond" panose="02020404030301010803" pitchFamily="18" charset="0"/>
              </a:rPr>
              <a:t>Communication</a:t>
            </a:r>
          </a:p>
          <a:p>
            <a:pPr marL="457200" indent="-457200">
              <a:buFont typeface="Arial" panose="020B0604020202020204" pitchFamily="34" charset="0"/>
              <a:buChar char="•"/>
            </a:pPr>
            <a:r>
              <a:rPr lang="en-US" sz="3200" dirty="0">
                <a:latin typeface="Garamond" panose="02020404030301010803" pitchFamily="18" charset="0"/>
              </a:rPr>
              <a:t>Adaptability</a:t>
            </a:r>
          </a:p>
          <a:p>
            <a:pPr marL="457200" indent="-457200">
              <a:buFont typeface="Arial" panose="020B0604020202020204" pitchFamily="34" charset="0"/>
              <a:buChar char="•"/>
            </a:pPr>
            <a:r>
              <a:rPr lang="en-US" sz="3200" dirty="0">
                <a:latin typeface="Garamond" panose="02020404030301010803" pitchFamily="18" charset="0"/>
              </a:rPr>
              <a:t>Creativity/Overcoming Adversity</a:t>
            </a:r>
          </a:p>
          <a:p>
            <a:pPr marL="457200" indent="-457200">
              <a:buFont typeface="Arial" panose="020B0604020202020204" pitchFamily="34" charset="0"/>
              <a:buChar char="•"/>
            </a:pPr>
            <a:r>
              <a:rPr lang="en-US" sz="3200" dirty="0">
                <a:latin typeface="Garamond" panose="02020404030301010803" pitchFamily="18" charset="0"/>
              </a:rPr>
              <a:t>Critical Thinking</a:t>
            </a:r>
          </a:p>
          <a:p>
            <a:pPr marL="457200" indent="-457200">
              <a:buFont typeface="Arial" panose="020B0604020202020204" pitchFamily="34" charset="0"/>
              <a:buChar char="•"/>
            </a:pPr>
            <a:endParaRPr lang="en-US" sz="3200" dirty="0">
              <a:latin typeface="Garamond" panose="02020404030301010803" pitchFamily="18" charset="0"/>
            </a:endParaRPr>
          </a:p>
          <a:p>
            <a:pPr marL="457200" indent="-457200">
              <a:buFont typeface="Arial" panose="020B0604020202020204" pitchFamily="34" charset="0"/>
              <a:buChar char="•"/>
            </a:pP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2018627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443B7-F74A-8B4A-96CC-1E22367894A0}"/>
              </a:ext>
            </a:extLst>
          </p:cNvPr>
          <p:cNvSpPr>
            <a:spLocks noGrp="1"/>
          </p:cNvSpPr>
          <p:nvPr>
            <p:ph type="title"/>
          </p:nvPr>
        </p:nvSpPr>
        <p:spPr>
          <a:xfrm>
            <a:off x="555496" y="505626"/>
            <a:ext cx="11096561" cy="815174"/>
          </a:xfrm>
        </p:spPr>
        <p:txBody>
          <a:bodyPr/>
          <a:lstStyle/>
          <a:p>
            <a:r>
              <a:rPr lang="en-US" sz="4400" dirty="0"/>
              <a:t>Confidence</a:t>
            </a:r>
          </a:p>
        </p:txBody>
      </p:sp>
      <p:sp>
        <p:nvSpPr>
          <p:cNvPr id="4" name="Content Placeholder 3">
            <a:extLst>
              <a:ext uri="{FF2B5EF4-FFF2-40B4-BE49-F238E27FC236}">
                <a16:creationId xmlns:a16="http://schemas.microsoft.com/office/drawing/2014/main" xmlns="" id="{604474FB-C93C-574A-9945-FEB998E6235A}"/>
              </a:ext>
            </a:extLst>
          </p:cNvPr>
          <p:cNvSpPr>
            <a:spLocks noGrp="1"/>
          </p:cNvSpPr>
          <p:nvPr>
            <p:ph sz="quarter" idx="11"/>
          </p:nvPr>
        </p:nvSpPr>
        <p:spPr>
          <a:xfrm>
            <a:off x="555496" y="1551623"/>
            <a:ext cx="11072192" cy="4232399"/>
          </a:xfrm>
        </p:spPr>
        <p:txBody>
          <a:bodyPr/>
          <a:lstStyle/>
          <a:p>
            <a:endParaRPr lang="en-US" sz="3200" dirty="0">
              <a:latin typeface="Garamond" panose="02020404030301010803" pitchFamily="18" charset="0"/>
            </a:endParaRPr>
          </a:p>
          <a:p>
            <a:r>
              <a:rPr lang="en-US" sz="3200" i="1" dirty="0">
                <a:latin typeface="Garamond" panose="02020404030301010803" pitchFamily="18" charset="0"/>
              </a:rPr>
              <a:t>“</a:t>
            </a:r>
            <a:r>
              <a:rPr lang="en-US" sz="3200" dirty="0">
                <a:latin typeface="Garamond" panose="02020404030301010803" pitchFamily="18" charset="0"/>
              </a:rPr>
              <a:t>I think the biggest thing that I took away from my trip…is confidence.  When you have already held screaming babies and tried to take their temperature or helped a hypotensive woman lay down to stabilize her blood pressure, then the next time it happens, you will not hesitate to act and will not be thrown off your game by unexpected or undesired complications that frequently arise.”</a:t>
            </a:r>
          </a:p>
          <a:p>
            <a:pPr marL="457200" indent="-457200">
              <a:buFont typeface="Arial" panose="020B0604020202020204" pitchFamily="34" charset="0"/>
              <a:buChar char="•"/>
            </a:pP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40057751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5" id="{D68117B8-E0F7-C547-BE07-513DA56B2DC9}" vid="{460BE67C-B156-5B40-BC62-8168C59F9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38C1E7632DB3D4F8545E1851BE5AFCD" ma:contentTypeVersion="1" ma:contentTypeDescription="Upload an image." ma:contentTypeScope="" ma:versionID="dac5425805af0fb513d9eac022794e21">
  <xsd:schema xmlns:xsd="http://www.w3.org/2001/XMLSchema" xmlns:xs="http://www.w3.org/2001/XMLSchema" xmlns:p="http://schemas.microsoft.com/office/2006/metadata/properties" xmlns:ns1="http://schemas.microsoft.com/sharepoint/v3" xmlns:ns2="A0D991B5-C7EA-4EC0-A252-3E6E73D0C3A8" xmlns:ns3="http://schemas.microsoft.com/sharepoint/v3/fields" targetNamespace="http://schemas.microsoft.com/office/2006/metadata/properties" ma:root="true" ma:fieldsID="82a1552b8debce9b9803574f1741add6" ns1:_="" ns2:_="" ns3:_="">
    <xsd:import namespace="http://schemas.microsoft.com/sharepoint/v3"/>
    <xsd:import namespace="A0D991B5-C7EA-4EC0-A252-3E6E73D0C3A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D991B5-C7EA-4EC0-A252-3E6E73D0C3A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A0D991B5-C7EA-4EC0-A252-3E6E73D0C3A8"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A260C1C8-8A93-4A61-82B7-108B72783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D991B5-C7EA-4EC0-A252-3E6E73D0C3A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311330-8660-4217-B75F-204583876B4A}">
  <ds:schemaRefs>
    <ds:schemaRef ds:uri="http://schemas.microsoft.com/sharepoint/v3/contenttype/forms"/>
  </ds:schemaRefs>
</ds:datastoreItem>
</file>

<file path=customXml/itemProps3.xml><?xml version="1.0" encoding="utf-8"?>
<ds:datastoreItem xmlns:ds="http://schemas.openxmlformats.org/officeDocument/2006/customXml" ds:itemID="{EEE4AB57-4E56-4498-8F79-E908AF0EFD6B}">
  <ds:schemaRefs>
    <ds:schemaRef ds:uri="http://schemas.microsoft.com/office/2006/metadata/properties"/>
    <ds:schemaRef ds:uri="http://schemas.microsoft.com/office/infopath/2007/PartnerControls"/>
    <ds:schemaRef ds:uri="A0D991B5-C7EA-4EC0-A252-3E6E73D0C3A8"/>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Office Theme</Template>
  <TotalTime>459</TotalTime>
  <Words>1136</Words>
  <Application>Microsoft Macintosh PowerPoint</Application>
  <PresentationFormat>Custom</PresentationFormat>
  <Paragraphs>107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How Global Experiences Impact Practice upon Return Home</vt:lpstr>
      <vt:lpstr>Objectives</vt:lpstr>
      <vt:lpstr>Objectives continued</vt:lpstr>
      <vt:lpstr>PowerPoint Presentation</vt:lpstr>
      <vt:lpstr>Temporal, Moral, Spiritual</vt:lpstr>
      <vt:lpstr>Background of research project </vt:lpstr>
      <vt:lpstr>Initial Pilot Study</vt:lpstr>
      <vt:lpstr>Identified Concepts</vt:lpstr>
      <vt:lpstr>Confidence</vt:lpstr>
      <vt:lpstr>Communication</vt:lpstr>
      <vt:lpstr>Adaptability</vt:lpstr>
      <vt:lpstr>Creativity/Overcoming Adversity</vt:lpstr>
      <vt:lpstr>Critical Thinking</vt:lpstr>
      <vt:lpstr>Current Study Design</vt:lpstr>
      <vt:lpstr>Early Findings</vt:lpstr>
      <vt:lpstr>Critical Thinking</vt:lpstr>
      <vt:lpstr>Adaptability</vt:lpstr>
      <vt:lpstr>Interprofessional Communication</vt:lpstr>
      <vt:lpstr>Learning About Self</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Oldham</dc:creator>
  <cp:keywords/>
  <dc:description/>
  <cp:lastModifiedBy>Martha Hawkins</cp:lastModifiedBy>
  <cp:revision>30</cp:revision>
  <dcterms:created xsi:type="dcterms:W3CDTF">2019-05-20T19:10:04Z</dcterms:created>
  <dcterms:modified xsi:type="dcterms:W3CDTF">2019-11-04T23:05:33Z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0x0101009148F5A04DDD49CBA7127AADA5FB792B00AADE34325A8B49CDA8BB4DB53328F21400638C1E7632DB3D4F8545E1851BE5AFCD</vt:lpwstr>
  </property>
</Properties>
</file>