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40"/>
  </p:notesMasterIdLst>
  <p:sldIdLst>
    <p:sldId id="435" r:id="rId2"/>
    <p:sldId id="387" r:id="rId3"/>
    <p:sldId id="442" r:id="rId4"/>
    <p:sldId id="443" r:id="rId5"/>
    <p:sldId id="438" r:id="rId6"/>
    <p:sldId id="277" r:id="rId7"/>
    <p:sldId id="390" r:id="rId8"/>
    <p:sldId id="389" r:id="rId9"/>
    <p:sldId id="276" r:id="rId10"/>
    <p:sldId id="404" r:id="rId11"/>
    <p:sldId id="301" r:id="rId12"/>
    <p:sldId id="278" r:id="rId13"/>
    <p:sldId id="302" r:id="rId14"/>
    <p:sldId id="279" r:id="rId15"/>
    <p:sldId id="303" r:id="rId16"/>
    <p:sldId id="338" r:id="rId17"/>
    <p:sldId id="444" r:id="rId18"/>
    <p:sldId id="339" r:id="rId19"/>
    <p:sldId id="340" r:id="rId20"/>
    <p:sldId id="341" r:id="rId21"/>
    <p:sldId id="342" r:id="rId22"/>
    <p:sldId id="343" r:id="rId23"/>
    <p:sldId id="344" r:id="rId24"/>
    <p:sldId id="347" r:id="rId25"/>
    <p:sldId id="348" r:id="rId26"/>
    <p:sldId id="349" r:id="rId27"/>
    <p:sldId id="350" r:id="rId28"/>
    <p:sldId id="431" r:id="rId29"/>
    <p:sldId id="405" r:id="rId30"/>
    <p:sldId id="259" r:id="rId31"/>
    <p:sldId id="319" r:id="rId32"/>
    <p:sldId id="433" r:id="rId33"/>
    <p:sldId id="261" r:id="rId34"/>
    <p:sldId id="320" r:id="rId35"/>
    <p:sldId id="262" r:id="rId36"/>
    <p:sldId id="263" r:id="rId37"/>
    <p:sldId id="264" r:id="rId38"/>
    <p:sldId id="265" r:id="rId39"/>
    <p:sldId id="266" r:id="rId40"/>
    <p:sldId id="267" r:id="rId41"/>
    <p:sldId id="268" r:id="rId42"/>
    <p:sldId id="281" r:id="rId43"/>
    <p:sldId id="345" r:id="rId44"/>
    <p:sldId id="269" r:id="rId45"/>
    <p:sldId id="270" r:id="rId46"/>
    <p:sldId id="271" r:id="rId47"/>
    <p:sldId id="318" r:id="rId48"/>
    <p:sldId id="272" r:id="rId49"/>
    <p:sldId id="282" r:id="rId50"/>
    <p:sldId id="283" r:id="rId51"/>
    <p:sldId id="284" r:id="rId52"/>
    <p:sldId id="285" r:id="rId53"/>
    <p:sldId id="286" r:id="rId54"/>
    <p:sldId id="287" r:id="rId55"/>
    <p:sldId id="288" r:id="rId56"/>
    <p:sldId id="289" r:id="rId57"/>
    <p:sldId id="316" r:id="rId58"/>
    <p:sldId id="327" r:id="rId59"/>
    <p:sldId id="406" r:id="rId60"/>
    <p:sldId id="346" r:id="rId61"/>
    <p:sldId id="328" r:id="rId62"/>
    <p:sldId id="331" r:id="rId63"/>
    <p:sldId id="330" r:id="rId64"/>
    <p:sldId id="329" r:id="rId65"/>
    <p:sldId id="306" r:id="rId66"/>
    <p:sldId id="432" r:id="rId67"/>
    <p:sldId id="408" r:id="rId68"/>
    <p:sldId id="321" r:id="rId69"/>
    <p:sldId id="314" r:id="rId70"/>
    <p:sldId id="322" r:id="rId71"/>
    <p:sldId id="351" r:id="rId72"/>
    <p:sldId id="358" r:id="rId73"/>
    <p:sldId id="360" r:id="rId74"/>
    <p:sldId id="361" r:id="rId75"/>
    <p:sldId id="436" r:id="rId76"/>
    <p:sldId id="305" r:id="rId77"/>
    <p:sldId id="323" r:id="rId78"/>
    <p:sldId id="315" r:id="rId79"/>
    <p:sldId id="292" r:id="rId80"/>
    <p:sldId id="291" r:id="rId81"/>
    <p:sldId id="363" r:id="rId82"/>
    <p:sldId id="409" r:id="rId83"/>
    <p:sldId id="364" r:id="rId84"/>
    <p:sldId id="365" r:id="rId85"/>
    <p:sldId id="367" r:id="rId86"/>
    <p:sldId id="366" r:id="rId87"/>
    <p:sldId id="410" r:id="rId88"/>
    <p:sldId id="415" r:id="rId89"/>
    <p:sldId id="419" r:id="rId90"/>
    <p:sldId id="437" r:id="rId91"/>
    <p:sldId id="421" r:id="rId92"/>
    <p:sldId id="422" r:id="rId93"/>
    <p:sldId id="445" r:id="rId94"/>
    <p:sldId id="304" r:id="rId95"/>
    <p:sldId id="326" r:id="rId96"/>
    <p:sldId id="325" r:id="rId97"/>
    <p:sldId id="324" r:id="rId98"/>
    <p:sldId id="393" r:id="rId99"/>
    <p:sldId id="411" r:id="rId100"/>
    <p:sldId id="369" r:id="rId101"/>
    <p:sldId id="394" r:id="rId102"/>
    <p:sldId id="395" r:id="rId103"/>
    <p:sldId id="370" r:id="rId104"/>
    <p:sldId id="396" r:id="rId105"/>
    <p:sldId id="371" r:id="rId106"/>
    <p:sldId id="373" r:id="rId107"/>
    <p:sldId id="374" r:id="rId108"/>
    <p:sldId id="375" r:id="rId109"/>
    <p:sldId id="376" r:id="rId110"/>
    <p:sldId id="399" r:id="rId111"/>
    <p:sldId id="377" r:id="rId112"/>
    <p:sldId id="400" r:id="rId113"/>
    <p:sldId id="378" r:id="rId114"/>
    <p:sldId id="379" r:id="rId115"/>
    <p:sldId id="380" r:id="rId116"/>
    <p:sldId id="381" r:id="rId117"/>
    <p:sldId id="382" r:id="rId118"/>
    <p:sldId id="401" r:id="rId119"/>
    <p:sldId id="383" r:id="rId120"/>
    <p:sldId id="384" r:id="rId121"/>
    <p:sldId id="385" r:id="rId122"/>
    <p:sldId id="386" r:id="rId123"/>
    <p:sldId id="275" r:id="rId124"/>
    <p:sldId id="300" r:id="rId125"/>
    <p:sldId id="307" r:id="rId126"/>
    <p:sldId id="332" r:id="rId127"/>
    <p:sldId id="413" r:id="rId128"/>
    <p:sldId id="412" r:id="rId129"/>
    <p:sldId id="334" r:id="rId130"/>
    <p:sldId id="414" r:id="rId131"/>
    <p:sldId id="333" r:id="rId132"/>
    <p:sldId id="424" r:id="rId133"/>
    <p:sldId id="425" r:id="rId134"/>
    <p:sldId id="335" r:id="rId135"/>
    <p:sldId id="428" r:id="rId136"/>
    <p:sldId id="430" r:id="rId137"/>
    <p:sldId id="336" r:id="rId138"/>
    <p:sldId id="337" r:id="rId1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0" autoAdjust="0"/>
  </p:normalViewPr>
  <p:slideViewPr>
    <p:cSldViewPr>
      <p:cViewPr>
        <p:scale>
          <a:sx n="58" d="100"/>
          <a:sy n="58" d="100"/>
        </p:scale>
        <p:origin x="-171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A8E136-5A16-42C6-90CB-81E67B1557F2}" type="datetimeFigureOut">
              <a:rPr lang="en-US"/>
              <a:pPr>
                <a:defRPr/>
              </a:pPr>
              <a:t>11/7/2014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B5923E-2906-49D7-A107-BA96CE17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14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57435F-EA77-4D3A-BEA4-72C9374765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5646E3-613A-4E88-93B7-CEC24D49CB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2BA7-BF00-411C-B7A2-4124EA08F57C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273EF-83A2-4502-95DC-7D2DC2402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9D8DA-87AA-4FDD-85AE-FB3B219165AB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DB798-14F9-40D0-8722-6E8B8D7FB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9F2F4-2C64-49F8-ACCC-83D66F7C755C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57F00-8D3C-407A-A588-90986ABBE4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8E18-7DB2-447E-9E2B-9BB43BF15ED4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3BFC8-88EF-40E5-8D23-6048266EE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3F663-79A6-470D-99FD-9679F7D53944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18CA7-EC49-4B10-890B-F0DD82224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1FB7E-9599-4726-A809-BEDF4A5362CE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6DC4-CB3B-491E-8756-E6928A793E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EBFC4-0B9F-4F27-AF95-43D56209D604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347E0-4876-4679-9D76-F113104E38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DA52E-E188-48EA-9CE3-1485BED4E4B4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3A91-2977-40F9-AEE1-67E4D02C4D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0C49-7EA2-42AF-AE15-F21BFD4EBD10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27C5C-6864-4BB6-B54C-F4A9DD5991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6569F-571C-4E7E-921A-E09E4CC53199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00EFE-FFC5-4C2C-AC48-D32192859A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043B4-DFE7-4EFE-A3D9-BE53277BA691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 smtClean="0"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C74EB-0AA6-4164-888B-3B121E3EBC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80C4414-03DA-49EB-8010-441415D10E6F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en-US"/>
              <a:t>Use with permission only, EDM Inc., PO Box 814809, Dallas, TX 75381 (800) 255-3364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7357698-E296-4097-A5BB-FF9F058A9A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78" r:id="rId4"/>
    <p:sldLayoutId id="2147483777" r:id="rId5"/>
    <p:sldLayoutId id="2147483776" r:id="rId6"/>
    <p:sldLayoutId id="2147483782" r:id="rId7"/>
    <p:sldLayoutId id="2147483783" r:id="rId8"/>
    <p:sldLayoutId id="2147483784" r:id="rId9"/>
    <p:sldLayoutId id="2147483775" r:id="rId10"/>
    <p:sldLayoutId id="2147483785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3000" smtClean="0"/>
              <a:t>	</a:t>
            </a:r>
            <a:r>
              <a:rPr lang="en-US" sz="3000" b="1" smtClean="0">
                <a:solidFill>
                  <a:srgbClr val="FF0000"/>
                </a:solidFill>
              </a:rPr>
              <a:t>Effective Ministry Partnership Development is the key to raising resources for life and ministry.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1400" b="1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3000" smtClean="0"/>
              <a:t>	We’ll address how correct thinking, biblical principles and practical principles are the key.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14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3000" smtClean="0"/>
              <a:t>	This session will explain “why people give,” “how to effectively gain their support and involvement,” “ways to grow your list of prospects” and “what the basis is for successful long- term financial partnership.”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smtClean="0"/>
              <a:t>	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3000" smtClean="0"/>
              <a:t>	Anyone wanting to increase the involvement of others in the ministry and increase their financial partnership should attend this session.</a:t>
            </a:r>
          </a:p>
        </p:txBody>
      </p:sp>
      <p:pic>
        <p:nvPicPr>
          <p:cNvPr id="2" name="Title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1250950"/>
          </a:xfrm>
          <a:noFill/>
          <a:ln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Introduction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1.	Great Commission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5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MPD is a ministry;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    not something you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    do to have a ministry.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 # 6  Seeing Individuals in </a:t>
            </a:r>
            <a:r>
              <a:rPr lang="en-US" sz="3600" b="1" dirty="0"/>
              <a:t>Person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400" b="1" i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3200" dirty="0" smtClean="0"/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 </a:t>
            </a:r>
            <a:r>
              <a:rPr lang="en-US" sz="4000" b="1" dirty="0" smtClean="0">
                <a:solidFill>
                  <a:srgbClr val="FF0000"/>
                </a:solidFill>
              </a:rPr>
              <a:t>2.</a:t>
            </a:r>
            <a:r>
              <a:rPr lang="en-US" sz="4000" b="1" dirty="0">
                <a:solidFill>
                  <a:srgbClr val="FF0000"/>
                </a:solidFill>
              </a:rPr>
              <a:t>	Opening the Appointment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4000" b="1" dirty="0">
                <a:solidFill>
                  <a:srgbClr val="FF0000"/>
                </a:solidFill>
              </a:rPr>
              <a:t>			a.	Establish Rapport</a:t>
            </a:r>
            <a:r>
              <a:rPr sz="4000" b="1" i="1" dirty="0">
                <a:solidFill>
                  <a:srgbClr val="FF0000"/>
                </a:solidFill>
              </a:rPr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>
              <a:solidFill>
                <a:srgbClr val="FF0000"/>
              </a:solidFill>
            </a:endParaRP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 # 6  Seeing Individuals in </a:t>
            </a:r>
            <a:r>
              <a:rPr lang="en-US" sz="3600" b="1" dirty="0"/>
              <a:t>Person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400" b="1" i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3600" dirty="0" smtClean="0"/>
              <a:t>	</a:t>
            </a:r>
            <a:r>
              <a:rPr lang="en-US" sz="3600" b="1" dirty="0" smtClean="0"/>
              <a:t>	 2.</a:t>
            </a:r>
            <a:r>
              <a:rPr lang="en-US" sz="3600" b="1" dirty="0"/>
              <a:t>	Opening the Appointment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1400" b="1" dirty="0">
              <a:solidFill>
                <a:srgbClr val="FF0000"/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>
                <a:solidFill>
                  <a:srgbClr val="FF0000"/>
                </a:solidFill>
              </a:rPr>
              <a:t>			</a:t>
            </a:r>
            <a:r>
              <a:rPr sz="3600" b="1" dirty="0"/>
              <a:t>a.	Establish Rapport</a:t>
            </a:r>
            <a:r>
              <a:rPr sz="3600" b="1" i="1" dirty="0"/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>
              <a:solidFill>
                <a:srgbClr val="FF0000"/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>
                <a:solidFill>
                  <a:srgbClr val="FF0000"/>
                </a:solidFill>
              </a:rPr>
              <a:t>			</a:t>
            </a:r>
            <a:r>
              <a:rPr sz="3600" b="1" dirty="0">
                <a:solidFill>
                  <a:srgbClr val="FF0000"/>
                </a:solidFill>
              </a:rPr>
              <a:t>b.	Statement of Purpose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 fontScale="92500" lnSpcReduction="10000"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900" b="1" dirty="0" smtClean="0"/>
              <a:t>VIII.   Key  # 6  Seeing Individuals in Person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200" b="1" i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3900" dirty="0" smtClean="0"/>
              <a:t>	</a:t>
            </a:r>
            <a:r>
              <a:rPr lang="en-US" sz="3900" b="1" dirty="0" smtClean="0"/>
              <a:t>	 2.</a:t>
            </a:r>
            <a:r>
              <a:rPr lang="en-US" sz="3900" b="1" dirty="0"/>
              <a:t>	Opening the Appointment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1400" b="1" dirty="0">
              <a:solidFill>
                <a:srgbClr val="FF0000"/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>
                <a:solidFill>
                  <a:srgbClr val="FF0000"/>
                </a:solidFill>
              </a:rPr>
              <a:t>			</a:t>
            </a:r>
            <a:r>
              <a:rPr sz="3900" b="1" dirty="0"/>
              <a:t>a.	Establish Rapport</a:t>
            </a:r>
            <a:r>
              <a:rPr sz="3900" b="1" i="1" dirty="0"/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>
              <a:solidFill>
                <a:srgbClr val="FF0000"/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>
                <a:solidFill>
                  <a:srgbClr val="FF0000"/>
                </a:solidFill>
              </a:rPr>
              <a:t>			</a:t>
            </a:r>
            <a:r>
              <a:rPr sz="3900" b="1" dirty="0"/>
              <a:t>b.	Statement of Purpose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>
              <a:solidFill>
                <a:srgbClr val="FF0000"/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>
                <a:solidFill>
                  <a:srgbClr val="FF0000"/>
                </a:solidFill>
              </a:rPr>
              <a:t>			</a:t>
            </a:r>
            <a:r>
              <a:rPr sz="3900" b="1" dirty="0">
                <a:solidFill>
                  <a:srgbClr val="FF0000"/>
                </a:solidFill>
              </a:rPr>
              <a:t>c.	Discuss Tentative Benefits</a:t>
            </a:r>
            <a:endParaRPr sz="3900" b="1" i="1" dirty="0">
              <a:solidFill>
                <a:srgbClr val="FF0000"/>
              </a:solidFill>
            </a:endParaRP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 # 6  Seeing Individuals in </a:t>
            </a:r>
            <a:r>
              <a:rPr lang="en-US" sz="3600" b="1" dirty="0"/>
              <a:t>Person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0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3600" b="1" dirty="0" smtClean="0"/>
              <a:t>E.	 Developing </a:t>
            </a:r>
            <a:r>
              <a:rPr lang="en-US" sz="3600" b="1" dirty="0"/>
              <a:t>Your Partner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FF0000"/>
                </a:solidFill>
              </a:rPr>
              <a:t>	</a:t>
            </a:r>
            <a:r>
              <a:rPr lang="en-US" sz="3600" b="1" dirty="0" smtClean="0">
                <a:solidFill>
                  <a:srgbClr val="FF0000"/>
                </a:solidFill>
              </a:rPr>
              <a:t> 3.</a:t>
            </a:r>
            <a:r>
              <a:rPr lang="en-US" sz="3600" b="1" dirty="0">
                <a:solidFill>
                  <a:srgbClr val="FF0000"/>
                </a:solidFill>
              </a:rPr>
              <a:t>	Pertinent Areas of </a:t>
            </a:r>
            <a:r>
              <a:rPr lang="en-US" sz="3600" b="1" dirty="0" smtClean="0">
                <a:solidFill>
                  <a:srgbClr val="FF0000"/>
                </a:solidFill>
              </a:rPr>
              <a:t>Interest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3600" b="1" dirty="0">
                <a:solidFill>
                  <a:srgbClr val="FF0000"/>
                </a:solidFill>
              </a:rPr>
              <a:t>	</a:t>
            </a:r>
            <a:r>
              <a:rPr lang="en-US" sz="3600" b="1" dirty="0" smtClean="0">
                <a:solidFill>
                  <a:srgbClr val="FF0000"/>
                </a:solidFill>
              </a:rPr>
              <a:t>		and Concern</a:t>
            </a:r>
            <a:endParaRPr lang="en-US" sz="36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>
                <a:solidFill>
                  <a:schemeClr val="accent3">
                    <a:lumMod val="75000"/>
                  </a:schemeClr>
                </a:solidFill>
              </a:rPr>
              <a:t>			</a:t>
            </a:r>
            <a:r>
              <a:rPr sz="3600" b="1" dirty="0"/>
              <a:t>a.	Be sensitive. </a:t>
            </a: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endParaRPr sz="1400"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/>
              <a:t>			</a:t>
            </a:r>
            <a:r>
              <a:rPr sz="3600" b="1" dirty="0"/>
              <a:t>b.	Ask probing questions.</a:t>
            </a: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endParaRPr sz="1400"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endParaRPr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>RESOURCES</a:t>
            </a:r>
            <a:b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>FOR  </a:t>
            </a: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LIFE  AND  MINISTRY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231775" lvl="2" indent="0">
              <a:lnSpc>
                <a:spcPct val="90000"/>
              </a:lnSpc>
              <a:buFont typeface="Arial" charset="0"/>
              <a:buNone/>
            </a:pPr>
            <a:r>
              <a:rPr lang="en-US" sz="3600" b="1" dirty="0" smtClean="0"/>
              <a:t>VIII.   Key  # 6  Seeing Individuals in Person</a:t>
            </a:r>
          </a:p>
          <a:p>
            <a:pPr marL="231775" lvl="2" indent="0">
              <a:lnSpc>
                <a:spcPct val="90000"/>
              </a:lnSpc>
              <a:buFont typeface="Monotype Sorts"/>
              <a:buNone/>
            </a:pPr>
            <a:endParaRPr lang="en-US" sz="2200" b="1" dirty="0" smtClean="0"/>
          </a:p>
          <a:p>
            <a:pPr marL="1377950" indent="-1258888">
              <a:lnSpc>
                <a:spcPct val="90000"/>
              </a:lnSpc>
              <a:buFontTx/>
              <a:buNone/>
            </a:pPr>
            <a:r>
              <a:rPr lang="en-US" sz="4000" b="1" dirty="0" smtClean="0"/>
              <a:t>	</a:t>
            </a:r>
            <a:r>
              <a:rPr lang="en-US" sz="3600" b="1" dirty="0" smtClean="0"/>
              <a:t>E.	 Developing Your Partner</a:t>
            </a:r>
            <a:endParaRPr lang="en-US" sz="1400" b="1" dirty="0" smtClean="0"/>
          </a:p>
          <a:p>
            <a:pPr marL="1377950" indent="-1258888">
              <a:lnSpc>
                <a:spcPct val="90000"/>
              </a:lnSpc>
              <a:buFontTx/>
              <a:buNone/>
            </a:pPr>
            <a:endParaRPr lang="en-US" sz="1400" b="1" i="1" dirty="0" smtClean="0"/>
          </a:p>
          <a:p>
            <a:pPr marL="231775" lvl="2" indent="0">
              <a:lnSpc>
                <a:spcPct val="90000"/>
              </a:lnSpc>
              <a:buFontTx/>
              <a:buNone/>
            </a:pPr>
            <a:r>
              <a:rPr lang="en-US" sz="3200" dirty="0" smtClean="0"/>
              <a:t>		</a:t>
            </a:r>
            <a:r>
              <a:rPr lang="en-US" sz="3600" b="1" dirty="0" smtClean="0">
                <a:solidFill>
                  <a:srgbClr val="FF0000"/>
                </a:solidFill>
              </a:rPr>
              <a:t>  3.	Pertinent Areas of Interest and 			Concern</a:t>
            </a:r>
          </a:p>
          <a:p>
            <a:pPr marL="1377950" indent="-1258888">
              <a:lnSpc>
                <a:spcPct val="90000"/>
              </a:lnSpc>
              <a:buFontTx/>
              <a:buNone/>
            </a:pPr>
            <a:endParaRPr lang="en-US" sz="1400" b="1" dirty="0" smtClean="0"/>
          </a:p>
          <a:p>
            <a:pPr lvl="4">
              <a:lnSpc>
                <a:spcPct val="90000"/>
              </a:lnSpc>
              <a:buFontTx/>
              <a:buNone/>
            </a:pPr>
            <a:r>
              <a:rPr sz="3200" b="1" dirty="0"/>
              <a:t>			</a:t>
            </a:r>
            <a:r>
              <a:rPr sz="3600" b="1" dirty="0"/>
              <a:t>c.	Relate their interests to 			Gospel.</a:t>
            </a:r>
          </a:p>
          <a:p>
            <a:pPr lvl="4">
              <a:lnSpc>
                <a:spcPct val="90000"/>
              </a:lnSpc>
              <a:buFontTx/>
              <a:buNone/>
            </a:pPr>
            <a:endParaRPr sz="1400" b="1" dirty="0"/>
          </a:p>
          <a:p>
            <a:pPr lvl="4">
              <a:lnSpc>
                <a:spcPct val="90000"/>
              </a:lnSpc>
              <a:buFontTx/>
              <a:buNone/>
            </a:pPr>
            <a:r>
              <a:rPr sz="3200" b="1" dirty="0"/>
              <a:t>			</a:t>
            </a:r>
            <a:r>
              <a:rPr sz="3600" b="1" dirty="0"/>
              <a:t>d.	Be friendly.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u="sng" dirty="0" smtClean="0">
              <a:solidFill>
                <a:srgbClr val="D9253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 Key # 6  Seeing Individuals in Person</a:t>
            </a:r>
            <a:endParaRPr lang="en-US" sz="36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E.  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400" b="1" i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3200" dirty="0" smtClean="0"/>
              <a:t>		</a:t>
            </a:r>
            <a:r>
              <a:rPr lang="en-US" sz="3200" dirty="0" smtClean="0">
                <a:solidFill>
                  <a:srgbClr val="FF0000"/>
                </a:solidFill>
              </a:rPr>
              <a:t>   </a:t>
            </a:r>
            <a:r>
              <a:rPr lang="en-US" sz="4000" b="1" dirty="0" smtClean="0">
                <a:solidFill>
                  <a:srgbClr val="FF0000"/>
                </a:solidFill>
              </a:rPr>
              <a:t>4.</a:t>
            </a:r>
            <a:r>
              <a:rPr lang="en-US" sz="4000" b="1" dirty="0">
                <a:solidFill>
                  <a:srgbClr val="FF0000"/>
                </a:solidFill>
              </a:rPr>
              <a:t>	The Presentation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1400" dirty="0"/>
          </a:p>
          <a:p>
            <a:pPr marL="1243584" lvl="4" indent="0" fontAlgn="auto">
              <a:spcAft>
                <a:spcPts val="0"/>
              </a:spcAft>
              <a:buClr>
                <a:schemeClr val="accent5"/>
              </a:buClr>
              <a:buFont typeface="Wingdings 3"/>
              <a:buNone/>
              <a:defRPr/>
            </a:pPr>
            <a:r>
              <a:rPr sz="4000" b="1" i="1" dirty="0"/>
              <a:t>	     This is where a lot of education</a:t>
            </a:r>
          </a:p>
          <a:p>
            <a:pPr marL="1243584" lvl="4" indent="0" fontAlgn="auto">
              <a:spcAft>
                <a:spcPts val="0"/>
              </a:spcAft>
              <a:buClr>
                <a:schemeClr val="accent5"/>
              </a:buClr>
              <a:buFont typeface="Wingdings 3"/>
              <a:buNone/>
              <a:defRPr/>
            </a:pPr>
            <a:r>
              <a:rPr sz="4000" b="1" i="1" dirty="0"/>
              <a:t>	     and motivation takes place.</a:t>
            </a:r>
            <a:endParaRPr sz="40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VIII.   Key  # 6  Seeing Individuals in 		     Person</a:t>
            </a: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400" b="1" i="1" dirty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200" dirty="0" smtClean="0"/>
              <a:t>			</a:t>
            </a:r>
            <a:r>
              <a:rPr lang="en-US" sz="4000" dirty="0" smtClean="0"/>
              <a:t>  </a:t>
            </a:r>
            <a:r>
              <a:rPr lang="en-US" sz="4000" b="1" dirty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.  Two </a:t>
            </a:r>
            <a:r>
              <a:rPr lang="en-US" sz="4000" b="1" dirty="0">
                <a:solidFill>
                  <a:srgbClr val="FF0000"/>
                </a:solidFill>
              </a:rPr>
              <a:t>Main Elements of a 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		</a:t>
            </a:r>
            <a:r>
              <a:rPr lang="en-US" sz="4000" b="1" dirty="0" smtClean="0">
                <a:solidFill>
                  <a:srgbClr val="FF0000"/>
                </a:solidFill>
              </a:rPr>
              <a:t>        Successful </a:t>
            </a:r>
            <a:r>
              <a:rPr lang="en-US" sz="4000" b="1" dirty="0">
                <a:solidFill>
                  <a:srgbClr val="FF0000"/>
                </a:solidFill>
              </a:rPr>
              <a:t>Presentation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 lnSpcReduction="10000"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VIII.   Key  # 6  Seeing Individuals in 		     Person</a:t>
            </a: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3600" b="1" dirty="0" smtClean="0"/>
              <a:t>E.	 Developing </a:t>
            </a:r>
            <a:r>
              <a:rPr lang="en-US" sz="3600" b="1" dirty="0"/>
              <a:t>Your Partner</a:t>
            </a:r>
            <a:endParaRPr lang="en-US" sz="16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b="1" i="1" dirty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200" dirty="0" smtClean="0"/>
              <a:t>			</a:t>
            </a:r>
            <a:r>
              <a:rPr lang="en-US" sz="3600" dirty="0"/>
              <a:t>1</a:t>
            </a:r>
            <a:r>
              <a:rPr lang="en-US" sz="3600" dirty="0" smtClean="0"/>
              <a:t>.  Two </a:t>
            </a:r>
            <a:r>
              <a:rPr lang="en-US" sz="3600" dirty="0"/>
              <a:t>Main Elements of a </a:t>
            </a:r>
            <a:endParaRPr lang="en-US" sz="3600" dirty="0" smtClean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600" dirty="0"/>
              <a:t>			</a:t>
            </a:r>
            <a:r>
              <a:rPr lang="en-US" sz="3600" dirty="0" smtClean="0"/>
              <a:t>      Successful </a:t>
            </a:r>
            <a:r>
              <a:rPr lang="en-US" sz="3600" dirty="0"/>
              <a:t>Presentation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dirty="0"/>
              <a:t> 		      </a:t>
            </a:r>
            <a:r>
              <a:rPr sz="3600" b="1" dirty="0">
                <a:solidFill>
                  <a:srgbClr val="FF0000"/>
                </a:solidFill>
              </a:rPr>
              <a:t>a)	 </a:t>
            </a:r>
            <a:r>
              <a:rPr sz="3600" b="1" u="sng" dirty="0">
                <a:solidFill>
                  <a:srgbClr val="FF0000"/>
                </a:solidFill>
              </a:rPr>
              <a:t>Education</a:t>
            </a:r>
            <a:r>
              <a:rPr sz="3600" b="1" dirty="0">
                <a:solidFill>
                  <a:srgbClr val="FF0000"/>
                </a:solidFill>
              </a:rPr>
              <a:t> -- </a:t>
            </a:r>
            <a:r>
              <a:rPr sz="3600" b="1" i="1" dirty="0">
                <a:solidFill>
                  <a:srgbClr val="FF0000"/>
                </a:solidFill>
              </a:rPr>
              <a:t>increases their 					       </a:t>
            </a:r>
            <a:r>
              <a:rPr sz="3600" b="1" i="1" dirty="0" smtClean="0">
                <a:solidFill>
                  <a:srgbClr val="FF0000"/>
                </a:solidFill>
              </a:rPr>
              <a:t>knowledge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 lnSpcReduction="10000"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VIII.   Key  # 6  Seeing Individuals in 		     Person</a:t>
            </a: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3600" b="1" dirty="0" smtClean="0"/>
              <a:t>E.	 Developing </a:t>
            </a:r>
            <a:r>
              <a:rPr lang="en-US" sz="3600" b="1" dirty="0"/>
              <a:t>Your Partner</a:t>
            </a:r>
            <a:endParaRPr lang="en-US" sz="16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b="1" i="1" dirty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200" dirty="0" smtClean="0"/>
              <a:t>			</a:t>
            </a:r>
            <a:r>
              <a:rPr lang="en-US" sz="3600" dirty="0"/>
              <a:t>1</a:t>
            </a:r>
            <a:r>
              <a:rPr lang="en-US" sz="3600" dirty="0" smtClean="0"/>
              <a:t>.  Two </a:t>
            </a:r>
            <a:r>
              <a:rPr lang="en-US" sz="3600" dirty="0"/>
              <a:t>Main Elements of a </a:t>
            </a:r>
            <a:endParaRPr lang="en-US" sz="3600" dirty="0" smtClean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600" dirty="0"/>
              <a:t>			</a:t>
            </a:r>
            <a:r>
              <a:rPr lang="en-US" sz="3600" dirty="0" smtClean="0"/>
              <a:t>     Successful </a:t>
            </a:r>
            <a:r>
              <a:rPr lang="en-US" sz="3600" dirty="0"/>
              <a:t>Presentation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dirty="0"/>
              <a:t>		</a:t>
            </a:r>
            <a:r>
              <a:rPr sz="3200" dirty="0">
                <a:solidFill>
                  <a:srgbClr val="FF0000"/>
                </a:solidFill>
              </a:rPr>
              <a:t>     </a:t>
            </a:r>
            <a:r>
              <a:rPr sz="3900" b="1" dirty="0">
                <a:solidFill>
                  <a:srgbClr val="FF0000"/>
                </a:solidFill>
              </a:rPr>
              <a:t>b)	</a:t>
            </a:r>
            <a:r>
              <a:rPr sz="3900" b="1" u="sng" dirty="0">
                <a:solidFill>
                  <a:srgbClr val="FF0000"/>
                </a:solidFill>
              </a:rPr>
              <a:t>Motivation</a:t>
            </a:r>
            <a:r>
              <a:rPr sz="3900" b="1" dirty="0">
                <a:solidFill>
                  <a:srgbClr val="FF0000"/>
                </a:solidFill>
              </a:rPr>
              <a:t> -- </a:t>
            </a:r>
            <a:r>
              <a:rPr sz="3900" b="1" i="1" dirty="0">
                <a:solidFill>
                  <a:srgbClr val="FF0000"/>
                </a:solidFill>
              </a:rPr>
              <a:t>increases their 			    excitement and vision</a:t>
            </a:r>
            <a:endParaRPr sz="3900" b="1" dirty="0">
              <a:solidFill>
                <a:srgbClr val="FF0000"/>
              </a:solidFill>
            </a:endParaRP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# 6  Seeing Individuals in Person</a:t>
            </a:r>
            <a:endParaRPr lang="en-US" sz="14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14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</a:t>
            </a:r>
            <a:r>
              <a:rPr lang="en-US" sz="3900" b="1" dirty="0" smtClean="0"/>
              <a:t>Partner</a:t>
            </a:r>
            <a:endParaRPr lang="en-US" sz="1400" b="1" dirty="0" smtClean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600" dirty="0" smtClean="0"/>
              <a:t>			  </a:t>
            </a:r>
            <a:r>
              <a:rPr lang="en-US" sz="3600" b="1" dirty="0">
                <a:solidFill>
                  <a:srgbClr val="FF0000"/>
                </a:solidFill>
              </a:rPr>
              <a:t>6</a:t>
            </a:r>
            <a:r>
              <a:rPr lang="en-US" sz="3600" b="1" dirty="0" smtClean="0">
                <a:solidFill>
                  <a:srgbClr val="FF0000"/>
                </a:solidFill>
              </a:rPr>
              <a:t>.</a:t>
            </a:r>
            <a:r>
              <a:rPr lang="en-US" sz="3600" b="1" dirty="0">
                <a:solidFill>
                  <a:srgbClr val="FF0000"/>
                </a:solidFill>
              </a:rPr>
              <a:t>	Four Key Elements</a:t>
            </a:r>
            <a:endParaRPr lang="en-US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b="1" dirty="0">
              <a:solidFill>
                <a:srgbClr val="FF0000"/>
              </a:solidFill>
            </a:endParaRP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>
                <a:solidFill>
                  <a:srgbClr val="FF0000"/>
                </a:solidFill>
              </a:rPr>
              <a:t>			</a:t>
            </a:r>
            <a:r>
              <a:rPr sz="3600" b="1" dirty="0">
                <a:solidFill>
                  <a:srgbClr val="FF0000"/>
                </a:solidFill>
              </a:rPr>
              <a:t>a)	A Brief </a:t>
            </a:r>
            <a:r>
              <a:rPr sz="3600" b="1" i="1" u="sng" dirty="0">
                <a:solidFill>
                  <a:srgbClr val="FF0000"/>
                </a:solidFill>
              </a:rPr>
              <a:t>Testimony</a:t>
            </a:r>
            <a:r>
              <a:rPr sz="1400" b="1" u="sng" dirty="0">
                <a:solidFill>
                  <a:srgbClr val="FF0000"/>
                </a:solidFill>
              </a:rPr>
              <a:t>   </a:t>
            </a:r>
            <a:endParaRPr sz="14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dirty="0"/>
              <a:t>			b)	Your Specific Involvement</a:t>
            </a: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dirty="0"/>
              <a:t>				with your Ministry</a:t>
            </a:r>
            <a:endParaRPr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109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Introduction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    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1.	Great Commission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5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MPD is a ministry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5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MPD is part of getting 				   people involved in the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   Great Commission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# 6  Seeing Individuals in Person</a:t>
            </a:r>
            <a:endParaRPr lang="en-US" sz="14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14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</a:t>
            </a:r>
            <a:r>
              <a:rPr lang="en-US" sz="3900" b="1" dirty="0" smtClean="0"/>
              <a:t>Partner</a:t>
            </a:r>
            <a:endParaRPr lang="en-US" sz="1400" b="1" dirty="0" smtClean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600" dirty="0" smtClean="0"/>
              <a:t>			  </a:t>
            </a:r>
            <a:r>
              <a:rPr lang="en-US" sz="3600" b="1" dirty="0"/>
              <a:t>6</a:t>
            </a:r>
            <a:r>
              <a:rPr lang="en-US" sz="3600" b="1" dirty="0" smtClean="0"/>
              <a:t>.</a:t>
            </a:r>
            <a:r>
              <a:rPr lang="en-US" sz="3600" b="1" dirty="0"/>
              <a:t>	Four Key Elements</a:t>
            </a:r>
            <a:endParaRPr lang="en-US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/>
              <a:t>			a)	A Brief </a:t>
            </a:r>
            <a:r>
              <a:rPr sz="3200" b="1" i="1" u="sng" dirty="0"/>
              <a:t>Testimony</a:t>
            </a:r>
            <a:r>
              <a:rPr b="1" u="sng" dirty="0"/>
              <a:t>   </a:t>
            </a:r>
            <a:endParaRPr sz="12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/>
              <a:t>			</a:t>
            </a:r>
            <a:r>
              <a:rPr sz="3600" b="1" dirty="0">
                <a:solidFill>
                  <a:srgbClr val="FF0000"/>
                </a:solidFill>
              </a:rPr>
              <a:t>b)	Your Specific Involvement</a:t>
            </a: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600" b="1" dirty="0">
                <a:solidFill>
                  <a:srgbClr val="FF0000"/>
                </a:solidFill>
              </a:rPr>
              <a:t>				with your Ministry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# 6  Seeing Individuals in Person</a:t>
            </a:r>
            <a:endParaRPr lang="en-US" sz="36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dirty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/>
              <a:t>			   6.</a:t>
            </a:r>
            <a:r>
              <a:rPr lang="en-US" sz="3600" b="1" dirty="0"/>
              <a:t>	Four Key Elements</a:t>
            </a:r>
            <a:endParaRPr lang="en-US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/>
              <a:t>			</a:t>
            </a:r>
            <a:r>
              <a:rPr sz="3600" b="1" dirty="0">
                <a:solidFill>
                  <a:srgbClr val="FF0000"/>
                </a:solidFill>
              </a:rPr>
              <a:t>c)  	Storytelling</a:t>
            </a: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endParaRPr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/>
              <a:t>			d)	Check for understanding.</a:t>
            </a:r>
            <a:endParaRPr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 # 6  Seeing Individuals in Person</a:t>
            </a:r>
            <a:endParaRPr lang="en-US" sz="36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E.	  </a:t>
            </a:r>
            <a:r>
              <a:rPr lang="en-US" sz="3900" b="1" dirty="0" smtClean="0"/>
              <a:t>Developing </a:t>
            </a:r>
            <a:r>
              <a:rPr lang="en-US" sz="39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dirty="0"/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/>
              <a:t>			   6.</a:t>
            </a:r>
            <a:r>
              <a:rPr lang="en-US" sz="3600" b="1" dirty="0"/>
              <a:t>	Four Key Elements</a:t>
            </a:r>
            <a:endParaRPr lang="en-US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/>
              <a:t>			c)  	Storytelling</a:t>
            </a:r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endParaRPr b="1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dirty="0"/>
              <a:t>			</a:t>
            </a:r>
            <a:r>
              <a:rPr sz="3600" b="1" dirty="0">
                <a:solidFill>
                  <a:srgbClr val="FF0000"/>
                </a:solidFill>
              </a:rPr>
              <a:t>d)	Check for understanding.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VIII.   Key # 6  Seeing Individuals in Person</a:t>
            </a:r>
            <a:endParaRPr lang="en-US" sz="14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1400" b="1" dirty="0"/>
          </a:p>
          <a:p>
            <a:pPr marL="1377950" indent="-1258888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3600" b="1" dirty="0" smtClean="0"/>
              <a:t>E.	 Developing </a:t>
            </a:r>
            <a:r>
              <a:rPr lang="en-US" sz="3600" b="1" dirty="0"/>
              <a:t>Your Partner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600" dirty="0"/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3200" dirty="0" smtClean="0"/>
              <a:t>		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7.   Seven Steps </a:t>
            </a:r>
            <a:r>
              <a:rPr lang="en-US" sz="3600" b="1" dirty="0">
                <a:solidFill>
                  <a:srgbClr val="FF0000"/>
                </a:solidFill>
              </a:rPr>
              <a:t>for a Successful </a:t>
            </a:r>
            <a:r>
              <a:rPr lang="en-US" sz="3600" b="1" dirty="0" smtClean="0">
                <a:solidFill>
                  <a:srgbClr val="FF0000"/>
                </a:solidFill>
              </a:rPr>
              <a:t>		“Close.”</a:t>
            </a:r>
            <a:endParaRPr lang="en-US" sz="14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>
              <a:solidFill>
                <a:srgbClr val="FF0000"/>
              </a:solidFill>
            </a:endParaRP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   		</a:t>
            </a:r>
            <a:r>
              <a:rPr lang="en-US" sz="4000" b="1" dirty="0" smtClean="0">
                <a:solidFill>
                  <a:srgbClr val="FF0000"/>
                </a:solidFill>
              </a:rPr>
              <a:t>Step </a:t>
            </a:r>
            <a:r>
              <a:rPr lang="en-US" sz="4000" b="1" dirty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/>
          </a:p>
          <a:p>
            <a:pPr marL="1426464" lvl="4" indent="-182880" fontAlgn="auto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sz="3200" b="1" i="1" dirty="0"/>
              <a:t>			</a:t>
            </a:r>
            <a:r>
              <a:rPr sz="3600" b="1" i="1" u="sng" dirty="0"/>
              <a:t>SUMMARIZE</a:t>
            </a:r>
            <a:r>
              <a:rPr sz="3600" dirty="0"/>
              <a:t>   </a:t>
            </a:r>
            <a:r>
              <a:rPr sz="3600" b="1" i="1" u="sng" dirty="0"/>
              <a:t>THE</a:t>
            </a:r>
            <a:r>
              <a:rPr sz="3600" dirty="0"/>
              <a:t>   </a:t>
            </a:r>
            <a:r>
              <a:rPr sz="3600" b="1" i="1" u="sng" dirty="0"/>
              <a:t>BENEFITS</a:t>
            </a:r>
            <a:r>
              <a:rPr sz="3600" dirty="0"/>
              <a:t>.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36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3600" b="1" dirty="0" smtClean="0"/>
              <a:t>VIII.   Key  # 6  Seeing Individuals in Person</a:t>
            </a:r>
            <a:endParaRPr lang="en-US" sz="1200" b="1" dirty="0" smtClean="0"/>
          </a:p>
          <a:p>
            <a:pPr marL="231775" lvl="2" indent="0">
              <a:buFont typeface="Monotype Sorts"/>
              <a:buNone/>
            </a:pPr>
            <a:endParaRPr lang="en-US" sz="1200" b="1" dirty="0" smtClean="0"/>
          </a:p>
          <a:p>
            <a:pPr marL="1377950" indent="-1258888">
              <a:buFontTx/>
              <a:buNone/>
            </a:pPr>
            <a:r>
              <a:rPr lang="en-US" sz="4000" b="1" dirty="0" smtClean="0"/>
              <a:t>	</a:t>
            </a:r>
            <a:r>
              <a:rPr lang="en-US" sz="3600" b="1" dirty="0" smtClean="0"/>
              <a:t>E.	 Developing Your Partner</a:t>
            </a:r>
            <a:endParaRPr lang="en-US" sz="1400" b="1" dirty="0" smtClean="0"/>
          </a:p>
          <a:p>
            <a:pPr marL="1377950" indent="-1258888">
              <a:buFontTx/>
              <a:buNone/>
            </a:pPr>
            <a:endParaRPr lang="en-US" sz="1400" dirty="0" smtClean="0"/>
          </a:p>
          <a:p>
            <a:pPr lvl="3">
              <a:buFontTx/>
              <a:buNone/>
            </a:pPr>
            <a:r>
              <a:rPr lang="en-US" sz="3200" b="1" dirty="0" smtClean="0">
                <a:solidFill>
                  <a:srgbClr val="D9253E"/>
                </a:solidFill>
              </a:rPr>
              <a:t>		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7.	Seven Steps for a Successful 		“Close.”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377950" indent="-1258888">
              <a:buFontTx/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marL="1377950" indent="-1258888"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		</a:t>
            </a:r>
            <a:r>
              <a:rPr lang="en-US" sz="3600" b="1" dirty="0" smtClean="0">
                <a:solidFill>
                  <a:srgbClr val="FF0000"/>
                </a:solidFill>
              </a:rPr>
              <a:t>Step 2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377950" indent="-1258888">
              <a:buFontTx/>
              <a:buNone/>
            </a:pPr>
            <a:endParaRPr lang="en-US" sz="1400" b="1" i="1" u="sng" dirty="0" smtClean="0">
              <a:solidFill>
                <a:srgbClr val="D9253E"/>
              </a:solidFill>
            </a:endParaRPr>
          </a:p>
          <a:p>
            <a:pPr marL="1377950" indent="-1258888">
              <a:buFontTx/>
              <a:buNone/>
            </a:pPr>
            <a:r>
              <a:rPr lang="en-US" b="1" i="1" dirty="0" smtClean="0">
                <a:solidFill>
                  <a:srgbClr val="D9253E"/>
                </a:solidFill>
              </a:rPr>
              <a:t>			</a:t>
            </a:r>
            <a:r>
              <a:rPr lang="en-US" sz="3600" b="1" i="1" dirty="0" smtClean="0">
                <a:solidFill>
                  <a:srgbClr val="D9253E"/>
                </a:solidFill>
              </a:rPr>
              <a:t>          </a:t>
            </a:r>
            <a:r>
              <a:rPr lang="en-US" sz="3600" b="1" i="1" u="sng" dirty="0" smtClean="0"/>
              <a:t>SHARE</a:t>
            </a:r>
            <a:r>
              <a:rPr lang="en-US" sz="3600" b="1" dirty="0" smtClean="0"/>
              <a:t> the concept of 				</a:t>
            </a:r>
            <a:r>
              <a:rPr lang="en-US" sz="3600" b="1" i="1" u="sng" dirty="0" smtClean="0"/>
              <a:t>PARTNERSHIP</a:t>
            </a:r>
            <a:endParaRPr lang="en-US" sz="36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231775" lvl="2" indent="0">
              <a:lnSpc>
                <a:spcPct val="90000"/>
              </a:lnSpc>
              <a:buFont typeface="Arial" charset="0"/>
              <a:buNone/>
            </a:pPr>
            <a:r>
              <a:rPr lang="en-US" sz="3600" b="1" dirty="0" smtClean="0"/>
              <a:t>VIII.   Key # 6  Seeing Individuals in Person</a:t>
            </a:r>
            <a:endParaRPr lang="en-US" sz="1200" b="1" dirty="0" smtClean="0"/>
          </a:p>
          <a:p>
            <a:pPr marL="231775" lvl="2" indent="0">
              <a:lnSpc>
                <a:spcPct val="90000"/>
              </a:lnSpc>
              <a:buFont typeface="Monotype Sorts"/>
              <a:buNone/>
            </a:pPr>
            <a:endParaRPr lang="en-US" sz="1200" b="1" dirty="0" smtClean="0"/>
          </a:p>
          <a:p>
            <a:pPr marL="1377950" indent="-1258888">
              <a:lnSpc>
                <a:spcPct val="90000"/>
              </a:lnSpc>
              <a:buFontTx/>
              <a:buNone/>
            </a:pPr>
            <a:r>
              <a:rPr lang="en-US" sz="4000" b="1" dirty="0" smtClean="0"/>
              <a:t>	</a:t>
            </a:r>
            <a:r>
              <a:rPr lang="en-US" sz="3600" b="1" dirty="0" smtClean="0"/>
              <a:t>E.	 Developing Your Partner</a:t>
            </a:r>
            <a:endParaRPr lang="en-US" sz="1400" b="1" dirty="0" smtClean="0"/>
          </a:p>
          <a:p>
            <a:pPr marL="1377950" indent="-1258888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marL="1031875" lvl="3" indent="0">
              <a:lnSpc>
                <a:spcPct val="90000"/>
              </a:lnSpc>
              <a:buFont typeface="Arial" charset="0"/>
              <a:buNone/>
            </a:pPr>
            <a:r>
              <a:rPr lang="en-US" sz="3200" dirty="0" smtClean="0"/>
              <a:t>	</a:t>
            </a:r>
            <a:r>
              <a:rPr lang="en-US" sz="3600" b="1" dirty="0" smtClean="0">
                <a:solidFill>
                  <a:srgbClr val="FF0000"/>
                </a:solidFill>
              </a:rPr>
              <a:t> 7.  Seven Steps for a Successful 		       “Close.”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031875" lvl="3" indent="0">
              <a:lnSpc>
                <a:spcPct val="90000"/>
              </a:lnSpc>
              <a:buFontTx/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marL="1031875" lvl="3" indent="0">
              <a:lnSpc>
                <a:spcPct val="90000"/>
              </a:lnSpc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		</a:t>
            </a:r>
            <a:r>
              <a:rPr lang="en-US" sz="3600" b="1" dirty="0" smtClean="0">
                <a:solidFill>
                  <a:srgbClr val="FF0000"/>
                </a:solidFill>
              </a:rPr>
              <a:t>Step 3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377950" indent="-1258888">
              <a:lnSpc>
                <a:spcPct val="90000"/>
              </a:lnSpc>
              <a:buFontTx/>
              <a:buNone/>
            </a:pPr>
            <a:endParaRPr lang="en-US" sz="1400" b="1" dirty="0" smtClean="0"/>
          </a:p>
          <a:p>
            <a:pPr lvl="4">
              <a:lnSpc>
                <a:spcPct val="90000"/>
              </a:lnSpc>
              <a:buFontTx/>
              <a:buNone/>
            </a:pPr>
            <a:r>
              <a:rPr sz="3200" b="1" i="1" dirty="0"/>
              <a:t>			</a:t>
            </a:r>
            <a:r>
              <a:rPr sz="3600" b="1" i="1" u="sng" dirty="0"/>
              <a:t>SHARE</a:t>
            </a:r>
            <a:r>
              <a:rPr sz="3600" b="1" dirty="0"/>
              <a:t> your specific</a:t>
            </a:r>
          </a:p>
          <a:p>
            <a:pPr lvl="4">
              <a:lnSpc>
                <a:spcPct val="90000"/>
              </a:lnSpc>
              <a:buFontTx/>
              <a:buNone/>
            </a:pPr>
            <a:r>
              <a:rPr sz="3600" b="1" i="1" dirty="0"/>
              <a:t>			</a:t>
            </a:r>
            <a:r>
              <a:rPr sz="3600" b="1" i="1" u="sng" dirty="0"/>
              <a:t>FINANCIAL </a:t>
            </a:r>
            <a:r>
              <a:rPr sz="3600" b="1" dirty="0"/>
              <a:t>needs.</a:t>
            </a:r>
          </a:p>
          <a:p>
            <a:pPr marL="1031875" lvl="3" indent="0">
              <a:lnSpc>
                <a:spcPct val="90000"/>
              </a:lnSpc>
              <a:buFont typeface="Arial" charset="0"/>
              <a:buNone/>
            </a:pPr>
            <a:endParaRPr lang="en-US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3600" b="1" dirty="0" smtClean="0"/>
              <a:t>VIII.   Key # 6  Seeing Individuals in Person</a:t>
            </a:r>
            <a:endParaRPr lang="en-US" sz="1200" b="1" dirty="0" smtClean="0"/>
          </a:p>
          <a:p>
            <a:pPr marL="231775" lvl="2" indent="0">
              <a:buFont typeface="Monotype Sorts"/>
              <a:buNone/>
            </a:pPr>
            <a:endParaRPr lang="en-US" sz="1200" b="1" dirty="0" smtClean="0"/>
          </a:p>
          <a:p>
            <a:pPr marL="1377950" indent="-1258888">
              <a:buFontTx/>
              <a:buNone/>
            </a:pPr>
            <a:r>
              <a:rPr lang="en-US" sz="4000" b="1" dirty="0" smtClean="0"/>
              <a:t>	</a:t>
            </a:r>
            <a:r>
              <a:rPr lang="en-US" sz="3600" b="1" dirty="0" smtClean="0"/>
              <a:t>E.	 Developing Your Partner</a:t>
            </a:r>
            <a:endParaRPr lang="en-US" sz="1200" b="1" dirty="0" smtClean="0"/>
          </a:p>
          <a:p>
            <a:pPr marL="1377950" indent="-1258888">
              <a:buFontTx/>
              <a:buNone/>
            </a:pPr>
            <a:endParaRPr lang="en-US" sz="1200" dirty="0" smtClean="0"/>
          </a:p>
          <a:p>
            <a:pPr marL="1031875" lvl="3" indent="0">
              <a:buFont typeface="Arial" charset="0"/>
              <a:buNone/>
            </a:pPr>
            <a:r>
              <a:rPr lang="en-US" sz="3200" dirty="0" smtClean="0"/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7.    Seven Steps for a Successful 		“Close.”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endParaRPr lang="en-US" sz="12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		</a:t>
            </a:r>
            <a:r>
              <a:rPr lang="en-US" sz="3600" b="1" dirty="0" smtClean="0">
                <a:solidFill>
                  <a:srgbClr val="FF0000"/>
                </a:solidFill>
              </a:rPr>
              <a:t>Step 4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endParaRPr lang="en-US" sz="1400" dirty="0" smtClean="0"/>
          </a:p>
          <a:p>
            <a:pPr marL="1377950" indent="-1258888">
              <a:buFontTx/>
              <a:buNone/>
            </a:pPr>
            <a:r>
              <a:rPr lang="en-US" b="1" i="1" dirty="0" smtClean="0"/>
              <a:t>          			</a:t>
            </a:r>
            <a:r>
              <a:rPr lang="en-US" sz="3600" b="1" i="1" u="sng" dirty="0" smtClean="0"/>
              <a:t>ASK</a:t>
            </a:r>
            <a:r>
              <a:rPr lang="en-US" sz="3600" dirty="0" smtClean="0"/>
              <a:t> for a particular </a:t>
            </a:r>
          </a:p>
          <a:p>
            <a:pPr marL="1377950" indent="-1258888">
              <a:buFontTx/>
              <a:buNone/>
            </a:pPr>
            <a:r>
              <a:rPr lang="en-US" sz="3600" b="1" i="1" dirty="0" smtClean="0"/>
              <a:t>			</a:t>
            </a:r>
            <a:r>
              <a:rPr lang="en-US" sz="3600" b="1" i="1" u="sng" dirty="0" smtClean="0"/>
              <a:t>DOLLAR</a:t>
            </a:r>
            <a:r>
              <a:rPr lang="en-US" sz="3600" u="sng" dirty="0" smtClean="0"/>
              <a:t>  </a:t>
            </a:r>
            <a:r>
              <a:rPr lang="en-US" sz="3600" dirty="0" smtClean="0"/>
              <a:t>  </a:t>
            </a:r>
            <a:r>
              <a:rPr lang="en-US" sz="3600" u="sng" dirty="0" smtClean="0"/>
              <a:t>  </a:t>
            </a:r>
            <a:r>
              <a:rPr lang="en-US" sz="3600" b="1" i="1" u="sng" dirty="0" smtClean="0"/>
              <a:t>AMOUNT</a:t>
            </a:r>
            <a:r>
              <a:rPr lang="en-US" sz="3600" dirty="0" smtClean="0"/>
              <a:t>.</a:t>
            </a:r>
          </a:p>
          <a:p>
            <a:pPr marL="1031875" lvl="3" indent="0">
              <a:buFont typeface="Arial" charset="0"/>
              <a:buNone/>
            </a:pPr>
            <a:endParaRPr lang="en-US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3600" b="1" dirty="0" smtClean="0"/>
              <a:t>VIII.   Key # 6  Seeing Individuals in Person</a:t>
            </a:r>
            <a:endParaRPr lang="en-US" sz="1400" b="1" dirty="0" smtClean="0"/>
          </a:p>
          <a:p>
            <a:pPr marL="231775" lvl="2" indent="0">
              <a:buFont typeface="Monotype Sorts"/>
              <a:buNone/>
            </a:pPr>
            <a:endParaRPr lang="en-US" sz="1400" b="1" dirty="0" smtClean="0"/>
          </a:p>
          <a:p>
            <a:pPr marL="1377950" indent="-1258888">
              <a:buFontTx/>
              <a:buNone/>
            </a:pPr>
            <a:r>
              <a:rPr lang="en-US" sz="4000" b="1" dirty="0" smtClean="0"/>
              <a:t>	E.	 </a:t>
            </a:r>
            <a:r>
              <a:rPr lang="en-US" sz="3900" b="1" dirty="0" smtClean="0"/>
              <a:t>Developing Your Partner</a:t>
            </a:r>
            <a:endParaRPr lang="en-US" sz="1400" b="1" dirty="0" smtClean="0"/>
          </a:p>
          <a:p>
            <a:pPr marL="1377950" indent="-1258888">
              <a:buFontTx/>
              <a:buNone/>
            </a:pPr>
            <a:endParaRPr lang="en-US" sz="1400" dirty="0" smtClean="0"/>
          </a:p>
          <a:p>
            <a:pPr marL="1031875" lvl="3" indent="0">
              <a:buFont typeface="Arial" charset="0"/>
              <a:buNone/>
            </a:pP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D9253E"/>
                </a:solidFill>
              </a:rPr>
              <a:t>  </a:t>
            </a:r>
            <a:r>
              <a:rPr lang="en-US" sz="3900" b="1" dirty="0" smtClean="0">
                <a:solidFill>
                  <a:srgbClr val="FF0000"/>
                </a:solidFill>
              </a:rPr>
              <a:t>7.    Seven Steps for a Successful 		“Close.”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r>
              <a:rPr lang="en-US" sz="3900" b="1" dirty="0" smtClean="0">
                <a:solidFill>
                  <a:srgbClr val="FF0000"/>
                </a:solidFill>
              </a:rPr>
              <a:t>		Step 5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377950" indent="-1258888">
              <a:buFontTx/>
              <a:buNone/>
            </a:pPr>
            <a:endParaRPr lang="en-US" sz="1400" b="1" dirty="0" smtClean="0"/>
          </a:p>
          <a:p>
            <a:pPr lvl="4">
              <a:buFontTx/>
              <a:buNone/>
            </a:pPr>
            <a:r>
              <a:rPr sz="3900" b="1" i="1" dirty="0"/>
              <a:t>			</a:t>
            </a:r>
            <a:r>
              <a:rPr sz="3900" b="1" i="1" u="sng" dirty="0"/>
              <a:t>Ask</a:t>
            </a:r>
            <a:r>
              <a:rPr sz="3900" b="1" dirty="0"/>
              <a:t> in the right way.</a:t>
            </a:r>
          </a:p>
          <a:p>
            <a:pPr marL="1377950" indent="-1258888">
              <a:buFontTx/>
              <a:buNone/>
            </a:pPr>
            <a:endParaRPr lang="en-US" sz="3900" b="1" dirty="0" smtClean="0"/>
          </a:p>
          <a:p>
            <a:pPr lvl="4">
              <a:buFontTx/>
              <a:buNone/>
            </a:pPr>
            <a:endParaRPr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231775" lvl="2" indent="0">
              <a:lnSpc>
                <a:spcPct val="80000"/>
              </a:lnSpc>
              <a:buFont typeface="Arial" charset="0"/>
              <a:buNone/>
            </a:pPr>
            <a:r>
              <a:rPr lang="en-US" sz="3300" b="1" dirty="0" smtClean="0"/>
              <a:t>VIII.   Key # 6  Seeing Individuals in Person</a:t>
            </a:r>
          </a:p>
          <a:p>
            <a:pPr marL="231775" lvl="2" indent="0">
              <a:lnSpc>
                <a:spcPct val="80000"/>
              </a:lnSpc>
              <a:buFont typeface="Monotype Sorts"/>
              <a:buNone/>
            </a:pPr>
            <a:endParaRPr lang="en-US" sz="1900" b="1" dirty="0" smtClean="0"/>
          </a:p>
          <a:p>
            <a:pPr marL="1377950" indent="-1258888">
              <a:lnSpc>
                <a:spcPct val="80000"/>
              </a:lnSpc>
              <a:buFontTx/>
              <a:buNone/>
            </a:pPr>
            <a:r>
              <a:rPr lang="en-US" sz="3400" b="1" dirty="0" smtClean="0"/>
              <a:t>	E.	 </a:t>
            </a:r>
            <a:r>
              <a:rPr lang="en-US" sz="3300" b="1" dirty="0" smtClean="0"/>
              <a:t>Developing Your Partner</a:t>
            </a:r>
          </a:p>
          <a:p>
            <a:pPr marL="1377950" indent="-1258888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marL="1031875" lvl="3" indent="0">
              <a:lnSpc>
                <a:spcPct val="80000"/>
              </a:lnSpc>
              <a:buFont typeface="Arial" charset="0"/>
              <a:buNone/>
            </a:pPr>
            <a:r>
              <a:rPr lang="en-US" sz="2700" dirty="0" smtClean="0"/>
              <a:t>	</a:t>
            </a:r>
            <a:r>
              <a:rPr lang="en-US" sz="2700" dirty="0" smtClean="0">
                <a:solidFill>
                  <a:srgbClr val="FF0000"/>
                </a:solidFill>
              </a:rPr>
              <a:t>  </a:t>
            </a:r>
            <a:r>
              <a:rPr lang="en-US" sz="3300" b="1" dirty="0" smtClean="0">
                <a:solidFill>
                  <a:srgbClr val="FF0000"/>
                </a:solidFill>
              </a:rPr>
              <a:t>7.   Seven Steps for a Successful Close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1031875" lvl="3" indent="0">
              <a:lnSpc>
                <a:spcPct val="80000"/>
              </a:lnSpc>
              <a:buFontTx/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marL="1031875" lvl="3" indent="0">
              <a:lnSpc>
                <a:spcPct val="80000"/>
              </a:lnSpc>
              <a:buFontTx/>
              <a:buNone/>
            </a:pPr>
            <a:r>
              <a:rPr lang="en-US" sz="3300" b="1" dirty="0" smtClean="0">
                <a:solidFill>
                  <a:srgbClr val="FF0000"/>
                </a:solidFill>
              </a:rPr>
              <a:t>		Step 5</a:t>
            </a:r>
          </a:p>
          <a:p>
            <a:pPr marL="1377950" indent="-1258888">
              <a:lnSpc>
                <a:spcPct val="80000"/>
              </a:lnSpc>
              <a:buFontTx/>
              <a:buNone/>
            </a:pPr>
            <a:endParaRPr lang="en-US" sz="3300" b="1" dirty="0" smtClean="0"/>
          </a:p>
          <a:p>
            <a:pPr lvl="4">
              <a:lnSpc>
                <a:spcPct val="80000"/>
              </a:lnSpc>
              <a:buFontTx/>
              <a:buNone/>
            </a:pPr>
            <a:r>
              <a:rPr sz="3300" b="1" i="1" dirty="0"/>
              <a:t>			</a:t>
            </a:r>
            <a:r>
              <a:rPr sz="3300" b="1" i="1" u="sng" dirty="0"/>
              <a:t>Ask</a:t>
            </a:r>
            <a:r>
              <a:rPr sz="3300" b="1" dirty="0"/>
              <a:t> in the right way.</a:t>
            </a:r>
          </a:p>
          <a:p>
            <a:pPr marL="1377950" indent="-1258888">
              <a:lnSpc>
                <a:spcPct val="80000"/>
              </a:lnSpc>
              <a:buFontTx/>
              <a:buNone/>
            </a:pPr>
            <a:endParaRPr lang="en-US" sz="3300" b="1" dirty="0" smtClean="0"/>
          </a:p>
          <a:p>
            <a:pPr lvl="4">
              <a:lnSpc>
                <a:spcPct val="80000"/>
              </a:lnSpc>
              <a:buFontTx/>
              <a:buNone/>
            </a:pPr>
            <a:r>
              <a:rPr sz="3300" b="1" dirty="0"/>
              <a:t>			</a:t>
            </a:r>
            <a:r>
              <a:rPr sz="3300" b="1" dirty="0">
                <a:solidFill>
                  <a:srgbClr val="FF0000"/>
                </a:solidFill>
              </a:rPr>
              <a:t>Never allow a person to say "no" 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sz="3300" b="1" dirty="0">
                <a:solidFill>
                  <a:srgbClr val="FF0000"/>
                </a:solidFill>
              </a:rPr>
              <a:t>			to </a:t>
            </a:r>
            <a:r>
              <a:rPr sz="3300" b="1" i="1" u="sng" dirty="0">
                <a:solidFill>
                  <a:srgbClr val="FF0000"/>
                </a:solidFill>
              </a:rPr>
              <a:t>YOU</a:t>
            </a:r>
            <a:r>
              <a:rPr sz="3300" b="1" dirty="0">
                <a:solidFill>
                  <a:srgbClr val="FF0000"/>
                </a:solidFill>
              </a:rPr>
              <a:t>  </a:t>
            </a:r>
            <a:r>
              <a:rPr sz="3300" b="1" i="1" u="sng" dirty="0">
                <a:solidFill>
                  <a:srgbClr val="FF0000"/>
                </a:solidFill>
              </a:rPr>
              <a:t>PERSONALLY</a:t>
            </a:r>
            <a:r>
              <a:rPr sz="3300" b="1" dirty="0">
                <a:solidFill>
                  <a:srgbClr val="FF0000"/>
                </a:solidFill>
              </a:rPr>
              <a:t>.</a:t>
            </a:r>
          </a:p>
          <a:p>
            <a:pPr marL="1031875" lvl="3" indent="0">
              <a:lnSpc>
                <a:spcPct val="80000"/>
              </a:lnSpc>
              <a:buFont typeface="Arial" charset="0"/>
              <a:buNone/>
            </a:pPr>
            <a:endParaRPr lang="en-US" sz="27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3600" b="1" dirty="0" smtClean="0"/>
              <a:t>VIII.   Key # 6  Seeing Individuals in Person</a:t>
            </a:r>
          </a:p>
          <a:p>
            <a:pPr marL="231775" lvl="2" indent="0">
              <a:buFont typeface="Monotype Sorts"/>
              <a:buNone/>
            </a:pPr>
            <a:endParaRPr lang="en-US" sz="2200" b="1" dirty="0" smtClean="0"/>
          </a:p>
          <a:p>
            <a:pPr marL="1377950" indent="-1258888">
              <a:buFontTx/>
              <a:buNone/>
            </a:pPr>
            <a:r>
              <a:rPr lang="en-US" sz="4000" b="1" dirty="0" smtClean="0"/>
              <a:t>	</a:t>
            </a:r>
            <a:r>
              <a:rPr lang="en-US" sz="3600" b="1" dirty="0" smtClean="0"/>
              <a:t>E.	  Developing Your Partner</a:t>
            </a:r>
            <a:endParaRPr lang="en-US" sz="1600" b="1" dirty="0" smtClean="0"/>
          </a:p>
          <a:p>
            <a:pPr marL="1377950" indent="-1258888">
              <a:buFontTx/>
              <a:buNone/>
            </a:pPr>
            <a:endParaRPr lang="en-US" sz="1600" dirty="0" smtClean="0"/>
          </a:p>
          <a:p>
            <a:pPr marL="1031875" lvl="3" indent="0">
              <a:buFont typeface="Arial" charset="0"/>
              <a:buNone/>
            </a:pP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FF0000"/>
                </a:solidFill>
              </a:rPr>
              <a:t>   </a:t>
            </a:r>
            <a:r>
              <a:rPr lang="en-US" sz="3600" b="1" dirty="0" smtClean="0">
                <a:solidFill>
                  <a:srgbClr val="FF0000"/>
                </a:solidFill>
              </a:rPr>
              <a:t>7.  	Seven Key Steps for a 				Successful “Close.”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1031875" lvl="3" indent="0">
              <a:buFont typeface="Arial" charset="0"/>
              <a:buNone/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	</a:t>
            </a:r>
            <a:r>
              <a:rPr lang="en-US" sz="3600" b="1" dirty="0" smtClean="0">
                <a:solidFill>
                  <a:srgbClr val="FF0000"/>
                </a:solidFill>
              </a:rPr>
              <a:t>	Step 6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1377950" indent="-1258888">
              <a:buFontTx/>
              <a:buNone/>
            </a:pPr>
            <a:endParaRPr lang="en-US" sz="1600" dirty="0" smtClean="0"/>
          </a:p>
          <a:p>
            <a:pPr lvl="4">
              <a:buFontTx/>
              <a:buNone/>
            </a:pPr>
            <a:r>
              <a:rPr sz="3600" dirty="0"/>
              <a:t>			</a:t>
            </a:r>
            <a:r>
              <a:rPr sz="3600" b="1" dirty="0"/>
              <a:t>Allow the partner to </a:t>
            </a:r>
            <a:r>
              <a:rPr sz="3600" b="1" i="1" u="sng" dirty="0"/>
              <a:t>RESPOND</a:t>
            </a:r>
            <a:r>
              <a:rPr sz="3600" b="1" dirty="0"/>
              <a:t>.</a:t>
            </a:r>
          </a:p>
          <a:p>
            <a:pPr marL="1377950" indent="-1258888">
              <a:buFontTx/>
              <a:buNone/>
            </a:pPr>
            <a:endParaRPr lang="en-US" b="1" u="sng" dirty="0" smtClean="0"/>
          </a:p>
          <a:p>
            <a:pPr marL="1031875" lvl="3" indent="0">
              <a:buFont typeface="Arial" charset="0"/>
              <a:buNone/>
            </a:pPr>
            <a:endParaRPr lang="en-US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Introduction</a:t>
            </a:r>
            <a:endParaRPr lang="en-US" sz="16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2.	Faith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Believe God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 marL="231775" lvl="2" indent="0">
              <a:buFont typeface="Arial" charset="0"/>
              <a:buNone/>
            </a:pPr>
            <a:r>
              <a:rPr lang="en-US" sz="3600" b="1" dirty="0" smtClean="0"/>
              <a:t>VIII.   Key # 6  Seeing Individuals in Person</a:t>
            </a:r>
          </a:p>
          <a:p>
            <a:pPr marL="231775" lvl="2" indent="0">
              <a:buFont typeface="Monotype Sorts"/>
              <a:buNone/>
            </a:pPr>
            <a:endParaRPr lang="en-US" sz="2200" b="1" dirty="0" smtClean="0"/>
          </a:p>
          <a:p>
            <a:pPr marL="1377950" indent="-1258888">
              <a:buFontTx/>
              <a:buNone/>
            </a:pPr>
            <a:r>
              <a:rPr lang="en-US" sz="4000" b="1" dirty="0" smtClean="0"/>
              <a:t>	E.	 </a:t>
            </a:r>
            <a:r>
              <a:rPr lang="en-US" sz="3900" b="1" dirty="0" smtClean="0"/>
              <a:t>Developing Your Partner</a:t>
            </a:r>
          </a:p>
          <a:p>
            <a:pPr marL="1377950" indent="-1258888">
              <a:buFontTx/>
              <a:buNone/>
            </a:pPr>
            <a:endParaRPr lang="en-US" sz="1600" dirty="0" smtClean="0"/>
          </a:p>
          <a:p>
            <a:pPr marL="1031875" lvl="3" indent="0">
              <a:buFont typeface="Arial" charset="0"/>
              <a:buNone/>
            </a:pPr>
            <a:r>
              <a:rPr lang="en-US" sz="3200" dirty="0" smtClean="0"/>
              <a:t>	  </a:t>
            </a:r>
            <a:r>
              <a:rPr lang="en-US" sz="3200" b="1" dirty="0" smtClean="0">
                <a:solidFill>
                  <a:srgbClr val="FF0000"/>
                </a:solidFill>
              </a:rPr>
              <a:t>7.  Seven Steps for a Successful Close</a:t>
            </a:r>
          </a:p>
          <a:p>
            <a:pPr marL="1031875" lvl="3" indent="0"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	        Step 7</a:t>
            </a:r>
          </a:p>
          <a:p>
            <a:pPr marL="1377950" indent="-1258888">
              <a:buFontTx/>
              <a:buNone/>
            </a:pPr>
            <a:r>
              <a:rPr lang="en-US" sz="4400" dirty="0" smtClean="0"/>
              <a:t>		      </a:t>
            </a:r>
            <a:r>
              <a:rPr lang="en-US" b="1" dirty="0" smtClean="0"/>
              <a:t>Conclude the appointment with:</a:t>
            </a:r>
          </a:p>
          <a:p>
            <a:pPr marL="1377950" indent="-1258888">
              <a:buFontTx/>
              <a:buNone/>
            </a:pPr>
            <a:r>
              <a:rPr lang="en-US" sz="4400" dirty="0" smtClean="0"/>
              <a:t>	</a:t>
            </a:r>
            <a:r>
              <a:rPr lang="en-US" sz="4400" dirty="0" smtClean="0"/>
              <a:t>    	      </a:t>
            </a:r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>
                <a:solidFill>
                  <a:srgbClr val="FF0000"/>
                </a:solidFill>
              </a:rPr>
              <a:t>)	A review of the</a:t>
            </a:r>
          </a:p>
          <a:p>
            <a:pPr marL="1377950" indent="-1258888">
              <a:buFontTx/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				</a:t>
            </a:r>
            <a:r>
              <a:rPr lang="en-US" sz="3600" b="1" i="1" u="sng" dirty="0" smtClean="0">
                <a:solidFill>
                  <a:srgbClr val="FF0000"/>
                </a:solidFill>
              </a:rPr>
              <a:t>CONTRIBUTION</a:t>
            </a:r>
            <a:r>
              <a:rPr lang="en-US" sz="3600" b="1" i="1" dirty="0" smtClean="0">
                <a:solidFill>
                  <a:srgbClr val="FF0000"/>
                </a:solidFill>
              </a:rPr>
              <a:t>  </a:t>
            </a:r>
            <a:r>
              <a:rPr lang="en-US" sz="3600" b="1" i="1" dirty="0" smtClean="0">
                <a:solidFill>
                  <a:srgbClr val="FF0000"/>
                </a:solidFill>
              </a:rPr>
              <a:t>					</a:t>
            </a:r>
            <a:r>
              <a:rPr lang="en-US" sz="3600" b="1" i="1" u="sng" dirty="0" smtClean="0">
                <a:solidFill>
                  <a:srgbClr val="FF0000"/>
                </a:solidFill>
              </a:rPr>
              <a:t>PROCESS</a:t>
            </a:r>
            <a:r>
              <a:rPr lang="en-US" sz="3600" u="sng" dirty="0" smtClean="0">
                <a:solidFill>
                  <a:srgbClr val="FF0000"/>
                </a:solidFill>
              </a:rPr>
              <a:t>.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3600" b="1" dirty="0" smtClean="0"/>
              <a:t>VIII.   Key # 6  Seeing Individuals in Person</a:t>
            </a:r>
          </a:p>
          <a:p>
            <a:pPr marL="231775" lvl="2" indent="0">
              <a:buFont typeface="Monotype Sorts"/>
              <a:buNone/>
            </a:pPr>
            <a:endParaRPr lang="en-US" sz="2200" b="1" dirty="0" smtClean="0"/>
          </a:p>
          <a:p>
            <a:pPr marL="1377950" indent="-1258888">
              <a:buFontTx/>
              <a:buNone/>
            </a:pPr>
            <a:r>
              <a:rPr lang="en-US" sz="4000" b="1" dirty="0" smtClean="0"/>
              <a:t>	E.	 </a:t>
            </a:r>
            <a:r>
              <a:rPr lang="en-US" sz="3900" b="1" dirty="0" smtClean="0"/>
              <a:t>Developing Your Partner</a:t>
            </a:r>
          </a:p>
          <a:p>
            <a:pPr marL="1377950" indent="-1258888">
              <a:buFontTx/>
              <a:buNone/>
            </a:pPr>
            <a:endParaRPr lang="en-US" sz="1600" dirty="0" smtClean="0"/>
          </a:p>
          <a:p>
            <a:pPr marL="1031875" lvl="3" indent="0">
              <a:buFont typeface="Arial" charset="0"/>
              <a:buNone/>
            </a:pPr>
            <a:r>
              <a:rPr lang="en-US" sz="3200" dirty="0" smtClean="0"/>
              <a:t>	</a:t>
            </a:r>
            <a:r>
              <a:rPr lang="en-US" sz="3200" b="1" dirty="0" smtClean="0">
                <a:solidFill>
                  <a:srgbClr val="D9253E"/>
                </a:solidFill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</a:rPr>
              <a:t>7.  Seven Steps for a Successful Close</a:t>
            </a:r>
          </a:p>
          <a:p>
            <a:pPr marL="1031875" lvl="3" indent="0">
              <a:buFontTx/>
              <a:buNone/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                 Step 7</a:t>
            </a:r>
          </a:p>
          <a:p>
            <a:pPr marL="1377950" indent="-1258888">
              <a:buFontTx/>
              <a:buNone/>
            </a:pPr>
            <a:r>
              <a:rPr lang="en-US" sz="4400" b="1" dirty="0" smtClean="0"/>
              <a:t>			</a:t>
            </a:r>
            <a:r>
              <a:rPr lang="en-US" b="1" dirty="0" smtClean="0"/>
              <a:t>Conclude the appointment with:</a:t>
            </a:r>
          </a:p>
          <a:p>
            <a:pPr marL="1377950" indent="-1258888">
              <a:buFont typeface="Wingdings 2" pitchFamily="18" charset="2"/>
              <a:buNone/>
            </a:pPr>
            <a:r>
              <a:rPr lang="en-US" sz="4400" b="1" dirty="0" smtClean="0"/>
              <a:t>			</a:t>
            </a:r>
            <a:r>
              <a:rPr lang="en-US" sz="3600" b="1" dirty="0" smtClean="0">
                <a:solidFill>
                  <a:srgbClr val="FF0000"/>
                </a:solidFill>
              </a:rPr>
              <a:t>b)   Developing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PRAYER</a:t>
            </a:r>
            <a:r>
              <a:rPr lang="en-US" sz="3600" b="1" dirty="0" smtClean="0">
                <a:solidFill>
                  <a:srgbClr val="FF0000"/>
                </a:solidFill>
              </a:rPr>
              <a:t> 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TEAM</a:t>
            </a:r>
            <a:r>
              <a:rPr lang="en-US" sz="3600" b="1" dirty="0" smtClean="0">
                <a:solidFill>
                  <a:srgbClr val="FF0000"/>
                </a:solidFill>
              </a:rPr>
              <a:t>.</a:t>
            </a:r>
          </a:p>
          <a:p>
            <a:pPr marL="1377950" indent="-1258888">
              <a:buFontTx/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3600" b="1" dirty="0" smtClean="0"/>
              <a:t>VIII.   Key  # 6  Seeing Individuals in Person</a:t>
            </a:r>
          </a:p>
          <a:p>
            <a:pPr marL="231775" lvl="2" indent="0">
              <a:buFont typeface="Monotype Sorts"/>
              <a:buNone/>
            </a:pPr>
            <a:endParaRPr lang="en-US" sz="2200" b="1" dirty="0" smtClean="0"/>
          </a:p>
          <a:p>
            <a:pPr marL="1377950" indent="-1258888">
              <a:buFontTx/>
              <a:buNone/>
            </a:pPr>
            <a:r>
              <a:rPr lang="en-US" sz="4000" b="1" dirty="0" smtClean="0"/>
              <a:t>	E.	 </a:t>
            </a:r>
            <a:r>
              <a:rPr lang="en-US" sz="3900" b="1" dirty="0" smtClean="0"/>
              <a:t>Developing Your Partner</a:t>
            </a:r>
          </a:p>
          <a:p>
            <a:pPr marL="1377950" indent="-1258888">
              <a:buFontTx/>
              <a:buNone/>
            </a:pPr>
            <a:endParaRPr lang="en-US" sz="1600" dirty="0" smtClean="0"/>
          </a:p>
          <a:p>
            <a:pPr marL="1031875" lvl="3" indent="0">
              <a:buFont typeface="Arial" charset="0"/>
              <a:buNone/>
            </a:pPr>
            <a:r>
              <a:rPr lang="en-US" sz="3200" dirty="0" smtClean="0"/>
              <a:t>	  </a:t>
            </a:r>
            <a:r>
              <a:rPr lang="en-US" sz="3200" b="1" dirty="0" smtClean="0">
                <a:solidFill>
                  <a:srgbClr val="FF0000"/>
                </a:solidFill>
              </a:rPr>
              <a:t>7.   Seven Steps for a Successful Close</a:t>
            </a:r>
          </a:p>
          <a:p>
            <a:pPr marL="1031875" lvl="3" indent="0"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	        Step </a:t>
            </a:r>
            <a:r>
              <a:rPr lang="en-US" sz="3200" b="1" dirty="0" smtClean="0">
                <a:solidFill>
                  <a:srgbClr val="FF0000"/>
                </a:solidFill>
              </a:rPr>
              <a:t>7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1031875" lvl="3" indent="0">
              <a:buFontTx/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  <a:p>
            <a:pPr marL="1377950" indent="-1258888">
              <a:buFontTx/>
              <a:buNone/>
            </a:pPr>
            <a:r>
              <a:rPr lang="en-US" b="1" dirty="0" smtClean="0"/>
              <a:t>			Conclude the appointment with:</a:t>
            </a:r>
            <a:endParaRPr lang="en-US" sz="1800" b="1" dirty="0" smtClean="0"/>
          </a:p>
          <a:p>
            <a:pPr marL="1377950" indent="-1258888">
              <a:buFontTx/>
              <a:buNone/>
            </a:pPr>
            <a:endParaRPr lang="en-US" sz="1800" b="1" dirty="0" smtClean="0"/>
          </a:p>
          <a:p>
            <a:pPr marL="1377950" indent="-1258888">
              <a:buFontTx/>
              <a:buNone/>
            </a:pPr>
            <a:r>
              <a:rPr lang="en-US" b="1" dirty="0" smtClean="0"/>
              <a:t>                          	</a:t>
            </a:r>
            <a:r>
              <a:rPr lang="en-US" sz="3600" b="1" dirty="0" smtClean="0">
                <a:solidFill>
                  <a:srgbClr val="FF0000"/>
                </a:solidFill>
              </a:rPr>
              <a:t>c)	Asking </a:t>
            </a:r>
            <a:r>
              <a:rPr lang="en-US" sz="3600" b="1" dirty="0" smtClean="0">
                <a:solidFill>
                  <a:srgbClr val="FF0000"/>
                </a:solidFill>
              </a:rPr>
              <a:t>for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REFERRALS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br>
              <a:rPr lang="en-US" sz="4900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sz="49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IX.	Conclusion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 Be a friend-raiser, not a fund raiser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46482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IX.	Conclusion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Be a friend-raiser, not a fund raiser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Give your best to the work of the Master!</a:t>
            </a:r>
            <a:r>
              <a:rPr lang="en-US" sz="4000" dirty="0" smtClean="0">
                <a:solidFill>
                  <a:srgbClr val="FF0000"/>
                </a:solidFill>
              </a:rPr>
              <a:t>	</a:t>
            </a:r>
            <a:r>
              <a:rPr lang="en-US" sz="4000" dirty="0" smtClean="0"/>
              <a:t>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85950"/>
            <a:ext cx="8915400" cy="4972050"/>
          </a:xfrm>
        </p:spPr>
        <p:txBody>
          <a:bodyPr rtlCol="0">
            <a:normAutofit fontScale="92500"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IX</a:t>
            </a:r>
            <a:r>
              <a:rPr lang="en-US" sz="4000" b="1" dirty="0" smtClean="0"/>
              <a:t>.   Conclusion</a:t>
            </a:r>
            <a:endParaRPr lang="en-US" sz="40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endParaRPr lang="en-US" sz="2000" b="1" dirty="0">
              <a:latin typeface="Times New Roman" charset="0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 smtClean="0">
                <a:latin typeface="Times New Roman" charset="0"/>
              </a:rPr>
              <a:t>		</a:t>
            </a:r>
            <a:r>
              <a:rPr lang="en-US" sz="4000" b="1" dirty="0" smtClean="0"/>
              <a:t>    Realize that according to the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    Apostle Paul . . 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/>
              <a:t>	   </a:t>
            </a:r>
            <a:endParaRPr lang="en-US" sz="40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rgbClr val="FF0000"/>
                </a:solidFill>
              </a:rPr>
              <a:t>Raising </a:t>
            </a:r>
            <a:r>
              <a:rPr lang="en-US" sz="4000" b="1" dirty="0">
                <a:solidFill>
                  <a:srgbClr val="FF0000"/>
                </a:solidFill>
              </a:rPr>
              <a:t>money is not doing </a:t>
            </a:r>
            <a:r>
              <a:rPr lang="en-US" sz="4000" b="1" dirty="0" smtClean="0">
                <a:solidFill>
                  <a:srgbClr val="FF0000"/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r>
              <a:rPr lang="en-US" sz="4000" b="1" u="sng" dirty="0" smtClean="0">
                <a:solidFill>
                  <a:srgbClr val="FF0000"/>
                </a:solidFill>
              </a:rPr>
              <a:t>to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someone, but it is doing </a:t>
            </a:r>
            <a:r>
              <a:rPr lang="en-US" sz="4000" b="1" dirty="0" smtClean="0">
                <a:solidFill>
                  <a:srgbClr val="FF0000"/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r>
              <a:rPr lang="en-US" sz="4000" b="1" u="sng" dirty="0" smtClean="0">
                <a:solidFill>
                  <a:srgbClr val="FF0000"/>
                </a:solidFill>
              </a:rPr>
              <a:t>for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someone.  (II Corinthians 9:8-14</a:t>
            </a:r>
            <a:r>
              <a:rPr lang="en-US" sz="4000" b="1" dirty="0" smtClean="0">
                <a:solidFill>
                  <a:srgbClr val="FF0000"/>
                </a:solidFill>
              </a:rPr>
              <a:t>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5334000"/>
          </a:xfrm>
        </p:spPr>
        <p:txBody>
          <a:bodyPr rtlCol="0">
            <a:normAutofit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9:8-14)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1)	All </a:t>
            </a:r>
            <a:r>
              <a:rPr lang="en-US" sz="4000" b="1" dirty="0">
                <a:solidFill>
                  <a:srgbClr val="FF0000"/>
                </a:solidFill>
              </a:rPr>
              <a:t>grace will abound to you. </a:t>
            </a:r>
            <a:r>
              <a:rPr lang="en-US" sz="4000" b="1" dirty="0" smtClean="0">
                <a:solidFill>
                  <a:srgbClr val="FF0000"/>
                </a:solidFill>
              </a:rPr>
              <a:t>(v8)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sz="4000" dirty="0" smtClean="0"/>
              <a:t>2)	 </a:t>
            </a:r>
            <a:r>
              <a:rPr lang="en-US" sz="4000" dirty="0"/>
              <a:t>You will have all that you need. </a:t>
            </a:r>
            <a:r>
              <a:rPr lang="en-US" sz="4000" dirty="0" smtClean="0"/>
              <a:t>(v8)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/>
          </a:bodyPr>
          <a:lstStyle/>
          <a:p>
            <a:pPr lvl="2" indent="-763588">
              <a:buFont typeface="Arial" charset="0"/>
              <a:buNone/>
            </a:pPr>
            <a:r>
              <a:rPr lang="en-US" sz="4000" b="1" smtClean="0"/>
              <a:t> </a:t>
            </a:r>
            <a:r>
              <a:rPr lang="en-US" sz="4000" b="1" smtClean="0">
                <a:solidFill>
                  <a:srgbClr val="D9253E"/>
                </a:solidFill>
              </a:rPr>
              <a:t>Raising money is not doing something</a:t>
            </a:r>
          </a:p>
          <a:p>
            <a:pPr>
              <a:buFont typeface="Monotype Sorts"/>
              <a:buNone/>
            </a:pPr>
            <a:r>
              <a:rPr lang="en-US" sz="4000" b="1" smtClean="0">
                <a:solidFill>
                  <a:srgbClr val="D9253E"/>
                </a:solidFill>
              </a:rPr>
              <a:t>	</a:t>
            </a:r>
            <a:r>
              <a:rPr lang="en-US" sz="4000" b="1" u="sng" smtClean="0">
                <a:solidFill>
                  <a:srgbClr val="D9253E"/>
                </a:solidFill>
              </a:rPr>
              <a:t>to</a:t>
            </a:r>
            <a:r>
              <a:rPr lang="en-US" sz="4000" b="1" smtClean="0">
                <a:solidFill>
                  <a:srgbClr val="D9253E"/>
                </a:solidFill>
              </a:rPr>
              <a:t> someone, but it is doing something</a:t>
            </a:r>
          </a:p>
          <a:p>
            <a:pPr>
              <a:buFont typeface="Monotype Sorts"/>
              <a:buNone/>
            </a:pPr>
            <a:r>
              <a:rPr lang="en-US" sz="4000" b="1" smtClean="0">
                <a:solidFill>
                  <a:srgbClr val="D9253E"/>
                </a:solidFill>
              </a:rPr>
              <a:t>	</a:t>
            </a:r>
            <a:r>
              <a:rPr lang="en-US" sz="4000" b="1" u="sng" smtClean="0">
                <a:solidFill>
                  <a:srgbClr val="D9253E"/>
                </a:solidFill>
              </a:rPr>
              <a:t>for</a:t>
            </a:r>
            <a:r>
              <a:rPr lang="en-US" sz="4000" b="1" smtClean="0">
                <a:solidFill>
                  <a:srgbClr val="D9253E"/>
                </a:solidFill>
              </a:rPr>
              <a:t> someone.  (II Corinthians 9:8-14)</a:t>
            </a:r>
          </a:p>
          <a:p>
            <a:pPr>
              <a:buFont typeface="Monotype Sorts"/>
              <a:buNone/>
            </a:pPr>
            <a:endParaRPr lang="en-US" sz="4000" b="1" smtClean="0">
              <a:solidFill>
                <a:srgbClr val="D9253E"/>
              </a:solidFill>
            </a:endParaRPr>
          </a:p>
          <a:p>
            <a:pPr>
              <a:buFont typeface="Monotype Sorts"/>
              <a:buNone/>
            </a:pPr>
            <a:r>
              <a:rPr lang="en-US" sz="4000" b="1" smtClean="0">
                <a:solidFill>
                  <a:srgbClr val="D9253E"/>
                </a:solidFill>
              </a:rPr>
              <a:t>	</a:t>
            </a:r>
            <a:r>
              <a:rPr lang="en-US" sz="4000" smtClean="0"/>
              <a:t>1)	All grace will abound to you. (v8)</a:t>
            </a:r>
          </a:p>
          <a:p>
            <a:pPr>
              <a:buFont typeface="Monotype Sorts"/>
              <a:buNone/>
            </a:pPr>
            <a:endParaRPr lang="en-US" smtClean="0"/>
          </a:p>
          <a:p>
            <a:pPr>
              <a:buFont typeface="Monotype Sorts"/>
              <a:buNone/>
            </a:pPr>
            <a:r>
              <a:rPr lang="en-US" smtClean="0"/>
              <a:t>	</a:t>
            </a:r>
            <a:r>
              <a:rPr lang="en-US" sz="4000" b="1" smtClean="0">
                <a:solidFill>
                  <a:srgbClr val="FF0000"/>
                </a:solidFill>
              </a:rPr>
              <a:t>2)	 You will have all that you need.(v8)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5334000"/>
          </a:xfrm>
        </p:spPr>
        <p:txBody>
          <a:bodyPr rtlCol="0">
            <a:normAutofit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9:8-14)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sz="4000" dirty="0"/>
              <a:t>2)	 You will have all that you need. (v8)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3)	You </a:t>
            </a:r>
            <a:r>
              <a:rPr lang="en-US" sz="4000" b="1" dirty="0">
                <a:solidFill>
                  <a:srgbClr val="FF0000"/>
                </a:solidFill>
              </a:rPr>
              <a:t>will have an abundance </a:t>
            </a:r>
            <a:r>
              <a:rPr lang="en-US" sz="4000" b="1" dirty="0" smtClean="0">
                <a:solidFill>
                  <a:srgbClr val="FF0000"/>
                </a:solidFill>
              </a:rPr>
              <a:t>for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every </a:t>
            </a:r>
            <a:r>
              <a:rPr lang="en-US" sz="4000" b="1" dirty="0">
                <a:solidFill>
                  <a:srgbClr val="FF0000"/>
                </a:solidFill>
              </a:rPr>
              <a:t>good </a:t>
            </a:r>
            <a:r>
              <a:rPr lang="en-US" sz="4000" b="1" dirty="0" smtClean="0">
                <a:solidFill>
                  <a:srgbClr val="FF0000"/>
                </a:solidFill>
              </a:rPr>
              <a:t>work</a:t>
            </a:r>
            <a:r>
              <a:rPr lang="en-US" sz="4000" b="1" dirty="0">
                <a:solidFill>
                  <a:srgbClr val="FF0000"/>
                </a:solidFill>
              </a:rPr>
              <a:t>. </a:t>
            </a:r>
            <a:r>
              <a:rPr lang="en-US" sz="4000" b="1" dirty="0" smtClean="0">
                <a:solidFill>
                  <a:srgbClr val="FF0000"/>
                </a:solidFill>
              </a:rPr>
              <a:t>(v8)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9:8-14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2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dirty="0" smtClean="0"/>
              <a:t> 3)  Your </a:t>
            </a:r>
            <a:r>
              <a:rPr lang="en-US" sz="4000" dirty="0"/>
              <a:t>ability to give will increase. </a:t>
            </a:r>
            <a:r>
              <a:rPr lang="en-US" sz="4000" dirty="0" smtClean="0"/>
              <a:t>(v10)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	 </a:t>
            </a:r>
            <a:r>
              <a:rPr lang="en-US" sz="4000" b="1" dirty="0" smtClean="0">
                <a:solidFill>
                  <a:srgbClr val="FF0000"/>
                </a:solidFill>
              </a:rPr>
              <a:t>4) The </a:t>
            </a:r>
            <a:r>
              <a:rPr lang="en-US" sz="4000" b="1" dirty="0">
                <a:solidFill>
                  <a:srgbClr val="FF0000"/>
                </a:solidFill>
              </a:rPr>
              <a:t>results of your </a:t>
            </a:r>
            <a:r>
              <a:rPr lang="en-US" sz="4000" b="1" dirty="0" smtClean="0">
                <a:solidFill>
                  <a:srgbClr val="FF0000"/>
                </a:solidFill>
              </a:rPr>
              <a:t>righteousness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</a:t>
            </a:r>
            <a:r>
              <a:rPr lang="en-US" sz="4000" b="1" dirty="0">
                <a:solidFill>
                  <a:srgbClr val="FF0000"/>
                </a:solidFill>
              </a:rPr>
              <a:t>will increase</a:t>
            </a:r>
            <a:r>
              <a:rPr lang="en-US" sz="4000" b="1" dirty="0" smtClean="0">
                <a:solidFill>
                  <a:srgbClr val="FF0000"/>
                </a:solidFill>
              </a:rPr>
              <a:t>. (v10)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Introduction</a:t>
            </a:r>
            <a:endParaRPr lang="en-US" sz="16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2.	Faith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Believe God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3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Work as “unto the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    Lord”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lvl="2" indent="-763588">
              <a:buFont typeface="Arial" charset="0"/>
              <a:buNone/>
            </a:pPr>
            <a:r>
              <a:rPr lang="en-US" sz="4000" b="1" smtClean="0"/>
              <a:t> </a:t>
            </a:r>
            <a:r>
              <a:rPr lang="en-US" sz="4000" b="1" smtClean="0">
                <a:solidFill>
                  <a:srgbClr val="D9253E"/>
                </a:solidFill>
              </a:rPr>
              <a:t>Raising money is not doing something</a:t>
            </a:r>
          </a:p>
          <a:p>
            <a:pPr>
              <a:buFont typeface="Monotype Sorts"/>
              <a:buNone/>
            </a:pPr>
            <a:r>
              <a:rPr lang="en-US" sz="4000" b="1" smtClean="0">
                <a:solidFill>
                  <a:srgbClr val="D9253E"/>
                </a:solidFill>
              </a:rPr>
              <a:t>	</a:t>
            </a:r>
            <a:r>
              <a:rPr lang="en-US" sz="4000" b="1" u="sng" smtClean="0">
                <a:solidFill>
                  <a:srgbClr val="D9253E"/>
                </a:solidFill>
              </a:rPr>
              <a:t>to</a:t>
            </a:r>
            <a:r>
              <a:rPr lang="en-US" sz="4000" b="1" smtClean="0">
                <a:solidFill>
                  <a:srgbClr val="D9253E"/>
                </a:solidFill>
              </a:rPr>
              <a:t> someone, but it is doing something</a:t>
            </a:r>
          </a:p>
          <a:p>
            <a:pPr>
              <a:buFont typeface="Monotype Sorts"/>
              <a:buNone/>
            </a:pPr>
            <a:r>
              <a:rPr lang="en-US" sz="4000" b="1" smtClean="0">
                <a:solidFill>
                  <a:srgbClr val="D9253E"/>
                </a:solidFill>
              </a:rPr>
              <a:t>	</a:t>
            </a:r>
            <a:r>
              <a:rPr lang="en-US" sz="4000" b="1" u="sng" smtClean="0">
                <a:solidFill>
                  <a:srgbClr val="D9253E"/>
                </a:solidFill>
              </a:rPr>
              <a:t>for</a:t>
            </a:r>
            <a:r>
              <a:rPr lang="en-US" sz="4000" b="1" smtClean="0">
                <a:solidFill>
                  <a:srgbClr val="D9253E"/>
                </a:solidFill>
              </a:rPr>
              <a:t> someone.  (II Corinthians 9:8-14)</a:t>
            </a:r>
          </a:p>
          <a:p>
            <a:pPr>
              <a:buFont typeface="Monotype Sorts"/>
              <a:buNone/>
            </a:pPr>
            <a:endParaRPr lang="en-US" sz="2200" b="1" smtClean="0">
              <a:solidFill>
                <a:srgbClr val="D9253E"/>
              </a:solidFill>
            </a:endParaRPr>
          </a:p>
          <a:p>
            <a:pPr>
              <a:buFont typeface="Monotype Sorts"/>
              <a:buNone/>
            </a:pPr>
            <a:r>
              <a:rPr lang="en-US" sz="4000" b="1" smtClean="0">
                <a:solidFill>
                  <a:srgbClr val="D9253E"/>
                </a:solidFill>
              </a:rPr>
              <a:t>	</a:t>
            </a:r>
            <a:r>
              <a:rPr lang="en-US" sz="4000" smtClean="0"/>
              <a:t>4)	  The results of your righteousness will</a:t>
            </a:r>
          </a:p>
          <a:p>
            <a:pPr>
              <a:buFont typeface="Monotype Sorts"/>
              <a:buNone/>
            </a:pPr>
            <a:r>
              <a:rPr lang="en-US" sz="4000" smtClean="0"/>
              <a:t>		   increase. (v10)</a:t>
            </a:r>
            <a:endParaRPr lang="en-US" sz="1400" smtClean="0"/>
          </a:p>
          <a:p>
            <a:pPr>
              <a:buFont typeface="Monotype Sorts"/>
              <a:buNone/>
            </a:pPr>
            <a:endParaRPr lang="en-US" sz="1400" smtClean="0"/>
          </a:p>
          <a:p>
            <a:pPr>
              <a:buFont typeface="Monotype Sorts"/>
              <a:buNone/>
            </a:pPr>
            <a:r>
              <a:rPr lang="en-US" smtClean="0"/>
              <a:t>	</a:t>
            </a:r>
            <a:r>
              <a:rPr lang="en-US" sz="4000" b="1" smtClean="0">
                <a:solidFill>
                  <a:srgbClr val="FF0000"/>
                </a:solidFill>
              </a:rPr>
              <a:t>5)	  You'll be made rich so you'll be 		  more generous. (v11)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5334000"/>
          </a:xfrm>
        </p:spPr>
        <p:txBody>
          <a:bodyPr rtlCol="0">
            <a:normAutofit lnSpcReduction="10000"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9:8-14)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sz="4000" dirty="0"/>
              <a:t>5)	  You'll be made rich so you'll be more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dirty="0"/>
              <a:t>		 </a:t>
            </a:r>
            <a:r>
              <a:rPr lang="en-US" sz="4000" dirty="0" smtClean="0"/>
              <a:t> generous</a:t>
            </a:r>
            <a:r>
              <a:rPr lang="en-US" sz="4000" dirty="0"/>
              <a:t>. </a:t>
            </a:r>
            <a:r>
              <a:rPr lang="en-US" sz="4000" dirty="0" smtClean="0"/>
              <a:t>(</a:t>
            </a:r>
            <a:r>
              <a:rPr lang="en-US" sz="4000" dirty="0"/>
              <a:t>v11</a:t>
            </a:r>
            <a:r>
              <a:rPr lang="en-US" sz="4000" dirty="0" smtClean="0"/>
              <a:t>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6)	  Thanksgivings </a:t>
            </a:r>
            <a:r>
              <a:rPr lang="en-US" sz="4000" b="1" dirty="0">
                <a:solidFill>
                  <a:srgbClr val="FF0000"/>
                </a:solidFill>
              </a:rPr>
              <a:t>will go to God </a:t>
            </a:r>
            <a:r>
              <a:rPr lang="en-US" sz="4000" b="1" dirty="0" smtClean="0">
                <a:solidFill>
                  <a:srgbClr val="FF0000"/>
                </a:solidFill>
              </a:rPr>
              <a:t>from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the </a:t>
            </a:r>
            <a:r>
              <a:rPr lang="en-US" sz="4000" b="1" dirty="0">
                <a:solidFill>
                  <a:srgbClr val="FF0000"/>
                </a:solidFill>
              </a:rPr>
              <a:t>asker. </a:t>
            </a:r>
            <a:r>
              <a:rPr lang="en-US" sz="4000" b="1" dirty="0" smtClean="0">
                <a:solidFill>
                  <a:srgbClr val="FF0000"/>
                </a:solidFill>
              </a:rPr>
              <a:t>(v11)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 lnSpcReduction="10000"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9:8-14)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sz="4000" dirty="0" smtClean="0"/>
              <a:t>6)	 Thanksgivings </a:t>
            </a:r>
            <a:r>
              <a:rPr lang="en-US" sz="4000" dirty="0"/>
              <a:t>will go to God from </a:t>
            </a:r>
            <a:r>
              <a:rPr lang="en-US" sz="4000" dirty="0" smtClean="0"/>
              <a:t>the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dirty="0"/>
              <a:t> </a:t>
            </a:r>
            <a:r>
              <a:rPr lang="en-US" sz="4000" dirty="0" smtClean="0"/>
              <a:t>        asker. (v11)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7)  </a:t>
            </a:r>
            <a:r>
              <a:rPr lang="en-US" sz="4000" b="1" dirty="0">
                <a:solidFill>
                  <a:srgbClr val="FF0000"/>
                </a:solidFill>
              </a:rPr>
              <a:t>You will supply the needs of </a:t>
            </a:r>
            <a:r>
              <a:rPr lang="en-US" sz="4000" b="1" dirty="0" smtClean="0">
                <a:solidFill>
                  <a:srgbClr val="FF0000"/>
                </a:solidFill>
              </a:rPr>
              <a:t>the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ministry</a:t>
            </a:r>
            <a:r>
              <a:rPr lang="en-US" sz="4000" b="1" dirty="0">
                <a:solidFill>
                  <a:srgbClr val="FF0000"/>
                </a:solidFill>
              </a:rPr>
              <a:t>. </a:t>
            </a:r>
            <a:r>
              <a:rPr lang="en-US" sz="4000" b="1" dirty="0" smtClean="0">
                <a:solidFill>
                  <a:srgbClr val="FF0000"/>
                </a:solidFill>
              </a:rPr>
              <a:t>(v12)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5334000"/>
          </a:xfrm>
        </p:spPr>
        <p:txBody>
          <a:bodyPr rtlCol="0">
            <a:normAutofit lnSpcReduction="10000"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9:8-14)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dirty="0" smtClean="0"/>
              <a:t>	7)   You </a:t>
            </a:r>
            <a:r>
              <a:rPr lang="en-US" sz="4000" dirty="0"/>
              <a:t>will supply the needs of </a:t>
            </a:r>
            <a:r>
              <a:rPr lang="en-US" sz="4000" dirty="0" smtClean="0"/>
              <a:t>the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dirty="0"/>
              <a:t> </a:t>
            </a:r>
            <a:r>
              <a:rPr lang="en-US" sz="4000" dirty="0" smtClean="0"/>
              <a:t>  	      ministry</a:t>
            </a:r>
            <a:r>
              <a:rPr lang="en-US" sz="4000" dirty="0"/>
              <a:t>. </a:t>
            </a:r>
            <a:r>
              <a:rPr lang="en-US" sz="4000" dirty="0" smtClean="0"/>
              <a:t>(v12)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8)  </a:t>
            </a:r>
            <a:r>
              <a:rPr lang="en-US" sz="4000" b="1" dirty="0">
                <a:solidFill>
                  <a:srgbClr val="FF0000"/>
                </a:solidFill>
              </a:rPr>
              <a:t>Thanksgivings will go to God </a:t>
            </a:r>
            <a:r>
              <a:rPr lang="en-US" sz="4000" b="1" dirty="0" smtClean="0">
                <a:solidFill>
                  <a:srgbClr val="FF0000"/>
                </a:solidFill>
              </a:rPr>
              <a:t>from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the recipient of </a:t>
            </a:r>
            <a:r>
              <a:rPr lang="en-US" sz="4000" b="1" dirty="0">
                <a:solidFill>
                  <a:srgbClr val="FF0000"/>
                </a:solidFill>
              </a:rPr>
              <a:t>the ministry. (12</a:t>
            </a:r>
            <a:r>
              <a:rPr lang="en-US" sz="4000" b="1" dirty="0" smtClean="0">
                <a:solidFill>
                  <a:srgbClr val="FF0000"/>
                </a:solidFill>
              </a:rPr>
              <a:t>)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5410200"/>
          </a:xfrm>
        </p:spPr>
        <p:txBody>
          <a:bodyPr rtlCol="0">
            <a:normAutofit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9:8-14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dirty="0" smtClean="0"/>
              <a:t>	8</a:t>
            </a:r>
            <a:r>
              <a:rPr lang="en-US" sz="4000" dirty="0"/>
              <a:t>)  Thanksgivings will go to God from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dirty="0"/>
              <a:t>		  the recipient of the ministry. (12) </a:t>
            </a:r>
            <a:endParaRPr lang="en-US" sz="1400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400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9)   You </a:t>
            </a:r>
            <a:r>
              <a:rPr lang="en-US" sz="4000" b="1" dirty="0">
                <a:solidFill>
                  <a:srgbClr val="FF0000"/>
                </a:solidFill>
              </a:rPr>
              <a:t>will prove your position </a:t>
            </a:r>
            <a:r>
              <a:rPr lang="en-US" sz="4000" b="1" dirty="0" smtClean="0">
                <a:solidFill>
                  <a:srgbClr val="FF0000"/>
                </a:solidFill>
              </a:rPr>
              <a:t>in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Christ. (v13)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5334000"/>
          </a:xfrm>
        </p:spPr>
        <p:txBody>
          <a:bodyPr rtlCol="0">
            <a:normAutofit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9:8-14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 	</a:t>
            </a:r>
            <a:r>
              <a:rPr lang="en-US" sz="4000" dirty="0" smtClean="0"/>
              <a:t>9)   You </a:t>
            </a:r>
            <a:r>
              <a:rPr lang="en-US" sz="4000" dirty="0"/>
              <a:t>will prove your position </a:t>
            </a:r>
            <a:r>
              <a:rPr lang="en-US" sz="4000" dirty="0" smtClean="0"/>
              <a:t>in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Christ. (v13)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3600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3600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10)   Recipients </a:t>
            </a:r>
            <a:r>
              <a:rPr lang="en-US" sz="4000" b="1" dirty="0">
                <a:solidFill>
                  <a:srgbClr val="FF0000"/>
                </a:solidFill>
              </a:rPr>
              <a:t>will glorify God. </a:t>
            </a:r>
            <a:r>
              <a:rPr lang="en-US" sz="4000" b="1" dirty="0" smtClean="0">
                <a:solidFill>
                  <a:srgbClr val="FF0000"/>
                </a:solidFill>
              </a:rPr>
              <a:t>(v13)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9:8-14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	</a:t>
            </a:r>
            <a:r>
              <a:rPr lang="en-US" sz="4000" dirty="0"/>
              <a:t>10)   Recipients will glorify God. (v13)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 	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11)   Recipients </a:t>
            </a:r>
            <a:r>
              <a:rPr lang="en-US" sz="4000" b="1" dirty="0">
                <a:solidFill>
                  <a:srgbClr val="FF0000"/>
                </a:solidFill>
              </a:rPr>
              <a:t>will pray for the </a:t>
            </a:r>
            <a:r>
              <a:rPr lang="en-US" sz="4000" b="1" dirty="0" smtClean="0">
                <a:solidFill>
                  <a:srgbClr val="FF0000"/>
                </a:solidFill>
              </a:rPr>
              <a:t>		     givers. (v14)</a:t>
            </a: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 rtlCol="0">
            <a:normAutofit/>
          </a:bodyPr>
          <a:lstStyle/>
          <a:p>
            <a:pPr lvl="2" indent="-763588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Raising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money is not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someone, but it is doing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something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someone.  (II Corinthians 9:8-14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 	</a:t>
            </a:r>
            <a:r>
              <a:rPr lang="en-US" sz="4000" dirty="0" smtClean="0"/>
              <a:t>11)   Recipients </a:t>
            </a:r>
            <a:r>
              <a:rPr lang="en-US" sz="4000" dirty="0"/>
              <a:t>will pray for the </a:t>
            </a:r>
            <a:r>
              <a:rPr lang="en-US" sz="4000" dirty="0" smtClean="0"/>
              <a:t>		     	     givers. (v14)</a:t>
            </a:r>
            <a:endParaRPr lang="en-US" sz="1400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400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3600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12)   Recipients </a:t>
            </a:r>
            <a:r>
              <a:rPr lang="en-US" sz="4000" b="1" dirty="0">
                <a:solidFill>
                  <a:srgbClr val="FF0000"/>
                </a:solidFill>
              </a:rPr>
              <a:t>will long to know </a:t>
            </a:r>
            <a:r>
              <a:rPr lang="en-US" sz="4000" b="1" dirty="0" smtClean="0">
                <a:solidFill>
                  <a:srgbClr val="FF0000"/>
                </a:solidFill>
              </a:rPr>
              <a:t>the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  givers personally</a:t>
            </a:r>
            <a:r>
              <a:rPr lang="en-US" sz="4000" b="1" dirty="0">
                <a:solidFill>
                  <a:srgbClr val="FF0000"/>
                </a:solidFill>
              </a:rPr>
              <a:t>. </a:t>
            </a:r>
            <a:r>
              <a:rPr lang="en-US" sz="4000" b="1" dirty="0" smtClean="0">
                <a:solidFill>
                  <a:srgbClr val="FF0000"/>
                </a:solidFill>
              </a:rPr>
              <a:t>(v14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fontScale="92500" lnSpcReduction="10000"/>
          </a:bodyPr>
          <a:lstStyle/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>
                <a:latin typeface="Arial Black" pitchFamily="34" charset="0"/>
              </a:rPr>
              <a:t> </a:t>
            </a:r>
            <a:r>
              <a:rPr lang="en-US" sz="43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Andy Read</a:t>
            </a:r>
          </a:p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Evangelical Development</a:t>
            </a:r>
          </a:p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Ministry</a:t>
            </a:r>
          </a:p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P.O. Box 814809</a:t>
            </a:r>
          </a:p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Dallas, TX 75381</a:t>
            </a:r>
          </a:p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endParaRPr lang="en-US" sz="35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>
                <a:latin typeface="Arial Black" pitchFamily="34" charset="0"/>
              </a:rPr>
              <a:t>(214) 215-6232</a:t>
            </a:r>
          </a:p>
          <a:p>
            <a:pPr lvl="2" indent="-763588" algn="ctr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andyedm@cs.com</a:t>
            </a:r>
            <a:endParaRPr lang="en-US" sz="3600" b="1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Introduction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3.  Principle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Techniques: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	The things we do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	to live our lives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Introduction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3.	Principle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Techniques: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	The things we do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	 to live our lives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Principles: The basis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	 for our success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</a:t>
            </a:r>
            <a:r>
              <a:rPr lang="en-US" sz="4000" b="1" dirty="0" smtClean="0"/>
              <a:t>Introduction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B.	The Apostle Paul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1.	Philippians 4:10-19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</a:t>
            </a: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/>
              <a:t>B</a:t>
            </a:r>
            <a:r>
              <a:rPr lang="en-US" sz="4000" b="1" dirty="0" smtClean="0"/>
              <a:t>.	The Apostle Paul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1.	Philippians 4:10-19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- v10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Philippians were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concerned for him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but they lacked 						opportunity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/>
              <a:t>	</a:t>
            </a:r>
            <a:r>
              <a:rPr lang="en-US" sz="4000" b="1" dirty="0" smtClean="0"/>
              <a:t>B</a:t>
            </a:r>
            <a:r>
              <a:rPr lang="en-US" sz="4000" b="1" dirty="0" smtClean="0"/>
              <a:t>.	The Apostle Paul </a:t>
            </a:r>
          </a:p>
          <a:p>
            <a:pPr marL="857250" indent="-857250">
              <a:buFont typeface="Wingdings 2" pitchFamily="18" charset="2"/>
              <a:buNone/>
            </a:pPr>
            <a:endParaRPr lang="en-US" sz="1200" b="1" dirty="0" smtClean="0"/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/>
              <a:t>			1.	Philippians 4:10-19</a:t>
            </a:r>
          </a:p>
          <a:p>
            <a:pPr marL="857250" indent="-857250">
              <a:buFont typeface="Wingdings 2" pitchFamily="18" charset="2"/>
              <a:buNone/>
            </a:pPr>
            <a:endParaRPr lang="en-US" sz="1200" b="1" dirty="0" smtClean="0"/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/>
              <a:t>				- v14 </a:t>
            </a:r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/>
              <a:t>					Paul said the 						Philippians did well</a:t>
            </a:r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/>
              <a:t>					to share with him</a:t>
            </a:r>
            <a:endParaRPr lang="en-US" sz="4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/>
              <a:t>B.</a:t>
            </a:r>
            <a:r>
              <a:rPr lang="en-US" sz="4000" b="1" dirty="0" smtClean="0"/>
              <a:t>	The Apostle Paul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1.	Philippians 4:10-19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- v16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</a:t>
            </a:r>
            <a:r>
              <a:rPr lang="en-US" sz="4000" b="1" dirty="0" smtClean="0"/>
              <a:t>	</a:t>
            </a:r>
            <a:r>
              <a:rPr lang="en-US" sz="4000" b="1" dirty="0" smtClean="0"/>
              <a:t>		The Philippians sent 					a gift more than 						once for his </a:t>
            </a:r>
            <a:r>
              <a:rPr lang="en-US" sz="4000" b="1" dirty="0" smtClean="0"/>
              <a:t>needs</a:t>
            </a:r>
            <a:endParaRPr lang="en-US" sz="12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5791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700" i="1" dirty="0">
                <a:solidFill>
                  <a:schemeClr val="accent1">
                    <a:satMod val="150000"/>
                  </a:schemeClr>
                </a:solidFill>
              </a:rPr>
              <a:t>How to Raise Resources for</a:t>
            </a:r>
            <a:br>
              <a:rPr lang="en-US" sz="6700" i="1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6700" i="1" dirty="0">
                <a:solidFill>
                  <a:schemeClr val="accent1">
                    <a:satMod val="150000"/>
                  </a:schemeClr>
                </a:solidFill>
              </a:rPr>
              <a:t>Life and </a:t>
            </a:r>
            <a:r>
              <a:rPr lang="en-US" sz="6700" i="1" dirty="0" smtClean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r>
              <a:rPr lang="en-US" sz="5400" i="1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5400" i="1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53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53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5300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53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Andy Read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Evangelical Development Ministry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andyedm@cs.com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/>
              <a:t>B</a:t>
            </a:r>
            <a:r>
              <a:rPr lang="en-US" sz="4000" b="1" dirty="0" smtClean="0"/>
              <a:t>.	The Apostle Paul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1.	Philippians 4:10-19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- v17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Paul wrote about 					the motivation – 					not that I seek the 					gift itself</a:t>
            </a: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/>
              <a:t>B</a:t>
            </a:r>
            <a:r>
              <a:rPr lang="en-US" sz="4000" b="1" dirty="0" smtClean="0"/>
              <a:t>.	The Apostle Paul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1.   Philippians 4:10-19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       - v17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      	Paul wrote about 					the motivation – 					</a:t>
            </a:r>
            <a:r>
              <a:rPr lang="en-US" sz="4000" b="1" dirty="0" smtClean="0">
                <a:solidFill>
                  <a:srgbClr val="FF0000"/>
                </a:solidFill>
              </a:rPr>
              <a:t>but I seek for the 					profit to your account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/>
              <a:t>B</a:t>
            </a:r>
            <a:r>
              <a:rPr lang="en-US" sz="4000" b="1" dirty="0" smtClean="0"/>
              <a:t>.	 The Apostle Paul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 1.	Philippians 4:10-19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- v18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Paul wrote about his					contentment – </a:t>
            </a:r>
            <a:r>
              <a:rPr lang="en-US" sz="4000" b="1" dirty="0" smtClean="0">
                <a:solidFill>
                  <a:srgbClr val="FF0000"/>
                </a:solidFill>
              </a:rPr>
              <a:t>He 					r</a:t>
            </a:r>
            <a:r>
              <a:rPr lang="en-US" sz="4000" b="1" dirty="0" smtClean="0">
                <a:solidFill>
                  <a:srgbClr val="FF0000"/>
                </a:solidFill>
              </a:rPr>
              <a:t>eceived everything </a:t>
            </a:r>
            <a:r>
              <a:rPr lang="en-US" sz="4000" b="1" dirty="0" smtClean="0">
                <a:solidFill>
                  <a:srgbClr val="FF0000"/>
                </a:solidFill>
              </a:rPr>
              <a:t>in </a:t>
            </a:r>
            <a:r>
              <a:rPr lang="en-US" sz="4000" b="1" dirty="0" smtClean="0">
                <a:solidFill>
                  <a:srgbClr val="FF0000"/>
                </a:solidFill>
              </a:rPr>
              <a:t>				full and had </a:t>
            </a:r>
            <a:r>
              <a:rPr lang="en-US" sz="4000" b="1" dirty="0" smtClean="0">
                <a:solidFill>
                  <a:srgbClr val="FF0000"/>
                </a:solidFill>
              </a:rPr>
              <a:t>an </a:t>
            </a:r>
            <a:r>
              <a:rPr lang="en-US" sz="4000" b="1" dirty="0" smtClean="0">
                <a:solidFill>
                  <a:srgbClr val="FF0000"/>
                </a:solidFill>
              </a:rPr>
              <a:t>						abundance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fontScale="925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/>
              <a:t>B</a:t>
            </a:r>
            <a:r>
              <a:rPr lang="en-US" sz="4000" b="1" dirty="0" smtClean="0"/>
              <a:t>.	 The Apostle Paul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 1.	Philippians 4:10-19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- v19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	Paul wrote about his					faith – </a:t>
            </a:r>
            <a:r>
              <a:rPr lang="en-US" sz="4000" b="1" dirty="0" smtClean="0">
                <a:solidFill>
                  <a:srgbClr val="FF0000"/>
                </a:solidFill>
              </a:rPr>
              <a:t>My God will 					supply </a:t>
            </a:r>
            <a:r>
              <a:rPr lang="en-US" sz="4000" b="1" u="sng" dirty="0" smtClean="0">
                <a:solidFill>
                  <a:srgbClr val="FF0000"/>
                </a:solidFill>
              </a:rPr>
              <a:t>all</a:t>
            </a:r>
            <a:r>
              <a:rPr lang="en-US" sz="4000" b="1" dirty="0" smtClean="0">
                <a:solidFill>
                  <a:srgbClr val="FF0000"/>
                </a:solidFill>
              </a:rPr>
              <a:t> your needs 					according to His riches in 				glory in Christ Jesus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smtClean="0"/>
              <a:t>	II.  Five principles for raising funds:</a:t>
            </a:r>
            <a:endParaRPr lang="en-US" sz="2200" b="1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1400" b="1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</a:t>
            </a:r>
            <a:r>
              <a:rPr lang="en-US" sz="4000" b="1" smtClean="0">
                <a:solidFill>
                  <a:srgbClr val="FF0000"/>
                </a:solidFill>
              </a:rPr>
              <a:t>1)    God owns it all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2)    Christians are givers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3)    God wants me to ask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4)    What I sow, I will reap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5)    Our Fathers abundant 			supply</a:t>
            </a:r>
          </a:p>
          <a:p>
            <a:pPr marL="857250" indent="-857250">
              <a:buFont typeface="Wingdings 2" pitchFamily="18" charset="2"/>
              <a:buNone/>
            </a:pPr>
            <a:endParaRPr lang="en-US" sz="40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257800"/>
          </a:xfrm>
        </p:spPr>
        <p:txBody>
          <a:bodyPr/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smtClean="0"/>
              <a:t>	II.  Five principles for raising funds:</a:t>
            </a:r>
          </a:p>
          <a:p>
            <a:pPr marL="857250" indent="-857250">
              <a:buFont typeface="Wingdings 2" pitchFamily="18" charset="2"/>
              <a:buNone/>
            </a:pPr>
            <a:endParaRPr lang="en-US" sz="1400" b="1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1)    God owns it all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</a:t>
            </a:r>
            <a:r>
              <a:rPr lang="en-US" sz="4000" b="1" smtClean="0">
                <a:solidFill>
                  <a:srgbClr val="FF0000"/>
                </a:solidFill>
              </a:rPr>
              <a:t>2)    Christians are givers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3)    God wants me to ask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4)    What I sow, I will reap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5)    Our Fathers abundant 			supply</a:t>
            </a:r>
          </a:p>
          <a:p>
            <a:pPr marL="857250" indent="-857250">
              <a:buFont typeface="Wingdings 2" pitchFamily="18" charset="2"/>
              <a:buNone/>
            </a:pPr>
            <a:endParaRPr lang="en-US" sz="40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smtClean="0"/>
              <a:t>	II.  Five principles for raising funds:</a:t>
            </a:r>
          </a:p>
          <a:p>
            <a:pPr marL="857250" indent="-857250">
              <a:buFont typeface="Wingdings 2" pitchFamily="18" charset="2"/>
              <a:buNone/>
            </a:pPr>
            <a:endParaRPr lang="en-US" sz="1400" b="1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1)    God owns it all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2)    Christians are givers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</a:t>
            </a:r>
            <a:r>
              <a:rPr lang="en-US" sz="4000" b="1" smtClean="0">
                <a:solidFill>
                  <a:srgbClr val="FF0000"/>
                </a:solidFill>
              </a:rPr>
              <a:t>3)    God wants me to ask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4)    What I sow, I will reap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5)    Our Fathers abundant 			supply</a:t>
            </a:r>
          </a:p>
          <a:p>
            <a:pPr marL="857250" indent="-857250">
              <a:buFont typeface="Wingdings 2" pitchFamily="18" charset="2"/>
              <a:buNone/>
            </a:pPr>
            <a:endParaRPr lang="en-US" sz="40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smtClean="0"/>
              <a:t>	II.  Five principles for raising funds:</a:t>
            </a:r>
          </a:p>
          <a:p>
            <a:pPr marL="857250" indent="-857250">
              <a:buFont typeface="Wingdings 2" pitchFamily="18" charset="2"/>
              <a:buNone/>
            </a:pPr>
            <a:endParaRPr lang="en-US" sz="1400" b="1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1)    God owns it all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2)    Christians are givers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3)    God wants me to ask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</a:t>
            </a:r>
            <a:r>
              <a:rPr lang="en-US" sz="4000" b="1" smtClean="0">
                <a:solidFill>
                  <a:srgbClr val="FF0000"/>
                </a:solidFill>
              </a:rPr>
              <a:t>4)    What I sow, I will reap</a:t>
            </a:r>
          </a:p>
          <a:p>
            <a:pPr marL="857250" indent="-857250">
              <a:buFont typeface="Wingdings 2" pitchFamily="18" charset="2"/>
              <a:buNone/>
            </a:pPr>
            <a:r>
              <a:rPr lang="en-US" sz="4000" smtClean="0"/>
              <a:t>			</a:t>
            </a:r>
            <a:r>
              <a:rPr lang="en-US" sz="4000" b="1" smtClean="0"/>
              <a:t>5)    Our Fathers abundant 				supply</a:t>
            </a:r>
            <a:endParaRPr lang="en-US" sz="40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smtClean="0"/>
              <a:t>	II.  Five principles for raising funds:</a:t>
            </a:r>
          </a:p>
          <a:p>
            <a:pPr marL="857250" indent="-857250">
              <a:buFont typeface="Wingdings 2" pitchFamily="18" charset="2"/>
              <a:buNone/>
            </a:pPr>
            <a:endParaRPr lang="en-US" sz="1400" b="1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1)	God owns it all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2)	Christians are givers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3)	God wants me to ask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4)	What I sow, I will reap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smtClean="0"/>
              <a:t>		</a:t>
            </a:r>
            <a:r>
              <a:rPr lang="en-US" sz="4000" b="1" smtClean="0">
                <a:solidFill>
                  <a:srgbClr val="FF0000"/>
                </a:solidFill>
              </a:rPr>
              <a:t>5)    Our Fathers abundant 			supply</a:t>
            </a:r>
          </a:p>
          <a:p>
            <a:pPr marL="857250" indent="-857250">
              <a:buFont typeface="Wingdings 2" pitchFamily="18" charset="2"/>
              <a:buNone/>
            </a:pPr>
            <a:endParaRPr lang="en-US" sz="40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/>
              <a:t>II.  Five principles for raising funds: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200" b="1" dirty="0"/>
          </a:p>
          <a:p>
            <a:pPr marL="1295400" lvl="2" indent="-38100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4000" b="1" dirty="0" smtClean="0"/>
              <a:t>      5</a:t>
            </a:r>
            <a:r>
              <a:rPr lang="en-US" sz="4000" b="1" dirty="0"/>
              <a:t>)  Our Fathers abundant supply</a:t>
            </a:r>
            <a:endParaRPr lang="en-US" sz="2200" b="1" dirty="0"/>
          </a:p>
          <a:p>
            <a:pPr marL="1295400" lvl="2" indent="-38100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200" b="1" dirty="0" smtClean="0">
                <a:solidFill>
                  <a:srgbClr val="FF0000"/>
                </a:solidFill>
              </a:rPr>
              <a:t>		      </a:t>
            </a:r>
          </a:p>
          <a:p>
            <a:pPr marL="1295400" lvl="2" indent="-38100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His resources have </a:t>
            </a:r>
            <a:r>
              <a:rPr lang="en-US" sz="4000" b="1" dirty="0">
                <a:solidFill>
                  <a:srgbClr val="FF0000"/>
                </a:solidFill>
              </a:rPr>
              <a:t>no </a:t>
            </a:r>
            <a:r>
              <a:rPr lang="en-US" sz="4000" b="1" dirty="0" smtClean="0">
                <a:solidFill>
                  <a:srgbClr val="FF0000"/>
                </a:solidFill>
              </a:rPr>
              <a:t>limits</a:t>
            </a:r>
          </a:p>
          <a:p>
            <a:pPr marL="1295400" lvl="2" indent="-38100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on His </a:t>
            </a:r>
            <a:r>
              <a:rPr lang="en-US" sz="4000" b="1" dirty="0">
                <a:solidFill>
                  <a:srgbClr val="FF0000"/>
                </a:solidFill>
              </a:rPr>
              <a:t>supply.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996696" lvl="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4000" b="1" dirty="0">
              <a:solidFill>
                <a:srgbClr val="FF0000"/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685800" y="-2286000"/>
            <a:ext cx="15071271" cy="1584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9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III.	Key </a:t>
            </a:r>
            <a:r>
              <a:rPr lang="en-US" sz="4000" b="1" dirty="0"/>
              <a:t>#1 in Ministry Partnership </a:t>
            </a:r>
            <a:r>
              <a:rPr lang="en-US" sz="4000" b="1" dirty="0" smtClean="0"/>
              <a:t>	Development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REALIZE  THAT PEOPLE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NEED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TO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GIVE</a:t>
            </a: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III.	Key </a:t>
            </a:r>
            <a:r>
              <a:rPr lang="en-US" sz="4000" b="1" dirty="0"/>
              <a:t>#1 in Ministry Partnership </a:t>
            </a:r>
            <a:r>
              <a:rPr lang="en-US" sz="4000" b="1" dirty="0" smtClean="0"/>
              <a:t>	Development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PEOPLE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TO </a:t>
            </a:r>
            <a:r>
              <a:rPr lang="en-US" sz="4000" b="1" u="sng" dirty="0" smtClean="0"/>
              <a:t>GIVE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A.	Background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– Created in God’s image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</a:t>
            </a: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III.	Key </a:t>
            </a:r>
            <a:r>
              <a:rPr lang="en-US" sz="4000" b="1" dirty="0"/>
              <a:t>#1 in Ministry Partnership </a:t>
            </a:r>
            <a:r>
              <a:rPr lang="en-US" sz="4000" b="1" dirty="0" smtClean="0"/>
              <a:t>	Development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PEOPLE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TO </a:t>
            </a:r>
            <a:r>
              <a:rPr lang="en-US" sz="4000" b="1" u="sng" dirty="0" smtClean="0"/>
              <a:t>GIVE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A.	Background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– Created in God’s image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– God is a giving God</a:t>
            </a:r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III.	Key </a:t>
            </a:r>
            <a:r>
              <a:rPr lang="en-US" sz="4000" b="1" dirty="0"/>
              <a:t>#1 in Ministry Partnership </a:t>
            </a:r>
            <a:r>
              <a:rPr lang="en-US" sz="4000" b="1" dirty="0" smtClean="0"/>
              <a:t>			Development</a:t>
            </a:r>
            <a:endParaRPr lang="en-US" sz="19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9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.	Ten Reasons Why People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Need to Give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en-US" sz="22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III.	Key </a:t>
            </a:r>
            <a:r>
              <a:rPr lang="en-US" sz="4000" b="1" dirty="0"/>
              <a:t>#1 in Ministry Partnership </a:t>
            </a:r>
            <a:r>
              <a:rPr lang="en-US" sz="4000" b="1" dirty="0" smtClean="0"/>
              <a:t>			Development</a:t>
            </a:r>
            <a:endParaRPr lang="en-US" sz="16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.	Ten Reasons Why People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Need to Give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en-US" sz="1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1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.	To be a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PARTNER </a:t>
            </a: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	in something 					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WORTHWHILE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r>
              <a:rPr lang="en-US" sz="4000" b="1" u="sng" dirty="0" smtClean="0"/>
              <a:t>                                                   </a:t>
            </a:r>
            <a:endParaRPr lang="en-US" sz="4000" b="1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	  Development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.	To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Participate </a:t>
            </a: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VICARIOUSLY</a:t>
            </a:r>
            <a:endParaRPr lang="en-US" sz="4000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3.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To a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ccomplish a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SPECIFIC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PURPOSE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4.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To a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chieve or maintain a 				sense of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SELF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WORTH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5.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Because they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LOVE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CHRIST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 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6.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To meet a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SPECIFIC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NEED.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 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99457" y="-10515600"/>
            <a:ext cx="15621000" cy="18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8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r>
              <a:rPr lang="en-US" sz="4000" b="1" dirty="0" smtClean="0"/>
              <a:t>  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7.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They receive a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BLESSNG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 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Partnership </a:t>
            </a:r>
            <a:r>
              <a:rPr lang="en-US" sz="4000" b="1" dirty="0" smtClean="0"/>
              <a:t>	  	  Development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8.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For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FINANCIAL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SECURITY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			reasons.</a:t>
            </a:r>
            <a:endParaRPr lang="en-US" sz="4000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  <a:endParaRPr lang="en-US" sz="24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2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8.</a:t>
            </a:r>
            <a:r>
              <a:rPr lang="en-US" sz="4000" b="1" dirty="0"/>
              <a:t>	</a:t>
            </a:r>
            <a:r>
              <a:rPr lang="en-US" sz="4000" b="1" dirty="0" smtClean="0"/>
              <a:t>For </a:t>
            </a:r>
            <a:r>
              <a:rPr lang="en-US" sz="4000" b="1" u="sng" dirty="0" smtClean="0"/>
              <a:t>FINANCIAL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SECURITY</a:t>
            </a:r>
            <a:r>
              <a:rPr lang="en-US" sz="4000" b="1" dirty="0" smtClean="0"/>
              <a:t> 			reasons.</a:t>
            </a:r>
            <a:endParaRPr lang="en-US" sz="22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2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--  Honor God with their gifts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  <a:endParaRPr lang="en-US" sz="24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2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8.</a:t>
            </a:r>
            <a:r>
              <a:rPr lang="en-US" sz="4000" b="1" dirty="0"/>
              <a:t>	</a:t>
            </a:r>
            <a:r>
              <a:rPr lang="en-US" sz="4000" b="1" dirty="0" smtClean="0"/>
              <a:t>For </a:t>
            </a:r>
            <a:r>
              <a:rPr lang="en-US" sz="4000" b="1" u="sng" dirty="0" smtClean="0"/>
              <a:t>FINANCIAL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SECURITY</a:t>
            </a:r>
            <a:r>
              <a:rPr lang="en-US" sz="4000" b="1" dirty="0" smtClean="0"/>
              <a:t> 			reasons.</a:t>
            </a:r>
            <a:endParaRPr lang="en-US" sz="26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6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--  Give out of fear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r>
              <a:rPr lang="en-US" sz="4000" b="1" dirty="0" smtClean="0"/>
              <a:t>  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9.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A need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GIVE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 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  III.	  Key </a:t>
            </a:r>
            <a:r>
              <a:rPr lang="en-US" sz="4000" b="1" dirty="0"/>
              <a:t>#1 in Ministry </a:t>
            </a:r>
            <a:r>
              <a:rPr lang="en-US" sz="4000" b="1" dirty="0" smtClean="0"/>
              <a:t>Partnership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Development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  </a:t>
            </a:r>
            <a:r>
              <a:rPr lang="en-US" sz="4000" b="1" dirty="0" smtClean="0"/>
              <a:t>B</a:t>
            </a:r>
            <a:r>
              <a:rPr lang="en-US" sz="4000" b="1" dirty="0"/>
              <a:t>.	Ten Reasons Why People </a:t>
            </a:r>
            <a:r>
              <a:rPr lang="en-US" sz="4000" b="1" dirty="0" smtClean="0"/>
              <a:t>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to Give:</a:t>
            </a:r>
            <a:endParaRPr lang="en-US" sz="16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10.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Because they were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ASKED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 </a:t>
            </a: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IV.	Key #2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AutoNum type="romanUcPeriod" startAt="4"/>
              <a:defRPr/>
            </a:pP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GIVING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REQUIRES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ASKING</a:t>
            </a: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 fontScale="92500" lnSpcReduction="2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700" b="1" dirty="0" smtClean="0">
                <a:latin typeface="+mj-lt"/>
              </a:rPr>
              <a:t>IV.	Key #2 </a:t>
            </a:r>
            <a:r>
              <a:rPr lang="en-US" sz="4700" b="1" dirty="0">
                <a:latin typeface="+mj-lt"/>
              </a:rPr>
              <a:t>in Ministry Partnership </a:t>
            </a:r>
            <a:r>
              <a:rPr lang="en-US" sz="4700" b="1" dirty="0" smtClean="0">
                <a:latin typeface="+mj-lt"/>
              </a:rPr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AutoNum type="romanUcPeriod" startAt="4"/>
              <a:defRPr/>
            </a:pPr>
            <a:endParaRPr lang="en-US" sz="4700" b="1" dirty="0" smtClean="0">
              <a:latin typeface="+mj-lt"/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700" b="1" dirty="0" smtClean="0">
                <a:latin typeface="+mj-lt"/>
              </a:rPr>
              <a:t>	</a:t>
            </a:r>
            <a:r>
              <a:rPr lang="en-US" sz="4700" b="1" u="sng" dirty="0" smtClean="0">
                <a:latin typeface="+mj-lt"/>
              </a:rPr>
              <a:t>GIVING</a:t>
            </a:r>
            <a:r>
              <a:rPr lang="en-US" sz="4700" b="1" dirty="0" smtClean="0">
                <a:latin typeface="+mj-lt"/>
              </a:rPr>
              <a:t> </a:t>
            </a:r>
            <a:r>
              <a:rPr lang="en-US" sz="4700" b="1" u="sng" dirty="0" smtClean="0">
                <a:latin typeface="+mj-lt"/>
              </a:rPr>
              <a:t>REQUIRES</a:t>
            </a:r>
            <a:r>
              <a:rPr lang="en-US" sz="4700" b="1" dirty="0" smtClean="0">
                <a:latin typeface="+mj-lt"/>
              </a:rPr>
              <a:t>  </a:t>
            </a:r>
            <a:r>
              <a:rPr lang="en-US" sz="4700" b="1" u="sng" dirty="0" smtClean="0">
                <a:latin typeface="+mj-lt"/>
              </a:rPr>
              <a:t>ASKING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700" b="1" u="sng" dirty="0">
              <a:latin typeface="+mj-lt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700" b="1" dirty="0" smtClean="0">
                <a:latin typeface="+mj-lt"/>
              </a:rPr>
              <a:t>		</a:t>
            </a:r>
            <a:r>
              <a:rPr lang="en-US" sz="47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The </a:t>
            </a:r>
            <a:r>
              <a:rPr lang="en-US" sz="47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more </a:t>
            </a:r>
            <a:r>
              <a:rPr lang="en-US" sz="4700" u="sng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4700" b="1" u="sng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SPECIFIC</a:t>
            </a:r>
            <a:r>
              <a:rPr lang="en-US" sz="4700" u="sng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47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47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you are</a:t>
            </a:r>
            <a:r>
              <a:rPr lang="en-US" sz="47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,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7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	</a:t>
            </a:r>
            <a:r>
              <a:rPr lang="en-US" sz="47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	the </a:t>
            </a:r>
            <a:r>
              <a:rPr lang="en-US" sz="47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more believable you are</a:t>
            </a:r>
            <a:r>
              <a:rPr lang="en-US" sz="47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</a:t>
            </a:r>
            <a:endParaRPr lang="en-US" sz="4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AutoNum type="romanUcPeriod" startAt="5"/>
              <a:defRPr/>
            </a:pP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NEED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ASK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OFTEN</a:t>
            </a: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dirty="0" smtClean="0"/>
              <a:t>			</a:t>
            </a:r>
            <a:endParaRPr lang="en-US" sz="4000" dirty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A.	Deferred Gifts</a:t>
            </a:r>
            <a:endParaRPr lang="en-US" sz="4000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114550" lvl="3" indent="-857250" fontAlgn="auto">
              <a:spcAft>
                <a:spcPts val="0"/>
              </a:spcAft>
              <a:buClr>
                <a:schemeClr val="accent4"/>
              </a:buClr>
              <a:buFont typeface="Arial"/>
              <a:buNone/>
              <a:defRPr/>
            </a:pP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50" y="-100012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smtClean="0"/>
              <a:t>I.	Introduction</a:t>
            </a:r>
          </a:p>
          <a:p>
            <a:pPr marL="857250" indent="-857250">
              <a:buFont typeface="Wingdings 2" pitchFamily="18" charset="2"/>
              <a:buAutoNum type="romanUcPeriod"/>
            </a:pPr>
            <a:endParaRPr lang="en-US" sz="4000" b="1" smtClean="0"/>
          </a:p>
          <a:p>
            <a:pPr marL="857250" indent="-857250">
              <a:buFont typeface="Wingdings 2" pitchFamily="18" charset="2"/>
              <a:buNone/>
            </a:pPr>
            <a:r>
              <a:rPr lang="en-US" sz="4000" b="1" smtClean="0"/>
              <a:t>	A.	Three kinds of thinking </a:t>
            </a:r>
            <a:endParaRPr lang="en-US" sz="40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A.	Deferred Gifts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B.	Frequency of the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ASK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 lnSpcReduction="10000"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3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A.	Deferred Gifts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B.	Frequency of the </a:t>
            </a:r>
            <a:r>
              <a:rPr lang="en-US" sz="4000" b="1" u="sng" dirty="0" smtClean="0"/>
              <a:t>ASK</a:t>
            </a:r>
            <a:r>
              <a:rPr lang="en-US" sz="4000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400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C.	Ask for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MANY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CAUSES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and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OPPORTUNITIES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you have.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D.	Increased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COMMITMENT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and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PARTICIPATION</a:t>
            </a:r>
            <a:endParaRPr lang="en-US" sz="4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D.	Increased COMMITMENT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and </a:t>
            </a:r>
            <a:r>
              <a:rPr lang="en-US" sz="4000" b="1" u="sng" dirty="0" smtClean="0"/>
              <a:t>PARTICIPATION</a:t>
            </a: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E.	Barriers to our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ASKING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3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E.	Barriers to our </a:t>
            </a:r>
            <a:r>
              <a:rPr lang="en-US" sz="4000" b="1" u="sng" dirty="0" smtClean="0"/>
              <a:t>ASKING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1.  Fear of Rejection</a:t>
            </a:r>
            <a:endParaRPr lang="en-US" sz="28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3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E.	Barriers to our </a:t>
            </a:r>
            <a:r>
              <a:rPr lang="en-US" sz="4000" b="1" u="sng" dirty="0" smtClean="0"/>
              <a:t>ASKING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1</a:t>
            </a:r>
            <a:r>
              <a:rPr lang="en-US" sz="4000" b="1" dirty="0"/>
              <a:t>.  Fear of Rejection </a:t>
            </a:r>
            <a:endParaRPr lang="en-US" sz="4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2.  Feel Intimidated</a:t>
            </a:r>
            <a:endParaRPr lang="en-US" sz="28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V.	Key #3 </a:t>
            </a:r>
            <a:r>
              <a:rPr lang="en-US" sz="4000" b="1" dirty="0"/>
              <a:t>in Ministry Partnership </a:t>
            </a:r>
            <a:r>
              <a:rPr lang="en-US" sz="4000" b="1" dirty="0" smtClean="0"/>
              <a:t>	Development -- Giving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u="sng" dirty="0" smtClean="0"/>
              <a:t>NEED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TO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ASK</a:t>
            </a:r>
            <a:r>
              <a:rPr lang="en-US" sz="4000" b="1" dirty="0" smtClean="0"/>
              <a:t>  </a:t>
            </a:r>
            <a:r>
              <a:rPr lang="en-US" sz="4000" b="1" u="sng" dirty="0" smtClean="0"/>
              <a:t>OFTEN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300" b="1" u="sng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E.	Barriers to our </a:t>
            </a:r>
            <a:r>
              <a:rPr lang="en-US" sz="4000" b="1" u="sng" dirty="0" smtClean="0"/>
              <a:t>ASKING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3.  We don’t know how to 			     challenge properly.</a:t>
            </a:r>
            <a:endParaRPr lang="en-US" sz="28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295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 TO  RAISE  RESOURCES</a:t>
            </a:r>
            <a:b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FOR  LIFE  AND  MINISTRY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lvl="2" indent="-995363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V.	Key #3 in Ministry Partnership </a:t>
            </a:r>
            <a:r>
              <a:rPr lang="en-US" sz="4000" b="1" dirty="0" smtClean="0"/>
              <a:t>Development -- Giving</a:t>
            </a:r>
            <a:endParaRPr lang="en-US" sz="40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endParaRPr lang="en-US" sz="3200" b="1" dirty="0">
              <a:latin typeface="Times New Roman" charset="0"/>
            </a:endParaRP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r>
              <a:rPr lang="en-US" sz="3200" b="1" dirty="0" smtClean="0">
                <a:latin typeface="Times New Roman" charset="0"/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F.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People give primarily for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	</a:t>
            </a:r>
            <a:r>
              <a:rPr lang="en-US" sz="4000" u="sng" dirty="0">
                <a:solidFill>
                  <a:schemeClr val="accent3">
                    <a:lumMod val="75000"/>
                  </a:schemeClr>
                </a:solidFill>
              </a:rPr>
              <a:t>EMOTIONAL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reasons,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but they justify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their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giving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with </a:t>
            </a:r>
            <a:r>
              <a:rPr lang="en-US" sz="4000" u="sng" dirty="0" smtClean="0">
                <a:solidFill>
                  <a:schemeClr val="accent3">
                    <a:lumMod val="75000"/>
                  </a:schemeClr>
                </a:solidFill>
              </a:rPr>
              <a:t>LOGIC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endParaRPr lang="en-US" sz="3200" dirty="0">
              <a:latin typeface="Times New Roman" charset="0"/>
            </a:endParaRPr>
          </a:p>
          <a:p>
            <a:pPr marL="438912" indent="-320040" algn="ctr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Monotype Sorts" pitchFamily="2" charset="2"/>
              <a:buNone/>
              <a:defRPr/>
            </a:pPr>
            <a:endParaRPr lang="en-US" sz="24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85950"/>
            <a:ext cx="8915400" cy="4895850"/>
          </a:xfrm>
        </p:spPr>
        <p:txBody>
          <a:bodyPr rtlCol="0">
            <a:normAutofit/>
          </a:bodyPr>
          <a:lstStyle/>
          <a:p>
            <a:pPr marL="804863" lvl="2" indent="-695325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V.	Key #3 in Ministry Partnership </a:t>
            </a:r>
            <a:r>
              <a:rPr lang="en-US" sz="4000" b="1" dirty="0" smtClean="0"/>
              <a:t>Development -- Giving</a:t>
            </a:r>
            <a:endParaRPr lang="en-US" sz="40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endParaRPr lang="en-US" sz="2000" b="1" dirty="0">
              <a:latin typeface="Times New Roman" charset="0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>
                <a:latin typeface="Times New Roman" charset="0"/>
              </a:rPr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G.    People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like to give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for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FUTURE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plans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endParaRPr lang="en-US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85950"/>
            <a:ext cx="8915400" cy="4895850"/>
          </a:xfrm>
        </p:spPr>
        <p:txBody>
          <a:bodyPr rtlCol="0">
            <a:normAutofit/>
          </a:bodyPr>
          <a:lstStyle/>
          <a:p>
            <a:pPr marL="804863" lvl="2" indent="-695325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V.	Key #3 in Ministry Partnership </a:t>
            </a:r>
            <a:r>
              <a:rPr lang="en-US" sz="4000" b="1" dirty="0" smtClean="0"/>
              <a:t>Development -- Giving</a:t>
            </a:r>
            <a:endParaRPr lang="en-US" sz="40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endParaRPr lang="en-US" sz="2000" b="1" dirty="0">
              <a:latin typeface="Times New Roman" charset="0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>
                <a:latin typeface="Times New Roman" charset="0"/>
              </a:rPr>
              <a:t>		</a:t>
            </a:r>
            <a:r>
              <a:rPr lang="en-US" sz="4000" b="1" dirty="0" smtClean="0"/>
              <a:t>G.    People </a:t>
            </a:r>
            <a:r>
              <a:rPr lang="en-US" sz="4000" b="1" dirty="0"/>
              <a:t>like to give </a:t>
            </a:r>
            <a:r>
              <a:rPr lang="en-US" sz="4000" b="1" dirty="0" smtClean="0"/>
              <a:t>for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	</a:t>
            </a:r>
            <a:r>
              <a:rPr lang="en-US" sz="4000" b="1" u="sng" dirty="0" smtClean="0"/>
              <a:t>FUTURE </a:t>
            </a:r>
            <a:r>
              <a:rPr lang="en-US" sz="4000" b="1" dirty="0" smtClean="0"/>
              <a:t> plans</a:t>
            </a:r>
            <a:r>
              <a:rPr lang="en-US" sz="4000" b="1" dirty="0"/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		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Therefore, we need to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plan</a:t>
            </a:r>
            <a:endParaRPr lang="en-US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I.	Introduction</a:t>
            </a:r>
            <a:endParaRPr lang="en-US" sz="24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1.	Great Commission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915400" cy="5105400"/>
          </a:xfrm>
        </p:spPr>
        <p:txBody>
          <a:bodyPr rtlCol="0">
            <a:normAutofit lnSpcReduction="10000"/>
          </a:bodyPr>
          <a:lstStyle/>
          <a:p>
            <a:pPr marL="804863" lvl="2" indent="-695325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V.	Key #3 in Ministry Partnership </a:t>
            </a:r>
            <a:r>
              <a:rPr lang="en-US" sz="4000" b="1" dirty="0" smtClean="0"/>
              <a:t>Development -- Giving</a:t>
            </a:r>
            <a:endParaRPr lang="en-US" sz="40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endParaRPr lang="en-US" sz="2000" b="1" dirty="0">
              <a:latin typeface="Times New Roman" charset="0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>
                <a:latin typeface="Times New Roman" charset="0"/>
              </a:rPr>
              <a:t>		</a:t>
            </a:r>
            <a:r>
              <a:rPr lang="en-US" sz="4000" b="1" dirty="0" smtClean="0"/>
              <a:t>G.    People </a:t>
            </a:r>
            <a:r>
              <a:rPr lang="en-US" sz="4000" b="1" dirty="0"/>
              <a:t>like to give </a:t>
            </a:r>
            <a:r>
              <a:rPr lang="en-US" sz="4000" b="1" dirty="0" smtClean="0"/>
              <a:t>for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</a:t>
            </a:r>
            <a:r>
              <a:rPr lang="en-US" sz="4000" b="1" u="sng" dirty="0" smtClean="0"/>
              <a:t>FUTURE </a:t>
            </a:r>
            <a:r>
              <a:rPr lang="en-US" sz="4000" b="1" dirty="0" smtClean="0"/>
              <a:t> plans</a:t>
            </a:r>
            <a:r>
              <a:rPr lang="en-US" sz="4000" b="1" dirty="0"/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2.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The past gives </a:t>
            </a:r>
            <a:r>
              <a:rPr lang="en-US" sz="4000" b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</a:rPr>
              <a:t>credibility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			but doesn't motivate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current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gifts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1534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15400" cy="5257800"/>
          </a:xfrm>
        </p:spPr>
        <p:txBody>
          <a:bodyPr>
            <a:noAutofit/>
          </a:bodyPr>
          <a:lstStyle/>
          <a:p>
            <a:pPr marL="287338" lvl="2" indent="0">
              <a:buFont typeface="Arial" charset="0"/>
              <a:buNone/>
            </a:pPr>
            <a:r>
              <a:rPr lang="en-US" sz="4000" b="1" smtClean="0"/>
              <a:t>V.   Key #3 in Ministry Partnership 	 	 Development – Giving</a:t>
            </a:r>
          </a:p>
          <a:p>
            <a:pPr marL="287338" lvl="2" indent="0">
              <a:buFont typeface="Arial" charset="0"/>
              <a:buNone/>
            </a:pPr>
            <a:endParaRPr lang="en-US" sz="2000" b="1" smtClean="0"/>
          </a:p>
          <a:p>
            <a:pPr marL="287338" lvl="2" indent="0">
              <a:buFont typeface="Times New Roman" pitchFamily="18" charset="0"/>
              <a:buNone/>
            </a:pPr>
            <a:r>
              <a:rPr lang="en-US" sz="3600" b="1" smtClean="0"/>
              <a:t>   	</a:t>
            </a:r>
            <a:r>
              <a:rPr lang="en-US" sz="4000" b="1" smtClean="0">
                <a:solidFill>
                  <a:srgbClr val="D9253E"/>
                </a:solidFill>
              </a:rPr>
              <a:t>H.   People like to give what they 			are </a:t>
            </a:r>
            <a:r>
              <a:rPr lang="en-US" sz="4000" u="sng" smtClean="0">
                <a:solidFill>
                  <a:srgbClr val="D9253E"/>
                </a:solidFill>
              </a:rPr>
              <a:t>EXPECTED </a:t>
            </a:r>
            <a:r>
              <a:rPr lang="en-US" sz="4000" b="1" smtClean="0">
                <a:solidFill>
                  <a:srgbClr val="D9253E"/>
                </a:solidFill>
              </a:rPr>
              <a:t> to give.</a:t>
            </a:r>
            <a:endParaRPr lang="en-US" sz="4000" smtClean="0">
              <a:solidFill>
                <a:srgbClr val="D9253E"/>
              </a:solidFill>
            </a:endParaRPr>
          </a:p>
          <a:p>
            <a:pPr>
              <a:buFont typeface="Monotype Sorts"/>
              <a:buNone/>
            </a:pPr>
            <a:endParaRPr lang="en-US" sz="2000" smtClean="0"/>
          </a:p>
          <a:p>
            <a:pPr lvl="3">
              <a:buFont typeface="Times New Roman" pitchFamily="18" charset="0"/>
              <a:buNone/>
            </a:pPr>
            <a:r>
              <a:rPr lang="en-US" sz="3600" smtClean="0"/>
              <a:t>	</a:t>
            </a:r>
            <a:endParaRPr lang="en-US" sz="3600" b="1" i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15400" cy="5257800"/>
          </a:xfrm>
        </p:spPr>
        <p:txBody>
          <a:bodyPr>
            <a:noAutofit/>
          </a:bodyPr>
          <a:lstStyle/>
          <a:p>
            <a:pPr marL="287338" lvl="2" indent="0">
              <a:buFont typeface="Arial" charset="0"/>
              <a:buNone/>
            </a:pPr>
            <a:r>
              <a:rPr lang="en-US" sz="4000" b="1" smtClean="0"/>
              <a:t>V.   Key #3 in Ministry Partnership 	 	 Development – Giving</a:t>
            </a:r>
          </a:p>
          <a:p>
            <a:pPr marL="287338" lvl="2" indent="0">
              <a:buFont typeface="Arial" charset="0"/>
              <a:buNone/>
            </a:pPr>
            <a:endParaRPr lang="en-US" sz="2000" b="1" smtClean="0"/>
          </a:p>
          <a:p>
            <a:pPr marL="287338" lvl="2" indent="0">
              <a:buFont typeface="Times New Roman" pitchFamily="18" charset="0"/>
              <a:buNone/>
            </a:pPr>
            <a:r>
              <a:rPr lang="en-US" sz="3600" b="1" smtClean="0"/>
              <a:t>   	H.   People like to give what they are </a:t>
            </a:r>
            <a:endParaRPr lang="en-US" sz="3600" b="1" u="sng" smtClean="0"/>
          </a:p>
          <a:p>
            <a:pPr marL="287338" lvl="2" indent="0">
              <a:buFont typeface="Monotype Sorts"/>
              <a:buNone/>
            </a:pPr>
            <a:r>
              <a:rPr lang="en-US" sz="3600" b="1" smtClean="0"/>
              <a:t>	        </a:t>
            </a:r>
            <a:r>
              <a:rPr lang="en-US" sz="3600" u="sng" smtClean="0"/>
              <a:t>EXPECTED </a:t>
            </a:r>
            <a:r>
              <a:rPr lang="en-US" sz="3600" b="1" smtClean="0"/>
              <a:t> to give.</a:t>
            </a:r>
            <a:endParaRPr lang="en-US" sz="3600" smtClean="0"/>
          </a:p>
          <a:p>
            <a:pPr>
              <a:buFont typeface="Monotype Sorts"/>
              <a:buNone/>
            </a:pPr>
            <a:endParaRPr lang="en-US" sz="2000" smtClean="0"/>
          </a:p>
          <a:p>
            <a:pPr lvl="3">
              <a:buFont typeface="Times New Roman" pitchFamily="18" charset="0"/>
              <a:buNone/>
            </a:pPr>
            <a:r>
              <a:rPr lang="en-US" sz="3600" smtClean="0"/>
              <a:t>		</a:t>
            </a:r>
            <a:r>
              <a:rPr lang="en-US" sz="3600" b="1" smtClean="0">
                <a:solidFill>
                  <a:srgbClr val="D9253E"/>
                </a:solidFill>
              </a:rPr>
              <a:t>1.  "</a:t>
            </a:r>
            <a:r>
              <a:rPr lang="en-US" sz="3600" b="1" u="sng" smtClean="0">
                <a:solidFill>
                  <a:srgbClr val="D9253E"/>
                </a:solidFill>
              </a:rPr>
              <a:t>WHATEVER</a:t>
            </a:r>
            <a:r>
              <a:rPr lang="en-US" sz="3600" b="1" smtClean="0">
                <a:solidFill>
                  <a:srgbClr val="D9253E"/>
                </a:solidFill>
              </a:rPr>
              <a:t>   </a:t>
            </a:r>
            <a:r>
              <a:rPr lang="en-US" sz="3600" b="1" u="sng" smtClean="0">
                <a:solidFill>
                  <a:srgbClr val="D9253E"/>
                </a:solidFill>
              </a:rPr>
              <a:t>YOU</a:t>
            </a:r>
            <a:r>
              <a:rPr lang="en-US" sz="3600" b="1" smtClean="0">
                <a:solidFill>
                  <a:srgbClr val="D9253E"/>
                </a:solidFill>
              </a:rPr>
              <a:t>  </a:t>
            </a:r>
            <a:r>
              <a:rPr lang="en-US" sz="3600" b="1" u="sng" smtClean="0">
                <a:solidFill>
                  <a:srgbClr val="D9253E"/>
                </a:solidFill>
              </a:rPr>
              <a:t>CAN</a:t>
            </a:r>
            <a:r>
              <a:rPr lang="en-US" sz="3600" b="1" smtClean="0">
                <a:solidFill>
                  <a:srgbClr val="D9253E"/>
                </a:solidFill>
              </a:rPr>
              <a:t>  </a:t>
            </a:r>
            <a:r>
              <a:rPr lang="en-US" sz="3600" b="1" u="sng" smtClean="0">
                <a:solidFill>
                  <a:srgbClr val="D9253E"/>
                </a:solidFill>
              </a:rPr>
              <a:t>DO</a:t>
            </a:r>
            <a:r>
              <a:rPr lang="en-US" sz="3600" b="1" smtClean="0">
                <a:solidFill>
                  <a:srgbClr val="D9253E"/>
                </a:solidFill>
              </a:rPr>
              <a:t>”</a:t>
            </a:r>
          </a:p>
          <a:p>
            <a:pPr lvl="3">
              <a:buFont typeface="Times New Roman" pitchFamily="18" charset="0"/>
              <a:buNone/>
            </a:pPr>
            <a:r>
              <a:rPr lang="en-US" sz="3600" b="1" smtClean="0">
                <a:solidFill>
                  <a:srgbClr val="D9253E"/>
                </a:solidFill>
              </a:rPr>
              <a:t>			is a recipe for failure.</a:t>
            </a:r>
            <a:endParaRPr lang="en-US" sz="3600" b="1" i="1" smtClean="0">
              <a:solidFill>
                <a:srgbClr val="D9253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1534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15400" cy="5334000"/>
          </a:xfrm>
        </p:spPr>
        <p:txBody>
          <a:bodyPr rtlCol="0">
            <a:noAutofit/>
          </a:bodyPr>
          <a:lstStyle/>
          <a:p>
            <a:pPr marL="287338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 smtClean="0"/>
              <a:t>V.   Key </a:t>
            </a:r>
            <a:r>
              <a:rPr lang="en-US" sz="3600" b="1" dirty="0"/>
              <a:t>#3 in Ministry Partnership </a:t>
            </a:r>
            <a:r>
              <a:rPr lang="en-US" sz="3600" b="1" dirty="0" smtClean="0"/>
              <a:t>	 	Development – Giving</a:t>
            </a:r>
            <a:endParaRPr lang="en-US" sz="1600" b="1" dirty="0" smtClean="0"/>
          </a:p>
          <a:p>
            <a:pPr marL="287338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endParaRPr lang="en-US" sz="16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r>
              <a:rPr lang="en-US" sz="3600" b="1" dirty="0" smtClean="0"/>
              <a:t>  H.   People </a:t>
            </a:r>
            <a:r>
              <a:rPr lang="en-US" sz="3600" b="1" dirty="0"/>
              <a:t>like to give what they are </a:t>
            </a:r>
            <a:endParaRPr lang="en-US" sz="3600" b="1" u="sng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3600" b="1" dirty="0"/>
              <a:t>	</a:t>
            </a:r>
            <a:r>
              <a:rPr lang="en-US" sz="3600" b="1" dirty="0" smtClean="0"/>
              <a:t>       </a:t>
            </a:r>
            <a:r>
              <a:rPr lang="en-US" sz="3600" u="sng" dirty="0" smtClean="0"/>
              <a:t>EXPECTED </a:t>
            </a:r>
            <a:r>
              <a:rPr lang="en-US" sz="3600" b="1" dirty="0" smtClean="0"/>
              <a:t> </a:t>
            </a:r>
            <a:r>
              <a:rPr lang="en-US" sz="3600" b="1" dirty="0"/>
              <a:t>to give.</a:t>
            </a:r>
            <a:endParaRPr lang="en-US" sz="1600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600" dirty="0"/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 typeface="Times New Roman" charset="0"/>
              <a:buNone/>
              <a:defRPr/>
            </a:pPr>
            <a:r>
              <a:rPr lang="en-US" sz="3600" b="1" dirty="0" smtClean="0"/>
              <a:t>     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2.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When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asked to give less than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 typeface="Times New Roman" charset="0"/>
              <a:buNone/>
              <a:defRPr/>
            </a:pP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		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     they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are able, people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are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 typeface="Times New Roman" charset="0"/>
              <a:buNone/>
              <a:defRPr/>
            </a:pP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		     </a:t>
            </a:r>
            <a:r>
              <a:rPr lang="en-US" sz="3600" b="1" u="sng" dirty="0" smtClean="0">
                <a:solidFill>
                  <a:schemeClr val="accent3">
                    <a:lumMod val="75000"/>
                  </a:schemeClr>
                </a:solidFill>
              </a:rPr>
              <a:t>EMBRASSED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124450"/>
          </a:xfrm>
        </p:spPr>
        <p:txBody>
          <a:bodyPr rtlCol="0">
            <a:normAutofit/>
          </a:bodyPr>
          <a:lstStyle/>
          <a:p>
            <a:pPr marL="287338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3600" b="1" dirty="0"/>
              <a:t>V.   Key #3 in Ministry Partnership 	 	Development – </a:t>
            </a:r>
            <a:r>
              <a:rPr lang="en-US" sz="3600" b="1" dirty="0" smtClean="0"/>
              <a:t>Giving</a:t>
            </a:r>
            <a:endParaRPr lang="en-US" sz="1600" b="1" dirty="0"/>
          </a:p>
          <a:p>
            <a:pPr marL="287338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endParaRPr lang="en-US" sz="16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Times New Roman" charset="0"/>
              <a:buNone/>
              <a:defRPr/>
            </a:pPr>
            <a:r>
              <a:rPr lang="en-US" sz="3600" b="1" dirty="0"/>
              <a:t> </a:t>
            </a:r>
            <a:r>
              <a:rPr lang="en-US" sz="3600" b="1" dirty="0" smtClean="0"/>
              <a:t> H</a:t>
            </a:r>
            <a:r>
              <a:rPr lang="en-US" sz="3600" b="1" dirty="0"/>
              <a:t>.   People like to give what they are </a:t>
            </a:r>
            <a:endParaRPr lang="en-US" sz="3600" b="1" u="sng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3600" b="1" dirty="0"/>
              <a:t>	     </a:t>
            </a:r>
            <a:r>
              <a:rPr lang="en-US" sz="3600" b="1" dirty="0" smtClean="0"/>
              <a:t>  </a:t>
            </a:r>
            <a:r>
              <a:rPr lang="en-US" sz="3600" u="sng" dirty="0" smtClean="0"/>
              <a:t>EXPECTED </a:t>
            </a:r>
            <a:r>
              <a:rPr lang="en-US" sz="3600" b="1" dirty="0" smtClean="0"/>
              <a:t> </a:t>
            </a:r>
            <a:r>
              <a:rPr lang="en-US" sz="3600" b="1" dirty="0"/>
              <a:t>to give.</a:t>
            </a:r>
            <a:endParaRPr lang="en-US" sz="1600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600" dirty="0"/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 typeface="Times New Roman" charset="0"/>
              <a:buNone/>
              <a:defRPr/>
            </a:pPr>
            <a:r>
              <a:rPr lang="en-US" sz="3200" dirty="0"/>
              <a:t>	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3.   When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asked to give more than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 typeface="Times New Roman" charset="0"/>
              <a:buNone/>
              <a:defRPr/>
            </a:pP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	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	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   they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are able, people are </a:t>
            </a:r>
            <a:endParaRPr lang="en-US" sz="3600" b="1" u="sng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	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		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   </a:t>
            </a:r>
            <a:r>
              <a:rPr lang="en-US" sz="3600" b="1" u="sng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FLATTERED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</a:t>
            </a:r>
            <a:endParaRPr lang="en-US" sz="36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  <a:endParaRPr lang="en-US" sz="1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b="1" dirty="0" smtClean="0"/>
              <a:t>	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		     </a:t>
            </a:r>
            <a:r>
              <a:rPr lang="en-US" sz="4000" b="1" dirty="0" smtClean="0">
                <a:solidFill>
                  <a:srgbClr val="FF0000"/>
                </a:solidFill>
              </a:rPr>
              <a:t>The </a:t>
            </a:r>
            <a:r>
              <a:rPr lang="en-US" sz="4000" b="1" dirty="0">
                <a:solidFill>
                  <a:srgbClr val="FF0000"/>
                </a:solidFill>
              </a:rPr>
              <a:t>"bottom line" </a:t>
            </a:r>
            <a:r>
              <a:rPr lang="en-US" sz="4000" b="1" dirty="0" smtClean="0">
                <a:solidFill>
                  <a:srgbClr val="FF0000"/>
                </a:solidFill>
              </a:rPr>
              <a:t>prospecting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 goal is: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		</a:t>
            </a:r>
            <a:r>
              <a:rPr lang="en-US" sz="4000" b="1" dirty="0"/>
              <a:t>T</a:t>
            </a:r>
            <a:r>
              <a:rPr lang="en-US" sz="4000" b="1" dirty="0" smtClean="0"/>
              <a:t>o develop </a:t>
            </a:r>
            <a:r>
              <a:rPr lang="en-US" sz="4000" b="1" dirty="0"/>
              <a:t>“qualified leads</a:t>
            </a:r>
            <a:r>
              <a:rPr lang="en-US" sz="4000" b="1" dirty="0" smtClean="0"/>
              <a:t>”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that can </a:t>
            </a:r>
            <a:r>
              <a:rPr lang="en-US" sz="4000" b="1" dirty="0"/>
              <a:t>be </a:t>
            </a:r>
            <a:r>
              <a:rPr lang="en-US" sz="4000" b="1" dirty="0" smtClean="0"/>
              <a:t>seen personally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under </a:t>
            </a:r>
            <a:r>
              <a:rPr lang="en-US" sz="4000" b="1" u="sng" dirty="0" smtClean="0"/>
              <a:t>favorable</a:t>
            </a:r>
            <a:r>
              <a:rPr lang="en-US" sz="4000" b="1" dirty="0" smtClean="0"/>
              <a:t> conditions</a:t>
            </a:r>
            <a:r>
              <a:rPr lang="en-US" sz="4000" b="1" dirty="0"/>
              <a:t>.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marL="768096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  <a:endParaRPr lang="en-US" sz="1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b="1" dirty="0" smtClean="0"/>
              <a:t>	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		     </a:t>
            </a:r>
            <a:r>
              <a:rPr lang="en-US" sz="4000" b="1" dirty="0" smtClean="0"/>
              <a:t>The </a:t>
            </a:r>
            <a:r>
              <a:rPr lang="en-US" sz="4000" b="1" dirty="0"/>
              <a:t>"bottom line" </a:t>
            </a:r>
            <a:r>
              <a:rPr lang="en-US" sz="4000" b="1" dirty="0" smtClean="0"/>
              <a:t>prospecting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    goal is:</a:t>
            </a:r>
            <a:endParaRPr lang="en-US" sz="1600" b="1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		to develop </a:t>
            </a:r>
            <a:r>
              <a:rPr lang="en-US" sz="4000" b="1" dirty="0">
                <a:solidFill>
                  <a:srgbClr val="FF0000"/>
                </a:solidFill>
              </a:rPr>
              <a:t>“qualified leads</a:t>
            </a:r>
            <a:r>
              <a:rPr lang="en-US" sz="4000" b="1" dirty="0" smtClean="0">
                <a:solidFill>
                  <a:srgbClr val="FF0000"/>
                </a:solidFill>
              </a:rPr>
              <a:t>”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	that can </a:t>
            </a:r>
            <a:r>
              <a:rPr lang="en-US" sz="4000" b="1" dirty="0">
                <a:solidFill>
                  <a:srgbClr val="FF0000"/>
                </a:solidFill>
              </a:rPr>
              <a:t>be </a:t>
            </a:r>
            <a:r>
              <a:rPr lang="en-US" sz="4000" b="1" dirty="0" smtClean="0">
                <a:solidFill>
                  <a:srgbClr val="FF0000"/>
                </a:solidFill>
              </a:rPr>
              <a:t>seen under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		</a:t>
            </a:r>
            <a:r>
              <a:rPr lang="en-US" sz="4000" b="1" u="sng" dirty="0" smtClean="0">
                <a:solidFill>
                  <a:srgbClr val="FF0000"/>
                </a:solidFill>
              </a:rPr>
              <a:t>favorable</a:t>
            </a:r>
            <a:r>
              <a:rPr lang="en-US" sz="4000" b="1" dirty="0" smtClean="0">
                <a:solidFill>
                  <a:srgbClr val="FF0000"/>
                </a:solidFill>
              </a:rPr>
              <a:t> conditions</a:t>
            </a:r>
            <a:r>
              <a:rPr lang="en-US" sz="4000" b="1" dirty="0">
                <a:solidFill>
                  <a:srgbClr val="FF0000"/>
                </a:solidFill>
              </a:rPr>
              <a:t>.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marL="768096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TO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  <a:endParaRPr lang="en-US" sz="1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b="1" dirty="0" smtClean="0"/>
              <a:t>	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		     </a:t>
            </a:r>
            <a:r>
              <a:rPr lang="en-US" sz="3600" dirty="0" smtClean="0"/>
              <a:t>The </a:t>
            </a:r>
            <a:r>
              <a:rPr lang="en-US" sz="3600" dirty="0"/>
              <a:t>"bottom line" prospecting </a:t>
            </a:r>
            <a:r>
              <a:rPr lang="en-US" sz="3600" dirty="0" smtClean="0"/>
              <a:t>goal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dirty="0"/>
              <a:t>	</a:t>
            </a:r>
            <a:r>
              <a:rPr lang="en-US" sz="3600" dirty="0" smtClean="0"/>
              <a:t>	     is to develop </a:t>
            </a:r>
            <a:r>
              <a:rPr lang="en-US" sz="3600" dirty="0"/>
              <a:t>“qualified leads” </a:t>
            </a:r>
            <a:r>
              <a:rPr lang="en-US" sz="3600" dirty="0" smtClean="0"/>
              <a:t>that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dirty="0"/>
              <a:t>	</a:t>
            </a:r>
            <a:r>
              <a:rPr lang="en-US" sz="3600" dirty="0" smtClean="0"/>
              <a:t>	     can </a:t>
            </a:r>
            <a:r>
              <a:rPr lang="en-US" sz="3600" dirty="0"/>
              <a:t>be </a:t>
            </a:r>
            <a:r>
              <a:rPr lang="en-US" sz="3600" dirty="0" smtClean="0"/>
              <a:t>seen under </a:t>
            </a:r>
            <a:r>
              <a:rPr lang="en-US" sz="3600" u="sng" dirty="0"/>
              <a:t>favorable</a:t>
            </a:r>
            <a:r>
              <a:rPr lang="en-US" sz="3600" dirty="0"/>
              <a:t> conditions.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		     </a:t>
            </a:r>
            <a:r>
              <a:rPr lang="en-US" sz="4000" b="1" dirty="0" smtClean="0">
                <a:solidFill>
                  <a:srgbClr val="C00000"/>
                </a:solidFill>
              </a:rPr>
              <a:t>If </a:t>
            </a:r>
            <a:r>
              <a:rPr lang="en-US" sz="4000" b="1" dirty="0">
                <a:solidFill>
                  <a:srgbClr val="C00000"/>
                </a:solidFill>
              </a:rPr>
              <a:t>you are to achieve </a:t>
            </a:r>
            <a:r>
              <a:rPr lang="en-US" sz="4000" b="1" dirty="0" smtClean="0">
                <a:solidFill>
                  <a:srgbClr val="C00000"/>
                </a:solidFill>
              </a:rPr>
              <a:t>superior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C00000"/>
                </a:solidFill>
              </a:rPr>
              <a:t>	</a:t>
            </a:r>
            <a:r>
              <a:rPr lang="en-US" sz="4000" b="1" dirty="0" smtClean="0">
                <a:solidFill>
                  <a:srgbClr val="C00000"/>
                </a:solidFill>
              </a:rPr>
              <a:t>	    results, prospecting </a:t>
            </a:r>
            <a:r>
              <a:rPr lang="en-US" sz="4000" b="1" dirty="0">
                <a:solidFill>
                  <a:srgbClr val="C00000"/>
                </a:solidFill>
              </a:rPr>
              <a:t>must become </a:t>
            </a:r>
            <a:r>
              <a:rPr lang="en-US" sz="4000" b="1" dirty="0" smtClean="0">
                <a:solidFill>
                  <a:srgbClr val="C00000"/>
                </a:solidFill>
              </a:rPr>
              <a:t>	    as </a:t>
            </a:r>
            <a:r>
              <a:rPr lang="en-US" sz="4000" b="1" dirty="0">
                <a:solidFill>
                  <a:srgbClr val="C00000"/>
                </a:solidFill>
              </a:rPr>
              <a:t>natural </a:t>
            </a:r>
            <a:r>
              <a:rPr lang="en-US" sz="4000" b="1" dirty="0" smtClean="0">
                <a:solidFill>
                  <a:srgbClr val="C00000"/>
                </a:solidFill>
              </a:rPr>
              <a:t>as breathing</a:t>
            </a:r>
            <a:r>
              <a:rPr lang="en-US" sz="4000" b="1" dirty="0">
                <a:solidFill>
                  <a:srgbClr val="C00000"/>
                </a:solidFill>
              </a:rPr>
              <a:t>.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</a:p>
          <a:p>
            <a:pPr marL="768096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</a:p>
          <a:p>
            <a:pPr marL="768096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en-US" sz="4000" b="1" dirty="0" smtClean="0"/>
              <a:t>A.	  During an </a:t>
            </a:r>
            <a:r>
              <a:rPr lang="en-US" sz="4000" b="1" dirty="0"/>
              <a:t>Appointment</a:t>
            </a:r>
            <a:endParaRPr lang="en-US" sz="20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b="1" dirty="0"/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1.     Asking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for Referrals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by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Suggesting Categories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</a:p>
          <a:p>
            <a:pPr marL="768096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	    A.	  During an </a:t>
            </a:r>
            <a:r>
              <a:rPr lang="en-US" sz="4000" b="1" dirty="0"/>
              <a:t>Appointment</a:t>
            </a:r>
            <a:endParaRPr lang="en-US" sz="20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b="1" dirty="0"/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2.   Asking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for Referrals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Using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a Directory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endParaRPr lang="en-US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      		  3.   Asking </a:t>
            </a:r>
            <a:r>
              <a:rPr lang="en-US" sz="4000" b="1" dirty="0"/>
              <a:t>for Referrals </a:t>
            </a:r>
            <a:r>
              <a:rPr lang="en-US" sz="4000" b="1" dirty="0" smtClean="0"/>
              <a:t>Using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	a “Pre-complied” </a:t>
            </a:r>
            <a:r>
              <a:rPr lang="en-US" sz="4000" b="1" dirty="0"/>
              <a:t>List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I.	Introduction</a:t>
            </a:r>
            <a:endParaRPr lang="en-US" sz="24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1.	Great Commission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2.	Faith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</a:p>
          <a:p>
            <a:pPr marL="768096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	    A.	  During an </a:t>
            </a:r>
            <a:r>
              <a:rPr lang="en-US" sz="4000" b="1" dirty="0"/>
              <a:t>Appointment</a:t>
            </a:r>
            <a:endParaRPr lang="en-US" sz="20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b="1" dirty="0"/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  2.   Asking </a:t>
            </a:r>
            <a:r>
              <a:rPr lang="en-US" sz="4000" b="1" dirty="0"/>
              <a:t>for Referrals </a:t>
            </a:r>
            <a:r>
              <a:rPr lang="en-US" sz="4000" b="1" dirty="0" smtClean="0"/>
              <a:t>Using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	a Directory</a:t>
            </a:r>
          </a:p>
          <a:p>
            <a:pPr marL="1216152" lvl="3" indent="-182880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endParaRPr lang="en-US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      		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3.   Asking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for Referrals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Using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a “Pre-complied”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List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 smtClean="0"/>
              <a:t>	  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   B.	  P</a:t>
            </a:r>
            <a:r>
              <a:rPr lang="en-US" sz="3600" b="1" dirty="0" smtClean="0"/>
              <a:t>rospecting </a:t>
            </a:r>
            <a:r>
              <a:rPr lang="en-US" sz="3600" b="1" dirty="0"/>
              <a:t>is </a:t>
            </a:r>
            <a:r>
              <a:rPr lang="en-US" sz="3600" b="1" dirty="0" smtClean="0"/>
              <a:t>the “</a:t>
            </a:r>
            <a:r>
              <a:rPr lang="en-US" sz="3600" b="1" dirty="0"/>
              <a:t>life blood</a:t>
            </a:r>
            <a:r>
              <a:rPr lang="en-US" sz="3600" b="1" dirty="0" smtClean="0"/>
              <a:t>”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b="1" dirty="0"/>
              <a:t>	</a:t>
            </a:r>
            <a:r>
              <a:rPr lang="en-US" sz="3600" b="1" dirty="0" smtClean="0"/>
              <a:t>		  </a:t>
            </a:r>
            <a:r>
              <a:rPr lang="en-US" sz="3600" b="1" dirty="0"/>
              <a:t>of ministry.</a:t>
            </a:r>
            <a:r>
              <a:rPr lang="en-US" sz="3600" dirty="0"/>
              <a:t> </a:t>
            </a:r>
          </a:p>
          <a:p>
            <a:pPr marL="768096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HOW 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Autofit/>
          </a:bodyPr>
          <a:lstStyle/>
          <a:p>
            <a:pPr marL="463550" lvl="2" indent="0">
              <a:buFont typeface="Arial" charset="0"/>
              <a:buNone/>
            </a:pPr>
            <a:r>
              <a:rPr lang="en-US" sz="4000" b="1" dirty="0" smtClean="0"/>
              <a:t>VI.  Key #4  Asking for Referrals 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	   </a:t>
            </a:r>
          </a:p>
          <a:p>
            <a:pPr>
              <a:buFont typeface="Wingdings" pitchFamily="2" charset="2"/>
              <a:buNone/>
            </a:pPr>
            <a:r>
              <a:rPr lang="en-US" sz="4000" b="1" dirty="0" smtClean="0"/>
              <a:t>		   B.	  P</a:t>
            </a:r>
            <a:r>
              <a:rPr lang="en-US" sz="3600" b="1" dirty="0" smtClean="0"/>
              <a:t>rospecting is the “life blood”</a:t>
            </a:r>
          </a:p>
          <a:p>
            <a:pPr>
              <a:buFont typeface="Wingdings" pitchFamily="2" charset="2"/>
              <a:buNone/>
            </a:pPr>
            <a:r>
              <a:rPr lang="en-US" sz="3600" b="1" dirty="0" smtClean="0"/>
              <a:t>			  of ministry.</a:t>
            </a:r>
            <a:r>
              <a:rPr lang="en-US" sz="3600" dirty="0" smtClean="0"/>
              <a:t> </a:t>
            </a:r>
            <a:endParaRPr lang="en-US" sz="1600" dirty="0" smtClean="0"/>
          </a:p>
          <a:p>
            <a:pPr>
              <a:buFont typeface="Wingdings" pitchFamily="2" charset="2"/>
              <a:buNone/>
            </a:pPr>
            <a:endParaRPr lang="en-US" sz="1600" dirty="0" smtClean="0"/>
          </a:p>
          <a:p>
            <a:pPr>
              <a:buClr>
                <a:schemeClr val="tx1"/>
              </a:buClr>
              <a:buFontTx/>
              <a:buNone/>
            </a:pPr>
            <a:r>
              <a:rPr lang="en-US" b="1" i="1" dirty="0" smtClean="0"/>
              <a:t>			</a:t>
            </a:r>
            <a:r>
              <a:rPr lang="en-US" sz="4000" b="1" i="1" dirty="0" smtClean="0">
                <a:solidFill>
                  <a:srgbClr val="FF0000"/>
                </a:solidFill>
              </a:rPr>
              <a:t>*   Contact people with </a:t>
            </a:r>
            <a:r>
              <a:rPr lang="en-US" sz="4000" b="1" i="1" u="sng" dirty="0" smtClean="0">
                <a:solidFill>
                  <a:srgbClr val="FF0000"/>
                </a:solidFill>
              </a:rPr>
              <a:t>ABILITY/</a:t>
            </a:r>
          </a:p>
          <a:p>
            <a:pPr>
              <a:buClr>
                <a:schemeClr val="tx1"/>
              </a:buClr>
              <a:buFontTx/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	 		      </a:t>
            </a:r>
            <a:r>
              <a:rPr lang="en-US" sz="4000" b="1" i="1" u="sng" dirty="0" smtClean="0">
                <a:solidFill>
                  <a:srgbClr val="FF0000"/>
                </a:solidFill>
              </a:rPr>
              <a:t>CAPACITY</a:t>
            </a:r>
            <a:r>
              <a:rPr lang="en-US" sz="4000" b="1" i="1" dirty="0" smtClean="0">
                <a:solidFill>
                  <a:srgbClr val="FF0000"/>
                </a:solidFill>
              </a:rPr>
              <a:t> to give and a 			      </a:t>
            </a:r>
            <a:r>
              <a:rPr lang="en-US" sz="4000" b="1" i="1" u="sng" dirty="0" smtClean="0">
                <a:solidFill>
                  <a:srgbClr val="FF0000"/>
                </a:solidFill>
              </a:rPr>
              <a:t>DESIRE </a:t>
            </a:r>
            <a:r>
              <a:rPr lang="en-US" sz="4000" b="1" i="1" dirty="0" smtClean="0">
                <a:solidFill>
                  <a:srgbClr val="FF0000"/>
                </a:solidFill>
              </a:rPr>
              <a:t>to be involved.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Autofit/>
          </a:bodyPr>
          <a:lstStyle/>
          <a:p>
            <a:pPr marL="463550" lvl="2" indent="0">
              <a:buFont typeface="Arial" charset="0"/>
              <a:buNone/>
            </a:pPr>
            <a:r>
              <a:rPr lang="en-US" sz="4000" b="1" smtClean="0"/>
              <a:t>VI.  Key #4  Asking for Referrals </a:t>
            </a:r>
          </a:p>
          <a:p>
            <a:pPr>
              <a:buFont typeface="Wingdings" pitchFamily="2" charset="2"/>
              <a:buNone/>
            </a:pPr>
            <a:r>
              <a:rPr lang="en-US" sz="2000" b="1" smtClean="0"/>
              <a:t>	   </a:t>
            </a:r>
          </a:p>
          <a:p>
            <a:pPr>
              <a:buFont typeface="Wingdings" pitchFamily="2" charset="2"/>
              <a:buNone/>
            </a:pPr>
            <a:r>
              <a:rPr lang="en-US" sz="4000" b="1" smtClean="0"/>
              <a:t>		</a:t>
            </a:r>
            <a:r>
              <a:rPr lang="en-US" sz="4000" b="1" smtClean="0">
                <a:solidFill>
                  <a:srgbClr val="FF0000"/>
                </a:solidFill>
              </a:rPr>
              <a:t>The </a:t>
            </a:r>
            <a:r>
              <a:rPr lang="en-US" sz="4000" b="1" u="sng" smtClean="0">
                <a:solidFill>
                  <a:srgbClr val="FF0000"/>
                </a:solidFill>
              </a:rPr>
              <a:t>good</a:t>
            </a:r>
            <a:r>
              <a:rPr lang="en-US" sz="4000" b="1" smtClean="0">
                <a:solidFill>
                  <a:srgbClr val="FF0000"/>
                </a:solidFill>
              </a:rPr>
              <a:t> </a:t>
            </a:r>
            <a:r>
              <a:rPr lang="en-US" sz="4000" b="1" u="sng" smtClean="0">
                <a:solidFill>
                  <a:srgbClr val="FF0000"/>
                </a:solidFill>
              </a:rPr>
              <a:t>prospector</a:t>
            </a:r>
            <a:r>
              <a:rPr lang="en-US" sz="4000" b="1" smtClean="0">
                <a:solidFill>
                  <a:srgbClr val="FF0000"/>
                </a:solidFill>
              </a:rPr>
              <a:t> with a</a:t>
            </a:r>
          </a:p>
          <a:p>
            <a:pPr>
              <a:buFont typeface="Wingdings" pitchFamily="2" charset="2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		well-organized, </a:t>
            </a:r>
            <a:r>
              <a:rPr lang="en-US" sz="4000" b="1" i="1" smtClean="0">
                <a:solidFill>
                  <a:srgbClr val="FF0000"/>
                </a:solidFill>
              </a:rPr>
              <a:t>active, "reservoir-</a:t>
            </a:r>
          </a:p>
          <a:p>
            <a:pPr>
              <a:buFont typeface="Wingdings" pitchFamily="2" charset="2"/>
              <a:buNone/>
            </a:pPr>
            <a:r>
              <a:rPr lang="en-US" sz="4000" b="1" i="1" smtClean="0">
                <a:solidFill>
                  <a:srgbClr val="FF0000"/>
                </a:solidFill>
              </a:rPr>
              <a:t>		building" file will have to work hard</a:t>
            </a:r>
          </a:p>
          <a:p>
            <a:pPr>
              <a:buFont typeface="Wingdings" pitchFamily="2" charset="2"/>
              <a:buNone/>
            </a:pPr>
            <a:r>
              <a:rPr lang="en-US" sz="4000" b="1" i="1" smtClean="0">
                <a:solidFill>
                  <a:srgbClr val="FF0000"/>
                </a:solidFill>
              </a:rPr>
              <a:t>		to find enough time to contact,</a:t>
            </a:r>
          </a:p>
          <a:p>
            <a:pPr>
              <a:buFont typeface="Wingdings" pitchFamily="2" charset="2"/>
              <a:buNone/>
            </a:pPr>
            <a:r>
              <a:rPr lang="en-US" sz="4000" b="1" i="1" smtClean="0">
                <a:solidFill>
                  <a:srgbClr val="FF0000"/>
                </a:solidFill>
              </a:rPr>
              <a:t>		and work with,</a:t>
            </a:r>
            <a:r>
              <a:rPr lang="en-US" sz="4000" b="1" smtClean="0">
                <a:solidFill>
                  <a:srgbClr val="FF0000"/>
                </a:solidFill>
              </a:rPr>
              <a:t> all of the prospects 	he or she has.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  <a:endParaRPr lang="en-US" sz="1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b="1" dirty="0" smtClean="0"/>
              <a:t>	  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</a:t>
            </a:r>
            <a:r>
              <a:rPr lang="en-US" sz="4000" b="1" dirty="0"/>
              <a:t> </a:t>
            </a:r>
            <a:r>
              <a:rPr lang="en-US" sz="4000" b="1" dirty="0" smtClean="0"/>
              <a:t>   </a:t>
            </a:r>
            <a:r>
              <a:rPr lang="en-US" sz="4000" b="1" dirty="0" smtClean="0">
                <a:solidFill>
                  <a:srgbClr val="FF0000"/>
                </a:solidFill>
              </a:rPr>
              <a:t>In </a:t>
            </a:r>
            <a:r>
              <a:rPr lang="en-US" sz="4000" b="1" dirty="0">
                <a:solidFill>
                  <a:srgbClr val="FF0000"/>
                </a:solidFill>
              </a:rPr>
              <a:t>times like these the messenger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	    is </a:t>
            </a:r>
            <a:r>
              <a:rPr lang="en-US" sz="4000" b="1" dirty="0">
                <a:solidFill>
                  <a:srgbClr val="FF0000"/>
                </a:solidFill>
              </a:rPr>
              <a:t>more important than ever.</a:t>
            </a:r>
            <a:endParaRPr lang="en-US" sz="18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800" b="1" dirty="0">
              <a:solidFill>
                <a:srgbClr val="4D4D4D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    Find </a:t>
            </a:r>
            <a:r>
              <a:rPr lang="en-US" sz="4000" b="1" dirty="0"/>
              <a:t>ways to use third-party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    endorsements </a:t>
            </a:r>
            <a:r>
              <a:rPr lang="en-US" sz="4000" b="1" dirty="0"/>
              <a:t>to increase givers’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    confidence </a:t>
            </a:r>
            <a:r>
              <a:rPr lang="en-US" sz="4000" b="1" dirty="0"/>
              <a:t>and excitement about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    your </a:t>
            </a:r>
            <a:r>
              <a:rPr lang="en-US" sz="4000" b="1" dirty="0"/>
              <a:t>ministry.  	</a:t>
            </a:r>
          </a:p>
          <a:p>
            <a:pPr marL="1255713" indent="-11366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Autofit/>
          </a:bodyPr>
          <a:lstStyle/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VI.  Key #4  Asking </a:t>
            </a:r>
            <a:r>
              <a:rPr lang="en-US" sz="4000" b="1" dirty="0"/>
              <a:t>for Referrals </a:t>
            </a:r>
            <a:endParaRPr lang="en-US" sz="1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b="1" dirty="0" smtClean="0"/>
              <a:t>	  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	</a:t>
            </a:r>
            <a:r>
              <a:rPr lang="en-US" sz="4000" b="1" dirty="0"/>
              <a:t> </a:t>
            </a:r>
            <a:r>
              <a:rPr lang="en-US" sz="4000" b="1" dirty="0" smtClean="0"/>
              <a:t>   In </a:t>
            </a:r>
            <a:r>
              <a:rPr lang="en-US" sz="4000" b="1" dirty="0"/>
              <a:t>times like these the messenger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    is </a:t>
            </a:r>
            <a:r>
              <a:rPr lang="en-US" sz="4000" b="1" dirty="0"/>
              <a:t>more important than ever.</a:t>
            </a:r>
            <a:endParaRPr lang="en-US" sz="18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800" b="1" dirty="0">
              <a:solidFill>
                <a:srgbClr val="4D4D4D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/>
              <a:t>		    </a:t>
            </a:r>
            <a:r>
              <a:rPr lang="en-US" sz="4000" b="1" dirty="0" smtClean="0">
                <a:solidFill>
                  <a:srgbClr val="FF0000"/>
                </a:solidFill>
              </a:rPr>
              <a:t>Find </a:t>
            </a:r>
            <a:r>
              <a:rPr lang="en-US" sz="4000" b="1" dirty="0">
                <a:solidFill>
                  <a:srgbClr val="FF0000"/>
                </a:solidFill>
              </a:rPr>
              <a:t>ways to use </a:t>
            </a:r>
            <a:r>
              <a:rPr lang="en-US" sz="4000" b="1" u="sng" dirty="0">
                <a:solidFill>
                  <a:srgbClr val="FF0000"/>
                </a:solidFill>
              </a:rPr>
              <a:t>third-party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	    endorsements </a:t>
            </a:r>
            <a:r>
              <a:rPr lang="en-US" sz="4000" b="1" dirty="0">
                <a:solidFill>
                  <a:srgbClr val="FF0000"/>
                </a:solidFill>
              </a:rPr>
              <a:t>to increase givers’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	    confidence </a:t>
            </a:r>
            <a:r>
              <a:rPr lang="en-US" sz="4000" b="1" dirty="0">
                <a:solidFill>
                  <a:srgbClr val="FF0000"/>
                </a:solidFill>
              </a:rPr>
              <a:t>and excitement about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		    your </a:t>
            </a:r>
            <a:r>
              <a:rPr lang="en-US" sz="4000" b="1" dirty="0">
                <a:solidFill>
                  <a:srgbClr val="FF0000"/>
                </a:solidFill>
              </a:rPr>
              <a:t>ministry.  	</a:t>
            </a:r>
          </a:p>
          <a:p>
            <a:pPr marL="1255713" indent="-11366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463550" lvl="2" indent="-46355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300" b="1" dirty="0" smtClean="0"/>
              <a:t>  VII.  Key #5  Basis for Successful</a:t>
            </a:r>
          </a:p>
          <a:p>
            <a:pPr marL="463550" lvl="2" indent="-46355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300" b="1" dirty="0"/>
              <a:t>	</a:t>
            </a:r>
            <a:r>
              <a:rPr lang="en-US" sz="4300" b="1" dirty="0" smtClean="0"/>
              <a:t>	   Long-Term Ministry Partner</a:t>
            </a:r>
          </a:p>
          <a:p>
            <a:pPr marL="463550" lvl="2" indent="-46355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300" b="1" dirty="0"/>
              <a:t>	</a:t>
            </a:r>
            <a:r>
              <a:rPr lang="en-US" sz="4300" b="1" dirty="0" smtClean="0"/>
              <a:t>	   Development</a:t>
            </a:r>
            <a:endParaRPr lang="en-US" b="1" dirty="0" smtClean="0"/>
          </a:p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b="1" dirty="0"/>
              <a:t>	 </a:t>
            </a:r>
            <a:r>
              <a:rPr lang="en-US" b="1" dirty="0" smtClean="0"/>
              <a:t> </a:t>
            </a:r>
          </a:p>
          <a:p>
            <a:pPr marL="463550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300" b="1" dirty="0"/>
              <a:t>	</a:t>
            </a:r>
            <a:r>
              <a:rPr lang="en-US" sz="4300" b="1" dirty="0" smtClean="0"/>
              <a:t>   </a:t>
            </a:r>
            <a:r>
              <a:rPr lang="en-US" sz="4300" b="1" dirty="0" smtClean="0">
                <a:solidFill>
                  <a:schemeClr val="accent3">
                    <a:lumMod val="75000"/>
                  </a:schemeClr>
                </a:solidFill>
              </a:rPr>
              <a:t>A. </a:t>
            </a:r>
            <a:r>
              <a:rPr lang="en-US" sz="4300" b="1" u="sng" dirty="0" smtClean="0">
                <a:solidFill>
                  <a:schemeClr val="accent3">
                    <a:lumMod val="75000"/>
                  </a:schemeClr>
                </a:solidFill>
              </a:rPr>
              <a:t>Love   </a:t>
            </a:r>
            <a:endParaRPr lang="en-US" sz="43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18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/>
              <a:t>		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marL="463550" lvl="2" indent="-463550">
              <a:buFont typeface="Arial" charset="0"/>
              <a:buNone/>
            </a:pPr>
            <a:r>
              <a:rPr lang="en-US" sz="4000" b="1" dirty="0" smtClean="0"/>
              <a:t>  VII. Key #5  Basis for Successful Long-</a:t>
            </a:r>
          </a:p>
          <a:p>
            <a:pPr marL="463550" lvl="2" indent="-463550">
              <a:buFont typeface="Arial" charset="0"/>
              <a:buNone/>
            </a:pPr>
            <a:r>
              <a:rPr lang="en-US" sz="4000" b="1" dirty="0" smtClean="0"/>
              <a:t>	     Term Ministry Partner Development</a:t>
            </a:r>
          </a:p>
          <a:p>
            <a:pPr marL="463550" lvl="2" indent="-463550">
              <a:buFont typeface="Arial" charset="0"/>
              <a:buNone/>
            </a:pPr>
            <a:r>
              <a:rPr lang="en-US" sz="4000" b="1" dirty="0" smtClean="0"/>
              <a:t>	     A. </a:t>
            </a:r>
            <a:r>
              <a:rPr lang="en-US" sz="4000" b="1" u="sng" dirty="0" smtClean="0"/>
              <a:t>Love   </a:t>
            </a:r>
            <a:endParaRPr lang="en-US" sz="4000" b="1" dirty="0" smtClean="0"/>
          </a:p>
          <a:p>
            <a:pPr>
              <a:buFont typeface="Monotype Sorts"/>
              <a:buNone/>
            </a:pPr>
            <a:endParaRPr lang="en-US" sz="1700" b="1" dirty="0" smtClean="0"/>
          </a:p>
          <a:p>
            <a:pPr>
              <a:buFont typeface="Monotype Sorts"/>
              <a:buNone/>
            </a:pPr>
            <a:r>
              <a:rPr lang="en-US" sz="3000" b="1" dirty="0" smtClean="0"/>
              <a:t>			</a:t>
            </a:r>
            <a:r>
              <a:rPr lang="en-US" sz="4000" b="1" dirty="0" smtClean="0">
                <a:solidFill>
                  <a:srgbClr val="D9253E"/>
                </a:solidFill>
              </a:rPr>
              <a:t>It determines:</a:t>
            </a:r>
            <a:endParaRPr lang="en-US" sz="1400" b="1" dirty="0" smtClean="0">
              <a:solidFill>
                <a:srgbClr val="D9253E"/>
              </a:solidFill>
            </a:endParaRPr>
          </a:p>
          <a:p>
            <a:pPr>
              <a:buFont typeface="Monotype Sorts"/>
              <a:buNone/>
            </a:pPr>
            <a:endParaRPr lang="en-US" sz="1400" b="1" dirty="0" smtClean="0">
              <a:solidFill>
                <a:srgbClr val="D9253E"/>
              </a:solidFill>
            </a:endParaRPr>
          </a:p>
          <a:p>
            <a:pPr marL="463550" lvl="2" indent="-463550">
              <a:buFont typeface="Monotype Sorts"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	       1.  How quickly you raise your</a:t>
            </a:r>
          </a:p>
          <a:p>
            <a:pPr marL="463550" lvl="2" indent="-463550">
              <a:buFont typeface="Monotype Sorts"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		    initial support </a:t>
            </a:r>
            <a:endParaRPr lang="en-US" sz="4000" dirty="0" smtClean="0">
              <a:solidFill>
                <a:srgbClr val="D9253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marL="463550" lvl="2" indent="-463550">
              <a:buFont typeface="Arial" charset="0"/>
              <a:buNone/>
            </a:pPr>
            <a:r>
              <a:rPr lang="en-US" sz="4000" b="1" dirty="0" smtClean="0"/>
              <a:t>  VII. Key #5  Basis for Successful Long-</a:t>
            </a:r>
          </a:p>
          <a:p>
            <a:pPr marL="463550" lvl="2" indent="-463550">
              <a:buFont typeface="Arial" charset="0"/>
              <a:buNone/>
            </a:pPr>
            <a:r>
              <a:rPr lang="en-US" sz="4000" b="1" dirty="0" smtClean="0"/>
              <a:t>	     Term Ministry Partner Development</a:t>
            </a:r>
          </a:p>
          <a:p>
            <a:pPr marL="463550" lvl="2" indent="-463550">
              <a:buFont typeface="Arial" charset="0"/>
              <a:buNone/>
            </a:pPr>
            <a:r>
              <a:rPr lang="en-US" sz="4000" b="1" dirty="0" smtClean="0"/>
              <a:t>	    A. </a:t>
            </a:r>
            <a:r>
              <a:rPr lang="en-US" sz="4000" b="1" u="sng" dirty="0" smtClean="0"/>
              <a:t>Love   </a:t>
            </a:r>
            <a:endParaRPr lang="en-US" sz="4000" b="1" dirty="0" smtClean="0"/>
          </a:p>
          <a:p>
            <a:pPr>
              <a:buFont typeface="Monotype Sorts"/>
              <a:buNone/>
            </a:pPr>
            <a:endParaRPr lang="en-US" sz="1700" b="1" dirty="0" smtClean="0"/>
          </a:p>
          <a:p>
            <a:pPr>
              <a:buFont typeface="Monotype Sorts"/>
              <a:buNone/>
            </a:pPr>
            <a:r>
              <a:rPr lang="en-US" sz="3000" b="1" dirty="0" smtClean="0"/>
              <a:t>			</a:t>
            </a:r>
            <a:r>
              <a:rPr lang="en-US" sz="4000" b="1" dirty="0" smtClean="0"/>
              <a:t>It determines:</a:t>
            </a:r>
            <a:endParaRPr lang="en-US" sz="1400" b="1" dirty="0" smtClean="0"/>
          </a:p>
          <a:p>
            <a:pPr>
              <a:buFont typeface="Monotype Sorts"/>
              <a:buNone/>
            </a:pPr>
            <a:endParaRPr lang="en-US" sz="1400" b="1" dirty="0" smtClean="0"/>
          </a:p>
          <a:p>
            <a:pPr marL="463550" lvl="2" indent="-463550">
              <a:buFont typeface="Monotype Sorts"/>
              <a:buNone/>
            </a:pPr>
            <a:r>
              <a:rPr lang="en-US" sz="2200" b="1" dirty="0" smtClean="0"/>
              <a:t>	</a:t>
            </a:r>
            <a:r>
              <a:rPr lang="en-US" sz="2200" dirty="0" smtClean="0"/>
              <a:t>		</a:t>
            </a:r>
            <a:r>
              <a:rPr lang="en-US" sz="4000" dirty="0" smtClean="0">
                <a:solidFill>
                  <a:srgbClr val="CC0000"/>
                </a:solidFill>
              </a:rPr>
              <a:t>2</a:t>
            </a:r>
            <a:r>
              <a:rPr lang="en-US" sz="4000" b="1" dirty="0" smtClean="0">
                <a:solidFill>
                  <a:srgbClr val="D9253E"/>
                </a:solidFill>
              </a:rPr>
              <a:t>.  How well you maintain</a:t>
            </a:r>
          </a:p>
          <a:p>
            <a:pPr marL="463550" lvl="2" indent="-463550">
              <a:buFont typeface="Monotype Sorts"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		      your support</a:t>
            </a:r>
            <a:r>
              <a:rPr lang="en-US" sz="4000" dirty="0" smtClean="0">
                <a:solidFill>
                  <a:srgbClr val="D9253E"/>
                </a:solidFill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5257800"/>
          </a:xfrm>
        </p:spPr>
        <p:txBody>
          <a:bodyPr>
            <a:normAutofit/>
          </a:bodyPr>
          <a:lstStyle/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/>
              <a:t>VI.	Key #5 in Ministry Partnership 	Development</a:t>
            </a:r>
            <a:endParaRPr lang="en-US" sz="2000" b="1" dirty="0" smtClean="0"/>
          </a:p>
          <a:p>
            <a:pPr marL="857250" indent="-857250">
              <a:buFont typeface="Wingdings 2" pitchFamily="18" charset="2"/>
              <a:buNone/>
            </a:pPr>
            <a:endParaRPr lang="en-US" sz="2000" b="1" dirty="0" smtClean="0"/>
          </a:p>
          <a:p>
            <a:pPr marL="857250" indent="-857250">
              <a:buFont typeface="Wingdings 2" pitchFamily="18" charset="2"/>
              <a:buNone/>
            </a:pPr>
            <a:r>
              <a:rPr lang="en-US" sz="4000" dirty="0" smtClean="0"/>
              <a:t>	 </a:t>
            </a:r>
            <a:r>
              <a:rPr lang="en-US" sz="4000" b="1" dirty="0" smtClean="0">
                <a:solidFill>
                  <a:srgbClr val="D9253E"/>
                </a:solidFill>
              </a:rPr>
              <a:t>B.	Most fundamental step</a:t>
            </a:r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		in ministry partnership</a:t>
            </a:r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		development is a</a:t>
            </a:r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		</a:t>
            </a:r>
            <a:r>
              <a:rPr lang="en-US" sz="4000" b="1" u="sng" dirty="0" smtClean="0">
                <a:solidFill>
                  <a:srgbClr val="D9253E"/>
                </a:solidFill>
              </a:rPr>
              <a:t>THANK</a:t>
            </a:r>
            <a:r>
              <a:rPr lang="en-US" sz="4000" b="1" dirty="0" smtClean="0">
                <a:solidFill>
                  <a:srgbClr val="D9253E"/>
                </a:solidFill>
              </a:rPr>
              <a:t>  </a:t>
            </a:r>
            <a:r>
              <a:rPr lang="en-US" sz="4000" b="1" u="sng" dirty="0" smtClean="0">
                <a:solidFill>
                  <a:srgbClr val="D9253E"/>
                </a:solidFill>
              </a:rPr>
              <a:t>YOU</a:t>
            </a:r>
            <a:r>
              <a:rPr lang="en-US" sz="4000" b="1" dirty="0" smtClean="0">
                <a:solidFill>
                  <a:srgbClr val="D9253E"/>
                </a:solidFill>
              </a:rPr>
              <a:t>  </a:t>
            </a:r>
            <a:r>
              <a:rPr lang="en-US" sz="4000" b="1" u="sng" dirty="0" smtClean="0">
                <a:solidFill>
                  <a:srgbClr val="D9253E"/>
                </a:solidFill>
              </a:rPr>
              <a:t>LETTER</a:t>
            </a:r>
            <a:r>
              <a:rPr lang="en-US" sz="4000" b="1" dirty="0" smtClean="0">
                <a:solidFill>
                  <a:srgbClr val="D9253E"/>
                </a:solidFill>
              </a:rPr>
              <a:t>,</a:t>
            </a:r>
          </a:p>
          <a:p>
            <a:pPr marL="857250" indent="-857250"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		</a:t>
            </a:r>
            <a:r>
              <a:rPr lang="en-US" sz="4000" b="1" u="sng" dirty="0" smtClean="0">
                <a:solidFill>
                  <a:srgbClr val="D9253E"/>
                </a:solidFill>
              </a:rPr>
              <a:t>NOTE</a:t>
            </a:r>
            <a:r>
              <a:rPr lang="en-US" sz="4000" b="1" dirty="0" smtClean="0">
                <a:solidFill>
                  <a:srgbClr val="D9253E"/>
                </a:solidFill>
              </a:rPr>
              <a:t> or </a:t>
            </a:r>
            <a:r>
              <a:rPr lang="en-US" sz="4000" b="1" u="sng" dirty="0" smtClean="0">
                <a:solidFill>
                  <a:srgbClr val="D9253E"/>
                </a:solidFill>
              </a:rPr>
              <a:t>EMAIL</a:t>
            </a:r>
            <a:r>
              <a:rPr lang="en-US" sz="4000" b="1" dirty="0" smtClean="0">
                <a:solidFill>
                  <a:srgbClr val="D9253E"/>
                </a:solidFill>
              </a:rPr>
              <a:t> (not a text).</a:t>
            </a:r>
            <a:endParaRPr lang="en-US" sz="4000" u="sng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RESOURCES 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I.	Introduction</a:t>
            </a:r>
            <a:endParaRPr lang="en-US" sz="24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1.	Great Commission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2.	Faith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			3.	Principle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en-US" sz="4000" b="1" smtClean="0"/>
              <a:t>  VII.  Key #5 in Ministry Partnership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4000" b="1" smtClean="0"/>
              <a:t> 	   Development</a:t>
            </a:r>
          </a:p>
          <a:p>
            <a:pPr marL="0" indent="0">
              <a:buFont typeface="Wingdings 2" pitchFamily="18" charset="2"/>
              <a:buNone/>
            </a:pPr>
            <a:endParaRPr lang="en-US" sz="4000" b="1" smtClean="0"/>
          </a:p>
          <a:p>
            <a:pPr marL="0" indent="0">
              <a:buFont typeface="Wingdings 2" pitchFamily="18" charset="2"/>
              <a:buNone/>
            </a:pPr>
            <a:r>
              <a:rPr lang="en-US" sz="4000" b="1" smtClean="0"/>
              <a:t>	   B.	THANK   YOU  LETTER OR 			 NOTE</a:t>
            </a:r>
            <a:endParaRPr lang="en-US" sz="4000" smtClean="0"/>
          </a:p>
          <a:p>
            <a:pPr marL="0" indent="0">
              <a:buFont typeface="Wingdings 2" pitchFamily="18" charset="2"/>
              <a:buNone/>
            </a:pPr>
            <a:endParaRPr lang="en-US" sz="1200" smtClean="0"/>
          </a:p>
          <a:p>
            <a:pPr marL="0" indent="0">
              <a:buFont typeface="Wingdings 2" pitchFamily="18" charset="2"/>
              <a:buNone/>
            </a:pPr>
            <a:r>
              <a:rPr lang="en-US" sz="4000" smtClean="0"/>
              <a:t>		</a:t>
            </a:r>
            <a:r>
              <a:rPr lang="en-US" sz="4000" smtClean="0">
                <a:solidFill>
                  <a:srgbClr val="CC0000"/>
                </a:solidFill>
              </a:rPr>
              <a:t>1.</a:t>
            </a:r>
            <a:r>
              <a:rPr lang="en-US" sz="4000" smtClean="0"/>
              <a:t>  </a:t>
            </a:r>
            <a:r>
              <a:rPr lang="en-US" sz="4000" b="1" smtClean="0">
                <a:solidFill>
                  <a:srgbClr val="D9253E"/>
                </a:solidFill>
              </a:rPr>
              <a:t>Avoid </a:t>
            </a:r>
            <a:r>
              <a:rPr lang="en-US" sz="4000" b="1" u="sng" smtClean="0">
                <a:solidFill>
                  <a:srgbClr val="D9253E"/>
                </a:solidFill>
              </a:rPr>
              <a:t>INGRATITUDE</a:t>
            </a:r>
            <a:r>
              <a:rPr lang="en-US" sz="4000" smtClean="0"/>
              <a:t>		</a:t>
            </a:r>
          </a:p>
          <a:p>
            <a:pPr marL="0" indent="0">
              <a:buFont typeface="Wingdings 2" pitchFamily="18" charset="2"/>
              <a:buNone/>
            </a:pPr>
            <a:endParaRPr lang="en-US" sz="4000" b="1" u="sng" smtClean="0"/>
          </a:p>
          <a:p>
            <a:pPr marL="2114550" lvl="3" indent="-857250">
              <a:buFont typeface="Arial" charset="0"/>
              <a:buNone/>
            </a:pPr>
            <a:endParaRPr lang="en-US" sz="2800" u="sng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VIII.   Key  # 6  Seeing </a:t>
            </a:r>
            <a:r>
              <a:rPr lang="en-US" sz="4000" b="1" dirty="0"/>
              <a:t>Individuals </a:t>
            </a:r>
            <a:r>
              <a:rPr lang="en-US" sz="4000" b="1" dirty="0" smtClean="0"/>
              <a:t>in 		     Person</a:t>
            </a: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16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/>
              <a:t>		    	</a:t>
            </a:r>
            <a:r>
              <a:rPr lang="en-US" sz="4000" b="1" dirty="0" smtClean="0">
                <a:solidFill>
                  <a:srgbClr val="FF0000"/>
                </a:solidFill>
              </a:rPr>
              <a:t>What is effective ministry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	partnership development?</a:t>
            </a:r>
            <a:endParaRPr lang="en-US" sz="40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1" dirty="0"/>
              <a:t>	</a:t>
            </a:r>
            <a:r>
              <a:rPr lang="en-US" sz="2800" b="1" dirty="0" smtClean="0"/>
              <a:t>	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 rtlCol="0">
            <a:normAutofit/>
          </a:bodyPr>
          <a:lstStyle/>
          <a:p>
            <a:pPr marL="438912" lvl="2" indent="-32004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defRPr/>
            </a:pPr>
            <a:r>
              <a:rPr lang="en-US" sz="3600" b="1" dirty="0" smtClean="0"/>
              <a:t> VIII</a:t>
            </a:r>
            <a:r>
              <a:rPr lang="en-US" sz="3600" b="1" dirty="0"/>
              <a:t>.   Key  # 6  Seeing Individuals in </a:t>
            </a:r>
            <a:r>
              <a:rPr lang="en-US" sz="3600" b="1" dirty="0" smtClean="0"/>
              <a:t>Person</a:t>
            </a:r>
            <a:endParaRPr lang="en-US" sz="1600" b="1" dirty="0" smtClean="0"/>
          </a:p>
          <a:p>
            <a:pPr marL="438912" lvl="2" indent="-32004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defRPr/>
            </a:pPr>
            <a:endParaRPr lang="en-US" sz="16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/>
              <a:t>      </a:t>
            </a:r>
            <a:r>
              <a:rPr lang="en-US" sz="3600" dirty="0" smtClean="0"/>
              <a:t>Effective </a:t>
            </a:r>
            <a:r>
              <a:rPr lang="en-US" sz="3600" dirty="0"/>
              <a:t>partnership development is...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1" dirty="0"/>
              <a:t>	</a:t>
            </a:r>
            <a:r>
              <a:rPr lang="en-US" sz="2800" b="1" dirty="0" smtClean="0"/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A </a:t>
            </a:r>
            <a:r>
              <a:rPr lang="en-US" sz="3600" b="1" dirty="0">
                <a:solidFill>
                  <a:srgbClr val="FF0000"/>
                </a:solidFill>
              </a:rPr>
              <a:t>PRESENTATION OF THE </a:t>
            </a:r>
            <a:r>
              <a:rPr lang="en-US" sz="3600" b="1" i="1" u="sng" dirty="0">
                <a:solidFill>
                  <a:srgbClr val="FF0000"/>
                </a:solidFill>
              </a:rPr>
              <a:t>RIGHT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CAUSE</a:t>
            </a:r>
            <a:r>
              <a:rPr lang="en-US" sz="3600" b="1" u="sng" dirty="0">
                <a:solidFill>
                  <a:srgbClr val="FF0000"/>
                </a:solidFill>
              </a:rPr>
              <a:t>      </a:t>
            </a:r>
            <a:endParaRPr lang="en-US" sz="3600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dirty="0"/>
              <a:t>	</a:t>
            </a:r>
            <a:r>
              <a:rPr lang="en-US" sz="3600" dirty="0" smtClean="0"/>
              <a:t>    </a:t>
            </a:r>
            <a:r>
              <a:rPr lang="en-US" sz="3600" b="1" dirty="0" smtClean="0"/>
              <a:t>...</a:t>
            </a:r>
            <a:r>
              <a:rPr lang="en-US" sz="3600" b="1" dirty="0"/>
              <a:t>TO THE RIGHT </a:t>
            </a:r>
            <a:r>
              <a:rPr lang="en-US" sz="3600" b="1" u="sng" dirty="0"/>
              <a:t>P</a:t>
            </a:r>
            <a:r>
              <a:rPr lang="en-US" sz="3600" b="1" i="1" u="sng" dirty="0"/>
              <a:t>ROSPECT</a:t>
            </a:r>
            <a:r>
              <a:rPr lang="en-US" sz="3600" b="1" u="sng" dirty="0"/>
              <a:t>      </a:t>
            </a:r>
            <a:r>
              <a:rPr lang="en-US" sz="3600" b="1" dirty="0"/>
              <a:t>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dirty="0"/>
              <a:t>	</a:t>
            </a:r>
            <a:r>
              <a:rPr lang="en-US" sz="3600" dirty="0" smtClean="0"/>
              <a:t>    .</a:t>
            </a:r>
            <a:r>
              <a:rPr lang="en-US" sz="3600" b="1" dirty="0" smtClean="0"/>
              <a:t>..</a:t>
            </a:r>
            <a:r>
              <a:rPr lang="en-US" sz="3600" b="1" dirty="0"/>
              <a:t>BY THE RIGHT </a:t>
            </a:r>
            <a:r>
              <a:rPr lang="en-US" sz="3600" b="1" i="1" u="sng" dirty="0"/>
              <a:t>PERSON</a:t>
            </a:r>
            <a:r>
              <a:rPr lang="en-US" sz="3600" b="1" u="sng" dirty="0"/>
              <a:t>      </a:t>
            </a:r>
            <a:r>
              <a:rPr lang="en-US" sz="3600" b="1" dirty="0"/>
              <a:t>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dirty="0"/>
              <a:t>	</a:t>
            </a:r>
            <a:r>
              <a:rPr lang="en-US" sz="3600" dirty="0" smtClean="0"/>
              <a:t>    </a:t>
            </a:r>
            <a:r>
              <a:rPr lang="en-US" sz="3600" b="1" i="1" u="sng" dirty="0" smtClean="0"/>
              <a:t>ASKING</a:t>
            </a:r>
            <a:r>
              <a:rPr lang="en-US" sz="3600" b="1" i="1" dirty="0" smtClean="0"/>
              <a:t> </a:t>
            </a:r>
            <a:r>
              <a:rPr lang="en-US" sz="3600" b="1" dirty="0"/>
              <a:t>FOR THE RIGHT </a:t>
            </a:r>
            <a:r>
              <a:rPr lang="en-US" sz="3600" b="1" i="1" u="sng" dirty="0"/>
              <a:t>AMOUNT</a:t>
            </a:r>
            <a:r>
              <a:rPr lang="en-US" sz="3600" b="1" dirty="0"/>
              <a:t>,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/>
              <a:t>	</a:t>
            </a:r>
            <a:r>
              <a:rPr lang="en-US" sz="3600" b="1" dirty="0" smtClean="0"/>
              <a:t>    AT </a:t>
            </a:r>
            <a:r>
              <a:rPr lang="en-US" sz="3600" b="1" dirty="0"/>
              <a:t>THE </a:t>
            </a:r>
            <a:r>
              <a:rPr lang="en-US" sz="3600" b="1" i="1" u="sng" dirty="0"/>
              <a:t>RIGHT</a:t>
            </a:r>
            <a:r>
              <a:rPr lang="en-US" sz="3600" b="1" dirty="0"/>
              <a:t>  </a:t>
            </a:r>
            <a:r>
              <a:rPr lang="en-US" sz="3600" b="1" i="1" u="sng" dirty="0" smtClean="0"/>
              <a:t>TIME</a:t>
            </a:r>
            <a:r>
              <a:rPr lang="en-US" sz="3600" b="1" dirty="0" smtClean="0"/>
              <a:t>,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/>
              <a:t>	</a:t>
            </a:r>
            <a:r>
              <a:rPr lang="en-US" sz="3600" b="1" dirty="0" smtClean="0"/>
              <a:t>    IN </a:t>
            </a:r>
            <a:r>
              <a:rPr lang="en-US" sz="3600" b="1" dirty="0"/>
              <a:t>THE RIGHT </a:t>
            </a:r>
            <a:r>
              <a:rPr lang="en-US" sz="3600" b="1" i="1" u="sng" dirty="0"/>
              <a:t>WAY</a:t>
            </a:r>
            <a:r>
              <a:rPr lang="en-US" sz="3600" b="1" dirty="0"/>
              <a:t>.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3600" smtClean="0"/>
              <a:t>	</a:t>
            </a:r>
            <a:r>
              <a:rPr lang="en-US" sz="3600" b="1" smtClean="0"/>
              <a:t>VIII.   Key  # 6  Seeing Individuals in Person</a:t>
            </a:r>
            <a:endParaRPr lang="en-US" sz="1600" b="1" smtClean="0"/>
          </a:p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600" b="1" smtClean="0"/>
          </a:p>
          <a:p>
            <a:pPr>
              <a:buFontTx/>
              <a:buNone/>
            </a:pPr>
            <a:r>
              <a:rPr lang="en-US" sz="4000" b="1" smtClean="0"/>
              <a:t>      </a:t>
            </a:r>
            <a:r>
              <a:rPr lang="en-US" sz="3600" smtClean="0"/>
              <a:t>Effective partnership development is...</a:t>
            </a:r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None/>
            </a:pPr>
            <a:r>
              <a:rPr lang="en-US" sz="2800" b="1" smtClean="0"/>
              <a:t>	    </a:t>
            </a:r>
            <a:r>
              <a:rPr lang="en-US" sz="3600" b="1" smtClean="0"/>
              <a:t>A PRESENTATION OF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</a:t>
            </a:r>
            <a:r>
              <a:rPr lang="en-US" sz="3600" b="1" i="1" u="sng" smtClean="0"/>
              <a:t>CAUSE</a:t>
            </a:r>
            <a:r>
              <a:rPr lang="en-US" sz="3600" b="1" u="sng" smtClean="0"/>
              <a:t>      </a:t>
            </a:r>
            <a:endParaRPr lang="en-US" sz="3600" smtClean="0"/>
          </a:p>
          <a:p>
            <a:pPr>
              <a:buFontTx/>
              <a:buNone/>
            </a:pPr>
            <a:r>
              <a:rPr lang="en-US" sz="3600" smtClean="0"/>
              <a:t>	   </a:t>
            </a:r>
            <a:r>
              <a:rPr lang="en-US" sz="3600" b="1" smtClean="0">
                <a:solidFill>
                  <a:srgbClr val="FF0000"/>
                </a:solidFill>
              </a:rPr>
              <a:t>...TO THE RIGHT </a:t>
            </a:r>
            <a:r>
              <a:rPr lang="en-US" sz="3600" b="1" u="sng" smtClean="0">
                <a:solidFill>
                  <a:srgbClr val="FF0000"/>
                </a:solidFill>
              </a:rPr>
              <a:t>P</a:t>
            </a:r>
            <a:r>
              <a:rPr lang="en-US" sz="3600" b="1" i="1" u="sng" smtClean="0">
                <a:solidFill>
                  <a:srgbClr val="FF0000"/>
                </a:solidFill>
              </a:rPr>
              <a:t>ROSPECT</a:t>
            </a:r>
            <a:r>
              <a:rPr lang="en-US" sz="3600" b="1" u="sng" smtClean="0">
                <a:solidFill>
                  <a:srgbClr val="FF0000"/>
                </a:solidFill>
              </a:rPr>
              <a:t>      </a:t>
            </a:r>
            <a:r>
              <a:rPr lang="en-US" sz="3600" b="1" smtClean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z="3600" smtClean="0"/>
              <a:t>	   .</a:t>
            </a:r>
            <a:r>
              <a:rPr lang="en-US" sz="3600" b="1" smtClean="0"/>
              <a:t>..BY THE RIGHT </a:t>
            </a:r>
            <a:r>
              <a:rPr lang="en-US" sz="3600" b="1" i="1" u="sng" smtClean="0"/>
              <a:t>PERSON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   </a:t>
            </a:r>
            <a:r>
              <a:rPr lang="en-US" sz="3600" b="1" i="1" u="sng" smtClean="0"/>
              <a:t>ASKING</a:t>
            </a:r>
            <a:r>
              <a:rPr lang="en-US" sz="3600" b="1" i="1" smtClean="0"/>
              <a:t> </a:t>
            </a:r>
            <a:r>
              <a:rPr lang="en-US" sz="3600" b="1" smtClean="0"/>
              <a:t>FOR THE RIGHT </a:t>
            </a:r>
            <a:r>
              <a:rPr lang="en-US" sz="3600" b="1" i="1" u="sng" smtClean="0"/>
              <a:t>AMOUNT</a:t>
            </a:r>
            <a:r>
              <a:rPr lang="en-US" sz="3600" b="1" smtClean="0"/>
              <a:t>, </a:t>
            </a:r>
          </a:p>
          <a:p>
            <a:pPr>
              <a:buFontTx/>
              <a:buNone/>
            </a:pPr>
            <a:r>
              <a:rPr lang="en-US" sz="3600" b="1" smtClean="0"/>
              <a:t>	  AT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 </a:t>
            </a:r>
            <a:r>
              <a:rPr lang="en-US" sz="3600" b="1" i="1" u="sng" smtClean="0"/>
              <a:t>TIME</a:t>
            </a:r>
            <a:r>
              <a:rPr lang="en-US" sz="3600" b="1" smtClean="0"/>
              <a:t>,</a:t>
            </a:r>
          </a:p>
          <a:p>
            <a:pPr>
              <a:buFontTx/>
              <a:buNone/>
            </a:pPr>
            <a:r>
              <a:rPr lang="en-US" sz="3600" b="1" smtClean="0"/>
              <a:t>	  IN THE RIGHT </a:t>
            </a:r>
            <a:r>
              <a:rPr lang="en-US" sz="3600" b="1" i="1" u="sng" smtClean="0"/>
              <a:t>WAY</a:t>
            </a:r>
            <a:r>
              <a:rPr lang="en-US" sz="3600" b="1" smtClean="0"/>
              <a:t>.</a:t>
            </a:r>
            <a:endParaRPr lang="en-US" sz="4000" b="1" smtClean="0">
              <a:solidFill>
                <a:srgbClr val="D9253E"/>
              </a:solidFill>
            </a:endParaRPr>
          </a:p>
          <a:p>
            <a:pPr>
              <a:buFont typeface="Monotype Sorts"/>
              <a:buNone/>
            </a:pPr>
            <a:endParaRPr lang="en-US" sz="4000" b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116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4000" smtClean="0"/>
              <a:t>	</a:t>
            </a:r>
            <a:r>
              <a:rPr lang="en-US" sz="3600" b="1" smtClean="0"/>
              <a:t>VIII.   Key  # 6  Seeing Individuals in Person</a:t>
            </a:r>
            <a:endParaRPr lang="en-US" sz="1400" b="1" smtClean="0"/>
          </a:p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400" b="1" smtClean="0"/>
          </a:p>
          <a:p>
            <a:pPr>
              <a:buFontTx/>
              <a:buNone/>
            </a:pPr>
            <a:r>
              <a:rPr lang="en-US" sz="4000" b="1" smtClean="0"/>
              <a:t>      </a:t>
            </a:r>
            <a:r>
              <a:rPr lang="en-US" sz="3600" smtClean="0"/>
              <a:t>Effective partnership development is...</a:t>
            </a:r>
            <a:endParaRPr lang="en-US" sz="1200" smtClean="0"/>
          </a:p>
          <a:p>
            <a:pPr>
              <a:buFontTx/>
              <a:buNone/>
            </a:pPr>
            <a:endParaRPr lang="en-US" sz="1200" b="1" smtClean="0"/>
          </a:p>
          <a:p>
            <a:pPr>
              <a:buFontTx/>
              <a:buNone/>
            </a:pPr>
            <a:r>
              <a:rPr lang="en-US" sz="4000" b="1" smtClean="0"/>
              <a:t>	    </a:t>
            </a:r>
            <a:r>
              <a:rPr lang="en-US" sz="3600" b="1" smtClean="0"/>
              <a:t>A PRESENTATION OF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</a:t>
            </a:r>
            <a:r>
              <a:rPr lang="en-US" sz="3600" b="1" i="1" u="sng" smtClean="0"/>
              <a:t>CAUSE</a:t>
            </a:r>
            <a:r>
              <a:rPr lang="en-US" sz="3600" b="1" u="sng" smtClean="0"/>
              <a:t>      </a:t>
            </a:r>
            <a:endParaRPr lang="en-US" sz="3600" smtClean="0"/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smtClean="0"/>
              <a:t>...TO THE RIGHT </a:t>
            </a:r>
            <a:r>
              <a:rPr lang="en-US" sz="3600" b="1" u="sng" smtClean="0"/>
              <a:t>P</a:t>
            </a:r>
            <a:r>
              <a:rPr lang="en-US" sz="3600" b="1" i="1" u="sng" smtClean="0"/>
              <a:t>ROSPECT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smtClean="0">
                <a:solidFill>
                  <a:srgbClr val="FF0000"/>
                </a:solidFill>
              </a:rPr>
              <a:t>.</a:t>
            </a:r>
            <a:r>
              <a:rPr lang="en-US" sz="3600" b="1" smtClean="0">
                <a:solidFill>
                  <a:srgbClr val="FF0000"/>
                </a:solidFill>
              </a:rPr>
              <a:t>..BY THE RIGHT </a:t>
            </a:r>
            <a:r>
              <a:rPr lang="en-US" sz="3600" b="1" i="1" u="sng" smtClean="0">
                <a:solidFill>
                  <a:srgbClr val="FF0000"/>
                </a:solidFill>
              </a:rPr>
              <a:t>PERSON</a:t>
            </a:r>
            <a:r>
              <a:rPr lang="en-US" sz="3600" b="1" u="sng" smtClean="0">
                <a:solidFill>
                  <a:srgbClr val="FF0000"/>
                </a:solidFill>
              </a:rPr>
              <a:t>      </a:t>
            </a:r>
            <a:r>
              <a:rPr lang="en-US" sz="3600" b="1" smtClean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i="1" u="sng" smtClean="0"/>
              <a:t>ASKING</a:t>
            </a:r>
            <a:r>
              <a:rPr lang="en-US" sz="3600" b="1" i="1" smtClean="0"/>
              <a:t> </a:t>
            </a:r>
            <a:r>
              <a:rPr lang="en-US" sz="3600" b="1" smtClean="0"/>
              <a:t>FOR THE RIGHT </a:t>
            </a:r>
            <a:r>
              <a:rPr lang="en-US" sz="3600" b="1" i="1" u="sng" smtClean="0"/>
              <a:t>AMOUNT</a:t>
            </a:r>
            <a:r>
              <a:rPr lang="en-US" sz="3600" b="1" smtClean="0"/>
              <a:t>, </a:t>
            </a:r>
          </a:p>
          <a:p>
            <a:pPr>
              <a:buFontTx/>
              <a:buNone/>
            </a:pPr>
            <a:r>
              <a:rPr lang="en-US" sz="3600" b="1" smtClean="0"/>
              <a:t>		AT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 </a:t>
            </a:r>
            <a:r>
              <a:rPr lang="en-US" sz="3600" b="1" i="1" u="sng" smtClean="0"/>
              <a:t>TIME</a:t>
            </a:r>
            <a:r>
              <a:rPr lang="en-US" sz="3600" b="1" smtClean="0"/>
              <a:t>,</a:t>
            </a:r>
          </a:p>
          <a:p>
            <a:pPr>
              <a:buFontTx/>
              <a:buNone/>
            </a:pPr>
            <a:r>
              <a:rPr lang="en-US" sz="3600" b="1" smtClean="0"/>
              <a:t>		IN THE RIGHT </a:t>
            </a:r>
            <a:r>
              <a:rPr lang="en-US" sz="3600" b="1" i="1" u="sng" smtClean="0"/>
              <a:t>WAY</a:t>
            </a:r>
            <a:r>
              <a:rPr lang="en-US" sz="3600" b="1" smtClean="0"/>
              <a:t>.</a:t>
            </a:r>
          </a:p>
          <a:p>
            <a:pPr>
              <a:buFont typeface="Monotype Sorts"/>
              <a:buNone/>
            </a:pPr>
            <a:endParaRPr lang="en-US" sz="4000" b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3600" smtClean="0"/>
              <a:t>	</a:t>
            </a:r>
            <a:r>
              <a:rPr lang="en-US" sz="3600" b="1" smtClean="0"/>
              <a:t>VIII.   Key  # 6  Seeing Individuals in Person</a:t>
            </a:r>
            <a:endParaRPr lang="en-US" sz="1600" b="1" smtClean="0"/>
          </a:p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600" b="1" smtClean="0"/>
          </a:p>
          <a:p>
            <a:pPr>
              <a:buFontTx/>
              <a:buNone/>
            </a:pPr>
            <a:r>
              <a:rPr lang="en-US" sz="4000" b="1" smtClean="0"/>
              <a:t>      </a:t>
            </a:r>
            <a:r>
              <a:rPr lang="en-US" sz="3600" smtClean="0"/>
              <a:t>Effective partnership development is...</a:t>
            </a:r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None/>
            </a:pPr>
            <a:r>
              <a:rPr lang="en-US" sz="2800" b="1" smtClean="0"/>
              <a:t>	     </a:t>
            </a:r>
            <a:r>
              <a:rPr lang="en-US" sz="3600" b="1" smtClean="0"/>
              <a:t>A PRESENTATION OF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</a:t>
            </a:r>
            <a:r>
              <a:rPr lang="en-US" sz="3600" b="1" i="1" u="sng" smtClean="0"/>
              <a:t>CAUSE</a:t>
            </a:r>
            <a:r>
              <a:rPr lang="en-US" sz="3600" b="1" u="sng" smtClean="0"/>
              <a:t>      </a:t>
            </a:r>
            <a:endParaRPr lang="en-US" sz="3600" smtClean="0"/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smtClean="0"/>
              <a:t>...TO THE RIGHT </a:t>
            </a:r>
            <a:r>
              <a:rPr lang="en-US" sz="3600" b="1" u="sng" smtClean="0"/>
              <a:t>P</a:t>
            </a:r>
            <a:r>
              <a:rPr lang="en-US" sz="3600" b="1" i="1" u="sng" smtClean="0"/>
              <a:t>ROSPECT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	.</a:t>
            </a:r>
            <a:r>
              <a:rPr lang="en-US" sz="3600" b="1" smtClean="0"/>
              <a:t>..BY THE RIGHT </a:t>
            </a:r>
            <a:r>
              <a:rPr lang="en-US" sz="3600" b="1" i="1" u="sng" smtClean="0"/>
              <a:t>PERSON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i="1" u="sng" smtClean="0">
                <a:solidFill>
                  <a:srgbClr val="FF0000"/>
                </a:solidFill>
              </a:rPr>
              <a:t>ASKING</a:t>
            </a:r>
            <a:r>
              <a:rPr lang="en-US" sz="3600" b="1" i="1" smtClean="0">
                <a:solidFill>
                  <a:srgbClr val="FF0000"/>
                </a:solidFill>
              </a:rPr>
              <a:t> </a:t>
            </a:r>
            <a:r>
              <a:rPr lang="en-US" sz="3600" b="1" smtClean="0">
                <a:solidFill>
                  <a:srgbClr val="FF0000"/>
                </a:solidFill>
              </a:rPr>
              <a:t>FOR THE RIGHT </a:t>
            </a:r>
            <a:r>
              <a:rPr lang="en-US" sz="3600" b="1" i="1" u="sng" smtClean="0">
                <a:solidFill>
                  <a:srgbClr val="FF0000"/>
                </a:solidFill>
              </a:rPr>
              <a:t>AMOUNT</a:t>
            </a:r>
            <a:r>
              <a:rPr lang="en-US" sz="3600" b="1" smtClean="0">
                <a:solidFill>
                  <a:srgbClr val="FF0000"/>
                </a:solidFill>
              </a:rPr>
              <a:t>, </a:t>
            </a:r>
          </a:p>
          <a:p>
            <a:pPr>
              <a:buFontTx/>
              <a:buNone/>
            </a:pPr>
            <a:r>
              <a:rPr lang="en-US" sz="3600" b="1" smtClean="0"/>
              <a:t>		AT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 </a:t>
            </a:r>
            <a:r>
              <a:rPr lang="en-US" sz="3600" b="1" i="1" u="sng" smtClean="0"/>
              <a:t>TIME</a:t>
            </a:r>
            <a:r>
              <a:rPr lang="en-US" sz="3600" b="1" smtClean="0"/>
              <a:t>,</a:t>
            </a:r>
          </a:p>
          <a:p>
            <a:pPr>
              <a:buFontTx/>
              <a:buNone/>
            </a:pPr>
            <a:r>
              <a:rPr lang="en-US" sz="3600" b="1" smtClean="0"/>
              <a:t>		IN THE RIGHT </a:t>
            </a:r>
            <a:r>
              <a:rPr lang="en-US" sz="3600" b="1" i="1" u="sng" smtClean="0"/>
              <a:t>WAY</a:t>
            </a:r>
            <a:r>
              <a:rPr lang="en-US" sz="3600" b="1" smtClean="0"/>
              <a:t>.</a:t>
            </a:r>
          </a:p>
          <a:p>
            <a:pPr marL="438150" lvl="2" indent="-319088">
              <a:buFont typeface="Monotype Sorts"/>
              <a:buNone/>
            </a:pPr>
            <a:endParaRPr lang="en-US" sz="4000" b="1" smtClean="0">
              <a:solidFill>
                <a:srgbClr val="D9253E"/>
              </a:solidFill>
            </a:endParaRPr>
          </a:p>
          <a:p>
            <a:pPr>
              <a:buFont typeface="Monotype Sorts"/>
              <a:buNone/>
            </a:pPr>
            <a:endParaRPr lang="en-US" sz="4000" b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4000" smtClean="0"/>
              <a:t>	</a:t>
            </a:r>
            <a:r>
              <a:rPr lang="en-US" sz="3600" b="1" smtClean="0"/>
              <a:t>VIII.   Key  # 6  Seeing Individuals in Person</a:t>
            </a:r>
            <a:endParaRPr lang="en-US" sz="1100" b="1" smtClean="0"/>
          </a:p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100" b="1" smtClean="0"/>
          </a:p>
          <a:p>
            <a:pPr>
              <a:buFontTx/>
              <a:buNone/>
            </a:pPr>
            <a:r>
              <a:rPr lang="en-US" sz="4000" b="1" smtClean="0"/>
              <a:t>      </a:t>
            </a:r>
            <a:r>
              <a:rPr lang="en-US" sz="3600" smtClean="0"/>
              <a:t>Effective partnership development is...</a:t>
            </a:r>
            <a:endParaRPr lang="en-US" sz="1400" smtClean="0"/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None/>
            </a:pPr>
            <a:r>
              <a:rPr lang="en-US" sz="4000" b="1" smtClean="0"/>
              <a:t>	    </a:t>
            </a:r>
            <a:r>
              <a:rPr lang="en-US" sz="3600" b="1" smtClean="0"/>
              <a:t>A PRESENTATION OF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</a:t>
            </a:r>
            <a:r>
              <a:rPr lang="en-US" sz="3600" b="1" i="1" u="sng" smtClean="0"/>
              <a:t>CAUSE</a:t>
            </a:r>
            <a:r>
              <a:rPr lang="en-US" sz="3600" b="1" u="sng" smtClean="0"/>
              <a:t>      </a:t>
            </a:r>
            <a:endParaRPr lang="en-US" sz="3600" smtClean="0"/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smtClean="0"/>
              <a:t>...TO THE RIGHT </a:t>
            </a:r>
            <a:r>
              <a:rPr lang="en-US" sz="3600" b="1" u="sng" smtClean="0"/>
              <a:t>P</a:t>
            </a:r>
            <a:r>
              <a:rPr lang="en-US" sz="3600" b="1" i="1" u="sng" smtClean="0"/>
              <a:t>ROSPECT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smtClean="0"/>
              <a:t>...BY THE RIGHT </a:t>
            </a:r>
            <a:r>
              <a:rPr lang="en-US" sz="3600" b="1" i="1" u="sng" smtClean="0"/>
              <a:t>PERSON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i="1" u="sng" smtClean="0"/>
              <a:t>ASKING</a:t>
            </a:r>
            <a:r>
              <a:rPr lang="en-US" sz="3600" b="1" i="1" smtClean="0"/>
              <a:t> </a:t>
            </a:r>
            <a:r>
              <a:rPr lang="en-US" sz="3600" b="1" smtClean="0"/>
              <a:t>FOR THE RIGHT </a:t>
            </a:r>
            <a:r>
              <a:rPr lang="en-US" sz="3600" b="1" i="1" u="sng" smtClean="0"/>
              <a:t>AMOUNT</a:t>
            </a:r>
            <a:r>
              <a:rPr lang="en-US" sz="3600" b="1" smtClean="0"/>
              <a:t>, </a:t>
            </a:r>
          </a:p>
          <a:p>
            <a:pPr>
              <a:buFontTx/>
              <a:buNone/>
            </a:pPr>
            <a:r>
              <a:rPr lang="en-US" sz="3600" b="1" smtClean="0"/>
              <a:t>		</a:t>
            </a:r>
            <a:r>
              <a:rPr lang="en-US" sz="3600" b="1" smtClean="0">
                <a:solidFill>
                  <a:srgbClr val="FF0000"/>
                </a:solidFill>
              </a:rPr>
              <a:t>AT THE </a:t>
            </a:r>
            <a:r>
              <a:rPr lang="en-US" sz="3600" b="1" i="1" u="sng" smtClean="0">
                <a:solidFill>
                  <a:srgbClr val="FF0000"/>
                </a:solidFill>
              </a:rPr>
              <a:t>RIGHT</a:t>
            </a:r>
            <a:r>
              <a:rPr lang="en-US" sz="3600" b="1" smtClean="0">
                <a:solidFill>
                  <a:srgbClr val="FF0000"/>
                </a:solidFill>
              </a:rPr>
              <a:t>  </a:t>
            </a:r>
            <a:r>
              <a:rPr lang="en-US" sz="3600" b="1" i="1" u="sng" smtClean="0">
                <a:solidFill>
                  <a:srgbClr val="FF0000"/>
                </a:solidFill>
              </a:rPr>
              <a:t>TIME</a:t>
            </a:r>
            <a:r>
              <a:rPr lang="en-US" sz="3600" b="1" smtClean="0">
                <a:solidFill>
                  <a:srgbClr val="FF0000"/>
                </a:solidFill>
              </a:rPr>
              <a:t>,</a:t>
            </a:r>
          </a:p>
          <a:p>
            <a:pPr>
              <a:buFontTx/>
              <a:buNone/>
            </a:pPr>
            <a:r>
              <a:rPr lang="en-US" sz="3600" b="1" smtClean="0"/>
              <a:t>		IN THE RIGHT </a:t>
            </a:r>
            <a:r>
              <a:rPr lang="en-US" sz="3600" b="1" i="1" u="sng" smtClean="0"/>
              <a:t>WAY</a:t>
            </a:r>
            <a:r>
              <a:rPr lang="en-US" sz="3600" b="1" smtClean="0"/>
              <a:t>.</a:t>
            </a:r>
          </a:p>
          <a:p>
            <a:pPr>
              <a:buFont typeface="Monotype Sorts"/>
              <a:buNone/>
            </a:pPr>
            <a:endParaRPr lang="en-US" sz="4000" b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4000" smtClean="0"/>
              <a:t>	</a:t>
            </a:r>
            <a:r>
              <a:rPr lang="en-US" sz="3600" b="1" smtClean="0"/>
              <a:t>VIII.   Key  # 6  Seeing Individuals in Person</a:t>
            </a:r>
            <a:endParaRPr lang="en-US" sz="1100" b="1" smtClean="0"/>
          </a:p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100" b="1" smtClean="0"/>
          </a:p>
          <a:p>
            <a:pPr>
              <a:buFontTx/>
              <a:buNone/>
            </a:pPr>
            <a:r>
              <a:rPr lang="en-US" sz="4000" b="1" smtClean="0"/>
              <a:t>      </a:t>
            </a:r>
            <a:r>
              <a:rPr lang="en-US" sz="3600" smtClean="0"/>
              <a:t>Effective partnership development is...</a:t>
            </a:r>
            <a:endParaRPr lang="en-US" sz="1400" smtClean="0"/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None/>
            </a:pPr>
            <a:r>
              <a:rPr lang="en-US" sz="4000" b="1" smtClean="0"/>
              <a:t>	    </a:t>
            </a:r>
            <a:r>
              <a:rPr lang="en-US" sz="3600" b="1" smtClean="0"/>
              <a:t>A PRESENTATION OF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</a:t>
            </a:r>
            <a:r>
              <a:rPr lang="en-US" sz="3600" b="1" i="1" u="sng" smtClean="0"/>
              <a:t>CAUSE</a:t>
            </a:r>
            <a:r>
              <a:rPr lang="en-US" sz="3600" b="1" u="sng" smtClean="0"/>
              <a:t>      </a:t>
            </a:r>
            <a:endParaRPr lang="en-US" sz="3600" smtClean="0"/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smtClean="0"/>
              <a:t>...TO THE RIGHT </a:t>
            </a:r>
            <a:r>
              <a:rPr lang="en-US" sz="3600" b="1" u="sng" smtClean="0"/>
              <a:t>P</a:t>
            </a:r>
            <a:r>
              <a:rPr lang="en-US" sz="3600" b="1" i="1" u="sng" smtClean="0"/>
              <a:t>ROSPECT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smtClean="0"/>
              <a:t>...BY THE RIGHT </a:t>
            </a:r>
            <a:r>
              <a:rPr lang="en-US" sz="3600" b="1" i="1" u="sng" smtClean="0"/>
              <a:t>PERSON</a:t>
            </a:r>
            <a:r>
              <a:rPr lang="en-US" sz="3600" b="1" u="sng" smtClean="0"/>
              <a:t>      </a:t>
            </a:r>
            <a:r>
              <a:rPr lang="en-US" sz="3600" b="1" smtClean="0"/>
              <a:t> </a:t>
            </a:r>
          </a:p>
          <a:p>
            <a:pPr>
              <a:buFontTx/>
              <a:buNone/>
            </a:pPr>
            <a:r>
              <a:rPr lang="en-US" sz="3600" smtClean="0"/>
              <a:t>		</a:t>
            </a:r>
            <a:r>
              <a:rPr lang="en-US" sz="3600" b="1" i="1" u="sng" smtClean="0"/>
              <a:t>ASKING</a:t>
            </a:r>
            <a:r>
              <a:rPr lang="en-US" sz="3600" b="1" i="1" smtClean="0"/>
              <a:t> </a:t>
            </a:r>
            <a:r>
              <a:rPr lang="en-US" sz="3600" b="1" smtClean="0"/>
              <a:t>FOR THE RIGHT </a:t>
            </a:r>
            <a:r>
              <a:rPr lang="en-US" sz="3600" b="1" i="1" u="sng" smtClean="0"/>
              <a:t>AMOUNT</a:t>
            </a:r>
            <a:r>
              <a:rPr lang="en-US" sz="3600" b="1" smtClean="0"/>
              <a:t>, </a:t>
            </a:r>
          </a:p>
          <a:p>
            <a:pPr>
              <a:buFontTx/>
              <a:buNone/>
            </a:pPr>
            <a:r>
              <a:rPr lang="en-US" sz="3600" b="1" smtClean="0"/>
              <a:t>		AT THE </a:t>
            </a:r>
            <a:r>
              <a:rPr lang="en-US" sz="3600" b="1" i="1" u="sng" smtClean="0"/>
              <a:t>RIGHT</a:t>
            </a:r>
            <a:r>
              <a:rPr lang="en-US" sz="3600" b="1" smtClean="0"/>
              <a:t>  </a:t>
            </a:r>
            <a:r>
              <a:rPr lang="en-US" sz="3600" b="1" i="1" u="sng" smtClean="0"/>
              <a:t>TIME</a:t>
            </a:r>
            <a:r>
              <a:rPr lang="en-US" sz="3600" b="1" smtClean="0"/>
              <a:t>,</a:t>
            </a:r>
          </a:p>
          <a:p>
            <a:pPr>
              <a:buFontTx/>
              <a:buNone/>
            </a:pPr>
            <a:r>
              <a:rPr lang="en-US" sz="3600" b="1" smtClean="0"/>
              <a:t>		</a:t>
            </a:r>
            <a:r>
              <a:rPr lang="en-US" sz="3600" b="1" smtClean="0">
                <a:solidFill>
                  <a:srgbClr val="FF0000"/>
                </a:solidFill>
              </a:rPr>
              <a:t>IN THE RIGHT </a:t>
            </a:r>
            <a:r>
              <a:rPr lang="en-US" sz="3600" b="1" i="1" u="sng" smtClean="0">
                <a:solidFill>
                  <a:srgbClr val="FF0000"/>
                </a:solidFill>
              </a:rPr>
              <a:t>WAY</a:t>
            </a:r>
            <a:r>
              <a:rPr lang="en-US" sz="3600" b="1" smtClean="0">
                <a:solidFill>
                  <a:srgbClr val="FF0000"/>
                </a:solidFill>
              </a:rPr>
              <a:t>.</a:t>
            </a:r>
          </a:p>
          <a:p>
            <a:pPr>
              <a:buFont typeface="Monotype Sorts"/>
              <a:buNone/>
            </a:pPr>
            <a:endParaRPr lang="en-US" sz="4000" b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 rtlCol="0">
            <a:normAutofit/>
          </a:bodyPr>
          <a:lstStyle/>
          <a:p>
            <a:pPr marL="438912" lvl="2" indent="-32004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defRPr/>
            </a:pPr>
            <a:r>
              <a:rPr lang="en-US" sz="3600" b="1" dirty="0"/>
              <a:t>VIII.   Key  # 6  Seeing Individuals in Person</a:t>
            </a:r>
            <a:endParaRPr lang="en-US" sz="1600" b="1" dirty="0"/>
          </a:p>
          <a:p>
            <a:pPr marL="438912" lvl="2" indent="-32004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None/>
              <a:defRPr/>
            </a:pPr>
            <a:endParaRPr lang="en-US" sz="16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     </a:t>
            </a: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As </a:t>
            </a:r>
            <a:r>
              <a:rPr lang="en-US" sz="4000" b="1" dirty="0">
                <a:solidFill>
                  <a:srgbClr val="FF0000"/>
                </a:solidFill>
              </a:rPr>
              <a:t>you raise funds you need to be </a:t>
            </a:r>
            <a:r>
              <a:rPr lang="en-US" sz="4000" b="1" dirty="0" smtClean="0">
                <a:solidFill>
                  <a:srgbClr val="FF0000"/>
                </a:solidFill>
              </a:rPr>
              <a:t>	asking </a:t>
            </a:r>
            <a:r>
              <a:rPr lang="en-US" sz="4000" b="1" dirty="0">
                <a:solidFill>
                  <a:srgbClr val="FF0000"/>
                </a:solidFill>
              </a:rPr>
              <a:t>these questions:</a:t>
            </a:r>
            <a:endParaRPr lang="en-US" sz="2000" b="1" dirty="0">
              <a:solidFill>
                <a:srgbClr val="FF0000"/>
              </a:solidFill>
            </a:endParaRPr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000" dirty="0"/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1</a:t>
            </a:r>
            <a:r>
              <a:rPr lang="en-US" sz="4000" b="1" dirty="0"/>
              <a:t>. </a:t>
            </a:r>
            <a:r>
              <a:rPr lang="en-US" sz="4000" b="1" dirty="0" smtClean="0"/>
              <a:t> Am </a:t>
            </a:r>
            <a:r>
              <a:rPr lang="en-US" sz="4000" b="1" dirty="0"/>
              <a:t>I asking at the right time</a:t>
            </a:r>
            <a:r>
              <a:rPr lang="en-US" sz="4000" b="1" dirty="0" smtClean="0"/>
              <a:t>?</a:t>
            </a:r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2</a:t>
            </a:r>
            <a:r>
              <a:rPr lang="en-US" sz="4000" b="1" dirty="0"/>
              <a:t>. </a:t>
            </a:r>
            <a:r>
              <a:rPr lang="en-US" sz="4000" b="1" dirty="0" smtClean="0"/>
              <a:t> Am </a:t>
            </a:r>
            <a:r>
              <a:rPr lang="en-US" sz="4000" b="1" dirty="0"/>
              <a:t>I asking for the right amount</a:t>
            </a:r>
            <a:r>
              <a:rPr lang="en-US" sz="4000" b="1" dirty="0" smtClean="0"/>
              <a:t>?</a:t>
            </a:r>
            <a:endParaRPr lang="en-US" sz="4000" dirty="0" smtClean="0"/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/>
              <a:t>	</a:t>
            </a:r>
            <a:r>
              <a:rPr lang="en-US" sz="4000" b="1" dirty="0"/>
              <a:t>3. </a:t>
            </a:r>
            <a:r>
              <a:rPr lang="en-US" sz="4000" b="1" dirty="0" smtClean="0"/>
              <a:t> Am </a:t>
            </a:r>
            <a:r>
              <a:rPr lang="en-US" sz="4000" b="1" dirty="0"/>
              <a:t>I asking for the right project</a:t>
            </a:r>
            <a:r>
              <a:rPr lang="en-US" sz="4000" b="1" dirty="0" smtClean="0"/>
              <a:t>?</a:t>
            </a:r>
            <a:endParaRPr lang="en-US" sz="4000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438150" lvl="2" indent="-319088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3600" b="1" dirty="0" smtClean="0"/>
              <a:t>VIII.   Key  # 6  Seeing Individuals in Person</a:t>
            </a:r>
          </a:p>
          <a:p>
            <a:pPr marL="438150" lvl="2" indent="-319088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5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700" b="1" dirty="0" smtClean="0"/>
              <a:t>      	2.  Am I asking for the right amount?</a:t>
            </a:r>
            <a:endParaRPr lang="en-US" sz="3700" dirty="0" smtClean="0"/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3700" dirty="0" smtClean="0"/>
              <a:t>	    </a:t>
            </a:r>
            <a:r>
              <a:rPr lang="en-US" sz="3700" dirty="0" smtClean="0"/>
              <a:t>	      </a:t>
            </a:r>
            <a:r>
              <a:rPr lang="en-US" sz="4000" b="1" dirty="0" smtClean="0">
                <a:solidFill>
                  <a:srgbClr val="FF0000"/>
                </a:solidFill>
              </a:rPr>
              <a:t>If a church can provide as </a:t>
            </a:r>
            <a:r>
              <a:rPr lang="en-US" sz="4000" b="1" dirty="0" smtClean="0">
                <a:solidFill>
                  <a:srgbClr val="FF0000"/>
                </a:solidFill>
              </a:rPr>
              <a:t>much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  </a:t>
            </a:r>
            <a:r>
              <a:rPr lang="en-US" sz="4000" b="1" dirty="0" smtClean="0">
                <a:solidFill>
                  <a:srgbClr val="FF0000"/>
                </a:solidFill>
              </a:rPr>
              <a:t>as </a:t>
            </a:r>
            <a:r>
              <a:rPr lang="en-US" sz="4000" b="1" dirty="0" smtClean="0">
                <a:solidFill>
                  <a:srgbClr val="FF0000"/>
                </a:solidFill>
              </a:rPr>
              <a:t>twenty-five percent of </a:t>
            </a:r>
            <a:r>
              <a:rPr lang="en-US" sz="4000" b="1" dirty="0" smtClean="0">
                <a:solidFill>
                  <a:srgbClr val="FF0000"/>
                </a:solidFill>
              </a:rPr>
              <a:t>your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  </a:t>
            </a:r>
            <a:r>
              <a:rPr lang="en-US" sz="4000" b="1" dirty="0" smtClean="0">
                <a:solidFill>
                  <a:srgbClr val="FF0000"/>
                </a:solidFill>
              </a:rPr>
              <a:t>support</a:t>
            </a:r>
            <a:r>
              <a:rPr lang="en-US" sz="4000" b="1" dirty="0" smtClean="0">
                <a:solidFill>
                  <a:srgbClr val="FF0000"/>
                </a:solidFill>
              </a:rPr>
              <a:t>, why ask for only ten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	      </a:t>
            </a:r>
            <a:r>
              <a:rPr lang="en-US" sz="4000" b="1" dirty="0" smtClean="0">
                <a:solidFill>
                  <a:srgbClr val="FF0000"/>
                </a:solidFill>
              </a:rPr>
              <a:t>   percent?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89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TO  RAISE  RESOURCES </a:t>
            </a: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FOR 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LIFE  AND  MINISTRY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/>
          </a:bodyPr>
          <a:lstStyle/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I.	Introduction</a:t>
            </a:r>
            <a:endParaRPr lang="en-US" sz="20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	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A.	Three kinds of thinking 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1.	Great Commission</a:t>
            </a:r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500" b="1" dirty="0" smtClean="0"/>
          </a:p>
          <a:p>
            <a:pPr marL="857250" indent="-8572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/>
              <a:t>					-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MPD is a ministry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438150" lvl="2" indent="-319088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3600" b="1" dirty="0" smtClean="0"/>
              <a:t>VIII.   Key  # 6  Seeing Individuals in Person</a:t>
            </a:r>
          </a:p>
          <a:p>
            <a:pPr marL="438150" lvl="2" indent="-319088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5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700" b="1" dirty="0" smtClean="0"/>
              <a:t>      	2.  Am I asking for the right amount?</a:t>
            </a:r>
            <a:endParaRPr lang="en-US" sz="3700" dirty="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3700" dirty="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3700" dirty="0" smtClean="0"/>
              <a:t>	</a:t>
            </a:r>
            <a:r>
              <a:rPr lang="en-US" sz="3700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      </a:t>
            </a:r>
            <a:r>
              <a:rPr lang="en-US" sz="4000" b="1" dirty="0" smtClean="0">
                <a:solidFill>
                  <a:srgbClr val="FF0000"/>
                </a:solidFill>
              </a:rPr>
              <a:t>If an individual is capable </a:t>
            </a:r>
            <a:r>
              <a:rPr lang="en-US" sz="4000" b="1" dirty="0" smtClean="0">
                <a:solidFill>
                  <a:srgbClr val="FF0000"/>
                </a:solidFill>
              </a:rPr>
              <a:t>of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   </a:t>
            </a:r>
            <a:r>
              <a:rPr lang="en-US" sz="4000" b="1" dirty="0" smtClean="0">
                <a:solidFill>
                  <a:srgbClr val="FF0000"/>
                </a:solidFill>
              </a:rPr>
              <a:t>giving $</a:t>
            </a:r>
            <a:r>
              <a:rPr lang="en-US" sz="4000" b="1" dirty="0" smtClean="0">
                <a:solidFill>
                  <a:srgbClr val="FF0000"/>
                </a:solidFill>
              </a:rPr>
              <a:t>500, why would </a:t>
            </a:r>
            <a:r>
              <a:rPr lang="en-US" sz="4000" b="1" dirty="0" smtClean="0">
                <a:solidFill>
                  <a:srgbClr val="FF0000"/>
                </a:solidFill>
              </a:rPr>
              <a:t>you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	      </a:t>
            </a:r>
            <a:r>
              <a:rPr lang="en-US" sz="4000" b="1" dirty="0" smtClean="0">
                <a:solidFill>
                  <a:srgbClr val="FF0000"/>
                </a:solidFill>
              </a:rPr>
              <a:t>only </a:t>
            </a:r>
            <a:r>
              <a:rPr lang="en-US" sz="4000" b="1" dirty="0" smtClean="0">
                <a:solidFill>
                  <a:srgbClr val="FF0000"/>
                </a:solidFill>
              </a:rPr>
              <a:t>ask </a:t>
            </a:r>
            <a:r>
              <a:rPr lang="en-US" sz="4000" b="1" dirty="0" smtClean="0">
                <a:solidFill>
                  <a:srgbClr val="FF0000"/>
                </a:solidFill>
              </a:rPr>
              <a:t>for $50</a:t>
            </a:r>
            <a:r>
              <a:rPr lang="en-US" sz="4000" b="1" dirty="0" smtClean="0">
                <a:solidFill>
                  <a:srgbClr val="FF0000"/>
                </a:solidFill>
              </a:rPr>
              <a:t>?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3700" b="1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51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r>
              <a:rPr lang="en-US" sz="4000" b="1" dirty="0" smtClean="0"/>
              <a:t>  </a:t>
            </a:r>
            <a:r>
              <a:rPr lang="en-US" sz="3600" b="1" dirty="0" smtClean="0"/>
              <a:t>VIII.   Key  # 6  Seeing Individuals in 	Person</a:t>
            </a:r>
          </a:p>
          <a:p>
            <a:pPr marL="438150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Arial" charset="0"/>
              <a:buNone/>
            </a:pPr>
            <a:endParaRPr lang="en-US" sz="1600" b="1" dirty="0" smtClean="0"/>
          </a:p>
          <a:p>
            <a:pPr>
              <a:buFontTx/>
              <a:buNone/>
            </a:pPr>
            <a:r>
              <a:rPr lang="en-US" sz="4000" b="1" dirty="0" smtClean="0"/>
              <a:t>      3.  Am I asking for the right project?</a:t>
            </a:r>
            <a:endParaRPr lang="en-US" sz="1300" dirty="0" smtClean="0"/>
          </a:p>
          <a:p>
            <a:pPr>
              <a:buFont typeface="Wingdings 2" pitchFamily="18" charset="2"/>
              <a:buNone/>
            </a:pPr>
            <a:endParaRPr lang="en-US" sz="1300" dirty="0" smtClean="0"/>
          </a:p>
          <a:p>
            <a:pPr>
              <a:buFont typeface="Wingdings 2" pitchFamily="18" charset="2"/>
              <a:buNone/>
            </a:pPr>
            <a:r>
              <a:rPr lang="en-US" sz="4600" b="1" dirty="0" smtClean="0">
                <a:solidFill>
                  <a:srgbClr val="FF0000"/>
                </a:solidFill>
              </a:rPr>
              <a:t>	    </a:t>
            </a:r>
            <a:r>
              <a:rPr lang="en-US" sz="4000" b="1" dirty="0" smtClean="0">
                <a:solidFill>
                  <a:srgbClr val="FF0000"/>
                </a:solidFill>
              </a:rPr>
              <a:t>If raising funds for </a:t>
            </a:r>
            <a:r>
              <a:rPr lang="en-US" sz="4000" b="1" u="sng" dirty="0" smtClean="0">
                <a:solidFill>
                  <a:srgbClr val="FF0000"/>
                </a:solidFill>
              </a:rPr>
              <a:t>individual</a:t>
            </a:r>
            <a:r>
              <a:rPr lang="en-US" sz="4000" b="1" dirty="0" smtClean="0">
                <a:solidFill>
                  <a:srgbClr val="FF0000"/>
                </a:solidFill>
              </a:rPr>
              <a:t> 	  	     	</a:t>
            </a:r>
            <a:r>
              <a:rPr lang="en-US" sz="4000" b="1" u="sng" dirty="0" smtClean="0">
                <a:solidFill>
                  <a:srgbClr val="FF0000"/>
                </a:solidFill>
              </a:rPr>
              <a:t>support</a:t>
            </a:r>
            <a:r>
              <a:rPr lang="en-US" sz="4000" b="1" dirty="0" smtClean="0">
                <a:solidFill>
                  <a:srgbClr val="FF0000"/>
                </a:solidFill>
              </a:rPr>
              <a:t>, </a:t>
            </a:r>
            <a:r>
              <a:rPr lang="en-US" sz="4000" b="1" dirty="0" smtClean="0">
                <a:solidFill>
                  <a:srgbClr val="FF0000"/>
                </a:solidFill>
              </a:rPr>
              <a:t>pick and choose those</a:t>
            </a:r>
          </a:p>
          <a:p>
            <a:pPr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 	     projects which an individual might</a:t>
            </a:r>
          </a:p>
          <a:p>
            <a:pPr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 	     </a:t>
            </a:r>
            <a:r>
              <a:rPr lang="en-US" sz="4000" b="1" dirty="0" smtClean="0">
                <a:solidFill>
                  <a:srgbClr val="FF0000"/>
                </a:solidFill>
              </a:rPr>
              <a:t>have </a:t>
            </a:r>
            <a:r>
              <a:rPr lang="en-US" sz="4000" b="1" dirty="0" smtClean="0">
                <a:solidFill>
                  <a:srgbClr val="FF0000"/>
                </a:solidFill>
              </a:rPr>
              <a:t>a strong interest in funding.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117475" indent="0">
              <a:buFont typeface="Wingdings 2" pitchFamily="18" charset="2"/>
              <a:buNone/>
            </a:pPr>
            <a:r>
              <a:rPr lang="en-US" sz="4000" dirty="0" smtClean="0"/>
              <a:t> 	</a:t>
            </a:r>
            <a:r>
              <a:rPr lang="en-US" sz="4000" b="1" dirty="0" smtClean="0">
                <a:solidFill>
                  <a:srgbClr val="FF0000"/>
                </a:solidFill>
              </a:rPr>
              <a:t>Answering these three questions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	can allow you to raise funds much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	faster and </a:t>
            </a:r>
            <a:r>
              <a:rPr lang="en-US" sz="4000" b="1" dirty="0" smtClean="0">
                <a:solidFill>
                  <a:srgbClr val="FF0000"/>
                </a:solidFill>
              </a:rPr>
              <a:t>. . .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/>
              <a:t>	</a:t>
            </a:r>
            <a:r>
              <a:rPr lang="en-US" sz="4000" b="1" dirty="0" smtClean="0"/>
              <a:t>build </a:t>
            </a:r>
            <a:r>
              <a:rPr lang="en-US" sz="4000" b="1" dirty="0" smtClean="0"/>
              <a:t>even a greater bond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 smtClean="0"/>
              <a:t>	between you and your ministry 	partners.</a:t>
            </a:r>
          </a:p>
          <a:p>
            <a:pPr marL="117475" indent="0">
              <a:buFont typeface="Wingdings 2" pitchFamily="18" charset="2"/>
              <a:buNone/>
            </a:pPr>
            <a:endParaRPr lang="en-US" sz="40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117475" indent="0">
              <a:buFont typeface="Wingdings 2" pitchFamily="18" charset="2"/>
              <a:buNone/>
            </a:pPr>
            <a:r>
              <a:rPr lang="en-US" sz="4000" dirty="0" smtClean="0"/>
              <a:t> 	</a:t>
            </a:r>
            <a:r>
              <a:rPr lang="en-US" sz="4000" b="1" dirty="0" smtClean="0"/>
              <a:t>Answering these three questions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 smtClean="0"/>
              <a:t>	can allow you to raise funds much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 smtClean="0"/>
              <a:t>	faster and </a:t>
            </a:r>
            <a:r>
              <a:rPr lang="en-US" sz="4000" b="1" dirty="0" smtClean="0"/>
              <a:t>. . .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build </a:t>
            </a:r>
            <a:r>
              <a:rPr lang="en-US" sz="4000" b="1" dirty="0" smtClean="0">
                <a:solidFill>
                  <a:srgbClr val="FF0000"/>
                </a:solidFill>
              </a:rPr>
              <a:t>even a greater bond</a:t>
            </a:r>
          </a:p>
          <a:p>
            <a:pPr marL="117475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	between you and your ministry 	partners.</a:t>
            </a:r>
          </a:p>
          <a:p>
            <a:pPr marL="117475" indent="0">
              <a:buFont typeface="Wingdings 2" pitchFamily="18" charset="2"/>
              <a:buNone/>
            </a:pPr>
            <a:endParaRPr lang="en-US" sz="40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VIII.   Key  # 6  Seeing </a:t>
            </a:r>
            <a:r>
              <a:rPr lang="en-US" sz="4000" b="1" dirty="0"/>
              <a:t>Individuals </a:t>
            </a:r>
            <a:r>
              <a:rPr lang="en-US" sz="4000" b="1" dirty="0" smtClean="0"/>
              <a:t>in</a:t>
            </a:r>
          </a:p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smtClean="0"/>
              <a:t>          Person</a:t>
            </a: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A.  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Report on ministry results  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VIII.   Key  # 6  Seeing </a:t>
            </a:r>
            <a:r>
              <a:rPr lang="en-US" sz="4000" b="1" dirty="0"/>
              <a:t>Individuals </a:t>
            </a:r>
            <a:r>
              <a:rPr lang="en-US" sz="4000" b="1" dirty="0" smtClean="0"/>
              <a:t>in</a:t>
            </a:r>
          </a:p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           Person</a:t>
            </a: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4000" b="1" dirty="0" smtClean="0"/>
              <a:t>		A.   </a:t>
            </a:r>
            <a:r>
              <a:rPr lang="en-US" sz="4000" b="1" dirty="0"/>
              <a:t>Report on ministry results  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4000" b="1" dirty="0"/>
              <a:t>		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B.  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Tell stories of changed lives  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356600" cy="1371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4000" b="1" dirty="0" smtClean="0"/>
              <a:t>VIII.   Key  # 6  Seeing Individuals in</a:t>
            </a:r>
          </a:p>
          <a:p>
            <a:pPr marL="231775" lvl="2" indent="0">
              <a:buFont typeface="Arial" charset="0"/>
              <a:buNone/>
            </a:pPr>
            <a:r>
              <a:rPr lang="en-US" sz="4000" b="1" dirty="0" smtClean="0"/>
              <a:t> 	     Person</a:t>
            </a:r>
            <a:endParaRPr lang="en-US" b="1" dirty="0" smtClean="0"/>
          </a:p>
          <a:p>
            <a:pPr marL="231775" lvl="2" indent="0">
              <a:buFont typeface="Monotype Sorts"/>
              <a:buNone/>
            </a:pPr>
            <a:endParaRPr lang="en-US" b="1" dirty="0" smtClean="0"/>
          </a:p>
          <a:p>
            <a:pPr marL="231775" lvl="2" indent="0">
              <a:buFont typeface="Monotype Sorts"/>
              <a:buNone/>
            </a:pPr>
            <a:r>
              <a:rPr lang="en-US" sz="4000" b="1" dirty="0" smtClean="0"/>
              <a:t>		B.   Tell stories of changed lives   </a:t>
            </a:r>
          </a:p>
          <a:p>
            <a:pPr>
              <a:buFont typeface="Monotype Sorts"/>
              <a:buNone/>
            </a:pPr>
            <a:endParaRPr lang="en-US" sz="1800" b="1" dirty="0" smtClean="0"/>
          </a:p>
          <a:p>
            <a:pPr lvl="3">
              <a:buFontTx/>
              <a:buNone/>
            </a:pP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rgbClr val="D9253E"/>
                </a:solidFill>
              </a:rPr>
              <a:t>C.    Show an interest in them – </a:t>
            </a:r>
          </a:p>
          <a:p>
            <a:pPr lvl="3">
              <a:buFontTx/>
              <a:buNone/>
            </a:pPr>
            <a:r>
              <a:rPr lang="en-US" sz="4000" b="1" dirty="0" smtClean="0">
                <a:solidFill>
                  <a:srgbClr val="D9253E"/>
                </a:solidFill>
              </a:rPr>
              <a:t>	   		ask questions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marL="231775" lvl="2" indent="0">
              <a:buFont typeface="Arial" charset="0"/>
              <a:buNone/>
            </a:pPr>
            <a:r>
              <a:rPr lang="en-US" sz="4000" b="1" dirty="0" smtClean="0"/>
              <a:t>VIII.   Key  # 6  Seeing Individuals</a:t>
            </a:r>
          </a:p>
          <a:p>
            <a:pPr marL="231775" lvl="2" indent="0">
              <a:buFont typeface="Arial" charset="0"/>
              <a:buNone/>
            </a:pPr>
            <a:r>
              <a:rPr lang="en-US" sz="4000" b="1" dirty="0" smtClean="0"/>
              <a:t>	     in Person</a:t>
            </a:r>
            <a:endParaRPr lang="en-US" b="1" dirty="0" smtClean="0"/>
          </a:p>
          <a:p>
            <a:pPr marL="231775" lvl="2" indent="0">
              <a:buFont typeface="Monotype Sorts"/>
              <a:buNone/>
            </a:pPr>
            <a:endParaRPr lang="en-US" b="1" dirty="0" smtClean="0"/>
          </a:p>
          <a:p>
            <a:pPr lvl="3">
              <a:buFontTx/>
              <a:buNone/>
            </a:pPr>
            <a:r>
              <a:rPr lang="en-US" sz="4000" b="1" dirty="0" smtClean="0"/>
              <a:t>		C.   	Show an interest in them – </a:t>
            </a:r>
          </a:p>
          <a:p>
            <a:pPr lvl="3">
              <a:buFontTx/>
              <a:buNone/>
            </a:pPr>
            <a:r>
              <a:rPr lang="en-US" sz="4000" b="1" dirty="0" smtClean="0"/>
              <a:t>	   		ask questions   </a:t>
            </a:r>
          </a:p>
          <a:p>
            <a:pPr>
              <a:buFont typeface="Monotype Sorts"/>
              <a:buNone/>
            </a:pPr>
            <a:endParaRPr lang="en-US" sz="2400" b="1" dirty="0" smtClean="0"/>
          </a:p>
          <a:p>
            <a:pPr lvl="3">
              <a:buFontTx/>
              <a:buNone/>
            </a:pPr>
            <a:r>
              <a:rPr lang="en-US" sz="4000" b="1" dirty="0" smtClean="0"/>
              <a:t>		</a:t>
            </a:r>
            <a:r>
              <a:rPr lang="en-US" sz="4000" b="1" dirty="0" smtClean="0">
                <a:solidFill>
                  <a:srgbClr val="D9253E"/>
                </a:solidFill>
              </a:rPr>
              <a:t>D.   Pray for them</a:t>
            </a:r>
            <a:r>
              <a:rPr lang="en-US" u="sng" dirty="0" smtClean="0">
                <a:solidFill>
                  <a:srgbClr val="D9253E"/>
                </a:solidFill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 rtlCol="0">
            <a:normAutofit/>
          </a:bodyPr>
          <a:lstStyle/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 smtClean="0"/>
              <a:t>VIII.   Key  # 6  Seeing Individuals</a:t>
            </a:r>
          </a:p>
          <a:p>
            <a:pPr marL="231775" lvl="2" indent="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/>
              <a:t>     in </a:t>
            </a:r>
            <a:r>
              <a:rPr lang="en-US" sz="4000" b="1" dirty="0"/>
              <a:t>Person</a:t>
            </a:r>
            <a:endParaRPr lang="en-US" b="1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200" b="1" dirty="0"/>
          </a:p>
          <a:p>
            <a:pPr marL="1377950" indent="-1258888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/>
              <a:t>	</a:t>
            </a:r>
            <a:r>
              <a:rPr lang="en-US" sz="4000" b="1" dirty="0" smtClean="0">
                <a:solidFill>
                  <a:srgbClr val="FF0000"/>
                </a:solidFill>
              </a:rPr>
              <a:t>E.	 </a:t>
            </a:r>
            <a:r>
              <a:rPr lang="en-US" sz="3900" b="1" dirty="0" smtClean="0">
                <a:solidFill>
                  <a:srgbClr val="FF0000"/>
                </a:solidFill>
              </a:rPr>
              <a:t>Developing </a:t>
            </a:r>
            <a:r>
              <a:rPr lang="en-US" sz="3900" b="1" dirty="0">
                <a:solidFill>
                  <a:srgbClr val="FF0000"/>
                </a:solidFill>
              </a:rPr>
              <a:t>Your </a:t>
            </a:r>
            <a:r>
              <a:rPr lang="en-US" sz="3900" b="1" dirty="0" smtClean="0">
                <a:solidFill>
                  <a:srgbClr val="FF0000"/>
                </a:solidFill>
              </a:rPr>
              <a:t>Partner –</a:t>
            </a:r>
          </a:p>
          <a:p>
            <a:pPr marL="1377950" indent="-1258888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900" b="1" dirty="0">
                <a:solidFill>
                  <a:srgbClr val="FF0000"/>
                </a:solidFill>
              </a:rPr>
              <a:t>	</a:t>
            </a:r>
            <a:r>
              <a:rPr lang="en-US" sz="3900" b="1" dirty="0" smtClean="0">
                <a:solidFill>
                  <a:srgbClr val="FF0000"/>
                </a:solidFill>
              </a:rPr>
              <a:t>	 discipleship</a:t>
            </a:r>
            <a:endParaRPr lang="en-US" sz="3900" b="1" dirty="0">
              <a:solidFill>
                <a:srgbClr val="FF0000"/>
              </a:solidFill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2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3566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HOW  TO  RAISE  RESOURCES FOR  LIFE  AND  MINISTRY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marL="231775" lvl="2" indent="0">
              <a:lnSpc>
                <a:spcPct val="80000"/>
              </a:lnSpc>
              <a:buFont typeface="Arial" charset="0"/>
              <a:buNone/>
            </a:pPr>
            <a:r>
              <a:rPr lang="en-US" sz="3700" b="1" dirty="0" smtClean="0"/>
              <a:t>VIII.   Key  # 6  Seeing Individuals</a:t>
            </a:r>
          </a:p>
          <a:p>
            <a:pPr marL="231775" lvl="2" indent="0">
              <a:lnSpc>
                <a:spcPct val="80000"/>
              </a:lnSpc>
              <a:buFont typeface="Arial" charset="0"/>
              <a:buNone/>
            </a:pPr>
            <a:r>
              <a:rPr lang="en-US" sz="3700" b="1" dirty="0" smtClean="0"/>
              <a:t>	     in Person</a:t>
            </a:r>
            <a:endParaRPr lang="en-US" sz="2200" b="1" dirty="0" smtClean="0"/>
          </a:p>
          <a:p>
            <a:pPr marL="231775" lvl="2" indent="0">
              <a:lnSpc>
                <a:spcPct val="80000"/>
              </a:lnSpc>
              <a:buFont typeface="Monotype Sorts"/>
              <a:buNone/>
            </a:pPr>
            <a:endParaRPr lang="en-US" sz="2000" b="1" dirty="0" smtClean="0"/>
          </a:p>
          <a:p>
            <a:pPr marL="1377950" indent="-1258888">
              <a:lnSpc>
                <a:spcPct val="80000"/>
              </a:lnSpc>
              <a:buFontTx/>
              <a:buNone/>
            </a:pPr>
            <a:r>
              <a:rPr lang="en-US" sz="3700" b="1" dirty="0" smtClean="0"/>
              <a:t>	E.	 </a:t>
            </a:r>
            <a:r>
              <a:rPr lang="en-US" sz="3600" b="1" dirty="0" smtClean="0"/>
              <a:t>Developing Your Partner</a:t>
            </a:r>
          </a:p>
          <a:p>
            <a:pPr marL="1377950" indent="-1258888">
              <a:lnSpc>
                <a:spcPct val="80000"/>
              </a:lnSpc>
              <a:buFontTx/>
              <a:buNone/>
            </a:pPr>
            <a:endParaRPr lang="en-US" sz="2000" b="1" i="1" dirty="0" smtClean="0"/>
          </a:p>
          <a:p>
            <a:pPr marL="231775" lvl="2" indent="0">
              <a:lnSpc>
                <a:spcPct val="80000"/>
              </a:lnSpc>
              <a:buFont typeface="Arial" charset="0"/>
              <a:buNone/>
            </a:pPr>
            <a:r>
              <a:rPr lang="en-US" sz="3600" b="1" i="1" dirty="0" smtClean="0">
                <a:solidFill>
                  <a:srgbClr val="D9253E"/>
                </a:solidFill>
              </a:rPr>
              <a:t>		</a:t>
            </a:r>
            <a:r>
              <a:rPr lang="en-US" sz="3600" b="1" i="1" dirty="0" smtClean="0">
                <a:solidFill>
                  <a:srgbClr val="FF0000"/>
                </a:solidFill>
              </a:rPr>
              <a:t>1.   The appointment itself</a:t>
            </a:r>
          </a:p>
          <a:p>
            <a:pPr marL="1377950" indent="-1258888">
              <a:lnSpc>
                <a:spcPct val="80000"/>
              </a:lnSpc>
            </a:pPr>
            <a:endParaRPr lang="en-US" sz="2200" b="1" i="1" dirty="0" smtClean="0">
              <a:solidFill>
                <a:srgbClr val="D9253E"/>
              </a:solidFill>
            </a:endParaRPr>
          </a:p>
          <a:p>
            <a:pPr marL="2511425" lvl="3" indent="-409575">
              <a:lnSpc>
                <a:spcPct val="80000"/>
              </a:lnSpc>
            </a:pPr>
            <a:r>
              <a:rPr lang="en-US" sz="3600" b="1" i="1" dirty="0" smtClean="0"/>
              <a:t>Be friendly &amp; cordial</a:t>
            </a:r>
          </a:p>
          <a:p>
            <a:pPr marL="1377950" indent="-1258888">
              <a:lnSpc>
                <a:spcPct val="80000"/>
              </a:lnSpc>
            </a:pPr>
            <a:endParaRPr lang="en-US" sz="2000" b="1" i="1" dirty="0" smtClean="0"/>
          </a:p>
          <a:p>
            <a:pPr marL="2511425" lvl="3" indent="-409575">
              <a:lnSpc>
                <a:spcPct val="80000"/>
              </a:lnSpc>
            </a:pPr>
            <a:r>
              <a:rPr lang="en-US" sz="3600" b="1" i="1" dirty="0" smtClean="0"/>
              <a:t>Be open -- honest –</a:t>
            </a:r>
          </a:p>
          <a:p>
            <a:pPr marL="2511425" lvl="3" indent="-409575">
              <a:lnSpc>
                <a:spcPct val="80000"/>
              </a:lnSpc>
              <a:buFont typeface="Arial" charset="0"/>
              <a:buNone/>
            </a:pPr>
            <a:r>
              <a:rPr lang="en-US" sz="3600" b="1" i="1" dirty="0" smtClean="0"/>
              <a:t>    transparent yet professional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BFC8-88EF-40E5-8D23-6048266EEB49}" type="slidenum">
              <a:rPr lang="en-US" smtClean="0"/>
              <a:pPr>
                <a:defRPr/>
              </a:pPr>
              <a:t>99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1501</TotalTime>
  <Words>1841</Words>
  <Application>Microsoft Office PowerPoint</Application>
  <PresentationFormat>On-screen Show (4:3)</PresentationFormat>
  <Paragraphs>1306</Paragraphs>
  <Slides>138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138</vt:i4>
      </vt:variant>
    </vt:vector>
  </HeadingPairs>
  <TitlesOfParts>
    <vt:vector size="139" baseType="lpstr">
      <vt:lpstr>Module</vt:lpstr>
      <vt:lpstr>PowerPoint Presentation</vt:lpstr>
      <vt:lpstr>How to Raise Resources for Life and Ministry   Andy Read Evangelical Development Ministry andyedm@cs.com </vt:lpstr>
      <vt:lpstr>PowerPoint Presentation</vt:lpstr>
      <vt:lpstr>PowerPoint Presentation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 HOW  TO  RAISE  RESOURCES FOR  LIFE  AND  MINISTRY 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 HOW  TO  RAISE  RESOURCES FOR  LIFE  AND  MINISTRY </vt:lpstr>
      <vt:lpstr> HOW  TO  RAISE  RESOURCES FOR  LIFE  AND  MINISTRY 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 HOW  TO  RAISE  RESOURCES FOR  LIFE  AND  MINISTRY 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  <vt:lpstr>HOW  TO  RAISE  RESOURCES FOR  LIFE  AND  MINISTRY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MINISTRY PARTNERSHIP DEVELOPMENT CONCEPTS</dc:title>
  <dc:creator>Andy Read</dc:creator>
  <cp:lastModifiedBy> andy</cp:lastModifiedBy>
  <cp:revision>102</cp:revision>
  <dcterms:created xsi:type="dcterms:W3CDTF">2011-05-16T16:07:42Z</dcterms:created>
  <dcterms:modified xsi:type="dcterms:W3CDTF">2014-11-07T08:07:57Z</dcterms:modified>
</cp:coreProperties>
</file>