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3" r:id="rId3"/>
    <p:sldId id="276" r:id="rId4"/>
    <p:sldId id="258" r:id="rId5"/>
    <p:sldId id="283" r:id="rId6"/>
    <p:sldId id="259" r:id="rId7"/>
    <p:sldId id="284" r:id="rId8"/>
    <p:sldId id="260" r:id="rId9"/>
    <p:sldId id="285" r:id="rId10"/>
    <p:sldId id="261" r:id="rId11"/>
    <p:sldId id="286" r:id="rId12"/>
    <p:sldId id="278" r:id="rId13"/>
    <p:sldId id="264" r:id="rId14"/>
    <p:sldId id="265" r:id="rId15"/>
    <p:sldId id="267" r:id="rId16"/>
    <p:sldId id="279" r:id="rId17"/>
    <p:sldId id="280" r:id="rId18"/>
    <p:sldId id="282" r:id="rId19"/>
    <p:sldId id="270" r:id="rId20"/>
    <p:sldId id="281" r:id="rId21"/>
    <p:sldId id="273" r:id="rId22"/>
    <p:sldId id="27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F877C52-C22B-43BC-8888-B458526CD529}" type="datetimeFigureOut">
              <a:rPr lang="en-US" smtClean="0"/>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4DA7C-BCF0-46F9-88F8-EA84135296FA}" type="slidenum">
              <a:rPr lang="en-US" smtClean="0"/>
              <a:t>‹#›</a:t>
            </a:fld>
            <a:endParaRPr lang="en-US"/>
          </a:p>
        </p:txBody>
      </p:sp>
    </p:spTree>
    <p:extLst>
      <p:ext uri="{BB962C8B-B14F-4D97-AF65-F5344CB8AC3E}">
        <p14:creationId xmlns:p14="http://schemas.microsoft.com/office/powerpoint/2010/main" val="3346126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877C52-C22B-43BC-8888-B458526CD529}" type="datetimeFigureOut">
              <a:rPr lang="en-US" smtClean="0"/>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4DA7C-BCF0-46F9-88F8-EA84135296FA}" type="slidenum">
              <a:rPr lang="en-US" smtClean="0"/>
              <a:t>‹#›</a:t>
            </a:fld>
            <a:endParaRPr lang="en-US"/>
          </a:p>
        </p:txBody>
      </p:sp>
    </p:spTree>
    <p:extLst>
      <p:ext uri="{BB962C8B-B14F-4D97-AF65-F5344CB8AC3E}">
        <p14:creationId xmlns:p14="http://schemas.microsoft.com/office/powerpoint/2010/main" val="941131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877C52-C22B-43BC-8888-B458526CD529}" type="datetimeFigureOut">
              <a:rPr lang="en-US" smtClean="0"/>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4DA7C-BCF0-46F9-88F8-EA84135296FA}" type="slidenum">
              <a:rPr lang="en-US" smtClean="0"/>
              <a:t>‹#›</a:t>
            </a:fld>
            <a:endParaRPr lang="en-US"/>
          </a:p>
        </p:txBody>
      </p:sp>
    </p:spTree>
    <p:extLst>
      <p:ext uri="{BB962C8B-B14F-4D97-AF65-F5344CB8AC3E}">
        <p14:creationId xmlns:p14="http://schemas.microsoft.com/office/powerpoint/2010/main" val="3717410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F877C52-C22B-43BC-8888-B458526CD529}" type="datetimeFigureOut">
              <a:rPr lang="en-US" smtClean="0"/>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4DA7C-BCF0-46F9-88F8-EA84135296FA}" type="slidenum">
              <a:rPr lang="en-US" smtClean="0"/>
              <a:t>‹#›</a:t>
            </a:fld>
            <a:endParaRPr lang="en-US"/>
          </a:p>
        </p:txBody>
      </p:sp>
    </p:spTree>
    <p:extLst>
      <p:ext uri="{BB962C8B-B14F-4D97-AF65-F5344CB8AC3E}">
        <p14:creationId xmlns:p14="http://schemas.microsoft.com/office/powerpoint/2010/main" val="2151005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F877C52-C22B-43BC-8888-B458526CD529}" type="datetimeFigureOut">
              <a:rPr lang="en-US" smtClean="0"/>
              <a:t>11/12/2015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934DA7C-BCF0-46F9-88F8-EA84135296FA}" type="slidenum">
              <a:rPr lang="en-US" smtClean="0"/>
              <a:t>‹#›</a:t>
            </a:fld>
            <a:endParaRPr lang="en-US"/>
          </a:p>
        </p:txBody>
      </p:sp>
    </p:spTree>
    <p:extLst>
      <p:ext uri="{BB962C8B-B14F-4D97-AF65-F5344CB8AC3E}">
        <p14:creationId xmlns:p14="http://schemas.microsoft.com/office/powerpoint/2010/main" val="3514805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877C52-C22B-43BC-8888-B458526CD529}" type="datetimeFigureOut">
              <a:rPr lang="en-US" smtClean="0"/>
              <a:t>11/12/2015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34DA7C-BCF0-46F9-88F8-EA84135296FA}" type="slidenum">
              <a:rPr lang="en-US" smtClean="0"/>
              <a:t>‹#›</a:t>
            </a:fld>
            <a:endParaRPr lang="en-US"/>
          </a:p>
        </p:txBody>
      </p:sp>
    </p:spTree>
    <p:extLst>
      <p:ext uri="{BB962C8B-B14F-4D97-AF65-F5344CB8AC3E}">
        <p14:creationId xmlns:p14="http://schemas.microsoft.com/office/powerpoint/2010/main" val="2904692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F877C52-C22B-43BC-8888-B458526CD529}" type="datetimeFigureOut">
              <a:rPr lang="en-US" smtClean="0"/>
              <a:t>11/12/2015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934DA7C-BCF0-46F9-88F8-EA84135296FA}" type="slidenum">
              <a:rPr lang="en-US" smtClean="0"/>
              <a:t>‹#›</a:t>
            </a:fld>
            <a:endParaRPr lang="en-US"/>
          </a:p>
        </p:txBody>
      </p:sp>
    </p:spTree>
    <p:extLst>
      <p:ext uri="{BB962C8B-B14F-4D97-AF65-F5344CB8AC3E}">
        <p14:creationId xmlns:p14="http://schemas.microsoft.com/office/powerpoint/2010/main" val="1671878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F877C52-C22B-43BC-8888-B458526CD529}" type="datetimeFigureOut">
              <a:rPr lang="en-US" smtClean="0"/>
              <a:t>11/12/2015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934DA7C-BCF0-46F9-88F8-EA84135296FA}" type="slidenum">
              <a:rPr lang="en-US" smtClean="0"/>
              <a:t>‹#›</a:t>
            </a:fld>
            <a:endParaRPr lang="en-US"/>
          </a:p>
        </p:txBody>
      </p:sp>
    </p:spTree>
    <p:extLst>
      <p:ext uri="{BB962C8B-B14F-4D97-AF65-F5344CB8AC3E}">
        <p14:creationId xmlns:p14="http://schemas.microsoft.com/office/powerpoint/2010/main" val="22567532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877C52-C22B-43BC-8888-B458526CD529}" type="datetimeFigureOut">
              <a:rPr lang="en-US" smtClean="0"/>
              <a:t>11/12/2015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934DA7C-BCF0-46F9-88F8-EA84135296FA}" type="slidenum">
              <a:rPr lang="en-US" smtClean="0"/>
              <a:t>‹#›</a:t>
            </a:fld>
            <a:endParaRPr lang="en-US"/>
          </a:p>
        </p:txBody>
      </p:sp>
    </p:spTree>
    <p:extLst>
      <p:ext uri="{BB962C8B-B14F-4D97-AF65-F5344CB8AC3E}">
        <p14:creationId xmlns:p14="http://schemas.microsoft.com/office/powerpoint/2010/main" val="223895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877C52-C22B-43BC-8888-B458526CD529}" type="datetimeFigureOut">
              <a:rPr lang="en-US" smtClean="0"/>
              <a:t>11/12/2015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34DA7C-BCF0-46F9-88F8-EA84135296FA}" type="slidenum">
              <a:rPr lang="en-US" smtClean="0"/>
              <a:t>‹#›</a:t>
            </a:fld>
            <a:endParaRPr lang="en-US"/>
          </a:p>
        </p:txBody>
      </p:sp>
    </p:spTree>
    <p:extLst>
      <p:ext uri="{BB962C8B-B14F-4D97-AF65-F5344CB8AC3E}">
        <p14:creationId xmlns:p14="http://schemas.microsoft.com/office/powerpoint/2010/main" val="819725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877C52-C22B-43BC-8888-B458526CD529}" type="datetimeFigureOut">
              <a:rPr lang="en-US" smtClean="0"/>
              <a:t>11/12/2015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934DA7C-BCF0-46F9-88F8-EA84135296FA}" type="slidenum">
              <a:rPr lang="en-US" smtClean="0"/>
              <a:t>‹#›</a:t>
            </a:fld>
            <a:endParaRPr lang="en-US"/>
          </a:p>
        </p:txBody>
      </p:sp>
    </p:spTree>
    <p:extLst>
      <p:ext uri="{BB962C8B-B14F-4D97-AF65-F5344CB8AC3E}">
        <p14:creationId xmlns:p14="http://schemas.microsoft.com/office/powerpoint/2010/main" val="844555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877C52-C22B-43BC-8888-B458526CD529}" type="datetimeFigureOut">
              <a:rPr lang="en-US" smtClean="0"/>
              <a:t>11/12/2015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34DA7C-BCF0-46F9-88F8-EA84135296FA}" type="slidenum">
              <a:rPr lang="en-US" smtClean="0"/>
              <a:t>‹#›</a:t>
            </a:fld>
            <a:endParaRPr lang="en-US"/>
          </a:p>
        </p:txBody>
      </p:sp>
    </p:spTree>
    <p:extLst>
      <p:ext uri="{BB962C8B-B14F-4D97-AF65-F5344CB8AC3E}">
        <p14:creationId xmlns:p14="http://schemas.microsoft.com/office/powerpoint/2010/main" val="1104396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mailto:msmith@bread.org" TargetMode="External"/><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www.bread.org/"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hyperlink" Target="http://myavdentureintolearning.blogspot.com/"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1075765" y="2864222"/>
            <a:ext cx="9713258" cy="2796989"/>
          </a:xfrm>
        </p:spPr>
        <p:txBody>
          <a:bodyPr>
            <a:normAutofit/>
          </a:bodyPr>
          <a:lstStyle/>
          <a:p>
            <a:r>
              <a:rPr lang="en-US" sz="2800" b="1" dirty="0" smtClean="0">
                <a:latin typeface="Verdana" panose="020B0604030504040204" pitchFamily="34" charset="0"/>
                <a:ea typeface="Verdana" panose="020B0604030504040204" pitchFamily="34" charset="0"/>
                <a:cs typeface="Verdana" panose="020B0604030504040204" pitchFamily="34" charset="0"/>
              </a:rPr>
              <a:t>Spiritual Formation </a:t>
            </a:r>
          </a:p>
          <a:p>
            <a:r>
              <a:rPr lang="en-US" sz="2800" b="1" dirty="0">
                <a:latin typeface="Verdana" panose="020B0604030504040204" pitchFamily="34" charset="0"/>
                <a:ea typeface="Verdana" panose="020B0604030504040204" pitchFamily="34" charset="0"/>
                <a:cs typeface="Verdana" panose="020B0604030504040204" pitchFamily="34" charset="0"/>
              </a:rPr>
              <a:t>f</a:t>
            </a:r>
            <a:r>
              <a:rPr lang="en-US" sz="2800" b="1" dirty="0" smtClean="0">
                <a:latin typeface="Verdana" panose="020B0604030504040204" pitchFamily="34" charset="0"/>
                <a:ea typeface="Verdana" panose="020B0604030504040204" pitchFamily="34" charset="0"/>
                <a:cs typeface="Verdana" panose="020B0604030504040204" pitchFamily="34" charset="0"/>
              </a:rPr>
              <a:t>or </a:t>
            </a:r>
            <a:r>
              <a:rPr lang="en-US" sz="2800" b="1" smtClean="0">
                <a:latin typeface="Verdana" panose="020B0604030504040204" pitchFamily="34" charset="0"/>
                <a:ea typeface="Verdana" panose="020B0604030504040204" pitchFamily="34" charset="0"/>
                <a:cs typeface="Verdana" panose="020B0604030504040204" pitchFamily="34" charset="0"/>
              </a:rPr>
              <a:t>Healthcare Missionaries</a:t>
            </a:r>
            <a:endParaRPr lang="en-US" sz="2800" b="1" dirty="0" smtClean="0">
              <a:latin typeface="Verdana" panose="020B0604030504040204" pitchFamily="34" charset="0"/>
              <a:ea typeface="Verdana" panose="020B0604030504040204" pitchFamily="34" charset="0"/>
              <a:cs typeface="Verdana" panose="020B0604030504040204" pitchFamily="34" charset="0"/>
            </a:endParaRPr>
          </a:p>
          <a:p>
            <a:endParaRPr lang="en-US" sz="2800" b="1" dirty="0">
              <a:latin typeface="Verdana" panose="020B0604030504040204" pitchFamily="34" charset="0"/>
              <a:ea typeface="Verdana" panose="020B0604030504040204" pitchFamily="34" charset="0"/>
              <a:cs typeface="Verdana" panose="020B0604030504040204" pitchFamily="34" charset="0"/>
            </a:endParaRPr>
          </a:p>
          <a:p>
            <a:pPr algn="r"/>
            <a:endParaRPr lang="en-US" sz="2800" b="1" dirty="0" smtClean="0">
              <a:latin typeface="Verdana" panose="020B0604030504040204" pitchFamily="34" charset="0"/>
              <a:ea typeface="Verdana" panose="020B0604030504040204" pitchFamily="34" charset="0"/>
              <a:cs typeface="Verdana" panose="020B0604030504040204" pitchFamily="34" charset="0"/>
            </a:endParaRPr>
          </a:p>
          <a:p>
            <a:r>
              <a:rPr lang="en-US" sz="1800" dirty="0" smtClean="0"/>
              <a:t>W. Michael Smith, </a:t>
            </a:r>
            <a:r>
              <a:rPr lang="en-US" sz="1800" dirty="0" err="1" smtClean="0"/>
              <a:t>MDiv</a:t>
            </a:r>
            <a:r>
              <a:rPr lang="en-US" sz="1800" dirty="0" smtClean="0"/>
              <a:t>, </a:t>
            </a:r>
            <a:r>
              <a:rPr lang="en-US" sz="1800" dirty="0" err="1" smtClean="0"/>
              <a:t>DMin</a:t>
            </a:r>
            <a:endParaRPr lang="en-US" sz="1800" dirty="0" smtClean="0"/>
          </a:p>
          <a:p>
            <a:endParaRPr lang="en-US" sz="2800" b="1"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0767976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Challenges – focus on results</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6502774" y="2081240"/>
            <a:ext cx="4737848" cy="4006523"/>
          </a:xfrm>
        </p:spPr>
        <p:txBody>
          <a:bodyPr>
            <a:normAutofit fontScale="92500" lnSpcReduction="20000"/>
          </a:bodyPr>
          <a:lstStyle/>
          <a:p>
            <a:pPr marL="120650" lvl="1" algn="l"/>
            <a:r>
              <a:rPr lang="en-US" sz="2200" dirty="0" smtClean="0">
                <a:ea typeface="Verdana" panose="020B0604030504040204" pitchFamily="34" charset="0"/>
                <a:cs typeface="Verdana" panose="020B0604030504040204" pitchFamily="34" charset="0"/>
              </a:rPr>
              <a:t>-</a:t>
            </a:r>
            <a:r>
              <a:rPr lang="en-US" sz="2200" b="1" dirty="0" smtClean="0">
                <a:ea typeface="Verdana" panose="020B0604030504040204" pitchFamily="34" charset="0"/>
                <a:cs typeface="Verdana" panose="020B0604030504040204" pitchFamily="34" charset="0"/>
              </a:rPr>
              <a:t>Jesus </a:t>
            </a:r>
            <a:r>
              <a:rPr lang="en-US" sz="2200" b="1" dirty="0">
                <a:ea typeface="Verdana" panose="020B0604030504040204" pitchFamily="34" charset="0"/>
                <a:cs typeface="Verdana" panose="020B0604030504040204" pitchFamily="34" charset="0"/>
              </a:rPr>
              <a:t>called disciples to “be </a:t>
            </a:r>
            <a:r>
              <a:rPr lang="en-US" sz="2200" b="1" dirty="0" smtClean="0">
                <a:ea typeface="Verdana" panose="020B0604030504040204" pitchFamily="34" charset="0"/>
                <a:cs typeface="Verdana" panose="020B0604030504040204" pitchFamily="34" charset="0"/>
              </a:rPr>
              <a:t>with him” </a:t>
            </a:r>
            <a:r>
              <a:rPr lang="en-US" sz="2200" dirty="0" smtClean="0">
                <a:ea typeface="Verdana" panose="020B0604030504040204" pitchFamily="34" charset="0"/>
                <a:cs typeface="Verdana" panose="020B0604030504040204" pitchFamily="34" charset="0"/>
              </a:rPr>
              <a:t>and then he sent them out.</a:t>
            </a:r>
            <a:endParaRPr lang="en-US" sz="2200" dirty="0">
              <a:ea typeface="Verdana" panose="020B0604030504040204" pitchFamily="34" charset="0"/>
              <a:cs typeface="Verdana" panose="020B0604030504040204" pitchFamily="34" charset="0"/>
            </a:endParaRPr>
          </a:p>
          <a:p>
            <a:pPr marL="120650" lvl="1" algn="l"/>
            <a:r>
              <a:rPr lang="en-US" sz="2200" dirty="0" smtClean="0">
                <a:ea typeface="Verdana" panose="020B0604030504040204" pitchFamily="34" charset="0"/>
                <a:cs typeface="Verdana" panose="020B0604030504040204" pitchFamily="34" charset="0"/>
              </a:rPr>
              <a:t/>
            </a:r>
            <a:br>
              <a:rPr lang="en-US" sz="2200" dirty="0" smtClean="0">
                <a:ea typeface="Verdana" panose="020B0604030504040204" pitchFamily="34" charset="0"/>
                <a:cs typeface="Verdana" panose="020B0604030504040204" pitchFamily="34" charset="0"/>
              </a:rPr>
            </a:br>
            <a:r>
              <a:rPr lang="en-US" sz="2200" dirty="0" smtClean="0">
                <a:ea typeface="Verdana" panose="020B0604030504040204" pitchFamily="34" charset="0"/>
                <a:cs typeface="Verdana" panose="020B0604030504040204" pitchFamily="34" charset="0"/>
              </a:rPr>
              <a:t>-</a:t>
            </a:r>
            <a:r>
              <a:rPr lang="en-US" sz="2200" b="1" dirty="0" smtClean="0">
                <a:ea typeface="Verdana" panose="020B0604030504040204" pitchFamily="34" charset="0"/>
                <a:cs typeface="Verdana" panose="020B0604030504040204" pitchFamily="34" charset="0"/>
              </a:rPr>
              <a:t>Jesus’ &amp; Kingdom of God</a:t>
            </a:r>
            <a:r>
              <a:rPr lang="en-US" sz="2200" dirty="0" smtClean="0">
                <a:ea typeface="Verdana" panose="020B0604030504040204" pitchFamily="34" charset="0"/>
                <a:cs typeface="Verdana" panose="020B0604030504040204" pitchFamily="34" charset="0"/>
              </a:rPr>
              <a:t/>
            </a:r>
            <a:br>
              <a:rPr lang="en-US" sz="2200" dirty="0" smtClean="0">
                <a:ea typeface="Verdana" panose="020B0604030504040204" pitchFamily="34" charset="0"/>
                <a:cs typeface="Verdana" panose="020B0604030504040204" pitchFamily="34" charset="0"/>
              </a:rPr>
            </a:br>
            <a:r>
              <a:rPr lang="en-US" sz="2200" dirty="0" smtClean="0">
                <a:ea typeface="Verdana" panose="020B0604030504040204" pitchFamily="34" charset="0"/>
                <a:cs typeface="Verdana" panose="020B0604030504040204" pitchFamily="34" charset="0"/>
              </a:rPr>
              <a:t>  </a:t>
            </a:r>
            <a:r>
              <a:rPr lang="en-US" sz="2200" dirty="0" smtClean="0"/>
              <a:t>Not </a:t>
            </a:r>
            <a:r>
              <a:rPr lang="en-US" sz="2200" dirty="0"/>
              <a:t>“building” the </a:t>
            </a:r>
            <a:r>
              <a:rPr lang="en-US" sz="2200" dirty="0" smtClean="0"/>
              <a:t>kingdom</a:t>
            </a:r>
            <a:endParaRPr lang="en-US" sz="2200" dirty="0"/>
          </a:p>
          <a:p>
            <a:pPr marL="120650" lvl="1" algn="l"/>
            <a:r>
              <a:rPr lang="en-US" sz="2200" i="1" dirty="0"/>
              <a:t> </a:t>
            </a:r>
            <a:r>
              <a:rPr lang="en-US" sz="2200" i="1" dirty="0" smtClean="0"/>
              <a:t>   - </a:t>
            </a:r>
            <a:r>
              <a:rPr lang="en-US" sz="2200" i="1" dirty="0"/>
              <a:t>Sign - </a:t>
            </a:r>
            <a:r>
              <a:rPr lang="en-US" sz="2200" dirty="0"/>
              <a:t>Pointing to it</a:t>
            </a:r>
          </a:p>
          <a:p>
            <a:pPr marL="120650" lvl="1" algn="l"/>
            <a:r>
              <a:rPr lang="en-US" sz="2200" i="1" dirty="0"/>
              <a:t> </a:t>
            </a:r>
            <a:r>
              <a:rPr lang="en-US" sz="2200" i="1" dirty="0" smtClean="0"/>
              <a:t>   - </a:t>
            </a:r>
            <a:r>
              <a:rPr lang="en-US" sz="2200" i="1" dirty="0"/>
              <a:t>Example - </a:t>
            </a:r>
            <a:r>
              <a:rPr lang="en-US" sz="2200" dirty="0"/>
              <a:t>Showing what life is </a:t>
            </a:r>
            <a:r>
              <a:rPr lang="en-US" sz="2200" dirty="0" smtClean="0"/>
              <a:t>   	like </a:t>
            </a:r>
            <a:r>
              <a:rPr lang="en-US" sz="2200" dirty="0"/>
              <a:t>in God’s Way</a:t>
            </a:r>
          </a:p>
          <a:p>
            <a:pPr marL="120650" lvl="1" algn="l"/>
            <a:r>
              <a:rPr lang="en-US" sz="2200" i="1" dirty="0"/>
              <a:t> </a:t>
            </a:r>
            <a:r>
              <a:rPr lang="en-US" sz="2200" i="1" dirty="0" smtClean="0"/>
              <a:t>    - </a:t>
            </a:r>
            <a:r>
              <a:rPr lang="en-US" sz="2200" i="1" dirty="0"/>
              <a:t>Agent – </a:t>
            </a:r>
            <a:r>
              <a:rPr lang="en-US" sz="2200" dirty="0"/>
              <a:t>Helping create the </a:t>
            </a:r>
            <a:r>
              <a:rPr lang="en-US" sz="2200" dirty="0" smtClean="0"/>
              <a:t>justice  	that </a:t>
            </a:r>
            <a:r>
              <a:rPr lang="en-US" sz="2200" dirty="0"/>
              <a:t>is God’s </a:t>
            </a:r>
            <a:r>
              <a:rPr lang="en-US" sz="2200" dirty="0" smtClean="0"/>
              <a:t>Way</a:t>
            </a:r>
          </a:p>
          <a:p>
            <a:pPr marL="120650" lvl="1" algn="l"/>
            <a:r>
              <a:rPr lang="en-US" sz="2200" dirty="0" smtClean="0"/>
              <a:t>-</a:t>
            </a:r>
            <a:r>
              <a:rPr lang="en-US" sz="2200" b="1" dirty="0" smtClean="0"/>
              <a:t>Rethink righteousness</a:t>
            </a:r>
            <a:r>
              <a:rPr lang="en-US" sz="2200" dirty="0" smtClean="0"/>
              <a:t>:</a:t>
            </a:r>
          </a:p>
          <a:p>
            <a:pPr marL="463550" lvl="1" indent="-342900" algn="l">
              <a:buFontTx/>
              <a:buChar char="-"/>
            </a:pPr>
            <a:r>
              <a:rPr lang="en-US" sz="1900" dirty="0" smtClean="0"/>
              <a:t>Blessed </a:t>
            </a:r>
            <a:r>
              <a:rPr lang="en-US" sz="1900" dirty="0"/>
              <a:t>are those who hunger and thirst for </a:t>
            </a:r>
            <a:r>
              <a:rPr lang="el-GR" sz="1900" b="1" dirty="0">
                <a:solidFill>
                  <a:srgbClr val="FF0000"/>
                </a:solidFill>
              </a:rPr>
              <a:t>δικαιοσύνη</a:t>
            </a:r>
            <a:r>
              <a:rPr lang="en-US" sz="1900" dirty="0"/>
              <a:t>, for they will be filled. </a:t>
            </a:r>
            <a:endParaRPr lang="en-US" sz="1900" dirty="0" smtClean="0"/>
          </a:p>
          <a:p>
            <a:pPr marL="463550" lvl="1" indent="-342900" algn="l">
              <a:buFontTx/>
              <a:buChar char="-"/>
            </a:pPr>
            <a:r>
              <a:rPr lang="en-US" sz="1900" dirty="0" smtClean="0"/>
              <a:t>- </a:t>
            </a:r>
            <a:r>
              <a:rPr lang="en-US" sz="1900" dirty="0"/>
              <a:t>Blessed are those who are persecuted because of </a:t>
            </a:r>
            <a:r>
              <a:rPr lang="el-GR" sz="1900" b="1" dirty="0">
                <a:solidFill>
                  <a:srgbClr val="FF0000"/>
                </a:solidFill>
              </a:rPr>
              <a:t>δικαιοσύνη</a:t>
            </a:r>
            <a:r>
              <a:rPr lang="en-US" sz="1900" dirty="0"/>
              <a:t>, for theirs is the kingdom</a:t>
            </a:r>
          </a:p>
          <a:p>
            <a:pPr algn="l"/>
            <a:endParaRPr lang="en-US" sz="2800" dirty="0" smtClean="0">
              <a:ea typeface="Verdana" panose="020B0604030504040204" pitchFamily="34" charset="0"/>
              <a:cs typeface="Verdana" panose="020B0604030504040204" pitchFamily="34" charset="0"/>
            </a:endParaRPr>
          </a:p>
        </p:txBody>
      </p:sp>
      <p:cxnSp>
        <p:nvCxnSpPr>
          <p:cNvPr id="5" name="Straight Connector 4"/>
          <p:cNvCxnSpPr/>
          <p:nvPr/>
        </p:nvCxnSpPr>
        <p:spPr>
          <a:xfrm>
            <a:off x="6128498" y="2229157"/>
            <a:ext cx="0" cy="400652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66482" y="2229156"/>
            <a:ext cx="4987741" cy="461665"/>
          </a:xfrm>
          <a:prstGeom prst="rect">
            <a:avLst/>
          </a:prstGeom>
          <a:noFill/>
        </p:spPr>
        <p:txBody>
          <a:bodyPr wrap="square" rtlCol="0">
            <a:spAutoFit/>
          </a:bodyPr>
          <a:lstStyle/>
          <a:p>
            <a:r>
              <a:rPr lang="en-US" sz="2400" b="1" dirty="0" smtClean="0">
                <a:ea typeface="Verdana" panose="020B0604030504040204" pitchFamily="34" charset="0"/>
                <a:cs typeface="Verdana" panose="020B0604030504040204" pitchFamily="34" charset="0"/>
              </a:rPr>
              <a:t>Focused on outcomes</a:t>
            </a:r>
            <a:endParaRPr lang="en-US" sz="2400" b="1" dirty="0"/>
          </a:p>
        </p:txBody>
      </p:sp>
    </p:spTree>
    <p:extLst>
      <p:ext uri="{BB962C8B-B14F-4D97-AF65-F5344CB8AC3E}">
        <p14:creationId xmlns:p14="http://schemas.microsoft.com/office/powerpoint/2010/main" val="13489088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1000"/>
                                        <p:tgtEl>
                                          <p:spTgt spid="2">
                                            <p:txEl>
                                              <p:pRg st="2" end="2"/>
                                            </p:txEl>
                                          </p:spTgt>
                                        </p:tgtEl>
                                      </p:cBhvr>
                                    </p:animEffect>
                                    <p:anim calcmode="lin" valueType="num">
                                      <p:cBhvr>
                                        <p:cTn id="20"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2">
                                            <p:txEl>
                                              <p:pRg st="4" end="4"/>
                                            </p:txEl>
                                          </p:spTgt>
                                        </p:tgtEl>
                                        <p:attrNameLst>
                                          <p:attrName>style.visibility</p:attrName>
                                        </p:attrNameLst>
                                      </p:cBhvr>
                                      <p:to>
                                        <p:strVal val="visible"/>
                                      </p:to>
                                    </p:set>
                                    <p:animEffect transition="in" filter="fade">
                                      <p:cBhvr>
                                        <p:cTn id="29" dur="1000"/>
                                        <p:tgtEl>
                                          <p:spTgt spid="2">
                                            <p:txEl>
                                              <p:pRg st="4" end="4"/>
                                            </p:txEl>
                                          </p:spTgt>
                                        </p:tgtEl>
                                      </p:cBhvr>
                                    </p:animEffect>
                                    <p:anim calcmode="lin" valueType="num">
                                      <p:cBhvr>
                                        <p:cTn id="3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2">
                                            <p:txEl>
                                              <p:pRg st="5" end="5"/>
                                            </p:txEl>
                                          </p:spTgt>
                                        </p:tgtEl>
                                        <p:attrNameLst>
                                          <p:attrName>style.visibility</p:attrName>
                                        </p:attrNameLst>
                                      </p:cBhvr>
                                      <p:to>
                                        <p:strVal val="visible"/>
                                      </p:to>
                                    </p:set>
                                    <p:animEffect transition="in" filter="fade">
                                      <p:cBhvr>
                                        <p:cTn id="36" dur="1000"/>
                                        <p:tgtEl>
                                          <p:spTgt spid="2">
                                            <p:txEl>
                                              <p:pRg st="5" end="5"/>
                                            </p:txEl>
                                          </p:spTgt>
                                        </p:tgtEl>
                                      </p:cBhvr>
                                    </p:animEffect>
                                    <p:anim calcmode="lin" valueType="num">
                                      <p:cBhvr>
                                        <p:cTn id="3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5" end="5"/>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
                                            <p:txEl>
                                              <p:pRg st="6" end="6"/>
                                            </p:txEl>
                                          </p:spTgt>
                                        </p:tgtEl>
                                        <p:attrNameLst>
                                          <p:attrName>style.visibility</p:attrName>
                                        </p:attrNameLst>
                                      </p:cBhvr>
                                      <p:to>
                                        <p:strVal val="visible"/>
                                      </p:to>
                                    </p:set>
                                    <p:animEffect transition="in" filter="fade">
                                      <p:cBhvr>
                                        <p:cTn id="41" dur="1000"/>
                                        <p:tgtEl>
                                          <p:spTgt spid="2">
                                            <p:txEl>
                                              <p:pRg st="6" end="6"/>
                                            </p:txEl>
                                          </p:spTgt>
                                        </p:tgtEl>
                                      </p:cBhvr>
                                    </p:animEffect>
                                    <p:anim calcmode="lin" valueType="num">
                                      <p:cBhvr>
                                        <p:cTn id="42"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6" end="6"/>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2">
                                            <p:txEl>
                                              <p:pRg st="7" end="7"/>
                                            </p:txEl>
                                          </p:spTgt>
                                        </p:tgtEl>
                                        <p:attrNameLst>
                                          <p:attrName>style.visibility</p:attrName>
                                        </p:attrNameLst>
                                      </p:cBhvr>
                                      <p:to>
                                        <p:strVal val="visible"/>
                                      </p:to>
                                    </p:set>
                                    <p:animEffect transition="in" filter="fade">
                                      <p:cBhvr>
                                        <p:cTn id="46" dur="1000"/>
                                        <p:tgtEl>
                                          <p:spTgt spid="2">
                                            <p:txEl>
                                              <p:pRg st="7" end="7"/>
                                            </p:txEl>
                                          </p:spTgt>
                                        </p:tgtEl>
                                      </p:cBhvr>
                                    </p:animEffect>
                                    <p:anim calcmode="lin" valueType="num">
                                      <p:cBhvr>
                                        <p:cTn id="47"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48" dur="1000" fill="hold"/>
                                        <p:tgtEl>
                                          <p:spTgt spid="2">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Or maybe focused on </a:t>
            </a:r>
            <a:r>
              <a:rPr lang="en-US" sz="3200" b="1" i="1" dirty="0" smtClean="0">
                <a:solidFill>
                  <a:schemeClr val="bg1"/>
                </a:solidFill>
                <a:latin typeface="Verdana" pitchFamily="34" charset="0"/>
              </a:rPr>
              <a:t>wrong</a:t>
            </a:r>
            <a:r>
              <a:rPr lang="en-US" sz="3200" b="1" dirty="0" smtClean="0">
                <a:solidFill>
                  <a:schemeClr val="bg1"/>
                </a:solidFill>
                <a:latin typeface="Verdana" pitchFamily="34" charset="0"/>
              </a:rPr>
              <a:t> outcomes</a:t>
            </a:r>
            <a:endParaRPr lang="en-US" sz="2400" b="1" dirty="0">
              <a:solidFill>
                <a:schemeClr val="bg1"/>
              </a:solidFill>
              <a:latin typeface="Verdana" pitchFamily="34" charset="0"/>
            </a:endParaRPr>
          </a:p>
        </p:txBody>
      </p:sp>
      <p:sp>
        <p:nvSpPr>
          <p:cNvPr id="2" name="Subtitle 1"/>
          <p:cNvSpPr>
            <a:spLocks noGrp="1"/>
          </p:cNvSpPr>
          <p:nvPr>
            <p:ph type="subTitle" idx="1"/>
          </p:nvPr>
        </p:nvSpPr>
        <p:spPr>
          <a:xfrm>
            <a:off x="703729" y="2097037"/>
            <a:ext cx="10784541" cy="3913097"/>
          </a:xfrm>
        </p:spPr>
        <p:txBody>
          <a:bodyPr>
            <a:normAutofit lnSpcReduction="10000"/>
          </a:bodyPr>
          <a:lstStyle/>
          <a:p>
            <a:pPr algn="l"/>
            <a:r>
              <a:rPr lang="en-US" dirty="0" smtClean="0">
                <a:latin typeface="Verdana" panose="020B0604030504040204" pitchFamily="34" charset="0"/>
                <a:ea typeface="Verdana" panose="020B0604030504040204" pitchFamily="34" charset="0"/>
                <a:cs typeface="Verdana" panose="020B0604030504040204" pitchFamily="34" charset="0"/>
              </a:rPr>
              <a:t>Goal of spiritual formation:	</a:t>
            </a:r>
            <a:r>
              <a:rPr lang="en-US" b="1" dirty="0" smtClean="0">
                <a:latin typeface="Verdana" panose="020B0604030504040204" pitchFamily="34" charset="0"/>
                <a:ea typeface="Verdana" panose="020B0604030504040204" pitchFamily="34" charset="0"/>
                <a:cs typeface="Verdana" panose="020B0604030504040204" pitchFamily="34" charset="0"/>
              </a:rPr>
              <a:t>NOT</a:t>
            </a:r>
            <a:r>
              <a:rPr lang="en-US" dirty="0" smtClean="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to </a:t>
            </a:r>
            <a:r>
              <a:rPr lang="en-US" sz="2000" i="1" dirty="0" smtClean="0">
                <a:latin typeface="Verdana" panose="020B0604030504040204" pitchFamily="34" charset="0"/>
                <a:ea typeface="Verdana" panose="020B0604030504040204" pitchFamily="34" charset="0"/>
                <a:cs typeface="Verdana" panose="020B0604030504040204" pitchFamily="34" charset="0"/>
              </a:rPr>
              <a:t>achieve</a:t>
            </a:r>
            <a:r>
              <a:rPr lang="en-US" sz="2000" dirty="0" smtClean="0">
                <a:latin typeface="Verdana" panose="020B0604030504040204" pitchFamily="34" charset="0"/>
                <a:ea typeface="Verdana" panose="020B0604030504040204" pitchFamily="34" charset="0"/>
                <a:cs typeface="Verdana" panose="020B0604030504040204" pitchFamily="34" charset="0"/>
              </a:rPr>
              <a:t> spiritual maturity</a:t>
            </a:r>
          </a:p>
          <a:p>
            <a:pPr algn="l"/>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						or personal righteousness</a:t>
            </a:r>
          </a:p>
          <a:p>
            <a:pPr algn="l"/>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				Certainly not to become acceptable to God</a:t>
            </a:r>
          </a:p>
          <a:p>
            <a:pPr algn="l"/>
            <a:endParaRPr lang="en-US" sz="2000" dirty="0">
              <a:latin typeface="Verdana" panose="020B0604030504040204" pitchFamily="34" charset="0"/>
              <a:ea typeface="Verdana" panose="020B0604030504040204" pitchFamily="34" charset="0"/>
              <a:cs typeface="Verdana" panose="020B0604030504040204" pitchFamily="34" charset="0"/>
            </a:endParaRPr>
          </a:p>
          <a:p>
            <a:pPr algn="l"/>
            <a:r>
              <a:rPr lang="en-US" sz="2000" dirty="0" smtClean="0">
                <a:latin typeface="Verdana" panose="020B0604030504040204" pitchFamily="34" charset="0"/>
                <a:ea typeface="Verdana" panose="020B0604030504040204" pitchFamily="34" charset="0"/>
                <a:cs typeface="Verdana" panose="020B0604030504040204" pitchFamily="34" charset="0"/>
              </a:rPr>
              <a:t>	</a:t>
            </a:r>
            <a:r>
              <a:rPr lang="en-US" b="1" dirty="0" smtClean="0">
                <a:latin typeface="Verdana" panose="020B0604030504040204" pitchFamily="34" charset="0"/>
                <a:ea typeface="Verdana" panose="020B0604030504040204" pitchFamily="34" charset="0"/>
                <a:cs typeface="Verdana" panose="020B0604030504040204" pitchFamily="34" charset="0"/>
              </a:rPr>
              <a:t>To become more like God = Love</a:t>
            </a:r>
          </a:p>
          <a:p>
            <a:pPr algn="l"/>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	</a:t>
            </a:r>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 Facing outward instead of inward</a:t>
            </a:r>
          </a:p>
          <a:p>
            <a:pPr algn="l"/>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			Thus pursuing </a:t>
            </a:r>
            <a:r>
              <a:rPr lang="el-GR" sz="2000" b="1" dirty="0" smtClean="0">
                <a:solidFill>
                  <a:srgbClr val="FF0000"/>
                </a:solidFill>
              </a:rPr>
              <a:t>δικαιοσύνη</a:t>
            </a:r>
            <a:r>
              <a:rPr lang="en-US" sz="2000" b="1" dirty="0" smtClean="0">
                <a:solidFill>
                  <a:srgbClr val="FF0000"/>
                </a:solidFill>
              </a:rPr>
              <a:t> </a:t>
            </a:r>
            <a:r>
              <a:rPr lang="en-US" sz="2000" dirty="0">
                <a:latin typeface="Verdana" panose="020B0604030504040204" pitchFamily="34" charset="0"/>
                <a:ea typeface="Verdana" panose="020B0604030504040204" pitchFamily="34" charset="0"/>
                <a:cs typeface="Verdana" panose="020B0604030504040204" pitchFamily="34" charset="0"/>
              </a:rPr>
              <a:t>is pursuing </a:t>
            </a:r>
            <a:r>
              <a:rPr lang="en-US" sz="2000" dirty="0" smtClean="0">
                <a:latin typeface="Verdana" panose="020B0604030504040204" pitchFamily="34" charset="0"/>
                <a:ea typeface="Verdana" panose="020B0604030504040204" pitchFamily="34" charset="0"/>
                <a:cs typeface="Verdana" panose="020B0604030504040204" pitchFamily="34" charset="0"/>
              </a:rPr>
              <a:t>justice</a:t>
            </a:r>
          </a:p>
          <a:p>
            <a:pPr algn="l"/>
            <a:endParaRPr lang="en-US" sz="2000" dirty="0">
              <a:latin typeface="Verdana" panose="020B0604030504040204" pitchFamily="34" charset="0"/>
              <a:ea typeface="Verdana" panose="020B0604030504040204" pitchFamily="34" charset="0"/>
              <a:cs typeface="Verdana" panose="020B0604030504040204" pitchFamily="34" charset="0"/>
            </a:endParaRPr>
          </a:p>
          <a:p>
            <a:pPr algn="l"/>
            <a:r>
              <a:rPr lang="en-US" sz="2000" dirty="0" smtClean="0">
                <a:latin typeface="Verdana" panose="020B0604030504040204" pitchFamily="34" charset="0"/>
                <a:ea typeface="Verdana" panose="020B0604030504040204" pitchFamily="34" charset="0"/>
                <a:cs typeface="Verdana" panose="020B0604030504040204" pitchFamily="34" charset="0"/>
              </a:rPr>
              <a:t>	The journey outward (in love) and downward (in service) is the path of 	spiritual formation.</a:t>
            </a:r>
            <a:endParaRPr lang="en-US" sz="20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847650831"/>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Challenges – feels mechanical</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6502774" y="2229157"/>
            <a:ext cx="4737848" cy="4006523"/>
          </a:xfrm>
        </p:spPr>
        <p:txBody>
          <a:bodyPr>
            <a:normAutofit/>
          </a:bodyPr>
          <a:lstStyle/>
          <a:p>
            <a:pPr lvl="1" algn="l"/>
            <a:r>
              <a:rPr lang="en-US" sz="2400" dirty="0" smtClean="0">
                <a:ea typeface="Verdana" panose="020B0604030504040204" pitchFamily="34" charset="0"/>
                <a:cs typeface="Verdana" panose="020B0604030504040204" pitchFamily="34" charset="0"/>
              </a:rPr>
              <a:t>Rooted in God’s love – being loved - unconditionally</a:t>
            </a:r>
          </a:p>
          <a:p>
            <a:pPr lvl="1" algn="l"/>
            <a:endParaRPr lang="en-US" sz="2400" i="1" dirty="0" smtClean="0">
              <a:ea typeface="Verdana" panose="020B0604030504040204" pitchFamily="34" charset="0"/>
              <a:cs typeface="Verdana" panose="020B0604030504040204" pitchFamily="34" charset="0"/>
            </a:endParaRPr>
          </a:p>
          <a:p>
            <a:pPr lvl="1" algn="l"/>
            <a:r>
              <a:rPr lang="en-US" sz="2400" dirty="0" smtClean="0">
                <a:ea typeface="Verdana" panose="020B0604030504040204" pitchFamily="34" charset="0"/>
                <a:cs typeface="Verdana" panose="020B0604030504040204" pitchFamily="34" charset="0"/>
              </a:rPr>
              <a:t>Jesus’ Baptism – voice of love</a:t>
            </a:r>
          </a:p>
          <a:p>
            <a:pPr lvl="1" algn="l"/>
            <a:endParaRPr lang="en-US" sz="2400" dirty="0">
              <a:ea typeface="Verdana" panose="020B0604030504040204" pitchFamily="34" charset="0"/>
              <a:cs typeface="Verdana" panose="020B0604030504040204" pitchFamily="34" charset="0"/>
            </a:endParaRPr>
          </a:p>
          <a:p>
            <a:pPr lvl="1" algn="l"/>
            <a:r>
              <a:rPr lang="en-US" sz="2400" dirty="0" smtClean="0"/>
              <a:t>Love – not judgement </a:t>
            </a:r>
            <a:r>
              <a:rPr lang="en-US" sz="2400" dirty="0"/>
              <a:t>is the </a:t>
            </a:r>
            <a:r>
              <a:rPr lang="en-US" sz="2400" dirty="0" smtClean="0"/>
              <a:t>nature </a:t>
            </a:r>
            <a:r>
              <a:rPr lang="en-US" sz="2400" dirty="0"/>
              <a:t>of </a:t>
            </a:r>
            <a:r>
              <a:rPr lang="en-US" sz="2400" dirty="0" smtClean="0"/>
              <a:t>God’s </a:t>
            </a:r>
            <a:r>
              <a:rPr lang="en-US" sz="2400" dirty="0"/>
              <a:t>universe</a:t>
            </a:r>
            <a:br>
              <a:rPr lang="en-US" sz="2400" dirty="0"/>
            </a:br>
            <a:r>
              <a:rPr lang="en-US" sz="2400" dirty="0"/>
              <a:t/>
            </a:r>
            <a:br>
              <a:rPr lang="en-US" sz="2400" dirty="0"/>
            </a:br>
            <a:endParaRPr lang="en-US" sz="2400" i="1" dirty="0"/>
          </a:p>
          <a:p>
            <a:pPr algn="l"/>
            <a:endParaRPr lang="en-US" sz="2800" dirty="0" smtClean="0">
              <a:ea typeface="Verdana" panose="020B0604030504040204" pitchFamily="34" charset="0"/>
              <a:cs typeface="Verdana" panose="020B0604030504040204" pitchFamily="34" charset="0"/>
            </a:endParaRPr>
          </a:p>
        </p:txBody>
      </p:sp>
      <p:cxnSp>
        <p:nvCxnSpPr>
          <p:cNvPr id="5" name="Straight Connector 4"/>
          <p:cNvCxnSpPr/>
          <p:nvPr/>
        </p:nvCxnSpPr>
        <p:spPr>
          <a:xfrm>
            <a:off x="6128498" y="2229157"/>
            <a:ext cx="0" cy="400652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66482" y="2229156"/>
            <a:ext cx="4987741" cy="461665"/>
          </a:xfrm>
          <a:prstGeom prst="rect">
            <a:avLst/>
          </a:prstGeom>
          <a:noFill/>
        </p:spPr>
        <p:txBody>
          <a:bodyPr wrap="square" rtlCol="0">
            <a:spAutoFit/>
          </a:bodyPr>
          <a:lstStyle/>
          <a:p>
            <a:r>
              <a:rPr lang="en-US" sz="2400" b="1" dirty="0" smtClean="0">
                <a:ea typeface="Verdana" panose="020B0604030504040204" pitchFamily="34" charset="0"/>
                <a:cs typeface="Verdana" panose="020B0604030504040204" pitchFamily="34" charset="0"/>
              </a:rPr>
              <a:t>Approach feels mechanical</a:t>
            </a:r>
            <a:endParaRPr lang="en-US" sz="2400" b="1" dirty="0"/>
          </a:p>
        </p:txBody>
      </p:sp>
    </p:spTree>
    <p:extLst>
      <p:ext uri="{BB962C8B-B14F-4D97-AF65-F5344CB8AC3E}">
        <p14:creationId xmlns:p14="http://schemas.microsoft.com/office/powerpoint/2010/main" val="35839345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Love – heartbeat and hope</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537882" y="2258402"/>
            <a:ext cx="10663517" cy="4155844"/>
          </a:xfrm>
        </p:spPr>
        <p:txBody>
          <a:bodyPr>
            <a:normAutofit/>
          </a:bodyPr>
          <a:lstStyle/>
          <a:p>
            <a:pPr lvl="1" algn="l">
              <a:spcBef>
                <a:spcPts val="0"/>
              </a:spcBef>
              <a:spcAft>
                <a:spcPts val="1200"/>
              </a:spcAft>
            </a:pPr>
            <a:r>
              <a:rPr lang="en-US" sz="2400" dirty="0"/>
              <a:t>"I take literally the statement in the Gospel of John that God loves the world</a:t>
            </a:r>
            <a:r>
              <a:rPr lang="en-US" sz="2400" dirty="0" smtClean="0"/>
              <a:t>.</a:t>
            </a:r>
          </a:p>
          <a:p>
            <a:pPr lvl="1" algn="l">
              <a:spcAft>
                <a:spcPts val="1200"/>
              </a:spcAft>
            </a:pPr>
            <a:r>
              <a:rPr lang="en-US" sz="2400" dirty="0" smtClean="0"/>
              <a:t>I </a:t>
            </a:r>
            <a:r>
              <a:rPr lang="en-US" sz="2400" dirty="0"/>
              <a:t>believe that the world was created and approved by love, that it subsists, coheres, and endures by love, and that, insofar as it is redeemable, it can be redeemed only by love. </a:t>
            </a:r>
            <a:endParaRPr lang="en-US" sz="2400" dirty="0" smtClean="0"/>
          </a:p>
          <a:p>
            <a:pPr lvl="1" algn="l">
              <a:spcAft>
                <a:spcPts val="1200"/>
              </a:spcAft>
            </a:pPr>
            <a:r>
              <a:rPr lang="en-US" sz="2400" dirty="0" smtClean="0"/>
              <a:t>I </a:t>
            </a:r>
            <a:r>
              <a:rPr lang="en-US" sz="2400" dirty="0"/>
              <a:t>believe that divine love, incarnate and indwelling in the world, summons the world always toward wholeness, which ultimately is reconciliation and atonement [at-one-</a:t>
            </a:r>
            <a:r>
              <a:rPr lang="en-US" sz="2400" dirty="0" err="1"/>
              <a:t>ment</a:t>
            </a:r>
            <a:r>
              <a:rPr lang="en-US" sz="2400" dirty="0"/>
              <a:t>] with God.“  </a:t>
            </a:r>
            <a:endParaRPr lang="en-US" sz="2400" dirty="0" smtClean="0"/>
          </a:p>
          <a:p>
            <a:pPr lvl="1" algn="l"/>
            <a:endParaRPr lang="en-US" dirty="0"/>
          </a:p>
          <a:p>
            <a:pPr lvl="1" algn="r"/>
            <a:r>
              <a:rPr lang="en-US" dirty="0" smtClean="0"/>
              <a:t>Wendell </a:t>
            </a:r>
            <a:r>
              <a:rPr lang="en-US" dirty="0"/>
              <a:t>Berry, </a:t>
            </a:r>
            <a:r>
              <a:rPr lang="en-US" i="1" dirty="0"/>
              <a:t>Another Turn </a:t>
            </a:r>
            <a:r>
              <a:rPr lang="en-US" i="1" dirty="0" smtClean="0"/>
              <a:t>of </a:t>
            </a:r>
            <a:r>
              <a:rPr lang="en-US" i="1" dirty="0"/>
              <a:t>the Crank.</a:t>
            </a:r>
            <a:endParaRPr lang="en-US" dirty="0"/>
          </a:p>
          <a:p>
            <a:pPr lvl="1" algn="l"/>
            <a:endParaRPr lang="en-US" dirty="0" smtClean="0"/>
          </a:p>
          <a:p>
            <a:pPr marL="914400" lvl="1" indent="-457200" algn="l">
              <a:buFont typeface="Arial" panose="020B0604020202020204" pitchFamily="34" charset="0"/>
              <a:buChar char="•"/>
            </a:pPr>
            <a:endParaRPr lang="en-US" dirty="0" smtClean="0"/>
          </a:p>
          <a:p>
            <a:pPr algn="l"/>
            <a:endParaRPr lang="en-US" dirty="0" smtClean="0"/>
          </a:p>
          <a:p>
            <a:pPr marL="457200" indent="-457200" algn="l">
              <a:buFont typeface="Arial" panose="020B0604020202020204" pitchFamily="34" charset="0"/>
              <a:buChar char="•"/>
            </a:pPr>
            <a:endParaRPr lang="en-US" sz="2800" dirty="0" smtClean="0"/>
          </a:p>
          <a:p>
            <a:pPr algn="l"/>
            <a:endParaRPr lang="en-US" sz="2800" b="1"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5453086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1000"/>
                                        <p:tgtEl>
                                          <p:spTgt spid="2">
                                            <p:txEl>
                                              <p:pRg st="4" end="4"/>
                                            </p:txEl>
                                          </p:spTgt>
                                        </p:tgtEl>
                                      </p:cBhvr>
                                    </p:animEffect>
                                    <p:anim calcmode="lin" valueType="num">
                                      <p:cBhvr>
                                        <p:cTn id="18"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Symptoms of Love – Hope &amp; Trust</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2041709" y="2120153"/>
            <a:ext cx="8756276" cy="4105134"/>
          </a:xfrm>
        </p:spPr>
        <p:txBody>
          <a:bodyPr>
            <a:normAutofit fontScale="40000" lnSpcReduction="20000"/>
          </a:bodyPr>
          <a:lstStyle/>
          <a:p>
            <a:pPr lvl="1" algn="l">
              <a:lnSpc>
                <a:spcPct val="150000"/>
              </a:lnSpc>
            </a:pPr>
            <a:r>
              <a:rPr lang="en-US" b="1" dirty="0" smtClean="0"/>
              <a:t>		                          </a:t>
            </a:r>
            <a:r>
              <a:rPr lang="en-US" sz="5000" b="1" dirty="0" smtClean="0"/>
              <a:t>Curious</a:t>
            </a:r>
            <a:endParaRPr lang="en-US" sz="5000" b="1" dirty="0"/>
          </a:p>
          <a:p>
            <a:pPr lvl="1" algn="l">
              <a:lnSpc>
                <a:spcPct val="150000"/>
              </a:lnSpc>
            </a:pPr>
            <a:r>
              <a:rPr lang="en-US" sz="5000" b="1" dirty="0"/>
              <a:t>			   </a:t>
            </a:r>
            <a:r>
              <a:rPr lang="en-US" sz="5000" b="1" dirty="0" smtClean="0"/>
              <a:t>Open</a:t>
            </a:r>
            <a:endParaRPr lang="en-US" sz="5000" b="1" dirty="0"/>
          </a:p>
          <a:p>
            <a:pPr lvl="1" algn="l">
              <a:lnSpc>
                <a:spcPct val="150000"/>
              </a:lnSpc>
            </a:pPr>
            <a:r>
              <a:rPr lang="en-US" sz="5000" dirty="0"/>
              <a:t> 			         </a:t>
            </a:r>
            <a:r>
              <a:rPr lang="en-US" sz="5000" b="1" dirty="0" smtClean="0"/>
              <a:t>Involved</a:t>
            </a:r>
            <a:r>
              <a:rPr lang="en-US" b="1" dirty="0"/>
              <a:t/>
            </a:r>
            <a:br>
              <a:rPr lang="en-US" b="1" dirty="0"/>
            </a:br>
            <a:r>
              <a:rPr lang="en-US" b="1" dirty="0"/>
              <a:t> </a:t>
            </a:r>
            <a:r>
              <a:rPr lang="en-US" b="1" dirty="0" smtClean="0"/>
              <a:t>                 </a:t>
            </a:r>
            <a:r>
              <a:rPr lang="en-US" sz="6000" b="1" dirty="0" smtClean="0">
                <a:solidFill>
                  <a:schemeClr val="accent2"/>
                </a:solidFill>
              </a:rPr>
              <a:t>Trust</a:t>
            </a:r>
          </a:p>
          <a:p>
            <a:pPr lvl="1" algn="l">
              <a:lnSpc>
                <a:spcPct val="150000"/>
              </a:lnSpc>
            </a:pPr>
            <a:r>
              <a:rPr lang="en-US" b="1" dirty="0" smtClean="0"/>
              <a:t>			</a:t>
            </a:r>
            <a:r>
              <a:rPr lang="en-US" b="1" dirty="0"/>
              <a:t/>
            </a:r>
            <a:br>
              <a:rPr lang="en-US" b="1" dirty="0"/>
            </a:br>
            <a:r>
              <a:rPr lang="en-US" b="1" dirty="0" smtClean="0"/>
              <a:t>			                      </a:t>
            </a:r>
            <a:r>
              <a:rPr lang="en-US" sz="5000" b="1" dirty="0" smtClean="0"/>
              <a:t>   Concealing</a:t>
            </a:r>
            <a:r>
              <a:rPr lang="en-US" sz="5000" b="1" dirty="0"/>
              <a:t/>
            </a:r>
            <a:br>
              <a:rPr lang="en-US" sz="5000" b="1" dirty="0"/>
            </a:br>
            <a:r>
              <a:rPr lang="en-US" b="1" dirty="0"/>
              <a:t>	</a:t>
            </a:r>
            <a:r>
              <a:rPr lang="en-US" sz="6000" b="1" dirty="0">
                <a:solidFill>
                  <a:schemeClr val="accent2"/>
                </a:solidFill>
              </a:rPr>
              <a:t>Fear</a:t>
            </a:r>
            <a:r>
              <a:rPr lang="en-US" sz="3200" b="1" dirty="0"/>
              <a:t>		</a:t>
            </a:r>
            <a:r>
              <a:rPr lang="en-US" sz="3600" b="1" dirty="0"/>
              <a:t> </a:t>
            </a:r>
            <a:r>
              <a:rPr lang="en-US" sz="3600" b="1" dirty="0" smtClean="0"/>
              <a:t>         </a:t>
            </a:r>
            <a:r>
              <a:rPr lang="en-US" sz="5000" b="1" dirty="0" smtClean="0"/>
              <a:t>Need </a:t>
            </a:r>
            <a:r>
              <a:rPr lang="en-US" sz="5000" b="1" dirty="0"/>
              <a:t>to be right</a:t>
            </a:r>
            <a:r>
              <a:rPr lang="en-US" dirty="0" smtClean="0"/>
              <a:t>				</a:t>
            </a:r>
          </a:p>
          <a:p>
            <a:pPr lvl="1" algn="l">
              <a:lnSpc>
                <a:spcPct val="150000"/>
              </a:lnSpc>
            </a:pPr>
            <a:r>
              <a:rPr lang="en-US" sz="2900" b="1" dirty="0"/>
              <a:t>	</a:t>
            </a:r>
            <a:r>
              <a:rPr lang="en-US" sz="2900" b="1" dirty="0" smtClean="0"/>
              <a:t>		    </a:t>
            </a:r>
            <a:r>
              <a:rPr lang="en-US" sz="5000" b="1" dirty="0" smtClean="0"/>
              <a:t>Closed </a:t>
            </a:r>
            <a:r>
              <a:rPr lang="en-US" sz="5000" b="1" dirty="0"/>
              <a:t>minded</a:t>
            </a:r>
          </a:p>
          <a:p>
            <a:pPr lvl="1" algn="r">
              <a:lnSpc>
                <a:spcPct val="150000"/>
              </a:lnSpc>
            </a:pPr>
            <a:r>
              <a:rPr lang="en-US" sz="2900" b="1" dirty="0" smtClean="0"/>
              <a:t>                     		</a:t>
            </a:r>
            <a:r>
              <a:rPr lang="en-US" sz="3500" b="1" dirty="0" smtClean="0"/>
              <a:t>Bill </a:t>
            </a:r>
            <a:r>
              <a:rPr lang="en-US" sz="3500" b="1" dirty="0" err="1" smtClean="0"/>
              <a:t>Kinard</a:t>
            </a:r>
            <a:r>
              <a:rPr lang="en-US" sz="3500" b="1" dirty="0" smtClean="0"/>
              <a:t>, Mission Health Foundation, Asheville, NC</a:t>
            </a:r>
            <a:endParaRPr lang="en-US" sz="3500" dirty="0" smtClean="0"/>
          </a:p>
          <a:p>
            <a:pPr marL="457200" indent="-457200" algn="l">
              <a:buFont typeface="Arial" panose="020B0604020202020204" pitchFamily="34" charset="0"/>
              <a:buChar char="•"/>
            </a:pPr>
            <a:endParaRPr lang="en-US" sz="2800" dirty="0" smtClean="0"/>
          </a:p>
          <a:p>
            <a:pPr algn="l"/>
            <a:endParaRPr lang="en-US" sz="2800" b="1" dirty="0" smtClean="0">
              <a:latin typeface="Verdana" panose="020B0604030504040204" pitchFamily="34" charset="0"/>
              <a:ea typeface="Verdana" panose="020B0604030504040204" pitchFamily="34" charset="0"/>
              <a:cs typeface="Verdana" panose="020B0604030504040204" pitchFamily="34" charset="0"/>
            </a:endParaRPr>
          </a:p>
        </p:txBody>
      </p:sp>
      <p:cxnSp>
        <p:nvCxnSpPr>
          <p:cNvPr id="5" name="Straight Connector 4"/>
          <p:cNvCxnSpPr/>
          <p:nvPr/>
        </p:nvCxnSpPr>
        <p:spPr>
          <a:xfrm flipV="1">
            <a:off x="2796988" y="3516404"/>
            <a:ext cx="5029200" cy="87405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Right Arrow 7"/>
          <p:cNvSpPr/>
          <p:nvPr/>
        </p:nvSpPr>
        <p:spPr>
          <a:xfrm rot="19498843">
            <a:off x="4329953" y="3039035"/>
            <a:ext cx="484094" cy="3092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a:off x="4202562" y="4503779"/>
            <a:ext cx="484094" cy="30928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240625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1000" fill="hold"/>
                                        <p:tgtEl>
                                          <p:spTgt spid="9"/>
                                        </p:tgtEl>
                                        <p:attrNameLst>
                                          <p:attrName>ppt_x</p:attrName>
                                        </p:attrNameLst>
                                      </p:cBhvr>
                                      <p:tavLst>
                                        <p:tav tm="0">
                                          <p:val>
                                            <p:strVal val="#ppt_x"/>
                                          </p:val>
                                        </p:tav>
                                        <p:tav tm="100000">
                                          <p:val>
                                            <p:strVal val="#ppt_x"/>
                                          </p:val>
                                        </p:tav>
                                      </p:tavLst>
                                    </p:anim>
                                    <p:anim calcmode="lin" valueType="num">
                                      <p:cBhvr additive="base">
                                        <p:cTn id="8" dur="1000" fill="hold"/>
                                        <p:tgtEl>
                                          <p:spTgt spid="9"/>
                                        </p:tgtEl>
                                        <p:attrNameLst>
                                          <p:attrName>ppt_y</p:attrName>
                                        </p:attrNameLst>
                                      </p:cBhvr>
                                      <p:tavLst>
                                        <p:tav tm="0">
                                          <p:val>
                                            <p:strVal val="1+#ppt_h/2"/>
                                          </p:val>
                                        </p:tav>
                                        <p:tav tm="100000">
                                          <p:val>
                                            <p:strVal val="#ppt_y"/>
                                          </p:val>
                                        </p:tav>
                                      </p:tavLst>
                                    </p:anim>
                                  </p:childTnLst>
                                </p:cTn>
                              </p:par>
                              <p:par>
                                <p:cTn id="9" presetID="42" presetClass="entr" presetSubtype="0" fill="hold" nodeType="with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animEffect transition="in" filter="fade">
                                      <p:cBhvr>
                                        <p:cTn id="11" dur="1000"/>
                                        <p:tgtEl>
                                          <p:spTgt spid="2">
                                            <p:txEl>
                                              <p:pRg st="3" end="3"/>
                                            </p:txEl>
                                          </p:spTgt>
                                        </p:tgtEl>
                                      </p:cBhvr>
                                    </p:animEffect>
                                    <p:anim calcmode="lin" valueType="num">
                                      <p:cBhvr>
                                        <p:cTn id="1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3" end="3"/>
                                            </p:txEl>
                                          </p:spTgt>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2">
                                            <p:txEl>
                                              <p:pRg st="4" end="4"/>
                                            </p:txEl>
                                          </p:spTgt>
                                        </p:tgtEl>
                                        <p:attrNameLst>
                                          <p:attrName>style.visibility</p:attrName>
                                        </p:attrNameLst>
                                      </p:cBhvr>
                                      <p:to>
                                        <p:strVal val="visible"/>
                                      </p:to>
                                    </p:set>
                                    <p:animEffect transition="in" filter="fade">
                                      <p:cBhvr>
                                        <p:cTn id="16" dur="1000"/>
                                        <p:tgtEl>
                                          <p:spTgt spid="2">
                                            <p:txEl>
                                              <p:pRg st="4" end="4"/>
                                            </p:txEl>
                                          </p:spTgt>
                                        </p:tgtEl>
                                      </p:cBhvr>
                                    </p:animEffect>
                                    <p:anim calcmode="lin" valueType="num">
                                      <p:cBhvr>
                                        <p:cTn id="17"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18" dur="1000" fill="hold"/>
                                        <p:tgtEl>
                                          <p:spTgt spid="2">
                                            <p:txEl>
                                              <p:pRg st="4" end="4"/>
                                            </p:txEl>
                                          </p:spTgt>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animEffect transition="in" filter="fade">
                                      <p:cBhvr>
                                        <p:cTn id="21" dur="1000"/>
                                        <p:tgtEl>
                                          <p:spTgt spid="2">
                                            <p:txEl>
                                              <p:pRg st="5" end="5"/>
                                            </p:txEl>
                                          </p:spTgt>
                                        </p:tgtEl>
                                      </p:cBhvr>
                                    </p:animEffect>
                                    <p:anim calcmode="lin" valueType="num">
                                      <p:cBhvr>
                                        <p:cTn id="2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200" b="1" dirty="0" smtClean="0">
                <a:solidFill>
                  <a:schemeClr val="bg1"/>
                </a:solidFill>
                <a:latin typeface="Verdana" pitchFamily="34" charset="0"/>
              </a:rPr>
              <a:t>		Marks of those who know they are loved</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2041709" y="2178422"/>
            <a:ext cx="8756276" cy="3831712"/>
          </a:xfrm>
        </p:spPr>
        <p:txBody>
          <a:bodyPr>
            <a:normAutofit lnSpcReduction="10000"/>
          </a:bodyPr>
          <a:lstStyle/>
          <a:p>
            <a:pPr lvl="1" algn="l"/>
            <a:r>
              <a:rPr lang="en-US" sz="2800" b="1" dirty="0" smtClean="0"/>
              <a:t>HUMILITY</a:t>
            </a:r>
          </a:p>
          <a:p>
            <a:pPr lvl="1" algn="l"/>
            <a:endParaRPr lang="en-US" sz="2800" dirty="0" smtClean="0"/>
          </a:p>
          <a:p>
            <a:pPr marL="914400" lvl="1" indent="-457200" algn="l">
              <a:spcAft>
                <a:spcPts val="1200"/>
              </a:spcAft>
              <a:buFont typeface="Arial" panose="020B0604020202020204" pitchFamily="34" charset="0"/>
              <a:buChar char="•"/>
            </a:pPr>
            <a:r>
              <a:rPr lang="en-US" sz="2800" dirty="0" smtClean="0"/>
              <a:t>Wounded healers – </a:t>
            </a:r>
            <a:r>
              <a:rPr lang="en-US" dirty="0" smtClean="0"/>
              <a:t>Carl Jung, Henri </a:t>
            </a:r>
            <a:r>
              <a:rPr lang="en-US" dirty="0" err="1" smtClean="0"/>
              <a:t>Nouwen</a:t>
            </a:r>
            <a:endParaRPr lang="en-US" dirty="0" smtClean="0"/>
          </a:p>
          <a:p>
            <a:pPr marL="914400" lvl="1" indent="-457200" algn="l">
              <a:spcAft>
                <a:spcPts val="1200"/>
              </a:spcAft>
              <a:buFont typeface="Arial" panose="020B0604020202020204" pitchFamily="34" charset="0"/>
              <a:buChar char="•"/>
            </a:pPr>
            <a:r>
              <a:rPr lang="en-US" sz="2800" dirty="0" smtClean="0"/>
              <a:t>Fail well</a:t>
            </a:r>
          </a:p>
          <a:p>
            <a:pPr marL="914400" lvl="1" indent="-457200" algn="l">
              <a:spcAft>
                <a:spcPts val="1200"/>
              </a:spcAft>
              <a:buFont typeface="Arial" panose="020B0604020202020204" pitchFamily="34" charset="0"/>
              <a:buChar char="•"/>
            </a:pPr>
            <a:r>
              <a:rPr lang="en-US" sz="2800" dirty="0" smtClean="0"/>
              <a:t>The log in my own eye…</a:t>
            </a:r>
          </a:p>
          <a:p>
            <a:pPr marL="914400" lvl="1" indent="-457200" algn="l">
              <a:spcAft>
                <a:spcPts val="1200"/>
              </a:spcAft>
              <a:buFont typeface="Arial" panose="020B0604020202020204" pitchFamily="34" charset="0"/>
              <a:buChar char="•"/>
            </a:pPr>
            <a:r>
              <a:rPr lang="en-US" sz="2800" dirty="0" smtClean="0"/>
              <a:t>No pretending</a:t>
            </a:r>
          </a:p>
          <a:p>
            <a:pPr marL="914400" lvl="1" indent="-457200" algn="l">
              <a:spcAft>
                <a:spcPts val="1200"/>
              </a:spcAft>
              <a:buFont typeface="Arial" panose="020B0604020202020204" pitchFamily="34" charset="0"/>
              <a:buChar char="•"/>
            </a:pPr>
            <a:r>
              <a:rPr lang="en-US" sz="2800" dirty="0" smtClean="0"/>
              <a:t>Free to love without judging</a:t>
            </a:r>
          </a:p>
          <a:p>
            <a:pPr algn="l"/>
            <a:endParaRPr lang="en-US" dirty="0" smtClean="0"/>
          </a:p>
          <a:p>
            <a:pPr marL="457200" indent="-457200" algn="l">
              <a:buFont typeface="Arial" panose="020B0604020202020204" pitchFamily="34" charset="0"/>
              <a:buChar char="•"/>
            </a:pPr>
            <a:endParaRPr lang="en-US" sz="2800" dirty="0" smtClean="0"/>
          </a:p>
          <a:p>
            <a:pPr algn="l"/>
            <a:endParaRPr lang="en-US" sz="2800" b="1"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24784462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3" end="3"/>
                                            </p:txEl>
                                          </p:spTgt>
                                        </p:tgtEl>
                                        <p:attrNameLst>
                                          <p:attrName>style.visibility</p:attrName>
                                        </p:attrNameLst>
                                      </p:cBhvr>
                                      <p:to>
                                        <p:strVal val="visible"/>
                                      </p:to>
                                    </p:set>
                                    <p:animEffect transition="in" filter="fade">
                                      <p:cBhvr>
                                        <p:cTn id="12" dur="1000"/>
                                        <p:tgtEl>
                                          <p:spTgt spid="2">
                                            <p:txEl>
                                              <p:pRg st="3" end="3"/>
                                            </p:txEl>
                                          </p:spTgt>
                                        </p:tgtEl>
                                      </p:cBhvr>
                                    </p:animEffect>
                                    <p:anim calcmode="lin" valueType="num">
                                      <p:cBhvr>
                                        <p:cTn id="13"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1000"/>
                                        <p:tgtEl>
                                          <p:spTgt spid="2">
                                            <p:txEl>
                                              <p:pRg st="4" end="4"/>
                                            </p:txEl>
                                          </p:spTgt>
                                        </p:tgtEl>
                                      </p:cBhvr>
                                    </p:animEffect>
                                    <p:anim calcmode="lin" valueType="num">
                                      <p:cBhvr>
                                        <p:cTn id="2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Effect transition="in" filter="fade">
                                      <p:cBhvr>
                                        <p:cTn id="26" dur="1000"/>
                                        <p:tgtEl>
                                          <p:spTgt spid="2">
                                            <p:txEl>
                                              <p:pRg st="5" end="5"/>
                                            </p:txEl>
                                          </p:spTgt>
                                        </p:tgtEl>
                                      </p:cBhvr>
                                    </p:animEffect>
                                    <p:anim calcmode="lin" valueType="num">
                                      <p:cBhvr>
                                        <p:cTn id="27"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2">
                                            <p:txEl>
                                              <p:pRg st="6" end="6"/>
                                            </p:txEl>
                                          </p:spTgt>
                                        </p:tgtEl>
                                        <p:attrNameLst>
                                          <p:attrName>style.visibility</p:attrName>
                                        </p:attrNameLst>
                                      </p:cBhvr>
                                      <p:to>
                                        <p:strVal val="visible"/>
                                      </p:to>
                                    </p:set>
                                    <p:animEffect transition="in" filter="fade">
                                      <p:cBhvr>
                                        <p:cTn id="33" dur="1000"/>
                                        <p:tgtEl>
                                          <p:spTgt spid="2">
                                            <p:txEl>
                                              <p:pRg st="6" end="6"/>
                                            </p:txEl>
                                          </p:spTgt>
                                        </p:tgtEl>
                                      </p:cBhvr>
                                    </p:animEffect>
                                    <p:anim calcmode="lin" valueType="num">
                                      <p:cBhvr>
                                        <p:cTn id="34" dur="1000" fill="hold"/>
                                        <p:tgtEl>
                                          <p:spTgt spid="2">
                                            <p:txEl>
                                              <p:pRg st="6" end="6"/>
                                            </p:txEl>
                                          </p:spTgt>
                                        </p:tgtEl>
                                        <p:attrNameLst>
                                          <p:attrName>ppt_x</p:attrName>
                                        </p:attrNameLst>
                                      </p:cBhvr>
                                      <p:tavLst>
                                        <p:tav tm="0">
                                          <p:val>
                                            <p:strVal val="#ppt_x"/>
                                          </p:val>
                                        </p:tav>
                                        <p:tav tm="100000">
                                          <p:val>
                                            <p:strVal val="#ppt_x"/>
                                          </p:val>
                                        </p:tav>
                                      </p:tavLst>
                                    </p:anim>
                                    <p:anim calcmode="lin" valueType="num">
                                      <p:cBhvr>
                                        <p:cTn id="35" dur="1000" fill="hold"/>
                                        <p:tgtEl>
                                          <p:spTgt spid="2">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Challenges - Busyness</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6502774" y="2229157"/>
            <a:ext cx="4737848" cy="4006523"/>
          </a:xfrm>
        </p:spPr>
        <p:txBody>
          <a:bodyPr>
            <a:normAutofit lnSpcReduction="10000"/>
          </a:bodyPr>
          <a:lstStyle/>
          <a:p>
            <a:pPr lvl="1" algn="l"/>
            <a:r>
              <a:rPr lang="en-US" sz="2400" dirty="0" smtClean="0"/>
              <a:t>Contemplative prayer</a:t>
            </a:r>
            <a:br>
              <a:rPr lang="en-US" sz="2400" dirty="0" smtClean="0"/>
            </a:br>
            <a:endParaRPr lang="en-US" sz="2400" dirty="0" smtClean="0"/>
          </a:p>
          <a:p>
            <a:pPr lvl="1" algn="l"/>
            <a:r>
              <a:rPr lang="en-US" sz="2400" dirty="0" smtClean="0"/>
              <a:t>Christian mystical tradition</a:t>
            </a:r>
            <a:br>
              <a:rPr lang="en-US" sz="2400" dirty="0" smtClean="0"/>
            </a:br>
            <a:endParaRPr lang="en-US" sz="2400" dirty="0" smtClean="0"/>
          </a:p>
          <a:p>
            <a:pPr lvl="1" algn="l"/>
            <a:r>
              <a:rPr lang="en-US" sz="2400" dirty="0" smtClean="0"/>
              <a:t>Centering prayer</a:t>
            </a:r>
            <a:br>
              <a:rPr lang="en-US" sz="2400" dirty="0" smtClean="0"/>
            </a:br>
            <a:endParaRPr lang="en-US" sz="2400" dirty="0" smtClean="0"/>
          </a:p>
          <a:p>
            <a:pPr lvl="1" algn="l"/>
            <a:r>
              <a:rPr lang="en-US" sz="2400" dirty="0" smtClean="0"/>
              <a:t>Practice this simple exercise – being present each moment</a:t>
            </a:r>
          </a:p>
          <a:p>
            <a:pPr lvl="1" algn="l"/>
            <a:endParaRPr lang="en-US" sz="2400" dirty="0"/>
          </a:p>
          <a:p>
            <a:pPr lvl="1" algn="l"/>
            <a:r>
              <a:rPr lang="en-US" sz="2400" dirty="0" smtClean="0"/>
              <a:t>“4 Rules of Life”</a:t>
            </a:r>
            <a:br>
              <a:rPr lang="en-US" sz="2400" dirty="0" smtClean="0"/>
            </a:br>
            <a:endParaRPr lang="en-US" sz="2400" dirty="0" smtClean="0"/>
          </a:p>
          <a:p>
            <a:pPr lvl="1" algn="l"/>
            <a:endParaRPr lang="en-US" sz="2400" dirty="0"/>
          </a:p>
          <a:p>
            <a:pPr algn="l"/>
            <a:endParaRPr lang="en-US" sz="2800" dirty="0" smtClean="0">
              <a:ea typeface="Verdana" panose="020B0604030504040204" pitchFamily="34" charset="0"/>
              <a:cs typeface="Verdana" panose="020B0604030504040204" pitchFamily="34" charset="0"/>
            </a:endParaRPr>
          </a:p>
        </p:txBody>
      </p:sp>
      <p:cxnSp>
        <p:nvCxnSpPr>
          <p:cNvPr id="5" name="Straight Connector 4"/>
          <p:cNvCxnSpPr/>
          <p:nvPr/>
        </p:nvCxnSpPr>
        <p:spPr>
          <a:xfrm>
            <a:off x="6128498" y="2229157"/>
            <a:ext cx="0" cy="400652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66482" y="2229156"/>
            <a:ext cx="4987741" cy="830997"/>
          </a:xfrm>
          <a:prstGeom prst="rect">
            <a:avLst/>
          </a:prstGeom>
          <a:noFill/>
        </p:spPr>
        <p:txBody>
          <a:bodyPr wrap="square" rtlCol="0">
            <a:spAutoFit/>
          </a:bodyPr>
          <a:lstStyle/>
          <a:p>
            <a:r>
              <a:rPr lang="en-US" sz="2400" b="1" dirty="0" smtClean="0">
                <a:ea typeface="Verdana" panose="020B0604030504040204" pitchFamily="34" charset="0"/>
                <a:cs typeface="Verdana" panose="020B0604030504040204" pitchFamily="34" charset="0"/>
              </a:rPr>
              <a:t>The curse of busyness – functional 				     atheism</a:t>
            </a:r>
            <a:endParaRPr lang="en-US" sz="2400" b="1" dirty="0"/>
          </a:p>
        </p:txBody>
      </p:sp>
    </p:spTree>
    <p:extLst>
      <p:ext uri="{BB962C8B-B14F-4D97-AF65-F5344CB8AC3E}">
        <p14:creationId xmlns:p14="http://schemas.microsoft.com/office/powerpoint/2010/main" val="252663427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1000"/>
                                        <p:tgtEl>
                                          <p:spTgt spid="2">
                                            <p:txEl>
                                              <p:pRg st="2" end="2"/>
                                            </p:txEl>
                                          </p:spTgt>
                                        </p:tgtEl>
                                      </p:cBhvr>
                                    </p:animEffect>
                                    <p:anim calcmode="lin" valueType="num">
                                      <p:cBhvr>
                                        <p:cTn id="1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xEl>
                                              <p:pRg st="3" end="3"/>
                                            </p:txEl>
                                          </p:spTgt>
                                        </p:tgtEl>
                                        <p:attrNameLst>
                                          <p:attrName>style.visibility</p:attrName>
                                        </p:attrNameLst>
                                      </p:cBhvr>
                                      <p:to>
                                        <p:strVal val="visible"/>
                                      </p:to>
                                    </p:set>
                                    <p:animEffect transition="in" filter="fade">
                                      <p:cBhvr>
                                        <p:cTn id="24" dur="1000"/>
                                        <p:tgtEl>
                                          <p:spTgt spid="2">
                                            <p:txEl>
                                              <p:pRg st="3" end="3"/>
                                            </p:txEl>
                                          </p:spTgt>
                                        </p:tgtEl>
                                      </p:cBhvr>
                                    </p:animEffect>
                                    <p:anim calcmode="lin" valueType="num">
                                      <p:cBhvr>
                                        <p:cTn id="2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5" end="5"/>
                                            </p:txEl>
                                          </p:spTgt>
                                        </p:tgtEl>
                                        <p:attrNameLst>
                                          <p:attrName>style.visibility</p:attrName>
                                        </p:attrNameLst>
                                      </p:cBhvr>
                                      <p:to>
                                        <p:strVal val="visible"/>
                                      </p:to>
                                    </p:set>
                                    <p:animEffect transition="in" filter="fade">
                                      <p:cBhvr>
                                        <p:cTn id="31" dur="1000"/>
                                        <p:tgtEl>
                                          <p:spTgt spid="2">
                                            <p:txEl>
                                              <p:pRg st="5" end="5"/>
                                            </p:txEl>
                                          </p:spTgt>
                                        </p:tgtEl>
                                      </p:cBhvr>
                                    </p:animEffect>
                                    <p:anim calcmode="lin" valueType="num">
                                      <p:cBhvr>
                                        <p:cTn id="32"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Challenges – staleness &amp; inconsistency</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6502774" y="2229157"/>
            <a:ext cx="4737848" cy="4006523"/>
          </a:xfrm>
        </p:spPr>
        <p:txBody>
          <a:bodyPr>
            <a:normAutofit/>
          </a:bodyPr>
          <a:lstStyle/>
          <a:p>
            <a:pPr marL="914400" lvl="1" indent="-457200" algn="l">
              <a:spcBef>
                <a:spcPts val="0"/>
              </a:spcBef>
              <a:spcAft>
                <a:spcPts val="1200"/>
              </a:spcAft>
              <a:buFont typeface="Arial" panose="020B0604020202020204" pitchFamily="34" charset="0"/>
              <a:buChar char="•"/>
            </a:pPr>
            <a:r>
              <a:rPr lang="en-US" sz="2400" dirty="0"/>
              <a:t>You are what you eat</a:t>
            </a:r>
          </a:p>
          <a:p>
            <a:pPr marL="914400" lvl="1" indent="-457200" algn="l">
              <a:spcBef>
                <a:spcPts val="0"/>
              </a:spcBef>
              <a:spcAft>
                <a:spcPts val="1200"/>
              </a:spcAft>
              <a:buFont typeface="Arial" panose="020B0604020202020204" pitchFamily="34" charset="0"/>
              <a:buChar char="•"/>
            </a:pPr>
            <a:r>
              <a:rPr lang="en-US" sz="2400" dirty="0"/>
              <a:t>Community and intimacy</a:t>
            </a:r>
          </a:p>
          <a:p>
            <a:pPr marL="914400" lvl="1" indent="-457200" algn="l">
              <a:spcBef>
                <a:spcPts val="0"/>
              </a:spcBef>
              <a:spcAft>
                <a:spcPts val="1200"/>
              </a:spcAft>
              <a:buFont typeface="Arial" panose="020B0604020202020204" pitchFamily="34" charset="0"/>
              <a:buChar char="•"/>
            </a:pPr>
            <a:r>
              <a:rPr lang="en-US" sz="2400" dirty="0" smtClean="0"/>
              <a:t>Feelings </a:t>
            </a:r>
            <a:r>
              <a:rPr lang="en-US" sz="2400" dirty="0"/>
              <a:t>follow action </a:t>
            </a:r>
          </a:p>
          <a:p>
            <a:pPr marL="1089025" lvl="2" indent="-174625" algn="l">
              <a:buFont typeface="Arial" panose="020B0604020202020204" pitchFamily="34" charset="0"/>
              <a:buChar char="•"/>
            </a:pPr>
            <a:r>
              <a:rPr lang="en-US" sz="2000" dirty="0"/>
              <a:t>Hang with poor, broken – learn from them, share your brokenness</a:t>
            </a:r>
          </a:p>
          <a:p>
            <a:pPr marL="1089025" lvl="2" indent="-174625" algn="l">
              <a:buFont typeface="Arial" panose="020B0604020202020204" pitchFamily="34" charset="0"/>
              <a:buChar char="•"/>
            </a:pPr>
            <a:r>
              <a:rPr lang="en-US" sz="2000" dirty="0"/>
              <a:t>Join their suffering</a:t>
            </a:r>
            <a:br>
              <a:rPr lang="en-US" sz="2000" dirty="0"/>
            </a:br>
            <a:r>
              <a:rPr lang="en-US" sz="2000" dirty="0"/>
              <a:t>“If you want to follow Jesus, you’d better look good on wood</a:t>
            </a:r>
            <a:r>
              <a:rPr lang="en-US" sz="2000" dirty="0" smtClean="0"/>
              <a:t>”                                                                      		Daniel </a:t>
            </a:r>
            <a:r>
              <a:rPr lang="en-US" sz="2000" dirty="0"/>
              <a:t>Berrigan</a:t>
            </a:r>
          </a:p>
          <a:p>
            <a:pPr marL="1257300" lvl="2" indent="-342900" algn="l">
              <a:buFontTx/>
              <a:buChar char="-"/>
            </a:pPr>
            <a:endParaRPr lang="en-US" sz="2400" dirty="0"/>
          </a:p>
          <a:p>
            <a:pPr lvl="1" indent="-457200" algn="l"/>
            <a:endParaRPr lang="en-US" sz="2800" dirty="0"/>
          </a:p>
        </p:txBody>
      </p:sp>
      <p:cxnSp>
        <p:nvCxnSpPr>
          <p:cNvPr id="5" name="Straight Connector 4"/>
          <p:cNvCxnSpPr/>
          <p:nvPr/>
        </p:nvCxnSpPr>
        <p:spPr>
          <a:xfrm>
            <a:off x="6128498" y="2229157"/>
            <a:ext cx="0" cy="400652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66482" y="2229156"/>
            <a:ext cx="4987741" cy="461665"/>
          </a:xfrm>
          <a:prstGeom prst="rect">
            <a:avLst/>
          </a:prstGeom>
          <a:noFill/>
        </p:spPr>
        <p:txBody>
          <a:bodyPr wrap="square" rtlCol="0">
            <a:spAutoFit/>
          </a:bodyPr>
          <a:lstStyle/>
          <a:p>
            <a:r>
              <a:rPr lang="en-US" sz="2400" b="1" dirty="0" smtClean="0">
                <a:ea typeface="Verdana" panose="020B0604030504040204" pitchFamily="34" charset="0"/>
                <a:cs typeface="Verdana" panose="020B0604030504040204" pitchFamily="34" charset="0"/>
              </a:rPr>
              <a:t>Staleness – not consistent over time</a:t>
            </a:r>
            <a:endParaRPr lang="en-US" sz="2400" b="1" dirty="0"/>
          </a:p>
        </p:txBody>
      </p:sp>
    </p:spTree>
    <p:extLst>
      <p:ext uri="{BB962C8B-B14F-4D97-AF65-F5344CB8AC3E}">
        <p14:creationId xmlns:p14="http://schemas.microsoft.com/office/powerpoint/2010/main" val="419912857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The Journey Outward in Love</a:t>
            </a:r>
          </a:p>
          <a:p>
            <a:r>
              <a:rPr lang="en-US" sz="3200" b="1" dirty="0" smtClean="0">
                <a:solidFill>
                  <a:schemeClr val="bg1"/>
                </a:solidFill>
                <a:latin typeface="Verdana" pitchFamily="34" charset="0"/>
              </a:rPr>
              <a:t>Lifestyle </a:t>
            </a:r>
            <a:r>
              <a:rPr lang="en-US" sz="3200" b="1" dirty="0" smtClean="0">
                <a:solidFill>
                  <a:schemeClr val="bg1"/>
                </a:solidFill>
                <a:latin typeface="Verdana" pitchFamily="34" charset="0"/>
              </a:rPr>
              <a:t>of Compassion</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2041709" y="2178422"/>
            <a:ext cx="8756276" cy="3603813"/>
          </a:xfrm>
        </p:spPr>
        <p:txBody>
          <a:bodyPr>
            <a:normAutofit/>
          </a:bodyPr>
          <a:lstStyle/>
          <a:p>
            <a:pPr lvl="1" algn="l"/>
            <a:endParaRPr lang="en-US" dirty="0" smtClean="0"/>
          </a:p>
          <a:p>
            <a:pPr marL="914400" lvl="1" indent="-457200" algn="l">
              <a:buFont typeface="Arial" panose="020B0604020202020204" pitchFamily="34" charset="0"/>
              <a:buChar char="•"/>
            </a:pPr>
            <a:endParaRPr lang="en-US" dirty="0" smtClean="0"/>
          </a:p>
          <a:p>
            <a:pPr algn="l"/>
            <a:endParaRPr lang="en-US" dirty="0" smtClean="0"/>
          </a:p>
          <a:p>
            <a:pPr marL="457200" indent="-457200" algn="l">
              <a:buFont typeface="Arial" panose="020B0604020202020204" pitchFamily="34" charset="0"/>
              <a:buChar char="•"/>
            </a:pPr>
            <a:endParaRPr lang="en-US" sz="2800" dirty="0" smtClean="0"/>
          </a:p>
          <a:p>
            <a:pPr algn="l"/>
            <a:endParaRPr lang="en-US" sz="2800"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616884" y="1992219"/>
            <a:ext cx="10958232" cy="4124206"/>
          </a:xfrm>
          <a:prstGeom prst="rect">
            <a:avLst/>
          </a:prstGeom>
          <a:noFill/>
        </p:spPr>
        <p:txBody>
          <a:bodyPr wrap="square" rtlCol="0">
            <a:spAutoFit/>
          </a:bodyPr>
          <a:lstStyle/>
          <a:p>
            <a:pPr lvl="1" indent="-457200"/>
            <a:r>
              <a:rPr lang="en-US" sz="2400" b="1" dirty="0"/>
              <a:t>Get involved serving - Love</a:t>
            </a:r>
          </a:p>
          <a:p>
            <a:pPr lvl="1"/>
            <a:endParaRPr lang="en-US" dirty="0"/>
          </a:p>
          <a:p>
            <a:pPr lvl="0" indent="274320">
              <a:spcAft>
                <a:spcPts val="1200"/>
              </a:spcAft>
            </a:pPr>
            <a:r>
              <a:rPr lang="en-US" dirty="0"/>
              <a:t>When he saw the crowds, </a:t>
            </a:r>
            <a:r>
              <a:rPr lang="en-US" b="1" i="1" dirty="0"/>
              <a:t>he had compassion on them</a:t>
            </a:r>
            <a:r>
              <a:rPr lang="en-US" dirty="0"/>
              <a:t>, because they were harassed and helpless, like sheep without a shepherd. Matt. 9:36</a:t>
            </a:r>
          </a:p>
          <a:p>
            <a:pPr lvl="0" indent="274320">
              <a:spcAft>
                <a:spcPts val="1200"/>
              </a:spcAft>
            </a:pPr>
            <a:r>
              <a:rPr lang="en-US" dirty="0"/>
              <a:t>When Jesus landed and saw a large crowd, </a:t>
            </a:r>
            <a:r>
              <a:rPr lang="en-US" b="1" i="1" dirty="0"/>
              <a:t>he had compassion on them </a:t>
            </a:r>
            <a:r>
              <a:rPr lang="en-US" dirty="0"/>
              <a:t>and healed their sick. Matt. 14:14.</a:t>
            </a:r>
          </a:p>
          <a:p>
            <a:pPr lvl="0" indent="274320">
              <a:spcAft>
                <a:spcPts val="1200"/>
              </a:spcAft>
            </a:pPr>
            <a:r>
              <a:rPr lang="en-US" dirty="0"/>
              <a:t>Jesus called his disciples to him and said, "</a:t>
            </a:r>
            <a:r>
              <a:rPr lang="en-US" b="1" i="1" dirty="0"/>
              <a:t>I have compassion for these people</a:t>
            </a:r>
            <a:r>
              <a:rPr lang="en-US" dirty="0"/>
              <a:t>; they have already been with me three days and have nothing to eat. I do not want to send them away hungry, or they may collapse on the way." Matt. 15:32</a:t>
            </a:r>
          </a:p>
          <a:p>
            <a:pPr lvl="0" indent="274320">
              <a:spcAft>
                <a:spcPts val="1200"/>
              </a:spcAft>
            </a:pPr>
            <a:r>
              <a:rPr lang="en-US" dirty="0"/>
              <a:t>Jesus </a:t>
            </a:r>
            <a:r>
              <a:rPr lang="en-US" b="1" i="1" dirty="0"/>
              <a:t>had compassion on them </a:t>
            </a:r>
            <a:r>
              <a:rPr lang="en-US" dirty="0"/>
              <a:t>and touched their eyes. Immediately they received their sight and followed him. Matt. 20:34</a:t>
            </a:r>
          </a:p>
          <a:p>
            <a:pPr lvl="0" indent="274320">
              <a:spcAft>
                <a:spcPts val="1200"/>
              </a:spcAft>
            </a:pPr>
            <a:r>
              <a:rPr lang="en-US" b="1" i="1" dirty="0"/>
              <a:t>Filled with compassion</a:t>
            </a:r>
            <a:r>
              <a:rPr lang="en-US" dirty="0"/>
              <a:t>, Jesus reached out his hand and touched the man. "I am willing," he said. "Be clean!" Mark 1:41</a:t>
            </a:r>
          </a:p>
        </p:txBody>
      </p:sp>
    </p:spTree>
    <p:extLst>
      <p:ext uri="{BB962C8B-B14F-4D97-AF65-F5344CB8AC3E}">
        <p14:creationId xmlns:p14="http://schemas.microsoft.com/office/powerpoint/2010/main" val="304551825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Compassionate people are: </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2041709" y="2178422"/>
            <a:ext cx="8756276" cy="3603813"/>
          </a:xfrm>
        </p:spPr>
        <p:txBody>
          <a:bodyPr>
            <a:normAutofit/>
          </a:bodyPr>
          <a:lstStyle/>
          <a:p>
            <a:pPr lvl="1" algn="l"/>
            <a:endParaRPr lang="en-US" dirty="0" smtClean="0"/>
          </a:p>
          <a:p>
            <a:pPr marL="914400" lvl="1" indent="-457200" algn="l">
              <a:buFont typeface="Arial" panose="020B0604020202020204" pitchFamily="34" charset="0"/>
              <a:buChar char="•"/>
            </a:pPr>
            <a:endParaRPr lang="en-US" dirty="0" smtClean="0"/>
          </a:p>
          <a:p>
            <a:pPr algn="l"/>
            <a:endParaRPr lang="en-US" dirty="0" smtClean="0"/>
          </a:p>
          <a:p>
            <a:pPr marL="457200" indent="-457200" algn="l">
              <a:buFont typeface="Arial" panose="020B0604020202020204" pitchFamily="34" charset="0"/>
              <a:buChar char="•"/>
            </a:pPr>
            <a:endParaRPr lang="en-US" sz="2800" dirty="0" smtClean="0"/>
          </a:p>
          <a:p>
            <a:pPr algn="l"/>
            <a:endParaRPr lang="en-US" sz="2800"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965947" y="1998429"/>
            <a:ext cx="10260105" cy="3785652"/>
          </a:xfrm>
          <a:prstGeom prst="rect">
            <a:avLst/>
          </a:prstGeom>
          <a:noFill/>
        </p:spPr>
        <p:txBody>
          <a:bodyPr wrap="square" rtlCol="0">
            <a:spAutoFit/>
          </a:bodyPr>
          <a:lstStyle/>
          <a:p>
            <a:pPr marL="342900" lvl="0" indent="-342900">
              <a:spcAft>
                <a:spcPts val="600"/>
              </a:spcAft>
              <a:buFont typeface="Calibri" panose="020F0502020204030204" pitchFamily="34" charset="0"/>
              <a:buChar char="₋"/>
            </a:pPr>
            <a:r>
              <a:rPr lang="en-US" sz="2400" dirty="0" smtClean="0"/>
              <a:t>Kind						- Curious without assumptions</a:t>
            </a:r>
          </a:p>
          <a:p>
            <a:pPr marL="342900" lvl="0" indent="-342900">
              <a:spcAft>
                <a:spcPts val="600"/>
              </a:spcAft>
              <a:buFont typeface="Calibri" panose="020F0502020204030204" pitchFamily="34" charset="0"/>
              <a:buChar char="₋"/>
            </a:pPr>
            <a:r>
              <a:rPr lang="en-US" sz="2400" dirty="0" smtClean="0"/>
              <a:t>Empathic, and </a:t>
            </a:r>
            <a:r>
              <a:rPr lang="en-US" sz="2400" dirty="0"/>
              <a:t>just </a:t>
            </a:r>
            <a:r>
              <a:rPr lang="en-US" sz="2400" dirty="0" smtClean="0"/>
              <a:t>presence		- Forgiving/non-judging</a:t>
            </a:r>
          </a:p>
          <a:p>
            <a:pPr marL="342900" lvl="0" indent="-342900">
              <a:spcAft>
                <a:spcPts val="600"/>
              </a:spcAft>
              <a:buFont typeface="Calibri" panose="020F0502020204030204" pitchFamily="34" charset="0"/>
              <a:buChar char="₋"/>
            </a:pPr>
            <a:r>
              <a:rPr lang="en-US" sz="2400" dirty="0" smtClean="0"/>
              <a:t>Forgiving/non-judging			- Tender:  not a solution but a sign</a:t>
            </a:r>
            <a:endParaRPr lang="en-US" sz="2400" dirty="0"/>
          </a:p>
          <a:p>
            <a:pPr marL="342900" lvl="0" indent="-342900">
              <a:spcAft>
                <a:spcPts val="600"/>
              </a:spcAft>
              <a:buFont typeface="Calibri" panose="020F0502020204030204" pitchFamily="34" charset="0"/>
              <a:buChar char="₋"/>
            </a:pPr>
            <a:r>
              <a:rPr lang="en-US" sz="2400" dirty="0" smtClean="0"/>
              <a:t>Generous					- Seeing beauty before need		</a:t>
            </a:r>
            <a:endParaRPr lang="en-US" sz="2400" dirty="0"/>
          </a:p>
          <a:p>
            <a:pPr marL="342900" lvl="0" indent="-342900">
              <a:spcAft>
                <a:spcPts val="600"/>
              </a:spcAft>
              <a:buFont typeface="Calibri" panose="020F0502020204030204" pitchFamily="34" charset="0"/>
              <a:buChar char="₋"/>
            </a:pPr>
            <a:r>
              <a:rPr lang="en-US" sz="2400" dirty="0" smtClean="0"/>
              <a:t>Looking </a:t>
            </a:r>
            <a:r>
              <a:rPr lang="en-US" sz="2400" dirty="0"/>
              <a:t>for face of God in their </a:t>
            </a:r>
            <a:r>
              <a:rPr lang="en-US" sz="2400" dirty="0" smtClean="0"/>
              <a:t>suffering</a:t>
            </a:r>
            <a:br>
              <a:rPr lang="en-US" sz="2400" dirty="0" smtClean="0"/>
            </a:br>
            <a:endParaRPr lang="en-US" sz="2400" dirty="0"/>
          </a:p>
          <a:p>
            <a:pPr lvl="0">
              <a:spcAft>
                <a:spcPts val="600"/>
              </a:spcAft>
            </a:pPr>
            <a:r>
              <a:rPr lang="en-US" sz="2400" dirty="0" smtClean="0"/>
              <a:t>Compassion is a </a:t>
            </a:r>
            <a:r>
              <a:rPr lang="en-US" sz="2400" dirty="0"/>
              <a:t>“spiritual technology”.  The future of humanity needs this </a:t>
            </a:r>
            <a:r>
              <a:rPr lang="en-US" sz="2400" dirty="0" smtClean="0"/>
              <a:t>technology.</a:t>
            </a:r>
          </a:p>
          <a:p>
            <a:pPr lvl="0" algn="r"/>
            <a:r>
              <a:rPr lang="en-US" dirty="0" smtClean="0"/>
              <a:t>Krista </a:t>
            </a:r>
            <a:r>
              <a:rPr lang="en-US" dirty="0" err="1" smtClean="0"/>
              <a:t>Tippett</a:t>
            </a:r>
            <a:r>
              <a:rPr lang="en-US" dirty="0" smtClean="0"/>
              <a:t>, TED, “Resurrecting Compassion”</a:t>
            </a:r>
          </a:p>
        </p:txBody>
      </p:sp>
    </p:spTree>
    <p:extLst>
      <p:ext uri="{BB962C8B-B14F-4D97-AF65-F5344CB8AC3E}">
        <p14:creationId xmlns:p14="http://schemas.microsoft.com/office/powerpoint/2010/main" val="82621866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Disclaimer</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1086971" y="2178422"/>
            <a:ext cx="9713258" cy="3240743"/>
          </a:xfrm>
        </p:spPr>
        <p:txBody>
          <a:bodyPr>
            <a:normAutofit/>
          </a:bodyPr>
          <a:lstStyle/>
          <a:p>
            <a:endParaRPr lang="en-US" sz="2800" b="1" dirty="0">
              <a:latin typeface="Verdana" panose="020B0604030504040204" pitchFamily="34" charset="0"/>
              <a:ea typeface="Verdana" panose="020B0604030504040204" pitchFamily="34" charset="0"/>
              <a:cs typeface="Verdana" panose="020B0604030504040204" pitchFamily="34" charset="0"/>
            </a:endParaRPr>
          </a:p>
          <a:p>
            <a:r>
              <a:rPr lang="en-US" sz="2800" b="1" dirty="0" smtClean="0">
                <a:latin typeface="Verdana" panose="020B0604030504040204" pitchFamily="34" charset="0"/>
                <a:ea typeface="Verdana" panose="020B0604030504040204" pitchFamily="34" charset="0"/>
                <a:cs typeface="Verdana" panose="020B0604030504040204" pitchFamily="34" charset="0"/>
              </a:rPr>
              <a:t>Qualifications</a:t>
            </a:r>
          </a:p>
          <a:p>
            <a:endParaRPr lang="en-US" sz="2800" b="1" dirty="0">
              <a:latin typeface="Verdana" panose="020B0604030504040204" pitchFamily="34" charset="0"/>
              <a:ea typeface="Verdana" panose="020B0604030504040204" pitchFamily="34" charset="0"/>
              <a:cs typeface="Verdana" panose="020B0604030504040204" pitchFamily="34" charset="0"/>
            </a:endParaRPr>
          </a:p>
          <a:p>
            <a:r>
              <a:rPr lang="en-US" sz="2800" b="1" dirty="0" smtClean="0">
                <a:latin typeface="Verdana" panose="020B0604030504040204" pitchFamily="34" charset="0"/>
                <a:ea typeface="Verdana" panose="020B0604030504040204" pitchFamily="34" charset="0"/>
                <a:cs typeface="Verdana" panose="020B0604030504040204" pitchFamily="34" charset="0"/>
              </a:rPr>
              <a:t>Terminology</a:t>
            </a:r>
          </a:p>
          <a:p>
            <a:endParaRPr lang="en-US" sz="2800" b="1" dirty="0">
              <a:latin typeface="Verdana" panose="020B0604030504040204" pitchFamily="34" charset="0"/>
              <a:ea typeface="Verdana" panose="020B0604030504040204" pitchFamily="34" charset="0"/>
              <a:cs typeface="Verdana" panose="020B0604030504040204" pitchFamily="34" charset="0"/>
            </a:endParaRPr>
          </a:p>
          <a:p>
            <a:r>
              <a:rPr lang="en-US" sz="2800" b="1" dirty="0" smtClean="0">
                <a:latin typeface="Verdana" panose="020B0604030504040204" pitchFamily="34" charset="0"/>
                <a:ea typeface="Verdana" panose="020B0604030504040204" pitchFamily="34" charset="0"/>
                <a:cs typeface="Verdana" panose="020B0604030504040204" pitchFamily="34" charset="0"/>
              </a:rPr>
              <a:t>No Simple Formulae</a:t>
            </a:r>
          </a:p>
        </p:txBody>
      </p:sp>
    </p:spTree>
    <p:extLst>
      <p:ext uri="{BB962C8B-B14F-4D97-AF65-F5344CB8AC3E}">
        <p14:creationId xmlns:p14="http://schemas.microsoft.com/office/powerpoint/2010/main" val="283765313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Challenges – my guilt</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6502774" y="2229157"/>
            <a:ext cx="4737848" cy="4006523"/>
          </a:xfrm>
        </p:spPr>
        <p:txBody>
          <a:bodyPr>
            <a:normAutofit/>
          </a:bodyPr>
          <a:lstStyle/>
          <a:p>
            <a:pPr marL="0" lvl="1" algn="l"/>
            <a:r>
              <a:rPr lang="en-US" dirty="0" smtClean="0"/>
              <a:t>“The law of the spirit of life in Christ Jesus has set you free from the law of sin and death.”   Romans 8:1</a:t>
            </a:r>
          </a:p>
          <a:p>
            <a:pPr marL="0" lvl="1" algn="l"/>
            <a:endParaRPr lang="en-US" dirty="0"/>
          </a:p>
          <a:p>
            <a:pPr marL="0" lvl="1" algn="l"/>
            <a:r>
              <a:rPr lang="en-US" dirty="0" smtClean="0"/>
              <a:t>A long history – moralistic instead of mystical</a:t>
            </a:r>
          </a:p>
          <a:p>
            <a:pPr marL="0" lvl="1" algn="l"/>
            <a:endParaRPr lang="en-US" dirty="0"/>
          </a:p>
          <a:p>
            <a:pPr marL="0" lvl="1" algn="l"/>
            <a:r>
              <a:rPr lang="en-US" dirty="0" smtClean="0"/>
              <a:t>Hold your own brokenness, mistakes in God’s love</a:t>
            </a:r>
          </a:p>
          <a:p>
            <a:pPr lvl="1" algn="l"/>
            <a:endParaRPr lang="en-US" sz="2400" dirty="0"/>
          </a:p>
        </p:txBody>
      </p:sp>
      <p:cxnSp>
        <p:nvCxnSpPr>
          <p:cNvPr id="5" name="Straight Connector 4"/>
          <p:cNvCxnSpPr/>
          <p:nvPr/>
        </p:nvCxnSpPr>
        <p:spPr>
          <a:xfrm>
            <a:off x="6128498" y="2229157"/>
            <a:ext cx="0" cy="400652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766482" y="2229156"/>
            <a:ext cx="4987741" cy="830997"/>
          </a:xfrm>
          <a:prstGeom prst="rect">
            <a:avLst/>
          </a:prstGeom>
          <a:noFill/>
        </p:spPr>
        <p:txBody>
          <a:bodyPr wrap="square" rtlCol="0">
            <a:spAutoFit/>
          </a:bodyPr>
          <a:lstStyle/>
          <a:p>
            <a:r>
              <a:rPr lang="en-US" sz="2400" b="1" dirty="0" smtClean="0">
                <a:ea typeface="Verdana" panose="020B0604030504040204" pitchFamily="34" charset="0"/>
                <a:cs typeface="Verdana" panose="020B0604030504040204" pitchFamily="34" charset="0"/>
              </a:rPr>
              <a:t>My brokenness, guilt, shame get in the way</a:t>
            </a:r>
            <a:endParaRPr lang="en-US" sz="2400" b="1" dirty="0"/>
          </a:p>
        </p:txBody>
      </p:sp>
    </p:spTree>
    <p:extLst>
      <p:ext uri="{BB962C8B-B14F-4D97-AF65-F5344CB8AC3E}">
        <p14:creationId xmlns:p14="http://schemas.microsoft.com/office/powerpoint/2010/main" val="9989956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Spirituality – Honest to God    </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2041709" y="2178422"/>
            <a:ext cx="8756276" cy="3603813"/>
          </a:xfrm>
        </p:spPr>
        <p:txBody>
          <a:bodyPr>
            <a:normAutofit/>
          </a:bodyPr>
          <a:lstStyle/>
          <a:p>
            <a:pPr lvl="1" algn="l"/>
            <a:endParaRPr lang="en-US" dirty="0" smtClean="0"/>
          </a:p>
          <a:p>
            <a:pPr marL="914400" lvl="1" indent="-457200" algn="l">
              <a:buFont typeface="Arial" panose="020B0604020202020204" pitchFamily="34" charset="0"/>
              <a:buChar char="•"/>
            </a:pPr>
            <a:endParaRPr lang="en-US" dirty="0" smtClean="0"/>
          </a:p>
          <a:p>
            <a:pPr algn="l"/>
            <a:endParaRPr lang="en-US" dirty="0" smtClean="0"/>
          </a:p>
          <a:p>
            <a:pPr marL="457200" indent="-457200" algn="l">
              <a:buFont typeface="Arial" panose="020B0604020202020204" pitchFamily="34" charset="0"/>
              <a:buChar char="•"/>
            </a:pPr>
            <a:endParaRPr lang="en-US" sz="2800" dirty="0" smtClean="0"/>
          </a:p>
          <a:p>
            <a:pPr algn="l"/>
            <a:endParaRPr lang="en-US" sz="2800"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605118" y="2111188"/>
            <a:ext cx="11026588" cy="4278094"/>
          </a:xfrm>
          <a:prstGeom prst="rect">
            <a:avLst/>
          </a:prstGeom>
          <a:noFill/>
        </p:spPr>
        <p:txBody>
          <a:bodyPr wrap="square" rtlCol="0">
            <a:spAutoFit/>
          </a:bodyPr>
          <a:lstStyle/>
          <a:p>
            <a:r>
              <a:rPr lang="en-US" sz="2000" dirty="0"/>
              <a:t>My Lord God, I have no idea where I am going.  I do not see the road ahead of me.  I cannot know for certain where it will end.  </a:t>
            </a:r>
            <a:endParaRPr lang="en-US" sz="2000" dirty="0" smtClean="0"/>
          </a:p>
          <a:p>
            <a:endParaRPr lang="en-US" sz="2000" dirty="0"/>
          </a:p>
          <a:p>
            <a:r>
              <a:rPr lang="en-US" sz="2000" dirty="0"/>
              <a:t>Nor do I really know myself, and the fact that I think I am following your will does not mean that I am actually doing so.  But I believe that the desire to please you does in fact please you.   And I hope I have that desire in all that I am doing.  I hope that I will never do anything apart from that desire.  And I know that if I do this you will lead me by the right road though I may know nothing about it.  </a:t>
            </a:r>
            <a:endParaRPr lang="en-US" sz="2000" dirty="0" smtClean="0"/>
          </a:p>
          <a:p>
            <a:endParaRPr lang="en-US" sz="2000" dirty="0"/>
          </a:p>
          <a:p>
            <a:r>
              <a:rPr lang="en-US" sz="2000" dirty="0"/>
              <a:t>Therefore will I trust you always though I may seem to be lost and in the shadow of death.  I will not fear, for you are ever with me, and you will never leave me to face my perils alone</a:t>
            </a:r>
            <a:r>
              <a:rPr lang="en-US" sz="2000" dirty="0" smtClean="0"/>
              <a:t>.</a:t>
            </a:r>
          </a:p>
          <a:p>
            <a:endParaRPr lang="en-US" dirty="0"/>
          </a:p>
          <a:p>
            <a:pPr algn="r"/>
            <a:r>
              <a:rPr lang="en-US" dirty="0"/>
              <a:t>Thomas Merton</a:t>
            </a:r>
          </a:p>
          <a:p>
            <a:pPr algn="r"/>
            <a:r>
              <a:rPr lang="en-US" i="1" dirty="0"/>
              <a:t>Thoughts in Solitude</a:t>
            </a:r>
            <a:endParaRPr lang="en-US" dirty="0"/>
          </a:p>
          <a:p>
            <a:endParaRPr lang="en-US" dirty="0"/>
          </a:p>
        </p:txBody>
      </p:sp>
    </p:spTree>
    <p:extLst>
      <p:ext uri="{BB962C8B-B14F-4D97-AF65-F5344CB8AC3E}">
        <p14:creationId xmlns:p14="http://schemas.microsoft.com/office/powerpoint/2010/main" val="43503639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2041709" y="2178422"/>
            <a:ext cx="8756276" cy="3603813"/>
          </a:xfrm>
        </p:spPr>
        <p:txBody>
          <a:bodyPr>
            <a:normAutofit/>
          </a:bodyPr>
          <a:lstStyle/>
          <a:p>
            <a:pPr lvl="1" algn="l"/>
            <a:endParaRPr lang="en-US" dirty="0" smtClean="0"/>
          </a:p>
          <a:p>
            <a:pPr marL="914400" lvl="1" indent="-457200" algn="l">
              <a:buFont typeface="Arial" panose="020B0604020202020204" pitchFamily="34" charset="0"/>
              <a:buChar char="•"/>
            </a:pPr>
            <a:endParaRPr lang="en-US" dirty="0" smtClean="0"/>
          </a:p>
          <a:p>
            <a:pPr algn="l"/>
            <a:endParaRPr lang="en-US" dirty="0" smtClean="0"/>
          </a:p>
          <a:p>
            <a:pPr marL="457200" indent="-457200" algn="l">
              <a:buFont typeface="Arial" panose="020B0604020202020204" pitchFamily="34" charset="0"/>
              <a:buChar char="•"/>
            </a:pPr>
            <a:endParaRPr lang="en-US" sz="2800" dirty="0" smtClean="0"/>
          </a:p>
          <a:p>
            <a:pPr algn="l"/>
            <a:endParaRPr lang="en-US" sz="2800"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2568388" y="2826166"/>
            <a:ext cx="6750424" cy="2585323"/>
          </a:xfrm>
          <a:prstGeom prst="rect">
            <a:avLst/>
          </a:prstGeom>
          <a:noFill/>
        </p:spPr>
        <p:txBody>
          <a:bodyPr wrap="square" rtlCol="0">
            <a:spAutoFit/>
          </a:bodyPr>
          <a:lstStyle/>
          <a:p>
            <a:pPr algn="ctr"/>
            <a:r>
              <a:rPr lang="en-US" dirty="0" smtClean="0"/>
              <a:t>Michael Smith</a:t>
            </a:r>
          </a:p>
          <a:p>
            <a:pPr algn="ctr"/>
            <a:r>
              <a:rPr lang="en-US" b="1" dirty="0" smtClean="0"/>
              <a:t>Bread for the World</a:t>
            </a:r>
          </a:p>
          <a:p>
            <a:pPr algn="ctr"/>
            <a:r>
              <a:rPr lang="en-US" dirty="0" smtClean="0"/>
              <a:t>HAVE FAITH END HUNGER</a:t>
            </a:r>
          </a:p>
          <a:p>
            <a:pPr algn="ctr"/>
            <a:endParaRPr lang="en-US" dirty="0" smtClean="0"/>
          </a:p>
          <a:p>
            <a:pPr algn="ctr"/>
            <a:r>
              <a:rPr lang="en-US" b="1" dirty="0" smtClean="0"/>
              <a:t>GMHC exhibit 2307</a:t>
            </a:r>
          </a:p>
          <a:p>
            <a:pPr algn="ctr"/>
            <a:endParaRPr lang="en-US" dirty="0"/>
          </a:p>
          <a:p>
            <a:pPr algn="ctr"/>
            <a:r>
              <a:rPr lang="en-US" dirty="0" smtClean="0">
                <a:hlinkClick r:id="rId3"/>
              </a:rPr>
              <a:t>msmith@bread.org</a:t>
            </a:r>
            <a:endParaRPr lang="en-US" dirty="0" smtClean="0"/>
          </a:p>
          <a:p>
            <a:pPr algn="ctr"/>
            <a:r>
              <a:rPr lang="en-US" dirty="0" smtClean="0">
                <a:hlinkClick r:id="rId4"/>
              </a:rPr>
              <a:t>www.bread.org</a:t>
            </a:r>
            <a:endParaRPr lang="en-US" dirty="0" smtClean="0"/>
          </a:p>
          <a:p>
            <a:pPr algn="ctr"/>
            <a:endParaRPr lang="en-US" dirty="0"/>
          </a:p>
        </p:txBody>
      </p:sp>
    </p:spTree>
    <p:extLst>
      <p:ext uri="{BB962C8B-B14F-4D97-AF65-F5344CB8AC3E}">
        <p14:creationId xmlns:p14="http://schemas.microsoft.com/office/powerpoint/2010/main" val="42568768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Be Still</a:t>
            </a:r>
            <a:endParaRPr lang="en-US" sz="3200" b="1" dirty="0">
              <a:solidFill>
                <a:schemeClr val="bg1"/>
              </a:solidFill>
              <a:latin typeface="Verdana" pitchFamily="34" charset="0"/>
            </a:endParaRPr>
          </a:p>
        </p:txBody>
      </p:sp>
    </p:spTree>
    <p:extLst>
      <p:ext uri="{BB962C8B-B14F-4D97-AF65-F5344CB8AC3E}">
        <p14:creationId xmlns:p14="http://schemas.microsoft.com/office/powerpoint/2010/main" val="68514989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Formation toward what?</a:t>
            </a:r>
          </a:p>
          <a:p>
            <a:r>
              <a:rPr lang="en-US" sz="3200" b="1" dirty="0" smtClean="0">
                <a:solidFill>
                  <a:schemeClr val="bg1"/>
                </a:solidFill>
                <a:latin typeface="Verdana" pitchFamily="34" charset="0"/>
              </a:rPr>
              <a:t>What does it look like?</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1086971" y="2178422"/>
            <a:ext cx="9713258" cy="2796989"/>
          </a:xfrm>
        </p:spPr>
        <p:txBody>
          <a:bodyPr>
            <a:normAutofit/>
          </a:bodyPr>
          <a:lstStyle/>
          <a:p>
            <a:endParaRPr lang="en-US" sz="2800" b="1" dirty="0">
              <a:latin typeface="Verdana" panose="020B0604030504040204" pitchFamily="34" charset="0"/>
              <a:ea typeface="Verdana" panose="020B0604030504040204" pitchFamily="34" charset="0"/>
              <a:cs typeface="Verdana" panose="020B0604030504040204" pitchFamily="34" charset="0"/>
            </a:endParaRPr>
          </a:p>
          <a:p>
            <a:pPr algn="r"/>
            <a:endParaRPr lang="en-US" sz="2800" b="1" dirty="0" smtClean="0">
              <a:latin typeface="Verdana" panose="020B0604030504040204" pitchFamily="34" charset="0"/>
              <a:ea typeface="Verdana" panose="020B0604030504040204" pitchFamily="34" charset="0"/>
              <a:cs typeface="Verdana" panose="020B0604030504040204" pitchFamily="34" charset="0"/>
            </a:endParaRPr>
          </a:p>
          <a:p>
            <a:r>
              <a:rPr lang="en-US" sz="2800" b="1" dirty="0" smtClean="0">
                <a:ea typeface="Verdana" panose="020B0604030504040204" pitchFamily="34" charset="0"/>
                <a:cs typeface="Verdana" panose="020B0604030504040204" pitchFamily="34" charset="0"/>
              </a:rPr>
              <a:t>Describe people who are spiritually suited </a:t>
            </a:r>
          </a:p>
          <a:p>
            <a:r>
              <a:rPr lang="en-US" sz="2800" b="1" dirty="0" smtClean="0">
                <a:ea typeface="Verdana" panose="020B0604030504040204" pitchFamily="34" charset="0"/>
                <a:cs typeface="Verdana" panose="020B0604030504040204" pitchFamily="34" charset="0"/>
              </a:rPr>
              <a:t>for health care missions</a:t>
            </a:r>
            <a:endParaRPr lang="en-US" sz="2800" b="1" dirty="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5357588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Our Group’s comments</a:t>
            </a:r>
          </a:p>
          <a:p>
            <a:r>
              <a:rPr lang="en-US" sz="2800" b="1" dirty="0" smtClean="0">
                <a:solidFill>
                  <a:schemeClr val="bg1"/>
                </a:solidFill>
                <a:latin typeface="Verdana" pitchFamily="34" charset="0"/>
              </a:rPr>
              <a:t>Describing the spiritually mature:</a:t>
            </a:r>
            <a:endParaRPr lang="en-US" sz="2800" b="1" dirty="0">
              <a:solidFill>
                <a:schemeClr val="bg1"/>
              </a:solidFill>
              <a:latin typeface="Verdana" pitchFamily="34" charset="0"/>
            </a:endParaRPr>
          </a:p>
        </p:txBody>
      </p:sp>
      <p:sp>
        <p:nvSpPr>
          <p:cNvPr id="2" name="Subtitle 1"/>
          <p:cNvSpPr>
            <a:spLocks noGrp="1"/>
          </p:cNvSpPr>
          <p:nvPr>
            <p:ph type="subTitle" idx="1"/>
          </p:nvPr>
        </p:nvSpPr>
        <p:spPr>
          <a:xfrm>
            <a:off x="643217" y="2689411"/>
            <a:ext cx="10934699" cy="2309491"/>
          </a:xfrm>
        </p:spPr>
        <p:txBody>
          <a:bodyPr>
            <a:normAutofit/>
          </a:bodyPr>
          <a:lstStyle/>
          <a:p>
            <a:pPr algn="l"/>
            <a:r>
              <a:rPr lang="en-US" sz="2000" dirty="0" smtClean="0">
                <a:latin typeface="Verdana" panose="020B0604030504040204" pitchFamily="34" charset="0"/>
                <a:ea typeface="Verdana" panose="020B0604030504040204" pitchFamily="34" charset="0"/>
                <a:cs typeface="Verdana" panose="020B0604030504040204" pitchFamily="34" charset="0"/>
              </a:rPr>
              <a:t>correctable		peaceful	compassionate	scripturally grounded</a:t>
            </a:r>
          </a:p>
          <a:p>
            <a:pPr algn="l"/>
            <a:r>
              <a:rPr lang="en-US" sz="2000" dirty="0" smtClean="0">
                <a:latin typeface="Verdana" panose="020B0604030504040204" pitchFamily="34" charset="0"/>
                <a:ea typeface="Verdana" panose="020B0604030504040204" pitchFamily="34" charset="0"/>
                <a:cs typeface="Verdana" panose="020B0604030504040204" pitchFamily="34" charset="0"/>
              </a:rPr>
              <a:t>    a</a:t>
            </a:r>
            <a:r>
              <a:rPr lang="en-US" sz="2000" dirty="0" smtClean="0">
                <a:latin typeface="Verdana" panose="020B0604030504040204" pitchFamily="34" charset="0"/>
                <a:ea typeface="Verdana" panose="020B0604030504040204" pitchFamily="34" charset="0"/>
                <a:cs typeface="Verdana" panose="020B0604030504040204" pitchFamily="34" charset="0"/>
              </a:rPr>
              <a:t>dapted	passionate about gospel	surrender hard outcomes to God</a:t>
            </a:r>
          </a:p>
          <a:p>
            <a:pPr algn="l"/>
            <a:r>
              <a:rPr lang="en-US" sz="2000" dirty="0">
                <a:latin typeface="Verdana" panose="020B0604030504040204" pitchFamily="34" charset="0"/>
                <a:ea typeface="Verdana" panose="020B0604030504040204" pitchFamily="34" charset="0"/>
                <a:cs typeface="Verdana" panose="020B0604030504040204" pitchFamily="34" charset="0"/>
              </a:rPr>
              <a:t>p</a:t>
            </a:r>
            <a:r>
              <a:rPr lang="en-US" sz="2000" dirty="0" smtClean="0">
                <a:latin typeface="Verdana" panose="020B0604030504040204" pitchFamily="34" charset="0"/>
                <a:ea typeface="Verdana" panose="020B0604030504040204" pitchFamily="34" charset="0"/>
                <a:cs typeface="Verdana" panose="020B0604030504040204" pitchFamily="34" charset="0"/>
              </a:rPr>
              <a:t>atient		content	humble	prayerful	servant’s heart</a:t>
            </a:r>
          </a:p>
          <a:p>
            <a:pPr algn="l"/>
            <a:r>
              <a:rPr lang="en-US" sz="2000" dirty="0" smtClean="0">
                <a:latin typeface="Verdana" panose="020B0604030504040204" pitchFamily="34" charset="0"/>
                <a:ea typeface="Verdana" panose="020B0604030504040204" pitchFamily="34" charset="0"/>
                <a:cs typeface="Verdana" panose="020B0604030504040204" pitchFamily="34" charset="0"/>
              </a:rPr>
              <a:t>  h</a:t>
            </a:r>
            <a:r>
              <a:rPr lang="en-US" sz="2000" dirty="0" smtClean="0">
                <a:latin typeface="Verdana" panose="020B0604030504040204" pitchFamily="34" charset="0"/>
                <a:ea typeface="Verdana" panose="020B0604030504040204" pitchFamily="34" charset="0"/>
                <a:cs typeface="Verdana" panose="020B0604030504040204" pitchFamily="34" charset="0"/>
              </a:rPr>
              <a:t>ave a theology of suffering	faithful		dependable	obedient</a:t>
            </a:r>
          </a:p>
          <a:p>
            <a:pPr algn="l"/>
            <a:r>
              <a:rPr lang="en-US" sz="2000" dirty="0">
                <a:latin typeface="Verdana" panose="020B0604030504040204" pitchFamily="34" charset="0"/>
                <a:ea typeface="Verdana" panose="020B0604030504040204" pitchFamily="34" charset="0"/>
                <a:cs typeface="Verdana" panose="020B0604030504040204" pitchFamily="34" charset="0"/>
              </a:rPr>
              <a:t>i</a:t>
            </a:r>
            <a:r>
              <a:rPr lang="en-US" sz="2000" dirty="0" smtClean="0">
                <a:latin typeface="Verdana" panose="020B0604030504040204" pitchFamily="34" charset="0"/>
                <a:ea typeface="Verdana" panose="020B0604030504040204" pitchFamily="34" charset="0"/>
                <a:cs typeface="Verdana" panose="020B0604030504040204" pitchFamily="34" charset="0"/>
              </a:rPr>
              <a:t>ntegrity (adhere consistently to stated beliefs)	    forgiving	    accountable</a:t>
            </a:r>
            <a:endParaRPr lang="en-US" sz="2000" dirty="0">
              <a:latin typeface="Verdana" panose="020B0604030504040204" pitchFamily="34" charset="0"/>
              <a:ea typeface="Verdana" panose="020B0604030504040204" pitchFamily="34" charset="0"/>
              <a:cs typeface="Verdana" panose="020B0604030504040204" pitchFamily="34" charset="0"/>
            </a:endParaRPr>
          </a:p>
          <a:p>
            <a:pPr algn="r"/>
            <a:endParaRPr lang="en-US" sz="2800" b="1"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59791817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Our Spiritual Role Models </a:t>
            </a:r>
            <a:r>
              <a:rPr lang="en-US" sz="2000" b="1" dirty="0" smtClean="0">
                <a:solidFill>
                  <a:schemeClr val="bg1"/>
                </a:solidFill>
                <a:latin typeface="Verdana" pitchFamily="34" charset="0"/>
              </a:rPr>
              <a:t>(according to Jesus)</a:t>
            </a:r>
            <a:endParaRPr lang="en-US" sz="2000" b="1" dirty="0">
              <a:solidFill>
                <a:schemeClr val="bg1"/>
              </a:solidFill>
              <a:latin typeface="Verdana" pitchFamily="34" charset="0"/>
            </a:endParaRPr>
          </a:p>
        </p:txBody>
      </p:sp>
      <p:sp>
        <p:nvSpPr>
          <p:cNvPr id="2" name="Subtitle 1"/>
          <p:cNvSpPr>
            <a:spLocks noGrp="1"/>
          </p:cNvSpPr>
          <p:nvPr>
            <p:ph type="subTitle" idx="1"/>
          </p:nvPr>
        </p:nvSpPr>
        <p:spPr>
          <a:xfrm>
            <a:off x="2875430" y="5862916"/>
            <a:ext cx="9713258" cy="2796989"/>
          </a:xfrm>
        </p:spPr>
        <p:txBody>
          <a:bodyPr>
            <a:normAutofit/>
          </a:bodyPr>
          <a:lstStyle/>
          <a:p>
            <a:endParaRPr lang="en-US" sz="2800" b="1" dirty="0">
              <a:latin typeface="Verdana" panose="020B0604030504040204" pitchFamily="34" charset="0"/>
              <a:ea typeface="Verdana" panose="020B0604030504040204" pitchFamily="34" charset="0"/>
              <a:cs typeface="Verdana" panose="020B0604030504040204" pitchFamily="34" charset="0"/>
            </a:endParaRPr>
          </a:p>
          <a:p>
            <a:pPr algn="r"/>
            <a:endParaRPr lang="en-US" sz="2800" b="1" dirty="0" smtClean="0">
              <a:latin typeface="Verdana" panose="020B0604030504040204" pitchFamily="34" charset="0"/>
              <a:ea typeface="Verdana" panose="020B0604030504040204" pitchFamily="34" charset="0"/>
              <a:cs typeface="Verdana" panose="020B0604030504040204" pitchFamily="34" charset="0"/>
            </a:endParaRPr>
          </a:p>
        </p:txBody>
      </p:sp>
      <p:pic>
        <p:nvPicPr>
          <p:cNvPr id="1026" name="Picture 2" descr="Happy Childre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0510" y="2017622"/>
            <a:ext cx="7186519" cy="3992512"/>
          </a:xfrm>
          <a:prstGeom prst="rect">
            <a:avLst/>
          </a:prstGeom>
          <a:noFill/>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8444752" y="2693774"/>
            <a:ext cx="3321423" cy="3662541"/>
          </a:xfrm>
          <a:prstGeom prst="rect">
            <a:avLst/>
          </a:prstGeom>
          <a:noFill/>
        </p:spPr>
        <p:txBody>
          <a:bodyPr wrap="square" rtlCol="0">
            <a:spAutoFit/>
          </a:bodyPr>
          <a:lstStyle/>
          <a:p>
            <a:r>
              <a:rPr lang="en-US" sz="2400" b="1" dirty="0" smtClean="0"/>
              <a:t>What makes them</a:t>
            </a:r>
          </a:p>
          <a:p>
            <a:r>
              <a:rPr lang="en-US" sz="2400" b="1" dirty="0" smtClean="0"/>
              <a:t>Good examples for us?</a:t>
            </a:r>
          </a:p>
          <a:p>
            <a:endParaRPr lang="en-US" sz="2400" b="1" dirty="0" smtClean="0"/>
          </a:p>
          <a:p>
            <a:endParaRPr lang="en-US" sz="2400" b="1" dirty="0"/>
          </a:p>
          <a:p>
            <a:endParaRPr lang="en-US" sz="2400" b="1" dirty="0" smtClean="0"/>
          </a:p>
          <a:p>
            <a:endParaRPr lang="en-US" sz="2400" b="1" dirty="0"/>
          </a:p>
          <a:p>
            <a:endParaRPr lang="en-US" sz="1600" b="1" dirty="0" smtClean="0"/>
          </a:p>
          <a:p>
            <a:endParaRPr lang="en-US" sz="1600" b="1" dirty="0" smtClean="0"/>
          </a:p>
          <a:p>
            <a:endParaRPr lang="en-US" sz="1600" b="1" dirty="0"/>
          </a:p>
          <a:p>
            <a:endParaRPr lang="en-US" sz="1600" b="1" dirty="0"/>
          </a:p>
          <a:p>
            <a:r>
              <a:rPr lang="en-US" sz="1200" b="1" dirty="0" smtClean="0"/>
              <a:t>Photo</a:t>
            </a:r>
          </a:p>
          <a:p>
            <a:r>
              <a:rPr lang="en-US" sz="1200" b="1" dirty="0" smtClean="0">
                <a:solidFill>
                  <a:srgbClr val="0070C0"/>
                </a:solidFill>
                <a:hlinkClick r:id="rId4"/>
              </a:rPr>
              <a:t>http</a:t>
            </a:r>
            <a:r>
              <a:rPr lang="en-US" sz="1200" b="1" dirty="0">
                <a:solidFill>
                  <a:srgbClr val="0070C0"/>
                </a:solidFill>
                <a:hlinkClick r:id="rId4"/>
              </a:rPr>
              <a:t>://myavdentureintolearning.blogspot.com</a:t>
            </a:r>
            <a:r>
              <a:rPr lang="en-US" sz="1200" b="1" dirty="0" smtClean="0">
                <a:solidFill>
                  <a:srgbClr val="0070C0"/>
                </a:solidFill>
                <a:hlinkClick r:id="rId4"/>
              </a:rPr>
              <a:t>/</a:t>
            </a:r>
            <a:r>
              <a:rPr lang="en-US" sz="1200" b="1" dirty="0" smtClean="0">
                <a:solidFill>
                  <a:srgbClr val="0070C0"/>
                </a:solidFill>
              </a:rPr>
              <a:t> </a:t>
            </a:r>
            <a:endParaRPr lang="en-US" sz="1200" b="1" dirty="0">
              <a:solidFill>
                <a:srgbClr val="0070C0"/>
              </a:solidFill>
            </a:endParaRPr>
          </a:p>
        </p:txBody>
      </p:sp>
    </p:spTree>
    <p:extLst>
      <p:ext uri="{BB962C8B-B14F-4D97-AF65-F5344CB8AC3E}">
        <p14:creationId xmlns:p14="http://schemas.microsoft.com/office/powerpoint/2010/main" val="239932711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Our group’s comments</a:t>
            </a:r>
          </a:p>
          <a:p>
            <a:r>
              <a:rPr lang="en-US" sz="2400" b="1" dirty="0" smtClean="0">
                <a:solidFill>
                  <a:schemeClr val="bg1"/>
                </a:solidFill>
                <a:latin typeface="Verdana" pitchFamily="34" charset="0"/>
              </a:rPr>
              <a:t>What makes children our spiritual role models:</a:t>
            </a:r>
            <a:endParaRPr lang="en-US" sz="2400" b="1" dirty="0">
              <a:solidFill>
                <a:schemeClr val="bg1"/>
              </a:solidFill>
              <a:latin typeface="Verdana" pitchFamily="34" charset="0"/>
            </a:endParaRPr>
          </a:p>
        </p:txBody>
      </p:sp>
      <p:sp>
        <p:nvSpPr>
          <p:cNvPr id="2" name="Subtitle 1"/>
          <p:cNvSpPr>
            <a:spLocks noGrp="1"/>
          </p:cNvSpPr>
          <p:nvPr>
            <p:ph type="subTitle" idx="1"/>
          </p:nvPr>
        </p:nvSpPr>
        <p:spPr>
          <a:xfrm>
            <a:off x="1113865" y="2971798"/>
            <a:ext cx="9713258" cy="1667437"/>
          </a:xfrm>
        </p:spPr>
        <p:txBody>
          <a:bodyPr>
            <a:normAutofit/>
          </a:bodyPr>
          <a:lstStyle/>
          <a:p>
            <a:pPr algn="l"/>
            <a:r>
              <a:rPr lang="en-US" sz="2000" dirty="0">
                <a:latin typeface="Verdana" panose="020B0604030504040204" pitchFamily="34" charset="0"/>
                <a:ea typeface="Verdana" panose="020B0604030504040204" pitchFamily="34" charset="0"/>
                <a:cs typeface="Verdana" panose="020B0604030504040204" pitchFamily="34" charset="0"/>
              </a:rPr>
              <a:t>d</a:t>
            </a:r>
            <a:r>
              <a:rPr lang="en-US" sz="2000" dirty="0" smtClean="0">
                <a:latin typeface="Verdana" panose="020B0604030504040204" pitchFamily="34" charset="0"/>
                <a:ea typeface="Verdana" panose="020B0604030504040204" pitchFamily="34" charset="0"/>
                <a:cs typeface="Verdana" panose="020B0604030504040204" pitchFamily="34" charset="0"/>
              </a:rPr>
              <a:t>on’t depend on themselves 	joyful		tender hearted</a:t>
            </a:r>
          </a:p>
          <a:p>
            <a:pPr algn="l"/>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    uninhibited 	innocent	   honest	   trusting</a:t>
            </a:r>
          </a:p>
          <a:p>
            <a:pPr algn="l"/>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 sponges 	humble	full of wonderment	simple faith</a:t>
            </a:r>
          </a:p>
          <a:p>
            <a:pPr algn="l"/>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nonjudgmental			curious</a:t>
            </a:r>
            <a:endParaRPr lang="en-US" sz="2000" dirty="0">
              <a:latin typeface="Verdana" panose="020B0604030504040204" pitchFamily="34" charset="0"/>
              <a:ea typeface="Verdana" panose="020B0604030504040204" pitchFamily="34" charset="0"/>
              <a:cs typeface="Verdana" panose="020B0604030504040204" pitchFamily="34" charset="0"/>
            </a:endParaRPr>
          </a:p>
          <a:p>
            <a:pPr algn="r"/>
            <a:endParaRPr lang="en-US" sz="28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4028199660"/>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The </a:t>
            </a:r>
            <a:r>
              <a:rPr lang="en-US" sz="3200" b="1" dirty="0">
                <a:solidFill>
                  <a:schemeClr val="bg1"/>
                </a:solidFill>
                <a:latin typeface="Verdana" pitchFamily="34" charset="0"/>
              </a:rPr>
              <a:t>j</a:t>
            </a:r>
            <a:r>
              <a:rPr lang="en-US" sz="3200" b="1" dirty="0" smtClean="0">
                <a:solidFill>
                  <a:schemeClr val="bg1"/>
                </a:solidFill>
                <a:latin typeface="Verdana" pitchFamily="34" charset="0"/>
              </a:rPr>
              <a:t>ourney is the destination</a:t>
            </a:r>
            <a:endParaRPr lang="en-US" sz="3200" b="1" dirty="0">
              <a:solidFill>
                <a:schemeClr val="bg1"/>
              </a:solidFill>
              <a:latin typeface="Verdana" pitchFamily="34" charset="0"/>
            </a:endParaRPr>
          </a:p>
        </p:txBody>
      </p:sp>
      <p:sp>
        <p:nvSpPr>
          <p:cNvPr id="2" name="Subtitle 1"/>
          <p:cNvSpPr>
            <a:spLocks noGrp="1"/>
          </p:cNvSpPr>
          <p:nvPr>
            <p:ph type="subTitle" idx="1"/>
          </p:nvPr>
        </p:nvSpPr>
        <p:spPr>
          <a:xfrm>
            <a:off x="2041709" y="2178422"/>
            <a:ext cx="8756276" cy="3603813"/>
          </a:xfrm>
        </p:spPr>
        <p:txBody>
          <a:bodyPr>
            <a:normAutofit fontScale="92500" lnSpcReduction="10000"/>
          </a:bodyPr>
          <a:lstStyle/>
          <a:p>
            <a:endParaRPr lang="en-US" sz="2800" b="1" dirty="0">
              <a:latin typeface="Verdana" panose="020B0604030504040204" pitchFamily="34" charset="0"/>
              <a:ea typeface="Verdana" panose="020B0604030504040204" pitchFamily="34" charset="0"/>
              <a:cs typeface="Verdana" panose="020B0604030504040204" pitchFamily="34" charset="0"/>
            </a:endParaRPr>
          </a:p>
          <a:p>
            <a:pPr marL="457200" indent="-457200" algn="l">
              <a:buFont typeface="Arial" panose="020B0604020202020204" pitchFamily="34" charset="0"/>
              <a:buChar char="•"/>
            </a:pPr>
            <a:r>
              <a:rPr lang="en-US" sz="2800" dirty="0" smtClean="0"/>
              <a:t>Becoming who God created us to be</a:t>
            </a:r>
            <a:br>
              <a:rPr lang="en-US" sz="2800" dirty="0" smtClean="0"/>
            </a:br>
            <a:endParaRPr lang="en-US" sz="2800" dirty="0" smtClean="0"/>
          </a:p>
          <a:p>
            <a:pPr marL="457200" indent="-457200" algn="l">
              <a:buFont typeface="Arial" panose="020B0604020202020204" pitchFamily="34" charset="0"/>
              <a:buChar char="•"/>
            </a:pPr>
            <a:r>
              <a:rPr lang="en-US" sz="2800" dirty="0" smtClean="0"/>
              <a:t>             Learner/Disciple</a:t>
            </a:r>
            <a:br>
              <a:rPr lang="en-US" sz="2800" dirty="0" smtClean="0"/>
            </a:br>
            <a:endParaRPr lang="en-US" sz="2800" dirty="0" smtClean="0"/>
          </a:p>
          <a:p>
            <a:pPr marL="457200" indent="-457200" algn="l">
              <a:buFont typeface="Arial" panose="020B0604020202020204" pitchFamily="34" charset="0"/>
              <a:buChar char="•"/>
            </a:pPr>
            <a:r>
              <a:rPr lang="en-US" sz="2800" dirty="0" smtClean="0"/>
              <a:t>Complex/messy like real life – grows from pain &amp; mistakes</a:t>
            </a:r>
            <a:br>
              <a:rPr lang="en-US" sz="2800" dirty="0" smtClean="0"/>
            </a:br>
            <a:endParaRPr lang="en-US" sz="2800" dirty="0" smtClean="0"/>
          </a:p>
          <a:p>
            <a:pPr algn="l"/>
            <a:r>
              <a:rPr lang="en-US" sz="2800" dirty="0" smtClean="0"/>
              <a:t/>
            </a:r>
            <a:br>
              <a:rPr lang="en-US" sz="2800" dirty="0" smtClean="0"/>
            </a:br>
            <a:endParaRPr lang="en-US" sz="2800" dirty="0" smtClean="0"/>
          </a:p>
          <a:p>
            <a:pPr marL="457200" indent="-457200" algn="l">
              <a:buFont typeface="Arial" panose="020B0604020202020204" pitchFamily="34" charset="0"/>
              <a:buChar char="•"/>
            </a:pPr>
            <a:endParaRPr lang="en-US" sz="2800" dirty="0" smtClean="0"/>
          </a:p>
          <a:p>
            <a:pPr algn="l"/>
            <a:endParaRPr lang="en-US" sz="2800" b="1" dirty="0" smtClean="0">
              <a:latin typeface="Verdana" panose="020B0604030504040204" pitchFamily="34" charset="0"/>
              <a:ea typeface="Verdana" panose="020B0604030504040204" pitchFamily="34" charset="0"/>
              <a:cs typeface="Verdana" panose="020B0604030504040204" pitchFamily="34" charset="0"/>
            </a:endParaRPr>
          </a:p>
        </p:txBody>
      </p:sp>
      <p:sp>
        <p:nvSpPr>
          <p:cNvPr id="3" name="TextBox 2"/>
          <p:cNvSpPr txBox="1"/>
          <p:nvPr/>
        </p:nvSpPr>
        <p:spPr>
          <a:xfrm>
            <a:off x="2651307" y="3281081"/>
            <a:ext cx="605117" cy="523220"/>
          </a:xfrm>
          <a:prstGeom prst="rect">
            <a:avLst/>
          </a:prstGeom>
          <a:noFill/>
          <a:ln>
            <a:solidFill>
              <a:schemeClr val="tx1"/>
            </a:solidFill>
          </a:ln>
        </p:spPr>
        <p:txBody>
          <a:bodyPr wrap="square" rtlCol="0">
            <a:spAutoFit/>
          </a:bodyPr>
          <a:lstStyle/>
          <a:p>
            <a:pPr algn="ctr"/>
            <a:r>
              <a:rPr lang="en-US" sz="2800" b="1" dirty="0" smtClean="0">
                <a:solidFill>
                  <a:srgbClr val="FF0000"/>
                </a:solidFill>
              </a:rPr>
              <a:t>L</a:t>
            </a:r>
            <a:endParaRPr lang="en-US" sz="2800" b="1" dirty="0">
              <a:solidFill>
                <a:srgbClr val="FF0000"/>
              </a:solidFill>
            </a:endParaRPr>
          </a:p>
        </p:txBody>
      </p:sp>
    </p:spTree>
    <p:extLst>
      <p:ext uri="{BB962C8B-B14F-4D97-AF65-F5344CB8AC3E}">
        <p14:creationId xmlns:p14="http://schemas.microsoft.com/office/powerpoint/2010/main" val="2307149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par>
                                <p:cTn id="9" presetID="42" presetClass="entr" presetSubtype="0" fill="hold" nodeType="with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animEffect transition="in" filter="fade">
                                      <p:cBhvr>
                                        <p:cTn id="11" dur="1000"/>
                                        <p:tgtEl>
                                          <p:spTgt spid="2">
                                            <p:txEl>
                                              <p:pRg st="2" end="2"/>
                                            </p:txEl>
                                          </p:spTgt>
                                        </p:tgtEl>
                                      </p:cBhvr>
                                    </p:animEffect>
                                    <p:anim calcmode="lin" valueType="num">
                                      <p:cBhvr>
                                        <p:cTn id="12"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3"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2">
                                            <p:txEl>
                                              <p:pRg st="3" end="3"/>
                                            </p:txEl>
                                          </p:spTgt>
                                        </p:tgtEl>
                                        <p:attrNameLst>
                                          <p:attrName>style.visibility</p:attrName>
                                        </p:attrNameLst>
                                      </p:cBhvr>
                                      <p:to>
                                        <p:strVal val="visible"/>
                                      </p:to>
                                    </p:set>
                                    <p:animEffect transition="in" filter="fade">
                                      <p:cBhvr>
                                        <p:cTn id="18" dur="1000"/>
                                        <p:tgtEl>
                                          <p:spTgt spid="2">
                                            <p:txEl>
                                              <p:pRg st="3" end="3"/>
                                            </p:txEl>
                                          </p:spTgt>
                                        </p:tgtEl>
                                      </p:cBhvr>
                                    </p:animEffect>
                                    <p:anim calcmode="lin" valueType="num">
                                      <p:cBhvr>
                                        <p:cTn id="19"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0" y="6010134"/>
            <a:ext cx="2743200" cy="769743"/>
          </a:xfrm>
          <a:prstGeom prst="rect">
            <a:avLst/>
          </a:prstGeom>
        </p:spPr>
      </p:pic>
      <p:sp>
        <p:nvSpPr>
          <p:cNvPr id="6" name="TextBox 5"/>
          <p:cNvSpPr txBox="1"/>
          <p:nvPr/>
        </p:nvSpPr>
        <p:spPr>
          <a:xfrm>
            <a:off x="1524000" y="0"/>
            <a:ext cx="9144000" cy="369332"/>
          </a:xfrm>
          <a:prstGeom prst="rect">
            <a:avLst/>
          </a:prstGeom>
          <a:noFill/>
        </p:spPr>
        <p:txBody>
          <a:bodyPr wrap="square" rtlCol="0">
            <a:spAutoFit/>
          </a:bodyPr>
          <a:lstStyle/>
          <a:p>
            <a:endParaRPr lang="en-US" dirty="0"/>
          </a:p>
        </p:txBody>
      </p:sp>
      <p:sp>
        <p:nvSpPr>
          <p:cNvPr id="7" name="Title 1"/>
          <p:cNvSpPr txBox="1">
            <a:spLocks/>
          </p:cNvSpPr>
          <p:nvPr/>
        </p:nvSpPr>
        <p:spPr>
          <a:xfrm>
            <a:off x="0" y="0"/>
            <a:ext cx="12192000" cy="1905000"/>
          </a:xfrm>
          <a:prstGeom prst="rect">
            <a:avLst/>
          </a:prstGeom>
          <a:solidFill>
            <a:srgbClr val="DF7A00"/>
          </a:solidFill>
          <a:ln/>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chemeClr val="bg1"/>
                </a:solidFill>
                <a:latin typeface="Verdana" pitchFamily="34" charset="0"/>
              </a:rPr>
              <a:t>We see the ideal</a:t>
            </a:r>
          </a:p>
          <a:p>
            <a:r>
              <a:rPr lang="en-US" sz="3200" b="1" dirty="0" smtClean="0">
                <a:solidFill>
                  <a:schemeClr val="bg1"/>
                </a:solidFill>
                <a:latin typeface="Verdana" pitchFamily="34" charset="0"/>
              </a:rPr>
              <a:t>How do we get there?</a:t>
            </a:r>
            <a:endParaRPr lang="en-US" sz="2400" b="1" dirty="0">
              <a:solidFill>
                <a:schemeClr val="bg1"/>
              </a:solidFill>
              <a:latin typeface="Verdana" pitchFamily="34" charset="0"/>
            </a:endParaRPr>
          </a:p>
        </p:txBody>
      </p:sp>
      <p:sp>
        <p:nvSpPr>
          <p:cNvPr id="2" name="Subtitle 1"/>
          <p:cNvSpPr>
            <a:spLocks noGrp="1"/>
          </p:cNvSpPr>
          <p:nvPr>
            <p:ph type="subTitle" idx="1"/>
          </p:nvPr>
        </p:nvSpPr>
        <p:spPr>
          <a:xfrm>
            <a:off x="578224" y="2191868"/>
            <a:ext cx="10784541" cy="3146614"/>
          </a:xfrm>
        </p:spPr>
        <p:txBody>
          <a:bodyPr>
            <a:normAutofit lnSpcReduction="10000"/>
          </a:bodyPr>
          <a:lstStyle/>
          <a:p>
            <a:pPr algn="l"/>
            <a:r>
              <a:rPr lang="en-US" b="1" dirty="0" smtClean="0">
                <a:latin typeface="Verdana" panose="020B0604030504040204" pitchFamily="34" charset="0"/>
                <a:ea typeface="Verdana" panose="020B0604030504040204" pitchFamily="34" charset="0"/>
                <a:cs typeface="Verdana" panose="020B0604030504040204" pitchFamily="34" charset="0"/>
              </a:rPr>
              <a:t>What challenges or barriers to spiritual formation?</a:t>
            </a:r>
          </a:p>
          <a:p>
            <a:pPr algn="l"/>
            <a:endParaRPr lang="en-US" b="1" dirty="0" smtClean="0">
              <a:latin typeface="Verdana" panose="020B0604030504040204" pitchFamily="34" charset="0"/>
              <a:ea typeface="Verdana" panose="020B0604030504040204" pitchFamily="34" charset="0"/>
              <a:cs typeface="Verdana" panose="020B0604030504040204" pitchFamily="34" charset="0"/>
            </a:endParaRPr>
          </a:p>
          <a:p>
            <a:pPr algn="l"/>
            <a:r>
              <a:rPr lang="en-US" b="1" dirty="0" smtClean="0">
                <a:latin typeface="Verdana" panose="020B0604030504040204" pitchFamily="34" charset="0"/>
                <a:ea typeface="Verdana" panose="020B0604030504040204" pitchFamily="34" charset="0"/>
                <a:cs typeface="Verdana" panose="020B0604030504040204" pitchFamily="34" charset="0"/>
              </a:rPr>
              <a:t>Our group’s observations:</a:t>
            </a:r>
          </a:p>
          <a:p>
            <a:pPr algn="l"/>
            <a:endParaRPr lang="en-US" b="1" dirty="0" smtClean="0">
              <a:latin typeface="Verdana" panose="020B0604030504040204" pitchFamily="34" charset="0"/>
              <a:ea typeface="Verdana" panose="020B0604030504040204" pitchFamily="34" charset="0"/>
              <a:cs typeface="Verdana" panose="020B0604030504040204" pitchFamily="34" charset="0"/>
            </a:endParaRPr>
          </a:p>
          <a:p>
            <a:pPr algn="l"/>
            <a:r>
              <a:rPr lang="en-US" sz="2000" dirty="0">
                <a:latin typeface="Verdana" panose="020B0604030504040204" pitchFamily="34" charset="0"/>
                <a:ea typeface="Verdana" panose="020B0604030504040204" pitchFamily="34" charset="0"/>
                <a:cs typeface="Verdana" panose="020B0604030504040204" pitchFamily="34" charset="0"/>
              </a:rPr>
              <a:t>s</a:t>
            </a:r>
            <a:r>
              <a:rPr lang="en-US" sz="2000" dirty="0" smtClean="0">
                <a:latin typeface="Verdana" panose="020B0604030504040204" pitchFamily="34" charset="0"/>
                <a:ea typeface="Verdana" panose="020B0604030504040204" pitchFamily="34" charset="0"/>
                <a:cs typeface="Verdana" panose="020B0604030504040204" pitchFamily="34" charset="0"/>
              </a:rPr>
              <a:t>elf-criticism		Past pain	anger/bitterness	success	isolation</a:t>
            </a:r>
          </a:p>
          <a:p>
            <a:pPr algn="l"/>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   self-reliance	   misplaced priorities	peers	      fears</a:t>
            </a:r>
          </a:p>
          <a:p>
            <a:pPr algn="l"/>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 knowledge 	     earthly comforts		pride  		tradition that limits</a:t>
            </a:r>
          </a:p>
          <a:p>
            <a:pPr algn="l"/>
            <a:r>
              <a:rPr lang="en-US" sz="2000" dirty="0">
                <a:latin typeface="Verdana" panose="020B0604030504040204" pitchFamily="34" charset="0"/>
                <a:ea typeface="Verdana" panose="020B0604030504040204" pitchFamily="34" charset="0"/>
                <a:cs typeface="Verdana" panose="020B0604030504040204" pitchFamily="34" charset="0"/>
              </a:rPr>
              <a:t>	</a:t>
            </a:r>
            <a:r>
              <a:rPr lang="en-US" sz="2000" dirty="0" smtClean="0">
                <a:latin typeface="Verdana" panose="020B0604030504040204" pitchFamily="34" charset="0"/>
                <a:ea typeface="Verdana" panose="020B0604030504040204" pitchFamily="34" charset="0"/>
                <a:cs typeface="Verdana" panose="020B0604030504040204" pitchFamily="34" charset="0"/>
              </a:rPr>
              <a:t>				prejudice</a:t>
            </a:r>
            <a:endParaRPr lang="en-US" sz="2000" dirty="0" smtClean="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718784087"/>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483</TotalTime>
  <Words>799</Words>
  <Application>Microsoft Office PowerPoint</Application>
  <PresentationFormat>Widescreen</PresentationFormat>
  <Paragraphs>182</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Smith</dc:creator>
  <cp:lastModifiedBy>Michael Smith</cp:lastModifiedBy>
  <cp:revision>108</cp:revision>
  <dcterms:created xsi:type="dcterms:W3CDTF">2015-11-04T19:31:53Z</dcterms:created>
  <dcterms:modified xsi:type="dcterms:W3CDTF">2015-11-12T14:29:36Z</dcterms:modified>
</cp:coreProperties>
</file>