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handoutMasterIdLst>
    <p:handoutMasterId r:id="rId53"/>
  </p:handoutMasterIdLst>
  <p:sldIdLst>
    <p:sldId id="330" r:id="rId2"/>
    <p:sldId id="340" r:id="rId3"/>
    <p:sldId id="256" r:id="rId4"/>
    <p:sldId id="264" r:id="rId5"/>
    <p:sldId id="316" r:id="rId6"/>
    <p:sldId id="269" r:id="rId7"/>
    <p:sldId id="270" r:id="rId8"/>
    <p:sldId id="326" r:id="rId9"/>
    <p:sldId id="276" r:id="rId10"/>
    <p:sldId id="259" r:id="rId11"/>
    <p:sldId id="324" r:id="rId12"/>
    <p:sldId id="325" r:id="rId13"/>
    <p:sldId id="317" r:id="rId14"/>
    <p:sldId id="320" r:id="rId15"/>
    <p:sldId id="328" r:id="rId16"/>
    <p:sldId id="314" r:id="rId17"/>
    <p:sldId id="332" r:id="rId18"/>
    <p:sldId id="281" r:id="rId19"/>
    <p:sldId id="283" r:id="rId20"/>
    <p:sldId id="288" r:id="rId21"/>
    <p:sldId id="285" r:id="rId22"/>
    <p:sldId id="287" r:id="rId23"/>
    <p:sldId id="292" r:id="rId24"/>
    <p:sldId id="323" r:id="rId25"/>
    <p:sldId id="319" r:id="rId26"/>
    <p:sldId id="311" r:id="rId27"/>
    <p:sldId id="299" r:id="rId28"/>
    <p:sldId id="334" r:id="rId29"/>
    <p:sldId id="327" r:id="rId30"/>
    <p:sldId id="305" r:id="rId31"/>
    <p:sldId id="262" r:id="rId32"/>
    <p:sldId id="263" r:id="rId33"/>
    <p:sldId id="336" r:id="rId34"/>
    <p:sldId id="303" r:id="rId35"/>
    <p:sldId id="329" r:id="rId36"/>
    <p:sldId id="333" r:id="rId37"/>
    <p:sldId id="348" r:id="rId38"/>
    <p:sldId id="349" r:id="rId39"/>
    <p:sldId id="350" r:id="rId40"/>
    <p:sldId id="312" r:id="rId41"/>
    <p:sldId id="318" r:id="rId42"/>
    <p:sldId id="337" r:id="rId43"/>
    <p:sldId id="338" r:id="rId44"/>
    <p:sldId id="344" r:id="rId45"/>
    <p:sldId id="347" r:id="rId46"/>
    <p:sldId id="321" r:id="rId47"/>
    <p:sldId id="346" r:id="rId48"/>
    <p:sldId id="343" r:id="rId49"/>
    <p:sldId id="345" r:id="rId50"/>
    <p:sldId id="331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99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2" d="100"/>
        <a:sy n="92" d="100"/>
      </p:scale>
      <p:origin x="0" y="98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7669EE-7FF9-41E1-B6DD-147FD042E3C1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84A07E-7DEC-4BC5-A383-10BECD9F4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296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DEF5F7-E1A1-4EE1-89FC-A52848B5A6D0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C2A22-6065-474F-BCB1-9BF007862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532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82585A-D1C9-4ED3-8DED-6213C7275284}" type="slidenum">
              <a:rPr lang="es-MX"/>
              <a:pPr/>
              <a:t>4</a:t>
            </a:fld>
            <a:endParaRPr lang="es-MX"/>
          </a:p>
        </p:txBody>
      </p:sp>
      <p:sp>
        <p:nvSpPr>
          <p:cNvPr id="300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053D73-1A2A-457C-8EDE-B95689475379}" type="slidenum">
              <a:rPr lang="es-MX"/>
              <a:pPr/>
              <a:t>10</a:t>
            </a:fld>
            <a:endParaRPr lang="es-MX"/>
          </a:p>
        </p:txBody>
      </p:sp>
      <p:sp>
        <p:nvSpPr>
          <p:cNvPr id="328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7D8540-7558-4188-85FC-1AF8F2514F0F}" type="slidenum">
              <a:rPr lang="es-MX"/>
              <a:pPr/>
              <a:t>31</a:t>
            </a:fld>
            <a:endParaRPr lang="es-MX"/>
          </a:p>
        </p:txBody>
      </p:sp>
      <p:sp>
        <p:nvSpPr>
          <p:cNvPr id="322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D6B431-36F6-4A2F-9ACD-007FB4F932BB}" type="slidenum">
              <a:rPr lang="es-MX"/>
              <a:pPr/>
              <a:t>32</a:t>
            </a:fld>
            <a:endParaRPr lang="es-MX"/>
          </a:p>
        </p:txBody>
      </p:sp>
      <p:sp>
        <p:nvSpPr>
          <p:cNvPr id="32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7381A-8675-4B5A-B832-C3BF44821BB0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D5DA9-777C-4DDF-8439-3FFB3075E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141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7381A-8675-4B5A-B832-C3BF44821BB0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D5DA9-777C-4DDF-8439-3FFB3075E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92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7381A-8675-4B5A-B832-C3BF44821BB0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D5DA9-777C-4DDF-8439-3FFB3075E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074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7381A-8675-4B5A-B832-C3BF44821BB0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D5DA9-777C-4DDF-8439-3FFB3075E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252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7381A-8675-4B5A-B832-C3BF44821BB0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D5DA9-777C-4DDF-8439-3FFB3075E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166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7381A-8675-4B5A-B832-C3BF44821BB0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D5DA9-777C-4DDF-8439-3FFB3075E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039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7381A-8675-4B5A-B832-C3BF44821BB0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D5DA9-777C-4DDF-8439-3FFB3075E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727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7381A-8675-4B5A-B832-C3BF44821BB0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D5DA9-777C-4DDF-8439-3FFB3075E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079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7381A-8675-4B5A-B832-C3BF44821BB0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D5DA9-777C-4DDF-8439-3FFB3075E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878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7381A-8675-4B5A-B832-C3BF44821BB0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D5DA9-777C-4DDF-8439-3FFB3075E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04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7381A-8675-4B5A-B832-C3BF44821BB0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D5DA9-777C-4DDF-8439-3FFB3075E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77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7381A-8675-4B5A-B832-C3BF44821BB0}" type="datetimeFigureOut">
              <a:rPr lang="en-US" smtClean="0"/>
              <a:t>11/4/2012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D5DA9-777C-4DDF-8439-3FFB3075EA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2947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b="1" dirty="0" smtClean="0"/>
              <a:t>Assessing &amp; Addressing the Spiritual Needs of Your Patients:</a:t>
            </a:r>
          </a:p>
          <a:p>
            <a:pPr marL="0" indent="0" algn="ctr">
              <a:buNone/>
            </a:pPr>
            <a:endParaRPr lang="en-US" sz="4000" b="1" dirty="0" smtClean="0"/>
          </a:p>
          <a:p>
            <a:pPr marL="0" indent="0" algn="ctr">
              <a:buNone/>
            </a:pPr>
            <a:r>
              <a:rPr lang="en-US" sz="4000" b="1" dirty="0" smtClean="0"/>
              <a:t>Taking a Spiritual History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800" dirty="0" smtClean="0"/>
              <a:t>Bob Mason, </a:t>
            </a:r>
            <a:r>
              <a:rPr lang="en-US" sz="2800" dirty="0" err="1" smtClean="0"/>
              <a:t>MDiv</a:t>
            </a:r>
            <a:endParaRPr lang="en-US" sz="2800" dirty="0" smtClean="0"/>
          </a:p>
          <a:p>
            <a:pPr marL="0" indent="0" algn="ctr">
              <a:buNone/>
            </a:pPr>
            <a:r>
              <a:rPr lang="en-US" sz="2800" dirty="0" smtClean="0"/>
              <a:t>Executive Director</a:t>
            </a:r>
          </a:p>
          <a:p>
            <a:pPr marL="0" indent="0" algn="ctr">
              <a:buNone/>
            </a:pPr>
            <a:r>
              <a:rPr lang="en-US" sz="2800" dirty="0" smtClean="0"/>
              <a:t>The Medical Strategic Network</a:t>
            </a:r>
          </a:p>
          <a:p>
            <a:pPr marL="0" indent="0" algn="ctr">
              <a:buNone/>
            </a:pPr>
            <a:r>
              <a:rPr lang="en-US" sz="2000" b="1" dirty="0" smtClean="0"/>
              <a:t>A Partner </a:t>
            </a:r>
            <a:r>
              <a:rPr lang="en-US" sz="2000" b="1" dirty="0"/>
              <a:t> </a:t>
            </a:r>
            <a:r>
              <a:rPr lang="en-US" sz="2000" b="1" dirty="0" smtClean="0"/>
              <a:t>Division of Cru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41457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228600"/>
            <a:ext cx="7086600" cy="762000"/>
          </a:xfrm>
        </p:spPr>
        <p:txBody>
          <a:bodyPr/>
          <a:lstStyle/>
          <a:p>
            <a:r>
              <a:rPr lang="en-US" sz="4000"/>
              <a:t>Prayer and Patients</a:t>
            </a:r>
          </a:p>
        </p:txBody>
      </p:sp>
      <p:sp>
        <p:nvSpPr>
          <p:cNvPr id="327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752600"/>
            <a:ext cx="8001000" cy="2133600"/>
          </a:xfrm>
        </p:spPr>
        <p:txBody>
          <a:bodyPr/>
          <a:lstStyle/>
          <a:p>
            <a:pPr marL="609600" indent="-609600"/>
            <a:r>
              <a:rPr lang="en-US" sz="4100" dirty="0"/>
              <a:t>75% of Americans claim to pray regularly and/or believe in the healing power of prayer. </a:t>
            </a:r>
          </a:p>
          <a:p>
            <a:pPr marL="609600" indent="-609600"/>
            <a:endParaRPr lang="en-US" dirty="0"/>
          </a:p>
        </p:txBody>
      </p:sp>
      <p:sp>
        <p:nvSpPr>
          <p:cNvPr id="327684" name="Rectangle 4"/>
          <p:cNvSpPr>
            <a:spLocks noChangeArrowheads="1"/>
          </p:cNvSpPr>
          <p:nvPr/>
        </p:nvSpPr>
        <p:spPr bwMode="auto">
          <a:xfrm>
            <a:off x="457200" y="4724400"/>
            <a:ext cx="8686800" cy="123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2500">
                <a:latin typeface="Arial" charset="0"/>
              </a:rPr>
              <a:t>Data from the Pew Forum U.S. Religious Landscape Survey conducted May 8 to Aug. 13, 2007 among more than 35,000 Americans age 18 and older; released in 2008.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Surgical Patients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52578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83% agreed </a:t>
            </a:r>
            <a:r>
              <a:rPr lang="en-US" dirty="0"/>
              <a:t>or strongly agreed that surgeons should be aware of their patients' religiosity and </a:t>
            </a:r>
            <a:r>
              <a:rPr lang="en-US" dirty="0" smtClean="0"/>
              <a:t>spirituality.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63</a:t>
            </a:r>
            <a:r>
              <a:rPr lang="en-US" dirty="0"/>
              <a:t>% concurred that surgeons should take a spiritual </a:t>
            </a:r>
            <a:r>
              <a:rPr lang="en-US" dirty="0" smtClean="0"/>
              <a:t>history.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64</a:t>
            </a:r>
            <a:r>
              <a:rPr lang="en-US" dirty="0"/>
              <a:t>% indicated that their trust in their surgeon would increase if they did </a:t>
            </a:r>
            <a:r>
              <a:rPr lang="en-US" dirty="0" smtClean="0"/>
              <a:t>so.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400" dirty="0" smtClean="0"/>
              <a:t>	-</a:t>
            </a:r>
            <a:r>
              <a:rPr lang="en-US" sz="2400" dirty="0"/>
              <a:t>J </a:t>
            </a:r>
            <a:r>
              <a:rPr lang="en-US" sz="2400" dirty="0" err="1"/>
              <a:t>Surg</a:t>
            </a:r>
            <a:r>
              <a:rPr lang="en-US" sz="2400" dirty="0"/>
              <a:t> Educ. 2011 Jan-Feb;68(1):36-43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07934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Teens Want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610600" cy="5181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Most </a:t>
            </a:r>
            <a:r>
              <a:rPr lang="en-US" b="1" dirty="0"/>
              <a:t>teens wanted their provider to ask them about their spiritual beliefs during some visits</a:t>
            </a:r>
            <a:r>
              <a:rPr lang="en-US" dirty="0"/>
              <a:t>, especially when dealing with death/dying or chronic </a:t>
            </a:r>
            <a:r>
              <a:rPr lang="en-US" dirty="0" smtClean="0"/>
              <a:t>illness.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800" dirty="0" smtClean="0"/>
              <a:t>	-J </a:t>
            </a:r>
            <a:r>
              <a:rPr lang="en-US" sz="2800" dirty="0"/>
              <a:t>Relig Health. 2012 Jan 19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27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Satisfaction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7543800" cy="4876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1.7 million patients, 33</a:t>
            </a:r>
            <a:r>
              <a:rPr lang="en-US" dirty="0"/>
              <a:t>% of all U.S. </a:t>
            </a:r>
            <a:r>
              <a:rPr lang="en-US" dirty="0" smtClean="0"/>
              <a:t>hospitals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Patient </a:t>
            </a:r>
            <a:r>
              <a:rPr lang="en-US" dirty="0"/>
              <a:t>satisfaction </a:t>
            </a:r>
            <a:r>
              <a:rPr lang="en-US" dirty="0" smtClean="0"/>
              <a:t>with </a:t>
            </a:r>
            <a:r>
              <a:rPr lang="en-US" dirty="0"/>
              <a:t>emotional </a:t>
            </a:r>
            <a:r>
              <a:rPr lang="en-US" dirty="0" smtClean="0"/>
              <a:t>&amp; spiritual </a:t>
            </a:r>
          </a:p>
          <a:p>
            <a:pPr marL="0" indent="0">
              <a:buNone/>
            </a:pPr>
            <a:r>
              <a:rPr lang="en-US" dirty="0" smtClean="0"/>
              <a:t>aspects </a:t>
            </a:r>
            <a:r>
              <a:rPr lang="en-US" dirty="0"/>
              <a:t>of </a:t>
            </a:r>
            <a:r>
              <a:rPr lang="en-US" dirty="0" smtClean="0"/>
              <a:t>care:   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*one </a:t>
            </a:r>
            <a:r>
              <a:rPr lang="en-US" dirty="0"/>
              <a:t>of the lowest among all clinical care </a:t>
            </a:r>
            <a:r>
              <a:rPr lang="en-US" dirty="0" smtClean="0"/>
              <a:t>	indicators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*one </a:t>
            </a:r>
            <a:r>
              <a:rPr lang="en-US" dirty="0"/>
              <a:t>of highest areas needing quality </a:t>
            </a:r>
            <a:r>
              <a:rPr lang="en-US" dirty="0" smtClean="0"/>
              <a:t>	improvement.</a:t>
            </a:r>
          </a:p>
          <a:p>
            <a:pPr marL="0" indent="0">
              <a:buNone/>
            </a:pPr>
            <a:endParaRPr lang="en-US" dirty="0" smtClean="0"/>
          </a:p>
          <a:p>
            <a:pPr marL="800100" lvl="2" indent="0">
              <a:buNone/>
            </a:pPr>
            <a:r>
              <a:rPr lang="en-US" sz="1800" dirty="0" smtClean="0"/>
              <a:t> 		-</a:t>
            </a:r>
            <a:r>
              <a:rPr lang="pt-BR" sz="1800" dirty="0" smtClean="0"/>
              <a:t>Jt </a:t>
            </a:r>
            <a:r>
              <a:rPr lang="pt-BR" sz="1800" dirty="0"/>
              <a:t>Comm J Qual 5'a/2003;29:659-670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23110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Satisfaction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Patients who had discussions of </a:t>
            </a:r>
            <a:r>
              <a:rPr lang="en-US" dirty="0" smtClean="0"/>
              <a:t>religion </a:t>
            </a:r>
            <a:r>
              <a:rPr lang="en-US" dirty="0"/>
              <a:t>&amp;</a:t>
            </a:r>
            <a:r>
              <a:rPr lang="en-US" dirty="0" smtClean="0"/>
              <a:t> spiritual concerns: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more </a:t>
            </a:r>
            <a:r>
              <a:rPr lang="en-US" dirty="0"/>
              <a:t>likely to rate their care at </a:t>
            </a:r>
            <a:r>
              <a:rPr lang="en-US" dirty="0" smtClean="0"/>
              <a:t>the </a:t>
            </a:r>
            <a:r>
              <a:rPr lang="en-US" dirty="0"/>
              <a:t>highest </a:t>
            </a:r>
            <a:r>
              <a:rPr lang="en-US" dirty="0" smtClean="0"/>
              <a:t>	level </a:t>
            </a:r>
            <a:r>
              <a:rPr lang="en-US" dirty="0"/>
              <a:t>on four different measures of patient </a:t>
            </a:r>
            <a:r>
              <a:rPr lang="en-US" dirty="0" smtClean="0"/>
              <a:t>	satisfaction, </a:t>
            </a:r>
            <a:r>
              <a:rPr lang="en-US" i="1" u="sng" dirty="0" smtClean="0"/>
              <a:t>regardless</a:t>
            </a:r>
            <a:r>
              <a:rPr lang="en-US" dirty="0" smtClean="0"/>
              <a:t> </a:t>
            </a:r>
            <a:r>
              <a:rPr lang="en-US" dirty="0"/>
              <a:t>of whether or not </a:t>
            </a:r>
            <a:r>
              <a:rPr lang="en-US" dirty="0" smtClean="0"/>
              <a:t>	they </a:t>
            </a:r>
            <a:r>
              <a:rPr lang="en-US" dirty="0"/>
              <a:t>said they had desired such a </a:t>
            </a:r>
            <a:r>
              <a:rPr lang="en-US" dirty="0" smtClean="0"/>
              <a:t>discussion.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600" dirty="0" smtClean="0"/>
              <a:t>		-</a:t>
            </a:r>
            <a:r>
              <a:rPr lang="sv-SE" sz="2600" dirty="0"/>
              <a:t>J Gen Intern Med. 2011 Nov;26(11):1265-71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47311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r>
              <a:rPr lang="en-US" dirty="0" smtClean="0"/>
              <a:t>The Faith Factor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21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477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Religious </a:t>
            </a:r>
            <a:r>
              <a:rPr lang="en-US" dirty="0"/>
              <a:t>beliefs and practices </a:t>
            </a:r>
            <a:r>
              <a:rPr lang="en-US" dirty="0" smtClean="0"/>
              <a:t>are associated with: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	• </a:t>
            </a:r>
            <a:r>
              <a:rPr lang="en-US" dirty="0"/>
              <a:t>Lower suicide rates</a:t>
            </a:r>
          </a:p>
          <a:p>
            <a:pPr marL="0" indent="0">
              <a:buNone/>
            </a:pPr>
            <a:r>
              <a:rPr lang="en-US" dirty="0" smtClean="0"/>
              <a:t>		• </a:t>
            </a:r>
            <a:r>
              <a:rPr lang="en-US" dirty="0"/>
              <a:t>Less anxiety</a:t>
            </a:r>
          </a:p>
          <a:p>
            <a:pPr marL="0" indent="0">
              <a:buNone/>
            </a:pPr>
            <a:r>
              <a:rPr lang="en-US" dirty="0" smtClean="0"/>
              <a:t>		• </a:t>
            </a:r>
            <a:r>
              <a:rPr lang="en-US" dirty="0"/>
              <a:t>Less substance abuse</a:t>
            </a:r>
          </a:p>
          <a:p>
            <a:pPr marL="0" indent="0">
              <a:buNone/>
            </a:pPr>
            <a:r>
              <a:rPr lang="en-US" dirty="0" smtClean="0"/>
              <a:t>		• </a:t>
            </a:r>
            <a:r>
              <a:rPr lang="en-US" dirty="0"/>
              <a:t>Less depression and faster recovery</a:t>
            </a:r>
          </a:p>
          <a:p>
            <a:pPr marL="0" indent="0">
              <a:buNone/>
            </a:pPr>
            <a:r>
              <a:rPr lang="en-US" dirty="0" smtClean="0"/>
              <a:t>		    from </a:t>
            </a:r>
            <a:r>
              <a:rPr lang="en-US" dirty="0"/>
              <a:t>depression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24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Religious </a:t>
            </a:r>
            <a:r>
              <a:rPr lang="en-US" dirty="0"/>
              <a:t>beliefs and practices are associated with: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914400" lvl="2" indent="0">
              <a:buNone/>
            </a:pPr>
            <a:r>
              <a:rPr lang="en-US" sz="3300" dirty="0" smtClean="0"/>
              <a:t>Greater </a:t>
            </a:r>
            <a:r>
              <a:rPr lang="en-US" sz="3300" dirty="0"/>
              <a:t>well-being, hope, </a:t>
            </a:r>
            <a:r>
              <a:rPr lang="en-US" sz="3300" dirty="0" smtClean="0"/>
              <a:t>and</a:t>
            </a:r>
          </a:p>
          <a:p>
            <a:pPr marL="0" indent="0">
              <a:buNone/>
            </a:pPr>
            <a:r>
              <a:rPr lang="en-US" dirty="0" smtClean="0"/>
              <a:t>	optimism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More </a:t>
            </a:r>
            <a:r>
              <a:rPr lang="en-US" dirty="0"/>
              <a:t>purpose and meaning in life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Higher </a:t>
            </a:r>
            <a:r>
              <a:rPr lang="en-US" dirty="0"/>
              <a:t>social support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Greater </a:t>
            </a:r>
            <a:r>
              <a:rPr lang="en-US" dirty="0"/>
              <a:t>marital satisfaction </a:t>
            </a:r>
            <a:r>
              <a:rPr lang="en-US" dirty="0" smtClean="0"/>
              <a:t>and stability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	-</a:t>
            </a:r>
            <a:r>
              <a:rPr lang="en-US" dirty="0"/>
              <a:t>So Med J 2004 Dec; 97 (12): 1194-1200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1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953BC-D4D0-4383-911F-3D3171E71707}" type="slidenum">
              <a:rPr lang="en-US"/>
              <a:pPr/>
              <a:t>18</a:t>
            </a:fld>
            <a:endParaRPr lang="en-US" sz="1400"/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716963" cy="100965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en-US" dirty="0"/>
              <a:t>Illness Prevention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676400"/>
            <a:ext cx="7239000" cy="449580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normAutofit lnSpcReduction="10000"/>
          </a:bodyPr>
          <a:lstStyle/>
          <a:p>
            <a:pPr>
              <a:buFont typeface="Wingdings" pitchFamily="-16" charset="2"/>
              <a:buNone/>
            </a:pPr>
            <a:r>
              <a:rPr lang="en-US" sz="3600" dirty="0"/>
              <a:t>Frequent attendees more likely to:</a:t>
            </a:r>
          </a:p>
          <a:p>
            <a:r>
              <a:rPr lang="en-US" sz="3600" dirty="0"/>
              <a:t> Stop smoking</a:t>
            </a:r>
          </a:p>
          <a:p>
            <a:r>
              <a:rPr lang="en-US" sz="3600" dirty="0"/>
              <a:t> Start exercising</a:t>
            </a:r>
          </a:p>
          <a:p>
            <a:r>
              <a:rPr lang="en-US" sz="3600" dirty="0"/>
              <a:t> Increase social contacts</a:t>
            </a:r>
          </a:p>
          <a:p>
            <a:r>
              <a:rPr lang="en-US" sz="3600" dirty="0"/>
              <a:t> Stay </a:t>
            </a:r>
            <a:r>
              <a:rPr lang="en-US" sz="3600" dirty="0" smtClean="0"/>
              <a:t>married</a:t>
            </a:r>
          </a:p>
          <a:p>
            <a:endParaRPr lang="en-US" dirty="0"/>
          </a:p>
          <a:p>
            <a:pPr lvl="1"/>
            <a:r>
              <a:rPr lang="en-US" sz="2000" dirty="0"/>
              <a:t>Gartner. J Psych Theology 1991;19:6-25</a:t>
            </a:r>
          </a:p>
          <a:p>
            <a:pPr lvl="1"/>
            <a:r>
              <a:rPr lang="en-US" sz="2000" dirty="0"/>
              <a:t>Larson. J Religion Health 1989;28:265-78</a:t>
            </a:r>
            <a:endParaRPr lang="en-US" sz="36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9B0FD-CEB4-4C7C-87F8-A9441C2E7F09}" type="slidenum">
              <a:rPr lang="en-US"/>
              <a:pPr/>
              <a:t>19</a:t>
            </a:fld>
            <a:endParaRPr lang="en-US" sz="1400"/>
          </a:p>
        </p:txBody>
      </p:sp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en-US"/>
              <a:t>Coping with Illness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676400"/>
            <a:ext cx="7543800" cy="409575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>
              <a:buFont typeface="Wingdings" pitchFamily="-16" charset="2"/>
              <a:buNone/>
            </a:pPr>
            <a:r>
              <a:rPr lang="en-US" sz="3600" dirty="0"/>
              <a:t> Bypass surgery </a:t>
            </a:r>
            <a:r>
              <a:rPr lang="en-US" sz="3600" dirty="0" smtClean="0"/>
              <a:t>patients:</a:t>
            </a:r>
            <a:endParaRPr lang="en-US" sz="3600" dirty="0"/>
          </a:p>
          <a:p>
            <a:r>
              <a:rPr lang="en-US" dirty="0"/>
              <a:t> 97% report prayer helpful in coping.</a:t>
            </a:r>
          </a:p>
          <a:p>
            <a:r>
              <a:rPr lang="en-US" dirty="0"/>
              <a:t> 96% used prayer to deal with stress.</a:t>
            </a:r>
          </a:p>
          <a:p>
            <a:r>
              <a:rPr lang="en-US" dirty="0"/>
              <a:t> 70% found prayer extremely helpful </a:t>
            </a:r>
            <a:r>
              <a:rPr lang="en-US" dirty="0" smtClean="0"/>
              <a:t>in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their </a:t>
            </a:r>
            <a:r>
              <a:rPr lang="en-US" dirty="0"/>
              <a:t>coping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lvl="1"/>
            <a:r>
              <a:rPr lang="en-US" sz="2000" dirty="0" err="1"/>
              <a:t>Saudia</a:t>
            </a:r>
            <a:r>
              <a:rPr lang="en-US" sz="2000" dirty="0"/>
              <a:t>. Heart Lung 1991;20:60-65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April’s Adventure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9842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D8DA5-8602-4E86-A5CF-9EB5E003769F}" type="slidenum">
              <a:rPr lang="en-US"/>
              <a:pPr/>
              <a:t>20</a:t>
            </a:fld>
            <a:endParaRPr lang="en-US" sz="1400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en-US"/>
              <a:t>Recovery from Surgery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57350"/>
            <a:ext cx="7924800" cy="411480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>
              <a:buFont typeface="Wingdings" pitchFamily="-16" charset="2"/>
              <a:buNone/>
            </a:pPr>
            <a:r>
              <a:rPr lang="en-US" sz="3600" dirty="0"/>
              <a:t>Hip Surgery: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Stronger </a:t>
            </a:r>
            <a:r>
              <a:rPr lang="en-US" dirty="0"/>
              <a:t>religious beliefs were associated with less post-op depression and greater walking distance at discharge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lvl="1"/>
            <a:r>
              <a:rPr lang="en-US" sz="2000" dirty="0"/>
              <a:t>Pressman. Am J Psych 1990;147:758-60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E7A10-3CA4-4F16-9293-2A783466C614}" type="slidenum">
              <a:rPr lang="en-US"/>
              <a:pPr/>
              <a:t>21</a:t>
            </a:fld>
            <a:endParaRPr lang="en-US" sz="1400"/>
          </a:p>
        </p:txBody>
      </p:sp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en-US"/>
              <a:t>Coping with Illness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676400"/>
            <a:ext cx="7391400" cy="409575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-16" charset="2"/>
              <a:buNone/>
            </a:pPr>
            <a:r>
              <a:rPr lang="en-US" sz="3600" dirty="0"/>
              <a:t>Gynecologic Cancer: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 97% - religion helped sustain hope.</a:t>
            </a:r>
          </a:p>
          <a:p>
            <a:pPr>
              <a:lnSpc>
                <a:spcPct val="90000"/>
              </a:lnSpc>
            </a:pPr>
            <a:r>
              <a:rPr lang="en-US" dirty="0"/>
              <a:t> 76% - religion had a serious place.</a:t>
            </a:r>
          </a:p>
          <a:p>
            <a:pPr>
              <a:lnSpc>
                <a:spcPct val="90000"/>
              </a:lnSpc>
            </a:pPr>
            <a:r>
              <a:rPr lang="en-US" dirty="0"/>
              <a:t> 49% - became more religious as result.</a:t>
            </a:r>
          </a:p>
          <a:p>
            <a:pPr>
              <a:lnSpc>
                <a:spcPct val="90000"/>
              </a:lnSpc>
            </a:pPr>
            <a:r>
              <a:rPr lang="en-US" dirty="0"/>
              <a:t> 41% - religion supported self worth.</a:t>
            </a:r>
          </a:p>
          <a:p>
            <a:pPr>
              <a:lnSpc>
                <a:spcPct val="90000"/>
              </a:lnSpc>
            </a:pPr>
            <a:r>
              <a:rPr lang="en-US" dirty="0"/>
              <a:t> None became less religious</a:t>
            </a:r>
            <a:r>
              <a:rPr lang="en-US" dirty="0" smtClean="0"/>
              <a:t>.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sz="2000" dirty="0"/>
              <a:t>Roberts JA. Am J Ob </a:t>
            </a:r>
            <a:r>
              <a:rPr lang="en-US" sz="2000" dirty="0" err="1"/>
              <a:t>Gyn</a:t>
            </a:r>
            <a:r>
              <a:rPr lang="en-US" sz="2000" dirty="0"/>
              <a:t> 1997;176:166-172</a:t>
            </a:r>
            <a:endParaRPr lang="en-US" sz="36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4AC89-2CEE-432A-812A-8D0461C4B75B}" type="slidenum">
              <a:rPr lang="en-US"/>
              <a:pPr/>
              <a:t>22</a:t>
            </a:fld>
            <a:endParaRPr lang="en-US" sz="140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en-US" dirty="0"/>
              <a:t>Recovery from Surgery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657350"/>
            <a:ext cx="6172200" cy="411480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normAutofit fontScale="92500" lnSpcReduction="20000"/>
          </a:bodyPr>
          <a:lstStyle/>
          <a:p>
            <a:pPr>
              <a:buFont typeface="Wingdings" pitchFamily="-16" charset="2"/>
              <a:buNone/>
            </a:pPr>
            <a:r>
              <a:rPr lang="en-US" sz="3600" dirty="0"/>
              <a:t>Heart surgery</a:t>
            </a:r>
            <a:r>
              <a:rPr lang="en-US" sz="3600" dirty="0" smtClean="0"/>
              <a:t>:</a:t>
            </a:r>
          </a:p>
          <a:p>
            <a:pPr>
              <a:buFont typeface="Wingdings" pitchFamily="-16" charset="2"/>
              <a:buNone/>
            </a:pPr>
            <a:endParaRPr lang="en-US" dirty="0"/>
          </a:p>
          <a:p>
            <a:r>
              <a:rPr lang="en-US" dirty="0"/>
              <a:t> Reduced mortality.</a:t>
            </a:r>
          </a:p>
          <a:p>
            <a:r>
              <a:rPr lang="en-US" dirty="0"/>
              <a:t> Improved physical and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emotional well- being</a:t>
            </a:r>
            <a:r>
              <a:rPr lang="en-US" dirty="0"/>
              <a:t>.</a:t>
            </a:r>
          </a:p>
          <a:p>
            <a:r>
              <a:rPr lang="en-US" dirty="0"/>
              <a:t> Fewer health worries and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better medical </a:t>
            </a:r>
            <a:r>
              <a:rPr lang="en-US" dirty="0"/>
              <a:t>compliance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lvl="1"/>
            <a:r>
              <a:rPr lang="en-US" sz="2000" dirty="0"/>
              <a:t>Harris RC. J Religion Health 1995;34:17-32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5C2A-A887-4AC5-B6C9-E078B3B14A8C}" type="slidenum">
              <a:rPr lang="en-US"/>
              <a:pPr/>
              <a:t>23</a:t>
            </a:fld>
            <a:endParaRPr lang="en-US" sz="1400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en-US"/>
              <a:t>Why take a spiritual history?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57350"/>
            <a:ext cx="6858000" cy="411480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normAutofit fontScale="92500"/>
          </a:bodyPr>
          <a:lstStyle/>
          <a:p>
            <a:pPr algn="ctr">
              <a:buFont typeface="Wingdings" pitchFamily="-16" charset="2"/>
              <a:buNone/>
            </a:pPr>
            <a:r>
              <a:rPr lang="en-US" sz="3600" dirty="0"/>
              <a:t>“In general, studies suggest that infrequent religious attendance should be regarded as a consistent risk factor for morbidity and mortality of various types</a:t>
            </a:r>
            <a:r>
              <a:rPr lang="en-US" sz="3600" dirty="0" smtClean="0"/>
              <a:t>.”</a:t>
            </a:r>
          </a:p>
          <a:p>
            <a:pPr algn="ctr">
              <a:buFont typeface="Wingdings" pitchFamily="-16" charset="2"/>
              <a:buNone/>
            </a:pPr>
            <a:endParaRPr lang="en-US" sz="3600" dirty="0"/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-  </a:t>
            </a:r>
            <a:r>
              <a:rPr lang="en-US" sz="2000" dirty="0" smtClean="0"/>
              <a:t>Levin</a:t>
            </a:r>
            <a:r>
              <a:rPr lang="en-US" sz="2000" dirty="0"/>
              <a:t>. </a:t>
            </a:r>
            <a:r>
              <a:rPr lang="en-US" sz="2000" dirty="0" err="1"/>
              <a:t>Soc</a:t>
            </a:r>
            <a:r>
              <a:rPr lang="en-US" sz="2000" dirty="0"/>
              <a:t> </a:t>
            </a:r>
            <a:r>
              <a:rPr lang="en-US" sz="2000" dirty="0" err="1"/>
              <a:t>Sci</a:t>
            </a:r>
            <a:r>
              <a:rPr lang="en-US" sz="2000" dirty="0"/>
              <a:t> Med 1987;24:589-600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Take a </a:t>
            </a:r>
            <a:r>
              <a:rPr lang="en-US" dirty="0" err="1" smtClean="0"/>
              <a:t>SpHX</a:t>
            </a:r>
            <a:r>
              <a:rPr lang="en-US" dirty="0" smtClean="0"/>
              <a:t>?</a:t>
            </a:r>
            <a:br>
              <a:rPr lang="en-US" dirty="0" smtClean="0"/>
            </a:br>
            <a:r>
              <a:rPr lang="en-US" dirty="0" smtClean="0"/>
              <a:t>Better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Religiousness is related </a:t>
            </a:r>
            <a:r>
              <a:rPr lang="en-US" dirty="0" smtClean="0"/>
              <a:t>to: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significantly </a:t>
            </a:r>
            <a:r>
              <a:rPr lang="en-US" dirty="0"/>
              <a:t>less depressive </a:t>
            </a:r>
            <a:r>
              <a:rPr lang="en-US" dirty="0" smtClean="0"/>
              <a:t>symptoms</a:t>
            </a:r>
          </a:p>
          <a:p>
            <a:r>
              <a:rPr lang="en-US" dirty="0" smtClean="0"/>
              <a:t>better </a:t>
            </a:r>
            <a:r>
              <a:rPr lang="en-US" dirty="0"/>
              <a:t>quality of </a:t>
            </a:r>
            <a:r>
              <a:rPr lang="en-US" dirty="0" smtClean="0"/>
              <a:t>life</a:t>
            </a:r>
          </a:p>
          <a:p>
            <a:r>
              <a:rPr lang="en-US" dirty="0" smtClean="0"/>
              <a:t>less </a:t>
            </a:r>
            <a:r>
              <a:rPr lang="en-US" dirty="0"/>
              <a:t>cognitive </a:t>
            </a:r>
            <a:r>
              <a:rPr lang="en-US" dirty="0" smtClean="0"/>
              <a:t>impairment</a:t>
            </a:r>
          </a:p>
          <a:p>
            <a:r>
              <a:rPr lang="en-US" dirty="0" smtClean="0"/>
              <a:t>less </a:t>
            </a:r>
            <a:r>
              <a:rPr lang="en-US" dirty="0"/>
              <a:t>perceived pain.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Clinicians </a:t>
            </a:r>
            <a:r>
              <a:rPr lang="en-US" dirty="0"/>
              <a:t>should consider taking a spiritual history and ensuring that spiritual needs are addressed among older patients in rehabilitation settings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	-</a:t>
            </a:r>
            <a:r>
              <a:rPr lang="en-US" dirty="0"/>
              <a:t>J </a:t>
            </a:r>
            <a:r>
              <a:rPr lang="en-US" dirty="0" err="1"/>
              <a:t>Rehabil</a:t>
            </a:r>
            <a:r>
              <a:rPr lang="en-US" dirty="0"/>
              <a:t> Med. 2011 Mar;43(4):316-22</a:t>
            </a:r>
          </a:p>
        </p:txBody>
      </p:sp>
    </p:spTree>
    <p:extLst>
      <p:ext uri="{BB962C8B-B14F-4D97-AF65-F5344CB8AC3E}">
        <p14:creationId xmlns:p14="http://schemas.microsoft.com/office/powerpoint/2010/main" val="95932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From Down Under – Why Take a </a:t>
            </a:r>
            <a:r>
              <a:rPr lang="en-US" dirty="0" err="1" smtClean="0"/>
              <a:t>SpHX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By keeping patients' beliefs, spiritual/religious needs and supports separate from their care,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we </a:t>
            </a:r>
            <a:r>
              <a:rPr lang="en-US" dirty="0"/>
              <a:t>are potentially ignoring an important element that may be at the core of patients' coping and support systems and may be integral to their wellbeing and recovery.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-Med J Aust. 2007 May 21;186(10 Suppl):S57-9</a:t>
            </a:r>
          </a:p>
        </p:txBody>
      </p:sp>
    </p:spTree>
    <p:extLst>
      <p:ext uri="{BB962C8B-B14F-4D97-AF65-F5344CB8AC3E}">
        <p14:creationId xmlns:p14="http://schemas.microsoft.com/office/powerpoint/2010/main" val="184672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Given the advances in this area over the past </a:t>
            </a:r>
            <a:r>
              <a:rPr lang="en-US" dirty="0" smtClean="0"/>
              <a:t>decade, physicians </a:t>
            </a:r>
            <a:r>
              <a:rPr lang="en-US" dirty="0"/>
              <a:t>can no longer ignore the spiritual aspects of care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Nor are they able to ignore the spiritual aspects of </a:t>
            </a:r>
            <a:r>
              <a:rPr lang="en-US" dirty="0" smtClean="0"/>
              <a:t>delivering care.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-So Med J 2004 Dec; 97 (12): 1194-1200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80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0F2D-DBE5-4B22-AD30-19A85E6DFDD0}" type="slidenum">
              <a:rPr lang="en-US"/>
              <a:pPr/>
              <a:t>27</a:t>
            </a:fld>
            <a:endParaRPr lang="en-US" sz="1400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8610600" cy="563880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normAutofit fontScale="90000"/>
          </a:bodyPr>
          <a:lstStyle/>
          <a:p>
            <a:pPr algn="l"/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4800" dirty="0" smtClean="0"/>
              <a:t>To </a:t>
            </a:r>
            <a:r>
              <a:rPr lang="en-US" sz="4800" dirty="0"/>
              <a:t>exclude God from a medical consultation is a form </a:t>
            </a:r>
            <a:r>
              <a:rPr lang="en-US" sz="4800" dirty="0" smtClean="0"/>
              <a:t>of malpractice</a:t>
            </a:r>
            <a:r>
              <a:rPr lang="en-US" sz="4800" dirty="0"/>
              <a:t>.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Spirituality </a:t>
            </a:r>
            <a:r>
              <a:rPr lang="en-US" sz="4800" dirty="0"/>
              <a:t>is wonder, joy and shouldn’t be left in the clinical closet</a:t>
            </a:r>
            <a:r>
              <a:rPr lang="en-US" sz="4800" dirty="0" smtClean="0"/>
              <a:t>.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	</a:t>
            </a:r>
            <a:r>
              <a:rPr lang="en-US" sz="2700" dirty="0" smtClean="0"/>
              <a:t>-</a:t>
            </a:r>
            <a:r>
              <a:rPr lang="en-US" sz="2700" dirty="0" err="1" smtClean="0"/>
              <a:t>Kornhaber</a:t>
            </a:r>
            <a:r>
              <a:rPr lang="en-US" sz="2700" dirty="0"/>
              <a:t>. </a:t>
            </a:r>
            <a:r>
              <a:rPr lang="en-US" sz="2700" dirty="0" smtClean="0"/>
              <a:t>Newsweek</a:t>
            </a:r>
            <a:r>
              <a:rPr lang="en-US" sz="2700" dirty="0"/>
              <a:t>, January 6, 1992:40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Discovering the Power of Prayer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A Neurosurgeon’s Journey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06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/>
          <a:lstStyle/>
          <a:p>
            <a:r>
              <a:rPr lang="en-US" dirty="0" smtClean="0"/>
              <a:t>Taking a Spiritual History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25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09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Physician Views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79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16D4-420F-4AF1-A304-B6476554B9BC}" type="slidenum">
              <a:rPr lang="en-US"/>
              <a:pPr/>
              <a:t>30</a:t>
            </a:fld>
            <a:endParaRPr lang="en-US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Appropriateness?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610600" cy="4324350"/>
          </a:xfrm>
          <a:noFill/>
          <a:ln/>
        </p:spPr>
        <p:txBody>
          <a:bodyPr>
            <a:normAutofit/>
          </a:bodyPr>
          <a:lstStyle/>
          <a:p>
            <a:pPr>
              <a:buFont typeface="Monotype Sorts" pitchFamily="2" charset="2"/>
              <a:buNone/>
            </a:pPr>
            <a:r>
              <a:rPr lang="en-US" sz="3000" dirty="0" smtClean="0"/>
              <a:t>  </a:t>
            </a:r>
          </a:p>
          <a:p>
            <a:pPr>
              <a:buFont typeface="Monotype Sorts" pitchFamily="2" charset="2"/>
              <a:buNone/>
            </a:pPr>
            <a:r>
              <a:rPr lang="en-US" sz="3000" dirty="0"/>
              <a:t> </a:t>
            </a:r>
            <a:r>
              <a:rPr lang="en-US" sz="3000" dirty="0" smtClean="0"/>
              <a:t>  “</a:t>
            </a:r>
            <a:r>
              <a:rPr lang="en-US" sz="3000" dirty="0"/>
              <a:t>R</a:t>
            </a:r>
            <a:r>
              <a:rPr lang="en-US" sz="3000" dirty="0" smtClean="0"/>
              <a:t>ather </a:t>
            </a:r>
            <a:r>
              <a:rPr lang="en-US" sz="3000" dirty="0"/>
              <a:t>than ignoring </a:t>
            </a:r>
            <a:r>
              <a:rPr lang="en-US" sz="3000" dirty="0" smtClean="0"/>
              <a:t>faith completely </a:t>
            </a:r>
            <a:r>
              <a:rPr lang="en-US" sz="3000" dirty="0"/>
              <a:t>with all patients, most </a:t>
            </a:r>
            <a:r>
              <a:rPr lang="en-US" sz="3000" dirty="0" smtClean="0"/>
              <a:t>of whom </a:t>
            </a:r>
            <a:r>
              <a:rPr lang="en-US" sz="3000" dirty="0"/>
              <a:t>want too discuss it, physicians might ask a question to discern who would like to pursue it and who would rather not.”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-</a:t>
            </a:r>
            <a:r>
              <a:rPr lang="en-US" sz="2800" dirty="0" smtClean="0"/>
              <a:t>Post</a:t>
            </a:r>
            <a:r>
              <a:rPr lang="en-US" sz="2800" dirty="0"/>
              <a:t>. Mind Body Med 1997;2:44-8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228600"/>
            <a:ext cx="7086600" cy="1219200"/>
          </a:xfrm>
        </p:spPr>
        <p:txBody>
          <a:bodyPr/>
          <a:lstStyle/>
          <a:p>
            <a:r>
              <a:rPr lang="en-US" b="0" dirty="0" smtClean="0"/>
              <a:t>The Joint Commission</a:t>
            </a:r>
            <a:endParaRPr lang="en-US" b="0" dirty="0"/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1295400"/>
            <a:ext cx="7467600" cy="52578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Char char="•"/>
            </a:pPr>
            <a:endParaRPr lang="en-US" sz="2400" b="1" dirty="0"/>
          </a:p>
          <a:p>
            <a:pPr>
              <a:lnSpc>
                <a:spcPct val="90000"/>
              </a:lnSpc>
            </a:pPr>
            <a:r>
              <a:rPr lang="en-US" sz="3700" b="1" dirty="0"/>
              <a:t>… the spirituality of patients should be respected, assessed and </a:t>
            </a:r>
            <a:r>
              <a:rPr lang="en-US" sz="3700" b="1" dirty="0" smtClean="0"/>
              <a:t>attended to </a:t>
            </a:r>
            <a:r>
              <a:rPr lang="en-US" sz="3700" b="1" dirty="0"/>
              <a:t>in ways that are important to them. </a:t>
            </a:r>
          </a:p>
          <a:p>
            <a:pPr marL="609600" indent="-609600">
              <a:lnSpc>
                <a:spcPct val="90000"/>
              </a:lnSpc>
              <a:buFontTx/>
              <a:buChar char="•"/>
            </a:pPr>
            <a:endParaRPr lang="en-US" sz="3700" b="1" dirty="0"/>
          </a:p>
          <a:p>
            <a:pPr>
              <a:lnSpc>
                <a:spcPct val="90000"/>
              </a:lnSpc>
            </a:pPr>
            <a:r>
              <a:rPr lang="en-US" sz="1800" b="1" dirty="0"/>
              <a:t>Joint Commission on Accreditation of Healthcare Organizations</a:t>
            </a:r>
            <a:r>
              <a:rPr lang="en-US" sz="1800" b="1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US" sz="1800" b="1" dirty="0" smtClean="0"/>
              <a:t> </a:t>
            </a:r>
            <a:r>
              <a:rPr lang="en-US" sz="1800" b="1" i="1" dirty="0"/>
              <a:t>Joint Commission Guide to Allied Health Professionals</a:t>
            </a:r>
            <a:r>
              <a:rPr lang="en-US" sz="1800" b="1" dirty="0"/>
              <a:t>. Oakbrook Terrace, IL: Joint Commission on Accreditation of Healthcare Organizations; 2010.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228600"/>
            <a:ext cx="7086600" cy="762000"/>
          </a:xfrm>
        </p:spPr>
        <p:txBody>
          <a:bodyPr/>
          <a:lstStyle/>
          <a:p>
            <a:r>
              <a:rPr lang="en-US" b="0"/>
              <a:t>The Joint Commission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1219200"/>
            <a:ext cx="7467600" cy="5257800"/>
          </a:xfrm>
        </p:spPr>
        <p:txBody>
          <a:bodyPr>
            <a:normAutofit fontScale="92500" lnSpcReduction="20000"/>
          </a:bodyPr>
          <a:lstStyle/>
          <a:p>
            <a:pPr marL="609600" indent="-609600">
              <a:lnSpc>
                <a:spcPct val="90000"/>
              </a:lnSpc>
            </a:pPr>
            <a:endParaRPr lang="en-US" sz="2400" dirty="0"/>
          </a:p>
          <a:p>
            <a:pPr marL="609600" indent="-609600">
              <a:lnSpc>
                <a:spcPct val="90000"/>
              </a:lnSpc>
            </a:pPr>
            <a:r>
              <a:rPr lang="en-US" dirty="0"/>
              <a:t>Who or what provides the patient with strength and hope?</a:t>
            </a:r>
          </a:p>
          <a:p>
            <a:pPr marL="609600" indent="-609600">
              <a:lnSpc>
                <a:spcPct val="90000"/>
              </a:lnSpc>
            </a:pPr>
            <a:r>
              <a:rPr lang="en-US" dirty="0"/>
              <a:t>Does the patient use prayer in their life?</a:t>
            </a:r>
          </a:p>
          <a:p>
            <a:pPr marL="609600" indent="-609600">
              <a:lnSpc>
                <a:spcPct val="90000"/>
              </a:lnSpc>
            </a:pPr>
            <a:r>
              <a:rPr lang="en-US" dirty="0"/>
              <a:t>How does the patient express their spirituality?</a:t>
            </a:r>
          </a:p>
          <a:p>
            <a:pPr marL="609600" indent="-609600">
              <a:lnSpc>
                <a:spcPct val="90000"/>
              </a:lnSpc>
            </a:pPr>
            <a:r>
              <a:rPr lang="en-US" dirty="0"/>
              <a:t>How would the patient describe their philosophy of life?</a:t>
            </a:r>
          </a:p>
          <a:p>
            <a:pPr marL="609600" indent="-609600">
              <a:lnSpc>
                <a:spcPct val="90000"/>
              </a:lnSpc>
            </a:pPr>
            <a:r>
              <a:rPr lang="en-US" dirty="0"/>
              <a:t>How </a:t>
            </a:r>
            <a:r>
              <a:rPr lang="en-US" dirty="0" smtClean="0"/>
              <a:t>does </a:t>
            </a:r>
            <a:r>
              <a:rPr lang="en-US" dirty="0"/>
              <a:t>faith help the patient </a:t>
            </a:r>
            <a:endParaRPr lang="en-US" dirty="0" smtClean="0"/>
          </a:p>
          <a:p>
            <a:pPr marL="609600" indent="-609600">
              <a:lnSpc>
                <a:spcPct val="90000"/>
              </a:lnSpc>
            </a:pPr>
            <a:r>
              <a:rPr lang="en-US" dirty="0" smtClean="0"/>
              <a:t>cope </a:t>
            </a:r>
            <a:r>
              <a:rPr lang="en-US" dirty="0"/>
              <a:t>with illness</a:t>
            </a:r>
            <a:r>
              <a:rPr lang="en-US" dirty="0" smtClean="0"/>
              <a:t>?</a:t>
            </a:r>
          </a:p>
          <a:p>
            <a:pPr marL="609600" indent="-609600">
              <a:lnSpc>
                <a:spcPct val="90000"/>
              </a:lnSpc>
            </a:pPr>
            <a:endParaRPr lang="en-US" dirty="0"/>
          </a:p>
          <a:p>
            <a:pPr marL="609600" indent="-609600">
              <a:lnSpc>
                <a:spcPct val="90000"/>
              </a:lnSpc>
            </a:pPr>
            <a:r>
              <a:rPr lang="en-US" sz="1900" i="1" dirty="0"/>
              <a:t>Copyright 2008 The Joint Commission. All rights reserved.</a:t>
            </a:r>
            <a:endParaRPr lang="en-US" sz="2400" dirty="0"/>
          </a:p>
          <a:p>
            <a:pPr marL="609600" indent="-609600">
              <a:lnSpc>
                <a:spcPct val="90000"/>
              </a:lnSpc>
            </a:pPr>
            <a:endParaRPr lang="en-US" sz="2400" dirty="0"/>
          </a:p>
          <a:p>
            <a:pPr marL="609600" indent="-609600">
              <a:lnSpc>
                <a:spcPct val="90000"/>
              </a:lnSpc>
            </a:pPr>
            <a:r>
              <a:rPr lang="en-US" sz="24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Whole Person Care</a:t>
            </a:r>
          </a:p>
          <a:p>
            <a:pPr marL="0" indent="0" algn="ctr">
              <a:buNone/>
            </a:pPr>
            <a:r>
              <a:rPr lang="en-US" dirty="0" smtClean="0"/>
              <a:t>Vs.</a:t>
            </a:r>
          </a:p>
          <a:p>
            <a:pPr marL="0" indent="0" algn="ctr">
              <a:buNone/>
            </a:pPr>
            <a:r>
              <a:rPr lang="en-US" dirty="0" smtClean="0"/>
              <a:t>Penicillin</a:t>
            </a:r>
          </a:p>
        </p:txBody>
      </p:sp>
    </p:spTree>
    <p:extLst>
      <p:ext uri="{BB962C8B-B14F-4D97-AF65-F5344CB8AC3E}">
        <p14:creationId xmlns:p14="http://schemas.microsoft.com/office/powerpoint/2010/main" val="20731656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2418F-A4CF-46A4-9EC6-5E47C1ED1CF8}" type="slidenum">
              <a:rPr lang="en-US"/>
              <a:pPr/>
              <a:t>34</a:t>
            </a:fld>
            <a:endParaRPr lang="en-US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4800" dirty="0" smtClean="0"/>
              <a:t>How to Take a </a:t>
            </a:r>
            <a:r>
              <a:rPr lang="en-US" sz="4800" dirty="0" err="1" smtClean="0"/>
              <a:t>SpHx</a:t>
            </a:r>
            <a:endParaRPr lang="en-US" sz="4800" dirty="0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4800" i="1" dirty="0" smtClean="0"/>
              <a:t>	Approach </a:t>
            </a:r>
            <a:r>
              <a:rPr lang="en-US" sz="4800" i="1" dirty="0"/>
              <a:t>your patients with</a:t>
            </a:r>
            <a:r>
              <a:rPr lang="en-US" sz="4800" dirty="0"/>
              <a:t>:</a:t>
            </a:r>
          </a:p>
          <a:p>
            <a:pPr marL="0" indent="0">
              <a:buNone/>
            </a:pPr>
            <a:r>
              <a:rPr lang="en-US" sz="4800" dirty="0"/>
              <a:t>	</a:t>
            </a:r>
            <a:r>
              <a:rPr lang="en-US" sz="4800" dirty="0" smtClean="0"/>
              <a:t>		Permission</a:t>
            </a:r>
            <a:endParaRPr lang="en-US" sz="4800" dirty="0"/>
          </a:p>
          <a:p>
            <a:pPr marL="0" indent="0">
              <a:buNone/>
            </a:pPr>
            <a:r>
              <a:rPr lang="en-US" sz="4800" dirty="0"/>
              <a:t> </a:t>
            </a:r>
            <a:r>
              <a:rPr lang="en-US" sz="4800" dirty="0" smtClean="0"/>
              <a:t>	 		Respect</a:t>
            </a:r>
            <a:endParaRPr lang="en-US" sz="4800" dirty="0"/>
          </a:p>
          <a:p>
            <a:pPr marL="0" indent="0">
              <a:buNone/>
            </a:pPr>
            <a:r>
              <a:rPr lang="en-US" sz="4800" dirty="0"/>
              <a:t> </a:t>
            </a:r>
            <a:r>
              <a:rPr lang="en-US" sz="4800" dirty="0" smtClean="0"/>
              <a:t>	 		Sensitivity</a:t>
            </a:r>
            <a:endParaRPr lang="en-US" sz="48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Spiritual History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With this illness, what keeps you going?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What is your source of strength?</a:t>
            </a:r>
          </a:p>
          <a:p>
            <a:pPr marL="514350" indent="-514350">
              <a:buAutoNum type="arabicPeriod" startAt="2"/>
            </a:pPr>
            <a:r>
              <a:rPr lang="en-US" dirty="0" smtClean="0"/>
              <a:t>Has any of this been scary/stressful for you?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How?</a:t>
            </a:r>
          </a:p>
          <a:p>
            <a:pPr marL="514350" indent="-514350">
              <a:buAutoNum type="arabicPeriod" startAt="3"/>
            </a:pPr>
            <a:r>
              <a:rPr lang="en-US" dirty="0" smtClean="0"/>
              <a:t>How has this illness affected the way you see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yourself?</a:t>
            </a:r>
          </a:p>
          <a:p>
            <a:pPr marL="514350" indent="-514350">
              <a:buAutoNum type="arabicPeriod" startAt="4"/>
            </a:pPr>
            <a:r>
              <a:rPr lang="en-US" dirty="0" smtClean="0"/>
              <a:t>How has this illness affected your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relationship with God?</a:t>
            </a:r>
          </a:p>
          <a:p>
            <a:pPr marL="0" indent="0">
              <a:buNone/>
            </a:pPr>
            <a:r>
              <a:rPr lang="en-US" dirty="0" smtClean="0"/>
              <a:t>5.  What in your life is most meaningful to you?</a:t>
            </a:r>
          </a:p>
          <a:p>
            <a:pPr lvl="8"/>
            <a:r>
              <a:rPr lang="en-US" b="1" dirty="0"/>
              <a:t>5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79942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 smtClean="0"/>
              <a:t>Matters of the Heart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4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86868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Transition Questions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 Many patients say they want to get closer to God.  Would you say that is true of you?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0828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Transition Questions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For those patients who say they want to get closer to God, I am willing to explain how one might do that. 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3938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Transition Questions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800" dirty="0" smtClean="0"/>
              <a:t>For those patients who say they want to get closer to God, I willing to explain how one might do that.  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3800" dirty="0" smtClean="0"/>
              <a:t>Would it be helpful to you if I took a few minutes to talk more about this?</a:t>
            </a:r>
            <a:endParaRPr lang="en-US" sz="3800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134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228600"/>
            <a:ext cx="7086600" cy="762000"/>
          </a:xfrm>
        </p:spPr>
        <p:txBody>
          <a:bodyPr/>
          <a:lstStyle/>
          <a:p>
            <a:r>
              <a:rPr lang="en-US" sz="4000"/>
              <a:t>Prayer and Patients</a:t>
            </a:r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1600200"/>
            <a:ext cx="7467600" cy="4800600"/>
          </a:xfrm>
        </p:spPr>
        <p:txBody>
          <a:bodyPr/>
          <a:lstStyle/>
          <a:p>
            <a:pPr marL="609600" indent="-609600"/>
            <a:r>
              <a:rPr lang="en-US" sz="3600"/>
              <a:t>The majority (75%) of physicians agree that religion and spirituality is important to patients for coping and for giving them a positive state of mind</a:t>
            </a:r>
            <a:r>
              <a:rPr lang="en-US"/>
              <a:t>  </a:t>
            </a:r>
          </a:p>
          <a:p>
            <a:pPr marL="609600" indent="-609600"/>
            <a:endParaRPr lang="en-US"/>
          </a:p>
          <a:p>
            <a:pPr marL="609600" indent="-609600"/>
            <a:r>
              <a:rPr lang="en-US" sz="2000"/>
              <a:t>Curlin FA et al. Physicians’ Observations and Interpretations of the Influence of Religion and Spirituality on Health. Arch Intern Med. 2007;167:649-654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Why Take a </a:t>
            </a:r>
            <a:r>
              <a:rPr lang="en-US" dirty="0" err="1" smtClean="0"/>
              <a:t>SpHx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Caring about the patient is also what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	gives </a:t>
            </a:r>
            <a:r>
              <a:rPr lang="en-US" sz="2800" dirty="0"/>
              <a:t>joy </a:t>
            </a:r>
            <a:r>
              <a:rPr lang="en-US" sz="2800" dirty="0" smtClean="0"/>
              <a:t>and fulfillment </a:t>
            </a:r>
            <a:r>
              <a:rPr lang="en-US" sz="2800" dirty="0"/>
              <a:t>to the practice of </a:t>
            </a:r>
            <a:r>
              <a:rPr lang="en-US" sz="2800" dirty="0" smtClean="0"/>
              <a:t>	medicine &amp; </a:t>
            </a:r>
            <a:r>
              <a:rPr lang="en-US" sz="2800" dirty="0"/>
              <a:t>is why many of </a:t>
            </a:r>
            <a:r>
              <a:rPr lang="en-US" sz="2800" dirty="0" smtClean="0"/>
              <a:t>us chose </a:t>
            </a:r>
            <a:r>
              <a:rPr lang="en-US" sz="2800" dirty="0"/>
              <a:t>this </a:t>
            </a:r>
            <a:r>
              <a:rPr lang="en-US" sz="2800" dirty="0" smtClean="0"/>
              <a:t>	profession</a:t>
            </a:r>
            <a:r>
              <a:rPr lang="en-US" sz="2800" dirty="0"/>
              <a:t>. </a:t>
            </a:r>
          </a:p>
          <a:p>
            <a:pPr marL="0" indent="0">
              <a:buNone/>
            </a:pPr>
            <a:r>
              <a:rPr lang="en-US" sz="2800" dirty="0" smtClean="0"/>
              <a:t>Its </a:t>
            </a:r>
            <a:r>
              <a:rPr lang="en-US" sz="2800" dirty="0"/>
              <a:t>absence, especially in this </a:t>
            </a:r>
            <a:r>
              <a:rPr lang="en-US" sz="2800" dirty="0" smtClean="0"/>
              <a:t>pressured health </a:t>
            </a:r>
            <a:r>
              <a:rPr lang="en-US" sz="2800" dirty="0"/>
              <a:t>care environment,  </a:t>
            </a:r>
            <a:r>
              <a:rPr lang="en-US" sz="2800" dirty="0" smtClean="0"/>
              <a:t>can </a:t>
            </a:r>
            <a:r>
              <a:rPr lang="en-US" sz="2800" dirty="0"/>
              <a:t>rapidly </a:t>
            </a:r>
            <a:r>
              <a:rPr lang="en-US" sz="2800" dirty="0" smtClean="0"/>
              <a:t>lead to 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dissatisfaction, emotional exhaustion</a:t>
            </a:r>
            <a:r>
              <a:rPr lang="en-US" sz="2800" dirty="0"/>
              <a:t>, and </a:t>
            </a:r>
            <a:r>
              <a:rPr lang="en-US" sz="2800" dirty="0" smtClean="0"/>
              <a:t>	burnout</a:t>
            </a:r>
            <a:r>
              <a:rPr lang="en-US" sz="2800" dirty="0"/>
              <a:t>.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Practicing whole-person medicine </a:t>
            </a:r>
            <a:r>
              <a:rPr lang="en-US" sz="2800" dirty="0"/>
              <a:t>is the best kind of care </a:t>
            </a:r>
            <a:r>
              <a:rPr lang="en-US" sz="2800" dirty="0" smtClean="0"/>
              <a:t>both </a:t>
            </a:r>
            <a:r>
              <a:rPr lang="en-US" sz="2800" dirty="0"/>
              <a:t>for those who </a:t>
            </a:r>
            <a:r>
              <a:rPr lang="en-US" sz="2800" dirty="0" smtClean="0"/>
              <a:t>receive it </a:t>
            </a:r>
            <a:r>
              <a:rPr lang="en-US" sz="2800" dirty="0"/>
              <a:t>and those who give it</a:t>
            </a:r>
            <a:r>
              <a:rPr lang="en-US" sz="2800" dirty="0" smtClean="0"/>
              <a:t>.</a:t>
            </a:r>
          </a:p>
          <a:p>
            <a:pPr marL="0" indent="0">
              <a:buNone/>
            </a:pPr>
            <a:r>
              <a:rPr lang="en-US" sz="2800" dirty="0" smtClean="0"/>
              <a:t>		-</a:t>
            </a:r>
            <a:r>
              <a:rPr lang="en-US" sz="2800" dirty="0"/>
              <a:t>So Med J 2004 Dec; 97 (12): 1194-1200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2517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Take a </a:t>
            </a:r>
            <a:r>
              <a:rPr lang="en-US" dirty="0" err="1" smtClean="0"/>
              <a:t>SpHx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Taking </a:t>
            </a:r>
            <a:r>
              <a:rPr lang="en-US" dirty="0"/>
              <a:t>a SH will add time to the visit in the short run, but will likely save time in the long-run given the benefits in patient satisfaction, doctor-patient relationship, and compliance with treatment.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400" dirty="0" smtClean="0"/>
              <a:t>-So Med J 2006 Oct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9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525963"/>
          </a:xfrm>
        </p:spPr>
        <p:txBody>
          <a:bodyPr/>
          <a:lstStyle/>
          <a:p>
            <a:pPr algn="ctr"/>
            <a:r>
              <a:rPr lang="en-US" dirty="0" smtClean="0"/>
              <a:t>Acts 13:1-3; 52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81164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i="1" dirty="0" smtClean="0"/>
              <a:t>Successful Whole Person Care</a:t>
            </a:r>
          </a:p>
          <a:p>
            <a:pPr marL="0" indent="0" algn="ctr">
              <a:buNone/>
            </a:pPr>
            <a:r>
              <a:rPr lang="en-US" i="1" dirty="0" smtClean="0"/>
              <a:t>Means going in the Power of the Holy Spirit</a:t>
            </a:r>
          </a:p>
          <a:p>
            <a:pPr marL="0" indent="0" algn="ctr">
              <a:buNone/>
            </a:pPr>
            <a:r>
              <a:rPr lang="en-US" i="1" dirty="0" smtClean="0"/>
              <a:t>and Leaving the Results to God</a:t>
            </a:r>
          </a:p>
        </p:txBody>
      </p:sp>
    </p:spTree>
    <p:extLst>
      <p:ext uri="{BB962C8B-B14F-4D97-AF65-F5344CB8AC3E}">
        <p14:creationId xmlns:p14="http://schemas.microsoft.com/office/powerpoint/2010/main" val="143804751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Practice and Discussion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3121081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Spiritual History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224" y="1600200"/>
            <a:ext cx="8489576" cy="510540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With this illness, what keeps you going?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What is your source of strength?</a:t>
            </a:r>
          </a:p>
          <a:p>
            <a:pPr marL="514350" indent="-514350">
              <a:buAutoNum type="arabicPeriod" startAt="2"/>
            </a:pPr>
            <a:r>
              <a:rPr lang="en-US" dirty="0" smtClean="0"/>
              <a:t>Has any of this been scary/stressful for you?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How?</a:t>
            </a:r>
          </a:p>
          <a:p>
            <a:pPr marL="514350" indent="-514350">
              <a:buAutoNum type="arabicPeriod" startAt="3"/>
            </a:pPr>
            <a:r>
              <a:rPr lang="en-US" dirty="0" smtClean="0"/>
              <a:t>How has this illness affected the way you see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yourself?</a:t>
            </a:r>
          </a:p>
          <a:p>
            <a:pPr marL="514350" indent="-514350">
              <a:buAutoNum type="arabicPeriod" startAt="4"/>
            </a:pPr>
            <a:r>
              <a:rPr lang="en-US" dirty="0" smtClean="0"/>
              <a:t>How has this illness affected your relationship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with God?</a:t>
            </a:r>
          </a:p>
          <a:p>
            <a:pPr marL="0" indent="0">
              <a:buNone/>
            </a:pPr>
            <a:r>
              <a:rPr lang="en-US" dirty="0" smtClean="0"/>
              <a:t>5.  What in your life is most meaningful to you?</a:t>
            </a:r>
          </a:p>
          <a:p>
            <a:pPr lvl="8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2606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Interest in the relationship between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spirituality</a:t>
            </a:r>
            <a:r>
              <a:rPr lang="en-US" dirty="0"/>
              <a:t>, religion, and clinical care has increased in the last 15 years,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but </a:t>
            </a:r>
            <a:r>
              <a:rPr lang="en-US" dirty="0"/>
              <a:t>clinicians need more concrete guidance about this topic.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 smtClean="0"/>
              <a:t>	-</a:t>
            </a:r>
            <a:r>
              <a:rPr lang="en-US" sz="2400" dirty="0"/>
              <a:t>Chest. 2009 Jun;135(6):1634-42</a:t>
            </a:r>
          </a:p>
        </p:txBody>
      </p:sp>
    </p:spTree>
    <p:extLst>
      <p:ext uri="{BB962C8B-B14F-4D97-AF65-F5344CB8AC3E}">
        <p14:creationId xmlns:p14="http://schemas.microsoft.com/office/powerpoint/2010/main" val="381403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C:\Documents and Settings\Bob\My Documents\My Docs\My Documents\Publishing\METS Publishing\MSN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39271"/>
            <a:ext cx="2551814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2831214" y="838200"/>
            <a:ext cx="6045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200" i="1" dirty="0"/>
              <a:t>Restoring the Spiritual Foundations</a:t>
            </a:r>
          </a:p>
          <a:p>
            <a:pPr eaLnBrk="1" hangingPunct="1"/>
            <a:r>
              <a:rPr lang="en-US" sz="3200" i="1" dirty="0"/>
              <a:t>         </a:t>
            </a:r>
            <a:r>
              <a:rPr lang="en-US" sz="3200" i="1" dirty="0" smtClean="0"/>
              <a:t>To </a:t>
            </a:r>
            <a:r>
              <a:rPr lang="en-US" sz="3200" i="1" dirty="0"/>
              <a:t>the Health Professions</a:t>
            </a:r>
          </a:p>
        </p:txBody>
      </p:sp>
      <p:sp>
        <p:nvSpPr>
          <p:cNvPr id="3076" name="Text Box 6"/>
          <p:cNvSpPr txBox="1">
            <a:spLocks noChangeArrowheads="1"/>
          </p:cNvSpPr>
          <p:nvPr/>
        </p:nvSpPr>
        <p:spPr bwMode="auto">
          <a:xfrm>
            <a:off x="373063" y="2584450"/>
            <a:ext cx="8770937" cy="427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600" dirty="0"/>
              <a:t>* METS Whole Person Care Conferences</a:t>
            </a:r>
            <a:endParaRPr lang="en-US" sz="2000" dirty="0"/>
          </a:p>
          <a:p>
            <a:pPr eaLnBrk="1" hangingPunct="1"/>
            <a:r>
              <a:rPr lang="en-US" sz="2000" dirty="0"/>
              <a:t>	</a:t>
            </a:r>
          </a:p>
          <a:p>
            <a:pPr eaLnBrk="1" hangingPunct="1"/>
            <a:r>
              <a:rPr lang="en-US" sz="2600" dirty="0"/>
              <a:t>	* Student Summer Whole Person Care </a:t>
            </a:r>
            <a:r>
              <a:rPr lang="en-US" sz="2600" dirty="0" err="1"/>
              <a:t>Preceptorships</a:t>
            </a:r>
            <a:endParaRPr lang="en-US" sz="2000" dirty="0"/>
          </a:p>
          <a:p>
            <a:pPr eaLnBrk="1" hangingPunct="1"/>
            <a:endParaRPr lang="en-US" sz="2000" dirty="0"/>
          </a:p>
          <a:p>
            <a:pPr eaLnBrk="1" hangingPunct="1"/>
            <a:r>
              <a:rPr lang="en-US" sz="2600" dirty="0"/>
              <a:t>		* Student Elective Rotations in Whole Person Care</a:t>
            </a:r>
          </a:p>
          <a:p>
            <a:pPr eaLnBrk="1" hangingPunct="1"/>
            <a:endParaRPr lang="en-US" sz="2600" i="1" dirty="0"/>
          </a:p>
          <a:p>
            <a:pPr eaLnBrk="1" hangingPunct="1"/>
            <a:r>
              <a:rPr lang="en-US" sz="2600" i="1" dirty="0"/>
              <a:t>    </a:t>
            </a:r>
          </a:p>
          <a:p>
            <a:pPr eaLnBrk="1" hangingPunct="1"/>
            <a:r>
              <a:rPr lang="en-US" sz="2600" i="1" dirty="0"/>
              <a:t>                  www.GoMETS.org </a:t>
            </a:r>
          </a:p>
          <a:p>
            <a:pPr eaLnBrk="1" hangingPunct="1"/>
            <a:r>
              <a:rPr lang="en-US" sz="2600" i="1" dirty="0"/>
              <a:t>                               OR</a:t>
            </a:r>
          </a:p>
          <a:p>
            <a:pPr eaLnBrk="1" hangingPunct="1"/>
            <a:r>
              <a:rPr lang="en-US" sz="2600" i="1" dirty="0" smtClean="0"/>
              <a:t>              </a:t>
            </a:r>
            <a:r>
              <a:rPr lang="en-US" sz="2600" i="1" dirty="0"/>
              <a:t>Exhibit Hall, First </a:t>
            </a:r>
            <a:r>
              <a:rPr lang="en-US" sz="2600" i="1" dirty="0" smtClean="0"/>
              <a:t>Floor</a:t>
            </a:r>
            <a:endParaRPr lang="en-US" sz="2600" i="1" dirty="0"/>
          </a:p>
          <a:p>
            <a:pPr eaLnBrk="1" hangingPunct="1"/>
            <a:r>
              <a:rPr lang="en-US" sz="2600" i="1" dirty="0"/>
              <a:t>                          </a:t>
            </a:r>
          </a:p>
        </p:txBody>
      </p:sp>
      <p:pic>
        <p:nvPicPr>
          <p:cNvPr id="3077" name="Picture 8" descr="C:\Documents and Settings\Bob\My Documents\My Docs\My Documents\Stock Photos\iStock_000010649746Smal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543" y="4721225"/>
            <a:ext cx="2947988" cy="188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4008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b="1" dirty="0" smtClean="0"/>
              <a:t>METS Whole Person Care Conferences</a:t>
            </a:r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Havana</a:t>
            </a:r>
            <a:r>
              <a:rPr lang="en-US" dirty="0"/>
              <a:t>, Cuba		</a:t>
            </a:r>
            <a:r>
              <a:rPr lang="en-US" dirty="0" smtClean="0"/>
              <a:t>    November 2012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Toronto</a:t>
            </a:r>
            <a:r>
              <a:rPr lang="en-US" dirty="0"/>
              <a:t>, ON		</a:t>
            </a:r>
            <a:r>
              <a:rPr lang="en-US" dirty="0" smtClean="0"/>
              <a:t>    Feb</a:t>
            </a:r>
            <a:r>
              <a:rPr lang="en-US" dirty="0"/>
              <a:t>. 7-8, 2013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Jackson, MS		    March 1-2, 2013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Redlands, CA		    June 15-19, 2013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dirty="0" smtClean="0"/>
              <a:t>Whole Person Care Preceptorship</a:t>
            </a:r>
          </a:p>
          <a:p>
            <a:pPr marL="0" indent="0" algn="ctr">
              <a:buNone/>
            </a:pPr>
            <a:r>
              <a:rPr lang="en-US" b="1" dirty="0" smtClean="0"/>
              <a:t>June 15-July 17, 2013</a:t>
            </a:r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      www.GoMETS.org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0786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Q &amp; 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264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a recent multicenter survey of 476 physicians' attitudes toward spirituality in clinical practice, 85% said physicians should be aware of a patient's religious and spiritual beliefs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		-JAMA</a:t>
            </a:r>
            <a:r>
              <a:rPr lang="en-US" dirty="0"/>
              <a:t>. 2004;291(23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18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Bob Mason</a:t>
            </a:r>
          </a:p>
          <a:p>
            <a:pPr marL="0" indent="0" algn="ctr">
              <a:buNone/>
            </a:pPr>
            <a:r>
              <a:rPr lang="en-US" dirty="0" smtClean="0"/>
              <a:t>The Medical Strategic Network</a:t>
            </a:r>
          </a:p>
          <a:p>
            <a:pPr marL="0" indent="0" algn="ctr">
              <a:buNone/>
            </a:pPr>
            <a:r>
              <a:rPr lang="en-US" dirty="0" smtClean="0"/>
              <a:t>P.O. Box 2052</a:t>
            </a:r>
          </a:p>
          <a:p>
            <a:pPr marL="0" indent="0" algn="ctr">
              <a:buNone/>
            </a:pPr>
            <a:r>
              <a:rPr lang="en-US" dirty="0" smtClean="0"/>
              <a:t>Redlands, CA  </a:t>
            </a:r>
            <a:r>
              <a:rPr lang="en-US" dirty="0" smtClean="0"/>
              <a:t>92373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bob.mason@gomets.org</a:t>
            </a:r>
          </a:p>
        </p:txBody>
      </p:sp>
    </p:spTree>
    <p:extLst>
      <p:ext uri="{BB962C8B-B14F-4D97-AF65-F5344CB8AC3E}">
        <p14:creationId xmlns:p14="http://schemas.microsoft.com/office/powerpoint/2010/main" val="234600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E9ADE-117C-4C6B-A13E-930F716984E7}" type="slidenum">
              <a:rPr lang="en-US"/>
              <a:pPr/>
              <a:t>6</a:t>
            </a:fld>
            <a:endParaRPr lang="en-US" sz="1400"/>
          </a:p>
        </p:txBody>
      </p:sp>
      <p:sp>
        <p:nvSpPr>
          <p:cNvPr id="249858" name="Rectangle 2050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en-US"/>
              <a:t>External Reasons</a:t>
            </a:r>
          </a:p>
        </p:txBody>
      </p:sp>
      <p:sp>
        <p:nvSpPr>
          <p:cNvPr id="249859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1371600" y="1676400"/>
            <a:ext cx="7162800" cy="424815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>
              <a:buFont typeface="Wingdings" pitchFamily="-16" charset="2"/>
              <a:buNone/>
            </a:pPr>
            <a:r>
              <a:rPr lang="en-US" sz="3600" dirty="0"/>
              <a:t>“Spirituality has been a relatively neglected area in training and research in health care.”</a:t>
            </a:r>
            <a:endParaRPr lang="en-US" sz="4000" dirty="0"/>
          </a:p>
          <a:p>
            <a:pPr lvl="1" algn="ctr"/>
            <a:r>
              <a:rPr lang="en-US" sz="2000" dirty="0"/>
              <a:t>McBride. </a:t>
            </a:r>
            <a:r>
              <a:rPr lang="en-US" sz="2000" dirty="0" err="1"/>
              <a:t>Fam</a:t>
            </a:r>
            <a:r>
              <a:rPr lang="en-US" sz="2000" dirty="0"/>
              <a:t> Med 1998;30:122-6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88E1C-A989-4A52-ACA1-41832325EEF0}" type="slidenum">
              <a:rPr lang="en-US"/>
              <a:pPr/>
              <a:t>7</a:t>
            </a:fld>
            <a:endParaRPr lang="en-US" sz="140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en-US"/>
              <a:t>Internal Reasons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57350"/>
            <a:ext cx="8153400" cy="411480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algn="ctr">
              <a:buFont typeface="Wingdings" pitchFamily="-16" charset="2"/>
              <a:buNone/>
            </a:pPr>
            <a:r>
              <a:rPr lang="en-US" sz="3600" dirty="0"/>
              <a:t>“Despite the increased attention being focused on spirituality and health, research reveals that physicians are often reluctant to explore spiritual issues with their patients.”</a:t>
            </a:r>
            <a:endParaRPr lang="en-US" dirty="0"/>
          </a:p>
          <a:p>
            <a:pPr marL="2743200" lvl="6" indent="0">
              <a:buNone/>
            </a:pPr>
            <a:r>
              <a:rPr lang="en-US" sz="1200" dirty="0" smtClean="0"/>
              <a:t>-  Hatch</a:t>
            </a:r>
            <a:r>
              <a:rPr lang="en-US" sz="1200" dirty="0"/>
              <a:t>. J </a:t>
            </a:r>
            <a:r>
              <a:rPr lang="en-US" sz="1200" dirty="0" err="1"/>
              <a:t>Fam</a:t>
            </a:r>
            <a:r>
              <a:rPr lang="en-US" sz="1200" dirty="0"/>
              <a:t> </a:t>
            </a:r>
            <a:r>
              <a:rPr lang="en-US" sz="1200" dirty="0" err="1"/>
              <a:t>Pract</a:t>
            </a:r>
            <a:r>
              <a:rPr lang="en-US" sz="1200" dirty="0"/>
              <a:t> 1998;46:476-486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PATIENT VIEWS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64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4B28A-0900-4C70-913C-63BE5A09F84E}" type="slidenum">
              <a:rPr lang="en-US"/>
              <a:pPr/>
              <a:t>9</a:t>
            </a:fld>
            <a:endParaRPr lang="en-US" sz="1400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en-US" dirty="0" smtClean="0"/>
              <a:t>Your patient’s beliefs </a:t>
            </a:r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077200" cy="449580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en-US" dirty="0" smtClean="0"/>
              <a:t>Spiritual </a:t>
            </a:r>
            <a:r>
              <a:rPr lang="en-US" dirty="0"/>
              <a:t>faith can help recovery..	79%</a:t>
            </a:r>
          </a:p>
          <a:p>
            <a:r>
              <a:rPr lang="en-US" dirty="0"/>
              <a:t>Faith helps recovery from ills……	56%</a:t>
            </a:r>
          </a:p>
          <a:p>
            <a:r>
              <a:rPr lang="en-US" dirty="0"/>
              <a:t>A doctor should talk to patients</a:t>
            </a:r>
          </a:p>
          <a:p>
            <a:pPr>
              <a:buFont typeface="Wingdings" pitchFamily="-16" charset="2"/>
              <a:buNone/>
            </a:pPr>
            <a:r>
              <a:rPr lang="en-US" dirty="0"/>
              <a:t>   </a:t>
            </a:r>
            <a:r>
              <a:rPr lang="en-US" dirty="0" smtClean="0"/>
              <a:t> about </a:t>
            </a:r>
            <a:r>
              <a:rPr lang="en-US" dirty="0"/>
              <a:t>their spiritual beliefs………	63</a:t>
            </a:r>
            <a:r>
              <a:rPr lang="en-US" dirty="0" smtClean="0"/>
              <a:t>%</a:t>
            </a:r>
          </a:p>
          <a:p>
            <a:pPr marL="0" lvl="0" indent="0">
              <a:buNone/>
            </a:pPr>
            <a:r>
              <a:rPr lang="en-US" sz="2000" dirty="0" smtClean="0">
                <a:solidFill>
                  <a:prstClr val="black"/>
                </a:solidFill>
              </a:rPr>
              <a:t>	</a:t>
            </a:r>
            <a:r>
              <a:rPr lang="en-US" sz="2000" dirty="0" smtClean="0"/>
              <a:t>-USA </a:t>
            </a:r>
            <a:r>
              <a:rPr lang="en-US" sz="2000" dirty="0"/>
              <a:t>Weekend. April 5-7, 1996</a:t>
            </a:r>
          </a:p>
          <a:p>
            <a:pPr>
              <a:buFont typeface="Wingdings" pitchFamily="-16" charset="2"/>
              <a:buNone/>
            </a:pP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626</TotalTime>
  <Words>1342</Words>
  <Application>Microsoft Office PowerPoint</Application>
  <PresentationFormat>On-screen Show (4:3)</PresentationFormat>
  <Paragraphs>298</Paragraphs>
  <Slides>50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Office Theme</vt:lpstr>
      <vt:lpstr>PowerPoint Presentation</vt:lpstr>
      <vt:lpstr>PowerPoint Presentation</vt:lpstr>
      <vt:lpstr>             Physician Views              </vt:lpstr>
      <vt:lpstr>Prayer and Patients</vt:lpstr>
      <vt:lpstr>PowerPoint Presentation</vt:lpstr>
      <vt:lpstr>External Reasons</vt:lpstr>
      <vt:lpstr>Internal Reasons</vt:lpstr>
      <vt:lpstr> PATIENT VIEWS</vt:lpstr>
      <vt:lpstr>Your patient’s beliefs </vt:lpstr>
      <vt:lpstr>Prayer and Patients</vt:lpstr>
      <vt:lpstr>Surgical Patients</vt:lpstr>
      <vt:lpstr>Teens Want It</vt:lpstr>
      <vt:lpstr>Patient Satisfaction</vt:lpstr>
      <vt:lpstr>Patient Satisfaction</vt:lpstr>
      <vt:lpstr>The Faith Factor</vt:lpstr>
      <vt:lpstr>PowerPoint Presentation</vt:lpstr>
      <vt:lpstr>PowerPoint Presentation</vt:lpstr>
      <vt:lpstr>Illness Prevention</vt:lpstr>
      <vt:lpstr>Coping with Illness</vt:lpstr>
      <vt:lpstr>Recovery from Surgery</vt:lpstr>
      <vt:lpstr>Coping with Illness</vt:lpstr>
      <vt:lpstr>Recovery from Surgery</vt:lpstr>
      <vt:lpstr>Why take a spiritual history?</vt:lpstr>
      <vt:lpstr>Why Take a SpHX? Better Outcomes</vt:lpstr>
      <vt:lpstr>From Down Under – Why Take a SpHX?</vt:lpstr>
      <vt:lpstr>PowerPoint Presentation</vt:lpstr>
      <vt:lpstr>  To exclude God from a medical consultation is a form of malpractice.  Spirituality is wonder, joy and shouldn’t be left in the clinical closet.   -Kornhaber. Newsweek, January 6, 1992:40</vt:lpstr>
      <vt:lpstr>PowerPoint Presentation</vt:lpstr>
      <vt:lpstr>Taking a Spiritual History</vt:lpstr>
      <vt:lpstr>Appropriateness?</vt:lpstr>
      <vt:lpstr>The Joint Commission</vt:lpstr>
      <vt:lpstr>The Joint Commission</vt:lpstr>
      <vt:lpstr>PowerPoint Presentation</vt:lpstr>
      <vt:lpstr>How to Take a SpHx</vt:lpstr>
      <vt:lpstr>Spiritual History Questions</vt:lpstr>
      <vt:lpstr>PowerPoint Presentation</vt:lpstr>
      <vt:lpstr>PowerPoint Presentation</vt:lpstr>
      <vt:lpstr>PowerPoint Presentation</vt:lpstr>
      <vt:lpstr>PowerPoint Presentation</vt:lpstr>
      <vt:lpstr>Why Take a SpHx?</vt:lpstr>
      <vt:lpstr>Why Take a SpHx?</vt:lpstr>
      <vt:lpstr>PowerPoint Presentation</vt:lpstr>
      <vt:lpstr>PowerPoint Presentation</vt:lpstr>
      <vt:lpstr>PowerPoint Presentation</vt:lpstr>
      <vt:lpstr>Spiritual History Questions</vt:lpstr>
      <vt:lpstr>Next Step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</dc:creator>
  <cp:lastModifiedBy>Bob Mason</cp:lastModifiedBy>
  <cp:revision>55</cp:revision>
  <dcterms:created xsi:type="dcterms:W3CDTF">2012-10-10T22:55:21Z</dcterms:created>
  <dcterms:modified xsi:type="dcterms:W3CDTF">2012-11-05T02:23:39Z</dcterms:modified>
</cp:coreProperties>
</file>