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80" r:id="rId3"/>
    <p:sldId id="267" r:id="rId4"/>
    <p:sldId id="281" r:id="rId5"/>
    <p:sldId id="269" r:id="rId6"/>
    <p:sldId id="282" r:id="rId7"/>
    <p:sldId id="256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297" r:id="rId23"/>
    <p:sldId id="298" r:id="rId24"/>
    <p:sldId id="299" r:id="rId25"/>
    <p:sldId id="300" r:id="rId26"/>
    <p:sldId id="301" r:id="rId27"/>
    <p:sldId id="302" r:id="rId28"/>
    <p:sldId id="303" r:id="rId29"/>
    <p:sldId id="304" r:id="rId30"/>
    <p:sldId id="305" r:id="rId31"/>
    <p:sldId id="306" r:id="rId32"/>
    <p:sldId id="307" r:id="rId33"/>
    <p:sldId id="308" r:id="rId34"/>
    <p:sldId id="309" r:id="rId35"/>
    <p:sldId id="310" r:id="rId36"/>
    <p:sldId id="311" r:id="rId37"/>
    <p:sldId id="259" r:id="rId38"/>
    <p:sldId id="312" r:id="rId39"/>
    <p:sldId id="313" r:id="rId40"/>
    <p:sldId id="314" r:id="rId41"/>
    <p:sldId id="315" r:id="rId42"/>
    <p:sldId id="316" r:id="rId43"/>
    <p:sldId id="317" r:id="rId44"/>
    <p:sldId id="318" r:id="rId45"/>
    <p:sldId id="319" r:id="rId46"/>
    <p:sldId id="320" r:id="rId47"/>
    <p:sldId id="321" r:id="rId48"/>
    <p:sldId id="322" r:id="rId49"/>
    <p:sldId id="323" r:id="rId50"/>
    <p:sldId id="324" r:id="rId51"/>
    <p:sldId id="325" r:id="rId52"/>
    <p:sldId id="326" r:id="rId53"/>
    <p:sldId id="327" r:id="rId54"/>
    <p:sldId id="328" r:id="rId55"/>
    <p:sldId id="329" r:id="rId56"/>
    <p:sldId id="330" r:id="rId57"/>
    <p:sldId id="331" r:id="rId58"/>
    <p:sldId id="332" r:id="rId59"/>
    <p:sldId id="333" r:id="rId60"/>
    <p:sldId id="334" r:id="rId61"/>
    <p:sldId id="335" r:id="rId62"/>
    <p:sldId id="272" r:id="rId63"/>
    <p:sldId id="277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59860" autoAdjust="0"/>
  </p:normalViewPr>
  <p:slideViewPr>
    <p:cSldViewPr>
      <p:cViewPr varScale="1">
        <p:scale>
          <a:sx n="75" d="100"/>
          <a:sy n="75" d="100"/>
        </p:scale>
        <p:origin x="-101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F481A-110C-41D6-878C-53BD46DF564C}" type="datetimeFigureOut">
              <a:rPr lang="en-US" smtClean="0"/>
              <a:t>11/9/2011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1E95E-3290-4C2C-A0A8-2569D8EA5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24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F481A-110C-41D6-878C-53BD46DF564C}" type="datetimeFigureOut">
              <a:rPr lang="en-US" smtClean="0"/>
              <a:t>11/9/2011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1E95E-3290-4C2C-A0A8-2569D8EA5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38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F481A-110C-41D6-878C-53BD46DF564C}" type="datetimeFigureOut">
              <a:rPr lang="en-US" smtClean="0"/>
              <a:t>11/9/2011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1E95E-3290-4C2C-A0A8-2569D8EA5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885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F481A-110C-41D6-878C-53BD46DF564C}" type="datetimeFigureOut">
              <a:rPr lang="en-US" smtClean="0"/>
              <a:t>11/9/2011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1E95E-3290-4C2C-A0A8-2569D8EA5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300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F481A-110C-41D6-878C-53BD46DF564C}" type="datetimeFigureOut">
              <a:rPr lang="en-US" smtClean="0"/>
              <a:t>11/9/2011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1E95E-3290-4C2C-A0A8-2569D8EA5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312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F481A-110C-41D6-878C-53BD46DF564C}" type="datetimeFigureOut">
              <a:rPr lang="en-US" smtClean="0"/>
              <a:t>11/9/2011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1E95E-3290-4C2C-A0A8-2569D8EA5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872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F481A-110C-41D6-878C-53BD46DF564C}" type="datetimeFigureOut">
              <a:rPr lang="en-US" smtClean="0"/>
              <a:t>11/9/2011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1E95E-3290-4C2C-A0A8-2569D8EA5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643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F481A-110C-41D6-878C-53BD46DF564C}" type="datetimeFigureOut">
              <a:rPr lang="en-US" smtClean="0"/>
              <a:t>11/9/2011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1E95E-3290-4C2C-A0A8-2569D8EA5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68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F481A-110C-41D6-878C-53BD46DF564C}" type="datetimeFigureOut">
              <a:rPr lang="en-US" smtClean="0"/>
              <a:t>11/9/2011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1E95E-3290-4C2C-A0A8-2569D8EA5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359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F481A-110C-41D6-878C-53BD46DF564C}" type="datetimeFigureOut">
              <a:rPr lang="en-US" smtClean="0"/>
              <a:t>11/9/2011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1E95E-3290-4C2C-A0A8-2569D8EA5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21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F481A-110C-41D6-878C-53BD46DF564C}" type="datetimeFigureOut">
              <a:rPr lang="en-US" smtClean="0"/>
              <a:t>11/9/2011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1E95E-3290-4C2C-A0A8-2569D8EA5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852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0F481A-110C-41D6-878C-53BD46DF564C}" type="datetimeFigureOut">
              <a:rPr lang="en-US" smtClean="0"/>
              <a:t>11/9/2011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1E95E-3290-4C2C-A0A8-2569D8EA5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045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09900" y="1904844"/>
            <a:ext cx="1295400" cy="1015663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>
                <a:lumMod val="50000"/>
                <a:lumOff val="5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000" b="1" i="1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in</a:t>
            </a:r>
            <a:endParaRPr lang="en-US" sz="6000" b="1" i="1" dirty="0">
              <a:solidFill>
                <a:srgbClr val="FFFF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90030"/>
            <a:ext cx="2124728" cy="152268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62000" y="304800"/>
            <a:ext cx="5105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 i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Malaria</a:t>
            </a:r>
            <a:r>
              <a:rPr lang="en-US" sz="8000" b="1" i="1" dirty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429000" y="3365242"/>
            <a:ext cx="5715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 i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Children</a:t>
            </a:r>
            <a:endParaRPr lang="en-US" dirty="0"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86200" y="5027880"/>
            <a:ext cx="464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Global Missions Health Conference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November 11, 2011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Russ Ebersole, MD, FAAP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Togo, West Africa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929506"/>
            <a:ext cx="2655887" cy="1991001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829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52400"/>
            <a:ext cx="723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Pl. vivax:   </a:t>
            </a:r>
            <a:r>
              <a:rPr lang="en-US" sz="32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treatment</a:t>
            </a:r>
          </a:p>
          <a:p>
            <a:endParaRPr lang="en-US" sz="20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n-US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609600"/>
            <a:ext cx="80772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chloroquine (CQ)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- DOC except in areas of resistance (Oceania, East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Asia, parts of South/Central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America)</a:t>
            </a:r>
            <a:endParaRPr lang="en-US" sz="2000" b="1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- 10 mg/kg of base as single dose on days 1 &amp; 2,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then 5 mg/kg of base as single dose on day 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2248454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2. artemesinin combination therapy (later)</a:t>
            </a:r>
          </a:p>
          <a:p>
            <a:r>
              <a:rPr lang="en-US" sz="2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  <a:r>
              <a:rPr lang="en-US" sz="24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  <a:endParaRPr lang="en-US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9200" y="2663952"/>
            <a:ext cx="784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- for CQ resistance – more sensitive than </a:t>
            </a:r>
            <a:r>
              <a:rPr lang="en-US" sz="2000" b="1" i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falciparum </a:t>
            </a:r>
            <a:endParaRPr lang="en-US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3100" y="3064062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3. mefloquine</a:t>
            </a:r>
            <a:endParaRPr lang="en-US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29568" y="2983855"/>
            <a:ext cx="2904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00150" y="3500327"/>
            <a:ext cx="7810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- less sensitive than </a:t>
            </a:r>
            <a:r>
              <a:rPr lang="en-US" sz="2000" b="1" i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falciparum</a:t>
            </a:r>
          </a:p>
          <a:p>
            <a:r>
              <a:rPr lang="en-US" sz="2000" b="1" i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i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15 mg/kg at start, then 10 mg/kg 6-8 hrs later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5800" y="4199572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4. DO NOT use SP (Fansidar) or proguanil</a:t>
            </a:r>
          </a:p>
          <a:p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5. Primaquine (PQ) – eliminate hypnozoites</a:t>
            </a:r>
            <a:endParaRPr lang="en-US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00150" y="5043269"/>
            <a:ext cx="7848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- 0.6 mg/kg/dose daily (max 30 mg) x 14 days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 check for G6PD deficiency if possible (can give in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mild variants – African – 0.75 mg/kg/dose 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WEEKLY x 6 weeks)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 NOT to be given in pregnancy</a:t>
            </a:r>
            <a:endParaRPr lang="en-US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09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571500"/>
            <a:ext cx="8305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Plasmodium ovale</a:t>
            </a:r>
            <a:endParaRPr lang="en-US" sz="2400" b="1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n-US" sz="2400" b="1" i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400" b="1" i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</a:t>
            </a:r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*Africa, Amazon Basin, sporadically in Asia </a:t>
            </a:r>
          </a:p>
          <a:p>
            <a:r>
              <a:rPr lang="en-US" sz="2400" b="1" i="1" dirty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b="1" i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</a:t>
            </a:r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and Oceania</a:t>
            </a:r>
          </a:p>
          <a:p>
            <a:r>
              <a:rPr lang="en-US" sz="2400" b="1" i="1" dirty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b="1" i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  <a:endParaRPr lang="en-US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400" b="1" i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</a:t>
            </a:r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*tertian fever pattern</a:t>
            </a:r>
          </a:p>
          <a:p>
            <a:endParaRPr lang="en-US" sz="2400" b="1" i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400" b="1" i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</a:t>
            </a:r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*invades reticulocytes</a:t>
            </a:r>
          </a:p>
          <a:p>
            <a:r>
              <a:rPr lang="en-US" sz="2400" b="1" i="1" dirty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b="1" i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r>
              <a:rPr lang="en-US" sz="2400" b="1" i="1" dirty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b="1" i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*parasitemia rarely &gt; 2 %, milder illness</a:t>
            </a:r>
          </a:p>
          <a:p>
            <a:endParaRPr lang="en-US" sz="2400" b="1" i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400" b="1" i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</a:t>
            </a:r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*relapses possible, needs primaquine</a:t>
            </a:r>
          </a:p>
          <a:p>
            <a:endParaRPr lang="en-US" sz="2400" b="1" i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400" b="1" i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</a:t>
            </a:r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*Tx:  sensitive to chloroquine, ACTs</a:t>
            </a:r>
            <a:endParaRPr lang="en-US" sz="3600" b="1" i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133600"/>
            <a:ext cx="1943100" cy="194310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005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457200"/>
            <a:ext cx="85344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Plasmodium malariae</a:t>
            </a:r>
          </a:p>
          <a:p>
            <a:endParaRPr lang="en-US" sz="24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4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*Africa, Amazon Basin, sporadically</a:t>
            </a:r>
          </a:p>
          <a:p>
            <a:r>
              <a:rPr lang="en-US" sz="2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 in Asia and Oceania</a:t>
            </a:r>
          </a:p>
          <a:p>
            <a:endParaRPr lang="en-US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*quartan fever pattern </a:t>
            </a:r>
          </a:p>
          <a:p>
            <a:endParaRPr lang="en-US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*invades OLD red cells</a:t>
            </a:r>
          </a:p>
          <a:p>
            <a:r>
              <a:rPr lang="en-US" sz="2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*NO liver stage</a:t>
            </a:r>
          </a:p>
          <a:p>
            <a:endParaRPr lang="en-US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*can cause intractable nephrotic </a:t>
            </a:r>
          </a:p>
          <a:p>
            <a:r>
              <a:rPr lang="en-US" sz="2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 syndrome</a:t>
            </a:r>
          </a:p>
          <a:p>
            <a:endParaRPr lang="en-US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*Tx: sensitive to chloroquine, </a:t>
            </a:r>
          </a:p>
          <a:p>
            <a:r>
              <a:rPr lang="en-US" sz="2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      ACTs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700" y="457200"/>
            <a:ext cx="2057400" cy="205740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803346"/>
            <a:ext cx="2116137" cy="3840163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461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457200"/>
            <a:ext cx="85344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Plasmodium knowlesi</a:t>
            </a:r>
            <a:endParaRPr lang="en-US" sz="24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n-US" sz="2400" b="1" i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4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</a:t>
            </a:r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*SE Asia (Malaysia, Thailand, Singapore, </a:t>
            </a:r>
          </a:p>
          <a:p>
            <a:r>
              <a:rPr lang="en-US" sz="2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  Vietnam, Philippines)</a:t>
            </a:r>
          </a:p>
          <a:p>
            <a:r>
              <a:rPr lang="en-US" sz="2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</a:p>
          <a:p>
            <a:r>
              <a:rPr lang="en-US" sz="2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*usual host is the macaque</a:t>
            </a:r>
          </a:p>
          <a:p>
            <a:endParaRPr lang="en-US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*NO liver stage</a:t>
            </a:r>
            <a:endParaRPr lang="en-US" sz="2400" b="1" i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n-US" sz="2400" b="1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4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*</a:t>
            </a:r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looks like </a:t>
            </a:r>
            <a:r>
              <a:rPr lang="en-US" sz="24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malariae, </a:t>
            </a:r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can act like </a:t>
            </a:r>
            <a:r>
              <a:rPr lang="en-US" sz="24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falciparum</a:t>
            </a:r>
            <a:endParaRPr lang="en-US" sz="24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n-US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*usually a mild illness, but can be fatal with</a:t>
            </a:r>
          </a:p>
          <a:p>
            <a:r>
              <a:rPr lang="en-US" sz="2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  cerebral malaria and acute pulm edema</a:t>
            </a:r>
          </a:p>
          <a:p>
            <a:r>
              <a:rPr lang="en-US" sz="2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</a:p>
          <a:p>
            <a:r>
              <a:rPr lang="en-US" sz="2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*Tx:  sensitive to chloroquine, ACTs</a:t>
            </a:r>
            <a:endParaRPr lang="en-US" sz="3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1981200"/>
            <a:ext cx="1905000" cy="190500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10200" y="6324600"/>
            <a:ext cx="304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Malaria J 2010; 9:10</a:t>
            </a:r>
            <a:endParaRPr lang="en-US" sz="16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10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381000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Plasmodium falciparum</a:t>
            </a:r>
            <a:endParaRPr lang="en-US" sz="3600" b="1" i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3000" y="1219200"/>
            <a:ext cx="7772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*sub-Saharan Africa, Amazon Basin, Haiti,</a:t>
            </a:r>
          </a:p>
          <a:p>
            <a:r>
              <a:rPr lang="en-US" sz="2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limited areas of Oceania and Asia</a:t>
            </a:r>
          </a:p>
          <a:p>
            <a:endParaRPr lang="en-US" sz="24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*tertian fever pattern (usually erratic)</a:t>
            </a:r>
          </a:p>
          <a:p>
            <a:endParaRPr lang="en-US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*responsible for almost all deaths</a:t>
            </a:r>
          </a:p>
          <a:p>
            <a:endParaRPr lang="en-US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*reasons for the severe illness: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28800" y="4572000"/>
            <a:ext cx="7086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invades young RBCs preferentially, but can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infect RBCs of ALL ages</a:t>
            </a:r>
          </a:p>
          <a:p>
            <a:endParaRPr lang="en-US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57200" indent="-457200">
              <a:buAutoNum type="arabicPeriod" startAt="2"/>
            </a:pP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only species that can cause sequestration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and obstruction of microvasculature </a:t>
            </a:r>
            <a:endParaRPr lang="en-US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40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381000"/>
            <a:ext cx="8229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Effect of </a:t>
            </a:r>
            <a:r>
              <a:rPr lang="en-US" sz="2400" b="1" dirty="0" err="1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endemicity</a:t>
            </a:r>
            <a:r>
              <a:rPr lang="en-US" sz="24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and transmission rates:</a:t>
            </a:r>
          </a:p>
          <a:p>
            <a:endParaRPr lang="en-US" sz="24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1066800"/>
            <a:ext cx="7924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*intense transmission and longer transmission </a:t>
            </a:r>
          </a:p>
          <a:p>
            <a:r>
              <a: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season 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result 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in severe illness and deaths in </a:t>
            </a:r>
          </a:p>
          <a:p>
            <a:r>
              <a: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infants and young children, with severe anemia</a:t>
            </a:r>
          </a:p>
          <a:p>
            <a:r>
              <a: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as the primary source of morbidity and mortality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*less intense transmission and shorter transmission</a:t>
            </a:r>
          </a:p>
          <a:p>
            <a:r>
              <a: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periods 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result 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in severe illness and deaths in </a:t>
            </a:r>
          </a:p>
          <a:p>
            <a:r>
              <a: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older children (3-7 years), with cerebral malaria</a:t>
            </a:r>
          </a:p>
          <a:p>
            <a:r>
              <a: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as the primary source of morbidity and mortality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*the lessened mortality in older children and adults </a:t>
            </a:r>
          </a:p>
          <a:p>
            <a:r>
              <a: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in endemic areas are due to PREMUNITION</a:t>
            </a:r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0" y="5029200"/>
            <a:ext cx="7315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*NOT a persistent protection from being infected,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but an immune-mediated protection against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the parasite and disease</a:t>
            </a:r>
          </a:p>
          <a:p>
            <a:endParaRPr lang="en-US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*controls but does not prevent further infection</a:t>
            </a:r>
            <a:endParaRPr lang="en-US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42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533400"/>
            <a:ext cx="609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Premunition:</a:t>
            </a:r>
            <a:endParaRPr lang="en-US" sz="28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1056620"/>
            <a:ext cx="8001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*results from repeated infections in endemic areas</a:t>
            </a:r>
          </a:p>
          <a:p>
            <a:endParaRPr lang="en-US" sz="20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*further infections do not cause severe illness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*can be lost when an individual leaves the area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*diminished in pregnancy, with surgery, severe illness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*general results: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95400" y="4038600"/>
            <a:ext cx="7391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&lt; 6 mos:  rare infection, but severe illness</a:t>
            </a:r>
          </a:p>
          <a:p>
            <a:endParaRPr lang="en-US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 mos – 3 yrs: severe illness with anemia</a:t>
            </a:r>
          </a:p>
          <a:p>
            <a:endParaRPr lang="en-US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 – 7 yrs: severe illness with cerebral malaria</a:t>
            </a:r>
          </a:p>
          <a:p>
            <a:endParaRPr lang="en-US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lder children/adults: get infected, milder illness,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lower parasitemias, rare mortality</a:t>
            </a:r>
            <a:endParaRPr lang="en-US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66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33781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Clinical Presentation of </a:t>
            </a:r>
            <a:r>
              <a:rPr lang="en-US" sz="2800" b="1" i="1" dirty="0" smtClean="0">
                <a:solidFill>
                  <a:srgbClr val="FFFF00"/>
                </a:solidFill>
              </a:rPr>
              <a:t>Plasmodium falciparum: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600" y="1219200"/>
            <a:ext cx="701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*malaria is a “great mimic”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*concept of clinical syndromes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775" y="3048000"/>
            <a:ext cx="410845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002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3810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Cerebral malaria – high risk of dying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66800" y="1066800"/>
            <a:ext cx="7772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*most severe presentation, most deaths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*most common in children 6 mos to 3 years of age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*DEF:  unarousable coma in presence of peripheral</a:t>
            </a:r>
          </a:p>
          <a:p>
            <a:r>
              <a: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parasitemia when other causes excluded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*cause unclear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0" y="3657600"/>
            <a:ext cx="7239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*NOT thought to be secondary to cerebral edema</a:t>
            </a:r>
          </a:p>
          <a:p>
            <a:endParaRPr lang="en-US" sz="2000" b="1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*80 % have increased intracranial pressure,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thought secondary to increased cerebral 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blood volume, independent of permeability</a:t>
            </a:r>
            <a:endParaRPr lang="en-US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03600" y="5288816"/>
            <a:ext cx="571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J Neurol Neurosurg Psychiatry 2000; 69:433</a:t>
            </a:r>
            <a:endParaRPr lang="en-US" sz="16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41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4572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Cerebral Malaria – clinical findings</a:t>
            </a:r>
            <a:endParaRPr lang="en-US" sz="28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3000" y="1219200"/>
            <a:ext cx="7620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*onset can be gradual or sudden with a seizure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*usually a diffuse process, focal signs not common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*Glasgow &lt; 11, Blantyre </a:t>
            </a:r>
            <a:r>
              <a:rPr lang="en-US" sz="2000" b="1" u="sng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&lt;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3</a:t>
            </a:r>
          </a:p>
          <a:p>
            <a:endParaRPr lang="en-US" sz="2000" b="1" u="sng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*often present with seizure(s)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52600" y="3657600"/>
            <a:ext cx="7010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*all types of seizures possible</a:t>
            </a:r>
          </a:p>
          <a:p>
            <a:endParaRPr lang="en-US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*can be subtle</a:t>
            </a:r>
          </a:p>
          <a:p>
            <a:endParaRPr lang="en-US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*abnormal tone and posturing</a:t>
            </a:r>
          </a:p>
          <a:p>
            <a:endParaRPr lang="en-US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*NO nuchal rigidity, negative Kernig’s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631489"/>
            <a:ext cx="2534119" cy="2098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660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304800"/>
            <a:ext cx="487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The</a:t>
            </a:r>
            <a:r>
              <a:rPr lang="en-US" sz="3200" b="1" i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problem…</a:t>
            </a:r>
            <a:endParaRPr lang="en-US" sz="3200" b="1" i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1447800"/>
            <a:ext cx="863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…the most </a:t>
            </a:r>
            <a:r>
              <a:rPr lang="en-US" sz="2800" b="1" i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important</a:t>
            </a:r>
            <a:r>
              <a:rPr lang="en-US" sz="2800" b="1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 parasitic </a:t>
            </a:r>
            <a:r>
              <a:rPr lang="en-US" sz="28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disease.</a:t>
            </a:r>
            <a:endParaRPr lang="en-US" sz="2800" b="1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2362200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…5 % of </a:t>
            </a:r>
            <a:r>
              <a:rPr lang="en-US" sz="2800" b="1" i="1" dirty="0" smtClean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world</a:t>
            </a:r>
            <a:r>
              <a:rPr lang="en-US" sz="28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population infected</a:t>
            </a:r>
            <a:endParaRPr lang="en-US" sz="2800" b="1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28700" y="3276600"/>
            <a:ext cx="7658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i="1" dirty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…500 to </a:t>
            </a:r>
            <a:r>
              <a:rPr lang="en-US" sz="2800" b="1" i="1" dirty="0">
                <a:solidFill>
                  <a:prstClr val="white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800</a:t>
            </a:r>
            <a:r>
              <a:rPr lang="en-US" sz="2800" b="1" i="1" dirty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million new cases/year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00200" y="4191000"/>
            <a:ext cx="693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…&gt; 80 % </a:t>
            </a:r>
            <a:r>
              <a:rPr lang="en-US" sz="2800" b="1" i="1" dirty="0" smtClean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of</a:t>
            </a:r>
            <a:r>
              <a:rPr lang="en-US" sz="28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new cases in Africa</a:t>
            </a:r>
            <a:endParaRPr lang="en-US" sz="2800" b="1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0" y="5105400"/>
            <a:ext cx="624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…&gt; 1 </a:t>
            </a:r>
            <a:r>
              <a:rPr lang="en-US" sz="2800" b="1" i="1" dirty="0" smtClean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million</a:t>
            </a:r>
            <a:r>
              <a:rPr lang="en-US" sz="28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deaths/year</a:t>
            </a:r>
            <a:endParaRPr lang="en-US" sz="2800" b="1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42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464810"/>
            <a:ext cx="579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Cerebral malaria - outcome</a:t>
            </a:r>
            <a:endParaRPr lang="en-US" sz="28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1219200"/>
            <a:ext cx="7772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*20 % mortality (even with treatment)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*10 % of survivors have neurologic sequelae (POST-</a:t>
            </a:r>
          </a:p>
          <a:p>
            <a:r>
              <a: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MALARIA NEUROLOGIC SYNDROME)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n-US" sz="20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6400" y="2819400"/>
            <a:ext cx="701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*hemiparesis, cerebellar ataxia, spasticity, MR,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cortical blindness, severe hypotonia</a:t>
            </a:r>
          </a:p>
          <a:p>
            <a:endParaRPr lang="en-US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*should NOT be given mefloquine</a:t>
            </a:r>
            <a:endParaRPr lang="en-US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155539"/>
            <a:ext cx="4054594" cy="2509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255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81000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Severe anemia – high risk of dying</a:t>
            </a:r>
            <a:endParaRPr lang="en-US" sz="28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1143000"/>
            <a:ext cx="7696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</a:t>
            </a:r>
            <a:r>
              <a: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h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ct often &lt; 10 %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*normochromic, normocytic (unless Fe def present)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*multifactorial causes:</a:t>
            </a:r>
          </a:p>
          <a:p>
            <a:endParaRPr lang="en-US" sz="20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9200" y="3081992"/>
            <a:ext cx="7543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1. destruction of RBCs containing parasites</a:t>
            </a:r>
          </a:p>
          <a:p>
            <a:endParaRPr lang="en-US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*2. accelerated destruction of non-infected RBCs</a:t>
            </a:r>
          </a:p>
          <a:p>
            <a:endParaRPr lang="en-US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3. bone marrow dyserythropoiesis</a:t>
            </a:r>
          </a:p>
          <a:p>
            <a:endParaRPr lang="en-US" sz="2000" b="1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91000" y="4713207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    Am </a:t>
            </a:r>
            <a:r>
              <a:rPr lang="en-US" sz="14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J Trop Med Hyg 2001; 65:614</a:t>
            </a:r>
            <a:endParaRPr lang="en-US" sz="14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5399157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*presents with pallor, breathlessness, murmur, gallop,</a:t>
            </a:r>
          </a:p>
          <a:p>
            <a:r>
              <a: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  respiratory distress</a:t>
            </a:r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04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381000"/>
            <a:ext cx="815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Non-cardiogenic pulmonary edema –</a:t>
            </a:r>
          </a:p>
          <a:p>
            <a:r>
              <a:rPr lang="en-US" sz="2800" b="1" dirty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                  high risk of dying</a:t>
            </a:r>
            <a:endParaRPr lang="en-US" sz="28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1676400"/>
            <a:ext cx="8305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*results from sudden increase in pulmonary capillary</a:t>
            </a:r>
          </a:p>
          <a:p>
            <a:r>
              <a: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    bed permeability (NOT present in other vascular</a:t>
            </a:r>
          </a:p>
          <a:p>
            <a:r>
              <a: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    beds)</a:t>
            </a:r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43200" y="2692063"/>
            <a:ext cx="609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                    Chest 1990; 97:1190</a:t>
            </a:r>
            <a:endParaRPr lang="en-US" sz="16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3276600"/>
            <a:ext cx="7848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*more common in adults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*difficult to predict at the time of admission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*can occur when the child is starting to improve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*very difficult to treat with mortality despite </a:t>
            </a:r>
          </a:p>
          <a:p>
            <a:r>
              <a: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aggressive intervention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*avoid excess fluids</a:t>
            </a:r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47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81000"/>
            <a:ext cx="845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Metabolic acidosis with resp distress –</a:t>
            </a:r>
          </a:p>
          <a:p>
            <a:r>
              <a:rPr lang="en-US" sz="2800" b="1" dirty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                  high risk of dying</a:t>
            </a:r>
            <a:endParaRPr lang="en-US" sz="28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1600200"/>
            <a:ext cx="8229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*majority of children with severe anemia and evidence</a:t>
            </a:r>
          </a:p>
          <a:p>
            <a:r>
              <a: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of resp distress have hypovolemia and acidosis, NOT</a:t>
            </a:r>
          </a:p>
          <a:p>
            <a:r>
              <a: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a resp cause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*involves lactic acidosis, but main acid still not known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*these children need IV rehydration and urgent blood</a:t>
            </a:r>
          </a:p>
          <a:p>
            <a:r>
              <a: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transfusion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00" y="4371945"/>
            <a:ext cx="7239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*avoid fluid restriction</a:t>
            </a:r>
          </a:p>
          <a:p>
            <a:endParaRPr lang="en-US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*careful monitoring is critical</a:t>
            </a:r>
          </a:p>
          <a:p>
            <a:endParaRPr lang="en-US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*some children at risk for over-hydration and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development of pulmonary edema </a:t>
            </a:r>
            <a:endParaRPr lang="en-US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7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381000"/>
            <a:ext cx="807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Acute renal failure – high risk of dying</a:t>
            </a:r>
            <a:endParaRPr lang="en-US" sz="28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600" y="1295400"/>
            <a:ext cx="7772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*very rare in children &lt; 8 years of age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*only seen in </a:t>
            </a:r>
            <a:r>
              <a:rPr lang="en-US" sz="20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falciparum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(NS in </a:t>
            </a:r>
            <a:r>
              <a:rPr lang="en-US" sz="20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malariae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*due to acute tubular necrosis, not AGN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*present with oliguria, elevated 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BUN/</a:t>
            </a:r>
            <a:r>
              <a:rPr lang="en-US" sz="20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creatinine</a:t>
            </a:r>
            <a:endParaRPr lang="en-US" sz="20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*mortality of 45 %</a:t>
            </a:r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89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685800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Hypoglycemia</a:t>
            </a:r>
            <a:endParaRPr lang="en-US" sz="28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16002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*occurs in 20-30 % of children with severe malaria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*multifactorial causes:</a:t>
            </a:r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2743200"/>
            <a:ext cx="7620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increased peripheral demand for glucose</a:t>
            </a:r>
          </a:p>
          <a:p>
            <a:pPr marL="457200" indent="-457200">
              <a:buAutoNum type="arabicPeriod"/>
            </a:pPr>
            <a:endParaRPr lang="en-US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57200" indent="-457200">
              <a:buAutoNum type="arabicPeriod" startAt="2"/>
            </a:pP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increased metabolic demands of a febrile illness</a:t>
            </a:r>
          </a:p>
          <a:p>
            <a:pPr marL="457200" indent="-457200">
              <a:buAutoNum type="arabicPeriod" startAt="2"/>
            </a:pPr>
            <a:endParaRPr lang="en-US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57200" indent="-457200">
              <a:buAutoNum type="arabicPeriod" startAt="3"/>
            </a:pP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demands of the parasite (glucose is main fuel)</a:t>
            </a:r>
          </a:p>
          <a:p>
            <a:pPr marL="457200" indent="-457200">
              <a:buAutoNum type="arabicPeriod" startAt="3"/>
            </a:pPr>
            <a:endParaRPr lang="en-US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57200" indent="-457200">
              <a:buAutoNum type="arabicPeriod" startAt="4"/>
            </a:pP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failure of hepatic gluconeogenesis and 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glycogenolysis</a:t>
            </a:r>
          </a:p>
          <a:p>
            <a:endParaRPr lang="en-US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3600" y="5405467"/>
            <a:ext cx="792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*can be aggravated by quinine</a:t>
            </a:r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0" y="5943600"/>
            <a:ext cx="497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   N Engl J Med 1988; 319:1040</a:t>
            </a:r>
            <a:endParaRPr lang="en-US" sz="16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43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457200"/>
            <a:ext cx="533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Prostration</a:t>
            </a:r>
            <a:endParaRPr lang="en-US" sz="28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95400" y="1371600"/>
            <a:ext cx="716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*generalized weakness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*inability to walk or sit up without assistance</a:t>
            </a:r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35052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Algid malaria</a:t>
            </a:r>
            <a:endParaRPr lang="en-US" sz="28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5400" y="4419600"/>
            <a:ext cx="746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*involves vascular collapse and shock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*often associated with hypothermia and adrenal</a:t>
            </a:r>
          </a:p>
          <a:p>
            <a:r>
              <a: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insufficiency</a:t>
            </a:r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9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304800"/>
            <a:ext cx="7848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Workup of the child with </a:t>
            </a:r>
          </a:p>
          <a:p>
            <a:endParaRPr lang="en-US" sz="36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36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     possible malaria</a:t>
            </a:r>
            <a:endParaRPr lang="en-US" sz="36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62" y="2209800"/>
            <a:ext cx="5807075" cy="435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337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57200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History:</a:t>
            </a:r>
            <a:endParaRPr lang="en-US" sz="32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600" y="1295400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*determine the length of these symptoms:</a:t>
            </a:r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1600" y="1828800"/>
            <a:ext cx="7086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*fever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*pallor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*respiratory symptoms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*GI symptoms (N, V, D)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*anorexia/decreased PO intake</a:t>
            </a:r>
            <a:endParaRPr lang="en-US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3581400"/>
            <a:ext cx="7010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*document the mental status (MSE)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*presence/absence of seizures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*previous meds given (especially quinine)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*use of mosquito 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nets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*presence/absence of gross hematuria</a:t>
            </a:r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49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81000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Physical examination:</a:t>
            </a:r>
            <a:endParaRPr lang="en-US" sz="32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1143000"/>
            <a:ext cx="83058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*goal: determine need for admission, parenteral therapy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*degree of fever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*hydration status – critical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*degree of pallor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*cardiac exam (murmur, gallop, </a:t>
            </a:r>
          </a:p>
          <a:p>
            <a:r>
              <a: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tachycardia)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*resp exam (tachypnea, resp effort, Kussmaul resp)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*MSE – evidence of seizures and/or post-</a:t>
            </a:r>
            <a:r>
              <a:rPr lang="en-US" sz="20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ictal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state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*decerebrate rigidity, opisthotonus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*presence or absence of splenomegaly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600200"/>
            <a:ext cx="2286000" cy="2818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038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8860217" cy="3819525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213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685800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Laboratory workup:</a:t>
            </a:r>
            <a:endParaRPr lang="en-US" sz="36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2136311"/>
            <a:ext cx="5105400" cy="3829977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900" y="1600200"/>
            <a:ext cx="2875725" cy="321310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350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457200"/>
            <a:ext cx="601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Malaria smear </a:t>
            </a:r>
            <a:endParaRPr lang="en-US" sz="28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600" y="1219200"/>
            <a:ext cx="716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*thick vs. thin smears</a:t>
            </a:r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7800" y="1752600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*thick: determine presence of parasites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*thin: speciation, quantification of parasitemia</a:t>
            </a:r>
            <a:endParaRPr lang="en-US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2743200"/>
            <a:ext cx="7696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*qualitative versus quantitative results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*potential pitfalls: </a:t>
            </a:r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47800" y="3886200"/>
            <a:ext cx="7391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*can be NEGATIVE in the presence of infection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*can be POSITIVE but not necessarily indicate 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that the parasites are the cause of the illness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*low levels of parasitemia (even NONE) can be 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seen with cerebral malaria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*in </a:t>
            </a:r>
            <a:r>
              <a:rPr lang="en-US" sz="2000" b="1" i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falciparum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only young forms are seen on the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peripheral smear (~1/3); the remaining 2/3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are sequestered</a:t>
            </a:r>
            <a:endParaRPr lang="en-US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88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685800"/>
            <a:ext cx="731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Malaria smear</a:t>
            </a:r>
            <a:endParaRPr lang="en-US" sz="32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1524000"/>
            <a:ext cx="723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*findings that indicate a poor prognosis:</a:t>
            </a:r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81200" y="2209800"/>
            <a:ext cx="6858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*parasitemia &gt; 3 %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*increased % of mature parasites (&gt; 20 %)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*presence of malarial pigment in &gt; 5 % of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WBCs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*presence of gametocytes</a:t>
            </a:r>
            <a:endParaRPr lang="en-US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0" y="3841016"/>
            <a:ext cx="480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Trans R Soc Trop Med Hyg 1993; 87:436</a:t>
            </a:r>
            <a:endParaRPr lang="en-US" sz="16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71600" y="4800600"/>
            <a:ext cx="723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*KEY: do NOT withhold anti-malarial treatment</a:t>
            </a:r>
          </a:p>
          <a:p>
            <a:r>
              <a: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        from a child with clinical symptoms c/w</a:t>
            </a:r>
          </a:p>
          <a:p>
            <a:r>
              <a: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        malaria and ANY level of parasitemia</a:t>
            </a:r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27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45720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Rapid diagnostic tests (RDTs):</a:t>
            </a:r>
            <a:endParaRPr lang="en-US" sz="28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1371600"/>
            <a:ext cx="8001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*qualitative – NO indication of degree of parasitemia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*about the same sensitivity of malaria smear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*wide variety of available tests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*can be used for patients without severe malaria to</a:t>
            </a:r>
          </a:p>
          <a:p>
            <a:r>
              <a: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document a positive test before starting outpatient</a:t>
            </a:r>
          </a:p>
          <a:p>
            <a:r>
              <a: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therapy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*can be positive in patients without acute illness in</a:t>
            </a:r>
          </a:p>
          <a:p>
            <a:r>
              <a: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areas of high transmission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*do NOT use for children &lt; 5 years of age, all severely</a:t>
            </a:r>
          </a:p>
          <a:p>
            <a:r>
              <a: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ill children, and in pregnant patients</a:t>
            </a:r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05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81000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Complete blood count:</a:t>
            </a:r>
            <a:endParaRPr lang="en-US" sz="24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842665"/>
            <a:ext cx="8077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*need at least a hgb or hct</a:t>
            </a: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*WBC can be transiently markedly elevated in malaria,</a:t>
            </a:r>
          </a:p>
          <a:p>
            <a:r>
              <a: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but can also indicate another infection (ie, sepsis,</a:t>
            </a:r>
          </a:p>
          <a:p>
            <a:r>
              <a: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meningitis)</a:t>
            </a: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*usually a degree of thrombocytopenia in malaria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2550824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Blood glucose:</a:t>
            </a:r>
            <a:endParaRPr lang="en-US" sz="24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3012489"/>
            <a:ext cx="807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*obtain immediately at the time of admission</a:t>
            </a: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*must be followed closely 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when 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patient is unconscious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3810000"/>
            <a:ext cx="838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Sickle cell test:</a:t>
            </a:r>
            <a:endParaRPr lang="en-US" sz="24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4271665"/>
            <a:ext cx="7924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*screening test or hemoglobin electrophoresis</a:t>
            </a: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*obtain in child with malaria without splenomegaly</a:t>
            </a:r>
          </a:p>
          <a:p>
            <a:r>
              <a: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(or in every first-time patient)</a:t>
            </a: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*benefits of knowing the sickle status in a patient:</a:t>
            </a:r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06500" y="5595104"/>
            <a:ext cx="762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child with SSD can have a prolonged illness</a:t>
            </a:r>
          </a:p>
          <a:p>
            <a:pPr marL="457200" indent="-457200">
              <a:buAutoNum type="arabicPeriod"/>
            </a:pPr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ncreased risk for a more severe illness course</a:t>
            </a:r>
          </a:p>
          <a:p>
            <a:pPr marL="457200" indent="-457200">
              <a:buAutoNum type="arabicPeriod"/>
            </a:pPr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eed for prophylaxis once acute illness resolved  </a:t>
            </a:r>
            <a:endParaRPr lang="en-US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5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57200"/>
            <a:ext cx="716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Cerebrospinal fluid studies:</a:t>
            </a:r>
          </a:p>
          <a:p>
            <a:endParaRPr lang="en-US" sz="28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1295400"/>
            <a:ext cx="78486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*LP recommended in ALL patients with evidence of </a:t>
            </a:r>
          </a:p>
          <a:p>
            <a:r>
              <a: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cerebral malaria (to differentiate from meningitis)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*usually the child is clinically unstable for an LP, and</a:t>
            </a:r>
          </a:p>
          <a:p>
            <a:r>
              <a: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needs to be delayed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*a delay will affect a culture, but cell count and Gram</a:t>
            </a:r>
          </a:p>
          <a:p>
            <a:r>
              <a: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stain will still be helpful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*cerebral malaria responds more quickly than</a:t>
            </a:r>
          </a:p>
          <a:p>
            <a:r>
              <a: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meningitis if the child is a survivor; if neurologic</a:t>
            </a:r>
          </a:p>
          <a:p>
            <a:r>
              <a: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symptoms persist, an LP must be done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*usual findings for cerebral malaria:</a:t>
            </a:r>
          </a:p>
          <a:p>
            <a:endParaRPr lang="en-US" sz="20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7800" y="5604271"/>
            <a:ext cx="7315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*mean opening pressure – 160 mm Hg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*otherwise normal except slight elevated protein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(&lt; 100 g/dl) and slight increased WBC (&lt; 20)</a:t>
            </a:r>
            <a:endParaRPr lang="en-US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18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380999"/>
            <a:ext cx="701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Outpatient therapy:</a:t>
            </a:r>
            <a:endParaRPr lang="en-US" sz="32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1120914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*specific circumstances must be present: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1687324"/>
            <a:ext cx="7772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*NO evidence of cerebral malaria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*mild anemia without hemodynamic compromise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*taking PO fluids well, no dehydration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*reliable caretakers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*follow-up arranged and likely</a:t>
            </a:r>
            <a:endParaRPr lang="en-US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3406914"/>
            <a:ext cx="78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*goals: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3886200"/>
            <a:ext cx="7404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prompt clinical response 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2.  </a:t>
            </a:r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revent recurrences (recrudescences)</a:t>
            </a:r>
            <a:endParaRPr lang="en-US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8500" y="4641741"/>
            <a:ext cx="800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*4 broad groups of medications: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66800" y="5181600"/>
            <a:ext cx="800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quinoline-like drugs (Q, CQ, AM, MF, LUM, PIP, PQ)</a:t>
            </a:r>
          </a:p>
          <a:p>
            <a:pPr marL="457200" indent="-457200">
              <a:buAutoNum type="arabicPeriod" startAt="2"/>
            </a:pP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antifolates (pyrimethamine, TMP, proguanil)</a:t>
            </a:r>
          </a:p>
          <a:p>
            <a:pPr marL="457200" indent="-457200">
              <a:buAutoNum type="arabicPeriod" startAt="2"/>
            </a:pP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artemesinins (ie, artesunate, artemether)</a:t>
            </a:r>
          </a:p>
          <a:p>
            <a:pPr marL="457200" indent="-457200">
              <a:buAutoNum type="arabicPeriod" startAt="2"/>
            </a:pP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atovaquone </a:t>
            </a:r>
            <a:endParaRPr lang="en-US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4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Click to view full size figu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Click to view full size figur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Click to view full size figur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300037"/>
            <a:ext cx="8582422" cy="631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811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457200"/>
            <a:ext cx="845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Artemesinin Combination Therapy (ACT):</a:t>
            </a:r>
            <a:endParaRPr lang="en-US" sz="28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1143000"/>
            <a:ext cx="85344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*now the first-line treatment for </a:t>
            </a:r>
            <a:r>
              <a:rPr lang="en-US" sz="20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falciparum</a:t>
            </a:r>
          </a:p>
          <a:p>
            <a:endParaRPr lang="en-US" sz="2000" b="1" i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produces rapid clearance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*should NOT be used as monotherapy</a:t>
            </a:r>
            <a:r>
              <a: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(to prevent the</a:t>
            </a:r>
          </a:p>
          <a:p>
            <a:r>
              <a: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development of resistance)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*when used in combination, usual duration of </a:t>
            </a:r>
          </a:p>
          <a:p>
            <a:r>
              <a: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treatment is 3 days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*if there is a high parasitemia, but the child is stable,</a:t>
            </a:r>
          </a:p>
          <a:p>
            <a:r>
              <a: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the duration should be 7 days (prevent recrudescence)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*come in combined forms, or can be given as 2 single </a:t>
            </a:r>
          </a:p>
          <a:p>
            <a:r>
              <a: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drugs at the same time (availability will differ with</a:t>
            </a:r>
          </a:p>
          <a:p>
            <a:r>
              <a: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different locations)</a:t>
            </a:r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44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228600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ACT Options:</a:t>
            </a:r>
            <a:endParaRPr lang="en-US" sz="28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790545"/>
            <a:ext cx="800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1.  artemether-</a:t>
            </a:r>
            <a:r>
              <a:rPr lang="en-US" sz="20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lumefantrine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(Coartem) - worldwide </a:t>
            </a:r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1190655"/>
            <a:ext cx="8077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*combined tablet (art 20 mg/</a:t>
            </a:r>
            <a:r>
              <a:rPr lang="en-US" sz="2000" b="1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lum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120 mg)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*dosing:  5-&lt;15 kg:   1 tab BID x 3 d (1</a:t>
            </a:r>
            <a:r>
              <a:rPr lang="en-US" sz="2000" b="1" baseline="30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st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- 8 hr apart)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    15-&lt;25 kg:  2 tabs BID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    25-&lt;35 kg:  3 tabs BID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    &gt; 35 kg:  4 tabs BID</a:t>
            </a:r>
            <a:endParaRPr lang="en-US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2744997"/>
            <a:ext cx="800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2.  artesunate-</a:t>
            </a:r>
            <a:r>
              <a:rPr lang="en-US" sz="20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amodiaquine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(Arsucam) – local areas  </a:t>
            </a:r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6800" y="3145107"/>
            <a:ext cx="7924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*two tabs (art 50 mg/</a:t>
            </a:r>
            <a:r>
              <a:rPr lang="en-US" sz="2000" b="1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amod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153 mg)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*dosing:  5-12 mos (5-9 kg):  ½ tab each QD x 3 d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    1-7 yrs (10-20 kg):  1 tab each QD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    7-13 yrs (21-40 kg):  2 tabs each QD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    &gt; 13 yrs (&gt; 40 kg):  3 tabs each QD</a:t>
            </a:r>
            <a:endParaRPr lang="en-US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4776323"/>
            <a:ext cx="845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3.  dihydroartemesinin-piperaquine (DuoCotecxin) - local</a:t>
            </a:r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66800" y="5176433"/>
            <a:ext cx="7924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*combined tablet (dihydro 40 mg/pip 320 mg)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*dosing:  </a:t>
            </a:r>
            <a:r>
              <a:rPr lang="en-US" sz="2000" b="1" u="sng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&gt;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6-11 yrs:  1 ½  tabs (d 1,2), 1 tab (d 3)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     </a:t>
            </a:r>
            <a:r>
              <a:rPr lang="en-US" sz="2000" b="1" u="sng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&gt;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11-16 yrs:  2 tabs (d 1,2,3)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     &gt; 16 yrs:  3 tabs (d 1,2), 2 tabs (d 3)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*NOT for children &lt; 6 years of age</a:t>
            </a:r>
          </a:p>
          <a:p>
            <a:endParaRPr lang="en-US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67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5600" y="381000"/>
            <a:ext cx="635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The </a:t>
            </a:r>
            <a:r>
              <a:rPr lang="en-US" sz="3600" b="1" i="1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challenge</a:t>
            </a:r>
            <a:r>
              <a:rPr lang="en-US" sz="3600" b="1" i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…</a:t>
            </a:r>
            <a:endParaRPr lang="en-US" sz="3600" b="1" i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0" y="1295400"/>
            <a:ext cx="67818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…successfully diagnose</a:t>
            </a:r>
          </a:p>
          <a:p>
            <a:endParaRPr lang="en-US" sz="3200" b="1" i="1" dirty="0">
              <a:ln>
                <a:solidFill>
                  <a:schemeClr val="bg1">
                    <a:lumMod val="65000"/>
                    <a:lumOff val="35000"/>
                    <a:alpha val="78000"/>
                  </a:schemeClr>
                </a:solidFill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3200" b="1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a</a:t>
            </a:r>
            <a:r>
              <a:rPr lang="en-US" sz="32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nd treat the greatest killer</a:t>
            </a:r>
          </a:p>
          <a:p>
            <a:endParaRPr lang="en-US" sz="3200" b="1" i="1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3200" b="1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o</a:t>
            </a:r>
            <a:r>
              <a:rPr lang="en-US" sz="32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 </a:t>
            </a:r>
            <a:r>
              <a:rPr lang="en-US" sz="3200" b="1" i="1" dirty="0" smtClean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children</a:t>
            </a:r>
            <a:r>
              <a:rPr lang="en-US" sz="32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under 5 years of</a:t>
            </a:r>
          </a:p>
          <a:p>
            <a:endParaRPr lang="en-US" sz="3200" b="1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32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age in the</a:t>
            </a:r>
          </a:p>
          <a:p>
            <a:endParaRPr lang="en-US" sz="3200" b="1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32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developing </a:t>
            </a:r>
          </a:p>
          <a:p>
            <a:endParaRPr lang="en-US" sz="3200" b="1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32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world.</a:t>
            </a:r>
            <a:endParaRPr lang="en-US" sz="3200" b="1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075" name="Picture 3" descr="C:\Users\Russell\Pictures\practice\April 2004 - 2 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055443"/>
            <a:ext cx="33528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86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266700"/>
            <a:ext cx="617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ACT Options: </a:t>
            </a:r>
            <a:endParaRPr lang="en-US" sz="28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914400"/>
            <a:ext cx="838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4. </a:t>
            </a:r>
            <a:r>
              <a: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a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rtesunate + pyrimethamine/</a:t>
            </a:r>
            <a:r>
              <a:rPr lang="en-US" sz="20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sulfadoxine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(Fansidar)</a:t>
            </a:r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1314510"/>
            <a:ext cx="6934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*artesunate dose:  4 mg/kg/dose QD x 3 days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*Fansidar dose:  6 mo-1 yr:  ¼ tab x 1 dose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          1-3 yrs:  ½ tab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          4-8 yrs:  1 tab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          9-14 yrs:  2 tabs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          &gt; 14 yrs:  3 tabs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*oral forms of artesunate often not available</a:t>
            </a:r>
            <a:endParaRPr lang="en-US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3561279"/>
            <a:ext cx="792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5.  artesunate + mefloquine</a:t>
            </a:r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6800" y="3961389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*artesunate:  as above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*mefloquine:  15 mg/kg, then 10 mg/kg after 6-8 hr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4876800"/>
            <a:ext cx="822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6.  artesunate + tetracycline or doxycycline </a:t>
            </a:r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04900" y="5324565"/>
            <a:ext cx="8039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*artesunate:  as above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*doxycycline:  100 mg BID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*tetracycline:  25-50 mg/kg/d div QID (max: 250 mg)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*NOT to be used in children &lt; 8 years of age</a:t>
            </a:r>
            <a:endParaRPr lang="en-US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68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4572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Other outpatient therapy options:</a:t>
            </a:r>
            <a:endParaRPr lang="en-US" sz="28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143000"/>
            <a:ext cx="784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*atovaquone-proguanil (Malarone)</a:t>
            </a:r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3600" y="1543110"/>
            <a:ext cx="7848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*combined tablet:  adult – ato 250 mg/pro 100 mg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              peds -  ato 67.5 mg/pro 25 mg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*dosing:  5-8 kg:  125 mg/50 mg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    9-10 kg:  187.5 mg/75 mg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    11-20 kg:  250 mg/100 mg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    21-30 kg:  500 mg/200 mg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    31-40 kg:  750 mg/300 mg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    &gt; 40 kg:  1000 mg/400 mg 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*very expensive, rarely available in developing world </a:t>
            </a:r>
            <a:endParaRPr lang="en-US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4495800"/>
            <a:ext cx="810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*quinine – no longer first-line option</a:t>
            </a:r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3600" y="4895910"/>
            <a:ext cx="78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*dosing:  8-10 mg/dose TID x 7 days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*problems with taste, cinchonism, prolonged course</a:t>
            </a:r>
            <a:endParaRPr lang="en-US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05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162580"/>
            <a:ext cx="716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Pre-referral therapy:</a:t>
            </a:r>
            <a:endParaRPr lang="en-US" sz="28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6800" y="685800"/>
            <a:ext cx="777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*artesunate suppositories (10 mg, 200 mg)</a:t>
            </a:r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8900" y="1098610"/>
            <a:ext cx="731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*dosing:  4 mg/kg/dose x single dose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*suppository forms often not available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04900" y="1806496"/>
            <a:ext cx="746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*artemether IM</a:t>
            </a:r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8900" y="2219306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*dosing:  3.2 mg/kg (d 1), 1.6 mg/kg (d 2+)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*poor absorption in setting of poor perfusion</a:t>
            </a:r>
            <a:endParaRPr lang="en-US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04900" y="2939892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*treatment given in the outpatient dispensary before</a:t>
            </a:r>
          </a:p>
          <a:p>
            <a:r>
              <a: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referral to a hospital shown to decrease mortality</a:t>
            </a: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by 25 % in children &lt; 5 years of age</a:t>
            </a:r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67300" y="4023232"/>
            <a:ext cx="3898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Lancet 2009; 373:557</a:t>
            </a:r>
            <a:endParaRPr lang="en-US" sz="16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100" y="4457700"/>
            <a:ext cx="2881313" cy="2164807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4023232"/>
            <a:ext cx="3403600" cy="2551596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547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53340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Inpatient therapy of severe malaria</a:t>
            </a:r>
            <a:endParaRPr lang="en-US" sz="32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1295400"/>
            <a:ext cx="3998913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949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76200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Indications for admission</a:t>
            </a:r>
            <a:endParaRPr lang="en-US" sz="32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1828800"/>
            <a:ext cx="8534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*clinical evidence of cerebral malaria</a:t>
            </a:r>
          </a:p>
          <a:p>
            <a:endParaRPr lang="en-US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*dehydration/inability to tolerate PO intake</a:t>
            </a:r>
          </a:p>
          <a:p>
            <a:endParaRPr lang="en-US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*severe anemia with hemodynamic compromise</a:t>
            </a:r>
          </a:p>
          <a:p>
            <a:endParaRPr lang="en-US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*respiratory distress</a:t>
            </a:r>
          </a:p>
          <a:p>
            <a:endParaRPr lang="en-US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*high level of parasitemia on smear – not an</a:t>
            </a:r>
          </a:p>
          <a:p>
            <a:r>
              <a:rPr lang="en-US" sz="2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absolute indication</a:t>
            </a:r>
            <a:endParaRPr lang="en-US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97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81000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*four areas of inpatient therapy:</a:t>
            </a:r>
            <a:endParaRPr lang="en-US" sz="28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9200" y="1143000"/>
            <a:ext cx="7543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patient assessment at admission, then</a:t>
            </a:r>
          </a:p>
          <a:p>
            <a:r>
              <a:rPr lang="en-US" sz="2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  ongoing close monitoring</a:t>
            </a:r>
          </a:p>
          <a:p>
            <a:endParaRPr lang="en-US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2.  specific anti-malarial treatment</a:t>
            </a:r>
          </a:p>
          <a:p>
            <a:endParaRPr lang="en-US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57200" indent="-457200">
              <a:buAutoNum type="arabicPeriod" startAt="3"/>
            </a:pPr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adjunctive treatment</a:t>
            </a:r>
          </a:p>
          <a:p>
            <a:pPr marL="457200" indent="-457200">
              <a:buAutoNum type="arabicPeriod" startAt="3"/>
            </a:pPr>
            <a:endParaRPr lang="en-US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4.  </a:t>
            </a:r>
            <a:r>
              <a:rPr lang="en-US" sz="2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s</a:t>
            </a:r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upportive care</a:t>
            </a:r>
            <a:endParaRPr lang="en-US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4310390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*general measures:</a:t>
            </a:r>
            <a:endParaRPr lang="en-US" sz="28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4833610"/>
            <a:ext cx="7086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*usually NPO</a:t>
            </a:r>
          </a:p>
          <a:p>
            <a:endParaRPr lang="en-US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*NG tube if comatose or obtunded</a:t>
            </a:r>
          </a:p>
          <a:p>
            <a:endParaRPr lang="en-US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*IV access – may need IO initially</a:t>
            </a:r>
            <a:endParaRPr lang="en-US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9930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381000"/>
            <a:ext cx="792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Specific anti-malarial treatment</a:t>
            </a:r>
            <a:endParaRPr lang="en-US" sz="32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1320920"/>
            <a:ext cx="807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*four recommended parenteral medications:</a:t>
            </a:r>
          </a:p>
          <a:p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en-US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2057400"/>
            <a:ext cx="670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rtesunate</a:t>
            </a:r>
          </a:p>
          <a:p>
            <a:pPr marL="457200" indent="-457200">
              <a:buAutoNum type="arabicPeriod" startAt="2"/>
            </a:pPr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rtemether</a:t>
            </a:r>
          </a:p>
          <a:p>
            <a:pPr marL="457200" indent="-457200">
              <a:buAutoNum type="arabicPeriod" startAt="2"/>
            </a:pPr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q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uinine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4.  </a:t>
            </a:r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q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uinidine </a:t>
            </a:r>
            <a:endParaRPr lang="en-US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3559601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*IV artesunate is now the DOC for all groups of</a:t>
            </a:r>
          </a:p>
          <a:p>
            <a:r>
              <a:rPr lang="en-US" sz="2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patients (adults, pediatrics, pregnancy)</a:t>
            </a:r>
            <a:endParaRPr lang="en-US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" y="4495800"/>
            <a:ext cx="815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*dosing:  2.4 mg/kg/dose given q12h on day 1, then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 q24h on days 2 and 3 (total 4 doses)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*decreased mortality by 35 % in comparison to quinine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*not always available</a:t>
            </a:r>
            <a:endParaRPr lang="en-US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00600" y="5624967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 Engl J Med 2008; </a:t>
            </a:r>
            <a:r>
              <a:rPr lang="en-US" sz="16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358:1829</a:t>
            </a:r>
          </a:p>
          <a:p>
            <a:r>
              <a:rPr lang="en-US" sz="16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Lancet 2010; 376:1647</a:t>
            </a:r>
            <a:endParaRPr lang="en-US" sz="16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9829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393412"/>
            <a:ext cx="777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Specific anti-malarial treatment</a:t>
            </a:r>
            <a:endParaRPr lang="en-US" sz="32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1384299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*quinine – if artesunate is not available</a:t>
            </a:r>
            <a:endParaRPr lang="en-US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600" y="1943100"/>
            <a:ext cx="8153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*dosing:  20 mg/kg load, then 10 mg/kg/dose q8h</a:t>
            </a:r>
          </a:p>
          <a:p>
            <a:endParaRPr lang="en-US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*can be given by bolus (above) or by continuous 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infusion (loading dose given as 4 hours of twice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the infusion rate)</a:t>
            </a:r>
          </a:p>
          <a:p>
            <a:endParaRPr lang="en-US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*observe for toxicity (especially hypoglycemia)</a:t>
            </a:r>
          </a:p>
          <a:p>
            <a:endParaRPr lang="en-US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*risk-to-benefit changes as treatment progresses</a:t>
            </a:r>
          </a:p>
          <a:p>
            <a:endParaRPr lang="en-US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*after 48 hr of treatment, if NO clinical improvement,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reduce dosage by 33 % (also when ARF present)</a:t>
            </a:r>
          </a:p>
        </p:txBody>
      </p:sp>
    </p:spTree>
    <p:extLst>
      <p:ext uri="{BB962C8B-B14F-4D97-AF65-F5344CB8AC3E}">
        <p14:creationId xmlns:p14="http://schemas.microsoft.com/office/powerpoint/2010/main" val="6652593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84080"/>
            <a:ext cx="3200400" cy="648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184080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Hopital Baptiste Biblique</a:t>
            </a:r>
            <a:endParaRPr lang="en-US" sz="24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990600"/>
            <a:ext cx="4572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*quinine infusion guideline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*based on 30 mg/kg/day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*concentration is 300 mg/l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*give 2 x infusion rate for the</a:t>
            </a:r>
          </a:p>
          <a:p>
            <a:r>
              <a: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first 4 hours for the loading</a:t>
            </a:r>
          </a:p>
          <a:p>
            <a:r>
              <a: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dose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*careful monitoring and nurse</a:t>
            </a:r>
          </a:p>
          <a:p>
            <a:r>
              <a: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involvement is critical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*good results for 20 + years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*not possible in many settings</a:t>
            </a:r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7929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810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Adjunctive treatment - rehydration</a:t>
            </a:r>
            <a:endParaRPr lang="en-US" sz="28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1066800"/>
            <a:ext cx="8153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*most children have some degree of hypovolemia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*normal saline bolus 10-20 ml/kg to correct metabolic</a:t>
            </a:r>
          </a:p>
          <a:p>
            <a:r>
              <a: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acidosis while waiting for blood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*recent concern for increased mortality due to boluses </a:t>
            </a:r>
          </a:p>
          <a:p>
            <a:r>
              <a: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in severely ill children (due to pulmonary edema)</a:t>
            </a:r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00" y="3429000"/>
            <a:ext cx="746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*results did NOT support routine use of boluses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*looked at all severely ill children, not just malaria</a:t>
            </a:r>
            <a:endParaRPr lang="en-US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43400" y="4178300"/>
            <a:ext cx="457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6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N Engl J Med 2011; 364:2483</a:t>
            </a:r>
            <a:endParaRPr lang="en-US" sz="16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4708555"/>
            <a:ext cx="8153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*safer to start with smaller volumes, repeat as needed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*close monitoring critical during infusions  </a:t>
            </a:r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149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Russell\Pictures\Malaria Talk Photos\Picture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0" y="762000"/>
            <a:ext cx="8998513" cy="533400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8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457200"/>
            <a:ext cx="861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Adjunctive treatment – blood transfusion</a:t>
            </a:r>
            <a:endParaRPr lang="en-US" sz="28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1292424"/>
            <a:ext cx="8534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*significant % of children with severe malaria will need  </a:t>
            </a:r>
          </a:p>
          <a:p>
            <a:r>
              <a: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blood, but risk/benefit must be considered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*must be sure that the blood is tested for HIV, hep B/C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*PRBCs preferred, but often not available; one option is</a:t>
            </a:r>
          </a:p>
          <a:p>
            <a:r>
              <a: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whole blood with a diuretic given at the start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*may require repeated transfusions 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*close monitoring critical during transfusion to recognize</a:t>
            </a:r>
          </a:p>
          <a:p>
            <a:r>
              <a: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the possibility of fluid overload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*data is inconclusive for children with severe anemia but </a:t>
            </a:r>
          </a:p>
          <a:p>
            <a:r>
              <a: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who are clinically stable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91000" y="6001405"/>
            <a:ext cx="449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Cochr Data Sys Rev 2000; 0001475</a:t>
            </a:r>
            <a:endParaRPr lang="en-US" sz="16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5850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57200"/>
            <a:ext cx="807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Adjunctive treatment - hypoglycemia</a:t>
            </a:r>
            <a:endParaRPr lang="en-US" sz="28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1371600"/>
            <a:ext cx="8229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*check blood glucose immediately at time of admission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*suspect if there is rapid clinical deterioration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*Tx:  slow bolus of D25W 2-4 ml/kg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*recheck blood glucose after bolus is given, then q4h</a:t>
            </a:r>
          </a:p>
          <a:p>
            <a:r>
              <a: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as long as the child is unconscious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*at Hopital Baptiste Biblique, D7.5W is used as the</a:t>
            </a:r>
          </a:p>
          <a:p>
            <a:r>
              <a: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maintenance fluid when a child is being treated with</a:t>
            </a:r>
          </a:p>
          <a:p>
            <a:r>
              <a: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IV quinine</a:t>
            </a:r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0378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177800"/>
            <a:ext cx="807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Adjunctive treatment – antibiotics</a:t>
            </a:r>
            <a:endParaRPr lang="en-US" sz="28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9100" y="770304"/>
            <a:ext cx="8229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*coverage needed for potential meningitis, sepsis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*ALL severely ill children with malaria must be covered</a:t>
            </a:r>
          </a:p>
          <a:p>
            <a:r>
              <a: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at the time of admission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*options: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0100" y="2756663"/>
            <a:ext cx="746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1.  ceftriaxone</a:t>
            </a:r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00200" y="3156773"/>
            <a:ext cx="7010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*dosing:  50-75 mg/kg/d div q12-24h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    100 mg/kg/d div q12h for meningitis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    max: 2 gm/dose, 4 gm/24h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*DOC for possible meningitis, leukopenia</a:t>
            </a:r>
          </a:p>
          <a:p>
            <a:endParaRPr lang="en-US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" y="4552890"/>
            <a:ext cx="746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2.  </a:t>
            </a:r>
            <a:r>
              <a: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c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hloramphenicol </a:t>
            </a:r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00200" y="4953000"/>
            <a:ext cx="678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*dosing:  50-75 mg/kg/d div q6h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    max:  4 gm/24h</a:t>
            </a:r>
          </a:p>
          <a:p>
            <a:endParaRPr lang="en-US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9100" y="5768608"/>
            <a:ext cx="8267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*association between </a:t>
            </a:r>
            <a:r>
              <a:rPr lang="en-US" sz="20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Salmonella 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bacteremia and</a:t>
            </a:r>
          </a:p>
          <a:p>
            <a:r>
              <a: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</a:t>
            </a:r>
            <a:r>
              <a:rPr lang="en-US" sz="20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falciparum 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malaria </a:t>
            </a:r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8255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8000" y="190500"/>
            <a:ext cx="807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Adjunctive treatment - seizures</a:t>
            </a:r>
            <a:endParaRPr lang="en-US" sz="28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2300" y="916920"/>
            <a:ext cx="8001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*all types of seizures possible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*often a single seizure if anti-malarial treatment is </a:t>
            </a:r>
          </a:p>
          <a:p>
            <a:r>
              <a: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given; best to treat on PRN basis than prophylaxis</a:t>
            </a:r>
          </a:p>
          <a:p>
            <a:r>
              <a: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or a fixed dosage schedule – monitor closely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*usual options in developing countries:</a:t>
            </a:r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2500" y="3149600"/>
            <a:ext cx="7467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*diazepam:  NOT for prolonged therapy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*dose (&gt; 1 mo):  0.2-0.5 mg/kg/dose IV q15-   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30min; max 5 mg (&lt; 5 yo); 10 mg (</a:t>
            </a:r>
            <a:r>
              <a:rPr lang="en-US" sz="2000" b="1" u="sng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&gt;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5 yo)</a:t>
            </a:r>
            <a:endParaRPr lang="en-US" sz="2000" b="1" u="sng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n-US" sz="2000" b="1" u="sng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*phenobarbital:  was 1</a:t>
            </a:r>
            <a:r>
              <a:rPr lang="en-US" sz="2000" b="1" baseline="30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st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-line, now safety concerns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*dose: 10-15 mg/kg load, then 5 mg/kg/dose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PRN q15-30min to max total dose of 40   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mg/kg</a:t>
            </a:r>
          </a:p>
          <a:p>
            <a:endParaRPr lang="en-US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*phenytoin:  if no response to phenobarbital</a:t>
            </a:r>
            <a:endParaRPr lang="en-US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6800" y="5393323"/>
            <a:ext cx="4076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Lancet 2000; 355:701</a:t>
            </a:r>
            <a:endParaRPr lang="en-US" sz="16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7026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609600"/>
            <a:ext cx="8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Morbidity/residual complications:</a:t>
            </a:r>
            <a:endParaRPr lang="en-US" sz="32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7600" y="1244599"/>
            <a:ext cx="7620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*post-malaria neurologic syndrome</a:t>
            </a:r>
          </a:p>
          <a:p>
            <a:endParaRPr lang="en-US" sz="28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*acute tubular necrosis – usually   </a:t>
            </a:r>
          </a:p>
          <a:p>
            <a:r>
              <a:rPr lang="en-US" sz="28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transient</a:t>
            </a:r>
          </a:p>
          <a:p>
            <a:endParaRPr lang="en-US" sz="28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*hyper-reactive malarial syndrome </a:t>
            </a:r>
          </a:p>
          <a:p>
            <a:r>
              <a:rPr lang="en-US" sz="28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(HRMS) – previously known as </a:t>
            </a:r>
          </a:p>
          <a:p>
            <a:r>
              <a:rPr lang="en-US" sz="28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tropical splenomegaly</a:t>
            </a:r>
          </a:p>
          <a:p>
            <a:endParaRPr lang="en-US" sz="28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*? Burkitt’s lymphoma</a:t>
            </a:r>
            <a:endParaRPr lang="en-US" sz="28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2921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609600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Prevention of malaria</a:t>
            </a:r>
            <a:endParaRPr lang="en-US" sz="36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76400"/>
            <a:ext cx="6437313" cy="4828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63752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533400"/>
            <a:ext cx="807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Prevention measures:</a:t>
            </a:r>
            <a:endParaRPr lang="en-US" sz="28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1152555"/>
            <a:ext cx="762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*insecticide-treated mosquito nets (ITNs)</a:t>
            </a:r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1676231"/>
            <a:ext cx="7391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*proven to be cost-effective in decreased malaria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episodes, increased years of life gained, and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increased lives saved</a:t>
            </a:r>
            <a:endParaRPr lang="en-US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62500" y="2429709"/>
            <a:ext cx="4229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6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Bull WHO 2009; 87:123</a:t>
            </a:r>
            <a:endParaRPr lang="en-US" sz="16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600" y="2914323"/>
            <a:ext cx="754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*less effective with </a:t>
            </a:r>
            <a:r>
              <a:rPr lang="en-US" sz="2000" b="1" u="sng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&gt;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2 persons/net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*problem with compliance</a:t>
            </a:r>
            <a:endParaRPr lang="en-US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3886200"/>
            <a:ext cx="861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*use of DEET repellent (citronella NOT effective) – need</a:t>
            </a:r>
          </a:p>
          <a:p>
            <a:r>
              <a: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to reapply every 2-4 hr depending on concentration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*behavioral measures</a:t>
            </a:r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600" y="5210145"/>
            <a:ext cx="7772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*appropriate clothing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*avoid contact with mosquitoes (remain indoors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at dawn and dusk if possible)</a:t>
            </a:r>
            <a:endParaRPr lang="en-US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54373"/>
            <a:ext cx="1701800" cy="1521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06788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8300" y="304800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Chemoprophylaxis  </a:t>
            </a:r>
            <a:endParaRPr lang="en-US" sz="28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8800" y="957898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*NOT routinely recommended for individuals living in</a:t>
            </a:r>
          </a:p>
          <a:p>
            <a:r>
              <a: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endemic areas, with the following exceptions:</a:t>
            </a:r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1622792"/>
            <a:ext cx="807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*sickle cell disease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*hyper-reactive malarial syndrome</a:t>
            </a:r>
          </a:p>
          <a:p>
            <a:endParaRPr lang="en-US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8800" y="4064336"/>
            <a:ext cx="830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*intermittent preventive treatment in pregnancy (</a:t>
            </a:r>
            <a:r>
              <a:rPr lang="en-US" sz="20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IPTp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):</a:t>
            </a:r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4700" y="4464446"/>
            <a:ext cx="8305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*currently uses SP (Fansidar) 3 tabs PO at start of the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second and third trimesters (avoid in first trimester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and after 37 weeks GA)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*recent studies question whether more frequent dosing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(ie, monthly) would be more efficacious, especially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in pregnant women who are HIV-positive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43100" y="6403438"/>
            <a:ext cx="7124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Malaria J 2007; 6:160         Clin Inf Dis 2011; 53:231</a:t>
            </a:r>
            <a:endParaRPr lang="en-US" sz="16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2300" y="2324100"/>
            <a:ext cx="789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*options for prophylaxis in children is limited:</a:t>
            </a:r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0" y="2724210"/>
            <a:ext cx="7772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mefloquine – expensive, side effects, availability</a:t>
            </a:r>
          </a:p>
          <a:p>
            <a:pPr marL="457200" indent="-457200">
              <a:buAutoNum type="arabicPeriod"/>
            </a:pP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Malarone – very expensive, availability</a:t>
            </a:r>
          </a:p>
          <a:p>
            <a:pPr marL="457200" indent="-457200">
              <a:buAutoNum type="arabicPeriod"/>
            </a:pP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SP (Fansidar) – NOT recommended by CDC</a:t>
            </a:r>
          </a:p>
          <a:p>
            <a:pPr marL="457200" indent="-457200">
              <a:buAutoNum type="arabicPeriod"/>
            </a:pPr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annot use tetracycline/doxycycline in &gt; 8 yo </a:t>
            </a:r>
            <a:endParaRPr lang="en-US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2091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381000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Chemoprophylaxis</a:t>
            </a:r>
            <a:endParaRPr lang="en-US" sz="28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9300" y="986830"/>
            <a:ext cx="792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*intermittent preventive treatment in infants (IPTi)</a:t>
            </a:r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1386940"/>
            <a:ext cx="7632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*SP given in 3 doses at 3, 4, and 9 months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*resulted in 30 % decrease in malaria episodes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*cost-effective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*still not widely implemented</a:t>
            </a:r>
            <a:endParaRPr lang="en-US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57800" y="2590800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Lancet 2009; 374:1521</a:t>
            </a:r>
          </a:p>
          <a:p>
            <a:r>
              <a:rPr lang="en-US" sz="16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Bull WHO 2009; 87:123</a:t>
            </a:r>
          </a:p>
          <a:p>
            <a:r>
              <a:rPr lang="en-US" sz="16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PLOS Med 2010; 15(6):e10313</a:t>
            </a:r>
            <a:endParaRPr lang="en-US" sz="16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6600" y="3421797"/>
            <a:ext cx="7937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*intermittent preventive treatment in children (IPTc</a:t>
            </a:r>
            <a:r>
              <a: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6800" y="3821907"/>
            <a:ext cx="777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*initial studies showed no benefit in &gt; 1 yo with SP</a:t>
            </a:r>
            <a:endParaRPr lang="en-US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81600" y="4222017"/>
            <a:ext cx="3657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Clin Inf Dis 2007; 45:16</a:t>
            </a:r>
            <a:endParaRPr lang="en-US" sz="16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66800" y="4572000"/>
            <a:ext cx="7924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*more recent studies with SP-</a:t>
            </a:r>
            <a:r>
              <a:rPr lang="en-US" sz="2000" b="1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amodiaquine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given 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monthly has decreased # of infections and  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admissions in conjunction with ITNs (cost- 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effective when village care-workers used)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80000" y="5908139"/>
            <a:ext cx="406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Malaria J 2008; 7:123</a:t>
            </a:r>
          </a:p>
          <a:p>
            <a:r>
              <a:rPr lang="en-US" sz="1600" b="1" dirty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6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PLOS Med 2011; 8(2):e1000408</a:t>
            </a:r>
            <a:endParaRPr lang="en-US" sz="16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3144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195590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Malarial vaccines  </a:t>
            </a:r>
            <a:endParaRPr lang="en-US" sz="28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1800" y="838200"/>
            <a:ext cx="8458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*search for a vaccine(s) has been lengthy and difficult, in</a:t>
            </a:r>
          </a:p>
          <a:p>
            <a:r>
              <a: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part due to </a:t>
            </a:r>
            <a:r>
              <a:rPr lang="en-US" sz="20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falciparum’s 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enormous variability in its</a:t>
            </a:r>
          </a:p>
          <a:p>
            <a:r>
              <a: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proteins</a:t>
            </a:r>
          </a:p>
          <a:p>
            <a:endParaRPr lang="en-US" sz="20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*recent advances:</a:t>
            </a:r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2469416"/>
            <a:ext cx="762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*2009:  partial protection in semi-immune patient                                                                        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  safe in children (decreased 30-50 % of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     infections for ~ 3 yrs in African children)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35880" y="3454301"/>
            <a:ext cx="3924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J Inf Dis 2009; 200:317,337</a:t>
            </a:r>
            <a:endParaRPr lang="en-US" sz="16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3817334"/>
            <a:ext cx="800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*2010:  doses at 10, 14, and 18 weeks of age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  found to be safe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  65 % protection in 1</a:t>
            </a:r>
            <a:r>
              <a:rPr lang="en-US" sz="2000" b="1" baseline="30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st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3 mos, 33 % in 1</a:t>
            </a:r>
            <a:r>
              <a:rPr lang="en-US" sz="2000" b="1" baseline="30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st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yr</a:t>
            </a:r>
            <a:endParaRPr lang="en-US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64332" y="4832997"/>
            <a:ext cx="35247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PLOS One 2010; 11:e13838</a:t>
            </a:r>
            <a:endParaRPr lang="en-US" sz="16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" y="5171551"/>
            <a:ext cx="812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*2011:  RTS,S/AS01 vaccine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  protective against clinical and severe malaria 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in African children (6000 children 5-17 mo;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55 % efficacy)</a:t>
            </a:r>
            <a:endParaRPr lang="en-US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35880" y="6400800"/>
            <a:ext cx="3924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 Engl J Med 2011; oa1102287</a:t>
            </a:r>
            <a:endParaRPr lang="en-US" sz="16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676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228600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The “</a:t>
            </a:r>
            <a:r>
              <a:rPr lang="en-US" sz="3200" b="1" i="1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culprits”</a:t>
            </a:r>
            <a:r>
              <a:rPr lang="en-US" sz="3200" b="1" i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….</a:t>
            </a:r>
            <a:endParaRPr lang="en-US" sz="3200" b="1" i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16100" y="1638300"/>
            <a:ext cx="6019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Parasite:  </a:t>
            </a:r>
            <a:r>
              <a:rPr lang="en-US" sz="2800" b="1" i="1" dirty="0" smtClean="0">
                <a:solidFill>
                  <a:srgbClr val="FFFF00"/>
                </a:solidFill>
              </a:rPr>
              <a:t>Plasmodium </a:t>
            </a:r>
            <a:r>
              <a:rPr lang="en-US" sz="2800" b="1" dirty="0" smtClean="0">
                <a:solidFill>
                  <a:srgbClr val="FFFF00"/>
                </a:solidFill>
              </a:rPr>
              <a:t>species</a:t>
            </a:r>
          </a:p>
          <a:p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</a:rPr>
              <a:t>     </a:t>
            </a:r>
          </a:p>
          <a:p>
            <a:r>
              <a:rPr lang="en-US" sz="2800" b="1" i="1" dirty="0">
                <a:solidFill>
                  <a:srgbClr val="FFFF00"/>
                </a:solidFill>
              </a:rPr>
              <a:t> </a:t>
            </a:r>
            <a:r>
              <a:rPr lang="en-US" sz="2800" b="1" i="1" dirty="0" smtClean="0">
                <a:solidFill>
                  <a:srgbClr val="FFFF00"/>
                </a:solidFill>
              </a:rPr>
              <a:t>      </a:t>
            </a:r>
            <a:r>
              <a:rPr lang="en-US" sz="2800" b="1" i="1" dirty="0" smtClean="0"/>
              <a:t>Plasmodium falciparum</a:t>
            </a:r>
          </a:p>
          <a:p>
            <a:r>
              <a:rPr lang="en-US" sz="2800" b="1" i="1" dirty="0">
                <a:solidFill>
                  <a:srgbClr val="FFFF00"/>
                </a:solidFill>
              </a:rPr>
              <a:t> </a:t>
            </a:r>
            <a:r>
              <a:rPr lang="en-US" sz="2800" b="1" i="1" dirty="0" smtClean="0">
                <a:solidFill>
                  <a:srgbClr val="FFFF00"/>
                </a:solidFill>
              </a:rPr>
              <a:t>      </a:t>
            </a:r>
            <a:r>
              <a:rPr lang="en-US" sz="2800" b="1" i="1" dirty="0" smtClean="0"/>
              <a:t>Plasmodium vivax</a:t>
            </a:r>
          </a:p>
          <a:p>
            <a:r>
              <a:rPr lang="en-US" sz="2800" b="1" i="1" dirty="0">
                <a:solidFill>
                  <a:srgbClr val="FFFF00"/>
                </a:solidFill>
              </a:rPr>
              <a:t> </a:t>
            </a:r>
            <a:r>
              <a:rPr lang="en-US" sz="2800" b="1" i="1" dirty="0" smtClean="0">
                <a:solidFill>
                  <a:srgbClr val="FFFF00"/>
                </a:solidFill>
              </a:rPr>
              <a:t>      </a:t>
            </a:r>
            <a:r>
              <a:rPr lang="en-US" sz="2800" b="1" i="1" dirty="0" smtClean="0"/>
              <a:t>Plasmodium ovale</a:t>
            </a:r>
          </a:p>
          <a:p>
            <a:r>
              <a:rPr lang="en-US" sz="2800" b="1" i="1" dirty="0"/>
              <a:t> </a:t>
            </a:r>
            <a:r>
              <a:rPr lang="en-US" sz="2800" b="1" i="1" dirty="0" smtClean="0"/>
              <a:t>      Plasmodium malariae</a:t>
            </a:r>
          </a:p>
          <a:p>
            <a:r>
              <a:rPr lang="en-US" sz="2800" b="1" i="1" dirty="0"/>
              <a:t> </a:t>
            </a:r>
            <a:r>
              <a:rPr lang="en-US" sz="2800" b="1" i="1" dirty="0" smtClean="0"/>
              <a:t>      Plasmodium knowlesi</a:t>
            </a:r>
          </a:p>
          <a:p>
            <a:endParaRPr lang="en-US" sz="2800" b="1" i="1" dirty="0">
              <a:solidFill>
                <a:srgbClr val="FFFF00"/>
              </a:solidFill>
            </a:endParaRPr>
          </a:p>
          <a:p>
            <a:r>
              <a:rPr lang="en-US" sz="2800" b="1" dirty="0" smtClean="0">
                <a:solidFill>
                  <a:srgbClr val="FFFF00"/>
                </a:solidFill>
              </a:rPr>
              <a:t>Vector:   </a:t>
            </a:r>
            <a:r>
              <a:rPr lang="en-US" sz="2800" b="1" i="1" dirty="0" smtClean="0">
                <a:ln>
                  <a:solidFill>
                    <a:schemeClr val="bg1">
                      <a:lumMod val="65000"/>
                      <a:lumOff val="35000"/>
                    </a:schemeClr>
                  </a:solidFill>
                </a:ln>
                <a:solidFill>
                  <a:srgbClr val="FFFF00"/>
                </a:solidFill>
              </a:rPr>
              <a:t>Anopheles</a:t>
            </a:r>
            <a:r>
              <a:rPr lang="en-US" sz="2800" b="1" i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</a:rPr>
              <a:t> mosquito</a:t>
            </a:r>
            <a:r>
              <a:rPr lang="en-US" sz="2800" b="1" i="1" dirty="0" smtClean="0">
                <a:solidFill>
                  <a:srgbClr val="FFFF00"/>
                </a:solidFill>
              </a:rPr>
              <a:t>   </a:t>
            </a:r>
            <a:endParaRPr lang="en-US" sz="2800" b="1" dirty="0">
              <a:solidFill>
                <a:srgbClr val="FFFF00"/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722793"/>
            <a:ext cx="2110865" cy="184785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815" y="1676400"/>
            <a:ext cx="2179382" cy="2179382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495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381000"/>
            <a:ext cx="647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Malaria in pregnancy </a:t>
            </a:r>
            <a:endParaRPr lang="en-US" sz="28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1219200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*increased morbidity and mortality, especially prima-</a:t>
            </a:r>
          </a:p>
          <a:p>
            <a:r>
              <a: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gravidas and young women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31900" y="3473173"/>
            <a:ext cx="767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*increased hypoglycemia (especially with quinine)</a:t>
            </a:r>
          </a:p>
          <a:p>
            <a:r>
              <a:rPr lang="en-US" sz="20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*increased risk of pulm edema (50 % mortality)</a:t>
            </a:r>
          </a:p>
          <a:p>
            <a:r>
              <a:rPr lang="en-US" sz="20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*up to 50 % mortality with cerebral edema</a:t>
            </a:r>
            <a:endParaRPr lang="en-US" sz="20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2057400"/>
            <a:ext cx="815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*patterns depend on the level of transmission:</a:t>
            </a:r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7400" y="2432110"/>
            <a:ext cx="774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*low-intensity transmission (SE Asia, Americas) has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increased risk for high parasitemia and severe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disease compared to non-pregnant women</a:t>
            </a:r>
            <a:endParaRPr lang="en-US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7400" y="4572000"/>
            <a:ext cx="797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*more intense transmission (Africa) leads to intense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sequestration in the placenta, causing dysfunction</a:t>
            </a:r>
            <a:endParaRPr lang="en-US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31900" y="5279886"/>
            <a:ext cx="7302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*main fetal complication is LBW</a:t>
            </a:r>
          </a:p>
          <a:p>
            <a:r>
              <a:rPr lang="en-US" sz="20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*anemia for both mother and fetus</a:t>
            </a:r>
          </a:p>
          <a:p>
            <a:r>
              <a:rPr lang="en-US" sz="20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*also prematurity and increased fetal loss</a:t>
            </a:r>
            <a:endParaRPr lang="en-US" sz="20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97557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457200"/>
            <a:ext cx="624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Malaria in pregnancy</a:t>
            </a:r>
            <a:endParaRPr lang="en-US" sz="28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295400"/>
            <a:ext cx="7924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*transmission to the fetus is not uncommon, but the</a:t>
            </a:r>
          </a:p>
          <a:p>
            <a:r>
              <a: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the infection may be asymptomatic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*post-partum sepsis in the mothers is not uncommon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*HIV infection increases the risk of high parasitemia</a:t>
            </a:r>
          </a:p>
          <a:p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*anti-</a:t>
            </a:r>
            <a:r>
              <a:rPr lang="en-US" sz="20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malarials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for pregnant patients:</a:t>
            </a:r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600" y="3849945"/>
            <a:ext cx="739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*NO anti-malarial is Category A or B in pregnancy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*1</a:t>
            </a:r>
            <a:r>
              <a:rPr lang="en-US" sz="2000" b="1" baseline="30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st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trimester:  </a:t>
            </a:r>
            <a:endParaRPr lang="en-US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36700" y="4502417"/>
            <a:ext cx="647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0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quinine + clindamycin x 7 days</a:t>
            </a:r>
          </a:p>
          <a:p>
            <a:r>
              <a:rPr lang="en-US" sz="20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2.  ACT x 3 days </a:t>
            </a:r>
            <a:endParaRPr lang="en-US" sz="20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5334000"/>
            <a:ext cx="7023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*2</a:t>
            </a:r>
            <a:r>
              <a:rPr lang="en-US" sz="2000" b="1" baseline="30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nd</a:t>
            </a: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trimester:  ACT x 3 days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*breastfeeding mothers:  ACT x 3 days</a:t>
            </a:r>
            <a:endParaRPr lang="en-US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6925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Russell\Pictures\Amanda Magnuson\Pediatrics - Amanda\IMG_35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319"/>
            <a:ext cx="3342375" cy="2506781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Russell\Pictures\2011 organization\Peds - org 2011\Peds - Oviatt\P10400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838" y="2133600"/>
            <a:ext cx="1714500" cy="2286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Users\Russell\Pictures\2011 organization\Peds - org 2011\Peds - Oviatt\P10401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565" y="4366336"/>
            <a:ext cx="2384070" cy="20574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C:\Users\Russell\Pictures\2011 organization\Peds - org 2011\Peds - Oviatt\P10401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187" y="345964"/>
            <a:ext cx="2819400" cy="211455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C:\Users\Russell\Pictures\2011 organization\Peds - org 2011\Peds - Oviatt\P104016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238" y="2168525"/>
            <a:ext cx="1752600" cy="23368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7" name="Picture 7" descr="C:\Users\Russell\Pictures\2011 organization\Peds - org 2011\Peds - Oviatt\P104029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8" y="2460514"/>
            <a:ext cx="2419350" cy="32258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C:\Users\Russell\Pictures\2011 organization\Peds - org 2011\Peds - Oviatt\P104046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2393950"/>
            <a:ext cx="2577152" cy="193286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9" name="Picture 9" descr="C:\Users\Russell\Pictures\2011 organization\Peds - org 2011\Peds Med - 2011 group\April 2004 - 2 07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182" y="4136120"/>
            <a:ext cx="1897940" cy="253058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 descr="C:\Users\Russell\Pictures\2011 organization\Peds - org 2011\October 2004 -3 02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285750"/>
            <a:ext cx="2514600" cy="188595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1" name="Picture 11" descr="C:\Users\Russell\Pictures\Togo faces\Togo pictures # 1 066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263" y="4530725"/>
            <a:ext cx="2847975" cy="213598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88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342583"/>
            <a:ext cx="4213225" cy="3157537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870" y="304800"/>
            <a:ext cx="4257213" cy="319532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413" y="3048000"/>
            <a:ext cx="4829175" cy="3621087"/>
          </a:xfrm>
          <a:prstGeom prst="rect">
            <a:avLst/>
          </a:prstGeom>
          <a:noFill/>
          <a:ln w="9525">
            <a:solidFill>
              <a:schemeClr val="bg1">
                <a:lumMod val="75000"/>
                <a:lumOff val="25000"/>
              </a:schemeClr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35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14543"/>
            <a:ext cx="5181600" cy="6628913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904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139699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Plasmodium</a:t>
            </a:r>
            <a:r>
              <a:rPr lang="en-US" sz="3600" b="1" i="1" dirty="0" smtClean="0">
                <a:solidFill>
                  <a:srgbClr val="FFFF00"/>
                </a:solidFill>
              </a:rPr>
              <a:t> vivax</a:t>
            </a:r>
            <a:endParaRPr lang="en-US" sz="3600" b="1" i="1" dirty="0">
              <a:solidFill>
                <a:srgbClr val="FFFF00"/>
              </a:solidFill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28600"/>
            <a:ext cx="2355850" cy="235585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5800" y="786030"/>
            <a:ext cx="533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*Americas, Asia, isolated areas of Africa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*must have Duffy blood group antigen  </a:t>
            </a:r>
          </a:p>
          <a:p>
            <a:r>
              <a:rPr lang="en-US" sz="2400" b="1" dirty="0"/>
              <a:t> </a:t>
            </a:r>
            <a:r>
              <a:rPr lang="en-US" sz="2400" b="1" dirty="0" smtClean="0"/>
              <a:t>   in order to invade RBC (antigen NOT </a:t>
            </a:r>
          </a:p>
          <a:p>
            <a:r>
              <a:rPr lang="en-US" sz="2400" b="1" dirty="0"/>
              <a:t> </a:t>
            </a:r>
            <a:r>
              <a:rPr lang="en-US" sz="2400" b="1" dirty="0" smtClean="0"/>
              <a:t>   present in Africans)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*infects reticulocytes, RBC up to 14 days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*has a delayed liver stage (hypnozoites),</a:t>
            </a:r>
          </a:p>
          <a:p>
            <a:r>
              <a:rPr lang="en-US" sz="2400" b="1" dirty="0"/>
              <a:t> </a:t>
            </a:r>
            <a:r>
              <a:rPr lang="en-US" sz="2400" b="1" dirty="0" smtClean="0"/>
              <a:t>   can cause relapses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*parasitemia is rarely &gt; 2 %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*usually milder illness than falciparum,   </a:t>
            </a:r>
          </a:p>
          <a:p>
            <a:r>
              <a:rPr lang="en-US" sz="2400" b="1" dirty="0"/>
              <a:t> </a:t>
            </a:r>
            <a:r>
              <a:rPr lang="en-US" sz="2400" b="1" dirty="0" smtClean="0"/>
              <a:t>   but can be severe, sometimes fatal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51100" y="2652127"/>
            <a:ext cx="472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 Engl J Med 1976; 295:302</a:t>
            </a:r>
            <a:endParaRPr lang="en-US" sz="16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22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381000"/>
            <a:ext cx="80010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Definitions:</a:t>
            </a:r>
            <a:endParaRPr lang="en-US" sz="2800" b="1" dirty="0" smtClean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800" b="1" dirty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</a:t>
            </a:r>
          </a:p>
          <a:p>
            <a:r>
              <a:rPr lang="en-US" sz="2800" b="1" dirty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</a:t>
            </a:r>
            <a:r>
              <a:rPr lang="en-US" sz="28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Relapse:</a:t>
            </a:r>
            <a:r>
              <a:rPr lang="en-US" sz="24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recurrent infection </a:t>
            </a:r>
            <a:r>
              <a:rPr lang="en-US" sz="24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caused </a:t>
            </a:r>
            <a:r>
              <a:rPr lang="en-US" sz="24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by </a:t>
            </a:r>
          </a:p>
          <a:p>
            <a:r>
              <a:rPr lang="en-US" sz="2400" b="1" dirty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hypnozoites in the liver (</a:t>
            </a:r>
            <a:r>
              <a:rPr lang="en-US" sz="2400" b="1" i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vivax, ovale</a:t>
            </a:r>
            <a:r>
              <a:rPr lang="en-US" sz="24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</a:p>
          <a:p>
            <a:endParaRPr lang="en-US" sz="24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4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</a:t>
            </a:r>
            <a:r>
              <a:rPr lang="en-US" sz="28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Recrudescence:</a:t>
            </a:r>
            <a:r>
              <a:rPr lang="en-US" sz="24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recurrent infection </a:t>
            </a:r>
          </a:p>
          <a:p>
            <a:r>
              <a:rPr lang="en-US" sz="2400" b="1" dirty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caused by a blood-stage infection in    </a:t>
            </a:r>
          </a:p>
          <a:p>
            <a:r>
              <a:rPr lang="en-US" sz="2400" b="1" dirty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which the parasitemia decreases below</a:t>
            </a:r>
          </a:p>
          <a:p>
            <a:r>
              <a:rPr lang="en-US" sz="2400" b="1" dirty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the level of detection, then rises above</a:t>
            </a:r>
          </a:p>
          <a:p>
            <a:r>
              <a:rPr lang="en-US" sz="2400" b="1" dirty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that level (inadequate treatment, drug</a:t>
            </a:r>
          </a:p>
          <a:p>
            <a:r>
              <a:rPr lang="en-US" sz="2400" b="1" dirty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resistance, immunocompromised)</a:t>
            </a:r>
          </a:p>
          <a:p>
            <a:endParaRPr lang="en-US" sz="24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4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</a:t>
            </a:r>
            <a:r>
              <a:rPr lang="en-US" sz="28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Re-infection:  </a:t>
            </a:r>
            <a:r>
              <a:rPr lang="en-US" sz="24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recurrent infection </a:t>
            </a:r>
          </a:p>
          <a:p>
            <a:r>
              <a:rPr lang="en-US" sz="2400" b="1" dirty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caused by a NEW exposure</a:t>
            </a:r>
            <a:endParaRPr lang="en-US" sz="3600" b="1" dirty="0" smtClean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88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4594</TotalTime>
  <Words>4368</Words>
  <Application>Microsoft Office PowerPoint</Application>
  <PresentationFormat>On-screen Show (4:3)</PresentationFormat>
  <Paragraphs>778</Paragraphs>
  <Slides>63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Russell</dc:creator>
  <cp:lastModifiedBy>Russell</cp:lastModifiedBy>
  <cp:revision>114</cp:revision>
  <dcterms:created xsi:type="dcterms:W3CDTF">2011-11-07T03:40:21Z</dcterms:created>
  <dcterms:modified xsi:type="dcterms:W3CDTF">2011-11-10T08:18:53Z</dcterms:modified>
</cp:coreProperties>
</file>