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58" r:id="rId7"/>
    <p:sldId id="260" r:id="rId8"/>
    <p:sldId id="267" r:id="rId9"/>
    <p:sldId id="259" r:id="rId10"/>
    <p:sldId id="264" r:id="rId11"/>
    <p:sldId id="262" r:id="rId12"/>
    <p:sldId id="257" r:id="rId13"/>
    <p:sldId id="26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6056" autoAdjust="0"/>
  </p:normalViewPr>
  <p:slideViewPr>
    <p:cSldViewPr snapToGrid="0">
      <p:cViewPr varScale="1">
        <p:scale>
          <a:sx n="91" d="100"/>
          <a:sy n="91" d="100"/>
        </p:scale>
        <p:origin x="208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11/2/23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angerouslee.biz/what-black-women-should-know-before-undergoing-surgery/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GOX.0000000000002219" TargetMode="External"/><Relationship Id="rId2" Type="http://schemas.openxmlformats.org/officeDocument/2006/relationships/hyperlink" Target="https://doi.org/10.1177/14705958221075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86/1471-2296-14-132" TargetMode="External"/><Relationship Id="rId4" Type="http://schemas.openxmlformats.org/officeDocument/2006/relationships/hyperlink" Target="https://doi.org/10.1186/s12913-019-3959-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rthcarolinahealthnews.org/2018/07/06/more-nurse-practitioners-now-pursue-residency-programs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leap.com/cross-culture-human-resource-management-affect-performance-international-organizations-evidence-rwanda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91261194@N06/49825145692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Promoting the Role of NP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By </a:t>
            </a:r>
            <a:r>
              <a:rPr lang="en-US" dirty="0" err="1">
                <a:cs typeface="Arial"/>
              </a:rPr>
              <a:t>L.Ballard</a:t>
            </a:r>
            <a:r>
              <a:rPr lang="en-US" dirty="0">
                <a:cs typeface="Arial"/>
              </a:rPr>
              <a:t>, MSN, FNP-BC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" name="Picture 5" descr="A group of medical professionals standing together&#10;&#10;Description automatically generated">
            <a:extLst>
              <a:ext uri="{FF2B5EF4-FFF2-40B4-BE49-F238E27FC236}">
                <a16:creationId xmlns:a16="http://schemas.microsoft.com/office/drawing/2014/main" id="{A211385C-3178-A73C-209C-1242D3B8B3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11762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2F5B4F-2693-5FBC-7602-F176768A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100" dirty="0"/>
              <a:t>Diversity of Culture, Experiences, Knowledge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80E3D-0136-B9A5-B683-87F0361A08AF}"/>
              </a:ext>
            </a:extLst>
          </p:cNvPr>
          <p:cNvSpPr txBox="1"/>
          <p:nvPr/>
        </p:nvSpPr>
        <p:spPr>
          <a:xfrm>
            <a:off x="9795614" y="6657943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dangerouslee.biz/what-black-women-should-know-before-undergoing-surger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74C0F-0DD8-CB0B-803B-5BDE16E8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As You Go From Here…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6AC8-3FE0-BF9B-E103-91746171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/>
              <a:t>But the Lord said to me, “Do  not say, ’I am too young.’ You must go to everyone I send you to and say whatever I command you. Do not be afraid of them, for I am with you and will rescue you,” declares the Lord. Jeremiah 1:7-8</a:t>
            </a:r>
          </a:p>
          <a:p>
            <a:pPr>
              <a:lnSpc>
                <a:spcPct val="110000"/>
              </a:lnSpc>
            </a:pPr>
            <a:r>
              <a:rPr lang="en-US" sz="1300"/>
              <a:t>Declare His glory among the nations, His marvelous deeds among all peoples. 1 Chronicles 16:24</a:t>
            </a:r>
          </a:p>
          <a:p>
            <a:pPr>
              <a:lnSpc>
                <a:spcPct val="110000"/>
              </a:lnSpc>
            </a:pPr>
            <a:r>
              <a:rPr lang="en-US" sz="1300"/>
              <a:t>For this is what the Lord has commanded us: “I have made you a light for the Gentiles, that you may bring salvation to the ends of the earth.” Acts 13: 47</a:t>
            </a:r>
          </a:p>
        </p:txBody>
      </p:sp>
      <p:pic>
        <p:nvPicPr>
          <p:cNvPr id="5" name="Picture 4" descr="A railroad extending through the desert">
            <a:extLst>
              <a:ext uri="{FF2B5EF4-FFF2-40B4-BE49-F238E27FC236}">
                <a16:creationId xmlns:a16="http://schemas.microsoft.com/office/drawing/2014/main" id="{4E690C7E-6CF5-9FD6-047F-6ECB1A0AC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9"/>
          <a:stretch/>
        </p:blipFill>
        <p:spPr>
          <a:xfrm>
            <a:off x="6096543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DC4-BD9C-04A9-D68C-6947C784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9544-88CB-172D-49BE-A293614C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4800" b="0" i="0" u="none" strike="noStrike" dirty="0">
                <a:effectLst/>
                <a:latin typeface="Open Sans" panose="020B0606030504020204" pitchFamily="34" charset="0"/>
              </a:rPr>
              <a:t>Galperin, B. L., Punnett, B. J., Ford, D., &amp; </a:t>
            </a:r>
            <a:r>
              <a:rPr lang="en-US" sz="4800" b="0" i="0" u="none" strike="noStrike" dirty="0" err="1">
                <a:effectLst/>
                <a:latin typeface="Open Sans" panose="020B0606030504020204" pitchFamily="34" charset="0"/>
              </a:rPr>
              <a:t>Lituchy</a:t>
            </a:r>
            <a:r>
              <a:rPr lang="en-US" sz="4800" b="0" i="0" u="none" strike="noStrike" dirty="0">
                <a:effectLst/>
                <a:latin typeface="Open Sans" panose="020B0606030504020204" pitchFamily="34" charset="0"/>
              </a:rPr>
              <a:t>, T. R. (2022). An emic-etic-emic research cycle for understanding context in under-researched countries. </a:t>
            </a:r>
            <a:r>
              <a:rPr lang="en-US" sz="4800" b="0" i="1" u="none" strike="noStrike" dirty="0">
                <a:effectLst/>
                <a:latin typeface="Open Sans" panose="020B0606030504020204" pitchFamily="34" charset="0"/>
              </a:rPr>
              <a:t>International Journal of Cross Cultural Management</a:t>
            </a:r>
            <a:r>
              <a:rPr lang="en-US" sz="4800" b="0" i="0" u="none" strike="noStrike" dirty="0">
                <a:effectLst/>
                <a:latin typeface="Open Sans" panose="020B0606030504020204" pitchFamily="34" charset="0"/>
              </a:rPr>
              <a:t>, </a:t>
            </a:r>
            <a:r>
              <a:rPr lang="en-US" sz="4800" b="0" i="1" u="none" strike="noStrike" dirty="0">
                <a:effectLst/>
                <a:latin typeface="Open Sans" panose="020B0606030504020204" pitchFamily="34" charset="0"/>
              </a:rPr>
              <a:t>22</a:t>
            </a:r>
            <a:r>
              <a:rPr lang="en-US" sz="4800" b="0" i="0" u="none" strike="noStrike" dirty="0">
                <a:effectLst/>
                <a:latin typeface="Open Sans" panose="020B0606030504020204" pitchFamily="34" charset="0"/>
              </a:rPr>
              <a:t>(1), 7-35. </a:t>
            </a:r>
            <a:r>
              <a:rPr lang="en-US" sz="4800" b="0" i="0" u="sng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https://doi.org/10.1177/14705958221075534</a:t>
            </a:r>
            <a:endParaRPr lang="en-US" sz="48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4800" b="0" i="0" u="none" strike="noStrike" dirty="0">
                <a:effectLst/>
                <a:latin typeface="Roboto" panose="020F0502020204030204" pitchFamily="34" charset="0"/>
              </a:rPr>
              <a:t>Nair, L., &amp; </a:t>
            </a:r>
            <a:r>
              <a:rPr lang="en-US" sz="4800" b="0" i="0" u="none" strike="noStrike" dirty="0" err="1">
                <a:effectLst/>
                <a:latin typeface="Roboto" panose="020F0502020204030204" pitchFamily="34" charset="0"/>
              </a:rPr>
              <a:t>Adetayo</a:t>
            </a:r>
            <a:r>
              <a:rPr lang="en-US" sz="4800" b="0" i="0" u="none" strike="noStrike" dirty="0">
                <a:effectLst/>
                <a:latin typeface="Roboto" panose="020F0502020204030204" pitchFamily="34" charset="0"/>
              </a:rPr>
              <a:t>, O. A. (2019). Cultural Competence and Ethnic Diversity in Healthcare. </a:t>
            </a:r>
            <a:r>
              <a:rPr lang="en-US" sz="4800" b="0" i="1" u="none" strike="noStrike" dirty="0">
                <a:effectLst/>
                <a:latin typeface="Roboto" panose="020F0502020204030204" pitchFamily="34" charset="0"/>
              </a:rPr>
              <a:t>Plastic and reconstructive surgery. Global open</a:t>
            </a:r>
            <a:r>
              <a:rPr lang="en-US" sz="4800" b="0" i="0" u="none" strike="noStrike" dirty="0">
                <a:effectLst/>
                <a:latin typeface="Roboto" panose="020F0502020204030204" pitchFamily="34" charset="0"/>
              </a:rPr>
              <a:t>, </a:t>
            </a:r>
            <a:r>
              <a:rPr lang="en-US" sz="4800" b="0" i="1" u="none" strike="noStrike" dirty="0">
                <a:effectLst/>
                <a:latin typeface="Roboto" panose="020F0502020204030204" pitchFamily="34" charset="0"/>
              </a:rPr>
              <a:t>7</a:t>
            </a:r>
            <a:r>
              <a:rPr lang="en-US" sz="4800" b="0" i="0" u="none" strike="noStrike" dirty="0">
                <a:effectLst/>
                <a:latin typeface="Roboto" panose="020F0502020204030204" pitchFamily="34" charset="0"/>
              </a:rPr>
              <a:t>(5), e2219. </a:t>
            </a:r>
            <a:r>
              <a:rPr lang="en-US" sz="4800" b="0" i="0" u="sng" strike="noStrike" dirty="0">
                <a:effectLst/>
                <a:latin typeface="Robo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https://doi.org/10.1097/GOX.0000000000002219</a:t>
            </a:r>
            <a:endParaRPr lang="en-US" sz="48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Shepherd, S.M., Willis-</a:t>
            </a:r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Esqueda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, C., Newton, D. </a:t>
            </a:r>
            <a:r>
              <a:rPr lang="en-US" sz="4800" b="0" i="1" u="none" strike="noStrike" dirty="0">
                <a:effectLst/>
                <a:latin typeface="Segoe UI" panose="020B0502040204020203" pitchFamily="34" charset="0"/>
              </a:rPr>
              <a:t>et al.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 The challenge of cultural competence in the workplace: perspectives of healthcare providers. </a:t>
            </a:r>
            <a:r>
              <a:rPr lang="en-US" sz="4800" b="0" i="1" u="none" strike="noStrike" dirty="0">
                <a:effectLst/>
                <a:latin typeface="Segoe UI" panose="020B0502040204020203" pitchFamily="34" charset="0"/>
              </a:rPr>
              <a:t>BMC Health Serv Res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 </a:t>
            </a:r>
            <a:r>
              <a:rPr lang="en-US" sz="4800" b="1" i="0" u="none" strike="noStrike" dirty="0">
                <a:effectLst/>
                <a:latin typeface="Segoe UI" panose="020B0502040204020203" pitchFamily="34" charset="0"/>
              </a:rPr>
              <a:t>19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, 135 (2019). </a:t>
            </a:r>
            <a:r>
              <a:rPr lang="en-US" sz="4800" b="0" i="0" u="sng" strike="noStrike" dirty="0">
                <a:effectLst/>
                <a:latin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https://doi.org/10.1186/s12913-019-3959-7</a:t>
            </a:r>
            <a:endParaRPr lang="en-US" sz="48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Alizadeh S, Chavan M. Cultural competence dimensions and outcomes: a systematic review of the literature. Health Soc Care Community. 2016 Nov;24(6):e117-e130. </a:t>
            </a:r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doi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: 10.1111/hsc.12293. </a:t>
            </a:r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Epub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 2015 Oct 26. PMID: 26499469.</a:t>
            </a:r>
            <a:endParaRPr lang="en-US" sz="48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Mannahan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 CA. Different worlds: a cultural perspective on nurse-physician communication. </a:t>
            </a:r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Nurs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 Clin North Am. 2010 Mar;45(1):71-9. </a:t>
            </a:r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doi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: 10.1016/j.cnur.2009.10.005. PMID: 20189545.</a:t>
            </a:r>
            <a:endParaRPr lang="en-US" sz="48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4800" b="0" i="0" u="none" strike="noStrike" dirty="0" err="1">
                <a:effectLst/>
                <a:latin typeface="Segoe UI" panose="020B0502040204020203" pitchFamily="34" charset="0"/>
              </a:rPr>
              <a:t>Schadewaldt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, V., McInnes, E., Hiller, J.E. </a:t>
            </a:r>
            <a:r>
              <a:rPr lang="en-US" sz="4800" b="0" i="1" u="none" strike="noStrike" dirty="0">
                <a:effectLst/>
                <a:latin typeface="Segoe UI" panose="020B0502040204020203" pitchFamily="34" charset="0"/>
              </a:rPr>
              <a:t>et al.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 Views and experiences of nurse practitioners and medical practitioners with collaborative practice in primary health care – an integrative review. </a:t>
            </a:r>
            <a:r>
              <a:rPr lang="en-US" sz="4800" b="0" i="1" u="none" strike="noStrike" dirty="0">
                <a:effectLst/>
                <a:latin typeface="Segoe UI" panose="020B0502040204020203" pitchFamily="34" charset="0"/>
              </a:rPr>
              <a:t>BMC Fam </a:t>
            </a:r>
            <a:r>
              <a:rPr lang="en-US" sz="4800" b="0" i="1" u="none" strike="noStrike" dirty="0" err="1">
                <a:effectLst/>
                <a:latin typeface="Segoe UI" panose="020B0502040204020203" pitchFamily="34" charset="0"/>
              </a:rPr>
              <a:t>Pract</a:t>
            </a:r>
            <a:r>
              <a:rPr lang="en-US" sz="4800" b="0" i="1" u="none" strike="noStrike" dirty="0">
                <a:effectLst/>
                <a:latin typeface="Segoe UI" panose="020B0502040204020203" pitchFamily="34" charset="0"/>
              </a:rPr>
              <a:t> </a:t>
            </a:r>
            <a:r>
              <a:rPr lang="en-US" sz="4800" b="1" i="0" u="none" strike="noStrike" dirty="0">
                <a:effectLst/>
                <a:latin typeface="Segoe UI" panose="020B0502040204020203" pitchFamily="34" charset="0"/>
              </a:rPr>
              <a:t>14</a:t>
            </a:r>
            <a:r>
              <a:rPr lang="en-US" sz="4800" b="0" i="0" u="none" strike="noStrike" dirty="0">
                <a:effectLst/>
                <a:latin typeface="Segoe UI" panose="020B0502040204020203" pitchFamily="34" charset="0"/>
              </a:rPr>
              <a:t>, 132 (2013). </a:t>
            </a:r>
            <a:r>
              <a:rPr lang="en-US" sz="4800" b="0" i="0" u="sng" strike="noStrike" dirty="0">
                <a:effectLst/>
                <a:latin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https://doi.org/10.1186/1471-2296-14-132</a:t>
            </a:r>
            <a:endParaRPr lang="en-US" sz="4800" b="0" i="0" u="sng" strike="noStrike" dirty="0">
              <a:effectLst/>
              <a:latin typeface="Segoe UI" panose="020B0502040204020203" pitchFamily="34" charset="0"/>
            </a:endParaRPr>
          </a:p>
          <a:p>
            <a:r>
              <a:rPr lang="en-US" sz="4800" dirty="0">
                <a:latin typeface="Segoe UI" panose="020B0502040204020203" pitchFamily="34" charset="0"/>
              </a:rPr>
              <a:t>Liu, T.T., Chen, M.Y., Chang, Y.M., &amp; Lin, M.H. (2022) A preliminary study on the cultural competence of nurse practitioners and its affecting factors. </a:t>
            </a:r>
            <a:r>
              <a:rPr lang="en-US" sz="4800" i="1" dirty="0">
                <a:latin typeface="Segoe UI" panose="020B0502040204020203" pitchFamily="34" charset="0"/>
              </a:rPr>
              <a:t>Healthcare, 10</a:t>
            </a:r>
            <a:r>
              <a:rPr lang="en-US" sz="4800" dirty="0">
                <a:latin typeface="Segoe UI" panose="020B0502040204020203" pitchFamily="34" charset="0"/>
              </a:rPr>
              <a:t>, 678. https://</a:t>
            </a:r>
            <a:r>
              <a:rPr lang="en-US" sz="4800" dirty="0" err="1">
                <a:latin typeface="Segoe UI" panose="020B0502040204020203" pitchFamily="34" charset="0"/>
              </a:rPr>
              <a:t>doi.org</a:t>
            </a:r>
            <a:r>
              <a:rPr lang="en-US" sz="4800" dirty="0">
                <a:latin typeface="Segoe UI" panose="020B0502040204020203" pitchFamily="34" charset="0"/>
              </a:rPr>
              <a:t>/10.3390/healthcare10040678</a:t>
            </a:r>
            <a:endParaRPr lang="en-US" sz="4800" b="0" i="0" strike="noStrike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BCD5-11A3-BB60-07A4-E06AF84C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AE76-9C50-DEFD-AB8A-9065A64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the role of NP in culturally effective way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ideas and implement them to promote the role NP in new settings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dentify cultural issues and biases which are potential barriers to understand role of NP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lock Earth Globe Pocket · Free image on Pixabay">
            <a:extLst>
              <a:ext uri="{FF2B5EF4-FFF2-40B4-BE49-F238E27FC236}">
                <a16:creationId xmlns:a16="http://schemas.microsoft.com/office/drawing/2014/main" id="{401E6BA2-E654-A9FC-C775-477E90B40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3" r="9091" b="24349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C357F-9AA5-06D1-C895-C9027D9D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/>
              <a:t>Cultural Competence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A7BF54-E9E1-2BAD-E215-235A1EEA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Cultural Awareness</a:t>
            </a:r>
          </a:p>
          <a:p>
            <a:pPr marL="0" indent="0">
              <a:buNone/>
            </a:pPr>
            <a:r>
              <a:rPr lang="en-US" sz="1600" dirty="0"/>
              <a:t>Cultural Knowledge</a:t>
            </a:r>
          </a:p>
          <a:p>
            <a:pPr marL="0" indent="0">
              <a:buNone/>
            </a:pPr>
            <a:r>
              <a:rPr lang="en-US" sz="1600" dirty="0"/>
              <a:t>Cultural Skills</a:t>
            </a:r>
          </a:p>
          <a:p>
            <a:pPr marL="0" indent="0">
              <a:buNone/>
            </a:pPr>
            <a:r>
              <a:rPr lang="en-US" sz="1600" dirty="0"/>
              <a:t>Cultural Encounter Sensitivity</a:t>
            </a:r>
          </a:p>
          <a:p>
            <a:pPr marL="0" indent="0">
              <a:buNone/>
            </a:pPr>
            <a:r>
              <a:rPr lang="en-US" sz="1600" dirty="0"/>
              <a:t>Cultural Desire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10A0-4B1E-BCB8-54DE-43932E2A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665" y="622998"/>
            <a:ext cx="7958331" cy="1077229"/>
          </a:xfrm>
        </p:spPr>
        <p:txBody>
          <a:bodyPr/>
          <a:lstStyle/>
          <a:p>
            <a:r>
              <a:rPr lang="en-US" dirty="0"/>
              <a:t>Worldview and Culture Group of Origin</a:t>
            </a:r>
          </a:p>
        </p:txBody>
      </p:sp>
      <p:pic>
        <p:nvPicPr>
          <p:cNvPr id="5" name="Content Placeholder 4" descr="A diagram of different types of perspective&#10;&#10;Description automatically generated">
            <a:extLst>
              <a:ext uri="{FF2B5EF4-FFF2-40B4-BE49-F238E27FC236}">
                <a16:creationId xmlns:a16="http://schemas.microsoft.com/office/drawing/2014/main" id="{03E9D41B-20D0-7AE1-D8A9-39AD7DFC1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63" y="2128374"/>
            <a:ext cx="7796212" cy="3845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76A91-39E8-49F6-D90A-0EAD58262052}"/>
              </a:ext>
            </a:extLst>
          </p:cNvPr>
          <p:cNvSpPr txBox="1"/>
          <p:nvPr/>
        </p:nvSpPr>
        <p:spPr>
          <a:xfrm>
            <a:off x="884358" y="6211669"/>
            <a:ext cx="570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testerstories.com</a:t>
            </a:r>
            <a:r>
              <a:rPr lang="en-US" dirty="0"/>
              <a:t>/2023/01/the-emic-and-etic-in-testing/</a:t>
            </a:r>
          </a:p>
        </p:txBody>
      </p:sp>
    </p:spTree>
    <p:extLst>
      <p:ext uri="{BB962C8B-B14F-4D97-AF65-F5344CB8AC3E}">
        <p14:creationId xmlns:p14="http://schemas.microsoft.com/office/powerpoint/2010/main" val="250955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lock Earth Globe Pocket · Free image on Pixabay">
            <a:extLst>
              <a:ext uri="{FF2B5EF4-FFF2-40B4-BE49-F238E27FC236}">
                <a16:creationId xmlns:a16="http://schemas.microsoft.com/office/drawing/2014/main" id="{401E6BA2-E654-A9FC-C775-477E90B40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3" r="9091" b="24349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C357F-9AA5-06D1-C895-C9027D9D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Cultural Competence: Review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A7BF54-E9E1-2BAD-E215-235A1EEA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Cultural Awareness</a:t>
            </a:r>
          </a:p>
          <a:p>
            <a:pPr marL="0" indent="0">
              <a:buNone/>
            </a:pPr>
            <a:r>
              <a:rPr lang="en-US" sz="1600" dirty="0"/>
              <a:t>Cultural Knowledge</a:t>
            </a:r>
          </a:p>
          <a:p>
            <a:pPr marL="0" indent="0">
              <a:buNone/>
            </a:pPr>
            <a:r>
              <a:rPr lang="en-US" sz="1600" dirty="0"/>
              <a:t>Cultural Skills</a:t>
            </a:r>
          </a:p>
          <a:p>
            <a:pPr marL="0" indent="0">
              <a:buNone/>
            </a:pPr>
            <a:r>
              <a:rPr lang="en-US" sz="1600" dirty="0"/>
              <a:t>Cultural Encounter Sensitivity</a:t>
            </a:r>
          </a:p>
          <a:p>
            <a:pPr marL="0" indent="0">
              <a:buNone/>
            </a:pPr>
            <a:r>
              <a:rPr lang="en-US" sz="1600" dirty="0"/>
              <a:t>Cultural Desire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0FD3BE6-42AF-4DB6-A3B6-F879A81A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5BBAA22-23CD-49A7-B26C-BF3E0B83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9A4E5EA-9A8F-4B0F-97B2-4219590A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B2AECAC-4D7A-44FE-82A3-4F4E7C40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CF9B3A-47A7-40CC-A48B-C907AA14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CCD6A9-FBF3-4766-A22F-60972DCD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A6EFC-1289-1B39-4419-E43FF066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Role of Nurse Practitioner</a:t>
            </a:r>
          </a:p>
        </p:txBody>
      </p:sp>
      <p:pic>
        <p:nvPicPr>
          <p:cNvPr id="9" name="Picture 9" descr="A map of united states with different colored squares&#10;&#10;Description automatically generated">
            <a:extLst>
              <a:ext uri="{FF2B5EF4-FFF2-40B4-BE49-F238E27FC236}">
                <a16:creationId xmlns:a16="http://schemas.microsoft.com/office/drawing/2014/main" id="{7CD23A96-2DB9-074F-973D-50A84F7C6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156" r="14006" b="-1"/>
          <a:stretch/>
        </p:blipFill>
        <p:spPr>
          <a:xfrm>
            <a:off x="2286938" y="2364159"/>
            <a:ext cx="380145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86066F8-F0DB-F9E4-82CB-023E5AF8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2052116"/>
            <a:ext cx="3808534" cy="3997828"/>
          </a:xfrm>
        </p:spPr>
        <p:txBody>
          <a:bodyPr>
            <a:normAutofit/>
          </a:bodyPr>
          <a:lstStyle/>
          <a:p>
            <a:r>
              <a:rPr lang="en-US" sz="1800"/>
              <a:t>How we are viewed in U.S. is different in each state</a:t>
            </a:r>
          </a:p>
          <a:p>
            <a:r>
              <a:rPr lang="en-US" sz="1800"/>
              <a:t>How are we viewed in the World?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89AD22-2126-4A1E-8BEB-EED54DD3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BAD3D-74D6-1B87-7A25-4CE0EF598ADB}"/>
              </a:ext>
            </a:extLst>
          </p:cNvPr>
          <p:cNvSpPr txBox="1"/>
          <p:nvPr/>
        </p:nvSpPr>
        <p:spPr>
          <a:xfrm>
            <a:off x="3497616" y="5528155"/>
            <a:ext cx="259077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49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621CE-5090-B346-1460-20D52AA6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Cultural Views of Medical Care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wooden dolls with a globe&#10;&#10;Description automatically generated">
            <a:extLst>
              <a:ext uri="{FF2B5EF4-FFF2-40B4-BE49-F238E27FC236}">
                <a16:creationId xmlns:a16="http://schemas.microsoft.com/office/drawing/2014/main" id="{B85AE433-0295-2592-23E3-6F3C857BD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5283" r="-1" b="-1"/>
          <a:stretch/>
        </p:blipFill>
        <p:spPr>
          <a:xfrm>
            <a:off x="984901" y="984738"/>
            <a:ext cx="10380133" cy="417896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6A5F5-C7AD-590A-C45C-797C18A6E305}"/>
              </a:ext>
            </a:extLst>
          </p:cNvPr>
          <p:cNvSpPr txBox="1"/>
          <p:nvPr/>
        </p:nvSpPr>
        <p:spPr>
          <a:xfrm>
            <a:off x="8969488" y="3830623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researchleap.com/cross-culture-human-resource-management-affect-performance-international-organizations-evidence-rwan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6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" name="Content Placeholder 4" descr="A hand using a stethoscope to listen to the world&#10;&#10;Description automatically generated">
            <a:extLst>
              <a:ext uri="{FF2B5EF4-FFF2-40B4-BE49-F238E27FC236}">
                <a16:creationId xmlns:a16="http://schemas.microsoft.com/office/drawing/2014/main" id="{69308A09-7827-BA76-2F3F-53600D245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125" r="-1" b="-1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BB5B1-9F42-E1A8-E5B6-4341BD80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 dirty="0"/>
              <a:t>How Physicians View NPs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9B518-9F44-08D2-0598-10E5C4F127D6}"/>
              </a:ext>
            </a:extLst>
          </p:cNvPr>
          <p:cNvSpPr txBox="1"/>
          <p:nvPr/>
        </p:nvSpPr>
        <p:spPr>
          <a:xfrm>
            <a:off x="9795614" y="6657943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91261194@N06/4982514569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Images : landscape, desert, sand dune, sandy, habitat, sahara ...">
            <a:extLst>
              <a:ext uri="{FF2B5EF4-FFF2-40B4-BE49-F238E27FC236}">
                <a16:creationId xmlns:a16="http://schemas.microsoft.com/office/drawing/2014/main" id="{DF93339D-0E61-74B5-24C3-A652F492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6" r="3041" b="14442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13C0A43-41DF-1E59-341C-80DA9040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7" y="808056"/>
            <a:ext cx="3174205" cy="759487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Working in the UAE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7EF6A-0386-6CE4-E476-4F7E52FB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r>
              <a:rPr lang="en-US" sz="1600" dirty="0"/>
              <a:t>Being part of a task force to create the Scope of Practice for NPs. </a:t>
            </a:r>
          </a:p>
          <a:p>
            <a:r>
              <a:rPr lang="en-US" sz="1600" dirty="0"/>
              <a:t>Being able to get a true license</a:t>
            </a:r>
          </a:p>
          <a:p>
            <a:r>
              <a:rPr lang="en-US" sz="1600" dirty="0"/>
              <a:t>Breaking the mold for others to follow…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0F2AC-8567-4D03-BFFC-653DB596C528}">
  <ds:schemaRefs>
    <ds:schemaRef ds:uri="230e9df3-be65-4c73-a93b-d1236ebd677e"/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1354</TotalTime>
  <Words>682</Words>
  <Application>Microsoft Macintosh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MS Shell Dlg 2</vt:lpstr>
      <vt:lpstr>Open Sans</vt:lpstr>
      <vt:lpstr>Roboto</vt:lpstr>
      <vt:lpstr>Segoe UI</vt:lpstr>
      <vt:lpstr>Wingdings</vt:lpstr>
      <vt:lpstr>Wingdings 3</vt:lpstr>
      <vt:lpstr>Madison</vt:lpstr>
      <vt:lpstr>Promoting the Role of NP</vt:lpstr>
      <vt:lpstr>Objectives</vt:lpstr>
      <vt:lpstr>Cultural Competence</vt:lpstr>
      <vt:lpstr>Worldview and Culture Group of Origin</vt:lpstr>
      <vt:lpstr>Cultural Competence: Review</vt:lpstr>
      <vt:lpstr>Role of Nurse Practitioner</vt:lpstr>
      <vt:lpstr>Cultural Views of Medical Care</vt:lpstr>
      <vt:lpstr>How Physicians View NPs</vt:lpstr>
      <vt:lpstr>Working in the UAE</vt:lpstr>
      <vt:lpstr>Diversity of Culture, Experiences, Knowledge</vt:lpstr>
      <vt:lpstr>As You Go From Here…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Lori Ballard</cp:lastModifiedBy>
  <cp:revision>28</cp:revision>
  <dcterms:created xsi:type="dcterms:W3CDTF">2023-07-09T05:58:16Z</dcterms:created>
  <dcterms:modified xsi:type="dcterms:W3CDTF">2023-11-03T11:50:02Z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