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4" r:id="rId3"/>
    <p:sldId id="300" r:id="rId4"/>
    <p:sldId id="265" r:id="rId5"/>
    <p:sldId id="280" r:id="rId6"/>
    <p:sldId id="271" r:id="rId7"/>
    <p:sldId id="272" r:id="rId8"/>
    <p:sldId id="273" r:id="rId9"/>
    <p:sldId id="281" r:id="rId10"/>
    <p:sldId id="274" r:id="rId11"/>
    <p:sldId id="279" r:id="rId12"/>
    <p:sldId id="276" r:id="rId13"/>
    <p:sldId id="275" r:id="rId14"/>
    <p:sldId id="277" r:id="rId15"/>
    <p:sldId id="278" r:id="rId16"/>
    <p:sldId id="298" r:id="rId17"/>
    <p:sldId id="299" r:id="rId18"/>
    <p:sldId id="282" r:id="rId19"/>
    <p:sldId id="289" r:id="rId20"/>
    <p:sldId id="296" r:id="rId21"/>
    <p:sldId id="297" r:id="rId22"/>
    <p:sldId id="266" r:id="rId23"/>
    <p:sldId id="269" r:id="rId24"/>
    <p:sldId id="288" r:id="rId25"/>
    <p:sldId id="270" r:id="rId26"/>
    <p:sldId id="286" r:id="rId27"/>
    <p:sldId id="292" r:id="rId28"/>
    <p:sldId id="291" r:id="rId29"/>
    <p:sldId id="283" r:id="rId30"/>
    <p:sldId id="284" r:id="rId31"/>
    <p:sldId id="285" r:id="rId32"/>
    <p:sldId id="287" r:id="rId33"/>
    <p:sldId id="290" r:id="rId34"/>
    <p:sldId id="303" r:id="rId35"/>
    <p:sldId id="301" r:id="rId36"/>
    <p:sldId id="304" r:id="rId37"/>
    <p:sldId id="293" r:id="rId38"/>
    <p:sldId id="294" r:id="rId39"/>
    <p:sldId id="295"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64" autoAdjust="0"/>
  </p:normalViewPr>
  <p:slideViewPr>
    <p:cSldViewPr>
      <p:cViewPr>
        <p:scale>
          <a:sx n="65" d="100"/>
          <a:sy n="65" d="100"/>
        </p:scale>
        <p:origin x="-2320" y="-32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4/12/16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dirty="0"/>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Your introductory or title slide should convey the overall “feeling” and focus of your presentation. For instance, I typically present about small-business trends, new business ideas, growth opportunities or other positive trends. In this sample presentation, I’m talking about new business ideas, so I used a sun graphic in this slide template to convey a positive feeling. Personalize this slide template with your company’s logo.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add a logo</a:t>
            </a:r>
            <a:r>
              <a:rPr lang="en-US" baseline="0" dirty="0" smtClean="0"/>
              <a:t> to all slides, place it on the Slide Master. To access the Slide Master, on the Themes tab of the Ribbon, click Edit Master and then click Slide Master.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Disclaimer: </a:t>
            </a:r>
            <a:r>
              <a:rPr lang="en-US" sz="1200" i="1" kern="1200" dirty="0" smtClean="0">
                <a:solidFill>
                  <a:schemeClr val="tx1"/>
                </a:solidFill>
                <a:effectLst/>
                <a:latin typeface="+mn-lt"/>
                <a:ea typeface="+mn-ea"/>
                <a:cs typeface="+mn-cs"/>
              </a:rPr>
              <a:t>You understand that Microsoft does not endorse or control the content provided in the following presentation. Microsoft provides this content to you for informational purposes only; it is not intended to be relied upon as business or financial advice. Microsoft does not guarantee or otherwise warrant the accuracy or validity of this information and encourages you to consult with a business or financial professional as appropriate.</a:t>
            </a:r>
          </a:p>
          <a:p>
            <a:endParaRPr lang="en-US" dirty="0" smtClean="0"/>
          </a:p>
          <a:p>
            <a:endParaRPr lang="en-US" dirty="0" smtClean="0"/>
          </a:p>
          <a:p>
            <a:r>
              <a:rPr lang="en-US" sz="1200" b="1" kern="1200" dirty="0" smtClean="0">
                <a:solidFill>
                  <a:schemeClr val="tx1"/>
                </a:solidFill>
                <a:effectLst/>
                <a:latin typeface="+mn-lt"/>
                <a:ea typeface="+mn-ea"/>
                <a:cs typeface="+mn-cs"/>
              </a:rPr>
              <a:t>RIEVA LESONSKY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Founder and President, GrowBiz Media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Rieva Lesonsky is founder and president of GrowBiz Media, a content and consulting company specializing in covering small businesses and entrepreneurship. A nationally known speaker and authority on entrepreneurship, Lesonsky has been covering America’s entrepreneurs for nearly 30 years. Before co-founding GrowBiz Media, Lesonsky was Editorial Director of </a:t>
            </a:r>
            <a:r>
              <a:rPr lang="en-US" sz="1200" i="1" kern="1200" dirty="0" smtClean="0">
                <a:solidFill>
                  <a:schemeClr val="tx1"/>
                </a:solidFill>
                <a:effectLst/>
                <a:latin typeface="+mn-lt"/>
                <a:ea typeface="+mn-ea"/>
                <a:cs typeface="+mn-cs"/>
              </a:rPr>
              <a:t>Entrepreneur</a:t>
            </a:r>
            <a:r>
              <a:rPr lang="en-US" sz="1200" kern="1200" dirty="0" smtClean="0">
                <a:solidFill>
                  <a:schemeClr val="tx1"/>
                </a:solidFill>
                <a:effectLst/>
                <a:latin typeface="+mn-lt"/>
                <a:ea typeface="+mn-ea"/>
                <a:cs typeface="+mn-cs"/>
              </a:rPr>
              <a:t> Magazine.</a:t>
            </a: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dirty="0"/>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are a small organization overseas, and would like to receive USAID funding support, it is best to approach the local USAID offices (the “mission” and the USAID  “Health Officer” or the “General Development Officer”) and determine first what their big public health priorities are and with whom they work as the prime recipients of funding (i.e., the other larger NGOs). Because of “management burden” , USAID does not want to manage many small grants and contracts. Best to find your “umbrella” organization and work with them on upcoming proposals. The cycle of requests for proposals, the actual writing of the proposals, the submission of the proposals, the technical review of proposals and the budgetary review of proposals, concluding with the awarding of the proposal to the best bidder can take up to a year.  Then there are work plans which must be developed, and reviewed by the local mission and back in Washington. You will need to be patient  in this long process. </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16</a:t>
            </a:fld>
            <a:endParaRPr lang="en-US" dirty="0"/>
          </a:p>
        </p:txBody>
      </p:sp>
    </p:spTree>
    <p:extLst>
      <p:ext uri="{BB962C8B-B14F-4D97-AF65-F5344CB8AC3E}">
        <p14:creationId xmlns:p14="http://schemas.microsoft.com/office/powerpoint/2010/main" val="275133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answer</a:t>
            </a:r>
            <a:r>
              <a:rPr lang="en-US" baseline="0" dirty="0" smtClean="0"/>
              <a:t> these 5 questions about your study design, you can begin an intelligent conversation with a statistician about sample size. The calculation for the sample size is full of Greek (how appropriate for our setting here in Greece for CMDE!!) symbols and terms, and there is not time to expand this discourse here. Let the statistician do the math homework!</a:t>
            </a:r>
            <a:endParaRPr lang="en-US" dirty="0" smtClean="0"/>
          </a:p>
          <a:p>
            <a:endParaRPr lang="en-US" dirty="0" smtClean="0"/>
          </a:p>
          <a:p>
            <a:r>
              <a:rPr lang="en-US" dirty="0" smtClean="0"/>
              <a:t>Paired data – observations</a:t>
            </a:r>
            <a:r>
              <a:rPr lang="en-US" baseline="0" dirty="0" smtClean="0"/>
              <a:t> before treatment and after treatment in the same group of subjects;</a:t>
            </a:r>
          </a:p>
          <a:p>
            <a:r>
              <a:rPr lang="en-US" baseline="0" dirty="0" smtClean="0"/>
              <a:t>Unpaired data – observations in an experimental group and a control</a:t>
            </a:r>
          </a:p>
          <a:p>
            <a:endParaRPr lang="en-US" baseline="0" dirty="0" smtClean="0"/>
          </a:p>
          <a:p>
            <a:r>
              <a:rPr lang="en-US" baseline="0" dirty="0" smtClean="0"/>
              <a:t>False negatives – also known as type II or beta errors; important for power calculations</a:t>
            </a:r>
          </a:p>
          <a:p>
            <a:r>
              <a:rPr lang="en-US" baseline="0" dirty="0" smtClean="0"/>
              <a:t>False positives – also known as type I or alpha errors </a:t>
            </a:r>
          </a:p>
          <a:p>
            <a:endParaRPr lang="en-US" baseline="0" dirty="0" smtClean="0"/>
          </a:p>
          <a:p>
            <a:r>
              <a:rPr lang="en-US" dirty="0" smtClean="0"/>
              <a:t>For variance, the</a:t>
            </a:r>
            <a:r>
              <a:rPr lang="en-US" baseline="0" dirty="0" smtClean="0"/>
              <a:t> investigator may want to choose the standard alpha level  - p value of 0.05  n the two tailed test and a confidence interval of 95%.</a:t>
            </a:r>
          </a:p>
          <a:p>
            <a:endParaRPr lang="en-US" baseline="0" dirty="0" smtClean="0"/>
          </a:p>
          <a:p>
            <a:r>
              <a:rPr lang="en-US" baseline="0" dirty="0" smtClean="0"/>
              <a:t>Sample size calculations need not be scary ones. For example, for all of the following, a large sample would be needed: (You can intuitively understand this! )</a:t>
            </a:r>
          </a:p>
          <a:p>
            <a:pPr marL="228600" indent="-228600">
              <a:buAutoNum type="arabicPeriod"/>
            </a:pPr>
            <a:r>
              <a:rPr lang="en-US" baseline="0" dirty="0" smtClean="0"/>
              <a:t>If there were large variance</a:t>
            </a:r>
          </a:p>
          <a:p>
            <a:pPr marL="228600" indent="-228600">
              <a:buAutoNum type="arabicPeriod"/>
            </a:pPr>
            <a:r>
              <a:rPr lang="en-US" baseline="0" dirty="0" smtClean="0"/>
              <a:t>If you wanted to be very close to the true value (i.e. , you want a narrow confidence interval and very small p value)</a:t>
            </a:r>
          </a:p>
          <a:p>
            <a:pPr marL="228600" indent="-228600">
              <a:buAutoNum type="arabicPeriod"/>
            </a:pPr>
            <a:r>
              <a:rPr lang="en-US" baseline="0" dirty="0" smtClean="0"/>
              <a:t>If you wanted  to detect a very small difference</a:t>
            </a:r>
          </a:p>
          <a:p>
            <a:pPr marL="0" indent="0">
              <a:buNone/>
            </a:pPr>
            <a:endParaRPr lang="en-US" baseline="0" dirty="0" smtClean="0"/>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19</a:t>
            </a:fld>
            <a:endParaRPr lang="en-US" dirty="0"/>
          </a:p>
        </p:txBody>
      </p:sp>
    </p:spTree>
    <p:extLst>
      <p:ext uri="{BB962C8B-B14F-4D97-AF65-F5344CB8AC3E}">
        <p14:creationId xmlns:p14="http://schemas.microsoft.com/office/powerpoint/2010/main" val="175605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formula is :</a:t>
            </a:r>
            <a:r>
              <a:rPr lang="en-US" baseline="0" dirty="0" smtClean="0"/>
              <a:t> Statistical power is equal to (1 – beta error).  </a:t>
            </a:r>
          </a:p>
          <a:p>
            <a:endParaRPr lang="en-US" baseline="0" dirty="0" smtClean="0"/>
          </a:p>
          <a:p>
            <a:r>
              <a:rPr lang="en-US" baseline="0" dirty="0" smtClean="0"/>
              <a:t>A power of 0.8 mean that the investigators are 80% confident that they will be able to detect a true mean difference of the size they specify with  the sample size they determine. The best way to incorporate beta error into a study is to include it beforehand in the determination of sample size. Incorporating beta in the sample size calculation is easy, but it is likely to increase the sample size considerably. </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20</a:t>
            </a:fld>
            <a:endParaRPr lang="en-US" dirty="0"/>
          </a:p>
        </p:txBody>
      </p:sp>
    </p:spTree>
    <p:extLst>
      <p:ext uri="{BB962C8B-B14F-4D97-AF65-F5344CB8AC3E}">
        <p14:creationId xmlns:p14="http://schemas.microsoft.com/office/powerpoint/2010/main" val="245316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4/12/16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4/12/16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dirty="0" smtClean="0"/>
              <a:t>Drag picture to placeholder or click icon to add</a:t>
            </a:r>
            <a:endParaRPr dirty="0"/>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2"/>
          </p:nvPr>
        </p:nvSpPr>
        <p:spPr/>
        <p:txBody>
          <a:bodyPr/>
          <a:lstStyle/>
          <a:p>
            <a:fld id="{92AEC960-1F6D-44A9-80B8-39618AA04C59}" type="datetimeFigureOut">
              <a:rPr lang="en-US" smtClean="0"/>
              <a:t>4/12/16</a:t>
            </a:fld>
            <a:endParaRPr lang="en-US" dirty="0"/>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Date Placeholder 4"/>
          <p:cNvSpPr>
            <a:spLocks noGrp="1"/>
          </p:cNvSpPr>
          <p:nvPr>
            <p:ph type="dt" sz="half" idx="12"/>
          </p:nvPr>
        </p:nvSpPr>
        <p:spPr/>
        <p:txBody>
          <a:bodyPr/>
          <a:lstStyle/>
          <a:p>
            <a:fld id="{92AEC960-1F6D-44A9-80B8-39618AA04C59}" type="datetimeFigureOut">
              <a:rPr lang="en-US" smtClean="0"/>
              <a:t>4/12/16</a:t>
            </a:fld>
            <a:endParaRPr lang="en-US" dirty="0"/>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4/12/16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Date Placeholder 4"/>
          <p:cNvSpPr>
            <a:spLocks noGrp="1"/>
          </p:cNvSpPr>
          <p:nvPr>
            <p:ph type="dt" sz="half" idx="12"/>
          </p:nvPr>
        </p:nvSpPr>
        <p:spPr/>
        <p:txBody>
          <a:bodyPr/>
          <a:lstStyle/>
          <a:p>
            <a:fld id="{92AEC960-1F6D-44A9-80B8-39618AA04C59}" type="datetimeFigureOut">
              <a:rPr lang="en-US" smtClean="0"/>
              <a:t>4/12/16</a:t>
            </a:fld>
            <a:endParaRPr lang="en-US" dirty="0"/>
          </a:p>
        </p:txBody>
      </p:sp>
      <p:sp>
        <p:nvSpPr>
          <p:cNvPr id="8" name="Content Placeholder 7"/>
          <p:cNvSpPr>
            <a:spLocks noGrp="1"/>
          </p:cNvSpPr>
          <p:nvPr>
            <p:ph sz="quarter" idx="13"/>
          </p:nvPr>
        </p:nvSpPr>
        <p:spPr>
          <a:xfrm>
            <a:off x="712788" y="1905000"/>
            <a:ext cx="7716839"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4/12/16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4/12/16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dirty="0"/>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4/12/16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4/12/16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dirty="0"/>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4/12/16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10451461" TargetMode="External"/><Relationship Id="rId4" Type="http://schemas.openxmlformats.org/officeDocument/2006/relationships/hyperlink" Target="https://www.ncbi.nlm.nih.gov/pubmed/26744155" TargetMode="External"/><Relationship Id="rId1" Type="http://schemas.openxmlformats.org/officeDocument/2006/relationships/slideLayout" Target="../slideLayouts/slideLayout2.xml"/><Relationship Id="rId2" Type="http://schemas.openxmlformats.org/officeDocument/2006/relationships/hyperlink" Target="https://www.ncbi.nlm.nih.gov/pubmed/2570156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407053" y="2808606"/>
            <a:ext cx="8509947" cy="1612607"/>
          </a:xfrm>
        </p:spPr>
        <p:txBody>
          <a:bodyPr/>
          <a:lstStyle/>
          <a:p>
            <a:r>
              <a:rPr lang="en-US" dirty="0" smtClean="0"/>
              <a:t>Research Essentials in LMICs</a:t>
            </a:r>
            <a:endParaRPr lang="en-US" dirty="0"/>
          </a:p>
        </p:txBody>
      </p:sp>
      <p:sp>
        <p:nvSpPr>
          <p:cNvPr id="3" name="Subtitle 2"/>
          <p:cNvSpPr>
            <a:spLocks noGrp="1"/>
          </p:cNvSpPr>
          <p:nvPr>
            <p:ph type="subTitle" idx="1"/>
          </p:nvPr>
        </p:nvSpPr>
        <p:spPr/>
        <p:txBody>
          <a:bodyPr/>
          <a:lstStyle/>
          <a:p>
            <a:r>
              <a:rPr lang="en-US" dirty="0" smtClean="0"/>
              <a:t>Tina M. Slusher, MD</a:t>
            </a:r>
          </a:p>
          <a:p>
            <a:r>
              <a:rPr lang="en-US" dirty="0" smtClean="0"/>
              <a:t>tslusher@umn.edu</a:t>
            </a:r>
            <a:endParaRPr lang="en-US" dirty="0"/>
          </a:p>
        </p:txBody>
      </p:sp>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Strive for Equality in Partnerships</a:t>
            </a:r>
            <a:endParaRPr lang="en-US" dirty="0"/>
          </a:p>
        </p:txBody>
      </p:sp>
      <p:sp>
        <p:nvSpPr>
          <p:cNvPr id="3" name="Content Placeholder 2"/>
          <p:cNvSpPr>
            <a:spLocks noGrp="1"/>
          </p:cNvSpPr>
          <p:nvPr>
            <p:ph idx="1"/>
          </p:nvPr>
        </p:nvSpPr>
        <p:spPr/>
        <p:txBody>
          <a:bodyPr/>
          <a:lstStyle/>
          <a:p>
            <a:r>
              <a:rPr lang="en-US" dirty="0" smtClean="0"/>
              <a:t>A “West is Best” Approach is Never Appropriate</a:t>
            </a:r>
          </a:p>
          <a:p>
            <a:r>
              <a:rPr lang="en-US" dirty="0" smtClean="0"/>
              <a:t>Pull from the expertise of all individuals in the research team</a:t>
            </a:r>
          </a:p>
          <a:p>
            <a:r>
              <a:rPr lang="en-US" dirty="0" smtClean="0"/>
              <a:t>Mentor junior team members expecting them to become the leaders over time</a:t>
            </a:r>
            <a:endParaRPr lang="en-US" dirty="0"/>
          </a:p>
        </p:txBody>
      </p:sp>
    </p:spTree>
    <p:extLst>
      <p:ext uri="{BB962C8B-B14F-4D97-AF65-F5344CB8AC3E}">
        <p14:creationId xmlns:p14="http://schemas.microsoft.com/office/powerpoint/2010/main" val="4127414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Mutual Respect</a:t>
            </a:r>
            <a:endParaRPr lang="en-US" dirty="0"/>
          </a:p>
        </p:txBody>
      </p:sp>
      <p:sp>
        <p:nvSpPr>
          <p:cNvPr id="3" name="Content Placeholder 2"/>
          <p:cNvSpPr>
            <a:spLocks noGrp="1"/>
          </p:cNvSpPr>
          <p:nvPr>
            <p:ph idx="1"/>
          </p:nvPr>
        </p:nvSpPr>
        <p:spPr/>
        <p:txBody>
          <a:bodyPr/>
          <a:lstStyle/>
          <a:p>
            <a:r>
              <a:rPr lang="en-US" dirty="0" smtClean="0"/>
              <a:t>Discrimination happens both directions</a:t>
            </a:r>
          </a:p>
          <a:p>
            <a:r>
              <a:rPr lang="en-US" dirty="0" smtClean="0"/>
              <a:t>LMICs partners must be respected!</a:t>
            </a:r>
          </a:p>
          <a:p>
            <a:r>
              <a:rPr lang="en-US" dirty="0" smtClean="0"/>
              <a:t>HIC partners must be respected!</a:t>
            </a:r>
          </a:p>
          <a:p>
            <a:r>
              <a:rPr lang="en-US" dirty="0" smtClean="0"/>
              <a:t>Keep lines of communication open as much as possible </a:t>
            </a:r>
          </a:p>
          <a:p>
            <a:r>
              <a:rPr lang="en-US" dirty="0" smtClean="0"/>
              <a:t>Listen, listen, listen</a:t>
            </a:r>
            <a:endParaRPr lang="en-US" dirty="0"/>
          </a:p>
        </p:txBody>
      </p:sp>
    </p:spTree>
    <p:extLst>
      <p:ext uri="{BB962C8B-B14F-4D97-AF65-F5344CB8AC3E}">
        <p14:creationId xmlns:p14="http://schemas.microsoft.com/office/powerpoint/2010/main" val="885897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 Research Team</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Consider expertise needed</a:t>
            </a:r>
          </a:p>
          <a:p>
            <a:r>
              <a:rPr lang="en-US" dirty="0" smtClean="0">
                <a:solidFill>
                  <a:srgbClr val="FFFF00"/>
                </a:solidFill>
              </a:rPr>
              <a:t>Don’t forgot essential support personnel needed</a:t>
            </a:r>
          </a:p>
          <a:p>
            <a:pPr lvl="1"/>
            <a:r>
              <a:rPr lang="en-US" dirty="0" smtClean="0"/>
              <a:t> Nurses, Research Managers</a:t>
            </a:r>
          </a:p>
          <a:p>
            <a:pPr lvl="1"/>
            <a:r>
              <a:rPr lang="en-US" dirty="0" smtClean="0"/>
              <a:t>Data manager critical</a:t>
            </a:r>
          </a:p>
          <a:p>
            <a:pPr lvl="1"/>
            <a:r>
              <a:rPr lang="en-US" dirty="0" smtClean="0"/>
              <a:t>Administration</a:t>
            </a:r>
          </a:p>
          <a:p>
            <a:pPr lvl="1"/>
            <a:r>
              <a:rPr lang="en-US" dirty="0" smtClean="0"/>
              <a:t>Lab</a:t>
            </a:r>
          </a:p>
          <a:p>
            <a:pPr lvl="1"/>
            <a:r>
              <a:rPr lang="en-US" dirty="0" smtClean="0"/>
              <a:t>Technicians, cleaners, etc etc</a:t>
            </a:r>
            <a:endParaRPr lang="en-US" dirty="0"/>
          </a:p>
        </p:txBody>
      </p:sp>
    </p:spTree>
    <p:extLst>
      <p:ext uri="{BB962C8B-B14F-4D97-AF65-F5344CB8AC3E}">
        <p14:creationId xmlns:p14="http://schemas.microsoft.com/office/powerpoint/2010/main" val="40730021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Negotiate Authorship at the Beginning  </a:t>
            </a:r>
            <a:endParaRPr lang="en-US" dirty="0"/>
          </a:p>
        </p:txBody>
      </p:sp>
      <p:sp>
        <p:nvSpPr>
          <p:cNvPr id="3" name="Content Placeholder 2"/>
          <p:cNvSpPr>
            <a:spLocks noGrp="1"/>
          </p:cNvSpPr>
          <p:nvPr>
            <p:ph idx="1"/>
          </p:nvPr>
        </p:nvSpPr>
        <p:spPr/>
        <p:txBody>
          <a:bodyPr/>
          <a:lstStyle/>
          <a:p>
            <a:r>
              <a:rPr lang="en-US" dirty="0" smtClean="0"/>
              <a:t>Discuss the international standards of qualifying authorship</a:t>
            </a:r>
          </a:p>
          <a:p>
            <a:r>
              <a:rPr lang="en-US" dirty="0" smtClean="0"/>
              <a:t>Determine the author order based on the degree of involvement in the project</a:t>
            </a:r>
          </a:p>
          <a:p>
            <a:r>
              <a:rPr lang="en-US" dirty="0" smtClean="0"/>
              <a:t>Make sure the host country is appropriately represented in the author list</a:t>
            </a:r>
            <a:endParaRPr lang="en-US" dirty="0"/>
          </a:p>
        </p:txBody>
      </p:sp>
    </p:spTree>
    <p:extLst>
      <p:ext uri="{BB962C8B-B14F-4D97-AF65-F5344CB8AC3E}">
        <p14:creationId xmlns:p14="http://schemas.microsoft.com/office/powerpoint/2010/main" val="10384000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Carefully Anticipate Needed Supplies/Equipment</a:t>
            </a:r>
            <a:endParaRPr lang="en-US" dirty="0"/>
          </a:p>
        </p:txBody>
      </p:sp>
      <p:sp>
        <p:nvSpPr>
          <p:cNvPr id="3" name="Content Placeholder 2"/>
          <p:cNvSpPr>
            <a:spLocks noGrp="1"/>
          </p:cNvSpPr>
          <p:nvPr>
            <p:ph idx="1"/>
          </p:nvPr>
        </p:nvSpPr>
        <p:spPr>
          <a:xfrm>
            <a:off x="152400" y="2971800"/>
            <a:ext cx="8991600" cy="3886200"/>
          </a:xfrm>
        </p:spPr>
        <p:txBody>
          <a:bodyPr>
            <a:normAutofit fontScale="92500" lnSpcReduction="10000"/>
          </a:bodyPr>
          <a:lstStyle/>
          <a:p>
            <a:r>
              <a:rPr lang="en-US" dirty="0" smtClean="0">
                <a:solidFill>
                  <a:srgbClr val="FFFF00"/>
                </a:solidFill>
              </a:rPr>
              <a:t>Make sure your list is complete!</a:t>
            </a:r>
          </a:p>
          <a:p>
            <a:r>
              <a:rPr lang="en-US" dirty="0" smtClean="0">
                <a:solidFill>
                  <a:srgbClr val="FFFF00"/>
                </a:solidFill>
              </a:rPr>
              <a:t>Know the actual type of equipment you need</a:t>
            </a:r>
          </a:p>
          <a:p>
            <a:pPr lvl="1"/>
            <a:r>
              <a:rPr lang="en-US" dirty="0" smtClean="0"/>
              <a:t>i.e. what temperature is critical for storing samples, etc.</a:t>
            </a:r>
          </a:p>
          <a:p>
            <a:r>
              <a:rPr lang="en-US" dirty="0" smtClean="0">
                <a:solidFill>
                  <a:srgbClr val="FFFF00"/>
                </a:solidFill>
              </a:rPr>
              <a:t>Know where each and every thing is coming from</a:t>
            </a:r>
          </a:p>
          <a:p>
            <a:pPr lvl="1"/>
            <a:r>
              <a:rPr lang="en-US" dirty="0" smtClean="0"/>
              <a:t>Sustainable supply chain crucial</a:t>
            </a:r>
          </a:p>
          <a:p>
            <a:pPr lvl="1"/>
            <a:r>
              <a:rPr lang="en-US" dirty="0" smtClean="0"/>
              <a:t>Get as much in country as reasonably possible</a:t>
            </a:r>
          </a:p>
          <a:p>
            <a:r>
              <a:rPr lang="en-US" dirty="0" smtClean="0">
                <a:solidFill>
                  <a:srgbClr val="FFFF00"/>
                </a:solidFill>
              </a:rPr>
              <a:t>Have spares and a plan for fixing broken equipment</a:t>
            </a:r>
          </a:p>
          <a:p>
            <a:pPr lvl="1"/>
            <a:r>
              <a:rPr lang="en-US" dirty="0" smtClean="0"/>
              <a:t>Having 2 of essential equipment whenever possible</a:t>
            </a:r>
            <a:endParaRPr lang="en-US" dirty="0"/>
          </a:p>
        </p:txBody>
      </p:sp>
    </p:spTree>
    <p:extLst>
      <p:ext uri="{BB962C8B-B14F-4D97-AF65-F5344CB8AC3E}">
        <p14:creationId xmlns:p14="http://schemas.microsoft.com/office/powerpoint/2010/main" val="8452999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Funding</a:t>
            </a:r>
            <a:endParaRPr lang="en-US" dirty="0"/>
          </a:p>
        </p:txBody>
      </p:sp>
      <p:sp>
        <p:nvSpPr>
          <p:cNvPr id="3" name="Content Placeholder 2"/>
          <p:cNvSpPr>
            <a:spLocks noGrp="1"/>
          </p:cNvSpPr>
          <p:nvPr>
            <p:ph idx="1"/>
          </p:nvPr>
        </p:nvSpPr>
        <p:spPr>
          <a:xfrm>
            <a:off x="712788" y="2895600"/>
            <a:ext cx="7716838" cy="3962400"/>
          </a:xfrm>
        </p:spPr>
        <p:txBody>
          <a:bodyPr>
            <a:normAutofit/>
          </a:bodyPr>
          <a:lstStyle/>
          <a:p>
            <a:r>
              <a:rPr lang="en-US" dirty="0" smtClean="0">
                <a:solidFill>
                  <a:srgbClr val="FFFF00"/>
                </a:solidFill>
              </a:rPr>
              <a:t>Carefully calculate costs and then add an extra 25-50%</a:t>
            </a:r>
          </a:p>
          <a:p>
            <a:r>
              <a:rPr lang="en-US" dirty="0" smtClean="0">
                <a:solidFill>
                  <a:srgbClr val="FFFF00"/>
                </a:solidFill>
              </a:rPr>
              <a:t>Ask for donations of supplies and equipment when appropriate and possible</a:t>
            </a:r>
          </a:p>
          <a:p>
            <a:r>
              <a:rPr lang="en-US" dirty="0" smtClean="0">
                <a:solidFill>
                  <a:srgbClr val="FFFF00"/>
                </a:solidFill>
              </a:rPr>
              <a:t>Look for appropriate grants</a:t>
            </a:r>
          </a:p>
          <a:p>
            <a:pPr lvl="1"/>
            <a:r>
              <a:rPr lang="en-US" dirty="0" smtClean="0"/>
              <a:t>Areas they fund</a:t>
            </a:r>
          </a:p>
          <a:p>
            <a:pPr lvl="1"/>
            <a:r>
              <a:rPr lang="en-US" dirty="0" smtClean="0"/>
              <a:t>Level of funding provided</a:t>
            </a:r>
          </a:p>
          <a:p>
            <a:pPr lvl="1"/>
            <a:r>
              <a:rPr lang="en-US" dirty="0" smtClean="0"/>
              <a:t>Costs allowable within the grant</a:t>
            </a:r>
            <a:endParaRPr lang="en-US" dirty="0"/>
          </a:p>
        </p:txBody>
      </p:sp>
    </p:spTree>
    <p:extLst>
      <p:ext uri="{BB962C8B-B14F-4D97-AF65-F5344CB8AC3E}">
        <p14:creationId xmlns:p14="http://schemas.microsoft.com/office/powerpoint/2010/main" val="42666425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USAID as a Donor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USAID – Check the “Users’ Guide to USAID/Washington Health Programs” online</a:t>
            </a:r>
          </a:p>
          <a:p>
            <a:r>
              <a:rPr lang="en-US" dirty="0" smtClean="0"/>
              <a:t>Funding mechanisms are either “assistance” (grants and cooperative agreements) OR “acquisitions” (contracts); both are managed very differently.</a:t>
            </a:r>
          </a:p>
          <a:p>
            <a:r>
              <a:rPr lang="en-US" dirty="0" smtClean="0"/>
              <a:t>Keep in mind that most small organizations would be better off as sub-grantees/awardees rather than as the “prime”  - which bears strict reporting relationships in order to be aligned with US federal regulations.</a:t>
            </a:r>
            <a:endParaRPr lang="en-US" dirty="0"/>
          </a:p>
        </p:txBody>
      </p:sp>
    </p:spTree>
    <p:extLst>
      <p:ext uri="{BB962C8B-B14F-4D97-AF65-F5344CB8AC3E}">
        <p14:creationId xmlns:p14="http://schemas.microsoft.com/office/powerpoint/2010/main" val="17738796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to consider</a:t>
            </a:r>
            <a:endParaRPr lang="en-US" dirty="0"/>
          </a:p>
        </p:txBody>
      </p:sp>
      <p:sp>
        <p:nvSpPr>
          <p:cNvPr id="3" name="Content Placeholder 2"/>
          <p:cNvSpPr>
            <a:spLocks noGrp="1"/>
          </p:cNvSpPr>
          <p:nvPr>
            <p:ph idx="1"/>
          </p:nvPr>
        </p:nvSpPr>
        <p:spPr/>
        <p:txBody>
          <a:bodyPr>
            <a:normAutofit fontScale="92500"/>
          </a:bodyPr>
          <a:lstStyle/>
          <a:p>
            <a:r>
              <a:rPr lang="en-US" dirty="0" smtClean="0"/>
              <a:t>Foundations and philanthropic organizations</a:t>
            </a:r>
          </a:p>
          <a:p>
            <a:r>
              <a:rPr lang="en-US" dirty="0" smtClean="0"/>
              <a:t>Bill and Melinda Gates Foundation</a:t>
            </a:r>
          </a:p>
          <a:p>
            <a:r>
              <a:rPr lang="en-US" dirty="0" smtClean="0"/>
              <a:t>Clinton Global Initiative</a:t>
            </a:r>
          </a:p>
          <a:p>
            <a:r>
              <a:rPr lang="en-US" dirty="0" smtClean="0"/>
              <a:t>World Health Organization (not a donor, but good resource for information and contacts)</a:t>
            </a:r>
          </a:p>
          <a:p>
            <a:r>
              <a:rPr lang="en-US" dirty="0" smtClean="0"/>
              <a:t>Grantspace.org  - grants for non-US organizations</a:t>
            </a:r>
            <a:endParaRPr lang="en-US" dirty="0"/>
          </a:p>
        </p:txBody>
      </p:sp>
    </p:spTree>
    <p:extLst>
      <p:ext uri="{BB962C8B-B14F-4D97-AF65-F5344CB8AC3E}">
        <p14:creationId xmlns:p14="http://schemas.microsoft.com/office/powerpoint/2010/main" val="13369794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 Gov</a:t>
            </a:r>
            <a:endParaRPr lang="en-US" dirty="0"/>
          </a:p>
        </p:txBody>
      </p:sp>
      <p:sp>
        <p:nvSpPr>
          <p:cNvPr id="3" name="Content Placeholder 2"/>
          <p:cNvSpPr>
            <a:spLocks noGrp="1"/>
          </p:cNvSpPr>
          <p:nvPr>
            <p:ph idx="1"/>
          </p:nvPr>
        </p:nvSpPr>
        <p:spPr/>
        <p:txBody>
          <a:bodyPr>
            <a:normAutofit fontScale="92500"/>
          </a:bodyPr>
          <a:lstStyle/>
          <a:p>
            <a:r>
              <a:rPr lang="en-US" dirty="0" smtClean="0"/>
              <a:t>REGISTER EVERY NEW PROJECT THAT INVOLVES HUMAN RESEARCH WITH CLINICAL TRIALS.GOV  </a:t>
            </a:r>
            <a:r>
              <a:rPr lang="en-US" dirty="0" smtClean="0">
                <a:solidFill>
                  <a:srgbClr val="FFFF00"/>
                </a:solidFill>
              </a:rPr>
              <a:t>BEFORE </a:t>
            </a:r>
            <a:r>
              <a:rPr lang="en-US" dirty="0" smtClean="0"/>
              <a:t>ENROLLING THE VERY </a:t>
            </a:r>
            <a:r>
              <a:rPr lang="en-US" dirty="0" smtClean="0">
                <a:solidFill>
                  <a:srgbClr val="FFFF00"/>
                </a:solidFill>
              </a:rPr>
              <a:t>FIRST </a:t>
            </a:r>
            <a:r>
              <a:rPr lang="en-US" dirty="0" smtClean="0"/>
              <a:t>PATIENT</a:t>
            </a:r>
            <a:r>
              <a:rPr lang="en-US" dirty="0" smtClean="0">
                <a:solidFill>
                  <a:srgbClr val="FFFF00"/>
                </a:solidFill>
              </a:rPr>
              <a:t>!!!!!!</a:t>
            </a:r>
          </a:p>
          <a:p>
            <a:pPr lvl="1"/>
            <a:r>
              <a:rPr lang="en-US" dirty="0" smtClean="0">
                <a:solidFill>
                  <a:srgbClr val="FFFF00"/>
                </a:solidFill>
              </a:rPr>
              <a:t>Required for publication </a:t>
            </a:r>
            <a:r>
              <a:rPr lang="en-US" dirty="0" smtClean="0"/>
              <a:t>even for studies looking at education as education is considered an intervention</a:t>
            </a:r>
          </a:p>
          <a:p>
            <a:pPr lvl="1"/>
            <a:r>
              <a:rPr lang="en-US" dirty="0" smtClean="0">
                <a:solidFill>
                  <a:srgbClr val="FFFF00"/>
                </a:solidFill>
              </a:rPr>
              <a:t>ClinicalTrials.gov </a:t>
            </a:r>
            <a:r>
              <a:rPr lang="en-US" dirty="0" smtClean="0">
                <a:solidFill>
                  <a:srgbClr val="FFFFFF"/>
                </a:solidFill>
              </a:rPr>
              <a:t>is a registry and results database of publicly and privately supported clinical studies of human participants conducted around the world</a:t>
            </a:r>
            <a:endParaRPr lang="en-US" dirty="0">
              <a:solidFill>
                <a:srgbClr val="FFFF00"/>
              </a:solidFill>
            </a:endParaRPr>
          </a:p>
        </p:txBody>
      </p:sp>
    </p:spTree>
    <p:extLst>
      <p:ext uri="{BB962C8B-B14F-4D97-AF65-F5344CB8AC3E}">
        <p14:creationId xmlns:p14="http://schemas.microsoft.com/office/powerpoint/2010/main" val="19985050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Statistics: </a:t>
            </a:r>
            <a:br>
              <a:rPr lang="en-US" dirty="0" smtClean="0"/>
            </a:br>
            <a:r>
              <a:rPr lang="en-US" dirty="0" smtClean="0"/>
              <a:t>What sample size is best?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your research design involve paired or unpaired data?</a:t>
            </a:r>
          </a:p>
          <a:p>
            <a:r>
              <a:rPr lang="en-US" dirty="0" smtClean="0"/>
              <a:t>Do you want to factor in false negatives and false positives?</a:t>
            </a:r>
          </a:p>
          <a:p>
            <a:r>
              <a:rPr lang="en-US" dirty="0" smtClean="0"/>
              <a:t>Do you anticipate large or small variance in the data sets?</a:t>
            </a:r>
          </a:p>
          <a:p>
            <a:r>
              <a:rPr lang="en-US" dirty="0" smtClean="0"/>
              <a:t>Are you trying to detect a fairly small difference?</a:t>
            </a:r>
          </a:p>
          <a:p>
            <a:r>
              <a:rPr lang="en-US" dirty="0" smtClean="0"/>
              <a:t>Do you want to be very close to the true value? </a:t>
            </a:r>
          </a:p>
          <a:p>
            <a:endParaRPr lang="en-US" dirty="0"/>
          </a:p>
        </p:txBody>
      </p:sp>
    </p:spTree>
    <p:extLst>
      <p:ext uri="{BB962C8B-B14F-4D97-AF65-F5344CB8AC3E}">
        <p14:creationId xmlns:p14="http://schemas.microsoft.com/office/powerpoint/2010/main" val="2048275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b="1" dirty="0">
                <a:effectLst/>
              </a:rPr>
              <a:t>List 3 essential components of a research project in a LMIC</a:t>
            </a:r>
            <a:endParaRPr lang="en-US" dirty="0">
              <a:effectLst/>
            </a:endParaRPr>
          </a:p>
          <a:p>
            <a:r>
              <a:rPr lang="en-US" b="1" dirty="0" smtClean="0">
                <a:effectLst/>
              </a:rPr>
              <a:t>Describe </a:t>
            </a:r>
            <a:r>
              <a:rPr lang="en-US" b="1" dirty="0">
                <a:effectLst/>
              </a:rPr>
              <a:t>2 ethical challenges in a research project in a LMIC</a:t>
            </a:r>
            <a:endParaRPr lang="en-US" dirty="0">
              <a:effectLst/>
            </a:endParaRPr>
          </a:p>
          <a:p>
            <a:r>
              <a:rPr lang="en-US" b="1" dirty="0" smtClean="0">
                <a:effectLst/>
              </a:rPr>
              <a:t>List </a:t>
            </a:r>
            <a:r>
              <a:rPr lang="en-US" b="1" dirty="0">
                <a:effectLst/>
              </a:rPr>
              <a:t>2 components of a successful research publication in a LMIC</a:t>
            </a:r>
            <a:endParaRPr lang="en-US" dirty="0">
              <a:effectLst/>
            </a:endParaRPr>
          </a:p>
          <a:p>
            <a:endParaRPr lang="en-US" dirty="0"/>
          </a:p>
        </p:txBody>
      </p:sp>
    </p:spTree>
    <p:extLst>
      <p:ext uri="{BB962C8B-B14F-4D97-AF65-F5344CB8AC3E}">
        <p14:creationId xmlns:p14="http://schemas.microsoft.com/office/powerpoint/2010/main" val="10252860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“power”?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Power is defined as “the ability of an investigation to demonstrate statistical significance when a true difference or association actually exists in the population being sampled.</a:t>
            </a:r>
          </a:p>
          <a:p>
            <a:r>
              <a:rPr lang="en-US" dirty="0" smtClean="0"/>
              <a:t>A type II (beta) error occurs when the investigator claims that an exposure is not associated with disease (or outcome) when in fact it IS associated. Thus, a false negative</a:t>
            </a:r>
          </a:p>
          <a:p>
            <a:r>
              <a:rPr lang="en-US" dirty="0" smtClean="0"/>
              <a:t>If the investigator accepts a 20% possibility of missing a true finding (beta error of 0.20), the study should have a statistical power of 0.8 or 80%.</a:t>
            </a:r>
            <a:endParaRPr lang="en-US" dirty="0"/>
          </a:p>
        </p:txBody>
      </p:sp>
    </p:spTree>
    <p:extLst>
      <p:ext uri="{BB962C8B-B14F-4D97-AF65-F5344CB8AC3E}">
        <p14:creationId xmlns:p14="http://schemas.microsoft.com/office/powerpoint/2010/main" val="575505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word on statistics</a:t>
            </a:r>
            <a:endParaRPr lang="en-US" dirty="0"/>
          </a:p>
        </p:txBody>
      </p:sp>
      <p:sp>
        <p:nvSpPr>
          <p:cNvPr id="3" name="Content Placeholder 2"/>
          <p:cNvSpPr>
            <a:spLocks noGrp="1"/>
          </p:cNvSpPr>
          <p:nvPr>
            <p:ph idx="1"/>
          </p:nvPr>
        </p:nvSpPr>
        <p:spPr/>
        <p:txBody>
          <a:bodyPr/>
          <a:lstStyle/>
          <a:p>
            <a:endParaRPr lang="en-US" dirty="0" smtClean="0"/>
          </a:p>
          <a:p>
            <a:r>
              <a:rPr lang="en-US" dirty="0" smtClean="0"/>
              <a:t>Question: </a:t>
            </a:r>
            <a:r>
              <a:rPr lang="en-US" dirty="0" smtClean="0"/>
              <a:t>Why </a:t>
            </a:r>
            <a:r>
              <a:rPr lang="en-US" dirty="0" smtClean="0"/>
              <a:t>statistics are like  a bikini bathing suit?</a:t>
            </a:r>
          </a:p>
          <a:p>
            <a:endParaRPr lang="en-US" dirty="0"/>
          </a:p>
          <a:p>
            <a:r>
              <a:rPr lang="en-US" dirty="0" smtClean="0"/>
              <a:t>Answer: What is revealing is interesting; what is concealed is crucial. </a:t>
            </a:r>
            <a:endParaRPr lang="en-US" dirty="0"/>
          </a:p>
        </p:txBody>
      </p:sp>
    </p:spTree>
    <p:extLst>
      <p:ext uri="{BB962C8B-B14F-4D97-AF65-F5344CB8AC3E}">
        <p14:creationId xmlns:p14="http://schemas.microsoft.com/office/powerpoint/2010/main" val="37068613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Consider a pilot project first</a:t>
            </a:r>
            <a:endParaRPr lang="en-US" dirty="0"/>
          </a:p>
        </p:txBody>
      </p:sp>
      <p:sp>
        <p:nvSpPr>
          <p:cNvPr id="3" name="Content Placeholder 2"/>
          <p:cNvSpPr>
            <a:spLocks noGrp="1"/>
          </p:cNvSpPr>
          <p:nvPr>
            <p:ph idx="1"/>
          </p:nvPr>
        </p:nvSpPr>
        <p:spPr/>
        <p:txBody>
          <a:bodyPr/>
          <a:lstStyle/>
          <a:p>
            <a:r>
              <a:rPr lang="en-US" dirty="0" smtClean="0"/>
              <a:t>Limits the cost</a:t>
            </a:r>
          </a:p>
          <a:p>
            <a:r>
              <a:rPr lang="en-US" dirty="0" smtClean="0"/>
              <a:t>Identifies unforeseen obstacles</a:t>
            </a:r>
          </a:p>
          <a:p>
            <a:r>
              <a:rPr lang="en-US" dirty="0" smtClean="0"/>
              <a:t>Provides the basis to get larger grant funding</a:t>
            </a:r>
          </a:p>
          <a:p>
            <a:r>
              <a:rPr lang="en-US" dirty="0" smtClean="0"/>
              <a:t>Provides for training of research team with fewer patients</a:t>
            </a:r>
            <a:endParaRPr lang="en-US" dirty="0"/>
          </a:p>
        </p:txBody>
      </p:sp>
    </p:spTree>
    <p:extLst>
      <p:ext uri="{BB962C8B-B14F-4D97-AF65-F5344CB8AC3E}">
        <p14:creationId xmlns:p14="http://schemas.microsoft.com/office/powerpoint/2010/main" val="16452235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 the Unexpected</a:t>
            </a:r>
            <a:endParaRPr lang="en-US" dirty="0"/>
          </a:p>
        </p:txBody>
      </p:sp>
      <p:sp>
        <p:nvSpPr>
          <p:cNvPr id="3" name="Content Placeholder 2"/>
          <p:cNvSpPr>
            <a:spLocks noGrp="1"/>
          </p:cNvSpPr>
          <p:nvPr>
            <p:ph idx="1"/>
          </p:nvPr>
        </p:nvSpPr>
        <p:spPr/>
        <p:txBody>
          <a:bodyPr/>
          <a:lstStyle/>
          <a:p>
            <a:r>
              <a:rPr lang="en-US" dirty="0" smtClean="0"/>
              <a:t>Machines will break</a:t>
            </a:r>
          </a:p>
          <a:p>
            <a:r>
              <a:rPr lang="en-US" dirty="0" smtClean="0"/>
              <a:t>Internet will fail you</a:t>
            </a:r>
          </a:p>
          <a:p>
            <a:r>
              <a:rPr lang="en-US" dirty="0" smtClean="0"/>
              <a:t>Trusted team members will disappoint you</a:t>
            </a:r>
          </a:p>
          <a:p>
            <a:r>
              <a:rPr lang="en-US" dirty="0" smtClean="0"/>
              <a:t>Essential reagents will run out</a:t>
            </a:r>
          </a:p>
          <a:p>
            <a:r>
              <a:rPr lang="en-US" dirty="0" smtClean="0"/>
              <a:t>Results will surprise you but……..</a:t>
            </a:r>
            <a:endParaRPr lang="en-US" dirty="0"/>
          </a:p>
        </p:txBody>
      </p:sp>
      <p:sp>
        <p:nvSpPr>
          <p:cNvPr id="4" name="TextBox 3"/>
          <p:cNvSpPr txBox="1"/>
          <p:nvPr/>
        </p:nvSpPr>
        <p:spPr>
          <a:xfrm>
            <a:off x="2590800" y="6172200"/>
            <a:ext cx="6233648" cy="461665"/>
          </a:xfrm>
          <a:prstGeom prst="rect">
            <a:avLst/>
          </a:prstGeom>
          <a:noFill/>
        </p:spPr>
        <p:txBody>
          <a:bodyPr wrap="none" rtlCol="0">
            <a:spAutoFit/>
          </a:bodyPr>
          <a:lstStyle/>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Plan then Press forward Stay in the Race</a:t>
            </a:r>
            <a:endParaRPr lang="en-US" sz="2400" dirty="0"/>
          </a:p>
        </p:txBody>
      </p:sp>
    </p:spTree>
    <p:extLst>
      <p:ext uri="{BB962C8B-B14F-4D97-AF65-F5344CB8AC3E}">
        <p14:creationId xmlns:p14="http://schemas.microsoft.com/office/powerpoint/2010/main" val="1101491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Be clear and consistent about what, when and how to enter data</a:t>
            </a:r>
          </a:p>
          <a:p>
            <a:r>
              <a:rPr lang="en-US" dirty="0" smtClean="0"/>
              <a:t>Time and Date all entry's</a:t>
            </a:r>
          </a:p>
          <a:p>
            <a:r>
              <a:rPr lang="en-US" dirty="0" smtClean="0"/>
              <a:t>Discuss appropriate correction of mistakes-one line, no white out, no obliteration etc</a:t>
            </a:r>
          </a:p>
          <a:p>
            <a:r>
              <a:rPr lang="en-US" dirty="0" smtClean="0"/>
              <a:t>Discuss appropriate management of omissions</a:t>
            </a:r>
          </a:p>
          <a:p>
            <a:endParaRPr lang="en-US" dirty="0" smtClean="0"/>
          </a:p>
          <a:p>
            <a:endParaRPr lang="en-US" dirty="0"/>
          </a:p>
        </p:txBody>
      </p:sp>
    </p:spTree>
    <p:extLst>
      <p:ext uri="{BB962C8B-B14F-4D97-AF65-F5344CB8AC3E}">
        <p14:creationId xmlns:p14="http://schemas.microsoft.com/office/powerpoint/2010/main" val="14943061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an on-line data base such as RedCap (free for non-profit or academic) but know how they work—Red Cap requires on line access at the time of data entry but some do not</a:t>
            </a:r>
          </a:p>
          <a:p>
            <a:r>
              <a:rPr lang="en-US" dirty="0" smtClean="0"/>
              <a:t>Strongly suggest keeping back-up paper copies</a:t>
            </a:r>
          </a:p>
          <a:p>
            <a:r>
              <a:rPr lang="en-US" dirty="0" smtClean="0"/>
              <a:t>Make sure formatting consist i.e. how dates are written, weights, times, etc etc.</a:t>
            </a:r>
          </a:p>
          <a:p>
            <a:endParaRPr lang="en-US" dirty="0"/>
          </a:p>
        </p:txBody>
      </p:sp>
    </p:spTree>
    <p:extLst>
      <p:ext uri="{BB962C8B-B14F-4D97-AF65-F5344CB8AC3E}">
        <p14:creationId xmlns:p14="http://schemas.microsoft.com/office/powerpoint/2010/main" val="7640607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Integrity</a:t>
            </a:r>
            <a:endParaRPr lang="en-US" dirty="0"/>
          </a:p>
        </p:txBody>
      </p:sp>
      <p:sp>
        <p:nvSpPr>
          <p:cNvPr id="3" name="Content Placeholder 2"/>
          <p:cNvSpPr>
            <a:spLocks noGrp="1"/>
          </p:cNvSpPr>
          <p:nvPr>
            <p:ph idx="1"/>
          </p:nvPr>
        </p:nvSpPr>
        <p:spPr/>
        <p:txBody>
          <a:bodyPr/>
          <a:lstStyle/>
          <a:p>
            <a:r>
              <a:rPr lang="en-US" dirty="0" smtClean="0"/>
              <a:t>Discuss the expectation that all data be honest even when results are not what are expected.</a:t>
            </a:r>
          </a:p>
          <a:p>
            <a:r>
              <a:rPr lang="en-US" dirty="0" smtClean="0"/>
              <a:t>Have accountability and discuss up front what the consequences of falsifying data will be</a:t>
            </a:r>
          </a:p>
          <a:p>
            <a:r>
              <a:rPr lang="en-US" dirty="0" smtClean="0"/>
              <a:t>Discuss the expectations for correct even if the culture is an honor shame culture</a:t>
            </a:r>
            <a:endParaRPr lang="en-US" dirty="0"/>
          </a:p>
        </p:txBody>
      </p:sp>
    </p:spTree>
    <p:extLst>
      <p:ext uri="{BB962C8B-B14F-4D97-AF65-F5344CB8AC3E}">
        <p14:creationId xmlns:p14="http://schemas.microsoft.com/office/powerpoint/2010/main" val="16929345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clear protocol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funding agents and IRB’s in the USA require them but even if they don’t you must have a protocol to assure consistency in how things are managed</a:t>
            </a:r>
          </a:p>
          <a:p>
            <a:r>
              <a:rPr lang="en-US" dirty="0" smtClean="0"/>
              <a:t>Maybe required to submit your protocol to major journals in order to publish your work</a:t>
            </a:r>
          </a:p>
          <a:p>
            <a:r>
              <a:rPr lang="en-US" dirty="0" smtClean="0"/>
              <a:t>Give yourself reasonable leeway as protocol violations are a big deal with both IRB’s and funding agencies---i.e. multiple ways to determine clinical jaundice, and/or options to deal with a baby who is too hot in the sun.</a:t>
            </a:r>
            <a:endParaRPr lang="en-US" dirty="0"/>
          </a:p>
        </p:txBody>
      </p:sp>
    </p:spTree>
    <p:extLst>
      <p:ext uri="{BB962C8B-B14F-4D97-AF65-F5344CB8AC3E}">
        <p14:creationId xmlns:p14="http://schemas.microsoft.com/office/powerpoint/2010/main" val="18684075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Operating Procedures</a:t>
            </a:r>
            <a:endParaRPr lang="en-US" dirty="0"/>
          </a:p>
        </p:txBody>
      </p:sp>
      <p:sp>
        <p:nvSpPr>
          <p:cNvPr id="3" name="Content Placeholder 2"/>
          <p:cNvSpPr>
            <a:spLocks noGrp="1"/>
          </p:cNvSpPr>
          <p:nvPr>
            <p:ph idx="1"/>
          </p:nvPr>
        </p:nvSpPr>
        <p:spPr/>
        <p:txBody>
          <a:bodyPr/>
          <a:lstStyle/>
          <a:p>
            <a:r>
              <a:rPr lang="en-US" dirty="0" smtClean="0"/>
              <a:t>Have them!</a:t>
            </a:r>
          </a:p>
          <a:p>
            <a:r>
              <a:rPr lang="en-US" dirty="0" smtClean="0"/>
              <a:t>Make them relevant! Should follow your protocol</a:t>
            </a:r>
          </a:p>
          <a:p>
            <a:r>
              <a:rPr lang="en-US" dirty="0" smtClean="0"/>
              <a:t>Make them specific enough to be helpful but vague enough that they are not unnecessarily going to be violated i.e. how you are going to measure bilirubin-----may change if machine 1 breaks</a:t>
            </a:r>
            <a:endParaRPr lang="en-US" dirty="0"/>
          </a:p>
        </p:txBody>
      </p:sp>
    </p:spTree>
    <p:extLst>
      <p:ext uri="{BB962C8B-B14F-4D97-AF65-F5344CB8AC3E}">
        <p14:creationId xmlns:p14="http://schemas.microsoft.com/office/powerpoint/2010/main" val="32866910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 and Security</a:t>
            </a:r>
            <a:endParaRPr lang="en-US" dirty="0"/>
          </a:p>
        </p:txBody>
      </p:sp>
      <p:sp>
        <p:nvSpPr>
          <p:cNvPr id="3" name="Content Placeholder 2"/>
          <p:cNvSpPr>
            <a:spLocks noGrp="1"/>
          </p:cNvSpPr>
          <p:nvPr>
            <p:ph idx="1"/>
          </p:nvPr>
        </p:nvSpPr>
        <p:spPr/>
        <p:txBody>
          <a:bodyPr/>
          <a:lstStyle/>
          <a:p>
            <a:r>
              <a:rPr lang="en-US" dirty="0" smtClean="0"/>
              <a:t>De-identify whenever possible</a:t>
            </a:r>
          </a:p>
          <a:p>
            <a:r>
              <a:rPr lang="en-US" dirty="0" smtClean="0"/>
              <a:t>Limit number of people who have access to the personal health information (PHI)</a:t>
            </a:r>
          </a:p>
          <a:p>
            <a:r>
              <a:rPr lang="en-US" dirty="0" smtClean="0"/>
              <a:t>Use locked files and locked computers </a:t>
            </a:r>
            <a:endParaRPr lang="en-US" dirty="0"/>
          </a:p>
        </p:txBody>
      </p:sp>
    </p:spTree>
    <p:extLst>
      <p:ext uri="{BB962C8B-B14F-4D97-AF65-F5344CB8AC3E}">
        <p14:creationId xmlns:p14="http://schemas.microsoft.com/office/powerpoint/2010/main" val="15352098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Research Should Matter to You</a:t>
            </a:r>
            <a:endParaRPr lang="en-US" dirty="0"/>
          </a:p>
        </p:txBody>
      </p:sp>
      <p:sp>
        <p:nvSpPr>
          <p:cNvPr id="3" name="Content Placeholder 2"/>
          <p:cNvSpPr>
            <a:spLocks noGrp="1"/>
          </p:cNvSpPr>
          <p:nvPr>
            <p:ph idx="1"/>
          </p:nvPr>
        </p:nvSpPr>
        <p:spPr/>
        <p:txBody>
          <a:bodyPr>
            <a:normAutofit lnSpcReduction="10000"/>
          </a:bodyPr>
          <a:lstStyle/>
          <a:p>
            <a:r>
              <a:rPr lang="en-US" dirty="0" smtClean="0"/>
              <a:t>Answer questions particular to your population</a:t>
            </a:r>
          </a:p>
          <a:p>
            <a:r>
              <a:rPr lang="en-US" dirty="0" smtClean="0"/>
              <a:t>Validate (or not) your tried and true treatments yet unknown to others</a:t>
            </a:r>
          </a:p>
          <a:p>
            <a:r>
              <a:rPr lang="en-US" dirty="0" smtClean="0"/>
              <a:t>Allow dissemination of important findings to benefit others in similar settings and the West as well</a:t>
            </a:r>
          </a:p>
          <a:p>
            <a:r>
              <a:rPr lang="en-US" dirty="0" smtClean="0"/>
              <a:t>Help fund creative solutions</a:t>
            </a:r>
            <a:endParaRPr lang="en-US" dirty="0"/>
          </a:p>
        </p:txBody>
      </p:sp>
    </p:spTree>
    <p:extLst>
      <p:ext uri="{BB962C8B-B14F-4D97-AF65-F5344CB8AC3E}">
        <p14:creationId xmlns:p14="http://schemas.microsoft.com/office/powerpoint/2010/main" val="11570375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and Retraining</a:t>
            </a:r>
            <a:endParaRPr lang="en-US" dirty="0"/>
          </a:p>
        </p:txBody>
      </p:sp>
      <p:sp>
        <p:nvSpPr>
          <p:cNvPr id="3" name="Content Placeholder 2"/>
          <p:cNvSpPr>
            <a:spLocks noGrp="1"/>
          </p:cNvSpPr>
          <p:nvPr>
            <p:ph idx="1"/>
          </p:nvPr>
        </p:nvSpPr>
        <p:spPr/>
        <p:txBody>
          <a:bodyPr/>
          <a:lstStyle/>
          <a:p>
            <a:r>
              <a:rPr lang="en-US" dirty="0" smtClean="0"/>
              <a:t>Allow adequate time for initial training</a:t>
            </a:r>
          </a:p>
          <a:p>
            <a:r>
              <a:rPr lang="en-US" dirty="0" smtClean="0"/>
              <a:t>Assemble a training team and include people with expertise you are lacking in if needed i.e. lab tech, engineer, data entry</a:t>
            </a:r>
          </a:p>
          <a:p>
            <a:r>
              <a:rPr lang="en-US" dirty="0" smtClean="0"/>
              <a:t>Re-access skills periodically and retrain if deficits identified or new personnel employed</a:t>
            </a:r>
            <a:endParaRPr lang="en-US" dirty="0"/>
          </a:p>
        </p:txBody>
      </p:sp>
    </p:spTree>
    <p:extLst>
      <p:ext uri="{BB962C8B-B14F-4D97-AF65-F5344CB8AC3E}">
        <p14:creationId xmlns:p14="http://schemas.microsoft.com/office/powerpoint/2010/main" val="34334655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9117012" cy="1447800"/>
          </a:xfrm>
        </p:spPr>
        <p:txBody>
          <a:bodyPr/>
          <a:lstStyle/>
          <a:p>
            <a:r>
              <a:rPr lang="en-US" dirty="0" smtClean="0"/>
              <a:t>Clear Roles and Expectations</a:t>
            </a:r>
            <a:endParaRPr lang="en-US" dirty="0"/>
          </a:p>
        </p:txBody>
      </p:sp>
      <p:sp>
        <p:nvSpPr>
          <p:cNvPr id="3" name="Content Placeholder 2"/>
          <p:cNvSpPr>
            <a:spLocks noGrp="1"/>
          </p:cNvSpPr>
          <p:nvPr>
            <p:ph idx="1"/>
          </p:nvPr>
        </p:nvSpPr>
        <p:spPr>
          <a:xfrm>
            <a:off x="228600" y="3012142"/>
            <a:ext cx="8686800" cy="3388658"/>
          </a:xfrm>
        </p:spPr>
        <p:txBody>
          <a:bodyPr>
            <a:normAutofit fontScale="92500"/>
          </a:bodyPr>
          <a:lstStyle/>
          <a:p>
            <a:r>
              <a:rPr lang="en-US" dirty="0" smtClean="0"/>
              <a:t>Make sure each and every team player knows their role, agrees to the role, and title (sometimes a title that is honorable in the USA may be viewed differently elsewhere)</a:t>
            </a:r>
          </a:p>
          <a:p>
            <a:r>
              <a:rPr lang="en-US" dirty="0" smtClean="0"/>
              <a:t>Roles of PI and co-PI’s especially important in building long-term relationships and projects</a:t>
            </a:r>
          </a:p>
          <a:p>
            <a:r>
              <a:rPr lang="en-US" dirty="0" smtClean="0"/>
              <a:t>Cultural differences and expectations can make this difficult at time.  As much as possible define roles at the beginning and be culturally humble.</a:t>
            </a:r>
            <a:endParaRPr lang="en-US" dirty="0"/>
          </a:p>
        </p:txBody>
      </p:sp>
    </p:spTree>
    <p:extLst>
      <p:ext uri="{BB962C8B-B14F-4D97-AF65-F5344CB8AC3E}">
        <p14:creationId xmlns:p14="http://schemas.microsoft.com/office/powerpoint/2010/main" val="39281322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a:xfrm>
            <a:off x="712788" y="3164542"/>
            <a:ext cx="8202612" cy="3388658"/>
          </a:xfrm>
        </p:spPr>
        <p:txBody>
          <a:bodyPr>
            <a:normAutofit/>
          </a:bodyPr>
          <a:lstStyle/>
          <a:p>
            <a:r>
              <a:rPr lang="en-US" dirty="0" smtClean="0"/>
              <a:t>Have a clear plan for assuring accountability.</a:t>
            </a:r>
          </a:p>
          <a:p>
            <a:r>
              <a:rPr lang="en-US" dirty="0" smtClean="0"/>
              <a:t>Period checks of records without announcing ahead of time will help alert leadership to problems </a:t>
            </a:r>
          </a:p>
          <a:p>
            <a:r>
              <a:rPr lang="en-US" dirty="0" smtClean="0"/>
              <a:t>Decide what disciplinary procedures should be in place to deal with problems. (Extremely important that this be discussed with in-country PI</a:t>
            </a:r>
            <a:endParaRPr lang="en-US" dirty="0"/>
          </a:p>
        </p:txBody>
      </p:sp>
    </p:spTree>
    <p:extLst>
      <p:ext uri="{BB962C8B-B14F-4D97-AF65-F5344CB8AC3E}">
        <p14:creationId xmlns:p14="http://schemas.microsoft.com/office/powerpoint/2010/main" val="28052717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Disseminating Information </a:t>
            </a:r>
            <a:endParaRPr lang="en-US" dirty="0"/>
          </a:p>
        </p:txBody>
      </p:sp>
      <p:sp>
        <p:nvSpPr>
          <p:cNvPr id="3" name="Content Placeholder 2"/>
          <p:cNvSpPr>
            <a:spLocks noGrp="1"/>
          </p:cNvSpPr>
          <p:nvPr>
            <p:ph idx="1"/>
          </p:nvPr>
        </p:nvSpPr>
        <p:spPr/>
        <p:txBody>
          <a:bodyPr>
            <a:normAutofit lnSpcReduction="10000"/>
          </a:bodyPr>
          <a:lstStyle/>
          <a:p>
            <a:r>
              <a:rPr lang="en-US" dirty="0" smtClean="0"/>
              <a:t>Plan ahead</a:t>
            </a:r>
          </a:p>
          <a:p>
            <a:r>
              <a:rPr lang="en-US" dirty="0" smtClean="0"/>
              <a:t>Determine author order and authors to be included ahead of time </a:t>
            </a:r>
          </a:p>
          <a:p>
            <a:r>
              <a:rPr lang="en-US" dirty="0" smtClean="0"/>
              <a:t>Always be fair to your national and international colleagues in publishing but……</a:t>
            </a:r>
          </a:p>
          <a:p>
            <a:r>
              <a:rPr lang="en-US" dirty="0" smtClean="0"/>
              <a:t>Know the current rules re who actually qualifies for authorship</a:t>
            </a:r>
            <a:endParaRPr lang="en-US" dirty="0"/>
          </a:p>
        </p:txBody>
      </p:sp>
    </p:spTree>
    <p:extLst>
      <p:ext uri="{BB962C8B-B14F-4D97-AF65-F5344CB8AC3E}">
        <p14:creationId xmlns:p14="http://schemas.microsoft.com/office/powerpoint/2010/main" val="16877586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venue/journal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Meeting and/or journal</a:t>
            </a:r>
          </a:p>
          <a:p>
            <a:r>
              <a:rPr lang="en-US" dirty="0" smtClean="0">
                <a:solidFill>
                  <a:srgbClr val="FFFF00"/>
                </a:solidFill>
              </a:rPr>
              <a:t>Local or global</a:t>
            </a:r>
          </a:p>
          <a:p>
            <a:r>
              <a:rPr lang="en-US" dirty="0" smtClean="0">
                <a:solidFill>
                  <a:srgbClr val="FFFF00"/>
                </a:solidFill>
              </a:rPr>
              <a:t>High impact versus reach the most people who will potentially benefit from the findings</a:t>
            </a:r>
          </a:p>
          <a:p>
            <a:pPr lvl="1"/>
            <a:r>
              <a:rPr lang="en-US" dirty="0" smtClean="0"/>
              <a:t>Could be one and the same</a:t>
            </a:r>
          </a:p>
          <a:p>
            <a:r>
              <a:rPr lang="en-US" dirty="0" smtClean="0">
                <a:solidFill>
                  <a:srgbClr val="FFFF00"/>
                </a:solidFill>
              </a:rPr>
              <a:t>Open access versus traditional</a:t>
            </a:r>
          </a:p>
          <a:p>
            <a:pPr lvl="1"/>
            <a:r>
              <a:rPr lang="en-US" dirty="0" smtClean="0"/>
              <a:t>Open access often charge but may be much less or free if coming from a LMIC.</a:t>
            </a:r>
          </a:p>
          <a:p>
            <a:endParaRPr lang="en-US" dirty="0" smtClean="0"/>
          </a:p>
          <a:p>
            <a:endParaRPr lang="en-US" dirty="0"/>
          </a:p>
        </p:txBody>
      </p:sp>
    </p:spTree>
    <p:extLst>
      <p:ext uri="{BB962C8B-B14F-4D97-AF65-F5344CB8AC3E}">
        <p14:creationId xmlns:p14="http://schemas.microsoft.com/office/powerpoint/2010/main" val="13532815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Journal cont.</a:t>
            </a:r>
            <a:endParaRPr lang="en-US" dirty="0"/>
          </a:p>
        </p:txBody>
      </p:sp>
      <p:sp>
        <p:nvSpPr>
          <p:cNvPr id="3" name="Content Placeholder 2"/>
          <p:cNvSpPr>
            <a:spLocks noGrp="1"/>
          </p:cNvSpPr>
          <p:nvPr>
            <p:ph idx="1"/>
          </p:nvPr>
        </p:nvSpPr>
        <p:spPr/>
        <p:txBody>
          <a:bodyPr/>
          <a:lstStyle/>
          <a:p>
            <a:r>
              <a:rPr lang="en-US" i="1" dirty="0" smtClean="0"/>
              <a:t>Field of interest of the journal</a:t>
            </a:r>
          </a:p>
          <a:p>
            <a:r>
              <a:rPr lang="en-US" i="1" dirty="0" smtClean="0"/>
              <a:t>Readership of the journal</a:t>
            </a:r>
          </a:p>
          <a:p>
            <a:r>
              <a:rPr lang="en-US" i="1" dirty="0" smtClean="0"/>
              <a:t>Quality of findings</a:t>
            </a:r>
          </a:p>
          <a:p>
            <a:r>
              <a:rPr lang="en-US" i="1" dirty="0" smtClean="0"/>
              <a:t>Speed of publishing</a:t>
            </a:r>
          </a:p>
        </p:txBody>
      </p:sp>
    </p:spTree>
    <p:extLst>
      <p:ext uri="{BB962C8B-B14F-4D97-AF65-F5344CB8AC3E}">
        <p14:creationId xmlns:p14="http://schemas.microsoft.com/office/powerpoint/2010/main" val="6870242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Examples</a:t>
            </a:r>
            <a:endParaRPr lang="en-US" dirty="0"/>
          </a:p>
        </p:txBody>
      </p:sp>
      <p:sp>
        <p:nvSpPr>
          <p:cNvPr id="3" name="Content Placeholder 2"/>
          <p:cNvSpPr>
            <a:spLocks noGrp="1"/>
          </p:cNvSpPr>
          <p:nvPr>
            <p:ph idx="1"/>
          </p:nvPr>
        </p:nvSpPr>
        <p:spPr/>
        <p:txBody>
          <a:bodyPr/>
          <a:lstStyle/>
          <a:p>
            <a:r>
              <a:rPr lang="en-US" i="1" smtClean="0"/>
              <a:t>Christian </a:t>
            </a:r>
            <a:r>
              <a:rPr lang="en-US" i="1" dirty="0"/>
              <a:t>J for Global Health</a:t>
            </a:r>
          </a:p>
          <a:p>
            <a:r>
              <a:rPr lang="en-US" dirty="0" smtClean="0"/>
              <a:t>J of Trop Pediatrics</a:t>
            </a:r>
          </a:p>
          <a:p>
            <a:r>
              <a:rPr lang="en-US" dirty="0" smtClean="0"/>
              <a:t>Pediatrics</a:t>
            </a:r>
          </a:p>
          <a:p>
            <a:r>
              <a:rPr lang="en-US" dirty="0" smtClean="0"/>
              <a:t>Global Pediatrics</a:t>
            </a:r>
          </a:p>
          <a:p>
            <a:endParaRPr lang="en-US" dirty="0"/>
          </a:p>
        </p:txBody>
      </p:sp>
    </p:spTree>
    <p:extLst>
      <p:ext uri="{BB962C8B-B14F-4D97-AF65-F5344CB8AC3E}">
        <p14:creationId xmlns:p14="http://schemas.microsoft.com/office/powerpoint/2010/main" val="19132951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sz="4000" dirty="0"/>
              <a:t>Disseminating Information </a:t>
            </a:r>
            <a:r>
              <a:rPr lang="en-US" sz="4000" dirty="0" smtClean="0"/>
              <a:t>cont.</a:t>
            </a:r>
            <a:endParaRPr lang="en-US" sz="4000" dirty="0"/>
          </a:p>
        </p:txBody>
      </p:sp>
      <p:sp>
        <p:nvSpPr>
          <p:cNvPr id="3" name="Content Placeholder 2"/>
          <p:cNvSpPr>
            <a:spLocks noGrp="1"/>
          </p:cNvSpPr>
          <p:nvPr>
            <p:ph idx="1"/>
          </p:nvPr>
        </p:nvSpPr>
        <p:spPr>
          <a:xfrm>
            <a:off x="381000" y="2895600"/>
            <a:ext cx="8431212" cy="3388658"/>
          </a:xfrm>
        </p:spPr>
        <p:txBody>
          <a:bodyPr/>
          <a:lstStyle/>
          <a:p>
            <a:r>
              <a:rPr lang="en-US" dirty="0" smtClean="0"/>
              <a:t>Be careful about current publishing rules re multiple publications from the same data base</a:t>
            </a:r>
          </a:p>
          <a:p>
            <a:r>
              <a:rPr lang="en-US" dirty="0" smtClean="0"/>
              <a:t>Be aware of plagiarism both of others work and your own-------sticky sometimes as your own data feels like your own and intuitively you should be able to do whatever you wish with it including republish it but that is simply not the case in 2016</a:t>
            </a:r>
            <a:endParaRPr lang="en-US" dirty="0"/>
          </a:p>
        </p:txBody>
      </p:sp>
    </p:spTree>
    <p:extLst>
      <p:ext uri="{BB962C8B-B14F-4D97-AF65-F5344CB8AC3E}">
        <p14:creationId xmlns:p14="http://schemas.microsoft.com/office/powerpoint/2010/main" val="30203782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9296400" cy="1447800"/>
          </a:xfrm>
        </p:spPr>
        <p:txBody>
          <a:bodyPr/>
          <a:lstStyle/>
          <a:p>
            <a:r>
              <a:rPr lang="en-US" sz="3600" dirty="0" smtClean="0"/>
              <a:t>Despite the obstacles you too </a:t>
            </a:r>
            <a:br>
              <a:rPr lang="en-US" sz="3600" dirty="0" smtClean="0"/>
            </a:br>
            <a:r>
              <a:rPr lang="en-US" sz="3600" dirty="0" smtClean="0"/>
              <a:t>can do it!!!!!</a:t>
            </a:r>
            <a:endParaRPr lang="en-US" sz="3600" dirty="0"/>
          </a:p>
        </p:txBody>
      </p:sp>
      <p:sp>
        <p:nvSpPr>
          <p:cNvPr id="3" name="Content Placeholder 2"/>
          <p:cNvSpPr>
            <a:spLocks noGrp="1"/>
          </p:cNvSpPr>
          <p:nvPr>
            <p:ph idx="1"/>
          </p:nvPr>
        </p:nvSpPr>
        <p:spPr>
          <a:xfrm>
            <a:off x="712788" y="3012142"/>
            <a:ext cx="8431212" cy="4760258"/>
          </a:xfrm>
        </p:spPr>
        <p:txBody>
          <a:bodyPr>
            <a:normAutofit fontScale="77500" lnSpcReduction="20000"/>
          </a:bodyPr>
          <a:lstStyle/>
          <a:p>
            <a:r>
              <a:rPr lang="en-US" dirty="0" smtClean="0"/>
              <a:t>You too can be a part of the solution:</a:t>
            </a:r>
          </a:p>
          <a:p>
            <a:pPr lvl="1"/>
            <a:r>
              <a:rPr lang="en-US" dirty="0" smtClean="0"/>
              <a:t>Porter SG, Coats D, Fischer PR….</a:t>
            </a:r>
            <a:r>
              <a:rPr lang="en-US" dirty="0" err="1" smtClean="0"/>
              <a:t>Topazian</a:t>
            </a:r>
            <a:r>
              <a:rPr lang="en-US" dirty="0" smtClean="0"/>
              <a:t>..</a:t>
            </a:r>
            <a:r>
              <a:rPr lang="en-US" dirty="0" err="1" smtClean="0"/>
              <a:t>Cabalka</a:t>
            </a:r>
            <a:r>
              <a:rPr lang="en-US" dirty="0" smtClean="0"/>
              <a:t> ”</a:t>
            </a:r>
            <a:r>
              <a:rPr lang="en-US" dirty="0" smtClean="0">
                <a:solidFill>
                  <a:srgbClr val="FFFF00"/>
                </a:solidFill>
              </a:rPr>
              <a:t>Thiamine deficiency and </a:t>
            </a:r>
            <a:r>
              <a:rPr lang="en-US" dirty="0">
                <a:solidFill>
                  <a:srgbClr val="FFFF00"/>
                </a:solidFill>
              </a:rPr>
              <a:t>c</a:t>
            </a:r>
            <a:r>
              <a:rPr lang="en-US" dirty="0" smtClean="0">
                <a:solidFill>
                  <a:srgbClr val="FFFF00"/>
                </a:solidFill>
              </a:rPr>
              <a:t>ardiac dysfunction in Cambodian infants</a:t>
            </a:r>
            <a:r>
              <a:rPr lang="en-US" dirty="0" smtClean="0"/>
              <a:t>. J </a:t>
            </a:r>
            <a:r>
              <a:rPr lang="en-US" dirty="0" err="1" smtClean="0"/>
              <a:t>Pediatri</a:t>
            </a:r>
            <a:r>
              <a:rPr lang="en-US" dirty="0" smtClean="0"/>
              <a:t> 2014</a:t>
            </a:r>
          </a:p>
          <a:p>
            <a:pPr lvl="1"/>
            <a:r>
              <a:rPr lang="en-US" dirty="0" smtClean="0"/>
              <a:t>Strand MA, </a:t>
            </a:r>
            <a:r>
              <a:rPr lang="en-US" dirty="0" err="1" smtClean="0"/>
              <a:t>Xiaobing</a:t>
            </a:r>
            <a:r>
              <a:rPr lang="en-US" dirty="0" smtClean="0"/>
              <a:t> W, </a:t>
            </a:r>
            <a:r>
              <a:rPr lang="en-US" dirty="0" err="1" smtClean="0"/>
              <a:t>Xiaoing</a:t>
            </a:r>
            <a:r>
              <a:rPr lang="en-US" dirty="0" smtClean="0"/>
              <a:t> W….. </a:t>
            </a:r>
            <a:r>
              <a:rPr lang="en-US" dirty="0" smtClean="0">
                <a:solidFill>
                  <a:srgbClr val="FFFF00"/>
                </a:solidFill>
              </a:rPr>
              <a:t>Presence and awareness of infectious diseases among Chinese migrant workers</a:t>
            </a:r>
            <a:r>
              <a:rPr lang="en-US" dirty="0" smtClean="0"/>
              <a:t>. </a:t>
            </a:r>
            <a:r>
              <a:rPr lang="en-US" dirty="0" err="1" smtClean="0"/>
              <a:t>Int</a:t>
            </a:r>
            <a:r>
              <a:rPr lang="en-US" dirty="0"/>
              <a:t> </a:t>
            </a:r>
            <a:r>
              <a:rPr lang="en-US" dirty="0" smtClean="0"/>
              <a:t>Q Community Health Education 2006-2007</a:t>
            </a:r>
          </a:p>
          <a:p>
            <a:pPr lvl="1"/>
            <a:r>
              <a:rPr lang="en-US" dirty="0" smtClean="0"/>
              <a:t>Watkins D….Bode-Thomas F…..</a:t>
            </a:r>
            <a:r>
              <a:rPr lang="en-US" dirty="0" smtClean="0">
                <a:solidFill>
                  <a:srgbClr val="FFFF00"/>
                </a:solidFill>
              </a:rPr>
              <a:t>Seven key actions to eradicate RHD in Africa: The Addis Ababa </a:t>
            </a:r>
            <a:r>
              <a:rPr lang="en-US" dirty="0" err="1" smtClean="0">
                <a:solidFill>
                  <a:srgbClr val="FFFF00"/>
                </a:solidFill>
              </a:rPr>
              <a:t>communique</a:t>
            </a:r>
            <a:r>
              <a:rPr lang="en-US" dirty="0" smtClean="0"/>
              <a:t>. </a:t>
            </a:r>
            <a:r>
              <a:rPr lang="en-US" dirty="0" err="1" smtClean="0"/>
              <a:t>Cardiovasc</a:t>
            </a:r>
            <a:r>
              <a:rPr lang="en-US" dirty="0" smtClean="0"/>
              <a:t> J </a:t>
            </a:r>
            <a:r>
              <a:rPr lang="en-US" dirty="0" err="1" smtClean="0"/>
              <a:t>Afr</a:t>
            </a:r>
            <a:r>
              <a:rPr lang="en-US" dirty="0" smtClean="0"/>
              <a:t> 2016</a:t>
            </a:r>
          </a:p>
          <a:p>
            <a:pPr lvl="1"/>
            <a:r>
              <a:rPr lang="en-US" dirty="0" smtClean="0"/>
              <a:t>White RE, </a:t>
            </a:r>
            <a:r>
              <a:rPr lang="en-US" dirty="0" err="1" smtClean="0"/>
              <a:t>Chepkwony</a:t>
            </a:r>
            <a:r>
              <a:rPr lang="en-US" dirty="0" smtClean="0"/>
              <a:t> R, </a:t>
            </a:r>
            <a:r>
              <a:rPr lang="en-US" dirty="0" err="1" smtClean="0"/>
              <a:t>Mwachiro</a:t>
            </a:r>
            <a:r>
              <a:rPr lang="en-US" dirty="0"/>
              <a:t> </a:t>
            </a:r>
            <a:r>
              <a:rPr lang="en-US" dirty="0" smtClean="0"/>
              <a:t>M, </a:t>
            </a:r>
            <a:r>
              <a:rPr lang="en-US" dirty="0" err="1" smtClean="0"/>
              <a:t>Burget</a:t>
            </a:r>
            <a:r>
              <a:rPr lang="en-US" dirty="0" smtClean="0"/>
              <a:t> </a:t>
            </a:r>
            <a:r>
              <a:rPr lang="en-US" dirty="0" err="1" smtClean="0"/>
              <a:t>Sl</a:t>
            </a:r>
            <a:r>
              <a:rPr lang="en-US" dirty="0" smtClean="0"/>
              <a:t>, Enders FT, </a:t>
            </a:r>
            <a:r>
              <a:rPr lang="en-US" dirty="0" err="1" smtClean="0"/>
              <a:t>Topazian</a:t>
            </a:r>
            <a:r>
              <a:rPr lang="en-US" dirty="0" smtClean="0"/>
              <a:t> M. </a:t>
            </a:r>
            <a:r>
              <a:rPr lang="en-US" dirty="0" smtClean="0">
                <a:solidFill>
                  <a:srgbClr val="FFFF00"/>
                </a:solidFill>
              </a:rPr>
              <a:t>Randomized Trial Small-diameter versus large-diameter esophageal</a:t>
            </a:r>
            <a:r>
              <a:rPr lang="en-US" dirty="0" smtClean="0"/>
              <a:t>……J Clin </a:t>
            </a:r>
            <a:r>
              <a:rPr lang="en-US" dirty="0" err="1" smtClean="0"/>
              <a:t>Gastroenterol</a:t>
            </a:r>
            <a:r>
              <a:rPr lang="en-US" dirty="0" smtClean="0"/>
              <a:t>. 2015</a:t>
            </a:r>
          </a:p>
          <a:p>
            <a:pPr lvl="1"/>
            <a:endParaRPr lang="en-US" dirty="0" smtClean="0"/>
          </a:p>
          <a:p>
            <a:pPr lvl="1"/>
            <a:r>
              <a:rPr lang="en-US" dirty="0" smtClean="0"/>
              <a:t> </a:t>
            </a:r>
          </a:p>
          <a:p>
            <a:pPr lvl="1"/>
            <a:endParaRPr lang="en-US" dirty="0" smtClean="0"/>
          </a:p>
          <a:p>
            <a:pPr marL="0" indent="0">
              <a:buNone/>
            </a:pPr>
            <a:r>
              <a:rPr lang="en-US" dirty="0" smtClean="0"/>
              <a:t>	</a:t>
            </a:r>
          </a:p>
          <a:p>
            <a:endParaRPr lang="en-US" dirty="0" smtClean="0"/>
          </a:p>
          <a:p>
            <a:pPr lvl="1"/>
            <a:endParaRPr lang="en-US" dirty="0"/>
          </a:p>
        </p:txBody>
      </p:sp>
    </p:spTree>
    <p:extLst>
      <p:ext uri="{BB962C8B-B14F-4D97-AF65-F5344CB8AC3E}">
        <p14:creationId xmlns:p14="http://schemas.microsoft.com/office/powerpoint/2010/main" val="7954922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Despite the obstacles you too </a:t>
            </a:r>
            <a:br>
              <a:rPr lang="en-US" sz="3600" dirty="0"/>
            </a:br>
            <a:r>
              <a:rPr lang="en-US" sz="3600" dirty="0"/>
              <a:t>can do it!!!!</a:t>
            </a:r>
            <a:r>
              <a:rPr lang="en-US" sz="3600" dirty="0" smtClean="0"/>
              <a:t>!   cont.</a:t>
            </a:r>
            <a:endParaRPr lang="en-US" sz="3600" dirty="0"/>
          </a:p>
        </p:txBody>
      </p:sp>
      <p:sp>
        <p:nvSpPr>
          <p:cNvPr id="3" name="Content Placeholder 2"/>
          <p:cNvSpPr>
            <a:spLocks noGrp="1"/>
          </p:cNvSpPr>
          <p:nvPr>
            <p:ph idx="1"/>
          </p:nvPr>
        </p:nvSpPr>
        <p:spPr>
          <a:xfrm>
            <a:off x="228600" y="3012142"/>
            <a:ext cx="8915400" cy="3388658"/>
          </a:xfrm>
        </p:spPr>
        <p:txBody>
          <a:bodyPr>
            <a:normAutofit fontScale="85000" lnSpcReduction="20000"/>
          </a:bodyPr>
          <a:lstStyle/>
          <a:p>
            <a:r>
              <a:rPr lang="en-US" sz="2000" dirty="0" err="1">
                <a:effectLst/>
              </a:rPr>
              <a:t>Hamaluba</a:t>
            </a:r>
            <a:r>
              <a:rPr lang="en-US" sz="2000" dirty="0">
                <a:effectLst/>
              </a:rPr>
              <a:t> M, </a:t>
            </a:r>
            <a:r>
              <a:rPr lang="en-US" sz="2000" dirty="0" err="1">
                <a:effectLst/>
              </a:rPr>
              <a:t>Kandasamy</a:t>
            </a:r>
            <a:r>
              <a:rPr lang="en-US" sz="2000" dirty="0">
                <a:effectLst/>
              </a:rPr>
              <a:t> R, ….. </a:t>
            </a:r>
            <a:r>
              <a:rPr lang="en-US" sz="2000" b="1" dirty="0">
                <a:effectLst/>
              </a:rPr>
              <a:t>Thorson</a:t>
            </a:r>
            <a:r>
              <a:rPr lang="en-US" sz="2000" dirty="0">
                <a:effectLst/>
              </a:rPr>
              <a:t> S, Pollard AJ</a:t>
            </a:r>
            <a:r>
              <a:rPr lang="en-US" sz="2000" dirty="0" smtClean="0">
                <a:effectLst/>
              </a:rPr>
              <a:t>. </a:t>
            </a:r>
            <a:r>
              <a:rPr lang="en-US" sz="2000" dirty="0" smtClean="0">
                <a:effectLst/>
                <a:hlinkClick r:id="rId2"/>
              </a:rPr>
              <a:t>Comparison </a:t>
            </a:r>
            <a:r>
              <a:rPr lang="en-US" sz="2000" dirty="0">
                <a:effectLst/>
                <a:hlinkClick r:id="rId2"/>
              </a:rPr>
              <a:t>of two-dose priming plus 9-month booster with a standard three-dose priming schedule for a ten-valent pneumococcal conjugate vaccine in Nepalese infants: a randomised, controlled, open-label, non-inferiority trial</a:t>
            </a:r>
            <a:r>
              <a:rPr lang="en-US" sz="2000" dirty="0" smtClean="0">
                <a:effectLst/>
                <a:hlinkClick r:id="rId2"/>
              </a:rPr>
              <a:t>.</a:t>
            </a:r>
            <a:r>
              <a:rPr lang="en-US" sz="2000" dirty="0" smtClean="0">
                <a:effectLst/>
              </a:rPr>
              <a:t> </a:t>
            </a:r>
            <a:r>
              <a:rPr lang="en-US" sz="2000" dirty="0">
                <a:effectLst/>
              </a:rPr>
              <a:t>Lancet Infect Dis. 2015 </a:t>
            </a:r>
          </a:p>
          <a:p>
            <a:r>
              <a:rPr lang="en-US" sz="2000" dirty="0">
                <a:effectLst/>
              </a:rPr>
              <a:t> </a:t>
            </a:r>
            <a:r>
              <a:rPr lang="en-US" sz="2000" dirty="0" err="1">
                <a:effectLst/>
              </a:rPr>
              <a:t>Thacher</a:t>
            </a:r>
            <a:r>
              <a:rPr lang="en-US" sz="2000" dirty="0">
                <a:effectLst/>
              </a:rPr>
              <a:t> TD, Fischer PR, </a:t>
            </a:r>
            <a:r>
              <a:rPr lang="en-US" sz="2000" dirty="0" err="1">
                <a:effectLst/>
              </a:rPr>
              <a:t>Pettifor</a:t>
            </a:r>
            <a:r>
              <a:rPr lang="en-US" sz="2000" dirty="0">
                <a:effectLst/>
              </a:rPr>
              <a:t> JM, Lawson JO, </a:t>
            </a:r>
            <a:r>
              <a:rPr lang="en-US" sz="2000" dirty="0" err="1">
                <a:effectLst/>
              </a:rPr>
              <a:t>Isichei</a:t>
            </a:r>
            <a:r>
              <a:rPr lang="en-US" sz="2000" dirty="0">
                <a:effectLst/>
              </a:rPr>
              <a:t> CO, Reading JC, Chan </a:t>
            </a:r>
            <a:r>
              <a:rPr lang="en-US" sz="2000" dirty="0" smtClean="0">
                <a:effectLst/>
              </a:rPr>
              <a:t>GM. </a:t>
            </a:r>
            <a:r>
              <a:rPr lang="en-US" sz="2000" dirty="0">
                <a:effectLst/>
                <a:hlinkClick r:id="rId3"/>
              </a:rPr>
              <a:t>A comparison of calcium, vitamin D, or both for nutritional rickets in Nigerian children</a:t>
            </a:r>
            <a:r>
              <a:rPr lang="en-US" sz="2000" dirty="0" smtClean="0">
                <a:effectLst/>
                <a:hlinkClick r:id="rId3"/>
              </a:rPr>
              <a:t>.</a:t>
            </a:r>
            <a:r>
              <a:rPr lang="en-US" sz="2000" dirty="0" smtClean="0">
                <a:effectLst/>
              </a:rPr>
              <a:t> NEJM. 1999.</a:t>
            </a:r>
          </a:p>
          <a:p>
            <a:r>
              <a:rPr lang="en-US" sz="2000" dirty="0">
                <a:effectLst/>
              </a:rPr>
              <a:t>Keating EM, </a:t>
            </a:r>
            <a:r>
              <a:rPr lang="en-US" sz="2000" dirty="0" err="1">
                <a:effectLst/>
              </a:rPr>
              <a:t>Nget</a:t>
            </a:r>
            <a:r>
              <a:rPr lang="en-US" sz="2000" dirty="0">
                <a:effectLst/>
              </a:rPr>
              <a:t> P, Kea S, </a:t>
            </a:r>
            <a:r>
              <a:rPr lang="en-US" sz="2000" dirty="0" err="1">
                <a:effectLst/>
              </a:rPr>
              <a:t>Kuong</a:t>
            </a:r>
            <a:r>
              <a:rPr lang="en-US" sz="2000" dirty="0">
                <a:effectLst/>
              </a:rPr>
              <a:t> S, Daly L, </a:t>
            </a:r>
            <a:r>
              <a:rPr lang="en-US" sz="2000" dirty="0" err="1">
                <a:effectLst/>
              </a:rPr>
              <a:t>Phearom</a:t>
            </a:r>
            <a:r>
              <a:rPr lang="en-US" sz="2000" dirty="0">
                <a:effectLst/>
              </a:rPr>
              <a:t> S, Enders F, </a:t>
            </a:r>
            <a:r>
              <a:rPr lang="en-US" sz="2000" dirty="0" err="1">
                <a:effectLst/>
              </a:rPr>
              <a:t>Cheryk</a:t>
            </a:r>
            <a:r>
              <a:rPr lang="en-US" sz="2000" dirty="0">
                <a:effectLst/>
              </a:rPr>
              <a:t> LA, </a:t>
            </a:r>
            <a:r>
              <a:rPr lang="en-US" sz="2000" b="1" dirty="0" err="1">
                <a:effectLst/>
              </a:rPr>
              <a:t>Topazian</a:t>
            </a:r>
            <a:r>
              <a:rPr lang="en-US" sz="2000" b="1" dirty="0">
                <a:effectLst/>
              </a:rPr>
              <a:t> M</a:t>
            </a:r>
            <a:r>
              <a:rPr lang="en-US" sz="2000" dirty="0">
                <a:effectLst/>
              </a:rPr>
              <a:t>, Fischer PR, Kumar </a:t>
            </a:r>
            <a:r>
              <a:rPr lang="en-US" sz="2000" dirty="0" smtClean="0">
                <a:effectLst/>
              </a:rPr>
              <a:t>V. </a:t>
            </a:r>
            <a:r>
              <a:rPr lang="en-US" sz="1800" u="sng" dirty="0">
                <a:effectLst/>
                <a:hlinkClick r:id="rId4"/>
              </a:rPr>
              <a:t>Thiamine deficiency in tachypnoeic Cambodian infants</a:t>
            </a:r>
            <a:r>
              <a:rPr lang="en-US" sz="1800" u="sng" dirty="0" smtClean="0">
                <a:effectLst/>
                <a:hlinkClick r:id="rId4"/>
              </a:rPr>
              <a:t>.</a:t>
            </a:r>
            <a:r>
              <a:rPr lang="en-US" sz="1800" u="sng" dirty="0" smtClean="0">
                <a:effectLst/>
              </a:rPr>
              <a:t> </a:t>
            </a:r>
            <a:r>
              <a:rPr lang="en-US" sz="1600" dirty="0" err="1">
                <a:effectLst/>
              </a:rPr>
              <a:t>Paediatr</a:t>
            </a:r>
            <a:r>
              <a:rPr lang="en-US" sz="1600" dirty="0">
                <a:effectLst/>
              </a:rPr>
              <a:t> </a:t>
            </a:r>
            <a:r>
              <a:rPr lang="en-US" sz="1600" dirty="0" err="1">
                <a:effectLst/>
              </a:rPr>
              <a:t>Int</a:t>
            </a:r>
            <a:r>
              <a:rPr lang="en-US" sz="1600" dirty="0">
                <a:effectLst/>
              </a:rPr>
              <a:t> Child Health. 2015 </a:t>
            </a:r>
            <a:endParaRPr lang="en-US" sz="1800" dirty="0">
              <a:effectLst/>
            </a:endParaRPr>
          </a:p>
          <a:p>
            <a:endParaRPr lang="en-US" sz="2000" dirty="0">
              <a:effectLst/>
            </a:endParaRPr>
          </a:p>
          <a:p>
            <a:endParaRPr lang="en-US" sz="2000" dirty="0">
              <a:effectLst/>
            </a:endParaRPr>
          </a:p>
          <a:p>
            <a:endParaRPr lang="en-US" sz="2000" dirty="0">
              <a:effectLst/>
            </a:endParaRPr>
          </a:p>
          <a:p>
            <a:endParaRPr lang="en-US" sz="2000" dirty="0"/>
          </a:p>
        </p:txBody>
      </p:sp>
    </p:spTree>
    <p:extLst>
      <p:ext uri="{BB962C8B-B14F-4D97-AF65-F5344CB8AC3E}">
        <p14:creationId xmlns:p14="http://schemas.microsoft.com/office/powerpoint/2010/main" val="2337094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project wisely</a:t>
            </a:r>
            <a:endParaRPr lang="en-US" dirty="0"/>
          </a:p>
        </p:txBody>
      </p:sp>
      <p:sp>
        <p:nvSpPr>
          <p:cNvPr id="3" name="Content Placeholder 2"/>
          <p:cNvSpPr>
            <a:spLocks noGrp="1"/>
          </p:cNvSpPr>
          <p:nvPr>
            <p:ph idx="1"/>
          </p:nvPr>
        </p:nvSpPr>
        <p:spPr/>
        <p:txBody>
          <a:bodyPr/>
          <a:lstStyle/>
          <a:p>
            <a:r>
              <a:rPr lang="en-US" dirty="0" smtClean="0"/>
              <a:t>Why are you interested in the question?</a:t>
            </a:r>
          </a:p>
          <a:p>
            <a:r>
              <a:rPr lang="en-US" dirty="0" smtClean="0"/>
              <a:t>Will it benefit the local community?</a:t>
            </a:r>
          </a:p>
          <a:p>
            <a:r>
              <a:rPr lang="en-US" dirty="0" smtClean="0"/>
              <a:t>Does the local community perceive the problem as a problem?</a:t>
            </a:r>
          </a:p>
          <a:p>
            <a:r>
              <a:rPr lang="en-US" dirty="0" smtClean="0"/>
              <a:t>What are the true costs of the project?</a:t>
            </a:r>
          </a:p>
          <a:p>
            <a:r>
              <a:rPr lang="en-US" dirty="0" smtClean="0"/>
              <a:t>Can you actually complete the project?</a:t>
            </a:r>
            <a:endParaRPr lang="en-US" dirty="0"/>
          </a:p>
        </p:txBody>
      </p:sp>
    </p:spTree>
    <p:extLst>
      <p:ext uri="{BB962C8B-B14F-4D97-AF65-F5344CB8AC3E}">
        <p14:creationId xmlns:p14="http://schemas.microsoft.com/office/powerpoint/2010/main" val="37311331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16837" cy="762000"/>
          </a:xfrm>
        </p:spPr>
        <p:txBody>
          <a:bodyPr/>
          <a:lstStyle/>
          <a:p>
            <a:r>
              <a:rPr lang="en-US" dirty="0" smtClean="0"/>
              <a:t/>
            </a:r>
            <a:br>
              <a:rPr lang="en-US" dirty="0" smtClean="0"/>
            </a:br>
            <a:r>
              <a:rPr lang="en-US" dirty="0" smtClean="0"/>
              <a:t>The END</a:t>
            </a:r>
            <a:endParaRPr lang="en-US" dirty="0"/>
          </a:p>
        </p:txBody>
      </p:sp>
      <p:sp>
        <p:nvSpPr>
          <p:cNvPr id="3" name="Content Placeholder 2"/>
          <p:cNvSpPr>
            <a:spLocks noGrp="1"/>
          </p:cNvSpPr>
          <p:nvPr>
            <p:ph idx="1"/>
          </p:nvPr>
        </p:nvSpPr>
        <p:spPr>
          <a:xfrm>
            <a:off x="0" y="6054280"/>
            <a:ext cx="9144000" cy="797858"/>
          </a:xfrm>
          <a:solidFill>
            <a:srgbClr val="FF6600"/>
          </a:solidFill>
        </p:spPr>
        <p:txBody>
          <a:bodyPr/>
          <a:lstStyle/>
          <a:p>
            <a:pPr marL="0" indent="0" algn="ctr">
              <a:buNone/>
            </a:pPr>
            <a:r>
              <a:rPr lang="en-US" dirty="0" smtClean="0"/>
              <a:t>Thanks for Listening!!</a:t>
            </a:r>
          </a:p>
          <a:p>
            <a:pPr marL="0" indent="0" algn="ctr">
              <a:buNone/>
            </a:pPr>
            <a:endParaRPr lang="en-US" dirty="0"/>
          </a:p>
        </p:txBody>
      </p:sp>
      <p:sp>
        <p:nvSpPr>
          <p:cNvPr id="4" name="TextBox 3"/>
          <p:cNvSpPr txBox="1"/>
          <p:nvPr/>
        </p:nvSpPr>
        <p:spPr>
          <a:xfrm>
            <a:off x="115496" y="381000"/>
            <a:ext cx="8792992" cy="830997"/>
          </a:xfrm>
          <a:prstGeom prst="rect">
            <a:avLst/>
          </a:prstGeom>
          <a:noFill/>
          <a:ln>
            <a:solidFill>
              <a:srgbClr val="FF6600"/>
            </a:solidFill>
          </a:ln>
        </p:spPr>
        <p:txBody>
          <a:bodyPr wrap="none" rtlCol="0">
            <a:spAutoFit/>
          </a:bodyPr>
          <a:lstStyle/>
          <a:p>
            <a:pPr algn="ctr"/>
            <a:r>
              <a:rPr lang="en-US" sz="2400" dirty="0" smtClean="0"/>
              <a:t>Thanks to Phil Fischer, </a:t>
            </a:r>
            <a:r>
              <a:rPr lang="en-US" sz="2400" dirty="0" err="1" smtClean="0"/>
              <a:t>Clydette</a:t>
            </a:r>
            <a:r>
              <a:rPr lang="en-US" sz="2400" dirty="0" smtClean="0"/>
              <a:t> Powell and Mark </a:t>
            </a:r>
            <a:r>
              <a:rPr lang="en-US" sz="2400" dirty="0" err="1" smtClean="0"/>
              <a:t>Topazian</a:t>
            </a:r>
            <a:endParaRPr lang="en-US" sz="2400" dirty="0" smtClean="0"/>
          </a:p>
          <a:p>
            <a:pPr algn="ctr"/>
            <a:r>
              <a:rPr lang="en-US" sz="2400" dirty="0"/>
              <a:t>f</a:t>
            </a:r>
            <a:r>
              <a:rPr lang="en-US" sz="2400" dirty="0" smtClean="0"/>
              <a:t>or their suggestions and help!</a:t>
            </a:r>
            <a:endParaRPr lang="en-US" sz="2400" dirty="0"/>
          </a:p>
        </p:txBody>
      </p:sp>
    </p:spTree>
    <p:extLst>
      <p:ext uri="{BB962C8B-B14F-4D97-AF65-F5344CB8AC3E}">
        <p14:creationId xmlns:p14="http://schemas.microsoft.com/office/powerpoint/2010/main" val="2416761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Needs and Build Sustainable Capacity”</a:t>
            </a:r>
            <a:endParaRPr lang="en-US" dirty="0"/>
          </a:p>
        </p:txBody>
      </p:sp>
      <p:sp>
        <p:nvSpPr>
          <p:cNvPr id="3" name="Content Placeholder 2"/>
          <p:cNvSpPr>
            <a:spLocks noGrp="1"/>
          </p:cNvSpPr>
          <p:nvPr>
            <p:ph idx="1"/>
          </p:nvPr>
        </p:nvSpPr>
        <p:spPr>
          <a:ln>
            <a:solidFill>
              <a:srgbClr val="267CF2"/>
            </a:solidFill>
          </a:ln>
        </p:spPr>
        <p:txBody>
          <a:bodyPr>
            <a:normAutofit/>
          </a:bodyPr>
          <a:lstStyle/>
          <a:p>
            <a:pPr marL="0" indent="0">
              <a:buNone/>
            </a:pPr>
            <a:r>
              <a:rPr lang="en-US" dirty="0" smtClean="0"/>
              <a:t>“Learn from them. Start with what they know. Build with what they have [With the best leaders], when the work is done, the task accomplished, the people will say, “We have done this ourselves” </a:t>
            </a:r>
          </a:p>
          <a:p>
            <a:pPr marL="0" indent="0">
              <a:buNone/>
            </a:pPr>
            <a:r>
              <a:rPr lang="en-US" dirty="0" smtClean="0"/>
              <a:t>Lao Tzu</a:t>
            </a:r>
          </a:p>
          <a:p>
            <a:pPr marL="0" indent="0">
              <a:buNone/>
            </a:pPr>
            <a:r>
              <a:rPr lang="en-US" sz="2000" dirty="0" smtClean="0">
                <a:solidFill>
                  <a:srgbClr val="FFFF00"/>
                </a:solidFill>
              </a:rPr>
              <a:t>Lau et al. “</a:t>
            </a:r>
            <a:r>
              <a:rPr lang="en-US" sz="2000" i="1" dirty="0" smtClean="0">
                <a:solidFill>
                  <a:srgbClr val="FFFF00"/>
                </a:solidFill>
              </a:rPr>
              <a:t>International Collaborative Research Partnerships: Blending Science with Management and Diplomacy. J AIDS Clin Res 2015</a:t>
            </a:r>
            <a:endParaRPr lang="en-US" sz="2000" dirty="0">
              <a:solidFill>
                <a:srgbClr val="FFFF00"/>
              </a:solidFill>
            </a:endParaRPr>
          </a:p>
        </p:txBody>
      </p:sp>
    </p:spTree>
    <p:extLst>
      <p:ext uri="{BB962C8B-B14F-4D97-AF65-F5344CB8AC3E}">
        <p14:creationId xmlns:p14="http://schemas.microsoft.com/office/powerpoint/2010/main" val="831926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78812" cy="1447800"/>
          </a:xfrm>
        </p:spPr>
        <p:txBody>
          <a:bodyPr/>
          <a:lstStyle/>
          <a:p>
            <a:r>
              <a:rPr lang="en-US" sz="4400" dirty="0" smtClean="0"/>
              <a:t>Ethics are Critical in Every Project from the beginning!</a:t>
            </a:r>
            <a:endParaRPr lang="en-US" sz="4400" dirty="0"/>
          </a:p>
        </p:txBody>
      </p:sp>
      <p:sp>
        <p:nvSpPr>
          <p:cNvPr id="3" name="Content Placeholder 2"/>
          <p:cNvSpPr>
            <a:spLocks noGrp="1"/>
          </p:cNvSpPr>
          <p:nvPr>
            <p:ph idx="1"/>
          </p:nvPr>
        </p:nvSpPr>
        <p:spPr>
          <a:xfrm>
            <a:off x="0" y="2963140"/>
            <a:ext cx="8915400" cy="3886200"/>
          </a:xfrm>
        </p:spPr>
        <p:txBody>
          <a:bodyPr>
            <a:normAutofit lnSpcReduction="10000"/>
          </a:bodyPr>
          <a:lstStyle/>
          <a:p>
            <a:r>
              <a:rPr lang="en-US" b="1" dirty="0" smtClean="0">
                <a:solidFill>
                  <a:srgbClr val="FFFF00"/>
                </a:solidFill>
              </a:rPr>
              <a:t>Insist on IRB/Ethics Committee approval from all appropriate Committees </a:t>
            </a:r>
          </a:p>
          <a:p>
            <a:pPr lvl="1"/>
            <a:r>
              <a:rPr lang="en-US" dirty="0" smtClean="0"/>
              <a:t>Both USA and In-country approval usually required if researchers from both involved</a:t>
            </a:r>
          </a:p>
          <a:p>
            <a:pPr lvl="1"/>
            <a:r>
              <a:rPr lang="en-US" dirty="0" smtClean="0"/>
              <a:t>Help your in-country “institution” form a proper IRB/Ethics committee</a:t>
            </a:r>
          </a:p>
          <a:p>
            <a:pPr lvl="1"/>
            <a:r>
              <a:rPr lang="en-US" dirty="0" smtClean="0"/>
              <a:t>Find out way ahead of time what other government approval is needed prior to starting a project</a:t>
            </a:r>
          </a:p>
          <a:p>
            <a:pPr lvl="1"/>
            <a:r>
              <a:rPr lang="en-US" dirty="0" smtClean="0"/>
              <a:t>Allow adequate time for all the approvals and assume it will take at least 1.5X as long as you expect it to </a:t>
            </a:r>
            <a:endParaRPr lang="en-US" dirty="0"/>
          </a:p>
        </p:txBody>
      </p:sp>
    </p:spTree>
    <p:extLst>
      <p:ext uri="{BB962C8B-B14F-4D97-AF65-F5344CB8AC3E}">
        <p14:creationId xmlns:p14="http://schemas.microsoft.com/office/powerpoint/2010/main" val="26352473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839200" cy="1447800"/>
          </a:xfrm>
        </p:spPr>
        <p:txBody>
          <a:bodyPr/>
          <a:lstStyle/>
          <a:p>
            <a:r>
              <a:rPr lang="en-US" sz="4000" dirty="0" smtClean="0"/>
              <a:t>Never Agree to a Project that only benefits Western Countries!!!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Project must benefit your host people</a:t>
            </a:r>
          </a:p>
          <a:p>
            <a:r>
              <a:rPr lang="en-US" dirty="0" smtClean="0"/>
              <a:t>Project must be felt to be sustainable over the long haul in your host country/region</a:t>
            </a:r>
          </a:p>
          <a:p>
            <a:r>
              <a:rPr lang="en-US" dirty="0" smtClean="0"/>
              <a:t>Project must not test a product or medicine that the West would not allow to be tested in the West UNLESS the product or medicine is only applicable to the host country/region</a:t>
            </a:r>
          </a:p>
          <a:p>
            <a:endParaRPr lang="en-US" dirty="0"/>
          </a:p>
        </p:txBody>
      </p:sp>
    </p:spTree>
    <p:extLst>
      <p:ext uri="{BB962C8B-B14F-4D97-AF65-F5344CB8AC3E}">
        <p14:creationId xmlns:p14="http://schemas.microsoft.com/office/powerpoint/2010/main" val="27715385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a:xfrm>
            <a:off x="152400" y="2829209"/>
            <a:ext cx="8686800" cy="4038600"/>
          </a:xfrm>
        </p:spPr>
        <p:txBody>
          <a:bodyPr>
            <a:normAutofit lnSpcReduction="10000"/>
          </a:bodyPr>
          <a:lstStyle/>
          <a:p>
            <a:r>
              <a:rPr lang="en-US" dirty="0" smtClean="0"/>
              <a:t>What is informed consent really?</a:t>
            </a:r>
          </a:p>
          <a:p>
            <a:r>
              <a:rPr lang="en-US" dirty="0" smtClean="0"/>
              <a:t>How do you assure that the patient and/or parent really understands the consent?/What language?</a:t>
            </a:r>
          </a:p>
          <a:p>
            <a:r>
              <a:rPr lang="en-US" dirty="0" smtClean="0"/>
              <a:t>How do you assure that the consenting research team member is actually following the consent protocol?</a:t>
            </a:r>
          </a:p>
          <a:p>
            <a:r>
              <a:rPr lang="en-US" dirty="0" smtClean="0"/>
              <a:t>How do you deal with our excessive IRB requirements especially in cultures who remain paternalistic and are usually given at best limited details regarding what they are consenting to?</a:t>
            </a:r>
            <a:endParaRPr lang="en-US" dirty="0"/>
          </a:p>
        </p:txBody>
      </p:sp>
      <p:sp>
        <p:nvSpPr>
          <p:cNvPr id="4" name="TextBox 3"/>
          <p:cNvSpPr txBox="1"/>
          <p:nvPr/>
        </p:nvSpPr>
        <p:spPr>
          <a:xfrm>
            <a:off x="4081308" y="-990600"/>
            <a:ext cx="5062692" cy="2215991"/>
          </a:xfrm>
          <a:prstGeom prst="rect">
            <a:avLst/>
          </a:prstGeom>
          <a:noFill/>
        </p:spPr>
        <p:txBody>
          <a:bodyPr wrap="none" rtlCol="0">
            <a:spAutoFit/>
          </a:bodyPr>
          <a:lstStyle/>
          <a:p>
            <a:endParaRPr lang="en-US" dirty="0"/>
          </a:p>
          <a:p>
            <a:endParaRPr lang="en-US" dirty="0"/>
          </a:p>
          <a:p>
            <a:endParaRPr lang="en-US" dirty="0"/>
          </a:p>
          <a:p>
            <a:endParaRPr lang="en-US" dirty="0"/>
          </a:p>
          <a:p>
            <a:r>
              <a:rPr lang="en-US" dirty="0" smtClean="0"/>
              <a:t>“Without </a:t>
            </a:r>
            <a:r>
              <a:rPr lang="en-US" dirty="0"/>
              <a:t>context, approaches that are </a:t>
            </a:r>
            <a:endParaRPr lang="en-US" dirty="0" smtClean="0"/>
          </a:p>
          <a:p>
            <a:r>
              <a:rPr lang="en-US" dirty="0" smtClean="0"/>
              <a:t>appropriate </a:t>
            </a:r>
            <a:r>
              <a:rPr lang="en-US" dirty="0"/>
              <a:t>in one </a:t>
            </a:r>
            <a:r>
              <a:rPr lang="en-US" dirty="0" smtClean="0"/>
              <a:t>setting</a:t>
            </a:r>
          </a:p>
          <a:p>
            <a:r>
              <a:rPr lang="en-US" dirty="0" smtClean="0"/>
              <a:t> </a:t>
            </a:r>
            <a:r>
              <a:rPr lang="en-US" dirty="0"/>
              <a:t>may be inappropriately applied in </a:t>
            </a:r>
            <a:r>
              <a:rPr lang="en-US" dirty="0" smtClean="0"/>
              <a:t>another”.</a:t>
            </a:r>
          </a:p>
          <a:p>
            <a:r>
              <a:rPr lang="en-US" sz="1200" dirty="0" smtClean="0">
                <a:solidFill>
                  <a:srgbClr val="FFFF00"/>
                </a:solidFill>
              </a:rPr>
              <a:t>Lau et al. 2015</a:t>
            </a:r>
            <a:endParaRPr lang="en-US" sz="1200" dirty="0">
              <a:solidFill>
                <a:srgbClr val="FFFF00"/>
              </a:solidFill>
            </a:endParaRPr>
          </a:p>
        </p:txBody>
      </p:sp>
    </p:spTree>
    <p:extLst>
      <p:ext uri="{BB962C8B-B14F-4D97-AF65-F5344CB8AC3E}">
        <p14:creationId xmlns:p14="http://schemas.microsoft.com/office/powerpoint/2010/main" val="1332872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Checking understanding of the consent process</a:t>
            </a:r>
            <a:endParaRPr lang="en-US" dirty="0"/>
          </a:p>
        </p:txBody>
      </p:sp>
      <p:sp>
        <p:nvSpPr>
          <p:cNvPr id="3" name="Content Placeholder 2"/>
          <p:cNvSpPr>
            <a:spLocks noGrp="1"/>
          </p:cNvSpPr>
          <p:nvPr>
            <p:ph idx="1"/>
          </p:nvPr>
        </p:nvSpPr>
        <p:spPr>
          <a:xfrm>
            <a:off x="152400" y="2438400"/>
            <a:ext cx="8991600" cy="3388658"/>
          </a:xfrm>
        </p:spPr>
        <p:txBody>
          <a:bodyPr>
            <a:noAutofit/>
          </a:bodyPr>
          <a:lstStyle/>
          <a:p>
            <a:pPr marL="0" lvl="0" indent="0">
              <a:buNone/>
            </a:pPr>
            <a:endParaRPr lang="en-US" dirty="0">
              <a:effectLst/>
            </a:endParaRPr>
          </a:p>
          <a:p>
            <a:r>
              <a:rPr lang="en-GB" b="1" dirty="0">
                <a:solidFill>
                  <a:srgbClr val="FFFF00"/>
                </a:solidFill>
                <a:effectLst/>
              </a:rPr>
              <a:t>Before signing </a:t>
            </a:r>
            <a:r>
              <a:rPr lang="en-GB" b="1" dirty="0" smtClean="0">
                <a:solidFill>
                  <a:srgbClr val="FFFF00"/>
                </a:solidFill>
                <a:effectLst/>
              </a:rPr>
              <a:t>consent form the person </a:t>
            </a:r>
            <a:r>
              <a:rPr lang="en-GB" b="1" dirty="0">
                <a:solidFill>
                  <a:srgbClr val="FFFF00"/>
                </a:solidFill>
                <a:effectLst/>
              </a:rPr>
              <a:t>providing the consent should ask </a:t>
            </a:r>
            <a:r>
              <a:rPr lang="en-GB" b="1" dirty="0" smtClean="0">
                <a:solidFill>
                  <a:srgbClr val="FFFF00"/>
                </a:solidFill>
                <a:effectLst/>
              </a:rPr>
              <a:t>caregiver </a:t>
            </a:r>
            <a:r>
              <a:rPr lang="en-GB" b="1" dirty="0">
                <a:solidFill>
                  <a:srgbClr val="FFFF00"/>
                </a:solidFill>
                <a:effectLst/>
              </a:rPr>
              <a:t>5 simple questions to check understanding of the process.</a:t>
            </a:r>
            <a:endParaRPr lang="en-US" b="1" dirty="0">
              <a:solidFill>
                <a:srgbClr val="FFFF00"/>
              </a:solidFill>
              <a:effectLst/>
            </a:endParaRPr>
          </a:p>
          <a:p>
            <a:pPr lvl="1"/>
            <a:r>
              <a:rPr lang="en-GB" dirty="0">
                <a:effectLst/>
              </a:rPr>
              <a:t>What is the study about?</a:t>
            </a:r>
            <a:endParaRPr lang="en-US" dirty="0">
              <a:effectLst/>
            </a:endParaRPr>
          </a:p>
          <a:p>
            <a:pPr lvl="1"/>
            <a:r>
              <a:rPr lang="en-GB" dirty="0">
                <a:effectLst/>
              </a:rPr>
              <a:t>State one of the study related imaging tests.</a:t>
            </a:r>
            <a:endParaRPr lang="en-US" dirty="0">
              <a:effectLst/>
            </a:endParaRPr>
          </a:p>
          <a:p>
            <a:pPr lvl="1"/>
            <a:r>
              <a:rPr lang="en-GB" dirty="0">
                <a:effectLst/>
              </a:rPr>
              <a:t>Why was your child chosen to participate in this study?  </a:t>
            </a:r>
            <a:endParaRPr lang="en-US" dirty="0">
              <a:effectLst/>
            </a:endParaRPr>
          </a:p>
          <a:p>
            <a:pPr lvl="1"/>
            <a:r>
              <a:rPr lang="en-GB" dirty="0">
                <a:effectLst/>
              </a:rPr>
              <a:t>Is there any risk for your child partipating in this study</a:t>
            </a:r>
            <a:r>
              <a:rPr lang="en-GB" dirty="0" smtClean="0">
                <a:effectLst/>
              </a:rPr>
              <a:t>?</a:t>
            </a:r>
            <a:endParaRPr lang="en-US" dirty="0">
              <a:effectLst/>
            </a:endParaRPr>
          </a:p>
          <a:p>
            <a:pPr lvl="1"/>
            <a:r>
              <a:rPr lang="en-GB" dirty="0">
                <a:effectLst/>
              </a:rPr>
              <a:t>How long is the study</a:t>
            </a:r>
            <a:r>
              <a:rPr lang="en-GB" dirty="0" smtClean="0">
                <a:effectLst/>
              </a:rPr>
              <a:t>?</a:t>
            </a:r>
            <a:endParaRPr lang="en-US" dirty="0">
              <a:effectLst/>
            </a:endParaRPr>
          </a:p>
        </p:txBody>
      </p:sp>
      <p:sp>
        <p:nvSpPr>
          <p:cNvPr id="4" name="TextBox 3"/>
          <p:cNvSpPr txBox="1"/>
          <p:nvPr/>
        </p:nvSpPr>
        <p:spPr>
          <a:xfrm>
            <a:off x="3291116" y="0"/>
            <a:ext cx="5852884" cy="1846659"/>
          </a:xfrm>
          <a:prstGeom prst="rect">
            <a:avLst/>
          </a:prstGeom>
          <a:noFill/>
        </p:spPr>
        <p:txBody>
          <a:bodyPr wrap="none" rtlCol="0">
            <a:spAutoFit/>
          </a:bodyPr>
          <a:lstStyle/>
          <a:p>
            <a:r>
              <a:rPr lang="en-GB" dirty="0"/>
              <a:t>The caregiver should give satisfactory response to </a:t>
            </a:r>
            <a:endParaRPr lang="en-GB" dirty="0" smtClean="0"/>
          </a:p>
          <a:p>
            <a:r>
              <a:rPr lang="en-GB" dirty="0" smtClean="0"/>
              <a:t>at </a:t>
            </a:r>
            <a:r>
              <a:rPr lang="en-GB" dirty="0"/>
              <a:t>least 3 of the above 5 questions. If not the </a:t>
            </a:r>
            <a:r>
              <a:rPr lang="en-GB" dirty="0" smtClean="0"/>
              <a:t>whole</a:t>
            </a:r>
          </a:p>
          <a:p>
            <a:r>
              <a:rPr lang="en-GB" dirty="0" smtClean="0"/>
              <a:t> </a:t>
            </a:r>
            <a:r>
              <a:rPr lang="en-GB" dirty="0"/>
              <a:t>consent process should be </a:t>
            </a:r>
            <a:r>
              <a:rPr lang="en-GB" dirty="0" smtClean="0"/>
              <a:t>repeated</a:t>
            </a:r>
          </a:p>
          <a:p>
            <a:r>
              <a:rPr lang="en-GB" sz="1200" dirty="0" smtClean="0">
                <a:solidFill>
                  <a:srgbClr val="FFFF00"/>
                </a:solidFill>
              </a:rPr>
              <a:t>Nate Herr-SOP Consent for Thrasher Young </a:t>
            </a:r>
          </a:p>
          <a:p>
            <a:r>
              <a:rPr lang="en-GB" sz="1200" dirty="0" smtClean="0">
                <a:solidFill>
                  <a:srgbClr val="FFFF00"/>
                </a:solidFill>
              </a:rPr>
              <a:t>Investigator Project in Uganda</a:t>
            </a:r>
            <a:endParaRPr lang="en-US" sz="1200" dirty="0">
              <a:solidFill>
                <a:srgbClr val="FFFF00"/>
              </a:solidFill>
            </a:endParaRPr>
          </a:p>
          <a:p>
            <a:endParaRPr lang="en-US" dirty="0" smtClean="0"/>
          </a:p>
          <a:p>
            <a:endParaRPr lang="en-US" dirty="0"/>
          </a:p>
        </p:txBody>
      </p:sp>
    </p:spTree>
    <p:extLst>
      <p:ext uri="{BB962C8B-B14F-4D97-AF65-F5344CB8AC3E}">
        <p14:creationId xmlns:p14="http://schemas.microsoft.com/office/powerpoint/2010/main" val="37678080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1256</TotalTime>
  <Words>2801</Words>
  <Application>Microsoft Macintosh PowerPoint</Application>
  <PresentationFormat>On-screen Show (4:3)</PresentationFormat>
  <Paragraphs>253</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Hot Business by Rieva Lesonsky</vt:lpstr>
      <vt:lpstr>Research Essentials in LMICs</vt:lpstr>
      <vt:lpstr>Objectives</vt:lpstr>
      <vt:lpstr>Why Research Should Matter to You</vt:lpstr>
      <vt:lpstr>Choose project wisely</vt:lpstr>
      <vt:lpstr>“Access Needs and Build Sustainable Capacity”</vt:lpstr>
      <vt:lpstr>Ethics are Critical in Every Project from the beginning!</vt:lpstr>
      <vt:lpstr>Never Agree to a Project that only benefits Western Countries!!!</vt:lpstr>
      <vt:lpstr>Informed Consent</vt:lpstr>
      <vt:lpstr>Checking understanding of the consent process</vt:lpstr>
      <vt:lpstr>Strive for Equality in Partnerships</vt:lpstr>
      <vt:lpstr>Foster Mutual Respect</vt:lpstr>
      <vt:lpstr>Assemble Research Team</vt:lpstr>
      <vt:lpstr>Negotiate Authorship at the Beginning  </vt:lpstr>
      <vt:lpstr>Carefully Anticipate Needed Supplies/Equipment</vt:lpstr>
      <vt:lpstr>Seek Funding</vt:lpstr>
      <vt:lpstr>USAID as a Donor</vt:lpstr>
      <vt:lpstr>Other resources to consider</vt:lpstr>
      <vt:lpstr>Clinical Trials. Gov</vt:lpstr>
      <vt:lpstr>Statistics:  What sample size is best?</vt:lpstr>
      <vt:lpstr>So, what is “power”?</vt:lpstr>
      <vt:lpstr>The last word on statistics</vt:lpstr>
      <vt:lpstr>Consider a pilot project first</vt:lpstr>
      <vt:lpstr>Expect the Unexpected</vt:lpstr>
      <vt:lpstr>Data Collection</vt:lpstr>
      <vt:lpstr>Data Management</vt:lpstr>
      <vt:lpstr>Data Integrity</vt:lpstr>
      <vt:lpstr>Have a clear protocol</vt:lpstr>
      <vt:lpstr>Standard Operating Procedures</vt:lpstr>
      <vt:lpstr>Data Storage and Security</vt:lpstr>
      <vt:lpstr>Training and Retraining</vt:lpstr>
      <vt:lpstr>Clear Roles and Expectations</vt:lpstr>
      <vt:lpstr>Accountability</vt:lpstr>
      <vt:lpstr>Disseminating Information </vt:lpstr>
      <vt:lpstr>Choosing a venue/journal </vt:lpstr>
      <vt:lpstr>Choosing a Journal cont.</vt:lpstr>
      <vt:lpstr>Journal Examples</vt:lpstr>
      <vt:lpstr>Disseminating Information cont.</vt:lpstr>
      <vt:lpstr>Despite the obstacles you too  can do it!!!!!</vt:lpstr>
      <vt:lpstr>Despite the obstacles you too  can do it!!!!!   cont.</vt:lpstr>
      <vt:lpstr> The END</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creator>Clydette</dc:creator>
  <cp:lastModifiedBy>Tina Slusher</cp:lastModifiedBy>
  <cp:revision>122</cp:revision>
  <dcterms:created xsi:type="dcterms:W3CDTF">2010-05-28T00:09:10Z</dcterms:created>
  <dcterms:modified xsi:type="dcterms:W3CDTF">2016-04-12T17:40:49Z</dcterms:modified>
</cp:coreProperties>
</file>