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09" r:id="rId5"/>
    <p:sldId id="376" r:id="rId6"/>
    <p:sldId id="375" r:id="rId7"/>
    <p:sldId id="374" r:id="rId8"/>
    <p:sldId id="377" r:id="rId9"/>
    <p:sldId id="373" r:id="rId10"/>
    <p:sldId id="412" r:id="rId11"/>
    <p:sldId id="398" r:id="rId12"/>
    <p:sldId id="410" r:id="rId13"/>
    <p:sldId id="409" r:id="rId14"/>
    <p:sldId id="257" r:id="rId15"/>
    <p:sldId id="378" r:id="rId16"/>
    <p:sldId id="406" r:id="rId17"/>
    <p:sldId id="407" r:id="rId18"/>
    <p:sldId id="381" r:id="rId19"/>
    <p:sldId id="382" r:id="rId20"/>
    <p:sldId id="379" r:id="rId21"/>
    <p:sldId id="414" r:id="rId22"/>
    <p:sldId id="408" r:id="rId23"/>
    <p:sldId id="380" r:id="rId24"/>
    <p:sldId id="383" r:id="rId25"/>
    <p:sldId id="384" r:id="rId26"/>
    <p:sldId id="387" r:id="rId27"/>
    <p:sldId id="386" r:id="rId28"/>
    <p:sldId id="400" r:id="rId29"/>
    <p:sldId id="399" r:id="rId30"/>
    <p:sldId id="388" r:id="rId31"/>
    <p:sldId id="389" r:id="rId32"/>
    <p:sldId id="390" r:id="rId33"/>
    <p:sldId id="391" r:id="rId34"/>
    <p:sldId id="392" r:id="rId35"/>
    <p:sldId id="411" r:id="rId36"/>
    <p:sldId id="401" r:id="rId37"/>
    <p:sldId id="402" r:id="rId38"/>
    <p:sldId id="393" r:id="rId39"/>
    <p:sldId id="394" r:id="rId40"/>
    <p:sldId id="395" r:id="rId41"/>
    <p:sldId id="403" r:id="rId42"/>
    <p:sldId id="404" r:id="rId43"/>
    <p:sldId id="396" r:id="rId44"/>
    <p:sldId id="397" r:id="rId45"/>
    <p:sldId id="413" r:id="rId46"/>
    <p:sldId id="405" r:id="rId47"/>
    <p:sldId id="415" r:id="rId48"/>
    <p:sldId id="34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29B"/>
    <a:srgbClr val="D91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2"/>
  </p:normalViewPr>
  <p:slideViewPr>
    <p:cSldViewPr snapToGrid="0">
      <p:cViewPr varScale="1">
        <p:scale>
          <a:sx n="90" d="100"/>
          <a:sy n="90" d="100"/>
        </p:scale>
        <p:origin x="23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11/5/25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11/5/25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2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let’s imagine we are from a high-context communication background, and we’re interacting with an American visitor who is doing low-context communication: spelling everything out, stating the obvious, repeating themselves.  What are you thinking?</a:t>
            </a:r>
          </a:p>
          <a:p>
            <a:r>
              <a:rPr lang="en-US" dirty="0"/>
              <a:t>How could the American do better?  </a:t>
            </a:r>
          </a:p>
          <a:p>
            <a:r>
              <a:rPr lang="en-US" dirty="0"/>
              <a:t>-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7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imaging that you, the American, are with a colleague from a high-context background, who is practicing high-context communication.  How might you react? - you might be mystified</a:t>
            </a:r>
          </a:p>
          <a:p>
            <a:r>
              <a:rPr lang="en-US" dirty="0"/>
              <a:t>- you might miss the point completely</a:t>
            </a:r>
          </a:p>
          <a:p>
            <a:r>
              <a:rPr lang="en-US" dirty="0"/>
              <a:t>- Me: my trainee is making ineffectual attempts</a:t>
            </a:r>
          </a:p>
          <a:p>
            <a:r>
              <a:rPr lang="en-US" dirty="0"/>
              <a:t>How could you helpfully react?</a:t>
            </a:r>
          </a:p>
          <a:p>
            <a:r>
              <a:rPr lang="en-US" dirty="0"/>
              <a:t>- questions</a:t>
            </a:r>
          </a:p>
          <a:p>
            <a:r>
              <a:rPr lang="en-US" dirty="0"/>
              <a:t>- posture of a learner</a:t>
            </a:r>
          </a:p>
          <a:p>
            <a:r>
              <a:rPr lang="en-US" dirty="0"/>
              <a:t>- “I’m missing something” “could you explain? I’m having a hard time understanding”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let’s say you’re an American visitor from an egalitarian culture and you’re listening to the senior surgeon/physician/nurse talk about something clinical with their team, and you realize they’re wrong – they don’t know the latest research, which has seriously changed the clinical approach to the problem.  What are you likely to do/say?  How will the people around you, from a hierarchical culture, react?  How will your senior colleague feel?  What could you do differently?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1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OK, imagine you’re from a Hierarchical cultural background, and you’re listening to the American visitor who’s talking about a patient’s presentation, and you realize that the American is completely off base because they don’t know the common diagnoses in your setting.  How are you going to react?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How could you approach the situation differently?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 in the ICU with a patient with low potassium, not reported by the resident</a:t>
            </a:r>
          </a:p>
          <a:p>
            <a:r>
              <a:rPr lang="en-US" dirty="0"/>
              <a:t>How did I respond? How should I respond?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3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so now let’s think about that same colleague, who is from a relationship-based background, and gave me the wrong information on rounds.  Why did they do that? How might they be thinking about 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Never say “no” (avoid shaming others)</a:t>
            </a:r>
          </a:p>
          <a:p>
            <a:r>
              <a:rPr lang="en-US" dirty="0"/>
              <a:t>Affirm others (I have high standards, and will coach you because I know you can achieve them”)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Never say “no” (avoid shaming others)</a:t>
            </a:r>
          </a:p>
          <a:p>
            <a:r>
              <a:rPr lang="en-US" dirty="0"/>
              <a:t>Affirm others (I have high standards, and will coach you because I know you can achieve them”)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84F3-2271-4F8D-A0BC-8F40E6849FE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8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12192000" cy="4297680"/>
          </a:xfrm>
          <a:prstGeom prst="rect">
            <a:avLst/>
          </a:pr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29000"/>
            <a:ext cx="10515600" cy="2660904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FA95EA-1624-9B84-3B44-E7543166FCB6}"/>
              </a:ext>
            </a:extLst>
          </p:cNvPr>
          <p:cNvSpPr/>
          <p:nvPr userDrawn="1"/>
        </p:nvSpPr>
        <p:spPr>
          <a:xfrm>
            <a:off x="6120384" y="0"/>
            <a:ext cx="6071616" cy="685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120384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34730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4190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49076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56249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63422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70595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7768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2755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2296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00200"/>
            <a:ext cx="4572000" cy="210312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AC6584-0E69-2448-7E9C-29FBCA3F5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4206240"/>
            <a:ext cx="4572000" cy="201168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57F79-B380-7B5C-4B74-0FE587AEB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1133856"/>
            <a:ext cx="4846320" cy="4480560"/>
          </a:xfrm>
        </p:spPr>
        <p:txBody>
          <a:bodyPr lIns="0" tIns="0" rIns="0" bIns="0">
            <a:normAutofit/>
          </a:bodyPr>
          <a:lstStyle>
            <a:lvl1pPr marL="512064" indent="-512064">
              <a:spcBef>
                <a:spcPts val="1600"/>
              </a:spcBef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512064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1005840" indent="-457200">
              <a:spcBef>
                <a:spcPts val="1000"/>
              </a:spcBef>
              <a:buFont typeface="+mj-lt"/>
              <a:buAutoNum type="alphaLcPeriod"/>
              <a:defRPr sz="1600" b="1">
                <a:solidFill>
                  <a:schemeClr val="bg1"/>
                </a:solidFill>
              </a:defRPr>
            </a:lvl3pPr>
            <a:lvl4pPr marL="1005840" indent="0">
              <a:buNone/>
              <a:defRPr sz="1400">
                <a:solidFill>
                  <a:schemeClr val="bg1"/>
                </a:solidFill>
              </a:defRPr>
            </a:lvl4pPr>
            <a:lvl5pPr marL="146304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952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089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640080"/>
            <a:ext cx="5522976" cy="3840480"/>
          </a:xfrm>
        </p:spPr>
        <p:txBody>
          <a:bodyPr lIns="0" bIns="0"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952" y="4754880"/>
            <a:ext cx="5522976" cy="1371600"/>
          </a:xfrm>
        </p:spPr>
        <p:txBody>
          <a:bodyPr l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2976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6477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952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0890" y="3425952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089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A7DF4-DC11-39A8-A785-A365A6A6B606}"/>
              </a:ext>
            </a:extLst>
          </p:cNvPr>
          <p:cNvSpPr/>
          <p:nvPr userDrawn="1"/>
        </p:nvSpPr>
        <p:spPr>
          <a:xfrm>
            <a:off x="7040890" y="1716477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C7691-771D-AB5C-EB5E-86096D76FEFD}"/>
              </a:ext>
            </a:extLst>
          </p:cNvPr>
          <p:cNvSpPr/>
          <p:nvPr userDrawn="1"/>
        </p:nvSpPr>
        <p:spPr>
          <a:xfrm>
            <a:off x="10472928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98BC7-EDB5-A789-E3A8-1F31011A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1B3E-6B31-E542-850E-4A3047202006}" type="datetimeFigureOut">
              <a:rPr lang="en-US" smtClean="0"/>
              <a:t>11/5/25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317E1-7B45-89B4-9BE6-F6DE91FE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38512-E477-FAE3-577D-0EA48F2A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9DFA-9F6F-7549-8DAA-E3C140C69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1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1" y="3438144"/>
            <a:ext cx="3420479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4206240"/>
            <a:ext cx="3931920" cy="1828800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1" y="0"/>
            <a:ext cx="3420479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52582-71CF-00F8-8014-99BF801E3F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438144" cy="3419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A378BB-A5C4-B488-66D0-67352E96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5138928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210B3D-B146-5C61-9C02-6F9BC9B1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4645152" cy="356616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560320"/>
            <a:ext cx="5257800" cy="356552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19418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1517904"/>
            <a:ext cx="5029200" cy="39319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5577840"/>
            <a:ext cx="5029200" cy="72709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327648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1336A6-FDB1-681C-EC4F-5339DD8CCF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1288" y="292608"/>
            <a:ext cx="5358384" cy="6172200"/>
          </a:xfrm>
        </p:spPr>
        <p:txBody>
          <a:bodyPr anchor="ctr"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216" y="4206240"/>
            <a:ext cx="3931920" cy="201168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16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2560320"/>
            <a:ext cx="6089904" cy="429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6099048" cy="4297680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74720"/>
            <a:ext cx="4544568" cy="2514600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4572000" cy="210312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" y="3429000"/>
            <a:ext cx="4572000" cy="274320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1304" y="795528"/>
            <a:ext cx="5495544" cy="5257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21C9-A6E7-D6F1-2797-6D59639AEF04}"/>
              </a:ext>
            </a:extLst>
          </p:cNvPr>
          <p:cNvSpPr/>
          <p:nvPr userDrawn="1"/>
        </p:nvSpPr>
        <p:spPr>
          <a:xfrm>
            <a:off x="82296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6" r:id="rId3"/>
    <p:sldLayoutId id="2147483675" r:id="rId4"/>
    <p:sldLayoutId id="2147483676" r:id="rId5"/>
    <p:sldLayoutId id="2147483691" r:id="rId6"/>
    <p:sldLayoutId id="2147483668" r:id="rId7"/>
    <p:sldLayoutId id="2147483679" r:id="rId8"/>
    <p:sldLayoutId id="2147483692" r:id="rId9"/>
    <p:sldLayoutId id="2147483693" r:id="rId10"/>
    <p:sldLayoutId id="2147483678" r:id="rId11"/>
    <p:sldLayoutId id="2147483673" r:id="rId12"/>
    <p:sldLayoutId id="2147483681" r:id="rId13"/>
    <p:sldLayoutId id="214748369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education.org/2015/03/1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tIns="0" rIns="0" bIns="0">
            <a:normAutofit fontScale="90000"/>
          </a:bodyPr>
          <a:lstStyle/>
          <a:p>
            <a:pPr algn="ctr"/>
            <a:r>
              <a:rPr lang="en-US" dirty="0"/>
              <a:t>Cross-Cultural Communication in Medical Contexts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tIns="91440" rIns="0" bIns="0">
            <a:noAutofit/>
          </a:bodyPr>
          <a:lstStyle/>
          <a:p>
            <a:r>
              <a:rPr lang="en-US" sz="3600" dirty="0"/>
              <a:t>Mark Topazian, M.D.</a:t>
            </a:r>
          </a:p>
        </p:txBody>
      </p:sp>
      <p:pic>
        <p:nvPicPr>
          <p:cNvPr id="18" name="Picture Placeholder 17" descr="red-headed person with round glasses, blue scarf, against an orange background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9072"/>
            <a:ext cx="1719072" cy="171907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F57F6-0F33-FC05-2E65-A141386C3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9" y="1719072"/>
            <a:ext cx="1697804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19113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Professional influence</a:t>
            </a:r>
            <a:br>
              <a:rPr lang="en-US" dirty="0"/>
            </a:br>
            <a:r>
              <a:rPr lang="en-US" dirty="0"/>
              <a:t>Spiritual influence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1691640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6000" dirty="0"/>
              <a:t>What is “culture”?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E56F0-69D3-96BA-5396-30B7875106A1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41529B"/>
                </a:solidFill>
              </a:rPr>
              <a:t>A way of life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4000" dirty="0">
                <a:solidFill>
                  <a:srgbClr val="41529B"/>
                </a:solidFill>
              </a:rPr>
              <a:t>The sum of normal expectations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1800" dirty="0">
                <a:solidFill>
                  <a:srgbClr val="41529B"/>
                </a:solidFill>
              </a:rPr>
              <a:t>Thomas Berger, Desert Rose Consultancy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E92FB-D987-CBB4-7731-89CE8C7E74F6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way of life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solidFill>
                  <a:srgbClr val="41529B"/>
                </a:solidFill>
              </a:rPr>
              <a:t>The sum of normal expectations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>
                <a:solidFill>
                  <a:srgbClr val="41529B"/>
                </a:solidFill>
              </a:rPr>
            </a:br>
            <a:r>
              <a:rPr lang="en-US" sz="1800" dirty="0">
                <a:solidFill>
                  <a:srgbClr val="41529B"/>
                </a:solidFill>
              </a:rPr>
              <a:t>Thomas Berger, Desert Rose Consultancy</a:t>
            </a:r>
            <a:br>
              <a:rPr lang="en-US" sz="4000" dirty="0">
                <a:solidFill>
                  <a:srgbClr val="41529B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98071-7DEA-C94B-7728-96F501661F7D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5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3063239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The shared social behavior, institutions, and norms of a group of people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 way of life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sum of normal expectations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1800" dirty="0"/>
              <a:t>Thomas Berger, Desert Rose Consultancy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5AD111-2F78-9A5F-AA53-53C3C8E5ABA0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4" y="2204719"/>
            <a:ext cx="5848597" cy="3474720"/>
          </a:xfrm>
          <a:noFill/>
        </p:spPr>
        <p:txBody>
          <a:bodyPr lIns="0" tIns="0" rIns="0" bIns="0" anchor="ctr">
            <a:noAutofit/>
          </a:bodyPr>
          <a:lstStyle/>
          <a:p>
            <a:r>
              <a:rPr lang="en-US" sz="4000" dirty="0"/>
              <a:t>You visit a hospital in a resource-limited setting to teach a new method. When you arrive at the site, your hosts tell you that the equipment you need isn’t functioning.  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76979C-11B8-2C7F-8AC4-B846258CA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533" y="0"/>
            <a:ext cx="546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01" y="1691640"/>
            <a:ext cx="10877797" cy="3474720"/>
          </a:xfrm>
          <a:noFill/>
        </p:spPr>
        <p:txBody>
          <a:bodyPr lIns="0" tIns="0" rIns="0" bIns="0" anchor="ctr">
            <a:noAutofit/>
          </a:bodyPr>
          <a:lstStyle/>
          <a:p>
            <a:pPr>
              <a:lnSpc>
                <a:spcPts val="4800"/>
              </a:lnSpc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would you react?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- Express surprise and frustration</a:t>
            </a:r>
            <a:br>
              <a:rPr lang="en-US" sz="4000" dirty="0"/>
            </a:br>
            <a:r>
              <a:rPr lang="en-US" sz="4000" dirty="0"/>
              <a:t> - Ask how long the equipment’s been broken</a:t>
            </a:r>
            <a:br>
              <a:rPr lang="en-US" sz="4000" dirty="0"/>
            </a:br>
            <a:r>
              <a:rPr lang="en-US" sz="4000" dirty="0"/>
              <a:t> - Offer to try to fix the equipment yourself</a:t>
            </a:r>
            <a:br>
              <a:rPr lang="en-US" sz="4000" dirty="0"/>
            </a:br>
            <a:r>
              <a:rPr lang="en-US" sz="4000" dirty="0"/>
              <a:t> - Suggest going out for coffee</a:t>
            </a:r>
            <a:br>
              <a:rPr lang="en-US" sz="4000" dirty="0"/>
            </a:br>
            <a:r>
              <a:rPr lang="en-US" sz="4000" dirty="0"/>
              <a:t> - Reschedule your return flight home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5698" y="5961298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5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126382"/>
            <a:ext cx="4544568" cy="2991394"/>
          </a:xfrm>
        </p:spPr>
        <p:txBody>
          <a:bodyPr>
            <a:noAutofit/>
          </a:bodyPr>
          <a:lstStyle/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331149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962E8F-2AB9-898F-B161-54CB14B4F2B2}"/>
              </a:ext>
            </a:extLst>
          </p:cNvPr>
          <p:cNvSpPr/>
          <p:nvPr/>
        </p:nvSpPr>
        <p:spPr>
          <a:xfrm>
            <a:off x="849086" y="4855029"/>
            <a:ext cx="1458685" cy="72281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FFDA4-DF06-8873-E22D-1D00C414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"/>
            <a:ext cx="9831977" cy="68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136053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Observe</a:t>
            </a:r>
          </a:p>
          <a:p>
            <a:r>
              <a:rPr lang="en-US" sz="3600" dirty="0"/>
              <a:t>Be curious</a:t>
            </a:r>
          </a:p>
          <a:p>
            <a:r>
              <a:rPr lang="en-US" sz="3600" dirty="0"/>
              <a:t>Ask</a:t>
            </a:r>
          </a:p>
          <a:p>
            <a:r>
              <a:rPr lang="en-US" sz="3600" dirty="0"/>
              <a:t>Apologize </a:t>
            </a:r>
          </a:p>
          <a:p>
            <a:r>
              <a:rPr lang="en-US" sz="3600" dirty="0"/>
              <a:t>Learn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3936B90-3221-4D80-1BB6-4FA88B8BC7C7}"/>
              </a:ext>
            </a:extLst>
          </p:cNvPr>
          <p:cNvSpPr txBox="1">
            <a:spLocks/>
          </p:cNvSpPr>
          <p:nvPr/>
        </p:nvSpPr>
        <p:spPr>
          <a:xfrm>
            <a:off x="841248" y="3126382"/>
            <a:ext cx="4544568" cy="2991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191391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55346-1F04-DEB0-7C92-66DCA3F5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465"/>
            <a:ext cx="12192000" cy="64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6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D6F239-B2F2-85FE-3CDA-1AE5D2DC5881}"/>
              </a:ext>
            </a:extLst>
          </p:cNvPr>
          <p:cNvSpPr/>
          <p:nvPr/>
        </p:nvSpPr>
        <p:spPr>
          <a:xfrm>
            <a:off x="829733" y="4927600"/>
            <a:ext cx="1981200" cy="650240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CBF58A-8FC5-8005-B2EE-82D1967A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E30659-BBF9-8C87-8359-AABE6273C32B}"/>
              </a:ext>
            </a:extLst>
          </p:cNvPr>
          <p:cNvSpPr txBox="1"/>
          <p:nvPr/>
        </p:nvSpPr>
        <p:spPr>
          <a:xfrm>
            <a:off x="7315458" y="6095753"/>
            <a:ext cx="466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https://geographyeducation.org/2015/03/10/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these-amazing-maps-show-the-true-diversity-of-</a:t>
            </a:r>
            <a:r>
              <a:rPr lang="en-US" sz="1600" dirty="0" err="1">
                <a:solidFill>
                  <a:schemeClr val="bg1"/>
                </a:solidFill>
              </a:rPr>
              <a:t>africa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3255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DC820C-9C54-F80F-0CAF-01006524D09C}"/>
              </a:ext>
            </a:extLst>
          </p:cNvPr>
          <p:cNvSpPr/>
          <p:nvPr/>
        </p:nvSpPr>
        <p:spPr>
          <a:xfrm>
            <a:off x="6096000" y="948267"/>
            <a:ext cx="1320800" cy="541866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7D381B-E241-8F69-3047-0A884DF90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2" descr="The Culture Map: Breaking Through the Invisible Boundaries of Global  Business by Erin Meyer | Goodreads">
            <a:extLst>
              <a:ext uri="{FF2B5EF4-FFF2-40B4-BE49-F238E27FC236}">
                <a16:creationId xmlns:a16="http://schemas.microsoft.com/office/drawing/2014/main" id="{A2D1A857-44B9-B36A-B68A-758865F3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44" y="0"/>
            <a:ext cx="4608575" cy="70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rin Meyer - Lead, Negotiate, and Get Things Done Across the World - Nordic  Business Forum">
            <a:extLst>
              <a:ext uri="{FF2B5EF4-FFF2-40B4-BE49-F238E27FC236}">
                <a16:creationId xmlns:a16="http://schemas.microsoft.com/office/drawing/2014/main" id="{19C50C2E-032F-0ABF-D6EB-08F6863B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485" y="1779653"/>
            <a:ext cx="6179462" cy="39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5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2397759"/>
            <a:ext cx="5540586" cy="378290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Context</a:t>
            </a:r>
            <a:br>
              <a:rPr lang="en-US" dirty="0"/>
            </a:br>
            <a:r>
              <a:rPr lang="en-US" dirty="0"/>
              <a:t>Communication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Low Context</a:t>
            </a:r>
            <a:br>
              <a:rPr lang="en-US" dirty="0"/>
            </a:br>
            <a:r>
              <a:rPr lang="en-US" dirty="0"/>
              <a:t>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47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Low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Precise</a:t>
            </a:r>
            <a:br>
              <a:rPr lang="en-US" sz="3600" dirty="0"/>
            </a:br>
            <a:r>
              <a:rPr lang="en-US" sz="3600" dirty="0"/>
              <a:t>- Explicit</a:t>
            </a:r>
            <a:br>
              <a:rPr lang="en-US" sz="3600" dirty="0"/>
            </a:br>
            <a:r>
              <a:rPr lang="en-US" sz="3600" dirty="0"/>
              <a:t>- Clear</a:t>
            </a:r>
            <a:br>
              <a:rPr lang="en-US" sz="3600" dirty="0"/>
            </a:br>
            <a:r>
              <a:rPr lang="en-US" sz="3600" dirty="0"/>
              <a:t>- Understood at face value</a:t>
            </a:r>
            <a:br>
              <a:rPr lang="en-US" sz="3600" dirty="0"/>
            </a:br>
            <a:r>
              <a:rPr lang="en-US" sz="3600" dirty="0"/>
              <a:t>- Repetitious</a:t>
            </a:r>
            <a:br>
              <a:rPr lang="en-US" sz="12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 marL="15875">
              <a:lnSpc>
                <a:spcPts val="4020"/>
              </a:lnSpc>
              <a:spcBef>
                <a:spcPts val="0"/>
              </a:spcBef>
            </a:pPr>
            <a:r>
              <a:rPr lang="en-US" sz="3600" dirty="0"/>
              <a:t>High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Nuanced</a:t>
            </a:r>
            <a:br>
              <a:rPr lang="en-US" sz="3600" dirty="0"/>
            </a:br>
            <a:r>
              <a:rPr lang="en-US" sz="3600" dirty="0"/>
              <a:t>- Message is implied, not stated</a:t>
            </a:r>
            <a:br>
              <a:rPr lang="en-US" sz="3600" dirty="0"/>
            </a:br>
            <a:r>
              <a:rPr lang="en-US" sz="3600" dirty="0"/>
              <a:t>- Body language</a:t>
            </a:r>
            <a:br>
              <a:rPr lang="en-US" sz="3600" dirty="0"/>
            </a:br>
            <a:r>
              <a:rPr lang="en-US" sz="3600" dirty="0"/>
              <a:t>- Tone of  voice</a:t>
            </a:r>
            <a:br>
              <a:rPr lang="en-US" sz="3600" dirty="0"/>
            </a:br>
            <a:r>
              <a:rPr lang="en-US" sz="3600" dirty="0"/>
              <a:t>- Listener must read between the lines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7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Low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Precise</a:t>
            </a:r>
            <a:br>
              <a:rPr lang="en-US" sz="3600" dirty="0"/>
            </a:br>
            <a:r>
              <a:rPr lang="en-US" sz="3600" dirty="0"/>
              <a:t>- Explicit</a:t>
            </a:r>
            <a:br>
              <a:rPr lang="en-US" sz="3600" dirty="0"/>
            </a:br>
            <a:r>
              <a:rPr lang="en-US" sz="3600" dirty="0"/>
              <a:t>- Clear</a:t>
            </a:r>
            <a:br>
              <a:rPr lang="en-US" sz="3600" dirty="0"/>
            </a:br>
            <a:r>
              <a:rPr lang="en-US" sz="3600" dirty="0"/>
              <a:t>- Understood at face value</a:t>
            </a:r>
            <a:br>
              <a:rPr lang="en-US" sz="3600" dirty="0"/>
            </a:br>
            <a:r>
              <a:rPr lang="en-US" sz="3600" dirty="0"/>
              <a:t>- Repetitious</a:t>
            </a:r>
            <a:br>
              <a:rPr lang="en-US" sz="12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8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7" y="3002279"/>
            <a:ext cx="5540586" cy="3782907"/>
          </a:xfrm>
        </p:spPr>
        <p:txBody>
          <a:bodyPr>
            <a:noAutofit/>
          </a:bodyPr>
          <a:lstStyle/>
          <a:p>
            <a:pPr marL="15875">
              <a:lnSpc>
                <a:spcPts val="4020"/>
              </a:lnSpc>
              <a:spcBef>
                <a:spcPts val="0"/>
              </a:spcBef>
            </a:pPr>
            <a:r>
              <a:rPr lang="en-US" sz="3600" dirty="0"/>
              <a:t>High context communication is: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- Nuanced</a:t>
            </a:r>
            <a:br>
              <a:rPr lang="en-US" sz="3600" dirty="0"/>
            </a:br>
            <a:r>
              <a:rPr lang="en-US" sz="3600" dirty="0"/>
              <a:t>- Message is implied, not stated</a:t>
            </a:r>
            <a:br>
              <a:rPr lang="en-US" sz="3600" dirty="0"/>
            </a:br>
            <a:r>
              <a:rPr lang="en-US" sz="3600" dirty="0"/>
              <a:t>- Body language</a:t>
            </a:r>
            <a:br>
              <a:rPr lang="en-US" sz="3600" dirty="0"/>
            </a:br>
            <a:r>
              <a:rPr lang="en-US" sz="3600" dirty="0"/>
              <a:t>- Tone of  voice</a:t>
            </a:r>
            <a:br>
              <a:rPr lang="en-US" sz="3600" dirty="0"/>
            </a:br>
            <a:r>
              <a:rPr lang="en-US" sz="3600" dirty="0"/>
              <a:t>- Listener must read between the lines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/image/WKpn1hPcTyeiErQQAwO0Yw</a:t>
            </a:r>
          </a:p>
        </p:txBody>
      </p:sp>
      <p:pic>
        <p:nvPicPr>
          <p:cNvPr id="3074" name="Picture 2" descr="photorealistic picture of An African doctor facing an American doctor who is gesturing">
            <a:extLst>
              <a:ext uri="{FF2B5EF4-FFF2-40B4-BE49-F238E27FC236}">
                <a16:creationId xmlns:a16="http://schemas.microsoft.com/office/drawing/2014/main" id="{BEB665F0-CE31-88A5-86D5-21EF7151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960" y="411480"/>
            <a:ext cx="603504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5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make sense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136053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Observe</a:t>
            </a:r>
          </a:p>
          <a:p>
            <a:r>
              <a:rPr lang="en-US" sz="3600" dirty="0"/>
              <a:t>Be curious</a:t>
            </a:r>
          </a:p>
          <a:p>
            <a:r>
              <a:rPr lang="en-US" sz="3600" dirty="0"/>
              <a:t>Ask</a:t>
            </a:r>
          </a:p>
          <a:p>
            <a:r>
              <a:rPr lang="en-US" sz="3600" dirty="0"/>
              <a:t>Apologize </a:t>
            </a:r>
          </a:p>
          <a:p>
            <a:r>
              <a:rPr lang="en-US" sz="3600" dirty="0"/>
              <a:t>Learn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58F621E-552E-0C8D-2FFB-874BE612B5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104612"/>
            <a:ext cx="4544568" cy="2991394"/>
          </a:xfrm>
        </p:spPr>
        <p:txBody>
          <a:bodyPr>
            <a:noAutofit/>
          </a:bodyPr>
          <a:lstStyle/>
          <a:p>
            <a:r>
              <a:rPr lang="en-US" sz="3600" dirty="0"/>
              <a:t>Confusion</a:t>
            </a:r>
          </a:p>
          <a:p>
            <a:r>
              <a:rPr lang="en-US" sz="3600" dirty="0"/>
              <a:t>Discomfort</a:t>
            </a:r>
          </a:p>
          <a:p>
            <a:r>
              <a:rPr lang="en-US" sz="3600" dirty="0"/>
              <a:t>Irritation</a:t>
            </a:r>
          </a:p>
          <a:p>
            <a:r>
              <a:rPr lang="en-US" sz="3600" dirty="0"/>
              <a:t>Anger</a:t>
            </a:r>
          </a:p>
          <a:p>
            <a:r>
              <a:rPr lang="en-US" sz="3600" dirty="0"/>
              <a:t>Judgement</a:t>
            </a:r>
          </a:p>
        </p:txBody>
      </p:sp>
    </p:spTree>
    <p:extLst>
      <p:ext uri="{BB962C8B-B14F-4D97-AF65-F5344CB8AC3E}">
        <p14:creationId xmlns:p14="http://schemas.microsoft.com/office/powerpoint/2010/main" val="381688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2397759"/>
            <a:ext cx="5540586" cy="3782907"/>
          </a:xfrm>
        </p:spPr>
        <p:txBody>
          <a:bodyPr>
            <a:normAutofit fontScale="90000"/>
          </a:bodyPr>
          <a:lstStyle/>
          <a:p>
            <a:r>
              <a:rPr lang="en-US" dirty="0"/>
              <a:t>Egalitarian</a:t>
            </a:r>
            <a:br>
              <a:rPr lang="en-US" dirty="0"/>
            </a:br>
            <a:r>
              <a:rPr lang="en-US" dirty="0"/>
              <a:t>Leadership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Hierarchical</a:t>
            </a:r>
            <a:br>
              <a:rPr lang="en-US" dirty="0"/>
            </a:br>
            <a:r>
              <a:rPr lang="en-US" dirty="0"/>
              <a:t>Leadership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87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5" y="2681394"/>
            <a:ext cx="5994402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Egalitarian</a:t>
            </a:r>
            <a:br>
              <a:rPr lang="en-US" sz="3600" dirty="0"/>
            </a:br>
            <a:r>
              <a:rPr lang="en-US" sz="3600" dirty="0"/>
              <a:t>Authorities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Seen as equals</a:t>
            </a:r>
            <a:br>
              <a:rPr lang="en-US" sz="3600" dirty="0"/>
            </a:br>
            <a:r>
              <a:rPr lang="en-US" sz="3600" dirty="0"/>
              <a:t>- Challenged</a:t>
            </a:r>
            <a:br>
              <a:rPr lang="en-US" sz="3600" dirty="0"/>
            </a:br>
            <a:r>
              <a:rPr lang="en-US" sz="3600" dirty="0"/>
              <a:t>- Disagreement is healthy</a:t>
            </a:r>
            <a:br>
              <a:rPr lang="en-US" sz="3600" dirty="0"/>
            </a:br>
            <a:r>
              <a:rPr lang="en-US" sz="3600" dirty="0"/>
              <a:t>- Evidence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building agreement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3ECD3-21BF-148B-445B-694A30EAB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12192000" cy="68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9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4" y="2761828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Hierarchical</a:t>
            </a:r>
            <a:br>
              <a:rPr lang="en-US" sz="3600" dirty="0"/>
            </a:br>
            <a:r>
              <a:rPr lang="en-US" sz="3600" dirty="0"/>
              <a:t>Authorities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Respected</a:t>
            </a:r>
            <a:br>
              <a:rPr lang="en-US" sz="3600" dirty="0"/>
            </a:br>
            <a:r>
              <a:rPr lang="en-US" sz="3600" dirty="0"/>
              <a:t>- Deferred to</a:t>
            </a:r>
            <a:br>
              <a:rPr lang="en-US" sz="3600" dirty="0"/>
            </a:br>
            <a:r>
              <a:rPr lang="en-US" sz="3600" dirty="0"/>
              <a:t>- Not questioned directly</a:t>
            </a:r>
            <a:br>
              <a:rPr lang="en-US" sz="3600" dirty="0"/>
            </a:br>
            <a:r>
              <a:rPr lang="en-US" sz="3600" dirty="0"/>
              <a:t>- Expertise matters</a:t>
            </a:r>
            <a:br>
              <a:rPr lang="en-US" sz="3600" dirty="0"/>
            </a:br>
            <a:r>
              <a:rPr lang="en-US" sz="3600" dirty="0"/>
              <a:t>- Experience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the leader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1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548640"/>
            <a:ext cx="11125199" cy="1463040"/>
          </a:xfrm>
        </p:spPr>
        <p:txBody>
          <a:bodyPr>
            <a:normAutofit/>
          </a:bodyPr>
          <a:lstStyle/>
          <a:p>
            <a:r>
              <a:rPr lang="en-US" dirty="0"/>
              <a:t>Egalitarian Leaders            Hierarchical Leaders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Speak First</a:t>
            </a:r>
          </a:p>
          <a:p>
            <a:r>
              <a:rPr lang="en-US" sz="3600" dirty="0"/>
              <a:t>Invite questions and comments</a:t>
            </a:r>
          </a:p>
          <a:p>
            <a:r>
              <a:rPr lang="en-US" sz="3600" dirty="0"/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765287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C4ED19-1327-3D36-5A9F-7BA9150C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548640"/>
            <a:ext cx="11125199" cy="1463040"/>
          </a:xfrm>
        </p:spPr>
        <p:txBody>
          <a:bodyPr>
            <a:normAutofit/>
          </a:bodyPr>
          <a:lstStyle/>
          <a:p>
            <a:r>
              <a:rPr lang="en-US" dirty="0"/>
              <a:t>Egalitarian Leaders            Hierarchical Leaders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3842A-247B-E945-E983-AF7D36E706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Speak First</a:t>
            </a:r>
          </a:p>
          <a:p>
            <a:r>
              <a:rPr lang="en-US" sz="3600" dirty="0"/>
              <a:t>Invite questions and comments</a:t>
            </a:r>
          </a:p>
          <a:p>
            <a:r>
              <a:rPr lang="en-US" sz="3600" dirty="0"/>
              <a:t>Facilitators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BB3657-CA32-A6CC-9FE7-BA4016965E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39653" y="3305386"/>
            <a:ext cx="4544568" cy="2514600"/>
          </a:xfrm>
        </p:spPr>
        <p:txBody>
          <a:bodyPr>
            <a:noAutofit/>
          </a:bodyPr>
          <a:lstStyle/>
          <a:p>
            <a:r>
              <a:rPr lang="en-US" sz="3600" dirty="0"/>
              <a:t>Speak last</a:t>
            </a:r>
          </a:p>
          <a:p>
            <a:r>
              <a:rPr lang="en-US" sz="3600" dirty="0"/>
              <a:t>Listen</a:t>
            </a:r>
          </a:p>
          <a:p>
            <a:r>
              <a:rPr lang="en-US" sz="3600" dirty="0"/>
              <a:t>Affirm others</a:t>
            </a:r>
          </a:p>
          <a:p>
            <a:r>
              <a:rPr lang="en-US" sz="3600" dirty="0"/>
              <a:t>Make decisions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DCF161-0576-2481-2119-D5A3E54520DE}"/>
              </a:ext>
            </a:extLst>
          </p:cNvPr>
          <p:cNvSpPr txBox="1">
            <a:spLocks/>
          </p:cNvSpPr>
          <p:nvPr/>
        </p:nvSpPr>
        <p:spPr>
          <a:xfrm>
            <a:off x="8319685" y="6287347"/>
            <a:ext cx="3872315" cy="457200"/>
          </a:xfrm>
          <a:prstGeom prst="rect">
            <a:avLst/>
          </a:prstGeom>
          <a:noFill/>
        </p:spPr>
        <p:txBody>
          <a:bodyPr lIns="0" tIns="9144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Thomas Berger, Desert Rose Consultancy</a:t>
            </a:r>
          </a:p>
        </p:txBody>
      </p:sp>
    </p:spTree>
    <p:extLst>
      <p:ext uri="{BB962C8B-B14F-4D97-AF65-F5344CB8AC3E}">
        <p14:creationId xmlns:p14="http://schemas.microsoft.com/office/powerpoint/2010/main" val="527699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5" y="2600960"/>
            <a:ext cx="5994402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Egalitarian</a:t>
            </a:r>
            <a:br>
              <a:rPr lang="en-US" sz="3600" dirty="0"/>
            </a:br>
            <a:r>
              <a:rPr lang="en-US" sz="3600" dirty="0"/>
              <a:t>Authorities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Seen as equals</a:t>
            </a:r>
            <a:br>
              <a:rPr lang="en-US" sz="3600" dirty="0"/>
            </a:br>
            <a:r>
              <a:rPr lang="en-US" sz="3600" dirty="0"/>
              <a:t>- Challenged</a:t>
            </a:r>
            <a:br>
              <a:rPr lang="en-US" sz="3600" dirty="0"/>
            </a:br>
            <a:r>
              <a:rPr lang="en-US" sz="3600" dirty="0"/>
              <a:t>- Disagreement is healthy</a:t>
            </a:r>
            <a:br>
              <a:rPr lang="en-US" sz="3600" dirty="0"/>
            </a:br>
            <a:r>
              <a:rPr lang="en-US" sz="3600" dirty="0"/>
              <a:t>- Evidence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building agreement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1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44" y="2761828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Hierarchical</a:t>
            </a:r>
            <a:br>
              <a:rPr lang="en-US" sz="3600" dirty="0"/>
            </a:br>
            <a:r>
              <a:rPr lang="en-US" sz="3600" dirty="0"/>
              <a:t>Authorities are: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Respected</a:t>
            </a:r>
            <a:br>
              <a:rPr lang="en-US" sz="3600" dirty="0"/>
            </a:br>
            <a:r>
              <a:rPr lang="en-US" sz="3600" dirty="0"/>
              <a:t>- Deferred to</a:t>
            </a:r>
            <a:br>
              <a:rPr lang="en-US" sz="3600" dirty="0"/>
            </a:br>
            <a:r>
              <a:rPr lang="en-US" sz="3600" dirty="0"/>
              <a:t>- Not questioned directly</a:t>
            </a:r>
            <a:br>
              <a:rPr lang="en-US" sz="3600" dirty="0"/>
            </a:br>
            <a:r>
              <a:rPr lang="en-US" sz="3600" dirty="0"/>
              <a:t>- Expertise matters</a:t>
            </a:r>
            <a:br>
              <a:rPr lang="en-US" sz="3600" dirty="0"/>
            </a:br>
            <a:r>
              <a:rPr lang="en-US" sz="3600" dirty="0"/>
              <a:t>- Experience matters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Decisions are made by the leader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C9BD6E-791A-2C77-2C00-4B0822F84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4613" y="6544735"/>
            <a:ext cx="50292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www.craiyon.com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/image/DYR_jmFTSCi-oBl1-9ZBpQ</a:t>
            </a:r>
          </a:p>
        </p:txBody>
      </p:sp>
      <p:pic>
        <p:nvPicPr>
          <p:cNvPr id="6146" name="Picture 2" descr="Asian and Amercian doctors sitting around a conference table">
            <a:extLst>
              <a:ext uri="{FF2B5EF4-FFF2-40B4-BE49-F238E27FC236}">
                <a16:creationId xmlns:a16="http://schemas.microsoft.com/office/drawing/2014/main" id="{9A2DFE0E-E2A5-C6FD-C393-9CFEC9F6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597" y="389465"/>
            <a:ext cx="5994402" cy="5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52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1144693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vs.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Relationship-based Trust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2850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1945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Cognitive</a:t>
            </a:r>
            <a:br>
              <a:rPr lang="en-US" sz="3600" dirty="0"/>
            </a:br>
            <a:r>
              <a:rPr lang="en-US" sz="3600" dirty="0"/>
              <a:t>- Built through work and collaboration</a:t>
            </a:r>
            <a:br>
              <a:rPr lang="en-US" sz="3600" dirty="0"/>
            </a:br>
            <a:r>
              <a:rPr lang="en-US" sz="3600" dirty="0"/>
              <a:t>- Based on reliability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focuses on performance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3441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0929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Relationship-based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Affective (from the heart)</a:t>
            </a:r>
            <a:br>
              <a:rPr lang="en-US" sz="3600" dirty="0"/>
            </a:br>
            <a:r>
              <a:rPr lang="en-US" sz="3600" dirty="0"/>
              <a:t>- Built by sharing life together</a:t>
            </a:r>
            <a:br>
              <a:rPr lang="en-US" sz="3600" dirty="0"/>
            </a:br>
            <a:r>
              <a:rPr lang="en-US" sz="3600" dirty="0"/>
              <a:t>- Based on mutual liking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avoids shame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305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1945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Task-based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Cognitive</a:t>
            </a:r>
            <a:br>
              <a:rPr lang="en-US" sz="3600" dirty="0"/>
            </a:br>
            <a:r>
              <a:rPr lang="en-US" sz="3600" dirty="0"/>
              <a:t>- Built through work and collaboration</a:t>
            </a:r>
            <a:br>
              <a:rPr lang="en-US" sz="3600" dirty="0"/>
            </a:br>
            <a:r>
              <a:rPr lang="en-US" sz="3600" dirty="0"/>
              <a:t>- Based on reliability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focuses on performance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2730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2B9038-DCB0-C0CA-ACD8-944CFE49CA4D}"/>
              </a:ext>
            </a:extLst>
          </p:cNvPr>
          <p:cNvSpPr/>
          <p:nvPr/>
        </p:nvSpPr>
        <p:spPr>
          <a:xfrm>
            <a:off x="897467" y="4893733"/>
            <a:ext cx="1778000" cy="541867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0997AA-A566-9568-E929-D88C4D80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2092960"/>
            <a:ext cx="5777653" cy="3782907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en-US" sz="3600" dirty="0"/>
              <a:t>Relationship-based Trust: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 Affective (from the heart)</a:t>
            </a:r>
            <a:br>
              <a:rPr lang="en-US" sz="3600" dirty="0"/>
            </a:br>
            <a:r>
              <a:rPr lang="en-US" sz="3600" dirty="0"/>
              <a:t>- Built by sharing life together</a:t>
            </a:r>
            <a:br>
              <a:rPr lang="en-US" sz="3600" dirty="0"/>
            </a:br>
            <a:r>
              <a:rPr lang="en-US" sz="3600" dirty="0"/>
              <a:t>- Based on mutual liking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Feedback avoids shame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7BF3BAA-8E00-954E-3168-D810685CE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-16933"/>
            <a:ext cx="59436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25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E6837-4ADA-32D3-F302-ECB3DB03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35" y="33867"/>
            <a:ext cx="11700933" cy="68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2FD118-6C9C-5DE2-CD1E-CA35127D50D2}"/>
              </a:ext>
            </a:extLst>
          </p:cNvPr>
          <p:cNvSpPr/>
          <p:nvPr/>
        </p:nvSpPr>
        <p:spPr>
          <a:xfrm>
            <a:off x="897467" y="1744133"/>
            <a:ext cx="1524000" cy="643467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he Culture Map: review – BlackSpot Radish">
            <a:extLst>
              <a:ext uri="{FF2B5EF4-FFF2-40B4-BE49-F238E27FC236}">
                <a16:creationId xmlns:a16="http://schemas.microsoft.com/office/drawing/2014/main" id="{989499F1-B17A-9F74-0ACE-3553962B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45" y="-115808"/>
            <a:ext cx="10334488" cy="69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3AC7B-99FD-03D1-CEDA-5B1B5FA957F9}"/>
              </a:ext>
            </a:extLst>
          </p:cNvPr>
          <p:cNvSpPr txBox="1"/>
          <p:nvPr/>
        </p:nvSpPr>
        <p:spPr>
          <a:xfrm>
            <a:off x="5384801" y="6400496"/>
            <a:ext cx="688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www.blackspotradish.com</a:t>
            </a:r>
            <a:r>
              <a:rPr lang="en-US" sz="1600" dirty="0"/>
              <a:t>/wp/2022/02/the-culture-map-a-book-review/</a:t>
            </a:r>
          </a:p>
        </p:txBody>
      </p:sp>
    </p:spTree>
    <p:extLst>
      <p:ext uri="{BB962C8B-B14F-4D97-AF65-F5344CB8AC3E}">
        <p14:creationId xmlns:p14="http://schemas.microsoft.com/office/powerpoint/2010/main" val="1315948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latin typeface="+mn-lt"/>
                <a:cs typeface="Times New Roman" panose="02020603050405020304" pitchFamily="18" charset="0"/>
              </a:rPr>
              <a:t>Becoming a third-culture person</a:t>
            </a:r>
            <a:endParaRPr lang="en-US" sz="32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28DDA-4B66-5928-89B5-0A7673227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2" descr="photorealistic person that is half a village person in old clothes and half a white doctor wearing a white coat and with stethoscope">
            <a:extLst>
              <a:ext uri="{FF2B5EF4-FFF2-40B4-BE49-F238E27FC236}">
                <a16:creationId xmlns:a16="http://schemas.microsoft.com/office/drawing/2014/main" id="{B03E16F4-B917-0BA6-0D69-E3485E25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65" y="541867"/>
            <a:ext cx="5743246" cy="57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6EB62-3102-89E1-9B66-B3B01FA84F7D}"/>
              </a:ext>
            </a:extLst>
          </p:cNvPr>
          <p:cNvSpPr txBox="1"/>
          <p:nvPr/>
        </p:nvSpPr>
        <p:spPr>
          <a:xfrm>
            <a:off x="6417731" y="6417733"/>
            <a:ext cx="58578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https://</a:t>
            </a:r>
            <a:r>
              <a:rPr lang="en-US" sz="1700" dirty="0" err="1">
                <a:solidFill>
                  <a:schemeClr val="bg1"/>
                </a:solidFill>
              </a:rPr>
              <a:t>www.craiyon.com</a:t>
            </a:r>
            <a:r>
              <a:rPr lang="en-US" sz="1700" dirty="0">
                <a:solidFill>
                  <a:schemeClr val="bg1"/>
                </a:solidFill>
              </a:rPr>
              <a:t>/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/image/Yg5VeF8RTJCnpvqOeK2Exw</a:t>
            </a:r>
          </a:p>
        </p:txBody>
      </p:sp>
    </p:spTree>
    <p:extLst>
      <p:ext uri="{BB962C8B-B14F-4D97-AF65-F5344CB8AC3E}">
        <p14:creationId xmlns:p14="http://schemas.microsoft.com/office/powerpoint/2010/main" val="3601032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latin typeface="+mn-lt"/>
                <a:cs typeface="Times New Roman" panose="02020603050405020304" pitchFamily="18" charset="0"/>
              </a:rPr>
              <a:t>Becoming a third-culture person</a:t>
            </a:r>
            <a:br>
              <a:rPr lang="en-US" sz="3200" kern="100" dirty="0">
                <a:latin typeface="+mn-lt"/>
                <a:cs typeface="Times New Roman" panose="02020603050405020304" pitchFamily="18" charset="0"/>
              </a:rPr>
            </a:br>
            <a:br>
              <a:rPr lang="en-US" sz="3200" kern="100" dirty="0">
                <a:latin typeface="+mn-lt"/>
                <a:cs typeface="Times New Roman" panose="02020603050405020304" pitchFamily="18" charset="0"/>
              </a:rPr>
            </a:br>
            <a:r>
              <a:rPr lang="en-US" sz="3200" dirty="0"/>
              <a:t>Observe</a:t>
            </a:r>
            <a:br>
              <a:rPr lang="en-US" sz="3200" dirty="0"/>
            </a:br>
            <a:r>
              <a:rPr lang="en-US" sz="3200" dirty="0"/>
              <a:t>Be curious</a:t>
            </a:r>
            <a:br>
              <a:rPr lang="en-US" sz="3200" dirty="0"/>
            </a:br>
            <a:r>
              <a:rPr lang="en-US" sz="3200" dirty="0"/>
              <a:t>Ask</a:t>
            </a:r>
            <a:br>
              <a:rPr lang="en-US" sz="3200" dirty="0"/>
            </a:br>
            <a:r>
              <a:rPr lang="en-US" sz="3200" dirty="0"/>
              <a:t>Apologize</a:t>
            </a:r>
            <a:br>
              <a:rPr lang="en-US" sz="3200" dirty="0"/>
            </a:br>
            <a:r>
              <a:rPr lang="en-US" sz="3200" dirty="0"/>
              <a:t>Learn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28DDA-4B66-5928-89B5-0A76732272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Picture 2" descr="photorealistic person that is half a village person in old clothes and half a white doctor wearing a white coat and with stethoscope">
            <a:extLst>
              <a:ext uri="{FF2B5EF4-FFF2-40B4-BE49-F238E27FC236}">
                <a16:creationId xmlns:a16="http://schemas.microsoft.com/office/drawing/2014/main" id="{B03E16F4-B917-0BA6-0D69-E3485E25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65" y="541867"/>
            <a:ext cx="5743246" cy="57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6EB62-3102-89E1-9B66-B3B01FA84F7D}"/>
              </a:ext>
            </a:extLst>
          </p:cNvPr>
          <p:cNvSpPr txBox="1"/>
          <p:nvPr/>
        </p:nvSpPr>
        <p:spPr>
          <a:xfrm>
            <a:off x="6417731" y="6417733"/>
            <a:ext cx="58578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https://</a:t>
            </a:r>
            <a:r>
              <a:rPr lang="en-US" sz="1700" dirty="0" err="1">
                <a:solidFill>
                  <a:schemeClr val="bg1"/>
                </a:solidFill>
              </a:rPr>
              <a:t>www.craiyon.com</a:t>
            </a:r>
            <a:r>
              <a:rPr lang="en-US" sz="1700" dirty="0">
                <a:solidFill>
                  <a:schemeClr val="bg1"/>
                </a:solidFill>
              </a:rPr>
              <a:t>/</a:t>
            </a:r>
            <a:r>
              <a:rPr lang="en-US" sz="1700" dirty="0" err="1">
                <a:solidFill>
                  <a:schemeClr val="bg1"/>
                </a:solidFill>
              </a:rPr>
              <a:t>en</a:t>
            </a:r>
            <a:r>
              <a:rPr lang="en-US" sz="1700" dirty="0">
                <a:solidFill>
                  <a:schemeClr val="bg1"/>
                </a:solidFill>
              </a:rPr>
              <a:t>/image/Yg5VeF8RTJCnpvqOeK2Exw</a:t>
            </a:r>
          </a:p>
        </p:txBody>
      </p:sp>
    </p:spTree>
    <p:extLst>
      <p:ext uri="{BB962C8B-B14F-4D97-AF65-F5344CB8AC3E}">
        <p14:creationId xmlns:p14="http://schemas.microsoft.com/office/powerpoint/2010/main" val="3617960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C9D6E-73ED-B871-2E56-0F06BEC41ADE}"/>
              </a:ext>
            </a:extLst>
          </p:cNvPr>
          <p:cNvSpPr/>
          <p:nvPr/>
        </p:nvSpPr>
        <p:spPr>
          <a:xfrm>
            <a:off x="612252" y="914400"/>
            <a:ext cx="1927748" cy="603504"/>
          </a:xfrm>
          <a:prstGeom prst="rect">
            <a:avLst/>
          </a:prstGeom>
          <a:solidFill>
            <a:srgbClr val="D91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52" y="1517904"/>
            <a:ext cx="5029200" cy="3931920"/>
          </a:xfrm>
          <a:noFill/>
        </p:spPr>
        <p:txBody>
          <a:bodyPr lIns="0" tIns="0" rIns="0" bIns="0" anchor="t">
            <a:noAutofit/>
          </a:bodyPr>
          <a:lstStyle/>
          <a:p>
            <a:br>
              <a:rPr lang="en-US" sz="3200" dirty="0"/>
            </a:br>
            <a:r>
              <a:rPr lang="en-US" sz="32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Third culture at its best</a:t>
            </a: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2AE5AE-EA63-4A7F-E1A6-91FCFECCA7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290" y="0"/>
            <a:ext cx="6163295" cy="6858000"/>
          </a:xfrm>
        </p:spPr>
      </p:pic>
    </p:spTree>
    <p:extLst>
      <p:ext uri="{BB962C8B-B14F-4D97-AF65-F5344CB8AC3E}">
        <p14:creationId xmlns:p14="http://schemas.microsoft.com/office/powerpoint/2010/main" val="2181468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F2AC82-0680-469B-2F18-051EAB08A2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>
          <a:xfrm>
            <a:off x="443103" y="447770"/>
            <a:ext cx="5962460" cy="5962460"/>
          </a:xfrm>
        </p:spPr>
      </p:pic>
    </p:spTree>
    <p:extLst>
      <p:ext uri="{BB962C8B-B14F-4D97-AF65-F5344CB8AC3E}">
        <p14:creationId xmlns:p14="http://schemas.microsoft.com/office/powerpoint/2010/main" val="751897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11567"/>
            <a:ext cx="5522976" cy="3840480"/>
          </a:xfrm>
        </p:spPr>
        <p:txBody>
          <a:bodyPr tIns="0" rIns="0">
            <a:noAutofit/>
          </a:bodyPr>
          <a:lstStyle/>
          <a:p>
            <a:r>
              <a:rPr lang="en-US" sz="6000" dirty="0"/>
              <a:t>Observe</a:t>
            </a:r>
            <a:br>
              <a:rPr lang="en-US" sz="6000" dirty="0"/>
            </a:br>
            <a:r>
              <a:rPr lang="en-US" sz="6000" dirty="0"/>
              <a:t>Be curious</a:t>
            </a:r>
            <a:br>
              <a:rPr lang="en-US" sz="6000" dirty="0"/>
            </a:br>
            <a:r>
              <a:rPr lang="en-US" sz="6000" dirty="0"/>
              <a:t>Ask</a:t>
            </a:r>
            <a:br>
              <a:rPr lang="en-US" sz="6000" dirty="0"/>
            </a:br>
            <a:r>
              <a:rPr lang="en-US" sz="6000" dirty="0"/>
              <a:t>Apologize</a:t>
            </a:r>
            <a:br>
              <a:rPr lang="en-US" sz="6000" dirty="0"/>
            </a:br>
            <a:r>
              <a:rPr lang="en-US" sz="6000" dirty="0"/>
              <a:t>Learn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E196-D9E3-43FA-AE5E-8A67A4DFD4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952" y="5312664"/>
            <a:ext cx="5522976" cy="1371600"/>
          </a:xfrm>
        </p:spPr>
        <p:txBody>
          <a:bodyPr vert="horz" lIns="0" tIns="91440" rIns="0" bIns="45720" rtlCol="0" anchor="t">
            <a:normAutofit/>
          </a:bodyPr>
          <a:lstStyle/>
          <a:p>
            <a:r>
              <a:rPr lang="en-US" sz="3200" dirty="0"/>
              <a:t>Mark Topazian</a:t>
            </a:r>
          </a:p>
          <a:p>
            <a:r>
              <a:rPr lang="en-US" sz="3200" dirty="0" err="1"/>
              <a:t>topazian@gmail.com</a:t>
            </a:r>
            <a:endParaRPr lang="en-US" sz="32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2C2190-893F-EDF4-344C-60FF369AEC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10FFB-62C8-AC07-7402-9039CCD2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56D8BAC5-3561-F620-8A32-1817D3C5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 r="-9"/>
          <a:stretch/>
        </p:blipFill>
        <p:spPr>
          <a:xfrm>
            <a:off x="-212500" y="-84666"/>
            <a:ext cx="124045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70655BA0-A9B9-6149-1962-36C571C87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0" r="-9"/>
          <a:stretch/>
        </p:blipFill>
        <p:spPr>
          <a:xfrm>
            <a:off x="-212500" y="-61258"/>
            <a:ext cx="12404500" cy="691925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362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287B2-D3AF-5602-66B9-BF6A21C2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719"/>
            <a:ext cx="12192000" cy="6216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04C9E5-E0DE-19EF-F566-757194456528}"/>
              </a:ext>
            </a:extLst>
          </p:cNvPr>
          <p:cNvSpPr txBox="1"/>
          <p:nvPr/>
        </p:nvSpPr>
        <p:spPr>
          <a:xfrm>
            <a:off x="9448800" y="6433895"/>
            <a:ext cx="234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www.entrepeneur.com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19113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41529B"/>
                </a:solidFill>
              </a:rPr>
              <a:t>Professional influence</a:t>
            </a:r>
            <a:br>
              <a:rPr lang="en-US" dirty="0">
                <a:solidFill>
                  <a:srgbClr val="41529B"/>
                </a:solidFill>
              </a:rPr>
            </a:br>
            <a:r>
              <a:rPr lang="en-US" dirty="0">
                <a:solidFill>
                  <a:srgbClr val="41529B"/>
                </a:solidFill>
              </a:rPr>
              <a:t>Spiritual influence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7213EF-5766-649D-1D84-02ADDE52B96A}"/>
              </a:ext>
            </a:extLst>
          </p:cNvPr>
          <p:cNvSpPr/>
          <p:nvPr/>
        </p:nvSpPr>
        <p:spPr>
          <a:xfrm>
            <a:off x="1011739" y="4946609"/>
            <a:ext cx="1967435" cy="631231"/>
          </a:xfrm>
          <a:prstGeom prst="rect">
            <a:avLst/>
          </a:prstGeom>
          <a:solidFill>
            <a:srgbClr val="41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7DA3FF-EBFE-A036-D6FC-4CE631A4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39" y="1911391"/>
            <a:ext cx="10229481" cy="3474720"/>
          </a:xfrm>
        </p:spPr>
        <p:txBody>
          <a:bodyPr>
            <a:normAutofit fontScale="90000"/>
          </a:bodyPr>
          <a:lstStyle/>
          <a:p>
            <a:pPr>
              <a:lnSpc>
                <a:spcPts val="6580"/>
              </a:lnSpc>
            </a:pPr>
            <a:r>
              <a:rPr lang="en-US" dirty="0"/>
              <a:t>Why does good cross-cultural communication matter?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Professional influence</a:t>
            </a:r>
            <a:br>
              <a:rPr lang="en-US" dirty="0"/>
            </a:br>
            <a:r>
              <a:rPr lang="en-US" dirty="0">
                <a:solidFill>
                  <a:srgbClr val="41529B"/>
                </a:solidFill>
              </a:rPr>
              <a:t>Spiritual influence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6892CEB-02E6-2A6C-8187-A8446E958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47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V1_win32_EF_v3" id="{C1B0A8D0-9AA0-40AF-A770-3ACC1E8A96D3}" vid="{CB18F5D6-447A-4043-9583-16EEB5BF6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3C5E8-6E73-4A29-90A5-6BDD54A3FA1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1437</Words>
  <Application>Microsoft Macintosh PowerPoint</Application>
  <PresentationFormat>Widescreen</PresentationFormat>
  <Paragraphs>124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Gill Sans Nova</vt:lpstr>
      <vt:lpstr>Custom</vt:lpstr>
      <vt:lpstr>Cross-Cultural Communication in Medical Contexts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good cross-cultural communication matter?  Professional influence Spiritual influence</vt:lpstr>
      <vt:lpstr>Why does good cross-cultural communication matter?  Professional influence Spiritual influence</vt:lpstr>
      <vt:lpstr>Why does good cross-cultural communication matter?  Professional influence Spiritual influence</vt:lpstr>
      <vt:lpstr>What is “culture”? </vt:lpstr>
      <vt:lpstr>The shared social behavior, institutions, and norms of a group of people  A way of life  The sum of normal expectations    Thomas Berger, Desert Rose Consultancy    </vt:lpstr>
      <vt:lpstr>The shared social behavior, institutions, and norms of a group of people  A way of life  The sum of normal expectations    Thomas Berger, Desert Rose Consultancy    </vt:lpstr>
      <vt:lpstr>The shared social behavior, institutions, and norms of a group of people  A way of life  The sum of normal expectations    Thomas Berger, Desert Rose Consultancy    </vt:lpstr>
      <vt:lpstr>You visit a hospital in a resource-limited setting to teach a new method. When you arrive at the site, your hosts tell you that the equipment you need isn’t functioning.    </vt:lpstr>
      <vt:lpstr>  How would you react?   - Express surprise and frustration  - Ask how long the equipment’s been broken  - Offer to try to fix the equipment yourself  - Suggest going out for coffee  - Reschedule your return flight home   </vt:lpstr>
      <vt:lpstr>When things don’t make sense . . . </vt:lpstr>
      <vt:lpstr>PowerPoint Presentation</vt:lpstr>
      <vt:lpstr>When things don’t make sense . . . </vt:lpstr>
      <vt:lpstr>PowerPoint Presentation</vt:lpstr>
      <vt:lpstr>PowerPoint Presentation</vt:lpstr>
      <vt:lpstr>High Context Communication   vs.   Low Context Communication </vt:lpstr>
      <vt:lpstr>Low context communication is:   - Precise - Explicit - Clear - Understood at face value - Repetitious </vt:lpstr>
      <vt:lpstr>High context communication is:   - Nuanced - Message is implied, not stated - Body language - Tone of  voice - Listener must read between the lines </vt:lpstr>
      <vt:lpstr>Low context communication is:   - Precise - Explicit - Clear - Understood at face value - Repetitious </vt:lpstr>
      <vt:lpstr>High context communication is:   - Nuanced - Message is implied, not stated - Body language - Tone of  voice - Listener must read between the lines </vt:lpstr>
      <vt:lpstr>When things don’t make sense . . . </vt:lpstr>
      <vt:lpstr>Egalitarian Leadership   vs.   Hierarchical Leadership </vt:lpstr>
      <vt:lpstr>Egalitarian Authorities are:  - Seen as equals - Challenged - Disagreement is healthy - Evidence matters  Decisions are made by building agreement</vt:lpstr>
      <vt:lpstr>Hierarchical Authorities are:  - Respected - Deferred to - Not questioned directly - Expertise matters - Experience matters  Decisions are made by the leader</vt:lpstr>
      <vt:lpstr>Egalitarian Leaders            Hierarchical Leaders </vt:lpstr>
      <vt:lpstr>Egalitarian Leaders            Hierarchical Leaders </vt:lpstr>
      <vt:lpstr>Egalitarian Authorities are:  - Seen as equals - Challenged - Disagreement is healthy - Evidence matters  Decisions are made by building agreement</vt:lpstr>
      <vt:lpstr>Hierarchical Authorities are:  - Respected - Deferred to - Not questioned directly - Expertise matters - Experience matters  Decisions are made by the leader</vt:lpstr>
      <vt:lpstr>Task-based Trust  vs.  Relationship-based Trust</vt:lpstr>
      <vt:lpstr>Task-based Trust:  - Cognitive - Built through work and collaboration - Based on reliability  Feedback focuses on performance</vt:lpstr>
      <vt:lpstr>Relationship-based Trust:  - Affective (from the heart) - Built by sharing life together - Based on mutual liking  Feedback avoids shame</vt:lpstr>
      <vt:lpstr>Task-based Trust:  - Cognitive - Built through work and collaboration - Based on reliability  Feedback focuses on performance</vt:lpstr>
      <vt:lpstr>Relationship-based Trust:  - Affective (from the heart) - Built by sharing life together - Based on mutual liking  Feedback avoids shame</vt:lpstr>
      <vt:lpstr>PowerPoint Presentation</vt:lpstr>
      <vt:lpstr> Becoming a third-culture person</vt:lpstr>
      <vt:lpstr> Becoming a third-culture person  Observe Be curious Ask Apologize Learn</vt:lpstr>
      <vt:lpstr> Third culture at its best</vt:lpstr>
      <vt:lpstr>PowerPoint Presentation</vt:lpstr>
      <vt:lpstr>Observe Be curious Ask Apologize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cp:lastModifiedBy>Mark Topazian</cp:lastModifiedBy>
  <cp:revision>72</cp:revision>
  <dcterms:created xsi:type="dcterms:W3CDTF">2021-07-29T05:11:00Z</dcterms:created>
  <dcterms:modified xsi:type="dcterms:W3CDTF">2025-11-05T10:43:02Z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