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5"/>
  </p:notesMasterIdLst>
  <p:sldIdLst>
    <p:sldId id="256" r:id="rId2"/>
    <p:sldId id="257" r:id="rId3"/>
    <p:sldId id="261" r:id="rId4"/>
    <p:sldId id="294" r:id="rId5"/>
    <p:sldId id="262" r:id="rId6"/>
    <p:sldId id="263" r:id="rId7"/>
    <p:sldId id="259" r:id="rId8"/>
    <p:sldId id="258" r:id="rId9"/>
    <p:sldId id="270" r:id="rId10"/>
    <p:sldId id="276" r:id="rId11"/>
    <p:sldId id="266" r:id="rId12"/>
    <p:sldId id="295" r:id="rId13"/>
    <p:sldId id="275" r:id="rId14"/>
    <p:sldId id="269" r:id="rId15"/>
    <p:sldId id="268" r:id="rId16"/>
    <p:sldId id="296" r:id="rId17"/>
    <p:sldId id="279" r:id="rId18"/>
    <p:sldId id="282" r:id="rId19"/>
    <p:sldId id="314" r:id="rId20"/>
    <p:sldId id="309" r:id="rId21"/>
    <p:sldId id="310" r:id="rId22"/>
    <p:sldId id="265" r:id="rId23"/>
    <p:sldId id="274" r:id="rId24"/>
    <p:sldId id="313" r:id="rId25"/>
    <p:sldId id="311" r:id="rId26"/>
    <p:sldId id="312" r:id="rId27"/>
    <p:sldId id="289" r:id="rId28"/>
    <p:sldId id="290" r:id="rId29"/>
    <p:sldId id="291" r:id="rId30"/>
    <p:sldId id="287" r:id="rId31"/>
    <p:sldId id="315" r:id="rId32"/>
    <p:sldId id="316" r:id="rId33"/>
    <p:sldId id="297" r:id="rId34"/>
    <p:sldId id="301" r:id="rId35"/>
    <p:sldId id="302" r:id="rId36"/>
    <p:sldId id="303" r:id="rId37"/>
    <p:sldId id="307" r:id="rId38"/>
    <p:sldId id="305" r:id="rId39"/>
    <p:sldId id="304" r:id="rId40"/>
    <p:sldId id="306" r:id="rId41"/>
    <p:sldId id="308" r:id="rId42"/>
    <p:sldId id="293" r:id="rId43"/>
    <p:sldId id="278"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51" autoAdjust="0"/>
    <p:restoredTop sz="83275" autoAdjust="0"/>
  </p:normalViewPr>
  <p:slideViewPr>
    <p:cSldViewPr>
      <p:cViewPr>
        <p:scale>
          <a:sx n="64" d="100"/>
          <a:sy n="64" d="100"/>
        </p:scale>
        <p:origin x="1152"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786BFB-82C2-4A08-A40F-DD053322E59B}" type="datetimeFigureOut">
              <a:rPr lang="en-US" smtClean="0"/>
              <a:pPr/>
              <a:t>07-Nov-13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2634ED-9C8C-4595-9B88-7FF7C768CD3B}" type="slidenum">
              <a:rPr lang="en-US" smtClean="0"/>
              <a:pPr/>
              <a:t>‹#›</a:t>
            </a:fld>
            <a:endParaRPr lang="en-US"/>
          </a:p>
        </p:txBody>
      </p:sp>
    </p:spTree>
    <p:extLst>
      <p:ext uri="{BB962C8B-B14F-4D97-AF65-F5344CB8AC3E}">
        <p14:creationId xmlns:p14="http://schemas.microsoft.com/office/powerpoint/2010/main" val="425910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My background, briefly</a:t>
            </a:r>
          </a:p>
          <a:p>
            <a:r>
              <a:rPr lang="en-US" dirty="0" smtClean="0"/>
              <a:t>Study commissioned</a:t>
            </a:r>
            <a:r>
              <a:rPr lang="en-US" baseline="0" dirty="0" smtClean="0"/>
              <a:t> by CMDE Commission of CMDA</a:t>
            </a:r>
            <a:endParaRPr lang="en-US" dirty="0" smtClean="0"/>
          </a:p>
          <a:p>
            <a:r>
              <a:rPr lang="en-US" dirty="0" smtClean="0"/>
              <a:t>Presenting</a:t>
            </a:r>
            <a:r>
              <a:rPr lang="en-US" baseline="0" dirty="0" smtClean="0"/>
              <a:t> what I think are most salient parts of this study, but there is more in the study than I have time to present today. </a:t>
            </a:r>
            <a:endParaRPr lang="en-US" dirty="0"/>
          </a:p>
        </p:txBody>
      </p:sp>
      <p:sp>
        <p:nvSpPr>
          <p:cNvPr id="4" name="Slide Number Placeholder 3"/>
          <p:cNvSpPr>
            <a:spLocks noGrp="1"/>
          </p:cNvSpPr>
          <p:nvPr>
            <p:ph type="sldNum" sz="quarter" idx="10"/>
          </p:nvPr>
        </p:nvSpPr>
        <p:spPr/>
        <p:txBody>
          <a:bodyPr/>
          <a:lstStyle/>
          <a:p>
            <a:fld id="{FE2634ED-9C8C-4595-9B88-7FF7C768CD3B}" type="slidenum">
              <a:rPr lang="en-US" smtClean="0"/>
              <a:pPr/>
              <a:t>3</a:t>
            </a:fld>
            <a:endParaRPr lang="en-US"/>
          </a:p>
        </p:txBody>
      </p:sp>
    </p:spTree>
    <p:extLst>
      <p:ext uri="{BB962C8B-B14F-4D97-AF65-F5344CB8AC3E}">
        <p14:creationId xmlns:p14="http://schemas.microsoft.com/office/powerpoint/2010/main" val="21771273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P28</a:t>
            </a:r>
          </a:p>
          <a:p>
            <a:r>
              <a:rPr lang="en-US" dirty="0" smtClean="0"/>
              <a:t>M’s in Asia spend the</a:t>
            </a:r>
            <a:r>
              <a:rPr lang="en-US" baseline="0" dirty="0" smtClean="0"/>
              <a:t> least amount of time on patient care of all regions, Africa the most p 14</a:t>
            </a:r>
          </a:p>
          <a:p>
            <a:r>
              <a:rPr lang="en-US" baseline="0" dirty="0" smtClean="0"/>
              <a:t>Agree that there is need for them, but not in the ways in which traditionally they have been working. </a:t>
            </a:r>
          </a:p>
          <a:p>
            <a:r>
              <a:rPr lang="en-US" baseline="0" dirty="0" smtClean="0"/>
              <a:t>NOT to say that medical m’s should go to Bible school</a:t>
            </a:r>
          </a:p>
          <a:p>
            <a:endParaRPr lang="en-US" dirty="0"/>
          </a:p>
        </p:txBody>
      </p:sp>
      <p:sp>
        <p:nvSpPr>
          <p:cNvPr id="4" name="Slide Number Placeholder 3"/>
          <p:cNvSpPr>
            <a:spLocks noGrp="1"/>
          </p:cNvSpPr>
          <p:nvPr>
            <p:ph type="sldNum" sz="quarter" idx="10"/>
          </p:nvPr>
        </p:nvSpPr>
        <p:spPr/>
        <p:txBody>
          <a:bodyPr/>
          <a:lstStyle/>
          <a:p>
            <a:fld id="{FE2634ED-9C8C-4595-9B88-7FF7C768CD3B}" type="slidenum">
              <a:rPr lang="en-US" smtClean="0"/>
              <a:pPr/>
              <a:t>17</a:t>
            </a:fld>
            <a:endParaRPr lang="en-US"/>
          </a:p>
        </p:txBody>
      </p:sp>
    </p:spTree>
    <p:extLst>
      <p:ext uri="{BB962C8B-B14F-4D97-AF65-F5344CB8AC3E}">
        <p14:creationId xmlns:p14="http://schemas.microsoft.com/office/powerpoint/2010/main" val="37518745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p42</a:t>
            </a:r>
          </a:p>
          <a:p>
            <a:r>
              <a:rPr lang="en-US" dirty="0" smtClean="0"/>
              <a:t>Orgs</a:t>
            </a:r>
            <a:r>
              <a:rPr lang="en-US" baseline="0" dirty="0" smtClean="0"/>
              <a:t> need to b</a:t>
            </a:r>
            <a:r>
              <a:rPr lang="en-US" dirty="0" smtClean="0"/>
              <a:t>e good stewards of their people</a:t>
            </a:r>
          </a:p>
          <a:p>
            <a:endParaRPr lang="en-US" dirty="0"/>
          </a:p>
        </p:txBody>
      </p:sp>
      <p:sp>
        <p:nvSpPr>
          <p:cNvPr id="4" name="Slide Number Placeholder 3"/>
          <p:cNvSpPr>
            <a:spLocks noGrp="1"/>
          </p:cNvSpPr>
          <p:nvPr>
            <p:ph type="sldNum" sz="quarter" idx="10"/>
          </p:nvPr>
        </p:nvSpPr>
        <p:spPr/>
        <p:txBody>
          <a:bodyPr/>
          <a:lstStyle/>
          <a:p>
            <a:fld id="{FE2634ED-9C8C-4595-9B88-7FF7C768CD3B}" type="slidenum">
              <a:rPr lang="en-US" smtClean="0"/>
              <a:pPr/>
              <a:t>18</a:t>
            </a:fld>
            <a:endParaRPr lang="en-US"/>
          </a:p>
        </p:txBody>
      </p:sp>
    </p:spTree>
    <p:extLst>
      <p:ext uri="{BB962C8B-B14F-4D97-AF65-F5344CB8AC3E}">
        <p14:creationId xmlns:p14="http://schemas.microsoft.com/office/powerpoint/2010/main" val="18292033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P37, table 43</a:t>
            </a:r>
            <a:endParaRPr lang="en-US" dirty="0"/>
          </a:p>
        </p:txBody>
      </p:sp>
      <p:sp>
        <p:nvSpPr>
          <p:cNvPr id="4" name="Slide Number Placeholder 3"/>
          <p:cNvSpPr>
            <a:spLocks noGrp="1"/>
          </p:cNvSpPr>
          <p:nvPr>
            <p:ph type="sldNum" sz="quarter" idx="10"/>
          </p:nvPr>
        </p:nvSpPr>
        <p:spPr/>
        <p:txBody>
          <a:bodyPr/>
          <a:lstStyle/>
          <a:p>
            <a:fld id="{FE2634ED-9C8C-4595-9B88-7FF7C768CD3B}" type="slidenum">
              <a:rPr lang="en-US" smtClean="0"/>
              <a:pPr/>
              <a:t>19</a:t>
            </a:fld>
            <a:endParaRPr lang="en-US"/>
          </a:p>
        </p:txBody>
      </p:sp>
    </p:spTree>
    <p:extLst>
      <p:ext uri="{BB962C8B-B14F-4D97-AF65-F5344CB8AC3E}">
        <p14:creationId xmlns:p14="http://schemas.microsoft.com/office/powerpoint/2010/main" val="28847791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p42</a:t>
            </a:r>
          </a:p>
          <a:p>
            <a:r>
              <a:rPr lang="en-US" dirty="0" smtClean="0"/>
              <a:t>Orgs</a:t>
            </a:r>
            <a:r>
              <a:rPr lang="en-US" baseline="0" dirty="0" smtClean="0"/>
              <a:t> need to b</a:t>
            </a:r>
            <a:r>
              <a:rPr lang="en-US" dirty="0" smtClean="0"/>
              <a:t>e good stewards of their people</a:t>
            </a:r>
          </a:p>
          <a:p>
            <a:endParaRPr lang="en-US" dirty="0"/>
          </a:p>
        </p:txBody>
      </p:sp>
      <p:sp>
        <p:nvSpPr>
          <p:cNvPr id="4" name="Slide Number Placeholder 3"/>
          <p:cNvSpPr>
            <a:spLocks noGrp="1"/>
          </p:cNvSpPr>
          <p:nvPr>
            <p:ph type="sldNum" sz="quarter" idx="10"/>
          </p:nvPr>
        </p:nvSpPr>
        <p:spPr/>
        <p:txBody>
          <a:bodyPr/>
          <a:lstStyle/>
          <a:p>
            <a:fld id="{FE2634ED-9C8C-4595-9B88-7FF7C768CD3B}" type="slidenum">
              <a:rPr lang="en-US" smtClean="0"/>
              <a:pPr/>
              <a:t>20</a:t>
            </a:fld>
            <a:endParaRPr lang="en-US"/>
          </a:p>
        </p:txBody>
      </p:sp>
    </p:spTree>
    <p:extLst>
      <p:ext uri="{BB962C8B-B14F-4D97-AF65-F5344CB8AC3E}">
        <p14:creationId xmlns:p14="http://schemas.microsoft.com/office/powerpoint/2010/main" val="41579165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Appoint</a:t>
            </a:r>
            <a:r>
              <a:rPr lang="en-US" baseline="0" dirty="0" smtClean="0"/>
              <a:t> medical missions as a specialty in itself and appoint specialists in medical mission strategy to advise them on the medical and medical-mission aspects of their work. </a:t>
            </a:r>
          </a:p>
          <a:p>
            <a:r>
              <a:rPr lang="en-US" baseline="0" dirty="0" smtClean="0"/>
              <a:t>Presented to Church Mission Society annual meeting 1952</a:t>
            </a:r>
          </a:p>
          <a:p>
            <a:r>
              <a:rPr lang="en-US" baseline="0" dirty="0" smtClean="0"/>
              <a:t>Demonstrates that this tension has existed for a long time. </a:t>
            </a:r>
            <a:endParaRPr lang="en-US" dirty="0"/>
          </a:p>
        </p:txBody>
      </p:sp>
      <p:sp>
        <p:nvSpPr>
          <p:cNvPr id="4" name="Slide Number Placeholder 3"/>
          <p:cNvSpPr>
            <a:spLocks noGrp="1"/>
          </p:cNvSpPr>
          <p:nvPr>
            <p:ph type="sldNum" sz="quarter" idx="10"/>
          </p:nvPr>
        </p:nvSpPr>
        <p:spPr/>
        <p:txBody>
          <a:bodyPr/>
          <a:lstStyle/>
          <a:p>
            <a:fld id="{FE2634ED-9C8C-4595-9B88-7FF7C768CD3B}" type="slidenum">
              <a:rPr lang="en-US" smtClean="0"/>
              <a:pPr/>
              <a:t>21</a:t>
            </a:fld>
            <a:endParaRPr lang="en-US"/>
          </a:p>
        </p:txBody>
      </p:sp>
    </p:spTree>
    <p:extLst>
      <p:ext uri="{BB962C8B-B14F-4D97-AF65-F5344CB8AC3E}">
        <p14:creationId xmlns:p14="http://schemas.microsoft.com/office/powerpoint/2010/main" val="32608424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P21</a:t>
            </a:r>
          </a:p>
          <a:p>
            <a:pPr marL="228600" indent="-228600">
              <a:buAutoNum type="arabicPeriod"/>
            </a:pPr>
            <a:r>
              <a:rPr lang="en-US" dirty="0" smtClean="0"/>
              <a:t>In host country</a:t>
            </a:r>
          </a:p>
          <a:p>
            <a:pPr marL="228600" indent="-228600">
              <a:buAutoNum type="arabicPeriod"/>
            </a:pPr>
            <a:r>
              <a:rPr lang="en-US" dirty="0" smtClean="0"/>
              <a:t>In host country</a:t>
            </a:r>
          </a:p>
          <a:p>
            <a:pPr marL="228600" indent="-228600">
              <a:buAutoNum type="arabicPeriod"/>
            </a:pPr>
            <a:r>
              <a:rPr lang="en-US" dirty="0" smtClean="0"/>
              <a:t>Organization and practice</a:t>
            </a:r>
          </a:p>
          <a:p>
            <a:pPr marL="228600" indent="-228600">
              <a:buAutoNum type="arabicPeriod"/>
            </a:pPr>
            <a:r>
              <a:rPr lang="en-US" dirty="0" smtClean="0"/>
              <a:t>Sending</a:t>
            </a:r>
            <a:r>
              <a:rPr lang="en-US" baseline="0" dirty="0" smtClean="0"/>
              <a:t> organization</a:t>
            </a:r>
          </a:p>
          <a:p>
            <a:pPr marL="228600" indent="-228600">
              <a:buAutoNum type="arabicPeriod"/>
            </a:pPr>
            <a:r>
              <a:rPr lang="en-US" baseline="0" dirty="0" smtClean="0"/>
              <a:t>Sending organization</a:t>
            </a:r>
          </a:p>
          <a:p>
            <a:pPr marL="228600" indent="-228600">
              <a:buAutoNum type="arabicPeriod"/>
            </a:pPr>
            <a:r>
              <a:rPr lang="en-US" baseline="0" dirty="0" smtClean="0"/>
              <a:t>Sending org and host </a:t>
            </a:r>
            <a:endParaRPr lang="en-US" dirty="0"/>
          </a:p>
        </p:txBody>
      </p:sp>
      <p:sp>
        <p:nvSpPr>
          <p:cNvPr id="4" name="Slide Number Placeholder 3"/>
          <p:cNvSpPr>
            <a:spLocks noGrp="1"/>
          </p:cNvSpPr>
          <p:nvPr>
            <p:ph type="sldNum" sz="quarter" idx="10"/>
          </p:nvPr>
        </p:nvSpPr>
        <p:spPr/>
        <p:txBody>
          <a:bodyPr/>
          <a:lstStyle/>
          <a:p>
            <a:fld id="{FE2634ED-9C8C-4595-9B88-7FF7C768CD3B}" type="slidenum">
              <a:rPr lang="en-US" smtClean="0"/>
              <a:pPr/>
              <a:t>22</a:t>
            </a:fld>
            <a:endParaRPr lang="en-US"/>
          </a:p>
        </p:txBody>
      </p:sp>
    </p:spTree>
    <p:extLst>
      <p:ext uri="{BB962C8B-B14F-4D97-AF65-F5344CB8AC3E}">
        <p14:creationId xmlns:p14="http://schemas.microsoft.com/office/powerpoint/2010/main" val="39365122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Quotations  of respondents taken from survey</a:t>
            </a:r>
            <a:endParaRPr lang="en-US" dirty="0"/>
          </a:p>
        </p:txBody>
      </p:sp>
      <p:sp>
        <p:nvSpPr>
          <p:cNvPr id="4" name="Slide Number Placeholder 3"/>
          <p:cNvSpPr>
            <a:spLocks noGrp="1"/>
          </p:cNvSpPr>
          <p:nvPr>
            <p:ph type="sldNum" sz="quarter" idx="10"/>
          </p:nvPr>
        </p:nvSpPr>
        <p:spPr/>
        <p:txBody>
          <a:bodyPr/>
          <a:lstStyle/>
          <a:p>
            <a:fld id="{FE2634ED-9C8C-4595-9B88-7FF7C768CD3B}" type="slidenum">
              <a:rPr lang="en-US" smtClean="0"/>
              <a:pPr/>
              <a:t>23</a:t>
            </a:fld>
            <a:endParaRPr lang="en-US"/>
          </a:p>
        </p:txBody>
      </p:sp>
    </p:spTree>
    <p:extLst>
      <p:ext uri="{BB962C8B-B14F-4D97-AF65-F5344CB8AC3E}">
        <p14:creationId xmlns:p14="http://schemas.microsoft.com/office/powerpoint/2010/main" val="36321211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a:t>
            </a:r>
            <a:r>
              <a:rPr lang="en-US" baseline="30000" dirty="0" smtClean="0"/>
              <a:t>st</a:t>
            </a:r>
            <a:r>
              <a:rPr lang="en-US" dirty="0" smtClean="0"/>
              <a:t> two</a:t>
            </a:r>
            <a:r>
              <a:rPr lang="en-US" baseline="0" dirty="0" smtClean="0"/>
              <a:t> are psychosocial in nature, but not necessarily pathologic</a:t>
            </a:r>
            <a:endParaRPr lang="en-US" dirty="0"/>
          </a:p>
        </p:txBody>
      </p:sp>
      <p:sp>
        <p:nvSpPr>
          <p:cNvPr id="4" name="Slide Number Placeholder 3"/>
          <p:cNvSpPr>
            <a:spLocks noGrp="1"/>
          </p:cNvSpPr>
          <p:nvPr>
            <p:ph type="sldNum" sz="quarter" idx="10"/>
          </p:nvPr>
        </p:nvSpPr>
        <p:spPr/>
        <p:txBody>
          <a:bodyPr/>
          <a:lstStyle/>
          <a:p>
            <a:fld id="{FE2634ED-9C8C-4595-9B88-7FF7C768CD3B}" type="slidenum">
              <a:rPr lang="en-US" smtClean="0"/>
              <a:pPr/>
              <a:t>24</a:t>
            </a:fld>
            <a:endParaRPr lang="en-US"/>
          </a:p>
        </p:txBody>
      </p:sp>
    </p:spTree>
    <p:extLst>
      <p:ext uri="{BB962C8B-B14F-4D97-AF65-F5344CB8AC3E}">
        <p14:creationId xmlns:p14="http://schemas.microsoft.com/office/powerpoint/2010/main" val="1088502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Quotations  of respondents taken from survey</a:t>
            </a:r>
            <a:endParaRPr lang="en-US" dirty="0"/>
          </a:p>
        </p:txBody>
      </p:sp>
      <p:sp>
        <p:nvSpPr>
          <p:cNvPr id="4" name="Slide Number Placeholder 3"/>
          <p:cNvSpPr>
            <a:spLocks noGrp="1"/>
          </p:cNvSpPr>
          <p:nvPr>
            <p:ph type="sldNum" sz="quarter" idx="10"/>
          </p:nvPr>
        </p:nvSpPr>
        <p:spPr/>
        <p:txBody>
          <a:bodyPr/>
          <a:lstStyle/>
          <a:p>
            <a:fld id="{FE2634ED-9C8C-4595-9B88-7FF7C768CD3B}" type="slidenum">
              <a:rPr lang="en-US" smtClean="0"/>
              <a:pPr/>
              <a:t>25</a:t>
            </a:fld>
            <a:endParaRPr lang="en-US"/>
          </a:p>
        </p:txBody>
      </p:sp>
    </p:spTree>
    <p:extLst>
      <p:ext uri="{BB962C8B-B14F-4D97-AF65-F5344CB8AC3E}">
        <p14:creationId xmlns:p14="http://schemas.microsoft.com/office/powerpoint/2010/main" val="9848804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Appoint</a:t>
            </a:r>
            <a:r>
              <a:rPr lang="en-US" baseline="0" dirty="0" smtClean="0"/>
              <a:t> medical missions as a specialty in itself and appoint specialists in medical mission strategy to advise them on the medical and medical-mission aspects of their work. </a:t>
            </a:r>
          </a:p>
          <a:p>
            <a:r>
              <a:rPr lang="en-US" baseline="0" dirty="0" smtClean="0"/>
              <a:t>Presented to Church Mission Society annual meeting 1952</a:t>
            </a:r>
          </a:p>
          <a:p>
            <a:r>
              <a:rPr lang="en-US" baseline="0" dirty="0" smtClean="0"/>
              <a:t>Demonstrates that this tension has existed for a long time. </a:t>
            </a:r>
            <a:endParaRPr lang="en-US" dirty="0"/>
          </a:p>
        </p:txBody>
      </p:sp>
      <p:sp>
        <p:nvSpPr>
          <p:cNvPr id="4" name="Slide Number Placeholder 3"/>
          <p:cNvSpPr>
            <a:spLocks noGrp="1"/>
          </p:cNvSpPr>
          <p:nvPr>
            <p:ph type="sldNum" sz="quarter" idx="10"/>
          </p:nvPr>
        </p:nvSpPr>
        <p:spPr/>
        <p:txBody>
          <a:bodyPr/>
          <a:lstStyle/>
          <a:p>
            <a:fld id="{FE2634ED-9C8C-4595-9B88-7FF7C768CD3B}" type="slidenum">
              <a:rPr lang="en-US" smtClean="0"/>
              <a:pPr/>
              <a:t>26</a:t>
            </a:fld>
            <a:endParaRPr lang="en-US"/>
          </a:p>
        </p:txBody>
      </p:sp>
    </p:spTree>
    <p:extLst>
      <p:ext uri="{BB962C8B-B14F-4D97-AF65-F5344CB8AC3E}">
        <p14:creationId xmlns:p14="http://schemas.microsoft.com/office/powerpoint/2010/main" val="41218343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My background, briefly</a:t>
            </a:r>
          </a:p>
          <a:p>
            <a:r>
              <a:rPr lang="en-US" dirty="0" smtClean="0"/>
              <a:t>Study commissioned</a:t>
            </a:r>
            <a:r>
              <a:rPr lang="en-US" baseline="0" dirty="0" smtClean="0"/>
              <a:t> by CMDE Commission of CMDA</a:t>
            </a:r>
            <a:endParaRPr lang="en-US" dirty="0" smtClean="0"/>
          </a:p>
          <a:p>
            <a:r>
              <a:rPr lang="en-US" dirty="0" smtClean="0"/>
              <a:t>Presenting</a:t>
            </a:r>
            <a:r>
              <a:rPr lang="en-US" baseline="0" dirty="0" smtClean="0"/>
              <a:t> what I think are most salient parts of this study, but there is more in the study than I have time to present today. </a:t>
            </a:r>
            <a:endParaRPr lang="en-US" dirty="0"/>
          </a:p>
        </p:txBody>
      </p:sp>
      <p:sp>
        <p:nvSpPr>
          <p:cNvPr id="4" name="Slide Number Placeholder 3"/>
          <p:cNvSpPr>
            <a:spLocks noGrp="1"/>
          </p:cNvSpPr>
          <p:nvPr>
            <p:ph type="sldNum" sz="quarter" idx="10"/>
          </p:nvPr>
        </p:nvSpPr>
        <p:spPr/>
        <p:txBody>
          <a:bodyPr/>
          <a:lstStyle/>
          <a:p>
            <a:fld id="{FE2634ED-9C8C-4595-9B88-7FF7C768CD3B}" type="slidenum">
              <a:rPr lang="en-US" smtClean="0"/>
              <a:pPr/>
              <a:t>4</a:t>
            </a:fld>
            <a:endParaRPr lang="en-US"/>
          </a:p>
        </p:txBody>
      </p:sp>
    </p:spTree>
    <p:extLst>
      <p:ext uri="{BB962C8B-B14F-4D97-AF65-F5344CB8AC3E}">
        <p14:creationId xmlns:p14="http://schemas.microsoft.com/office/powerpoint/2010/main" val="10492986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P35 best ways to impact the health of people long term</a:t>
            </a:r>
            <a:endParaRPr lang="en-US" dirty="0"/>
          </a:p>
        </p:txBody>
      </p:sp>
      <p:sp>
        <p:nvSpPr>
          <p:cNvPr id="4" name="Slide Number Placeholder 3"/>
          <p:cNvSpPr>
            <a:spLocks noGrp="1"/>
          </p:cNvSpPr>
          <p:nvPr>
            <p:ph type="sldNum" sz="quarter" idx="10"/>
          </p:nvPr>
        </p:nvSpPr>
        <p:spPr/>
        <p:txBody>
          <a:bodyPr/>
          <a:lstStyle/>
          <a:p>
            <a:fld id="{FE2634ED-9C8C-4595-9B88-7FF7C768CD3B}" type="slidenum">
              <a:rPr lang="en-US" smtClean="0"/>
              <a:pPr/>
              <a:t>27</a:t>
            </a:fld>
            <a:endParaRPr lang="en-US"/>
          </a:p>
        </p:txBody>
      </p:sp>
    </p:spTree>
    <p:extLst>
      <p:ext uri="{BB962C8B-B14F-4D97-AF65-F5344CB8AC3E}">
        <p14:creationId xmlns:p14="http://schemas.microsoft.com/office/powerpoint/2010/main" val="2457440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P35</a:t>
            </a:r>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#1 Considered the best way to have long-term positive impact on the health of the people</a:t>
            </a:r>
          </a:p>
          <a:p>
            <a:endParaRPr lang="en-US" dirty="0"/>
          </a:p>
        </p:txBody>
      </p:sp>
      <p:sp>
        <p:nvSpPr>
          <p:cNvPr id="4" name="Slide Number Placeholder 3"/>
          <p:cNvSpPr>
            <a:spLocks noGrp="1"/>
          </p:cNvSpPr>
          <p:nvPr>
            <p:ph type="sldNum" sz="quarter" idx="10"/>
          </p:nvPr>
        </p:nvSpPr>
        <p:spPr/>
        <p:txBody>
          <a:bodyPr/>
          <a:lstStyle/>
          <a:p>
            <a:fld id="{FE2634ED-9C8C-4595-9B88-7FF7C768CD3B}" type="slidenum">
              <a:rPr lang="en-US" smtClean="0"/>
              <a:pPr/>
              <a:t>28</a:t>
            </a:fld>
            <a:endParaRPr lang="en-US"/>
          </a:p>
        </p:txBody>
      </p:sp>
    </p:spTree>
    <p:extLst>
      <p:ext uri="{BB962C8B-B14F-4D97-AF65-F5344CB8AC3E}">
        <p14:creationId xmlns:p14="http://schemas.microsoft.com/office/powerpoint/2010/main" val="18089943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P48</a:t>
            </a:r>
          </a:p>
          <a:p>
            <a:endParaRPr lang="en-US" dirty="0"/>
          </a:p>
        </p:txBody>
      </p:sp>
      <p:sp>
        <p:nvSpPr>
          <p:cNvPr id="4" name="Slide Number Placeholder 3"/>
          <p:cNvSpPr>
            <a:spLocks noGrp="1"/>
          </p:cNvSpPr>
          <p:nvPr>
            <p:ph type="sldNum" sz="quarter" idx="10"/>
          </p:nvPr>
        </p:nvSpPr>
        <p:spPr/>
        <p:txBody>
          <a:bodyPr/>
          <a:lstStyle/>
          <a:p>
            <a:fld id="{FE2634ED-9C8C-4595-9B88-7FF7C768CD3B}" type="slidenum">
              <a:rPr lang="en-US" smtClean="0"/>
              <a:pPr/>
              <a:t>29</a:t>
            </a:fld>
            <a:endParaRPr lang="en-US"/>
          </a:p>
        </p:txBody>
      </p:sp>
    </p:spTree>
    <p:extLst>
      <p:ext uri="{BB962C8B-B14F-4D97-AF65-F5344CB8AC3E}">
        <p14:creationId xmlns:p14="http://schemas.microsoft.com/office/powerpoint/2010/main" val="17487177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 46-47</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Opportunities remain significant, but strategies must change</a:t>
            </a:r>
            <a:r>
              <a:rPr lang="en-US" baseline="0" dirty="0" smtClean="0"/>
              <a:t> as countries develop more robust health systems yet still in need of development and input.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a:t>
            </a:r>
            <a:r>
              <a:rPr lang="en-US" baseline="0" dirty="0" smtClean="0"/>
              <a:t> longer is the window to function as autonomously as before. Now a much higher need for planning and strategy and policies to help direct placement of medical partners</a:t>
            </a:r>
            <a:endParaRPr lang="en-US" dirty="0" smtClean="0"/>
          </a:p>
          <a:p>
            <a:endParaRPr lang="en-US" dirty="0"/>
          </a:p>
        </p:txBody>
      </p:sp>
      <p:sp>
        <p:nvSpPr>
          <p:cNvPr id="4" name="Slide Number Placeholder 3"/>
          <p:cNvSpPr>
            <a:spLocks noGrp="1"/>
          </p:cNvSpPr>
          <p:nvPr>
            <p:ph type="sldNum" sz="quarter" idx="10"/>
          </p:nvPr>
        </p:nvSpPr>
        <p:spPr/>
        <p:txBody>
          <a:bodyPr/>
          <a:lstStyle/>
          <a:p>
            <a:fld id="{FE2634ED-9C8C-4595-9B88-7FF7C768CD3B}" type="slidenum">
              <a:rPr lang="en-US" smtClean="0"/>
              <a:pPr/>
              <a:t>30</a:t>
            </a:fld>
            <a:endParaRPr lang="en-US"/>
          </a:p>
        </p:txBody>
      </p:sp>
    </p:spTree>
    <p:extLst>
      <p:ext uri="{BB962C8B-B14F-4D97-AF65-F5344CB8AC3E}">
        <p14:creationId xmlns:p14="http://schemas.microsoft.com/office/powerpoint/2010/main" val="34930406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P18</a:t>
            </a:r>
          </a:p>
          <a:p>
            <a:r>
              <a:rPr lang="en-US" dirty="0" smtClean="0"/>
              <a:t>Kurt</a:t>
            </a:r>
            <a:r>
              <a:rPr lang="en-US" baseline="0" dirty="0" smtClean="0"/>
              <a:t> </a:t>
            </a:r>
            <a:r>
              <a:rPr lang="en-US" baseline="0" dirty="0" err="1" smtClean="0"/>
              <a:t>Ver</a:t>
            </a:r>
            <a:r>
              <a:rPr lang="en-US" baseline="0" dirty="0" smtClean="0"/>
              <a:t> </a:t>
            </a:r>
            <a:r>
              <a:rPr lang="en-US" baseline="0" dirty="0" err="1" smtClean="0"/>
              <a:t>Beek</a:t>
            </a:r>
            <a:r>
              <a:rPr lang="en-US" baseline="0" dirty="0" smtClean="0"/>
              <a:t> of Calvin College (2006) showed that STM does not lead to increased long-term giving to missions or increase the number of long term partners. Most STM are an inoculation against long-term work. </a:t>
            </a:r>
          </a:p>
          <a:p>
            <a:r>
              <a:rPr lang="en-US" baseline="0" dirty="0" smtClean="0"/>
              <a:t>Clear guidelines exist and must be followed. </a:t>
            </a:r>
          </a:p>
          <a:p>
            <a:r>
              <a:rPr lang="en-US" baseline="0" dirty="0" smtClean="0"/>
              <a:t>We need to have serious conversations about STM. </a:t>
            </a:r>
            <a:endParaRPr lang="en-US" dirty="0"/>
          </a:p>
        </p:txBody>
      </p:sp>
      <p:sp>
        <p:nvSpPr>
          <p:cNvPr id="4" name="Slide Number Placeholder 3"/>
          <p:cNvSpPr>
            <a:spLocks noGrp="1"/>
          </p:cNvSpPr>
          <p:nvPr>
            <p:ph type="sldNum" sz="quarter" idx="10"/>
          </p:nvPr>
        </p:nvSpPr>
        <p:spPr/>
        <p:txBody>
          <a:bodyPr/>
          <a:lstStyle/>
          <a:p>
            <a:fld id="{FE2634ED-9C8C-4595-9B88-7FF7C768CD3B}" type="slidenum">
              <a:rPr lang="en-US" smtClean="0"/>
              <a:pPr/>
              <a:t>33</a:t>
            </a:fld>
            <a:endParaRPr lang="en-US"/>
          </a:p>
        </p:txBody>
      </p:sp>
    </p:spTree>
    <p:extLst>
      <p:ext uri="{BB962C8B-B14F-4D97-AF65-F5344CB8AC3E}">
        <p14:creationId xmlns:p14="http://schemas.microsoft.com/office/powerpoint/2010/main" val="29728300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Results</a:t>
            </a:r>
            <a:r>
              <a:rPr lang="en-US" baseline="0" dirty="0" smtClean="0"/>
              <a:t> cannot be taken to have proven directional causality – demonstrate trends as observed and experienced by M surveyed</a:t>
            </a:r>
          </a:p>
          <a:p>
            <a:endParaRPr lang="en-US" dirty="0"/>
          </a:p>
        </p:txBody>
      </p:sp>
      <p:sp>
        <p:nvSpPr>
          <p:cNvPr id="4" name="Slide Number Placeholder 3"/>
          <p:cNvSpPr>
            <a:spLocks noGrp="1"/>
          </p:cNvSpPr>
          <p:nvPr>
            <p:ph type="sldNum" sz="quarter" idx="10"/>
          </p:nvPr>
        </p:nvSpPr>
        <p:spPr/>
        <p:txBody>
          <a:bodyPr/>
          <a:lstStyle/>
          <a:p>
            <a:fld id="{FE2634ED-9C8C-4595-9B88-7FF7C768CD3B}" type="slidenum">
              <a:rPr lang="en-US" smtClean="0"/>
              <a:pPr/>
              <a:t>42</a:t>
            </a:fld>
            <a:endParaRPr lang="en-US"/>
          </a:p>
        </p:txBody>
      </p:sp>
    </p:spTree>
    <p:extLst>
      <p:ext uri="{BB962C8B-B14F-4D97-AF65-F5344CB8AC3E}">
        <p14:creationId xmlns:p14="http://schemas.microsoft.com/office/powerpoint/2010/main" val="1251405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does not mean the concept of short-term medical missions or secular medical missions.</a:t>
            </a:r>
            <a:endParaRPr lang="en-US" dirty="0"/>
          </a:p>
        </p:txBody>
      </p:sp>
      <p:sp>
        <p:nvSpPr>
          <p:cNvPr id="4" name="Slide Number Placeholder 3"/>
          <p:cNvSpPr>
            <a:spLocks noGrp="1"/>
          </p:cNvSpPr>
          <p:nvPr>
            <p:ph type="sldNum" sz="quarter" idx="10"/>
          </p:nvPr>
        </p:nvSpPr>
        <p:spPr/>
        <p:txBody>
          <a:bodyPr/>
          <a:lstStyle/>
          <a:p>
            <a:fld id="{FE2634ED-9C8C-4595-9B88-7FF7C768CD3B}" type="slidenum">
              <a:rPr lang="en-US" smtClean="0"/>
              <a:pPr/>
              <a:t>5</a:t>
            </a:fld>
            <a:endParaRPr lang="en-US"/>
          </a:p>
        </p:txBody>
      </p:sp>
    </p:spTree>
    <p:extLst>
      <p:ext uri="{BB962C8B-B14F-4D97-AF65-F5344CB8AC3E}">
        <p14:creationId xmlns:p14="http://schemas.microsoft.com/office/powerpoint/2010/main" val="42345966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P3-4</a:t>
            </a:r>
          </a:p>
          <a:p>
            <a:r>
              <a:rPr lang="en-US" dirty="0" smtClean="0"/>
              <a:t>Citing</a:t>
            </a:r>
            <a:r>
              <a:rPr lang="en-US" baseline="0" dirty="0" smtClean="0"/>
              <a:t> from 1830s, 1950s… These questions are NOT new</a:t>
            </a:r>
            <a:endParaRPr lang="en-US" dirty="0"/>
          </a:p>
        </p:txBody>
      </p:sp>
      <p:sp>
        <p:nvSpPr>
          <p:cNvPr id="4" name="Slide Number Placeholder 3"/>
          <p:cNvSpPr>
            <a:spLocks noGrp="1"/>
          </p:cNvSpPr>
          <p:nvPr>
            <p:ph type="sldNum" sz="quarter" idx="10"/>
          </p:nvPr>
        </p:nvSpPr>
        <p:spPr/>
        <p:txBody>
          <a:bodyPr/>
          <a:lstStyle/>
          <a:p>
            <a:fld id="{FE2634ED-9C8C-4595-9B88-7FF7C768CD3B}" type="slidenum">
              <a:rPr lang="en-US" smtClean="0"/>
              <a:pPr/>
              <a:t>7</a:t>
            </a:fld>
            <a:endParaRPr lang="en-US"/>
          </a:p>
        </p:txBody>
      </p:sp>
    </p:spTree>
    <p:extLst>
      <p:ext uri="{BB962C8B-B14F-4D97-AF65-F5344CB8AC3E}">
        <p14:creationId xmlns:p14="http://schemas.microsoft.com/office/powerpoint/2010/main" val="456156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p22</a:t>
            </a:r>
            <a:endParaRPr lang="en-US" dirty="0"/>
          </a:p>
        </p:txBody>
      </p:sp>
      <p:sp>
        <p:nvSpPr>
          <p:cNvPr id="4" name="Slide Number Placeholder 3"/>
          <p:cNvSpPr>
            <a:spLocks noGrp="1"/>
          </p:cNvSpPr>
          <p:nvPr>
            <p:ph type="sldNum" sz="quarter" idx="10"/>
          </p:nvPr>
        </p:nvSpPr>
        <p:spPr/>
        <p:txBody>
          <a:bodyPr/>
          <a:lstStyle/>
          <a:p>
            <a:fld id="{FE2634ED-9C8C-4595-9B88-7FF7C768CD3B}" type="slidenum">
              <a:rPr lang="en-US" smtClean="0"/>
              <a:pPr/>
              <a:t>11</a:t>
            </a:fld>
            <a:endParaRPr lang="en-US"/>
          </a:p>
        </p:txBody>
      </p:sp>
    </p:spTree>
    <p:extLst>
      <p:ext uri="{BB962C8B-B14F-4D97-AF65-F5344CB8AC3E}">
        <p14:creationId xmlns:p14="http://schemas.microsoft.com/office/powerpoint/2010/main" val="603220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might be due to medical Ms in Africa working in busy mission hospitals and lacking the time they want to spend on ministry or other interests. </a:t>
            </a:r>
          </a:p>
          <a:p>
            <a:r>
              <a:rPr lang="en-US" dirty="0" smtClean="0"/>
              <a:t>p 25</a:t>
            </a:r>
            <a:endParaRPr lang="en-US" dirty="0"/>
          </a:p>
        </p:txBody>
      </p:sp>
      <p:sp>
        <p:nvSpPr>
          <p:cNvPr id="4" name="Slide Number Placeholder 3"/>
          <p:cNvSpPr>
            <a:spLocks noGrp="1"/>
          </p:cNvSpPr>
          <p:nvPr>
            <p:ph type="sldNum" sz="quarter" idx="10"/>
          </p:nvPr>
        </p:nvSpPr>
        <p:spPr/>
        <p:txBody>
          <a:bodyPr/>
          <a:lstStyle/>
          <a:p>
            <a:fld id="{FE2634ED-9C8C-4595-9B88-7FF7C768CD3B}" type="slidenum">
              <a:rPr lang="en-US" smtClean="0"/>
              <a:pPr/>
              <a:t>13</a:t>
            </a:fld>
            <a:endParaRPr lang="en-US"/>
          </a:p>
        </p:txBody>
      </p:sp>
    </p:spTree>
    <p:extLst>
      <p:ext uri="{BB962C8B-B14F-4D97-AF65-F5344CB8AC3E}">
        <p14:creationId xmlns:p14="http://schemas.microsoft.com/office/powerpoint/2010/main" val="310791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p17</a:t>
            </a:r>
            <a:endParaRPr lang="en-US" dirty="0"/>
          </a:p>
        </p:txBody>
      </p:sp>
      <p:sp>
        <p:nvSpPr>
          <p:cNvPr id="4" name="Slide Number Placeholder 3"/>
          <p:cNvSpPr>
            <a:spLocks noGrp="1"/>
          </p:cNvSpPr>
          <p:nvPr>
            <p:ph type="sldNum" sz="quarter" idx="10"/>
          </p:nvPr>
        </p:nvSpPr>
        <p:spPr/>
        <p:txBody>
          <a:bodyPr/>
          <a:lstStyle/>
          <a:p>
            <a:fld id="{FE2634ED-9C8C-4595-9B88-7FF7C768CD3B}" type="slidenum">
              <a:rPr lang="en-US" smtClean="0"/>
              <a:pPr/>
              <a:t>14</a:t>
            </a:fld>
            <a:endParaRPr lang="en-US"/>
          </a:p>
        </p:txBody>
      </p:sp>
    </p:spTree>
    <p:extLst>
      <p:ext uri="{BB962C8B-B14F-4D97-AF65-F5344CB8AC3E}">
        <p14:creationId xmlns:p14="http://schemas.microsoft.com/office/powerpoint/2010/main" val="1944821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p32-25</a:t>
            </a:r>
          </a:p>
          <a:p>
            <a:r>
              <a:rPr lang="en-US" dirty="0" smtClean="0"/>
              <a:t>Respondents asked to rate anxiety/depression</a:t>
            </a:r>
            <a:r>
              <a:rPr lang="en-US" baseline="0" dirty="0" smtClean="0"/>
              <a:t> on l</a:t>
            </a:r>
            <a:r>
              <a:rPr lang="en-US" dirty="0" smtClean="0"/>
              <a:t>evels: 1=none, 5=significant</a:t>
            </a:r>
          </a:p>
          <a:p>
            <a:r>
              <a:rPr lang="en-US" dirty="0" smtClean="0"/>
              <a:t>We have</a:t>
            </a:r>
            <a:r>
              <a:rPr lang="en-US" baseline="0" dirty="0" smtClean="0"/>
              <a:t> excellent coping skills and are good at denying the intensity of distress</a:t>
            </a:r>
            <a:endParaRPr lang="en-US" dirty="0"/>
          </a:p>
        </p:txBody>
      </p:sp>
      <p:sp>
        <p:nvSpPr>
          <p:cNvPr id="4" name="Slide Number Placeholder 3"/>
          <p:cNvSpPr>
            <a:spLocks noGrp="1"/>
          </p:cNvSpPr>
          <p:nvPr>
            <p:ph type="sldNum" sz="quarter" idx="10"/>
          </p:nvPr>
        </p:nvSpPr>
        <p:spPr/>
        <p:txBody>
          <a:bodyPr/>
          <a:lstStyle/>
          <a:p>
            <a:fld id="{FE2634ED-9C8C-4595-9B88-7FF7C768CD3B}" type="slidenum">
              <a:rPr lang="en-US" smtClean="0"/>
              <a:pPr/>
              <a:t>15</a:t>
            </a:fld>
            <a:endParaRPr lang="en-US"/>
          </a:p>
        </p:txBody>
      </p:sp>
    </p:spTree>
    <p:extLst>
      <p:ext uri="{BB962C8B-B14F-4D97-AF65-F5344CB8AC3E}">
        <p14:creationId xmlns:p14="http://schemas.microsoft.com/office/powerpoint/2010/main" val="40239624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p32-25</a:t>
            </a:r>
          </a:p>
          <a:p>
            <a:r>
              <a:rPr lang="en-US" dirty="0" smtClean="0"/>
              <a:t>Respondents asked to rate anxiety/depression</a:t>
            </a:r>
            <a:r>
              <a:rPr lang="en-US" baseline="0" dirty="0" smtClean="0"/>
              <a:t> on l</a:t>
            </a:r>
            <a:r>
              <a:rPr lang="en-US" dirty="0" smtClean="0"/>
              <a:t>evels: 1=none, 5=significant</a:t>
            </a:r>
          </a:p>
          <a:p>
            <a:r>
              <a:rPr lang="en-US" dirty="0" smtClean="0"/>
              <a:t>We have</a:t>
            </a:r>
            <a:r>
              <a:rPr lang="en-US" baseline="0" dirty="0" smtClean="0"/>
              <a:t> excellent coping skills and are good at denying the intensity of distress</a:t>
            </a:r>
            <a:endParaRPr lang="en-US" dirty="0"/>
          </a:p>
        </p:txBody>
      </p:sp>
      <p:sp>
        <p:nvSpPr>
          <p:cNvPr id="4" name="Slide Number Placeholder 3"/>
          <p:cNvSpPr>
            <a:spLocks noGrp="1"/>
          </p:cNvSpPr>
          <p:nvPr>
            <p:ph type="sldNum" sz="quarter" idx="10"/>
          </p:nvPr>
        </p:nvSpPr>
        <p:spPr/>
        <p:txBody>
          <a:bodyPr/>
          <a:lstStyle/>
          <a:p>
            <a:fld id="{FE2634ED-9C8C-4595-9B88-7FF7C768CD3B}" type="slidenum">
              <a:rPr lang="en-US" smtClean="0"/>
              <a:pPr/>
              <a:t>16</a:t>
            </a:fld>
            <a:endParaRPr lang="en-US"/>
          </a:p>
        </p:txBody>
      </p:sp>
    </p:spTree>
    <p:extLst>
      <p:ext uri="{BB962C8B-B14F-4D97-AF65-F5344CB8AC3E}">
        <p14:creationId xmlns:p14="http://schemas.microsoft.com/office/powerpoint/2010/main" val="3995709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2525510-AA45-44DE-A6C7-EFD1FA0A8E8D}" type="datetimeFigureOut">
              <a:rPr lang="en-US" smtClean="0"/>
              <a:pPr/>
              <a:t>07-Nov-13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8E41C70-0593-408E-8729-E6366E4B126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525510-AA45-44DE-A6C7-EFD1FA0A8E8D}" type="datetimeFigureOut">
              <a:rPr lang="en-US" smtClean="0"/>
              <a:pPr/>
              <a:t>07-Nov-13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E41C70-0593-408E-8729-E6366E4B126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525510-AA45-44DE-A6C7-EFD1FA0A8E8D}" type="datetimeFigureOut">
              <a:rPr lang="en-US" smtClean="0"/>
              <a:pPr/>
              <a:t>07-Nov-13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E41C70-0593-408E-8729-E6366E4B126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525510-AA45-44DE-A6C7-EFD1FA0A8E8D}" type="datetimeFigureOut">
              <a:rPr lang="en-US" smtClean="0"/>
              <a:pPr/>
              <a:t>07-Nov-13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E41C70-0593-408E-8729-E6366E4B126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2525510-AA45-44DE-A6C7-EFD1FA0A8E8D}" type="datetimeFigureOut">
              <a:rPr lang="en-US" smtClean="0"/>
              <a:pPr/>
              <a:t>07-Nov-13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E41C70-0593-408E-8729-E6366E4B126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2525510-AA45-44DE-A6C7-EFD1FA0A8E8D}" type="datetimeFigureOut">
              <a:rPr lang="en-US" smtClean="0"/>
              <a:pPr/>
              <a:t>07-Nov-13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E41C70-0593-408E-8729-E6366E4B126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2525510-AA45-44DE-A6C7-EFD1FA0A8E8D}" type="datetimeFigureOut">
              <a:rPr lang="en-US" smtClean="0"/>
              <a:pPr/>
              <a:t>07-Nov-13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E41C70-0593-408E-8729-E6366E4B126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2525510-AA45-44DE-A6C7-EFD1FA0A8E8D}" type="datetimeFigureOut">
              <a:rPr lang="en-US" smtClean="0"/>
              <a:pPr/>
              <a:t>07-Nov-13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E41C70-0593-408E-8729-E6366E4B126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525510-AA45-44DE-A6C7-EFD1FA0A8E8D}" type="datetimeFigureOut">
              <a:rPr lang="en-US" smtClean="0"/>
              <a:pPr/>
              <a:t>07-Nov-13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E41C70-0593-408E-8729-E6366E4B126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2525510-AA45-44DE-A6C7-EFD1FA0A8E8D}" type="datetimeFigureOut">
              <a:rPr lang="en-US" smtClean="0"/>
              <a:pPr/>
              <a:t>07-Nov-13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E41C70-0593-408E-8729-E6366E4B126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2525510-AA45-44DE-A6C7-EFD1FA0A8E8D}" type="datetimeFigureOut">
              <a:rPr lang="en-US" smtClean="0"/>
              <a:pPr/>
              <a:t>07-Nov-13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8E41C70-0593-408E-8729-E6366E4B126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2525510-AA45-44DE-A6C7-EFD1FA0A8E8D}" type="datetimeFigureOut">
              <a:rPr lang="en-US" smtClean="0"/>
              <a:pPr/>
              <a:t>07-Nov-13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8E41C70-0593-408E-8729-E6366E4B126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304800"/>
            <a:ext cx="6477000" cy="2438400"/>
          </a:xfrm>
        </p:spPr>
        <p:txBody>
          <a:bodyPr>
            <a:noAutofit/>
          </a:bodyPr>
          <a:lstStyle/>
          <a:p>
            <a:r>
              <a:rPr lang="en-US" sz="5400" dirty="0" smtClean="0"/>
              <a:t>Challenges and Opportunities </a:t>
            </a:r>
            <a:br>
              <a:rPr lang="en-US" sz="5400" dirty="0" smtClean="0"/>
            </a:br>
            <a:r>
              <a:rPr lang="en-US" sz="5400" dirty="0" smtClean="0"/>
              <a:t>in Medical Missions</a:t>
            </a:r>
            <a:endParaRPr lang="en-US" sz="5400" dirty="0"/>
          </a:p>
        </p:txBody>
      </p:sp>
      <p:sp>
        <p:nvSpPr>
          <p:cNvPr id="3" name="Subtitle 2"/>
          <p:cNvSpPr>
            <a:spLocks noGrp="1"/>
          </p:cNvSpPr>
          <p:nvPr>
            <p:ph type="subTitle" idx="1"/>
          </p:nvPr>
        </p:nvSpPr>
        <p:spPr>
          <a:xfrm>
            <a:off x="685800" y="2895600"/>
            <a:ext cx="8001000" cy="2500862"/>
          </a:xfrm>
        </p:spPr>
        <p:txBody>
          <a:bodyPr>
            <a:normAutofit fontScale="85000" lnSpcReduction="10000"/>
          </a:bodyPr>
          <a:lstStyle/>
          <a:p>
            <a:r>
              <a:rPr lang="en-US" sz="4100" dirty="0" smtClean="0"/>
              <a:t>Patterns and Responses in Intercultural Service in Medicine (PRISM)</a:t>
            </a:r>
          </a:p>
          <a:p>
            <a:endParaRPr lang="en-US" dirty="0" smtClean="0"/>
          </a:p>
          <a:p>
            <a:r>
              <a:rPr lang="en-US" sz="2800" dirty="0" smtClean="0"/>
              <a:t>Katherine Welch, MD</a:t>
            </a:r>
          </a:p>
          <a:p>
            <a:r>
              <a:rPr lang="en-US" sz="2800" dirty="0" smtClean="0"/>
              <a:t>GMHC 2013</a:t>
            </a:r>
            <a:endParaRPr 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How many are we? </a:t>
            </a:r>
            <a:endParaRPr lang="en-US" dirty="0"/>
          </a:p>
        </p:txBody>
      </p:sp>
      <p:sp>
        <p:nvSpPr>
          <p:cNvPr id="2" name="Content Placeholder 1"/>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a:bodyPr>
          <a:lstStyle/>
          <a:p>
            <a:pPr marL="0" indent="0">
              <a:buNone/>
            </a:pPr>
            <a:r>
              <a:rPr lang="en-US" sz="2800" dirty="0" smtClean="0"/>
              <a:t>Estimates:</a:t>
            </a:r>
          </a:p>
          <a:p>
            <a:r>
              <a:rPr lang="en-US" sz="2800" dirty="0" smtClean="0"/>
              <a:t>Fewer than 1000 </a:t>
            </a:r>
            <a:r>
              <a:rPr lang="en-US" sz="2800" b="1" dirty="0" smtClean="0"/>
              <a:t>doctors </a:t>
            </a:r>
            <a:r>
              <a:rPr lang="en-US" sz="2800" dirty="0" smtClean="0"/>
              <a:t>serving two or more years;</a:t>
            </a:r>
          </a:p>
          <a:p>
            <a:r>
              <a:rPr lang="en-US" sz="2800" dirty="0" smtClean="0"/>
              <a:t>Approximately 1000 </a:t>
            </a:r>
            <a:r>
              <a:rPr lang="en-US" sz="2800" b="1" dirty="0" smtClean="0"/>
              <a:t>nurses</a:t>
            </a:r>
            <a:r>
              <a:rPr lang="en-US" sz="2800" dirty="0" smtClean="0"/>
              <a:t> or </a:t>
            </a:r>
            <a:r>
              <a:rPr lang="en-US" sz="2800" b="1" dirty="0" smtClean="0"/>
              <a:t>allied health </a:t>
            </a:r>
            <a:r>
              <a:rPr lang="en-US" sz="2800" dirty="0" smtClean="0"/>
              <a:t>professionals serving two or more years</a:t>
            </a:r>
            <a:endParaRPr 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How do we spend our time? </a:t>
            </a:r>
            <a:endParaRPr lang="en-US" dirty="0"/>
          </a:p>
        </p:txBody>
      </p:sp>
      <p:sp>
        <p:nvSpPr>
          <p:cNvPr id="2" name="Content Placeholder 1"/>
          <p:cNvSpPr>
            <a:spLocks noGrp="1"/>
          </p:cNvSpPr>
          <p:nvPr>
            <p:ph idx="1"/>
          </p:nvPr>
        </p:nvSpPr>
        <p:spPr/>
        <p:txBody>
          <a:bodyPr>
            <a:normAutofit/>
          </a:bodyPr>
          <a:lstStyle/>
          <a:p>
            <a:pPr marL="514350" indent="-514350">
              <a:buFont typeface="+mj-lt"/>
              <a:buAutoNum type="arabicPeriod"/>
            </a:pPr>
            <a:r>
              <a:rPr lang="en-US" sz="2800" dirty="0" smtClean="0"/>
              <a:t>Direct medical care</a:t>
            </a:r>
          </a:p>
          <a:p>
            <a:pPr marL="514350" indent="-514350">
              <a:buFont typeface="+mj-lt"/>
              <a:buAutoNum type="arabicPeriod"/>
            </a:pPr>
            <a:r>
              <a:rPr lang="en-US" sz="2800" dirty="0" smtClean="0"/>
              <a:t>Medical education</a:t>
            </a:r>
          </a:p>
          <a:p>
            <a:pPr marL="514350" indent="-514350">
              <a:buFont typeface="+mj-lt"/>
              <a:buAutoNum type="arabicPeriod"/>
            </a:pPr>
            <a:r>
              <a:rPr lang="en-US" sz="2800" dirty="0" smtClean="0"/>
              <a:t>Community health &amp; development work</a:t>
            </a:r>
          </a:p>
          <a:p>
            <a:pPr marL="514350" indent="-514350">
              <a:buFont typeface="+mj-lt"/>
              <a:buAutoNum type="arabicPeriod"/>
            </a:pPr>
            <a:r>
              <a:rPr lang="en-US" sz="2800" dirty="0" smtClean="0"/>
              <a:t>Leadership of health care facilities</a:t>
            </a:r>
          </a:p>
          <a:p>
            <a:pPr marL="514350" indent="-514350">
              <a:buFont typeface="+mj-lt"/>
              <a:buAutoNum type="arabicPeriod"/>
            </a:pPr>
            <a:r>
              <a:rPr lang="en-US" sz="2800" dirty="0" smtClean="0"/>
              <a:t>Building a local faith medical fellowship</a:t>
            </a:r>
            <a:endParaRPr 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v. Non-clinical Balance</a:t>
            </a:r>
            <a:endParaRPr lang="en-US" dirty="0"/>
          </a:p>
        </p:txBody>
      </p:sp>
      <p:sp>
        <p:nvSpPr>
          <p:cNvPr id="3" name="Content Placeholder 2"/>
          <p:cNvSpPr>
            <a:spLocks noGrp="1"/>
          </p:cNvSpPr>
          <p:nvPr>
            <p:ph idx="1"/>
          </p:nvPr>
        </p:nvSpPr>
        <p:spPr/>
        <p:txBody>
          <a:bodyPr>
            <a:normAutofit/>
          </a:bodyPr>
          <a:lstStyle/>
          <a:p>
            <a:r>
              <a:rPr lang="en-US" sz="2800" dirty="0" smtClean="0"/>
              <a:t>Workers in Asia spend  the least time in clinical medicine</a:t>
            </a:r>
          </a:p>
          <a:p>
            <a:r>
              <a:rPr lang="en-US" sz="2800" dirty="0" smtClean="0"/>
              <a:t>M’s in Africa work in clinical care somewhat more than the other regions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762000"/>
            <a:ext cx="8229600" cy="1295400"/>
          </a:xfrm>
        </p:spPr>
        <p:txBody>
          <a:bodyPr>
            <a:normAutofit fontScale="90000"/>
          </a:bodyPr>
          <a:lstStyle/>
          <a:p>
            <a:r>
              <a:rPr lang="en-US" dirty="0" smtClean="0"/>
              <a:t>Our Work </a:t>
            </a:r>
            <a:r>
              <a:rPr lang="en-US" b="1" dirty="0" smtClean="0"/>
              <a:t>Balance</a:t>
            </a:r>
            <a:r>
              <a:rPr lang="en-US" dirty="0" smtClean="0"/>
              <a:t> &amp; </a:t>
            </a:r>
            <a:br>
              <a:rPr lang="en-US" dirty="0" smtClean="0"/>
            </a:br>
            <a:r>
              <a:rPr lang="en-US" dirty="0" smtClean="0"/>
              <a:t>Satisfaction</a:t>
            </a:r>
            <a:endParaRPr lang="en-US" dirty="0"/>
          </a:p>
        </p:txBody>
      </p:sp>
      <p:sp>
        <p:nvSpPr>
          <p:cNvPr id="2" name="Content Placeholder 1"/>
          <p:cNvSpPr>
            <a:spLocks noGrp="1"/>
          </p:cNvSpPr>
          <p:nvPr>
            <p:ph idx="1"/>
          </p:nvPr>
        </p:nvSpPr>
        <p:spPr>
          <a:xfrm>
            <a:off x="457200" y="2188464"/>
            <a:ext cx="8229600" cy="4669536"/>
          </a:xfrm>
        </p:spPr>
        <p:txBody>
          <a:bodyPr>
            <a:normAutofit/>
          </a:bodyPr>
          <a:lstStyle/>
          <a:p>
            <a:r>
              <a:rPr lang="en-US" sz="2800" dirty="0" smtClean="0"/>
              <a:t>Regarding balance of medical and non-medical aspects of their work:</a:t>
            </a:r>
          </a:p>
          <a:p>
            <a:pPr lvl="1"/>
            <a:r>
              <a:rPr lang="en-US" sz="2800" dirty="0" smtClean="0"/>
              <a:t>In S America and Asia = most satisfied, </a:t>
            </a:r>
          </a:p>
          <a:p>
            <a:pPr lvl="1"/>
            <a:r>
              <a:rPr lang="en-US" sz="2800" dirty="0" smtClean="0"/>
              <a:t>In Africa = most unsatisfied  </a:t>
            </a:r>
          </a:p>
          <a:p>
            <a:r>
              <a:rPr lang="en-US" sz="2800" dirty="0" smtClean="0"/>
              <a:t>American and non-American Ms expressed the same degree of satisfaction with the balance of medical and non-medical aspects of their work</a:t>
            </a:r>
            <a:endParaRPr lang="en-US"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04088"/>
            <a:ext cx="8229600" cy="1353312"/>
          </a:xfrm>
        </p:spPr>
        <p:txBody>
          <a:bodyPr>
            <a:normAutofit fontScale="90000"/>
          </a:bodyPr>
          <a:lstStyle/>
          <a:p>
            <a:r>
              <a:rPr lang="en-US" dirty="0" smtClean="0"/>
              <a:t>Our Work </a:t>
            </a:r>
            <a:r>
              <a:rPr lang="en-US" b="1" dirty="0" smtClean="0"/>
              <a:t>Environment</a:t>
            </a:r>
            <a:r>
              <a:rPr lang="en-US" dirty="0" smtClean="0"/>
              <a:t> &amp; Satisfaction</a:t>
            </a:r>
            <a:endParaRPr lang="en-US" dirty="0"/>
          </a:p>
        </p:txBody>
      </p:sp>
      <p:sp>
        <p:nvSpPr>
          <p:cNvPr id="2" name="Content Placeholder 1"/>
          <p:cNvSpPr>
            <a:spLocks noGrp="1"/>
          </p:cNvSpPr>
          <p:nvPr>
            <p:ph idx="1"/>
          </p:nvPr>
        </p:nvSpPr>
        <p:spPr>
          <a:xfrm>
            <a:off x="457200" y="2362200"/>
            <a:ext cx="8229600" cy="4160520"/>
          </a:xfrm>
        </p:spPr>
        <p:txBody>
          <a:bodyPr/>
          <a:lstStyle/>
          <a:p>
            <a:pPr>
              <a:buNone/>
            </a:pPr>
            <a:r>
              <a:rPr lang="en-US" sz="2800" dirty="0" smtClean="0"/>
              <a:t>The more favorable the attitude of the local government toward their work, the more satisfied surveyed medical missionaries are with the balance of medical and non-medical aspects of their work, and with their role as a cross-cultural medical worker</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0"/>
            <a:ext cx="8229600" cy="914400"/>
          </a:xfrm>
        </p:spPr>
        <p:txBody>
          <a:bodyPr/>
          <a:lstStyle/>
          <a:p>
            <a:r>
              <a:rPr lang="en-US" dirty="0" smtClean="0"/>
              <a:t>Our Mental Health</a:t>
            </a:r>
            <a:endParaRPr lang="en-US" dirty="0"/>
          </a:p>
        </p:txBody>
      </p:sp>
      <p:sp>
        <p:nvSpPr>
          <p:cNvPr id="2" name="Content Placeholder 1"/>
          <p:cNvSpPr>
            <a:spLocks noGrp="1"/>
          </p:cNvSpPr>
          <p:nvPr>
            <p:ph idx="1"/>
          </p:nvPr>
        </p:nvSpPr>
        <p:spPr>
          <a:xfrm>
            <a:off x="457200" y="1828800"/>
            <a:ext cx="8229600" cy="4745736"/>
          </a:xfrm>
        </p:spPr>
        <p:style>
          <a:lnRef idx="1">
            <a:schemeClr val="accent2"/>
          </a:lnRef>
          <a:fillRef idx="2">
            <a:schemeClr val="accent2"/>
          </a:fillRef>
          <a:effectRef idx="1">
            <a:schemeClr val="accent2"/>
          </a:effectRef>
          <a:fontRef idx="minor">
            <a:schemeClr val="dk1"/>
          </a:fontRef>
        </p:style>
        <p:txBody>
          <a:bodyPr>
            <a:normAutofit/>
          </a:bodyPr>
          <a:lstStyle/>
          <a:p>
            <a:r>
              <a:rPr lang="en-US" sz="3200" b="1" dirty="0" smtClean="0"/>
              <a:t>Anxiety</a:t>
            </a:r>
            <a:r>
              <a:rPr lang="en-US" sz="3200" dirty="0" smtClean="0"/>
              <a:t>: about </a:t>
            </a:r>
            <a:r>
              <a:rPr lang="en-US" sz="3200" b="1" dirty="0" smtClean="0"/>
              <a:t>50%</a:t>
            </a:r>
            <a:r>
              <a:rPr lang="en-US" sz="3200" dirty="0" smtClean="0"/>
              <a:t> suffer significant levels</a:t>
            </a:r>
          </a:p>
          <a:p>
            <a:endParaRPr lang="en-US" sz="3200" dirty="0" smtClean="0"/>
          </a:p>
          <a:p>
            <a:r>
              <a:rPr lang="en-US" sz="3200" b="1" dirty="0" smtClean="0"/>
              <a:t>Depression</a:t>
            </a:r>
            <a:r>
              <a:rPr lang="en-US" sz="3200" dirty="0" smtClean="0"/>
              <a:t>: about </a:t>
            </a:r>
            <a:r>
              <a:rPr lang="en-US" sz="3200" b="1" dirty="0" smtClean="0"/>
              <a:t>30%</a:t>
            </a:r>
            <a:r>
              <a:rPr lang="en-US" sz="3200" dirty="0" smtClean="0"/>
              <a:t> suffer significant levels</a:t>
            </a:r>
          </a:p>
          <a:p>
            <a:endParaRPr lang="en-US" sz="3200" dirty="0" smtClean="0"/>
          </a:p>
          <a:p>
            <a:r>
              <a:rPr lang="en-US" sz="3200" dirty="0" smtClean="0"/>
              <a:t>Depression &amp; anxiety score strongly correlated</a:t>
            </a:r>
            <a:endParaRPr lang="en-US" sz="3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0"/>
            <a:ext cx="8229600" cy="914400"/>
          </a:xfrm>
        </p:spPr>
        <p:txBody>
          <a:bodyPr/>
          <a:lstStyle/>
          <a:p>
            <a:r>
              <a:rPr lang="en-US" dirty="0" smtClean="0"/>
              <a:t>Our Mental Health</a:t>
            </a:r>
            <a:endParaRPr lang="en-US" dirty="0"/>
          </a:p>
        </p:txBody>
      </p:sp>
      <p:sp>
        <p:nvSpPr>
          <p:cNvPr id="2" name="Content Placeholder 1"/>
          <p:cNvSpPr>
            <a:spLocks noGrp="1"/>
          </p:cNvSpPr>
          <p:nvPr>
            <p:ph idx="1"/>
          </p:nvPr>
        </p:nvSpPr>
        <p:spPr>
          <a:xfrm>
            <a:off x="457200" y="1828800"/>
            <a:ext cx="8229600" cy="4745736"/>
          </a:xfrm>
        </p:spPr>
        <p:txBody>
          <a:bodyPr>
            <a:normAutofit/>
          </a:bodyPr>
          <a:lstStyle/>
          <a:p>
            <a:r>
              <a:rPr lang="en-US" sz="2800" dirty="0" smtClean="0"/>
              <a:t>Anxiety &amp; depression levels </a:t>
            </a:r>
            <a:r>
              <a:rPr lang="en-US" sz="2800" dirty="0" smtClean="0"/>
              <a:t>somewhat </a:t>
            </a:r>
            <a:r>
              <a:rPr lang="en-US" sz="2800" dirty="0" smtClean="0"/>
              <a:t>higher </a:t>
            </a:r>
            <a:r>
              <a:rPr lang="en-US" sz="2800" dirty="0" smtClean="0"/>
              <a:t>among those serving in </a:t>
            </a:r>
            <a:r>
              <a:rPr lang="en-US" sz="2800" dirty="0" smtClean="0"/>
              <a:t>S</a:t>
            </a:r>
            <a:r>
              <a:rPr lang="en-US" sz="2800" dirty="0" smtClean="0"/>
              <a:t>. America, Africa, </a:t>
            </a:r>
            <a:r>
              <a:rPr lang="en-US" sz="2800" dirty="0" smtClean="0"/>
              <a:t>&amp; Middle East</a:t>
            </a:r>
            <a:endParaRPr lang="en-US" sz="2800" dirty="0" smtClean="0"/>
          </a:p>
          <a:p>
            <a:r>
              <a:rPr lang="en-US" sz="2800" dirty="0" smtClean="0"/>
              <a:t>Americans &amp; non-Americans affected equally</a:t>
            </a:r>
          </a:p>
          <a:p>
            <a:r>
              <a:rPr lang="en-US" sz="2800" dirty="0" smtClean="0"/>
              <a:t>Neither seem to be related to purpose of work</a:t>
            </a:r>
          </a:p>
          <a:p>
            <a:r>
              <a:rPr lang="en-US" sz="2800" dirty="0" smtClean="0"/>
              <a:t>Depression related to worsened attitude of local health authorities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686800" cy="1066800"/>
          </a:xfrm>
        </p:spPr>
        <p:txBody>
          <a:bodyPr>
            <a:normAutofit fontScale="90000"/>
          </a:bodyPr>
          <a:lstStyle/>
          <a:p>
            <a:r>
              <a:rPr lang="en-US" dirty="0" smtClean="0"/>
              <a:t>Our perceived need for medical M’s</a:t>
            </a:r>
            <a:endParaRPr lang="en-US" dirty="0"/>
          </a:p>
        </p:txBody>
      </p:sp>
      <p:sp>
        <p:nvSpPr>
          <p:cNvPr id="3" name="Content Placeholder 2"/>
          <p:cNvSpPr>
            <a:spLocks noGrp="1"/>
          </p:cNvSpPr>
          <p:nvPr>
            <p:ph idx="1"/>
          </p:nvPr>
        </p:nvSpPr>
        <p:spPr/>
        <p:txBody>
          <a:bodyPr>
            <a:normAutofit/>
          </a:bodyPr>
          <a:lstStyle/>
          <a:p>
            <a:r>
              <a:rPr lang="en-US" sz="2800" dirty="0" smtClean="0"/>
              <a:t>About </a:t>
            </a:r>
            <a:r>
              <a:rPr lang="en-US" sz="2800" b="1" dirty="0" smtClean="0"/>
              <a:t>½</a:t>
            </a:r>
            <a:r>
              <a:rPr lang="en-US" sz="2800" dirty="0" smtClean="0"/>
              <a:t> do not consider host country to have less need of medical missionaries, but think that host countries have less need of missionaries in traditional roles </a:t>
            </a:r>
          </a:p>
          <a:p>
            <a:r>
              <a:rPr lang="en-US" sz="2800" dirty="0" smtClean="0"/>
              <a:t>About </a:t>
            </a:r>
            <a:r>
              <a:rPr lang="en-US" sz="2800" b="1" dirty="0" smtClean="0"/>
              <a:t>¼</a:t>
            </a:r>
            <a:r>
              <a:rPr lang="en-US" sz="2800" dirty="0" smtClean="0"/>
              <a:t> perceive themselves as less needed</a:t>
            </a:r>
          </a:p>
          <a:p>
            <a:r>
              <a:rPr lang="en-US" sz="2800" dirty="0" smtClean="0"/>
              <a:t>Perceived need for more training  (of docs) in medical education, mentoring, Bible knowledge</a:t>
            </a:r>
          </a:p>
          <a:p>
            <a:endParaRPr lang="en-US" sz="2800"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838200"/>
          </a:xfrm>
        </p:spPr>
        <p:txBody>
          <a:bodyPr/>
          <a:lstStyle/>
          <a:p>
            <a:r>
              <a:rPr lang="en-US" dirty="0" smtClean="0"/>
              <a:t>Our organizational support</a:t>
            </a:r>
            <a:endParaRPr lang="en-US" dirty="0"/>
          </a:p>
        </p:txBody>
      </p:sp>
      <p:sp>
        <p:nvSpPr>
          <p:cNvPr id="3" name="Content Placeholder 2"/>
          <p:cNvSpPr>
            <a:spLocks noGrp="1"/>
          </p:cNvSpPr>
          <p:nvPr>
            <p:ph idx="1"/>
          </p:nvPr>
        </p:nvSpPr>
        <p:spPr>
          <a:xfrm>
            <a:off x="457200" y="1752600"/>
            <a:ext cx="8229600" cy="4821936"/>
          </a:xfrm>
        </p:spPr>
        <p:txBody>
          <a:bodyPr>
            <a:normAutofit/>
          </a:bodyPr>
          <a:lstStyle/>
          <a:p>
            <a:r>
              <a:rPr lang="en-US" sz="2800" dirty="0" smtClean="0"/>
              <a:t>Medical missions [ and may benefit?] requires specific direction from mission leadership: </a:t>
            </a:r>
          </a:p>
          <a:p>
            <a:r>
              <a:rPr lang="en-US" sz="2800" dirty="0" smtClean="0"/>
              <a:t>Seem to function relatively autonomously in organizations with inadequate strategy and leadership to utilize them well. </a:t>
            </a:r>
          </a:p>
          <a:p>
            <a:r>
              <a:rPr lang="en-US" sz="2800" dirty="0" smtClean="0"/>
              <a:t>Medical missions needs to be valued for more than just opening opportunities for the gospel</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Our satisfaction &amp; </a:t>
            </a:r>
            <a:br>
              <a:rPr lang="en-US" dirty="0" smtClean="0"/>
            </a:br>
            <a:r>
              <a:rPr lang="en-US" dirty="0" smtClean="0"/>
              <a:t>organizational support</a:t>
            </a:r>
            <a:endParaRPr lang="en-US" dirty="0"/>
          </a:p>
        </p:txBody>
      </p:sp>
      <p:sp>
        <p:nvSpPr>
          <p:cNvPr id="3" name="Content Placeholder 2"/>
          <p:cNvSpPr>
            <a:spLocks noGrp="1"/>
          </p:cNvSpPr>
          <p:nvPr>
            <p:ph idx="1"/>
          </p:nvPr>
        </p:nvSpPr>
        <p:spPr>
          <a:xfrm>
            <a:off x="457200" y="2286000"/>
            <a:ext cx="8229600" cy="4038600"/>
          </a:xfrm>
        </p:spPr>
        <p:txBody>
          <a:bodyPr>
            <a:normAutofit/>
          </a:bodyPr>
          <a:lstStyle/>
          <a:p>
            <a:pPr marL="0" indent="0">
              <a:buNone/>
            </a:pPr>
            <a:r>
              <a:rPr lang="en-US" sz="3200" dirty="0" smtClean="0"/>
              <a:t>The most satisfied medical workers are those whose organization has the intention of creating sustainability in their work and has a clear strategy. </a:t>
            </a:r>
            <a:endParaRPr lang="en-US" sz="3200" dirty="0"/>
          </a:p>
        </p:txBody>
      </p:sp>
    </p:spTree>
    <p:extLst>
      <p:ext uri="{BB962C8B-B14F-4D97-AF65-F5344CB8AC3E}">
        <p14:creationId xmlns:p14="http://schemas.microsoft.com/office/powerpoint/2010/main" val="3431076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838200"/>
            <a:ext cx="8229600" cy="1066800"/>
          </a:xfrm>
        </p:spPr>
        <p:txBody>
          <a:bodyPr/>
          <a:lstStyle/>
          <a:p>
            <a:r>
              <a:rPr lang="en-US" dirty="0" smtClean="0"/>
              <a:t>Learning Objectives</a:t>
            </a:r>
            <a:endParaRPr lang="en-US" dirty="0"/>
          </a:p>
        </p:txBody>
      </p:sp>
      <p:sp>
        <p:nvSpPr>
          <p:cNvPr id="2" name="Content Placeholder 1"/>
          <p:cNvSpPr>
            <a:spLocks noGrp="1"/>
          </p:cNvSpPr>
          <p:nvPr>
            <p:ph idx="1"/>
          </p:nvPr>
        </p:nvSpPr>
        <p:spPr>
          <a:xfrm>
            <a:off x="457200" y="2057400"/>
            <a:ext cx="8229600" cy="4517136"/>
          </a:xfrm>
        </p:spPr>
        <p:txBody>
          <a:bodyPr/>
          <a:lstStyle/>
          <a:p>
            <a:r>
              <a:rPr lang="en-US" dirty="0" smtClean="0"/>
              <a:t>Define the current demographic of medical mission partners</a:t>
            </a:r>
          </a:p>
          <a:p>
            <a:r>
              <a:rPr lang="en-US" dirty="0" smtClean="0"/>
              <a:t>Identify challenges that medical missionaries face today </a:t>
            </a:r>
          </a:p>
          <a:p>
            <a:r>
              <a:rPr lang="en-US" dirty="0" smtClean="0"/>
              <a:t>Identify opportunities for mission agencies, churches and partners to strengthen the ongoing work</a:t>
            </a:r>
          </a:p>
          <a:p>
            <a:r>
              <a:rPr lang="en-US" dirty="0" smtClean="0"/>
              <a:t>Discern new ways to develop, integrate, support cross-cultural work</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838200"/>
          </a:xfrm>
        </p:spPr>
        <p:txBody>
          <a:bodyPr/>
          <a:lstStyle/>
          <a:p>
            <a:r>
              <a:rPr lang="en-US" dirty="0" smtClean="0"/>
              <a:t>Our organizational support</a:t>
            </a:r>
            <a:endParaRPr lang="en-US" dirty="0"/>
          </a:p>
        </p:txBody>
      </p:sp>
      <p:sp>
        <p:nvSpPr>
          <p:cNvPr id="3" name="Content Placeholder 2"/>
          <p:cNvSpPr>
            <a:spLocks noGrp="1"/>
          </p:cNvSpPr>
          <p:nvPr>
            <p:ph idx="1"/>
          </p:nvPr>
        </p:nvSpPr>
        <p:spPr>
          <a:xfrm>
            <a:off x="457200" y="1752600"/>
            <a:ext cx="8229600" cy="4821936"/>
          </a:xfrm>
        </p:spPr>
        <p:txBody>
          <a:bodyPr>
            <a:normAutofit/>
          </a:bodyPr>
          <a:lstStyle/>
          <a:p>
            <a:pPr>
              <a:buNone/>
            </a:pPr>
            <a:r>
              <a:rPr lang="en-US" sz="3200" dirty="0" smtClean="0"/>
              <a:t>What does it mean that nearly 40% of respondents perceive their orgs prefer they as individuals leave the medical part of their work? </a:t>
            </a:r>
          </a:p>
          <a:p>
            <a:pPr>
              <a:buNone/>
            </a:pPr>
            <a:endParaRPr lang="en-US" sz="3200" dirty="0" smtClean="0"/>
          </a:p>
          <a:p>
            <a:pPr>
              <a:buNone/>
            </a:pPr>
            <a:r>
              <a:rPr lang="en-US" sz="3200" dirty="0" smtClean="0"/>
              <a:t>Partners to Asia feel most pressure from orgs to leave the medical aspect of mission work </a:t>
            </a:r>
          </a:p>
          <a:p>
            <a:pPr>
              <a:buNone/>
            </a:pPr>
            <a:endParaRPr lang="en-US" sz="32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95600"/>
            <a:ext cx="8229600" cy="3962400"/>
          </a:xfrm>
        </p:spPr>
        <p:txBody>
          <a:bodyPr>
            <a:normAutofit/>
          </a:bodyPr>
          <a:lstStyle/>
          <a:p>
            <a:endParaRPr lang="en-US" sz="3200" dirty="0"/>
          </a:p>
        </p:txBody>
      </p:sp>
      <p:sp>
        <p:nvSpPr>
          <p:cNvPr id="3" name="Content Placeholder 2"/>
          <p:cNvSpPr>
            <a:spLocks noGrp="1"/>
          </p:cNvSpPr>
          <p:nvPr>
            <p:ph idx="1"/>
          </p:nvPr>
        </p:nvSpPr>
        <p:spPr>
          <a:xfrm>
            <a:off x="457200" y="6096000"/>
            <a:ext cx="8229600" cy="478536"/>
          </a:xfrm>
        </p:spPr>
        <p:txBody>
          <a:bodyPr>
            <a:normAutofit lnSpcReduction="10000"/>
          </a:bodyPr>
          <a:lstStyle/>
          <a:p>
            <a:endParaRPr lang="en-US" dirty="0"/>
          </a:p>
        </p:txBody>
      </p:sp>
      <p:sp>
        <p:nvSpPr>
          <p:cNvPr id="4" name="Flowchart: Document 3"/>
          <p:cNvSpPr/>
          <p:nvPr/>
        </p:nvSpPr>
        <p:spPr>
          <a:xfrm>
            <a:off x="457200" y="685800"/>
            <a:ext cx="8305800" cy="5410200"/>
          </a:xfrm>
          <a:prstGeom prst="flowChartDocumen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en-US" sz="3200" dirty="0" smtClean="0"/>
              <a:t>“It seems to me that mission governing bodies without significant numbers of medical personnel don’t seem to understand the needs of medical missionaries or the different paradigms we work under in evangelization, i.e. we should not be treated or utilized under the same paradigms as non-medical ministries such as church planting.” </a:t>
            </a:r>
            <a:endParaRPr lang="en-US" sz="32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533400"/>
            <a:ext cx="8229600" cy="1066800"/>
          </a:xfrm>
        </p:spPr>
        <p:txBody>
          <a:bodyPr/>
          <a:lstStyle/>
          <a:p>
            <a:r>
              <a:rPr lang="en-US" dirty="0" smtClean="0"/>
              <a:t>Top Challenges - rated</a:t>
            </a:r>
            <a:endParaRPr lang="en-US" dirty="0"/>
          </a:p>
        </p:txBody>
      </p:sp>
      <p:sp>
        <p:nvSpPr>
          <p:cNvPr id="2" name="Content Placeholder 1"/>
          <p:cNvSpPr>
            <a:spLocks noGrp="1"/>
          </p:cNvSpPr>
          <p:nvPr>
            <p:ph idx="1"/>
          </p:nvPr>
        </p:nvSpPr>
        <p:spPr>
          <a:xfrm>
            <a:off x="457200" y="1752600"/>
            <a:ext cx="8229600" cy="4572000"/>
          </a:xfrm>
        </p:spPr>
        <p:style>
          <a:lnRef idx="1">
            <a:schemeClr val="accent2"/>
          </a:lnRef>
          <a:fillRef idx="2">
            <a:schemeClr val="accent2"/>
          </a:fillRef>
          <a:effectRef idx="1">
            <a:schemeClr val="accent2"/>
          </a:effectRef>
          <a:fontRef idx="minor">
            <a:schemeClr val="dk1"/>
          </a:fontRef>
        </p:style>
        <p:txBody>
          <a:bodyPr>
            <a:normAutofit/>
          </a:bodyPr>
          <a:lstStyle/>
          <a:p>
            <a:pPr marL="514350" indent="-514350">
              <a:buFont typeface="+mj-lt"/>
              <a:buAutoNum type="arabicPeriod"/>
            </a:pPr>
            <a:r>
              <a:rPr lang="en-US" sz="2800" dirty="0" smtClean="0"/>
              <a:t>Not enough qualified workers</a:t>
            </a:r>
          </a:p>
          <a:p>
            <a:pPr marL="514350" indent="-514350">
              <a:buFont typeface="+mj-lt"/>
              <a:buAutoNum type="arabicPeriod"/>
            </a:pPr>
            <a:r>
              <a:rPr lang="en-US" sz="2800" dirty="0" smtClean="0"/>
              <a:t>Poor cooperation with the local system, bureaucracy ineffective</a:t>
            </a:r>
          </a:p>
          <a:p>
            <a:pPr marL="514350" indent="-514350">
              <a:buFont typeface="+mj-lt"/>
              <a:buAutoNum type="arabicPeriod"/>
            </a:pPr>
            <a:r>
              <a:rPr lang="en-US" sz="2800" dirty="0" smtClean="0"/>
              <a:t>Not enough money or equipment</a:t>
            </a:r>
          </a:p>
          <a:p>
            <a:pPr marL="514350" indent="-514350">
              <a:buFont typeface="+mj-lt"/>
              <a:buAutoNum type="arabicPeriod"/>
            </a:pPr>
            <a:r>
              <a:rPr lang="en-US" sz="2800" dirty="0" smtClean="0"/>
              <a:t>Lack of a strategy to guide it</a:t>
            </a:r>
          </a:p>
          <a:p>
            <a:pPr marL="514350" indent="-514350">
              <a:buFont typeface="+mj-lt"/>
              <a:buAutoNum type="arabicPeriod"/>
            </a:pPr>
            <a:r>
              <a:rPr lang="en-US" sz="2800" dirty="0" smtClean="0"/>
              <a:t>Lack of support from my organization</a:t>
            </a:r>
          </a:p>
          <a:p>
            <a:pPr marL="514350" indent="-514350">
              <a:buFont typeface="+mj-lt"/>
              <a:buAutoNum type="arabicPeriod"/>
            </a:pPr>
            <a:r>
              <a:rPr lang="en-US" sz="2800" dirty="0" smtClean="0"/>
              <a:t>No plan for sustainability</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457200"/>
            <a:ext cx="8229600" cy="1066800"/>
          </a:xfrm>
        </p:spPr>
        <p:txBody>
          <a:bodyPr>
            <a:normAutofit fontScale="90000"/>
          </a:bodyPr>
          <a:lstStyle/>
          <a:p>
            <a:r>
              <a:rPr lang="en-US" dirty="0" smtClean="0"/>
              <a:t>Challenges – responder comments</a:t>
            </a:r>
            <a:endParaRPr lang="en-US" dirty="0"/>
          </a:p>
        </p:txBody>
      </p:sp>
      <p:sp>
        <p:nvSpPr>
          <p:cNvPr id="2" name="Content Placeholder 1"/>
          <p:cNvSpPr>
            <a:spLocks noGrp="1"/>
          </p:cNvSpPr>
          <p:nvPr>
            <p:ph idx="1"/>
          </p:nvPr>
        </p:nvSpPr>
        <p:spPr>
          <a:xfrm>
            <a:off x="457200" y="1676400"/>
            <a:ext cx="8229600" cy="4898136"/>
          </a:xfrm>
        </p:spPr>
        <p:txBody>
          <a:bodyPr>
            <a:normAutofit/>
          </a:bodyPr>
          <a:lstStyle/>
          <a:p>
            <a:r>
              <a:rPr lang="en-US" sz="3200" dirty="0" smtClean="0"/>
              <a:t>Lack of an established role</a:t>
            </a:r>
          </a:p>
          <a:p>
            <a:r>
              <a:rPr lang="en-US" sz="3200" dirty="0" smtClean="0"/>
              <a:t>Services not needed due to adequate # physicians</a:t>
            </a:r>
          </a:p>
          <a:p>
            <a:r>
              <a:rPr lang="en-US" sz="3200" dirty="0" smtClean="0"/>
              <a:t>Poor community that is challenging for sustainability</a:t>
            </a:r>
          </a:p>
          <a:p>
            <a:r>
              <a:rPr lang="en-US" sz="3200" dirty="0" smtClean="0"/>
              <a:t>Poor work ethic</a:t>
            </a:r>
          </a:p>
          <a:p>
            <a:r>
              <a:rPr lang="en-US" sz="3200" dirty="0" smtClean="0"/>
              <a:t>Lack of leadership in national institutions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lstStyle/>
          <a:p>
            <a:r>
              <a:rPr lang="en-US" dirty="0" smtClean="0"/>
              <a:t>Why we leave medical work</a:t>
            </a:r>
            <a:endParaRPr lang="en-US" dirty="0"/>
          </a:p>
        </p:txBody>
      </p:sp>
      <p:sp>
        <p:nvSpPr>
          <p:cNvPr id="3" name="Content Placeholder 2"/>
          <p:cNvSpPr>
            <a:spLocks noGrp="1"/>
          </p:cNvSpPr>
          <p:nvPr>
            <p:ph idx="1"/>
          </p:nvPr>
        </p:nvSpPr>
        <p:spPr>
          <a:xfrm>
            <a:off x="457200" y="1752600"/>
            <a:ext cx="8229600" cy="4572000"/>
          </a:xfrm>
        </p:spPr>
        <p:txBody>
          <a:bodyPr>
            <a:normAutofit/>
          </a:bodyPr>
          <a:lstStyle/>
          <a:p>
            <a:pPr marL="514350" indent="-514350">
              <a:buFont typeface="+mj-lt"/>
              <a:buAutoNum type="arabicPeriod"/>
            </a:pPr>
            <a:r>
              <a:rPr lang="en-US" sz="3200" dirty="0" smtClean="0"/>
              <a:t>Family or personal needs</a:t>
            </a:r>
          </a:p>
          <a:p>
            <a:pPr marL="514350" indent="-514350">
              <a:buFont typeface="+mj-lt"/>
              <a:buAutoNum type="arabicPeriod"/>
            </a:pPr>
            <a:r>
              <a:rPr lang="en-US" sz="3200" dirty="0" smtClean="0"/>
              <a:t>Interpersonal conflict</a:t>
            </a:r>
          </a:p>
          <a:p>
            <a:pPr marL="514350" indent="-514350">
              <a:buFont typeface="+mj-lt"/>
              <a:buAutoNum type="arabicPeriod"/>
            </a:pPr>
            <a:endParaRPr lang="en-US" sz="3200" dirty="0"/>
          </a:p>
          <a:p>
            <a:pPr marL="0" indent="0">
              <a:buNone/>
            </a:pPr>
            <a:r>
              <a:rPr lang="en-US" sz="3200" dirty="0" smtClean="0"/>
              <a:t>21.9% indicated lack of fulfillment in their medical work as a reason</a:t>
            </a:r>
          </a:p>
        </p:txBody>
      </p:sp>
    </p:spTree>
    <p:extLst>
      <p:ext uri="{BB962C8B-B14F-4D97-AF65-F5344CB8AC3E}">
        <p14:creationId xmlns:p14="http://schemas.microsoft.com/office/powerpoint/2010/main" val="4625983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457200"/>
            <a:ext cx="8229600" cy="1066800"/>
          </a:xfrm>
        </p:spPr>
        <p:txBody>
          <a:bodyPr>
            <a:normAutofit fontScale="90000"/>
          </a:bodyPr>
          <a:lstStyle/>
          <a:p>
            <a:r>
              <a:rPr lang="en-US" dirty="0" smtClean="0"/>
              <a:t>Challenges – responder comments</a:t>
            </a:r>
            <a:endParaRPr lang="en-US" dirty="0"/>
          </a:p>
        </p:txBody>
      </p:sp>
      <p:sp>
        <p:nvSpPr>
          <p:cNvPr id="2" name="Content Placeholder 1"/>
          <p:cNvSpPr>
            <a:spLocks noGrp="1"/>
          </p:cNvSpPr>
          <p:nvPr>
            <p:ph idx="1"/>
          </p:nvPr>
        </p:nvSpPr>
        <p:spPr>
          <a:xfrm>
            <a:off x="457200" y="1676400"/>
            <a:ext cx="8229600" cy="4898136"/>
          </a:xfrm>
        </p:spPr>
        <p:txBody>
          <a:bodyPr>
            <a:normAutofit/>
          </a:bodyPr>
          <a:lstStyle/>
          <a:p>
            <a:r>
              <a:rPr lang="en-US" sz="3200" dirty="0" smtClean="0"/>
              <a:t>Personal missionary funding to live – money towards projects and teams, but not towards living expenses</a:t>
            </a:r>
          </a:p>
          <a:p>
            <a:r>
              <a:rPr lang="en-US" sz="3200" dirty="0" smtClean="0"/>
              <a:t>Fatalism of the culture means people do not strive to do well</a:t>
            </a:r>
          </a:p>
          <a:p>
            <a:r>
              <a:rPr lang="en-US" sz="3200" dirty="0" smtClean="0"/>
              <a:t>Intense forces of competition</a:t>
            </a:r>
          </a:p>
          <a:p>
            <a:r>
              <a:rPr lang="en-US" sz="3200" dirty="0" smtClean="0"/>
              <a:t>Security issues in a hostile environment</a:t>
            </a:r>
            <a:endParaRPr lang="en-US" sz="32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95600"/>
            <a:ext cx="8229600" cy="3962400"/>
          </a:xfrm>
        </p:spPr>
        <p:txBody>
          <a:bodyPr>
            <a:normAutofit/>
          </a:bodyPr>
          <a:lstStyle/>
          <a:p>
            <a:endParaRPr lang="en-US" sz="3200" dirty="0"/>
          </a:p>
        </p:txBody>
      </p:sp>
      <p:sp>
        <p:nvSpPr>
          <p:cNvPr id="3" name="Content Placeholder 2"/>
          <p:cNvSpPr>
            <a:spLocks noGrp="1"/>
          </p:cNvSpPr>
          <p:nvPr>
            <p:ph idx="1"/>
          </p:nvPr>
        </p:nvSpPr>
        <p:spPr>
          <a:xfrm>
            <a:off x="457200" y="6096000"/>
            <a:ext cx="8229600" cy="478536"/>
          </a:xfrm>
        </p:spPr>
        <p:txBody>
          <a:bodyPr>
            <a:normAutofit lnSpcReduction="10000"/>
          </a:bodyPr>
          <a:lstStyle/>
          <a:p>
            <a:endParaRPr lang="en-US" dirty="0"/>
          </a:p>
        </p:txBody>
      </p:sp>
      <p:sp>
        <p:nvSpPr>
          <p:cNvPr id="4" name="Flowchart: Document 3"/>
          <p:cNvSpPr/>
          <p:nvPr/>
        </p:nvSpPr>
        <p:spPr>
          <a:xfrm>
            <a:off x="457200" y="685800"/>
            <a:ext cx="8305800" cy="5410200"/>
          </a:xfrm>
          <a:prstGeom prst="flowChartDocumen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“Missions have been largely content to ignore the need for a developing policy in their medical work, to launch new ventures with little reference to the lessons or the experience of fellow M societies, and to leave the conduct of medical affairs solely to the rank and file of what is after all a highly individualistic profession.” </a:t>
            </a:r>
            <a:endParaRPr lang="en-US" sz="3200" dirty="0"/>
          </a:p>
        </p:txBody>
      </p:sp>
    </p:spTree>
    <p:extLst>
      <p:ext uri="{BB962C8B-B14F-4D97-AF65-F5344CB8AC3E}">
        <p14:creationId xmlns:p14="http://schemas.microsoft.com/office/powerpoint/2010/main" val="41201959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914400"/>
          </a:xfrm>
        </p:spPr>
        <p:txBody>
          <a:bodyPr>
            <a:normAutofit/>
          </a:bodyPr>
          <a:lstStyle/>
          <a:p>
            <a:r>
              <a:rPr lang="en-US" dirty="0" smtClean="0"/>
              <a:t>Opportunities - rated</a:t>
            </a:r>
            <a:endParaRPr lang="en-US" dirty="0"/>
          </a:p>
        </p:txBody>
      </p:sp>
      <p:sp>
        <p:nvSpPr>
          <p:cNvPr id="3" name="Content Placeholder 2"/>
          <p:cNvSpPr>
            <a:spLocks noGrp="1"/>
          </p:cNvSpPr>
          <p:nvPr>
            <p:ph idx="1"/>
          </p:nvPr>
        </p:nvSpPr>
        <p:spPr>
          <a:xfrm>
            <a:off x="457200" y="1981200"/>
            <a:ext cx="8229600" cy="4593336"/>
          </a:xfrm>
        </p:spPr>
        <p:style>
          <a:lnRef idx="1">
            <a:schemeClr val="accent2"/>
          </a:lnRef>
          <a:fillRef idx="2">
            <a:schemeClr val="accent2"/>
          </a:fillRef>
          <a:effectRef idx="1">
            <a:schemeClr val="accent2"/>
          </a:effectRef>
          <a:fontRef idx="minor">
            <a:schemeClr val="dk1"/>
          </a:fontRef>
        </p:style>
        <p:txBody>
          <a:bodyPr>
            <a:normAutofit/>
          </a:bodyPr>
          <a:lstStyle/>
          <a:p>
            <a:pPr marL="624078" indent="-514350">
              <a:buFont typeface="+mj-lt"/>
              <a:buAutoNum type="arabicPeriod"/>
            </a:pPr>
            <a:r>
              <a:rPr lang="en-US" sz="2800" dirty="0" smtClean="0"/>
              <a:t>Mentoring national like-minded medical workers</a:t>
            </a:r>
          </a:p>
          <a:p>
            <a:pPr marL="624078" indent="-514350">
              <a:buFont typeface="+mj-lt"/>
              <a:buAutoNum type="arabicPeriod"/>
            </a:pPr>
            <a:r>
              <a:rPr lang="en-US" sz="2800" dirty="0" smtClean="0"/>
              <a:t>Training national health workers</a:t>
            </a:r>
          </a:p>
          <a:p>
            <a:pPr marL="624078" indent="-514350">
              <a:buFont typeface="+mj-lt"/>
              <a:buAutoNum type="arabicPeriod"/>
            </a:pPr>
            <a:r>
              <a:rPr lang="en-US" sz="2800" dirty="0" smtClean="0"/>
              <a:t>Using medicine to bring good news to people as part of an integrated response</a:t>
            </a:r>
          </a:p>
          <a:p>
            <a:pPr marL="624078" indent="-514350">
              <a:buFont typeface="+mj-lt"/>
              <a:buAutoNum type="arabicPeriod"/>
            </a:pPr>
            <a:r>
              <a:rPr lang="en-US" sz="2800" dirty="0" smtClean="0"/>
              <a:t>Meeting specific needs, such as HIV/AIDS, mental health, disaster relief, etc. </a:t>
            </a:r>
            <a:endParaRPr lang="en-US" sz="28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85800"/>
            <a:ext cx="8229600" cy="990600"/>
          </a:xfrm>
        </p:spPr>
        <p:txBody>
          <a:bodyPr/>
          <a:lstStyle/>
          <a:p>
            <a:r>
              <a:rPr lang="en-US" dirty="0" smtClean="0"/>
              <a:t>Opportunities - Highlights</a:t>
            </a:r>
            <a:endParaRPr lang="en-US" dirty="0"/>
          </a:p>
        </p:txBody>
      </p:sp>
      <p:sp>
        <p:nvSpPr>
          <p:cNvPr id="2" name="Content Placeholder 1"/>
          <p:cNvSpPr>
            <a:spLocks noGrp="1"/>
          </p:cNvSpPr>
          <p:nvPr>
            <p:ph idx="1"/>
          </p:nvPr>
        </p:nvSpPr>
        <p:spPr>
          <a:xfrm>
            <a:off x="457200" y="1828800"/>
            <a:ext cx="8229600" cy="4745736"/>
          </a:xfrm>
        </p:spPr>
        <p:txBody>
          <a:bodyPr>
            <a:normAutofit/>
          </a:bodyPr>
          <a:lstStyle/>
          <a:p>
            <a:r>
              <a:rPr lang="en-US" sz="2800" dirty="0" smtClean="0"/>
              <a:t>Biggest opportunity was considered to be </a:t>
            </a:r>
            <a:r>
              <a:rPr lang="en-US" sz="2800" b="1" dirty="0" smtClean="0"/>
              <a:t>mentoring or training </a:t>
            </a:r>
            <a:r>
              <a:rPr lang="en-US" sz="2800" dirty="0" smtClean="0"/>
              <a:t>national medical workers, especially Christians. </a:t>
            </a:r>
          </a:p>
          <a:p>
            <a:r>
              <a:rPr lang="en-US" sz="2800" b="1" dirty="0" smtClean="0"/>
              <a:t>Improving their own ability </a:t>
            </a:r>
            <a:r>
              <a:rPr lang="en-US" sz="2800" dirty="0" smtClean="0"/>
              <a:t>to do training or mentoring was reported to be the greatest area of need for further training</a:t>
            </a:r>
          </a:p>
          <a:p>
            <a:r>
              <a:rPr lang="en-US" sz="2800" b="1" dirty="0" smtClean="0"/>
              <a:t>Direct medical care and leadership </a:t>
            </a:r>
            <a:r>
              <a:rPr lang="en-US" sz="2800" dirty="0" smtClean="0"/>
              <a:t>of medical facilities also considered important ways to positively impact health as well as evangelism</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5715000"/>
          </a:xfrm>
        </p:spPr>
        <p:txBody>
          <a:bodyPr>
            <a:normAutofit/>
          </a:bodyPr>
          <a:lstStyle/>
          <a:p>
            <a:endParaRPr lang="en-US" sz="3600" dirty="0"/>
          </a:p>
        </p:txBody>
      </p:sp>
      <p:sp>
        <p:nvSpPr>
          <p:cNvPr id="3" name="Content Placeholder 2"/>
          <p:cNvSpPr>
            <a:spLocks noGrp="1"/>
          </p:cNvSpPr>
          <p:nvPr>
            <p:ph idx="1"/>
          </p:nvPr>
        </p:nvSpPr>
        <p:spPr>
          <a:xfrm>
            <a:off x="457200" y="6248400"/>
            <a:ext cx="8229600" cy="326136"/>
          </a:xfrm>
        </p:spPr>
        <p:txBody>
          <a:bodyPr>
            <a:normAutofit fontScale="70000" lnSpcReduction="20000"/>
          </a:bodyPr>
          <a:lstStyle/>
          <a:p>
            <a:endParaRPr lang="en-US" dirty="0"/>
          </a:p>
        </p:txBody>
      </p:sp>
      <p:sp>
        <p:nvSpPr>
          <p:cNvPr id="4" name="Flowchart: Document 3"/>
          <p:cNvSpPr/>
          <p:nvPr/>
        </p:nvSpPr>
        <p:spPr>
          <a:xfrm>
            <a:off x="533400" y="838200"/>
            <a:ext cx="7848600" cy="4953000"/>
          </a:xfrm>
          <a:prstGeom prst="flowChartDocumen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t>It is imperative that mission organizations employ a way of seeing the world that is more in line with how the countries of the world see themselves. </a:t>
            </a:r>
            <a:br>
              <a:rPr lang="en-US" sz="3200" dirty="0" smtClean="0"/>
            </a:br>
            <a:r>
              <a:rPr lang="en-US" sz="3200" dirty="0" smtClean="0"/>
              <a:t>It is time to create strategies and approaches by which medical missions operations can establish legitimacy and effectiveness. </a:t>
            </a:r>
            <a:endParaRPr lang="en-US" sz="3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838200"/>
            <a:ext cx="8229600" cy="1066800"/>
          </a:xfrm>
        </p:spPr>
        <p:txBody>
          <a:bodyPr/>
          <a:lstStyle/>
          <a:p>
            <a:r>
              <a:rPr lang="en-US" dirty="0" smtClean="0"/>
              <a:t>Disclosure Statement</a:t>
            </a:r>
            <a:endParaRPr lang="en-US" dirty="0"/>
          </a:p>
        </p:txBody>
      </p:sp>
      <p:sp>
        <p:nvSpPr>
          <p:cNvPr id="2" name="Content Placeholder 1"/>
          <p:cNvSpPr>
            <a:spLocks noGrp="1"/>
          </p:cNvSpPr>
          <p:nvPr>
            <p:ph idx="1"/>
          </p:nvPr>
        </p:nvSpPr>
        <p:spPr>
          <a:xfrm>
            <a:off x="457200" y="2057400"/>
            <a:ext cx="8229600" cy="3505200"/>
          </a:xfrm>
        </p:spPr>
        <p:txBody>
          <a:bodyPr>
            <a:normAutofit/>
          </a:bodyPr>
          <a:lstStyle/>
          <a:p>
            <a:pPr>
              <a:buNone/>
            </a:pPr>
            <a:r>
              <a:rPr lang="en-US" sz="2800" dirty="0" smtClean="0"/>
              <a:t>I have no relevant financial relationships to disclose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686800" cy="914400"/>
          </a:xfrm>
        </p:spPr>
        <p:txBody>
          <a:bodyPr>
            <a:normAutofit/>
          </a:bodyPr>
          <a:lstStyle/>
          <a:p>
            <a:r>
              <a:rPr lang="en-US" dirty="0" smtClean="0"/>
              <a:t>Global Health: Adaptations</a:t>
            </a:r>
            <a:endParaRPr lang="en-US" dirty="0"/>
          </a:p>
        </p:txBody>
      </p:sp>
      <p:sp>
        <p:nvSpPr>
          <p:cNvPr id="3" name="Content Placeholder 2"/>
          <p:cNvSpPr>
            <a:spLocks noGrp="1"/>
          </p:cNvSpPr>
          <p:nvPr>
            <p:ph idx="1"/>
          </p:nvPr>
        </p:nvSpPr>
        <p:spPr>
          <a:xfrm>
            <a:off x="457200" y="1905000"/>
            <a:ext cx="8229600" cy="4669536"/>
          </a:xfrm>
        </p:spPr>
        <p:txBody>
          <a:bodyPr/>
          <a:lstStyle/>
          <a:p>
            <a:r>
              <a:rPr lang="en-US" dirty="0" smtClean="0"/>
              <a:t>Working with the host national health system </a:t>
            </a:r>
          </a:p>
          <a:p>
            <a:pPr lvl="1"/>
            <a:r>
              <a:rPr lang="en-US" dirty="0" smtClean="0"/>
              <a:t>Medical education</a:t>
            </a:r>
          </a:p>
          <a:p>
            <a:pPr lvl="1"/>
            <a:r>
              <a:rPr lang="en-US" dirty="0" smtClean="0"/>
              <a:t>Strengthening rural health care</a:t>
            </a:r>
          </a:p>
          <a:p>
            <a:r>
              <a:rPr lang="en-US" dirty="0" smtClean="0"/>
              <a:t>Working in </a:t>
            </a:r>
            <a:r>
              <a:rPr lang="en-US" dirty="0" err="1" smtClean="0"/>
              <a:t>gov’t</a:t>
            </a:r>
            <a:r>
              <a:rPr lang="en-US" dirty="0" smtClean="0"/>
              <a:t> hospitals or clinics and/or ensuring compliance with local regulations</a:t>
            </a:r>
          </a:p>
          <a:p>
            <a:r>
              <a:rPr lang="en-US" dirty="0" smtClean="0"/>
              <a:t>Implementing new technology</a:t>
            </a:r>
          </a:p>
          <a:p>
            <a:r>
              <a:rPr lang="en-US" dirty="0" smtClean="0"/>
              <a:t>Developing and employing uniform standards of diagnosis and care</a:t>
            </a:r>
          </a:p>
          <a:p>
            <a:r>
              <a:rPr lang="en-US" dirty="0" smtClean="0"/>
              <a:t>Participating in research projects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Generation</a:t>
            </a:r>
            <a:endParaRPr lang="en-US" dirty="0"/>
          </a:p>
        </p:txBody>
      </p:sp>
      <p:sp>
        <p:nvSpPr>
          <p:cNvPr id="3" name="Content Placeholder 2"/>
          <p:cNvSpPr>
            <a:spLocks noGrp="1"/>
          </p:cNvSpPr>
          <p:nvPr>
            <p:ph idx="1"/>
          </p:nvPr>
        </p:nvSpPr>
        <p:spPr/>
        <p:txBody>
          <a:bodyPr/>
          <a:lstStyle/>
          <a:p>
            <a:r>
              <a:rPr lang="en-US" dirty="0" smtClean="0"/>
              <a:t>More pre-field training and team-building?</a:t>
            </a:r>
          </a:p>
          <a:p>
            <a:r>
              <a:rPr lang="en-US" dirty="0" smtClean="0"/>
              <a:t>Flexible and creative roles in emerging global health opportunities. </a:t>
            </a:r>
          </a:p>
          <a:p>
            <a:r>
              <a:rPr lang="en-US" dirty="0" smtClean="0"/>
              <a:t>Generating commitment?</a:t>
            </a:r>
          </a:p>
          <a:p>
            <a:r>
              <a:rPr lang="en-US" dirty="0" smtClean="0"/>
              <a:t>Develop role models for newer workers</a:t>
            </a:r>
          </a:p>
          <a:p>
            <a:r>
              <a:rPr lang="en-US" dirty="0" smtClean="0"/>
              <a:t>Strategic planning, evaluation &amp; monitoring</a:t>
            </a:r>
          </a:p>
          <a:p>
            <a:r>
              <a:rPr lang="en-US" dirty="0" smtClean="0"/>
              <a:t>Medical missions needs to be valued for more than just opening opportunities for the gospel. </a:t>
            </a:r>
            <a:endParaRPr lang="en-US" dirty="0"/>
          </a:p>
        </p:txBody>
      </p:sp>
    </p:spTree>
    <p:extLst>
      <p:ext uri="{BB962C8B-B14F-4D97-AF65-F5344CB8AC3E}">
        <p14:creationId xmlns:p14="http://schemas.microsoft.com/office/powerpoint/2010/main" val="40257682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Generation</a:t>
            </a:r>
            <a:endParaRPr lang="en-US" dirty="0"/>
          </a:p>
        </p:txBody>
      </p:sp>
      <p:sp>
        <p:nvSpPr>
          <p:cNvPr id="3" name="Content Placeholder 2"/>
          <p:cNvSpPr>
            <a:spLocks noGrp="1"/>
          </p:cNvSpPr>
          <p:nvPr>
            <p:ph idx="1"/>
          </p:nvPr>
        </p:nvSpPr>
        <p:spPr/>
        <p:txBody>
          <a:bodyPr>
            <a:normAutofit/>
          </a:bodyPr>
          <a:lstStyle/>
          <a:p>
            <a:pPr marL="0" indent="0">
              <a:buNone/>
            </a:pPr>
            <a:r>
              <a:rPr lang="en-US" sz="3200" dirty="0" smtClean="0"/>
              <a:t>We must address the mental health of long-term partners</a:t>
            </a:r>
          </a:p>
          <a:p>
            <a:pPr marL="0" indent="0">
              <a:buNone/>
            </a:pPr>
            <a:endParaRPr lang="en-US" sz="3200" dirty="0"/>
          </a:p>
          <a:p>
            <a:pPr marL="0" indent="0">
              <a:buNone/>
            </a:pPr>
            <a:r>
              <a:rPr lang="en-US" sz="3200" dirty="0" smtClean="0"/>
              <a:t>It is a given that we experience a fairly high level of stress, even though we demonstrate excellent coping skills and/or deny the intensity of distress. </a:t>
            </a:r>
            <a:endParaRPr lang="en-US" sz="3200" dirty="0"/>
          </a:p>
        </p:txBody>
      </p:sp>
    </p:spTree>
    <p:extLst>
      <p:ext uri="{BB962C8B-B14F-4D97-AF65-F5344CB8AC3E}">
        <p14:creationId xmlns:p14="http://schemas.microsoft.com/office/powerpoint/2010/main" val="13909590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0"/>
            <a:ext cx="8229600" cy="838200"/>
          </a:xfrm>
        </p:spPr>
        <p:txBody>
          <a:bodyPr/>
          <a:lstStyle/>
          <a:p>
            <a:r>
              <a:rPr lang="en-US" dirty="0" smtClean="0"/>
              <a:t>Short Term Missions</a:t>
            </a:r>
            <a:endParaRPr lang="en-US" dirty="0"/>
          </a:p>
        </p:txBody>
      </p:sp>
      <p:sp>
        <p:nvSpPr>
          <p:cNvPr id="2" name="Content Placeholder 1"/>
          <p:cNvSpPr>
            <a:spLocks noGrp="1"/>
          </p:cNvSpPr>
          <p:nvPr>
            <p:ph idx="1"/>
          </p:nvPr>
        </p:nvSpPr>
        <p:spPr>
          <a:xfrm>
            <a:off x="457200" y="1752600"/>
            <a:ext cx="8229600" cy="4821936"/>
          </a:xfrm>
        </p:spPr>
        <p:txBody>
          <a:bodyPr>
            <a:normAutofit lnSpcReduction="10000"/>
          </a:bodyPr>
          <a:lstStyle/>
          <a:p>
            <a:r>
              <a:rPr lang="en-US" sz="3200" b="1" dirty="0" smtClean="0"/>
              <a:t>65% disagree</a:t>
            </a:r>
            <a:r>
              <a:rPr lang="en-US" sz="3200" dirty="0" smtClean="0"/>
              <a:t> that STM has a significant positive impact on the health situation for local people</a:t>
            </a:r>
            <a:r>
              <a:rPr lang="en-US" dirty="0" smtClean="0"/>
              <a:t>. </a:t>
            </a:r>
          </a:p>
          <a:p>
            <a:endParaRPr lang="en-US" dirty="0" smtClean="0"/>
          </a:p>
          <a:p>
            <a:pPr>
              <a:buNone/>
            </a:pPr>
            <a:r>
              <a:rPr lang="en-US" sz="2800" u="sng" dirty="0" smtClean="0"/>
              <a:t>Reasons given:</a:t>
            </a:r>
          </a:p>
          <a:p>
            <a:pPr>
              <a:buFont typeface="Wingdings" pitchFamily="2" charset="2"/>
              <a:buChar char="Ø"/>
            </a:pPr>
            <a:r>
              <a:rPr lang="en-US" sz="2800" dirty="0" smtClean="0"/>
              <a:t>Wasted time &amp; resources</a:t>
            </a:r>
          </a:p>
          <a:p>
            <a:pPr>
              <a:buFont typeface="Wingdings" pitchFamily="2" charset="2"/>
              <a:buChar char="Ø"/>
            </a:pPr>
            <a:r>
              <a:rPr lang="en-US" sz="2800" dirty="0" smtClean="0"/>
              <a:t>Poor quality medical work</a:t>
            </a:r>
          </a:p>
          <a:p>
            <a:pPr>
              <a:buFont typeface="Wingdings" pitchFamily="2" charset="2"/>
              <a:buChar char="Ø"/>
            </a:pPr>
            <a:r>
              <a:rPr lang="en-US" sz="2800" dirty="0" smtClean="0"/>
              <a:t>No plan for follow-up</a:t>
            </a:r>
          </a:p>
          <a:p>
            <a:pPr>
              <a:buFont typeface="Wingdings" pitchFamily="2" charset="2"/>
              <a:buChar char="Ø"/>
            </a:pPr>
            <a:r>
              <a:rPr lang="en-US" sz="2800" dirty="0" smtClean="0"/>
              <a:t>Lack of impact on local ministry</a:t>
            </a:r>
          </a:p>
          <a:p>
            <a:pPr>
              <a:buFont typeface="Wingdings" pitchFamily="2" charset="2"/>
              <a:buChar char="Ø"/>
            </a:pPr>
            <a:r>
              <a:rPr lang="en-US" sz="2800" dirty="0" smtClean="0"/>
              <a:t>Malpractice, illegal presence</a:t>
            </a:r>
          </a:p>
          <a:p>
            <a:endParaRPr lang="en-US" dirty="0" smtClean="0"/>
          </a:p>
          <a:p>
            <a:endParaRPr lang="en-US" dirty="0" smtClean="0"/>
          </a:p>
          <a:p>
            <a:pPr>
              <a:buNone/>
            </a:pPr>
            <a:endParaRPr lang="en-US" dirty="0" smtClean="0"/>
          </a:p>
          <a:p>
            <a:endParaRPr lang="en-US"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Flowchart: Document 3"/>
          <p:cNvSpPr/>
          <p:nvPr/>
        </p:nvSpPr>
        <p:spPr>
          <a:xfrm>
            <a:off x="457200" y="533400"/>
            <a:ext cx="8229600" cy="5791200"/>
          </a:xfrm>
          <a:prstGeom prst="flowChartDocumen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t>“I am not opposed to short-term teams. But I do feel like the pendulum has swung in a direction where churches/organizations are putting more funds on the ‘team experience’ than on supporting full-time workers who are willing to make cross-cultural ministry their life and not just as an experience. I feel like the American church/constituency needs to be educated on what exactly is ‘best practice’ when it come so relief/development/healthcare and models need to be promoted that follow best practice methods.”</a:t>
            </a:r>
            <a:endParaRPr lang="en-US" sz="2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More Questions Than Answers</a:t>
            </a:r>
            <a:endParaRPr lang="en-US" dirty="0"/>
          </a:p>
        </p:txBody>
      </p:sp>
      <p:pic>
        <p:nvPicPr>
          <p:cNvPr id="6" name="Picture 2" descr="C:\Users\Katherine\Desktop\questioning-face.jpg"/>
          <p:cNvPicPr>
            <a:picLocks noChangeAspect="1" noChangeArrowheads="1"/>
          </p:cNvPicPr>
          <p:nvPr/>
        </p:nvPicPr>
        <p:blipFill>
          <a:blip r:embed="rId2" cstate="print"/>
          <a:srcRect/>
          <a:stretch>
            <a:fillRect/>
          </a:stretch>
        </p:blipFill>
        <p:spPr bwMode="auto">
          <a:xfrm>
            <a:off x="1881962" y="1981200"/>
            <a:ext cx="5307774" cy="4876800"/>
          </a:xfrm>
          <a:prstGeom prst="rect">
            <a:avLst/>
          </a:prstGeom>
          <a:noFill/>
        </p:spPr>
      </p:pic>
      <p:sp>
        <p:nvSpPr>
          <p:cNvPr id="7" name="Content Placeholder 6"/>
          <p:cNvSpPr>
            <a:spLocks noGrp="1"/>
          </p:cNvSpPr>
          <p:nvPr>
            <p:ph idx="1"/>
          </p:nvPr>
        </p:nvSpPr>
        <p:spPr>
          <a:xfrm>
            <a:off x="457200" y="3733800"/>
            <a:ext cx="8229600" cy="2590800"/>
          </a:xfrm>
        </p:spPr>
        <p:txBody>
          <a:bodyPr/>
          <a:lstStyle/>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buNone/>
            </a:pPr>
            <a:endParaRPr lang="en-US" sz="3600" dirty="0">
              <a:solidFill>
                <a:schemeClr val="accent2">
                  <a:lumMod val="50000"/>
                </a:schemeClr>
              </a:solidFill>
            </a:endParaRPr>
          </a:p>
        </p:txBody>
      </p:sp>
      <p:sp>
        <p:nvSpPr>
          <p:cNvPr id="4" name="Double Wave 3"/>
          <p:cNvSpPr/>
          <p:nvPr/>
        </p:nvSpPr>
        <p:spPr>
          <a:xfrm>
            <a:off x="609600" y="1447800"/>
            <a:ext cx="8077200" cy="3657600"/>
          </a:xfrm>
          <a:prstGeom prst="doubleWave">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US" sz="3600" b="1" dirty="0" smtClean="0"/>
              <a:t>How might we define and measure success in medical missions?</a:t>
            </a:r>
            <a:endParaRPr lang="en-US" sz="3600" b="1" dirty="0">
              <a:solidFill>
                <a:schemeClr val="bg1"/>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buNone/>
            </a:pPr>
            <a:endParaRPr lang="en-US" sz="3600" dirty="0">
              <a:solidFill>
                <a:schemeClr val="accent2">
                  <a:lumMod val="50000"/>
                </a:schemeClr>
              </a:solidFill>
            </a:endParaRPr>
          </a:p>
        </p:txBody>
      </p:sp>
      <p:sp>
        <p:nvSpPr>
          <p:cNvPr id="4" name="Double Wave 3"/>
          <p:cNvSpPr/>
          <p:nvPr/>
        </p:nvSpPr>
        <p:spPr>
          <a:xfrm>
            <a:off x="533400" y="1447800"/>
            <a:ext cx="8153400" cy="3886200"/>
          </a:xfrm>
          <a:prstGeom prst="doubleWave">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US" sz="3600" b="1" dirty="0" smtClean="0"/>
              <a:t>Mental health of long-term partners: sustainability, burn-out prevention</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buNone/>
            </a:pPr>
            <a:endParaRPr lang="en-US" sz="3600" dirty="0">
              <a:solidFill>
                <a:schemeClr val="accent2">
                  <a:lumMod val="50000"/>
                </a:schemeClr>
              </a:solidFill>
            </a:endParaRPr>
          </a:p>
        </p:txBody>
      </p:sp>
      <p:sp>
        <p:nvSpPr>
          <p:cNvPr id="4" name="Double Wave 3"/>
          <p:cNvSpPr/>
          <p:nvPr/>
        </p:nvSpPr>
        <p:spPr>
          <a:xfrm>
            <a:off x="457200" y="1447800"/>
            <a:ext cx="8229600" cy="3505200"/>
          </a:xfrm>
          <a:prstGeom prst="doubleWave">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US" sz="3600" b="1" dirty="0" smtClean="0"/>
              <a:t>Short term medical missions: rigorous evaluation &amp; monitoring is long overdue</a:t>
            </a:r>
            <a:endParaRPr lang="en-US" sz="3600" b="1"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buNone/>
            </a:pPr>
            <a:endParaRPr lang="en-US" sz="3600" dirty="0">
              <a:solidFill>
                <a:schemeClr val="accent2">
                  <a:lumMod val="50000"/>
                </a:schemeClr>
              </a:solidFill>
            </a:endParaRPr>
          </a:p>
        </p:txBody>
      </p:sp>
      <p:sp>
        <p:nvSpPr>
          <p:cNvPr id="4" name="Double Wave 3"/>
          <p:cNvSpPr/>
          <p:nvPr/>
        </p:nvSpPr>
        <p:spPr>
          <a:xfrm>
            <a:off x="457200" y="1219200"/>
            <a:ext cx="8229600" cy="4343400"/>
          </a:xfrm>
          <a:prstGeom prst="doubleWave">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US" sz="3600" b="1" dirty="0" smtClean="0"/>
              <a:t>What do host country partners, national churches and governments think about the role played by medical missionaries?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838200"/>
            <a:ext cx="8229600" cy="1066800"/>
          </a:xfrm>
        </p:spPr>
        <p:txBody>
          <a:bodyPr/>
          <a:lstStyle/>
          <a:p>
            <a:r>
              <a:rPr lang="en-US" dirty="0" smtClean="0"/>
              <a:t>Disclosure Statement</a:t>
            </a:r>
            <a:endParaRPr lang="en-US" dirty="0"/>
          </a:p>
        </p:txBody>
      </p:sp>
      <p:sp>
        <p:nvSpPr>
          <p:cNvPr id="2" name="Content Placeholder 1"/>
          <p:cNvSpPr>
            <a:spLocks noGrp="1"/>
          </p:cNvSpPr>
          <p:nvPr>
            <p:ph idx="1"/>
          </p:nvPr>
        </p:nvSpPr>
        <p:spPr>
          <a:xfrm>
            <a:off x="457200" y="2057400"/>
            <a:ext cx="8229600" cy="4517136"/>
          </a:xfrm>
        </p:spPr>
        <p:txBody>
          <a:bodyPr/>
          <a:lstStyle/>
          <a:p>
            <a:r>
              <a:rPr lang="en-US" dirty="0" smtClean="0"/>
              <a:t>I was not on the working group or in any other way a participant in gathering the information and research of this survey. </a:t>
            </a:r>
          </a:p>
          <a:p>
            <a:r>
              <a:rPr lang="en-US" dirty="0" smtClean="0"/>
              <a:t>I have permission to present this material on behalf of the CMDA-CMDE working group.</a:t>
            </a:r>
          </a:p>
          <a:p>
            <a:r>
              <a:rPr lang="en-US" dirty="0" smtClean="0"/>
              <a:t>Quotation marks on slides refer to quotations from participants – all other statements are either direct quotes or paraphrased sections from the survey publication</a:t>
            </a: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buNone/>
            </a:pPr>
            <a:endParaRPr lang="en-US" sz="3600" dirty="0">
              <a:solidFill>
                <a:schemeClr val="accent2">
                  <a:lumMod val="50000"/>
                </a:schemeClr>
              </a:solidFill>
            </a:endParaRPr>
          </a:p>
        </p:txBody>
      </p:sp>
      <p:sp>
        <p:nvSpPr>
          <p:cNvPr id="4" name="Double Wave 3"/>
          <p:cNvSpPr/>
          <p:nvPr/>
        </p:nvSpPr>
        <p:spPr>
          <a:xfrm>
            <a:off x="457200" y="990600"/>
            <a:ext cx="8229600" cy="4419600"/>
          </a:xfrm>
          <a:prstGeom prst="doubleWave">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US" sz="3600" b="1" dirty="0" smtClean="0"/>
              <a:t>Current medical missions is not sustainable financially. Should more competitive, for-profit medical models be promoted?</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buNone/>
            </a:pPr>
            <a:endParaRPr lang="en-US" sz="3600" dirty="0">
              <a:solidFill>
                <a:schemeClr val="accent2">
                  <a:lumMod val="50000"/>
                </a:schemeClr>
              </a:solidFill>
            </a:endParaRPr>
          </a:p>
        </p:txBody>
      </p:sp>
      <p:sp>
        <p:nvSpPr>
          <p:cNvPr id="4" name="Double Wave 3"/>
          <p:cNvSpPr/>
          <p:nvPr/>
        </p:nvSpPr>
        <p:spPr>
          <a:xfrm>
            <a:off x="457200" y="1143000"/>
            <a:ext cx="8229600" cy="4343400"/>
          </a:xfrm>
          <a:prstGeom prst="doubleWave">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US" sz="3600" b="1" dirty="0" smtClean="0"/>
              <a:t>Is the medical mission model too generous, and perhaps out of step with global needs, as implied by books such as </a:t>
            </a:r>
            <a:r>
              <a:rPr lang="en-US" sz="3600" b="1" dirty="0" err="1" smtClean="0"/>
              <a:t>Easterley’s</a:t>
            </a:r>
            <a:r>
              <a:rPr lang="en-US" sz="3600" b="1" dirty="0" smtClean="0"/>
              <a:t> </a:t>
            </a:r>
            <a:r>
              <a:rPr lang="en-US" sz="3600" b="1" i="1" dirty="0" smtClean="0"/>
              <a:t>The White Man’s Burden</a:t>
            </a:r>
            <a:r>
              <a:rPr lang="en-US" sz="3600" b="1" dirty="0" smtClean="0"/>
              <a: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dirty="0" smtClean="0"/>
              <a:t>Limitations</a:t>
            </a:r>
            <a:endParaRPr lang="en-US" dirty="0"/>
          </a:p>
        </p:txBody>
      </p:sp>
      <p:sp>
        <p:nvSpPr>
          <p:cNvPr id="3" name="Content Placeholder 2"/>
          <p:cNvSpPr>
            <a:spLocks noGrp="1"/>
          </p:cNvSpPr>
          <p:nvPr>
            <p:ph idx="1"/>
          </p:nvPr>
        </p:nvSpPr>
        <p:spPr>
          <a:xfrm>
            <a:off x="457200" y="2209800"/>
            <a:ext cx="8229600" cy="4288536"/>
          </a:xfrm>
        </p:spPr>
        <p:style>
          <a:lnRef idx="1">
            <a:schemeClr val="accent2"/>
          </a:lnRef>
          <a:fillRef idx="2">
            <a:schemeClr val="accent2"/>
          </a:fillRef>
          <a:effectRef idx="1">
            <a:schemeClr val="accent2"/>
          </a:effectRef>
          <a:fontRef idx="minor">
            <a:schemeClr val="dk1"/>
          </a:fontRef>
        </p:style>
        <p:txBody>
          <a:bodyPr>
            <a:normAutofit/>
          </a:bodyPr>
          <a:lstStyle/>
          <a:p>
            <a:pPr>
              <a:buFont typeface="Wingdings" pitchFamily="2" charset="2"/>
              <a:buChar char="Ø"/>
            </a:pPr>
            <a:r>
              <a:rPr lang="en-US" sz="2800" dirty="0" smtClean="0"/>
              <a:t>Self-selected population - but healthy response rate 54% </a:t>
            </a:r>
          </a:p>
          <a:p>
            <a:pPr>
              <a:buFont typeface="Wingdings" pitchFamily="2" charset="2"/>
              <a:buChar char="Ø"/>
            </a:pPr>
            <a:r>
              <a:rPr lang="en-US" sz="2800" dirty="0" smtClean="0"/>
              <a:t>Not able to assess ministry success of medical missions</a:t>
            </a:r>
          </a:p>
          <a:p>
            <a:pPr>
              <a:buFont typeface="Wingdings" pitchFamily="2" charset="2"/>
              <a:buChar char="Ø"/>
            </a:pPr>
            <a:r>
              <a:rPr lang="en-US" sz="2800" dirty="0" smtClean="0"/>
              <a:t>Reached primarily Western workers (future workers may be non-Western)</a:t>
            </a:r>
            <a:endParaRPr lang="en-US" sz="28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Contact Info</a:t>
            </a:r>
            <a:endParaRPr lang="en-US" dirty="0"/>
          </a:p>
        </p:txBody>
      </p:sp>
      <p:sp>
        <p:nvSpPr>
          <p:cNvPr id="3" name="Content Placeholder 2"/>
          <p:cNvSpPr>
            <a:spLocks noGrp="1"/>
          </p:cNvSpPr>
          <p:nvPr>
            <p:ph idx="1"/>
          </p:nvPr>
        </p:nvSpPr>
        <p:spPr>
          <a:xfrm>
            <a:off x="457200" y="1676400"/>
            <a:ext cx="8229600" cy="4858512"/>
          </a:xfrm>
        </p:spPr>
        <p:txBody>
          <a:bodyPr>
            <a:normAutofit lnSpcReduction="10000"/>
          </a:bodyPr>
          <a:lstStyle/>
          <a:p>
            <a:pPr>
              <a:buNone/>
            </a:pPr>
            <a:r>
              <a:rPr lang="en-US" sz="3200" dirty="0" smtClean="0"/>
              <a:t>CMDA working group: </a:t>
            </a:r>
          </a:p>
          <a:p>
            <a:pPr>
              <a:buFont typeface="Wingdings" pitchFamily="2" charset="2"/>
              <a:buChar char="v"/>
            </a:pPr>
            <a:r>
              <a:rPr lang="en-US" sz="3200" b="1" dirty="0" smtClean="0"/>
              <a:t>Mark Strand </a:t>
            </a:r>
          </a:p>
          <a:p>
            <a:pPr lvl="1">
              <a:buNone/>
            </a:pPr>
            <a:r>
              <a:rPr lang="en-US" sz="3200" b="1" dirty="0" smtClean="0"/>
              <a:t>markstrand3@gmail.com</a:t>
            </a:r>
          </a:p>
          <a:p>
            <a:pPr>
              <a:buFont typeface="Wingdings" pitchFamily="2" charset="2"/>
              <a:buChar char="v"/>
            </a:pPr>
            <a:r>
              <a:rPr lang="en-US" sz="3200" dirty="0" smtClean="0"/>
              <a:t>Alice Chen </a:t>
            </a:r>
          </a:p>
          <a:p>
            <a:pPr>
              <a:buFont typeface="Wingdings" pitchFamily="2" charset="2"/>
              <a:buChar char="v"/>
            </a:pPr>
            <a:r>
              <a:rPr lang="en-US" sz="3200" dirty="0" smtClean="0"/>
              <a:t>Tina </a:t>
            </a:r>
            <a:r>
              <a:rPr lang="en-US" sz="3200" dirty="0" err="1" smtClean="0"/>
              <a:t>Slusher</a:t>
            </a:r>
            <a:endParaRPr lang="en-US" sz="3200" dirty="0" smtClean="0"/>
          </a:p>
          <a:p>
            <a:pPr>
              <a:buFont typeface="Wingdings" pitchFamily="2" charset="2"/>
              <a:buChar char="v"/>
            </a:pPr>
            <a:r>
              <a:rPr lang="en-US" sz="3200" dirty="0" smtClean="0"/>
              <a:t>Alan Pelletier</a:t>
            </a:r>
          </a:p>
          <a:p>
            <a:pPr>
              <a:buFont typeface="Wingdings" pitchFamily="2" charset="2"/>
              <a:buChar char="v"/>
            </a:pPr>
            <a:r>
              <a:rPr lang="en-US" sz="3200" dirty="0" smtClean="0"/>
              <a:t>John </a:t>
            </a:r>
            <a:r>
              <a:rPr lang="en-US" sz="3200" dirty="0" err="1" smtClean="0"/>
              <a:t>Mellinger</a:t>
            </a:r>
            <a:r>
              <a:rPr lang="en-US" sz="3200" dirty="0" smtClean="0"/>
              <a:t> </a:t>
            </a:r>
          </a:p>
          <a:p>
            <a:pPr>
              <a:buNone/>
            </a:pPr>
            <a:endParaRPr lang="en-US" sz="3200" dirty="0" smtClean="0"/>
          </a:p>
          <a:p>
            <a:pPr>
              <a:buNone/>
            </a:pPr>
            <a:r>
              <a:rPr lang="en-US" sz="3200" dirty="0" err="1" smtClean="0"/>
              <a:t>Copywrite</a:t>
            </a:r>
            <a:r>
              <a:rPr lang="en-US" sz="3200" dirty="0" smtClean="0"/>
              <a:t> @</a:t>
            </a:r>
            <a:r>
              <a:rPr lang="en-US" sz="3200" dirty="0" err="1" smtClean="0"/>
              <a:t>MarkStrand</a:t>
            </a:r>
            <a:endParaRPr lang="en-US" sz="3200" dirty="0" smtClean="0"/>
          </a:p>
          <a:p>
            <a:endParaRPr lang="en-US" sz="3200" dirty="0" smtClean="0"/>
          </a:p>
          <a:p>
            <a:pPr>
              <a:buNone/>
            </a:pPr>
            <a:endParaRPr lang="en-US"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0"/>
            <a:ext cx="8229600" cy="1066800"/>
          </a:xfrm>
        </p:spPr>
        <p:txBody>
          <a:bodyPr>
            <a:normAutofit fontScale="90000"/>
          </a:bodyPr>
          <a:lstStyle/>
          <a:p>
            <a:r>
              <a:rPr lang="en-US" dirty="0" smtClean="0"/>
              <a:t>Survey parameters &amp; definitions</a:t>
            </a:r>
            <a:endParaRPr lang="en-US" dirty="0"/>
          </a:p>
        </p:txBody>
      </p:sp>
      <p:sp>
        <p:nvSpPr>
          <p:cNvPr id="2" name="Content Placeholder 1"/>
          <p:cNvSpPr>
            <a:spLocks noGrp="1"/>
          </p:cNvSpPr>
          <p:nvPr>
            <p:ph idx="1"/>
          </p:nvPr>
        </p:nvSpPr>
        <p:spPr>
          <a:xfrm>
            <a:off x="457200" y="2057400"/>
            <a:ext cx="8229600" cy="4517136"/>
          </a:xfrm>
        </p:spPr>
        <p:txBody>
          <a:bodyPr>
            <a:normAutofit/>
          </a:bodyPr>
          <a:lstStyle/>
          <a:p>
            <a:r>
              <a:rPr lang="en-US" sz="3200" dirty="0" smtClean="0"/>
              <a:t>Online and print surveys</a:t>
            </a:r>
          </a:p>
          <a:p>
            <a:r>
              <a:rPr lang="en-US" sz="3200" dirty="0" smtClean="0"/>
              <a:t>Feb 2010 through March 2011</a:t>
            </a:r>
          </a:p>
          <a:p>
            <a:r>
              <a:rPr lang="en-US" sz="3200" dirty="0" smtClean="0"/>
              <a:t>Total 419 completed, 396 valid responses.</a:t>
            </a:r>
          </a:p>
          <a:p>
            <a:r>
              <a:rPr lang="en-US" sz="3200" dirty="0" smtClean="0"/>
              <a:t>Medical missions = long-term cross-cultural missionary service through medical work under the auspices of a Christian missionary organization.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838200"/>
            <a:ext cx="8229600" cy="1066800"/>
          </a:xfrm>
        </p:spPr>
        <p:txBody>
          <a:bodyPr/>
          <a:lstStyle/>
          <a:p>
            <a:r>
              <a:rPr lang="en-US" dirty="0" smtClean="0"/>
              <a:t>Inclusion Criteria</a:t>
            </a:r>
            <a:endParaRPr lang="en-US" dirty="0"/>
          </a:p>
        </p:txBody>
      </p:sp>
      <p:sp>
        <p:nvSpPr>
          <p:cNvPr id="2" name="Content Placeholder 1"/>
          <p:cNvSpPr>
            <a:spLocks noGrp="1"/>
          </p:cNvSpPr>
          <p:nvPr>
            <p:ph idx="1"/>
          </p:nvPr>
        </p:nvSpPr>
        <p:spPr>
          <a:xfrm>
            <a:off x="457200" y="1905000"/>
            <a:ext cx="8229600" cy="4669536"/>
          </a:xfrm>
        </p:spPr>
        <p:txBody>
          <a:bodyPr>
            <a:noAutofit/>
          </a:bodyPr>
          <a:lstStyle/>
          <a:p>
            <a:r>
              <a:rPr lang="en-US" sz="2800" dirty="0" smtClean="0"/>
              <a:t>Valid license in home country </a:t>
            </a:r>
          </a:p>
          <a:p>
            <a:pPr lvl="1"/>
            <a:r>
              <a:rPr lang="en-US" sz="2800" dirty="0" smtClean="0"/>
              <a:t>(MD, DO, </a:t>
            </a:r>
            <a:r>
              <a:rPr lang="en-US" sz="2800" dirty="0" err="1" smtClean="0"/>
              <a:t>PharmD</a:t>
            </a:r>
            <a:r>
              <a:rPr lang="en-US" sz="2800" dirty="0" smtClean="0"/>
              <a:t>, RN, Dentist, MPH, DPH)</a:t>
            </a:r>
          </a:p>
          <a:p>
            <a:r>
              <a:rPr lang="en-US" sz="2800" dirty="0" smtClean="0"/>
              <a:t>&gt;2 years of time living as expatriate</a:t>
            </a:r>
          </a:p>
          <a:p>
            <a:r>
              <a:rPr lang="en-US" sz="2800" dirty="0" smtClean="0"/>
              <a:t>Includes missionaries on home assignment</a:t>
            </a:r>
          </a:p>
          <a:p>
            <a:r>
              <a:rPr lang="en-US" sz="2800" dirty="0" smtClean="0"/>
              <a:t>Officially associated with a Christian organization</a:t>
            </a:r>
          </a:p>
          <a:p>
            <a:r>
              <a:rPr lang="en-US" sz="2800" dirty="0" smtClean="0"/>
              <a:t>English proficiency so as to ensure comprehension of the survey questions</a:t>
            </a:r>
            <a:endParaRPr 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0"/>
            <a:ext cx="8229600" cy="1066800"/>
          </a:xfrm>
        </p:spPr>
        <p:txBody>
          <a:bodyPr/>
          <a:lstStyle/>
          <a:p>
            <a:r>
              <a:rPr lang="en-US" dirty="0" smtClean="0"/>
              <a:t>Our History</a:t>
            </a:r>
            <a:endParaRPr lang="en-US" dirty="0"/>
          </a:p>
        </p:txBody>
      </p:sp>
      <p:sp>
        <p:nvSpPr>
          <p:cNvPr id="2" name="Content Placeholder 1"/>
          <p:cNvSpPr>
            <a:spLocks noGrp="1"/>
          </p:cNvSpPr>
          <p:nvPr>
            <p:ph idx="1"/>
          </p:nvPr>
        </p:nvSpPr>
        <p:spPr>
          <a:xfrm>
            <a:off x="457200" y="1905000"/>
            <a:ext cx="8229600" cy="4669536"/>
          </a:xfrm>
        </p:spPr>
        <p:style>
          <a:lnRef idx="1">
            <a:schemeClr val="accent2"/>
          </a:lnRef>
          <a:fillRef idx="2">
            <a:schemeClr val="accent2"/>
          </a:fillRef>
          <a:effectRef idx="1">
            <a:schemeClr val="accent2"/>
          </a:effectRef>
          <a:fontRef idx="minor">
            <a:schemeClr val="dk1"/>
          </a:fontRef>
        </p:style>
        <p:txBody>
          <a:bodyPr>
            <a:normAutofit/>
          </a:bodyPr>
          <a:lstStyle/>
          <a:p>
            <a:r>
              <a:rPr lang="en-US" sz="2800" dirty="0" smtClean="0"/>
              <a:t>Medical ministry has existed since 14</a:t>
            </a:r>
            <a:r>
              <a:rPr lang="en-US" sz="2800" baseline="30000" dirty="0" smtClean="0"/>
              <a:t>th</a:t>
            </a:r>
            <a:r>
              <a:rPr lang="en-US" sz="2800" dirty="0" smtClean="0"/>
              <a:t> century in Catholic orders; and 1770s for Protestants</a:t>
            </a:r>
          </a:p>
          <a:p>
            <a:r>
              <a:rPr lang="en-US" sz="2800" dirty="0" smtClean="0"/>
              <a:t>Medical partners have contributed to the development of modern medicine in many countries</a:t>
            </a:r>
          </a:p>
          <a:p>
            <a:endParaRPr lang="en-US" sz="2800" dirty="0" smtClean="0"/>
          </a:p>
          <a:p>
            <a:r>
              <a:rPr lang="en-US" sz="2800" dirty="0" smtClean="0"/>
              <a:t>Cross-cultural partners have always had to defend the validity of their medical practice as valid missionary work. </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33400"/>
            <a:ext cx="8229600" cy="1066800"/>
          </a:xfrm>
        </p:spPr>
        <p:txBody>
          <a:bodyPr>
            <a:normAutofit/>
          </a:bodyPr>
          <a:lstStyle/>
          <a:p>
            <a:r>
              <a:rPr lang="en-US" sz="4900" dirty="0" smtClean="0"/>
              <a:t>Who are we? </a:t>
            </a:r>
            <a:endParaRPr lang="en-US" dirty="0"/>
          </a:p>
        </p:txBody>
      </p:sp>
      <p:sp>
        <p:nvSpPr>
          <p:cNvPr id="2" name="Content Placeholder 1"/>
          <p:cNvSpPr>
            <a:spLocks noGrp="1"/>
          </p:cNvSpPr>
          <p:nvPr>
            <p:ph idx="1"/>
          </p:nvPr>
        </p:nvSpPr>
        <p:spPr>
          <a:xfrm>
            <a:off x="457200" y="1905000"/>
            <a:ext cx="8229600" cy="4669536"/>
          </a:xfrm>
        </p:spPr>
        <p:txBody>
          <a:bodyPr>
            <a:normAutofit/>
          </a:bodyPr>
          <a:lstStyle/>
          <a:p>
            <a:r>
              <a:rPr lang="en-US" sz="2800" dirty="0" smtClean="0"/>
              <a:t>50% work in private /mission hospitals </a:t>
            </a:r>
          </a:p>
          <a:p>
            <a:r>
              <a:rPr lang="en-US" sz="2800" dirty="0" smtClean="0"/>
              <a:t>12.5% work in government hospitals or clinics </a:t>
            </a:r>
          </a:p>
          <a:p>
            <a:pPr lvl="1"/>
            <a:r>
              <a:rPr lang="en-US" sz="2800" dirty="0" smtClean="0"/>
              <a:t>(rises to 24.7% in Asian countries). </a:t>
            </a:r>
          </a:p>
          <a:p>
            <a:r>
              <a:rPr lang="en-US" sz="2800" dirty="0" smtClean="0"/>
              <a:t>49.9% male, 50.1% female</a:t>
            </a:r>
          </a:p>
          <a:p>
            <a:r>
              <a:rPr lang="en-US" sz="2800" dirty="0" smtClean="0"/>
              <a:t>Mean age 43.8 years old</a:t>
            </a:r>
          </a:p>
          <a:p>
            <a:r>
              <a:rPr lang="en-US" sz="2800" dirty="0" smtClean="0"/>
              <a:t>Mean years of service 10.8 years</a:t>
            </a:r>
          </a:p>
          <a:p>
            <a:r>
              <a:rPr lang="en-US" sz="2800" dirty="0" smtClean="0"/>
              <a:t>Citizens of </a:t>
            </a:r>
            <a:r>
              <a:rPr lang="en-US" sz="2800" b="1" dirty="0" smtClean="0"/>
              <a:t>18</a:t>
            </a:r>
            <a:r>
              <a:rPr lang="en-US" sz="2800" dirty="0" smtClean="0"/>
              <a:t> countries represented serving in </a:t>
            </a:r>
            <a:r>
              <a:rPr lang="en-US" sz="2800" b="1" dirty="0" smtClean="0"/>
              <a:t>67</a:t>
            </a:r>
            <a:r>
              <a:rPr lang="en-US" sz="2800" dirty="0" smtClean="0"/>
              <a:t> different countries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229600" cy="1066800"/>
          </a:xfrm>
        </p:spPr>
        <p:txBody>
          <a:bodyPr/>
          <a:lstStyle/>
          <a:p>
            <a:r>
              <a:rPr lang="en-US" dirty="0" smtClean="0"/>
              <a:t>Specialties</a:t>
            </a:r>
            <a:endParaRPr lang="en-US" dirty="0"/>
          </a:p>
        </p:txBody>
      </p:sp>
      <p:sp>
        <p:nvSpPr>
          <p:cNvPr id="2" name="Content Placeholder 1"/>
          <p:cNvSpPr>
            <a:spLocks noGrp="1"/>
          </p:cNvSpPr>
          <p:nvPr>
            <p:ph idx="1"/>
          </p:nvPr>
        </p:nvSpPr>
        <p:spPr>
          <a:xfrm>
            <a:off x="533400" y="1524000"/>
            <a:ext cx="8153400" cy="5029200"/>
          </a:xfrm>
        </p:spPr>
        <p:txBody>
          <a:bodyPr>
            <a:normAutofit fontScale="92500" lnSpcReduction="10000"/>
          </a:bodyPr>
          <a:lstStyle/>
          <a:p>
            <a:r>
              <a:rPr lang="en-US" dirty="0" smtClean="0"/>
              <a:t>Family/General Medicine	    37.7%</a:t>
            </a:r>
          </a:p>
          <a:p>
            <a:r>
              <a:rPr lang="en-US" dirty="0" smtClean="0"/>
              <a:t>Nursing			    17.0%</a:t>
            </a:r>
          </a:p>
          <a:p>
            <a:r>
              <a:rPr lang="en-US" dirty="0" smtClean="0"/>
              <a:t>Surgery &amp; specialties	    11.7%</a:t>
            </a:r>
          </a:p>
          <a:p>
            <a:r>
              <a:rPr lang="en-US" dirty="0" smtClean="0"/>
              <a:t>Pediatrics			     9.4%</a:t>
            </a:r>
          </a:p>
          <a:p>
            <a:r>
              <a:rPr lang="en-US" dirty="0" smtClean="0"/>
              <a:t>Internal Medicine		     5.6%</a:t>
            </a:r>
          </a:p>
          <a:p>
            <a:r>
              <a:rPr lang="en-US" dirty="0" smtClean="0"/>
              <a:t>Public Health		      3.3%</a:t>
            </a:r>
          </a:p>
          <a:p>
            <a:r>
              <a:rPr lang="en-US" dirty="0" smtClean="0"/>
              <a:t>Dentistry			      2.5%</a:t>
            </a:r>
          </a:p>
          <a:p>
            <a:r>
              <a:rPr lang="en-US" dirty="0" smtClean="0"/>
              <a:t>Therapy/ Rehab		      2.3%</a:t>
            </a:r>
          </a:p>
          <a:p>
            <a:r>
              <a:rPr lang="en-US" dirty="0" smtClean="0"/>
              <a:t>OBGYN, Midwifery	      2.0%</a:t>
            </a:r>
          </a:p>
          <a:p>
            <a:r>
              <a:rPr lang="en-US" dirty="0" smtClean="0"/>
              <a:t>Psych, counseling		      1.3%</a:t>
            </a:r>
          </a:p>
          <a:p>
            <a:r>
              <a:rPr lang="en-US" dirty="0" smtClean="0"/>
              <a:t>Pharmacy			       0.3%</a:t>
            </a:r>
          </a:p>
          <a:p>
            <a:r>
              <a:rPr lang="en-US" dirty="0" smtClean="0"/>
              <a:t>Other			       5.1%</a:t>
            </a:r>
          </a:p>
          <a:p>
            <a:pPr>
              <a:buNone/>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2513</TotalTime>
  <Words>2160</Words>
  <Application>Microsoft Office PowerPoint</Application>
  <PresentationFormat>On-screen Show (4:3)</PresentationFormat>
  <Paragraphs>267</Paragraphs>
  <Slides>43</Slides>
  <Notes>25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43</vt:i4>
      </vt:variant>
    </vt:vector>
  </HeadingPairs>
  <TitlesOfParts>
    <vt:vector size="48" baseType="lpstr">
      <vt:lpstr>Calibri</vt:lpstr>
      <vt:lpstr>Constantia</vt:lpstr>
      <vt:lpstr>Wingdings</vt:lpstr>
      <vt:lpstr>Wingdings 2</vt:lpstr>
      <vt:lpstr>Flow</vt:lpstr>
      <vt:lpstr>Challenges and Opportunities  in Medical Missions</vt:lpstr>
      <vt:lpstr>Learning Objectives</vt:lpstr>
      <vt:lpstr>Disclosure Statement</vt:lpstr>
      <vt:lpstr>Disclosure Statement</vt:lpstr>
      <vt:lpstr>Survey parameters &amp; definitions</vt:lpstr>
      <vt:lpstr>Inclusion Criteria</vt:lpstr>
      <vt:lpstr>Our History</vt:lpstr>
      <vt:lpstr>Who are we? </vt:lpstr>
      <vt:lpstr>Specialties</vt:lpstr>
      <vt:lpstr>How many are we? </vt:lpstr>
      <vt:lpstr>How do we spend our time? </vt:lpstr>
      <vt:lpstr>Clinical v. Non-clinical Balance</vt:lpstr>
      <vt:lpstr>Our Work Balance &amp;  Satisfaction</vt:lpstr>
      <vt:lpstr>Our Work Environment &amp; Satisfaction</vt:lpstr>
      <vt:lpstr>Our Mental Health</vt:lpstr>
      <vt:lpstr>Our Mental Health</vt:lpstr>
      <vt:lpstr>Our perceived need for medical M’s</vt:lpstr>
      <vt:lpstr>Our organizational support</vt:lpstr>
      <vt:lpstr>Our satisfaction &amp;  organizational support</vt:lpstr>
      <vt:lpstr>Our organizational support</vt:lpstr>
      <vt:lpstr>PowerPoint Presentation</vt:lpstr>
      <vt:lpstr>Top Challenges - rated</vt:lpstr>
      <vt:lpstr>Challenges – responder comments</vt:lpstr>
      <vt:lpstr>Why we leave medical work</vt:lpstr>
      <vt:lpstr>Challenges – responder comments</vt:lpstr>
      <vt:lpstr>PowerPoint Presentation</vt:lpstr>
      <vt:lpstr>Opportunities - rated</vt:lpstr>
      <vt:lpstr>Opportunities - Highlights</vt:lpstr>
      <vt:lpstr>PowerPoint Presentation</vt:lpstr>
      <vt:lpstr>Global Health: Adaptations</vt:lpstr>
      <vt:lpstr>Next Generation</vt:lpstr>
      <vt:lpstr>Next Generation</vt:lpstr>
      <vt:lpstr>Short Term Missions</vt:lpstr>
      <vt:lpstr>PowerPoint Presentation</vt:lpstr>
      <vt:lpstr>More Questions Than Answers</vt:lpstr>
      <vt:lpstr>PowerPoint Presentation</vt:lpstr>
      <vt:lpstr>PowerPoint Presentation</vt:lpstr>
      <vt:lpstr>PowerPoint Presentation</vt:lpstr>
      <vt:lpstr>PowerPoint Presentation</vt:lpstr>
      <vt:lpstr>PowerPoint Presentation</vt:lpstr>
      <vt:lpstr>PowerPoint Presentation</vt:lpstr>
      <vt:lpstr>Limitations</vt:lpstr>
      <vt:lpstr>Contact Info</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Katherine</dc:creator>
  <cp:lastModifiedBy>Katherine Welch</cp:lastModifiedBy>
  <cp:revision>136</cp:revision>
  <dcterms:created xsi:type="dcterms:W3CDTF">2012-06-15T08:44:34Z</dcterms:created>
  <dcterms:modified xsi:type="dcterms:W3CDTF">2013-11-07T17:05:14Z</dcterms:modified>
</cp:coreProperties>
</file>