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4"/>
  </p:notesMasterIdLst>
  <p:handoutMasterIdLst>
    <p:handoutMasterId r:id="rId35"/>
  </p:handoutMasterIdLst>
  <p:sldIdLst>
    <p:sldId id="532" r:id="rId2"/>
    <p:sldId id="426" r:id="rId3"/>
    <p:sldId id="474" r:id="rId4"/>
    <p:sldId id="518" r:id="rId5"/>
    <p:sldId id="381" r:id="rId6"/>
    <p:sldId id="501" r:id="rId7"/>
    <p:sldId id="517" r:id="rId8"/>
    <p:sldId id="529" r:id="rId9"/>
    <p:sldId id="379" r:id="rId10"/>
    <p:sldId id="329" r:id="rId11"/>
    <p:sldId id="524" r:id="rId12"/>
    <p:sldId id="528" r:id="rId13"/>
    <p:sldId id="288" r:id="rId14"/>
    <p:sldId id="519" r:id="rId15"/>
    <p:sldId id="334" r:id="rId16"/>
    <p:sldId id="467" r:id="rId17"/>
    <p:sldId id="303" r:id="rId18"/>
    <p:sldId id="521" r:id="rId19"/>
    <p:sldId id="522" r:id="rId20"/>
    <p:sldId id="527" r:id="rId21"/>
    <p:sldId id="523" r:id="rId22"/>
    <p:sldId id="520" r:id="rId23"/>
    <p:sldId id="282" r:id="rId24"/>
    <p:sldId id="289" r:id="rId25"/>
    <p:sldId id="290" r:id="rId26"/>
    <p:sldId id="291" r:id="rId27"/>
    <p:sldId id="526" r:id="rId28"/>
    <p:sldId id="312" r:id="rId29"/>
    <p:sldId id="525" r:id="rId30"/>
    <p:sldId id="321" r:id="rId31"/>
    <p:sldId id="345" r:id="rId32"/>
    <p:sldId id="331"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6E8A0-9B2E-485C-B919-EC0D8FEE5972}" v="4" dt="2024-11-04T02:29:57.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3595" autoAdjust="0"/>
  </p:normalViewPr>
  <p:slideViewPr>
    <p:cSldViewPr>
      <p:cViewPr varScale="1">
        <p:scale>
          <a:sx n="77" d="100"/>
          <a:sy n="77" d="100"/>
        </p:scale>
        <p:origin x="1704" y="6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C7669EE-7FF9-41E1-B6DD-147FD042E3C1}" type="datetimeFigureOut">
              <a:rPr lang="en-US" smtClean="0"/>
              <a:t>11/5/2025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A84A07E-7DEC-4BC5-A383-10BECD9F4F4F}" type="slidenum">
              <a:rPr lang="en-US" smtClean="0"/>
              <a:t>‹#›</a:t>
            </a:fld>
            <a:endParaRPr lang="en-US"/>
          </a:p>
        </p:txBody>
      </p:sp>
    </p:spTree>
    <p:extLst>
      <p:ext uri="{BB962C8B-B14F-4D97-AF65-F5344CB8AC3E}">
        <p14:creationId xmlns:p14="http://schemas.microsoft.com/office/powerpoint/2010/main" val="2499296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6DEF5F7-E1A1-4EE1-89FC-A52848B5A6D0}" type="datetimeFigureOut">
              <a:rPr lang="en-US" smtClean="0"/>
              <a:t>11/5/2025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CAC2A22-6065-474F-BCB1-9BF007862ECA}" type="slidenum">
              <a:rPr lang="en-US" smtClean="0"/>
              <a:t>‹#›</a:t>
            </a:fld>
            <a:endParaRPr lang="en-US"/>
          </a:p>
        </p:txBody>
      </p:sp>
    </p:spTree>
    <p:extLst>
      <p:ext uri="{BB962C8B-B14F-4D97-AF65-F5344CB8AC3E}">
        <p14:creationId xmlns:p14="http://schemas.microsoft.com/office/powerpoint/2010/main" val="331353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poem is the experience of many in healthcare today. They feel like they exist only as problems to be fixed, errors to be corrected, and are known only by their flaws. </a:t>
            </a:r>
          </a:p>
        </p:txBody>
      </p:sp>
      <p:sp>
        <p:nvSpPr>
          <p:cNvPr id="4" name="Slide Number Placeholder 3"/>
          <p:cNvSpPr>
            <a:spLocks noGrp="1"/>
          </p:cNvSpPr>
          <p:nvPr>
            <p:ph type="sldNum" sz="quarter" idx="5"/>
          </p:nvPr>
        </p:nvSpPr>
        <p:spPr/>
        <p:txBody>
          <a:bodyPr/>
          <a:lstStyle/>
          <a:p>
            <a:fld id="{5CAC2A22-6065-474F-BCB1-9BF007862ECA}" type="slidenum">
              <a:rPr lang="en-US" smtClean="0"/>
              <a:t>2</a:t>
            </a:fld>
            <a:endParaRPr lang="en-US"/>
          </a:p>
        </p:txBody>
      </p:sp>
    </p:spTree>
    <p:extLst>
      <p:ext uri="{BB962C8B-B14F-4D97-AF65-F5344CB8AC3E}">
        <p14:creationId xmlns:p14="http://schemas.microsoft.com/office/powerpoint/2010/main" val="198174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of client with Addison’s </a:t>
            </a:r>
          </a:p>
        </p:txBody>
      </p:sp>
      <p:sp>
        <p:nvSpPr>
          <p:cNvPr id="4" name="Slide Number Placeholder 3"/>
          <p:cNvSpPr>
            <a:spLocks noGrp="1"/>
          </p:cNvSpPr>
          <p:nvPr>
            <p:ph type="sldNum" sz="quarter" idx="5"/>
          </p:nvPr>
        </p:nvSpPr>
        <p:spPr/>
        <p:txBody>
          <a:bodyPr/>
          <a:lstStyle/>
          <a:p>
            <a:fld id="{5CAC2A22-6065-474F-BCB1-9BF007862ECA}" type="slidenum">
              <a:rPr lang="en-US" smtClean="0"/>
              <a:t>4</a:t>
            </a:fld>
            <a:endParaRPr lang="en-US"/>
          </a:p>
        </p:txBody>
      </p:sp>
    </p:spTree>
    <p:extLst>
      <p:ext uri="{BB962C8B-B14F-4D97-AF65-F5344CB8AC3E}">
        <p14:creationId xmlns:p14="http://schemas.microsoft.com/office/powerpoint/2010/main" val="294940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study published in 2023 that reported 53.7% of patients reported poor patient-centered care. And it was higher among public hospitals (66.3%) than private hospitals (40.3%).</a:t>
            </a:r>
          </a:p>
        </p:txBody>
      </p:sp>
      <p:sp>
        <p:nvSpPr>
          <p:cNvPr id="4" name="Slide Number Placeholder 3"/>
          <p:cNvSpPr>
            <a:spLocks noGrp="1"/>
          </p:cNvSpPr>
          <p:nvPr>
            <p:ph type="sldNum" sz="quarter" idx="5"/>
          </p:nvPr>
        </p:nvSpPr>
        <p:spPr/>
        <p:txBody>
          <a:bodyPr/>
          <a:lstStyle/>
          <a:p>
            <a:fld id="{5CAC2A22-6065-474F-BCB1-9BF007862ECA}" type="slidenum">
              <a:rPr lang="en-US" smtClean="0"/>
              <a:t>5</a:t>
            </a:fld>
            <a:endParaRPr lang="en-US"/>
          </a:p>
        </p:txBody>
      </p:sp>
    </p:spTree>
    <p:extLst>
      <p:ext uri="{BB962C8B-B14F-4D97-AF65-F5344CB8AC3E}">
        <p14:creationId xmlns:p14="http://schemas.microsoft.com/office/powerpoint/2010/main" val="291081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discrepancy here from what patient’s desire and what they receive</a:t>
            </a:r>
          </a:p>
        </p:txBody>
      </p:sp>
      <p:sp>
        <p:nvSpPr>
          <p:cNvPr id="4" name="Slide Number Placeholder 3"/>
          <p:cNvSpPr>
            <a:spLocks noGrp="1"/>
          </p:cNvSpPr>
          <p:nvPr>
            <p:ph type="sldNum" sz="quarter" idx="5"/>
          </p:nvPr>
        </p:nvSpPr>
        <p:spPr/>
        <p:txBody>
          <a:bodyPr/>
          <a:lstStyle/>
          <a:p>
            <a:fld id="{5CAC2A22-6065-474F-BCB1-9BF007862ECA}" type="slidenum">
              <a:rPr lang="en-US" smtClean="0"/>
              <a:t>7</a:t>
            </a:fld>
            <a:endParaRPr lang="en-US"/>
          </a:p>
        </p:txBody>
      </p:sp>
    </p:spTree>
    <p:extLst>
      <p:ext uri="{BB962C8B-B14F-4D97-AF65-F5344CB8AC3E}">
        <p14:creationId xmlns:p14="http://schemas.microsoft.com/office/powerpoint/2010/main" val="43617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about the work God has given you</a:t>
            </a:r>
          </a:p>
        </p:txBody>
      </p:sp>
      <p:sp>
        <p:nvSpPr>
          <p:cNvPr id="4" name="Slide Number Placeholder 3"/>
          <p:cNvSpPr>
            <a:spLocks noGrp="1"/>
          </p:cNvSpPr>
          <p:nvPr>
            <p:ph type="sldNum" sz="quarter" idx="5"/>
          </p:nvPr>
        </p:nvSpPr>
        <p:spPr/>
        <p:txBody>
          <a:bodyPr/>
          <a:lstStyle/>
          <a:p>
            <a:fld id="{5CAC2A22-6065-474F-BCB1-9BF007862ECA}" type="slidenum">
              <a:rPr lang="en-US" smtClean="0"/>
              <a:t>14</a:t>
            </a:fld>
            <a:endParaRPr lang="en-US"/>
          </a:p>
        </p:txBody>
      </p:sp>
    </p:spTree>
    <p:extLst>
      <p:ext uri="{BB962C8B-B14F-4D97-AF65-F5344CB8AC3E}">
        <p14:creationId xmlns:p14="http://schemas.microsoft.com/office/powerpoint/2010/main" val="170185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C2A22-6065-474F-BCB1-9BF007862ECA}" type="slidenum">
              <a:rPr lang="en-US" smtClean="0"/>
              <a:t>19</a:t>
            </a:fld>
            <a:endParaRPr lang="en-US"/>
          </a:p>
        </p:txBody>
      </p:sp>
    </p:spTree>
    <p:extLst>
      <p:ext uri="{BB962C8B-B14F-4D97-AF65-F5344CB8AC3E}">
        <p14:creationId xmlns:p14="http://schemas.microsoft.com/office/powerpoint/2010/main" val="64319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C2A22-6065-474F-BCB1-9BF007862ECA}" type="slidenum">
              <a:rPr lang="en-US" smtClean="0"/>
              <a:t>20</a:t>
            </a:fld>
            <a:endParaRPr lang="en-US"/>
          </a:p>
        </p:txBody>
      </p:sp>
    </p:spTree>
    <p:extLst>
      <p:ext uri="{BB962C8B-B14F-4D97-AF65-F5344CB8AC3E}">
        <p14:creationId xmlns:p14="http://schemas.microsoft.com/office/powerpoint/2010/main" val="2180949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it be helpful to you if I prayed for you</a:t>
            </a:r>
          </a:p>
          <a:p>
            <a:r>
              <a:rPr lang="en-US" dirty="0"/>
              <a:t>	Feeling guilty</a:t>
            </a:r>
          </a:p>
        </p:txBody>
      </p:sp>
      <p:sp>
        <p:nvSpPr>
          <p:cNvPr id="4" name="Slide Number Placeholder 3"/>
          <p:cNvSpPr>
            <a:spLocks noGrp="1"/>
          </p:cNvSpPr>
          <p:nvPr>
            <p:ph type="sldNum" sz="quarter" idx="5"/>
          </p:nvPr>
        </p:nvSpPr>
        <p:spPr/>
        <p:txBody>
          <a:bodyPr/>
          <a:lstStyle/>
          <a:p>
            <a:fld id="{5CAC2A22-6065-474F-BCB1-9BF007862ECA}" type="slidenum">
              <a:rPr lang="en-US" smtClean="0"/>
              <a:t>21</a:t>
            </a:fld>
            <a:endParaRPr lang="en-US"/>
          </a:p>
        </p:txBody>
      </p:sp>
    </p:spTree>
    <p:extLst>
      <p:ext uri="{BB962C8B-B14F-4D97-AF65-F5344CB8AC3E}">
        <p14:creationId xmlns:p14="http://schemas.microsoft.com/office/powerpoint/2010/main" val="3615795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xfrm>
            <a:off x="1143000" y="685800"/>
            <a:ext cx="4572000" cy="3429000"/>
          </a:xfrm>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p>
            <a:pPr algn="ctr" defTabSz="2438400">
              <a:lnSpc>
                <a:spcPct val="100000"/>
              </a:lnSpc>
              <a:spcBef>
                <a:spcPts val="700"/>
              </a:spcBef>
              <a:defRPr sz="2000" b="1" spc="-19">
                <a:latin typeface="Arial"/>
                <a:ea typeface="Arial"/>
                <a:cs typeface="Arial"/>
                <a:sym typeface="Arial"/>
              </a:defRPr>
            </a:pPr>
            <a:r>
              <a:rPr dirty="0">
                <a:solidFill>
                  <a:srgbClr val="FF3300"/>
                </a:solidFill>
              </a:rPr>
              <a:t>[Imagine walking down the corridor at your office]</a:t>
            </a:r>
          </a:p>
          <a:p>
            <a:pPr algn="ctr" defTabSz="914400">
              <a:lnSpc>
                <a:spcPct val="100000"/>
              </a:lnSpc>
              <a:spcBef>
                <a:spcPts val="400"/>
              </a:spcBef>
              <a:defRPr sz="1200" b="1" spc="-12">
                <a:latin typeface="Arial"/>
                <a:ea typeface="Arial"/>
                <a:cs typeface="Arial"/>
                <a:sym typeface="Arial"/>
              </a:defRPr>
            </a:pPr>
            <a:r>
              <a:rPr dirty="0"/>
              <a:t>If you pay attention to your work, people will pay attention to your faith.</a:t>
            </a:r>
          </a:p>
          <a:p>
            <a:pPr algn="ctr" defTabSz="914400">
              <a:lnSpc>
                <a:spcPct val="100000"/>
              </a:lnSpc>
              <a:spcBef>
                <a:spcPts val="400"/>
              </a:spcBef>
              <a:defRPr sz="1200" b="1" spc="-12">
                <a:latin typeface="Arial"/>
                <a:ea typeface="Arial"/>
                <a:cs typeface="Arial"/>
                <a:sym typeface="Arial"/>
              </a:defRPr>
            </a:pPr>
            <a:endParaRPr dirty="0"/>
          </a:p>
          <a:p>
            <a:pPr algn="ctr" defTabSz="914400">
              <a:lnSpc>
                <a:spcPct val="100000"/>
              </a:lnSpc>
              <a:spcBef>
                <a:spcPts val="400"/>
              </a:spcBef>
              <a:defRPr sz="1200" b="1" spc="-12">
                <a:latin typeface="Arial"/>
                <a:ea typeface="Arial"/>
                <a:cs typeface="Arial"/>
                <a:sym typeface="Arial"/>
              </a:defRPr>
            </a:pPr>
            <a:r>
              <a:rPr dirty="0"/>
              <a:t>Note the relationship here. Actions and attitudes precede words. </a:t>
            </a:r>
          </a:p>
          <a:p>
            <a:pPr algn="ctr" defTabSz="914400">
              <a:lnSpc>
                <a:spcPct val="100000"/>
              </a:lnSpc>
              <a:spcBef>
                <a:spcPts val="400"/>
              </a:spcBef>
              <a:defRPr sz="1200" b="1" spc="-12">
                <a:latin typeface="Arial"/>
                <a:ea typeface="Arial"/>
                <a:cs typeface="Arial"/>
                <a:sym typeface="Arial"/>
              </a:defRPr>
            </a:pPr>
            <a:endParaRPr dirty="0"/>
          </a:p>
          <a:p>
            <a:pPr algn="ctr" defTabSz="914400">
              <a:lnSpc>
                <a:spcPct val="100000"/>
              </a:lnSpc>
              <a:spcBef>
                <a:spcPts val="400"/>
              </a:spcBef>
              <a:defRPr sz="1200" b="1" spc="-12">
                <a:latin typeface="Arial"/>
                <a:ea typeface="Arial"/>
                <a:cs typeface="Arial"/>
                <a:sym typeface="Arial"/>
              </a:defRPr>
            </a:pPr>
            <a:r>
              <a:rPr dirty="0"/>
              <a:t>You will have the opportunity. Now how will you go about seizing that opportunity?</a:t>
            </a:r>
          </a:p>
          <a:p>
            <a:pPr algn="ctr" defTabSz="914400">
              <a:lnSpc>
                <a:spcPct val="100000"/>
              </a:lnSpc>
              <a:spcBef>
                <a:spcPts val="400"/>
              </a:spcBef>
              <a:defRPr sz="1200" b="1" spc="-12">
                <a:latin typeface="Arial"/>
                <a:ea typeface="Arial"/>
                <a:cs typeface="Arial"/>
                <a:sym typeface="Arial"/>
              </a:defRPr>
            </a:pPr>
            <a:endParaRPr dirty="0"/>
          </a:p>
        </p:txBody>
      </p:sp>
    </p:spTree>
    <p:extLst>
      <p:ext uri="{BB962C8B-B14F-4D97-AF65-F5344CB8AC3E}">
        <p14:creationId xmlns:p14="http://schemas.microsoft.com/office/powerpoint/2010/main" val="167422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7381A-8675-4B5A-B832-C3BF44821BB0}"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D5DA9-777C-4DDF-8439-3FFB3075EA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7381A-8675-4B5A-B832-C3BF44821BB0}"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D5DA9-777C-4DDF-8439-3FFB3075EA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47381A-8675-4B5A-B832-C3BF44821BB0}"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D5DA9-777C-4DDF-8439-3FFB3075EAE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457200" y="1192324"/>
            <a:ext cx="8229601" cy="416307"/>
          </a:xfrm>
          <a:prstGeom prst="rect">
            <a:avLst/>
          </a:prstGeom>
        </p:spPr>
        <p:txBody>
          <a:bodyPr/>
          <a:lstStyle>
            <a:lvl1pPr marL="0" indent="0" algn="ctr" defTabSz="309563">
              <a:lnSpc>
                <a:spcPct val="100000"/>
              </a:lnSpc>
              <a:spcBef>
                <a:spcPts val="0"/>
              </a:spcBef>
              <a:buSzTx/>
              <a:buNone/>
              <a:defRPr spc="-17">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32513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7381A-8675-4B5A-B832-C3BF44821BB0}"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D5DA9-777C-4DDF-8439-3FFB3075EAED}"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7381A-8675-4B5A-B832-C3BF44821BB0}"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D5DA9-777C-4DDF-8439-3FFB3075EA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447381A-8675-4B5A-B832-C3BF44821BB0}"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D5DA9-777C-4DDF-8439-3FFB3075EAE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7381A-8675-4B5A-B832-C3BF44821BB0}"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D5DA9-777C-4DDF-8439-3FFB3075EA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7381A-8675-4B5A-B832-C3BF44821BB0}"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D5DA9-777C-4DDF-8439-3FFB3075EA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47381A-8675-4B5A-B832-C3BF44821BB0}"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D5DA9-777C-4DDF-8439-3FFB3075EA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47381A-8675-4B5A-B832-C3BF44821BB0}"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D5DA9-777C-4DDF-8439-3FFB3075EAE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7381A-8675-4B5A-B832-C3BF44821BB0}"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D5DA9-777C-4DDF-8439-3FFB3075EAE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47381A-8675-4B5A-B832-C3BF44821BB0}" type="datetimeFigureOut">
              <a:rPr lang="en-US" smtClean="0"/>
              <a:t>11/5/2025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E3D5DA9-777C-4DDF-8439-3FFB3075EAE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13"/>
            <a:ext cx="8229600" cy="5943600"/>
          </a:xfrm>
        </p:spPr>
        <p:txBody>
          <a:bodyPr>
            <a:normAutofit/>
          </a:bodyPr>
          <a:lstStyle/>
          <a:p>
            <a:pPr marL="0" indent="0">
              <a:buNone/>
            </a:pPr>
            <a:endParaRPr lang="en-US" dirty="0"/>
          </a:p>
          <a:p>
            <a:pPr marL="0" indent="0" algn="ctr">
              <a:buNone/>
            </a:pPr>
            <a:r>
              <a:rPr lang="en-US" sz="4800" dirty="0"/>
              <a:t>Connecting Your Faith &amp; Your Healthcare Career Together</a:t>
            </a:r>
          </a:p>
          <a:p>
            <a:pPr marL="0" indent="0" algn="ctr">
              <a:buNone/>
            </a:pPr>
            <a:endParaRPr lang="en-US" sz="2800" dirty="0"/>
          </a:p>
          <a:p>
            <a:pPr marL="0" indent="0" algn="ctr">
              <a:buNone/>
            </a:pPr>
            <a:br>
              <a:rPr lang="en-US" sz="2800" dirty="0"/>
            </a:br>
            <a:r>
              <a:rPr lang="en-US" sz="2800" dirty="0"/>
              <a:t>Helena Torres, PharmD, LCMHCA</a:t>
            </a:r>
            <a:br>
              <a:rPr lang="en-US" sz="2800" dirty="0"/>
            </a:br>
            <a:endParaRPr lang="en-US" sz="1800" dirty="0"/>
          </a:p>
          <a:p>
            <a:pPr marL="0" indent="0" algn="ctr">
              <a:buNone/>
            </a:pPr>
            <a:endParaRPr lang="en-US" sz="1800" dirty="0"/>
          </a:p>
          <a:p>
            <a:pPr marL="0" indent="0" algn="ctr">
              <a:buNone/>
            </a:pPr>
            <a:r>
              <a:rPr lang="en-US" sz="2800" dirty="0"/>
              <a:t>medsn.org</a:t>
            </a:r>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72187"/>
            <a:ext cx="3276600" cy="952425"/>
          </a:xfrm>
          <a:prstGeom prst="rect">
            <a:avLst/>
          </a:prstGeom>
        </p:spPr>
      </p:pic>
      <p:sp>
        <p:nvSpPr>
          <p:cNvPr id="4" name="Rectangle 3"/>
          <p:cNvSpPr/>
          <p:nvPr/>
        </p:nvSpPr>
        <p:spPr>
          <a:xfrm>
            <a:off x="2806132" y="5402855"/>
            <a:ext cx="3531736" cy="369332"/>
          </a:xfrm>
          <a:prstGeom prst="rect">
            <a:avLst/>
          </a:prstGeom>
        </p:spPr>
        <p:txBody>
          <a:bodyPr wrap="none">
            <a:spAutoFit/>
          </a:bodyPr>
          <a:lstStyle/>
          <a:p>
            <a:r>
              <a:rPr lang="en-US" dirty="0"/>
              <a:t>© 2024 Medical Strategic Network </a:t>
            </a:r>
          </a:p>
        </p:txBody>
      </p:sp>
      <p:pic>
        <p:nvPicPr>
          <p:cNvPr id="5" name="Picture 4" descr="Logo&#10;&#10;Description automatically generated">
            <a:extLst>
              <a:ext uri="{FF2B5EF4-FFF2-40B4-BE49-F238E27FC236}">
                <a16:creationId xmlns:a16="http://schemas.microsoft.com/office/drawing/2014/main" id="{1CD14BBA-07D4-422E-0554-882F8CD81938}"/>
              </a:ext>
            </a:extLst>
          </p:cNvPr>
          <p:cNvPicPr>
            <a:picLocks noChangeAspect="1"/>
          </p:cNvPicPr>
          <p:nvPr/>
        </p:nvPicPr>
        <p:blipFill>
          <a:blip r:embed="rId3"/>
          <a:stretch>
            <a:fillRect/>
          </a:stretch>
        </p:blipFill>
        <p:spPr>
          <a:xfrm>
            <a:off x="7610899" y="5587522"/>
            <a:ext cx="1459985" cy="1094990"/>
          </a:xfrm>
          <a:prstGeom prst="rect">
            <a:avLst/>
          </a:prstGeom>
        </p:spPr>
      </p:pic>
    </p:spTree>
    <p:extLst>
      <p:ext uri="{BB962C8B-B14F-4D97-AF65-F5344CB8AC3E}">
        <p14:creationId xmlns:p14="http://schemas.microsoft.com/office/powerpoint/2010/main" val="16718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514600"/>
            <a:ext cx="7467600" cy="5105400"/>
          </a:xfrm>
        </p:spPr>
        <p:txBody>
          <a:bodyPr>
            <a:normAutofit/>
          </a:bodyPr>
          <a:lstStyle/>
          <a:p>
            <a:pPr marL="514350" indent="-514350">
              <a:buAutoNum type="arabicPeriod"/>
            </a:pPr>
            <a:r>
              <a:rPr lang="en-US" dirty="0"/>
              <a:t>With this illness, what keeps you going? </a:t>
            </a:r>
          </a:p>
          <a:p>
            <a:pPr marL="0" indent="0">
              <a:buNone/>
            </a:pPr>
            <a:r>
              <a:rPr lang="en-US" dirty="0"/>
              <a:t>               What is your source of strength?</a:t>
            </a:r>
          </a:p>
          <a:p>
            <a:pPr marL="514350" indent="-514350">
              <a:buAutoNum type="arabicPeriod" startAt="2"/>
            </a:pPr>
            <a:r>
              <a:rPr lang="en-US" dirty="0"/>
              <a:t>Has any of this been scary/stressful for you?</a:t>
            </a:r>
          </a:p>
          <a:p>
            <a:pPr marL="0" indent="0">
              <a:buNone/>
            </a:pPr>
            <a:r>
              <a:rPr lang="en-US" dirty="0"/>
              <a:t>                How?</a:t>
            </a:r>
          </a:p>
          <a:p>
            <a:pPr marL="514350" indent="-514350">
              <a:buAutoNum type="arabicPeriod" startAt="3"/>
            </a:pPr>
            <a:r>
              <a:rPr lang="en-US" dirty="0"/>
              <a:t>How has this illness affected the way you see</a:t>
            </a:r>
          </a:p>
          <a:p>
            <a:pPr marL="0" indent="0">
              <a:buNone/>
            </a:pPr>
            <a:r>
              <a:rPr lang="en-US" dirty="0"/>
              <a:t>        yourself?</a:t>
            </a:r>
          </a:p>
          <a:p>
            <a:pPr marL="514350" indent="-514350">
              <a:buAutoNum type="arabicPeriod" startAt="4"/>
            </a:pPr>
            <a:r>
              <a:rPr lang="en-US" dirty="0"/>
              <a:t>How has this illness affected the way you view and interact  with God?</a:t>
            </a:r>
          </a:p>
          <a:p>
            <a:pPr marL="0" indent="0">
              <a:buNone/>
            </a:pPr>
            <a:r>
              <a:rPr lang="en-US" dirty="0"/>
              <a:t>5.  What in your life is most meaningful to you?</a:t>
            </a:r>
          </a:p>
        </p:txBody>
      </p:sp>
      <p:sp>
        <p:nvSpPr>
          <p:cNvPr id="2" name="Title 1"/>
          <p:cNvSpPr>
            <a:spLocks noGrp="1"/>
          </p:cNvSpPr>
          <p:nvPr>
            <p:ph type="title"/>
          </p:nvPr>
        </p:nvSpPr>
        <p:spPr/>
        <p:txBody>
          <a:bodyPr/>
          <a:lstStyle/>
          <a:p>
            <a:r>
              <a:rPr lang="en-US" dirty="0"/>
              <a:t>Spiritual History Questions</a:t>
            </a:r>
          </a:p>
        </p:txBody>
      </p:sp>
    </p:spTree>
    <p:extLst>
      <p:ext uri="{BB962C8B-B14F-4D97-AF65-F5344CB8AC3E}">
        <p14:creationId xmlns:p14="http://schemas.microsoft.com/office/powerpoint/2010/main" val="79942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p:txBody>
          <a:bodyPr/>
          <a:lstStyle/>
          <a:p>
            <a:r>
              <a:rPr lang="en-US" dirty="0"/>
              <a:t>Practice!</a:t>
            </a:r>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98407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a:xfrm>
            <a:off x="457200" y="2133600"/>
            <a:ext cx="8229600" cy="3048000"/>
          </a:xfrm>
        </p:spPr>
        <p:txBody>
          <a:bodyPr>
            <a:normAutofit fontScale="90000"/>
          </a:bodyPr>
          <a:lstStyle/>
          <a:p>
            <a:r>
              <a:rPr lang="en-US" sz="6700" dirty="0">
                <a:solidFill>
                  <a:schemeClr val="tx1"/>
                </a:solidFill>
              </a:rPr>
              <a:t>Response</a:t>
            </a:r>
            <a:br>
              <a:rPr lang="en-US" sz="6700" dirty="0">
                <a:solidFill>
                  <a:schemeClr val="tx1"/>
                </a:solidFill>
              </a:rPr>
            </a:br>
            <a:br>
              <a:rPr lang="en-US" sz="6000" dirty="0">
                <a:solidFill>
                  <a:schemeClr val="tx1"/>
                </a:solidFill>
              </a:rPr>
            </a:br>
            <a:br>
              <a:rPr lang="en-US" sz="6000" dirty="0">
                <a:solidFill>
                  <a:schemeClr val="tx1"/>
                </a:solidFill>
              </a:rPr>
            </a:br>
            <a:r>
              <a:rPr lang="en-US" sz="3600" dirty="0">
                <a:solidFill>
                  <a:schemeClr val="tx1"/>
                </a:solidFill>
              </a:rPr>
              <a:t>Things You Like?</a:t>
            </a:r>
            <a:br>
              <a:rPr lang="en-US" sz="3600" dirty="0">
                <a:solidFill>
                  <a:schemeClr val="tx1"/>
                </a:solidFill>
              </a:rPr>
            </a:br>
            <a:r>
              <a:rPr lang="en-US" sz="3600" dirty="0">
                <a:solidFill>
                  <a:schemeClr val="tx1"/>
                </a:solidFill>
              </a:rPr>
              <a:t>Things You Don’t Like?</a:t>
            </a:r>
            <a:br>
              <a:rPr lang="en-US" sz="3600" dirty="0">
                <a:solidFill>
                  <a:schemeClr val="tx1"/>
                </a:solidFill>
              </a:rPr>
            </a:br>
            <a:r>
              <a:rPr lang="en-US" sz="3600" dirty="0">
                <a:solidFill>
                  <a:schemeClr val="tx1"/>
                </a:solidFill>
              </a:rPr>
              <a:t>Concerns?</a:t>
            </a:r>
            <a:br>
              <a:rPr lang="en-US" sz="3600" dirty="0">
                <a:solidFill>
                  <a:schemeClr val="tx1"/>
                </a:solidFill>
              </a:rPr>
            </a:br>
            <a:r>
              <a:rPr lang="en-US" sz="3600" dirty="0">
                <a:solidFill>
                  <a:schemeClr val="tx1"/>
                </a:solidFill>
              </a:rPr>
              <a:t>Questions?</a:t>
            </a:r>
            <a:br>
              <a:rPr lang="en-US" sz="3600" dirty="0">
                <a:solidFill>
                  <a:schemeClr val="tx1"/>
                </a:solidFill>
              </a:rPr>
            </a:br>
            <a:br>
              <a:rPr lang="en-US" sz="6000" dirty="0">
                <a:solidFill>
                  <a:schemeClr val="tx1"/>
                </a:solidFill>
              </a:rPr>
            </a:br>
            <a:endParaRPr lang="en-US" sz="6000" dirty="0">
              <a:solidFill>
                <a:schemeClr val="tx1"/>
              </a:solidFill>
            </a:endParaRPr>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320286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36554E60-453C-A9ED-4F34-9C2312A007F2}"/>
              </a:ext>
            </a:extLst>
          </p:cNvPr>
          <p:cNvSpPr>
            <a:spLocks noGrp="1" noChangeArrowheads="1"/>
          </p:cNvSpPr>
          <p:nvPr>
            <p:ph idx="1"/>
          </p:nvPr>
        </p:nvSpPr>
        <p:spPr>
          <a:xfrm>
            <a:off x="1771650" y="2959894"/>
            <a:ext cx="5829300" cy="3314700"/>
          </a:xfrm>
        </p:spPr>
        <p:txBody>
          <a:bodyPr rtlCol="0">
            <a:normAutofit fontScale="92500" lnSpcReduction="10000"/>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marL="0" indent="0" eaLnBrk="1" fontAlgn="auto" hangingPunct="1">
              <a:lnSpc>
                <a:spcPct val="130000"/>
              </a:lnSpc>
              <a:spcAft>
                <a:spcPts val="0"/>
              </a:spcAft>
              <a:buNone/>
              <a:defRPr/>
            </a:pPr>
            <a:endParaRPr lang="en-US" altLang="en-US" dirty="0"/>
          </a:p>
          <a:p>
            <a:pPr marL="0" indent="0" eaLnBrk="1" fontAlgn="auto" hangingPunct="1">
              <a:lnSpc>
                <a:spcPct val="130000"/>
              </a:lnSpc>
              <a:spcAft>
                <a:spcPts val="0"/>
              </a:spcAft>
              <a:buNone/>
              <a:defRPr/>
            </a:pPr>
            <a:endParaRPr lang="en-US" altLang="en-US" dirty="0"/>
          </a:p>
          <a:p>
            <a:pPr marL="205740" indent="-205740" eaLnBrk="1" fontAlgn="auto" hangingPunct="1">
              <a:lnSpc>
                <a:spcPct val="130000"/>
              </a:lnSpc>
              <a:spcAft>
                <a:spcPts val="0"/>
              </a:spcAft>
              <a:defRPr/>
            </a:pPr>
            <a:endParaRPr lang="en-US" altLang="en-US" dirty="0"/>
          </a:p>
          <a:p>
            <a:pPr marL="0" indent="0" eaLnBrk="1" fontAlgn="auto" hangingPunct="1">
              <a:lnSpc>
                <a:spcPct val="130000"/>
              </a:lnSpc>
              <a:spcAft>
                <a:spcPts val="0"/>
              </a:spcAft>
              <a:buNone/>
              <a:defRPr/>
            </a:pPr>
            <a:r>
              <a:rPr lang="en-US" altLang="en-US" sz="1500" b="1" dirty="0">
                <a:solidFill>
                  <a:srgbClr val="00B0F0"/>
                </a:solidFill>
                <a:cs typeface="Arial" panose="020B0604020202020204" pitchFamily="34" charset="0"/>
              </a:rPr>
              <a:t>  </a:t>
            </a:r>
          </a:p>
          <a:p>
            <a:pPr marL="0" indent="0" eaLnBrk="1" fontAlgn="auto" hangingPunct="1">
              <a:lnSpc>
                <a:spcPct val="130000"/>
              </a:lnSpc>
              <a:spcAft>
                <a:spcPts val="0"/>
              </a:spcAft>
              <a:buNone/>
              <a:defRPr/>
            </a:pPr>
            <a:endParaRPr lang="en-US" altLang="en-US" dirty="0"/>
          </a:p>
        </p:txBody>
      </p:sp>
      <p:sp>
        <p:nvSpPr>
          <p:cNvPr id="32771" name="Line 5">
            <a:extLst>
              <a:ext uri="{FF2B5EF4-FFF2-40B4-BE49-F238E27FC236}">
                <a16:creationId xmlns:a16="http://schemas.microsoft.com/office/drawing/2014/main" id="{247AEB32-426D-B3C2-11EC-C21B1215CA2D}"/>
              </a:ext>
            </a:extLst>
          </p:cNvPr>
          <p:cNvSpPr>
            <a:spLocks noChangeShapeType="1"/>
          </p:cNvSpPr>
          <p:nvPr/>
        </p:nvSpPr>
        <p:spPr bwMode="auto">
          <a:xfrm>
            <a:off x="2114550" y="4800600"/>
            <a:ext cx="5200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endParaRPr lang="en-US" sz="4286"/>
          </a:p>
        </p:txBody>
      </p:sp>
      <p:sp>
        <p:nvSpPr>
          <p:cNvPr id="32772" name="Text Box 6">
            <a:extLst>
              <a:ext uri="{FF2B5EF4-FFF2-40B4-BE49-F238E27FC236}">
                <a16:creationId xmlns:a16="http://schemas.microsoft.com/office/drawing/2014/main" id="{422E80BA-2AD3-D218-5C33-A7FE834D3D74}"/>
              </a:ext>
            </a:extLst>
          </p:cNvPr>
          <p:cNvSpPr txBox="1">
            <a:spLocks noChangeArrowheads="1"/>
          </p:cNvSpPr>
          <p:nvPr/>
        </p:nvSpPr>
        <p:spPr bwMode="auto">
          <a:xfrm>
            <a:off x="3524250" y="4238626"/>
            <a:ext cx="12001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500" b="1">
                <a:solidFill>
                  <a:srgbClr val="0293E0"/>
                </a:solidFill>
              </a:rPr>
              <a:t>Searching</a:t>
            </a:r>
            <a:endParaRPr lang="en-US" altLang="en-US" sz="4286">
              <a:solidFill>
                <a:srgbClr val="0293E0"/>
              </a:solidFill>
            </a:endParaRPr>
          </a:p>
        </p:txBody>
      </p:sp>
      <p:sp>
        <p:nvSpPr>
          <p:cNvPr id="32773" name="Text Box 8">
            <a:extLst>
              <a:ext uri="{FF2B5EF4-FFF2-40B4-BE49-F238E27FC236}">
                <a16:creationId xmlns:a16="http://schemas.microsoft.com/office/drawing/2014/main" id="{FEF6907E-D598-1D11-3BF1-ECDBD2EF4B30}"/>
              </a:ext>
            </a:extLst>
          </p:cNvPr>
          <p:cNvSpPr txBox="1">
            <a:spLocks noChangeArrowheads="1"/>
          </p:cNvSpPr>
          <p:nvPr/>
        </p:nvSpPr>
        <p:spPr bwMode="auto">
          <a:xfrm>
            <a:off x="4857750" y="4238626"/>
            <a:ext cx="11430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eaLnBrk="1" hangingPunct="1">
              <a:spcBef>
                <a:spcPct val="50000"/>
              </a:spcBef>
              <a:buClrTx/>
              <a:buSzTx/>
              <a:buFontTx/>
              <a:buNone/>
            </a:pPr>
            <a:r>
              <a:rPr lang="en-US" altLang="en-US" sz="1500" b="1">
                <a:solidFill>
                  <a:srgbClr val="0293E0"/>
                </a:solidFill>
              </a:rPr>
              <a:t>Receptive</a:t>
            </a:r>
            <a:endParaRPr lang="en-US" altLang="en-US" sz="4286">
              <a:solidFill>
                <a:srgbClr val="0293E0"/>
              </a:solidFill>
            </a:endParaRPr>
          </a:p>
        </p:txBody>
      </p:sp>
      <p:sp>
        <p:nvSpPr>
          <p:cNvPr id="32774" name="Text Box 9">
            <a:extLst>
              <a:ext uri="{FF2B5EF4-FFF2-40B4-BE49-F238E27FC236}">
                <a16:creationId xmlns:a16="http://schemas.microsoft.com/office/drawing/2014/main" id="{04A1C903-22CB-30B7-7092-E03B3C18378C}"/>
              </a:ext>
            </a:extLst>
          </p:cNvPr>
          <p:cNvSpPr txBox="1">
            <a:spLocks noChangeArrowheads="1"/>
          </p:cNvSpPr>
          <p:nvPr/>
        </p:nvSpPr>
        <p:spPr bwMode="auto">
          <a:xfrm>
            <a:off x="6257925" y="4090988"/>
            <a:ext cx="10287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algn="r" eaLnBrk="1" hangingPunct="1">
              <a:spcBef>
                <a:spcPct val="50000"/>
              </a:spcBef>
              <a:buClrTx/>
              <a:buSzTx/>
              <a:buFontTx/>
              <a:buNone/>
            </a:pPr>
            <a:r>
              <a:rPr lang="en-US" altLang="en-US" sz="1500" b="1">
                <a:solidFill>
                  <a:srgbClr val="0293E0"/>
                </a:solidFill>
              </a:rPr>
              <a:t>Mature Christian</a:t>
            </a:r>
            <a:endParaRPr lang="en-US" altLang="en-US" sz="4286">
              <a:solidFill>
                <a:srgbClr val="0293E0"/>
              </a:solidFill>
            </a:endParaRPr>
          </a:p>
        </p:txBody>
      </p:sp>
      <p:sp>
        <p:nvSpPr>
          <p:cNvPr id="32775" name="AutoShape 10">
            <a:extLst>
              <a:ext uri="{FF2B5EF4-FFF2-40B4-BE49-F238E27FC236}">
                <a16:creationId xmlns:a16="http://schemas.microsoft.com/office/drawing/2014/main" id="{7C0E119A-E988-56E8-59D9-4E4D7EC7CF6B}"/>
              </a:ext>
            </a:extLst>
          </p:cNvPr>
          <p:cNvSpPr>
            <a:spLocks noChangeArrowheads="1"/>
          </p:cNvSpPr>
          <p:nvPr/>
        </p:nvSpPr>
        <p:spPr bwMode="auto">
          <a:xfrm>
            <a:off x="2343150" y="4960144"/>
            <a:ext cx="400050" cy="3429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endParaRPr lang="en-US" altLang="en-US" sz="4286">
              <a:solidFill>
                <a:srgbClr val="000000"/>
              </a:solidFill>
            </a:endParaRPr>
          </a:p>
        </p:txBody>
      </p:sp>
      <p:sp>
        <p:nvSpPr>
          <p:cNvPr id="32776" name="AutoShape 13">
            <a:extLst>
              <a:ext uri="{FF2B5EF4-FFF2-40B4-BE49-F238E27FC236}">
                <a16:creationId xmlns:a16="http://schemas.microsoft.com/office/drawing/2014/main" id="{24B8FED5-3792-65F7-9DCD-F512D3D05A9C}"/>
              </a:ext>
            </a:extLst>
          </p:cNvPr>
          <p:cNvSpPr>
            <a:spLocks noChangeArrowheads="1"/>
          </p:cNvSpPr>
          <p:nvPr/>
        </p:nvSpPr>
        <p:spPr bwMode="auto">
          <a:xfrm>
            <a:off x="5200650" y="4960144"/>
            <a:ext cx="342900" cy="3429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endParaRPr lang="en-US" altLang="en-US" sz="4286">
              <a:solidFill>
                <a:srgbClr val="000000"/>
              </a:solidFill>
            </a:endParaRPr>
          </a:p>
        </p:txBody>
      </p:sp>
      <p:sp>
        <p:nvSpPr>
          <p:cNvPr id="32777" name="AutoShape 10">
            <a:extLst>
              <a:ext uri="{FF2B5EF4-FFF2-40B4-BE49-F238E27FC236}">
                <a16:creationId xmlns:a16="http://schemas.microsoft.com/office/drawing/2014/main" id="{2152C1BC-9352-6C73-B796-E01A83E3A5E5}"/>
              </a:ext>
            </a:extLst>
          </p:cNvPr>
          <p:cNvSpPr>
            <a:spLocks noChangeArrowheads="1"/>
          </p:cNvSpPr>
          <p:nvPr/>
        </p:nvSpPr>
        <p:spPr bwMode="auto">
          <a:xfrm>
            <a:off x="3838575" y="4981575"/>
            <a:ext cx="400050" cy="3429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endParaRPr lang="en-US" altLang="en-US" sz="4286">
              <a:solidFill>
                <a:srgbClr val="000000"/>
              </a:solidFill>
            </a:endParaRPr>
          </a:p>
        </p:txBody>
      </p:sp>
      <p:pic>
        <p:nvPicPr>
          <p:cNvPr id="32778" name="Picture 2" descr="A person walking on a path through a forest&#10;&#10;Description automatically generated with low confidence">
            <a:extLst>
              <a:ext uri="{FF2B5EF4-FFF2-40B4-BE49-F238E27FC236}">
                <a16:creationId xmlns:a16="http://schemas.microsoft.com/office/drawing/2014/main" id="{8056F3E7-A900-83C6-C7EA-BA715797D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1180"/>
          <a:stretch>
            <a:fillRect/>
          </a:stretch>
        </p:blipFill>
        <p:spPr bwMode="auto">
          <a:xfrm>
            <a:off x="1914525" y="1456135"/>
            <a:ext cx="55435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
            <a:extLst>
              <a:ext uri="{FF2B5EF4-FFF2-40B4-BE49-F238E27FC236}">
                <a16:creationId xmlns:a16="http://schemas.microsoft.com/office/drawing/2014/main" id="{4F451427-C3CE-CC23-C950-C7E6CCCE8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4911329"/>
            <a:ext cx="389335" cy="3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C76EE32-A576-3FE9-C7E1-83BCC63F6B51}"/>
              </a:ext>
            </a:extLst>
          </p:cNvPr>
          <p:cNvSpPr txBox="1"/>
          <p:nvPr/>
        </p:nvSpPr>
        <p:spPr>
          <a:xfrm>
            <a:off x="2024062" y="4215542"/>
            <a:ext cx="2486025" cy="369332"/>
          </a:xfrm>
          <a:prstGeom prst="rect">
            <a:avLst/>
          </a:prstGeom>
          <a:noFill/>
        </p:spPr>
        <p:txBody>
          <a:bodyPr wrap="square" rtlCol="0">
            <a:spAutoFit/>
          </a:bodyPr>
          <a:lstStyle/>
          <a:p>
            <a:r>
              <a:rPr lang="en-US" b="1" dirty="0">
                <a:solidFill>
                  <a:schemeClr val="accent1"/>
                </a:solidFill>
              </a:rPr>
              <a:t>No Interest</a:t>
            </a:r>
          </a:p>
        </p:txBody>
      </p:sp>
    </p:spTree>
    <p:custDataLst>
      <p:tags r:id="rId1"/>
    </p:custDataLst>
    <p:extLst>
      <p:ext uri="{BB962C8B-B14F-4D97-AF65-F5344CB8AC3E}">
        <p14:creationId xmlns:p14="http://schemas.microsoft.com/office/powerpoint/2010/main" val="2891751560"/>
      </p:ext>
    </p:extLst>
  </p:cSld>
  <p:clrMapOvr>
    <a:masterClrMapping/>
  </p:clrMapOvr>
  <p:transition spd="slow" advTm="650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 calcmode="lin" valueType="num">
                                      <p:cBhvr>
                                        <p:cTn id="7" dur="5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8195">
                                            <p:txEl>
                                              <p:pRg st="3" end="3"/>
                                            </p:txEl>
                                          </p:spTgt>
                                        </p:tgtEl>
                                        <p:attrNameLst>
                                          <p:attrName>ppt_x</p:attrName>
                                        </p:attrNameLst>
                                      </p:cBhvr>
                                      <p:tavLst>
                                        <p:tav tm="0">
                                          <p:val>
                                            <p:fltVal val="0.5"/>
                                          </p:val>
                                        </p:tav>
                                        <p:tav tm="100000">
                                          <p:val>
                                            <p:strVal val="#ppt_x"/>
                                          </p:val>
                                        </p:tav>
                                      </p:tavLst>
                                    </p:anim>
                                    <p:anim calcmode="lin" valueType="num">
                                      <p:cBhvr>
                                        <p:cTn id="10" dur="500" fill="hold"/>
                                        <p:tgtEl>
                                          <p:spTgt spid="8195">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p:txBody>
          <a:bodyPr/>
          <a:lstStyle/>
          <a:p>
            <a:r>
              <a:rPr lang="en-US" dirty="0"/>
              <a:t>1 Thessalonians 4:9-12</a:t>
            </a:r>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
        <p:nvSpPr>
          <p:cNvPr id="2" name="TextBox 1">
            <a:extLst>
              <a:ext uri="{FF2B5EF4-FFF2-40B4-BE49-F238E27FC236}">
                <a16:creationId xmlns:a16="http://schemas.microsoft.com/office/drawing/2014/main" id="{A22F11B1-A8F5-BC2B-97AA-477E94485874}"/>
              </a:ext>
            </a:extLst>
          </p:cNvPr>
          <p:cNvSpPr txBox="1"/>
          <p:nvPr/>
        </p:nvSpPr>
        <p:spPr>
          <a:xfrm>
            <a:off x="1295400" y="2514600"/>
            <a:ext cx="6553200" cy="2831544"/>
          </a:xfrm>
          <a:prstGeom prst="rect">
            <a:avLst/>
          </a:prstGeom>
          <a:noFill/>
        </p:spPr>
        <p:txBody>
          <a:bodyPr wrap="square" rtlCol="0">
            <a:spAutoFit/>
          </a:bodyPr>
          <a:lstStyle/>
          <a:p>
            <a:r>
              <a:rPr lang="en-US" sz="2000" dirty="0"/>
              <a:t>'We don't have to write you about the need to love each other. God has taught you to do this, ''and you already have shown your love for all his people in Macedonia. But, my dear friends, we ask you to do even more. ''Try your best to live quietly, to mind your own business, and to work hard, just as we taught you to do. '' Then you will be respected by people who are not followers of the Lord, and you won't have to depend on anyone. '</a:t>
            </a:r>
          </a:p>
          <a:p>
            <a:endParaRPr lang="en-US" dirty="0"/>
          </a:p>
        </p:txBody>
      </p:sp>
    </p:spTree>
    <p:extLst>
      <p:ext uri="{BB962C8B-B14F-4D97-AF65-F5344CB8AC3E}">
        <p14:creationId xmlns:p14="http://schemas.microsoft.com/office/powerpoint/2010/main" val="377392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5410200"/>
            <a:ext cx="2566299" cy="745958"/>
          </a:xfrm>
          <a:prstGeom prst="rect">
            <a:avLst/>
          </a:prstGeom>
        </p:spPr>
      </p:pic>
      <p:sp>
        <p:nvSpPr>
          <p:cNvPr id="6" name="Content Placeholder 5">
            <a:extLst>
              <a:ext uri="{FF2B5EF4-FFF2-40B4-BE49-F238E27FC236}">
                <a16:creationId xmlns:a16="http://schemas.microsoft.com/office/drawing/2014/main" id="{938814AC-27CC-4E4A-4C29-DA7C14FF0551}"/>
              </a:ext>
            </a:extLst>
          </p:cNvPr>
          <p:cNvSpPr>
            <a:spLocks noGrp="1"/>
          </p:cNvSpPr>
          <p:nvPr>
            <p:ph idx="1"/>
          </p:nvPr>
        </p:nvSpPr>
        <p:spPr>
          <a:xfrm>
            <a:off x="685800" y="1963584"/>
            <a:ext cx="7408333" cy="4373563"/>
          </a:xfrm>
        </p:spPr>
        <p:txBody>
          <a:bodyPr/>
          <a:lstStyle/>
          <a:p>
            <a:pPr marL="0" indent="0">
              <a:buNone/>
            </a:pPr>
            <a:r>
              <a:rPr lang="en-US" dirty="0"/>
              <a:t>“My Father is always at His work to this very day, and I, too, am working…</a:t>
            </a:r>
          </a:p>
          <a:p>
            <a:pPr marL="0" indent="0">
              <a:buNone/>
            </a:pPr>
            <a:r>
              <a:rPr lang="en-US" dirty="0"/>
              <a:t>I tell you the truth, the Son can do nothing by Himself,</a:t>
            </a:r>
          </a:p>
          <a:p>
            <a:pPr marL="0" indent="0">
              <a:buNone/>
            </a:pPr>
            <a:r>
              <a:rPr lang="en-US" dirty="0"/>
              <a:t>He can do only what he sees His Father doing,</a:t>
            </a:r>
          </a:p>
          <a:p>
            <a:pPr marL="0" indent="0">
              <a:buNone/>
            </a:pPr>
            <a:r>
              <a:rPr lang="en-US" dirty="0"/>
              <a:t>Because whatever the Father does the Son also does. </a:t>
            </a:r>
          </a:p>
          <a:p>
            <a:pPr marL="0" indent="0">
              <a:buNone/>
            </a:pPr>
            <a:r>
              <a:rPr lang="en-US" dirty="0"/>
              <a:t>For the Father loves the Son and shows him all He does.</a:t>
            </a:r>
          </a:p>
          <a:p>
            <a:pPr marL="0" indent="0">
              <a:buNone/>
            </a:pPr>
            <a:r>
              <a:rPr lang="en-US" dirty="0"/>
              <a:t>				John 5:17, 19-20</a:t>
            </a:r>
          </a:p>
          <a:p>
            <a:endParaRPr lang="en-US" dirty="0"/>
          </a:p>
        </p:txBody>
      </p:sp>
    </p:spTree>
    <p:extLst>
      <p:ext uri="{BB962C8B-B14F-4D97-AF65-F5344CB8AC3E}">
        <p14:creationId xmlns:p14="http://schemas.microsoft.com/office/powerpoint/2010/main" val="235706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222418F-A4CF-46A4-9EC6-5E47C1ED1CF8}" type="slidenum">
              <a:rPr lang="en-US"/>
              <a:pPr/>
              <a:t>16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pic>
        <p:nvPicPr>
          <p:cNvPr id="7" name="Picture 6" descr="A picture containing person, wall&#10;&#10;Description automatically generated">
            <a:extLst>
              <a:ext uri="{FF2B5EF4-FFF2-40B4-BE49-F238E27FC236}">
                <a16:creationId xmlns:a16="http://schemas.microsoft.com/office/drawing/2014/main" id="{174A5F4C-A3FB-426A-9285-66DA4FF70A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00050"/>
            <a:ext cx="4038600" cy="6057900"/>
          </a:xfrm>
          <a:prstGeom prst="rect">
            <a:avLst/>
          </a:prstGeom>
        </p:spPr>
      </p:pic>
      <p:sp>
        <p:nvSpPr>
          <p:cNvPr id="2" name="TextBox 1">
            <a:extLst>
              <a:ext uri="{FF2B5EF4-FFF2-40B4-BE49-F238E27FC236}">
                <a16:creationId xmlns:a16="http://schemas.microsoft.com/office/drawing/2014/main" id="{514BFCDF-C4D6-40AF-9A21-E0B6E62A6EDF}"/>
              </a:ext>
            </a:extLst>
          </p:cNvPr>
          <p:cNvSpPr txBox="1"/>
          <p:nvPr/>
        </p:nvSpPr>
        <p:spPr>
          <a:xfrm>
            <a:off x="5791200" y="990600"/>
            <a:ext cx="3060453" cy="954107"/>
          </a:xfrm>
          <a:prstGeom prst="rect">
            <a:avLst/>
          </a:prstGeom>
          <a:noFill/>
        </p:spPr>
        <p:txBody>
          <a:bodyPr wrap="none" rtlCol="0">
            <a:spAutoFit/>
          </a:bodyPr>
          <a:lstStyle/>
          <a:p>
            <a:r>
              <a:rPr lang="en-US" sz="2800" dirty="0"/>
              <a:t>Whole Person Care</a:t>
            </a:r>
          </a:p>
          <a:p>
            <a:pPr algn="ctr"/>
            <a:r>
              <a:rPr lang="en-US" sz="2800" dirty="0"/>
              <a:t>How?</a:t>
            </a:r>
          </a:p>
        </p:txBody>
      </p:sp>
    </p:spTree>
    <p:extLst>
      <p:ext uri="{BB962C8B-B14F-4D97-AF65-F5344CB8AC3E}">
        <p14:creationId xmlns:p14="http://schemas.microsoft.com/office/powerpoint/2010/main" val="3023923289"/>
      </p:ext>
    </p:extLst>
  </p:cSld>
  <p:clrMapOvr>
    <a:masterClrMapping/>
  </p:clrMapOvr>
  <mc:AlternateContent xmlns:mc="http://schemas.openxmlformats.org/markup-compatibility/2006" xmlns:p14="http://schemas.microsoft.com/office/powerpoint/2010/main">
    <mc:Choice Requires="p14">
      <p:transition spd="slow" p14:dur="2000" advTm="29499"/>
    </mc:Choice>
    <mc:Fallback xmlns="">
      <p:transition spd="slow" advTm="29499"/>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noFill/>
          <a:ln/>
        </p:spPr>
        <p:txBody>
          <a:bodyPr>
            <a:normAutofit/>
          </a:bodyPr>
          <a:lstStyle/>
          <a:p>
            <a:pPr>
              <a:buFont typeface="Monotype Sorts" pitchFamily="2" charset="2"/>
              <a:buNone/>
            </a:pPr>
            <a:r>
              <a:rPr lang="en-US" sz="4800" i="1" dirty="0"/>
              <a:t>	</a:t>
            </a:r>
            <a:r>
              <a:rPr lang="en-US" sz="4000" i="1" dirty="0"/>
              <a:t>Approach your patients with</a:t>
            </a:r>
            <a:r>
              <a:rPr lang="en-US" sz="4000" dirty="0"/>
              <a:t>:</a:t>
            </a:r>
          </a:p>
          <a:p>
            <a:pPr marL="0" indent="0">
              <a:buNone/>
            </a:pPr>
            <a:r>
              <a:rPr lang="en-US" sz="4000" dirty="0"/>
              <a:t>			Permission</a:t>
            </a:r>
          </a:p>
          <a:p>
            <a:pPr marL="0" indent="0">
              <a:buNone/>
            </a:pPr>
            <a:r>
              <a:rPr lang="en-US" sz="4000" dirty="0"/>
              <a:t> 	 		Respect</a:t>
            </a:r>
          </a:p>
          <a:p>
            <a:pPr marL="0" indent="0">
              <a:buNone/>
            </a:pPr>
            <a:r>
              <a:rPr lang="en-US" sz="4000" dirty="0"/>
              <a:t> 	 		Sensitivity</a:t>
            </a:r>
          </a:p>
        </p:txBody>
      </p:sp>
      <p:sp>
        <p:nvSpPr>
          <p:cNvPr id="4" name="Slide Number Placeholder 5"/>
          <p:cNvSpPr>
            <a:spLocks noGrp="1"/>
          </p:cNvSpPr>
          <p:nvPr>
            <p:ph type="sldNum" sz="quarter" idx="12"/>
          </p:nvPr>
        </p:nvSpPr>
        <p:spPr/>
        <p:txBody>
          <a:bodyPr/>
          <a:lstStyle/>
          <a:p>
            <a:fld id="{2222418F-A4CF-46A4-9EC6-5E47C1ED1CF8}" type="slidenum">
              <a:rPr lang="en-US"/>
              <a:pPr/>
              <a:t>17</a:t>
            </a:fld>
            <a:endParaRPr lang="en-US"/>
          </a:p>
        </p:txBody>
      </p:sp>
      <p:sp>
        <p:nvSpPr>
          <p:cNvPr id="116738" name="Rectangle 2"/>
          <p:cNvSpPr>
            <a:spLocks noGrp="1" noChangeArrowheads="1"/>
          </p:cNvSpPr>
          <p:nvPr>
            <p:ph type="title"/>
          </p:nvPr>
        </p:nvSpPr>
        <p:spPr>
          <a:noFill/>
          <a:ln/>
        </p:spPr>
        <p:txBody>
          <a:bodyPr/>
          <a:lstStyle/>
          <a:p>
            <a:pPr>
              <a:spcBef>
                <a:spcPct val="20000"/>
              </a:spcBef>
            </a:pPr>
            <a:r>
              <a:rPr lang="en-US" sz="4800" dirty="0"/>
              <a:t>Whole Person Care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p:txBody>
          <a:bodyPr/>
          <a:lstStyle/>
          <a:p>
            <a:r>
              <a:rPr lang="en-US" dirty="0"/>
              <a:t>Spiritual Interventions</a:t>
            </a:r>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
        <p:nvSpPr>
          <p:cNvPr id="5" name="TextBox 4">
            <a:extLst>
              <a:ext uri="{FF2B5EF4-FFF2-40B4-BE49-F238E27FC236}">
                <a16:creationId xmlns:a16="http://schemas.microsoft.com/office/drawing/2014/main" id="{9F2BA4B6-6FEF-3683-2923-0FA4ACD84429}"/>
              </a:ext>
            </a:extLst>
          </p:cNvPr>
          <p:cNvSpPr txBox="1"/>
          <p:nvPr/>
        </p:nvSpPr>
        <p:spPr>
          <a:xfrm>
            <a:off x="609600" y="2463485"/>
            <a:ext cx="6172200" cy="3170099"/>
          </a:xfrm>
          <a:prstGeom prst="rect">
            <a:avLst/>
          </a:prstGeom>
          <a:noFill/>
        </p:spPr>
        <p:txBody>
          <a:bodyPr wrap="square">
            <a:spAutoFit/>
          </a:bodyPr>
          <a:lstStyle/>
          <a:p>
            <a:pPr marL="285750" indent="-285750">
              <a:buFont typeface="Arial" panose="020B0604020202020204" pitchFamily="34" charset="0"/>
              <a:buChar char="•"/>
            </a:pPr>
            <a:r>
              <a:rPr lang="en-US" sz="2000" dirty="0"/>
              <a:t>NOT a covert way of proselytizing</a:t>
            </a:r>
          </a:p>
          <a:p>
            <a:pPr marL="285750" indent="-285750">
              <a:buFont typeface="Arial" panose="020B0604020202020204" pitchFamily="34" charset="0"/>
              <a:buChar char="•"/>
            </a:pPr>
            <a:r>
              <a:rPr lang="en-US" sz="2000" dirty="0"/>
              <a:t>Goal: know loved, precious, forgiven, self-worth</a:t>
            </a:r>
          </a:p>
          <a:p>
            <a:pPr marL="285750" indent="-285750">
              <a:buFont typeface="Arial" panose="020B0604020202020204" pitchFamily="34" charset="0"/>
              <a:buChar char="•"/>
            </a:pPr>
            <a:r>
              <a:rPr lang="en-US" sz="2000" dirty="0"/>
              <a:t>Objectives:</a:t>
            </a:r>
          </a:p>
          <a:p>
            <a:pPr marL="742950" lvl="1" indent="-285750">
              <a:buFont typeface="Arial" panose="020B0604020202020204" pitchFamily="34" charset="0"/>
              <a:buChar char="•"/>
            </a:pPr>
            <a:r>
              <a:rPr lang="en-US" sz="2000" dirty="0"/>
              <a:t>Past: experience forgiveness</a:t>
            </a:r>
          </a:p>
          <a:p>
            <a:pPr marL="742950" lvl="1" indent="-285750">
              <a:buFont typeface="Arial" panose="020B0604020202020204" pitchFamily="34" charset="0"/>
              <a:buChar char="•"/>
            </a:pPr>
            <a:r>
              <a:rPr lang="en-US" sz="2000" dirty="0"/>
              <a:t>Present: self-worth, love, acceptance and achievement</a:t>
            </a:r>
          </a:p>
          <a:p>
            <a:pPr marL="742950" lvl="1" indent="-285750">
              <a:buFont typeface="Arial" panose="020B0604020202020204" pitchFamily="34" charset="0"/>
              <a:buChar char="•"/>
            </a:pPr>
            <a:r>
              <a:rPr lang="en-US" sz="2000" dirty="0"/>
              <a:t>Future: courage and hope</a:t>
            </a:r>
          </a:p>
          <a:p>
            <a:pPr marL="285750" indent="-285750">
              <a:buFont typeface="Arial" panose="020B0604020202020204" pitchFamily="34" charset="0"/>
              <a:buChar char="•"/>
            </a:pPr>
            <a:r>
              <a:rPr lang="en-US" sz="2000" dirty="0"/>
              <a:t>Initial therapy—words of encouragement</a:t>
            </a:r>
          </a:p>
          <a:p>
            <a:pPr marL="742950" lvl="1" indent="-285750">
              <a:buFont typeface="Arial" panose="020B0604020202020204" pitchFamily="34" charset="0"/>
              <a:buChar char="•"/>
            </a:pPr>
            <a:r>
              <a:rPr lang="en-US" sz="2000" dirty="0"/>
              <a:t>Validate</a:t>
            </a:r>
          </a:p>
          <a:p>
            <a:pPr marL="742950" lvl="1" indent="-285750">
              <a:buFont typeface="Arial" panose="020B0604020202020204" pitchFamily="34" charset="0"/>
              <a:buChar char="•"/>
            </a:pPr>
            <a:r>
              <a:rPr lang="en-US" sz="2000" dirty="0"/>
              <a:t>Neutralize self-judgment and self-condemnation </a:t>
            </a:r>
          </a:p>
        </p:txBody>
      </p:sp>
    </p:spTree>
    <p:extLst>
      <p:ext uri="{BB962C8B-B14F-4D97-AF65-F5344CB8AC3E}">
        <p14:creationId xmlns:p14="http://schemas.microsoft.com/office/powerpoint/2010/main" val="113063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a:xfrm>
            <a:off x="457200" y="609600"/>
            <a:ext cx="8229600" cy="3852672"/>
          </a:xfrm>
        </p:spPr>
        <p:txBody>
          <a:bodyPr>
            <a:normAutofit fontScale="90000"/>
          </a:bodyPr>
          <a:lstStyle/>
          <a:p>
            <a:pPr algn="l"/>
            <a:r>
              <a:rPr lang="en-US" dirty="0"/>
              <a:t>             Spiritual Interventions</a:t>
            </a:r>
            <a:br>
              <a:rPr lang="en-US" dirty="0"/>
            </a:br>
            <a:br>
              <a:rPr lang="en-US" dirty="0"/>
            </a:br>
            <a:br>
              <a:rPr lang="en-US" dirty="0"/>
            </a:br>
            <a:r>
              <a:rPr lang="en-US" dirty="0">
                <a:solidFill>
                  <a:schemeClr val="tx1"/>
                </a:solidFill>
              </a:rPr>
              <a:t>Encouragement </a:t>
            </a:r>
            <a:br>
              <a:rPr lang="en-US" dirty="0">
                <a:solidFill>
                  <a:schemeClr val="tx1"/>
                </a:solidFill>
              </a:rPr>
            </a:br>
            <a:br>
              <a:rPr lang="en-US" dirty="0"/>
            </a:br>
            <a:endParaRPr lang="en-US" dirty="0"/>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21186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79" descr="&quot;&quot;">
            <a:extLst>
              <a:ext uri="{FF2B5EF4-FFF2-40B4-BE49-F238E27FC236}">
                <a16:creationId xmlns:a16="http://schemas.microsoft.com/office/drawing/2014/main" id="{9BE9B831-3965-D88B-323E-497BC6473B20}"/>
              </a:ext>
            </a:extLst>
          </p:cNvPr>
          <p:cNvSpPr>
            <a:spLocks noGrp="1" noRot="1" noChangeAspect="1" noMove="1" noResize="1" noEditPoints="1" noAdjustHandles="1" noChangeArrowheads="1" noChangeShapeType="1" noTextEdit="1"/>
          </p:cNvSpPr>
          <p:nvPr/>
        </p:nvSpPr>
        <p:spPr>
          <a:xfrm>
            <a:off x="0" y="0"/>
            <a:ext cx="9144000" cy="6858000"/>
          </a:xfrm>
          <a:prstGeom prst="rect">
            <a:avLst/>
          </a:prstGeom>
          <a:solidFill>
            <a:srgbClr val="384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ndara"/>
              <a:ea typeface="+mn-ea"/>
              <a:cs typeface="+mn-cs"/>
            </a:endParaRPr>
          </a:p>
        </p:txBody>
      </p:sp>
      <p:pic>
        <p:nvPicPr>
          <p:cNvPr id="31747" name="Picture 81">
            <a:extLst>
              <a:ext uri="{FF2B5EF4-FFF2-40B4-BE49-F238E27FC236}">
                <a16:creationId xmlns:a16="http://schemas.microsoft.com/office/drawing/2014/main" id="{28E0917F-521D-0D55-6DB5-7A779B057F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2500" r="12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Shape 83">
            <a:extLst>
              <a:ext uri="{FF2B5EF4-FFF2-40B4-BE49-F238E27FC236}">
                <a16:creationId xmlns:a16="http://schemas.microsoft.com/office/drawing/2014/main" id="{FFC68417-103C-18C9-0AE1-E33560CC596E}"/>
              </a:ext>
            </a:extLst>
          </p:cNvPr>
          <p:cNvSpPr>
            <a:spLocks noGrp="1" noRot="1" noChangeAspect="1" noMove="1" noResize="1" noEditPoints="1" noAdjustHandles="1" noChangeArrowheads="1" noChangeShapeType="1" noTextEdit="1"/>
          </p:cNvSpPr>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ndara"/>
              <a:ea typeface="+mn-ea"/>
              <a:cs typeface="+mn-cs"/>
            </a:endParaRPr>
          </a:p>
        </p:txBody>
      </p:sp>
      <p:sp>
        <p:nvSpPr>
          <p:cNvPr id="31752" name="Slide Number Placeholder 1">
            <a:extLst>
              <a:ext uri="{FF2B5EF4-FFF2-40B4-BE49-F238E27FC236}">
                <a16:creationId xmlns:a16="http://schemas.microsoft.com/office/drawing/2014/main" id="{91868BF6-5547-1ABF-2F81-FBE670AEDBD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fld id="{0FA99DFD-D1CA-4583-B444-23DAF530547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2914528D-26AB-9224-9618-BC97144AE2E1}"/>
              </a:ext>
            </a:extLst>
          </p:cNvPr>
          <p:cNvPicPr>
            <a:picLocks noChangeAspect="1"/>
          </p:cNvPicPr>
          <p:nvPr/>
        </p:nvPicPr>
        <p:blipFill>
          <a:blip r:embed="rId4"/>
          <a:stretch>
            <a:fillRect/>
          </a:stretch>
        </p:blipFill>
        <p:spPr>
          <a:xfrm>
            <a:off x="2013930" y="914400"/>
            <a:ext cx="5472972" cy="53799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a:xfrm>
            <a:off x="457200" y="1502664"/>
            <a:ext cx="8229600" cy="3852672"/>
          </a:xfrm>
        </p:spPr>
        <p:txBody>
          <a:bodyPr>
            <a:normAutofit fontScale="90000"/>
          </a:bodyPr>
          <a:lstStyle/>
          <a:p>
            <a:pPr algn="l"/>
            <a:r>
              <a:rPr lang="en-US" dirty="0"/>
              <a:t>             Spiritual Interventions</a:t>
            </a:r>
            <a:br>
              <a:rPr lang="en-US" dirty="0"/>
            </a:br>
            <a:br>
              <a:rPr lang="en-US" dirty="0"/>
            </a:br>
            <a:br>
              <a:rPr lang="en-US" dirty="0"/>
            </a:br>
            <a:r>
              <a:rPr lang="en-US" dirty="0">
                <a:solidFill>
                  <a:schemeClr val="tx1"/>
                </a:solidFill>
              </a:rPr>
              <a:t>Encouragement </a:t>
            </a:r>
            <a:br>
              <a:rPr lang="en-US" dirty="0">
                <a:solidFill>
                  <a:schemeClr val="tx1"/>
                </a:solidFill>
              </a:rPr>
            </a:br>
            <a:br>
              <a:rPr lang="en-US" dirty="0">
                <a:solidFill>
                  <a:schemeClr val="tx1"/>
                </a:solidFill>
              </a:rPr>
            </a:br>
            <a:r>
              <a:rPr lang="en-US" sz="3100" b="0" i="0" dirty="0">
                <a:solidFill>
                  <a:srgbClr val="040C28"/>
                </a:solidFill>
                <a:effectLst/>
                <a:latin typeface="Google Sans"/>
              </a:rPr>
              <a:t>Come to me, all who labor and are heavy laden, and I will give you rest</a:t>
            </a:r>
            <a:r>
              <a:rPr lang="en-US" sz="3100" b="0" i="0" dirty="0">
                <a:solidFill>
                  <a:srgbClr val="202124"/>
                </a:solidFill>
                <a:effectLst/>
                <a:latin typeface="Google Sans"/>
              </a:rPr>
              <a:t>. Take my yoke upon you, and learn from me; for I am gentle and lowly in heart, and you will find rest for your souls. For my yoke is easy, and my burden is light.</a:t>
            </a:r>
            <a:br>
              <a:rPr lang="en-US" sz="3100" b="0" i="0" dirty="0">
                <a:solidFill>
                  <a:srgbClr val="202124"/>
                </a:solidFill>
                <a:effectLst/>
                <a:latin typeface="Google Sans"/>
              </a:rPr>
            </a:br>
            <a:r>
              <a:rPr lang="en-US" sz="3100" b="0" i="0" dirty="0">
                <a:solidFill>
                  <a:srgbClr val="202124"/>
                </a:solidFill>
                <a:effectLst/>
                <a:latin typeface="Google Sans"/>
              </a:rPr>
              <a:t>				Matthew 11:28-30</a:t>
            </a:r>
            <a:br>
              <a:rPr lang="en-US" dirty="0"/>
            </a:br>
            <a:endParaRPr lang="en-US" dirty="0"/>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1909900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a:xfrm>
            <a:off x="457200" y="1981200"/>
            <a:ext cx="8229600" cy="3852672"/>
          </a:xfrm>
        </p:spPr>
        <p:txBody>
          <a:bodyPr>
            <a:normAutofit fontScale="90000"/>
          </a:bodyPr>
          <a:lstStyle/>
          <a:p>
            <a:pPr algn="l"/>
            <a:r>
              <a:rPr lang="en-US" dirty="0"/>
              <a:t>             </a:t>
            </a:r>
            <a:br>
              <a:rPr lang="en-US" dirty="0"/>
            </a:br>
            <a:r>
              <a:rPr lang="en-US" dirty="0"/>
              <a:t>Spiritual Interventions</a:t>
            </a:r>
            <a:br>
              <a:rPr lang="en-US" dirty="0"/>
            </a:br>
            <a:br>
              <a:rPr lang="en-US" dirty="0"/>
            </a:br>
            <a:br>
              <a:rPr lang="en-US" dirty="0"/>
            </a:br>
            <a:r>
              <a:rPr lang="en-US" dirty="0">
                <a:solidFill>
                  <a:schemeClr val="tx1"/>
                </a:solidFill>
              </a:rPr>
              <a:t>Encouragement</a:t>
            </a:r>
            <a:br>
              <a:rPr lang="en-US" dirty="0">
                <a:solidFill>
                  <a:schemeClr val="tx1"/>
                </a:solidFill>
              </a:rPr>
            </a:br>
            <a:br>
              <a:rPr lang="en-US" dirty="0">
                <a:solidFill>
                  <a:schemeClr val="tx1"/>
                </a:solidFill>
              </a:rPr>
            </a:br>
            <a:r>
              <a:rPr lang="en-US" dirty="0">
                <a:solidFill>
                  <a:schemeClr val="tx1"/>
                </a:solidFill>
              </a:rPr>
              <a:t>Prayer</a:t>
            </a:r>
            <a:br>
              <a:rPr lang="en-US" dirty="0">
                <a:solidFill>
                  <a:schemeClr val="tx1"/>
                </a:solidFill>
              </a:rPr>
            </a:br>
            <a:br>
              <a:rPr lang="en-US" dirty="0">
                <a:solidFill>
                  <a:schemeClr val="tx1"/>
                </a:solidFill>
              </a:rPr>
            </a:br>
            <a:r>
              <a:rPr lang="en-US" dirty="0">
                <a:solidFill>
                  <a:schemeClr val="tx1"/>
                </a:solidFill>
              </a:rPr>
              <a:t>Empathy</a:t>
            </a:r>
            <a:br>
              <a:rPr lang="en-US" dirty="0">
                <a:solidFill>
                  <a:schemeClr val="tx1"/>
                </a:solidFill>
              </a:rPr>
            </a:br>
            <a:br>
              <a:rPr lang="en-US" dirty="0">
                <a:solidFill>
                  <a:schemeClr val="tx1"/>
                </a:solidFill>
              </a:rPr>
            </a:br>
            <a:r>
              <a:rPr lang="en-US" dirty="0">
                <a:solidFill>
                  <a:schemeClr val="tx1"/>
                </a:solidFill>
              </a:rPr>
              <a:t>Connection </a:t>
            </a:r>
            <a:br>
              <a:rPr lang="en-US" dirty="0">
                <a:solidFill>
                  <a:schemeClr val="tx1"/>
                </a:solidFill>
              </a:rPr>
            </a:br>
            <a:br>
              <a:rPr lang="en-US" dirty="0">
                <a:solidFill>
                  <a:schemeClr val="tx1"/>
                </a:solidFill>
              </a:rPr>
            </a:br>
            <a:br>
              <a:rPr lang="en-US" dirty="0"/>
            </a:br>
            <a:endParaRPr lang="en-US" dirty="0"/>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3076273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36554E60-453C-A9ED-4F34-9C2312A007F2}"/>
              </a:ext>
            </a:extLst>
          </p:cNvPr>
          <p:cNvSpPr>
            <a:spLocks noGrp="1" noChangeArrowheads="1"/>
          </p:cNvSpPr>
          <p:nvPr>
            <p:ph idx="1"/>
          </p:nvPr>
        </p:nvSpPr>
        <p:spPr>
          <a:xfrm>
            <a:off x="1771650" y="2959894"/>
            <a:ext cx="5829300" cy="3314700"/>
          </a:xfrm>
        </p:spPr>
        <p:txBody>
          <a:bodyPr rtlCol="0">
            <a:normAutofit fontScale="92500" lnSpcReduction="10000"/>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marL="0" indent="0" eaLnBrk="1" fontAlgn="auto" hangingPunct="1">
              <a:lnSpc>
                <a:spcPct val="130000"/>
              </a:lnSpc>
              <a:spcAft>
                <a:spcPts val="0"/>
              </a:spcAft>
              <a:buNone/>
              <a:defRPr/>
            </a:pPr>
            <a:endParaRPr lang="en-US" altLang="en-US" dirty="0"/>
          </a:p>
          <a:p>
            <a:pPr marL="0" indent="0" eaLnBrk="1" fontAlgn="auto" hangingPunct="1">
              <a:lnSpc>
                <a:spcPct val="130000"/>
              </a:lnSpc>
              <a:spcAft>
                <a:spcPts val="0"/>
              </a:spcAft>
              <a:buNone/>
              <a:defRPr/>
            </a:pPr>
            <a:endParaRPr lang="en-US" altLang="en-US" dirty="0"/>
          </a:p>
          <a:p>
            <a:pPr marL="205740" indent="-205740" eaLnBrk="1" fontAlgn="auto" hangingPunct="1">
              <a:lnSpc>
                <a:spcPct val="130000"/>
              </a:lnSpc>
              <a:spcAft>
                <a:spcPts val="0"/>
              </a:spcAft>
              <a:defRPr/>
            </a:pPr>
            <a:endParaRPr lang="en-US" altLang="en-US" dirty="0"/>
          </a:p>
          <a:p>
            <a:pPr marL="0" indent="0" eaLnBrk="1" fontAlgn="auto" hangingPunct="1">
              <a:lnSpc>
                <a:spcPct val="130000"/>
              </a:lnSpc>
              <a:spcAft>
                <a:spcPts val="0"/>
              </a:spcAft>
              <a:buNone/>
              <a:defRPr/>
            </a:pPr>
            <a:r>
              <a:rPr lang="en-US" altLang="en-US" sz="1500" b="1" dirty="0">
                <a:solidFill>
                  <a:srgbClr val="00B0F0"/>
                </a:solidFill>
                <a:cs typeface="Arial" panose="020B0604020202020204" pitchFamily="34" charset="0"/>
              </a:rPr>
              <a:t>  </a:t>
            </a:r>
          </a:p>
          <a:p>
            <a:pPr marL="0" indent="0" eaLnBrk="1" fontAlgn="auto" hangingPunct="1">
              <a:lnSpc>
                <a:spcPct val="130000"/>
              </a:lnSpc>
              <a:spcAft>
                <a:spcPts val="0"/>
              </a:spcAft>
              <a:buNone/>
              <a:defRPr/>
            </a:pPr>
            <a:endParaRPr lang="en-US" altLang="en-US" dirty="0"/>
          </a:p>
        </p:txBody>
      </p:sp>
      <p:sp>
        <p:nvSpPr>
          <p:cNvPr id="32771" name="Line 5">
            <a:extLst>
              <a:ext uri="{FF2B5EF4-FFF2-40B4-BE49-F238E27FC236}">
                <a16:creationId xmlns:a16="http://schemas.microsoft.com/office/drawing/2014/main" id="{247AEB32-426D-B3C2-11EC-C21B1215CA2D}"/>
              </a:ext>
            </a:extLst>
          </p:cNvPr>
          <p:cNvSpPr>
            <a:spLocks noChangeShapeType="1"/>
          </p:cNvSpPr>
          <p:nvPr/>
        </p:nvSpPr>
        <p:spPr bwMode="auto">
          <a:xfrm>
            <a:off x="2114550" y="4800600"/>
            <a:ext cx="5200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endParaRPr lang="en-US" sz="4286"/>
          </a:p>
        </p:txBody>
      </p:sp>
      <p:sp>
        <p:nvSpPr>
          <p:cNvPr id="32772" name="Text Box 6">
            <a:extLst>
              <a:ext uri="{FF2B5EF4-FFF2-40B4-BE49-F238E27FC236}">
                <a16:creationId xmlns:a16="http://schemas.microsoft.com/office/drawing/2014/main" id="{422E80BA-2AD3-D218-5C33-A7FE834D3D74}"/>
              </a:ext>
            </a:extLst>
          </p:cNvPr>
          <p:cNvSpPr txBox="1">
            <a:spLocks noChangeArrowheads="1"/>
          </p:cNvSpPr>
          <p:nvPr/>
        </p:nvSpPr>
        <p:spPr bwMode="auto">
          <a:xfrm>
            <a:off x="3524250" y="4238626"/>
            <a:ext cx="12001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500" b="1">
                <a:solidFill>
                  <a:srgbClr val="0293E0"/>
                </a:solidFill>
              </a:rPr>
              <a:t>Searching</a:t>
            </a:r>
            <a:endParaRPr lang="en-US" altLang="en-US" sz="4286">
              <a:solidFill>
                <a:srgbClr val="0293E0"/>
              </a:solidFill>
            </a:endParaRPr>
          </a:p>
        </p:txBody>
      </p:sp>
      <p:sp>
        <p:nvSpPr>
          <p:cNvPr id="32773" name="Text Box 8">
            <a:extLst>
              <a:ext uri="{FF2B5EF4-FFF2-40B4-BE49-F238E27FC236}">
                <a16:creationId xmlns:a16="http://schemas.microsoft.com/office/drawing/2014/main" id="{FEF6907E-D598-1D11-3BF1-ECDBD2EF4B30}"/>
              </a:ext>
            </a:extLst>
          </p:cNvPr>
          <p:cNvSpPr txBox="1">
            <a:spLocks noChangeArrowheads="1"/>
          </p:cNvSpPr>
          <p:nvPr/>
        </p:nvSpPr>
        <p:spPr bwMode="auto">
          <a:xfrm>
            <a:off x="4857750" y="4238626"/>
            <a:ext cx="11430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eaLnBrk="1" hangingPunct="1">
              <a:spcBef>
                <a:spcPct val="50000"/>
              </a:spcBef>
              <a:buClrTx/>
              <a:buSzTx/>
              <a:buFontTx/>
              <a:buNone/>
            </a:pPr>
            <a:r>
              <a:rPr lang="en-US" altLang="en-US" sz="1500" b="1">
                <a:solidFill>
                  <a:srgbClr val="0293E0"/>
                </a:solidFill>
              </a:rPr>
              <a:t>Receptive</a:t>
            </a:r>
            <a:endParaRPr lang="en-US" altLang="en-US" sz="4286">
              <a:solidFill>
                <a:srgbClr val="0293E0"/>
              </a:solidFill>
            </a:endParaRPr>
          </a:p>
        </p:txBody>
      </p:sp>
      <p:sp>
        <p:nvSpPr>
          <p:cNvPr id="32774" name="Text Box 9">
            <a:extLst>
              <a:ext uri="{FF2B5EF4-FFF2-40B4-BE49-F238E27FC236}">
                <a16:creationId xmlns:a16="http://schemas.microsoft.com/office/drawing/2014/main" id="{04A1C903-22CB-30B7-7092-E03B3C18378C}"/>
              </a:ext>
            </a:extLst>
          </p:cNvPr>
          <p:cNvSpPr txBox="1">
            <a:spLocks noChangeArrowheads="1"/>
          </p:cNvSpPr>
          <p:nvPr/>
        </p:nvSpPr>
        <p:spPr bwMode="auto">
          <a:xfrm>
            <a:off x="6257925" y="4090988"/>
            <a:ext cx="10287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algn="r" eaLnBrk="1" hangingPunct="1">
              <a:spcBef>
                <a:spcPct val="50000"/>
              </a:spcBef>
              <a:buClrTx/>
              <a:buSzTx/>
              <a:buFontTx/>
              <a:buNone/>
            </a:pPr>
            <a:r>
              <a:rPr lang="en-US" altLang="en-US" sz="1500" b="1">
                <a:solidFill>
                  <a:srgbClr val="0293E0"/>
                </a:solidFill>
              </a:rPr>
              <a:t>Mature Christian</a:t>
            </a:r>
            <a:endParaRPr lang="en-US" altLang="en-US" sz="4286">
              <a:solidFill>
                <a:srgbClr val="0293E0"/>
              </a:solidFill>
            </a:endParaRPr>
          </a:p>
        </p:txBody>
      </p:sp>
      <p:sp>
        <p:nvSpPr>
          <p:cNvPr id="32775" name="AutoShape 10">
            <a:extLst>
              <a:ext uri="{FF2B5EF4-FFF2-40B4-BE49-F238E27FC236}">
                <a16:creationId xmlns:a16="http://schemas.microsoft.com/office/drawing/2014/main" id="{7C0E119A-E988-56E8-59D9-4E4D7EC7CF6B}"/>
              </a:ext>
            </a:extLst>
          </p:cNvPr>
          <p:cNvSpPr>
            <a:spLocks noChangeArrowheads="1"/>
          </p:cNvSpPr>
          <p:nvPr/>
        </p:nvSpPr>
        <p:spPr bwMode="auto">
          <a:xfrm>
            <a:off x="2343150" y="4960144"/>
            <a:ext cx="400050" cy="3429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endParaRPr lang="en-US" altLang="en-US" sz="4286">
              <a:solidFill>
                <a:srgbClr val="000000"/>
              </a:solidFill>
            </a:endParaRPr>
          </a:p>
        </p:txBody>
      </p:sp>
      <p:sp>
        <p:nvSpPr>
          <p:cNvPr id="32776" name="AutoShape 13">
            <a:extLst>
              <a:ext uri="{FF2B5EF4-FFF2-40B4-BE49-F238E27FC236}">
                <a16:creationId xmlns:a16="http://schemas.microsoft.com/office/drawing/2014/main" id="{24B8FED5-3792-65F7-9DCD-F512D3D05A9C}"/>
              </a:ext>
            </a:extLst>
          </p:cNvPr>
          <p:cNvSpPr>
            <a:spLocks noChangeArrowheads="1"/>
          </p:cNvSpPr>
          <p:nvPr/>
        </p:nvSpPr>
        <p:spPr bwMode="auto">
          <a:xfrm>
            <a:off x="5200650" y="4960144"/>
            <a:ext cx="342900" cy="3429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endParaRPr lang="en-US" altLang="en-US" sz="4286">
              <a:solidFill>
                <a:srgbClr val="000000"/>
              </a:solidFill>
            </a:endParaRPr>
          </a:p>
        </p:txBody>
      </p:sp>
      <p:sp>
        <p:nvSpPr>
          <p:cNvPr id="32777" name="AutoShape 10">
            <a:extLst>
              <a:ext uri="{FF2B5EF4-FFF2-40B4-BE49-F238E27FC236}">
                <a16:creationId xmlns:a16="http://schemas.microsoft.com/office/drawing/2014/main" id="{2152C1BC-9352-6C73-B796-E01A83E3A5E5}"/>
              </a:ext>
            </a:extLst>
          </p:cNvPr>
          <p:cNvSpPr>
            <a:spLocks noChangeArrowheads="1"/>
          </p:cNvSpPr>
          <p:nvPr/>
        </p:nvSpPr>
        <p:spPr bwMode="auto">
          <a:xfrm>
            <a:off x="3838575" y="4981575"/>
            <a:ext cx="400050" cy="3429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endParaRPr lang="en-US" altLang="en-US" sz="4286">
              <a:solidFill>
                <a:srgbClr val="000000"/>
              </a:solidFill>
            </a:endParaRPr>
          </a:p>
        </p:txBody>
      </p:sp>
      <p:pic>
        <p:nvPicPr>
          <p:cNvPr id="32778" name="Picture 2" descr="A person walking on a path through a forest&#10;&#10;Description automatically generated with low confidence">
            <a:extLst>
              <a:ext uri="{FF2B5EF4-FFF2-40B4-BE49-F238E27FC236}">
                <a16:creationId xmlns:a16="http://schemas.microsoft.com/office/drawing/2014/main" id="{8056F3E7-A900-83C6-C7EA-BA715797D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1180"/>
          <a:stretch>
            <a:fillRect/>
          </a:stretch>
        </p:blipFill>
        <p:spPr bwMode="auto">
          <a:xfrm>
            <a:off x="1914525" y="1456135"/>
            <a:ext cx="55435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
            <a:extLst>
              <a:ext uri="{FF2B5EF4-FFF2-40B4-BE49-F238E27FC236}">
                <a16:creationId xmlns:a16="http://schemas.microsoft.com/office/drawing/2014/main" id="{4F451427-C3CE-CC23-C950-C7E6CCCE8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4911329"/>
            <a:ext cx="389335" cy="3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C76EE32-A576-3FE9-C7E1-83BCC63F6B51}"/>
              </a:ext>
            </a:extLst>
          </p:cNvPr>
          <p:cNvSpPr txBox="1"/>
          <p:nvPr/>
        </p:nvSpPr>
        <p:spPr>
          <a:xfrm>
            <a:off x="2024062" y="4215542"/>
            <a:ext cx="2486025" cy="369332"/>
          </a:xfrm>
          <a:prstGeom prst="rect">
            <a:avLst/>
          </a:prstGeom>
          <a:noFill/>
        </p:spPr>
        <p:txBody>
          <a:bodyPr wrap="square" rtlCol="0">
            <a:spAutoFit/>
          </a:bodyPr>
          <a:lstStyle/>
          <a:p>
            <a:r>
              <a:rPr lang="en-US" b="1" dirty="0">
                <a:solidFill>
                  <a:schemeClr val="accent1"/>
                </a:solidFill>
              </a:rPr>
              <a:t>No Interest</a:t>
            </a:r>
          </a:p>
        </p:txBody>
      </p:sp>
    </p:spTree>
    <p:custDataLst>
      <p:tags r:id="rId1"/>
    </p:custDataLst>
    <p:extLst>
      <p:ext uri="{BB962C8B-B14F-4D97-AF65-F5344CB8AC3E}">
        <p14:creationId xmlns:p14="http://schemas.microsoft.com/office/powerpoint/2010/main" val="2749137405"/>
      </p:ext>
    </p:extLst>
  </p:cSld>
  <p:clrMapOvr>
    <a:masterClrMapping/>
  </p:clrMapOvr>
  <p:transition spd="slow" advTm="650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 calcmode="lin" valueType="num">
                                      <p:cBhvr>
                                        <p:cTn id="7" dur="5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8195">
                                            <p:txEl>
                                              <p:pRg st="3" end="3"/>
                                            </p:txEl>
                                          </p:spTgt>
                                        </p:tgtEl>
                                        <p:attrNameLst>
                                          <p:attrName>ppt_x</p:attrName>
                                        </p:attrNameLst>
                                      </p:cBhvr>
                                      <p:tavLst>
                                        <p:tav tm="0">
                                          <p:val>
                                            <p:fltVal val="0.5"/>
                                          </p:val>
                                        </p:tav>
                                        <p:tav tm="100000">
                                          <p:val>
                                            <p:strVal val="#ppt_x"/>
                                          </p:val>
                                        </p:tav>
                                      </p:tavLst>
                                    </p:anim>
                                    <p:anim calcmode="lin" valueType="num">
                                      <p:cBhvr>
                                        <p:cTn id="10" dur="500" fill="hold"/>
                                        <p:tgtEl>
                                          <p:spTgt spid="8195">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Monday Application"/>
          <p:cNvSpPr txBox="1">
            <a:spLocks noGrp="1"/>
          </p:cNvSpPr>
          <p:nvPr>
            <p:ph type="title"/>
          </p:nvPr>
        </p:nvSpPr>
        <p:spPr>
          <a:xfrm>
            <a:off x="609600" y="1447800"/>
            <a:ext cx="8229600" cy="647700"/>
          </a:xfrm>
          <a:prstGeom prst="rect">
            <a:avLst/>
          </a:prstGeom>
        </p:spPr>
        <p:txBody>
          <a:bodyPr>
            <a:noAutofit/>
          </a:bodyPr>
          <a:lstStyle>
            <a:lvl1pPr>
              <a:defRPr b="1">
                <a:latin typeface="Publico Text Roman"/>
                <a:ea typeface="Publico Text Roman"/>
                <a:cs typeface="Publico Text Roman"/>
                <a:sym typeface="Publico Text Roman"/>
              </a:defRPr>
            </a:lvl1pPr>
          </a:lstStyle>
          <a:p>
            <a:br>
              <a:rPr lang="en-US" sz="3975" dirty="0">
                <a:solidFill>
                  <a:schemeClr val="tx1">
                    <a:lumMod val="95000"/>
                    <a:lumOff val="5000"/>
                  </a:schemeClr>
                </a:solidFill>
              </a:rPr>
            </a:br>
            <a:br>
              <a:rPr lang="en-US" sz="3975" dirty="0">
                <a:solidFill>
                  <a:schemeClr val="tx1">
                    <a:lumMod val="95000"/>
                    <a:lumOff val="5000"/>
                  </a:schemeClr>
                </a:solidFill>
              </a:rPr>
            </a:br>
            <a:br>
              <a:rPr lang="en-US" sz="3975" dirty="0">
                <a:solidFill>
                  <a:schemeClr val="tx1">
                    <a:lumMod val="95000"/>
                    <a:lumOff val="5000"/>
                  </a:schemeClr>
                </a:solidFill>
              </a:rPr>
            </a:br>
            <a:br>
              <a:rPr lang="en-US" sz="3975" dirty="0">
                <a:solidFill>
                  <a:schemeClr val="tx1">
                    <a:lumMod val="95000"/>
                    <a:lumOff val="5000"/>
                  </a:schemeClr>
                </a:solidFill>
              </a:rPr>
            </a:br>
            <a:br>
              <a:rPr lang="en-US" sz="3975" dirty="0">
                <a:solidFill>
                  <a:schemeClr val="tx1">
                    <a:lumMod val="95000"/>
                    <a:lumOff val="5000"/>
                  </a:schemeClr>
                </a:solidFill>
              </a:rPr>
            </a:br>
            <a:br>
              <a:rPr lang="en-US" sz="3975" dirty="0">
                <a:solidFill>
                  <a:schemeClr val="tx1">
                    <a:lumMod val="95000"/>
                    <a:lumOff val="5000"/>
                  </a:schemeClr>
                </a:solidFill>
              </a:rPr>
            </a:br>
            <a:r>
              <a:rPr lang="en-US" sz="3975" dirty="0">
                <a:solidFill>
                  <a:schemeClr val="tx1">
                    <a:lumMod val="95000"/>
                    <a:lumOff val="5000"/>
                  </a:schemeClr>
                </a:solidFill>
              </a:rPr>
              <a:t>Using the </a:t>
            </a:r>
            <a:r>
              <a:rPr lang="en-US" sz="3975" dirty="0" err="1">
                <a:solidFill>
                  <a:schemeClr val="tx1">
                    <a:lumMod val="95000"/>
                    <a:lumOff val="5000"/>
                  </a:schemeClr>
                </a:solidFill>
              </a:rPr>
              <a:t>SpHx</a:t>
            </a:r>
            <a:r>
              <a:rPr lang="en-US" sz="3975" dirty="0">
                <a:solidFill>
                  <a:schemeClr val="tx1">
                    <a:lumMod val="95000"/>
                    <a:lumOff val="5000"/>
                  </a:schemeClr>
                </a:solidFill>
              </a:rPr>
              <a:t> Interview</a:t>
            </a:r>
            <a:br>
              <a:rPr lang="en-US" sz="3975" dirty="0">
                <a:solidFill>
                  <a:schemeClr val="tx1">
                    <a:lumMod val="95000"/>
                    <a:lumOff val="5000"/>
                  </a:schemeClr>
                </a:solidFill>
              </a:rPr>
            </a:br>
            <a:r>
              <a:rPr lang="en-US" sz="3975" dirty="0">
                <a:solidFill>
                  <a:schemeClr val="tx1">
                    <a:lumMod val="95000"/>
                    <a:lumOff val="5000"/>
                  </a:schemeClr>
                </a:solidFill>
              </a:rPr>
              <a:t>and </a:t>
            </a:r>
            <a:br>
              <a:rPr lang="en-US" sz="3975" dirty="0">
                <a:solidFill>
                  <a:schemeClr val="tx1">
                    <a:lumMod val="95000"/>
                    <a:lumOff val="5000"/>
                  </a:schemeClr>
                </a:solidFill>
              </a:rPr>
            </a:br>
            <a:r>
              <a:rPr lang="en-US" sz="3975" dirty="0">
                <a:solidFill>
                  <a:schemeClr val="tx1">
                    <a:lumMod val="95000"/>
                    <a:lumOff val="5000"/>
                  </a:schemeClr>
                </a:solidFill>
              </a:rPr>
              <a:t>Diagnostic/Transition</a:t>
            </a:r>
            <a:br>
              <a:rPr lang="en-US" sz="3975" dirty="0">
                <a:solidFill>
                  <a:schemeClr val="tx1">
                    <a:lumMod val="95000"/>
                    <a:lumOff val="5000"/>
                  </a:schemeClr>
                </a:solidFill>
              </a:rPr>
            </a:br>
            <a:r>
              <a:rPr lang="en-US" sz="3975" dirty="0">
                <a:solidFill>
                  <a:schemeClr val="tx1">
                    <a:lumMod val="95000"/>
                    <a:lumOff val="5000"/>
                  </a:schemeClr>
                </a:solidFill>
              </a:rPr>
              <a:t>Questions</a:t>
            </a:r>
            <a:endParaRPr sz="3975" dirty="0">
              <a:solidFill>
                <a:schemeClr val="tx1">
                  <a:lumMod val="95000"/>
                  <a:lumOff val="5000"/>
                </a:schemeClr>
              </a:solidFill>
            </a:endParaRPr>
          </a:p>
        </p:txBody>
      </p:sp>
      <p:pic>
        <p:nvPicPr>
          <p:cNvPr id="254" name="Screenshot 2023-09-26 at 10.49.58 PM.png" descr="Screenshot 2023-09-26 at 10.49.58 PM.png"/>
          <p:cNvPicPr>
            <a:picLocks noChangeAspect="1"/>
          </p:cNvPicPr>
          <p:nvPr/>
        </p:nvPicPr>
        <p:blipFill>
          <a:blip r:embed="rId3"/>
          <a:stretch>
            <a:fillRect/>
          </a:stretch>
        </p:blipFill>
        <p:spPr>
          <a:xfrm>
            <a:off x="5842552" y="5562600"/>
            <a:ext cx="2633758" cy="832666"/>
          </a:xfrm>
          <a:prstGeom prst="rect">
            <a:avLst/>
          </a:prstGeom>
          <a:ln w="12700">
            <a:miter lim="400000"/>
          </a:ln>
        </p:spPr>
      </p:pic>
    </p:spTree>
    <p:extLst>
      <p:ext uri="{BB962C8B-B14F-4D97-AF65-F5344CB8AC3E}">
        <p14:creationId xmlns:p14="http://schemas.microsoft.com/office/powerpoint/2010/main" val="162811724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6EA44CE-55CE-989A-B896-B3C2CB026365}"/>
              </a:ext>
            </a:extLst>
          </p:cNvPr>
          <p:cNvSpPr>
            <a:spLocks noGrp="1"/>
          </p:cNvSpPr>
          <p:nvPr>
            <p:ph type="title"/>
          </p:nvPr>
        </p:nvSpPr>
        <p:spPr>
          <a:xfrm>
            <a:off x="1879998" y="1200150"/>
            <a:ext cx="5778103" cy="1485900"/>
          </a:xfrm>
        </p:spPr>
        <p:txBody>
          <a:bodyPr>
            <a:normAutofit fontScale="90000"/>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r>
              <a:rPr lang="en-US" altLang="en-US">
                <a:ln>
                  <a:noFill/>
                </a:ln>
              </a:rPr>
              <a:t>Assessing Spiritual Needs</a:t>
            </a:r>
          </a:p>
        </p:txBody>
      </p:sp>
      <p:pic>
        <p:nvPicPr>
          <p:cNvPr id="4" name="Content Placeholder 3">
            <a:extLst>
              <a:ext uri="{FF2B5EF4-FFF2-40B4-BE49-F238E27FC236}">
                <a16:creationId xmlns:a16="http://schemas.microsoft.com/office/drawing/2014/main" id="{20787A2B-7116-2981-F999-BB44E33AEA08}"/>
              </a:ext>
            </a:extLst>
          </p:cNvPr>
          <p:cNvPicPr>
            <a:picLocks noGrp="1" noChangeAspect="1"/>
          </p:cNvPicPr>
          <p:nvPr>
            <p:ph idx="1"/>
          </p:nvPr>
        </p:nvPicPr>
        <p:blipFill>
          <a:blip r:embed="rId2"/>
          <a:stretch>
            <a:fillRect/>
          </a:stretch>
        </p:blipFill>
        <p:spPr>
          <a:xfrm>
            <a:off x="1431314" y="2133600"/>
            <a:ext cx="6289310" cy="3451225"/>
          </a:xfrm>
          <a:prstGeom prst="rect">
            <a:avLst/>
          </a:prstGeom>
        </p:spPr>
      </p:pic>
    </p:spTree>
    <p:extLst>
      <p:ext uri="{BB962C8B-B14F-4D97-AF65-F5344CB8AC3E}">
        <p14:creationId xmlns:p14="http://schemas.microsoft.com/office/powerpoint/2010/main" val="2045369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2A993F14-5B09-383C-5997-43D183BEA9C5}"/>
              </a:ext>
            </a:extLst>
          </p:cNvPr>
          <p:cNvSpPr>
            <a:spLocks noGrp="1" noChangeArrowheads="1"/>
          </p:cNvSpPr>
          <p:nvPr>
            <p:ph idx="1"/>
          </p:nvPr>
        </p:nvSpPr>
        <p:spPr>
          <a:xfrm>
            <a:off x="762000" y="2857501"/>
            <a:ext cx="6896101" cy="2499122"/>
          </a:xfrm>
        </p:spPr>
        <p:txBody>
          <a:bodyPr rtlCol="0">
            <a:normAutofit fontScale="47500" lnSpcReduction="20000"/>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marL="0" indent="0">
              <a:buNone/>
              <a:defRPr/>
            </a:pPr>
            <a:r>
              <a:rPr lang="en-US" dirty="0"/>
              <a:t>When patients tell me they would like to know God better, I’m sometimes able to take a few more minutes to explain from Christian perspective how one can connect with God in a more meaningful way.  It takes about 5 minutes.  </a:t>
            </a:r>
          </a:p>
          <a:p>
            <a:pPr marL="0" indent="0">
              <a:buNone/>
              <a:defRPr/>
            </a:pPr>
            <a:endParaRPr lang="en-US" dirty="0"/>
          </a:p>
          <a:p>
            <a:pPr eaLnBrk="1" fontAlgn="auto" hangingPunct="1">
              <a:buClr>
                <a:schemeClr val="accent1">
                  <a:lumMod val="75000"/>
                </a:schemeClr>
              </a:buClr>
              <a:buFont typeface="Arial"/>
              <a:buChar char="•"/>
              <a:defRPr/>
            </a:pPr>
            <a:endParaRPr lang="en-US" altLang="en-US" sz="2100" dirty="0"/>
          </a:p>
        </p:txBody>
      </p:sp>
      <p:sp>
        <p:nvSpPr>
          <p:cNvPr id="38915" name="Title 1">
            <a:extLst>
              <a:ext uri="{FF2B5EF4-FFF2-40B4-BE49-F238E27FC236}">
                <a16:creationId xmlns:a16="http://schemas.microsoft.com/office/drawing/2014/main" id="{080D5FE4-32DA-D91D-6420-4F03ECA15349}"/>
              </a:ext>
            </a:extLst>
          </p:cNvPr>
          <p:cNvSpPr>
            <a:spLocks noGrp="1"/>
          </p:cNvSpPr>
          <p:nvPr>
            <p:ph type="title"/>
          </p:nvPr>
        </p:nvSpPr>
        <p:spPr>
          <a:xfrm>
            <a:off x="1879998" y="1200150"/>
            <a:ext cx="5778103" cy="1485900"/>
          </a:xfrm>
        </p:spPr>
        <p:txBody>
          <a:bodyPr>
            <a:normAutofit fontScale="90000"/>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r>
              <a:rPr lang="en-US" altLang="en-US">
                <a:ln>
                  <a:noFill/>
                </a:ln>
              </a:rPr>
              <a:t>Addressing Spiritual Needs</a:t>
            </a:r>
          </a:p>
        </p:txBody>
      </p:sp>
    </p:spTree>
    <p:extLst>
      <p:ext uri="{BB962C8B-B14F-4D97-AF65-F5344CB8AC3E}">
        <p14:creationId xmlns:p14="http://schemas.microsoft.com/office/powerpoint/2010/main" val="2360619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ox(in)">
                                      <p:cBhvr>
                                        <p:cTn id="7" dur="500"/>
                                        <p:tgtEl>
                                          <p:spTgt spid="47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075">
            <a:extLst>
              <a:ext uri="{FF2B5EF4-FFF2-40B4-BE49-F238E27FC236}">
                <a16:creationId xmlns:a16="http://schemas.microsoft.com/office/drawing/2014/main" id="{E53E963B-B189-7452-2584-C106BFC91E08}"/>
              </a:ext>
            </a:extLst>
          </p:cNvPr>
          <p:cNvSpPr>
            <a:spLocks noGrp="1"/>
          </p:cNvSpPr>
          <p:nvPr>
            <p:ph idx="1"/>
          </p:nvPr>
        </p:nvSpPr>
        <p:spPr>
          <a:xfrm>
            <a:off x="838200" y="3276600"/>
            <a:ext cx="7080052" cy="2499122"/>
          </a:xfrm>
        </p:spPr>
        <p:txBody>
          <a:bodyPr>
            <a:normAutofit fontScale="55000" lnSpcReduction="20000"/>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marL="0" indent="0" eaLnBrk="1" hangingPunct="1">
              <a:buNone/>
            </a:pPr>
            <a:r>
              <a:rPr lang="en-US" altLang="en-US" b="1" u="sng" dirty="0">
                <a:cs typeface="Times New Roman" panose="02020603050405020304" pitchFamily="18" charset="0"/>
              </a:rPr>
              <a:t>Would it be helpful to you</a:t>
            </a:r>
            <a:r>
              <a:rPr lang="en-US" altLang="en-US" b="1" dirty="0">
                <a:cs typeface="Times New Roman" panose="02020603050405020304" pitchFamily="18" charset="0"/>
              </a:rPr>
              <a:t> to read through this information?</a:t>
            </a:r>
          </a:p>
          <a:p>
            <a:pPr eaLnBrk="1" hangingPunct="1">
              <a:buFontTx/>
              <a:buNone/>
            </a:pPr>
            <a:endParaRPr lang="en-US" altLang="en-US" dirty="0">
              <a:cs typeface="Times New Roman" panose="02020603050405020304" pitchFamily="18" charset="0"/>
            </a:endParaRPr>
          </a:p>
          <a:p>
            <a:pPr eaLnBrk="1" hangingPunct="1">
              <a:buFontTx/>
              <a:buNone/>
            </a:pPr>
            <a:r>
              <a:rPr lang="en-US" altLang="en-US" b="1" dirty="0">
                <a:cs typeface="Times New Roman" panose="02020603050405020304" pitchFamily="18" charset="0"/>
              </a:rPr>
              <a:t>	If you get tired, uncomfortable or want to stop the visit, please tell me. I can stop at any time</a:t>
            </a:r>
            <a:r>
              <a:rPr lang="en-US" altLang="en-US" dirty="0">
                <a:cs typeface="Times New Roman" panose="02020603050405020304" pitchFamily="18" charset="0"/>
              </a:rPr>
              <a:t>.</a:t>
            </a:r>
            <a:r>
              <a:rPr lang="en-US" altLang="en-US" dirty="0"/>
              <a:t> </a:t>
            </a:r>
          </a:p>
        </p:txBody>
      </p:sp>
      <p:sp>
        <p:nvSpPr>
          <p:cNvPr id="39938" name="Rectangle 3074">
            <a:extLst>
              <a:ext uri="{FF2B5EF4-FFF2-40B4-BE49-F238E27FC236}">
                <a16:creationId xmlns:a16="http://schemas.microsoft.com/office/drawing/2014/main" id="{CCF01473-ED8D-EE87-60F5-67A1C5713B08}"/>
              </a:ext>
            </a:extLst>
          </p:cNvPr>
          <p:cNvSpPr>
            <a:spLocks noGrp="1"/>
          </p:cNvSpPr>
          <p:nvPr>
            <p:ph type="title"/>
          </p:nvPr>
        </p:nvSpPr>
        <p:spPr>
          <a:xfrm>
            <a:off x="1143000" y="1314450"/>
            <a:ext cx="6858000" cy="857250"/>
          </a:xfrm>
        </p:spPr>
        <p:txBody>
          <a:bodyPr>
            <a:normAutofit fontScale="90000"/>
          </a:bodyPr>
          <a:lstStyle>
            <a:defPPr>
              <a:defRPr lang="en-US"/>
            </a:defPPr>
            <a:lvl1pPr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1pPr>
            <a:lvl2pPr marL="1088547"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2pPr>
            <a:lvl3pPr marL="2177095"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3pPr>
            <a:lvl4pPr marL="3265642"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4pPr>
            <a:lvl5pPr marL="4354190" algn="l" rtl="0" eaLnBrk="0" fontAlgn="base" hangingPunct="0">
              <a:spcBef>
                <a:spcPct val="0"/>
              </a:spcBef>
              <a:spcAft>
                <a:spcPct val="0"/>
              </a:spcAft>
              <a:defRPr sz="5714" kern="1200">
                <a:solidFill>
                  <a:schemeClr val="tx1"/>
                </a:solidFill>
                <a:latin typeface="Arial" panose="020B0604020202020204" pitchFamily="34" charset="0"/>
                <a:ea typeface="+mn-ea"/>
                <a:cs typeface="+mn-cs"/>
              </a:defRPr>
            </a:lvl5pPr>
            <a:lvl6pPr marL="5442737" algn="l" defTabSz="2177095" rtl="0" eaLnBrk="1" latinLnBrk="0" hangingPunct="1">
              <a:defRPr sz="5714" kern="1200">
                <a:solidFill>
                  <a:schemeClr val="tx1"/>
                </a:solidFill>
                <a:latin typeface="Arial" panose="020B0604020202020204" pitchFamily="34" charset="0"/>
                <a:ea typeface="+mn-ea"/>
                <a:cs typeface="+mn-cs"/>
              </a:defRPr>
            </a:lvl6pPr>
            <a:lvl7pPr marL="6531285" algn="l" defTabSz="2177095" rtl="0" eaLnBrk="1" latinLnBrk="0" hangingPunct="1">
              <a:defRPr sz="5714" kern="1200">
                <a:solidFill>
                  <a:schemeClr val="tx1"/>
                </a:solidFill>
                <a:latin typeface="Arial" panose="020B0604020202020204" pitchFamily="34" charset="0"/>
                <a:ea typeface="+mn-ea"/>
                <a:cs typeface="+mn-cs"/>
              </a:defRPr>
            </a:lvl7pPr>
            <a:lvl8pPr marL="7619832" algn="l" defTabSz="2177095" rtl="0" eaLnBrk="1" latinLnBrk="0" hangingPunct="1">
              <a:defRPr sz="5714" kern="1200">
                <a:solidFill>
                  <a:schemeClr val="tx1"/>
                </a:solidFill>
                <a:latin typeface="Arial" panose="020B0604020202020204" pitchFamily="34" charset="0"/>
                <a:ea typeface="+mn-ea"/>
                <a:cs typeface="+mn-cs"/>
              </a:defRPr>
            </a:lvl8pPr>
            <a:lvl9pPr marL="8708380" algn="l" defTabSz="2177095" rtl="0" eaLnBrk="1" latinLnBrk="0" hangingPunct="1">
              <a:defRPr sz="5714" kern="1200">
                <a:solidFill>
                  <a:schemeClr val="tx1"/>
                </a:solidFill>
                <a:latin typeface="Arial" panose="020B0604020202020204" pitchFamily="34" charset="0"/>
                <a:ea typeface="+mn-ea"/>
                <a:cs typeface="+mn-cs"/>
              </a:defRPr>
            </a:lvl9pPr>
          </a:lstStyle>
          <a:p>
            <a:pPr eaLnBrk="1" hangingPunct="1"/>
            <a:r>
              <a:rPr lang="en-US" altLang="en-US" b="1" dirty="0">
                <a:ln>
                  <a:noFill/>
                </a:ln>
              </a:rPr>
              <a:t>Bridging to the Gospel</a:t>
            </a:r>
            <a:endParaRPr lang="en-US" altLang="en-US" dirty="0">
              <a:ln>
                <a:noFill/>
              </a:ln>
            </a:endParaRPr>
          </a:p>
        </p:txBody>
      </p:sp>
    </p:spTree>
    <p:extLst>
      <p:ext uri="{BB962C8B-B14F-4D97-AF65-F5344CB8AC3E}">
        <p14:creationId xmlns:p14="http://schemas.microsoft.com/office/powerpoint/2010/main" val="1587490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ox(in)">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box(in)">
                                      <p:cBhvr>
                                        <p:cTn id="12"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a:xfrm>
            <a:off x="457200" y="2133600"/>
            <a:ext cx="8229600" cy="3048000"/>
          </a:xfrm>
        </p:spPr>
        <p:txBody>
          <a:bodyPr>
            <a:normAutofit fontScale="90000"/>
          </a:bodyPr>
          <a:lstStyle/>
          <a:p>
            <a:r>
              <a:rPr lang="en-US" sz="6700" dirty="0">
                <a:solidFill>
                  <a:schemeClr val="tx1"/>
                </a:solidFill>
              </a:rPr>
              <a:t>Response</a:t>
            </a:r>
            <a:br>
              <a:rPr lang="en-US" sz="6700" dirty="0">
                <a:solidFill>
                  <a:schemeClr val="tx1"/>
                </a:solidFill>
              </a:rPr>
            </a:br>
            <a:br>
              <a:rPr lang="en-US" sz="6000" dirty="0">
                <a:solidFill>
                  <a:schemeClr val="tx1"/>
                </a:solidFill>
              </a:rPr>
            </a:br>
            <a:br>
              <a:rPr lang="en-US" sz="6000" dirty="0">
                <a:solidFill>
                  <a:schemeClr val="tx1"/>
                </a:solidFill>
              </a:rPr>
            </a:br>
            <a:r>
              <a:rPr lang="en-US" sz="3600" dirty="0">
                <a:solidFill>
                  <a:schemeClr val="tx1"/>
                </a:solidFill>
              </a:rPr>
              <a:t>Things You Like?</a:t>
            </a:r>
            <a:br>
              <a:rPr lang="en-US" sz="3600" dirty="0">
                <a:solidFill>
                  <a:schemeClr val="tx1"/>
                </a:solidFill>
              </a:rPr>
            </a:br>
            <a:r>
              <a:rPr lang="en-US" sz="3600" dirty="0">
                <a:solidFill>
                  <a:schemeClr val="tx1"/>
                </a:solidFill>
              </a:rPr>
              <a:t>Things You Don’t Like?</a:t>
            </a:r>
            <a:br>
              <a:rPr lang="en-US" sz="3600" dirty="0">
                <a:solidFill>
                  <a:schemeClr val="tx1"/>
                </a:solidFill>
              </a:rPr>
            </a:br>
            <a:r>
              <a:rPr lang="en-US" sz="3600" dirty="0">
                <a:solidFill>
                  <a:schemeClr val="tx1"/>
                </a:solidFill>
              </a:rPr>
              <a:t>Concerns?</a:t>
            </a:r>
            <a:br>
              <a:rPr lang="en-US" sz="3600" dirty="0">
                <a:solidFill>
                  <a:schemeClr val="tx1"/>
                </a:solidFill>
              </a:rPr>
            </a:br>
            <a:r>
              <a:rPr lang="en-US" sz="3600" dirty="0">
                <a:solidFill>
                  <a:schemeClr val="tx1"/>
                </a:solidFill>
              </a:rPr>
              <a:t>Questions?</a:t>
            </a:r>
            <a:br>
              <a:rPr lang="en-US" sz="3600" dirty="0">
                <a:solidFill>
                  <a:schemeClr val="tx1"/>
                </a:solidFill>
              </a:rPr>
            </a:br>
            <a:br>
              <a:rPr lang="en-US" sz="6000" dirty="0">
                <a:solidFill>
                  <a:schemeClr val="tx1"/>
                </a:solidFill>
              </a:rPr>
            </a:br>
            <a:endParaRPr lang="en-US" sz="6000" dirty="0">
              <a:solidFill>
                <a:schemeClr val="tx1"/>
              </a:solidFill>
            </a:endParaRPr>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1698778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791200"/>
          </a:xfrm>
        </p:spPr>
        <p:txBody>
          <a:bodyPr>
            <a:noAutofit/>
          </a:bodyPr>
          <a:lstStyle/>
          <a:p>
            <a:pPr marL="0" indent="0">
              <a:buNone/>
            </a:pPr>
            <a:endParaRPr lang="en-US" dirty="0"/>
          </a:p>
          <a:p>
            <a:pPr marL="0" indent="0">
              <a:buNone/>
            </a:pPr>
            <a:endParaRPr lang="en-US" dirty="0"/>
          </a:p>
          <a:p>
            <a:pPr marL="0" indent="0">
              <a:buNone/>
            </a:pPr>
            <a:r>
              <a:rPr lang="en-US" dirty="0"/>
              <a:t>Caring about the patient is also what gives joy and fulfillment to the practice of medicine &amp; is why many of us chose this profession. </a:t>
            </a:r>
          </a:p>
          <a:p>
            <a:pPr marL="0" indent="0">
              <a:buNone/>
            </a:pPr>
            <a:endParaRPr lang="en-US" dirty="0"/>
          </a:p>
          <a:p>
            <a:pPr marL="0" indent="0">
              <a:buNone/>
            </a:pPr>
            <a:r>
              <a:rPr lang="en-US" dirty="0"/>
              <a:t>Its absence, especially in this pressured health care environment,  can rapidly lead to dissatisfaction, emotional exhaustion, and burnout. </a:t>
            </a:r>
          </a:p>
          <a:p>
            <a:pPr marL="0" indent="0">
              <a:buNone/>
            </a:pPr>
            <a:endParaRPr lang="en-US" dirty="0"/>
          </a:p>
          <a:p>
            <a:pPr marL="0" indent="0">
              <a:buNone/>
            </a:pPr>
            <a:r>
              <a:rPr lang="en-US" b="1" u="sng" dirty="0"/>
              <a:t>Practicing whole-person medicine is the best kind of care both for those who receive it and those who give it</a:t>
            </a:r>
            <a:r>
              <a:rPr lang="en-US" dirty="0"/>
              <a:t>.</a:t>
            </a:r>
          </a:p>
          <a:p>
            <a:pPr marL="0" indent="0">
              <a:buNone/>
            </a:pPr>
            <a:endParaRPr lang="en-US" dirty="0"/>
          </a:p>
          <a:p>
            <a:pPr marL="0" indent="0">
              <a:buNone/>
            </a:pPr>
            <a:r>
              <a:rPr lang="en-US" dirty="0"/>
              <a:t>		-So Med J 2004 Dec; 97 (12): 1194-1200</a:t>
            </a:r>
          </a:p>
          <a:p>
            <a:pPr marL="0" indent="0">
              <a:buNone/>
            </a:pPr>
            <a:endParaRPr lang="en-US" sz="2800" dirty="0"/>
          </a:p>
        </p:txBody>
      </p:sp>
      <p:sp>
        <p:nvSpPr>
          <p:cNvPr id="2" name="Title 1"/>
          <p:cNvSpPr>
            <a:spLocks noGrp="1"/>
          </p:cNvSpPr>
          <p:nvPr>
            <p:ph type="title"/>
          </p:nvPr>
        </p:nvSpPr>
        <p:spPr>
          <a:xfrm>
            <a:off x="228600" y="274638"/>
            <a:ext cx="8686800" cy="1554162"/>
          </a:xfrm>
        </p:spPr>
        <p:txBody>
          <a:bodyPr>
            <a:normAutofit/>
          </a:bodyPr>
          <a:lstStyle/>
          <a:p>
            <a:r>
              <a:rPr lang="en-US" dirty="0"/>
              <a:t>Taking a </a:t>
            </a:r>
            <a:r>
              <a:rPr lang="en-US" dirty="0" err="1"/>
              <a:t>SpHx</a:t>
            </a:r>
            <a:r>
              <a:rPr lang="en-US" dirty="0"/>
              <a:t>?</a:t>
            </a:r>
            <a:br>
              <a:rPr lang="en-US" sz="4000" dirty="0"/>
            </a:br>
            <a:r>
              <a:rPr lang="en-US" sz="4000" dirty="0"/>
              <a:t>Good Medicine for Provider?</a:t>
            </a:r>
            <a:endParaRPr lang="en-US" dirty="0"/>
          </a:p>
        </p:txBody>
      </p:sp>
    </p:spTree>
    <p:extLst>
      <p:ext uri="{BB962C8B-B14F-4D97-AF65-F5344CB8AC3E}">
        <p14:creationId xmlns:p14="http://schemas.microsoft.com/office/powerpoint/2010/main" val="252517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p:txBody>
          <a:bodyPr/>
          <a:lstStyle/>
          <a:p>
            <a:r>
              <a:rPr lang="en-US" dirty="0"/>
              <a:t>Heart &amp; Intentionality</a:t>
            </a:r>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
        <p:nvSpPr>
          <p:cNvPr id="7" name="TextBox 6">
            <a:extLst>
              <a:ext uri="{FF2B5EF4-FFF2-40B4-BE49-F238E27FC236}">
                <a16:creationId xmlns:a16="http://schemas.microsoft.com/office/drawing/2014/main" id="{57705299-CD9B-07B8-DA17-02745634ED4C}"/>
              </a:ext>
            </a:extLst>
          </p:cNvPr>
          <p:cNvSpPr txBox="1"/>
          <p:nvPr/>
        </p:nvSpPr>
        <p:spPr>
          <a:xfrm>
            <a:off x="381000" y="2133600"/>
            <a:ext cx="6248400" cy="3467616"/>
          </a:xfrm>
          <a:prstGeom prst="rect">
            <a:avLst/>
          </a:prstGeom>
          <a:noFill/>
        </p:spPr>
        <p:txBody>
          <a:bodyPr wrap="square">
            <a:spAutoFit/>
          </a:bodyPr>
          <a:lstStyle/>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400" b="0" i="0" u="none" strike="noStrike" kern="1200" cap="none" spc="0" normalizeH="0" baseline="0" noProof="0" dirty="0">
                <a:ln>
                  <a:noFill/>
                </a:ln>
                <a:effectLst/>
                <a:uLnTx/>
                <a:uFillTx/>
                <a:latin typeface="Rockwell"/>
                <a:ea typeface="+mn-ea"/>
                <a:cs typeface="+mn-cs"/>
              </a:rPr>
              <a:t>Pray! </a:t>
            </a:r>
          </a:p>
          <a:p>
            <a:pPr marL="640080" marR="0" lvl="1" indent="-228600" algn="l" defTabSz="914400" rtl="0" eaLnBrk="1" fontAlgn="auto" latinLnBrk="0" hangingPunct="1">
              <a:lnSpc>
                <a:spcPct val="100000"/>
              </a:lnSpc>
              <a:spcBef>
                <a:spcPts val="400"/>
              </a:spcBef>
              <a:spcAft>
                <a:spcPts val="0"/>
              </a:spcAft>
              <a:buClr>
                <a:srgbClr val="B0CCB0"/>
              </a:buClr>
              <a:buSzPct val="90000"/>
              <a:buFontTx/>
              <a:buChar char="•"/>
              <a:tabLst/>
              <a:defRPr/>
            </a:pPr>
            <a:r>
              <a:rPr kumimoji="0" lang="en-US" sz="2400" b="0" i="0" u="none" strike="noStrike" kern="1200" cap="none" spc="0" normalizeH="0" baseline="0" noProof="0" dirty="0">
                <a:ln>
                  <a:noFill/>
                </a:ln>
                <a:effectLst/>
                <a:uLnTx/>
                <a:uFillTx/>
                <a:latin typeface="Rockwell"/>
                <a:ea typeface="+mn-ea"/>
                <a:cs typeface="+mn-cs"/>
              </a:rPr>
              <a:t>For opportunities, for boldness, and for your patients</a:t>
            </a: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400" b="0" i="0" u="none" strike="noStrike" kern="1200" cap="none" spc="0" normalizeH="0" baseline="0" noProof="0" dirty="0">
                <a:ln>
                  <a:noFill/>
                </a:ln>
                <a:effectLst/>
                <a:uLnTx/>
                <a:uFillTx/>
                <a:latin typeface="Rockwell"/>
                <a:ea typeface="+mn-ea"/>
                <a:cs typeface="+mn-cs"/>
              </a:rPr>
              <a:t>Be sensitive to the patients and to the Holy Spirit</a:t>
            </a: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400" b="0" i="0" u="none" strike="noStrike" kern="1200" cap="none" spc="0" normalizeH="0" baseline="0" noProof="0" dirty="0">
                <a:ln>
                  <a:noFill/>
                </a:ln>
                <a:effectLst/>
                <a:uLnTx/>
                <a:uFillTx/>
                <a:latin typeface="Rockwell"/>
                <a:ea typeface="+mn-ea"/>
                <a:cs typeface="+mn-cs"/>
              </a:rPr>
              <a:t>Let God lead</a:t>
            </a: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400" b="0" i="0" u="none" strike="noStrike" kern="1200" cap="none" spc="0" normalizeH="0" baseline="0" noProof="0" dirty="0">
                <a:ln>
                  <a:noFill/>
                </a:ln>
                <a:effectLst/>
                <a:uLnTx/>
                <a:uFillTx/>
                <a:latin typeface="Rockwell"/>
                <a:ea typeface="+mn-ea"/>
                <a:cs typeface="+mn-cs"/>
              </a:rPr>
              <a:t>Listen to the patient! </a:t>
            </a: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400" b="0" i="0" u="none" strike="noStrike" kern="1200" cap="none" spc="0" normalizeH="0" baseline="0" noProof="0" dirty="0">
                <a:ln>
                  <a:noFill/>
                </a:ln>
                <a:effectLst/>
                <a:uLnTx/>
                <a:uFillTx/>
                <a:latin typeface="Rockwell"/>
                <a:ea typeface="+mn-ea"/>
                <a:cs typeface="+mn-cs"/>
              </a:rPr>
              <a:t>Remember why we’re doing this!</a:t>
            </a: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400" b="0" i="0" u="none" strike="noStrike" kern="1200" cap="none" spc="0" normalizeH="0" baseline="0" noProof="0" dirty="0">
                <a:ln>
                  <a:noFill/>
                </a:ln>
                <a:effectLst/>
                <a:uLnTx/>
                <a:uFillTx/>
                <a:latin typeface="Rockwell"/>
                <a:ea typeface="+mn-ea"/>
                <a:cs typeface="+mn-cs"/>
              </a:rPr>
              <a:t>Keep doing it!</a:t>
            </a:r>
          </a:p>
        </p:txBody>
      </p:sp>
    </p:spTree>
    <p:extLst>
      <p:ext uri="{BB962C8B-B14F-4D97-AF65-F5344CB8AC3E}">
        <p14:creationId xmlns:p14="http://schemas.microsoft.com/office/powerpoint/2010/main" val="21501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p:txBody>
          <a:bodyPr/>
          <a:lstStyle/>
          <a:p>
            <a:r>
              <a:rPr lang="en-US" dirty="0"/>
              <a:t>Disclosures</a:t>
            </a:r>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156912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525963"/>
          </a:xfrm>
        </p:spPr>
        <p:txBody>
          <a:bodyPr/>
          <a:lstStyle/>
          <a:p>
            <a:pPr marL="0" indent="0">
              <a:buNone/>
            </a:pPr>
            <a:endParaRPr lang="en-US" dirty="0"/>
          </a:p>
          <a:p>
            <a:pPr marL="0" indent="0">
              <a:buNone/>
            </a:pPr>
            <a:endParaRPr lang="en-US" dirty="0"/>
          </a:p>
          <a:p>
            <a:pPr marL="0" indent="0">
              <a:buNone/>
            </a:pPr>
            <a:r>
              <a:rPr lang="en-US" sz="2800" dirty="0"/>
              <a:t>Interest in the relationship between  spirituality, religion, and clinical care has increased in the last 15 years, but </a:t>
            </a:r>
            <a:r>
              <a:rPr lang="en-US" sz="2800" u="sng" dirty="0"/>
              <a:t>clinicians need more concrete guidance</a:t>
            </a:r>
            <a:r>
              <a:rPr lang="en-US" sz="2800" dirty="0"/>
              <a:t> about this topic. </a:t>
            </a:r>
          </a:p>
          <a:p>
            <a:pPr marL="0" indent="0">
              <a:buNone/>
            </a:pPr>
            <a:endParaRPr lang="en-US" sz="2800" dirty="0"/>
          </a:p>
          <a:p>
            <a:pPr marL="0" indent="0">
              <a:buNone/>
            </a:pPr>
            <a:r>
              <a:rPr lang="en-US" sz="2800" dirty="0"/>
              <a:t>			-Chest. 2009 Jun;135(6):1634-42</a:t>
            </a:r>
          </a:p>
        </p:txBody>
      </p:sp>
      <p:sp>
        <p:nvSpPr>
          <p:cNvPr id="2" name="Title 1"/>
          <p:cNvSpPr>
            <a:spLocks noGrp="1"/>
          </p:cNvSpPr>
          <p:nvPr>
            <p:ph type="title"/>
          </p:nvPr>
        </p:nvSpPr>
        <p:spPr>
          <a:xfrm>
            <a:off x="228600" y="338328"/>
            <a:ext cx="8686800" cy="1252728"/>
          </a:xfrm>
        </p:spPr>
        <p:txBody>
          <a:bodyPr/>
          <a:lstStyle/>
          <a:p>
            <a:r>
              <a:rPr lang="en-US" dirty="0"/>
              <a:t>Next Steps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381403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833" y="2971800"/>
            <a:ext cx="7408333" cy="3450696"/>
          </a:xfrm>
        </p:spPr>
        <p:txBody>
          <a:bodyPr>
            <a:normAutofit/>
          </a:bodyPr>
          <a:lstStyle/>
          <a:p>
            <a:pPr marL="0" indent="0" algn="ctr">
              <a:buNone/>
            </a:pPr>
            <a:r>
              <a:rPr lang="en-US" sz="4000" dirty="0"/>
              <a:t>Q &amp; 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644264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marL="0" indent="0" algn="ctr">
              <a:buNone/>
            </a:pPr>
            <a:endParaRPr lang="en-US" dirty="0"/>
          </a:p>
          <a:p>
            <a:pPr marL="0" indent="0" algn="ctr">
              <a:buNone/>
            </a:pPr>
            <a:endParaRPr lang="en-US" dirty="0"/>
          </a:p>
          <a:p>
            <a:pPr marL="0" indent="0" algn="ctr">
              <a:buNone/>
            </a:pPr>
            <a:r>
              <a:rPr lang="en-US" sz="3200" dirty="0"/>
              <a:t>Helena Torres, PharmD, LCMHCA</a:t>
            </a:r>
          </a:p>
          <a:p>
            <a:pPr marL="0" indent="0" algn="ctr">
              <a:buNone/>
            </a:pPr>
            <a:r>
              <a:rPr lang="en-US" sz="3200" dirty="0"/>
              <a:t>Medical Strategic Network</a:t>
            </a:r>
          </a:p>
          <a:p>
            <a:pPr marL="0" indent="0" algn="ctr">
              <a:buNone/>
            </a:pPr>
            <a:r>
              <a:rPr lang="en-US" sz="3200" dirty="0"/>
              <a:t>P.O. Box 2052</a:t>
            </a:r>
          </a:p>
          <a:p>
            <a:pPr marL="0" indent="0" algn="ctr">
              <a:buNone/>
            </a:pPr>
            <a:r>
              <a:rPr lang="en-US" sz="3200" dirty="0"/>
              <a:t>Redlands, CA  92373</a:t>
            </a:r>
          </a:p>
          <a:p>
            <a:pPr marL="0" indent="0" algn="ctr">
              <a:buNone/>
            </a:pPr>
            <a:r>
              <a:rPr lang="en-US" sz="3200" dirty="0"/>
              <a:t>httorpe7@gmail.com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234600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pic>
        <p:nvPicPr>
          <p:cNvPr id="5" name="Picture 4" descr="A city with mountains in the background&#10;&#10;Description automatically generated">
            <a:extLst>
              <a:ext uri="{FF2B5EF4-FFF2-40B4-BE49-F238E27FC236}">
                <a16:creationId xmlns:a16="http://schemas.microsoft.com/office/drawing/2014/main" id="{E36E6EE5-DDD9-E126-7F67-E9966288E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383" y="838200"/>
            <a:ext cx="8593233" cy="4837250"/>
          </a:xfrm>
          <a:prstGeom prst="rect">
            <a:avLst/>
          </a:prstGeom>
        </p:spPr>
      </p:pic>
      <p:pic>
        <p:nvPicPr>
          <p:cNvPr id="2" name="Picture 1">
            <a:extLst>
              <a:ext uri="{FF2B5EF4-FFF2-40B4-BE49-F238E27FC236}">
                <a16:creationId xmlns:a16="http://schemas.microsoft.com/office/drawing/2014/main" id="{32D4F183-3993-8C50-4BAB-C1A285F773B5}"/>
              </a:ext>
            </a:extLst>
          </p:cNvPr>
          <p:cNvPicPr>
            <a:picLocks noChangeAspect="1"/>
          </p:cNvPicPr>
          <p:nvPr/>
        </p:nvPicPr>
        <p:blipFill>
          <a:blip r:embed="rId5"/>
          <a:stretch>
            <a:fillRect/>
          </a:stretch>
        </p:blipFill>
        <p:spPr>
          <a:xfrm>
            <a:off x="0" y="125825"/>
            <a:ext cx="9144000" cy="6606350"/>
          </a:xfrm>
          <a:prstGeom prst="rect">
            <a:avLst/>
          </a:prstGeom>
        </p:spPr>
      </p:pic>
    </p:spTree>
    <p:extLst>
      <p:ext uri="{BB962C8B-B14F-4D97-AF65-F5344CB8AC3E}">
        <p14:creationId xmlns:p14="http://schemas.microsoft.com/office/powerpoint/2010/main" val="191093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61929F-0E21-4482-8D07-F5A8A85AEFA3}"/>
              </a:ext>
            </a:extLst>
          </p:cNvPr>
          <p:cNvSpPr>
            <a:spLocks noGrp="1"/>
          </p:cNvSpPr>
          <p:nvPr>
            <p:ph idx="1"/>
          </p:nvPr>
        </p:nvSpPr>
        <p:spPr/>
        <p:txBody>
          <a:bodyPr>
            <a:normAutofit/>
          </a:bodyPr>
          <a:lstStyle/>
          <a:p>
            <a:pPr marL="0" indent="0" algn="ctr">
              <a:buNone/>
            </a:pPr>
            <a:r>
              <a:rPr lang="en-US" sz="4400" dirty="0"/>
              <a:t>A bit of perspective…</a:t>
            </a:r>
          </a:p>
        </p:txBody>
      </p:sp>
      <p:pic>
        <p:nvPicPr>
          <p:cNvPr id="3" name="Picture 2">
            <a:extLst>
              <a:ext uri="{FF2B5EF4-FFF2-40B4-BE49-F238E27FC236}">
                <a16:creationId xmlns:a16="http://schemas.microsoft.com/office/drawing/2014/main" id="{D14B8780-CA7A-4D67-818A-190BC9E9D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306126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a:xfrm>
            <a:off x="457200" y="2133600"/>
            <a:ext cx="8229600" cy="3048000"/>
          </a:xfrm>
        </p:spPr>
        <p:txBody>
          <a:bodyPr>
            <a:normAutofit fontScale="90000"/>
          </a:bodyPr>
          <a:lstStyle/>
          <a:p>
            <a:r>
              <a:rPr lang="en-US" sz="6700" dirty="0">
                <a:solidFill>
                  <a:schemeClr val="tx1"/>
                </a:solidFill>
              </a:rPr>
              <a:t>Response</a:t>
            </a:r>
            <a:br>
              <a:rPr lang="en-US" sz="6700" dirty="0">
                <a:solidFill>
                  <a:schemeClr val="tx1"/>
                </a:solidFill>
              </a:rPr>
            </a:br>
            <a:br>
              <a:rPr lang="en-US" sz="6000" dirty="0">
                <a:solidFill>
                  <a:schemeClr val="tx1"/>
                </a:solidFill>
              </a:rPr>
            </a:br>
            <a:br>
              <a:rPr lang="en-US" sz="6000" dirty="0">
                <a:solidFill>
                  <a:schemeClr val="tx1"/>
                </a:solidFill>
              </a:rPr>
            </a:br>
            <a:r>
              <a:rPr lang="en-US" sz="3600" dirty="0">
                <a:solidFill>
                  <a:schemeClr val="tx1"/>
                </a:solidFill>
              </a:rPr>
              <a:t>Things You Like?</a:t>
            </a:r>
            <a:br>
              <a:rPr lang="en-US" sz="3600" dirty="0">
                <a:solidFill>
                  <a:schemeClr val="tx1"/>
                </a:solidFill>
              </a:rPr>
            </a:br>
            <a:r>
              <a:rPr lang="en-US" sz="3600" dirty="0">
                <a:solidFill>
                  <a:schemeClr val="tx1"/>
                </a:solidFill>
              </a:rPr>
              <a:t>Things You Don’t Like?</a:t>
            </a:r>
            <a:br>
              <a:rPr lang="en-US" sz="3600" dirty="0">
                <a:solidFill>
                  <a:schemeClr val="tx1"/>
                </a:solidFill>
              </a:rPr>
            </a:br>
            <a:r>
              <a:rPr lang="en-US" sz="3600" dirty="0">
                <a:solidFill>
                  <a:schemeClr val="tx1"/>
                </a:solidFill>
              </a:rPr>
              <a:t>Concerns?</a:t>
            </a:r>
            <a:br>
              <a:rPr lang="en-US" sz="3600" dirty="0">
                <a:solidFill>
                  <a:schemeClr val="tx1"/>
                </a:solidFill>
              </a:rPr>
            </a:br>
            <a:r>
              <a:rPr lang="en-US" sz="3600" dirty="0">
                <a:solidFill>
                  <a:schemeClr val="tx1"/>
                </a:solidFill>
              </a:rPr>
              <a:t>Questions?</a:t>
            </a:r>
            <a:br>
              <a:rPr lang="en-US" sz="3600" dirty="0">
                <a:solidFill>
                  <a:schemeClr val="tx1"/>
                </a:solidFill>
              </a:rPr>
            </a:br>
            <a:br>
              <a:rPr lang="en-US" sz="6000" dirty="0">
                <a:solidFill>
                  <a:schemeClr val="tx1"/>
                </a:solidFill>
              </a:rPr>
            </a:br>
            <a:endParaRPr lang="en-US" sz="6000" dirty="0">
              <a:solidFill>
                <a:schemeClr val="tx1"/>
              </a:solidFill>
            </a:endParaRPr>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32469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6D4899C-D74E-316A-F57A-50FC7F876E4A}"/>
              </a:ext>
            </a:extLst>
          </p:cNvPr>
          <p:cNvSpPr>
            <a:spLocks noGrp="1"/>
          </p:cNvSpPr>
          <p:nvPr>
            <p:ph idx="1"/>
          </p:nvPr>
        </p:nvSpPr>
        <p:spPr/>
        <p:txBody>
          <a:bodyPr>
            <a:normAutofit fontScale="77500" lnSpcReduction="20000"/>
          </a:bodyPr>
          <a:lstStyle/>
          <a:p>
            <a:r>
              <a:rPr lang="en-US" sz="2800" dirty="0"/>
              <a:t>“Spiritual care is frequently desired by patients in serious illness as part of medical care, with estimates ranging from </a:t>
            </a:r>
            <a:r>
              <a:rPr lang="en-US" sz="2800" b="1" dirty="0"/>
              <a:t>50% to 96% </a:t>
            </a:r>
            <a:r>
              <a:rPr lang="en-US" sz="2800" dirty="0"/>
              <a:t>of patients wanting spiritual care.”</a:t>
            </a:r>
          </a:p>
          <a:p>
            <a:endParaRPr lang="en-US" sz="2800" dirty="0"/>
          </a:p>
          <a:p>
            <a:r>
              <a:rPr lang="en-US" sz="2800" dirty="0"/>
              <a:t>“Spiritual needs are infrequently addressed in medical care of seriously ill patients, with patient-reported spiritual care from medical teams ranging from </a:t>
            </a:r>
            <a:r>
              <a:rPr lang="en-US" sz="2800" b="1" dirty="0"/>
              <a:t>9% to 51%.”</a:t>
            </a:r>
          </a:p>
          <a:p>
            <a:endParaRPr lang="en-US" dirty="0"/>
          </a:p>
          <a:p>
            <a:pPr marL="0" indent="0">
              <a:buNone/>
            </a:pPr>
            <a:endParaRPr lang="en-US" sz="1600" dirty="0">
              <a:solidFill>
                <a:schemeClr val="tx2"/>
              </a:solidFill>
            </a:endParaRPr>
          </a:p>
          <a:p>
            <a:pPr marL="0" indent="0">
              <a:buNone/>
            </a:pPr>
            <a:endParaRPr lang="en-US" sz="1600" dirty="0"/>
          </a:p>
          <a:p>
            <a:pPr marL="0" indent="0">
              <a:buNone/>
            </a:pPr>
            <a:endParaRPr lang="en-US" sz="1600" dirty="0">
              <a:solidFill>
                <a:schemeClr val="tx2"/>
              </a:solidFill>
            </a:endParaRPr>
          </a:p>
          <a:p>
            <a:pPr marL="0" indent="0">
              <a:buNone/>
            </a:pPr>
            <a:endParaRPr lang="en-US" sz="1600" dirty="0"/>
          </a:p>
          <a:p>
            <a:pPr marL="0" indent="0">
              <a:buNone/>
            </a:pPr>
            <a:r>
              <a:rPr lang="en-US" sz="2300" dirty="0" err="1">
                <a:solidFill>
                  <a:schemeClr val="tx2"/>
                </a:solidFill>
              </a:rPr>
              <a:t>Balboni</a:t>
            </a:r>
            <a:r>
              <a:rPr lang="en-US" sz="2300" dirty="0">
                <a:solidFill>
                  <a:schemeClr val="tx2"/>
                </a:solidFill>
              </a:rPr>
              <a:t> et al. Spirituality in Serious Illness and Health. JAMA. 2022. </a:t>
            </a:r>
          </a:p>
          <a:p>
            <a:endParaRPr lang="en-US" dirty="0"/>
          </a:p>
        </p:txBody>
      </p:sp>
      <p:sp>
        <p:nvSpPr>
          <p:cNvPr id="5" name="Title 4">
            <a:extLst>
              <a:ext uri="{FF2B5EF4-FFF2-40B4-BE49-F238E27FC236}">
                <a16:creationId xmlns:a16="http://schemas.microsoft.com/office/drawing/2014/main" id="{C6FFBEE8-CCF8-2292-A220-25F4E3DC3289}"/>
              </a:ext>
            </a:extLst>
          </p:cNvPr>
          <p:cNvSpPr>
            <a:spLocks noGrp="1"/>
          </p:cNvSpPr>
          <p:nvPr>
            <p:ph type="title"/>
          </p:nvPr>
        </p:nvSpPr>
        <p:spPr/>
        <p:txBody>
          <a:bodyPr/>
          <a:lstStyle/>
          <a:p>
            <a:r>
              <a:rPr lang="en-US" dirty="0"/>
              <a:t>Patient Views</a:t>
            </a:r>
          </a:p>
        </p:txBody>
      </p:sp>
    </p:spTree>
    <p:extLst>
      <p:ext uri="{BB962C8B-B14F-4D97-AF65-F5344CB8AC3E}">
        <p14:creationId xmlns:p14="http://schemas.microsoft.com/office/powerpoint/2010/main" val="303706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4C2D3-020B-4063-849F-D122872299A8}"/>
              </a:ext>
            </a:extLst>
          </p:cNvPr>
          <p:cNvSpPr>
            <a:spLocks noGrp="1"/>
          </p:cNvSpPr>
          <p:nvPr>
            <p:ph type="title"/>
          </p:nvPr>
        </p:nvSpPr>
        <p:spPr>
          <a:xfrm>
            <a:off x="457200" y="2133600"/>
            <a:ext cx="8229600" cy="3048000"/>
          </a:xfrm>
        </p:spPr>
        <p:txBody>
          <a:bodyPr>
            <a:normAutofit fontScale="90000"/>
          </a:bodyPr>
          <a:lstStyle/>
          <a:p>
            <a:r>
              <a:rPr lang="en-US" sz="6700" dirty="0">
                <a:solidFill>
                  <a:schemeClr val="tx1"/>
                </a:solidFill>
              </a:rPr>
              <a:t>Response</a:t>
            </a:r>
            <a:br>
              <a:rPr lang="en-US" sz="6700" dirty="0">
                <a:solidFill>
                  <a:schemeClr val="tx1"/>
                </a:solidFill>
              </a:rPr>
            </a:br>
            <a:br>
              <a:rPr lang="en-US" sz="6000" dirty="0">
                <a:solidFill>
                  <a:schemeClr val="tx1"/>
                </a:solidFill>
              </a:rPr>
            </a:br>
            <a:br>
              <a:rPr lang="en-US" sz="6000" dirty="0">
                <a:solidFill>
                  <a:schemeClr val="tx1"/>
                </a:solidFill>
              </a:rPr>
            </a:br>
            <a:r>
              <a:rPr lang="en-US" sz="3600" dirty="0">
                <a:solidFill>
                  <a:schemeClr val="tx1"/>
                </a:solidFill>
              </a:rPr>
              <a:t>Things You Like?</a:t>
            </a:r>
            <a:br>
              <a:rPr lang="en-US" sz="3600" dirty="0">
                <a:solidFill>
                  <a:schemeClr val="tx1"/>
                </a:solidFill>
              </a:rPr>
            </a:br>
            <a:r>
              <a:rPr lang="en-US" sz="3600" dirty="0">
                <a:solidFill>
                  <a:schemeClr val="tx1"/>
                </a:solidFill>
              </a:rPr>
              <a:t>Things You Don’t Like?</a:t>
            </a:r>
            <a:br>
              <a:rPr lang="en-US" sz="3600" dirty="0">
                <a:solidFill>
                  <a:schemeClr val="tx1"/>
                </a:solidFill>
              </a:rPr>
            </a:br>
            <a:r>
              <a:rPr lang="en-US" sz="3600" dirty="0">
                <a:solidFill>
                  <a:schemeClr val="tx1"/>
                </a:solidFill>
              </a:rPr>
              <a:t>Concerns?</a:t>
            </a:r>
            <a:br>
              <a:rPr lang="en-US" sz="3600" dirty="0">
                <a:solidFill>
                  <a:schemeClr val="tx1"/>
                </a:solidFill>
              </a:rPr>
            </a:br>
            <a:r>
              <a:rPr lang="en-US" sz="3600" dirty="0">
                <a:solidFill>
                  <a:schemeClr val="tx1"/>
                </a:solidFill>
              </a:rPr>
              <a:t>Questions?</a:t>
            </a:r>
            <a:br>
              <a:rPr lang="en-US" sz="3600" dirty="0">
                <a:solidFill>
                  <a:schemeClr val="tx1"/>
                </a:solidFill>
              </a:rPr>
            </a:br>
            <a:br>
              <a:rPr lang="en-US" sz="6000" dirty="0">
                <a:solidFill>
                  <a:schemeClr val="tx1"/>
                </a:solidFill>
              </a:rPr>
            </a:br>
            <a:endParaRPr lang="en-US" sz="6000" dirty="0">
              <a:solidFill>
                <a:schemeClr val="tx1"/>
              </a:solidFill>
            </a:endParaRPr>
          </a:p>
        </p:txBody>
      </p:sp>
      <p:pic>
        <p:nvPicPr>
          <p:cNvPr id="4" name="Picture 3">
            <a:extLst>
              <a:ext uri="{FF2B5EF4-FFF2-40B4-BE49-F238E27FC236}">
                <a16:creationId xmlns:a16="http://schemas.microsoft.com/office/drawing/2014/main" id="{58FC7A07-1478-40EE-A71F-01113EE90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spTree>
    <p:extLst>
      <p:ext uri="{BB962C8B-B14F-4D97-AF65-F5344CB8AC3E}">
        <p14:creationId xmlns:p14="http://schemas.microsoft.com/office/powerpoint/2010/main" val="241573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2785872"/>
          </a:xfrm>
        </p:spPr>
        <p:txBody>
          <a:bodyPr>
            <a:normAutofit/>
          </a:bodyPr>
          <a:lstStyle/>
          <a:p>
            <a:r>
              <a:rPr lang="en-US" dirty="0"/>
              <a:t>Appropriate Whole Person Care</a:t>
            </a:r>
            <a:br>
              <a:rPr lang="en-US" dirty="0"/>
            </a:br>
            <a:r>
              <a:rPr lang="en-US" dirty="0"/>
              <a:t>How?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953836"/>
            <a:ext cx="2566299" cy="745958"/>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09B034D0-F74B-40A7-8FB7-6E1E9C2173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809" b="-4"/>
          <a:stretch/>
        </p:blipFill>
        <p:spPr>
          <a:xfrm>
            <a:off x="2282428" y="1905000"/>
            <a:ext cx="4579144" cy="3757246"/>
          </a:xfrm>
          <a:prstGeom prst="roundRect">
            <a:avLst>
              <a:gd name="adj" fmla="val 3924"/>
            </a:avLst>
          </a:prstGeom>
          <a:no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pic>
    </p:spTree>
    <p:extLst>
      <p:ext uri="{BB962C8B-B14F-4D97-AF65-F5344CB8AC3E}">
        <p14:creationId xmlns:p14="http://schemas.microsoft.com/office/powerpoint/2010/main" val="329665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3.8"/>
</p:tagLst>
</file>

<file path=ppt/tags/tag2.xml><?xml version="1.0" encoding="utf-8"?>
<p:tagLst xmlns:a="http://schemas.openxmlformats.org/drawingml/2006/main" xmlns:r="http://schemas.openxmlformats.org/officeDocument/2006/relationships" xmlns:p="http://schemas.openxmlformats.org/presentationml/2006/main">
  <p:tag name="TIMING" val="|63.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9133</TotalTime>
  <Words>1148</Words>
  <Application>Microsoft Office PowerPoint</Application>
  <PresentationFormat>On-screen Show (4:3)</PresentationFormat>
  <Paragraphs>145</Paragraphs>
  <Slides>32</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Candara</vt:lpstr>
      <vt:lpstr>Google Sans</vt:lpstr>
      <vt:lpstr>Graphik Semibold</vt:lpstr>
      <vt:lpstr>Monotype Sorts</vt:lpstr>
      <vt:lpstr>Rockwell</vt:lpstr>
      <vt:lpstr>Symbol</vt:lpstr>
      <vt:lpstr>Times New Roman</vt:lpstr>
      <vt:lpstr>Wingdings 2</vt:lpstr>
      <vt:lpstr>Waveform</vt:lpstr>
      <vt:lpstr>PowerPoint Presentation</vt:lpstr>
      <vt:lpstr>PowerPoint Presentation</vt:lpstr>
      <vt:lpstr>Disclosures</vt:lpstr>
      <vt:lpstr>PowerPoint Presentation</vt:lpstr>
      <vt:lpstr>PowerPoint Presentation</vt:lpstr>
      <vt:lpstr>Response   Things You Like? Things You Don’t Like? Concerns? Questions?  </vt:lpstr>
      <vt:lpstr>Patient Views</vt:lpstr>
      <vt:lpstr>Response   Things You Like? Things You Don’t Like? Concerns? Questions?  </vt:lpstr>
      <vt:lpstr>Appropriate Whole Person Care How?</vt:lpstr>
      <vt:lpstr>Spiritual History Questions</vt:lpstr>
      <vt:lpstr>Practice!</vt:lpstr>
      <vt:lpstr>Response   Things You Like? Things You Don’t Like? Concerns? Questions?  </vt:lpstr>
      <vt:lpstr>PowerPoint Presentation</vt:lpstr>
      <vt:lpstr>1 Thessalonians 4:9-12</vt:lpstr>
      <vt:lpstr>PowerPoint Presentation</vt:lpstr>
      <vt:lpstr>PowerPoint Presentation</vt:lpstr>
      <vt:lpstr>Whole Person Care</vt:lpstr>
      <vt:lpstr>Spiritual Interventions</vt:lpstr>
      <vt:lpstr>             Spiritual Interventions   Encouragement   </vt:lpstr>
      <vt:lpstr>             Spiritual Interventions   Encouragement   Come to me, all who labor and are heavy laden, and I will give you rest. Take my yoke upon you, and learn from me; for I am gentle and lowly in heart, and you will find rest for your souls. For my yoke is easy, and my burden is light.     Matthew 11:28-30 </vt:lpstr>
      <vt:lpstr>              Spiritual Interventions   Encouragement  Prayer  Empathy  Connection    </vt:lpstr>
      <vt:lpstr>PowerPoint Presentation</vt:lpstr>
      <vt:lpstr>      Using the SpHx Interview and  Diagnostic/Transition Questions</vt:lpstr>
      <vt:lpstr>Assessing Spiritual Needs</vt:lpstr>
      <vt:lpstr>Addressing Spiritual Needs</vt:lpstr>
      <vt:lpstr>Bridging to the Gospel</vt:lpstr>
      <vt:lpstr>Response   Things You Like? Things You Don’t Like? Concerns? Questions?  </vt:lpstr>
      <vt:lpstr>Taking a SpHx? Good Medicine for Provider?</vt:lpstr>
      <vt:lpstr>Heart &amp; Intentionality</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Helena Torres</cp:lastModifiedBy>
  <cp:revision>195</cp:revision>
  <cp:lastPrinted>2015-01-21T21:39:48Z</cp:lastPrinted>
  <dcterms:created xsi:type="dcterms:W3CDTF">2012-10-10T22:55:21Z</dcterms:created>
  <dcterms:modified xsi:type="dcterms:W3CDTF">2025-11-06T03:02:31Z</dcterms:modified>
</cp:coreProperties>
</file>