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avi" ContentType="video/x-msvideo"/>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5" r:id="rId3"/>
    <p:sldId id="257" r:id="rId4"/>
    <p:sldId id="282" r:id="rId5"/>
    <p:sldId id="281" r:id="rId6"/>
    <p:sldId id="258" r:id="rId7"/>
    <p:sldId id="283" r:id="rId8"/>
    <p:sldId id="259" r:id="rId9"/>
    <p:sldId id="272" r:id="rId10"/>
    <p:sldId id="278" r:id="rId11"/>
    <p:sldId id="284" r:id="rId12"/>
    <p:sldId id="273" r:id="rId13"/>
    <p:sldId id="260" r:id="rId14"/>
    <p:sldId id="269" r:id="rId15"/>
    <p:sldId id="261" r:id="rId16"/>
    <p:sldId id="286" r:id="rId17"/>
    <p:sldId id="267" r:id="rId18"/>
    <p:sldId id="262" r:id="rId19"/>
    <p:sldId id="263" r:id="rId20"/>
    <p:sldId id="265" r:id="rId21"/>
    <p:sldId id="279" r:id="rId22"/>
    <p:sldId id="285" r:id="rId23"/>
    <p:sldId id="280" r:id="rId24"/>
    <p:sldId id="274" r:id="rId25"/>
    <p:sldId id="26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2971" autoAdjust="0"/>
  </p:normalViewPr>
  <p:slideViewPr>
    <p:cSldViewPr>
      <p:cViewPr varScale="1">
        <p:scale>
          <a:sx n="56" d="100"/>
          <a:sy n="56" d="100"/>
        </p:scale>
        <p:origin x="-236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327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C0409C-1CCF-4C70-B54A-664B64DD4AD3}" type="datetimeFigureOut">
              <a:rPr lang="en-US" smtClean="0"/>
              <a:pPr/>
              <a:t>11/9/2016</a:t>
            </a:fld>
            <a:endParaRPr lang="en-US"/>
          </a:p>
        </p:txBody>
      </p:sp>
      <p:sp>
        <p:nvSpPr>
          <p:cNvPr id="4" name="Slide Image Placeholder 3"/>
          <p:cNvSpPr>
            <a:spLocks noGrp="1" noRot="1" noChangeAspect="1"/>
          </p:cNvSpPr>
          <p:nvPr>
            <p:ph type="sldImg" idx="2"/>
          </p:nvPr>
        </p:nvSpPr>
        <p:spPr>
          <a:xfrm>
            <a:off x="304800" y="152400"/>
            <a:ext cx="1905000" cy="1428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4800" y="1752600"/>
            <a:ext cx="6324600" cy="70866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1E559D-D762-46FB-BF6A-A39A40B32CA3}" type="slidenum">
              <a:rPr lang="en-US" smtClean="0"/>
              <a:pPr/>
              <a:t>‹#›</a:t>
            </a:fld>
            <a:endParaRPr lang="en-US"/>
          </a:p>
        </p:txBody>
      </p:sp>
    </p:spTree>
    <p:extLst>
      <p:ext uri="{BB962C8B-B14F-4D97-AF65-F5344CB8AC3E}">
        <p14:creationId xmlns:p14="http://schemas.microsoft.com/office/powerpoint/2010/main" xmlns="" val="82990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oodreads.com/author/show/4837.Henri_J_M_Nouw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ible.cc/proverbs/22-28.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a:t>
            </a:fld>
            <a:endParaRPr lang="en-US"/>
          </a:p>
        </p:txBody>
      </p:sp>
    </p:spTree>
    <p:extLst>
      <p:ext uri="{BB962C8B-B14F-4D97-AF65-F5344CB8AC3E}">
        <p14:creationId xmlns:p14="http://schemas.microsoft.com/office/powerpoint/2010/main" xmlns="" val="90092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a:p>
          <a:p>
            <a:r>
              <a:rPr lang="en-US" b="1" dirty="0">
                <a:solidFill>
                  <a:srgbClr val="FF0000"/>
                </a:solidFill>
              </a:rPr>
              <a:t>Geogy</a:t>
            </a:r>
          </a:p>
          <a:p>
            <a:endParaRPr lang="en-US" dirty="0"/>
          </a:p>
          <a:p>
            <a:r>
              <a:rPr lang="en-US" dirty="0"/>
              <a:t>God</a:t>
            </a:r>
            <a:r>
              <a:rPr lang="en-US" baseline="0" dirty="0"/>
              <a:t> has called us to seek the peace and prosperity of the city to which he has called us.</a:t>
            </a:r>
          </a:p>
          <a:p>
            <a:endParaRPr lang="en-US" baseline="0" dirty="0"/>
          </a:p>
          <a:p>
            <a:r>
              <a:rPr lang="en-US" baseline="0" dirty="0"/>
              <a:t>Jeremiah 29 is God’s command and order to the Israelites after they were called to exile in Babylon. </a:t>
            </a:r>
          </a:p>
          <a:p>
            <a:endParaRPr lang="en-US" baseline="0" dirty="0"/>
          </a:p>
          <a:p>
            <a:r>
              <a:rPr lang="en-US" baseline="0" dirty="0"/>
              <a:t>The Israelites were probably hoping for a promise that God would deliver from the heathen nation of Babylon. </a:t>
            </a:r>
          </a:p>
          <a:p>
            <a:r>
              <a:rPr lang="en-US" baseline="0" dirty="0"/>
              <a:t>Instead, God gave them a sobering command… </a:t>
            </a:r>
          </a:p>
          <a:p>
            <a:pPr lvl="1"/>
            <a:r>
              <a:rPr lang="en-US" baseline="0" dirty="0"/>
              <a:t>To build houses, plant gardens.</a:t>
            </a:r>
          </a:p>
          <a:p>
            <a:pPr lvl="1"/>
            <a:r>
              <a:rPr lang="en-US" baseline="0" dirty="0"/>
              <a:t>To marry and have children.</a:t>
            </a:r>
          </a:p>
          <a:p>
            <a:pPr lvl="1"/>
            <a:r>
              <a:rPr lang="en-US" baseline="0" dirty="0"/>
              <a:t>Basically, he was telling them to settle down, make roots, and be fruitful now. </a:t>
            </a:r>
          </a:p>
          <a:p>
            <a:pPr lvl="1"/>
            <a:r>
              <a:rPr lang="en-US" dirty="0"/>
              <a:t>He was telling a group of exiles who were desperate for their homes that this was their new home.  </a:t>
            </a:r>
          </a:p>
          <a:p>
            <a:pPr lvl="1"/>
            <a:r>
              <a:rPr lang="en-US" baseline="0" dirty="0"/>
              <a:t>But</a:t>
            </a:r>
            <a:r>
              <a:rPr lang="en-US" dirty="0"/>
              <a:t> ends with a final command and a promise…</a:t>
            </a:r>
          </a:p>
          <a:p>
            <a:r>
              <a:rPr lang="en-US" baseline="0" dirty="0"/>
              <a:t> </a:t>
            </a:r>
            <a:endParaRPr lang="en-US" baseline="0" dirty="0" smtClean="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 </a:t>
            </a:r>
            <a:r>
              <a:rPr lang="en-US" i="1" baseline="30000" dirty="0">
                <a:solidFill>
                  <a:srgbClr val="FF0000"/>
                </a:solidFill>
              </a:rPr>
              <a:t>7 </a:t>
            </a:r>
            <a:r>
              <a:rPr lang="en-US" i="1" dirty="0">
                <a:solidFill>
                  <a:srgbClr val="FF0000"/>
                </a:solidFill>
              </a:rPr>
              <a:t>seek the peace and prosperity of the city to which I have carried you into exile.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Pray to the </a:t>
            </a:r>
            <a:r>
              <a:rPr lang="en-US" i="1" cap="small" dirty="0">
                <a:solidFill>
                  <a:srgbClr val="FF0000"/>
                </a:solidFill>
              </a:rPr>
              <a:t>Lord</a:t>
            </a:r>
            <a:r>
              <a:rPr lang="en-US" i="1" dirty="0">
                <a:solidFill>
                  <a:srgbClr val="FF0000"/>
                </a:solidFill>
              </a:rPr>
              <a:t> for it, because if it prospers, you too will prosper.”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call for us is the same.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Wherever God has called us,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Settle, root, grow, bear fruit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Seek and pray for peace.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Be the Peace of Christ to a world that only knows chaos.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That is</a:t>
            </a:r>
            <a:r>
              <a:rPr lang="en-US" b="0" baseline="0" dirty="0"/>
              <a:t> exactly what Daniel does… </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10</a:t>
            </a:fld>
            <a:endParaRPr lang="en-US"/>
          </a:p>
        </p:txBody>
      </p:sp>
    </p:spTree>
    <p:extLst>
      <p:ext uri="{BB962C8B-B14F-4D97-AF65-F5344CB8AC3E}">
        <p14:creationId xmlns:p14="http://schemas.microsoft.com/office/powerpoint/2010/main" xmlns="" val="413672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b="1" dirty="0" smtClean="0">
                <a:solidFill>
                  <a:srgbClr val="FF0000"/>
                </a:solidFill>
              </a:rPr>
              <a:t>GEOGY</a:t>
            </a:r>
          </a:p>
          <a:p>
            <a:pPr marL="0" indent="0">
              <a:buFont typeface="Arial" pitchFamily="34" charset="0"/>
              <a:buNone/>
            </a:pPr>
            <a:endParaRPr lang="en-US" dirty="0" smtClean="0"/>
          </a:p>
          <a:p>
            <a:pPr marL="0" indent="0">
              <a:buFont typeface="Arial" pitchFamily="34" charset="0"/>
              <a:buNone/>
            </a:pPr>
            <a:r>
              <a:rPr lang="en-US" dirty="0" smtClean="0"/>
              <a:t>So </a:t>
            </a:r>
            <a:r>
              <a:rPr lang="en-US" dirty="0"/>
              <a:t>what does that look like?</a:t>
            </a:r>
          </a:p>
          <a:p>
            <a:pPr marL="0" indent="0">
              <a:buFont typeface="Arial" pitchFamily="34" charset="0"/>
              <a:buNone/>
            </a:pPr>
            <a:endParaRPr lang="en-US" dirty="0"/>
          </a:p>
          <a:p>
            <a:pPr marL="0" indent="0">
              <a:buFont typeface="Arial" pitchFamily="34" charset="0"/>
              <a:buNone/>
            </a:pPr>
            <a:r>
              <a:rPr lang="en-US" dirty="0"/>
              <a:t>Despite being torn away from</a:t>
            </a:r>
            <a:r>
              <a:rPr lang="en-US" baseline="0" dirty="0"/>
              <a:t> his home to live as an exile in the vile and sinful nation of Babylon, </a:t>
            </a:r>
          </a:p>
          <a:p>
            <a:pPr marL="0" indent="0">
              <a:buFont typeface="Arial" pitchFamily="34" charset="0"/>
              <a:buNone/>
            </a:pPr>
            <a:r>
              <a:rPr lang="en-US" baseline="0" dirty="0"/>
              <a:t>Daniel found a way of finding peace in his chaos and allowing that peace to transform that nation.  </a:t>
            </a:r>
            <a:endParaRPr lang="en-US" dirty="0"/>
          </a:p>
          <a:p>
            <a:pPr marL="0" indent="0">
              <a:buFont typeface="Arial" pitchFamily="34" charset="0"/>
              <a:buNone/>
            </a:pPr>
            <a:endParaRPr lang="en-US" b="1" i="1" dirty="0"/>
          </a:p>
          <a:p>
            <a:pPr marL="0" indent="0">
              <a:buFont typeface="Arial" pitchFamily="34" charset="0"/>
              <a:buNone/>
            </a:pPr>
            <a:r>
              <a:rPr lang="en-US" dirty="0"/>
              <a:t>What does it mean to find peace in your chaos?</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11</a:t>
            </a:fld>
            <a:endParaRPr lang="en-US"/>
          </a:p>
        </p:txBody>
      </p:sp>
    </p:spTree>
    <p:extLst>
      <p:ext uri="{BB962C8B-B14F-4D97-AF65-F5344CB8AC3E}">
        <p14:creationId xmlns:p14="http://schemas.microsoft.com/office/powerpoint/2010/main" xmlns="" val="4104606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1" dirty="0">
                <a:solidFill>
                  <a:srgbClr val="FF0000"/>
                </a:solidFill>
              </a:rPr>
              <a:t>Jessie</a:t>
            </a:r>
          </a:p>
          <a:p>
            <a:pPr marL="0" indent="0">
              <a:buFont typeface="Arial" pitchFamily="34" charset="0"/>
              <a:buNone/>
            </a:pPr>
            <a:endParaRPr lang="en-US" dirty="0"/>
          </a:p>
          <a:p>
            <a:pPr marL="0" indent="0">
              <a:buFont typeface="Arial" pitchFamily="34" charset="0"/>
              <a:buNone/>
            </a:pPr>
            <a:r>
              <a:rPr lang="en-US" dirty="0"/>
              <a:t>So what does that look like?</a:t>
            </a:r>
          </a:p>
          <a:p>
            <a:pPr marL="0" indent="0">
              <a:buFont typeface="Arial" pitchFamily="34" charset="0"/>
              <a:buNone/>
            </a:pPr>
            <a:r>
              <a:rPr lang="en-US" dirty="0"/>
              <a:t>What does it mean to find peace in your chaos?</a:t>
            </a:r>
          </a:p>
          <a:p>
            <a:pPr marL="0" indent="0">
              <a:buFont typeface="Arial" pitchFamily="34" charset="0"/>
              <a:buNone/>
            </a:pP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baseline="0" dirty="0">
                <a:solidFill>
                  <a:srgbClr val="FF0000"/>
                </a:solidFill>
              </a:rPr>
              <a:t>SLIDE</a:t>
            </a:r>
            <a:endParaRPr lang="en-US" dirty="0"/>
          </a:p>
          <a:p>
            <a:pPr marL="171450" indent="-171450">
              <a:buFont typeface="Arial" pitchFamily="34" charset="0"/>
              <a:buChar char="•"/>
            </a:pPr>
            <a:r>
              <a:rPr lang="en-US" dirty="0"/>
              <a:t>Know who you are</a:t>
            </a:r>
          </a:p>
          <a:p>
            <a:pPr marL="171450" indent="-171450">
              <a:buFont typeface="Arial" pitchFamily="34" charset="0"/>
              <a:buChar char="•"/>
            </a:pPr>
            <a:r>
              <a:rPr lang="en-US" dirty="0"/>
              <a:t>Root yourself in God’s Promises</a:t>
            </a:r>
          </a:p>
          <a:p>
            <a:pPr marL="171450" indent="-171450">
              <a:buFont typeface="Arial" pitchFamily="34" charset="0"/>
              <a:buChar char="•"/>
            </a:pPr>
            <a:r>
              <a:rPr lang="en-US" dirty="0"/>
              <a:t>Seek to be deliberate with Eternal truths</a:t>
            </a:r>
          </a:p>
          <a:p>
            <a:pPr marL="171450" indent="-171450">
              <a:buFont typeface="Arial" pitchFamily="34" charset="0"/>
              <a:buChar char="•"/>
            </a:pPr>
            <a:r>
              <a:rPr lang="en-US" dirty="0"/>
              <a:t>Understand seasonality </a:t>
            </a:r>
          </a:p>
          <a:p>
            <a:pPr marL="171450" indent="-171450">
              <a:buFont typeface="Arial" pitchFamily="34" charset="0"/>
              <a:buChar char="•"/>
            </a:pPr>
            <a:r>
              <a:rPr lang="en-US" dirty="0"/>
              <a:t>Protect your rest</a:t>
            </a:r>
          </a:p>
          <a:p>
            <a:pPr marL="171450" indent="-171450">
              <a:buFont typeface="Arial" pitchFamily="34" charset="0"/>
              <a:buChar char="•"/>
            </a:pPr>
            <a:r>
              <a:rPr lang="en-US" dirty="0"/>
              <a:t>Look for Joy in the Journey</a:t>
            </a:r>
          </a:p>
          <a:p>
            <a:pPr marL="171450" indent="-171450">
              <a:buFont typeface="Arial" pitchFamily="34" charset="0"/>
              <a:buChar char="•"/>
            </a:pPr>
            <a:r>
              <a:rPr lang="en-US" dirty="0" smtClean="0"/>
              <a:t>Family Buy-In</a:t>
            </a:r>
          </a:p>
          <a:p>
            <a:pPr marL="171450" indent="-171450">
              <a:buFont typeface="Arial" pitchFamily="34" charset="0"/>
              <a:buChar char="•"/>
            </a:pPr>
            <a:r>
              <a:rPr lang="en-US" dirty="0" smtClean="0"/>
              <a:t>Know </a:t>
            </a:r>
            <a:r>
              <a:rPr lang="en-US" dirty="0"/>
              <a:t>your talents and Know your limits</a:t>
            </a:r>
          </a:p>
          <a:p>
            <a:pPr marL="171450" indent="-171450">
              <a:buFont typeface="Arial" pitchFamily="34" charset="0"/>
              <a:buChar char="•"/>
            </a:pPr>
            <a:r>
              <a:rPr lang="en-US" dirty="0" smtClean="0"/>
              <a:t>Do </a:t>
            </a:r>
            <a:r>
              <a:rPr lang="en-US" dirty="0"/>
              <a:t>not move boundary stones</a:t>
            </a: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12</a:t>
            </a:fld>
            <a:endParaRPr lang="en-US"/>
          </a:p>
        </p:txBody>
      </p:sp>
    </p:spTree>
    <p:extLst>
      <p:ext uri="{BB962C8B-B14F-4D97-AF65-F5344CB8AC3E}">
        <p14:creationId xmlns:p14="http://schemas.microsoft.com/office/powerpoint/2010/main" xmlns="" val="425946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Geogy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the Beloved Sons and Daughter of Christ with whom His favor rests.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must be core to the why we do what we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13</a:t>
            </a:fld>
            <a:endParaRPr lang="en-US"/>
          </a:p>
        </p:txBody>
      </p:sp>
    </p:spTree>
    <p:extLst>
      <p:ext uri="{BB962C8B-B14F-4D97-AF65-F5344CB8AC3E}">
        <p14:creationId xmlns:p14="http://schemas.microsoft.com/office/powerpoint/2010/main" xmlns="" val="172261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JESSIE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a:hlinkClick r:id="rId3"/>
              </a:rPr>
              <a:t>Henri J.M. </a:t>
            </a:r>
            <a:r>
              <a:rPr lang="en-US" dirty="0" err="1">
                <a:hlinkClick r:id="rId3"/>
              </a:rPr>
              <a:t>Nouwen</a:t>
            </a:r>
            <a:r>
              <a:rPr lang="en-US" dirty="0"/>
              <a:t> </a:t>
            </a:r>
          </a:p>
          <a:p>
            <a:r>
              <a:rPr lang="en-US" dirty="0"/>
              <a:t>“Over the years, I have come to realize that the greatest trap in our life is not </a:t>
            </a:r>
          </a:p>
          <a:p>
            <a:r>
              <a:rPr lang="en-US" dirty="0" smtClean="0"/>
              <a:t>success</a:t>
            </a:r>
            <a:r>
              <a:rPr lang="en-US" dirty="0"/>
              <a:t>, popularity, or power, but self-rejection. </a:t>
            </a:r>
          </a:p>
          <a:p>
            <a:r>
              <a:rPr lang="en-US" dirty="0"/>
              <a:t>Success, popularity, and power can indeed present a great temptation,</a:t>
            </a:r>
          </a:p>
          <a:p>
            <a:r>
              <a:rPr lang="en-US" dirty="0" smtClean="0"/>
              <a:t>but </a:t>
            </a:r>
            <a:r>
              <a:rPr lang="en-US" dirty="0"/>
              <a:t>their seductive quality often comes from the way they are part of the much 	</a:t>
            </a:r>
            <a:endParaRPr lang="en-US" dirty="0" smtClean="0"/>
          </a:p>
          <a:p>
            <a:r>
              <a:rPr lang="en-US" dirty="0" smtClean="0"/>
              <a:t>larger </a:t>
            </a:r>
            <a:r>
              <a:rPr lang="en-US" dirty="0"/>
              <a:t>temptation to self-rejection. </a:t>
            </a:r>
          </a:p>
          <a:p>
            <a:endParaRPr lang="en-US" dirty="0"/>
          </a:p>
          <a:p>
            <a:r>
              <a:rPr lang="en-US" dirty="0"/>
              <a:t>When we have come to believe in the voices that call us worthless and unlovable, then success, popularity, and power are easily perceived as attractive solutions. </a:t>
            </a:r>
          </a:p>
          <a:p>
            <a:r>
              <a:rPr lang="en-US" dirty="0"/>
              <a:t>The real trap, however, is self-rejection. </a:t>
            </a:r>
          </a:p>
          <a:p>
            <a:r>
              <a:rPr lang="en-US" dirty="0"/>
              <a:t>As soon as someone accuses me or criticizes me, as soon as I am rejected, left alone, or abandoned, I find myself thinking, "Well, that proves once again that I am a nobody.“</a:t>
            </a:r>
          </a:p>
          <a:p>
            <a:endParaRPr lang="en-US" dirty="0"/>
          </a:p>
          <a:p>
            <a:r>
              <a:rPr lang="en-US" dirty="0"/>
              <a:t> ... [My dark side says,] I am no good... I deserve to be pushed aside, forgotten, rejected, and abandoned. </a:t>
            </a:r>
          </a:p>
          <a:p>
            <a:endParaRPr lang="en-US" dirty="0"/>
          </a:p>
          <a:p>
            <a:r>
              <a:rPr lang="en-US" dirty="0"/>
              <a:t>Self-rejection is the greatest enemy of the spiritual life because it contradicts the sacred voice that calls us the "Beloved.“</a:t>
            </a:r>
          </a:p>
          <a:p>
            <a:r>
              <a:rPr lang="en-US" dirty="0"/>
              <a:t>Being the Beloved constitutes the core truth of our existence.” </a:t>
            </a:r>
          </a:p>
          <a:p>
            <a:endParaRPr lang="en-US" dirty="0"/>
          </a:p>
          <a:p>
            <a:endParaRPr lang="en-US" dirty="0"/>
          </a:p>
          <a:p>
            <a:r>
              <a:rPr lang="en-US" b="1" dirty="0">
                <a:solidFill>
                  <a:srgbClr val="FF0000"/>
                </a:solidFill>
              </a:rPr>
              <a:t>GEOGY</a:t>
            </a:r>
          </a:p>
          <a:p>
            <a:r>
              <a:rPr lang="en-US" dirty="0" smtClean="0"/>
              <a:t>Christ </a:t>
            </a:r>
            <a:r>
              <a:rPr lang="en-US" dirty="0"/>
              <a:t>heard those words even before he started his </a:t>
            </a:r>
            <a:r>
              <a:rPr lang="en-US" dirty="0" smtClean="0"/>
              <a:t>ministry</a:t>
            </a:r>
          </a:p>
          <a:p>
            <a:endParaRPr lang="en-US" dirty="0"/>
          </a:p>
          <a:p>
            <a:r>
              <a:rPr lang="en-US" dirty="0"/>
              <a:t>Immediately after he heard that precious affirmation, </a:t>
            </a:r>
          </a:p>
          <a:p>
            <a:r>
              <a:rPr lang="en-US" dirty="0"/>
              <a:t>	he went into the dessert, </a:t>
            </a:r>
          </a:p>
          <a:p>
            <a:r>
              <a:rPr lang="en-US" dirty="0"/>
              <a:t>	</a:t>
            </a:r>
            <a:r>
              <a:rPr lang="en-US" b="1" dirty="0"/>
              <a:t>where he heard opposing words challenging him to prove </a:t>
            </a:r>
          </a:p>
          <a:p>
            <a:r>
              <a:rPr lang="en-US" b="1" dirty="0"/>
              <a:t>	</a:t>
            </a:r>
            <a:r>
              <a:rPr lang="en-US" b="1" dirty="0" smtClean="0"/>
              <a:t>	his </a:t>
            </a:r>
            <a:r>
              <a:rPr lang="en-US" b="1" dirty="0"/>
              <a:t>power, </a:t>
            </a:r>
            <a:endParaRPr lang="en-US" b="1" dirty="0" smtClean="0"/>
          </a:p>
          <a:p>
            <a:r>
              <a:rPr lang="en-US" b="1" dirty="0" smtClean="0"/>
              <a:t>	</a:t>
            </a:r>
            <a:r>
              <a:rPr lang="en-US" b="1" dirty="0" smtClean="0"/>
              <a:t>	</a:t>
            </a:r>
            <a:r>
              <a:rPr lang="en-US" b="1" dirty="0" smtClean="0"/>
              <a:t>his </a:t>
            </a:r>
            <a:r>
              <a:rPr lang="en-US" b="1" dirty="0"/>
              <a:t>status, </a:t>
            </a:r>
            <a:endParaRPr lang="en-US" b="1" dirty="0" smtClean="0"/>
          </a:p>
          <a:p>
            <a:r>
              <a:rPr lang="en-US" b="1" dirty="0" smtClean="0"/>
              <a:t>	</a:t>
            </a:r>
            <a:r>
              <a:rPr lang="en-US" b="1" dirty="0" smtClean="0"/>
              <a:t>	</a:t>
            </a:r>
            <a:r>
              <a:rPr lang="en-US" b="1" dirty="0" smtClean="0"/>
              <a:t>his </a:t>
            </a:r>
            <a:r>
              <a:rPr lang="en-US" b="1" dirty="0"/>
              <a:t>wealth.   </a:t>
            </a:r>
          </a:p>
          <a:p>
            <a:endParaRPr lang="en-US" dirty="0"/>
          </a:p>
          <a:p>
            <a:r>
              <a:rPr lang="en-US" dirty="0"/>
              <a:t>We seek</a:t>
            </a:r>
            <a:r>
              <a:rPr lang="en-US" baseline="0" dirty="0"/>
              <a:t> </a:t>
            </a:r>
            <a:r>
              <a:rPr lang="en-US" dirty="0"/>
              <a:t>praise and kudos</a:t>
            </a:r>
            <a:r>
              <a:rPr lang="en-US" baseline="0" dirty="0"/>
              <a:t> from everything other than Christ. </a:t>
            </a:r>
          </a:p>
          <a:p>
            <a:r>
              <a:rPr lang="en-US" baseline="0" dirty="0"/>
              <a:t>We yearn for the applause of men and the admiration of our patients.</a:t>
            </a:r>
          </a:p>
          <a:p>
            <a:r>
              <a:rPr lang="en-US" baseline="0" dirty="0"/>
              <a:t>Unfortunately, this only leads to us withering on the vine. </a:t>
            </a:r>
          </a:p>
          <a:p>
            <a:endParaRPr lang="en-US" b="1" dirty="0"/>
          </a:p>
          <a:p>
            <a:r>
              <a:rPr lang="en-US" b="1" baseline="0" dirty="0"/>
              <a:t>We</a:t>
            </a:r>
            <a:r>
              <a:rPr lang="en-US" b="1" dirty="0"/>
              <a:t> must be rooted in the right stuff, lest we become anemic and die.  </a:t>
            </a:r>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14</a:t>
            </a:fld>
            <a:endParaRPr lang="en-US"/>
          </a:p>
        </p:txBody>
      </p:sp>
    </p:spTree>
    <p:extLst>
      <p:ext uri="{BB962C8B-B14F-4D97-AF65-F5344CB8AC3E}">
        <p14:creationId xmlns:p14="http://schemas.microsoft.com/office/powerpoint/2010/main" xmlns="" val="3501818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Jessie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endParaRPr lang="en-US" dirty="0"/>
          </a:p>
          <a:p>
            <a:r>
              <a:rPr lang="en-US" dirty="0"/>
              <a:t>Scripture </a:t>
            </a:r>
          </a:p>
          <a:p>
            <a:r>
              <a:rPr lang="en-US" dirty="0"/>
              <a:t>Prayer</a:t>
            </a:r>
          </a:p>
          <a:p>
            <a:r>
              <a:rPr lang="en-US" dirty="0"/>
              <a:t>Fellowship </a:t>
            </a:r>
            <a:r>
              <a:rPr lang="en-US" dirty="0">
                <a:sym typeface="Wingdings" pitchFamily="2" charset="2"/>
              </a:rPr>
              <a:t> Accountable relationships</a:t>
            </a:r>
            <a:endParaRPr lang="en-US" dirty="0"/>
          </a:p>
          <a:p>
            <a:r>
              <a:rPr lang="en-US" dirty="0"/>
              <a:t>Local Church</a:t>
            </a:r>
          </a:p>
          <a:p>
            <a:pPr marL="171450" indent="-171450">
              <a:buFontTx/>
              <a:buChar char="-"/>
            </a:pPr>
            <a:r>
              <a:rPr lang="en-US" dirty="0"/>
              <a:t>Long-term</a:t>
            </a:r>
            <a:r>
              <a:rPr lang="en-US" baseline="0" dirty="0"/>
              <a:t> sustainability marked by church involvement</a:t>
            </a:r>
          </a:p>
          <a:p>
            <a:pPr marL="171450" indent="-171450">
              <a:buFontTx/>
              <a:buChar char="-"/>
            </a:pPr>
            <a:endParaRPr lang="en-US" baseline="0" dirty="0"/>
          </a:p>
          <a:p>
            <a:pPr marL="0" indent="0">
              <a:buFontTx/>
              <a:buNone/>
            </a:pPr>
            <a:r>
              <a:rPr lang="en-US" b="1" baseline="0" dirty="0">
                <a:solidFill>
                  <a:srgbClr val="FF0000"/>
                </a:solidFill>
              </a:rPr>
              <a:t>Cynthia Hale story</a:t>
            </a: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15</a:t>
            </a:fld>
            <a:endParaRPr lang="en-US"/>
          </a:p>
        </p:txBody>
      </p:sp>
    </p:spTree>
    <p:extLst>
      <p:ext uri="{BB962C8B-B14F-4D97-AF65-F5344CB8AC3E}">
        <p14:creationId xmlns:p14="http://schemas.microsoft.com/office/powerpoint/2010/main" xmlns="" val="206334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Geogy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endParaRPr lang="en-US" dirty="0"/>
          </a:p>
          <a:p>
            <a:r>
              <a:rPr lang="en-US" dirty="0"/>
              <a:t>Balancing</a:t>
            </a:r>
            <a:r>
              <a:rPr lang="en-US" baseline="0" dirty="0"/>
              <a:t> Act</a:t>
            </a:r>
          </a:p>
          <a:p>
            <a:endParaRPr lang="en-US" baseline="0" dirty="0"/>
          </a:p>
          <a:p>
            <a:r>
              <a:rPr lang="en-US" baseline="0" dirty="0"/>
              <a:t>Conducting a Symphony</a:t>
            </a:r>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Geogy</a:t>
            </a:r>
          </a:p>
          <a:p>
            <a:pPr marL="0" indent="0">
              <a:buFontTx/>
              <a:buNone/>
            </a:pPr>
            <a:endParaRPr lang="en-US" dirty="0"/>
          </a:p>
          <a:p>
            <a:pPr marL="171450" indent="-171450">
              <a:buFontTx/>
              <a:buChar char="-"/>
            </a:pPr>
            <a:r>
              <a:rPr lang="en-US" dirty="0"/>
              <a:t>Not a marathon</a:t>
            </a:r>
          </a:p>
          <a:p>
            <a:pPr marL="171450" indent="-171450">
              <a:buFontTx/>
              <a:buChar char="-"/>
            </a:pPr>
            <a:r>
              <a:rPr lang="en-US" dirty="0"/>
              <a:t>Series of sprints</a:t>
            </a:r>
          </a:p>
          <a:p>
            <a:pPr marL="171450" indent="-171450">
              <a:buFontTx/>
              <a:buNone/>
            </a:pPr>
            <a:endParaRPr lang="en-US" dirty="0"/>
          </a:p>
          <a:p>
            <a:pPr marL="171450" indent="-171450">
              <a:buFontTx/>
              <a:buNone/>
            </a:pPr>
            <a:endParaRPr lang="en-US" dirty="0"/>
          </a:p>
          <a:p>
            <a:pPr marL="171450" marR="0" indent="-17145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pPr marL="171450" indent="-171450">
              <a:buFontTx/>
              <a:buChar char="-"/>
            </a:pPr>
            <a:r>
              <a:rPr lang="en-US" dirty="0"/>
              <a:t>Need</a:t>
            </a:r>
            <a:r>
              <a:rPr lang="en-US" baseline="0" dirty="0"/>
              <a:t> to re-evaluate every 3-4 months</a:t>
            </a:r>
          </a:p>
          <a:p>
            <a:pPr marL="628650" lvl="1" indent="-171450">
              <a:buFontTx/>
              <a:buChar char="-"/>
            </a:pPr>
            <a:r>
              <a:rPr lang="en-US" baseline="0" dirty="0"/>
              <a:t>What’s working</a:t>
            </a:r>
          </a:p>
          <a:p>
            <a:pPr marL="628650" lvl="1" indent="-171450">
              <a:buFontTx/>
              <a:buChar char="-"/>
            </a:pPr>
            <a:r>
              <a:rPr lang="en-US" baseline="0" dirty="0"/>
              <a:t>What’s not</a:t>
            </a:r>
          </a:p>
          <a:p>
            <a:pPr marL="628650" lvl="1" indent="-171450">
              <a:buFontTx/>
              <a:buChar char="-"/>
            </a:pPr>
            <a:r>
              <a:rPr lang="en-US" baseline="0" dirty="0"/>
              <a:t>What is God calling me to/ away from</a:t>
            </a: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17</a:t>
            </a:fld>
            <a:endParaRPr lang="en-US"/>
          </a:p>
        </p:txBody>
      </p:sp>
    </p:spTree>
    <p:extLst>
      <p:ext uri="{BB962C8B-B14F-4D97-AF65-F5344CB8AC3E}">
        <p14:creationId xmlns:p14="http://schemas.microsoft.com/office/powerpoint/2010/main" xmlns="" val="4073599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r>
              <a:rPr lang="en-US" dirty="0"/>
              <a:t>Protect</a:t>
            </a:r>
            <a:r>
              <a:rPr lang="en-US" baseline="0" dirty="0"/>
              <a:t> your Rest</a:t>
            </a:r>
          </a:p>
          <a:p>
            <a:r>
              <a:rPr lang="en-US" baseline="0" dirty="0"/>
              <a:t>The Power of Full Engagement – Jim </a:t>
            </a:r>
            <a:r>
              <a:rPr lang="en-US" baseline="0" dirty="0" err="1"/>
              <a:t>Loehr</a:t>
            </a:r>
            <a:r>
              <a:rPr lang="en-US" baseline="0" dirty="0"/>
              <a:t> and Tony Schwartz</a:t>
            </a:r>
          </a:p>
          <a:p>
            <a:endParaRPr lang="en-US" dirty="0"/>
          </a:p>
          <a:p>
            <a:r>
              <a:rPr lang="en-US" dirty="0"/>
              <a:t>Physical Rest </a:t>
            </a:r>
          </a:p>
          <a:p>
            <a:pPr lvl="1">
              <a:buFont typeface="Wingdings" pitchFamily="2" charset="2"/>
              <a:buChar char="§"/>
            </a:pPr>
            <a:r>
              <a:rPr lang="en-US" dirty="0"/>
              <a:t>Sleep</a:t>
            </a:r>
          </a:p>
          <a:p>
            <a:pPr lvl="1">
              <a:buFont typeface="Wingdings" pitchFamily="2" charset="2"/>
              <a:buChar char="§"/>
            </a:pPr>
            <a:r>
              <a:rPr lang="en-US" dirty="0"/>
              <a:t>Exercise</a:t>
            </a:r>
          </a:p>
          <a:p>
            <a:pPr lvl="1">
              <a:buFont typeface="Wingdings" pitchFamily="2" charset="2"/>
              <a:buChar char="§"/>
            </a:pPr>
            <a:r>
              <a:rPr lang="en-US" dirty="0"/>
              <a:t>Diet</a:t>
            </a:r>
          </a:p>
          <a:p>
            <a:pPr lvl="1">
              <a:buFont typeface="Wingdings" pitchFamily="2" charset="2"/>
              <a:buChar char="§"/>
            </a:pPr>
            <a:endParaRPr lang="en-US" dirty="0"/>
          </a:p>
          <a:p>
            <a:r>
              <a:rPr lang="en-US" dirty="0"/>
              <a:t>Mental Rest</a:t>
            </a:r>
          </a:p>
          <a:p>
            <a:pPr lvl="1">
              <a:buFont typeface="Wingdings" pitchFamily="2" charset="2"/>
              <a:buChar char="§"/>
            </a:pPr>
            <a:r>
              <a:rPr lang="en-US" dirty="0"/>
              <a:t>Work, church, ministry</a:t>
            </a:r>
          </a:p>
          <a:p>
            <a:pPr lvl="1">
              <a:buFont typeface="Wingdings" pitchFamily="2" charset="2"/>
              <a:buChar char="§"/>
            </a:pPr>
            <a:r>
              <a:rPr lang="en-US" dirty="0"/>
              <a:t>Cellphone, emails, Facebook/social media</a:t>
            </a:r>
          </a:p>
          <a:p>
            <a:pPr lvl="1">
              <a:buFont typeface="Wingdings" pitchFamily="2" charset="2"/>
              <a:buChar char="§"/>
            </a:pPr>
            <a:r>
              <a:rPr lang="en-US" dirty="0"/>
              <a:t>Friday nights</a:t>
            </a:r>
          </a:p>
          <a:p>
            <a:pPr lvl="1">
              <a:buFont typeface="Wingdings" pitchFamily="2" charset="2"/>
              <a:buChar char="§"/>
            </a:pPr>
            <a:endParaRPr lang="en-US" dirty="0"/>
          </a:p>
          <a:p>
            <a:r>
              <a:rPr lang="en-US" dirty="0"/>
              <a:t>Emotional Rest</a:t>
            </a:r>
          </a:p>
          <a:p>
            <a:pPr lvl="1">
              <a:buFont typeface="Wingdings" pitchFamily="2" charset="2"/>
              <a:buChar char="§"/>
            </a:pPr>
            <a:r>
              <a:rPr lang="en-US" dirty="0"/>
              <a:t>Set</a:t>
            </a:r>
            <a:r>
              <a:rPr lang="en-US" baseline="0" dirty="0"/>
              <a:t> boundaries on </a:t>
            </a:r>
            <a:r>
              <a:rPr lang="en-US" dirty="0"/>
              <a:t>those who drain – Debbie Downers</a:t>
            </a:r>
          </a:p>
          <a:p>
            <a:pPr lvl="1">
              <a:buFont typeface="Wingdings" pitchFamily="2" charset="2"/>
              <a:buChar char="§"/>
            </a:pPr>
            <a:r>
              <a:rPr lang="en-US" dirty="0"/>
              <a:t>Cellphone, emails, Facebook/social media</a:t>
            </a:r>
          </a:p>
          <a:p>
            <a:pPr lvl="1">
              <a:buFont typeface="Wingdings" pitchFamily="2" charset="2"/>
              <a:buChar char="§"/>
            </a:pPr>
            <a:r>
              <a:rPr lang="en-US" dirty="0"/>
              <a:t>flag</a:t>
            </a:r>
            <a:r>
              <a:rPr lang="en-US" baseline="0" dirty="0"/>
              <a:t> system</a:t>
            </a:r>
            <a:endParaRPr lang="en-US" dirty="0"/>
          </a:p>
          <a:p>
            <a:pPr lvl="1">
              <a:buFont typeface="Wingdings" pitchFamily="2" charset="2"/>
              <a:buChar char="§"/>
            </a:pPr>
            <a:endParaRPr lang="en-US" dirty="0"/>
          </a:p>
          <a:p>
            <a:r>
              <a:rPr lang="en-US" dirty="0"/>
              <a:t>Sabbath</a:t>
            </a:r>
          </a:p>
          <a:p>
            <a:pPr marL="628650" lvl="1" indent="-171450">
              <a:buFont typeface="Arial" pitchFamily="34" charset="0"/>
              <a:buChar char="•"/>
            </a:pPr>
            <a:r>
              <a:rPr lang="en-US" b="1" dirty="0" smtClean="0">
                <a:solidFill>
                  <a:srgbClr val="FF0000"/>
                </a:solidFill>
              </a:rPr>
              <a:t>This </a:t>
            </a:r>
            <a:r>
              <a:rPr lang="en-US" b="1" dirty="0">
                <a:solidFill>
                  <a:srgbClr val="FF0000"/>
                </a:solidFill>
              </a:rPr>
              <a:t>is a command,</a:t>
            </a:r>
            <a:r>
              <a:rPr lang="en-US" b="1" baseline="0" dirty="0">
                <a:solidFill>
                  <a:srgbClr val="FF0000"/>
                </a:solidFill>
              </a:rPr>
              <a:t> not an option.  </a:t>
            </a:r>
          </a:p>
          <a:p>
            <a:pPr marL="628650" lvl="1" indent="-171450">
              <a:buFont typeface="Arial" pitchFamily="34" charset="0"/>
              <a:buChar char="•"/>
            </a:pPr>
            <a:r>
              <a:rPr lang="en-US" b="1" baseline="0" dirty="0">
                <a:solidFill>
                  <a:srgbClr val="FF0000"/>
                </a:solidFill>
              </a:rPr>
              <a:t>Sabbath starts on Friday</a:t>
            </a:r>
          </a:p>
          <a:p>
            <a:pPr marL="1085850" lvl="2" indent="-171450">
              <a:buFont typeface="Arial" pitchFamily="34" charset="0"/>
              <a:buChar char="•"/>
            </a:pPr>
            <a:r>
              <a:rPr lang="en-US" b="1" baseline="0" dirty="0">
                <a:solidFill>
                  <a:srgbClr val="FF0000"/>
                </a:solidFill>
              </a:rPr>
              <a:t>It means preparing</a:t>
            </a:r>
          </a:p>
          <a:p>
            <a:pPr marL="1085850" lvl="2" indent="-171450">
              <a:buFont typeface="Arial" pitchFamily="34" charset="0"/>
              <a:buChar char="•"/>
            </a:pPr>
            <a:r>
              <a:rPr lang="en-US" b="1" baseline="0" dirty="0">
                <a:solidFill>
                  <a:srgbClr val="FF0000"/>
                </a:solidFill>
              </a:rPr>
              <a:t>It means resting</a:t>
            </a:r>
          </a:p>
          <a:p>
            <a:pPr marL="1085850" lvl="2" indent="-171450">
              <a:buFont typeface="Arial" pitchFamily="34" charset="0"/>
              <a:buChar char="•"/>
            </a:pPr>
            <a:r>
              <a:rPr lang="en-US" b="1" baseline="0" dirty="0">
                <a:solidFill>
                  <a:srgbClr val="FF0000"/>
                </a:solidFill>
              </a:rPr>
              <a:t>It means communing with family and friends</a:t>
            </a:r>
          </a:p>
          <a:p>
            <a:pPr marL="1085850" lvl="2" indent="-171450">
              <a:buFont typeface="Arial" pitchFamily="34" charset="0"/>
              <a:buChar char="•"/>
            </a:pPr>
            <a:r>
              <a:rPr lang="en-US" b="1" baseline="0" dirty="0">
                <a:solidFill>
                  <a:srgbClr val="FF0000"/>
                </a:solidFill>
              </a:rPr>
              <a:t>It means engaging in activities that energize us</a:t>
            </a: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18</a:t>
            </a:fld>
            <a:endParaRPr lang="en-US"/>
          </a:p>
        </p:txBody>
      </p:sp>
    </p:spTree>
    <p:extLst>
      <p:ext uri="{BB962C8B-B14F-4D97-AF65-F5344CB8AC3E}">
        <p14:creationId xmlns:p14="http://schemas.microsoft.com/office/powerpoint/2010/main" xmlns="" val="2100125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solidFill>
                  <a:srgbClr val="FF0000"/>
                </a:solidFill>
              </a:rPr>
              <a:t>Jessie</a:t>
            </a:r>
          </a:p>
          <a:p>
            <a:pPr>
              <a:lnSpc>
                <a:spcPct val="150000"/>
              </a:lnSpc>
            </a:pPr>
            <a:endParaRPr lang="en-US" dirty="0"/>
          </a:p>
          <a:p>
            <a:pPr marL="0" marR="0" indent="0" algn="l" defTabSz="914400" rtl="0" eaLnBrk="1" fontAlgn="auto" latinLnBrk="0" hangingPunct="1">
              <a:lnSpc>
                <a:spcPct val="150000"/>
              </a:lnSpc>
              <a:spcBef>
                <a:spcPts val="0"/>
              </a:spcBef>
              <a:spcAft>
                <a:spcPts val="0"/>
              </a:spcAft>
              <a:buClrTx/>
              <a:buSzTx/>
              <a:buFontTx/>
              <a:buNone/>
              <a:tabLst/>
              <a:defRPr/>
            </a:pPr>
            <a:r>
              <a:rPr lang="en-US" b="1" baseline="0" dirty="0">
                <a:solidFill>
                  <a:srgbClr val="FF0000"/>
                </a:solidFill>
              </a:rPr>
              <a:t>SLIDE</a:t>
            </a:r>
          </a:p>
          <a:p>
            <a:pPr marL="171450" indent="-171450">
              <a:lnSpc>
                <a:spcPct val="150000"/>
              </a:lnSpc>
              <a:buFont typeface="Arial" pitchFamily="34" charset="0"/>
              <a:buChar char="•"/>
            </a:pPr>
            <a:r>
              <a:rPr lang="en-US" dirty="0"/>
              <a:t>Date Nights</a:t>
            </a:r>
          </a:p>
          <a:p>
            <a:pPr marL="171450" indent="-171450">
              <a:lnSpc>
                <a:spcPct val="150000"/>
              </a:lnSpc>
              <a:buFont typeface="Arial" pitchFamily="34" charset="0"/>
              <a:buNone/>
            </a:pPr>
            <a:endParaRPr lang="en-US" dirty="0"/>
          </a:p>
          <a:p>
            <a:pPr marL="171450" indent="-171450">
              <a:lnSpc>
                <a:spcPct val="150000"/>
              </a:lnSpc>
              <a:buFont typeface="Arial" pitchFamily="34" charset="0"/>
              <a:buChar char="•"/>
            </a:pPr>
            <a:r>
              <a:rPr lang="en-US" dirty="0"/>
              <a:t>Family Nights</a:t>
            </a:r>
          </a:p>
          <a:p>
            <a:pPr marL="628650" lvl="1" indent="-171450">
              <a:lnSpc>
                <a:spcPct val="150000"/>
              </a:lnSpc>
              <a:buFont typeface="Arial" pitchFamily="34" charset="0"/>
              <a:buChar char="•"/>
            </a:pPr>
            <a:r>
              <a:rPr lang="en-US" b="1" dirty="0" err="1"/>
              <a:t>Mullinax</a:t>
            </a:r>
            <a:r>
              <a:rPr lang="en-US" b="1" baseline="0" dirty="0"/>
              <a:t> challenge</a:t>
            </a:r>
          </a:p>
          <a:p>
            <a:pPr marL="628650" lvl="1" indent="-171450">
              <a:lnSpc>
                <a:spcPct val="150000"/>
              </a:lnSpc>
              <a:buFont typeface="Arial" pitchFamily="34" charset="0"/>
              <a:buChar char="•"/>
            </a:pPr>
            <a:r>
              <a:rPr lang="en-US" b="1" baseline="0" dirty="0"/>
              <a:t>Sunday Huddle</a:t>
            </a:r>
            <a:endParaRPr lang="en-US" b="1" dirty="0"/>
          </a:p>
          <a:p>
            <a:pPr marL="171450" indent="-171450">
              <a:lnSpc>
                <a:spcPct val="150000"/>
              </a:lnSpc>
              <a:buFont typeface="Arial" pitchFamily="34" charset="0"/>
              <a:buChar char="•"/>
            </a:pPr>
            <a:endParaRPr lang="en-US" dirty="0"/>
          </a:p>
          <a:p>
            <a:pPr marL="171450" indent="-171450">
              <a:lnSpc>
                <a:spcPct val="150000"/>
              </a:lnSpc>
              <a:buFont typeface="Arial" pitchFamily="34" charset="0"/>
              <a:buChar char="•"/>
            </a:pPr>
            <a:r>
              <a:rPr lang="en-US" dirty="0"/>
              <a:t>Have friends that you can have</a:t>
            </a:r>
            <a:r>
              <a:rPr lang="en-US" baseline="0" dirty="0"/>
              <a:t> fun with as well as be real </a:t>
            </a:r>
          </a:p>
          <a:p>
            <a:pPr marL="171450" indent="-171450">
              <a:lnSpc>
                <a:spcPct val="150000"/>
              </a:lnSpc>
              <a:buFont typeface="Arial" pitchFamily="34" charset="0"/>
              <a:buChar char="•"/>
            </a:pPr>
            <a:endParaRPr lang="en-US" dirty="0"/>
          </a:p>
          <a:p>
            <a:pPr marL="171450" indent="-171450">
              <a:lnSpc>
                <a:spcPct val="150000"/>
              </a:lnSpc>
              <a:buFont typeface="Arial" pitchFamily="34" charset="0"/>
              <a:buChar char="•"/>
            </a:pPr>
            <a:r>
              <a:rPr lang="en-US" dirty="0"/>
              <a:t>Vacations</a:t>
            </a:r>
          </a:p>
          <a:p>
            <a:pPr marL="628650" lvl="1" indent="-171450">
              <a:lnSpc>
                <a:spcPct val="150000"/>
              </a:lnSpc>
              <a:buFont typeface="Arial" pitchFamily="34" charset="0"/>
              <a:buChar char="•"/>
            </a:pPr>
            <a:r>
              <a:rPr lang="en-US" dirty="0"/>
              <a:t>Purple</a:t>
            </a:r>
            <a:r>
              <a:rPr lang="en-US" baseline="0" dirty="0"/>
              <a:t> Robe </a:t>
            </a:r>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19</a:t>
            </a:fld>
            <a:endParaRPr lang="en-US"/>
          </a:p>
        </p:txBody>
      </p:sp>
    </p:spTree>
    <p:extLst>
      <p:ext uri="{BB962C8B-B14F-4D97-AF65-F5344CB8AC3E}">
        <p14:creationId xmlns:p14="http://schemas.microsoft.com/office/powerpoint/2010/main" xmlns="" val="262741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solidFill>
                  <a:srgbClr val="FF0000"/>
                </a:solidFill>
              </a:rPr>
              <a:t>GEOGY</a:t>
            </a:r>
          </a:p>
          <a:p>
            <a:pPr>
              <a:lnSpc>
                <a:spcPct val="150000"/>
              </a:lnSpc>
            </a:pPr>
            <a:endParaRPr lang="en-US" dirty="0"/>
          </a:p>
          <a:p>
            <a:pPr>
              <a:lnSpc>
                <a:spcPct val="150000"/>
              </a:lnSpc>
            </a:pPr>
            <a:r>
              <a:rPr lang="en-US" dirty="0"/>
              <a:t>Who are we?</a:t>
            </a:r>
          </a:p>
          <a:p>
            <a:pPr>
              <a:lnSpc>
                <a:spcPct val="150000"/>
              </a:lnSpc>
            </a:pPr>
            <a:endParaRPr lang="en-US" dirty="0"/>
          </a:p>
          <a:p>
            <a:pPr>
              <a:lnSpc>
                <a:spcPct val="150000"/>
              </a:lnSpc>
            </a:pPr>
            <a:r>
              <a:rPr lang="en-US" dirty="0"/>
              <a:t>Why are we the experts?</a:t>
            </a:r>
          </a:p>
          <a:p>
            <a:pPr>
              <a:lnSpc>
                <a:spcPct val="150000"/>
              </a:lnSpc>
            </a:pPr>
            <a:r>
              <a:rPr lang="en-US" dirty="0"/>
              <a:t>- We</a:t>
            </a:r>
            <a:r>
              <a:rPr lang="en-US" baseline="0" dirty="0"/>
              <a:t> are</a:t>
            </a:r>
            <a:r>
              <a:rPr lang="en-US" dirty="0"/>
              <a:t> not!</a:t>
            </a:r>
          </a:p>
          <a:p>
            <a:pPr>
              <a:lnSpc>
                <a:spcPct val="150000"/>
              </a:lnSpc>
            </a:pPr>
            <a:r>
              <a:rPr lang="en-US" baseline="0" dirty="0"/>
              <a:t>- We’re still learning</a:t>
            </a:r>
          </a:p>
          <a:p>
            <a:pPr>
              <a:lnSpc>
                <a:spcPct val="150000"/>
              </a:lnSpc>
            </a:pPr>
            <a:r>
              <a:rPr lang="en-US" baseline="0" dirty="0"/>
              <a:t>- We’ve had some great mentors</a:t>
            </a:r>
          </a:p>
          <a:p>
            <a:pPr>
              <a:lnSpc>
                <a:spcPct val="150000"/>
              </a:lnSpc>
              <a:buFontTx/>
              <a:buChar char="-"/>
            </a:pPr>
            <a:r>
              <a:rPr lang="en-US" baseline="0" dirty="0" smtClean="0"/>
              <a:t>God </a:t>
            </a:r>
            <a:r>
              <a:rPr lang="en-US" baseline="0" dirty="0"/>
              <a:t>is Gracious</a:t>
            </a:r>
            <a:r>
              <a:rPr lang="en-US" baseline="0" dirty="0" smtClean="0"/>
              <a:t>!</a:t>
            </a:r>
          </a:p>
          <a:p>
            <a:pPr>
              <a:lnSpc>
                <a:spcPct val="150000"/>
              </a:lnSpc>
              <a:buFontTx/>
              <a:buChar char="-"/>
            </a:pPr>
            <a:endParaRPr lang="en-US" baseline="0" dirty="0"/>
          </a:p>
          <a:p>
            <a:pPr>
              <a:lnSpc>
                <a:spcPct val="150000"/>
              </a:lnSpc>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Example of tomato plants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a:t>
            </a:fld>
            <a:endParaRPr lang="en-US"/>
          </a:p>
        </p:txBody>
      </p:sp>
    </p:spTree>
    <p:extLst>
      <p:ext uri="{BB962C8B-B14F-4D97-AF65-F5344CB8AC3E}">
        <p14:creationId xmlns:p14="http://schemas.microsoft.com/office/powerpoint/2010/main" xmlns="" val="172656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Jessie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Making</a:t>
            </a:r>
            <a:r>
              <a:rPr lang="en-US" baseline="0" dirty="0"/>
              <a:t> sure everyone in on board and doing f</a:t>
            </a:r>
            <a:r>
              <a:rPr lang="en-US" dirty="0"/>
              <a:t>requent Pulse checks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Vacation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Geogy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Ministry</a:t>
            </a:r>
            <a:r>
              <a:rPr lang="en-US" baseline="0" dirty="0"/>
              <a:t> times (Jonathan)</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20</a:t>
            </a:fld>
            <a:endParaRPr lang="en-US"/>
          </a:p>
        </p:txBody>
      </p:sp>
    </p:spTree>
    <p:extLst>
      <p:ext uri="{BB962C8B-B14F-4D97-AF65-F5344CB8AC3E}">
        <p14:creationId xmlns:p14="http://schemas.microsoft.com/office/powerpoint/2010/main" xmlns="" val="422125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Geogy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Being ok with walking away from patients/</a:t>
            </a:r>
            <a:r>
              <a:rPr lang="en-US" baseline="0" dirty="0"/>
              <a:t>ministry with unmet needs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Got to be ok cutting our losses and stepping away</a:t>
            </a:r>
          </a:p>
          <a:p>
            <a:endParaRPr lang="en-US" dirty="0"/>
          </a:p>
          <a:p>
            <a:r>
              <a:rPr lang="en-US" dirty="0"/>
              <a:t>Photo</a:t>
            </a:r>
            <a:r>
              <a:rPr lang="en-US" baseline="0" dirty="0"/>
              <a:t> #1 John 4:36</a:t>
            </a:r>
          </a:p>
          <a:p>
            <a:r>
              <a:rPr lang="en-US" baseline="0" dirty="0" smtClean="0"/>
              <a:t>“I </a:t>
            </a:r>
            <a:r>
              <a:rPr lang="en-US" baseline="0" dirty="0"/>
              <a:t>send you to reap what you have not worked for.  Others have done the hard work, and you have reaped the benefits of their labor.”  </a:t>
            </a:r>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r>
              <a:rPr lang="en-US" baseline="0" dirty="0"/>
              <a:t>Mathew 10:14</a:t>
            </a:r>
          </a:p>
          <a:p>
            <a:r>
              <a:rPr lang="en-US" baseline="0" dirty="0"/>
              <a:t>“If anyone will not welcome you or listen to your words leave that home or town and shake the dust off your feet.”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endParaRPr lang="en-US" dirty="0"/>
          </a:p>
          <a:p>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21</a:t>
            </a:fld>
            <a:endParaRPr lang="en-US"/>
          </a:p>
        </p:txBody>
      </p:sp>
    </p:spTree>
    <p:extLst>
      <p:ext uri="{BB962C8B-B14F-4D97-AF65-F5344CB8AC3E}">
        <p14:creationId xmlns:p14="http://schemas.microsoft.com/office/powerpoint/2010/main" xmlns="" val="3423578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r>
              <a:rPr lang="en-US" b="1" i="0" dirty="0">
                <a:solidFill>
                  <a:srgbClr val="FF0000"/>
                </a:solidFill>
              </a:rPr>
              <a:t>Geogy</a:t>
            </a:r>
          </a:p>
          <a:p>
            <a:pPr marL="0" indent="0" algn="l">
              <a:buNone/>
            </a:pPr>
            <a:endParaRPr lang="en-US" i="1" dirty="0"/>
          </a:p>
          <a:p>
            <a:pPr marL="0" indent="0" algn="l">
              <a:buNone/>
            </a:pPr>
            <a:r>
              <a:rPr lang="en-US" i="1" dirty="0"/>
              <a:t>Do not move an ancient boundary stone </a:t>
            </a:r>
          </a:p>
          <a:p>
            <a:pPr marL="0" indent="0" algn="l">
              <a:buNone/>
            </a:pPr>
            <a:r>
              <a:rPr lang="en-US" i="1" dirty="0"/>
              <a:t>set up by your ancestors</a:t>
            </a:r>
          </a:p>
          <a:p>
            <a:pPr marL="411480" lvl="1" indent="0" algn="l">
              <a:buNone/>
            </a:pPr>
            <a:r>
              <a:rPr lang="en-US" i="1" dirty="0">
                <a:hlinkClick r:id="rId3"/>
              </a:rPr>
              <a:t>Proverbs 22: 28</a:t>
            </a:r>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22</a:t>
            </a:fld>
            <a:endParaRPr lang="en-US"/>
          </a:p>
        </p:txBody>
      </p:sp>
    </p:spTree>
    <p:extLst>
      <p:ext uri="{BB962C8B-B14F-4D97-AF65-F5344CB8AC3E}">
        <p14:creationId xmlns:p14="http://schemas.microsoft.com/office/powerpoint/2010/main" xmlns="" val="727373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GEOGY</a:t>
            </a:r>
          </a:p>
          <a:p>
            <a:endParaRPr lang="en-US" dirty="0"/>
          </a:p>
          <a:p>
            <a:r>
              <a:rPr lang="en-US" dirty="0"/>
              <a:t>Our prayer is </a:t>
            </a:r>
            <a:r>
              <a:rPr lang="en-US" b="1" dirty="0"/>
              <a:t>not</a:t>
            </a:r>
            <a:r>
              <a:rPr lang="en-US" dirty="0"/>
              <a:t> that we would have depressed you</a:t>
            </a:r>
            <a:r>
              <a:rPr lang="en-US" baseline="0" dirty="0"/>
              <a:t> </a:t>
            </a:r>
          </a:p>
          <a:p>
            <a:r>
              <a:rPr lang="en-US" baseline="0" dirty="0"/>
              <a:t>Or worse, convinced you that you are dying or burning out. </a:t>
            </a:r>
          </a:p>
          <a:p>
            <a:endParaRPr lang="en-US" baseline="0" dirty="0"/>
          </a:p>
          <a:p>
            <a:r>
              <a:rPr lang="en-US" baseline="0" dirty="0"/>
              <a:t>Rather, our prayer is that we would understand the glorious gift of being rooted in Christ, </a:t>
            </a:r>
          </a:p>
          <a:p>
            <a:r>
              <a:rPr lang="en-US" baseline="0" dirty="0"/>
              <a:t>Always green</a:t>
            </a:r>
          </a:p>
          <a:p>
            <a:r>
              <a:rPr lang="en-US" baseline="0" dirty="0"/>
              <a:t>Always bearing fruit</a:t>
            </a:r>
          </a:p>
          <a:p>
            <a:endParaRPr lang="en-US" baseline="0" dirty="0"/>
          </a:p>
          <a:p>
            <a:r>
              <a:rPr lang="en-US" baseline="0" dirty="0"/>
              <a:t>Our prayer is that you find joy in the journey, </a:t>
            </a:r>
          </a:p>
          <a:p>
            <a:r>
              <a:rPr lang="en-US" baseline="0" dirty="0"/>
              <a:t>that you learn to thrive in every season, </a:t>
            </a:r>
          </a:p>
          <a:p>
            <a:r>
              <a:rPr lang="en-US" baseline="0" dirty="0"/>
              <a:t>and put safeguards that protect you and your family as you seek the peace of the land that God has called you to. </a:t>
            </a:r>
          </a:p>
          <a:p>
            <a:endParaRPr lang="en-US" baseline="0"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23</a:t>
            </a:fld>
            <a:endParaRPr lang="en-US"/>
          </a:p>
        </p:txBody>
      </p:sp>
    </p:spTree>
    <p:extLst>
      <p:ext uri="{BB962C8B-B14F-4D97-AF65-F5344CB8AC3E}">
        <p14:creationId xmlns:p14="http://schemas.microsoft.com/office/powerpoint/2010/main" xmlns="" val="94686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24</a:t>
            </a:fld>
            <a:endParaRPr lang="en-US"/>
          </a:p>
        </p:txBody>
      </p:sp>
    </p:spTree>
    <p:extLst>
      <p:ext uri="{BB962C8B-B14F-4D97-AF65-F5344CB8AC3E}">
        <p14:creationId xmlns:p14="http://schemas.microsoft.com/office/powerpoint/2010/main" xmlns="" val="1630052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GEOGY</a:t>
            </a:r>
          </a:p>
          <a:p>
            <a:r>
              <a:rPr lang="en-US" dirty="0"/>
              <a:t>*** I don’t think we will have time for this</a:t>
            </a:r>
          </a:p>
        </p:txBody>
      </p:sp>
      <p:sp>
        <p:nvSpPr>
          <p:cNvPr id="4" name="Slide Number Placeholder 3"/>
          <p:cNvSpPr>
            <a:spLocks noGrp="1"/>
          </p:cNvSpPr>
          <p:nvPr>
            <p:ph type="sldNum" sz="quarter" idx="10"/>
          </p:nvPr>
        </p:nvSpPr>
        <p:spPr/>
        <p:txBody>
          <a:bodyPr/>
          <a:lstStyle/>
          <a:p>
            <a:fld id="{E91E559D-D762-46FB-BF6A-A39A40B32CA3}" type="slidenum">
              <a:rPr lang="en-US" smtClean="0"/>
              <a:pPr/>
              <a:t>25</a:t>
            </a:fld>
            <a:endParaRPr lang="en-US"/>
          </a:p>
        </p:txBody>
      </p:sp>
    </p:spTree>
    <p:extLst>
      <p:ext uri="{BB962C8B-B14F-4D97-AF65-F5344CB8AC3E}">
        <p14:creationId xmlns:p14="http://schemas.microsoft.com/office/powerpoint/2010/main" xmlns="" val="348607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JESSIE</a:t>
            </a:r>
          </a:p>
          <a:p>
            <a:endParaRPr lang="en-US" baseline="0" dirty="0"/>
          </a:p>
          <a:p>
            <a:r>
              <a:rPr lang="en-US" baseline="0" dirty="0"/>
              <a:t>Read Psalm 1</a:t>
            </a:r>
          </a:p>
          <a:p>
            <a:endParaRPr lang="en-US" baseline="0" dirty="0"/>
          </a:p>
          <a:p>
            <a:r>
              <a:rPr lang="en-US" baseline="0" dirty="0"/>
              <a:t>	</a:t>
            </a:r>
            <a:r>
              <a:rPr lang="en-US" baseline="30000" dirty="0"/>
              <a:t>1 </a:t>
            </a:r>
            <a:r>
              <a:rPr lang="en-US" dirty="0"/>
              <a:t>Blessed is the one</a:t>
            </a:r>
            <a:br>
              <a:rPr lang="en-US" dirty="0"/>
            </a:br>
            <a:r>
              <a:rPr lang="en-US" dirty="0"/>
              <a:t>    	who does not walk in step with the wicked</a:t>
            </a:r>
            <a:br>
              <a:rPr lang="en-US" dirty="0"/>
            </a:br>
            <a:r>
              <a:rPr lang="en-US" dirty="0"/>
              <a:t>	or stand in the way that sinners take</a:t>
            </a:r>
            <a:br>
              <a:rPr lang="en-US" dirty="0"/>
            </a:br>
            <a:r>
              <a:rPr lang="en-US" dirty="0"/>
              <a:t>    	or sit in the company of mockers,</a:t>
            </a:r>
          </a:p>
          <a:p>
            <a:r>
              <a:rPr lang="en-US" dirty="0"/>
              <a:t/>
            </a:r>
            <a:br>
              <a:rPr lang="en-US" dirty="0"/>
            </a:br>
            <a:r>
              <a:rPr lang="en-US" dirty="0"/>
              <a:t>	</a:t>
            </a:r>
            <a:r>
              <a:rPr lang="en-US" baseline="30000" dirty="0"/>
              <a:t>2 </a:t>
            </a:r>
            <a:r>
              <a:rPr lang="en-US" dirty="0"/>
              <a:t>but whose </a:t>
            </a:r>
            <a:r>
              <a:rPr lang="en-US" b="1" dirty="0"/>
              <a:t>delight is in the law</a:t>
            </a:r>
            <a:r>
              <a:rPr lang="en-US" dirty="0"/>
              <a:t> of the </a:t>
            </a:r>
            <a:r>
              <a:rPr lang="en-US" cap="small" dirty="0"/>
              <a:t>Lord</a:t>
            </a:r>
            <a:r>
              <a:rPr lang="en-US" dirty="0"/>
              <a:t>,</a:t>
            </a:r>
            <a:br>
              <a:rPr lang="en-US" dirty="0"/>
            </a:br>
            <a:r>
              <a:rPr lang="en-US" dirty="0"/>
              <a:t>    	and who </a:t>
            </a:r>
            <a:r>
              <a:rPr lang="en-US" b="1" dirty="0"/>
              <a:t>meditates on his law </a:t>
            </a:r>
            <a:r>
              <a:rPr lang="en-US" dirty="0"/>
              <a:t>day and night.</a:t>
            </a:r>
          </a:p>
          <a:p>
            <a:r>
              <a:rPr lang="en-US" dirty="0"/>
              <a:t/>
            </a:r>
            <a:br>
              <a:rPr lang="en-US" dirty="0"/>
            </a:br>
            <a:r>
              <a:rPr lang="en-US" dirty="0"/>
              <a:t>	</a:t>
            </a:r>
            <a:r>
              <a:rPr lang="en-US" baseline="30000" dirty="0"/>
              <a:t>3 </a:t>
            </a:r>
            <a:r>
              <a:rPr lang="en-US" dirty="0"/>
              <a:t>That person is like a tree </a:t>
            </a:r>
          </a:p>
          <a:p>
            <a:pPr marL="0" indent="0">
              <a:buNone/>
            </a:pPr>
            <a:r>
              <a:rPr lang="en-US" b="1" dirty="0"/>
              <a:t>	planted by streams of water,</a:t>
            </a:r>
            <a:r>
              <a:rPr lang="en-US" dirty="0"/>
              <a:t/>
            </a:r>
            <a:br>
              <a:rPr lang="en-US" dirty="0"/>
            </a:br>
            <a:r>
              <a:rPr lang="en-US" dirty="0"/>
              <a:t>    	which </a:t>
            </a:r>
            <a:r>
              <a:rPr lang="en-US" b="1" dirty="0"/>
              <a:t>yields its fruit in season</a:t>
            </a:r>
            <a:r>
              <a:rPr lang="en-US" dirty="0"/>
              <a:t/>
            </a:r>
            <a:br>
              <a:rPr lang="en-US" dirty="0"/>
            </a:br>
            <a:r>
              <a:rPr lang="en-US" dirty="0"/>
              <a:t>	and whose </a:t>
            </a:r>
            <a:r>
              <a:rPr lang="en-US" b="1" dirty="0"/>
              <a:t>leaf does not wither</a:t>
            </a:r>
            <a:r>
              <a:rPr lang="en-US" dirty="0"/>
              <a:t>—</a:t>
            </a:r>
            <a:br>
              <a:rPr lang="en-US" dirty="0"/>
            </a:br>
            <a:r>
              <a:rPr lang="en-US" dirty="0"/>
              <a:t>    	whatever they do </a:t>
            </a:r>
            <a:r>
              <a:rPr lang="en-US" b="1" dirty="0"/>
              <a:t>prospers</a:t>
            </a:r>
            <a:r>
              <a:rPr lang="en-US" dirty="0"/>
              <a:t>.</a:t>
            </a: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3</a:t>
            </a:fld>
            <a:endParaRPr lang="en-US"/>
          </a:p>
        </p:txBody>
      </p:sp>
    </p:spTree>
    <p:extLst>
      <p:ext uri="{BB962C8B-B14F-4D97-AF65-F5344CB8AC3E}">
        <p14:creationId xmlns:p14="http://schemas.microsoft.com/office/powerpoint/2010/main" xmlns="" val="83201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1" baseline="0" dirty="0">
                <a:solidFill>
                  <a:srgbClr val="FF0000"/>
                </a:solidFill>
              </a:rPr>
              <a:t>JESSIE</a:t>
            </a:r>
          </a:p>
          <a:p>
            <a:pPr>
              <a:lnSpc>
                <a:spcPct val="150000"/>
              </a:lnSpc>
            </a:pPr>
            <a:endParaRPr lang="en-US" b="1" baseline="0" dirty="0">
              <a:solidFill>
                <a:srgbClr val="FF0000"/>
              </a:solidFill>
            </a:endParaRPr>
          </a:p>
          <a:p>
            <a:pPr>
              <a:lnSpc>
                <a:spcPct val="150000"/>
              </a:lnSpc>
            </a:pPr>
            <a:r>
              <a:rPr lang="en-US" b="1" baseline="0" dirty="0">
                <a:solidFill>
                  <a:srgbClr val="FF0000"/>
                </a:solidFill>
              </a:rPr>
              <a:t>SLIDE</a:t>
            </a:r>
          </a:p>
          <a:p>
            <a:pPr>
              <a:lnSpc>
                <a:spcPct val="150000"/>
              </a:lnSpc>
            </a:pPr>
            <a:endParaRPr lang="en-US" sz="1200" dirty="0"/>
          </a:p>
          <a:p>
            <a:pPr>
              <a:lnSpc>
                <a:spcPct val="150000"/>
              </a:lnSpc>
            </a:pPr>
            <a:r>
              <a:rPr lang="en-US" sz="1200" dirty="0"/>
              <a:t>Does</a:t>
            </a:r>
            <a:r>
              <a:rPr lang="en-US" sz="1200" baseline="0" dirty="0"/>
              <a:t> this describe you?</a:t>
            </a:r>
          </a:p>
          <a:p>
            <a:pPr>
              <a:lnSpc>
                <a:spcPct val="150000"/>
              </a:lnSpc>
            </a:pPr>
            <a:r>
              <a:rPr lang="en-US" sz="1200" baseline="0" dirty="0"/>
              <a:t>	</a:t>
            </a:r>
            <a:r>
              <a:rPr lang="en-US" sz="1200" dirty="0" smtClean="0"/>
              <a:t>Delights and meditate </a:t>
            </a:r>
            <a:r>
              <a:rPr lang="en-US" sz="1200" dirty="0"/>
              <a:t>on the law of the Lord</a:t>
            </a:r>
          </a:p>
          <a:p>
            <a:pPr>
              <a:lnSpc>
                <a:spcPct val="150000"/>
              </a:lnSpc>
            </a:pPr>
            <a:r>
              <a:rPr lang="en-US" sz="1200" dirty="0"/>
              <a:t>	Planted by streams of water</a:t>
            </a:r>
          </a:p>
          <a:p>
            <a:pPr>
              <a:lnSpc>
                <a:spcPct val="150000"/>
              </a:lnSpc>
            </a:pPr>
            <a:r>
              <a:rPr lang="en-US" sz="1200" dirty="0"/>
              <a:t>	</a:t>
            </a:r>
            <a:r>
              <a:rPr lang="en-US" sz="1200" dirty="0" smtClean="0"/>
              <a:t>Fruit in </a:t>
            </a:r>
            <a:r>
              <a:rPr lang="en-US" sz="1200" dirty="0"/>
              <a:t>season</a:t>
            </a:r>
          </a:p>
          <a:p>
            <a:pPr>
              <a:lnSpc>
                <a:spcPct val="150000"/>
              </a:lnSpc>
            </a:pPr>
            <a:r>
              <a:rPr lang="en-US" sz="1200" dirty="0"/>
              <a:t>	Leaves </a:t>
            </a:r>
            <a:r>
              <a:rPr lang="en-US" sz="1200" dirty="0" smtClean="0"/>
              <a:t>that does </a:t>
            </a:r>
            <a:r>
              <a:rPr lang="en-US" sz="1200" dirty="0"/>
              <a:t>not wither</a:t>
            </a:r>
          </a:p>
          <a:p>
            <a:pPr>
              <a:lnSpc>
                <a:spcPct val="150000"/>
              </a:lnSpc>
            </a:pPr>
            <a:r>
              <a:rPr lang="en-US" sz="1200" dirty="0"/>
              <a:t>	</a:t>
            </a:r>
            <a:r>
              <a:rPr lang="en-US" sz="1200" dirty="0" smtClean="0"/>
              <a:t>Prosper in </a:t>
            </a:r>
            <a:r>
              <a:rPr lang="en-US" sz="1200" dirty="0"/>
              <a:t>everything</a:t>
            </a:r>
          </a:p>
          <a:p>
            <a:endParaRPr lang="en-US" dirty="0"/>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4</a:t>
            </a:fld>
            <a:endParaRPr lang="en-US"/>
          </a:p>
        </p:txBody>
      </p:sp>
    </p:spTree>
    <p:extLst>
      <p:ext uri="{BB962C8B-B14F-4D97-AF65-F5344CB8AC3E}">
        <p14:creationId xmlns:p14="http://schemas.microsoft.com/office/powerpoint/2010/main" xmlns="" val="402778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FF0000"/>
                </a:solidFill>
              </a:rPr>
              <a:t>GEOGY</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E91E559D-D762-46FB-BF6A-A39A40B32CA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solidFill>
                  <a:srgbClr val="FF0000"/>
                </a:solidFill>
              </a:rPr>
              <a:t>GEOGY</a:t>
            </a:r>
          </a:p>
          <a:p>
            <a:pPr>
              <a:lnSpc>
                <a:spcPct val="150000"/>
              </a:lnSpc>
            </a:pPr>
            <a:endParaRPr lang="en-US" dirty="0"/>
          </a:p>
          <a:p>
            <a:pPr>
              <a:lnSpc>
                <a:spcPct val="150000"/>
              </a:lnSpc>
            </a:pPr>
            <a:r>
              <a:rPr lang="en-US" baseline="0" dirty="0"/>
              <a:t>I think we could conclude this session right there. </a:t>
            </a:r>
          </a:p>
          <a:p>
            <a:pPr>
              <a:lnSpc>
                <a:spcPct val="150000"/>
              </a:lnSpc>
            </a:pPr>
            <a:r>
              <a:rPr lang="en-US" baseline="0" dirty="0" smtClean="0"/>
              <a:t>Lucy </a:t>
            </a:r>
            <a:r>
              <a:rPr lang="en-US" baseline="0" dirty="0"/>
              <a:t>hits the nail right on the head when she says… </a:t>
            </a:r>
            <a:r>
              <a:rPr lang="en-US" baseline="0" dirty="0">
                <a:solidFill>
                  <a:srgbClr val="FF0000"/>
                </a:solidFill>
              </a:rPr>
              <a:t>“I think we are fighting a losing game</a:t>
            </a:r>
            <a:r>
              <a:rPr lang="en-US" baseline="0" dirty="0" smtClean="0">
                <a:solidFill>
                  <a:srgbClr val="FF0000"/>
                </a:solidFill>
              </a:rPr>
              <a:t>”</a:t>
            </a:r>
          </a:p>
          <a:p>
            <a:pPr>
              <a:lnSpc>
                <a:spcPct val="150000"/>
              </a:lnSpc>
            </a:pPr>
            <a:endParaRPr lang="en-US" baseline="0" dirty="0">
              <a:solidFill>
                <a:srgbClr val="FF0000"/>
              </a:solidFill>
            </a:endParaRPr>
          </a:p>
          <a:p>
            <a:pPr>
              <a:lnSpc>
                <a:spcPct val="150000"/>
              </a:lnSpc>
            </a:pPr>
            <a:r>
              <a:rPr lang="en-US" baseline="0" dirty="0" smtClean="0"/>
              <a:t>So </a:t>
            </a:r>
            <a:r>
              <a:rPr lang="en-US" baseline="0" dirty="0"/>
              <a:t>we wanted to stop and ask the following questions…</a:t>
            </a:r>
          </a:p>
          <a:p>
            <a:pPr>
              <a:lnSpc>
                <a:spcPct val="150000"/>
              </a:lnSpc>
            </a:pPr>
            <a:endParaRPr lang="en-US" b="1" baseline="0" dirty="0">
              <a:solidFill>
                <a:srgbClr val="FF0000"/>
              </a:solidFill>
            </a:endParaRPr>
          </a:p>
          <a:p>
            <a:pPr>
              <a:lnSpc>
                <a:spcPct val="150000"/>
              </a:lnSpc>
            </a:pPr>
            <a:r>
              <a:rPr lang="en-US" b="1" baseline="0" dirty="0">
                <a:solidFill>
                  <a:srgbClr val="FF0000"/>
                </a:solidFill>
              </a:rPr>
              <a:t>SLIDE</a:t>
            </a:r>
          </a:p>
          <a:p>
            <a:pPr>
              <a:lnSpc>
                <a:spcPct val="150000"/>
              </a:lnSpc>
            </a:pPr>
            <a:r>
              <a:rPr lang="en-US" dirty="0" smtClean="0"/>
              <a:t>Are </a:t>
            </a:r>
            <a:r>
              <a:rPr lang="en-US" dirty="0"/>
              <a:t>you thriving and bearing fruit?</a:t>
            </a:r>
          </a:p>
          <a:p>
            <a:pPr>
              <a:lnSpc>
                <a:spcPct val="150000"/>
              </a:lnSpc>
            </a:pPr>
            <a:r>
              <a:rPr lang="en-US" dirty="0" smtClean="0"/>
              <a:t>Are </a:t>
            </a:r>
            <a:r>
              <a:rPr lang="en-US" dirty="0"/>
              <a:t>you barely surviving?</a:t>
            </a:r>
          </a:p>
          <a:p>
            <a:pPr>
              <a:lnSpc>
                <a:spcPct val="150000"/>
              </a:lnSpc>
            </a:pPr>
            <a:r>
              <a:rPr lang="en-US" dirty="0" smtClean="0"/>
              <a:t>Are </a:t>
            </a:r>
            <a:r>
              <a:rPr lang="en-US" dirty="0"/>
              <a:t>you withering on the vine? </a:t>
            </a:r>
            <a:endParaRPr lang="en-US" dirty="0" smtClean="0"/>
          </a:p>
          <a:p>
            <a:pPr>
              <a:lnSpc>
                <a:spcPct val="150000"/>
              </a:lnSpc>
            </a:pPr>
            <a:r>
              <a:rPr lang="en-US" dirty="0" smtClean="0"/>
              <a:t>What </a:t>
            </a:r>
            <a:r>
              <a:rPr lang="en-US" dirty="0"/>
              <a:t>are the things that choke our growth?</a:t>
            </a:r>
          </a:p>
          <a:p>
            <a:pPr>
              <a:lnSpc>
                <a:spcPct val="150000"/>
              </a:lnSpc>
            </a:pPr>
            <a:r>
              <a:rPr lang="en-US" dirty="0">
                <a:solidFill>
                  <a:srgbClr val="FF0000"/>
                </a:solidFill>
              </a:rPr>
              <a:t>(Class participation)</a:t>
            </a:r>
          </a:p>
          <a:p>
            <a:pPr>
              <a:lnSpc>
                <a:spcPct val="150000"/>
              </a:lnSpc>
            </a:pPr>
            <a:endParaRPr lang="en-US" dirty="0">
              <a:solidFill>
                <a:srgbClr val="FF0000"/>
              </a:solidFill>
            </a:endParaRPr>
          </a:p>
          <a:p>
            <a:pPr>
              <a:lnSpc>
                <a:spcPct val="150000"/>
              </a:lnSpc>
            </a:pPr>
            <a:endParaRPr lang="en-US" dirty="0">
              <a:solidFill>
                <a:srgbClr val="FF0000"/>
              </a:solidFill>
            </a:endParaRPr>
          </a:p>
          <a:p>
            <a:pPr>
              <a:lnSpc>
                <a:spcPct val="150000"/>
              </a:lnSpc>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6</a:t>
            </a:fld>
            <a:endParaRPr lang="en-US"/>
          </a:p>
        </p:txBody>
      </p:sp>
    </p:spTree>
    <p:extLst>
      <p:ext uri="{BB962C8B-B14F-4D97-AF65-F5344CB8AC3E}">
        <p14:creationId xmlns:p14="http://schemas.microsoft.com/office/powerpoint/2010/main" xmlns="" val="58976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i="0" baseline="0" dirty="0">
                <a:solidFill>
                  <a:srgbClr val="FF0000"/>
                </a:solidFill>
              </a:rPr>
              <a:t>JESSIE </a:t>
            </a:r>
          </a:p>
          <a:p>
            <a:endParaRPr lang="en-US" b="0" i="0" baseline="0" dirty="0"/>
          </a:p>
          <a:p>
            <a:r>
              <a:rPr lang="en-US" b="0" i="0" baseline="0" dirty="0"/>
              <a:t>This is a great picture of chaos.  </a:t>
            </a:r>
          </a:p>
          <a:p>
            <a:endParaRPr lang="en-US" b="0" i="0" baseline="0" dirty="0"/>
          </a:p>
          <a:p>
            <a:r>
              <a:rPr lang="en-US" b="0" i="0" baseline="0" dirty="0"/>
              <a:t>How would you like it if this were the wallpaper in your house?</a:t>
            </a:r>
          </a:p>
          <a:p>
            <a:endParaRPr lang="en-US" b="0" i="0" baseline="0" dirty="0"/>
          </a:p>
          <a:p>
            <a:r>
              <a:rPr lang="en-US" b="0" i="0" baseline="0" dirty="0"/>
              <a:t>Unfortunately, this is what some of our lives look like…</a:t>
            </a:r>
            <a:endParaRPr lang="en-US" b="0" i="0"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7</a:t>
            </a:fld>
            <a:endParaRPr lang="en-US"/>
          </a:p>
        </p:txBody>
      </p:sp>
    </p:spTree>
    <p:extLst>
      <p:ext uri="{BB962C8B-B14F-4D97-AF65-F5344CB8AC3E}">
        <p14:creationId xmlns:p14="http://schemas.microsoft.com/office/powerpoint/2010/main" xmlns="" val="58547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i="0" dirty="0"/>
              <a:t>Jessie</a:t>
            </a:r>
          </a:p>
          <a:p>
            <a:pPr marL="0" indent="0" algn="l">
              <a:buNone/>
            </a:pPr>
            <a:endParaRPr lang="en-US" i="0" dirty="0"/>
          </a:p>
          <a:p>
            <a:pPr marL="0" indent="0" algn="l">
              <a:buNone/>
            </a:pPr>
            <a:r>
              <a:rPr lang="en-US" i="0" dirty="0"/>
              <a:t>What are the effects</a:t>
            </a:r>
            <a:r>
              <a:rPr lang="en-US" i="0" baseline="0" dirty="0"/>
              <a:t> of living in that chaos?</a:t>
            </a:r>
          </a:p>
          <a:p>
            <a:pPr marL="0" indent="0" algn="l">
              <a:buNone/>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SLIDE</a:t>
            </a:r>
          </a:p>
          <a:p>
            <a:pPr marL="228600" indent="-228600" algn="l">
              <a:lnSpc>
                <a:spcPct val="150000"/>
              </a:lnSpc>
              <a:buAutoNum type="arabicPeriod"/>
            </a:pPr>
            <a:r>
              <a:rPr lang="en-US" dirty="0"/>
              <a:t>Affects our witness</a:t>
            </a:r>
          </a:p>
          <a:p>
            <a:pPr marL="685800" lvl="1" indent="-228600" algn="l">
              <a:lnSpc>
                <a:spcPct val="150000"/>
              </a:lnSpc>
              <a:buFont typeface="Arial" pitchFamily="34" charset="0"/>
              <a:buChar char="•"/>
            </a:pPr>
            <a:r>
              <a:rPr lang="en-US" dirty="0"/>
              <a:t>We</a:t>
            </a:r>
            <a:r>
              <a:rPr lang="en-US" baseline="0" dirty="0"/>
              <a:t> will be known for being </a:t>
            </a:r>
          </a:p>
          <a:p>
            <a:pPr marL="1143000" lvl="2" indent="-228600" algn="l">
              <a:lnSpc>
                <a:spcPct val="150000"/>
              </a:lnSpc>
              <a:buFont typeface="Arial" pitchFamily="34" charset="0"/>
              <a:buChar char="•"/>
            </a:pPr>
            <a:r>
              <a:rPr lang="en-US" baseline="0" dirty="0"/>
              <a:t>chaotic, </a:t>
            </a:r>
          </a:p>
          <a:p>
            <a:pPr marL="1143000" lvl="2" indent="-228600" algn="l">
              <a:lnSpc>
                <a:spcPct val="150000"/>
              </a:lnSpc>
              <a:buFont typeface="Arial" pitchFamily="34" charset="0"/>
              <a:buChar char="•"/>
            </a:pPr>
            <a:r>
              <a:rPr lang="en-US" baseline="0" dirty="0"/>
              <a:t>too busy, </a:t>
            </a:r>
          </a:p>
          <a:p>
            <a:pPr marL="1143000" lvl="2" indent="-228600" algn="l">
              <a:lnSpc>
                <a:spcPct val="150000"/>
              </a:lnSpc>
              <a:buFont typeface="Arial" pitchFamily="34" charset="0"/>
              <a:buChar char="•"/>
            </a:pPr>
            <a:r>
              <a:rPr lang="en-US" baseline="0" dirty="0"/>
              <a:t>impersonal, </a:t>
            </a:r>
          </a:p>
          <a:p>
            <a:pPr marL="1143000" lvl="2" indent="-228600" algn="l">
              <a:lnSpc>
                <a:spcPct val="150000"/>
              </a:lnSpc>
              <a:buFont typeface="Arial" pitchFamily="34" charset="0"/>
              <a:buChar char="•"/>
            </a:pPr>
            <a:r>
              <a:rPr lang="en-US" baseline="0" dirty="0"/>
              <a:t>superficial, </a:t>
            </a:r>
          </a:p>
          <a:p>
            <a:pPr marL="1143000" lvl="2" indent="-228600" algn="l">
              <a:lnSpc>
                <a:spcPct val="150000"/>
              </a:lnSpc>
              <a:buFont typeface="Arial" pitchFamily="34" charset="0"/>
              <a:buChar char="•"/>
            </a:pPr>
            <a:r>
              <a:rPr lang="en-US" baseline="0" dirty="0"/>
              <a:t>not people of our word</a:t>
            </a:r>
          </a:p>
          <a:p>
            <a:pPr marL="1143000" lvl="2" indent="-228600" algn="l">
              <a:lnSpc>
                <a:spcPct val="150000"/>
              </a:lnSpc>
              <a:buFont typeface="Arial" pitchFamily="34" charset="0"/>
              <a:buChar char="•"/>
            </a:pPr>
            <a:r>
              <a:rPr lang="en-US" baseline="0" dirty="0"/>
              <a:t>Tired and exhausted</a:t>
            </a:r>
          </a:p>
          <a:p>
            <a:pPr marL="628650" lvl="1" indent="-171450" algn="l">
              <a:lnSpc>
                <a:spcPct val="150000"/>
              </a:lnSpc>
              <a:buFont typeface="Arial" pitchFamily="34" charset="0"/>
              <a:buChar char="•"/>
            </a:pPr>
            <a:r>
              <a:rPr lang="en-US" dirty="0">
                <a:solidFill>
                  <a:srgbClr val="FF0000"/>
                </a:solidFill>
              </a:rPr>
              <a:t>Mom visiting</a:t>
            </a:r>
          </a:p>
          <a:p>
            <a:pPr marL="171450" marR="0" lvl="0" indent="-171450" algn="l" defTabSz="914400" rtl="0" eaLnBrk="1" fontAlgn="auto" latinLnBrk="0" hangingPunct="1">
              <a:lnSpc>
                <a:spcPct val="150000"/>
              </a:lnSpc>
              <a:spcBef>
                <a:spcPts val="0"/>
              </a:spcBef>
              <a:spcAft>
                <a:spcPts val="0"/>
              </a:spcAft>
              <a:buClrTx/>
              <a:buSzTx/>
              <a:buFont typeface="Arial" pitchFamily="34" charset="0"/>
              <a:buNone/>
              <a:tabLst/>
              <a:defRPr/>
            </a:pPr>
            <a:r>
              <a:rPr lang="en-US" b="1" baseline="0" dirty="0" smtClean="0">
                <a:solidFill>
                  <a:srgbClr val="FF0000"/>
                </a:solidFill>
              </a:rPr>
              <a:t>SLIDE</a:t>
            </a:r>
            <a:endParaRPr lang="en-US" b="1" baseline="0" dirty="0">
              <a:solidFill>
                <a:srgbClr val="FF0000"/>
              </a:solidFill>
            </a:endParaRPr>
          </a:p>
          <a:p>
            <a:pPr marL="228600" indent="-228600" algn="l">
              <a:lnSpc>
                <a:spcPct val="150000"/>
              </a:lnSpc>
              <a:buFont typeface="+mj-lt"/>
              <a:buAutoNum type="arabicPeriod"/>
            </a:pPr>
            <a:r>
              <a:rPr lang="en-US" dirty="0"/>
              <a:t>Affects our legacy</a:t>
            </a:r>
          </a:p>
          <a:p>
            <a:pPr marL="628650" lvl="1" indent="-171450" algn="l">
              <a:lnSpc>
                <a:spcPct val="150000"/>
              </a:lnSpc>
              <a:buFont typeface="Arial" pitchFamily="34" charset="0"/>
              <a:buChar char="•"/>
            </a:pPr>
            <a:r>
              <a:rPr lang="en-US" dirty="0"/>
              <a:t>A</a:t>
            </a:r>
            <a:r>
              <a:rPr lang="en-US" baseline="0" dirty="0"/>
              <a:t> lot of resentment toward the church and ministry by our children</a:t>
            </a:r>
          </a:p>
          <a:p>
            <a:pPr marL="628650" lvl="1" indent="-171450" algn="l">
              <a:lnSpc>
                <a:spcPct val="150000"/>
              </a:lnSpc>
              <a:buFont typeface="Arial" pitchFamily="34" charset="0"/>
              <a:buChar char="•"/>
            </a:pPr>
            <a:r>
              <a:rPr lang="en-US" baseline="0" dirty="0"/>
              <a:t>I am reminded of the sad statistic that 90% of children that grew up in evangelical Christian homes leave the faith by the time they are in college.</a:t>
            </a:r>
          </a:p>
          <a:p>
            <a:pPr marL="628650" lvl="1" indent="-171450" algn="l">
              <a:lnSpc>
                <a:spcPct val="150000"/>
              </a:lnSpc>
              <a:buFont typeface="Arial" pitchFamily="34" charset="0"/>
              <a:buChar char="•"/>
            </a:pPr>
            <a:r>
              <a:rPr lang="en-US" baseline="0" dirty="0"/>
              <a:t>Our number one responsibility is to disciple our children.  We cannot forsake that mission field for the one outside of our home.  </a:t>
            </a:r>
          </a:p>
          <a:p>
            <a:pPr marL="171450" marR="0" lvl="0" indent="-171450" algn="l" defTabSz="914400" rtl="0" eaLnBrk="1" fontAlgn="auto" latinLnBrk="0" hangingPunct="1">
              <a:lnSpc>
                <a:spcPct val="150000"/>
              </a:lnSpc>
              <a:spcBef>
                <a:spcPts val="0"/>
              </a:spcBef>
              <a:spcAft>
                <a:spcPts val="0"/>
              </a:spcAft>
              <a:buClrTx/>
              <a:buSzTx/>
              <a:buFont typeface="Arial" pitchFamily="34" charset="0"/>
              <a:buNone/>
              <a:tabLst/>
              <a:defRPr/>
            </a:pPr>
            <a:r>
              <a:rPr lang="en-US" b="1" baseline="0" dirty="0" smtClean="0">
                <a:solidFill>
                  <a:srgbClr val="FF0000"/>
                </a:solidFill>
              </a:rPr>
              <a:t>SLIDE</a:t>
            </a:r>
            <a:endParaRPr lang="en-US" b="1" baseline="0" dirty="0">
              <a:solidFill>
                <a:srgbClr val="FF0000"/>
              </a:solidFill>
            </a:endParaRPr>
          </a:p>
          <a:p>
            <a:pPr marL="228600" indent="-228600" algn="l">
              <a:lnSpc>
                <a:spcPct val="150000"/>
              </a:lnSpc>
              <a:buFont typeface="+mj-lt"/>
              <a:buAutoNum type="arabicPeriod"/>
            </a:pPr>
            <a:r>
              <a:rPr lang="en-US" dirty="0"/>
              <a:t>Affects our sustainability</a:t>
            </a:r>
          </a:p>
          <a:p>
            <a:pPr marL="628650" marR="0" lvl="1" indent="-171450" algn="l" defTabSz="914400" rtl="0" eaLnBrk="1" fontAlgn="auto" latinLnBrk="0" hangingPunct="1">
              <a:lnSpc>
                <a:spcPct val="150000"/>
              </a:lnSpc>
              <a:spcBef>
                <a:spcPts val="0"/>
              </a:spcBef>
              <a:spcAft>
                <a:spcPts val="0"/>
              </a:spcAft>
              <a:buClrTx/>
              <a:buSzTx/>
              <a:buFont typeface="Arial" pitchFamily="34" charset="0"/>
              <a:buChar char="•"/>
              <a:tabLst/>
              <a:defRPr/>
            </a:pPr>
            <a:r>
              <a:rPr lang="en-US" dirty="0"/>
              <a:t>Seed for Bitterness</a:t>
            </a:r>
          </a:p>
          <a:p>
            <a:pPr marL="628650" lvl="1" indent="-171450" algn="l">
              <a:lnSpc>
                <a:spcPct val="150000"/>
              </a:lnSpc>
              <a:buFont typeface="Arial" pitchFamily="34" charset="0"/>
              <a:buChar char="•"/>
            </a:pPr>
            <a:r>
              <a:rPr lang="en-US" dirty="0"/>
              <a:t>Closer to</a:t>
            </a:r>
            <a:r>
              <a:rPr lang="en-US" baseline="0" dirty="0"/>
              <a:t> </a:t>
            </a:r>
            <a:r>
              <a:rPr lang="en-US" dirty="0"/>
              <a:t>Burnout</a:t>
            </a:r>
          </a:p>
          <a:p>
            <a:pPr marL="628650" lvl="1" indent="-171450" algn="l">
              <a:lnSpc>
                <a:spcPct val="150000"/>
              </a:lnSpc>
              <a:buFont typeface="Arial" pitchFamily="34" charset="0"/>
              <a:buChar char="•"/>
            </a:pPr>
            <a:r>
              <a:rPr lang="en-US" dirty="0"/>
              <a:t>When we burnout, the whole ministry</a:t>
            </a:r>
            <a:r>
              <a:rPr lang="en-US" baseline="0" dirty="0"/>
              <a:t> suffers</a:t>
            </a:r>
            <a:endParaRPr lang="en-US" dirty="0"/>
          </a:p>
          <a:p>
            <a:pPr marL="628650" lvl="1" indent="-171450" algn="l">
              <a:lnSpc>
                <a:spcPct val="150000"/>
              </a:lnSpc>
              <a:buFont typeface="Arial" pitchFamily="34" charset="0"/>
              <a:buChar char="•"/>
            </a:pPr>
            <a:endParaRPr lang="en-US" dirty="0"/>
          </a:p>
          <a:p>
            <a:pPr algn="l"/>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8</a:t>
            </a:fld>
            <a:endParaRPr lang="en-US"/>
          </a:p>
        </p:txBody>
      </p:sp>
    </p:spTree>
    <p:extLst>
      <p:ext uri="{BB962C8B-B14F-4D97-AF65-F5344CB8AC3E}">
        <p14:creationId xmlns:p14="http://schemas.microsoft.com/office/powerpoint/2010/main" xmlns="" val="844275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Jessie</a:t>
            </a:r>
          </a:p>
          <a:p>
            <a:endParaRPr lang="en-US" dirty="0"/>
          </a:p>
          <a:p>
            <a:r>
              <a:rPr lang="en-US" dirty="0"/>
              <a:t>I</a:t>
            </a:r>
            <a:r>
              <a:rPr lang="en-US" baseline="0" dirty="0"/>
              <a:t> love this picture..</a:t>
            </a:r>
          </a:p>
          <a:p>
            <a:r>
              <a:rPr lang="en-US" baseline="0" dirty="0"/>
              <a:t>This picture captures the essence of  chaos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solidFill>
                  <a:srgbClr val="FF0000"/>
                </a:solidFill>
              </a:rPr>
              <a:t>SLIDE</a:t>
            </a:r>
            <a:endParaRPr lang="en-US" b="1" baseline="0" dirty="0">
              <a:solidFill>
                <a:srgbClr val="FF0000"/>
              </a:solidFill>
            </a:endParaRPr>
          </a:p>
          <a:p>
            <a:r>
              <a:rPr lang="en-US" dirty="0"/>
              <a:t>Chaos is </a:t>
            </a:r>
            <a:r>
              <a:rPr lang="en-US" b="1" dirty="0"/>
              <a:t>synonymous</a:t>
            </a:r>
            <a:r>
              <a:rPr lang="en-US" dirty="0"/>
              <a:t> with the poor</a:t>
            </a:r>
          </a:p>
          <a:p>
            <a:r>
              <a:rPr lang="en-US" dirty="0"/>
              <a:t>Chaos is </a:t>
            </a:r>
            <a:r>
              <a:rPr lang="en-US" b="1" dirty="0"/>
              <a:t>why missions exists</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Christ lived among chaos yet He</a:t>
            </a:r>
            <a:r>
              <a:rPr lang="en-US" baseline="0" dirty="0"/>
              <a:t> was the Prince of Peace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He found time to get away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He carved out time to be in Scriptures and in Prayer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He made time to visit with his friends, he made time for children, he broke bread with his disciples. </a:t>
            </a:r>
            <a:endParaRPr lang="en-US" dirty="0"/>
          </a:p>
        </p:txBody>
      </p:sp>
      <p:sp>
        <p:nvSpPr>
          <p:cNvPr id="4" name="Slide Number Placeholder 3"/>
          <p:cNvSpPr>
            <a:spLocks noGrp="1"/>
          </p:cNvSpPr>
          <p:nvPr>
            <p:ph type="sldNum" sz="quarter" idx="10"/>
          </p:nvPr>
        </p:nvSpPr>
        <p:spPr/>
        <p:txBody>
          <a:bodyPr/>
          <a:lstStyle/>
          <a:p>
            <a:fld id="{E91E559D-D762-46FB-BF6A-A39A40B32CA3}" type="slidenum">
              <a:rPr lang="en-US" smtClean="0"/>
              <a:pPr/>
              <a:t>9</a:t>
            </a:fld>
            <a:endParaRPr lang="en-US"/>
          </a:p>
        </p:txBody>
      </p:sp>
    </p:spTree>
    <p:extLst>
      <p:ext uri="{BB962C8B-B14F-4D97-AF65-F5344CB8AC3E}">
        <p14:creationId xmlns:p14="http://schemas.microsoft.com/office/powerpoint/2010/main" xmlns="" val="4258600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26BAA94-51E5-47DF-BE94-42AAC6A08BB9}" type="datetimeFigureOut">
              <a:rPr lang="en-US" smtClean="0"/>
              <a:pPr/>
              <a:t>11/9/2016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4698AEE-977B-47BF-A71F-49384431BFE3}"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BAA94-51E5-47DF-BE94-42AAC6A08BB9}"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98AEE-977B-47BF-A71F-49384431BFE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BAA94-51E5-47DF-BE94-42AAC6A08BB9}"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98AEE-977B-47BF-A71F-49384431BFE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BAA94-51E5-47DF-BE94-42AAC6A08BB9}"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98AEE-977B-47BF-A71F-49384431BFE3}"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6BAA94-51E5-47DF-BE94-42AAC6A08BB9}" type="datetimeFigureOut">
              <a:rPr lang="en-US" smtClean="0"/>
              <a:pPr/>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98AEE-977B-47BF-A71F-49384431BF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6BAA94-51E5-47DF-BE94-42AAC6A08BB9}"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98AEE-977B-47BF-A71F-49384431BFE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6BAA94-51E5-47DF-BE94-42AAC6A08BB9}" type="datetimeFigureOut">
              <a:rPr lang="en-US" smtClean="0"/>
              <a:pPr/>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698AEE-977B-47BF-A71F-49384431BFE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6BAA94-51E5-47DF-BE94-42AAC6A08BB9}" type="datetimeFigureOut">
              <a:rPr lang="en-US" smtClean="0"/>
              <a:pPr/>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698AEE-977B-47BF-A71F-49384431BFE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BAA94-51E5-47DF-BE94-42AAC6A08BB9}" type="datetimeFigureOut">
              <a:rPr lang="en-US" smtClean="0"/>
              <a:pPr/>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698AEE-977B-47BF-A71F-49384431BFE3}"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6BAA94-51E5-47DF-BE94-42AAC6A08BB9}"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98AEE-977B-47BF-A71F-49384431BFE3}"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6BAA94-51E5-47DF-BE94-42AAC6A08BB9}" type="datetimeFigureOut">
              <a:rPr lang="en-US" smtClean="0"/>
              <a:pPr/>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98AEE-977B-47BF-A71F-49384431BFE3}"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26BAA94-51E5-47DF-BE94-42AAC6A08BB9}" type="datetimeFigureOut">
              <a:rPr lang="en-US" smtClean="0"/>
              <a:pPr/>
              <a:t>11/9/2016</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04698AEE-977B-47BF-A71F-49384431BF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4.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dreads.com/author/show/4837.Henri_J_M_Nouwen"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7.png"/><Relationship Id="rId4" Type="http://schemas.microsoft.com/office/2007/relationships/media" Target="../media/media2.avi"/></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Staying Alive</a:t>
            </a:r>
          </a:p>
        </p:txBody>
      </p:sp>
      <p:sp>
        <p:nvSpPr>
          <p:cNvPr id="10" name="Subtitle 9"/>
          <p:cNvSpPr>
            <a:spLocks noGrp="1"/>
          </p:cNvSpPr>
          <p:nvPr>
            <p:ph type="subTitle" idx="1"/>
          </p:nvPr>
        </p:nvSpPr>
        <p:spPr/>
        <p:txBody>
          <a:bodyPr/>
          <a:lstStyle/>
          <a:p>
            <a:r>
              <a:rPr lang="en-US" dirty="0"/>
              <a:t>Flourishing in a demanding mission environment </a:t>
            </a:r>
          </a:p>
        </p:txBody>
      </p:sp>
      <p:pic>
        <p:nvPicPr>
          <p:cNvPr id="2" name="Bee Gees - Stayin Alive).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15931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8077200" cy="4228653"/>
          </a:xfrm>
        </p:spPr>
        <p:txBody>
          <a:bodyPr>
            <a:normAutofit lnSpcReduction="10000"/>
          </a:bodyPr>
          <a:lstStyle/>
          <a:p>
            <a:pPr marL="0" indent="0">
              <a:buNone/>
            </a:pPr>
            <a:r>
              <a:rPr lang="en-US" sz="2600" baseline="30000" dirty="0"/>
              <a:t>5 </a:t>
            </a:r>
            <a:r>
              <a:rPr lang="en-US" sz="2600" dirty="0"/>
              <a:t>“Build houses and settle down; plant gardens and eat what they produce. </a:t>
            </a:r>
            <a:r>
              <a:rPr lang="en-US" sz="2600" baseline="30000" dirty="0"/>
              <a:t>6 </a:t>
            </a:r>
            <a:r>
              <a:rPr lang="en-US" sz="2600" dirty="0"/>
              <a:t>Marry and have sons and daughters; find wives for your sons and give your daughters in marriage, so that they too may have sons and daughters. Increase in number there; do not decrease. </a:t>
            </a:r>
          </a:p>
          <a:p>
            <a:pPr marL="0" indent="0">
              <a:buNone/>
            </a:pPr>
            <a:r>
              <a:rPr lang="en-US" sz="2600" baseline="30000" dirty="0"/>
              <a:t>7 </a:t>
            </a:r>
            <a:r>
              <a:rPr lang="en-US" sz="2600" b="1" dirty="0"/>
              <a:t>Also, seek the peace and prosperity of the city to which I have carried you into exile. Pray to the </a:t>
            </a:r>
            <a:r>
              <a:rPr lang="en-US" sz="2600" b="1" cap="small" dirty="0"/>
              <a:t>Lord</a:t>
            </a:r>
            <a:r>
              <a:rPr lang="en-US" sz="2600" b="1" dirty="0"/>
              <a:t> for it, because if it prospers, you too will prosper.”</a:t>
            </a:r>
          </a:p>
          <a:p>
            <a:pPr algn="r"/>
            <a:r>
              <a:rPr lang="en-US" sz="2600" dirty="0"/>
              <a:t>Jeremiah 29</a:t>
            </a:r>
          </a:p>
        </p:txBody>
      </p:sp>
      <p:sp>
        <p:nvSpPr>
          <p:cNvPr id="3" name="Title 2"/>
          <p:cNvSpPr>
            <a:spLocks noGrp="1"/>
          </p:cNvSpPr>
          <p:nvPr>
            <p:ph type="title"/>
          </p:nvPr>
        </p:nvSpPr>
        <p:spPr/>
        <p:txBody>
          <a:bodyPr/>
          <a:lstStyle/>
          <a:p>
            <a:r>
              <a:rPr lang="en-US" dirty="0"/>
              <a:t>“Seek the Peace”</a:t>
            </a:r>
          </a:p>
        </p:txBody>
      </p:sp>
    </p:spTree>
    <p:extLst>
      <p:ext uri="{BB962C8B-B14F-4D97-AF65-F5344CB8AC3E}">
        <p14:creationId xmlns:p14="http://schemas.microsoft.com/office/powerpoint/2010/main" xmlns="" val="2274066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00px-Daniellion.jpg"/>
          <p:cNvPicPr>
            <a:picLocks noGrp="1" noChangeAspect="1"/>
          </p:cNvPicPr>
          <p:nvPr>
            <p:ph idx="1"/>
          </p:nvPr>
        </p:nvPicPr>
        <p:blipFill>
          <a:blip r:embed="rId3" cstate="print"/>
          <a:srcRect l="-15919" r="-15919"/>
          <a:stretch>
            <a:fillRect/>
          </a:stretch>
        </p:blipFill>
        <p:spPr/>
      </p:pic>
      <p:sp>
        <p:nvSpPr>
          <p:cNvPr id="3" name="Title 2"/>
          <p:cNvSpPr>
            <a:spLocks noGrp="1"/>
          </p:cNvSpPr>
          <p:nvPr>
            <p:ph type="title"/>
          </p:nvPr>
        </p:nvSpPr>
        <p:spPr/>
        <p:txBody>
          <a:bodyPr/>
          <a:lstStyle/>
          <a:p>
            <a:r>
              <a:rPr lang="en-US" dirty="0"/>
              <a:t>Daniel</a:t>
            </a:r>
          </a:p>
        </p:txBody>
      </p:sp>
    </p:spTree>
    <p:extLst>
      <p:ext uri="{BB962C8B-B14F-4D97-AF65-F5344CB8AC3E}">
        <p14:creationId xmlns:p14="http://schemas.microsoft.com/office/powerpoint/2010/main" xmlns="" val="357500948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a:bodyPr>
          <a:lstStyle/>
          <a:p>
            <a:r>
              <a:rPr lang="en-US" dirty="0"/>
              <a:t>Know who you are</a:t>
            </a:r>
          </a:p>
          <a:p>
            <a:r>
              <a:rPr lang="en-US" dirty="0"/>
              <a:t>Root yourself in God’s Promises</a:t>
            </a:r>
          </a:p>
          <a:p>
            <a:r>
              <a:rPr lang="en-US" dirty="0"/>
              <a:t>Understand seasonality </a:t>
            </a:r>
          </a:p>
          <a:p>
            <a:r>
              <a:rPr lang="en-US" dirty="0"/>
              <a:t>Protect your rest</a:t>
            </a:r>
          </a:p>
          <a:p>
            <a:r>
              <a:rPr lang="en-US" dirty="0"/>
              <a:t>Look for Joy in the Journey</a:t>
            </a:r>
          </a:p>
          <a:p>
            <a:r>
              <a:rPr lang="en-US" dirty="0"/>
              <a:t>Family Buy-In</a:t>
            </a:r>
          </a:p>
          <a:p>
            <a:r>
              <a:rPr lang="en-US" dirty="0"/>
              <a:t>Know your talents and Know your limits</a:t>
            </a:r>
          </a:p>
          <a:p>
            <a:r>
              <a:rPr lang="en-US" dirty="0"/>
              <a:t>Do not move boundary stones</a:t>
            </a:r>
          </a:p>
          <a:p>
            <a:endParaRPr lang="en-US" dirty="0"/>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a:xfrm>
            <a:off x="381000" y="570156"/>
            <a:ext cx="8382000" cy="1054250"/>
          </a:xfrm>
        </p:spPr>
        <p:txBody>
          <a:bodyPr/>
          <a:lstStyle/>
          <a:p>
            <a:r>
              <a:rPr lang="en-US" sz="4800" dirty="0"/>
              <a:t>Finding Peace in your Chaos</a:t>
            </a:r>
          </a:p>
        </p:txBody>
      </p:sp>
    </p:spTree>
    <p:extLst>
      <p:ext uri="{BB962C8B-B14F-4D97-AF65-F5344CB8AC3E}">
        <p14:creationId xmlns:p14="http://schemas.microsoft.com/office/powerpoint/2010/main" xmlns="" val="563689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8" y="2248347"/>
            <a:ext cx="7745505" cy="4304853"/>
          </a:xfrm>
        </p:spPr>
        <p:txBody>
          <a:bodyPr>
            <a:normAutofit lnSpcReduction="10000"/>
          </a:bodyPr>
          <a:lstStyle/>
          <a:p>
            <a:endParaRPr lang="en-US" dirty="0"/>
          </a:p>
          <a:p>
            <a:pPr marL="0" indent="0">
              <a:buNone/>
            </a:pPr>
            <a:endParaRPr lang="en-US" dirty="0"/>
          </a:p>
          <a:p>
            <a:pPr marL="0" indent="0" algn="ctr">
              <a:buNone/>
            </a:pPr>
            <a:r>
              <a:rPr lang="en-US" sz="4400" i="1" dirty="0">
                <a:latin typeface="Times New Roman" panose="02020603050405020304" pitchFamily="18" charset="0"/>
                <a:cs typeface="Times New Roman" panose="02020603050405020304" pitchFamily="18" charset="0"/>
              </a:rPr>
              <a:t>You are My beloved Son, </a:t>
            </a:r>
          </a:p>
          <a:p>
            <a:pPr marL="0" indent="0" algn="ctr">
              <a:buNone/>
            </a:pPr>
            <a:r>
              <a:rPr lang="en-US" sz="4400" i="1" dirty="0">
                <a:latin typeface="Times New Roman" panose="02020603050405020304" pitchFamily="18" charset="0"/>
                <a:cs typeface="Times New Roman" panose="02020603050405020304" pitchFamily="18" charset="0"/>
              </a:rPr>
              <a:t>in You I am well-pleased.</a:t>
            </a:r>
          </a:p>
          <a:p>
            <a:pPr marL="0" indent="0" algn="ctr">
              <a:buNone/>
            </a:pP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 Luke 3:22</a:t>
            </a:r>
            <a:r>
              <a:rPr lang="en-US" sz="3200" i="1" dirty="0">
                <a:latin typeface="Times New Roman" panose="02020603050405020304" pitchFamily="18" charset="0"/>
                <a:cs typeface="Times New Roman" panose="02020603050405020304" pitchFamily="18" charset="0"/>
              </a:rPr>
              <a:t>	</a:t>
            </a:r>
            <a:r>
              <a:rPr lang="en-US" sz="3200" dirty="0"/>
              <a:t>	</a:t>
            </a:r>
          </a:p>
        </p:txBody>
      </p:sp>
      <p:sp>
        <p:nvSpPr>
          <p:cNvPr id="3" name="Title 2"/>
          <p:cNvSpPr>
            <a:spLocks noGrp="1"/>
          </p:cNvSpPr>
          <p:nvPr>
            <p:ph type="title"/>
          </p:nvPr>
        </p:nvSpPr>
        <p:spPr/>
        <p:txBody>
          <a:bodyPr/>
          <a:lstStyle/>
          <a:p>
            <a:r>
              <a:rPr lang="en-US" dirty="0"/>
              <a:t>Know who you are</a:t>
            </a:r>
          </a:p>
        </p:txBody>
      </p:sp>
    </p:spTree>
    <p:extLst>
      <p:ext uri="{BB962C8B-B14F-4D97-AF65-F5344CB8AC3E}">
        <p14:creationId xmlns:p14="http://schemas.microsoft.com/office/powerpoint/2010/main" xmlns="" val="314687315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533400"/>
            <a:ext cx="8451999" cy="6019800"/>
          </a:xfrm>
        </p:spPr>
        <p:txBody>
          <a:bodyPr>
            <a:normAutofit/>
          </a:bodyPr>
          <a:lstStyle/>
          <a:p>
            <a:r>
              <a:rPr lang="en-US" dirty="0"/>
              <a:t>“When we have come to believe in the voices that call us worthless and unlovable, then success, popularity, and power are easily perceived as attractive solutions. The real trap, however, is self-rejection. As soon as someone accuses me or criticizes me, as soon as I am rejected, left alone, or abandoned, I find myself thinking, "Well, that proves once again that I am a nobody." ... [My dark side says,] I am no good... I deserve to be pushed aside, forgotten, rejected, and abandoned. Self-rejection is the greatest enemy of the spiritual life because it contradicts the sacred voice that calls us the "Beloved." Being the Beloved constitutes the core truth of our existence.” </a:t>
            </a:r>
          </a:p>
          <a:p>
            <a:pPr algn="r">
              <a:buFont typeface="Wingdings" pitchFamily="2" charset="2"/>
              <a:buChar char="§"/>
            </a:pPr>
            <a:r>
              <a:rPr lang="en-US" dirty="0"/>
              <a:t> </a:t>
            </a:r>
            <a:r>
              <a:rPr lang="en-US" dirty="0">
                <a:hlinkClick r:id="rId3"/>
              </a:rPr>
              <a:t>Henri J.M. </a:t>
            </a:r>
            <a:r>
              <a:rPr lang="en-US" dirty="0" err="1">
                <a:hlinkClick r:id="rId3"/>
              </a:rPr>
              <a:t>Nouwen</a:t>
            </a:r>
            <a:r>
              <a:rPr lang="en-US" dirty="0"/>
              <a:t> </a:t>
            </a:r>
          </a:p>
        </p:txBody>
      </p:sp>
    </p:spTree>
    <p:extLst>
      <p:ext uri="{BB962C8B-B14F-4D97-AF65-F5344CB8AC3E}">
        <p14:creationId xmlns:p14="http://schemas.microsoft.com/office/powerpoint/2010/main" xmlns="" val="882994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Scripture </a:t>
            </a:r>
          </a:p>
          <a:p>
            <a:r>
              <a:rPr lang="en-US" dirty="0"/>
              <a:t>Prayer</a:t>
            </a:r>
          </a:p>
          <a:p>
            <a:r>
              <a:rPr lang="en-US" dirty="0"/>
              <a:t>Fellowship </a:t>
            </a:r>
            <a:r>
              <a:rPr lang="en-US" dirty="0">
                <a:sym typeface="Wingdings" pitchFamily="2" charset="2"/>
              </a:rPr>
              <a:t> Accountable relationships</a:t>
            </a:r>
            <a:endParaRPr lang="en-US" dirty="0"/>
          </a:p>
          <a:p>
            <a:r>
              <a:rPr lang="en-US" dirty="0"/>
              <a:t>Local Church</a:t>
            </a:r>
          </a:p>
        </p:txBody>
      </p:sp>
      <p:sp>
        <p:nvSpPr>
          <p:cNvPr id="3" name="Title 2"/>
          <p:cNvSpPr>
            <a:spLocks noGrp="1"/>
          </p:cNvSpPr>
          <p:nvPr>
            <p:ph type="title"/>
          </p:nvPr>
        </p:nvSpPr>
        <p:spPr/>
        <p:txBody>
          <a:bodyPr/>
          <a:lstStyle/>
          <a:p>
            <a:r>
              <a:rPr lang="en-US" dirty="0"/>
              <a:t>Rooted</a:t>
            </a:r>
          </a:p>
        </p:txBody>
      </p:sp>
    </p:spTree>
    <p:extLst>
      <p:ext uri="{BB962C8B-B14F-4D97-AF65-F5344CB8AC3E}">
        <p14:creationId xmlns:p14="http://schemas.microsoft.com/office/powerpoint/2010/main" xmlns="" val="450689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lance scale | winnifredxoxo | Flick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2209800"/>
            <a:ext cx="3276600" cy="2457449"/>
          </a:xfrm>
          <a:ln w="12700">
            <a:solidFill>
              <a:schemeClr val="accent1"/>
            </a:solidFill>
          </a:ln>
        </p:spPr>
      </p:pic>
      <p:sp>
        <p:nvSpPr>
          <p:cNvPr id="3" name="Title 2"/>
          <p:cNvSpPr>
            <a:spLocks noGrp="1"/>
          </p:cNvSpPr>
          <p:nvPr>
            <p:ph type="title"/>
          </p:nvPr>
        </p:nvSpPr>
        <p:spPr>
          <a:xfrm>
            <a:off x="688490" y="304800"/>
            <a:ext cx="7998310" cy="1319606"/>
          </a:xfrm>
        </p:spPr>
        <p:txBody>
          <a:bodyPr>
            <a:noAutofit/>
          </a:bodyPr>
          <a:lstStyle/>
          <a:p>
            <a:r>
              <a:rPr lang="en-US" sz="4400" dirty="0"/>
              <a:t>Balancing Act   </a:t>
            </a:r>
            <a:r>
              <a:rPr lang="en-US" sz="4400" dirty="0" err="1"/>
              <a:t>vs</a:t>
            </a:r>
            <a:r>
              <a:rPr lang="en-US" sz="4400" dirty="0"/>
              <a:t> </a:t>
            </a:r>
            <a:br>
              <a:rPr lang="en-US" sz="4400" dirty="0"/>
            </a:br>
            <a:r>
              <a:rPr lang="en-US" sz="4400" dirty="0"/>
              <a:t>Conducting a Symphony</a:t>
            </a:r>
          </a:p>
        </p:txBody>
      </p:sp>
      <p:pic>
        <p:nvPicPr>
          <p:cNvPr id="5" name="Picture 4" descr="Mrs. Turner's Music Class - hayd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86213" y="3886200"/>
            <a:ext cx="4775749" cy="2464903"/>
          </a:xfrm>
          <a:prstGeom prst="rect">
            <a:avLst/>
          </a:prstGeom>
        </p:spPr>
      </p:pic>
    </p:spTree>
    <p:extLst>
      <p:ext uri="{BB962C8B-B14F-4D97-AF65-F5344CB8AC3E}">
        <p14:creationId xmlns:p14="http://schemas.microsoft.com/office/powerpoint/2010/main" xmlns="" val="1821382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Need to re-evaluate every 3-4 months</a:t>
            </a:r>
          </a:p>
          <a:p>
            <a:pPr marL="800100" lvl="1" indent="-342900">
              <a:buFont typeface="Wingdings" pitchFamily="2" charset="2"/>
              <a:buChar char="§"/>
            </a:pPr>
            <a:r>
              <a:rPr lang="en-US" dirty="0"/>
              <a:t>What’s working</a:t>
            </a:r>
          </a:p>
          <a:p>
            <a:pPr marL="800100" lvl="1" indent="-342900">
              <a:buFont typeface="Wingdings" pitchFamily="2" charset="2"/>
              <a:buChar char="§"/>
            </a:pPr>
            <a:r>
              <a:rPr lang="en-US" dirty="0"/>
              <a:t>What’s not</a:t>
            </a:r>
          </a:p>
          <a:p>
            <a:pPr marL="800100" lvl="1" indent="-342900">
              <a:buFont typeface="Wingdings" pitchFamily="2" charset="2"/>
              <a:buChar char="§"/>
            </a:pPr>
            <a:r>
              <a:rPr lang="en-US" dirty="0"/>
              <a:t>What is God calling me to</a:t>
            </a:r>
          </a:p>
          <a:p>
            <a:pPr marL="800100" lvl="1" indent="-342900">
              <a:buFont typeface="Wingdings" pitchFamily="2" charset="2"/>
              <a:buChar char="§"/>
            </a:pPr>
            <a:r>
              <a:rPr lang="en-US" dirty="0"/>
              <a:t>What is God calling me away from</a:t>
            </a:r>
          </a:p>
          <a:p>
            <a:pPr marL="0" indent="0">
              <a:buNone/>
            </a:pPr>
            <a:endParaRPr lang="en-US" dirty="0"/>
          </a:p>
        </p:txBody>
      </p:sp>
      <p:sp>
        <p:nvSpPr>
          <p:cNvPr id="3" name="Title 2"/>
          <p:cNvSpPr>
            <a:spLocks noGrp="1"/>
          </p:cNvSpPr>
          <p:nvPr>
            <p:ph type="title"/>
          </p:nvPr>
        </p:nvSpPr>
        <p:spPr>
          <a:xfrm>
            <a:off x="304800" y="570156"/>
            <a:ext cx="8686800" cy="1054250"/>
          </a:xfrm>
        </p:spPr>
        <p:txBody>
          <a:bodyPr/>
          <a:lstStyle/>
          <a:p>
            <a:r>
              <a:rPr lang="en-US" dirty="0"/>
              <a:t>Understanding Seasonality</a:t>
            </a:r>
          </a:p>
        </p:txBody>
      </p:sp>
    </p:spTree>
    <p:extLst>
      <p:ext uri="{BB962C8B-B14F-4D97-AF65-F5344CB8AC3E}">
        <p14:creationId xmlns:p14="http://schemas.microsoft.com/office/powerpoint/2010/main" xmlns="" val="3794644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lnSpcReduction="10000"/>
          </a:bodyPr>
          <a:lstStyle/>
          <a:p>
            <a:r>
              <a:rPr lang="en-US" dirty="0"/>
              <a:t>Physical Rest </a:t>
            </a:r>
          </a:p>
          <a:p>
            <a:pPr lvl="1">
              <a:buFont typeface="Wingdings" pitchFamily="2" charset="2"/>
              <a:buChar char="§"/>
            </a:pPr>
            <a:r>
              <a:rPr lang="en-US" dirty="0"/>
              <a:t>Sleep</a:t>
            </a:r>
          </a:p>
          <a:p>
            <a:pPr lvl="1">
              <a:buFont typeface="Wingdings" pitchFamily="2" charset="2"/>
              <a:buChar char="§"/>
            </a:pPr>
            <a:r>
              <a:rPr lang="en-US" dirty="0"/>
              <a:t>Exercise</a:t>
            </a:r>
          </a:p>
          <a:p>
            <a:pPr lvl="1">
              <a:buFont typeface="Wingdings" pitchFamily="2" charset="2"/>
              <a:buChar char="§"/>
            </a:pPr>
            <a:r>
              <a:rPr lang="en-US" dirty="0"/>
              <a:t>Diet</a:t>
            </a:r>
          </a:p>
          <a:p>
            <a:r>
              <a:rPr lang="en-US" dirty="0"/>
              <a:t>Mental Rest</a:t>
            </a:r>
          </a:p>
          <a:p>
            <a:pPr lvl="1">
              <a:buFont typeface="Wingdings" pitchFamily="2" charset="2"/>
              <a:buChar char="§"/>
            </a:pPr>
            <a:r>
              <a:rPr lang="en-US" dirty="0"/>
              <a:t>Work, church, ministry</a:t>
            </a:r>
          </a:p>
          <a:p>
            <a:pPr lvl="1">
              <a:buFont typeface="Wingdings" pitchFamily="2" charset="2"/>
              <a:buChar char="§"/>
            </a:pPr>
            <a:r>
              <a:rPr lang="en-US" dirty="0"/>
              <a:t>Cellphone, emails, Facebook/social media</a:t>
            </a:r>
          </a:p>
          <a:p>
            <a:r>
              <a:rPr lang="en-US" dirty="0"/>
              <a:t>Emotional Rest</a:t>
            </a:r>
          </a:p>
          <a:p>
            <a:pPr lvl="1">
              <a:buFont typeface="Wingdings" pitchFamily="2" charset="2"/>
              <a:buChar char="§"/>
            </a:pPr>
            <a:r>
              <a:rPr lang="en-US" dirty="0"/>
              <a:t>People who drain – Debbie Downers</a:t>
            </a:r>
          </a:p>
          <a:p>
            <a:pPr lvl="1">
              <a:buFont typeface="Wingdings" pitchFamily="2" charset="2"/>
              <a:buChar char="§"/>
            </a:pPr>
            <a:r>
              <a:rPr lang="en-US" dirty="0"/>
              <a:t>Cellphone, emails, Facebook/social media</a:t>
            </a:r>
          </a:p>
          <a:p>
            <a:r>
              <a:rPr lang="en-US" dirty="0"/>
              <a:t>Sabbath</a:t>
            </a:r>
          </a:p>
          <a:p>
            <a:endParaRPr lang="en-US" dirty="0"/>
          </a:p>
          <a:p>
            <a:pPr marL="411480" lvl="1" indent="0">
              <a:buNone/>
            </a:pPr>
            <a:endParaRPr lang="en-US" dirty="0"/>
          </a:p>
        </p:txBody>
      </p:sp>
      <p:sp>
        <p:nvSpPr>
          <p:cNvPr id="3" name="Title 2"/>
          <p:cNvSpPr>
            <a:spLocks noGrp="1"/>
          </p:cNvSpPr>
          <p:nvPr>
            <p:ph type="title"/>
          </p:nvPr>
        </p:nvSpPr>
        <p:spPr/>
        <p:txBody>
          <a:bodyPr/>
          <a:lstStyle/>
          <a:p>
            <a:r>
              <a:rPr lang="en-US" dirty="0"/>
              <a:t>Protect your Rest</a:t>
            </a:r>
          </a:p>
        </p:txBody>
      </p:sp>
    </p:spTree>
    <p:extLst>
      <p:ext uri="{BB962C8B-B14F-4D97-AF65-F5344CB8AC3E}">
        <p14:creationId xmlns:p14="http://schemas.microsoft.com/office/powerpoint/2010/main" xmlns="" val="3859902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0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10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fade">
                                      <p:cBhvr>
                                        <p:cTn id="43"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Joy in the Journey</a:t>
            </a:r>
          </a:p>
        </p:txBody>
      </p:sp>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1066800" y="2751932"/>
            <a:ext cx="3803650" cy="2852737"/>
          </a:xfrm>
        </p:spPr>
      </p:pic>
      <p:sp>
        <p:nvSpPr>
          <p:cNvPr id="4" name="Content Placeholder 3"/>
          <p:cNvSpPr>
            <a:spLocks noGrp="1"/>
          </p:cNvSpPr>
          <p:nvPr>
            <p:ph sz="quarter" idx="14"/>
          </p:nvPr>
        </p:nvSpPr>
        <p:spPr>
          <a:xfrm>
            <a:off x="5257800" y="2751932"/>
            <a:ext cx="2886455" cy="2852737"/>
          </a:xfrm>
        </p:spPr>
        <p:txBody>
          <a:bodyPr/>
          <a:lstStyle/>
          <a:p>
            <a:pPr>
              <a:lnSpc>
                <a:spcPct val="150000"/>
              </a:lnSpc>
            </a:pPr>
            <a:r>
              <a:rPr lang="en-US" dirty="0"/>
              <a:t>Date Nights</a:t>
            </a:r>
          </a:p>
          <a:p>
            <a:pPr>
              <a:lnSpc>
                <a:spcPct val="150000"/>
              </a:lnSpc>
            </a:pPr>
            <a:r>
              <a:rPr lang="en-US" dirty="0"/>
              <a:t>Family Nights</a:t>
            </a:r>
          </a:p>
          <a:p>
            <a:pPr>
              <a:lnSpc>
                <a:spcPct val="150000"/>
              </a:lnSpc>
            </a:pPr>
            <a:r>
              <a:rPr lang="en-US" dirty="0"/>
              <a:t>Friends </a:t>
            </a:r>
          </a:p>
          <a:p>
            <a:pPr>
              <a:lnSpc>
                <a:spcPct val="150000"/>
              </a:lnSpc>
            </a:pPr>
            <a:r>
              <a:rPr lang="en-US" dirty="0"/>
              <a:t>Vacations</a:t>
            </a:r>
          </a:p>
          <a:p>
            <a:pPr marL="0" indent="0">
              <a:buNone/>
            </a:pPr>
            <a:endParaRPr lang="en-US" dirty="0"/>
          </a:p>
        </p:txBody>
      </p:sp>
    </p:spTree>
    <p:extLst>
      <p:ext uri="{BB962C8B-B14F-4D97-AF65-F5344CB8AC3E}">
        <p14:creationId xmlns:p14="http://schemas.microsoft.com/office/powerpoint/2010/main" xmlns="" val="100692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a:t>
            </a:r>
          </a:p>
        </p:txBody>
      </p:sp>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4800600" y="2514600"/>
            <a:ext cx="3463037" cy="3463037"/>
          </a:xfrm>
          <a:prstGeom prst="rect">
            <a:avLst/>
          </a:prstGeom>
          <a:ln>
            <a:noFill/>
          </a:ln>
          <a:effectLst>
            <a:softEdge rad="112500"/>
          </a:effectLst>
        </p:spPr>
      </p:pic>
      <p:sp>
        <p:nvSpPr>
          <p:cNvPr id="4" name="Content Placeholder 3"/>
          <p:cNvSpPr>
            <a:spLocks noGrp="1"/>
          </p:cNvSpPr>
          <p:nvPr>
            <p:ph sz="quarter" idx="14"/>
          </p:nvPr>
        </p:nvSpPr>
        <p:spPr>
          <a:xfrm>
            <a:off x="762000" y="3429000"/>
            <a:ext cx="4267199" cy="2624836"/>
          </a:xfrm>
        </p:spPr>
        <p:txBody>
          <a:bodyPr/>
          <a:lstStyle/>
          <a:p>
            <a:pPr>
              <a:lnSpc>
                <a:spcPct val="150000"/>
              </a:lnSpc>
            </a:pPr>
            <a:r>
              <a:rPr lang="en-US" dirty="0"/>
              <a:t>Who are we?</a:t>
            </a:r>
          </a:p>
          <a:p>
            <a:pPr>
              <a:lnSpc>
                <a:spcPct val="150000"/>
              </a:lnSpc>
            </a:pPr>
            <a:r>
              <a:rPr lang="en-US" dirty="0"/>
              <a:t>Why are we the experts?</a:t>
            </a:r>
          </a:p>
          <a:p>
            <a:endParaRPr lang="en-US" dirty="0"/>
          </a:p>
        </p:txBody>
      </p:sp>
    </p:spTree>
    <p:extLst>
      <p:ext uri="{BB962C8B-B14F-4D97-AF65-F5344CB8AC3E}">
        <p14:creationId xmlns:p14="http://schemas.microsoft.com/office/powerpoint/2010/main" xmlns="" val="116954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00" y="5943600"/>
            <a:ext cx="4953000" cy="513804"/>
          </a:xfrm>
        </p:spPr>
        <p:txBody>
          <a:bodyPr/>
          <a:lstStyle/>
          <a:p>
            <a:pPr marL="0" indent="0" algn="ctr">
              <a:buNone/>
            </a:pPr>
            <a:r>
              <a:rPr lang="en-US" dirty="0"/>
              <a:t>Frequent Family Pulse checks</a:t>
            </a:r>
          </a:p>
          <a:p>
            <a:endParaRPr lang="en-US" dirty="0"/>
          </a:p>
        </p:txBody>
      </p:sp>
      <p:sp>
        <p:nvSpPr>
          <p:cNvPr id="3" name="Title 2"/>
          <p:cNvSpPr>
            <a:spLocks noGrp="1"/>
          </p:cNvSpPr>
          <p:nvPr>
            <p:ph type="title"/>
          </p:nvPr>
        </p:nvSpPr>
        <p:spPr/>
        <p:txBody>
          <a:bodyPr/>
          <a:lstStyle/>
          <a:p>
            <a:r>
              <a:rPr lang="en-US" dirty="0"/>
              <a:t>Family Buy In</a:t>
            </a:r>
          </a:p>
        </p:txBody>
      </p:sp>
      <p:pic>
        <p:nvPicPr>
          <p:cNvPr id="5" name="Content Placeholder 4"/>
          <p:cNvPicPr>
            <a:picLocks noGrp="1" noChangeAspect="1"/>
          </p:cNvPicPr>
          <p:nvPr>
            <p:ph sz="quarter" idx="4294967295"/>
          </p:nvPr>
        </p:nvPicPr>
        <p:blipFill>
          <a:blip r:embed="rId3" cstate="print">
            <a:extLst>
              <a:ext uri="{28A0092B-C50C-407E-A947-70E740481C1C}">
                <a14:useLocalDpi xmlns:a14="http://schemas.microsoft.com/office/drawing/2010/main" xmlns="" val="0"/>
              </a:ext>
            </a:extLst>
          </a:blip>
          <a:stretch>
            <a:fillRect/>
          </a:stretch>
        </p:blipFill>
        <p:spPr>
          <a:xfrm>
            <a:off x="2515280" y="2286000"/>
            <a:ext cx="4635572" cy="3476680"/>
          </a:xfrm>
        </p:spPr>
      </p:pic>
    </p:spTree>
    <p:extLst>
      <p:ext uri="{BB962C8B-B14F-4D97-AF65-F5344CB8AC3E}">
        <p14:creationId xmlns:p14="http://schemas.microsoft.com/office/powerpoint/2010/main" xmlns="" val="4658605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a:t>Know your talents, </a:t>
            </a:r>
            <a:br>
              <a:rPr lang="en-US" sz="4800" dirty="0"/>
            </a:br>
            <a:r>
              <a:rPr lang="en-US" sz="4800" dirty="0"/>
              <a:t>Know your limits</a:t>
            </a:r>
          </a:p>
        </p:txBody>
      </p:sp>
      <p:sp>
        <p:nvSpPr>
          <p:cNvPr id="4" name="Text Placeholder 3"/>
          <p:cNvSpPr>
            <a:spLocks noGrp="1"/>
          </p:cNvSpPr>
          <p:nvPr>
            <p:ph type="body" idx="1"/>
          </p:nvPr>
        </p:nvSpPr>
        <p:spPr>
          <a:xfrm>
            <a:off x="688490" y="2240280"/>
            <a:ext cx="3677106" cy="658368"/>
          </a:xfrm>
        </p:spPr>
        <p:txBody>
          <a:bodyPr>
            <a:normAutofit fontScale="92500"/>
          </a:bodyPr>
          <a:lstStyle/>
          <a:p>
            <a:r>
              <a:rPr lang="en-US" b="1" i="1" dirty="0">
                <a:solidFill>
                  <a:schemeClr val="accent1"/>
                </a:solidFill>
              </a:rPr>
              <a:t>one sows and another reaps</a:t>
            </a:r>
          </a:p>
        </p:txBody>
      </p:sp>
      <p:sp>
        <p:nvSpPr>
          <p:cNvPr id="6" name="Text Placeholder 5"/>
          <p:cNvSpPr>
            <a:spLocks noGrp="1"/>
          </p:cNvSpPr>
          <p:nvPr>
            <p:ph type="body" sz="quarter" idx="3"/>
          </p:nvPr>
        </p:nvSpPr>
        <p:spPr>
          <a:xfrm>
            <a:off x="4724400" y="2240280"/>
            <a:ext cx="4038600" cy="658368"/>
          </a:xfrm>
        </p:spPr>
        <p:txBody>
          <a:bodyPr>
            <a:noAutofit/>
          </a:bodyPr>
          <a:lstStyle/>
          <a:p>
            <a:r>
              <a:rPr lang="en-US" sz="2200" b="1" i="1" dirty="0">
                <a:solidFill>
                  <a:schemeClr val="accent1"/>
                </a:solidFill>
              </a:rPr>
              <a:t>shake the dust off your feet</a:t>
            </a:r>
          </a:p>
        </p:txBody>
      </p:sp>
      <p:pic>
        <p:nvPicPr>
          <p:cNvPr id="8" name="Content Placeholder 6" descr="TZ201004-073.jpg"/>
          <p:cNvPicPr>
            <a:picLocks noGrp="1" noChangeAspect="1"/>
          </p:cNvPicPr>
          <p:nvPr>
            <p:ph sz="quarter" idx="4"/>
          </p:nvPr>
        </p:nvPicPr>
        <p:blipFill rotWithShape="1">
          <a:blip r:embed="rId3" cstate="print"/>
          <a:srcRect t="957" r="8343" b="957"/>
          <a:stretch/>
        </p:blipFill>
        <p:spPr>
          <a:xfrm>
            <a:off x="4825793" y="2947989"/>
            <a:ext cx="3638838" cy="3152817"/>
          </a:xfrm>
          <a:prstGeom prst="rect">
            <a:avLst/>
          </a:prstGeom>
          <a:ln w="88900" cap="sq" cmpd="thickThin">
            <a:solidFill>
              <a:srgbClr val="000000"/>
            </a:solidFill>
            <a:prstDash val="solid"/>
            <a:miter lim="800000"/>
          </a:ln>
          <a:effectLst>
            <a:innerShdw blurRad="76200">
              <a:srgbClr val="000000"/>
            </a:innerShdw>
          </a:effectLst>
        </p:spPr>
      </p:pic>
      <p:pic>
        <p:nvPicPr>
          <p:cNvPr id="9" name="Content Placeholder 5" descr="aclu-day-laborer-1.jpg"/>
          <p:cNvPicPr>
            <a:picLocks noGrp="1" noChangeAspect="1"/>
          </p:cNvPicPr>
          <p:nvPr>
            <p:ph sz="half" idx="2"/>
          </p:nvPr>
        </p:nvPicPr>
        <p:blipFill rotWithShape="1">
          <a:blip r:embed="rId4" cstate="print"/>
          <a:srcRect b="6796"/>
          <a:stretch/>
        </p:blipFill>
        <p:spPr>
          <a:xfrm>
            <a:off x="704821" y="2947989"/>
            <a:ext cx="3660775" cy="3171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244577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Do not move boundary stones</a:t>
            </a:r>
          </a:p>
        </p:txBody>
      </p:sp>
      <p:pic>
        <p:nvPicPr>
          <p:cNvPr id="4" name="Content Placeholder 3" descr="images.jpeg"/>
          <p:cNvPicPr>
            <a:picLocks noGrp="1" noChangeAspect="1"/>
          </p:cNvPicPr>
          <p:nvPr>
            <p:ph sz="quarter" idx="13"/>
          </p:nvPr>
        </p:nvPicPr>
        <p:blipFill>
          <a:blip r:embed="rId3" cstate="print"/>
          <a:srcRect r="23473"/>
          <a:stretch>
            <a:fillRect/>
          </a:stretch>
        </p:blipFill>
        <p:spPr>
          <a:xfrm>
            <a:off x="762000" y="2438400"/>
            <a:ext cx="4038600" cy="3511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quarter" idx="14"/>
          </p:nvPr>
        </p:nvSpPr>
        <p:spPr>
          <a:xfrm>
            <a:off x="5029200" y="2240280"/>
            <a:ext cx="3657599" cy="3877056"/>
          </a:xfrm>
        </p:spPr>
        <p:txBody>
          <a:bodyPr/>
          <a:lstStyle/>
          <a:p>
            <a:pPr marL="0" indent="0">
              <a:buNone/>
            </a:pPr>
            <a:endParaRPr lang="en-US" sz="3200" i="1" dirty="0"/>
          </a:p>
          <a:p>
            <a:pPr marL="0" indent="0">
              <a:buNone/>
            </a:pPr>
            <a:r>
              <a:rPr lang="en-US" sz="3200" i="1" dirty="0"/>
              <a:t>Do not move an ancient boundary stone set up by your ancestors</a:t>
            </a:r>
            <a:endParaRPr lang="en-US" sz="3200" i="1" dirty="0">
              <a:hlinkClick r:id=""/>
            </a:endParaRPr>
          </a:p>
          <a:p>
            <a:pPr marL="411480" lvl="1" indent="0" algn="r">
              <a:buNone/>
            </a:pPr>
            <a:r>
              <a:rPr lang="en-US" sz="3200" i="1" dirty="0">
                <a:hlinkClick r:id=""/>
              </a:rPr>
              <a:t>Proverbs 22: 28</a:t>
            </a:r>
            <a:endParaRPr lang="en-US" sz="3200" dirty="0"/>
          </a:p>
          <a:p>
            <a:endParaRPr lang="en-US" dirty="0"/>
          </a:p>
        </p:txBody>
      </p:sp>
    </p:spTree>
    <p:extLst>
      <p:ext uri="{BB962C8B-B14F-4D97-AF65-F5344CB8AC3E}">
        <p14:creationId xmlns:p14="http://schemas.microsoft.com/office/powerpoint/2010/main" xmlns="" val="38750717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baseline="30000" dirty="0"/>
          </a:p>
          <a:p>
            <a:pPr marL="0" indent="0">
              <a:buNone/>
            </a:pPr>
            <a:r>
              <a:rPr lang="en-US" baseline="30000" dirty="0"/>
              <a:t>7 </a:t>
            </a:r>
            <a:r>
              <a:rPr lang="en-US" dirty="0"/>
              <a:t>“But blessed is the one who trusts in the </a:t>
            </a:r>
            <a:r>
              <a:rPr lang="en-US" cap="small" dirty="0"/>
              <a:t>Lord</a:t>
            </a:r>
            <a:r>
              <a:rPr lang="en-US" dirty="0"/>
              <a:t>,</a:t>
            </a:r>
            <a:br>
              <a:rPr lang="en-US" dirty="0"/>
            </a:br>
            <a:r>
              <a:rPr lang="en-US" dirty="0"/>
              <a:t>    	whose confidence is in him.</a:t>
            </a:r>
            <a:br>
              <a:rPr lang="en-US" dirty="0"/>
            </a:br>
            <a:r>
              <a:rPr lang="en-US" baseline="30000" dirty="0"/>
              <a:t>8  </a:t>
            </a:r>
            <a:r>
              <a:rPr lang="en-US" dirty="0"/>
              <a:t>They will be like a tree planted by the water</a:t>
            </a:r>
            <a:br>
              <a:rPr lang="en-US" dirty="0"/>
            </a:br>
            <a:r>
              <a:rPr lang="en-US" dirty="0"/>
              <a:t>    	that sends out its roots by the stream.</a:t>
            </a:r>
            <a:br>
              <a:rPr lang="en-US" dirty="0"/>
            </a:br>
            <a:r>
              <a:rPr lang="en-US" dirty="0"/>
              <a:t>   It does not fear when heat comes;</a:t>
            </a:r>
            <a:br>
              <a:rPr lang="en-US" dirty="0"/>
            </a:br>
            <a:r>
              <a:rPr lang="en-US" dirty="0"/>
              <a:t>    	its leaves are always green.</a:t>
            </a:r>
            <a:br>
              <a:rPr lang="en-US" dirty="0"/>
            </a:br>
            <a:r>
              <a:rPr lang="en-US" dirty="0"/>
              <a:t>   It has no worries in a year of drought</a:t>
            </a:r>
            <a:br>
              <a:rPr lang="en-US" dirty="0"/>
            </a:br>
            <a:r>
              <a:rPr lang="en-US" dirty="0"/>
              <a:t>   	and never fails to bear fruit.”</a:t>
            </a:r>
          </a:p>
          <a:p>
            <a:pPr algn="r"/>
            <a:r>
              <a:rPr lang="en-US" dirty="0"/>
              <a:t>Jeremiah 17: 7-8</a:t>
            </a:r>
          </a:p>
          <a:p>
            <a:pPr marL="0" indent="0">
              <a:buNone/>
            </a:pPr>
            <a:endParaRPr lang="en-US" dirty="0"/>
          </a:p>
        </p:txBody>
      </p:sp>
      <p:sp>
        <p:nvSpPr>
          <p:cNvPr id="3" name="Title 2"/>
          <p:cNvSpPr>
            <a:spLocks noGrp="1"/>
          </p:cNvSpPr>
          <p:nvPr>
            <p:ph type="title"/>
          </p:nvPr>
        </p:nvSpPr>
        <p:spPr>
          <a:xfrm>
            <a:off x="688490" y="457200"/>
            <a:ext cx="7756263" cy="1167206"/>
          </a:xfrm>
        </p:spPr>
        <p:txBody>
          <a:bodyPr/>
          <a:lstStyle/>
          <a:p>
            <a:r>
              <a:rPr lang="en-US" sz="4000" dirty="0"/>
              <a:t>Always Green, </a:t>
            </a:r>
            <a:br>
              <a:rPr lang="en-US" sz="4000" dirty="0"/>
            </a:br>
            <a:r>
              <a:rPr lang="en-US" sz="4000" dirty="0"/>
              <a:t>Always Bearing Fruit</a:t>
            </a:r>
          </a:p>
        </p:txBody>
      </p:sp>
    </p:spTree>
    <p:extLst>
      <p:ext uri="{BB962C8B-B14F-4D97-AF65-F5344CB8AC3E}">
        <p14:creationId xmlns:p14="http://schemas.microsoft.com/office/powerpoint/2010/main" xmlns="" val="335604742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152453"/>
          </a:xfrm>
        </p:spPr>
        <p:txBody>
          <a:bodyPr>
            <a:normAutofit/>
          </a:bodyPr>
          <a:lstStyle/>
          <a:p>
            <a:pPr marL="0" indent="0">
              <a:buNone/>
            </a:pPr>
            <a:endParaRPr lang="en-US" dirty="0"/>
          </a:p>
          <a:p>
            <a:r>
              <a:rPr lang="en-US" dirty="0"/>
              <a:t>The Power of Full Engagement  </a:t>
            </a:r>
          </a:p>
          <a:p>
            <a:pPr marL="0" indent="0">
              <a:buNone/>
            </a:pPr>
            <a:r>
              <a:rPr lang="en-US" dirty="0"/>
              <a:t>	- Jim </a:t>
            </a:r>
            <a:r>
              <a:rPr lang="en-US" dirty="0" err="1"/>
              <a:t>Loehr</a:t>
            </a:r>
            <a:r>
              <a:rPr lang="en-US" dirty="0"/>
              <a:t> and Tony Schwartz</a:t>
            </a:r>
          </a:p>
          <a:p>
            <a:pPr marL="0" indent="0">
              <a:buNone/>
            </a:pPr>
            <a:endParaRPr lang="en-US" dirty="0"/>
          </a:p>
          <a:p>
            <a:r>
              <a:rPr lang="en-US" dirty="0"/>
              <a:t>On Being a Missionary </a:t>
            </a:r>
          </a:p>
          <a:p>
            <a:pPr marL="411480" lvl="1" indent="0">
              <a:buNone/>
            </a:pPr>
            <a:r>
              <a:rPr lang="en-US" dirty="0"/>
              <a:t>	- Thomas Hale </a:t>
            </a:r>
          </a:p>
          <a:p>
            <a:pPr marL="411480" lvl="1" indent="0">
              <a:buNone/>
            </a:pPr>
            <a:endParaRPr lang="en-US" dirty="0"/>
          </a:p>
          <a:p>
            <a:r>
              <a:rPr lang="en-US" dirty="0"/>
              <a:t>Ordering your Private World</a:t>
            </a:r>
          </a:p>
          <a:p>
            <a:pPr lvl="2">
              <a:buFontTx/>
              <a:buChar char="-"/>
            </a:pPr>
            <a:r>
              <a:rPr lang="en-US" sz="2400" dirty="0"/>
              <a:t>Gordon MacDonald</a:t>
            </a:r>
          </a:p>
          <a:p>
            <a:pPr lvl="2">
              <a:buFontTx/>
              <a:buChar char="-"/>
            </a:pPr>
            <a:endParaRPr lang="en-US" sz="2400" dirty="0"/>
          </a:p>
          <a:p>
            <a:pPr>
              <a:buFontTx/>
              <a:buChar char="-"/>
            </a:pPr>
            <a:endParaRPr lang="en-US" sz="2800" dirty="0"/>
          </a:p>
          <a:p>
            <a:pPr marL="0" indent="0">
              <a:buNone/>
            </a:pPr>
            <a:endParaRPr lang="en-US" dirty="0"/>
          </a:p>
          <a:p>
            <a:endParaRPr lang="en-US" dirty="0"/>
          </a:p>
        </p:txBody>
      </p:sp>
      <p:sp>
        <p:nvSpPr>
          <p:cNvPr id="3" name="Title 2"/>
          <p:cNvSpPr>
            <a:spLocks noGrp="1"/>
          </p:cNvSpPr>
          <p:nvPr>
            <p:ph type="title"/>
          </p:nvPr>
        </p:nvSpPr>
        <p:spPr>
          <a:xfrm>
            <a:off x="304800" y="570156"/>
            <a:ext cx="8382000" cy="1054250"/>
          </a:xfrm>
        </p:spPr>
        <p:txBody>
          <a:bodyPr/>
          <a:lstStyle/>
          <a:p>
            <a:r>
              <a:rPr lang="en-US" sz="4400" dirty="0"/>
              <a:t>Recommend Further Readings</a:t>
            </a:r>
          </a:p>
        </p:txBody>
      </p:sp>
    </p:spTree>
    <p:extLst>
      <p:ext uri="{BB962C8B-B14F-4D97-AF65-F5344CB8AC3E}">
        <p14:creationId xmlns:p14="http://schemas.microsoft.com/office/powerpoint/2010/main" xmlns="" val="26660157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48347"/>
            <a:ext cx="8915400" cy="4381053"/>
          </a:xfrm>
        </p:spPr>
        <p:txBody>
          <a:bodyPr>
            <a:normAutofit lnSpcReduction="10000"/>
          </a:bodyPr>
          <a:lstStyle/>
          <a:p>
            <a:r>
              <a:rPr lang="en-US" dirty="0"/>
              <a:t> I can’t commit as I am working on other projects right now.</a:t>
            </a:r>
          </a:p>
          <a:p>
            <a:endParaRPr lang="en-US" dirty="0"/>
          </a:p>
          <a:p>
            <a:r>
              <a:rPr lang="en-US" dirty="0"/>
              <a:t>Now’s not a good time.  Can we try for another time?		</a:t>
            </a:r>
          </a:p>
          <a:p>
            <a:r>
              <a:rPr lang="en-US" dirty="0"/>
              <a:t> I’d love to do this, but …</a:t>
            </a:r>
          </a:p>
          <a:p>
            <a:endParaRPr lang="en-US" dirty="0"/>
          </a:p>
          <a:p>
            <a:r>
              <a:rPr lang="en-US" dirty="0"/>
              <a:t> Let me think about it first and I’ll get back to you.</a:t>
            </a:r>
          </a:p>
          <a:p>
            <a:endParaRPr lang="en-US" dirty="0"/>
          </a:p>
          <a:p>
            <a:r>
              <a:rPr lang="en-US" dirty="0"/>
              <a:t> I’m not the best person to help on this. Why don’t you try X?</a:t>
            </a:r>
          </a:p>
          <a:p>
            <a:endParaRPr lang="en-US" dirty="0"/>
          </a:p>
          <a:p>
            <a:r>
              <a:rPr lang="en-US" dirty="0"/>
              <a:t> No, I can’t.</a:t>
            </a:r>
          </a:p>
        </p:txBody>
      </p:sp>
      <p:sp>
        <p:nvSpPr>
          <p:cNvPr id="3" name="Title 2"/>
          <p:cNvSpPr>
            <a:spLocks noGrp="1"/>
          </p:cNvSpPr>
          <p:nvPr>
            <p:ph type="title"/>
          </p:nvPr>
        </p:nvSpPr>
        <p:spPr/>
        <p:txBody>
          <a:bodyPr/>
          <a:lstStyle/>
          <a:p>
            <a:r>
              <a:rPr lang="en-US" dirty="0"/>
              <a:t>Saying No</a:t>
            </a:r>
          </a:p>
        </p:txBody>
      </p:sp>
    </p:spTree>
    <p:extLst>
      <p:ext uri="{BB962C8B-B14F-4D97-AF65-F5344CB8AC3E}">
        <p14:creationId xmlns:p14="http://schemas.microsoft.com/office/powerpoint/2010/main" xmlns="" val="22704893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9247" y="2248347"/>
            <a:ext cx="7745505" cy="4304853"/>
          </a:xfrm>
        </p:spPr>
        <p:txBody>
          <a:bodyPr>
            <a:normAutofit/>
          </a:bodyPr>
          <a:lstStyle/>
          <a:p>
            <a:pPr>
              <a:spcBef>
                <a:spcPts val="0"/>
              </a:spcBef>
            </a:pPr>
            <a:r>
              <a:rPr lang="en-US" baseline="30000" dirty="0"/>
              <a:t>1 </a:t>
            </a:r>
            <a:r>
              <a:rPr lang="en-US" dirty="0"/>
              <a:t>Blessed is the one</a:t>
            </a:r>
            <a:br>
              <a:rPr lang="en-US" dirty="0"/>
            </a:br>
            <a:r>
              <a:rPr lang="en-US" dirty="0"/>
              <a:t>    	who does not walk in step with the wicked</a:t>
            </a:r>
            <a:br>
              <a:rPr lang="en-US" dirty="0"/>
            </a:br>
            <a:r>
              <a:rPr lang="en-US" dirty="0"/>
              <a:t>	or stand in the way that sinners take</a:t>
            </a:r>
            <a:br>
              <a:rPr lang="en-US" dirty="0"/>
            </a:br>
            <a:r>
              <a:rPr lang="en-US" dirty="0"/>
              <a:t>    	or sit in the company of mockers,</a:t>
            </a:r>
            <a:br>
              <a:rPr lang="en-US" dirty="0"/>
            </a:br>
            <a:r>
              <a:rPr lang="en-US" baseline="30000" dirty="0"/>
              <a:t>2 </a:t>
            </a:r>
            <a:r>
              <a:rPr lang="en-US" dirty="0"/>
              <a:t>but whose </a:t>
            </a:r>
            <a:r>
              <a:rPr lang="en-US" b="1" dirty="0"/>
              <a:t>delight is in the law</a:t>
            </a:r>
            <a:r>
              <a:rPr lang="en-US" dirty="0"/>
              <a:t> of the </a:t>
            </a:r>
            <a:r>
              <a:rPr lang="en-US" cap="small" dirty="0"/>
              <a:t>Lord</a:t>
            </a:r>
            <a:r>
              <a:rPr lang="en-US" dirty="0"/>
              <a:t>,</a:t>
            </a:r>
            <a:br>
              <a:rPr lang="en-US" dirty="0"/>
            </a:br>
            <a:r>
              <a:rPr lang="en-US" dirty="0"/>
              <a:t>    	and who </a:t>
            </a:r>
            <a:r>
              <a:rPr lang="en-US" b="1" dirty="0"/>
              <a:t>meditates on his law </a:t>
            </a:r>
            <a:r>
              <a:rPr lang="en-US" dirty="0"/>
              <a:t>day and night.</a:t>
            </a:r>
            <a:br>
              <a:rPr lang="en-US" dirty="0"/>
            </a:br>
            <a:r>
              <a:rPr lang="en-US" baseline="30000" dirty="0"/>
              <a:t>3 </a:t>
            </a:r>
            <a:r>
              <a:rPr lang="en-US" dirty="0"/>
              <a:t>That person is like a tree </a:t>
            </a:r>
          </a:p>
          <a:p>
            <a:pPr marL="0" indent="0">
              <a:spcBef>
                <a:spcPts val="0"/>
              </a:spcBef>
              <a:buNone/>
            </a:pPr>
            <a:r>
              <a:rPr lang="en-US" b="1" dirty="0"/>
              <a:t>	planted by streams of water,</a:t>
            </a:r>
            <a:r>
              <a:rPr lang="en-US" dirty="0"/>
              <a:t/>
            </a:r>
            <a:br>
              <a:rPr lang="en-US" dirty="0"/>
            </a:br>
            <a:r>
              <a:rPr lang="en-US" dirty="0"/>
              <a:t>    	which </a:t>
            </a:r>
            <a:r>
              <a:rPr lang="en-US" b="1" dirty="0"/>
              <a:t>yields its fruit in season</a:t>
            </a:r>
            <a:r>
              <a:rPr lang="en-US" dirty="0"/>
              <a:t/>
            </a:r>
            <a:br>
              <a:rPr lang="en-US" dirty="0"/>
            </a:br>
            <a:r>
              <a:rPr lang="en-US" dirty="0"/>
              <a:t>	and whose </a:t>
            </a:r>
            <a:r>
              <a:rPr lang="en-US" b="1" dirty="0"/>
              <a:t>leaf does not wither</a:t>
            </a:r>
            <a:r>
              <a:rPr lang="en-US" dirty="0"/>
              <a:t>—</a:t>
            </a:r>
            <a:br>
              <a:rPr lang="en-US" dirty="0"/>
            </a:br>
            <a:r>
              <a:rPr lang="en-US" dirty="0"/>
              <a:t>    	whatever they do </a:t>
            </a:r>
            <a:r>
              <a:rPr lang="en-US" b="1" dirty="0"/>
              <a:t>prospers</a:t>
            </a:r>
            <a:r>
              <a:rPr lang="en-US" dirty="0"/>
              <a:t>.</a:t>
            </a:r>
          </a:p>
        </p:txBody>
      </p:sp>
      <p:sp>
        <p:nvSpPr>
          <p:cNvPr id="10" name="Title 9"/>
          <p:cNvSpPr>
            <a:spLocks noGrp="1"/>
          </p:cNvSpPr>
          <p:nvPr>
            <p:ph type="title"/>
          </p:nvPr>
        </p:nvSpPr>
        <p:spPr/>
        <p:txBody>
          <a:bodyPr/>
          <a:lstStyle/>
          <a:p>
            <a:r>
              <a:rPr lang="en-US" dirty="0"/>
              <a:t>Psalm 1</a:t>
            </a:r>
          </a:p>
        </p:txBody>
      </p:sp>
    </p:spTree>
    <p:extLst>
      <p:ext uri="{BB962C8B-B14F-4D97-AF65-F5344CB8AC3E}">
        <p14:creationId xmlns:p14="http://schemas.microsoft.com/office/powerpoint/2010/main" xmlns="" val="15172887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Does this describe you?</a:t>
            </a:r>
          </a:p>
        </p:txBody>
      </p:sp>
      <p:pic>
        <p:nvPicPr>
          <p:cNvPr id="4" name="Content Placeholder 3" descr="0735338a4a12a1979df52dac359e7c8f.jpg"/>
          <p:cNvPicPr>
            <a:picLocks noGrp="1" noChangeAspect="1"/>
          </p:cNvPicPr>
          <p:nvPr>
            <p:ph sz="quarter" idx="13"/>
          </p:nvPr>
        </p:nvPicPr>
        <p:blipFill>
          <a:blip r:embed="rId3" cstate="print"/>
          <a:stretch>
            <a:fillRect/>
          </a:stretch>
        </p:blipFill>
        <p:spPr>
          <a:xfrm>
            <a:off x="381000" y="2133600"/>
            <a:ext cx="3016216" cy="4353301"/>
          </a:xfrm>
        </p:spPr>
      </p:pic>
      <p:sp>
        <p:nvSpPr>
          <p:cNvPr id="5" name="Content Placeholder 4"/>
          <p:cNvSpPr>
            <a:spLocks noGrp="1"/>
          </p:cNvSpPr>
          <p:nvPr>
            <p:ph sz="quarter" idx="14"/>
          </p:nvPr>
        </p:nvSpPr>
        <p:spPr>
          <a:xfrm>
            <a:off x="3581400" y="2240280"/>
            <a:ext cx="5257800" cy="4236720"/>
          </a:xfrm>
        </p:spPr>
        <p:txBody>
          <a:bodyPr/>
          <a:lstStyle/>
          <a:p>
            <a:pPr>
              <a:lnSpc>
                <a:spcPct val="150000"/>
              </a:lnSpc>
            </a:pPr>
            <a:r>
              <a:rPr lang="en-US" dirty="0"/>
              <a:t>Delight and meditate on the law of the Lord</a:t>
            </a:r>
          </a:p>
          <a:p>
            <a:pPr>
              <a:lnSpc>
                <a:spcPct val="150000"/>
              </a:lnSpc>
            </a:pPr>
            <a:r>
              <a:rPr lang="en-US" dirty="0"/>
              <a:t>Planted by streams of water</a:t>
            </a:r>
          </a:p>
          <a:p>
            <a:pPr>
              <a:lnSpc>
                <a:spcPct val="150000"/>
              </a:lnSpc>
            </a:pPr>
            <a:r>
              <a:rPr lang="en-US" dirty="0"/>
              <a:t>Fruit in season</a:t>
            </a:r>
          </a:p>
          <a:p>
            <a:pPr>
              <a:lnSpc>
                <a:spcPct val="150000"/>
              </a:lnSpc>
            </a:pPr>
            <a:r>
              <a:rPr lang="en-US" dirty="0"/>
              <a:t>Your leaves do not wither</a:t>
            </a:r>
          </a:p>
          <a:p>
            <a:pPr>
              <a:lnSpc>
                <a:spcPct val="150000"/>
              </a:lnSpc>
            </a:pPr>
            <a:r>
              <a:rPr lang="en-US" dirty="0"/>
              <a:t>Prosper in everything</a:t>
            </a:r>
          </a:p>
        </p:txBody>
      </p:sp>
    </p:spTree>
    <p:extLst>
      <p:ext uri="{BB962C8B-B14F-4D97-AF65-F5344CB8AC3E}">
        <p14:creationId xmlns:p14="http://schemas.microsoft.com/office/powerpoint/2010/main" xmlns="" val="329166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any Culture.avi">
            <a:hlinkClick r:id="" action="ppaction://media"/>
          </p:cNvPr>
          <p:cNvPicPr>
            <a:picLocks noGrp="1" noChangeAspect="1"/>
          </p:cNvPicPr>
          <p:nvPr>
            <p:ph idx="4294967295"/>
            <a:videoFile r:link="rId1"/>
            <p:extLst>
              <p:ext uri="{DAA4B4D4-6D71-4841-9C94-3DE7FCFB9230}">
                <p14:media xmlns:p14="http://schemas.microsoft.com/office/powerpoint/2010/main" xmlns="" r:embed="rId4">
                  <p14:trim st="52994.5952"/>
                </p14:media>
              </p:ext>
            </p:extLst>
          </p:nvPr>
        </p:nvPicPr>
        <p:blipFill>
          <a:blip r:embed="rId5" cstate="print"/>
          <a:stretch>
            <a:fillRect/>
          </a:stretch>
        </p:blipFill>
        <p:spPr>
          <a:xfrm>
            <a:off x="1219199" y="1134594"/>
            <a:ext cx="6858000" cy="5144027"/>
          </a:xfrm>
        </p:spPr>
      </p:pic>
      <p:sp>
        <p:nvSpPr>
          <p:cNvPr id="3" name="Title 2"/>
          <p:cNvSpPr>
            <a:spLocks noGrp="1"/>
          </p:cNvSpPr>
          <p:nvPr>
            <p:ph type="title" idx="4294967295"/>
          </p:nvPr>
        </p:nvSpPr>
        <p:spPr>
          <a:xfrm>
            <a:off x="769937" y="80494"/>
            <a:ext cx="7756525" cy="1054100"/>
          </a:xfrm>
        </p:spPr>
        <p:txBody>
          <a:bodyPr/>
          <a:lstStyle/>
          <a:p>
            <a:r>
              <a:rPr lang="en-US" dirty="0"/>
              <a:t>The Reality…</a:t>
            </a:r>
          </a:p>
        </p:txBody>
      </p:sp>
    </p:spTree>
    <p:extLst>
      <p:ext uri="{BB962C8B-B14F-4D97-AF65-F5344CB8AC3E}">
        <p14:creationId xmlns:p14="http://schemas.microsoft.com/office/powerpoint/2010/main" xmlns="" val="397941248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Pulse Check</a:t>
            </a:r>
          </a:p>
        </p:txBody>
      </p:sp>
      <p:sp>
        <p:nvSpPr>
          <p:cNvPr id="2" name="Content Placeholder 1"/>
          <p:cNvSpPr>
            <a:spLocks noGrp="1"/>
          </p:cNvSpPr>
          <p:nvPr>
            <p:ph sz="quarter" idx="14"/>
          </p:nvPr>
        </p:nvSpPr>
        <p:spPr>
          <a:xfrm>
            <a:off x="4800600" y="2362200"/>
            <a:ext cx="3803904" cy="3877056"/>
          </a:xfrm>
        </p:spPr>
        <p:txBody>
          <a:bodyPr>
            <a:normAutofit lnSpcReduction="10000"/>
          </a:bodyPr>
          <a:lstStyle/>
          <a:p>
            <a:pPr marL="0">
              <a:spcBef>
                <a:spcPts val="0"/>
              </a:spcBef>
            </a:pPr>
            <a:r>
              <a:rPr lang="en-US" dirty="0"/>
              <a:t>Are you thriving and bearing fruit?</a:t>
            </a:r>
          </a:p>
          <a:p>
            <a:pPr marL="0" indent="0">
              <a:spcBef>
                <a:spcPts val="0"/>
              </a:spcBef>
              <a:buNone/>
            </a:pPr>
            <a:endParaRPr lang="en-US" dirty="0"/>
          </a:p>
          <a:p>
            <a:pPr marL="0">
              <a:spcBef>
                <a:spcPts val="0"/>
              </a:spcBef>
            </a:pPr>
            <a:r>
              <a:rPr lang="en-US" dirty="0"/>
              <a:t>Are you barely surviving?</a:t>
            </a:r>
          </a:p>
          <a:p>
            <a:pPr marL="0">
              <a:spcBef>
                <a:spcPts val="0"/>
              </a:spcBef>
            </a:pPr>
            <a:endParaRPr lang="en-US" dirty="0"/>
          </a:p>
          <a:p>
            <a:pPr marL="0">
              <a:spcBef>
                <a:spcPts val="0"/>
              </a:spcBef>
            </a:pPr>
            <a:r>
              <a:rPr lang="en-US" dirty="0"/>
              <a:t>Are you withering on the vine? </a:t>
            </a:r>
          </a:p>
          <a:p>
            <a:pPr marL="0">
              <a:spcBef>
                <a:spcPts val="0"/>
              </a:spcBef>
            </a:pPr>
            <a:endParaRPr lang="en-US" dirty="0"/>
          </a:p>
          <a:p>
            <a:pPr marL="0">
              <a:spcBef>
                <a:spcPts val="0"/>
              </a:spcBef>
            </a:pPr>
            <a:r>
              <a:rPr lang="en-US" dirty="0">
                <a:solidFill>
                  <a:srgbClr val="FF0000"/>
                </a:solidFill>
              </a:rPr>
              <a:t>What are the things that choke our growth?</a:t>
            </a:r>
          </a:p>
        </p:txBody>
      </p:sp>
      <p:pic>
        <p:nvPicPr>
          <p:cNvPr id="7" name="Content Placeholder 3" descr="Orange-Tree.jpg"/>
          <p:cNvPicPr>
            <a:picLocks noGrp="1" noChangeAspect="1"/>
          </p:cNvPicPr>
          <p:nvPr>
            <p:ph sz="quarter" idx="13"/>
          </p:nvPr>
        </p:nvPicPr>
        <p:blipFill rotWithShape="1">
          <a:blip r:embed="rId3" cstate="print"/>
          <a:srcRect l="-897" t="-1356" r="1855"/>
          <a:stretch/>
        </p:blipFill>
        <p:spPr>
          <a:xfrm>
            <a:off x="381000" y="2667000"/>
            <a:ext cx="4169849" cy="3200400"/>
          </a:xfrm>
        </p:spPr>
      </p:pic>
    </p:spTree>
    <p:extLst>
      <p:ext uri="{BB962C8B-B14F-4D97-AF65-F5344CB8AC3E}">
        <p14:creationId xmlns:p14="http://schemas.microsoft.com/office/powerpoint/2010/main" xmlns="" val="237196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os-concept_~k10384430.jpg"/>
          <p:cNvPicPr>
            <a:picLocks noGrp="1" noChangeAspect="1"/>
          </p:cNvPicPr>
          <p:nvPr>
            <p:ph idx="1"/>
          </p:nvPr>
        </p:nvPicPr>
        <p:blipFill>
          <a:blip r:embed="rId3" cstate="print"/>
          <a:stretch>
            <a:fillRect/>
          </a:stretch>
        </p:blipFill>
        <p:spPr>
          <a:xfrm>
            <a:off x="610944" y="2438400"/>
            <a:ext cx="7911353" cy="3798193"/>
          </a:xfrm>
        </p:spPr>
      </p:pic>
      <p:sp>
        <p:nvSpPr>
          <p:cNvPr id="3" name="Title 2"/>
          <p:cNvSpPr>
            <a:spLocks noGrp="1"/>
          </p:cNvSpPr>
          <p:nvPr>
            <p:ph type="title"/>
          </p:nvPr>
        </p:nvSpPr>
        <p:spPr/>
        <p:txBody>
          <a:bodyPr/>
          <a:lstStyle/>
          <a:p>
            <a:r>
              <a:rPr lang="en-US" dirty="0"/>
              <a:t>Chaos</a:t>
            </a:r>
          </a:p>
        </p:txBody>
      </p:sp>
    </p:spTree>
    <p:extLst>
      <p:ext uri="{BB962C8B-B14F-4D97-AF65-F5344CB8AC3E}">
        <p14:creationId xmlns:p14="http://schemas.microsoft.com/office/powerpoint/2010/main" xmlns="" val="14496951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228653"/>
          </a:xfrm>
        </p:spPr>
        <p:txBody>
          <a:bodyPr>
            <a:normAutofit/>
          </a:bodyPr>
          <a:lstStyle/>
          <a:p>
            <a:pPr marL="0" indent="0" algn="ctr">
              <a:buNone/>
            </a:pPr>
            <a:endParaRPr lang="en-US" i="1" dirty="0"/>
          </a:p>
          <a:p>
            <a:pPr>
              <a:lnSpc>
                <a:spcPct val="150000"/>
              </a:lnSpc>
            </a:pPr>
            <a:r>
              <a:rPr lang="en-US" dirty="0"/>
              <a:t>Affects our witness</a:t>
            </a:r>
          </a:p>
          <a:p>
            <a:pPr>
              <a:lnSpc>
                <a:spcPct val="150000"/>
              </a:lnSpc>
            </a:pPr>
            <a:r>
              <a:rPr lang="en-US" dirty="0"/>
              <a:t>Affects our legacy</a:t>
            </a:r>
          </a:p>
          <a:p>
            <a:pPr>
              <a:lnSpc>
                <a:spcPct val="150000"/>
              </a:lnSpc>
            </a:pPr>
            <a:r>
              <a:rPr lang="en-US" dirty="0"/>
              <a:t>Affects our sustainability</a:t>
            </a:r>
          </a:p>
        </p:txBody>
      </p:sp>
      <p:sp>
        <p:nvSpPr>
          <p:cNvPr id="3" name="Title 2"/>
          <p:cNvSpPr>
            <a:spLocks noGrp="1"/>
          </p:cNvSpPr>
          <p:nvPr>
            <p:ph type="title"/>
          </p:nvPr>
        </p:nvSpPr>
        <p:spPr/>
        <p:txBody>
          <a:bodyPr/>
          <a:lstStyle/>
          <a:p>
            <a:r>
              <a:rPr lang="en-US" dirty="0"/>
              <a:t>Living </a:t>
            </a:r>
            <a:r>
              <a:rPr lang="en-US" u="sng" dirty="0"/>
              <a:t>in Chaos </a:t>
            </a:r>
            <a:endParaRPr lang="en-US" dirty="0"/>
          </a:p>
        </p:txBody>
      </p:sp>
    </p:spTree>
    <p:extLst>
      <p:ext uri="{BB962C8B-B14F-4D97-AF65-F5344CB8AC3E}">
        <p14:creationId xmlns:p14="http://schemas.microsoft.com/office/powerpoint/2010/main" xmlns="" val="349099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Living </a:t>
            </a:r>
            <a:r>
              <a:rPr lang="en-US" u="sng" dirty="0"/>
              <a:t>among</a:t>
            </a:r>
            <a:r>
              <a:rPr lang="en-US" dirty="0"/>
              <a:t> chaos</a:t>
            </a:r>
          </a:p>
        </p:txBody>
      </p:sp>
      <p:sp>
        <p:nvSpPr>
          <p:cNvPr id="4" name="Content Placeholder 3"/>
          <p:cNvSpPr>
            <a:spLocks noGrp="1"/>
          </p:cNvSpPr>
          <p:nvPr>
            <p:ph sz="quarter" idx="14"/>
          </p:nvPr>
        </p:nvSpPr>
        <p:spPr>
          <a:xfrm>
            <a:off x="4419600" y="3048000"/>
            <a:ext cx="4270250" cy="3069336"/>
          </a:xfrm>
        </p:spPr>
        <p:txBody>
          <a:bodyPr/>
          <a:lstStyle/>
          <a:p>
            <a:pPr>
              <a:spcBef>
                <a:spcPts val="0"/>
              </a:spcBef>
            </a:pPr>
            <a:r>
              <a:rPr lang="en-US" dirty="0"/>
              <a:t>Poor</a:t>
            </a:r>
          </a:p>
          <a:p>
            <a:pPr>
              <a:spcBef>
                <a:spcPts val="0"/>
              </a:spcBef>
            </a:pPr>
            <a:endParaRPr lang="en-US" dirty="0"/>
          </a:p>
          <a:p>
            <a:pPr>
              <a:spcBef>
                <a:spcPts val="0"/>
              </a:spcBef>
            </a:pPr>
            <a:r>
              <a:rPr lang="en-US" dirty="0"/>
              <a:t>Missions</a:t>
            </a:r>
          </a:p>
          <a:p>
            <a:pPr>
              <a:spcBef>
                <a:spcPts val="0"/>
              </a:spcBef>
            </a:pPr>
            <a:endParaRPr lang="en-US" dirty="0"/>
          </a:p>
          <a:p>
            <a:pPr>
              <a:spcBef>
                <a:spcPts val="0"/>
              </a:spcBef>
            </a:pPr>
            <a:r>
              <a:rPr lang="en-US" dirty="0"/>
              <a:t>Christ ministered in chaos!</a:t>
            </a:r>
          </a:p>
          <a:p>
            <a:endParaRPr lang="en-US" dirty="0"/>
          </a:p>
        </p:txBody>
      </p:sp>
      <p:pic>
        <p:nvPicPr>
          <p:cNvPr id="5" name="Content Placeholder 3" descr="jesus-heals-paralyzed-man.jpg"/>
          <p:cNvPicPr>
            <a:picLocks noGrp="1" noChangeAspect="1"/>
          </p:cNvPicPr>
          <p:nvPr>
            <p:ph sz="quarter" idx="13"/>
          </p:nvPr>
        </p:nvPicPr>
        <p:blipFill rotWithShape="1">
          <a:blip r:embed="rId3" cstate="print"/>
          <a:srcRect t="-1356" r="1704"/>
          <a:stretch/>
        </p:blipFill>
        <p:spPr>
          <a:xfrm>
            <a:off x="1057624" y="2362200"/>
            <a:ext cx="3113492" cy="3755136"/>
          </a:xfrm>
        </p:spPr>
      </p:pic>
    </p:spTree>
    <p:extLst>
      <p:ext uri="{BB962C8B-B14F-4D97-AF65-F5344CB8AC3E}">
        <p14:creationId xmlns:p14="http://schemas.microsoft.com/office/powerpoint/2010/main" xmlns="" val="1077872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4415</TotalTime>
  <Words>1605</Words>
  <Application>Microsoft Office PowerPoint</Application>
  <PresentationFormat>On-screen Show (4:3)</PresentationFormat>
  <Paragraphs>449</Paragraphs>
  <Slides>25</Slides>
  <Notes>25</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Hardcover</vt:lpstr>
      <vt:lpstr>Staying Alive</vt:lpstr>
      <vt:lpstr>Intro</vt:lpstr>
      <vt:lpstr>Psalm 1</vt:lpstr>
      <vt:lpstr>Does this describe you?</vt:lpstr>
      <vt:lpstr>The Reality…</vt:lpstr>
      <vt:lpstr>Pulse Check</vt:lpstr>
      <vt:lpstr>Chaos</vt:lpstr>
      <vt:lpstr>Living in Chaos </vt:lpstr>
      <vt:lpstr>Living among chaos</vt:lpstr>
      <vt:lpstr>“Seek the Peace”</vt:lpstr>
      <vt:lpstr>Daniel</vt:lpstr>
      <vt:lpstr>Finding Peace in your Chaos</vt:lpstr>
      <vt:lpstr>Know who you are</vt:lpstr>
      <vt:lpstr>Slide 14</vt:lpstr>
      <vt:lpstr>Rooted</vt:lpstr>
      <vt:lpstr>Balancing Act   vs  Conducting a Symphony</vt:lpstr>
      <vt:lpstr>Understanding Seasonality</vt:lpstr>
      <vt:lpstr>Protect your Rest</vt:lpstr>
      <vt:lpstr>Joy in the Journey</vt:lpstr>
      <vt:lpstr>Family Buy In</vt:lpstr>
      <vt:lpstr>Know your talents,  Know your limits</vt:lpstr>
      <vt:lpstr>Do not move boundary stones</vt:lpstr>
      <vt:lpstr>Always Green,  Always Bearing Fruit</vt:lpstr>
      <vt:lpstr>Recommend Further Readings</vt:lpstr>
      <vt:lpstr>Saying No</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2</dc:creator>
  <cp:lastModifiedBy>gthomas</cp:lastModifiedBy>
  <cp:revision>81</cp:revision>
  <dcterms:created xsi:type="dcterms:W3CDTF">2013-05-04T15:42:00Z</dcterms:created>
  <dcterms:modified xsi:type="dcterms:W3CDTF">2016-11-09T21:45:46Z</dcterms:modified>
</cp:coreProperties>
</file>