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65"/>
  </p:notesMasterIdLst>
  <p:handoutMasterIdLst>
    <p:handoutMasterId r:id="rId66"/>
  </p:handoutMasterIdLst>
  <p:sldIdLst>
    <p:sldId id="529" r:id="rId2"/>
    <p:sldId id="475" r:id="rId3"/>
    <p:sldId id="546" r:id="rId4"/>
    <p:sldId id="547" r:id="rId5"/>
    <p:sldId id="555" r:id="rId6"/>
    <p:sldId id="564" r:id="rId7"/>
    <p:sldId id="531" r:id="rId8"/>
    <p:sldId id="429" r:id="rId9"/>
    <p:sldId id="508" r:id="rId10"/>
    <p:sldId id="577" r:id="rId11"/>
    <p:sldId id="521" r:id="rId12"/>
    <p:sldId id="523" r:id="rId13"/>
    <p:sldId id="499" r:id="rId14"/>
    <p:sldId id="575" r:id="rId15"/>
    <p:sldId id="578" r:id="rId16"/>
    <p:sldId id="470" r:id="rId17"/>
    <p:sldId id="548" r:id="rId18"/>
    <p:sldId id="532" r:id="rId19"/>
    <p:sldId id="485" r:id="rId20"/>
    <p:sldId id="533" r:id="rId21"/>
    <p:sldId id="487" r:id="rId22"/>
    <p:sldId id="488" r:id="rId23"/>
    <p:sldId id="489" r:id="rId24"/>
    <p:sldId id="551" r:id="rId25"/>
    <p:sldId id="490" r:id="rId26"/>
    <p:sldId id="491" r:id="rId27"/>
    <p:sldId id="571" r:id="rId28"/>
    <p:sldId id="492" r:id="rId29"/>
    <p:sldId id="493" r:id="rId30"/>
    <p:sldId id="581" r:id="rId31"/>
    <p:sldId id="494" r:id="rId32"/>
    <p:sldId id="524" r:id="rId33"/>
    <p:sldId id="525" r:id="rId34"/>
    <p:sldId id="566" r:id="rId35"/>
    <p:sldId id="567" r:id="rId36"/>
    <p:sldId id="574" r:id="rId37"/>
    <p:sldId id="552" r:id="rId38"/>
    <p:sldId id="558" r:id="rId39"/>
    <p:sldId id="557" r:id="rId40"/>
    <p:sldId id="562" r:id="rId41"/>
    <p:sldId id="563" r:id="rId42"/>
    <p:sldId id="568" r:id="rId43"/>
    <p:sldId id="549" r:id="rId44"/>
    <p:sldId id="573" r:id="rId45"/>
    <p:sldId id="458" r:id="rId46"/>
    <p:sldId id="513" r:id="rId47"/>
    <p:sldId id="514" r:id="rId48"/>
    <p:sldId id="576" r:id="rId49"/>
    <p:sldId id="516" r:id="rId50"/>
    <p:sldId id="518" r:id="rId51"/>
    <p:sldId id="534" r:id="rId52"/>
    <p:sldId id="536" r:id="rId53"/>
    <p:sldId id="537" r:id="rId54"/>
    <p:sldId id="538" r:id="rId55"/>
    <p:sldId id="539" r:id="rId56"/>
    <p:sldId id="540" r:id="rId57"/>
    <p:sldId id="541" r:id="rId58"/>
    <p:sldId id="542" r:id="rId59"/>
    <p:sldId id="543" r:id="rId60"/>
    <p:sldId id="544" r:id="rId61"/>
    <p:sldId id="545" r:id="rId62"/>
    <p:sldId id="528" r:id="rId63"/>
    <p:sldId id="570" r:id="rId64"/>
  </p:sldIdLst>
  <p:sldSz cx="9144000" cy="6858000" type="screen4x3"/>
  <p:notesSz cx="6881813" cy="9296400"/>
  <p:defaultTextStyle>
    <a:defPPr>
      <a:defRPr lang="en-US"/>
    </a:defPPr>
    <a:lvl1pPr algn="l" rtl="0" eaLnBrk="0" fontAlgn="base" hangingPunct="0">
      <a:spcBef>
        <a:spcPct val="0"/>
      </a:spcBef>
      <a:spcAft>
        <a:spcPct val="0"/>
      </a:spcAft>
      <a:defRPr sz="2800" kern="1200">
        <a:solidFill>
          <a:schemeClr val="tx1"/>
        </a:solidFill>
        <a:latin typeface="Cambria" pitchFamily="18" charset="0"/>
        <a:ea typeface="ＭＳ Ｐゴシック" pitchFamily="-128" charset="-128"/>
        <a:cs typeface="+mn-cs"/>
      </a:defRPr>
    </a:lvl1pPr>
    <a:lvl2pPr marL="457200" algn="l" rtl="0" eaLnBrk="0" fontAlgn="base" hangingPunct="0">
      <a:spcBef>
        <a:spcPct val="0"/>
      </a:spcBef>
      <a:spcAft>
        <a:spcPct val="0"/>
      </a:spcAft>
      <a:defRPr sz="2800" kern="1200">
        <a:solidFill>
          <a:schemeClr val="tx1"/>
        </a:solidFill>
        <a:latin typeface="Cambria" pitchFamily="18" charset="0"/>
        <a:ea typeface="ＭＳ Ｐゴシック" pitchFamily="-128" charset="-128"/>
        <a:cs typeface="+mn-cs"/>
      </a:defRPr>
    </a:lvl2pPr>
    <a:lvl3pPr marL="914400" algn="l" rtl="0" eaLnBrk="0" fontAlgn="base" hangingPunct="0">
      <a:spcBef>
        <a:spcPct val="0"/>
      </a:spcBef>
      <a:spcAft>
        <a:spcPct val="0"/>
      </a:spcAft>
      <a:defRPr sz="2800" kern="1200">
        <a:solidFill>
          <a:schemeClr val="tx1"/>
        </a:solidFill>
        <a:latin typeface="Cambria" pitchFamily="18" charset="0"/>
        <a:ea typeface="ＭＳ Ｐゴシック" pitchFamily="-128" charset="-128"/>
        <a:cs typeface="+mn-cs"/>
      </a:defRPr>
    </a:lvl3pPr>
    <a:lvl4pPr marL="1371600" algn="l" rtl="0" eaLnBrk="0" fontAlgn="base" hangingPunct="0">
      <a:spcBef>
        <a:spcPct val="0"/>
      </a:spcBef>
      <a:spcAft>
        <a:spcPct val="0"/>
      </a:spcAft>
      <a:defRPr sz="2800" kern="1200">
        <a:solidFill>
          <a:schemeClr val="tx1"/>
        </a:solidFill>
        <a:latin typeface="Cambria" pitchFamily="18" charset="0"/>
        <a:ea typeface="ＭＳ Ｐゴシック" pitchFamily="-128" charset="-128"/>
        <a:cs typeface="+mn-cs"/>
      </a:defRPr>
    </a:lvl4pPr>
    <a:lvl5pPr marL="1828800" algn="l" rtl="0" eaLnBrk="0" fontAlgn="base" hangingPunct="0">
      <a:spcBef>
        <a:spcPct val="0"/>
      </a:spcBef>
      <a:spcAft>
        <a:spcPct val="0"/>
      </a:spcAft>
      <a:defRPr sz="2800" kern="1200">
        <a:solidFill>
          <a:schemeClr val="tx1"/>
        </a:solidFill>
        <a:latin typeface="Cambria" pitchFamily="18" charset="0"/>
        <a:ea typeface="ＭＳ Ｐゴシック" pitchFamily="-128" charset="-128"/>
        <a:cs typeface="+mn-cs"/>
      </a:defRPr>
    </a:lvl5pPr>
    <a:lvl6pPr marL="2286000" algn="l" defTabSz="914400" rtl="0" eaLnBrk="1" latinLnBrk="0" hangingPunct="1">
      <a:defRPr sz="2800" kern="1200">
        <a:solidFill>
          <a:schemeClr val="tx1"/>
        </a:solidFill>
        <a:latin typeface="Cambria" pitchFamily="18" charset="0"/>
        <a:ea typeface="ＭＳ Ｐゴシック" pitchFamily="-128" charset="-128"/>
        <a:cs typeface="+mn-cs"/>
      </a:defRPr>
    </a:lvl6pPr>
    <a:lvl7pPr marL="2743200" algn="l" defTabSz="914400" rtl="0" eaLnBrk="1" latinLnBrk="0" hangingPunct="1">
      <a:defRPr sz="2800" kern="1200">
        <a:solidFill>
          <a:schemeClr val="tx1"/>
        </a:solidFill>
        <a:latin typeface="Cambria" pitchFamily="18" charset="0"/>
        <a:ea typeface="ＭＳ Ｐゴシック" pitchFamily="-128" charset="-128"/>
        <a:cs typeface="+mn-cs"/>
      </a:defRPr>
    </a:lvl7pPr>
    <a:lvl8pPr marL="3200400" algn="l" defTabSz="914400" rtl="0" eaLnBrk="1" latinLnBrk="0" hangingPunct="1">
      <a:defRPr sz="2800" kern="1200">
        <a:solidFill>
          <a:schemeClr val="tx1"/>
        </a:solidFill>
        <a:latin typeface="Cambria" pitchFamily="18" charset="0"/>
        <a:ea typeface="ＭＳ Ｐゴシック" pitchFamily="-128" charset="-128"/>
        <a:cs typeface="+mn-cs"/>
      </a:defRPr>
    </a:lvl8pPr>
    <a:lvl9pPr marL="3657600" algn="l" defTabSz="914400" rtl="0" eaLnBrk="1" latinLnBrk="0" hangingPunct="1">
      <a:defRPr sz="2800" kern="1200">
        <a:solidFill>
          <a:schemeClr val="tx1"/>
        </a:solidFill>
        <a:latin typeface="Cambria" pitchFamily="18" charset="0"/>
        <a:ea typeface="ＭＳ Ｐゴシック" pitchFamily="-12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9C3A"/>
    <a:srgbClr val="FF9966"/>
    <a:srgbClr val="C3C3EB"/>
    <a:srgbClr val="DCDCF4"/>
    <a:srgbClr val="E2E2F6"/>
    <a:srgbClr val="B200D0"/>
    <a:srgbClr val="FF0000"/>
    <a:srgbClr val="FFFF99"/>
    <a:srgbClr val="0000FF"/>
    <a:srgbClr val="797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4" autoAdjust="0"/>
    <p:restoredTop sz="85763" autoAdjust="0"/>
  </p:normalViewPr>
  <p:slideViewPr>
    <p:cSldViewPr>
      <p:cViewPr>
        <p:scale>
          <a:sx n="90" d="100"/>
          <a:sy n="90" d="100"/>
        </p:scale>
        <p:origin x="-6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Sheet1!$A$2</c:f>
              <c:strCache>
                <c:ptCount val="1"/>
                <c:pt idx="0">
                  <c:v>Thousands</c:v>
                </c:pt>
              </c:strCache>
            </c:strRef>
          </c:tx>
          <c:spPr>
            <a:ln>
              <a:solidFill>
                <a:schemeClr val="tx1"/>
              </a:solidFill>
            </a:ln>
          </c:spPr>
          <c:dPt>
            <c:idx val="0"/>
            <c:bubble3D val="0"/>
            <c:spPr>
              <a:solidFill>
                <a:schemeClr val="accent2">
                  <a:lumMod val="75000"/>
                </a:schemeClr>
              </a:solidFill>
              <a:ln>
                <a:solidFill>
                  <a:schemeClr val="tx1"/>
                </a:solidFill>
              </a:ln>
            </c:spPr>
          </c:dPt>
          <c:dPt>
            <c:idx val="1"/>
            <c:bubble3D val="0"/>
            <c:spPr>
              <a:solidFill>
                <a:srgbClr val="7030A0"/>
              </a:solidFill>
              <a:ln>
                <a:solidFill>
                  <a:schemeClr val="tx1"/>
                </a:solidFill>
              </a:ln>
            </c:spPr>
          </c:dPt>
          <c:dPt>
            <c:idx val="2"/>
            <c:bubble3D val="0"/>
            <c:spPr>
              <a:solidFill>
                <a:schemeClr val="accent1">
                  <a:lumMod val="50000"/>
                </a:schemeClr>
              </a:solidFill>
              <a:ln>
                <a:solidFill>
                  <a:schemeClr val="tx1"/>
                </a:solidFill>
              </a:ln>
            </c:spPr>
          </c:dPt>
          <c:dPt>
            <c:idx val="3"/>
            <c:bubble3D val="0"/>
            <c:spPr>
              <a:solidFill>
                <a:srgbClr val="AD3D3D"/>
              </a:solidFill>
              <a:ln>
                <a:solidFill>
                  <a:schemeClr val="tx1"/>
                </a:solidFill>
              </a:ln>
            </c:spPr>
          </c:dPt>
          <c:dLbls>
            <c:dLbl>
              <c:idx val="0"/>
              <c:layout>
                <c:manualLayout>
                  <c:x val="-0.13857135505120682"/>
                  <c:y val="-0.19866836498378879"/>
                </c:manualLayout>
              </c:layout>
              <c:tx>
                <c:rich>
                  <a:bodyPr/>
                  <a:lstStyle/>
                  <a:p>
                    <a:r>
                      <a:rPr lang="en-US" dirty="0" smtClean="0"/>
                      <a:t>Asia-ME </a:t>
                    </a:r>
                    <a:r>
                      <a:rPr lang="en-US" dirty="0"/>
                      <a:t>66%</a:t>
                    </a:r>
                  </a:p>
                </c:rich>
              </c:tx>
              <c:showLegendKey val="0"/>
              <c:showVal val="1"/>
              <c:showCatName val="1"/>
              <c:showSerName val="0"/>
              <c:showPercent val="0"/>
              <c:showBubbleSize val="0"/>
            </c:dLbl>
            <c:dLbl>
              <c:idx val="1"/>
              <c:layout>
                <c:manualLayout>
                  <c:x val="1.0857650146672841E-3"/>
                  <c:y val="-1.1886675930214606E-2"/>
                </c:manualLayout>
              </c:layout>
              <c:tx>
                <c:rich>
                  <a:bodyPr/>
                  <a:lstStyle/>
                  <a:p>
                    <a:pPr>
                      <a:defRPr sz="1200" b="1">
                        <a:solidFill>
                          <a:srgbClr val="002060"/>
                        </a:solidFill>
                      </a:defRPr>
                    </a:pPr>
                    <a:r>
                      <a:rPr lang="en-US" sz="1100" b="1" dirty="0" smtClean="0">
                        <a:solidFill>
                          <a:srgbClr val="002060"/>
                        </a:solidFill>
                      </a:rPr>
                      <a:t>Americas</a:t>
                    </a:r>
                    <a:r>
                      <a:rPr lang="en-US" sz="1200" b="1" dirty="0" smtClean="0">
                        <a:solidFill>
                          <a:srgbClr val="002060"/>
                        </a:solidFill>
                      </a:rPr>
                      <a:t> </a:t>
                    </a:r>
                    <a:r>
                      <a:rPr lang="en-US" sz="1200" b="1" dirty="0">
                        <a:solidFill>
                          <a:srgbClr val="002060"/>
                        </a:solidFill>
                      </a:rPr>
                      <a:t>3%</a:t>
                    </a:r>
                    <a:endParaRPr lang="en-US" dirty="0">
                      <a:solidFill>
                        <a:srgbClr val="002060"/>
                      </a:solidFill>
                    </a:endParaRPr>
                  </a:p>
                </c:rich>
              </c:tx>
              <c:spPr/>
              <c:showLegendKey val="0"/>
              <c:showVal val="1"/>
              <c:showCatName val="1"/>
              <c:showSerName val="0"/>
              <c:showPercent val="0"/>
              <c:showBubbleSize val="0"/>
            </c:dLbl>
            <c:dLbl>
              <c:idx val="2"/>
              <c:layout>
                <c:manualLayout>
                  <c:x val="4.669728783902042E-3"/>
                  <c:y val="-2.251479594462457E-2"/>
                </c:manualLayout>
              </c:layout>
              <c:tx>
                <c:rich>
                  <a:bodyPr/>
                  <a:lstStyle/>
                  <a:p>
                    <a:pPr>
                      <a:defRPr sz="1200" b="1">
                        <a:solidFill>
                          <a:srgbClr val="002060"/>
                        </a:solidFill>
                      </a:defRPr>
                    </a:pPr>
                    <a:r>
                      <a:rPr lang="en-US" dirty="0" smtClean="0">
                        <a:solidFill>
                          <a:srgbClr val="002060"/>
                        </a:solidFill>
                      </a:rPr>
                      <a:t>Europe </a:t>
                    </a:r>
                    <a:r>
                      <a:rPr lang="en-US" dirty="0">
                        <a:solidFill>
                          <a:srgbClr val="002060"/>
                        </a:solidFill>
                      </a:rPr>
                      <a:t>5%</a:t>
                    </a:r>
                  </a:p>
                </c:rich>
              </c:tx>
              <c:spPr/>
              <c:showLegendKey val="0"/>
              <c:showVal val="1"/>
              <c:showCatName val="1"/>
              <c:showSerName val="0"/>
              <c:showPercent val="0"/>
              <c:showBubbleSize val="0"/>
            </c:dLbl>
            <c:dLbl>
              <c:idx val="3"/>
              <c:layout>
                <c:manualLayout>
                  <c:x val="0.11844269466316711"/>
                  <c:y val="0.15531290206371262"/>
                </c:manualLayout>
              </c:layout>
              <c:tx>
                <c:rich>
                  <a:bodyPr/>
                  <a:lstStyle/>
                  <a:p>
                    <a:r>
                      <a:rPr lang="en-US" dirty="0" smtClean="0"/>
                      <a:t>Africa </a:t>
                    </a:r>
                    <a:r>
                      <a:rPr lang="en-US" dirty="0"/>
                      <a:t>26%</a:t>
                    </a:r>
                  </a:p>
                </c:rich>
              </c:tx>
              <c:showLegendKey val="0"/>
              <c:showVal val="1"/>
              <c:showCatName val="1"/>
              <c:showSerName val="0"/>
              <c:showPercent val="0"/>
              <c:showBubbleSize val="0"/>
            </c:dLbl>
            <c:txPr>
              <a:bodyPr/>
              <a:lstStyle/>
              <a:p>
                <a:pPr>
                  <a:defRPr sz="1200" b="1">
                    <a:solidFill>
                      <a:schemeClr val="bg1"/>
                    </a:solidFill>
                  </a:defRPr>
                </a:pPr>
                <a:endParaRPr lang="en-US"/>
              </a:p>
            </c:txPr>
            <c:showLegendKey val="0"/>
            <c:showVal val="1"/>
            <c:showCatName val="1"/>
            <c:showSerName val="0"/>
            <c:showPercent val="0"/>
            <c:showBubbleSize val="0"/>
            <c:showLeaderLines val="0"/>
          </c:dLbls>
          <c:cat>
            <c:strRef>
              <c:f>Sheet1!$B$1:$E$1</c:f>
              <c:strCache>
                <c:ptCount val="4"/>
                <c:pt idx="0">
                  <c:v>Asia-ME</c:v>
                </c:pt>
                <c:pt idx="1">
                  <c:v>Americas</c:v>
                </c:pt>
                <c:pt idx="2">
                  <c:v>Europe</c:v>
                </c:pt>
                <c:pt idx="3">
                  <c:v>Africa</c:v>
                </c:pt>
              </c:strCache>
            </c:strRef>
          </c:cat>
          <c:val>
            <c:numRef>
              <c:f>Sheet1!$B$2:$E$2</c:f>
              <c:numCache>
                <c:formatCode>0%</c:formatCode>
                <c:ptCount val="4"/>
                <c:pt idx="0">
                  <c:v>0.66000000000000036</c:v>
                </c:pt>
                <c:pt idx="1">
                  <c:v>3.0000000000000002E-2</c:v>
                </c:pt>
                <c:pt idx="2">
                  <c:v>0.05</c:v>
                </c:pt>
                <c:pt idx="3">
                  <c:v>0.26</c:v>
                </c:pt>
              </c:numCache>
            </c:numRef>
          </c:val>
        </c:ser>
        <c:dLbls>
          <c:showLegendKey val="0"/>
          <c:showVal val="1"/>
          <c:showCatName val="1"/>
          <c:showSerName val="0"/>
          <c:showPercent val="0"/>
          <c:showBubbleSize val="0"/>
          <c:showLeaderLines val="0"/>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1" y="0"/>
            <a:ext cx="2981325" cy="465138"/>
          </a:xfrm>
          <a:prstGeom prst="rect">
            <a:avLst/>
          </a:prstGeom>
          <a:noFill/>
          <a:ln w="9525">
            <a:noFill/>
            <a:miter lim="800000"/>
            <a:headEnd/>
            <a:tailEnd/>
          </a:ln>
        </p:spPr>
        <p:txBody>
          <a:bodyPr vert="horz" wrap="square" lIns="92437" tIns="46219" rIns="92437" bIns="46219" numCol="1" anchor="t" anchorCtr="0" compatLnSpc="1">
            <a:prstTxWarp prst="textNoShape">
              <a:avLst/>
            </a:prstTxWarp>
          </a:bodyPr>
          <a:lstStyle>
            <a:lvl1pPr defTabSz="923925" eaLnBrk="1" hangingPunct="1">
              <a:defRPr sz="1200">
                <a:latin typeface="Arial" charset="0"/>
              </a:defRPr>
            </a:lvl1pPr>
          </a:lstStyle>
          <a:p>
            <a:endParaRPr lang="en-US"/>
          </a:p>
        </p:txBody>
      </p:sp>
      <p:sp>
        <p:nvSpPr>
          <p:cNvPr id="60419" name="Rectangle 3"/>
          <p:cNvSpPr>
            <a:spLocks noGrp="1" noChangeArrowheads="1"/>
          </p:cNvSpPr>
          <p:nvPr>
            <p:ph type="dt" sz="quarter" idx="1"/>
          </p:nvPr>
        </p:nvSpPr>
        <p:spPr bwMode="auto">
          <a:xfrm>
            <a:off x="3898901" y="0"/>
            <a:ext cx="2981325" cy="465138"/>
          </a:xfrm>
          <a:prstGeom prst="rect">
            <a:avLst/>
          </a:prstGeom>
          <a:noFill/>
          <a:ln w="9525">
            <a:noFill/>
            <a:miter lim="800000"/>
            <a:headEnd/>
            <a:tailEnd/>
          </a:ln>
        </p:spPr>
        <p:txBody>
          <a:bodyPr vert="horz" wrap="square" lIns="92437" tIns="46219" rIns="92437" bIns="46219" numCol="1" anchor="t" anchorCtr="0" compatLnSpc="1">
            <a:prstTxWarp prst="textNoShape">
              <a:avLst/>
            </a:prstTxWarp>
          </a:bodyPr>
          <a:lstStyle>
            <a:lvl1pPr algn="r" defTabSz="923925" eaLnBrk="1" hangingPunct="1">
              <a:defRPr sz="1200">
                <a:latin typeface="Arial" charset="0"/>
              </a:defRPr>
            </a:lvl1pPr>
          </a:lstStyle>
          <a:p>
            <a:endParaRPr lang="en-US"/>
          </a:p>
        </p:txBody>
      </p:sp>
      <p:sp>
        <p:nvSpPr>
          <p:cNvPr id="60420" name="Rectangle 4"/>
          <p:cNvSpPr>
            <a:spLocks noGrp="1" noChangeArrowheads="1"/>
          </p:cNvSpPr>
          <p:nvPr>
            <p:ph type="ftr" sz="quarter" idx="2"/>
          </p:nvPr>
        </p:nvSpPr>
        <p:spPr bwMode="auto">
          <a:xfrm>
            <a:off x="1" y="8829675"/>
            <a:ext cx="2981325" cy="465138"/>
          </a:xfrm>
          <a:prstGeom prst="rect">
            <a:avLst/>
          </a:prstGeom>
          <a:noFill/>
          <a:ln w="9525">
            <a:noFill/>
            <a:miter lim="800000"/>
            <a:headEnd/>
            <a:tailEnd/>
          </a:ln>
        </p:spPr>
        <p:txBody>
          <a:bodyPr vert="horz" wrap="square" lIns="92437" tIns="46219" rIns="92437" bIns="46219" numCol="1" anchor="b" anchorCtr="0" compatLnSpc="1">
            <a:prstTxWarp prst="textNoShape">
              <a:avLst/>
            </a:prstTxWarp>
          </a:bodyPr>
          <a:lstStyle>
            <a:lvl1pPr defTabSz="923925" eaLnBrk="1" hangingPunct="1">
              <a:defRPr sz="1200">
                <a:latin typeface="Arial" charset="0"/>
              </a:defRPr>
            </a:lvl1pPr>
          </a:lstStyle>
          <a:p>
            <a:endParaRPr lang="en-US"/>
          </a:p>
        </p:txBody>
      </p:sp>
      <p:sp>
        <p:nvSpPr>
          <p:cNvPr id="60421" name="Rectangle 5"/>
          <p:cNvSpPr>
            <a:spLocks noGrp="1" noChangeArrowheads="1"/>
          </p:cNvSpPr>
          <p:nvPr>
            <p:ph type="sldNum" sz="quarter" idx="3"/>
          </p:nvPr>
        </p:nvSpPr>
        <p:spPr bwMode="auto">
          <a:xfrm>
            <a:off x="3898901" y="8829675"/>
            <a:ext cx="2981325" cy="465138"/>
          </a:xfrm>
          <a:prstGeom prst="rect">
            <a:avLst/>
          </a:prstGeom>
          <a:noFill/>
          <a:ln w="9525">
            <a:noFill/>
            <a:miter lim="800000"/>
            <a:headEnd/>
            <a:tailEnd/>
          </a:ln>
        </p:spPr>
        <p:txBody>
          <a:bodyPr vert="horz" wrap="square" lIns="92437" tIns="46219" rIns="92437" bIns="46219" numCol="1" anchor="b" anchorCtr="0" compatLnSpc="1">
            <a:prstTxWarp prst="textNoShape">
              <a:avLst/>
            </a:prstTxWarp>
          </a:bodyPr>
          <a:lstStyle>
            <a:lvl1pPr algn="r" defTabSz="923925" eaLnBrk="1" hangingPunct="1">
              <a:defRPr sz="1200">
                <a:latin typeface="Arial" charset="0"/>
              </a:defRPr>
            </a:lvl1pPr>
          </a:lstStyle>
          <a:p>
            <a:fld id="{84077C1B-99E6-4B97-847A-DC8820FF80DD}" type="slidenum">
              <a:rPr lang="en-US"/>
              <a:pPr/>
              <a:t>‹#›</a:t>
            </a:fld>
            <a:endParaRPr lang="en-US"/>
          </a:p>
        </p:txBody>
      </p:sp>
    </p:spTree>
    <p:extLst>
      <p:ext uri="{BB962C8B-B14F-4D97-AF65-F5344CB8AC3E}">
        <p14:creationId xmlns:p14="http://schemas.microsoft.com/office/powerpoint/2010/main" val="4018562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2981325" cy="465138"/>
          </a:xfrm>
          <a:prstGeom prst="rect">
            <a:avLst/>
          </a:prstGeom>
          <a:noFill/>
          <a:ln w="9525">
            <a:noFill/>
            <a:miter lim="800000"/>
            <a:headEnd/>
            <a:tailEnd/>
          </a:ln>
        </p:spPr>
        <p:txBody>
          <a:bodyPr vert="horz" wrap="square" lIns="92437" tIns="46219" rIns="92437" bIns="46219" numCol="1" anchor="t" anchorCtr="0" compatLnSpc="1">
            <a:prstTxWarp prst="textNoShape">
              <a:avLst/>
            </a:prstTxWarp>
          </a:bodyPr>
          <a:lstStyle>
            <a:lvl1pPr defTabSz="923925" eaLnBrk="1" hangingPunct="1">
              <a:defRPr sz="1200">
                <a:latin typeface="Arial" charset="0"/>
              </a:defRPr>
            </a:lvl1pPr>
          </a:lstStyle>
          <a:p>
            <a:endParaRPr lang="en-US"/>
          </a:p>
        </p:txBody>
      </p:sp>
      <p:sp>
        <p:nvSpPr>
          <p:cNvPr id="10243" name="Rectangle 3"/>
          <p:cNvSpPr>
            <a:spLocks noGrp="1" noChangeArrowheads="1"/>
          </p:cNvSpPr>
          <p:nvPr>
            <p:ph type="dt" idx="1"/>
          </p:nvPr>
        </p:nvSpPr>
        <p:spPr bwMode="auto">
          <a:xfrm>
            <a:off x="3898901" y="0"/>
            <a:ext cx="2981325" cy="465138"/>
          </a:xfrm>
          <a:prstGeom prst="rect">
            <a:avLst/>
          </a:prstGeom>
          <a:noFill/>
          <a:ln w="9525">
            <a:noFill/>
            <a:miter lim="800000"/>
            <a:headEnd/>
            <a:tailEnd/>
          </a:ln>
        </p:spPr>
        <p:txBody>
          <a:bodyPr vert="horz" wrap="square" lIns="92437" tIns="46219" rIns="92437" bIns="46219" numCol="1" anchor="t" anchorCtr="0" compatLnSpc="1">
            <a:prstTxWarp prst="textNoShape">
              <a:avLst/>
            </a:prstTxWarp>
          </a:bodyPr>
          <a:lstStyle>
            <a:lvl1pPr algn="r" defTabSz="923925" eaLnBrk="1" hangingPunct="1">
              <a:defRPr sz="1200">
                <a:latin typeface="Arial" charset="0"/>
              </a:defRPr>
            </a:lvl1pPr>
          </a:lstStyle>
          <a:p>
            <a:endParaRPr lang="en-US"/>
          </a:p>
        </p:txBody>
      </p:sp>
      <p:sp>
        <p:nvSpPr>
          <p:cNvPr id="14340"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8976" y="4414838"/>
            <a:ext cx="5503863" cy="4184650"/>
          </a:xfrm>
          <a:prstGeom prst="rect">
            <a:avLst/>
          </a:prstGeom>
          <a:noFill/>
          <a:ln w="9525">
            <a:noFill/>
            <a:miter lim="800000"/>
            <a:headEnd/>
            <a:tailEnd/>
          </a:ln>
        </p:spPr>
        <p:txBody>
          <a:bodyPr vert="horz" wrap="square" lIns="92437" tIns="46219" rIns="92437" bIns="462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1" y="8829675"/>
            <a:ext cx="2981325" cy="465138"/>
          </a:xfrm>
          <a:prstGeom prst="rect">
            <a:avLst/>
          </a:prstGeom>
          <a:noFill/>
          <a:ln w="9525">
            <a:noFill/>
            <a:miter lim="800000"/>
            <a:headEnd/>
            <a:tailEnd/>
          </a:ln>
        </p:spPr>
        <p:txBody>
          <a:bodyPr vert="horz" wrap="square" lIns="92437" tIns="46219" rIns="92437" bIns="46219" numCol="1" anchor="b" anchorCtr="0" compatLnSpc="1">
            <a:prstTxWarp prst="textNoShape">
              <a:avLst/>
            </a:prstTxWarp>
          </a:bodyPr>
          <a:lstStyle>
            <a:lvl1pPr defTabSz="923925" eaLnBrk="1" hangingPunct="1">
              <a:defRPr sz="1200">
                <a:latin typeface="Arial" charset="0"/>
              </a:defRPr>
            </a:lvl1pPr>
          </a:lstStyle>
          <a:p>
            <a:endParaRPr lang="en-US"/>
          </a:p>
        </p:txBody>
      </p:sp>
      <p:sp>
        <p:nvSpPr>
          <p:cNvPr id="10247" name="Rectangle 7"/>
          <p:cNvSpPr>
            <a:spLocks noGrp="1" noChangeArrowheads="1"/>
          </p:cNvSpPr>
          <p:nvPr>
            <p:ph type="sldNum" sz="quarter" idx="5"/>
          </p:nvPr>
        </p:nvSpPr>
        <p:spPr bwMode="auto">
          <a:xfrm>
            <a:off x="3898901" y="8829675"/>
            <a:ext cx="2981325" cy="465138"/>
          </a:xfrm>
          <a:prstGeom prst="rect">
            <a:avLst/>
          </a:prstGeom>
          <a:noFill/>
          <a:ln w="9525">
            <a:noFill/>
            <a:miter lim="800000"/>
            <a:headEnd/>
            <a:tailEnd/>
          </a:ln>
        </p:spPr>
        <p:txBody>
          <a:bodyPr vert="horz" wrap="square" lIns="92437" tIns="46219" rIns="92437" bIns="46219" numCol="1" anchor="b" anchorCtr="0" compatLnSpc="1">
            <a:prstTxWarp prst="textNoShape">
              <a:avLst/>
            </a:prstTxWarp>
          </a:bodyPr>
          <a:lstStyle>
            <a:lvl1pPr algn="r" defTabSz="923925" eaLnBrk="1" hangingPunct="1">
              <a:defRPr sz="1200">
                <a:latin typeface="Arial" charset="0"/>
              </a:defRPr>
            </a:lvl1pPr>
          </a:lstStyle>
          <a:p>
            <a:fld id="{D9D66F03-0CEC-4DC9-B432-15C898DFB9ED}" type="slidenum">
              <a:rPr lang="en-US"/>
              <a:pPr/>
              <a:t>‹#›</a:t>
            </a:fld>
            <a:endParaRPr lang="en-US"/>
          </a:p>
        </p:txBody>
      </p:sp>
    </p:spTree>
    <p:extLst>
      <p:ext uri="{BB962C8B-B14F-4D97-AF65-F5344CB8AC3E}">
        <p14:creationId xmlns:p14="http://schemas.microsoft.com/office/powerpoint/2010/main" val="2046301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128" charset="-128"/>
        <a:cs typeface="+mn-cs"/>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A7D51F-1EB7-4954-A7B4-C70ADE109BEF}" type="slidenum">
              <a:rPr lang="en-GB"/>
              <a:pPr/>
              <a:t>2</a:t>
            </a:fld>
            <a:endParaRPr lang="en-GB"/>
          </a:p>
        </p:txBody>
      </p:sp>
      <p:sp>
        <p:nvSpPr>
          <p:cNvPr id="345090" name="Rectangle 2"/>
          <p:cNvSpPr>
            <a:spLocks noGrp="1" noRot="1" noChangeAspect="1" noChangeArrowheads="1" noTextEdit="1"/>
          </p:cNvSpPr>
          <p:nvPr>
            <p:ph type="sldImg"/>
          </p:nvPr>
        </p:nvSpPr>
        <p:spPr>
          <a:xfrm>
            <a:off x="1325563" y="817563"/>
            <a:ext cx="4351337" cy="3263900"/>
          </a:xfrm>
          <a:ln w="12700" cap="flat">
            <a:solidFill>
              <a:schemeClr val="tx1"/>
            </a:solidFill>
          </a:ln>
          <a:extLst>
            <a:ext uri="{909E8E84-426E-40DD-AFC4-6F175D3DCCD1}">
              <a14:hiddenFill xmlns:a14="http://schemas.microsoft.com/office/drawing/2010/main">
                <a:noFill/>
              </a14:hiddenFill>
            </a:ext>
          </a:extLst>
        </p:spPr>
      </p:sp>
      <p:sp>
        <p:nvSpPr>
          <p:cNvPr id="345091" name="Rectangle 3"/>
          <p:cNvSpPr>
            <a:spLocks noGrp="1" noChangeArrowheads="1"/>
          </p:cNvSpPr>
          <p:nvPr>
            <p:ph type="body" idx="1"/>
          </p:nvPr>
        </p:nvSpPr>
        <p:spPr>
          <a:xfrm>
            <a:off x="916075" y="4415531"/>
            <a:ext cx="5048057" cy="3915995"/>
          </a:xfrm>
          <a:ln/>
          <a:extLst>
            <a:ext uri="{91240B29-F687-4F45-9708-019B960494DF}">
              <a14:hiddenLine xmlns:a14="http://schemas.microsoft.com/office/drawing/2010/main" w="12700">
                <a:solidFill>
                  <a:schemeClr val="tx1"/>
                </a:solidFill>
                <a:miter lim="800000"/>
                <a:headEnd/>
                <a:tailEnd/>
              </a14:hiddenLine>
            </a:ext>
          </a:extLst>
        </p:spPr>
        <p:txBody>
          <a:bodyPr lIns="93266" tIns="45814" rIns="93266" bIns="45814"/>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08" charset="-128"/>
              </a:rPr>
              <a:t>Here is a graphic image of how long it has been since a major therapeutic breakthrough in TB drug discovery.</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08" charset="-128"/>
              </a:defRPr>
            </a:lvl1pPr>
            <a:lvl2pPr marL="38652428" indent="-38186541">
              <a:defRPr sz="2400">
                <a:solidFill>
                  <a:schemeClr val="tx1"/>
                </a:solidFill>
                <a:latin typeface="Arial" charset="0"/>
                <a:ea typeface="ＭＳ Ｐゴシック" pitchFamily="-108" charset="-128"/>
              </a:defRPr>
            </a:lvl2pPr>
            <a:lvl3pPr>
              <a:defRPr sz="2400">
                <a:solidFill>
                  <a:schemeClr val="tx1"/>
                </a:solidFill>
                <a:latin typeface="Arial" charset="0"/>
                <a:ea typeface="ＭＳ Ｐゴシック" pitchFamily="-108" charset="-128"/>
              </a:defRPr>
            </a:lvl3pPr>
            <a:lvl4pPr>
              <a:defRPr sz="2400">
                <a:solidFill>
                  <a:schemeClr val="tx1"/>
                </a:solidFill>
                <a:latin typeface="Arial" charset="0"/>
                <a:ea typeface="ＭＳ Ｐゴシック" pitchFamily="-108" charset="-128"/>
              </a:defRPr>
            </a:lvl4pPr>
            <a:lvl5pPr>
              <a:defRPr sz="2400">
                <a:solidFill>
                  <a:schemeClr val="tx1"/>
                </a:solidFill>
                <a:latin typeface="Arial" charset="0"/>
                <a:ea typeface="ＭＳ Ｐゴシック" pitchFamily="-108" charset="-128"/>
              </a:defRPr>
            </a:lvl5pPr>
            <a:lvl6pPr marL="465887" eaLnBrk="0" fontAlgn="base" hangingPunct="0">
              <a:spcBef>
                <a:spcPct val="0"/>
              </a:spcBef>
              <a:spcAft>
                <a:spcPct val="0"/>
              </a:spcAft>
              <a:defRPr sz="2400">
                <a:solidFill>
                  <a:schemeClr val="tx1"/>
                </a:solidFill>
                <a:latin typeface="Arial" charset="0"/>
                <a:ea typeface="ＭＳ Ｐゴシック" pitchFamily="-108" charset="-128"/>
              </a:defRPr>
            </a:lvl6pPr>
            <a:lvl7pPr marL="931774" eaLnBrk="0" fontAlgn="base" hangingPunct="0">
              <a:spcBef>
                <a:spcPct val="0"/>
              </a:spcBef>
              <a:spcAft>
                <a:spcPct val="0"/>
              </a:spcAft>
              <a:defRPr sz="2400">
                <a:solidFill>
                  <a:schemeClr val="tx1"/>
                </a:solidFill>
                <a:latin typeface="Arial" charset="0"/>
                <a:ea typeface="ＭＳ Ｐゴシック" pitchFamily="-108" charset="-128"/>
              </a:defRPr>
            </a:lvl7pPr>
            <a:lvl8pPr marL="1397660" eaLnBrk="0" fontAlgn="base" hangingPunct="0">
              <a:spcBef>
                <a:spcPct val="0"/>
              </a:spcBef>
              <a:spcAft>
                <a:spcPct val="0"/>
              </a:spcAft>
              <a:defRPr sz="2400">
                <a:solidFill>
                  <a:schemeClr val="tx1"/>
                </a:solidFill>
                <a:latin typeface="Arial" charset="0"/>
                <a:ea typeface="ＭＳ Ｐゴシック" pitchFamily="-108" charset="-128"/>
              </a:defRPr>
            </a:lvl8pPr>
            <a:lvl9pPr marL="1863547" eaLnBrk="0" fontAlgn="base" hangingPunct="0">
              <a:spcBef>
                <a:spcPct val="0"/>
              </a:spcBef>
              <a:spcAft>
                <a:spcPct val="0"/>
              </a:spcAft>
              <a:defRPr sz="2400">
                <a:solidFill>
                  <a:schemeClr val="tx1"/>
                </a:solidFill>
                <a:latin typeface="Arial" charset="0"/>
                <a:ea typeface="ＭＳ Ｐゴシック" pitchFamily="-108" charset="-128"/>
              </a:defRPr>
            </a:lvl9pPr>
          </a:lstStyle>
          <a:p>
            <a:fld id="{C54EF0C0-505F-45EC-B337-C58D9506347A}" type="slidenum">
              <a:rPr lang="en-US" sz="1200"/>
              <a:pPr/>
              <a:t>32</a:t>
            </a:fld>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08" charset="-128"/>
              </a:defRPr>
            </a:lvl1pPr>
            <a:lvl2pPr marL="38652428" indent="-38186541">
              <a:defRPr sz="2400">
                <a:solidFill>
                  <a:schemeClr val="tx1"/>
                </a:solidFill>
                <a:latin typeface="Arial" charset="0"/>
                <a:ea typeface="ＭＳ Ｐゴシック" pitchFamily="-108" charset="-128"/>
              </a:defRPr>
            </a:lvl2pPr>
            <a:lvl3pPr>
              <a:defRPr sz="2400">
                <a:solidFill>
                  <a:schemeClr val="tx1"/>
                </a:solidFill>
                <a:latin typeface="Arial" charset="0"/>
                <a:ea typeface="ＭＳ Ｐゴシック" pitchFamily="-108" charset="-128"/>
              </a:defRPr>
            </a:lvl3pPr>
            <a:lvl4pPr>
              <a:defRPr sz="2400">
                <a:solidFill>
                  <a:schemeClr val="tx1"/>
                </a:solidFill>
                <a:latin typeface="Arial" charset="0"/>
                <a:ea typeface="ＭＳ Ｐゴシック" pitchFamily="-108" charset="-128"/>
              </a:defRPr>
            </a:lvl4pPr>
            <a:lvl5pPr>
              <a:defRPr sz="2400">
                <a:solidFill>
                  <a:schemeClr val="tx1"/>
                </a:solidFill>
                <a:latin typeface="Arial" charset="0"/>
                <a:ea typeface="ＭＳ Ｐゴシック" pitchFamily="-108" charset="-128"/>
              </a:defRPr>
            </a:lvl5pPr>
            <a:lvl6pPr marL="465887" eaLnBrk="0" fontAlgn="base" hangingPunct="0">
              <a:spcBef>
                <a:spcPct val="0"/>
              </a:spcBef>
              <a:spcAft>
                <a:spcPct val="0"/>
              </a:spcAft>
              <a:defRPr sz="2400">
                <a:solidFill>
                  <a:schemeClr val="tx1"/>
                </a:solidFill>
                <a:latin typeface="Arial" charset="0"/>
                <a:ea typeface="ＭＳ Ｐゴシック" pitchFamily="-108" charset="-128"/>
              </a:defRPr>
            </a:lvl6pPr>
            <a:lvl7pPr marL="931774" eaLnBrk="0" fontAlgn="base" hangingPunct="0">
              <a:spcBef>
                <a:spcPct val="0"/>
              </a:spcBef>
              <a:spcAft>
                <a:spcPct val="0"/>
              </a:spcAft>
              <a:defRPr sz="2400">
                <a:solidFill>
                  <a:schemeClr val="tx1"/>
                </a:solidFill>
                <a:latin typeface="Arial" charset="0"/>
                <a:ea typeface="ＭＳ Ｐゴシック" pitchFamily="-108" charset="-128"/>
              </a:defRPr>
            </a:lvl7pPr>
            <a:lvl8pPr marL="1397660" eaLnBrk="0" fontAlgn="base" hangingPunct="0">
              <a:spcBef>
                <a:spcPct val="0"/>
              </a:spcBef>
              <a:spcAft>
                <a:spcPct val="0"/>
              </a:spcAft>
              <a:defRPr sz="2400">
                <a:solidFill>
                  <a:schemeClr val="tx1"/>
                </a:solidFill>
                <a:latin typeface="Arial" charset="0"/>
                <a:ea typeface="ＭＳ Ｐゴシック" pitchFamily="-108" charset="-128"/>
              </a:defRPr>
            </a:lvl8pPr>
            <a:lvl9pPr marL="1863547" eaLnBrk="0" fontAlgn="base" hangingPunct="0">
              <a:spcBef>
                <a:spcPct val="0"/>
              </a:spcBef>
              <a:spcAft>
                <a:spcPct val="0"/>
              </a:spcAft>
              <a:defRPr sz="2400">
                <a:solidFill>
                  <a:schemeClr val="tx1"/>
                </a:solidFill>
                <a:latin typeface="Arial" charset="0"/>
                <a:ea typeface="ＭＳ Ｐゴシック" pitchFamily="-108" charset="-128"/>
              </a:defRPr>
            </a:lvl9pPr>
          </a:lstStyle>
          <a:p>
            <a:fld id="{2A6C5CAA-F440-4196-BFAA-518C61F4DFCD}" type="slidenum">
              <a:rPr lang="en-US" sz="1200"/>
              <a:pPr/>
              <a:t>33</a:t>
            </a:fld>
            <a:endParaRPr lang="en-US" sz="1200" dirty="0"/>
          </a:p>
        </p:txBody>
      </p:sp>
      <p:sp>
        <p:nvSpPr>
          <p:cNvPr id="48131" name="Slide Image Placeholder 1"/>
          <p:cNvSpPr>
            <a:spLocks noGrp="1" noRot="1" noChangeAspect="1" noTextEdit="1"/>
          </p:cNvSpPr>
          <p:nvPr>
            <p:ph type="sldImg"/>
          </p:nvPr>
        </p:nvSpPr>
        <p:spPr>
          <a:xfrm>
            <a:off x="1117600" y="695325"/>
            <a:ext cx="4646613" cy="3486150"/>
          </a:xfrm>
          <a:ln/>
        </p:spPr>
      </p:sp>
      <p:sp>
        <p:nvSpPr>
          <p:cNvPr id="48132" name="Notes Placeholder 2"/>
          <p:cNvSpPr>
            <a:spLocks noGrp="1"/>
          </p:cNvSpPr>
          <p:nvPr>
            <p:ph type="body" idx="1"/>
          </p:nvPr>
        </p:nvSpPr>
        <p:spPr>
          <a:xfrm>
            <a:off x="688182" y="4415790"/>
            <a:ext cx="5505450" cy="41849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2" rIns="93161" bIns="46582"/>
          <a:lstStyle/>
          <a:p>
            <a:r>
              <a:rPr lang="en-US" smtClean="0">
                <a:latin typeface="Arial" charset="0"/>
                <a:ea typeface="ＭＳ Ｐゴシック" pitchFamily="-108" charset="-128"/>
              </a:rPr>
              <a:t>Whereas the last 48 years of TB drug discovery have not (yet) led to the approval of any new class of agents, over 30 antiretroviral drug products from six drug classes have  been approved in the past 25 years.</a:t>
            </a:r>
          </a:p>
        </p:txBody>
      </p:sp>
      <p:sp>
        <p:nvSpPr>
          <p:cNvPr id="48133" name="Slide Number Placeholder 3"/>
          <p:cNvSpPr txBox="1">
            <a:spLocks noGrp="1"/>
          </p:cNvSpPr>
          <p:nvPr/>
        </p:nvSpPr>
        <p:spPr bwMode="auto">
          <a:xfrm>
            <a:off x="3898102" y="8828352"/>
            <a:ext cx="2982119" cy="46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2" rIns="93161" bIns="46582" anchor="b"/>
          <a:lstStyle>
            <a:lvl1pPr>
              <a:defRPr sz="2400">
                <a:solidFill>
                  <a:schemeClr val="tx1"/>
                </a:solidFill>
                <a:latin typeface="Arial" charset="0"/>
                <a:ea typeface="ＭＳ Ｐゴシック" pitchFamily="-108" charset="-128"/>
              </a:defRPr>
            </a:lvl1pPr>
            <a:lvl2pPr marL="37931725" indent="-37474525">
              <a:defRPr sz="2400">
                <a:solidFill>
                  <a:schemeClr val="tx1"/>
                </a:solidFill>
                <a:latin typeface="Arial" charset="0"/>
                <a:ea typeface="ＭＳ Ｐゴシック" pitchFamily="-108" charset="-128"/>
              </a:defRPr>
            </a:lvl2pPr>
            <a:lvl3pPr>
              <a:defRPr sz="2400">
                <a:solidFill>
                  <a:schemeClr val="tx1"/>
                </a:solidFill>
                <a:latin typeface="Arial" charset="0"/>
                <a:ea typeface="ＭＳ Ｐゴシック" pitchFamily="-108" charset="-128"/>
              </a:defRPr>
            </a:lvl3pPr>
            <a:lvl4pPr>
              <a:defRPr sz="2400">
                <a:solidFill>
                  <a:schemeClr val="tx1"/>
                </a:solidFill>
                <a:latin typeface="Arial" charset="0"/>
                <a:ea typeface="ＭＳ Ｐゴシック" pitchFamily="-108" charset="-128"/>
              </a:defRPr>
            </a:lvl4pPr>
            <a:lvl5pPr>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r"/>
            <a:fld id="{B3BB0F9F-45B1-454C-B706-7371BE79A979}" type="slidenum">
              <a:rPr lang="en-US" sz="1100">
                <a:latin typeface="Times" pitchFamily="-108" charset="0"/>
              </a:rPr>
              <a:pPr algn="r"/>
              <a:t>33</a:t>
            </a:fld>
            <a:endParaRPr lang="en-US" sz="1100" dirty="0">
              <a:latin typeface="Times" pitchFamily="-10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D66F03-0CEC-4DC9-B432-15C898DFB9ED}" type="slidenum">
              <a:rPr lang="en-US" smtClean="0"/>
              <a:pPr/>
              <a:t>44</a:t>
            </a:fld>
            <a:endParaRPr lang="en-US"/>
          </a:p>
        </p:txBody>
      </p:sp>
    </p:spTree>
    <p:extLst>
      <p:ext uri="{BB962C8B-B14F-4D97-AF65-F5344CB8AC3E}">
        <p14:creationId xmlns:p14="http://schemas.microsoft.com/office/powerpoint/2010/main" val="2808793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D5367C-60EF-4352-8F70-0F5DB6901637}" type="slidenum">
              <a:rPr lang="en-GB"/>
              <a:pPr/>
              <a:t>46</a:t>
            </a:fld>
            <a:endParaRPr lang="en-GB"/>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65A00-4140-42CD-A62D-4967931BA2B8}" type="slidenum">
              <a:rPr lang="en-GB"/>
              <a:pPr/>
              <a:t>47</a:t>
            </a:fld>
            <a:endParaRPr lang="en-GB"/>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97ED55-BA5A-4F0E-B541-2828E1F927B6}" type="slidenum">
              <a:rPr lang="en-GB"/>
              <a:pPr/>
              <a:t>49</a:t>
            </a:fld>
            <a:endParaRPr lang="en-GB"/>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5677E-C05F-4C67-BE82-6FD2921AC556}" type="slidenum">
              <a:rPr lang="en-GB"/>
              <a:pPr/>
              <a:t>50</a:t>
            </a:fld>
            <a:endParaRPr lang="en-GB"/>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D66F03-0CEC-4DC9-B432-15C898DFB9ED}"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83274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 of </a:t>
            </a:r>
            <a:r>
              <a:rPr lang="en-US" dirty="0" err="1" smtClean="0"/>
              <a:t>GeneXpert</a:t>
            </a:r>
            <a:r>
              <a:rPr lang="en-US" baseline="0" dirty="0" smtClean="0"/>
              <a:t> from conventional nucleic acid amplification test is that it is a completely closed system where processes that would require separate spaces for extraction, amplification and detection all occur inside the cartridge. </a:t>
            </a:r>
            <a:endParaRPr lang="en-US" dirty="0"/>
          </a:p>
        </p:txBody>
      </p:sp>
      <p:sp>
        <p:nvSpPr>
          <p:cNvPr id="4" name="Slide Number Placeholder 3"/>
          <p:cNvSpPr>
            <a:spLocks noGrp="1"/>
          </p:cNvSpPr>
          <p:nvPr>
            <p:ph type="sldNum" sz="quarter" idx="10"/>
          </p:nvPr>
        </p:nvSpPr>
        <p:spPr/>
        <p:txBody>
          <a:bodyPr/>
          <a:lstStyle/>
          <a:p>
            <a:fld id="{3F2605FD-F067-48B9-89A2-D78C1BE3921F}"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393917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Xpert</a:t>
            </a:r>
            <a:r>
              <a:rPr lang="en-GB" dirty="0" smtClean="0"/>
              <a:t> MTB/RIF</a:t>
            </a:r>
            <a:r>
              <a:rPr lang="en-GB" baseline="0" dirty="0" smtClean="0"/>
              <a:t> assay is performed on a sputum sample in 3 simple steps: </a:t>
            </a:r>
          </a:p>
          <a:p>
            <a:endParaRPr lang="en-GB" dirty="0"/>
          </a:p>
        </p:txBody>
      </p:sp>
      <p:sp>
        <p:nvSpPr>
          <p:cNvPr id="4" name="Slide Number Placeholder 3"/>
          <p:cNvSpPr>
            <a:spLocks noGrp="1"/>
          </p:cNvSpPr>
          <p:nvPr>
            <p:ph type="sldNum" sz="quarter" idx="10"/>
          </p:nvPr>
        </p:nvSpPr>
        <p:spPr/>
        <p:txBody>
          <a:bodyPr/>
          <a:lstStyle/>
          <a:p>
            <a:fld id="{3F2605FD-F067-48B9-89A2-D78C1BE3921F}" type="slidenum">
              <a:rPr lang="en-GB" smtClean="0">
                <a:solidFill>
                  <a:prstClr val="black"/>
                </a:solidFill>
              </a:rPr>
              <a:pPr/>
              <a:t>53</a:t>
            </a:fld>
            <a:endParaRPr lang="en-GB">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C3FE0-AD59-41C7-B3BC-E9C9C4EB45FD}" type="slidenum">
              <a:rPr lang="en-US" smtClean="0"/>
              <a:t>7</a:t>
            </a:fld>
            <a:endParaRPr lang="en-US"/>
          </a:p>
        </p:txBody>
      </p:sp>
    </p:spTree>
    <p:extLst>
      <p:ext uri="{BB962C8B-B14F-4D97-AF65-F5344CB8AC3E}">
        <p14:creationId xmlns:p14="http://schemas.microsoft.com/office/powerpoint/2010/main" val="3272955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D66F03-0CEC-4DC9-B432-15C898DFB9ED}"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161955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79A951-21FB-441D-921E-2402126EAB35}" type="slidenum">
              <a:rPr lang="en-US"/>
              <a:pPr/>
              <a:t>62</a:t>
            </a:fld>
            <a:endParaRPr lang="en-US"/>
          </a:p>
        </p:txBody>
      </p:sp>
      <p:sp>
        <p:nvSpPr>
          <p:cNvPr id="388098" name="Rectangle 2"/>
          <p:cNvSpPr>
            <a:spLocks noGrp="1" noRot="1" noChangeAspect="1" noChangeArrowheads="1" noTextEdit="1"/>
          </p:cNvSpPr>
          <p:nvPr>
            <p:ph type="sldImg"/>
          </p:nvPr>
        </p:nvSpPr>
        <p:spPr>
          <a:xfrm>
            <a:off x="1119188" y="696913"/>
            <a:ext cx="4646612" cy="3486150"/>
          </a:xfrm>
          <a:ln/>
        </p:spPr>
      </p:sp>
      <p:sp>
        <p:nvSpPr>
          <p:cNvPr id="388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dirty="0" smtClean="0">
                <a:ea typeface="ＭＳ Ｐゴシック" pitchFamily="34" charset="-128"/>
              </a:rPr>
              <a:t>Tuberculosis (TB) – an infectious airborne disease – is  a  major  global  health  problem.  Each  year,  there are around nine million new cases of TB, and close to two million deaths. All countries are affected, but 85% of cases occur in Africa (30%) and Asia (55%), while India and China alone represent 35%. </a:t>
            </a:r>
            <a:r>
              <a:rPr lang="en-GB" dirty="0" smtClean="0">
                <a:ea typeface="ＭＳ Ｐゴシック" pitchFamily="34" charset="-128"/>
              </a:rPr>
              <a:t>More than 80% of the world's burden is accounted for by the 22 so-called High-Burden Countries. </a:t>
            </a:r>
          </a:p>
          <a:p>
            <a:endParaRPr lang="en-GB" dirty="0" smtClean="0">
              <a:ea typeface="ＭＳ Ｐゴシック" pitchFamily="34" charset="-128"/>
            </a:endParaRPr>
          </a:p>
          <a:p>
            <a:r>
              <a:rPr lang="en-US" dirty="0" smtClean="0">
                <a:ea typeface="ＭＳ Ｐゴシック" pitchFamily="34" charset="-128"/>
              </a:rPr>
              <a:t>TB  is,  in  most  instances,  a  curable  disease.  More than 90% of people with drug-susceptible TB can be cured in six months using combinations of first-line drugs. </a:t>
            </a:r>
            <a:endParaRPr lang="en-GB" dirty="0" smtClean="0">
              <a:ea typeface="ＭＳ Ｐゴシック" pitchFamily="34" charset="-128"/>
            </a:endParaRPr>
          </a:p>
        </p:txBody>
      </p:sp>
      <p:sp>
        <p:nvSpPr>
          <p:cNvPr id="59396" name="Slide Number Placeholder 3"/>
          <p:cNvSpPr txBox="1">
            <a:spLocks noGrp="1"/>
          </p:cNvSpPr>
          <p:nvPr/>
        </p:nvSpPr>
        <p:spPr bwMode="auto">
          <a:xfrm>
            <a:off x="3897608" y="8830172"/>
            <a:ext cx="2982600" cy="46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nchor="b"/>
          <a:lstStyle>
            <a:lvl1pPr eaLnBrk="0" hangingPunct="0">
              <a:defRPr sz="2400">
                <a:solidFill>
                  <a:schemeClr val="tx1"/>
                </a:solidFill>
                <a:latin typeface="Arial" charset="0"/>
                <a:ea typeface="ＭＳ Ｐゴシック" pitchFamily="34" charset="-128"/>
              </a:defRPr>
            </a:lvl1pPr>
            <a:lvl2pPr marL="37912675" indent="-3745547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DED73F75-B311-4F1D-84FE-BAD59F1556D3}" type="slidenum">
              <a:rPr lang="en-US" sz="1200"/>
              <a:pPr algn="r" eaLnBrk="1" hangingPunct="1"/>
              <a:t>8</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ADDE7-A2F1-44C0-95E0-BBAC3271177B}" type="slidenum">
              <a:rPr lang="en-GB"/>
              <a:pPr/>
              <a:t>13</a:t>
            </a:fld>
            <a:endParaRPr lang="en-GB"/>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D66F03-0CEC-4DC9-B432-15C898DFB9ED}" type="slidenum">
              <a:rPr lang="en-US" smtClean="0"/>
              <a:pPr/>
              <a:t>16</a:t>
            </a:fld>
            <a:endParaRPr lang="en-US"/>
          </a:p>
        </p:txBody>
      </p:sp>
    </p:spTree>
    <p:extLst>
      <p:ext uri="{BB962C8B-B14F-4D97-AF65-F5344CB8AC3E}">
        <p14:creationId xmlns:p14="http://schemas.microsoft.com/office/powerpoint/2010/main" val="151898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D66F03-0CEC-4DC9-B432-15C898DFB9ED}" type="slidenum">
              <a:rPr lang="en-US" smtClean="0"/>
              <a:pPr/>
              <a:t>18</a:t>
            </a:fld>
            <a:endParaRPr lang="en-US"/>
          </a:p>
        </p:txBody>
      </p:sp>
    </p:spTree>
    <p:extLst>
      <p:ext uri="{BB962C8B-B14F-4D97-AF65-F5344CB8AC3E}">
        <p14:creationId xmlns:p14="http://schemas.microsoft.com/office/powerpoint/2010/main" val="4093968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D66F03-0CEC-4DC9-B432-15C898DFB9E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49696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D8313A-4B57-41A7-854C-A928ED331BB9}" type="slidenum">
              <a:rPr lang="en-US">
                <a:solidFill>
                  <a:prstClr val="black"/>
                </a:solidFill>
              </a:rPr>
              <a:pPr/>
              <a:t>21</a:t>
            </a:fld>
            <a:endParaRPr lang="en-US">
              <a:solidFill>
                <a:prstClr val="black"/>
              </a:solidFill>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r>
              <a:rPr lang="en-US" b="1" dirty="0"/>
              <a:t>Acid-fast bacilli (AFB) smear (</a:t>
            </a:r>
            <a:r>
              <a:rPr lang="en-US" b="1" dirty="0">
                <a:hlinkClick r:id=""/>
              </a:rPr>
              <a:t>top</a:t>
            </a:r>
            <a:r>
              <a:rPr lang="en-US" b="1" dirty="0"/>
              <a:t>)</a:t>
            </a:r>
            <a:r>
              <a:rPr lang="en-US" dirty="0"/>
              <a:t>An examination of a specimen (e.g., sputum) that has been spread onto a glass slide, stained, washed in an acid solution, and then placed under the microscope for examination; used to detect acid-fast bacilli in a specimen. Acid-fast bacilli are not decolorized by acid-alcohol after having been stained with dyes such as basic </a:t>
            </a:r>
            <a:r>
              <a:rPr lang="en-US" dirty="0" err="1"/>
              <a:t>fuchsin</a:t>
            </a:r>
            <a:endParaRPr lang="en-US" dirty="0"/>
          </a:p>
          <a:p>
            <a:r>
              <a:rPr lang="en-US" b="1" dirty="0"/>
              <a:t>Culture (</a:t>
            </a:r>
            <a:r>
              <a:rPr lang="en-US" b="1" dirty="0">
                <a:hlinkClick r:id=""/>
              </a:rPr>
              <a:t>top</a:t>
            </a:r>
            <a:r>
              <a:rPr lang="en-US" b="1" dirty="0"/>
              <a:t>)</a:t>
            </a:r>
            <a:r>
              <a:rPr lang="en-US" dirty="0"/>
              <a:t>Organisms grown on or in media (substances containing nutrients) so that they can be identified; a positive culture for </a:t>
            </a:r>
            <a:r>
              <a:rPr lang="en-US" i="1" dirty="0"/>
              <a:t>M. tuberculosis</a:t>
            </a:r>
            <a:r>
              <a:rPr lang="en-US" dirty="0"/>
              <a:t> contains tubercle bacilli, whereas a negative culture contains no detectable tubercle bacilli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D66F03-0CEC-4DC9-B432-15C898DFB9ED}" type="slidenum">
              <a:rPr lang="en-US" smtClean="0"/>
              <a:pPr/>
              <a:t>27</a:t>
            </a:fld>
            <a:endParaRPr lang="en-US"/>
          </a:p>
        </p:txBody>
      </p:sp>
    </p:spTree>
    <p:extLst>
      <p:ext uri="{BB962C8B-B14F-4D97-AF65-F5344CB8AC3E}">
        <p14:creationId xmlns:p14="http://schemas.microsoft.com/office/powerpoint/2010/main" val="259412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A1E6DF-A0CA-4DFA-A5A9-4D0D1792AA9B}" type="datetime1">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E20B7-9A34-4280-A24F-2320388429AF}" type="slidenum">
              <a:rPr lang="en-US" smtClean="0"/>
              <a:pPr/>
              <a:t>‹#›</a:t>
            </a:fld>
            <a:r>
              <a:rPr lang="en-US" smtClean="0"/>
              <a:t>a</a:t>
            </a:r>
            <a:endParaRPr lang="en-US"/>
          </a:p>
        </p:txBody>
      </p:sp>
    </p:spTree>
    <p:extLst>
      <p:ext uri="{BB962C8B-B14F-4D97-AF65-F5344CB8AC3E}">
        <p14:creationId xmlns:p14="http://schemas.microsoft.com/office/powerpoint/2010/main" val="48909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ECCB8E-3911-4A88-B5F2-B76286D349B4}" type="datetime1">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AFC9E-1DA2-4674-93EA-37F4F9341F53}" type="slidenum">
              <a:rPr lang="en-US" smtClean="0"/>
              <a:pPr/>
              <a:t>‹#›</a:t>
            </a:fld>
            <a:endParaRPr lang="en-US"/>
          </a:p>
        </p:txBody>
      </p:sp>
    </p:spTree>
    <p:extLst>
      <p:ext uri="{BB962C8B-B14F-4D97-AF65-F5344CB8AC3E}">
        <p14:creationId xmlns:p14="http://schemas.microsoft.com/office/powerpoint/2010/main" val="456485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7079C-A759-4B03-A91F-A6237B21C811}" type="datetime1">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742A3A-B008-47D9-BCD4-3A813EED63FF}" type="slidenum">
              <a:rPr lang="en-US" smtClean="0"/>
              <a:pPr/>
              <a:t>‹#›</a:t>
            </a:fld>
            <a:endParaRPr lang="en-US"/>
          </a:p>
        </p:txBody>
      </p:sp>
    </p:spTree>
    <p:extLst>
      <p:ext uri="{BB962C8B-B14F-4D97-AF65-F5344CB8AC3E}">
        <p14:creationId xmlns:p14="http://schemas.microsoft.com/office/powerpoint/2010/main" val="2524886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accent1">
                    <a:lumMod val="20000"/>
                    <a:lumOff val="80000"/>
                  </a:schemeClr>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accent1">
                  <a:lumMod val="20000"/>
                  <a:lumOff val="80000"/>
                </a:schemeClr>
              </a:buClr>
              <a:buSzPct val="70000"/>
              <a:buFont typeface="Wingdings" pitchFamily="2" charset="2"/>
              <a:buChar char="q"/>
              <a:defRPr sz="2400" b="1" baseline="0">
                <a:solidFill>
                  <a:schemeClr val="bg2"/>
                </a:solidFill>
              </a:defRPr>
            </a:lvl1pPr>
            <a:lvl2pPr>
              <a:buClr>
                <a:schemeClr val="accent1">
                  <a:lumMod val="20000"/>
                  <a:lumOff val="80000"/>
                </a:schemeClr>
              </a:buClr>
              <a:buSzPct val="100000"/>
              <a:buFont typeface="Wingdings" pitchFamily="2" charset="2"/>
              <a:buChar char="§"/>
              <a:defRPr sz="2400">
                <a:solidFill>
                  <a:schemeClr val="bg2"/>
                </a:solidFill>
              </a:defRPr>
            </a:lvl2pPr>
            <a:lvl3pPr>
              <a:buClr>
                <a:schemeClr val="accent1">
                  <a:lumMod val="20000"/>
                  <a:lumOff val="80000"/>
                </a:schemeClr>
              </a:buClr>
              <a:buSzPct val="100000"/>
              <a:buFont typeface="Arial" pitchFamily="34" charset="0"/>
              <a:buChar char="•"/>
              <a:defRPr sz="2400">
                <a:solidFill>
                  <a:schemeClr val="bg2"/>
                </a:solidFill>
              </a:defRPr>
            </a:lvl3pPr>
            <a:lvl4pPr>
              <a:buClr>
                <a:schemeClr val="accent1">
                  <a:lumMod val="20000"/>
                  <a:lumOff val="80000"/>
                </a:schemeClr>
              </a:buClr>
              <a:buSzPct val="70000"/>
              <a:buFont typeface="Courier New" pitchFamily="49" charset="0"/>
              <a:buChar char="o"/>
              <a:defRPr sz="1800" baseline="0">
                <a:solidFill>
                  <a:schemeClr val="bg2"/>
                </a:solidFill>
              </a:defRPr>
            </a:lvl4pPr>
            <a:lvl5pPr>
              <a:buClr>
                <a:schemeClr val="accent1">
                  <a:lumMod val="20000"/>
                  <a:lumOff val="80000"/>
                </a:schemeClr>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209800"/>
            <a:ext cx="7772400" cy="38862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C1429262-1F51-41B8-939A-11391C588A24}" type="datetime1">
              <a:rPr lang="en-US"/>
              <a:pPr/>
              <a:t>11/8/2012</a:t>
            </a:fld>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BC9954C0-CA14-474D-8FA9-C0985C9480D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7AD5A-4010-4BA6-B6BD-48940369EF1B}" type="datetime1">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3B039-DFB3-4F18-A3F2-2ACFE81E836C}" type="slidenum">
              <a:rPr lang="en-US" smtClean="0"/>
              <a:pPr/>
              <a:t>‹#›</a:t>
            </a:fld>
            <a:endParaRPr lang="en-US"/>
          </a:p>
        </p:txBody>
      </p:sp>
    </p:spTree>
    <p:extLst>
      <p:ext uri="{BB962C8B-B14F-4D97-AF65-F5344CB8AC3E}">
        <p14:creationId xmlns:p14="http://schemas.microsoft.com/office/powerpoint/2010/main" val="4262799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7ED167-E04C-4F1A-B3CC-7AB62E37DFAA}" type="datetime1">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E19AF-3816-4D68-A98C-5A8853648359}" type="slidenum">
              <a:rPr lang="en-US" smtClean="0"/>
              <a:pPr/>
              <a:t>‹#›</a:t>
            </a:fld>
            <a:endParaRPr lang="en-US"/>
          </a:p>
        </p:txBody>
      </p:sp>
    </p:spTree>
    <p:extLst>
      <p:ext uri="{BB962C8B-B14F-4D97-AF65-F5344CB8AC3E}">
        <p14:creationId xmlns:p14="http://schemas.microsoft.com/office/powerpoint/2010/main" val="1707586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EF0C0-5427-45DF-B78A-064CDFD4425F}" type="datetime1">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B6A65A-C642-42E0-A624-1E8AD0B67BD8}" type="slidenum">
              <a:rPr lang="en-US" smtClean="0"/>
              <a:pPr/>
              <a:t>‹#›</a:t>
            </a:fld>
            <a:endParaRPr lang="en-US"/>
          </a:p>
        </p:txBody>
      </p:sp>
    </p:spTree>
    <p:extLst>
      <p:ext uri="{BB962C8B-B14F-4D97-AF65-F5344CB8AC3E}">
        <p14:creationId xmlns:p14="http://schemas.microsoft.com/office/powerpoint/2010/main" val="171446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794546-C371-4D08-8FCD-43FF0F07EDC8}" type="datetime1">
              <a:rPr lang="en-US" smtClean="0"/>
              <a:pPr/>
              <a:t>11/8/2012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08A496-84D8-4AB7-BAFE-CCDA99727E7E}" type="slidenum">
              <a:rPr lang="en-US" smtClean="0"/>
              <a:pPr/>
              <a:t>‹#›</a:t>
            </a:fld>
            <a:endParaRPr lang="en-US"/>
          </a:p>
        </p:txBody>
      </p:sp>
    </p:spTree>
    <p:extLst>
      <p:ext uri="{BB962C8B-B14F-4D97-AF65-F5344CB8AC3E}">
        <p14:creationId xmlns:p14="http://schemas.microsoft.com/office/powerpoint/2010/main" val="359591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E40D95-29A8-438A-A8AE-1F5F0E50DFC5}" type="datetime1">
              <a:rPr lang="en-US" smtClean="0"/>
              <a:pPr/>
              <a:t>11/8/2012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AF599-F14D-411C-B07A-5260D1DDFD0D}" type="slidenum">
              <a:rPr lang="en-US" smtClean="0"/>
              <a:pPr/>
              <a:t>‹#›</a:t>
            </a:fld>
            <a:endParaRPr lang="en-US"/>
          </a:p>
        </p:txBody>
      </p:sp>
    </p:spTree>
    <p:extLst>
      <p:ext uri="{BB962C8B-B14F-4D97-AF65-F5344CB8AC3E}">
        <p14:creationId xmlns:p14="http://schemas.microsoft.com/office/powerpoint/2010/main" val="661133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2BF0F-A314-4F6A-A10B-5AED8B16A8F3}" type="datetime1">
              <a:rPr lang="en-US" smtClean="0"/>
              <a:pPr/>
              <a:t>11/8/2012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1E838D-A23B-4759-9400-480201966C68}" type="slidenum">
              <a:rPr lang="en-US" smtClean="0"/>
              <a:pPr/>
              <a:t>‹#›</a:t>
            </a:fld>
            <a:endParaRPr lang="en-US"/>
          </a:p>
        </p:txBody>
      </p:sp>
    </p:spTree>
    <p:extLst>
      <p:ext uri="{BB962C8B-B14F-4D97-AF65-F5344CB8AC3E}">
        <p14:creationId xmlns:p14="http://schemas.microsoft.com/office/powerpoint/2010/main" val="212855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085CCE-20E4-4228-89AA-292AE1CC20FD}" type="datetime1">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25C38-49AD-42F9-98D6-13CAEF96EE1D}" type="slidenum">
              <a:rPr lang="en-US" smtClean="0"/>
              <a:pPr/>
              <a:t>‹#›</a:t>
            </a:fld>
            <a:endParaRPr lang="en-US"/>
          </a:p>
        </p:txBody>
      </p:sp>
    </p:spTree>
    <p:extLst>
      <p:ext uri="{BB962C8B-B14F-4D97-AF65-F5344CB8AC3E}">
        <p14:creationId xmlns:p14="http://schemas.microsoft.com/office/powerpoint/2010/main" val="96925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8745C6-D732-418D-95BF-92568EE1A290}" type="datetime1">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B04E-7D35-4839-A389-1BC171CA2F83}" type="slidenum">
              <a:rPr lang="en-US" smtClean="0"/>
              <a:pPr/>
              <a:t>‹#›</a:t>
            </a:fld>
            <a:endParaRPr lang="en-US"/>
          </a:p>
        </p:txBody>
      </p:sp>
    </p:spTree>
    <p:extLst>
      <p:ext uri="{BB962C8B-B14F-4D97-AF65-F5344CB8AC3E}">
        <p14:creationId xmlns:p14="http://schemas.microsoft.com/office/powerpoint/2010/main" val="347959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1E6EE-3AC9-4072-BA47-D9A369E9A6E6}" type="datetime1">
              <a:rPr lang="en-US" smtClean="0"/>
              <a:pPr/>
              <a:t>11/8/2012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E3BC2-67E8-49D1-9256-1B4252F18993}" type="slidenum">
              <a:rPr lang="en-US" smtClean="0"/>
              <a:pPr/>
              <a:t>‹#›</a:t>
            </a:fld>
            <a:endParaRPr lang="en-US"/>
          </a:p>
        </p:txBody>
      </p:sp>
    </p:spTree>
    <p:extLst>
      <p:ext uri="{BB962C8B-B14F-4D97-AF65-F5344CB8AC3E}">
        <p14:creationId xmlns:p14="http://schemas.microsoft.com/office/powerpoint/2010/main" val="9482479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wmf"/></Relationships>
</file>

<file path=ppt/slides/_rels/slide4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7.wmf"/><Relationship Id="rId5" Type="http://schemas.openxmlformats.org/officeDocument/2006/relationships/oleObject" Target="../embeddings/Microsoft_Word_97_-_2003_Document1.doc"/><Relationship Id="rId4" Type="http://schemas.openxmlformats.org/officeDocument/2006/relationships/image" Target="../media/image38.wmf"/></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www.cdc.gov/nchstp/od/nchstp.html" TargetMode="External"/><Relationship Id="rId3" Type="http://schemas.openxmlformats.org/officeDocument/2006/relationships/hyperlink" Target="http://www.usaid.gov/" TargetMode="External"/><Relationship Id="rId7" Type="http://schemas.openxmlformats.org/officeDocument/2006/relationships/hyperlink" Target="http://www.iuatld.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usaid.gov/our_work/global_health/id/tuberculosis/index.html" TargetMode="External"/><Relationship Id="rId11" Type="http://schemas.openxmlformats.org/officeDocument/2006/relationships/hyperlink" Target="http://www.tbcta.org/" TargetMode="External"/><Relationship Id="rId5" Type="http://schemas.openxmlformats.org/officeDocument/2006/relationships/hyperlink" Target="http://www.who.int/gtb/whats-new/new_publications.htm" TargetMode="External"/><Relationship Id="rId10" Type="http://schemas.openxmlformats.org/officeDocument/2006/relationships/hyperlink" Target="http://www.stoptb.org/gdf/" TargetMode="External"/><Relationship Id="rId4" Type="http://schemas.openxmlformats.org/officeDocument/2006/relationships/hyperlink" Target="http://www.stoptb.org/resource_center/documents.asp" TargetMode="External"/><Relationship Id="rId9" Type="http://schemas.openxmlformats.org/officeDocument/2006/relationships/hyperlink" Target="http://www.theglobalfund.org/"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2762250"/>
          </a:xfrm>
        </p:spPr>
        <p:txBody>
          <a:bodyPr>
            <a:normAutofit/>
          </a:bodyPr>
          <a:lstStyle/>
          <a:p>
            <a:r>
              <a:rPr lang="en-US" dirty="0" smtClean="0"/>
              <a:t> </a:t>
            </a:r>
            <a:r>
              <a:rPr lang="en-US" dirty="0" smtClean="0"/>
              <a:t>Management of </a:t>
            </a:r>
            <a:r>
              <a:rPr lang="en-US" dirty="0" smtClean="0"/>
              <a:t>TB:</a:t>
            </a:r>
            <a:br>
              <a:rPr lang="en-US" dirty="0" smtClean="0"/>
            </a:br>
            <a:r>
              <a:rPr lang="en-US" dirty="0" smtClean="0"/>
              <a:t>Medical and Public Health considerations</a:t>
            </a:r>
            <a:endParaRPr lang="en-US" dirty="0"/>
          </a:p>
        </p:txBody>
      </p:sp>
      <p:sp>
        <p:nvSpPr>
          <p:cNvPr id="3" name="Subtitle 2"/>
          <p:cNvSpPr>
            <a:spLocks noGrp="1"/>
          </p:cNvSpPr>
          <p:nvPr>
            <p:ph type="subTitle" idx="1"/>
          </p:nvPr>
        </p:nvSpPr>
        <p:spPr/>
        <p:txBody>
          <a:bodyPr/>
          <a:lstStyle/>
          <a:p>
            <a:r>
              <a:rPr lang="en-US" dirty="0" smtClean="0"/>
              <a:t>Clydette Powell, MD, MPH, FAAP</a:t>
            </a:r>
          </a:p>
          <a:p>
            <a:r>
              <a:rPr lang="en-US" dirty="0" smtClean="0"/>
              <a:t>November </a:t>
            </a:r>
            <a:r>
              <a:rPr lang="en-US" dirty="0" smtClean="0"/>
              <a:t>2012</a:t>
            </a:r>
            <a:endParaRPr lang="en-US" dirty="0"/>
          </a:p>
        </p:txBody>
      </p:sp>
      <p:sp>
        <p:nvSpPr>
          <p:cNvPr id="4" name="Slide Number Placeholder 3"/>
          <p:cNvSpPr>
            <a:spLocks noGrp="1"/>
          </p:cNvSpPr>
          <p:nvPr>
            <p:ph type="sldNum" sz="quarter" idx="12"/>
          </p:nvPr>
        </p:nvSpPr>
        <p:spPr/>
        <p:txBody>
          <a:bodyPr/>
          <a:lstStyle/>
          <a:p>
            <a:fld id="{4A3E20B7-9A34-4280-A24F-2320388429AF}" type="slidenum">
              <a:rPr lang="en-US" smtClean="0"/>
              <a:pPr/>
              <a:t>1</a:t>
            </a:fld>
            <a:r>
              <a:rPr lang="en-US" smtClean="0"/>
              <a:t>a</a:t>
            </a:r>
            <a:endParaRPr lang="en-US"/>
          </a:p>
        </p:txBody>
      </p:sp>
    </p:spTree>
    <p:extLst>
      <p:ext uri="{BB962C8B-B14F-4D97-AF65-F5344CB8AC3E}">
        <p14:creationId xmlns:p14="http://schemas.microsoft.com/office/powerpoint/2010/main" val="1667413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is TB still a problem?</a:t>
            </a:r>
            <a:endParaRPr lang="en-US" dirty="0"/>
          </a:p>
        </p:txBody>
      </p:sp>
      <p:pic>
        <p:nvPicPr>
          <p:cNvPr id="4" name="Picture 2" descr="C:\Documents and Settings\cpowell\Local Settings\Temporary Internet Files\Content.IE5\790I4AZG\MC900441902[1].wm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342059"/>
            <a:ext cx="4038599" cy="477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037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0000"/>
                </a:solidFill>
              </a:rPr>
              <a:t>What Needs to Be done to Control TB</a:t>
            </a:r>
            <a:endParaRPr lang="en-US" sz="3200" dirty="0">
              <a:solidFill>
                <a:srgbClr val="FF0000"/>
              </a:solidFill>
            </a:endParaRP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b="1" dirty="0" smtClean="0"/>
              <a:t>Improve TB case detection (Prompt and early identification): to minimize TB transmission</a:t>
            </a:r>
          </a:p>
          <a:p>
            <a:pPr lvl="1"/>
            <a:r>
              <a:rPr lang="en-US" dirty="0" smtClean="0"/>
              <a:t>Community education for early symptom recognition and action</a:t>
            </a:r>
          </a:p>
          <a:p>
            <a:pPr lvl="1"/>
            <a:r>
              <a:rPr lang="en-US" dirty="0" smtClean="0"/>
              <a:t>Aggressive contact investigation and management</a:t>
            </a:r>
          </a:p>
          <a:p>
            <a:pPr lvl="1"/>
            <a:r>
              <a:rPr lang="en-US" dirty="0"/>
              <a:t>Minimize factors associated with delay in seeking medical care and establishing definitive TB diagnosis </a:t>
            </a:r>
          </a:p>
          <a:p>
            <a:pPr lvl="1"/>
            <a:r>
              <a:rPr lang="en-US" dirty="0" smtClean="0"/>
              <a:t>Engage all health care providers, civil society organization and other sectors in TB control</a:t>
            </a:r>
          </a:p>
        </p:txBody>
      </p:sp>
    </p:spTree>
    <p:extLst>
      <p:ext uri="{BB962C8B-B14F-4D97-AF65-F5344CB8AC3E}">
        <p14:creationId xmlns:p14="http://schemas.microsoft.com/office/powerpoint/2010/main" val="4188685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0000"/>
                </a:solidFill>
              </a:rPr>
              <a:t>What Needs to Be done to Control TB</a:t>
            </a:r>
            <a:endParaRPr lang="en-US" sz="3200" dirty="0">
              <a:solidFill>
                <a:srgbClr val="FF0000"/>
              </a:solidFill>
            </a:endParaRPr>
          </a:p>
        </p:txBody>
      </p:sp>
      <p:sp>
        <p:nvSpPr>
          <p:cNvPr id="3" name="Content Placeholder 2"/>
          <p:cNvSpPr>
            <a:spLocks noGrp="1"/>
          </p:cNvSpPr>
          <p:nvPr>
            <p:ph idx="1"/>
          </p:nvPr>
        </p:nvSpPr>
        <p:spPr/>
        <p:txBody>
          <a:bodyPr>
            <a:normAutofit/>
          </a:bodyPr>
          <a:lstStyle/>
          <a:p>
            <a:pPr marL="514350" indent="-514350">
              <a:buFont typeface="+mj-lt"/>
              <a:buAutoNum type="arabicPeriod" startAt="2"/>
            </a:pPr>
            <a:r>
              <a:rPr lang="en-US" b="1" dirty="0" smtClean="0"/>
              <a:t>Improve TB prevention through scaling up of infection control and targeted treatment of a latent TB infection</a:t>
            </a:r>
          </a:p>
          <a:p>
            <a:pPr marL="514350" indent="-514350">
              <a:buFont typeface="+mj-lt"/>
              <a:buAutoNum type="arabicPeriod" startAt="2"/>
            </a:pPr>
            <a:r>
              <a:rPr lang="en-US" b="1" dirty="0" smtClean="0"/>
              <a:t>Support development and deployment of new tools for TB diagnosis, treatment and prevention</a:t>
            </a:r>
          </a:p>
        </p:txBody>
      </p:sp>
    </p:spTree>
    <p:extLst>
      <p:ext uri="{BB962C8B-B14F-4D97-AF65-F5344CB8AC3E}">
        <p14:creationId xmlns:p14="http://schemas.microsoft.com/office/powerpoint/2010/main" val="3937186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323850" y="1127125"/>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4000" b="1" dirty="0">
                <a:solidFill>
                  <a:schemeClr val="accent2"/>
                </a:solidFill>
              </a:rPr>
              <a:t>Global Plan to Stop TB 2011–2015</a:t>
            </a:r>
          </a:p>
        </p:txBody>
      </p:sp>
      <p:pic>
        <p:nvPicPr>
          <p:cNvPr id="9319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2057400"/>
            <a:ext cx="3045147" cy="3963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333" name="Text Box 149"/>
          <p:cNvSpPr txBox="1">
            <a:spLocks noChangeArrowheads="1"/>
          </p:cNvSpPr>
          <p:nvPr/>
        </p:nvSpPr>
        <p:spPr bwMode="auto">
          <a:xfrm>
            <a:off x="4572000" y="1905000"/>
            <a:ext cx="4062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dirty="0">
                <a:solidFill>
                  <a:srgbClr val="FF3300"/>
                </a:solidFill>
              </a:rPr>
              <a:t>Launched 13 October 2010</a:t>
            </a:r>
          </a:p>
        </p:txBody>
      </p:sp>
      <p:pic>
        <p:nvPicPr>
          <p:cNvPr id="93334" name="Picture 1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2476695"/>
            <a:ext cx="2463800" cy="354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clinical points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A1EE19AF-3816-4D68-A98C-5A8853648359}" type="slidenum">
              <a:rPr lang="en-US" smtClean="0"/>
              <a:pPr/>
              <a:t>14</a:t>
            </a:fld>
            <a:endParaRPr lang="en-US"/>
          </a:p>
        </p:txBody>
      </p:sp>
    </p:spTree>
    <p:extLst>
      <p:ext uri="{BB962C8B-B14F-4D97-AF65-F5344CB8AC3E}">
        <p14:creationId xmlns:p14="http://schemas.microsoft.com/office/powerpoint/2010/main" val="4286281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Infection versus disease?</a:t>
            </a:r>
            <a:endParaRPr lang="en-US" dirty="0"/>
          </a:p>
        </p:txBody>
      </p:sp>
      <p:pic>
        <p:nvPicPr>
          <p:cNvPr id="4" name="Picture 2" descr="C:\Documents and Settings\cpowell\Local Settings\Temporary Internet Files\Content.IE5\790I4AZG\MC900441902[1].wm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342059"/>
            <a:ext cx="4038599" cy="477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037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524000"/>
            <a:ext cx="5715000" cy="381000"/>
          </a:xfrm>
        </p:spPr>
        <p:txBody>
          <a:bodyPr>
            <a:normAutofit fontScale="90000"/>
          </a:bodyPr>
          <a:lstStyle/>
          <a:p>
            <a:r>
              <a:rPr lang="en-US" sz="3200" dirty="0" smtClean="0">
                <a:solidFill>
                  <a:srgbClr val="FF0000"/>
                </a:solidFill>
              </a:rPr>
              <a:t>LTBI vs. TB Disease</a:t>
            </a:r>
            <a:endParaRPr lang="en-US" sz="3200" dirty="0">
              <a:solidFill>
                <a:srgbClr val="FF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45083460"/>
              </p:ext>
            </p:extLst>
          </p:nvPr>
        </p:nvGraphicFramePr>
        <p:xfrm>
          <a:off x="762000" y="2084161"/>
          <a:ext cx="7467600" cy="3270692"/>
        </p:xfrm>
        <a:graphic>
          <a:graphicData uri="http://schemas.openxmlformats.org/drawingml/2006/table">
            <a:tbl>
              <a:tblPr/>
              <a:tblGrid>
                <a:gridCol w="3733800"/>
                <a:gridCol w="3733800"/>
              </a:tblGrid>
              <a:tr h="814199">
                <a:tc>
                  <a:txBody>
                    <a:bodyPr/>
                    <a:lstStyle/>
                    <a:p>
                      <a:pPr marL="0" marR="0" algn="ctr">
                        <a:spcBef>
                          <a:spcPts val="0"/>
                        </a:spcBef>
                        <a:spcAft>
                          <a:spcPts val="0"/>
                        </a:spcAft>
                      </a:pPr>
                      <a:r>
                        <a:rPr lang="en-US" sz="1800" b="1" baseline="0" dirty="0">
                          <a:solidFill>
                            <a:srgbClr val="000099"/>
                          </a:solidFill>
                          <a:latin typeface="Arial"/>
                          <a:ea typeface="Times New Roman"/>
                          <a:cs typeface="Times New Roman"/>
                        </a:rPr>
                        <a:t>Person </a:t>
                      </a:r>
                      <a:r>
                        <a:rPr lang="en-US" sz="1800" b="1" baseline="0" dirty="0" smtClean="0">
                          <a:solidFill>
                            <a:srgbClr val="000099"/>
                          </a:solidFill>
                          <a:latin typeface="Arial"/>
                          <a:ea typeface="Times New Roman"/>
                          <a:cs typeface="Times New Roman"/>
                        </a:rPr>
                        <a:t>with LTBI </a:t>
                      </a:r>
                      <a:r>
                        <a:rPr lang="en-US" sz="1800" b="1" baseline="0" dirty="0">
                          <a:solidFill>
                            <a:srgbClr val="000099"/>
                          </a:solidFill>
                          <a:latin typeface="Arial"/>
                          <a:ea typeface="Times New Roman"/>
                          <a:cs typeface="Times New Roman"/>
                        </a:rPr>
                        <a:t>(Infected)</a:t>
                      </a:r>
                      <a:endParaRPr lang="en-US" sz="1800" baseline="0" dirty="0">
                        <a:solidFill>
                          <a:srgbClr val="000099"/>
                        </a:solidFill>
                        <a:latin typeface="Times New Roman"/>
                        <a:ea typeface="Times New Roman"/>
                        <a:cs typeface="Times New Roman"/>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CECFF"/>
                    </a:solidFill>
                  </a:tcPr>
                </a:tc>
                <a:tc>
                  <a:txBody>
                    <a:bodyPr/>
                    <a:lstStyle/>
                    <a:p>
                      <a:pPr marL="0" marR="0" algn="ctr">
                        <a:spcBef>
                          <a:spcPts val="0"/>
                        </a:spcBef>
                        <a:spcAft>
                          <a:spcPts val="0"/>
                        </a:spcAft>
                      </a:pPr>
                      <a:r>
                        <a:rPr lang="en-US" sz="1800" b="1" baseline="0" dirty="0">
                          <a:solidFill>
                            <a:srgbClr val="000099"/>
                          </a:solidFill>
                          <a:latin typeface="Arial"/>
                          <a:ea typeface="Times New Roman"/>
                          <a:cs typeface="Times New Roman"/>
                        </a:rPr>
                        <a:t>Person </a:t>
                      </a:r>
                      <a:r>
                        <a:rPr lang="en-US" sz="1800" b="1" baseline="0" dirty="0" smtClean="0">
                          <a:solidFill>
                            <a:srgbClr val="000099"/>
                          </a:solidFill>
                          <a:latin typeface="Arial"/>
                          <a:ea typeface="Times New Roman"/>
                          <a:cs typeface="Times New Roman"/>
                        </a:rPr>
                        <a:t>with TB </a:t>
                      </a:r>
                      <a:r>
                        <a:rPr lang="en-US" sz="1800" b="1" baseline="0" dirty="0">
                          <a:solidFill>
                            <a:srgbClr val="000099"/>
                          </a:solidFill>
                          <a:latin typeface="Arial"/>
                          <a:ea typeface="Times New Roman"/>
                          <a:cs typeface="Times New Roman"/>
                        </a:rPr>
                        <a:t>Disease (Infectious)</a:t>
                      </a:r>
                      <a:endParaRPr lang="en-US" sz="1800" baseline="0" dirty="0">
                        <a:solidFill>
                          <a:srgbClr val="000099"/>
                        </a:solidFill>
                        <a:latin typeface="Times New Roman"/>
                        <a:ea typeface="Times New Roman"/>
                        <a:cs typeface="Times New Roman"/>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CECFF"/>
                    </a:solidFill>
                  </a:tcPr>
                </a:tc>
              </a:tr>
              <a:tr h="405001">
                <a:tc>
                  <a:txBody>
                    <a:bodyPr/>
                    <a:lstStyle/>
                    <a:p>
                      <a:pPr marL="0" marR="0">
                        <a:lnSpc>
                          <a:spcPct val="115000"/>
                        </a:lnSpc>
                        <a:spcBef>
                          <a:spcPts val="0"/>
                        </a:spcBef>
                        <a:spcAft>
                          <a:spcPts val="0"/>
                        </a:spcAft>
                      </a:pPr>
                      <a:r>
                        <a:rPr lang="en-US" sz="1600" dirty="0" smtClean="0">
                          <a:solidFill>
                            <a:schemeClr val="tx1"/>
                          </a:solidFill>
                          <a:latin typeface="+mn-lt"/>
                          <a:ea typeface="Times New Roman"/>
                          <a:cs typeface="Times New Roman"/>
                        </a:rPr>
                        <a:t>Radiograph is typically normal</a:t>
                      </a:r>
                      <a:endParaRPr lang="en-US" sz="1600" dirty="0">
                        <a:solidFill>
                          <a:schemeClr val="tx1"/>
                        </a:solidFill>
                        <a:latin typeface="+mn-lt"/>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smtClean="0">
                          <a:solidFill>
                            <a:schemeClr val="tx1"/>
                          </a:solidFill>
                          <a:latin typeface="+mn-lt"/>
                          <a:ea typeface="Times New Roman"/>
                          <a:cs typeface="Times New Roman"/>
                        </a:rPr>
                        <a:t>Radiograph</a:t>
                      </a:r>
                      <a:r>
                        <a:rPr lang="en-US" sz="1600" baseline="0" dirty="0" smtClean="0">
                          <a:solidFill>
                            <a:schemeClr val="tx1"/>
                          </a:solidFill>
                          <a:latin typeface="+mn-lt"/>
                          <a:ea typeface="Times New Roman"/>
                          <a:cs typeface="Times New Roman"/>
                        </a:rPr>
                        <a:t> may be abnormal</a:t>
                      </a:r>
                      <a:endParaRPr lang="en-US" sz="1600" dirty="0">
                        <a:solidFill>
                          <a:schemeClr val="tx1"/>
                        </a:solidFill>
                        <a:latin typeface="+mn-lt"/>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539979">
                <a:tc>
                  <a:txBody>
                    <a:bodyPr/>
                    <a:lstStyle/>
                    <a:p>
                      <a:pPr marL="0" marR="0">
                        <a:lnSpc>
                          <a:spcPct val="115000"/>
                        </a:lnSpc>
                        <a:spcBef>
                          <a:spcPts val="0"/>
                        </a:spcBef>
                        <a:spcAft>
                          <a:spcPts val="0"/>
                        </a:spcAft>
                      </a:pPr>
                      <a:r>
                        <a:rPr lang="en-US" sz="1600" dirty="0" smtClean="0">
                          <a:solidFill>
                            <a:schemeClr val="tx1"/>
                          </a:solidFill>
                          <a:latin typeface="+mn-lt"/>
                          <a:ea typeface="Times New Roman"/>
                          <a:cs typeface="Times New Roman"/>
                        </a:rPr>
                        <a:t>Sputum smears and cultures are negative</a:t>
                      </a:r>
                      <a:endParaRPr lang="en-US" sz="1600" dirty="0">
                        <a:solidFill>
                          <a:schemeClr val="tx1"/>
                        </a:solidFill>
                        <a:latin typeface="+mn-lt"/>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solidFill>
                            <a:schemeClr val="tx1"/>
                          </a:solidFill>
                          <a:latin typeface="+mn-lt"/>
                          <a:ea typeface="Times New Roman"/>
                          <a:cs typeface="Times New Roman"/>
                        </a:rPr>
                        <a:t>Sputum smears and cultures may be positive</a:t>
                      </a:r>
                      <a:endParaRPr lang="en-US" sz="1600" dirty="0">
                        <a:solidFill>
                          <a:schemeClr val="tx1"/>
                        </a:solidFill>
                        <a:latin typeface="+mn-lt"/>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658368">
                <a:tc>
                  <a:txBody>
                    <a:bodyPr/>
                    <a:lstStyle/>
                    <a:p>
                      <a:pPr marL="0" marR="0">
                        <a:lnSpc>
                          <a:spcPct val="115000"/>
                        </a:lnSpc>
                        <a:spcBef>
                          <a:spcPts val="0"/>
                        </a:spcBef>
                        <a:spcAft>
                          <a:spcPts val="0"/>
                        </a:spcAft>
                      </a:pPr>
                      <a:r>
                        <a:rPr lang="en-US" sz="1600" dirty="0" smtClean="0">
                          <a:solidFill>
                            <a:schemeClr val="tx1"/>
                          </a:solidFill>
                          <a:latin typeface="+mn-lt"/>
                          <a:ea typeface="Times New Roman"/>
                          <a:cs typeface="Times New Roman"/>
                        </a:rPr>
                        <a:t>Should consider treatment for LTBI to prevent TB disease</a:t>
                      </a:r>
                      <a:endParaRPr lang="en-US" sz="1600" dirty="0">
                        <a:solidFill>
                          <a:schemeClr val="tx1"/>
                        </a:solidFill>
                        <a:latin typeface="+mn-lt"/>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solidFill>
                            <a:schemeClr val="tx1"/>
                          </a:solidFill>
                          <a:latin typeface="+mn-lt"/>
                          <a:ea typeface="Times New Roman"/>
                          <a:cs typeface="Times New Roman"/>
                        </a:rPr>
                        <a:t>Needs treatment for TB disease</a:t>
                      </a:r>
                      <a:endParaRPr lang="en-US" sz="1600" dirty="0">
                        <a:solidFill>
                          <a:schemeClr val="tx1"/>
                        </a:solidFill>
                        <a:latin typeface="+mn-lt"/>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832292">
                <a:tc>
                  <a:txBody>
                    <a:bodyPr/>
                    <a:lstStyle/>
                    <a:p>
                      <a:pPr marL="0" marR="0">
                        <a:lnSpc>
                          <a:spcPct val="115000"/>
                        </a:lnSpc>
                        <a:spcBef>
                          <a:spcPts val="0"/>
                        </a:spcBef>
                        <a:spcAft>
                          <a:spcPts val="0"/>
                        </a:spcAft>
                      </a:pPr>
                      <a:r>
                        <a:rPr lang="en-US" sz="1600" dirty="0" smtClean="0">
                          <a:solidFill>
                            <a:schemeClr val="tx1"/>
                          </a:solidFill>
                          <a:latin typeface="+mn-lt"/>
                          <a:ea typeface="Times New Roman"/>
                          <a:cs typeface="Times New Roman"/>
                        </a:rPr>
                        <a:t>Does </a:t>
                      </a:r>
                      <a:r>
                        <a:rPr lang="en-US" sz="1600" b="1" dirty="0" smtClean="0">
                          <a:solidFill>
                            <a:schemeClr val="tx1"/>
                          </a:solidFill>
                          <a:latin typeface="+mn-lt"/>
                          <a:ea typeface="Times New Roman"/>
                          <a:cs typeface="Times New Roman"/>
                        </a:rPr>
                        <a:t>not</a:t>
                      </a:r>
                      <a:r>
                        <a:rPr lang="en-US" sz="1600" dirty="0" smtClean="0">
                          <a:solidFill>
                            <a:schemeClr val="tx1"/>
                          </a:solidFill>
                          <a:latin typeface="+mn-lt"/>
                          <a:ea typeface="Times New Roman"/>
                          <a:cs typeface="Times New Roman"/>
                        </a:rPr>
                        <a:t> require respiratory isolation</a:t>
                      </a:r>
                      <a:endParaRPr lang="en-US" sz="1600" dirty="0">
                        <a:solidFill>
                          <a:schemeClr val="tx1"/>
                        </a:solidFill>
                        <a:latin typeface="+mn-lt"/>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solidFill>
                            <a:schemeClr val="tx1"/>
                          </a:solidFill>
                          <a:latin typeface="+mn-lt"/>
                          <a:ea typeface="Times New Roman"/>
                          <a:cs typeface="Times New Roman"/>
                        </a:rPr>
                        <a:t>May require respiratory isolation</a:t>
                      </a:r>
                      <a:endParaRPr lang="en-US" sz="1600" dirty="0">
                        <a:solidFill>
                          <a:schemeClr val="tx1"/>
                        </a:solidFill>
                        <a:latin typeface="+mn-lt"/>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bl>
          </a:graphicData>
        </a:graphic>
      </p:graphicFrame>
      <p:sp>
        <p:nvSpPr>
          <p:cNvPr id="3" name="Down Arrow 2"/>
          <p:cNvSpPr/>
          <p:nvPr/>
        </p:nvSpPr>
        <p:spPr bwMode="auto">
          <a:xfrm>
            <a:off x="2362200" y="5334000"/>
            <a:ext cx="533400" cy="838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mbria" pitchFamily="-110" charset="0"/>
            </a:endParaRPr>
          </a:p>
        </p:txBody>
      </p:sp>
      <p:sp>
        <p:nvSpPr>
          <p:cNvPr id="5" name="Down Arrow 4"/>
          <p:cNvSpPr/>
          <p:nvPr/>
        </p:nvSpPr>
        <p:spPr bwMode="auto">
          <a:xfrm>
            <a:off x="6096000" y="5334000"/>
            <a:ext cx="533400" cy="838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mbria" pitchFamily="-110" charset="0"/>
            </a:endParaRPr>
          </a:p>
        </p:txBody>
      </p:sp>
      <p:sp>
        <p:nvSpPr>
          <p:cNvPr id="6" name="TextBox 5"/>
          <p:cNvSpPr txBox="1"/>
          <p:nvPr/>
        </p:nvSpPr>
        <p:spPr>
          <a:xfrm>
            <a:off x="1295400" y="6106180"/>
            <a:ext cx="2667000" cy="523220"/>
          </a:xfrm>
          <a:prstGeom prst="rect">
            <a:avLst/>
          </a:prstGeom>
          <a:noFill/>
        </p:spPr>
        <p:txBody>
          <a:bodyPr wrap="square" rtlCol="0">
            <a:spAutoFit/>
          </a:bodyPr>
          <a:lstStyle/>
          <a:p>
            <a:r>
              <a:rPr lang="en-US" b="1" dirty="0" smtClean="0">
                <a:solidFill>
                  <a:srgbClr val="FF0000"/>
                </a:solidFill>
              </a:rPr>
              <a:t>NOT a TB Case</a:t>
            </a:r>
            <a:endParaRPr lang="en-US" b="1" dirty="0">
              <a:solidFill>
                <a:srgbClr val="FF0000"/>
              </a:solidFill>
            </a:endParaRPr>
          </a:p>
        </p:txBody>
      </p:sp>
      <p:sp>
        <p:nvSpPr>
          <p:cNvPr id="8" name="TextBox 7"/>
          <p:cNvSpPr txBox="1"/>
          <p:nvPr/>
        </p:nvSpPr>
        <p:spPr>
          <a:xfrm>
            <a:off x="5486400" y="6029980"/>
            <a:ext cx="2667000" cy="523220"/>
          </a:xfrm>
          <a:prstGeom prst="rect">
            <a:avLst/>
          </a:prstGeom>
          <a:noFill/>
        </p:spPr>
        <p:txBody>
          <a:bodyPr wrap="square" rtlCol="0">
            <a:spAutoFit/>
          </a:bodyPr>
          <a:lstStyle/>
          <a:p>
            <a:r>
              <a:rPr lang="en-US" dirty="0"/>
              <a:t> </a:t>
            </a:r>
            <a:r>
              <a:rPr lang="en-US" dirty="0" smtClean="0"/>
              <a:t> </a:t>
            </a:r>
            <a:r>
              <a:rPr lang="en-US" b="1" dirty="0" smtClean="0">
                <a:solidFill>
                  <a:srgbClr val="FF0000"/>
                </a:solidFill>
              </a:rPr>
              <a:t>TB Case</a:t>
            </a:r>
            <a:endParaRPr lang="en-US" b="1" dirty="0">
              <a:solidFill>
                <a:srgbClr val="FF0000"/>
              </a:solidFill>
            </a:endParaRPr>
          </a:p>
        </p:txBody>
      </p:sp>
    </p:spTree>
    <p:extLst>
      <p:ext uri="{BB962C8B-B14F-4D97-AF65-F5344CB8AC3E}">
        <p14:creationId xmlns:p14="http://schemas.microsoft.com/office/powerpoint/2010/main" val="196599190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17</a:t>
            </a:fld>
            <a:endParaRPr lang="en-US"/>
          </a:p>
        </p:txBody>
      </p:sp>
    </p:spTree>
    <p:extLst>
      <p:ext uri="{BB962C8B-B14F-4D97-AF65-F5344CB8AC3E}">
        <p14:creationId xmlns:p14="http://schemas.microsoft.com/office/powerpoint/2010/main" val="25750926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13B039-DFB3-4F18-A3F2-2ACFE81E836C}" type="slidenum">
              <a:rPr lang="en-US" smtClean="0"/>
              <a:pPr/>
              <a:t>18</a:t>
            </a:fld>
            <a:endParaRPr lang="en-US" dirty="0"/>
          </a:p>
        </p:txBody>
      </p:sp>
      <p:sp>
        <p:nvSpPr>
          <p:cNvPr id="5" name="Title 1"/>
          <p:cNvSpPr txBox="1">
            <a:spLocks/>
          </p:cNvSpPr>
          <p:nvPr/>
        </p:nvSpPr>
        <p:spPr bwMode="auto">
          <a:xfrm>
            <a:off x="2819400" y="228600"/>
            <a:ext cx="62484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ＭＳ Ｐゴシック" pitchFamily="-128" charset="-128"/>
                <a:cs typeface="+mj-cs"/>
              </a:rPr>
              <a:t>Evolution in TB Diagnostics</a:t>
            </a:r>
            <a:endParaRPr kumimoji="0" lang="en-US" sz="3200" b="1" i="0" u="none" strike="noStrike" kern="0" cap="none" spc="0" normalizeH="0" baseline="0" noProof="0" dirty="0">
              <a:ln>
                <a:noFill/>
              </a:ln>
              <a:solidFill>
                <a:schemeClr val="tx2"/>
              </a:solidFill>
              <a:effectLst/>
              <a:uLnTx/>
              <a:uFillTx/>
              <a:latin typeface="+mj-lt"/>
              <a:ea typeface="ＭＳ Ｐゴシック" pitchFamily="-128" charset="-128"/>
              <a:cs typeface="+mj-cs"/>
            </a:endParaRPr>
          </a:p>
        </p:txBody>
      </p:sp>
      <p:sp>
        <p:nvSpPr>
          <p:cNvPr id="2" name="Right Arrow 1"/>
          <p:cNvSpPr/>
          <p:nvPr/>
        </p:nvSpPr>
        <p:spPr bwMode="auto">
          <a:xfrm>
            <a:off x="533400" y="1600200"/>
            <a:ext cx="8305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mbria" pitchFamily="-110" charset="0"/>
            </a:endParaRPr>
          </a:p>
        </p:txBody>
      </p:sp>
      <p:sp>
        <p:nvSpPr>
          <p:cNvPr id="6" name="TextBox 5"/>
          <p:cNvSpPr txBox="1"/>
          <p:nvPr/>
        </p:nvSpPr>
        <p:spPr>
          <a:xfrm>
            <a:off x="533400" y="1295400"/>
            <a:ext cx="762000" cy="400110"/>
          </a:xfrm>
          <a:prstGeom prst="rect">
            <a:avLst/>
          </a:prstGeom>
          <a:noFill/>
        </p:spPr>
        <p:txBody>
          <a:bodyPr wrap="square" rtlCol="0">
            <a:spAutoFit/>
          </a:bodyPr>
          <a:lstStyle/>
          <a:p>
            <a:r>
              <a:rPr lang="en-US" sz="2000" dirty="0" smtClean="0">
                <a:latin typeface="+mn-lt"/>
              </a:rPr>
              <a:t>1882</a:t>
            </a:r>
            <a:endParaRPr lang="en-US" sz="2000" dirty="0">
              <a:latin typeface="+mn-lt"/>
            </a:endParaRPr>
          </a:p>
        </p:txBody>
      </p:sp>
      <p:sp>
        <p:nvSpPr>
          <p:cNvPr id="7" name="TextBox 6"/>
          <p:cNvSpPr txBox="1"/>
          <p:nvPr/>
        </p:nvSpPr>
        <p:spPr>
          <a:xfrm>
            <a:off x="1524000" y="1295400"/>
            <a:ext cx="762000" cy="400110"/>
          </a:xfrm>
          <a:prstGeom prst="rect">
            <a:avLst/>
          </a:prstGeom>
          <a:noFill/>
        </p:spPr>
        <p:txBody>
          <a:bodyPr wrap="square" rtlCol="0">
            <a:spAutoFit/>
          </a:bodyPr>
          <a:lstStyle/>
          <a:p>
            <a:r>
              <a:rPr lang="en-US" sz="2000" dirty="0" smtClean="0">
                <a:latin typeface="+mn-lt"/>
              </a:rPr>
              <a:t>1895</a:t>
            </a:r>
            <a:endParaRPr lang="en-US" sz="2000" dirty="0">
              <a:latin typeface="+mn-lt"/>
            </a:endParaRPr>
          </a:p>
        </p:txBody>
      </p:sp>
      <p:sp>
        <p:nvSpPr>
          <p:cNvPr id="8" name="TextBox 7"/>
          <p:cNvSpPr txBox="1"/>
          <p:nvPr/>
        </p:nvSpPr>
        <p:spPr>
          <a:xfrm>
            <a:off x="2514600" y="1295400"/>
            <a:ext cx="762000" cy="400110"/>
          </a:xfrm>
          <a:prstGeom prst="rect">
            <a:avLst/>
          </a:prstGeom>
          <a:noFill/>
        </p:spPr>
        <p:txBody>
          <a:bodyPr wrap="square" rtlCol="0">
            <a:spAutoFit/>
          </a:bodyPr>
          <a:lstStyle/>
          <a:p>
            <a:r>
              <a:rPr lang="en-US" sz="2000" dirty="0" smtClean="0">
                <a:latin typeface="+mn-lt"/>
              </a:rPr>
              <a:t>1907</a:t>
            </a:r>
            <a:endParaRPr lang="en-US" sz="2000" dirty="0">
              <a:latin typeface="+mn-lt"/>
            </a:endParaRPr>
          </a:p>
        </p:txBody>
      </p:sp>
      <p:sp>
        <p:nvSpPr>
          <p:cNvPr id="9" name="TextBox 8"/>
          <p:cNvSpPr txBox="1"/>
          <p:nvPr/>
        </p:nvSpPr>
        <p:spPr>
          <a:xfrm>
            <a:off x="3505200" y="1295400"/>
            <a:ext cx="762000" cy="400110"/>
          </a:xfrm>
          <a:prstGeom prst="rect">
            <a:avLst/>
          </a:prstGeom>
          <a:noFill/>
        </p:spPr>
        <p:txBody>
          <a:bodyPr wrap="square" rtlCol="0">
            <a:spAutoFit/>
          </a:bodyPr>
          <a:lstStyle/>
          <a:p>
            <a:r>
              <a:rPr lang="en-US" sz="2000" dirty="0" smtClean="0">
                <a:latin typeface="+mn-lt"/>
              </a:rPr>
              <a:t>1936</a:t>
            </a:r>
            <a:endParaRPr lang="en-US" sz="2000" dirty="0">
              <a:latin typeface="+mn-lt"/>
            </a:endParaRPr>
          </a:p>
        </p:txBody>
      </p:sp>
      <p:sp>
        <p:nvSpPr>
          <p:cNvPr id="10" name="TextBox 9"/>
          <p:cNvSpPr txBox="1"/>
          <p:nvPr/>
        </p:nvSpPr>
        <p:spPr>
          <a:xfrm>
            <a:off x="4419600" y="1295400"/>
            <a:ext cx="762000" cy="400110"/>
          </a:xfrm>
          <a:prstGeom prst="rect">
            <a:avLst/>
          </a:prstGeom>
          <a:noFill/>
        </p:spPr>
        <p:txBody>
          <a:bodyPr wrap="square" rtlCol="0">
            <a:spAutoFit/>
          </a:bodyPr>
          <a:lstStyle/>
          <a:p>
            <a:r>
              <a:rPr lang="en-US" sz="2000" dirty="0" smtClean="0">
                <a:latin typeface="+mn-lt"/>
              </a:rPr>
              <a:t>1950</a:t>
            </a:r>
            <a:endParaRPr lang="en-US" sz="2000" dirty="0">
              <a:latin typeface="+mn-lt"/>
            </a:endParaRPr>
          </a:p>
        </p:txBody>
      </p:sp>
      <p:sp>
        <p:nvSpPr>
          <p:cNvPr id="12" name="TextBox 11"/>
          <p:cNvSpPr txBox="1"/>
          <p:nvPr/>
        </p:nvSpPr>
        <p:spPr>
          <a:xfrm>
            <a:off x="5638800" y="1295400"/>
            <a:ext cx="914400" cy="400110"/>
          </a:xfrm>
          <a:prstGeom prst="rect">
            <a:avLst/>
          </a:prstGeom>
          <a:noFill/>
        </p:spPr>
        <p:txBody>
          <a:bodyPr wrap="square" rtlCol="0">
            <a:spAutoFit/>
          </a:bodyPr>
          <a:lstStyle/>
          <a:p>
            <a:r>
              <a:rPr lang="en-US" sz="2000" dirty="0" smtClean="0">
                <a:latin typeface="+mn-lt"/>
              </a:rPr>
              <a:t>1980</a:t>
            </a:r>
            <a:r>
              <a:rPr lang="en-US" sz="1600" dirty="0" smtClean="0">
                <a:latin typeface="+mn-lt"/>
              </a:rPr>
              <a:t>s</a:t>
            </a:r>
            <a:endParaRPr lang="en-US" sz="1600" dirty="0">
              <a:latin typeface="+mn-lt"/>
            </a:endParaRPr>
          </a:p>
        </p:txBody>
      </p:sp>
      <p:sp>
        <p:nvSpPr>
          <p:cNvPr id="13" name="TextBox 12"/>
          <p:cNvSpPr txBox="1"/>
          <p:nvPr/>
        </p:nvSpPr>
        <p:spPr>
          <a:xfrm>
            <a:off x="6858000" y="1276290"/>
            <a:ext cx="1905000" cy="400110"/>
          </a:xfrm>
          <a:prstGeom prst="rect">
            <a:avLst/>
          </a:prstGeom>
          <a:noFill/>
        </p:spPr>
        <p:txBody>
          <a:bodyPr wrap="square" rtlCol="0">
            <a:spAutoFit/>
          </a:bodyPr>
          <a:lstStyle/>
          <a:p>
            <a:r>
              <a:rPr lang="en-US" sz="2000" dirty="0" smtClean="0">
                <a:latin typeface="+mn-lt"/>
              </a:rPr>
              <a:t>2006  -  2010</a:t>
            </a:r>
            <a:endParaRPr lang="en-US" sz="2000" dirty="0">
              <a:latin typeface="+mn-lt"/>
            </a:endParaRPr>
          </a:p>
        </p:txBody>
      </p:sp>
      <p:pic>
        <p:nvPicPr>
          <p:cNvPr id="1026" name="Picture 2" descr="http://2.bp.blogspot.com/_DZH2cmCoois/Sje5DvYOGaI/AAAAAAAAJy8/VHvbohCUQaw/s400/t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9" y="2209832"/>
            <a:ext cx="1742157" cy="198769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bwMode="auto">
          <a:xfrm>
            <a:off x="914400" y="1905000"/>
            <a:ext cx="0" cy="30483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7" name="TextBox 16"/>
          <p:cNvSpPr txBox="1"/>
          <p:nvPr/>
        </p:nvSpPr>
        <p:spPr>
          <a:xfrm>
            <a:off x="152400" y="4267200"/>
            <a:ext cx="2438400" cy="707886"/>
          </a:xfrm>
          <a:prstGeom prst="rect">
            <a:avLst/>
          </a:prstGeom>
          <a:noFill/>
        </p:spPr>
        <p:txBody>
          <a:bodyPr wrap="square" rtlCol="0">
            <a:spAutoFit/>
          </a:bodyPr>
          <a:lstStyle/>
          <a:p>
            <a:pPr algn="ctr"/>
            <a:r>
              <a:rPr lang="en-US" sz="2000" dirty="0" smtClean="0">
                <a:latin typeface="+mn-lt"/>
              </a:rPr>
              <a:t>Robert Koch: identified TB bacilli</a:t>
            </a:r>
            <a:endParaRPr lang="en-US" sz="2000" dirty="0">
              <a:latin typeface="+mn-lt"/>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579" y="2971800"/>
            <a:ext cx="16192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bwMode="auto">
          <a:xfrm>
            <a:off x="1905000" y="1905000"/>
            <a:ext cx="0" cy="30483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pic>
        <p:nvPicPr>
          <p:cNvPr id="1029" name="Picture 5" descr="http://upload.wikimedia.org/wikipedia/commons/9/92/TB_CX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453" y="2209832"/>
            <a:ext cx="132397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upload.wikimedia.org/wikipedia/commons/thumb/f/fa/Mantoux_tuberculin_skin_test.jpg/220px-Mantoux_tuberculin_skin_tes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493" y="2209832"/>
            <a:ext cx="20955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bwMode="auto">
          <a:xfrm>
            <a:off x="2895600" y="1905000"/>
            <a:ext cx="0" cy="30483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24" name="TextBox 23"/>
          <p:cNvSpPr txBox="1"/>
          <p:nvPr/>
        </p:nvSpPr>
        <p:spPr>
          <a:xfrm>
            <a:off x="1828800" y="4267200"/>
            <a:ext cx="2438400" cy="707886"/>
          </a:xfrm>
          <a:prstGeom prst="rect">
            <a:avLst/>
          </a:prstGeom>
          <a:noFill/>
        </p:spPr>
        <p:txBody>
          <a:bodyPr wrap="square" rtlCol="0">
            <a:spAutoFit/>
          </a:bodyPr>
          <a:lstStyle/>
          <a:p>
            <a:pPr algn="ctr"/>
            <a:r>
              <a:rPr lang="en-US" sz="2000" dirty="0" smtClean="0">
                <a:latin typeface="+mn-lt"/>
              </a:rPr>
              <a:t>Tuberculin skin test developed</a:t>
            </a:r>
            <a:endParaRPr lang="en-US" sz="2000" dirty="0">
              <a:latin typeface="+mn-lt"/>
            </a:endParaRPr>
          </a:p>
        </p:txBody>
      </p:sp>
      <p:cxnSp>
        <p:nvCxnSpPr>
          <p:cNvPr id="25" name="Straight Arrow Connector 24"/>
          <p:cNvCxnSpPr/>
          <p:nvPr/>
        </p:nvCxnSpPr>
        <p:spPr bwMode="auto">
          <a:xfrm>
            <a:off x="3886200" y="1905000"/>
            <a:ext cx="0" cy="30483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pic>
        <p:nvPicPr>
          <p:cNvPr id="1038" name="Picture 14" descr="http://upload.wikimedia.org/wikipedia/commons/9/9e/M-tuberculosis-on-Lowenstein-Jensen.jpg"/>
          <p:cNvPicPr>
            <a:picLocks noChangeAspect="1" noChangeArrowheads="1"/>
          </p:cNvPicPr>
          <p:nvPr/>
        </p:nvPicPr>
        <p:blipFill rotWithShape="1">
          <a:blip r:embed="rId7">
            <a:extLst>
              <a:ext uri="{28A0092B-C50C-407E-A947-70E740481C1C}">
                <a14:useLocalDpi xmlns:a14="http://schemas.microsoft.com/office/drawing/2010/main" val="0"/>
              </a:ext>
            </a:extLst>
          </a:blip>
          <a:srcRect l="19537" r="14298"/>
          <a:stretch/>
        </p:blipFill>
        <p:spPr bwMode="auto">
          <a:xfrm>
            <a:off x="3124200" y="2209832"/>
            <a:ext cx="1505810" cy="170688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667000" y="4267200"/>
            <a:ext cx="2438400" cy="707886"/>
          </a:xfrm>
          <a:prstGeom prst="rect">
            <a:avLst/>
          </a:prstGeom>
          <a:noFill/>
        </p:spPr>
        <p:txBody>
          <a:bodyPr wrap="square" rtlCol="0">
            <a:spAutoFit/>
          </a:bodyPr>
          <a:lstStyle/>
          <a:p>
            <a:pPr algn="ctr"/>
            <a:r>
              <a:rPr lang="en-US" sz="2000" dirty="0" smtClean="0">
                <a:latin typeface="+mn-lt"/>
              </a:rPr>
              <a:t>Solid culture used to identify TB</a:t>
            </a:r>
            <a:endParaRPr lang="en-US" sz="2000" dirty="0">
              <a:latin typeface="+mn-lt"/>
            </a:endParaRPr>
          </a:p>
        </p:txBody>
      </p:sp>
      <p:cxnSp>
        <p:nvCxnSpPr>
          <p:cNvPr id="32" name="Straight Arrow Connector 31"/>
          <p:cNvCxnSpPr/>
          <p:nvPr/>
        </p:nvCxnSpPr>
        <p:spPr bwMode="auto">
          <a:xfrm>
            <a:off x="4800600" y="1905000"/>
            <a:ext cx="0" cy="30483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33" name="TextBox 32"/>
          <p:cNvSpPr txBox="1"/>
          <p:nvPr/>
        </p:nvSpPr>
        <p:spPr>
          <a:xfrm>
            <a:off x="3581400" y="2271935"/>
            <a:ext cx="2438400" cy="707886"/>
          </a:xfrm>
          <a:prstGeom prst="rect">
            <a:avLst/>
          </a:prstGeom>
          <a:noFill/>
        </p:spPr>
        <p:txBody>
          <a:bodyPr wrap="square" rtlCol="0">
            <a:spAutoFit/>
          </a:bodyPr>
          <a:lstStyle/>
          <a:p>
            <a:pPr algn="ctr"/>
            <a:r>
              <a:rPr lang="en-US" sz="2000" dirty="0" smtClean="0">
                <a:latin typeface="+mn-lt"/>
              </a:rPr>
              <a:t>First anti-TB drugs discovered</a:t>
            </a:r>
            <a:endParaRPr lang="en-US" sz="2000" dirty="0">
              <a:latin typeface="+mn-lt"/>
            </a:endParaRPr>
          </a:p>
        </p:txBody>
      </p:sp>
      <p:cxnSp>
        <p:nvCxnSpPr>
          <p:cNvPr id="34" name="Straight Arrow Connector 33"/>
          <p:cNvCxnSpPr/>
          <p:nvPr/>
        </p:nvCxnSpPr>
        <p:spPr bwMode="auto">
          <a:xfrm>
            <a:off x="6019800" y="1905000"/>
            <a:ext cx="0" cy="30483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35" name="TextBox 34"/>
          <p:cNvSpPr txBox="1"/>
          <p:nvPr/>
        </p:nvSpPr>
        <p:spPr>
          <a:xfrm>
            <a:off x="4800600" y="2257961"/>
            <a:ext cx="2438400" cy="1323439"/>
          </a:xfrm>
          <a:prstGeom prst="rect">
            <a:avLst/>
          </a:prstGeom>
          <a:noFill/>
        </p:spPr>
        <p:txBody>
          <a:bodyPr wrap="square" rtlCol="0">
            <a:spAutoFit/>
          </a:bodyPr>
          <a:lstStyle/>
          <a:p>
            <a:pPr algn="ctr"/>
            <a:r>
              <a:rPr lang="en-US" sz="2000" dirty="0" smtClean="0">
                <a:latin typeface="+mn-lt"/>
              </a:rPr>
              <a:t>Short-course chemotherapy;</a:t>
            </a:r>
          </a:p>
          <a:p>
            <a:pPr algn="ctr"/>
            <a:r>
              <a:rPr lang="en-US" sz="2000" dirty="0" smtClean="0">
                <a:latin typeface="+mn-lt"/>
              </a:rPr>
              <a:t>Liquid culture developed</a:t>
            </a:r>
            <a:endParaRPr lang="en-US" sz="2000" dirty="0">
              <a:latin typeface="+mn-lt"/>
            </a:endParaRPr>
          </a:p>
        </p:txBody>
      </p:sp>
      <p:sp>
        <p:nvSpPr>
          <p:cNvPr id="18" name="Down Arrow 17"/>
          <p:cNvSpPr/>
          <p:nvPr/>
        </p:nvSpPr>
        <p:spPr bwMode="auto">
          <a:xfrm>
            <a:off x="6553200" y="1695510"/>
            <a:ext cx="304800" cy="3279576"/>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mbria" pitchFamily="-110" charset="0"/>
            </a:endParaRPr>
          </a:p>
        </p:txBody>
      </p:sp>
      <p:sp>
        <p:nvSpPr>
          <p:cNvPr id="37" name="TextBox 36"/>
          <p:cNvSpPr txBox="1"/>
          <p:nvPr/>
        </p:nvSpPr>
        <p:spPr>
          <a:xfrm>
            <a:off x="5614736" y="5083314"/>
            <a:ext cx="2209800" cy="400110"/>
          </a:xfrm>
          <a:prstGeom prst="rect">
            <a:avLst/>
          </a:prstGeom>
          <a:noFill/>
          <a:ln>
            <a:solidFill>
              <a:schemeClr val="tx1"/>
            </a:solidFill>
          </a:ln>
        </p:spPr>
        <p:txBody>
          <a:bodyPr wrap="square" rtlCol="0">
            <a:spAutoFit/>
          </a:bodyPr>
          <a:lstStyle/>
          <a:p>
            <a:pPr algn="ctr"/>
            <a:r>
              <a:rPr lang="en-US" sz="2000" b="1" dirty="0" smtClean="0">
                <a:latin typeface="+mn-lt"/>
              </a:rPr>
              <a:t>HIV &amp; MDR-TB</a:t>
            </a:r>
            <a:endParaRPr lang="en-US" sz="2000" b="1" dirty="0">
              <a:latin typeface="+mn-lt"/>
            </a:endParaRPr>
          </a:p>
        </p:txBody>
      </p:sp>
      <p:sp>
        <p:nvSpPr>
          <p:cNvPr id="38" name="TextBox 37"/>
          <p:cNvSpPr txBox="1"/>
          <p:nvPr/>
        </p:nvSpPr>
        <p:spPr>
          <a:xfrm>
            <a:off x="6629400" y="2257961"/>
            <a:ext cx="2438400" cy="1015663"/>
          </a:xfrm>
          <a:prstGeom prst="rect">
            <a:avLst/>
          </a:prstGeom>
          <a:noFill/>
        </p:spPr>
        <p:txBody>
          <a:bodyPr wrap="square" rtlCol="0">
            <a:spAutoFit/>
          </a:bodyPr>
          <a:lstStyle/>
          <a:p>
            <a:pPr algn="ctr"/>
            <a:r>
              <a:rPr lang="en-US" sz="2000" dirty="0" smtClean="0">
                <a:latin typeface="+mn-lt"/>
              </a:rPr>
              <a:t>LED/fluorescence microscopy;</a:t>
            </a:r>
          </a:p>
          <a:p>
            <a:pPr algn="ctr"/>
            <a:r>
              <a:rPr lang="en-US" sz="2000" dirty="0" smtClean="0">
                <a:latin typeface="+mn-lt"/>
              </a:rPr>
              <a:t>Line Probe Assay</a:t>
            </a:r>
            <a:endParaRPr lang="en-US" sz="2000" dirty="0">
              <a:latin typeface="+mn-lt"/>
            </a:endParaRPr>
          </a:p>
        </p:txBody>
      </p:sp>
      <p:cxnSp>
        <p:nvCxnSpPr>
          <p:cNvPr id="39" name="Straight Arrow Connector 38"/>
          <p:cNvCxnSpPr/>
          <p:nvPr/>
        </p:nvCxnSpPr>
        <p:spPr bwMode="auto">
          <a:xfrm>
            <a:off x="7696200" y="1905000"/>
            <a:ext cx="0" cy="30483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4759" y="2979821"/>
            <a:ext cx="24479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58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2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03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038"/>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p:bldP spid="24" grpId="1"/>
      <p:bldP spid="31" grpId="0"/>
      <p:bldP spid="31" grpId="1"/>
      <p:bldP spid="33" grpId="0"/>
      <p:bldP spid="33" grpId="1"/>
      <p:bldP spid="35" grpId="0"/>
      <p:bldP spid="35" grpId="1"/>
      <p:bldP spid="18" grpId="0" animBg="1"/>
      <p:bldP spid="37"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4" name="Rectangle 4"/>
          <p:cNvSpPr>
            <a:spLocks noGrp="1" noChangeArrowheads="1"/>
          </p:cNvSpPr>
          <p:nvPr>
            <p:ph type="title"/>
          </p:nvPr>
        </p:nvSpPr>
        <p:spPr>
          <a:xfrm>
            <a:off x="685800" y="1295400"/>
            <a:ext cx="7772400" cy="609600"/>
          </a:xfrm>
        </p:spPr>
        <p:txBody>
          <a:bodyPr>
            <a:normAutofit fontScale="90000"/>
          </a:bodyPr>
          <a:lstStyle/>
          <a:p>
            <a:r>
              <a:rPr lang="en-US" sz="3600" dirty="0">
                <a:solidFill>
                  <a:srgbClr val="FF0000"/>
                </a:solidFill>
              </a:rPr>
              <a:t>Diagnosis of Tuberculosis Disease </a:t>
            </a:r>
          </a:p>
        </p:txBody>
      </p:sp>
      <p:sp>
        <p:nvSpPr>
          <p:cNvPr id="3" name="Content Placeholder 2"/>
          <p:cNvSpPr>
            <a:spLocks noGrp="1"/>
          </p:cNvSpPr>
          <p:nvPr>
            <p:ph idx="1"/>
          </p:nvPr>
        </p:nvSpPr>
        <p:spPr>
          <a:xfrm>
            <a:off x="990600" y="2133600"/>
            <a:ext cx="7543800" cy="4267200"/>
          </a:xfrm>
        </p:spPr>
        <p:txBody>
          <a:bodyPr>
            <a:normAutofit lnSpcReduction="10000"/>
          </a:bodyPr>
          <a:lstStyle/>
          <a:p>
            <a:r>
              <a:rPr lang="en-US" sz="2800" dirty="0" smtClean="0"/>
              <a:t>Identification of  individuals with TB symptoms</a:t>
            </a:r>
          </a:p>
          <a:p>
            <a:r>
              <a:rPr lang="en-US" sz="2800" dirty="0" smtClean="0"/>
              <a:t>Collection of specimen</a:t>
            </a:r>
          </a:p>
          <a:p>
            <a:r>
              <a:rPr lang="en-US" sz="2800" dirty="0" smtClean="0"/>
              <a:t>Laboratory examination:</a:t>
            </a:r>
          </a:p>
          <a:p>
            <a:pPr lvl="1"/>
            <a:r>
              <a:rPr lang="en-US" sz="2800" dirty="0" smtClean="0"/>
              <a:t>Microscopic Exam</a:t>
            </a:r>
          </a:p>
          <a:p>
            <a:pPr lvl="1"/>
            <a:r>
              <a:rPr lang="en-US" sz="2800" dirty="0" smtClean="0"/>
              <a:t>Culture</a:t>
            </a:r>
          </a:p>
          <a:p>
            <a:r>
              <a:rPr lang="en-US" sz="2800" dirty="0" smtClean="0"/>
              <a:t>Chest X-Ray</a:t>
            </a:r>
          </a:p>
          <a:p>
            <a:r>
              <a:rPr lang="en-US" sz="2800" dirty="0" smtClean="0"/>
              <a:t>Molecular:</a:t>
            </a:r>
          </a:p>
          <a:p>
            <a:pPr lvl="1"/>
            <a:r>
              <a:rPr lang="en-US" sz="2400" dirty="0" err="1" smtClean="0"/>
              <a:t>GeneXpert</a:t>
            </a:r>
            <a:endParaRPr lang="en-US" sz="2400" dirty="0" smtClean="0"/>
          </a:p>
          <a:p>
            <a:pPr lvl="1"/>
            <a:r>
              <a:rPr lang="en-US" sz="2400" dirty="0" smtClean="0"/>
              <a:t>Line Probe Assay</a:t>
            </a:r>
          </a:p>
          <a:p>
            <a:endParaRPr lang="en-US" sz="2800" dirty="0"/>
          </a:p>
        </p:txBody>
      </p:sp>
    </p:spTree>
    <p:extLst>
      <p:ext uri="{BB962C8B-B14F-4D97-AF65-F5344CB8AC3E}">
        <p14:creationId xmlns:p14="http://schemas.microsoft.com/office/powerpoint/2010/main" val="1160451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idx="1"/>
          </p:nvPr>
        </p:nvSpPr>
        <p:spPr bwMode="auto">
          <a:xfrm>
            <a:off x="685800" y="2044700"/>
            <a:ext cx="8229600" cy="3448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normAutofit/>
          </a:bodyPr>
          <a:lstStyle/>
          <a:p>
            <a:pPr>
              <a:lnSpc>
                <a:spcPct val="140000"/>
              </a:lnSpc>
              <a:buClr>
                <a:srgbClr val="00CCFF"/>
              </a:buClr>
              <a:buSzPct val="50000"/>
              <a:buFont typeface="Wingdings" pitchFamily="2" charset="2"/>
              <a:buChar char="u"/>
            </a:pPr>
            <a:r>
              <a:rPr lang="en-GB" sz="2000" dirty="0" smtClean="0">
                <a:latin typeface="Arial" charset="0"/>
              </a:rPr>
              <a:t>Briefly review the basics of TB  and its medical management</a:t>
            </a:r>
          </a:p>
          <a:p>
            <a:pPr>
              <a:lnSpc>
                <a:spcPct val="140000"/>
              </a:lnSpc>
              <a:buClr>
                <a:srgbClr val="00CCFF"/>
              </a:buClr>
              <a:buSzPct val="50000"/>
              <a:buFont typeface="Wingdings" pitchFamily="2" charset="2"/>
              <a:buChar char="u"/>
            </a:pPr>
            <a:r>
              <a:rPr lang="en-GB" sz="2000" dirty="0" smtClean="0">
                <a:latin typeface="Arial" charset="0"/>
              </a:rPr>
              <a:t>Describe the global </a:t>
            </a:r>
            <a:r>
              <a:rPr lang="en-GB" sz="2000" dirty="0">
                <a:latin typeface="Arial" charset="0"/>
              </a:rPr>
              <a:t>TB </a:t>
            </a:r>
            <a:r>
              <a:rPr lang="en-GB" sz="2000" dirty="0" smtClean="0">
                <a:latin typeface="Arial" charset="0"/>
              </a:rPr>
              <a:t>situation and challenges</a:t>
            </a:r>
            <a:r>
              <a:rPr lang="en-GB" sz="2000" dirty="0">
                <a:latin typeface="Arial" charset="0"/>
              </a:rPr>
              <a:t>: DOTS expansion, TB/HIV, M/XDR-TB</a:t>
            </a:r>
            <a:r>
              <a:rPr lang="en-GB" sz="2000" dirty="0" smtClean="0">
                <a:latin typeface="Arial" charset="0"/>
              </a:rPr>
              <a:t>, </a:t>
            </a:r>
            <a:r>
              <a:rPr lang="en-GB" sz="2000" dirty="0">
                <a:latin typeface="Arial" charset="0"/>
              </a:rPr>
              <a:t>engaging all </a:t>
            </a:r>
            <a:r>
              <a:rPr lang="en-GB" sz="2000" dirty="0" smtClean="0">
                <a:latin typeface="Arial" charset="0"/>
              </a:rPr>
              <a:t>providers</a:t>
            </a:r>
          </a:p>
          <a:p>
            <a:pPr>
              <a:lnSpc>
                <a:spcPct val="140000"/>
              </a:lnSpc>
              <a:buClr>
                <a:srgbClr val="00CCFF"/>
              </a:buClr>
              <a:buSzPct val="50000"/>
              <a:buFont typeface="Wingdings" pitchFamily="2" charset="2"/>
              <a:buChar char="u"/>
            </a:pPr>
            <a:r>
              <a:rPr lang="en-GB" sz="2000" dirty="0" smtClean="0">
                <a:latin typeface="Arial" charset="0"/>
              </a:rPr>
              <a:t>Describe the need and approach for new drugs and diagnostics, with focus on Gene </a:t>
            </a:r>
            <a:r>
              <a:rPr lang="en-GB" sz="2000" dirty="0" err="1" smtClean="0">
                <a:latin typeface="Arial" charset="0"/>
              </a:rPr>
              <a:t>Xpert</a:t>
            </a:r>
            <a:endParaRPr lang="en-GB" sz="2000" dirty="0" smtClean="0">
              <a:latin typeface="Arial" charset="0"/>
            </a:endParaRPr>
          </a:p>
          <a:p>
            <a:pPr>
              <a:lnSpc>
                <a:spcPct val="140000"/>
              </a:lnSpc>
              <a:buClr>
                <a:srgbClr val="00CCFF"/>
              </a:buClr>
              <a:buSzPct val="50000"/>
              <a:buFont typeface="Wingdings" pitchFamily="2" charset="2"/>
              <a:buChar char="u"/>
            </a:pPr>
            <a:r>
              <a:rPr lang="en-GB" sz="2000" dirty="0" smtClean="0">
                <a:latin typeface="Arial" charset="0"/>
              </a:rPr>
              <a:t>Describe the priority settings for </a:t>
            </a:r>
            <a:r>
              <a:rPr lang="en-GB" sz="2000" dirty="0" err="1" smtClean="0">
                <a:latin typeface="Arial" charset="0"/>
              </a:rPr>
              <a:t>Xpert</a:t>
            </a:r>
            <a:r>
              <a:rPr lang="en-GB" sz="2000" dirty="0" smtClean="0">
                <a:latin typeface="Arial" charset="0"/>
              </a:rPr>
              <a:t> and its implications for patients, providers, and public health authorities</a:t>
            </a:r>
            <a:endParaRPr lang="en-GB" sz="2000" dirty="0">
              <a:latin typeface="Arial" charset="0"/>
            </a:endParaRPr>
          </a:p>
        </p:txBody>
      </p:sp>
      <p:sp>
        <p:nvSpPr>
          <p:cNvPr id="344067" name="Rectangle 3"/>
          <p:cNvSpPr>
            <a:spLocks noChangeArrowheads="1"/>
          </p:cNvSpPr>
          <p:nvPr/>
        </p:nvSpPr>
        <p:spPr bwMode="auto">
          <a:xfrm>
            <a:off x="609600" y="990600"/>
            <a:ext cx="61722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99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ctr"/>
          <a:lstStyle/>
          <a:p>
            <a:pPr algn="l"/>
            <a:r>
              <a:rPr lang="en-GB" sz="4000" dirty="0" smtClean="0">
                <a:solidFill>
                  <a:schemeClr val="tx2"/>
                </a:solidFill>
                <a:effectLst>
                  <a:outerShdw blurRad="38100" dist="38100" dir="2700000" algn="tl">
                    <a:srgbClr val="000000"/>
                  </a:outerShdw>
                </a:effectLst>
                <a:latin typeface="Arial" charset="0"/>
              </a:rPr>
              <a:t>Learning Objectives</a:t>
            </a:r>
            <a:endParaRPr lang="en-GB" sz="4400" dirty="0">
              <a:solidFill>
                <a:schemeClr val="tx2"/>
              </a:solidFill>
              <a:effectLst>
                <a:outerShdw blurRad="38100" dist="38100" dir="2700000" algn="tl">
                  <a:srgbClr val="000000"/>
                </a:outerShdw>
              </a:effectLst>
              <a:latin typeface="Arial" charset="0"/>
            </a:endParaRPr>
          </a:p>
        </p:txBody>
      </p:sp>
      <p:sp>
        <p:nvSpPr>
          <p:cNvPr id="344072" name="Line 8"/>
          <p:cNvSpPr>
            <a:spLocks noChangeShapeType="1"/>
          </p:cNvSpPr>
          <p:nvPr/>
        </p:nvSpPr>
        <p:spPr bwMode="auto">
          <a:xfrm>
            <a:off x="1460500" y="6419850"/>
            <a:ext cx="6248400" cy="0"/>
          </a:xfrm>
          <a:prstGeom prst="line">
            <a:avLst/>
          </a:prstGeom>
          <a:noFill/>
          <a:ln w="9525">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13B039-DFB3-4F18-A3F2-2ACFE81E836C}" type="slidenum">
              <a:rPr lang="en-US" smtClean="0">
                <a:solidFill>
                  <a:srgbClr val="000000"/>
                </a:solidFill>
              </a:rPr>
              <a:pPr/>
              <a:t>20</a:t>
            </a:fld>
            <a:endParaRPr lang="en-US">
              <a:solidFill>
                <a:srgbClr val="000000"/>
              </a:solidFill>
            </a:endParaRPr>
          </a:p>
        </p:txBody>
      </p:sp>
      <p:sp>
        <p:nvSpPr>
          <p:cNvPr id="5" name="Title 1"/>
          <p:cNvSpPr txBox="1">
            <a:spLocks/>
          </p:cNvSpPr>
          <p:nvPr/>
        </p:nvSpPr>
        <p:spPr bwMode="auto">
          <a:xfrm>
            <a:off x="2819400" y="228600"/>
            <a:ext cx="62484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r>
              <a:rPr lang="en-US" sz="3200" b="1" kern="0" dirty="0" smtClean="0">
                <a:solidFill>
                  <a:srgbClr val="000000"/>
                </a:solidFill>
                <a:ea typeface="ＭＳ Ｐゴシック" pitchFamily="-128" charset="-128"/>
              </a:rPr>
              <a:t>Current Diagnostic Limitations</a:t>
            </a:r>
            <a:endParaRPr lang="en-US" sz="3200" b="1" kern="0" dirty="0">
              <a:solidFill>
                <a:srgbClr val="000000"/>
              </a:solidFill>
              <a:ea typeface="ＭＳ Ｐゴシック" pitchFamily="-128" charset="-12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25821190"/>
              </p:ext>
            </p:extLst>
          </p:nvPr>
        </p:nvGraphicFramePr>
        <p:xfrm>
          <a:off x="685800" y="1524000"/>
          <a:ext cx="7772400" cy="5044440"/>
        </p:xfrm>
        <a:graphic>
          <a:graphicData uri="http://schemas.openxmlformats.org/drawingml/2006/table">
            <a:tbl>
              <a:tblPr firstRow="1" bandRow="1">
                <a:tableStyleId>{D7AC3CCA-C797-4891-BE02-D94E43425B78}</a:tableStyleId>
              </a:tblPr>
              <a:tblGrid>
                <a:gridCol w="2286000"/>
                <a:gridCol w="5486400"/>
              </a:tblGrid>
              <a:tr h="370840">
                <a:tc>
                  <a:txBody>
                    <a:bodyPr/>
                    <a:lstStyle/>
                    <a:p>
                      <a:pPr algn="ctr"/>
                      <a:r>
                        <a:rPr lang="en-US" dirty="0" smtClean="0"/>
                        <a:t>Diagnostic</a:t>
                      </a:r>
                      <a:endParaRPr lang="en-US" dirty="0"/>
                    </a:p>
                  </a:txBody>
                  <a:tcPr/>
                </a:tc>
                <a:tc>
                  <a:txBody>
                    <a:bodyPr/>
                    <a:lstStyle/>
                    <a:p>
                      <a:pPr algn="ctr"/>
                      <a:r>
                        <a:rPr lang="en-US" dirty="0" smtClean="0"/>
                        <a:t>Limitations</a:t>
                      </a:r>
                      <a:endParaRPr lang="en-US" dirty="0"/>
                    </a:p>
                  </a:txBody>
                  <a:tcPr/>
                </a:tc>
              </a:tr>
              <a:tr h="370840">
                <a:tc>
                  <a:txBody>
                    <a:bodyPr/>
                    <a:lstStyle/>
                    <a:p>
                      <a:r>
                        <a:rPr lang="en-US" dirty="0" smtClean="0"/>
                        <a:t>Light microscopy</a:t>
                      </a:r>
                      <a:endParaRPr lang="en-US" dirty="0"/>
                    </a:p>
                  </a:txBody>
                  <a:tcPr/>
                </a:tc>
                <a:tc>
                  <a:txBody>
                    <a:bodyPr/>
                    <a:lstStyle/>
                    <a:p>
                      <a:r>
                        <a:rPr lang="en-US" dirty="0" smtClean="0"/>
                        <a:t>Limited sensitivity especially in patients with low</a:t>
                      </a:r>
                      <a:r>
                        <a:rPr lang="en-US" baseline="0" dirty="0" smtClean="0"/>
                        <a:t> numbers of bacilli, </a:t>
                      </a:r>
                      <a:r>
                        <a:rPr lang="en-US" dirty="0" err="1" smtClean="0"/>
                        <a:t>extrapulmonary</a:t>
                      </a:r>
                      <a:r>
                        <a:rPr lang="en-US" dirty="0" smtClean="0"/>
                        <a:t> TB, those with HIV infection.</a:t>
                      </a:r>
                    </a:p>
                    <a:p>
                      <a:r>
                        <a:rPr lang="en-US" dirty="0" smtClean="0"/>
                        <a:t>Cannot distinguish</a:t>
                      </a:r>
                      <a:r>
                        <a:rPr lang="en-US" baseline="0" dirty="0" smtClean="0"/>
                        <a:t> </a:t>
                      </a:r>
                      <a:r>
                        <a:rPr lang="en-US" i="1" baseline="0" dirty="0" smtClean="0"/>
                        <a:t>M. </a:t>
                      </a:r>
                      <a:r>
                        <a:rPr lang="en-US" i="1" baseline="0" dirty="0" err="1" smtClean="0"/>
                        <a:t>tb</a:t>
                      </a:r>
                      <a:r>
                        <a:rPr lang="en-US" i="1" baseline="0" dirty="0" smtClean="0"/>
                        <a:t> </a:t>
                      </a:r>
                      <a:r>
                        <a:rPr lang="en-US" baseline="0" dirty="0" smtClean="0"/>
                        <a:t>from NTM, viable from non-viable, drug-sensitive from drug-resistant strains.</a:t>
                      </a:r>
                      <a:endParaRPr lang="en-US" dirty="0"/>
                    </a:p>
                  </a:txBody>
                  <a:tcPr/>
                </a:tc>
              </a:tr>
              <a:tr h="370840">
                <a:tc>
                  <a:txBody>
                    <a:bodyPr/>
                    <a:lstStyle/>
                    <a:p>
                      <a:r>
                        <a:rPr lang="en-US" baseline="0" dirty="0" smtClean="0"/>
                        <a:t>Culture</a:t>
                      </a:r>
                      <a:endParaRPr lang="en-US" dirty="0"/>
                    </a:p>
                  </a:txBody>
                  <a:tcPr/>
                </a:tc>
                <a:tc>
                  <a:txBody>
                    <a:bodyPr/>
                    <a:lstStyle/>
                    <a:p>
                      <a:r>
                        <a:rPr lang="en-US" dirty="0" smtClean="0"/>
                        <a:t>More complex and expensive than microscopy, sophisticated</a:t>
                      </a:r>
                      <a:r>
                        <a:rPr lang="en-US" baseline="0" dirty="0" smtClean="0"/>
                        <a:t> infrastructure with biosafety needed.</a:t>
                      </a:r>
                    </a:p>
                    <a:p>
                      <a:r>
                        <a:rPr lang="en-US" baseline="0" dirty="0" smtClean="0"/>
                        <a:t>Significant delay with solid culture; potential contamination with liquid culture.</a:t>
                      </a:r>
                      <a:endParaRPr lang="en-US" dirty="0"/>
                    </a:p>
                  </a:txBody>
                  <a:tcPr/>
                </a:tc>
              </a:tr>
              <a:tr h="370840">
                <a:tc>
                  <a:txBody>
                    <a:bodyPr/>
                    <a:lstStyle/>
                    <a:p>
                      <a:r>
                        <a:rPr lang="en-US" dirty="0" smtClean="0"/>
                        <a:t>FM/LED</a:t>
                      </a:r>
                      <a:endParaRPr lang="en-US" dirty="0"/>
                    </a:p>
                  </a:txBody>
                  <a:tcPr/>
                </a:tc>
                <a:tc>
                  <a:txBody>
                    <a:bodyPr/>
                    <a:lstStyle/>
                    <a:p>
                      <a:r>
                        <a:rPr lang="en-US" dirty="0" smtClean="0"/>
                        <a:t>More sensitive</a:t>
                      </a:r>
                      <a:r>
                        <a:rPr lang="en-US" baseline="0" dirty="0" smtClean="0"/>
                        <a:t> than light microscopy but require technical expertise; capital and running costs higher</a:t>
                      </a:r>
                      <a:endParaRPr lang="en-US" dirty="0"/>
                    </a:p>
                  </a:txBody>
                  <a:tcPr/>
                </a:tc>
              </a:tr>
              <a:tr h="370840">
                <a:tc>
                  <a:txBody>
                    <a:bodyPr/>
                    <a:lstStyle/>
                    <a:p>
                      <a:r>
                        <a:rPr lang="en-US" dirty="0" smtClean="0"/>
                        <a:t>Line Probe Assay</a:t>
                      </a:r>
                      <a:endParaRPr lang="en-US" dirty="0"/>
                    </a:p>
                  </a:txBody>
                  <a:tcPr/>
                </a:tc>
                <a:tc>
                  <a:txBody>
                    <a:bodyPr/>
                    <a:lstStyle/>
                    <a:p>
                      <a:r>
                        <a:rPr lang="en-US" dirty="0" smtClean="0"/>
                        <a:t>Significant lab infrastructure needed;</a:t>
                      </a:r>
                      <a:r>
                        <a:rPr lang="en-US" baseline="0" dirty="0" smtClean="0"/>
                        <a:t> location.</a:t>
                      </a:r>
                      <a:endParaRPr lang="en-US" dirty="0" smtClean="0"/>
                    </a:p>
                    <a:p>
                      <a:r>
                        <a:rPr lang="en-US" dirty="0" smtClean="0"/>
                        <a:t>Currently</a:t>
                      </a:r>
                      <a:r>
                        <a:rPr lang="en-US" baseline="0" dirty="0" smtClean="0"/>
                        <a:t> approved for smear-positive specimens.</a:t>
                      </a:r>
                      <a:endParaRPr lang="en-US" dirty="0"/>
                    </a:p>
                  </a:txBody>
                  <a:tcPr/>
                </a:tc>
              </a:tr>
              <a:tr h="370840">
                <a:tc>
                  <a:txBody>
                    <a:bodyPr/>
                    <a:lstStyle/>
                    <a:p>
                      <a:r>
                        <a:rPr lang="en-US" dirty="0" smtClean="0"/>
                        <a:t>Chest</a:t>
                      </a:r>
                      <a:r>
                        <a:rPr lang="en-US" baseline="0" dirty="0" smtClean="0"/>
                        <a:t> x-ray</a:t>
                      </a:r>
                      <a:endParaRPr lang="en-US" dirty="0"/>
                    </a:p>
                  </a:txBody>
                  <a:tcPr>
                    <a:solidFill>
                      <a:srgbClr val="FFFF99"/>
                    </a:solidFill>
                  </a:tcPr>
                </a:tc>
                <a:tc>
                  <a:txBody>
                    <a:bodyPr/>
                    <a:lstStyle/>
                    <a:p>
                      <a:r>
                        <a:rPr lang="en-US" dirty="0" smtClean="0"/>
                        <a:t>Difficulty interpreting results;</a:t>
                      </a:r>
                      <a:r>
                        <a:rPr lang="en-US" baseline="0" dirty="0" smtClean="0"/>
                        <a:t> cost to patient; location </a:t>
                      </a:r>
                      <a:endParaRPr lang="en-US" dirty="0"/>
                    </a:p>
                  </a:txBody>
                  <a:tcPr>
                    <a:solidFill>
                      <a:srgbClr val="FFFF99"/>
                    </a:solidFill>
                  </a:tcPr>
                </a:tc>
              </a:tr>
              <a:tr h="370840">
                <a:tc>
                  <a:txBody>
                    <a:bodyPr/>
                    <a:lstStyle/>
                    <a:p>
                      <a:r>
                        <a:rPr lang="en-US" dirty="0" smtClean="0"/>
                        <a:t>Tuberculin skin test</a:t>
                      </a:r>
                      <a:endParaRPr lang="en-US" dirty="0"/>
                    </a:p>
                  </a:txBody>
                  <a:tcPr>
                    <a:solidFill>
                      <a:srgbClr val="FFFF99"/>
                    </a:solidFill>
                  </a:tcPr>
                </a:tc>
                <a:tc>
                  <a:txBody>
                    <a:bodyPr/>
                    <a:lstStyle/>
                    <a:p>
                      <a:r>
                        <a:rPr lang="en-US" dirty="0" smtClean="0"/>
                        <a:t>Cannot</a:t>
                      </a:r>
                      <a:r>
                        <a:rPr lang="en-US" baseline="0" dirty="0" smtClean="0"/>
                        <a:t> distinguish infection from active disease</a:t>
                      </a:r>
                      <a:endParaRPr lang="en-US" dirty="0"/>
                    </a:p>
                  </a:txBody>
                  <a:tcPr>
                    <a:solidFill>
                      <a:srgbClr val="FFFF99"/>
                    </a:solidFill>
                  </a:tcPr>
                </a:tc>
              </a:tr>
            </a:tbl>
          </a:graphicData>
        </a:graphic>
      </p:graphicFrame>
    </p:spTree>
    <p:extLst>
      <p:ext uri="{BB962C8B-B14F-4D97-AF65-F5344CB8AC3E}">
        <p14:creationId xmlns:p14="http://schemas.microsoft.com/office/powerpoint/2010/main" val="1309563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533400" y="1143000"/>
            <a:ext cx="7772400" cy="1143000"/>
          </a:xfrm>
        </p:spPr>
        <p:txBody>
          <a:bodyPr/>
          <a:lstStyle/>
          <a:p>
            <a:r>
              <a:rPr lang="en-US" sz="4000" dirty="0">
                <a:solidFill>
                  <a:srgbClr val="FF0000"/>
                </a:solidFill>
              </a:rPr>
              <a:t>Specimen Collection </a:t>
            </a:r>
          </a:p>
        </p:txBody>
      </p:sp>
      <p:sp>
        <p:nvSpPr>
          <p:cNvPr id="228356" name="Rectangle 4"/>
          <p:cNvSpPr>
            <a:spLocks noGrp="1" noChangeArrowheads="1"/>
          </p:cNvSpPr>
          <p:nvPr>
            <p:ph sz="half" idx="1"/>
          </p:nvPr>
        </p:nvSpPr>
        <p:spPr>
          <a:xfrm>
            <a:off x="685800" y="2057400"/>
            <a:ext cx="6256867" cy="3733800"/>
          </a:xfrm>
        </p:spPr>
        <p:txBody>
          <a:bodyPr>
            <a:normAutofit fontScale="92500"/>
          </a:bodyPr>
          <a:lstStyle/>
          <a:p>
            <a:pPr>
              <a:spcBef>
                <a:spcPts val="1800"/>
              </a:spcBef>
            </a:pPr>
            <a:r>
              <a:rPr lang="en-US" sz="2400" dirty="0">
                <a:latin typeface="Arial" pitchFamily="34" charset="0"/>
                <a:cs typeface="Arial" pitchFamily="34" charset="0"/>
              </a:rPr>
              <a:t>Persons suspected of having pulmonary or laryngeal TB should have at least three sputum specimens examined by </a:t>
            </a:r>
            <a:r>
              <a:rPr lang="en-US" sz="2400" dirty="0" smtClean="0">
                <a:latin typeface="Arial" pitchFamily="34" charset="0"/>
                <a:cs typeface="Arial" pitchFamily="34" charset="0"/>
              </a:rPr>
              <a:t>acid-fast bacilli and culture </a:t>
            </a:r>
            <a:endParaRPr lang="en-US" sz="2400" dirty="0">
              <a:latin typeface="Arial" pitchFamily="34" charset="0"/>
              <a:cs typeface="Arial" pitchFamily="34" charset="0"/>
            </a:endParaRPr>
          </a:p>
          <a:p>
            <a:pPr>
              <a:spcBef>
                <a:spcPts val="1800"/>
              </a:spcBef>
            </a:pPr>
            <a:r>
              <a:rPr lang="en-US" sz="2400" dirty="0">
                <a:latin typeface="Arial" pitchFamily="34" charset="0"/>
                <a:cs typeface="Arial" pitchFamily="34" charset="0"/>
              </a:rPr>
              <a:t>It is best to obtain a series of early-morning specimens collected on 3 consecutive days. </a:t>
            </a:r>
          </a:p>
          <a:p>
            <a:pPr>
              <a:spcBef>
                <a:spcPts val="1800"/>
              </a:spcBef>
            </a:pPr>
            <a:r>
              <a:rPr lang="en-US" sz="2400" dirty="0">
                <a:latin typeface="Arial" pitchFamily="34" charset="0"/>
                <a:cs typeface="Arial" pitchFamily="34" charset="0"/>
              </a:rPr>
              <a:t>Specimens should be obtained in an isolated, well-ventilated area or sputum collection booth. </a:t>
            </a:r>
          </a:p>
        </p:txBody>
      </p:sp>
      <p:pic>
        <p:nvPicPr>
          <p:cNvPr id="228359" name="Picture 7" descr="Photo of a sputum collection booth and the text &quot;Specimens should be obtained in an isolated, well-ventilated area or sputum collection booth&quot;."/>
          <p:cNvPicPr>
            <a:picLocks noChangeAspect="1" noChangeArrowheads="1"/>
          </p:cNvPicPr>
          <p:nvPr/>
        </p:nvPicPr>
        <p:blipFill>
          <a:blip r:embed="rId3" cstate="print"/>
          <a:srcRect/>
          <a:stretch>
            <a:fillRect/>
          </a:stretch>
        </p:blipFill>
        <p:spPr bwMode="auto">
          <a:xfrm>
            <a:off x="7037212" y="2057400"/>
            <a:ext cx="2106788" cy="3248025"/>
          </a:xfrm>
          <a:prstGeom prst="rect">
            <a:avLst/>
          </a:prstGeom>
          <a:noFill/>
        </p:spPr>
      </p:pic>
    </p:spTree>
    <p:extLst>
      <p:ext uri="{BB962C8B-B14F-4D97-AF65-F5344CB8AC3E}">
        <p14:creationId xmlns:p14="http://schemas.microsoft.com/office/powerpoint/2010/main" val="3225865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685800" y="1219200"/>
            <a:ext cx="7772400" cy="609600"/>
          </a:xfrm>
        </p:spPr>
        <p:txBody>
          <a:bodyPr>
            <a:noAutofit/>
          </a:bodyPr>
          <a:lstStyle/>
          <a:p>
            <a:r>
              <a:rPr lang="en-US" sz="3200" dirty="0">
                <a:solidFill>
                  <a:srgbClr val="FF0000"/>
                </a:solidFill>
              </a:rPr>
              <a:t>Specimen Collection: Gastric Aspiration </a:t>
            </a:r>
          </a:p>
        </p:txBody>
      </p:sp>
      <p:sp>
        <p:nvSpPr>
          <p:cNvPr id="234500" name="Rectangle 4"/>
          <p:cNvSpPr>
            <a:spLocks noGrp="1" noChangeArrowheads="1"/>
          </p:cNvSpPr>
          <p:nvPr>
            <p:ph sz="half" idx="1"/>
          </p:nvPr>
        </p:nvSpPr>
        <p:spPr>
          <a:xfrm>
            <a:off x="685801" y="2362200"/>
            <a:ext cx="5985933" cy="3733800"/>
          </a:xfrm>
        </p:spPr>
        <p:txBody>
          <a:bodyPr/>
          <a:lstStyle/>
          <a:p>
            <a:pPr>
              <a:spcBef>
                <a:spcPts val="1800"/>
              </a:spcBef>
            </a:pPr>
            <a:r>
              <a:rPr lang="en-US" dirty="0">
                <a:latin typeface="Arial" pitchFamily="34" charset="0"/>
                <a:cs typeface="Arial" pitchFamily="34" charset="0"/>
              </a:rPr>
              <a:t>Gastric aspiration can also be used to obtain specimens of swallowed sputum.</a:t>
            </a:r>
          </a:p>
          <a:p>
            <a:pPr>
              <a:spcBef>
                <a:spcPts val="1800"/>
              </a:spcBef>
            </a:pPr>
            <a:r>
              <a:rPr lang="en-US" dirty="0">
                <a:latin typeface="Arial" pitchFamily="34" charset="0"/>
                <a:cs typeface="Arial" pitchFamily="34" charset="0"/>
              </a:rPr>
              <a:t>It is the best way to obtain specimens from infants and some young children who cannot produce sputum. </a:t>
            </a:r>
          </a:p>
        </p:txBody>
      </p:sp>
      <p:pic>
        <p:nvPicPr>
          <p:cNvPr id="234503" name="Picture 7" descr="Photo of a bronchoscopy being performed on a child."/>
          <p:cNvPicPr>
            <a:picLocks noChangeAspect="1" noChangeArrowheads="1"/>
          </p:cNvPicPr>
          <p:nvPr/>
        </p:nvPicPr>
        <p:blipFill>
          <a:blip r:embed="rId2" cstate="print"/>
          <a:srcRect/>
          <a:stretch>
            <a:fillRect/>
          </a:stretch>
        </p:blipFill>
        <p:spPr bwMode="auto">
          <a:xfrm>
            <a:off x="6756400" y="2543175"/>
            <a:ext cx="2353733" cy="3629025"/>
          </a:xfrm>
          <a:prstGeom prst="rect">
            <a:avLst/>
          </a:prstGeom>
          <a:noFill/>
        </p:spPr>
      </p:pic>
    </p:spTree>
    <p:extLst>
      <p:ext uri="{BB962C8B-B14F-4D97-AF65-F5344CB8AC3E}">
        <p14:creationId xmlns:p14="http://schemas.microsoft.com/office/powerpoint/2010/main" val="3798630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838200" y="1143000"/>
            <a:ext cx="7772400" cy="1143000"/>
          </a:xfrm>
        </p:spPr>
        <p:txBody>
          <a:bodyPr>
            <a:normAutofit/>
          </a:bodyPr>
          <a:lstStyle/>
          <a:p>
            <a:r>
              <a:rPr lang="en-US" sz="3200" dirty="0">
                <a:solidFill>
                  <a:srgbClr val="FF0000"/>
                </a:solidFill>
              </a:rPr>
              <a:t>Laboratory Examination: </a:t>
            </a:r>
            <a:r>
              <a:rPr lang="en-US" sz="3200" dirty="0" smtClean="0">
                <a:solidFill>
                  <a:srgbClr val="FF0000"/>
                </a:solidFill>
              </a:rPr>
              <a:t>Smear Microscopy </a:t>
            </a:r>
            <a:endParaRPr lang="en-US" sz="3200" dirty="0">
              <a:solidFill>
                <a:srgbClr val="FF0000"/>
              </a:solidFill>
            </a:endParaRPr>
          </a:p>
        </p:txBody>
      </p:sp>
      <p:sp>
        <p:nvSpPr>
          <p:cNvPr id="238596" name="Rectangle 4"/>
          <p:cNvSpPr>
            <a:spLocks noGrp="1" noChangeArrowheads="1"/>
          </p:cNvSpPr>
          <p:nvPr>
            <p:ph sz="half" idx="1"/>
          </p:nvPr>
        </p:nvSpPr>
        <p:spPr>
          <a:xfrm>
            <a:off x="508000" y="2209800"/>
            <a:ext cx="6350000" cy="4114800"/>
          </a:xfrm>
        </p:spPr>
        <p:txBody>
          <a:bodyPr/>
          <a:lstStyle/>
          <a:p>
            <a:pPr>
              <a:spcBef>
                <a:spcPts val="1800"/>
              </a:spcBef>
            </a:pPr>
            <a:r>
              <a:rPr lang="en-US" dirty="0">
                <a:latin typeface="Arial" pitchFamily="34" charset="0"/>
                <a:cs typeface="Arial" pitchFamily="34" charset="0"/>
              </a:rPr>
              <a:t>Detection of </a:t>
            </a:r>
            <a:r>
              <a:rPr lang="en-US" dirty="0" smtClean="0">
                <a:latin typeface="Arial" pitchFamily="34" charset="0"/>
                <a:cs typeface="Arial" pitchFamily="34" charset="0"/>
              </a:rPr>
              <a:t>Acid Fast Bacilli </a:t>
            </a:r>
            <a:r>
              <a:rPr lang="en-US" dirty="0">
                <a:latin typeface="Arial" pitchFamily="34" charset="0"/>
                <a:cs typeface="Arial" pitchFamily="34" charset="0"/>
              </a:rPr>
              <a:t>in stained smears examined microscopically may provide the first bacteriologic clue of TB.</a:t>
            </a:r>
          </a:p>
          <a:p>
            <a:pPr>
              <a:spcBef>
                <a:spcPts val="1800"/>
              </a:spcBef>
            </a:pPr>
            <a:r>
              <a:rPr lang="en-US" dirty="0">
                <a:latin typeface="Arial" pitchFamily="34" charset="0"/>
                <a:cs typeface="Arial" pitchFamily="34" charset="0"/>
              </a:rPr>
              <a:t>Smear examination is a quick procedure; results should be available within 24 hours of specimen collection. </a:t>
            </a:r>
          </a:p>
        </p:txBody>
      </p:sp>
      <p:pic>
        <p:nvPicPr>
          <p:cNvPr id="238599" name="Picture 7" descr="Photo of a stained smear."/>
          <p:cNvPicPr>
            <a:picLocks noChangeAspect="1" noChangeArrowheads="1"/>
          </p:cNvPicPr>
          <p:nvPr/>
        </p:nvPicPr>
        <p:blipFill>
          <a:blip r:embed="rId2" cstate="print"/>
          <a:srcRect/>
          <a:stretch>
            <a:fillRect/>
          </a:stretch>
        </p:blipFill>
        <p:spPr bwMode="auto">
          <a:xfrm>
            <a:off x="6961178" y="2286000"/>
            <a:ext cx="2106622" cy="3248025"/>
          </a:xfrm>
          <a:prstGeom prst="rect">
            <a:avLst/>
          </a:prstGeom>
          <a:noFill/>
        </p:spPr>
      </p:pic>
    </p:spTree>
    <p:extLst>
      <p:ext uri="{BB962C8B-B14F-4D97-AF65-F5344CB8AC3E}">
        <p14:creationId xmlns:p14="http://schemas.microsoft.com/office/powerpoint/2010/main" val="1902846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techniques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24</a:t>
            </a:fld>
            <a:endParaRPr lang="en-US"/>
          </a:p>
        </p:txBody>
      </p:sp>
    </p:spTree>
    <p:extLst>
      <p:ext uri="{BB962C8B-B14F-4D97-AF65-F5344CB8AC3E}">
        <p14:creationId xmlns:p14="http://schemas.microsoft.com/office/powerpoint/2010/main" val="864401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762000" y="1371600"/>
            <a:ext cx="7772400" cy="1143000"/>
          </a:xfrm>
        </p:spPr>
        <p:txBody>
          <a:bodyPr>
            <a:normAutofit/>
          </a:bodyPr>
          <a:lstStyle/>
          <a:p>
            <a:r>
              <a:rPr lang="en-US" sz="4000" dirty="0">
                <a:solidFill>
                  <a:srgbClr val="FF0000"/>
                </a:solidFill>
              </a:rPr>
              <a:t>Laboratory Examination: Cultures </a:t>
            </a:r>
          </a:p>
        </p:txBody>
      </p:sp>
      <p:sp>
        <p:nvSpPr>
          <p:cNvPr id="240643" name="Rectangle 3"/>
          <p:cNvSpPr>
            <a:spLocks noGrp="1" noChangeArrowheads="1"/>
          </p:cNvSpPr>
          <p:nvPr>
            <p:ph sz="half" idx="1"/>
          </p:nvPr>
        </p:nvSpPr>
        <p:spPr>
          <a:xfrm>
            <a:off x="372533" y="2514600"/>
            <a:ext cx="6231467" cy="4038600"/>
          </a:xfrm>
        </p:spPr>
        <p:txBody>
          <a:bodyPr>
            <a:normAutofit fontScale="92500" lnSpcReduction="20000"/>
          </a:bodyPr>
          <a:lstStyle/>
          <a:p>
            <a:pPr>
              <a:spcBef>
                <a:spcPts val="1800"/>
              </a:spcBef>
            </a:pPr>
            <a:r>
              <a:rPr lang="en-US" dirty="0" smtClean="0">
                <a:latin typeface="Arial" pitchFamily="34" charset="0"/>
                <a:cs typeface="Arial" pitchFamily="34" charset="0"/>
              </a:rPr>
              <a:t>Positive </a:t>
            </a:r>
            <a:r>
              <a:rPr lang="en-US" dirty="0">
                <a:latin typeface="Arial" pitchFamily="34" charset="0"/>
                <a:cs typeface="Arial" pitchFamily="34" charset="0"/>
              </a:rPr>
              <a:t>cultures for </a:t>
            </a:r>
            <a:r>
              <a:rPr lang="en-US" i="1" dirty="0">
                <a:latin typeface="Arial" pitchFamily="34" charset="0"/>
                <a:cs typeface="Arial" pitchFamily="34" charset="0"/>
              </a:rPr>
              <a:t>M. tuberculosis</a:t>
            </a:r>
            <a:r>
              <a:rPr lang="en-US" dirty="0">
                <a:latin typeface="Arial" pitchFamily="34" charset="0"/>
                <a:cs typeface="Arial" pitchFamily="34" charset="0"/>
              </a:rPr>
              <a:t> confirm the diagnosis of TB disease</a:t>
            </a:r>
          </a:p>
          <a:p>
            <a:pPr>
              <a:spcBef>
                <a:spcPts val="1800"/>
              </a:spcBef>
            </a:pPr>
            <a:r>
              <a:rPr lang="en-US" dirty="0">
                <a:latin typeface="Arial" pitchFamily="34" charset="0"/>
                <a:cs typeface="Arial" pitchFamily="34" charset="0"/>
              </a:rPr>
              <a:t>Conventional culture on </a:t>
            </a:r>
            <a:r>
              <a:rPr lang="en-US" dirty="0" smtClean="0">
                <a:latin typeface="Arial" pitchFamily="34" charset="0"/>
                <a:cs typeface="Arial" pitchFamily="34" charset="0"/>
              </a:rPr>
              <a:t>solid medium (egg </a:t>
            </a:r>
            <a:r>
              <a:rPr lang="en-US" dirty="0">
                <a:latin typeface="Arial" pitchFamily="34" charset="0"/>
                <a:cs typeface="Arial" pitchFamily="34" charset="0"/>
              </a:rPr>
              <a:t>or </a:t>
            </a:r>
            <a:r>
              <a:rPr lang="en-US" dirty="0" smtClean="0">
                <a:latin typeface="Arial" pitchFamily="34" charset="0"/>
                <a:cs typeface="Arial" pitchFamily="34" charset="0"/>
              </a:rPr>
              <a:t>agar):  </a:t>
            </a:r>
            <a:r>
              <a:rPr lang="en-US" dirty="0">
                <a:latin typeface="Arial" pitchFamily="34" charset="0"/>
                <a:cs typeface="Arial" pitchFamily="34" charset="0"/>
              </a:rPr>
              <a:t>Labor intensive and </a:t>
            </a:r>
            <a:r>
              <a:rPr lang="en-US" dirty="0" smtClean="0">
                <a:latin typeface="Arial" pitchFamily="34" charset="0"/>
                <a:cs typeface="Arial" pitchFamily="34" charset="0"/>
              </a:rPr>
              <a:t>provides </a:t>
            </a:r>
            <a:r>
              <a:rPr lang="en-US" dirty="0">
                <a:latin typeface="Arial" pitchFamily="34" charset="0"/>
                <a:cs typeface="Arial" pitchFamily="34" charset="0"/>
              </a:rPr>
              <a:t>results in 1-8 </a:t>
            </a:r>
            <a:r>
              <a:rPr lang="en-US" dirty="0" smtClean="0">
                <a:latin typeface="Arial" pitchFamily="34" charset="0"/>
                <a:cs typeface="Arial" pitchFamily="34" charset="0"/>
              </a:rPr>
              <a:t>weeks</a:t>
            </a:r>
          </a:p>
          <a:p>
            <a:pPr>
              <a:spcBef>
                <a:spcPts val="1800"/>
              </a:spcBef>
            </a:pPr>
            <a:r>
              <a:rPr lang="en-US" dirty="0" smtClean="0">
                <a:latin typeface="Arial" pitchFamily="34" charset="0"/>
                <a:cs typeface="Arial" pitchFamily="34" charset="0"/>
              </a:rPr>
              <a:t>The </a:t>
            </a:r>
            <a:r>
              <a:rPr lang="en-US" dirty="0">
                <a:latin typeface="Arial" pitchFamily="34" charset="0"/>
                <a:cs typeface="Arial" pitchFamily="34" charset="0"/>
              </a:rPr>
              <a:t>BACTEC Radiometric System and other recently developed liquid medium systems allow detection of most mycobacterial growth in 4 to 14 days compared to 3 to 6 weeks for solid media </a:t>
            </a:r>
            <a:endParaRPr lang="en-US" dirty="0" smtClean="0">
              <a:latin typeface="Arial" pitchFamily="34" charset="0"/>
              <a:cs typeface="Arial" pitchFamily="34" charset="0"/>
            </a:endParaRPr>
          </a:p>
          <a:p>
            <a:pPr>
              <a:spcBef>
                <a:spcPts val="1800"/>
              </a:spcBef>
            </a:pPr>
            <a:endParaRPr lang="en-US" dirty="0">
              <a:latin typeface="Arial" pitchFamily="34" charset="0"/>
              <a:cs typeface="Arial" pitchFamily="34" charset="0"/>
            </a:endParaRPr>
          </a:p>
        </p:txBody>
      </p:sp>
      <p:pic>
        <p:nvPicPr>
          <p:cNvPr id="240646" name="Picture 6" descr="Photo of a culture with the text 'Colonies of M. tuberculosis growing on media'."/>
          <p:cNvPicPr>
            <a:picLocks noChangeAspect="1" noChangeArrowheads="1"/>
          </p:cNvPicPr>
          <p:nvPr/>
        </p:nvPicPr>
        <p:blipFill>
          <a:blip r:embed="rId2" cstate="print"/>
          <a:srcRect/>
          <a:stretch>
            <a:fillRect/>
          </a:stretch>
        </p:blipFill>
        <p:spPr bwMode="auto">
          <a:xfrm>
            <a:off x="6688667" y="2847975"/>
            <a:ext cx="2353733" cy="3629025"/>
          </a:xfrm>
          <a:prstGeom prst="rect">
            <a:avLst/>
          </a:prstGeom>
          <a:noFill/>
        </p:spPr>
      </p:pic>
    </p:spTree>
    <p:extLst>
      <p:ext uri="{BB962C8B-B14F-4D97-AF65-F5344CB8AC3E}">
        <p14:creationId xmlns:p14="http://schemas.microsoft.com/office/powerpoint/2010/main" val="2322524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762000" y="1143000"/>
            <a:ext cx="7772400" cy="1143000"/>
          </a:xfrm>
        </p:spPr>
        <p:txBody>
          <a:bodyPr>
            <a:normAutofit/>
          </a:bodyPr>
          <a:lstStyle/>
          <a:p>
            <a:r>
              <a:rPr lang="en-US" sz="4000" dirty="0">
                <a:solidFill>
                  <a:srgbClr val="FF0000"/>
                </a:solidFill>
              </a:rPr>
              <a:t>Laboratory Examination: </a:t>
            </a:r>
            <a:r>
              <a:rPr lang="en-US" sz="4000" dirty="0" smtClean="0">
                <a:solidFill>
                  <a:srgbClr val="FF0000"/>
                </a:solidFill>
              </a:rPr>
              <a:t>Molecular </a:t>
            </a:r>
            <a:endParaRPr lang="en-US" sz="4000" dirty="0">
              <a:solidFill>
                <a:srgbClr val="FF0000"/>
              </a:solidFill>
            </a:endParaRPr>
          </a:p>
        </p:txBody>
      </p:sp>
      <p:sp>
        <p:nvSpPr>
          <p:cNvPr id="240643" name="Rectangle 3"/>
          <p:cNvSpPr>
            <a:spLocks noGrp="1" noChangeArrowheads="1"/>
          </p:cNvSpPr>
          <p:nvPr>
            <p:ph sz="half" idx="1"/>
          </p:nvPr>
        </p:nvSpPr>
        <p:spPr>
          <a:xfrm>
            <a:off x="372533" y="2438400"/>
            <a:ext cx="6231467" cy="4038600"/>
          </a:xfrm>
        </p:spPr>
        <p:txBody>
          <a:bodyPr>
            <a:normAutofit/>
          </a:bodyPr>
          <a:lstStyle/>
          <a:p>
            <a:pPr>
              <a:spcBef>
                <a:spcPts val="1800"/>
              </a:spcBef>
            </a:pPr>
            <a:r>
              <a:rPr lang="en-US" dirty="0" smtClean="0">
                <a:latin typeface="Arial" pitchFamily="34" charset="0"/>
                <a:cs typeface="Arial" pitchFamily="34" charset="0"/>
              </a:rPr>
              <a:t>Line Probe Assay</a:t>
            </a:r>
          </a:p>
          <a:p>
            <a:pPr>
              <a:spcBef>
                <a:spcPts val="1800"/>
              </a:spcBef>
            </a:pPr>
            <a:r>
              <a:rPr lang="en-US" dirty="0" err="1" smtClean="0">
                <a:latin typeface="Arial" pitchFamily="34" charset="0"/>
                <a:cs typeface="Arial" pitchFamily="34" charset="0"/>
              </a:rPr>
              <a:t>GeneXpert</a:t>
            </a:r>
            <a:r>
              <a:rPr lang="en-US" dirty="0" smtClean="0">
                <a:latin typeface="Arial" pitchFamily="34" charset="0"/>
                <a:cs typeface="Arial" pitchFamily="34" charset="0"/>
              </a:rPr>
              <a:t>: A </a:t>
            </a:r>
            <a:r>
              <a:rPr lang="en-US" dirty="0">
                <a:latin typeface="Arial" pitchFamily="34" charset="0"/>
                <a:cs typeface="Arial" pitchFamily="34" charset="0"/>
              </a:rPr>
              <a:t>fully-automated diagnostic molecular test that simultaneously detects TB and rifampicin drug </a:t>
            </a:r>
            <a:r>
              <a:rPr lang="en-US" dirty="0" smtClean="0">
                <a:latin typeface="Arial" pitchFamily="34" charset="0"/>
                <a:cs typeface="Arial" pitchFamily="34" charset="0"/>
              </a:rPr>
              <a:t>resistance and provides </a:t>
            </a:r>
            <a:r>
              <a:rPr lang="en-US" dirty="0">
                <a:latin typeface="Arial" pitchFamily="34" charset="0"/>
                <a:cs typeface="Arial" pitchFamily="34" charset="0"/>
              </a:rPr>
              <a:t>results in less than 2 hours</a:t>
            </a:r>
          </a:p>
          <a:p>
            <a:pPr>
              <a:spcBef>
                <a:spcPts val="1800"/>
              </a:spcBef>
            </a:pPr>
            <a:endParaRPr lang="en-US" dirty="0">
              <a:latin typeface="Arial" pitchFamily="34" charset="0"/>
              <a:cs typeface="Arial" pitchFamily="34"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733800"/>
            <a:ext cx="2209800" cy="29139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LPA.jpg"/>
          <p:cNvPicPr>
            <a:picLocks noChangeAspect="1"/>
          </p:cNvPicPr>
          <p:nvPr/>
        </p:nvPicPr>
        <p:blipFill>
          <a:blip r:embed="rId3"/>
          <a:stretch>
            <a:fillRect/>
          </a:stretch>
        </p:blipFill>
        <p:spPr>
          <a:xfrm>
            <a:off x="6400800" y="2133600"/>
            <a:ext cx="1524000" cy="1066800"/>
          </a:xfrm>
          <a:prstGeom prst="rect">
            <a:avLst/>
          </a:prstGeom>
        </p:spPr>
      </p:pic>
    </p:spTree>
    <p:extLst>
      <p:ext uri="{BB962C8B-B14F-4D97-AF65-F5344CB8AC3E}">
        <p14:creationId xmlns:p14="http://schemas.microsoft.com/office/powerpoint/2010/main" val="232252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A1EE19AF-3816-4D68-A98C-5A8853648359}" type="slidenum">
              <a:rPr lang="en-US" smtClean="0"/>
              <a:pPr/>
              <a:t>27</a:t>
            </a:fld>
            <a:endParaRPr lang="en-US"/>
          </a:p>
        </p:txBody>
      </p:sp>
    </p:spTree>
    <p:extLst>
      <p:ext uri="{BB962C8B-B14F-4D97-AF65-F5344CB8AC3E}">
        <p14:creationId xmlns:p14="http://schemas.microsoft.com/office/powerpoint/2010/main" val="25042913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685800" y="1295400"/>
            <a:ext cx="7772400" cy="609600"/>
          </a:xfrm>
        </p:spPr>
        <p:txBody>
          <a:bodyPr>
            <a:normAutofit fontScale="90000"/>
          </a:bodyPr>
          <a:lstStyle/>
          <a:p>
            <a:r>
              <a:rPr lang="en-US" sz="4000" dirty="0" smtClean="0">
                <a:solidFill>
                  <a:srgbClr val="FF0000"/>
                </a:solidFill>
              </a:rPr>
              <a:t>Treatment of TB disease: Goals</a:t>
            </a:r>
            <a:endParaRPr lang="en-US" sz="4000" dirty="0">
              <a:solidFill>
                <a:srgbClr val="FF0000"/>
              </a:solidFill>
            </a:endParaRPr>
          </a:p>
        </p:txBody>
      </p:sp>
      <p:sp>
        <p:nvSpPr>
          <p:cNvPr id="260099" name="Rectangle 3"/>
          <p:cNvSpPr>
            <a:spLocks noGrp="1" noChangeArrowheads="1"/>
          </p:cNvSpPr>
          <p:nvPr>
            <p:ph idx="1"/>
          </p:nvPr>
        </p:nvSpPr>
        <p:spPr>
          <a:xfrm>
            <a:off x="990600" y="2209800"/>
            <a:ext cx="7543800" cy="4724400"/>
          </a:xfrm>
        </p:spPr>
        <p:txBody>
          <a:bodyPr/>
          <a:lstStyle/>
          <a:p>
            <a:r>
              <a:rPr lang="en-US" sz="2800" dirty="0"/>
              <a:t>The overall goals for the treatment of TB are to: </a:t>
            </a:r>
          </a:p>
          <a:p>
            <a:pPr lvl="1"/>
            <a:r>
              <a:rPr lang="en-US" sz="2800" dirty="0"/>
              <a:t>Cure the individual patient, minimizing death and disability from TB </a:t>
            </a:r>
          </a:p>
          <a:p>
            <a:pPr lvl="1"/>
            <a:r>
              <a:rPr lang="en-US" sz="2800" dirty="0"/>
              <a:t>Interrupt the transmission of </a:t>
            </a:r>
            <a:r>
              <a:rPr lang="en-US" sz="2800" i="1" dirty="0"/>
              <a:t>M. tuberculosis</a:t>
            </a:r>
            <a:r>
              <a:rPr lang="en-US" sz="2800" dirty="0"/>
              <a:t> to other persons </a:t>
            </a:r>
          </a:p>
          <a:p>
            <a:endParaRPr lang="en-US" sz="2800" dirty="0"/>
          </a:p>
        </p:txBody>
      </p:sp>
    </p:spTree>
    <p:extLst>
      <p:ext uri="{BB962C8B-B14F-4D97-AF65-F5344CB8AC3E}">
        <p14:creationId xmlns:p14="http://schemas.microsoft.com/office/powerpoint/2010/main" val="3779808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r>
              <a:rPr lang="en-US" sz="4000" dirty="0">
                <a:solidFill>
                  <a:srgbClr val="FF0000"/>
                </a:solidFill>
              </a:rPr>
              <a:t>Treatment Regimens </a:t>
            </a:r>
          </a:p>
        </p:txBody>
      </p:sp>
      <p:sp>
        <p:nvSpPr>
          <p:cNvPr id="417795" name="Rectangle 3"/>
          <p:cNvSpPr>
            <a:spLocks noGrp="1" noChangeArrowheads="1"/>
          </p:cNvSpPr>
          <p:nvPr>
            <p:ph idx="1"/>
          </p:nvPr>
        </p:nvSpPr>
        <p:spPr/>
        <p:txBody>
          <a:bodyPr/>
          <a:lstStyle/>
          <a:p>
            <a:pPr>
              <a:lnSpc>
                <a:spcPct val="90000"/>
              </a:lnSpc>
              <a:spcBef>
                <a:spcPts val="1800"/>
              </a:spcBef>
            </a:pPr>
            <a:r>
              <a:rPr lang="en-US" sz="2400" dirty="0"/>
              <a:t>TB treatment regimen consists of two phases:</a:t>
            </a:r>
            <a:endParaRPr lang="en-US" sz="2400" b="1" dirty="0"/>
          </a:p>
          <a:p>
            <a:pPr lvl="1">
              <a:lnSpc>
                <a:spcPct val="90000"/>
              </a:lnSpc>
              <a:spcBef>
                <a:spcPts val="1800"/>
              </a:spcBef>
            </a:pPr>
            <a:r>
              <a:rPr lang="en-US" sz="2400" b="1" dirty="0">
                <a:solidFill>
                  <a:srgbClr val="0070C0"/>
                </a:solidFill>
              </a:rPr>
              <a:t>Initial phase</a:t>
            </a:r>
            <a:r>
              <a:rPr lang="en-US" sz="2400" dirty="0"/>
              <a:t>: 2 months of </a:t>
            </a:r>
            <a:r>
              <a:rPr lang="en-US" sz="2400" dirty="0" smtClean="0"/>
              <a:t>4 </a:t>
            </a:r>
            <a:r>
              <a:rPr lang="en-US" sz="2400" dirty="0"/>
              <a:t>drugs (isoniazid, rifampicin, pyrazinamide and </a:t>
            </a:r>
            <a:r>
              <a:rPr lang="en-US" sz="2400" dirty="0" err="1"/>
              <a:t>ethambutol</a:t>
            </a:r>
            <a:r>
              <a:rPr lang="en-US" sz="2400" dirty="0"/>
              <a:t> or streptomycin) aimed at rapidly killing actively dividing bacteria, resulting in the </a:t>
            </a:r>
            <a:r>
              <a:rPr lang="en-US" sz="2400" dirty="0" err="1"/>
              <a:t>negativization</a:t>
            </a:r>
            <a:r>
              <a:rPr lang="en-US" sz="2400" dirty="0"/>
              <a:t> of sputum</a:t>
            </a:r>
            <a:endParaRPr lang="en-US" sz="2400" b="1" dirty="0"/>
          </a:p>
          <a:p>
            <a:pPr lvl="1">
              <a:lnSpc>
                <a:spcPct val="90000"/>
              </a:lnSpc>
              <a:spcBef>
                <a:spcPts val="1800"/>
              </a:spcBef>
            </a:pPr>
            <a:r>
              <a:rPr lang="en-US" sz="2400" b="1" dirty="0">
                <a:solidFill>
                  <a:srgbClr val="0070C0"/>
                </a:solidFill>
              </a:rPr>
              <a:t>Continuation phase</a:t>
            </a:r>
            <a:r>
              <a:rPr lang="en-US" sz="2400" dirty="0"/>
              <a:t>: 4 to 7 months of at least 2 drugs (</a:t>
            </a:r>
            <a:r>
              <a:rPr lang="en-US" sz="2400" dirty="0" err="1"/>
              <a:t>isoniazid</a:t>
            </a:r>
            <a:r>
              <a:rPr lang="en-US" sz="2400" dirty="0"/>
              <a:t> and </a:t>
            </a:r>
            <a:r>
              <a:rPr lang="en-US" sz="2400" dirty="0" err="1"/>
              <a:t>rifampicin</a:t>
            </a:r>
            <a:r>
              <a:rPr lang="en-US" sz="2400" dirty="0"/>
              <a:t>) aimed at killing any remaining or dormant bacilli and preventing recurrence</a:t>
            </a:r>
          </a:p>
        </p:txBody>
      </p:sp>
    </p:spTree>
    <p:extLst>
      <p:ext uri="{BB962C8B-B14F-4D97-AF65-F5344CB8AC3E}">
        <p14:creationId xmlns:p14="http://schemas.microsoft.com/office/powerpoint/2010/main" val="4020870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14400"/>
            <a:ext cx="7620000" cy="4876800"/>
          </a:xfrm>
        </p:spPr>
      </p:pic>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1985427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monitor TB treatment ?</a:t>
            </a:r>
            <a:endParaRPr lang="en-US" dirty="0"/>
          </a:p>
        </p:txBody>
      </p:sp>
      <p:pic>
        <p:nvPicPr>
          <p:cNvPr id="4" name="Picture 2" descr="C:\Documents and Settings\cpowell\Local Settings\Temporary Internet Files\Content.IE5\790I4AZG\MC900441902[1].wm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342059"/>
            <a:ext cx="4038599" cy="477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8360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solidFill>
                  <a:srgbClr val="FF0000"/>
                </a:solidFill>
              </a:rPr>
              <a:t>Treatment monitoring</a:t>
            </a:r>
            <a:endParaRPr lang="en-US" sz="4000" dirty="0">
              <a:solidFill>
                <a:srgbClr val="FF0000"/>
              </a:solidFill>
            </a:endParaRPr>
          </a:p>
        </p:txBody>
      </p:sp>
      <p:sp>
        <p:nvSpPr>
          <p:cNvPr id="4" name="Content Placeholder 3"/>
          <p:cNvSpPr>
            <a:spLocks noGrp="1"/>
          </p:cNvSpPr>
          <p:nvPr>
            <p:ph idx="1"/>
          </p:nvPr>
        </p:nvSpPr>
        <p:spPr/>
        <p:txBody>
          <a:bodyPr/>
          <a:lstStyle/>
          <a:p>
            <a:pPr>
              <a:spcBef>
                <a:spcPts val="2400"/>
              </a:spcBef>
            </a:pPr>
            <a:r>
              <a:rPr lang="en-US" sz="2800" dirty="0" smtClean="0"/>
              <a:t>Monitor for adherence</a:t>
            </a:r>
          </a:p>
          <a:p>
            <a:pPr>
              <a:spcBef>
                <a:spcPts val="2400"/>
              </a:spcBef>
            </a:pPr>
            <a:r>
              <a:rPr lang="en-US" sz="2800" dirty="0" smtClean="0"/>
              <a:t>Monitor for Adverse Drugs Events</a:t>
            </a:r>
          </a:p>
          <a:p>
            <a:pPr>
              <a:spcBef>
                <a:spcPts val="2400"/>
              </a:spcBef>
            </a:pPr>
            <a:r>
              <a:rPr lang="en-US" sz="2800" dirty="0" smtClean="0"/>
              <a:t>Monitor response to treatment:</a:t>
            </a:r>
          </a:p>
          <a:p>
            <a:pPr lvl="1">
              <a:spcBef>
                <a:spcPts val="2400"/>
              </a:spcBef>
            </a:pPr>
            <a:r>
              <a:rPr lang="en-US" sz="2800" dirty="0" smtClean="0"/>
              <a:t>Smear Microscopy at 2, 5, 6 months</a:t>
            </a:r>
          </a:p>
          <a:p>
            <a:pPr lvl="1">
              <a:spcBef>
                <a:spcPts val="2400"/>
              </a:spcBef>
            </a:pPr>
            <a:endParaRPr lang="en-US" sz="2800" dirty="0"/>
          </a:p>
        </p:txBody>
      </p:sp>
      <p:sp>
        <p:nvSpPr>
          <p:cNvPr id="2" name="Slide Number Placeholder 1"/>
          <p:cNvSpPr>
            <a:spLocks noGrp="1"/>
          </p:cNvSpPr>
          <p:nvPr>
            <p:ph type="sldNum" sz="quarter" idx="12"/>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39750580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1" descr="TB Drug Discovery 1-1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1" descr="30 fda-approved antiretrov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supplies - Libya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34</a:t>
            </a:fld>
            <a:endParaRPr lang="en-US"/>
          </a:p>
        </p:txBody>
      </p:sp>
    </p:spTree>
    <p:extLst>
      <p:ext uri="{BB962C8B-B14F-4D97-AF65-F5344CB8AC3E}">
        <p14:creationId xmlns:p14="http://schemas.microsoft.com/office/powerpoint/2010/main" val="5957178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35</a:t>
            </a:fld>
            <a:endParaRPr lang="en-US"/>
          </a:p>
        </p:txBody>
      </p:sp>
    </p:spTree>
    <p:extLst>
      <p:ext uri="{BB962C8B-B14F-4D97-AF65-F5344CB8AC3E}">
        <p14:creationId xmlns:p14="http://schemas.microsoft.com/office/powerpoint/2010/main" val="3798683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Community-based DOTS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A1EE19AF-3816-4D68-A98C-5A8853648359}" type="slidenum">
              <a:rPr lang="en-US" smtClean="0"/>
              <a:pPr/>
              <a:t>36</a:t>
            </a:fld>
            <a:endParaRPr lang="en-US"/>
          </a:p>
        </p:txBody>
      </p:sp>
    </p:spTree>
    <p:extLst>
      <p:ext uri="{BB962C8B-B14F-4D97-AF65-F5344CB8AC3E}">
        <p14:creationId xmlns:p14="http://schemas.microsoft.com/office/powerpoint/2010/main" val="13354940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Health Workers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855655" y="1901162"/>
            <a:ext cx="5432690"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37</a:t>
            </a:fld>
            <a:endParaRPr lang="en-US"/>
          </a:p>
        </p:txBody>
      </p:sp>
    </p:spTree>
    <p:extLst>
      <p:ext uri="{BB962C8B-B14F-4D97-AF65-F5344CB8AC3E}">
        <p14:creationId xmlns:p14="http://schemas.microsoft.com/office/powerpoint/2010/main" val="6306425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TB suspect referral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38</a:t>
            </a:fld>
            <a:endParaRPr lang="en-US"/>
          </a:p>
        </p:txBody>
      </p:sp>
    </p:spTree>
    <p:extLst>
      <p:ext uri="{BB962C8B-B14F-4D97-AF65-F5344CB8AC3E}">
        <p14:creationId xmlns:p14="http://schemas.microsoft.com/office/powerpoint/2010/main" val="33647128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39</a:t>
            </a:fld>
            <a:endParaRPr lang="en-US"/>
          </a:p>
        </p:txBody>
      </p:sp>
    </p:spTree>
    <p:extLst>
      <p:ext uri="{BB962C8B-B14F-4D97-AF65-F5344CB8AC3E}">
        <p14:creationId xmlns:p14="http://schemas.microsoft.com/office/powerpoint/2010/main" val="1335003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MDR-TB patient</a:t>
            </a:r>
            <a:endParaRPr lang="en-US" dirty="0"/>
          </a:p>
        </p:txBody>
      </p:sp>
      <p:sp>
        <p:nvSpPr>
          <p:cNvPr id="3" name="Content Placeholder 2"/>
          <p:cNvSpPr>
            <a:spLocks noGrp="1"/>
          </p:cNvSpPr>
          <p:nvPr>
            <p:ph idx="1"/>
          </p:nvPr>
        </p:nvSpPr>
        <p:spPr/>
        <p:txBody>
          <a:bodyPr>
            <a:normAutofit lnSpcReduction="10000"/>
          </a:bodyPr>
          <a:lstStyle/>
          <a:p>
            <a:r>
              <a:rPr lang="en-US" dirty="0" smtClean="0"/>
              <a:t>Migrant worker, South Asia</a:t>
            </a:r>
          </a:p>
          <a:p>
            <a:r>
              <a:rPr lang="en-US" dirty="0" smtClean="0"/>
              <a:t>Battling TB for 8 years</a:t>
            </a:r>
          </a:p>
          <a:p>
            <a:r>
              <a:rPr lang="en-US" dirty="0" err="1" smtClean="0"/>
              <a:t>Dx</a:t>
            </a:r>
            <a:r>
              <a:rPr lang="en-US" dirty="0" smtClean="0"/>
              <a:t> at 20 </a:t>
            </a:r>
            <a:r>
              <a:rPr lang="en-US" dirty="0" err="1" smtClean="0"/>
              <a:t>yo</a:t>
            </a:r>
            <a:r>
              <a:rPr lang="en-US" dirty="0" smtClean="0"/>
              <a:t> – Rx x 6 </a:t>
            </a:r>
            <a:r>
              <a:rPr lang="en-US" dirty="0" err="1" smtClean="0"/>
              <a:t>mos</a:t>
            </a:r>
            <a:r>
              <a:rPr lang="en-US" dirty="0" smtClean="0"/>
              <a:t>, “cured”</a:t>
            </a:r>
          </a:p>
          <a:p>
            <a:r>
              <a:rPr lang="en-US" dirty="0" smtClean="0"/>
              <a:t>3 </a:t>
            </a:r>
            <a:r>
              <a:rPr lang="en-US" dirty="0" err="1" smtClean="0"/>
              <a:t>yrs</a:t>
            </a:r>
            <a:r>
              <a:rPr lang="en-US" dirty="0" smtClean="0"/>
              <a:t> later- cough and weight loss</a:t>
            </a:r>
          </a:p>
          <a:p>
            <a:r>
              <a:rPr lang="en-US" dirty="0" smtClean="0"/>
              <a:t>Rx- higher doses, for 8 </a:t>
            </a:r>
            <a:r>
              <a:rPr lang="en-US" dirty="0" err="1" smtClean="0"/>
              <a:t>mos</a:t>
            </a:r>
            <a:endParaRPr lang="en-US" dirty="0" smtClean="0"/>
          </a:p>
          <a:p>
            <a:r>
              <a:rPr lang="en-US" dirty="0" smtClean="0"/>
              <a:t>2 </a:t>
            </a:r>
            <a:r>
              <a:rPr lang="en-US" dirty="0" err="1" smtClean="0"/>
              <a:t>yrs</a:t>
            </a:r>
            <a:r>
              <a:rPr lang="en-US" dirty="0" smtClean="0"/>
              <a:t> later – Rx for 4 </a:t>
            </a:r>
            <a:r>
              <a:rPr lang="en-US" dirty="0" err="1" smtClean="0"/>
              <a:t>mos</a:t>
            </a:r>
            <a:endParaRPr lang="en-US" dirty="0" smtClean="0"/>
          </a:p>
          <a:p>
            <a:r>
              <a:rPr lang="en-US" dirty="0" smtClean="0"/>
              <a:t>Finally </a:t>
            </a:r>
            <a:r>
              <a:rPr lang="en-US" dirty="0" err="1" smtClean="0"/>
              <a:t>dx’d</a:t>
            </a:r>
            <a:r>
              <a:rPr lang="en-US" dirty="0" smtClean="0"/>
              <a:t> with MDR-TB</a:t>
            </a:r>
          </a:p>
          <a:p>
            <a:r>
              <a:rPr lang="en-US" dirty="0" smtClean="0"/>
              <a:t>Severe side effects, unable to work</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F13B039-DFB3-4F18-A3F2-2ACFE81E836C}" type="slidenum">
              <a:rPr lang="en-US" smtClean="0"/>
              <a:pPr/>
              <a:t>4</a:t>
            </a:fld>
            <a:endParaRPr lang="en-US"/>
          </a:p>
        </p:txBody>
      </p:sp>
    </p:spTree>
    <p:extLst>
      <p:ext uri="{BB962C8B-B14F-4D97-AF65-F5344CB8AC3E}">
        <p14:creationId xmlns:p14="http://schemas.microsoft.com/office/powerpoint/2010/main" val="4176588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sellers as DOT workers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40</a:t>
            </a:fld>
            <a:endParaRPr lang="en-US"/>
          </a:p>
        </p:txBody>
      </p:sp>
    </p:spTree>
    <p:extLst>
      <p:ext uri="{BB962C8B-B14F-4D97-AF65-F5344CB8AC3E}">
        <p14:creationId xmlns:p14="http://schemas.microsoft.com/office/powerpoint/2010/main" val="17292731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education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41</a:t>
            </a:fld>
            <a:endParaRPr lang="en-US"/>
          </a:p>
        </p:txBody>
      </p:sp>
    </p:spTree>
    <p:extLst>
      <p:ext uri="{BB962C8B-B14F-4D97-AF65-F5344CB8AC3E}">
        <p14:creationId xmlns:p14="http://schemas.microsoft.com/office/powerpoint/2010/main" val="572143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Afghan treatment supporters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42</a:t>
            </a:fld>
            <a:endParaRPr lang="en-US"/>
          </a:p>
        </p:txBody>
      </p:sp>
    </p:spTree>
    <p:extLst>
      <p:ext uri="{BB962C8B-B14F-4D97-AF65-F5344CB8AC3E}">
        <p14:creationId xmlns:p14="http://schemas.microsoft.com/office/powerpoint/2010/main" val="30939871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Supervision of DOT workers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43</a:t>
            </a:fld>
            <a:endParaRPr lang="en-US"/>
          </a:p>
        </p:txBody>
      </p:sp>
    </p:spTree>
    <p:extLst>
      <p:ext uri="{BB962C8B-B14F-4D97-AF65-F5344CB8AC3E}">
        <p14:creationId xmlns:p14="http://schemas.microsoft.com/office/powerpoint/2010/main" val="10888777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TB/HIV</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A1EE19AF-3816-4D68-A98C-5A8853648359}" type="slidenum">
              <a:rPr lang="en-US" smtClean="0"/>
              <a:pPr/>
              <a:t>44</a:t>
            </a:fld>
            <a:endParaRPr lang="en-US"/>
          </a:p>
        </p:txBody>
      </p:sp>
    </p:spTree>
    <p:extLst>
      <p:ext uri="{BB962C8B-B14F-4D97-AF65-F5344CB8AC3E}">
        <p14:creationId xmlns:p14="http://schemas.microsoft.com/office/powerpoint/2010/main" val="32259538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bwMode="auto">
          <a:xfrm>
            <a:off x="304800" y="13855"/>
            <a:ext cx="8458200" cy="839688"/>
          </a:xfrm>
          <a:solidFill>
            <a:schemeClr val="bg1"/>
          </a:solidFill>
          <a:extLst/>
        </p:spPr>
        <p:txBody>
          <a:bodyPr vert="horz" wrap="square" lIns="91440" tIns="0" rIns="91440" bIns="0" numCol="1" anchor="ctr" anchorCtr="0" compatLnSpc="1">
            <a:prstTxWarp prst="textNoShape">
              <a:avLst/>
            </a:prstTxWarp>
            <a:noAutofit/>
          </a:bodyPr>
          <a:lstStyle/>
          <a:p>
            <a:pPr>
              <a:tabLst>
                <a:tab pos="1377950" algn="l"/>
              </a:tabLst>
            </a:pPr>
            <a:r>
              <a:rPr lang="en-US" sz="2800" dirty="0" smtClean="0">
                <a:solidFill>
                  <a:schemeClr val="tx1"/>
                </a:solidFill>
              </a:rPr>
              <a:t/>
            </a:r>
            <a:br>
              <a:rPr lang="en-US" sz="2800" dirty="0" smtClean="0">
                <a:solidFill>
                  <a:schemeClr val="tx1"/>
                </a:solidFill>
              </a:rPr>
            </a:br>
            <a:r>
              <a:rPr lang="en-US" sz="2800" dirty="0" smtClean="0">
                <a:solidFill>
                  <a:schemeClr val="tx1"/>
                </a:solidFill>
              </a:rPr>
              <a:t>Estimated HIV prevalence in new TB cases, 2009</a:t>
            </a:r>
            <a:r>
              <a:rPr lang="en-US" sz="2800" dirty="0" smtClean="0">
                <a:solidFill>
                  <a:srgbClr val="FF0000"/>
                </a:solidFill>
              </a:rPr>
              <a:t/>
            </a:r>
            <a:br>
              <a:rPr lang="en-US" sz="2800" dirty="0" smtClean="0">
                <a:solidFill>
                  <a:srgbClr val="FF0000"/>
                </a:solidFill>
              </a:rPr>
            </a:br>
            <a:endParaRPr lang="en-US" sz="2800" dirty="0" smtClean="0">
              <a:solidFill>
                <a:srgbClr val="FF0000"/>
              </a:solidFill>
            </a:endParaRP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F13B039-DFB3-4F18-A3F2-2ACFE81E836C}" type="slidenum">
              <a:rPr lang="en-US" smtClean="0"/>
              <a:pPr/>
              <a:t>45</a:t>
            </a:fld>
            <a:endParaRPr lang="en-US"/>
          </a:p>
        </p:txBody>
      </p:sp>
      <p:sp>
        <p:nvSpPr>
          <p:cNvPr id="7" name="Rectangle 6"/>
          <p:cNvSpPr/>
          <p:nvPr/>
        </p:nvSpPr>
        <p:spPr bwMode="auto">
          <a:xfrm>
            <a:off x="-304800" y="228600"/>
            <a:ext cx="609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mbria" pitchFamily="-110" charset="0"/>
            </a:endParaRPr>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95400" y="-304800"/>
            <a:ext cx="12320119" cy="8763000"/>
          </a:xfrm>
          <a:prstGeom prst="rect">
            <a:avLst/>
          </a:prstGeom>
          <a:noFill/>
          <a:ln w="9525">
            <a:noFill/>
            <a:miter lim="800000"/>
            <a:headEnd/>
            <a:tailEnd/>
          </a:ln>
        </p:spPr>
      </p:pic>
      <p:sp>
        <p:nvSpPr>
          <p:cNvPr id="9" name="Rectangle 8"/>
          <p:cNvSpPr/>
          <p:nvPr/>
        </p:nvSpPr>
        <p:spPr bwMode="auto">
          <a:xfrm>
            <a:off x="-152400" y="76200"/>
            <a:ext cx="102108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mbria" pitchFamily="-110" charset="0"/>
            </a:endParaRPr>
          </a:p>
        </p:txBody>
      </p:sp>
    </p:spTree>
    <p:extLst>
      <p:ext uri="{BB962C8B-B14F-4D97-AF65-F5344CB8AC3E}">
        <p14:creationId xmlns:p14="http://schemas.microsoft.com/office/powerpoint/2010/main" val="25120520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Text Box 2"/>
          <p:cNvSpPr txBox="1">
            <a:spLocks noChangeArrowheads="1"/>
          </p:cNvSpPr>
          <p:nvPr/>
        </p:nvSpPr>
        <p:spPr bwMode="auto">
          <a:xfrm>
            <a:off x="36513" y="188913"/>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3900" b="1">
                <a:solidFill>
                  <a:schemeClr val="accent2"/>
                </a:solidFill>
              </a:rPr>
              <a:t>HIV testing for TB patients expanding</a:t>
            </a:r>
          </a:p>
        </p:txBody>
      </p:sp>
      <p:pic>
        <p:nvPicPr>
          <p:cNvPr id="2099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2205038"/>
            <a:ext cx="3983037" cy="39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4" name="Text Box 4"/>
          <p:cNvSpPr txBox="1">
            <a:spLocks noChangeArrowheads="1"/>
          </p:cNvSpPr>
          <p:nvPr/>
        </p:nvSpPr>
        <p:spPr bwMode="auto">
          <a:xfrm>
            <a:off x="3708400" y="2852738"/>
            <a:ext cx="760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a:t>Africa</a:t>
            </a:r>
          </a:p>
        </p:txBody>
      </p:sp>
      <p:sp>
        <p:nvSpPr>
          <p:cNvPr id="209925" name="Text Box 5"/>
          <p:cNvSpPr txBox="1">
            <a:spLocks noChangeArrowheads="1"/>
          </p:cNvSpPr>
          <p:nvPr/>
        </p:nvSpPr>
        <p:spPr bwMode="auto">
          <a:xfrm>
            <a:off x="3708400" y="4292600"/>
            <a:ext cx="760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a:t>World</a:t>
            </a:r>
          </a:p>
        </p:txBody>
      </p:sp>
      <p:sp>
        <p:nvSpPr>
          <p:cNvPr id="209928" name="Text Box 8"/>
          <p:cNvSpPr txBox="1">
            <a:spLocks noChangeArrowheads="1"/>
          </p:cNvSpPr>
          <p:nvPr/>
        </p:nvSpPr>
        <p:spPr bwMode="auto">
          <a:xfrm>
            <a:off x="250825" y="981075"/>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b="1"/>
              <a:t>Although more needed to reach 100% targets in Global Plan</a:t>
            </a:r>
            <a:endParaRPr lang="en-GB" sz="2400"/>
          </a:p>
        </p:txBody>
      </p:sp>
      <p:sp>
        <p:nvSpPr>
          <p:cNvPr id="209930" name="Text Box 10"/>
          <p:cNvSpPr txBox="1">
            <a:spLocks noChangeArrowheads="1"/>
          </p:cNvSpPr>
          <p:nvPr/>
        </p:nvSpPr>
        <p:spPr bwMode="auto">
          <a:xfrm>
            <a:off x="5292725" y="1989138"/>
            <a:ext cx="36718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400" b="1" dirty="0">
                <a:solidFill>
                  <a:srgbClr val="FF3300"/>
                </a:solidFill>
              </a:rPr>
              <a:t>Several countries show very high testing rates achievable</a:t>
            </a:r>
            <a:endParaRPr lang="en-GB" dirty="0"/>
          </a:p>
        </p:txBody>
      </p:sp>
      <p:sp>
        <p:nvSpPr>
          <p:cNvPr id="209931" name="Text Box 11"/>
          <p:cNvSpPr txBox="1">
            <a:spLocks noChangeArrowheads="1"/>
          </p:cNvSpPr>
          <p:nvPr/>
        </p:nvSpPr>
        <p:spPr bwMode="auto">
          <a:xfrm>
            <a:off x="5580063" y="3429000"/>
            <a:ext cx="2384425"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dirty="0">
                <a:solidFill>
                  <a:srgbClr val="FF3300"/>
                </a:solidFill>
              </a:rPr>
              <a:t>Rwanda: 97%</a:t>
            </a:r>
          </a:p>
          <a:p>
            <a:r>
              <a:rPr lang="en-GB" sz="2000" b="1" dirty="0">
                <a:solidFill>
                  <a:srgbClr val="FF3300"/>
                </a:solidFill>
              </a:rPr>
              <a:t>Kenya: 88%</a:t>
            </a:r>
          </a:p>
          <a:p>
            <a:r>
              <a:rPr lang="en-GB" sz="2000" b="1" dirty="0">
                <a:solidFill>
                  <a:srgbClr val="FF3300"/>
                </a:solidFill>
              </a:rPr>
              <a:t>Tanzania: 88%</a:t>
            </a:r>
          </a:p>
          <a:p>
            <a:r>
              <a:rPr lang="en-GB" sz="2000" b="1" dirty="0">
                <a:solidFill>
                  <a:srgbClr val="FF3300"/>
                </a:solidFill>
              </a:rPr>
              <a:t>Malawi: 86%</a:t>
            </a:r>
          </a:p>
          <a:p>
            <a:r>
              <a:rPr lang="en-GB" sz="2000" b="1" dirty="0">
                <a:solidFill>
                  <a:srgbClr val="FF3300"/>
                </a:solidFill>
              </a:rPr>
              <a:t>Mozambique: 84%</a:t>
            </a:r>
          </a:p>
          <a:p>
            <a:endParaRPr lang="en-GB" dirty="0"/>
          </a:p>
        </p:txBody>
      </p:sp>
      <p:pic>
        <p:nvPicPr>
          <p:cNvPr id="20993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5157788"/>
            <a:ext cx="11303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33" name="Rectangle 13"/>
          <p:cNvSpPr>
            <a:spLocks noChangeArrowheads="1"/>
          </p:cNvSpPr>
          <p:nvPr/>
        </p:nvSpPr>
        <p:spPr bwMode="auto">
          <a:xfrm>
            <a:off x="7092950" y="5229225"/>
            <a:ext cx="215900"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934" name="Rectangle 14"/>
          <p:cNvSpPr>
            <a:spLocks noChangeArrowheads="1"/>
          </p:cNvSpPr>
          <p:nvPr/>
        </p:nvSpPr>
        <p:spPr bwMode="auto">
          <a:xfrm>
            <a:off x="7235825" y="5229225"/>
            <a:ext cx="144463" cy="360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935" name="Text Box 15"/>
          <p:cNvSpPr txBox="1">
            <a:spLocks noChangeArrowheads="1"/>
          </p:cNvSpPr>
          <p:nvPr/>
        </p:nvSpPr>
        <p:spPr bwMode="auto">
          <a:xfrm flipV="1">
            <a:off x="107950" y="2492375"/>
            <a:ext cx="428625" cy="2738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r>
              <a:rPr lang="en-GB" sz="1600" b="1">
                <a:solidFill>
                  <a:srgbClr val="FF3300"/>
                </a:solidFill>
              </a:rPr>
              <a:t>Percentage of TB patients</a:t>
            </a:r>
          </a:p>
        </p:txBody>
      </p:sp>
    </p:spTree>
  </p:cSld>
  <p:clrMapOvr>
    <a:masterClrMapping/>
  </p:clrMapOvr>
  <p:transition advTm="675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99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99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99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9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p:bldP spid="209925" grpId="0"/>
      <p:bldP spid="209933" grpId="0" animBg="1"/>
      <p:bldP spid="20993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10" name="Text Box 2"/>
          <p:cNvSpPr txBox="1">
            <a:spLocks noChangeArrowheads="1"/>
          </p:cNvSpPr>
          <p:nvPr/>
        </p:nvSpPr>
        <p:spPr bwMode="auto">
          <a:xfrm>
            <a:off x="323850" y="188913"/>
            <a:ext cx="828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4000" b="1">
                <a:solidFill>
                  <a:schemeClr val="accent2"/>
                </a:solidFill>
              </a:rPr>
              <a:t>CPT and ART for HIV-positive TB patients also expanding</a:t>
            </a:r>
          </a:p>
        </p:txBody>
      </p:sp>
      <p:pic>
        <p:nvPicPr>
          <p:cNvPr id="22221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2349500"/>
            <a:ext cx="4081462" cy="398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216" name="Text Box 8"/>
          <p:cNvSpPr txBox="1">
            <a:spLocks noChangeArrowheads="1"/>
          </p:cNvSpPr>
          <p:nvPr/>
        </p:nvSpPr>
        <p:spPr bwMode="auto">
          <a:xfrm>
            <a:off x="250825" y="1412875"/>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b="1"/>
              <a:t>Although more needed to reach 100% targets in Global Plan</a:t>
            </a:r>
            <a:endParaRPr lang="en-GB" sz="2400"/>
          </a:p>
        </p:txBody>
      </p:sp>
      <p:sp>
        <p:nvSpPr>
          <p:cNvPr id="222218" name="Text Box 10"/>
          <p:cNvSpPr txBox="1">
            <a:spLocks noChangeArrowheads="1"/>
          </p:cNvSpPr>
          <p:nvPr/>
        </p:nvSpPr>
        <p:spPr bwMode="auto">
          <a:xfrm>
            <a:off x="5148263" y="2349500"/>
            <a:ext cx="36718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400" b="1" dirty="0">
                <a:solidFill>
                  <a:srgbClr val="FF3300"/>
                </a:solidFill>
              </a:rPr>
              <a:t>Several countries show higher rates of enrolment are possible</a:t>
            </a:r>
            <a:endParaRPr lang="en-GB" dirty="0"/>
          </a:p>
        </p:txBody>
      </p:sp>
      <p:sp>
        <p:nvSpPr>
          <p:cNvPr id="222219" name="Text Box 11"/>
          <p:cNvSpPr txBox="1">
            <a:spLocks noChangeArrowheads="1"/>
          </p:cNvSpPr>
          <p:nvPr/>
        </p:nvSpPr>
        <p:spPr bwMode="auto">
          <a:xfrm>
            <a:off x="5219700" y="3644900"/>
            <a:ext cx="3673475"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b="1">
                <a:solidFill>
                  <a:srgbClr val="FF3300"/>
                </a:solidFill>
              </a:rPr>
              <a:t>CPT 86%–97% in 2009</a:t>
            </a:r>
          </a:p>
          <a:p>
            <a:r>
              <a:rPr lang="en-GB" b="1"/>
              <a:t>Kenya, Malawi, Mozambique, Rwanda, Tanzania, Uganda</a:t>
            </a:r>
          </a:p>
          <a:p>
            <a:endParaRPr lang="en-GB" b="1"/>
          </a:p>
          <a:p>
            <a:r>
              <a:rPr lang="en-GB" sz="2000" b="1">
                <a:solidFill>
                  <a:srgbClr val="FF3300"/>
                </a:solidFill>
              </a:rPr>
              <a:t>ART close to 50% in 2009</a:t>
            </a:r>
          </a:p>
          <a:p>
            <a:r>
              <a:rPr lang="en-GB" b="1"/>
              <a:t>Rwanda, Malawi</a:t>
            </a:r>
          </a:p>
          <a:p>
            <a:endParaRPr lang="en-GB" b="1"/>
          </a:p>
        </p:txBody>
      </p:sp>
      <p:pic>
        <p:nvPicPr>
          <p:cNvPr id="22222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750" y="5229225"/>
            <a:ext cx="11303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221" name="Rectangle 13"/>
          <p:cNvSpPr>
            <a:spLocks noChangeArrowheads="1"/>
          </p:cNvSpPr>
          <p:nvPr/>
        </p:nvSpPr>
        <p:spPr bwMode="auto">
          <a:xfrm>
            <a:off x="7380288" y="5300663"/>
            <a:ext cx="215900"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22" name="Rectangle 14"/>
          <p:cNvSpPr>
            <a:spLocks noChangeArrowheads="1"/>
          </p:cNvSpPr>
          <p:nvPr/>
        </p:nvSpPr>
        <p:spPr bwMode="auto">
          <a:xfrm>
            <a:off x="7524750" y="5300663"/>
            <a:ext cx="144463" cy="360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23" name="Text Box 15"/>
          <p:cNvSpPr txBox="1">
            <a:spLocks noChangeArrowheads="1"/>
          </p:cNvSpPr>
          <p:nvPr/>
        </p:nvSpPr>
        <p:spPr bwMode="auto">
          <a:xfrm>
            <a:off x="3924300" y="270827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CPT</a:t>
            </a:r>
          </a:p>
        </p:txBody>
      </p:sp>
      <p:sp>
        <p:nvSpPr>
          <p:cNvPr id="222224" name="Text Box 16"/>
          <p:cNvSpPr txBox="1">
            <a:spLocks noChangeArrowheads="1"/>
          </p:cNvSpPr>
          <p:nvPr/>
        </p:nvSpPr>
        <p:spPr bwMode="auto">
          <a:xfrm>
            <a:off x="3975100" y="3952875"/>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ART</a:t>
            </a:r>
          </a:p>
        </p:txBody>
      </p:sp>
      <p:sp>
        <p:nvSpPr>
          <p:cNvPr id="222226" name="Text Box 18"/>
          <p:cNvSpPr txBox="1">
            <a:spLocks noChangeArrowheads="1"/>
          </p:cNvSpPr>
          <p:nvPr/>
        </p:nvSpPr>
        <p:spPr bwMode="auto">
          <a:xfrm flipV="1">
            <a:off x="395288" y="2492375"/>
            <a:ext cx="428625" cy="324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r>
              <a:rPr lang="en-GB" sz="1600" b="1">
                <a:solidFill>
                  <a:srgbClr val="FF3300"/>
                </a:solidFill>
              </a:rPr>
              <a:t>Percentage of HIV+ TB patients</a:t>
            </a:r>
          </a:p>
        </p:txBody>
      </p:sp>
    </p:spTree>
  </p:cSld>
  <p:clrMapOvr>
    <a:masterClrMapping/>
  </p:clrMapOvr>
  <p:transition advTm="675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22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21" grpId="0" animBg="1"/>
      <p:bldP spid="2222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Multi-drug resistant TB</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A1EE19AF-3816-4D68-A98C-5A8853648359}" type="slidenum">
              <a:rPr lang="en-US" smtClean="0"/>
              <a:pPr/>
              <a:t>48</a:t>
            </a:fld>
            <a:endParaRPr lang="en-US"/>
          </a:p>
        </p:txBody>
      </p:sp>
    </p:spTree>
    <p:extLst>
      <p:ext uri="{BB962C8B-B14F-4D97-AF65-F5344CB8AC3E}">
        <p14:creationId xmlns:p14="http://schemas.microsoft.com/office/powerpoint/2010/main" val="8795899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238" y="146050"/>
            <a:ext cx="10693401" cy="755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5" name="Text Box 3"/>
          <p:cNvSpPr txBox="1">
            <a:spLocks noChangeArrowheads="1"/>
          </p:cNvSpPr>
          <p:nvPr/>
        </p:nvSpPr>
        <p:spPr bwMode="auto">
          <a:xfrm>
            <a:off x="827088" y="3427413"/>
            <a:ext cx="1657350" cy="2378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500" b="1"/>
              <a:t>0–9</a:t>
            </a:r>
          </a:p>
          <a:p>
            <a:pPr>
              <a:spcBef>
                <a:spcPct val="50000"/>
              </a:spcBef>
            </a:pPr>
            <a:r>
              <a:rPr lang="en-GB" sz="1500" b="1"/>
              <a:t>10–99</a:t>
            </a:r>
          </a:p>
          <a:p>
            <a:pPr>
              <a:spcBef>
                <a:spcPct val="50000"/>
              </a:spcBef>
            </a:pPr>
            <a:r>
              <a:rPr lang="en-GB" sz="1500" b="1"/>
              <a:t>100–999</a:t>
            </a:r>
          </a:p>
          <a:p>
            <a:pPr>
              <a:spcBef>
                <a:spcPct val="50000"/>
              </a:spcBef>
            </a:pPr>
            <a:r>
              <a:rPr lang="en-GB" sz="1500" b="1"/>
              <a:t>1000–9 999</a:t>
            </a:r>
          </a:p>
          <a:p>
            <a:pPr>
              <a:spcBef>
                <a:spcPct val="50000"/>
              </a:spcBef>
            </a:pPr>
            <a:r>
              <a:rPr lang="en-GB" sz="1500" b="1"/>
              <a:t>&gt;10 000</a:t>
            </a:r>
          </a:p>
          <a:p>
            <a:pPr>
              <a:spcBef>
                <a:spcPct val="50000"/>
              </a:spcBef>
            </a:pPr>
            <a:r>
              <a:rPr lang="en-GB" sz="1500" b="1"/>
              <a:t>No estimate</a:t>
            </a:r>
          </a:p>
          <a:p>
            <a:pPr>
              <a:spcBef>
                <a:spcPct val="50000"/>
              </a:spcBef>
            </a:pPr>
            <a:endParaRPr lang="en-US" sz="1500" b="1"/>
          </a:p>
        </p:txBody>
      </p:sp>
      <p:sp>
        <p:nvSpPr>
          <p:cNvPr id="212996" name="Rectangle 4"/>
          <p:cNvSpPr>
            <a:spLocks noGrp="1" noChangeArrowheads="1"/>
          </p:cNvSpPr>
          <p:nvPr>
            <p:ph type="title"/>
          </p:nvPr>
        </p:nvSpPr>
        <p:spPr>
          <a:xfrm>
            <a:off x="685800" y="1219200"/>
            <a:ext cx="7772400" cy="609600"/>
          </a:xfrm>
        </p:spPr>
        <p:txBody>
          <a:bodyPr>
            <a:normAutofit fontScale="90000"/>
          </a:bodyPr>
          <a:lstStyle/>
          <a:p>
            <a:r>
              <a:rPr lang="en-GB" sz="4000" b="1" dirty="0">
                <a:solidFill>
                  <a:srgbClr val="FF0000"/>
                </a:solidFill>
              </a:rPr>
              <a:t>Absolute</a:t>
            </a:r>
            <a:r>
              <a:rPr lang="en-GB" sz="4000" b="1" dirty="0">
                <a:solidFill>
                  <a:schemeClr val="accent2"/>
                </a:solidFill>
              </a:rPr>
              <a:t> numbers of cases with MDR-TB</a:t>
            </a:r>
            <a:endParaRPr lang="en-US" sz="4000" b="1" dirty="0">
              <a:solidFill>
                <a:schemeClr val="accent2"/>
              </a:solidFill>
            </a:endParaRPr>
          </a:p>
        </p:txBody>
      </p:sp>
      <p:graphicFrame>
        <p:nvGraphicFramePr>
          <p:cNvPr id="213000" name="Object 8"/>
          <p:cNvGraphicFramePr>
            <a:graphicFrameLocks noGrp="1" noChangeAspect="1"/>
          </p:cNvGraphicFramePr>
          <p:nvPr>
            <p:ph idx="1"/>
          </p:nvPr>
        </p:nvGraphicFramePr>
        <p:xfrm>
          <a:off x="3986213" y="3265488"/>
          <a:ext cx="1171575" cy="1195387"/>
        </p:xfrm>
        <a:graphic>
          <a:graphicData uri="http://schemas.openxmlformats.org/presentationml/2006/ole">
            <mc:AlternateContent xmlns:mc="http://schemas.openxmlformats.org/markup-compatibility/2006">
              <mc:Choice xmlns:v="urn:schemas-microsoft-com:vml" Requires="v">
                <p:oleObj spid="_x0000_s72727" name="Document" r:id="rId5" imgW="1171956" imgH="1194816" progId="Word.Document.8">
                  <p:embed/>
                </p:oleObj>
              </mc:Choice>
              <mc:Fallback>
                <p:oleObj name="Document" r:id="rId5" imgW="1171956" imgH="1194816" progId="Word.Document.8">
                  <p:embed/>
                  <p:pic>
                    <p:nvPicPr>
                      <p:cNvPr id="0" name="Picture 2"/>
                      <p:cNvPicPr>
                        <a:picLocks noGrp="1" noChangeAspect="1" noChangeArrowheads="1"/>
                      </p:cNvPicPr>
                      <p:nvPr/>
                    </p:nvPicPr>
                    <p:blipFill>
                      <a:blip r:embed="rId6">
                        <a:extLst>
                          <a:ext uri="{28A0092B-C50C-407E-A947-70E740481C1C}">
                            <a14:useLocalDpi xmlns:a14="http://schemas.microsoft.com/office/drawing/2010/main" val="0"/>
                          </a:ext>
                        </a:extLst>
                      </a:blip>
                      <a:srcRect b="15446"/>
                      <a:stretch>
                        <a:fillRect/>
                      </a:stretch>
                    </p:blipFill>
                    <p:spPr bwMode="auto">
                      <a:xfrm>
                        <a:off x="3986213" y="3265488"/>
                        <a:ext cx="11715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2998" name="Text Box 6"/>
          <p:cNvSpPr txBox="1">
            <a:spLocks noChangeArrowheads="1"/>
          </p:cNvSpPr>
          <p:nvPr/>
        </p:nvSpPr>
        <p:spPr bwMode="auto">
          <a:xfrm>
            <a:off x="3563938" y="5300663"/>
            <a:ext cx="439261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200" b="1">
                <a:solidFill>
                  <a:srgbClr val="FF0000"/>
                </a:solidFill>
              </a:rPr>
              <a:t>~ 45% of cases in China + India</a:t>
            </a:r>
          </a:p>
        </p:txBody>
      </p:sp>
      <p:sp>
        <p:nvSpPr>
          <p:cNvPr id="212999" name="Text Box 7"/>
          <p:cNvSpPr txBox="1">
            <a:spLocks noChangeArrowheads="1"/>
          </p:cNvSpPr>
          <p:nvPr/>
        </p:nvSpPr>
        <p:spPr bwMode="auto">
          <a:xfrm>
            <a:off x="3492500" y="5734050"/>
            <a:ext cx="5505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t>~ 55% in China + India + Russian Federation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TB - Liberia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5</a:t>
            </a:fld>
            <a:endParaRPr lang="en-US"/>
          </a:p>
        </p:txBody>
      </p:sp>
    </p:spTree>
    <p:extLst>
      <p:ext uri="{BB962C8B-B14F-4D97-AF65-F5344CB8AC3E}">
        <p14:creationId xmlns:p14="http://schemas.microsoft.com/office/powerpoint/2010/main" val="2161140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675" y="-26988"/>
            <a:ext cx="10693400" cy="755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43" name="Text Box 3"/>
          <p:cNvSpPr txBox="1">
            <a:spLocks noChangeArrowheads="1"/>
          </p:cNvSpPr>
          <p:nvPr/>
        </p:nvSpPr>
        <p:spPr bwMode="auto">
          <a:xfrm>
            <a:off x="900113" y="3705225"/>
            <a:ext cx="1065212" cy="622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r>
              <a:rPr lang="en-US" sz="1400" b="1"/>
              <a:t>≥</a:t>
            </a:r>
            <a:r>
              <a:rPr lang="en-GB" sz="1400" b="1"/>
              <a:t>1</a:t>
            </a:r>
          </a:p>
          <a:p>
            <a:pPr>
              <a:spcBef>
                <a:spcPct val="50000"/>
              </a:spcBef>
            </a:pPr>
            <a:r>
              <a:rPr lang="en-GB" sz="1400" b="1"/>
              <a:t>&lt;1</a:t>
            </a:r>
            <a:endParaRPr lang="en-US" sz="1400" b="1"/>
          </a:p>
        </p:txBody>
      </p:sp>
      <p:sp>
        <p:nvSpPr>
          <p:cNvPr id="215045" name="Rectangle 5"/>
          <p:cNvSpPr>
            <a:spLocks noGrp="1" noChangeArrowheads="1"/>
          </p:cNvSpPr>
          <p:nvPr>
            <p:ph type="title"/>
          </p:nvPr>
        </p:nvSpPr>
        <p:spPr>
          <a:xfrm>
            <a:off x="0" y="260350"/>
            <a:ext cx="9144000" cy="1214438"/>
          </a:xfrm>
        </p:spPr>
        <p:txBody>
          <a:bodyPr>
            <a:normAutofit fontScale="90000"/>
          </a:bodyPr>
          <a:lstStyle/>
          <a:p>
            <a:r>
              <a:rPr lang="en-GB" sz="4000" b="1" dirty="0">
                <a:solidFill>
                  <a:srgbClr val="FF0000"/>
                </a:solidFill>
              </a:rPr>
              <a:t> 18/36 HBCs* have insufficient capacity to diagnose MDR-TB    </a:t>
            </a:r>
            <a:endParaRPr lang="en-US" sz="4000" b="1" dirty="0">
              <a:solidFill>
                <a:srgbClr val="FF0000"/>
              </a:solidFill>
            </a:endParaRPr>
          </a:p>
        </p:txBody>
      </p:sp>
      <p:sp>
        <p:nvSpPr>
          <p:cNvPr id="215046" name="Text Box 6"/>
          <p:cNvSpPr txBox="1">
            <a:spLocks noChangeArrowheads="1"/>
          </p:cNvSpPr>
          <p:nvPr/>
        </p:nvSpPr>
        <p:spPr bwMode="auto">
          <a:xfrm>
            <a:off x="5103813" y="5815013"/>
            <a:ext cx="308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49" name="Text Box 9"/>
          <p:cNvSpPr txBox="1">
            <a:spLocks noChangeArrowheads="1"/>
          </p:cNvSpPr>
          <p:nvPr/>
        </p:nvSpPr>
        <p:spPr bwMode="auto">
          <a:xfrm>
            <a:off x="4267200" y="5410200"/>
            <a:ext cx="3230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dirty="0">
                <a:solidFill>
                  <a:srgbClr val="FF3300"/>
                </a:solidFill>
              </a:rPr>
              <a:t>*</a:t>
            </a:r>
            <a:r>
              <a:rPr lang="en-GB" b="1" dirty="0"/>
              <a:t>HBC= high-burden country</a:t>
            </a:r>
          </a:p>
        </p:txBody>
      </p:sp>
      <p:sp>
        <p:nvSpPr>
          <p:cNvPr id="215050" name="Text Box 10"/>
          <p:cNvSpPr txBox="1">
            <a:spLocks noChangeArrowheads="1"/>
          </p:cNvSpPr>
          <p:nvPr/>
        </p:nvSpPr>
        <p:spPr bwMode="auto">
          <a:xfrm>
            <a:off x="2484438" y="5949950"/>
            <a:ext cx="66595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000" b="1" dirty="0"/>
              <a:t>Countries = Afghanistan, Armenia, Azerbaijan, Bangladesh, Belarus, Brazil, Bulgaria, Cambodia, China,   DR Congo, Estonia, Ethiopia, Georgia, India, Indonesia, Kazakhstan, Kenya, Kyrgyzstan, Latvia, Lithuania,   Mozambique, Myanmar, Nigeria, Pakistan, Philippines, Republic of Moldova, Russian Federation,         South Africa, Tajikistan, Tanzania, Thailand, Uganda, Ukraine, Uzbekistan, Viet Nam, Zimbabwe</a:t>
            </a:r>
          </a:p>
        </p:txBody>
      </p:sp>
      <p:sp>
        <p:nvSpPr>
          <p:cNvPr id="215051" name="Rectangle 11"/>
          <p:cNvSpPr>
            <a:spLocks noChangeArrowheads="1"/>
          </p:cNvSpPr>
          <p:nvPr/>
        </p:nvSpPr>
        <p:spPr bwMode="auto">
          <a:xfrm>
            <a:off x="250825" y="4365625"/>
            <a:ext cx="2305050" cy="719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52" name="Text Box 12"/>
          <p:cNvSpPr txBox="1">
            <a:spLocks noChangeArrowheads="1"/>
          </p:cNvSpPr>
          <p:nvPr/>
        </p:nvSpPr>
        <p:spPr bwMode="auto">
          <a:xfrm>
            <a:off x="250825" y="4437063"/>
            <a:ext cx="2395538" cy="1069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b="1">
                <a:solidFill>
                  <a:srgbClr val="FF0000"/>
                </a:solidFill>
              </a:rPr>
              <a:t>Culture laboratories per 5M and DST laboratories per 10M population, 2009</a:t>
            </a:r>
            <a:endParaRPr lang="en-US" sz="1600" b="1">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4495800" cy="3886200"/>
          </a:xfrm>
        </p:spPr>
        <p:txBody>
          <a:bodyPr>
            <a:normAutofit fontScale="85000" lnSpcReduction="20000"/>
          </a:bodyPr>
          <a:lstStyle/>
          <a:p>
            <a:r>
              <a:rPr lang="en-US" dirty="0" smtClean="0"/>
              <a:t>A fully-automated diagnostic molecular test that simultaneously detects </a:t>
            </a:r>
            <a:r>
              <a:rPr lang="en-US" b="1" dirty="0" smtClean="0"/>
              <a:t>TB</a:t>
            </a:r>
            <a:r>
              <a:rPr lang="en-US" dirty="0" smtClean="0"/>
              <a:t> and </a:t>
            </a:r>
            <a:r>
              <a:rPr lang="en-US" b="1" dirty="0" err="1" smtClean="0"/>
              <a:t>rifampicin</a:t>
            </a:r>
            <a:r>
              <a:rPr lang="en-US" dirty="0" smtClean="0"/>
              <a:t> drug resistance</a:t>
            </a:r>
          </a:p>
          <a:p>
            <a:r>
              <a:rPr lang="en-US" dirty="0" smtClean="0"/>
              <a:t>Can provide results in less than 2 hours</a:t>
            </a:r>
          </a:p>
          <a:p>
            <a:r>
              <a:rPr lang="en-US" dirty="0" smtClean="0"/>
              <a:t>Specially designed for use at the district or sub-district level of the health system</a:t>
            </a:r>
          </a:p>
        </p:txBody>
      </p:sp>
      <p:sp>
        <p:nvSpPr>
          <p:cNvPr id="4" name="Slide Number Placeholder 3"/>
          <p:cNvSpPr>
            <a:spLocks noGrp="1"/>
          </p:cNvSpPr>
          <p:nvPr>
            <p:ph type="sldNum" sz="quarter" idx="12"/>
          </p:nvPr>
        </p:nvSpPr>
        <p:spPr/>
        <p:txBody>
          <a:bodyPr/>
          <a:lstStyle/>
          <a:p>
            <a:fld id="{EF13B039-DFB3-4F18-A3F2-2ACFE81E836C}" type="slidenum">
              <a:rPr lang="en-US" smtClean="0">
                <a:solidFill>
                  <a:srgbClr val="000000"/>
                </a:solidFill>
              </a:rPr>
              <a:pPr/>
              <a:t>51</a:t>
            </a:fld>
            <a:endParaRPr lang="en-US">
              <a:solidFill>
                <a:srgbClr val="000000"/>
              </a:solidFill>
            </a:endParaRPr>
          </a:p>
        </p:txBody>
      </p:sp>
      <p:sp>
        <p:nvSpPr>
          <p:cNvPr id="5" name="Title 1"/>
          <p:cNvSpPr txBox="1">
            <a:spLocks/>
          </p:cNvSpPr>
          <p:nvPr/>
        </p:nvSpPr>
        <p:spPr bwMode="auto">
          <a:xfrm>
            <a:off x="2819400" y="228600"/>
            <a:ext cx="62484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r>
              <a:rPr lang="en-US" sz="3200" b="1" kern="0" dirty="0" smtClean="0">
                <a:solidFill>
                  <a:srgbClr val="000000"/>
                </a:solidFill>
              </a:rPr>
              <a:t>What is </a:t>
            </a:r>
            <a:r>
              <a:rPr lang="en-US" sz="3200" b="1" kern="0" dirty="0" err="1" smtClean="0">
                <a:solidFill>
                  <a:srgbClr val="000000"/>
                </a:solidFill>
              </a:rPr>
              <a:t>GeneXpert</a:t>
            </a:r>
            <a:r>
              <a:rPr lang="en-US" sz="3200" b="1" kern="0" dirty="0" smtClean="0">
                <a:solidFill>
                  <a:srgbClr val="000000"/>
                </a:solidFill>
              </a:rPr>
              <a:t> MTD/RIF?</a:t>
            </a:r>
            <a:endParaRPr lang="en-US" sz="3200" b="1" kern="0" dirty="0">
              <a:solidFill>
                <a:srgbClr val="000000"/>
              </a:solidFill>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23975"/>
            <a:ext cx="3676650"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2214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79488" y="1196976"/>
            <a:ext cx="2449512" cy="5256213"/>
            <a:chOff x="340" y="754"/>
            <a:chExt cx="1543" cy="3311"/>
          </a:xfrm>
        </p:grpSpPr>
        <p:sp>
          <p:nvSpPr>
            <p:cNvPr id="11270" name="Text Box 3"/>
            <p:cNvSpPr txBox="1">
              <a:spLocks noChangeArrowheads="1"/>
            </p:cNvSpPr>
            <p:nvPr/>
          </p:nvSpPr>
          <p:spPr bwMode="auto">
            <a:xfrm>
              <a:off x="340" y="1413"/>
              <a:ext cx="1543" cy="754"/>
            </a:xfrm>
            <a:prstGeom prst="rect">
              <a:avLst/>
            </a:prstGeom>
            <a:noFill/>
            <a:ln w="9525">
              <a:solidFill>
                <a:schemeClr val="tx1"/>
              </a:solidFill>
              <a:miter lim="800000"/>
              <a:headEnd/>
              <a:tailEnd/>
            </a:ln>
          </p:spPr>
          <p:txBody>
            <a:bodyPr>
              <a:spAutoFit/>
            </a:bodyPr>
            <a:lstStyle/>
            <a:p>
              <a:pPr algn="ctr" eaLnBrk="0" fontAlgn="base" hangingPunct="0">
                <a:spcBef>
                  <a:spcPct val="50000"/>
                </a:spcBef>
                <a:spcAft>
                  <a:spcPct val="0"/>
                </a:spcAft>
              </a:pPr>
              <a:r>
                <a:rPr lang="en-US" sz="2400" dirty="0">
                  <a:solidFill>
                    <a:srgbClr val="000000"/>
                  </a:solidFill>
                  <a:latin typeface="Cambria" pitchFamily="18" charset="0"/>
                </a:rPr>
                <a:t>Extraction and purification DNA/RNA</a:t>
              </a:r>
            </a:p>
          </p:txBody>
        </p:sp>
        <p:sp>
          <p:nvSpPr>
            <p:cNvPr id="11271" name="Text Box 4"/>
            <p:cNvSpPr txBox="1">
              <a:spLocks noChangeArrowheads="1"/>
            </p:cNvSpPr>
            <p:nvPr/>
          </p:nvSpPr>
          <p:spPr bwMode="auto">
            <a:xfrm>
              <a:off x="340" y="2845"/>
              <a:ext cx="1543" cy="294"/>
            </a:xfrm>
            <a:prstGeom prst="rect">
              <a:avLst/>
            </a:prstGeom>
            <a:noFill/>
            <a:ln w="9525">
              <a:solidFill>
                <a:schemeClr val="tx1"/>
              </a:solidFill>
              <a:miter lim="800000"/>
              <a:headEnd/>
              <a:tailEnd/>
            </a:ln>
          </p:spPr>
          <p:txBody>
            <a:bodyPr>
              <a:spAutoFit/>
            </a:bodyPr>
            <a:lstStyle/>
            <a:p>
              <a:pPr algn="ctr" eaLnBrk="0" fontAlgn="base" hangingPunct="0">
                <a:spcBef>
                  <a:spcPct val="50000"/>
                </a:spcBef>
                <a:spcAft>
                  <a:spcPct val="0"/>
                </a:spcAft>
              </a:pPr>
              <a:r>
                <a:rPr lang="en-US" sz="2400" dirty="0">
                  <a:solidFill>
                    <a:srgbClr val="000000"/>
                  </a:solidFill>
                  <a:latin typeface="Cambria" pitchFamily="18" charset="0"/>
                </a:rPr>
                <a:t>Amplification</a:t>
              </a:r>
            </a:p>
          </p:txBody>
        </p:sp>
        <p:sp>
          <p:nvSpPr>
            <p:cNvPr id="11272" name="Text Box 5"/>
            <p:cNvSpPr txBox="1">
              <a:spLocks noChangeArrowheads="1"/>
            </p:cNvSpPr>
            <p:nvPr/>
          </p:nvSpPr>
          <p:spPr bwMode="auto">
            <a:xfrm>
              <a:off x="340" y="3771"/>
              <a:ext cx="1543" cy="294"/>
            </a:xfrm>
            <a:prstGeom prst="rect">
              <a:avLst/>
            </a:prstGeom>
            <a:noFill/>
            <a:ln w="9525">
              <a:solidFill>
                <a:schemeClr val="tx1"/>
              </a:solidFill>
              <a:miter lim="800000"/>
              <a:headEnd/>
              <a:tailEnd/>
            </a:ln>
          </p:spPr>
          <p:txBody>
            <a:bodyPr>
              <a:spAutoFit/>
            </a:bodyPr>
            <a:lstStyle/>
            <a:p>
              <a:pPr algn="ctr" eaLnBrk="0" fontAlgn="base" hangingPunct="0">
                <a:spcBef>
                  <a:spcPct val="50000"/>
                </a:spcBef>
                <a:spcAft>
                  <a:spcPct val="0"/>
                </a:spcAft>
              </a:pPr>
              <a:r>
                <a:rPr lang="en-US" sz="2400" dirty="0">
                  <a:solidFill>
                    <a:srgbClr val="000000"/>
                  </a:solidFill>
                  <a:latin typeface="Cambria" pitchFamily="18" charset="0"/>
                </a:rPr>
                <a:t>Detection</a:t>
              </a:r>
            </a:p>
          </p:txBody>
        </p:sp>
        <p:sp>
          <p:nvSpPr>
            <p:cNvPr id="11273" name="AutoShape 6"/>
            <p:cNvSpPr>
              <a:spLocks noChangeArrowheads="1"/>
            </p:cNvSpPr>
            <p:nvPr/>
          </p:nvSpPr>
          <p:spPr bwMode="auto">
            <a:xfrm>
              <a:off x="975" y="2320"/>
              <a:ext cx="227" cy="272"/>
            </a:xfrm>
            <a:prstGeom prst="downArrow">
              <a:avLst>
                <a:gd name="adj1" fmla="val 50000"/>
                <a:gd name="adj2" fmla="val 29956"/>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800">
                <a:solidFill>
                  <a:srgbClr val="000000"/>
                </a:solidFill>
                <a:latin typeface="Cambria" pitchFamily="18" charset="0"/>
              </a:endParaRPr>
            </a:p>
          </p:txBody>
        </p:sp>
        <p:sp>
          <p:nvSpPr>
            <p:cNvPr id="11274" name="AutoShape 7"/>
            <p:cNvSpPr>
              <a:spLocks noChangeArrowheads="1"/>
            </p:cNvSpPr>
            <p:nvPr/>
          </p:nvSpPr>
          <p:spPr bwMode="auto">
            <a:xfrm>
              <a:off x="975" y="3273"/>
              <a:ext cx="227" cy="272"/>
            </a:xfrm>
            <a:prstGeom prst="downArrow">
              <a:avLst>
                <a:gd name="adj1" fmla="val 50000"/>
                <a:gd name="adj2" fmla="val 29956"/>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800">
                <a:solidFill>
                  <a:srgbClr val="000000"/>
                </a:solidFill>
                <a:latin typeface="Cambria" pitchFamily="18" charset="0"/>
              </a:endParaRPr>
            </a:p>
          </p:txBody>
        </p:sp>
        <p:sp>
          <p:nvSpPr>
            <p:cNvPr id="11275" name="Text Box 8"/>
            <p:cNvSpPr txBox="1">
              <a:spLocks noChangeArrowheads="1"/>
            </p:cNvSpPr>
            <p:nvPr/>
          </p:nvSpPr>
          <p:spPr bwMode="auto">
            <a:xfrm>
              <a:off x="430" y="754"/>
              <a:ext cx="1361" cy="524"/>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400" b="1" dirty="0">
                  <a:solidFill>
                    <a:srgbClr val="A50021"/>
                  </a:solidFill>
                  <a:latin typeface="Cambria" pitchFamily="18" charset="0"/>
                </a:rPr>
                <a:t>Conventional NAAT</a:t>
              </a:r>
            </a:p>
          </p:txBody>
        </p:sp>
      </p:grpSp>
      <p:grpSp>
        <p:nvGrpSpPr>
          <p:cNvPr id="3" name="Group 14"/>
          <p:cNvGrpSpPr>
            <a:grpSpLocks/>
          </p:cNvGrpSpPr>
          <p:nvPr/>
        </p:nvGrpSpPr>
        <p:grpSpPr bwMode="auto">
          <a:xfrm>
            <a:off x="5022481" y="1177765"/>
            <a:ext cx="2449513" cy="5413376"/>
            <a:chOff x="3968" y="765"/>
            <a:chExt cx="1543" cy="3410"/>
          </a:xfrm>
        </p:grpSpPr>
        <p:sp>
          <p:nvSpPr>
            <p:cNvPr id="11268" name="Text Box 15"/>
            <p:cNvSpPr txBox="1">
              <a:spLocks noChangeArrowheads="1"/>
            </p:cNvSpPr>
            <p:nvPr/>
          </p:nvSpPr>
          <p:spPr bwMode="auto">
            <a:xfrm>
              <a:off x="3968" y="1413"/>
              <a:ext cx="1543" cy="2762"/>
            </a:xfrm>
            <a:prstGeom prst="rect">
              <a:avLst/>
            </a:prstGeom>
            <a:noFill/>
            <a:ln w="9525">
              <a:solidFill>
                <a:schemeClr val="tx1"/>
              </a:solidFill>
              <a:miter lim="800000"/>
              <a:headEnd/>
              <a:tailEnd/>
            </a:ln>
          </p:spPr>
          <p:txBody>
            <a:bodyPr>
              <a:spAutoFit/>
            </a:bodyPr>
            <a:lstStyle/>
            <a:p>
              <a:pPr algn="ctr" eaLnBrk="0" fontAlgn="base" hangingPunct="0">
                <a:spcBef>
                  <a:spcPct val="50000"/>
                </a:spcBef>
                <a:spcAft>
                  <a:spcPct val="0"/>
                </a:spcAft>
              </a:pPr>
              <a:r>
                <a:rPr lang="en-US" sz="2400" dirty="0">
                  <a:solidFill>
                    <a:srgbClr val="000000"/>
                  </a:solidFill>
                  <a:latin typeface="Cambria" pitchFamily="18" charset="0"/>
                </a:rPr>
                <a:t>Extraction and purification DNA/RNA</a:t>
              </a:r>
            </a:p>
            <a:p>
              <a:pPr algn="ctr" eaLnBrk="0" fontAlgn="base" hangingPunct="0">
                <a:spcBef>
                  <a:spcPct val="50000"/>
                </a:spcBef>
                <a:spcAft>
                  <a:spcPct val="0"/>
                </a:spcAft>
              </a:pPr>
              <a:r>
                <a:rPr lang="en-US" sz="2400" dirty="0">
                  <a:solidFill>
                    <a:srgbClr val="000000"/>
                  </a:solidFill>
                  <a:latin typeface="Cambria" pitchFamily="18" charset="0"/>
                </a:rPr>
                <a:t>&amp;</a:t>
              </a:r>
            </a:p>
            <a:p>
              <a:pPr algn="ctr" eaLnBrk="0" fontAlgn="base" hangingPunct="0">
                <a:spcBef>
                  <a:spcPct val="50000"/>
                </a:spcBef>
                <a:spcAft>
                  <a:spcPct val="0"/>
                </a:spcAft>
              </a:pPr>
              <a:r>
                <a:rPr lang="en-US" sz="2400" dirty="0">
                  <a:solidFill>
                    <a:srgbClr val="000000"/>
                  </a:solidFill>
                  <a:latin typeface="Cambria" pitchFamily="18" charset="0"/>
                </a:rPr>
                <a:t>Amplification</a:t>
              </a:r>
            </a:p>
            <a:p>
              <a:pPr algn="ctr" eaLnBrk="0" fontAlgn="base" hangingPunct="0">
                <a:spcBef>
                  <a:spcPct val="50000"/>
                </a:spcBef>
                <a:spcAft>
                  <a:spcPct val="0"/>
                </a:spcAft>
              </a:pPr>
              <a:r>
                <a:rPr lang="en-US" sz="2400" dirty="0">
                  <a:solidFill>
                    <a:srgbClr val="000000"/>
                  </a:solidFill>
                  <a:latin typeface="Cambria" pitchFamily="18" charset="0"/>
                </a:rPr>
                <a:t>&amp;</a:t>
              </a:r>
            </a:p>
            <a:p>
              <a:pPr algn="ctr" eaLnBrk="0" fontAlgn="base" hangingPunct="0">
                <a:spcBef>
                  <a:spcPct val="50000"/>
                </a:spcBef>
                <a:spcAft>
                  <a:spcPct val="0"/>
                </a:spcAft>
              </a:pPr>
              <a:r>
                <a:rPr lang="en-US" sz="2400" dirty="0">
                  <a:solidFill>
                    <a:srgbClr val="000000"/>
                  </a:solidFill>
                  <a:latin typeface="Cambria" pitchFamily="18" charset="0"/>
                </a:rPr>
                <a:t>Multiplex detection</a:t>
              </a:r>
            </a:p>
            <a:p>
              <a:pPr algn="ctr" eaLnBrk="0" fontAlgn="base" hangingPunct="0">
                <a:spcBef>
                  <a:spcPct val="50000"/>
                </a:spcBef>
                <a:spcAft>
                  <a:spcPct val="0"/>
                </a:spcAft>
              </a:pPr>
              <a:r>
                <a:rPr lang="en-US" sz="2400" dirty="0">
                  <a:solidFill>
                    <a:srgbClr val="000000"/>
                  </a:solidFill>
                  <a:latin typeface="Cambria" pitchFamily="18" charset="0"/>
                </a:rPr>
                <a:t>(automated)</a:t>
              </a:r>
            </a:p>
          </p:txBody>
        </p:sp>
        <p:sp>
          <p:nvSpPr>
            <p:cNvPr id="11269" name="Text Box 16"/>
            <p:cNvSpPr txBox="1">
              <a:spLocks noChangeArrowheads="1"/>
            </p:cNvSpPr>
            <p:nvPr/>
          </p:nvSpPr>
          <p:spPr bwMode="auto">
            <a:xfrm>
              <a:off x="4060" y="765"/>
              <a:ext cx="1315" cy="524"/>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400" b="1" dirty="0" err="1">
                  <a:solidFill>
                    <a:srgbClr val="A50021"/>
                  </a:solidFill>
                  <a:latin typeface="Cambria" pitchFamily="18" charset="0"/>
                </a:rPr>
                <a:t>Xpert</a:t>
              </a:r>
              <a:r>
                <a:rPr lang="en-US" sz="2400" b="1" dirty="0">
                  <a:solidFill>
                    <a:srgbClr val="A50021"/>
                  </a:solidFill>
                  <a:latin typeface="Cambria" pitchFamily="18" charset="0"/>
                </a:rPr>
                <a:t> MTB/RIF</a:t>
              </a:r>
            </a:p>
          </p:txBody>
        </p:sp>
      </p:grpSp>
    </p:spTree>
    <p:extLst>
      <p:ext uri="{BB962C8B-B14F-4D97-AF65-F5344CB8AC3E}">
        <p14:creationId xmlns:p14="http://schemas.microsoft.com/office/powerpoint/2010/main" val="3537537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txBox="1">
            <a:spLocks/>
          </p:cNvSpPr>
          <p:nvPr/>
        </p:nvSpPr>
        <p:spPr bwMode="auto">
          <a:xfrm>
            <a:off x="3048000" y="156852"/>
            <a:ext cx="4800600" cy="939080"/>
          </a:xfrm>
          <a:prstGeom prst="rect">
            <a:avLst/>
          </a:prstGeom>
          <a:noFill/>
          <a:ln w="9525">
            <a:noFill/>
            <a:miter lim="800000"/>
            <a:headEnd/>
            <a:tailEnd/>
          </a:ln>
          <a:effectLst/>
        </p:spPr>
        <p:txBody>
          <a:bodyPr vert="horz" wrap="square" lIns="91434" tIns="45717" rIns="91434" bIns="45717" numCol="1" anchor="ctr" anchorCtr="0" compatLnSpc="1">
            <a:prstTxWarp prst="textNoShape">
              <a:avLst/>
            </a:prstTxWarp>
          </a:bodyPr>
          <a:lstStyle/>
          <a:p>
            <a:pPr defTabSz="915010" eaLnBrk="0" fontAlgn="base" hangingPunct="0">
              <a:spcBef>
                <a:spcPct val="0"/>
              </a:spcBef>
              <a:spcAft>
                <a:spcPct val="0"/>
              </a:spcAft>
            </a:pPr>
            <a:r>
              <a:rPr lang="fr-CH" sz="2900" b="1" dirty="0">
                <a:solidFill>
                  <a:srgbClr val="000000"/>
                </a:solidFill>
              </a:rPr>
              <a:t>Xpert MTB/RIF </a:t>
            </a:r>
            <a:r>
              <a:rPr lang="fr-CH" sz="2900" b="1" dirty="0" err="1" smtClean="0">
                <a:solidFill>
                  <a:srgbClr val="000000"/>
                </a:solidFill>
              </a:rPr>
              <a:t>Assay</a:t>
            </a:r>
            <a:endParaRPr lang="en-GB" sz="2900" b="1" kern="0" dirty="0">
              <a:solidFill>
                <a:srgbClr val="000000"/>
              </a:solidFill>
              <a:ea typeface="+mj-ea"/>
            </a:endParaRPr>
          </a:p>
        </p:txBody>
      </p:sp>
      <p:pic>
        <p:nvPicPr>
          <p:cNvPr id="36" name="Picture 2"/>
          <p:cNvPicPr>
            <a:picLocks noChangeAspect="1" noChangeArrowheads="1"/>
          </p:cNvPicPr>
          <p:nvPr/>
        </p:nvPicPr>
        <p:blipFill>
          <a:blip r:embed="rId3" cstate="print"/>
          <a:srcRect/>
          <a:stretch>
            <a:fillRect/>
          </a:stretch>
        </p:blipFill>
        <p:spPr bwMode="auto">
          <a:xfrm>
            <a:off x="76200" y="1828772"/>
            <a:ext cx="9067800" cy="3208253"/>
          </a:xfrm>
          <a:prstGeom prst="rect">
            <a:avLst/>
          </a:prstGeom>
          <a:noFill/>
          <a:ln w="9525">
            <a:noFill/>
            <a:miter lim="800000"/>
            <a:headEnd/>
            <a:tailEnd/>
          </a:ln>
        </p:spPr>
      </p:pic>
    </p:spTree>
    <p:extLst>
      <p:ext uri="{BB962C8B-B14F-4D97-AF65-F5344CB8AC3E}">
        <p14:creationId xmlns:p14="http://schemas.microsoft.com/office/powerpoint/2010/main" val="61029907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41E838D-A23B-4759-9400-480201966C68}" type="slidenum">
              <a:rPr lang="en-US" smtClean="0">
                <a:solidFill>
                  <a:srgbClr val="000000"/>
                </a:solidFill>
              </a:rPr>
              <a:pPr/>
              <a:t>54</a:t>
            </a:fld>
            <a:endParaRPr lang="en-US">
              <a:solidFill>
                <a:srgbClr val="000000"/>
              </a:solidFill>
            </a:endParaRPr>
          </a:p>
        </p:txBody>
      </p:sp>
      <p:graphicFrame>
        <p:nvGraphicFramePr>
          <p:cNvPr id="3" name="Content Placeholder 3"/>
          <p:cNvGraphicFramePr>
            <a:graphicFrameLocks/>
          </p:cNvGraphicFramePr>
          <p:nvPr>
            <p:extLst>
              <p:ext uri="{D42A27DB-BD31-4B8C-83A1-F6EECF244321}">
                <p14:modId xmlns:p14="http://schemas.microsoft.com/office/powerpoint/2010/main" val="3223778802"/>
              </p:ext>
            </p:extLst>
          </p:nvPr>
        </p:nvGraphicFramePr>
        <p:xfrm>
          <a:off x="2438400" y="1447800"/>
          <a:ext cx="4191000" cy="2773680"/>
        </p:xfrm>
        <a:graphic>
          <a:graphicData uri="http://schemas.openxmlformats.org/drawingml/2006/table">
            <a:tbl>
              <a:tblPr firstRow="1" bandRow="1">
                <a:tableStyleId>{69CF1AB2-1976-4502-BF36-3FF5EA218861}</a:tableStyleId>
              </a:tblPr>
              <a:tblGrid>
                <a:gridCol w="2931641"/>
                <a:gridCol w="1259359"/>
              </a:tblGrid>
              <a:tr h="370840">
                <a:tc>
                  <a:txBody>
                    <a:bodyPr/>
                    <a:lstStyle/>
                    <a:p>
                      <a:r>
                        <a:rPr lang="en-US" sz="2000" b="0" dirty="0" smtClean="0"/>
                        <a:t>Sensitivity, all culture</a:t>
                      </a:r>
                      <a:r>
                        <a:rPr lang="en-US" sz="2000" b="0" baseline="0" dirty="0" smtClean="0"/>
                        <a:t> +</a:t>
                      </a:r>
                      <a:endParaRPr lang="en-US" sz="2000" b="0" dirty="0"/>
                    </a:p>
                  </a:txBody>
                  <a:tcPr/>
                </a:tc>
                <a:tc>
                  <a:txBody>
                    <a:bodyPr/>
                    <a:lstStyle/>
                    <a:p>
                      <a:pPr algn="ctr"/>
                      <a:r>
                        <a:rPr lang="en-US" sz="2000" b="0" dirty="0" smtClean="0"/>
                        <a:t>91%</a:t>
                      </a:r>
                      <a:endParaRPr lang="en-US" sz="2000" b="0" dirty="0"/>
                    </a:p>
                  </a:txBody>
                  <a:tcPr/>
                </a:tc>
              </a:tr>
              <a:tr h="370840">
                <a:tc>
                  <a:txBody>
                    <a:bodyPr/>
                    <a:lstStyle/>
                    <a:p>
                      <a:pPr algn="r"/>
                      <a:r>
                        <a:rPr lang="en-US" sz="2000" dirty="0" smtClean="0"/>
                        <a:t>Sensitivity, smear</a:t>
                      </a:r>
                      <a:r>
                        <a:rPr lang="en-US" sz="2000" baseline="0" dirty="0" smtClean="0"/>
                        <a:t> +</a:t>
                      </a:r>
                      <a:endParaRPr lang="en-US" sz="2000" dirty="0"/>
                    </a:p>
                  </a:txBody>
                  <a:tcPr/>
                </a:tc>
                <a:tc>
                  <a:txBody>
                    <a:bodyPr/>
                    <a:lstStyle/>
                    <a:p>
                      <a:pPr algn="ctr"/>
                      <a:r>
                        <a:rPr lang="en-US" sz="2000" baseline="0" dirty="0" smtClean="0"/>
                        <a:t>99%</a:t>
                      </a:r>
                      <a:endParaRPr lang="en-US" sz="2000" dirty="0"/>
                    </a:p>
                  </a:txBody>
                  <a:tcPr/>
                </a:tc>
              </a:tr>
              <a:tr h="370840">
                <a:tc>
                  <a:txBody>
                    <a:bodyPr/>
                    <a:lstStyle/>
                    <a:p>
                      <a:pPr algn="r"/>
                      <a:r>
                        <a:rPr lang="en-US" sz="2000" dirty="0" smtClean="0"/>
                        <a:t>Sensitivity, smear -</a:t>
                      </a:r>
                      <a:endParaRPr lang="en-US" sz="2000" dirty="0"/>
                    </a:p>
                  </a:txBody>
                  <a:tcPr/>
                </a:tc>
                <a:tc>
                  <a:txBody>
                    <a:bodyPr/>
                    <a:lstStyle/>
                    <a:p>
                      <a:pPr algn="ctr"/>
                      <a:r>
                        <a:rPr lang="en-US" sz="2000" dirty="0" smtClean="0"/>
                        <a:t>80%</a:t>
                      </a:r>
                      <a:endParaRPr lang="en-US" sz="2000" dirty="0"/>
                    </a:p>
                  </a:txBody>
                  <a:tcPr/>
                </a:tc>
              </a:tr>
              <a:tr h="370840">
                <a:tc>
                  <a:txBody>
                    <a:bodyPr/>
                    <a:lstStyle/>
                    <a:p>
                      <a:r>
                        <a:rPr lang="en-US" sz="2000" dirty="0" smtClean="0"/>
                        <a:t>Specificity</a:t>
                      </a:r>
                      <a:endParaRPr lang="en-US" sz="2000" dirty="0"/>
                    </a:p>
                  </a:txBody>
                  <a:tcPr/>
                </a:tc>
                <a:tc>
                  <a:txBody>
                    <a:bodyPr/>
                    <a:lstStyle/>
                    <a:p>
                      <a:pPr algn="ctr"/>
                      <a:r>
                        <a:rPr lang="en-US" sz="2000" dirty="0" smtClean="0"/>
                        <a:t>99%</a:t>
                      </a:r>
                      <a:endParaRPr lang="en-US" sz="2000" dirty="0"/>
                    </a:p>
                  </a:txBody>
                  <a:tcPr/>
                </a:tc>
              </a:tr>
              <a:tr h="370840">
                <a:tc>
                  <a:txBody>
                    <a:bodyPr/>
                    <a:lstStyle/>
                    <a:p>
                      <a:endParaRPr lang="en-US" sz="2000" dirty="0"/>
                    </a:p>
                  </a:txBody>
                  <a:tcPr/>
                </a:tc>
                <a:tc>
                  <a:txBody>
                    <a:bodyPr/>
                    <a:lstStyle/>
                    <a:p>
                      <a:pPr algn="ctr"/>
                      <a:endParaRPr lang="en-US" sz="2000" dirty="0"/>
                    </a:p>
                  </a:txBody>
                  <a:tcPr/>
                </a:tc>
              </a:tr>
              <a:tr h="370840">
                <a:tc>
                  <a:txBody>
                    <a:bodyPr/>
                    <a:lstStyle/>
                    <a:p>
                      <a:r>
                        <a:rPr lang="en-US" sz="2000" dirty="0" smtClean="0"/>
                        <a:t>Sensitivity, RIF</a:t>
                      </a:r>
                      <a:r>
                        <a:rPr lang="en-US" sz="2000" baseline="0" dirty="0" smtClean="0"/>
                        <a:t> resistance</a:t>
                      </a:r>
                      <a:endParaRPr lang="en-US" sz="2000" dirty="0"/>
                    </a:p>
                  </a:txBody>
                  <a:tcPr/>
                </a:tc>
                <a:tc>
                  <a:txBody>
                    <a:bodyPr/>
                    <a:lstStyle/>
                    <a:p>
                      <a:pPr algn="ctr"/>
                      <a:r>
                        <a:rPr lang="en-US" sz="2000" dirty="0" smtClean="0"/>
                        <a:t>95%</a:t>
                      </a:r>
                      <a:endParaRPr lang="en-US" sz="2000" dirty="0"/>
                    </a:p>
                  </a:txBody>
                  <a:tcPr/>
                </a:tc>
              </a:tr>
              <a:tr h="370840">
                <a:tc>
                  <a:txBody>
                    <a:bodyPr/>
                    <a:lstStyle/>
                    <a:p>
                      <a:r>
                        <a:rPr lang="en-US" sz="2000" dirty="0" smtClean="0"/>
                        <a:t>Specificity, RIF sensitive</a:t>
                      </a:r>
                      <a:endParaRPr lang="en-US" sz="2000" dirty="0"/>
                    </a:p>
                  </a:txBody>
                  <a:tcPr/>
                </a:tc>
                <a:tc>
                  <a:txBody>
                    <a:bodyPr/>
                    <a:lstStyle/>
                    <a:p>
                      <a:pPr algn="ctr"/>
                      <a:r>
                        <a:rPr lang="en-US" sz="2000" dirty="0" smtClean="0"/>
                        <a:t>98%</a:t>
                      </a:r>
                      <a:endParaRPr lang="en-US" sz="2000" dirty="0"/>
                    </a:p>
                  </a:txBody>
                  <a:tcPr/>
                </a:tc>
              </a:tr>
            </a:tbl>
          </a:graphicData>
        </a:graphic>
      </p:graphicFrame>
      <p:sp>
        <p:nvSpPr>
          <p:cNvPr id="4" name="Title 1"/>
          <p:cNvSpPr txBox="1">
            <a:spLocks/>
          </p:cNvSpPr>
          <p:nvPr/>
        </p:nvSpPr>
        <p:spPr bwMode="auto">
          <a:xfrm>
            <a:off x="2819400" y="228600"/>
            <a:ext cx="62484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sz="3200" b="1" kern="0" dirty="0" err="1" smtClean="0">
                <a:solidFill>
                  <a:srgbClr val="000000"/>
                </a:solidFill>
              </a:rPr>
              <a:t>Xpert</a:t>
            </a:r>
            <a:r>
              <a:rPr lang="en-US" sz="3200" b="1" kern="0" dirty="0" smtClean="0">
                <a:solidFill>
                  <a:srgbClr val="000000"/>
                </a:solidFill>
              </a:rPr>
              <a:t>: Test Accuracy</a:t>
            </a:r>
            <a:endParaRPr lang="en-US" sz="3200" b="1" kern="0" dirty="0">
              <a:solidFill>
                <a:srgbClr val="000000"/>
              </a:solidFill>
            </a:endParaRPr>
          </a:p>
        </p:txBody>
      </p:sp>
      <p:sp>
        <p:nvSpPr>
          <p:cNvPr id="5" name="Rectangle 4"/>
          <p:cNvSpPr/>
          <p:nvPr/>
        </p:nvSpPr>
        <p:spPr>
          <a:xfrm>
            <a:off x="1066800" y="4800600"/>
            <a:ext cx="6858000" cy="1631216"/>
          </a:xfrm>
          <a:prstGeom prst="rect">
            <a:avLst/>
          </a:prstGeom>
        </p:spPr>
        <p:txBody>
          <a:bodyPr wrap="square">
            <a:spAutoFit/>
          </a:bodyPr>
          <a:lstStyle/>
          <a:p>
            <a:pPr marL="342900" indent="-342900" eaLnBrk="0" fontAlgn="base" hangingPunct="0">
              <a:spcBef>
                <a:spcPct val="0"/>
              </a:spcBef>
              <a:spcAft>
                <a:spcPct val="0"/>
              </a:spcAft>
              <a:buFont typeface="Arial" pitchFamily="34" charset="0"/>
              <a:buChar char="•"/>
            </a:pPr>
            <a:r>
              <a:rPr lang="en-US" sz="2000" dirty="0" smtClean="0">
                <a:solidFill>
                  <a:srgbClr val="000000"/>
                </a:solidFill>
              </a:rPr>
              <a:t>In </a:t>
            </a:r>
            <a:r>
              <a:rPr lang="en-US" sz="2000" dirty="0">
                <a:solidFill>
                  <a:srgbClr val="000000"/>
                </a:solidFill>
              </a:rPr>
              <a:t>comparison, the sensitivity of a single direct smear was </a:t>
            </a:r>
            <a:r>
              <a:rPr lang="en-US" sz="2000" dirty="0" smtClean="0">
                <a:solidFill>
                  <a:srgbClr val="000000"/>
                </a:solidFill>
              </a:rPr>
              <a:t>59.5%</a:t>
            </a:r>
          </a:p>
          <a:p>
            <a:pPr marL="342900" indent="-342900" eaLnBrk="0" fontAlgn="base" hangingPunct="0">
              <a:spcBef>
                <a:spcPct val="0"/>
              </a:spcBef>
              <a:spcAft>
                <a:spcPct val="0"/>
              </a:spcAft>
              <a:buFont typeface="Arial" pitchFamily="34" charset="0"/>
              <a:buChar char="•"/>
            </a:pPr>
            <a:r>
              <a:rPr lang="en-US" sz="2000" dirty="0" smtClean="0">
                <a:solidFill>
                  <a:srgbClr val="000000"/>
                </a:solidFill>
              </a:rPr>
              <a:t>HIV </a:t>
            </a:r>
            <a:r>
              <a:rPr lang="en-US" sz="2000" dirty="0">
                <a:solidFill>
                  <a:srgbClr val="000000"/>
                </a:solidFill>
              </a:rPr>
              <a:t>co-infection substantially decreased the sensitivity of microscopy (to 47%), but did not significantly affect </a:t>
            </a:r>
            <a:r>
              <a:rPr lang="en-US" sz="2000" dirty="0" err="1">
                <a:solidFill>
                  <a:srgbClr val="000000"/>
                </a:solidFill>
              </a:rPr>
              <a:t>Xpert</a:t>
            </a:r>
            <a:r>
              <a:rPr lang="en-US" sz="2000" dirty="0">
                <a:solidFill>
                  <a:srgbClr val="000000"/>
                </a:solidFill>
              </a:rPr>
              <a:t> MTB/RIF performance. </a:t>
            </a:r>
          </a:p>
        </p:txBody>
      </p:sp>
    </p:spTree>
    <p:extLst>
      <p:ext uri="{BB962C8B-B14F-4D97-AF65-F5344CB8AC3E}">
        <p14:creationId xmlns:p14="http://schemas.microsoft.com/office/powerpoint/2010/main" val="7956070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Implementation Study: </a:t>
            </a:r>
            <a:br>
              <a:rPr lang="en-US" dirty="0" smtClean="0"/>
            </a:br>
            <a:r>
              <a:rPr lang="en-US" dirty="0" smtClean="0"/>
              <a:t>Median time to detection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20038188"/>
              </p:ext>
            </p:extLst>
          </p:nvPr>
        </p:nvGraphicFramePr>
        <p:xfrm>
          <a:off x="1295400" y="1600200"/>
          <a:ext cx="6248400" cy="4358640"/>
        </p:xfrm>
        <a:graphic>
          <a:graphicData uri="http://schemas.openxmlformats.org/drawingml/2006/table">
            <a:tbl>
              <a:tblPr firstRow="1" bandRow="1">
                <a:tableStyleId>{5C22544A-7EE6-4342-B048-85BDC9FD1C3A}</a:tableStyleId>
              </a:tblPr>
              <a:tblGrid>
                <a:gridCol w="3124200"/>
                <a:gridCol w="3124200"/>
              </a:tblGrid>
              <a:tr h="370840">
                <a:tc>
                  <a:txBody>
                    <a:bodyPr/>
                    <a:lstStyle/>
                    <a:p>
                      <a:endParaRPr lang="en-US" sz="2000" dirty="0"/>
                    </a:p>
                  </a:txBody>
                  <a:tcPr/>
                </a:tc>
                <a:tc>
                  <a:txBody>
                    <a:bodyPr/>
                    <a:lstStyle/>
                    <a:p>
                      <a:r>
                        <a:rPr lang="en-US" sz="2000" dirty="0" smtClean="0"/>
                        <a:t>Median Days</a:t>
                      </a:r>
                      <a:r>
                        <a:rPr lang="en-US" sz="2000" baseline="0" dirty="0" smtClean="0"/>
                        <a:t> (IQR)</a:t>
                      </a:r>
                      <a:endParaRPr lang="en-US" sz="2000" dirty="0"/>
                    </a:p>
                  </a:txBody>
                  <a:tcPr/>
                </a:tc>
              </a:tr>
              <a:tr h="370840">
                <a:tc gridSpan="2">
                  <a:txBody>
                    <a:bodyPr/>
                    <a:lstStyle/>
                    <a:p>
                      <a:r>
                        <a:rPr lang="en-US" sz="2000" dirty="0" smtClean="0"/>
                        <a:t>Time to</a:t>
                      </a:r>
                      <a:r>
                        <a:rPr lang="en-US" sz="2000" baseline="0" dirty="0" smtClean="0"/>
                        <a:t> detection of TB</a:t>
                      </a:r>
                      <a:endParaRPr lang="en-US" sz="2000" dirty="0"/>
                    </a:p>
                  </a:txBody>
                  <a:tcPr/>
                </a:tc>
                <a:tc hMerge="1">
                  <a:txBody>
                    <a:bodyPr/>
                    <a:lstStyle/>
                    <a:p>
                      <a:endParaRPr lang="en-US" dirty="0"/>
                    </a:p>
                  </a:txBody>
                  <a:tcPr/>
                </a:tc>
              </a:tr>
              <a:tr h="370840">
                <a:tc>
                  <a:txBody>
                    <a:bodyPr/>
                    <a:lstStyle/>
                    <a:p>
                      <a:pPr algn="r"/>
                      <a:r>
                        <a:rPr lang="en-US" sz="2000" dirty="0" err="1" smtClean="0"/>
                        <a:t>Xpert</a:t>
                      </a:r>
                      <a:endParaRPr lang="en-US" sz="2000" dirty="0"/>
                    </a:p>
                  </a:txBody>
                  <a:tcPr/>
                </a:tc>
                <a:tc>
                  <a:txBody>
                    <a:bodyPr/>
                    <a:lstStyle/>
                    <a:p>
                      <a:r>
                        <a:rPr lang="en-US" sz="2000" dirty="0" smtClean="0"/>
                        <a:t>0 (0-1)</a:t>
                      </a:r>
                      <a:endParaRPr lang="en-US" sz="2000" dirty="0"/>
                    </a:p>
                  </a:txBody>
                  <a:tcPr/>
                </a:tc>
              </a:tr>
              <a:tr h="370840">
                <a:tc>
                  <a:txBody>
                    <a:bodyPr/>
                    <a:lstStyle/>
                    <a:p>
                      <a:pPr algn="r"/>
                      <a:r>
                        <a:rPr lang="en-US" sz="2000" dirty="0" smtClean="0"/>
                        <a:t>Smear microscopy</a:t>
                      </a:r>
                      <a:endParaRPr lang="en-US" sz="2000" dirty="0"/>
                    </a:p>
                  </a:txBody>
                  <a:tcPr/>
                </a:tc>
                <a:tc>
                  <a:txBody>
                    <a:bodyPr/>
                    <a:lstStyle/>
                    <a:p>
                      <a:r>
                        <a:rPr lang="en-US" sz="2000" dirty="0" smtClean="0"/>
                        <a:t>1 (0-1)</a:t>
                      </a:r>
                      <a:endParaRPr lang="en-US" sz="2000" dirty="0"/>
                    </a:p>
                  </a:txBody>
                  <a:tcPr/>
                </a:tc>
              </a:tr>
              <a:tr h="3962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smtClean="0"/>
                        <a:t>Liquid</a:t>
                      </a:r>
                      <a:r>
                        <a:rPr lang="en-US" sz="2000" baseline="0" smtClean="0"/>
                        <a:t> culture</a:t>
                      </a:r>
                      <a:endParaRPr lang="en-US" sz="200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16 (13-21)</a:t>
                      </a:r>
                    </a:p>
                  </a:txBody>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dirty="0" smtClean="0"/>
                        <a:t>Solid culture</a:t>
                      </a:r>
                    </a:p>
                  </a:txBody>
                  <a:tcPr/>
                </a:tc>
                <a:tc>
                  <a:txBody>
                    <a:bodyPr/>
                    <a:lstStyle/>
                    <a:p>
                      <a:r>
                        <a:rPr lang="en-US" sz="2000" smtClean="0"/>
                        <a:t>30 (23-43) </a:t>
                      </a:r>
                      <a:endParaRPr lang="en-US" sz="2000" dirty="0"/>
                    </a:p>
                  </a:txBody>
                  <a:tcPr/>
                </a:tc>
              </a:tr>
              <a:tr h="370840">
                <a:tc gridSpan="2">
                  <a:txBody>
                    <a:bodyPr/>
                    <a:lstStyle/>
                    <a:p>
                      <a:endParaRPr lang="en-US" sz="2000" dirty="0"/>
                    </a:p>
                  </a:txBody>
                  <a:tcPr/>
                </a:tc>
                <a:tc hMerge="1">
                  <a:txBody>
                    <a:bodyPr/>
                    <a:lstStyle/>
                    <a:p>
                      <a:endParaRPr lang="en-US"/>
                    </a:p>
                  </a:txBody>
                  <a:tcPr/>
                </a:tc>
              </a:tr>
              <a:tr h="370840">
                <a:tc gridSpan="2">
                  <a:txBody>
                    <a:bodyPr/>
                    <a:lstStyle/>
                    <a:p>
                      <a:r>
                        <a:rPr lang="en-US" sz="2000" dirty="0" smtClean="0"/>
                        <a:t>Time to detection of RIF resistance</a:t>
                      </a:r>
                      <a:endParaRPr lang="en-US" sz="2000" dirty="0"/>
                    </a:p>
                  </a:txBody>
                  <a:tcPr/>
                </a:tc>
                <a:tc hMerge="1">
                  <a:txBody>
                    <a:bodyPr/>
                    <a:lstStyle/>
                    <a:p>
                      <a:endParaRPr lang="en-US" dirty="0"/>
                    </a:p>
                  </a:txBody>
                  <a:tcPr/>
                </a:tc>
              </a:tr>
              <a:tr h="370840">
                <a:tc>
                  <a:txBody>
                    <a:bodyPr/>
                    <a:lstStyle/>
                    <a:p>
                      <a:pPr algn="r"/>
                      <a:r>
                        <a:rPr lang="en-US" sz="2000" dirty="0" err="1" smtClean="0"/>
                        <a:t>Xpert</a:t>
                      </a:r>
                      <a:endParaRPr lang="en-US" sz="2000" dirty="0"/>
                    </a:p>
                  </a:txBody>
                  <a:tcPr/>
                </a:tc>
                <a:tc>
                  <a:txBody>
                    <a:bodyPr/>
                    <a:lstStyle/>
                    <a:p>
                      <a:r>
                        <a:rPr lang="en-US" sz="2000" dirty="0" smtClean="0"/>
                        <a:t>1 (0-1)</a:t>
                      </a:r>
                      <a:endParaRPr lang="en-US" sz="2000" dirty="0"/>
                    </a:p>
                  </a:txBody>
                  <a:tcPr/>
                </a:tc>
              </a:tr>
              <a:tr h="370840">
                <a:tc>
                  <a:txBody>
                    <a:bodyPr/>
                    <a:lstStyle/>
                    <a:p>
                      <a:pPr algn="r"/>
                      <a:r>
                        <a:rPr lang="en-US" sz="2000" dirty="0" smtClean="0"/>
                        <a:t>LPA</a:t>
                      </a:r>
                      <a:endParaRPr lang="en-US" sz="2000" dirty="0"/>
                    </a:p>
                  </a:txBody>
                  <a:tcPr/>
                </a:tc>
                <a:tc>
                  <a:txBody>
                    <a:bodyPr/>
                    <a:lstStyle/>
                    <a:p>
                      <a:r>
                        <a:rPr lang="en-US" sz="2000" dirty="0" smtClean="0"/>
                        <a:t>20 (10-26)</a:t>
                      </a:r>
                      <a:endParaRPr lang="en-US" sz="2000" dirty="0"/>
                    </a:p>
                  </a:txBody>
                  <a:tcPr/>
                </a:tc>
              </a:tr>
              <a:tr h="370840">
                <a:tc>
                  <a:txBody>
                    <a:bodyPr/>
                    <a:lstStyle/>
                    <a:p>
                      <a:pPr algn="r"/>
                      <a:r>
                        <a:rPr lang="en-US" sz="2000" dirty="0" smtClean="0"/>
                        <a:t>Phenotypic</a:t>
                      </a:r>
                      <a:r>
                        <a:rPr lang="en-US" sz="2000" baseline="0" dirty="0" smtClean="0"/>
                        <a:t> DST</a:t>
                      </a:r>
                      <a:endParaRPr lang="en-US" sz="2000" dirty="0"/>
                    </a:p>
                  </a:txBody>
                  <a:tcPr/>
                </a:tc>
                <a:tc>
                  <a:txBody>
                    <a:bodyPr/>
                    <a:lstStyle/>
                    <a:p>
                      <a:r>
                        <a:rPr lang="en-US" sz="2000" dirty="0" smtClean="0"/>
                        <a:t>106 (30-124)</a:t>
                      </a:r>
                      <a:endParaRPr lang="en-US" sz="2000" dirty="0"/>
                    </a:p>
                  </a:txBody>
                  <a:tcPr/>
                </a:tc>
              </a:tr>
            </a:tbl>
          </a:graphicData>
        </a:graphic>
      </p:graphicFrame>
    </p:spTree>
    <p:extLst>
      <p:ext uri="{BB962C8B-B14F-4D97-AF65-F5344CB8AC3E}">
        <p14:creationId xmlns:p14="http://schemas.microsoft.com/office/powerpoint/2010/main" val="18085262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initiation</a:t>
            </a:r>
            <a:endParaRPr lang="en-US" dirty="0"/>
          </a:p>
        </p:txBody>
      </p:sp>
      <p:sp>
        <p:nvSpPr>
          <p:cNvPr id="3" name="Content Placeholder 2"/>
          <p:cNvSpPr>
            <a:spLocks noGrp="1"/>
          </p:cNvSpPr>
          <p:nvPr>
            <p:ph idx="1"/>
          </p:nvPr>
        </p:nvSpPr>
        <p:spPr/>
        <p:txBody>
          <a:bodyPr>
            <a:normAutofit fontScale="92500"/>
          </a:bodyPr>
          <a:lstStyle/>
          <a:p>
            <a:r>
              <a:rPr lang="en-US" dirty="0" smtClean="0"/>
              <a:t>When </a:t>
            </a:r>
            <a:r>
              <a:rPr lang="en-US" dirty="0" err="1" smtClean="0"/>
              <a:t>Xpert</a:t>
            </a:r>
            <a:r>
              <a:rPr lang="en-US" dirty="0" smtClean="0"/>
              <a:t> results were </a:t>
            </a:r>
            <a:r>
              <a:rPr lang="en-US" u="sng" dirty="0" smtClean="0"/>
              <a:t>not</a:t>
            </a:r>
            <a:r>
              <a:rPr lang="en-US" dirty="0" smtClean="0"/>
              <a:t> used to direct therapy:</a:t>
            </a:r>
          </a:p>
          <a:p>
            <a:pPr lvl="1"/>
            <a:r>
              <a:rPr lang="en-US" sz="2600" dirty="0" smtClean="0"/>
              <a:t>Patients with smear-negative, culture-positive TB started treatment after a median of </a:t>
            </a:r>
            <a:r>
              <a:rPr lang="en-US" sz="2600" dirty="0" smtClean="0">
                <a:solidFill>
                  <a:srgbClr val="FF0000"/>
                </a:solidFill>
              </a:rPr>
              <a:t>56 days </a:t>
            </a:r>
            <a:r>
              <a:rPr lang="en-US" sz="2600" dirty="0" smtClean="0"/>
              <a:t>(range 39-81)</a:t>
            </a:r>
          </a:p>
          <a:p>
            <a:r>
              <a:rPr lang="en-US" dirty="0" smtClean="0"/>
              <a:t>When </a:t>
            </a:r>
            <a:r>
              <a:rPr lang="en-US" dirty="0" err="1" smtClean="0"/>
              <a:t>Xpert</a:t>
            </a:r>
            <a:r>
              <a:rPr lang="en-US" dirty="0" smtClean="0"/>
              <a:t> results were used to direct therapy:</a:t>
            </a:r>
          </a:p>
          <a:p>
            <a:pPr lvl="1"/>
            <a:r>
              <a:rPr lang="en-US" sz="2600" dirty="0" smtClean="0"/>
              <a:t>Median time to treatment reduced to </a:t>
            </a:r>
            <a:r>
              <a:rPr lang="en-US" sz="2600" dirty="0" smtClean="0">
                <a:solidFill>
                  <a:srgbClr val="FF0000"/>
                </a:solidFill>
              </a:rPr>
              <a:t>5 days </a:t>
            </a:r>
            <a:r>
              <a:rPr lang="en-US" sz="2600" dirty="0" smtClean="0"/>
              <a:t>(range 2-8)</a:t>
            </a:r>
          </a:p>
          <a:p>
            <a:r>
              <a:rPr lang="en-US" dirty="0" smtClean="0"/>
              <a:t>Rates of untreated smear-negative, culture-positive TB reduced from 39.3% to 14.7%</a:t>
            </a:r>
            <a:endParaRPr lang="en-US" dirty="0"/>
          </a:p>
        </p:txBody>
      </p:sp>
    </p:spTree>
    <p:extLst>
      <p:ext uri="{BB962C8B-B14F-4D97-AF65-F5344CB8AC3E}">
        <p14:creationId xmlns:p14="http://schemas.microsoft.com/office/powerpoint/2010/main" val="12152184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Individuals to Test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Should be based on a risk assessment of their </a:t>
            </a:r>
            <a:r>
              <a:rPr lang="en-US" dirty="0" smtClean="0">
                <a:solidFill>
                  <a:srgbClr val="FF0000"/>
                </a:solidFill>
              </a:rPr>
              <a:t>HIV status </a:t>
            </a:r>
            <a:r>
              <a:rPr lang="en-US" dirty="0" smtClean="0"/>
              <a:t>and </a:t>
            </a:r>
            <a:r>
              <a:rPr lang="en-US" dirty="0" smtClean="0">
                <a:solidFill>
                  <a:srgbClr val="FF0000"/>
                </a:solidFill>
              </a:rPr>
              <a:t>likelihood to have MDR-TB</a:t>
            </a:r>
          </a:p>
          <a:p>
            <a:r>
              <a:rPr lang="en-US" dirty="0" smtClean="0"/>
              <a:t>TB suspects who should receive </a:t>
            </a:r>
            <a:r>
              <a:rPr lang="en-US" dirty="0" err="1" smtClean="0"/>
              <a:t>Xpert</a:t>
            </a:r>
            <a:r>
              <a:rPr lang="en-US" dirty="0" smtClean="0"/>
              <a:t> as a </a:t>
            </a:r>
            <a:r>
              <a:rPr lang="en-US" u="sng" dirty="0" smtClean="0"/>
              <a:t>primary</a:t>
            </a:r>
            <a:r>
              <a:rPr lang="en-US" dirty="0" smtClean="0"/>
              <a:t> diagnostic tool:</a:t>
            </a:r>
          </a:p>
          <a:p>
            <a:pPr lvl="1"/>
            <a:r>
              <a:rPr lang="en-US" dirty="0" smtClean="0"/>
              <a:t>All persons living with HIV who have signs and symptoms of TB meeting the criteria of WHO recommendations</a:t>
            </a:r>
          </a:p>
          <a:p>
            <a:pPr lvl="1"/>
            <a:r>
              <a:rPr lang="en-US" dirty="0" smtClean="0"/>
              <a:t>Those seriously ill and suspected of having TB regardless of HIV status</a:t>
            </a:r>
          </a:p>
          <a:p>
            <a:pPr lvl="1"/>
            <a:r>
              <a:rPr lang="en-US" dirty="0" smtClean="0"/>
              <a:t>Those with unknown HIV status, suspected of having TB, and presenting with strong clinical evidence of HIV infection in HIV prevalent settings</a:t>
            </a:r>
          </a:p>
          <a:p>
            <a:pPr lvl="1"/>
            <a:r>
              <a:rPr lang="en-US" dirty="0" smtClean="0"/>
              <a:t>Individuals known or suspected of having TB </a:t>
            </a:r>
            <a:r>
              <a:rPr lang="en-US" u="sng" dirty="0" smtClean="0"/>
              <a:t>and</a:t>
            </a:r>
            <a:r>
              <a:rPr lang="en-US" dirty="0" smtClean="0"/>
              <a:t> at high risk for MDR-TB</a:t>
            </a:r>
            <a:endParaRPr lang="en-US" dirty="0"/>
          </a:p>
        </p:txBody>
      </p:sp>
    </p:spTree>
    <p:extLst>
      <p:ext uri="{BB962C8B-B14F-4D97-AF65-F5344CB8AC3E}">
        <p14:creationId xmlns:p14="http://schemas.microsoft.com/office/powerpoint/2010/main" val="24729933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Individuals to Test</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dirty="0" smtClean="0"/>
              <a:t>Secondary considerations:</a:t>
            </a:r>
          </a:p>
          <a:p>
            <a:pPr lvl="1"/>
            <a:r>
              <a:rPr lang="en-US" dirty="0" smtClean="0"/>
              <a:t>Other TB suspects, depending on available resources</a:t>
            </a:r>
          </a:p>
          <a:p>
            <a:pPr lvl="1"/>
            <a:r>
              <a:rPr lang="en-US" dirty="0" smtClean="0"/>
              <a:t>WHO recommends screening for TB according to national guidelines either with chest radiography or smear microscopy prior to </a:t>
            </a:r>
            <a:r>
              <a:rPr lang="en-US" dirty="0" err="1" smtClean="0"/>
              <a:t>Xpert</a:t>
            </a:r>
            <a:r>
              <a:rPr lang="en-US" dirty="0" smtClean="0"/>
              <a:t> testing</a:t>
            </a:r>
          </a:p>
          <a:p>
            <a:pPr lvl="2"/>
            <a:r>
              <a:rPr lang="en-US" dirty="0" smtClean="0"/>
              <a:t>If x-ray abnormal, test with </a:t>
            </a:r>
            <a:r>
              <a:rPr lang="en-US" dirty="0" err="1" smtClean="0"/>
              <a:t>Xpert</a:t>
            </a:r>
            <a:endParaRPr lang="en-US" dirty="0" smtClean="0"/>
          </a:p>
          <a:p>
            <a:pPr lvl="2"/>
            <a:r>
              <a:rPr lang="en-US" dirty="0" smtClean="0"/>
              <a:t>If smear negative, test with </a:t>
            </a:r>
            <a:r>
              <a:rPr lang="en-US" dirty="0" err="1" smtClean="0"/>
              <a:t>Xpert</a:t>
            </a:r>
            <a:endParaRPr lang="en-US" dirty="0" smtClean="0"/>
          </a:p>
          <a:p>
            <a:r>
              <a:rPr lang="en-US" dirty="0" smtClean="0"/>
              <a:t>Currently endorsed for sputum specimens only</a:t>
            </a:r>
            <a:endParaRPr lang="en-US" dirty="0"/>
          </a:p>
        </p:txBody>
      </p:sp>
    </p:spTree>
    <p:extLst>
      <p:ext uri="{BB962C8B-B14F-4D97-AF65-F5344CB8AC3E}">
        <p14:creationId xmlns:p14="http://schemas.microsoft.com/office/powerpoint/2010/main" val="34182961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Illustrative First-Year Budget</a:t>
            </a:r>
            <a:br>
              <a:rPr lang="en-US" dirty="0" smtClean="0"/>
            </a:br>
            <a:r>
              <a:rPr lang="en-US" sz="2700" dirty="0" smtClean="0"/>
              <a:t>(preferential pricing for eligible countries)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8546020"/>
              </p:ext>
            </p:extLst>
          </p:nvPr>
        </p:nvGraphicFramePr>
        <p:xfrm>
          <a:off x="914401" y="1402080"/>
          <a:ext cx="7238999" cy="4693920"/>
        </p:xfrm>
        <a:graphic>
          <a:graphicData uri="http://schemas.openxmlformats.org/drawingml/2006/table">
            <a:tbl>
              <a:tblPr firstRow="1" firstCol="1">
                <a:tableStyleId>{5C22544A-7EE6-4342-B048-85BDC9FD1C3A}</a:tableStyleId>
              </a:tblPr>
              <a:tblGrid>
                <a:gridCol w="1524000"/>
                <a:gridCol w="3124200"/>
                <a:gridCol w="2590799"/>
              </a:tblGrid>
              <a:tr h="0">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800" dirty="0" smtClean="0">
                          <a:effectLst/>
                          <a:latin typeface="Calibri"/>
                          <a:ea typeface="Calibri"/>
                          <a:cs typeface="Times New Roman"/>
                        </a:rPr>
                        <a:t>Item</a:t>
                      </a:r>
                      <a:endParaRPr lang="en-US" sz="18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800" dirty="0" smtClean="0">
                          <a:effectLst/>
                          <a:latin typeface="Calibri"/>
                          <a:ea typeface="Calibri"/>
                          <a:cs typeface="Times New Roman"/>
                        </a:rPr>
                        <a:t>Cost</a:t>
                      </a: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800" dirty="0">
                          <a:effectLst/>
                        </a:rPr>
                        <a:t>Equipment</a:t>
                      </a:r>
                      <a:endParaRPr lang="en-US" sz="18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800" dirty="0" err="1">
                          <a:effectLst/>
                        </a:rPr>
                        <a:t>Xpert</a:t>
                      </a:r>
                      <a:r>
                        <a:rPr lang="en-US" sz="1800" dirty="0">
                          <a:effectLst/>
                        </a:rPr>
                        <a:t> 4-module</a:t>
                      </a: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dirty="0">
                          <a:effectLst/>
                        </a:rPr>
                        <a:t>$</a:t>
                      </a:r>
                      <a:r>
                        <a:rPr lang="en-US" sz="1800" dirty="0" smtClean="0">
                          <a:effectLst/>
                        </a:rPr>
                        <a:t>17,000</a:t>
                      </a: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800" dirty="0" smtClean="0">
                          <a:effectLst/>
                        </a:rPr>
                        <a:t>Shipment</a:t>
                      </a: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dirty="0">
                          <a:effectLst/>
                        </a:rPr>
                        <a:t>$</a:t>
                      </a:r>
                      <a:r>
                        <a:rPr lang="en-US" sz="1800" dirty="0" smtClean="0">
                          <a:effectLst/>
                        </a:rPr>
                        <a:t>1,700</a:t>
                      </a: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800" dirty="0" smtClean="0">
                          <a:effectLst/>
                          <a:latin typeface="Calibri"/>
                          <a:ea typeface="Calibri"/>
                          <a:cs typeface="Times New Roman"/>
                        </a:rPr>
                        <a:t>UPS/AC</a:t>
                      </a: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dirty="0" smtClean="0">
                          <a:effectLst/>
                          <a:latin typeface="Calibri"/>
                          <a:ea typeface="Calibri"/>
                          <a:cs typeface="Times New Roman"/>
                        </a:rPr>
                        <a:t>$500</a:t>
                      </a: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800" dirty="0" smtClean="0">
                          <a:effectLst/>
                          <a:latin typeface="Calibri"/>
                          <a:ea typeface="Calibri"/>
                          <a:cs typeface="Times New Roman"/>
                        </a:rPr>
                        <a:t>Printer</a:t>
                      </a: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dirty="0" smtClean="0">
                          <a:effectLst/>
                          <a:latin typeface="Calibri"/>
                          <a:ea typeface="Calibri"/>
                          <a:cs typeface="Times New Roman"/>
                        </a:rPr>
                        <a:t>$200</a:t>
                      </a: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b="1" dirty="0" smtClean="0">
                          <a:effectLst/>
                          <a:latin typeface="Calibri"/>
                          <a:ea typeface="Calibri"/>
                          <a:cs typeface="Times New Roman"/>
                        </a:rPr>
                        <a:t>Total equipment</a:t>
                      </a:r>
                      <a:endParaRPr lang="en-US" sz="18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b="1" dirty="0" smtClean="0">
                          <a:effectLst/>
                          <a:latin typeface="Calibri"/>
                          <a:ea typeface="Calibri"/>
                          <a:cs typeface="Times New Roman"/>
                        </a:rPr>
                        <a:t>$19,400</a:t>
                      </a:r>
                      <a:endParaRPr lang="en-US" sz="1800" b="1" dirty="0">
                        <a:effectLst/>
                        <a:latin typeface="Calibri"/>
                        <a:ea typeface="Calibri"/>
                        <a:cs typeface="Times New Roman"/>
                      </a:endParaRPr>
                    </a:p>
                  </a:txBody>
                  <a:tcPr marL="68580" marR="68580" marT="0" marB="0"/>
                </a:tc>
              </a:tr>
              <a:tr h="259080">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solidFill>
                      <a:schemeClr val="accent1">
                        <a:lumMod val="40000"/>
                        <a:lumOff val="60000"/>
                      </a:schemeClr>
                    </a:solidFill>
                  </a:tcPr>
                </a:tc>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solidFill>
                      <a:schemeClr val="accent1">
                        <a:lumMod val="40000"/>
                        <a:lumOff val="60000"/>
                      </a:schemeClr>
                    </a:solidFill>
                  </a:tcPr>
                </a:tc>
                <a:tc>
                  <a:txBody>
                    <a:bodyPr/>
                    <a:lstStyle/>
                    <a:p>
                      <a:pPr marL="0" marR="0" algn="r">
                        <a:spcBef>
                          <a:spcPts val="0"/>
                        </a:spcBef>
                        <a:spcAft>
                          <a:spcPts val="0"/>
                        </a:spcAft>
                      </a:pPr>
                      <a:endParaRPr lang="en-US" sz="1800" dirty="0">
                        <a:effectLst/>
                        <a:latin typeface="Calibri"/>
                        <a:ea typeface="Calibri"/>
                        <a:cs typeface="Times New Roman"/>
                      </a:endParaRPr>
                    </a:p>
                  </a:txBody>
                  <a:tcPr marL="68580" marR="68580" marT="0" marB="0">
                    <a:solidFill>
                      <a:schemeClr val="accent1">
                        <a:lumMod val="40000"/>
                        <a:lumOff val="60000"/>
                      </a:schemeClr>
                    </a:solidFill>
                  </a:tcPr>
                </a:tc>
              </a:tr>
              <a:tr h="259080">
                <a:tc>
                  <a:txBody>
                    <a:bodyPr/>
                    <a:lstStyle/>
                    <a:p>
                      <a:pPr marL="0" marR="0">
                        <a:spcBef>
                          <a:spcPts val="0"/>
                        </a:spcBef>
                        <a:spcAft>
                          <a:spcPts val="0"/>
                        </a:spcAft>
                      </a:pPr>
                      <a:r>
                        <a:rPr lang="en-US" sz="1800" dirty="0">
                          <a:effectLst/>
                        </a:rPr>
                        <a:t>Maintenance</a:t>
                      </a:r>
                      <a:endParaRPr lang="en-US" sz="18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800" dirty="0">
                          <a:effectLst/>
                        </a:rPr>
                        <a:t>Annual calibration</a:t>
                      </a: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dirty="0">
                          <a:effectLst/>
                        </a:rPr>
                        <a:t>$</a:t>
                      </a:r>
                      <a:r>
                        <a:rPr lang="en-US" sz="1800" dirty="0" smtClean="0">
                          <a:effectLst/>
                        </a:rPr>
                        <a:t>1,800</a:t>
                      </a: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800" dirty="0">
                          <a:effectLst/>
                        </a:rPr>
                        <a:t>Consumables</a:t>
                      </a:r>
                      <a:endParaRPr lang="en-US" sz="18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800" dirty="0">
                          <a:effectLst/>
                        </a:rPr>
                        <a:t>Cartridges</a:t>
                      </a: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dirty="0" smtClean="0">
                          <a:effectLst/>
                        </a:rPr>
                        <a:t>$9.98</a:t>
                      </a:r>
                      <a:r>
                        <a:rPr lang="en-US" sz="1800" dirty="0">
                          <a:effectLst/>
                        </a:rPr>
                        <a:t> </a:t>
                      </a: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endParaRPr lang="en-US" sz="1800">
                        <a:effectLst/>
                        <a:latin typeface="Calibri"/>
                        <a:ea typeface="Calibri"/>
                        <a:cs typeface="Times New Roman"/>
                      </a:endParaRPr>
                    </a:p>
                  </a:txBody>
                  <a:tcPr marL="68580" marR="68580" marT="0" marB="0"/>
                </a:tc>
                <a:tc gridSpan="2">
                  <a:txBody>
                    <a:bodyPr/>
                    <a:lstStyle/>
                    <a:p>
                      <a:pPr marL="0" marR="0" algn="r">
                        <a:spcBef>
                          <a:spcPts val="0"/>
                        </a:spcBef>
                        <a:spcAft>
                          <a:spcPts val="0"/>
                        </a:spcAft>
                      </a:pPr>
                      <a:r>
                        <a:rPr lang="en-US" sz="1800" dirty="0" smtClean="0">
                          <a:effectLst/>
                          <a:latin typeface="Calibri"/>
                          <a:ea typeface="Calibri"/>
                          <a:cs typeface="Times New Roman"/>
                        </a:rPr>
                        <a:t>x</a:t>
                      </a:r>
                      <a:r>
                        <a:rPr lang="en-US" sz="1800" baseline="0" dirty="0" smtClean="0">
                          <a:effectLst/>
                          <a:latin typeface="Calibri"/>
                          <a:ea typeface="Calibri"/>
                          <a:cs typeface="Times New Roman"/>
                        </a:rPr>
                        <a:t> </a:t>
                      </a:r>
                      <a:r>
                        <a:rPr lang="en-US" sz="1800" dirty="0" smtClean="0">
                          <a:effectLst/>
                          <a:latin typeface="Calibri"/>
                          <a:ea typeface="Calibri"/>
                          <a:cs typeface="Times New Roman"/>
                        </a:rPr>
                        <a:t>3000 cartridges</a:t>
                      </a:r>
                      <a:r>
                        <a:rPr lang="en-US" sz="1800" baseline="0" dirty="0" smtClean="0">
                          <a:effectLst/>
                          <a:latin typeface="Calibri"/>
                          <a:ea typeface="Calibri"/>
                          <a:cs typeface="Times New Roman"/>
                        </a:rPr>
                        <a:t> per year = $29,940</a:t>
                      </a:r>
                      <a:endParaRPr lang="en-US" sz="1800" dirty="0">
                        <a:effectLst/>
                        <a:latin typeface="Calibri"/>
                        <a:ea typeface="Calibri"/>
                        <a:cs typeface="Times New Roman"/>
                      </a:endParaRPr>
                    </a:p>
                  </a:txBody>
                  <a:tcPr marL="68580" marR="68580" marT="0" marB="0"/>
                </a:tc>
                <a:tc hMerge="1">
                  <a:txBody>
                    <a:bodyPr/>
                    <a:lstStyle/>
                    <a:p>
                      <a:pPr marL="0" marR="0" algn="r">
                        <a:spcBef>
                          <a:spcPts val="0"/>
                        </a:spcBef>
                        <a:spcAft>
                          <a:spcPts val="0"/>
                        </a:spcAft>
                      </a:pP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b="1" dirty="0" smtClean="0">
                          <a:effectLst/>
                          <a:latin typeface="Calibri"/>
                          <a:ea typeface="Calibri"/>
                          <a:cs typeface="Times New Roman"/>
                        </a:rPr>
                        <a:t>Total running</a:t>
                      </a:r>
                      <a:r>
                        <a:rPr lang="en-US" sz="1800" b="1" baseline="0" dirty="0" smtClean="0">
                          <a:effectLst/>
                          <a:latin typeface="Calibri"/>
                          <a:ea typeface="Calibri"/>
                          <a:cs typeface="Times New Roman"/>
                        </a:rPr>
                        <a:t> costs (</a:t>
                      </a:r>
                      <a:r>
                        <a:rPr lang="en-US" sz="1800" b="1" dirty="0" smtClean="0">
                          <a:effectLst/>
                          <a:latin typeface="Calibri"/>
                          <a:ea typeface="Calibri"/>
                          <a:cs typeface="Times New Roman"/>
                        </a:rPr>
                        <a:t>consumables + maintenance)</a:t>
                      </a:r>
                      <a:endParaRPr lang="en-US" sz="18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endParaRPr lang="en-US" sz="1800" b="1" dirty="0" smtClean="0">
                        <a:effectLst/>
                        <a:latin typeface="Calibri"/>
                        <a:ea typeface="Calibri"/>
                        <a:cs typeface="Times New Roman"/>
                      </a:endParaRPr>
                    </a:p>
                    <a:p>
                      <a:pPr marL="0" marR="0" algn="r">
                        <a:spcBef>
                          <a:spcPts val="0"/>
                        </a:spcBef>
                        <a:spcAft>
                          <a:spcPts val="0"/>
                        </a:spcAft>
                      </a:pPr>
                      <a:r>
                        <a:rPr lang="en-US" sz="1800" b="1" dirty="0" smtClean="0">
                          <a:effectLst/>
                          <a:latin typeface="Calibri"/>
                          <a:ea typeface="Calibri"/>
                          <a:cs typeface="Times New Roman"/>
                        </a:rPr>
                        <a:t>$31,740</a:t>
                      </a:r>
                      <a:endParaRPr lang="en-US" sz="1800" b="1"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solidFill>
                      <a:schemeClr val="accent1">
                        <a:lumMod val="40000"/>
                        <a:lumOff val="60000"/>
                      </a:schemeClr>
                    </a:solidFill>
                  </a:tcPr>
                </a:tc>
                <a:tc>
                  <a:txBody>
                    <a:bodyPr/>
                    <a:lstStyle/>
                    <a:p>
                      <a:pPr marL="0" marR="0">
                        <a:spcBef>
                          <a:spcPts val="0"/>
                        </a:spcBef>
                        <a:spcAft>
                          <a:spcPts val="0"/>
                        </a:spcAft>
                      </a:pPr>
                      <a:endParaRPr lang="en-US" sz="1800">
                        <a:effectLst/>
                        <a:latin typeface="Calibri"/>
                        <a:ea typeface="Calibri"/>
                        <a:cs typeface="Times New Roman"/>
                      </a:endParaRPr>
                    </a:p>
                  </a:txBody>
                  <a:tcPr marL="68580" marR="68580" marT="0" marB="0">
                    <a:solidFill>
                      <a:schemeClr val="accent1">
                        <a:lumMod val="40000"/>
                        <a:lumOff val="60000"/>
                      </a:schemeClr>
                    </a:solidFill>
                  </a:tcPr>
                </a:tc>
                <a:tc>
                  <a:txBody>
                    <a:bodyPr/>
                    <a:lstStyle/>
                    <a:p>
                      <a:pPr marL="0" marR="0" algn="r">
                        <a:spcBef>
                          <a:spcPts val="0"/>
                        </a:spcBef>
                        <a:spcAft>
                          <a:spcPts val="0"/>
                        </a:spcAft>
                      </a:pPr>
                      <a:endParaRPr lang="en-US" sz="1800" dirty="0">
                        <a:effectLst/>
                        <a:latin typeface="Calibri"/>
                        <a:ea typeface="Calibri"/>
                        <a:cs typeface="Times New Roman"/>
                      </a:endParaRPr>
                    </a:p>
                  </a:txBody>
                  <a:tcPr marL="68580" marR="68580" marT="0" marB="0">
                    <a:solidFill>
                      <a:schemeClr val="accent1">
                        <a:lumMod val="40000"/>
                        <a:lumOff val="60000"/>
                      </a:schemeClr>
                    </a:solidFill>
                  </a:tcPr>
                </a:tc>
              </a:tr>
              <a:tr h="0">
                <a:tc>
                  <a:txBody>
                    <a:bodyPr/>
                    <a:lstStyle/>
                    <a:p>
                      <a:pPr marL="0" marR="0">
                        <a:spcBef>
                          <a:spcPts val="0"/>
                        </a:spcBef>
                        <a:spcAft>
                          <a:spcPts val="0"/>
                        </a:spcAft>
                      </a:pPr>
                      <a:r>
                        <a:rPr lang="en-US" sz="1800" dirty="0">
                          <a:effectLst/>
                        </a:rPr>
                        <a:t>HR costs</a:t>
                      </a:r>
                      <a:endParaRPr lang="en-US" sz="18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800">
                          <a:effectLst/>
                        </a:rPr>
                        <a:t>Tech annual salary</a:t>
                      </a:r>
                      <a:endParaRPr lang="en-US" sz="180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dirty="0" smtClean="0">
                          <a:effectLst/>
                        </a:rPr>
                        <a:t>$5,000</a:t>
                      </a: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800" dirty="0">
                          <a:effectLst/>
                        </a:rPr>
                        <a:t>Training and TA</a:t>
                      </a: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dirty="0" smtClean="0">
                          <a:effectLst/>
                          <a:latin typeface="+mn-lt"/>
                          <a:ea typeface="+mn-ea"/>
                          <a:cs typeface="+mn-cs"/>
                        </a:rPr>
                        <a:t>$5,000</a:t>
                      </a:r>
                      <a:endParaRPr lang="en-US" sz="18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b="1" dirty="0" smtClean="0">
                          <a:effectLst/>
                          <a:latin typeface="Calibri"/>
                          <a:ea typeface="Calibri"/>
                          <a:cs typeface="Times New Roman"/>
                        </a:rPr>
                        <a:t>Total HR costs</a:t>
                      </a:r>
                      <a:endParaRPr lang="en-US" sz="18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800" b="1" dirty="0" smtClean="0">
                          <a:effectLst/>
                          <a:latin typeface="Calibri"/>
                          <a:ea typeface="Calibri"/>
                          <a:cs typeface="Times New Roman"/>
                        </a:rPr>
                        <a:t>$10,000</a:t>
                      </a:r>
                      <a:endParaRPr lang="en-US" sz="1800" b="1"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2000" b="1" dirty="0" smtClean="0">
                          <a:effectLst/>
                          <a:latin typeface="Calibri"/>
                          <a:ea typeface="Calibri"/>
                          <a:cs typeface="Times New Roman"/>
                        </a:rPr>
                        <a:t>TOTAL ONE-YEAR</a:t>
                      </a:r>
                      <a:r>
                        <a:rPr lang="en-US" sz="2000" b="1" baseline="0" dirty="0" smtClean="0">
                          <a:effectLst/>
                          <a:latin typeface="Calibri"/>
                          <a:ea typeface="Calibri"/>
                          <a:cs typeface="Times New Roman"/>
                        </a:rPr>
                        <a:t> COSTS</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2000" b="1" dirty="0" smtClean="0">
                          <a:effectLst/>
                          <a:latin typeface="Calibri"/>
                          <a:ea typeface="Calibri"/>
                          <a:cs typeface="Times New Roman"/>
                        </a:rPr>
                        <a:t>$61,140</a:t>
                      </a:r>
                      <a:endParaRPr lang="en-US" sz="2000" b="1"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8263227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bear a high burden of TB</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EF13B039-DFB3-4F18-A3F2-2ACFE81E836C}" type="slidenum">
              <a:rPr lang="en-US" smtClean="0"/>
              <a:pPr/>
              <a:t>6</a:t>
            </a:fld>
            <a:endParaRPr lang="en-US"/>
          </a:p>
        </p:txBody>
      </p:sp>
    </p:spTree>
    <p:extLst>
      <p:ext uri="{BB962C8B-B14F-4D97-AF65-F5344CB8AC3E}">
        <p14:creationId xmlns:p14="http://schemas.microsoft.com/office/powerpoint/2010/main" val="29463424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National TB Model for South Africa*</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34781106"/>
              </p:ext>
            </p:extLst>
          </p:nvPr>
        </p:nvGraphicFramePr>
        <p:xfrm>
          <a:off x="471016" y="914400"/>
          <a:ext cx="8229600" cy="4572000"/>
        </p:xfrm>
        <a:graphic>
          <a:graphicData uri="http://schemas.openxmlformats.org/drawingml/2006/table">
            <a:tbl>
              <a:tblPr firstRow="1" bandRow="1">
                <a:tableStyleId>{5C22544A-7EE6-4342-B048-85BDC9FD1C3A}</a:tableStyleId>
              </a:tblPr>
              <a:tblGrid>
                <a:gridCol w="2057400"/>
                <a:gridCol w="2057400"/>
                <a:gridCol w="2272184"/>
                <a:gridCol w="1842616"/>
              </a:tblGrid>
              <a:tr h="370840">
                <a:tc>
                  <a:txBody>
                    <a:bodyPr/>
                    <a:lstStyle/>
                    <a:p>
                      <a:endParaRPr lang="en-US" sz="1400" dirty="0"/>
                    </a:p>
                  </a:txBody>
                  <a:tcPr/>
                </a:tc>
                <a:tc>
                  <a:txBody>
                    <a:bodyPr/>
                    <a:lstStyle/>
                    <a:p>
                      <a:r>
                        <a:rPr lang="en-US" sz="1400" dirty="0" smtClean="0"/>
                        <a:t>Baseline scenario</a:t>
                      </a:r>
                      <a:endParaRPr lang="en-US" sz="1400" dirty="0"/>
                    </a:p>
                  </a:txBody>
                  <a:tcPr/>
                </a:tc>
                <a:tc>
                  <a:txBody>
                    <a:bodyPr/>
                    <a:lstStyle/>
                    <a:p>
                      <a:r>
                        <a:rPr lang="en-US" sz="1400" dirty="0" err="1" smtClean="0"/>
                        <a:t>Xpert</a:t>
                      </a:r>
                      <a:r>
                        <a:rPr lang="en-US" sz="1400" baseline="0" dirty="0" smtClean="0"/>
                        <a:t> scenario (accelerated scale-up)</a:t>
                      </a:r>
                      <a:endParaRPr lang="en-US" sz="1400" dirty="0"/>
                    </a:p>
                  </a:txBody>
                  <a:tcPr/>
                </a:tc>
                <a:tc>
                  <a:txBody>
                    <a:bodyPr/>
                    <a:lstStyle/>
                    <a:p>
                      <a:r>
                        <a:rPr lang="en-US" sz="1400" dirty="0" smtClean="0"/>
                        <a:t>Difference</a:t>
                      </a:r>
                      <a:r>
                        <a:rPr lang="en-US" sz="1400" baseline="0" dirty="0" smtClean="0"/>
                        <a:t> in </a:t>
                      </a:r>
                      <a:r>
                        <a:rPr lang="en-US" sz="1400" baseline="0" dirty="0" err="1" smtClean="0"/>
                        <a:t>Xpert</a:t>
                      </a:r>
                      <a:r>
                        <a:rPr lang="en-US" sz="1400" baseline="0" dirty="0" smtClean="0"/>
                        <a:t> scenario</a:t>
                      </a:r>
                      <a:endParaRPr lang="en-US" sz="1400" dirty="0"/>
                    </a:p>
                  </a:txBody>
                  <a:tcPr/>
                </a:tc>
              </a:tr>
              <a:tr h="370840">
                <a:tc>
                  <a:txBody>
                    <a:bodyPr/>
                    <a:lstStyle/>
                    <a:p>
                      <a:r>
                        <a:rPr lang="en-US" sz="1400" dirty="0" smtClean="0"/>
                        <a:t>Number of patients</a:t>
                      </a:r>
                      <a:r>
                        <a:rPr lang="en-US" sz="1400" baseline="0" dirty="0" smtClean="0"/>
                        <a:t> diagnosed with TB</a:t>
                      </a:r>
                      <a:endParaRPr lang="en-US" sz="1400" dirty="0"/>
                    </a:p>
                  </a:txBody>
                  <a:tcPr/>
                </a:tc>
                <a:tc>
                  <a:txBody>
                    <a:bodyPr/>
                    <a:lstStyle/>
                    <a:p>
                      <a:r>
                        <a:rPr lang="en-US" sz="1400" dirty="0" smtClean="0"/>
                        <a:t>335,762</a:t>
                      </a:r>
                      <a:endParaRPr lang="en-US" sz="1400" dirty="0"/>
                    </a:p>
                  </a:txBody>
                  <a:tcPr/>
                </a:tc>
                <a:tc>
                  <a:txBody>
                    <a:bodyPr/>
                    <a:lstStyle/>
                    <a:p>
                      <a:r>
                        <a:rPr lang="en-US" sz="1400" dirty="0" smtClean="0"/>
                        <a:t>437,185</a:t>
                      </a:r>
                      <a:endParaRPr lang="en-US" sz="1400" dirty="0"/>
                    </a:p>
                  </a:txBody>
                  <a:tcPr/>
                </a:tc>
                <a:tc>
                  <a:txBody>
                    <a:bodyPr/>
                    <a:lstStyle/>
                    <a:p>
                      <a:r>
                        <a:rPr lang="en-US" sz="1400" dirty="0" smtClean="0"/>
                        <a:t>30% more patients</a:t>
                      </a:r>
                      <a:r>
                        <a:rPr lang="en-US" sz="1400" baseline="0" dirty="0" smtClean="0"/>
                        <a:t> diagnosed</a:t>
                      </a:r>
                      <a:endParaRPr lang="en-US" sz="1400" dirty="0"/>
                    </a:p>
                  </a:txBody>
                  <a:tcPr/>
                </a:tc>
              </a:tr>
              <a:tr h="370840">
                <a:tc>
                  <a:txBody>
                    <a:bodyPr/>
                    <a:lstStyle/>
                    <a:p>
                      <a:r>
                        <a:rPr lang="en-US" sz="1400" dirty="0" smtClean="0"/>
                        <a:t>Number of patients diagnosed with MDR-TB</a:t>
                      </a:r>
                      <a:endParaRPr lang="en-US" sz="1400" dirty="0"/>
                    </a:p>
                  </a:txBody>
                  <a:tcPr/>
                </a:tc>
                <a:tc>
                  <a:txBody>
                    <a:bodyPr/>
                    <a:lstStyle/>
                    <a:p>
                      <a:r>
                        <a:rPr lang="en-US" sz="1400" dirty="0" smtClean="0"/>
                        <a:t>12,041</a:t>
                      </a:r>
                      <a:endParaRPr lang="en-US" sz="1400" dirty="0"/>
                    </a:p>
                  </a:txBody>
                  <a:tcPr/>
                </a:tc>
                <a:tc>
                  <a:txBody>
                    <a:bodyPr/>
                    <a:lstStyle/>
                    <a:p>
                      <a:r>
                        <a:rPr lang="en-US" sz="1400" dirty="0" smtClean="0"/>
                        <a:t>21,250</a:t>
                      </a:r>
                      <a:endParaRPr lang="en-US" sz="1400" dirty="0"/>
                    </a:p>
                  </a:txBody>
                  <a:tcPr/>
                </a:tc>
                <a:tc>
                  <a:txBody>
                    <a:bodyPr/>
                    <a:lstStyle/>
                    <a:p>
                      <a:r>
                        <a:rPr lang="en-US" sz="1400" dirty="0" smtClean="0"/>
                        <a:t>76% more patients diagnosed</a:t>
                      </a:r>
                      <a:endParaRPr lang="en-US" sz="1400" dirty="0"/>
                    </a:p>
                  </a:txBody>
                  <a:tcPr/>
                </a:tc>
              </a:tr>
              <a:tr h="370840">
                <a:tc>
                  <a:txBody>
                    <a:bodyPr/>
                    <a:lstStyle/>
                    <a:p>
                      <a:r>
                        <a:rPr lang="en-US" sz="1400" dirty="0" smtClean="0"/>
                        <a:t>Number of patients initiated</a:t>
                      </a:r>
                      <a:r>
                        <a:rPr lang="en-US" sz="1400" baseline="0" dirty="0" smtClean="0"/>
                        <a:t> on treatment</a:t>
                      </a:r>
                      <a:endParaRPr lang="en-US" sz="1400" dirty="0"/>
                    </a:p>
                  </a:txBody>
                  <a:tcPr/>
                </a:tc>
                <a:tc>
                  <a:txBody>
                    <a:bodyPr/>
                    <a:lstStyle/>
                    <a:p>
                      <a:r>
                        <a:rPr lang="en-US" sz="1400" dirty="0" smtClean="0"/>
                        <a:t>255,060</a:t>
                      </a:r>
                      <a:endParaRPr lang="en-US" sz="1400" dirty="0"/>
                    </a:p>
                  </a:txBody>
                  <a:tcPr/>
                </a:tc>
                <a:tc>
                  <a:txBody>
                    <a:bodyPr/>
                    <a:lstStyle/>
                    <a:p>
                      <a:r>
                        <a:rPr lang="en-US" sz="1400" dirty="0" smtClean="0"/>
                        <a:t>354,975</a:t>
                      </a:r>
                      <a:endParaRPr lang="en-US" sz="1400" dirty="0"/>
                    </a:p>
                  </a:txBody>
                  <a:tcPr/>
                </a:tc>
                <a:tc>
                  <a:txBody>
                    <a:bodyPr/>
                    <a:lstStyle/>
                    <a:p>
                      <a:r>
                        <a:rPr lang="en-US" sz="1400" dirty="0" smtClean="0"/>
                        <a:t>39% more initiated on treatment</a:t>
                      </a:r>
                      <a:endParaRPr lang="en-US" sz="1400" dirty="0"/>
                    </a:p>
                  </a:txBody>
                  <a:tcPr/>
                </a:tc>
              </a:tr>
              <a:tr h="370840">
                <a:tc>
                  <a:txBody>
                    <a:bodyPr/>
                    <a:lstStyle/>
                    <a:p>
                      <a:r>
                        <a:rPr lang="en-US" sz="1400" dirty="0" smtClean="0"/>
                        <a:t>Method of diagnosis</a:t>
                      </a:r>
                      <a:r>
                        <a:rPr lang="en-US" sz="1400" baseline="0" dirty="0" smtClean="0"/>
                        <a:t> for those diagnosed</a:t>
                      </a:r>
                      <a:endParaRPr lang="en-US" sz="1400" dirty="0"/>
                    </a:p>
                  </a:txBody>
                  <a:tcPr/>
                </a:tc>
                <a:tc>
                  <a:txBody>
                    <a:bodyPr/>
                    <a:lstStyle/>
                    <a:p>
                      <a:r>
                        <a:rPr lang="en-US" sz="1400" dirty="0" smtClean="0"/>
                        <a:t>46% smear microscopy, 49% culture, 6% clinically</a:t>
                      </a:r>
                      <a:endParaRPr lang="en-US" sz="1400" dirty="0"/>
                    </a:p>
                  </a:txBody>
                  <a:tcPr/>
                </a:tc>
                <a:tc>
                  <a:txBody>
                    <a:bodyPr/>
                    <a:lstStyle/>
                    <a:p>
                      <a:r>
                        <a:rPr lang="en-US" sz="1400" dirty="0" smtClean="0"/>
                        <a:t>87% by </a:t>
                      </a:r>
                      <a:r>
                        <a:rPr lang="en-US" sz="1400" dirty="0" err="1" smtClean="0"/>
                        <a:t>Xpert</a:t>
                      </a:r>
                      <a:r>
                        <a:rPr lang="en-US" sz="1400" dirty="0" smtClean="0"/>
                        <a:t>, 0.05% smear,</a:t>
                      </a:r>
                      <a:r>
                        <a:rPr lang="en-US" sz="1400" baseline="0" dirty="0" smtClean="0"/>
                        <a:t> 11% culture, 2% clinically</a:t>
                      </a:r>
                      <a:endParaRPr lang="en-US" sz="1400" dirty="0"/>
                    </a:p>
                  </a:txBody>
                  <a:tcPr/>
                </a:tc>
                <a:tc>
                  <a:txBody>
                    <a:bodyPr/>
                    <a:lstStyle/>
                    <a:p>
                      <a:endParaRPr lang="en-US" sz="1400" dirty="0"/>
                    </a:p>
                  </a:txBody>
                  <a:tcPr/>
                </a:tc>
              </a:tr>
              <a:tr h="370840">
                <a:tc>
                  <a:txBody>
                    <a:bodyPr/>
                    <a:lstStyle/>
                    <a:p>
                      <a:r>
                        <a:rPr lang="en-US" sz="1400" dirty="0" smtClean="0"/>
                        <a:t>Timing</a:t>
                      </a:r>
                      <a:r>
                        <a:rPr lang="en-US" sz="1400" baseline="0" dirty="0" smtClean="0"/>
                        <a:t> of diagnosis</a:t>
                      </a:r>
                      <a:endParaRPr lang="en-US" sz="1400" dirty="0"/>
                    </a:p>
                  </a:txBody>
                  <a:tcPr/>
                </a:tc>
                <a:tc>
                  <a:txBody>
                    <a:bodyPr/>
                    <a:lstStyle/>
                    <a:p>
                      <a:r>
                        <a:rPr lang="en-US" sz="1400" dirty="0" smtClean="0"/>
                        <a:t>46% by visit 2 (3-5 days after first visit),</a:t>
                      </a:r>
                      <a:r>
                        <a:rPr lang="en-US" sz="1400" baseline="0" dirty="0" smtClean="0"/>
                        <a:t> another 40% by visit 3 (4-6 weeks after visit 2)</a:t>
                      </a:r>
                      <a:endParaRPr lang="en-US" sz="1400" dirty="0"/>
                    </a:p>
                  </a:txBody>
                  <a:tcPr/>
                </a:tc>
                <a:tc>
                  <a:txBody>
                    <a:bodyPr/>
                    <a:lstStyle/>
                    <a:p>
                      <a:r>
                        <a:rPr lang="en-US" sz="1400" dirty="0" smtClean="0"/>
                        <a:t>83% diagnosed by visit 2</a:t>
                      </a:r>
                      <a:endParaRPr lang="en-US" sz="1400" dirty="0"/>
                    </a:p>
                  </a:txBody>
                  <a:tcPr/>
                </a:tc>
                <a:tc>
                  <a:txBody>
                    <a:bodyPr/>
                    <a:lstStyle/>
                    <a:p>
                      <a:r>
                        <a:rPr lang="en-US" sz="1400" dirty="0" smtClean="0"/>
                        <a:t>37% more patients diagnosed after first clinic</a:t>
                      </a:r>
                      <a:r>
                        <a:rPr lang="en-US" sz="1400" baseline="0" dirty="0" smtClean="0"/>
                        <a:t> visit</a:t>
                      </a:r>
                      <a:endParaRPr lang="en-US" sz="1400" dirty="0"/>
                    </a:p>
                  </a:txBody>
                  <a:tcPr/>
                </a:tc>
              </a:tr>
              <a:tr h="370840">
                <a:tc>
                  <a:txBody>
                    <a:bodyPr/>
                    <a:lstStyle/>
                    <a:p>
                      <a:r>
                        <a:rPr lang="en-US" sz="1400" dirty="0" smtClean="0"/>
                        <a:t>Ongoing need for smear microscopy</a:t>
                      </a:r>
                      <a:endParaRPr lang="en-US" sz="1400" dirty="0"/>
                    </a:p>
                  </a:txBody>
                  <a:tcPr/>
                </a:tc>
                <a:tc>
                  <a:txBody>
                    <a:bodyPr/>
                    <a:lstStyle/>
                    <a:p>
                      <a:r>
                        <a:rPr lang="en-US" sz="1400" dirty="0" smtClean="0"/>
                        <a:t>4.1 million</a:t>
                      </a:r>
                      <a:r>
                        <a:rPr lang="en-US" sz="1400" baseline="0" dirty="0" smtClean="0"/>
                        <a:t> smears (69% for diagnosis)</a:t>
                      </a:r>
                      <a:endParaRPr lang="en-US" sz="1400" dirty="0"/>
                    </a:p>
                  </a:txBody>
                  <a:tcPr/>
                </a:tc>
                <a:tc>
                  <a:txBody>
                    <a:bodyPr/>
                    <a:lstStyle/>
                    <a:p>
                      <a:r>
                        <a:rPr lang="en-US" sz="1400" dirty="0" smtClean="0"/>
                        <a:t>1.5 million (97% for treatment</a:t>
                      </a:r>
                      <a:r>
                        <a:rPr lang="en-US" sz="1400" baseline="0" dirty="0" smtClean="0"/>
                        <a:t> monitoring)</a:t>
                      </a:r>
                      <a:endParaRPr lang="en-US" sz="1400" dirty="0"/>
                    </a:p>
                  </a:txBody>
                  <a:tcPr/>
                </a:tc>
                <a:tc>
                  <a:txBody>
                    <a:bodyPr/>
                    <a:lstStyle/>
                    <a:p>
                      <a:r>
                        <a:rPr lang="en-US" sz="1400" dirty="0" smtClean="0"/>
                        <a:t>63% fewer smears</a:t>
                      </a:r>
                      <a:endParaRPr lang="en-US"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Ongoing need for smear culture</a:t>
                      </a:r>
                    </a:p>
                  </a:txBody>
                  <a:tcPr/>
                </a:tc>
                <a:tc>
                  <a:txBody>
                    <a:bodyPr/>
                    <a:lstStyle/>
                    <a:p>
                      <a:r>
                        <a:rPr lang="en-US" sz="1400" dirty="0" smtClean="0"/>
                        <a:t>1.4 million</a:t>
                      </a:r>
                      <a:endParaRPr lang="en-US" sz="1400" dirty="0"/>
                    </a:p>
                  </a:txBody>
                  <a:tcPr/>
                </a:tc>
                <a:tc>
                  <a:txBody>
                    <a:bodyPr/>
                    <a:lstStyle/>
                    <a:p>
                      <a:r>
                        <a:rPr lang="en-US" sz="1400" dirty="0" smtClean="0"/>
                        <a:t>1.1 million</a:t>
                      </a:r>
                      <a:endParaRPr lang="en-US" sz="1400" dirty="0"/>
                    </a:p>
                  </a:txBody>
                  <a:tcPr/>
                </a:tc>
                <a:tc>
                  <a:txBody>
                    <a:bodyPr/>
                    <a:lstStyle/>
                    <a:p>
                      <a:r>
                        <a:rPr lang="en-US" sz="1400" dirty="0" smtClean="0"/>
                        <a:t>21% fewer cultures</a:t>
                      </a:r>
                      <a:r>
                        <a:rPr lang="en-US" sz="1400" baseline="0" dirty="0" smtClean="0"/>
                        <a:t> performed</a:t>
                      </a:r>
                      <a:endParaRPr lang="en-US" sz="1400" dirty="0"/>
                    </a:p>
                  </a:txBody>
                  <a:tcPr/>
                </a:tc>
              </a:tr>
            </a:tbl>
          </a:graphicData>
        </a:graphic>
      </p:graphicFrame>
      <p:sp>
        <p:nvSpPr>
          <p:cNvPr id="3" name="TextBox 2"/>
          <p:cNvSpPr txBox="1"/>
          <p:nvPr/>
        </p:nvSpPr>
        <p:spPr>
          <a:xfrm>
            <a:off x="737716" y="6019800"/>
            <a:ext cx="7696200" cy="523220"/>
          </a:xfrm>
          <a:prstGeom prst="rect">
            <a:avLst/>
          </a:prstGeom>
          <a:noFill/>
        </p:spPr>
        <p:txBody>
          <a:bodyPr wrap="square" rtlCol="0">
            <a:spAutoFit/>
          </a:bodyPr>
          <a:lstStyle/>
          <a:p>
            <a:r>
              <a:rPr lang="en-US" sz="1400" i="1" dirty="0" smtClean="0"/>
              <a:t>*data/information from South Africa’s National Health Laboratory Services and the National Department of Health</a:t>
            </a:r>
            <a:endParaRPr lang="en-US" sz="1400" i="1" dirty="0"/>
          </a:p>
        </p:txBody>
      </p:sp>
    </p:spTree>
    <p:extLst>
      <p:ext uri="{BB962C8B-B14F-4D97-AF65-F5344CB8AC3E}">
        <p14:creationId xmlns:p14="http://schemas.microsoft.com/office/powerpoint/2010/main" val="42625446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Cost-effectiveness studies</a:t>
            </a:r>
            <a:br>
              <a:rPr lang="en-US" dirty="0" smtClean="0"/>
            </a:br>
            <a:r>
              <a:rPr lang="en-US" sz="3600" dirty="0" smtClean="0">
                <a:solidFill>
                  <a:srgbClr val="FF0000"/>
                </a:solidFill>
              </a:rPr>
              <a:t>(*without cartridge price reduction)</a:t>
            </a:r>
            <a:endParaRPr lang="en-US" sz="3600" dirty="0">
              <a:solidFill>
                <a:srgbClr val="FF0000"/>
              </a:solidFill>
            </a:endParaRPr>
          </a:p>
        </p:txBody>
      </p:sp>
      <p:sp>
        <p:nvSpPr>
          <p:cNvPr id="3" name="Content Placeholder 2"/>
          <p:cNvSpPr>
            <a:spLocks noGrp="1"/>
          </p:cNvSpPr>
          <p:nvPr>
            <p:ph idx="1"/>
          </p:nvPr>
        </p:nvSpPr>
        <p:spPr>
          <a:xfrm>
            <a:off x="457200" y="1493837"/>
            <a:ext cx="8229600" cy="4525963"/>
          </a:xfrm>
        </p:spPr>
        <p:txBody>
          <a:bodyPr>
            <a:normAutofit/>
          </a:bodyPr>
          <a:lstStyle/>
          <a:p>
            <a:r>
              <a:rPr lang="en-US" dirty="0" smtClean="0"/>
              <a:t>In South Africa:</a:t>
            </a:r>
          </a:p>
          <a:p>
            <a:pPr lvl="1"/>
            <a:r>
              <a:rPr lang="en-US" dirty="0" smtClean="0"/>
              <a:t>Cost of TB diagnosis per suspect will increase 55%</a:t>
            </a:r>
          </a:p>
          <a:p>
            <a:pPr lvl="1"/>
            <a:r>
              <a:rPr lang="en-US" dirty="0" smtClean="0"/>
              <a:t>Cost of diagnosis and treatment per TB case treated will increase by 8%</a:t>
            </a:r>
          </a:p>
          <a:p>
            <a:pPr lvl="1"/>
            <a:r>
              <a:rPr lang="en-US" dirty="0" smtClean="0"/>
              <a:t>Results do </a:t>
            </a:r>
            <a:r>
              <a:rPr lang="en-US" u="sng" dirty="0" smtClean="0"/>
              <a:t>not</a:t>
            </a:r>
            <a:r>
              <a:rPr lang="en-US" dirty="0" smtClean="0"/>
              <a:t> include savings due to reduced transmission of TB as a result of earlier diagnosis and treatment initiation</a:t>
            </a:r>
          </a:p>
          <a:p>
            <a:endParaRPr lang="en-US" dirty="0"/>
          </a:p>
        </p:txBody>
      </p:sp>
    </p:spTree>
    <p:extLst>
      <p:ext uri="{BB962C8B-B14F-4D97-AF65-F5344CB8AC3E}">
        <p14:creationId xmlns:p14="http://schemas.microsoft.com/office/powerpoint/2010/main" val="25874536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1524000" y="-152400"/>
            <a:ext cx="8229600" cy="533400"/>
          </a:xfrm>
        </p:spPr>
        <p:txBody>
          <a:bodyPr>
            <a:normAutofit fontScale="90000"/>
          </a:bodyPr>
          <a:lstStyle/>
          <a:p>
            <a:r>
              <a:rPr lang="en-US" sz="2800" b="1" dirty="0">
                <a:solidFill>
                  <a:schemeClr val="tx1"/>
                </a:solidFill>
                <a:ea typeface="Gulim" pitchFamily="34" charset="-127"/>
              </a:rPr>
              <a:t>Key Documents and Web Sites</a:t>
            </a:r>
            <a:r>
              <a:rPr lang="en-US" sz="5400" dirty="0"/>
              <a:t> </a:t>
            </a:r>
          </a:p>
        </p:txBody>
      </p:sp>
      <p:sp>
        <p:nvSpPr>
          <p:cNvPr id="387075" name="Rectangle 3"/>
          <p:cNvSpPr>
            <a:spLocks noGrp="1" noChangeArrowheads="1"/>
          </p:cNvSpPr>
          <p:nvPr>
            <p:ph idx="1"/>
          </p:nvPr>
        </p:nvSpPr>
        <p:spPr>
          <a:xfrm>
            <a:off x="228600" y="990600"/>
            <a:ext cx="8915400" cy="5486400"/>
          </a:xfrm>
        </p:spPr>
        <p:txBody>
          <a:bodyPr/>
          <a:lstStyle/>
          <a:p>
            <a:pPr>
              <a:lnSpc>
                <a:spcPct val="80000"/>
              </a:lnSpc>
              <a:buFontTx/>
              <a:buNone/>
            </a:pPr>
            <a:r>
              <a:rPr lang="en-US" sz="1800" dirty="0"/>
              <a:t>Key Documents: </a:t>
            </a:r>
          </a:p>
          <a:p>
            <a:pPr>
              <a:lnSpc>
                <a:spcPct val="80000"/>
              </a:lnSpc>
            </a:pPr>
            <a:r>
              <a:rPr lang="en-US" sz="1800" dirty="0"/>
              <a:t>USG TB Strategy </a:t>
            </a:r>
            <a:r>
              <a:rPr lang="en-US" sz="1800" dirty="0">
                <a:solidFill>
                  <a:schemeClr val="accent2">
                    <a:lumMod val="50000"/>
                  </a:schemeClr>
                </a:solidFill>
              </a:rPr>
              <a:t>(</a:t>
            </a:r>
            <a:r>
              <a:rPr lang="en-US" sz="1800" dirty="0">
                <a:solidFill>
                  <a:schemeClr val="accent2">
                    <a:lumMod val="50000"/>
                  </a:schemeClr>
                </a:solidFill>
                <a:hlinkClick r:id="rId3"/>
              </a:rPr>
              <a:t>www.usaid.gov</a:t>
            </a:r>
            <a:r>
              <a:rPr lang="en-US" sz="1800" dirty="0">
                <a:solidFill>
                  <a:schemeClr val="accent2">
                    <a:lumMod val="50000"/>
                  </a:schemeClr>
                </a:solidFill>
              </a:rPr>
              <a:t>)</a:t>
            </a:r>
          </a:p>
          <a:p>
            <a:pPr>
              <a:lnSpc>
                <a:spcPct val="80000"/>
              </a:lnSpc>
            </a:pPr>
            <a:r>
              <a:rPr lang="en-US" sz="1800" dirty="0"/>
              <a:t>Stop TB Strategy </a:t>
            </a:r>
          </a:p>
          <a:p>
            <a:pPr>
              <a:lnSpc>
                <a:spcPct val="80000"/>
              </a:lnSpc>
            </a:pPr>
            <a:r>
              <a:rPr lang="en-US" sz="1800" dirty="0"/>
              <a:t>The Global Tuberculosis Control Report – </a:t>
            </a:r>
            <a:r>
              <a:rPr lang="en-US" sz="1800" dirty="0" smtClean="0"/>
              <a:t>(</a:t>
            </a:r>
            <a:r>
              <a:rPr lang="en-US" sz="1800" dirty="0"/>
              <a:t>Dec. </a:t>
            </a:r>
            <a:r>
              <a:rPr lang="en-US" sz="1800" dirty="0" smtClean="0"/>
              <a:t>2011)  </a:t>
            </a:r>
            <a:endParaRPr lang="en-US" sz="1800" dirty="0"/>
          </a:p>
          <a:p>
            <a:pPr>
              <a:lnSpc>
                <a:spcPct val="80000"/>
              </a:lnSpc>
            </a:pPr>
            <a:r>
              <a:rPr lang="en-US" sz="1800" dirty="0"/>
              <a:t>Global Report on TB Drug Resistance (March </a:t>
            </a:r>
            <a:r>
              <a:rPr lang="en-US" sz="1800" dirty="0" smtClean="0"/>
              <a:t>2011) </a:t>
            </a:r>
            <a:endParaRPr lang="en-US" sz="1800" dirty="0"/>
          </a:p>
          <a:p>
            <a:pPr>
              <a:lnSpc>
                <a:spcPct val="80000"/>
              </a:lnSpc>
            </a:pPr>
            <a:r>
              <a:rPr lang="en-US" sz="1800" dirty="0"/>
              <a:t>The Global Plan to STOP TB </a:t>
            </a:r>
            <a:r>
              <a:rPr lang="en-US" sz="1800" dirty="0" smtClean="0"/>
              <a:t>2011 </a:t>
            </a:r>
            <a:r>
              <a:rPr lang="en-US" sz="1800" dirty="0"/>
              <a:t>- 2015</a:t>
            </a:r>
          </a:p>
          <a:p>
            <a:pPr>
              <a:lnSpc>
                <a:spcPct val="80000"/>
              </a:lnSpc>
            </a:pPr>
            <a:r>
              <a:rPr lang="en-US" sz="1800" dirty="0"/>
              <a:t>International Standards for Tuberculosis Care</a:t>
            </a:r>
          </a:p>
          <a:p>
            <a:pPr>
              <a:lnSpc>
                <a:spcPct val="80000"/>
              </a:lnSpc>
            </a:pPr>
            <a:r>
              <a:rPr lang="en-US" sz="1800" dirty="0">
                <a:hlinkClick r:id="rId4"/>
              </a:rPr>
              <a:t>www.stoptb.org/resource_center/documents.asp</a:t>
            </a:r>
            <a:endParaRPr lang="en-US" sz="1800" dirty="0"/>
          </a:p>
          <a:p>
            <a:pPr>
              <a:lnSpc>
                <a:spcPct val="80000"/>
              </a:lnSpc>
              <a:buFontTx/>
              <a:buNone/>
            </a:pPr>
            <a:r>
              <a:rPr lang="en-US" sz="1800" dirty="0"/>
              <a:t>Web Sites:  </a:t>
            </a:r>
          </a:p>
          <a:p>
            <a:pPr>
              <a:lnSpc>
                <a:spcPct val="80000"/>
              </a:lnSpc>
            </a:pPr>
            <a:r>
              <a:rPr lang="en-US" sz="1800" dirty="0"/>
              <a:t>WHO TB Publications </a:t>
            </a:r>
            <a:r>
              <a:rPr lang="en-US" sz="1800" dirty="0">
                <a:hlinkClick r:id="rId5"/>
              </a:rPr>
              <a:t>www.who.int/gtb/whats-new/new_publications.htm</a:t>
            </a:r>
            <a:endParaRPr lang="en-US" sz="1800" dirty="0"/>
          </a:p>
          <a:p>
            <a:pPr>
              <a:lnSpc>
                <a:spcPct val="80000"/>
              </a:lnSpc>
            </a:pPr>
            <a:r>
              <a:rPr lang="en-US" sz="1800" dirty="0"/>
              <a:t>USAID Tuberculosis Home Page </a:t>
            </a:r>
            <a:r>
              <a:rPr lang="en-US" sz="1800" dirty="0">
                <a:hlinkClick r:id="rId6"/>
              </a:rPr>
              <a:t>www.usaid.gov/our_work/global_health/id/tuberculosis/index.html</a:t>
            </a:r>
            <a:endParaRPr lang="en-US" sz="1800" dirty="0"/>
          </a:p>
          <a:p>
            <a:pPr>
              <a:lnSpc>
                <a:spcPct val="80000"/>
              </a:lnSpc>
            </a:pPr>
            <a:r>
              <a:rPr lang="en-US" sz="1800" dirty="0"/>
              <a:t>IUATLD </a:t>
            </a:r>
            <a:r>
              <a:rPr lang="en-US" sz="1800" dirty="0">
                <a:hlinkClick r:id="rId7"/>
              </a:rPr>
              <a:t>www.iuatld.org</a:t>
            </a:r>
            <a:endParaRPr lang="en-US" sz="1800" dirty="0"/>
          </a:p>
          <a:p>
            <a:pPr>
              <a:lnSpc>
                <a:spcPct val="80000"/>
              </a:lnSpc>
            </a:pPr>
            <a:r>
              <a:rPr lang="en-US" sz="1800" dirty="0"/>
              <a:t>CDC </a:t>
            </a:r>
            <a:r>
              <a:rPr lang="en-US" sz="1800" dirty="0">
                <a:hlinkClick r:id="rId8"/>
              </a:rPr>
              <a:t>www.cdc.gov/nchstp/od/nchstp.html</a:t>
            </a:r>
            <a:r>
              <a:rPr lang="en-US" sz="1800" dirty="0"/>
              <a:t> </a:t>
            </a:r>
          </a:p>
          <a:p>
            <a:pPr>
              <a:lnSpc>
                <a:spcPct val="80000"/>
              </a:lnSpc>
            </a:pPr>
            <a:r>
              <a:rPr lang="en-US" sz="1800" dirty="0"/>
              <a:t>Global Fund </a:t>
            </a:r>
            <a:r>
              <a:rPr lang="en-US" sz="1800" dirty="0">
                <a:hlinkClick r:id="rId9"/>
              </a:rPr>
              <a:t>www.theglobalfund.org</a:t>
            </a:r>
            <a:endParaRPr lang="en-US" sz="1800" dirty="0"/>
          </a:p>
          <a:p>
            <a:pPr>
              <a:lnSpc>
                <a:spcPct val="80000"/>
              </a:lnSpc>
            </a:pPr>
            <a:r>
              <a:rPr lang="en-US" sz="1800" dirty="0"/>
              <a:t>GDF </a:t>
            </a:r>
            <a:r>
              <a:rPr lang="en-US" sz="1800" dirty="0">
                <a:hlinkClick r:id="rId10"/>
              </a:rPr>
              <a:t>www.stoptb.org/gdf/</a:t>
            </a:r>
            <a:endParaRPr lang="en-US" sz="1800" dirty="0"/>
          </a:p>
          <a:p>
            <a:pPr>
              <a:lnSpc>
                <a:spcPct val="80000"/>
              </a:lnSpc>
            </a:pPr>
            <a:r>
              <a:rPr lang="en-US" sz="1800" dirty="0" smtClean="0"/>
              <a:t>TB CARE </a:t>
            </a:r>
            <a:r>
              <a:rPr lang="en-US" sz="1800" dirty="0" smtClean="0">
                <a:hlinkClick r:id="rId11"/>
              </a:rPr>
              <a:t>www.tbcta.org</a:t>
            </a:r>
            <a:r>
              <a:rPr lang="en-US" sz="1800" dirty="0">
                <a:hlinkClick r:id="rId11"/>
              </a:rPr>
              <a:t>/</a:t>
            </a:r>
            <a:endParaRPr lang="en-US" sz="1800" dirty="0"/>
          </a:p>
          <a:p>
            <a:pPr>
              <a:lnSpc>
                <a:spcPct val="80000"/>
              </a:lnSpc>
            </a:pPr>
            <a:endParaRPr lang="en-US" sz="1800" dirty="0"/>
          </a:p>
          <a:p>
            <a:pPr>
              <a:lnSpc>
                <a:spcPct val="80000"/>
              </a:lnSpc>
            </a:pPr>
            <a:endParaRPr lang="en-US" sz="1800" dirty="0"/>
          </a:p>
          <a:p>
            <a:pPr>
              <a:lnSpc>
                <a:spcPct val="80000"/>
              </a:lnSpc>
            </a:pPr>
            <a:endParaRPr lang="en-US" sz="1800" dirty="0"/>
          </a:p>
          <a:p>
            <a:pPr>
              <a:lnSpc>
                <a:spcPct val="80000"/>
              </a:lnSpc>
            </a:pPr>
            <a:endParaRPr lang="en-US" sz="1800" dirty="0"/>
          </a:p>
          <a:p>
            <a:pPr>
              <a:lnSpc>
                <a:spcPct val="80000"/>
              </a:lnSpc>
            </a:pPr>
            <a:endParaRPr lang="en-US" sz="1800" dirty="0"/>
          </a:p>
          <a:p>
            <a:pPr>
              <a:lnSpc>
                <a:spcPct val="80000"/>
              </a:lnSpc>
            </a:pPr>
            <a:endParaRPr lang="en-US" sz="1800"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48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282700"/>
            <a:ext cx="5111750" cy="3833812"/>
          </a:xfrm>
        </p:spPr>
      </p:pic>
      <p:sp>
        <p:nvSpPr>
          <p:cNvPr id="4" name="Text Placeholder 3"/>
          <p:cNvSpPr>
            <a:spLocks noGrp="1"/>
          </p:cNvSpPr>
          <p:nvPr>
            <p:ph type="body" sz="half" idx="2"/>
          </p:nvPr>
        </p:nvSpPr>
        <p:spPr/>
        <p:txBody>
          <a:bodyPr/>
          <a:lstStyle/>
          <a:p>
            <a:endParaRPr lang="en-US" dirty="0" smtClean="0"/>
          </a:p>
          <a:p>
            <a:endParaRPr lang="en-US" dirty="0"/>
          </a:p>
          <a:p>
            <a:endParaRPr lang="en-US" dirty="0" smtClean="0"/>
          </a:p>
          <a:p>
            <a:endParaRPr lang="en-US" dirty="0"/>
          </a:p>
          <a:p>
            <a:endParaRPr lang="en-US" dirty="0" smtClean="0"/>
          </a:p>
          <a:p>
            <a:r>
              <a:rPr lang="en-US" sz="4800" b="1" dirty="0" smtClean="0"/>
              <a:t>Thank you! </a:t>
            </a:r>
            <a:endParaRPr lang="en-US" sz="4800" b="1" dirty="0"/>
          </a:p>
        </p:txBody>
      </p:sp>
      <p:sp>
        <p:nvSpPr>
          <p:cNvPr id="5" name="Slide Number Placeholder 4"/>
          <p:cNvSpPr>
            <a:spLocks noGrp="1"/>
          </p:cNvSpPr>
          <p:nvPr>
            <p:ph type="sldNum" sz="quarter" idx="12"/>
          </p:nvPr>
        </p:nvSpPr>
        <p:spPr/>
        <p:txBody>
          <a:bodyPr/>
          <a:lstStyle/>
          <a:p>
            <a:fld id="{E0325C38-49AD-42F9-98D6-13CAEF96EE1D}" type="slidenum">
              <a:rPr lang="en-US" smtClean="0"/>
              <a:pPr/>
              <a:t>63</a:t>
            </a:fld>
            <a:endParaRPr lang="en-US"/>
          </a:p>
        </p:txBody>
      </p:sp>
    </p:spTree>
    <p:extLst>
      <p:ext uri="{BB962C8B-B14F-4D97-AF65-F5344CB8AC3E}">
        <p14:creationId xmlns:p14="http://schemas.microsoft.com/office/powerpoint/2010/main" val="3980656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41E838D-A23B-4759-9400-480201966C68}" type="slidenum">
              <a:rPr lang="en-US" smtClean="0">
                <a:solidFill>
                  <a:srgbClr val="000000"/>
                </a:solidFill>
              </a:rPr>
              <a:pPr/>
              <a:t>7</a:t>
            </a:fld>
            <a:endParaRPr lang="en-US">
              <a:solidFill>
                <a:srgbClr val="000000"/>
              </a:solidFill>
            </a:endParaRPr>
          </a:p>
        </p:txBody>
      </p:sp>
      <p:grpSp>
        <p:nvGrpSpPr>
          <p:cNvPr id="3" name="Group 17"/>
          <p:cNvGrpSpPr>
            <a:grpSpLocks/>
          </p:cNvGrpSpPr>
          <p:nvPr/>
        </p:nvGrpSpPr>
        <p:grpSpPr bwMode="auto">
          <a:xfrm>
            <a:off x="133350" y="1352550"/>
            <a:ext cx="9239250" cy="5079300"/>
            <a:chOff x="179512" y="1410608"/>
            <a:chExt cx="9239125" cy="5079013"/>
          </a:xfrm>
        </p:grpSpPr>
        <p:sp>
          <p:nvSpPr>
            <p:cNvPr id="4" name="Rectangle 2"/>
            <p:cNvSpPr>
              <a:spLocks noChangeArrowheads="1"/>
            </p:cNvSpPr>
            <p:nvPr/>
          </p:nvSpPr>
          <p:spPr bwMode="auto">
            <a:xfrm>
              <a:off x="2961940" y="1410608"/>
              <a:ext cx="2978364" cy="769398"/>
            </a:xfrm>
            <a:prstGeom prst="rect">
              <a:avLst/>
            </a:prstGeom>
            <a:solidFill>
              <a:srgbClr val="002060"/>
            </a:solidFill>
            <a:ln w="9525">
              <a:noFill/>
              <a:miter lim="800000"/>
              <a:headEnd/>
              <a:tailEnd/>
            </a:ln>
          </p:spPr>
          <p:txBody>
            <a:bodyPr wrap="square">
              <a:spAutoFit/>
            </a:bodyPr>
            <a:lstStyle/>
            <a:p>
              <a:pPr algn="ctr" eaLnBrk="0" fontAlgn="base" hangingPunct="0">
                <a:spcBef>
                  <a:spcPct val="20000"/>
                </a:spcBef>
                <a:spcAft>
                  <a:spcPct val="0"/>
                </a:spcAft>
              </a:pPr>
              <a:r>
                <a:rPr lang="en-GB" sz="2200" dirty="0">
                  <a:solidFill>
                    <a:srgbClr val="FFFFFF"/>
                  </a:solidFill>
                  <a:latin typeface="Tahoma" pitchFamily="34" charset="0"/>
                  <a:cs typeface="Tahoma" pitchFamily="34" charset="0"/>
                </a:rPr>
                <a:t>Estimated number of cases, </a:t>
              </a:r>
              <a:r>
                <a:rPr lang="en-GB" sz="2200" dirty="0" smtClean="0">
                  <a:solidFill>
                    <a:srgbClr val="FFFFFF"/>
                  </a:solidFill>
                  <a:latin typeface="Tahoma" pitchFamily="34" charset="0"/>
                  <a:cs typeface="Tahoma" pitchFamily="34" charset="0"/>
                </a:rPr>
                <a:t>2011</a:t>
              </a:r>
              <a:endParaRPr lang="en-GB" sz="2200" dirty="0">
                <a:solidFill>
                  <a:srgbClr val="FFFFFF"/>
                </a:solidFill>
                <a:latin typeface="Tahoma" pitchFamily="34" charset="0"/>
                <a:cs typeface="Tahoma" pitchFamily="34" charset="0"/>
              </a:endParaRPr>
            </a:p>
          </p:txBody>
        </p:sp>
        <p:sp>
          <p:nvSpPr>
            <p:cNvPr id="7" name="Rectangle 5"/>
            <p:cNvSpPr>
              <a:spLocks noChangeArrowheads="1"/>
            </p:cNvSpPr>
            <p:nvPr/>
          </p:nvSpPr>
          <p:spPr bwMode="auto">
            <a:xfrm>
              <a:off x="2962560" y="2624678"/>
              <a:ext cx="2778125" cy="830950"/>
            </a:xfrm>
            <a:prstGeom prst="rect">
              <a:avLst/>
            </a:prstGeom>
            <a:noFill/>
            <a:ln w="9525">
              <a:noFill/>
              <a:miter lim="800000"/>
              <a:headEnd/>
              <a:tailEnd/>
            </a:ln>
          </p:spPr>
          <p:txBody>
            <a:bodyPr>
              <a:spAutoFit/>
            </a:bodyPr>
            <a:lstStyle/>
            <a:p>
              <a:pPr algn="ctr" eaLnBrk="0" fontAlgn="base" hangingPunct="0">
                <a:spcBef>
                  <a:spcPct val="20000"/>
                </a:spcBef>
                <a:spcAft>
                  <a:spcPct val="0"/>
                </a:spcAft>
              </a:pPr>
              <a:r>
                <a:rPr lang="en-GB" sz="2400" dirty="0" smtClean="0">
                  <a:solidFill>
                    <a:srgbClr val="000000"/>
                  </a:solidFill>
                  <a:latin typeface="Calibri" pitchFamily="34" charset="0"/>
                  <a:cs typeface="Tahoma" pitchFamily="34" charset="0"/>
                </a:rPr>
                <a:t>8.7 million</a:t>
              </a:r>
              <a:endParaRPr lang="en-GB" sz="2400" dirty="0">
                <a:solidFill>
                  <a:srgbClr val="000000"/>
                </a:solidFill>
                <a:latin typeface="Calibri" pitchFamily="34" charset="0"/>
                <a:cs typeface="Tahoma" pitchFamily="34" charset="0"/>
              </a:endParaRPr>
            </a:p>
            <a:p>
              <a:pPr algn="ctr" eaLnBrk="0" fontAlgn="base" hangingPunct="0">
                <a:spcBef>
                  <a:spcPct val="20000"/>
                </a:spcBef>
                <a:spcAft>
                  <a:spcPct val="0"/>
                </a:spcAft>
              </a:pPr>
              <a:r>
                <a:rPr lang="en-GB" sz="2000" dirty="0">
                  <a:solidFill>
                    <a:srgbClr val="000000"/>
                  </a:solidFill>
                  <a:latin typeface="Calibri" pitchFamily="34" charset="0"/>
                  <a:cs typeface="Tahoma" pitchFamily="34" charset="0"/>
                </a:rPr>
                <a:t>(</a:t>
              </a:r>
              <a:r>
                <a:rPr lang="en-GB" sz="2000" dirty="0" smtClean="0">
                  <a:solidFill>
                    <a:srgbClr val="000000"/>
                  </a:solidFill>
                  <a:latin typeface="Calibri" pitchFamily="34" charset="0"/>
                  <a:cs typeface="Tahoma" pitchFamily="34" charset="0"/>
                </a:rPr>
                <a:t>8.3–9.0 </a:t>
              </a:r>
              <a:r>
                <a:rPr lang="en-GB" sz="2000" dirty="0">
                  <a:solidFill>
                    <a:srgbClr val="000000"/>
                  </a:solidFill>
                  <a:latin typeface="Calibri" pitchFamily="34" charset="0"/>
                  <a:cs typeface="Tahoma" pitchFamily="34" charset="0"/>
                </a:rPr>
                <a:t>million)</a:t>
              </a:r>
            </a:p>
          </p:txBody>
        </p:sp>
        <p:sp>
          <p:nvSpPr>
            <p:cNvPr id="8" name="Rectangle 6"/>
            <p:cNvSpPr>
              <a:spLocks noChangeArrowheads="1"/>
            </p:cNvSpPr>
            <p:nvPr/>
          </p:nvSpPr>
          <p:spPr bwMode="auto">
            <a:xfrm>
              <a:off x="2817926" y="4685677"/>
              <a:ext cx="3240316" cy="1015606"/>
            </a:xfrm>
            <a:prstGeom prst="rect">
              <a:avLst/>
            </a:prstGeom>
            <a:noFill/>
            <a:ln w="9525">
              <a:noFill/>
              <a:miter lim="800000"/>
              <a:headEnd/>
              <a:tailEnd/>
            </a:ln>
          </p:spPr>
          <p:txBody>
            <a:bodyPr wrap="square">
              <a:spAutoFit/>
            </a:bodyPr>
            <a:lstStyle/>
            <a:p>
              <a:pPr algn="ctr" eaLnBrk="0" fontAlgn="base" hangingPunct="0">
                <a:spcBef>
                  <a:spcPct val="20000"/>
                </a:spcBef>
                <a:spcAft>
                  <a:spcPct val="0"/>
                </a:spcAft>
              </a:pPr>
              <a:r>
                <a:rPr lang="en-GB" sz="2400" dirty="0" smtClean="0">
                  <a:solidFill>
                    <a:srgbClr val="000000"/>
                  </a:solidFill>
                  <a:latin typeface="Calibri" pitchFamily="34" charset="0"/>
                  <a:cs typeface="Tahoma" pitchFamily="34" charset="0"/>
                </a:rPr>
                <a:t>650,000 </a:t>
              </a:r>
              <a:br>
                <a:rPr lang="en-GB" sz="2400" dirty="0" smtClean="0">
                  <a:solidFill>
                    <a:srgbClr val="000000"/>
                  </a:solidFill>
                  <a:latin typeface="Calibri" pitchFamily="34" charset="0"/>
                  <a:cs typeface="Tahoma" pitchFamily="34" charset="0"/>
                </a:rPr>
              </a:br>
              <a:r>
                <a:rPr lang="en-GB" dirty="0" smtClean="0">
                  <a:solidFill>
                    <a:srgbClr val="000000"/>
                  </a:solidFill>
                  <a:latin typeface="Calibri" pitchFamily="34" charset="0"/>
                  <a:cs typeface="Tahoma" pitchFamily="34" charset="0"/>
                </a:rPr>
                <a:t>out of 12 million prevalent TB cases</a:t>
              </a:r>
              <a:endParaRPr lang="en-GB" dirty="0">
                <a:solidFill>
                  <a:srgbClr val="000000"/>
                </a:solidFill>
                <a:latin typeface="Calibri" pitchFamily="34" charset="0"/>
                <a:cs typeface="Tahoma" pitchFamily="34" charset="0"/>
              </a:endParaRPr>
            </a:p>
          </p:txBody>
        </p:sp>
        <p:sp>
          <p:nvSpPr>
            <p:cNvPr id="9" name="Rectangle 7"/>
            <p:cNvSpPr>
              <a:spLocks noChangeArrowheads="1"/>
            </p:cNvSpPr>
            <p:nvPr/>
          </p:nvSpPr>
          <p:spPr bwMode="auto">
            <a:xfrm>
              <a:off x="179512" y="2696116"/>
              <a:ext cx="2566406" cy="461639"/>
            </a:xfrm>
            <a:prstGeom prst="rect">
              <a:avLst/>
            </a:prstGeom>
            <a:solidFill>
              <a:srgbClr val="003300"/>
            </a:solidFill>
            <a:ln w="9525">
              <a:noFill/>
              <a:miter lim="800000"/>
              <a:headEnd/>
              <a:tailEnd/>
            </a:ln>
          </p:spPr>
          <p:txBody>
            <a:bodyPr wrap="square">
              <a:spAutoFit/>
            </a:bodyPr>
            <a:lstStyle/>
            <a:p>
              <a:pPr eaLnBrk="0" fontAlgn="base" hangingPunct="0">
                <a:spcBef>
                  <a:spcPct val="0"/>
                </a:spcBef>
                <a:spcAft>
                  <a:spcPct val="0"/>
                </a:spcAft>
              </a:pPr>
              <a:r>
                <a:rPr lang="en-GB" sz="2400" dirty="0">
                  <a:solidFill>
                    <a:srgbClr val="FFFFFF"/>
                  </a:solidFill>
                  <a:latin typeface="Calibri" pitchFamily="34" charset="0"/>
                </a:rPr>
                <a:t>All forms of </a:t>
              </a:r>
              <a:r>
                <a:rPr lang="en-GB" sz="2400" dirty="0" smtClean="0">
                  <a:solidFill>
                    <a:srgbClr val="FFFFFF"/>
                  </a:solidFill>
                  <a:latin typeface="Calibri" pitchFamily="34" charset="0"/>
                </a:rPr>
                <a:t>TB</a:t>
              </a:r>
              <a:endParaRPr lang="en-GB" sz="2400" dirty="0">
                <a:solidFill>
                  <a:srgbClr val="FFFFFF"/>
                </a:solidFill>
                <a:latin typeface="Calibri" pitchFamily="34" charset="0"/>
              </a:endParaRPr>
            </a:p>
          </p:txBody>
        </p:sp>
        <p:sp>
          <p:nvSpPr>
            <p:cNvPr id="10" name="Rectangle 8"/>
            <p:cNvSpPr>
              <a:spLocks noChangeArrowheads="1"/>
            </p:cNvSpPr>
            <p:nvPr/>
          </p:nvSpPr>
          <p:spPr bwMode="auto">
            <a:xfrm>
              <a:off x="179512" y="4764103"/>
              <a:ext cx="2566406" cy="830950"/>
            </a:xfrm>
            <a:prstGeom prst="rect">
              <a:avLst/>
            </a:prstGeom>
            <a:solidFill>
              <a:srgbClr val="003300"/>
            </a:solidFill>
            <a:ln w="9525">
              <a:noFill/>
              <a:miter lim="800000"/>
              <a:headEnd/>
              <a:tailEnd/>
            </a:ln>
          </p:spPr>
          <p:txBody>
            <a:bodyPr wrap="square">
              <a:spAutoFit/>
            </a:bodyPr>
            <a:lstStyle/>
            <a:p>
              <a:pPr eaLnBrk="0" fontAlgn="base" hangingPunct="0">
                <a:spcBef>
                  <a:spcPct val="0"/>
                </a:spcBef>
                <a:spcAft>
                  <a:spcPct val="0"/>
                </a:spcAft>
              </a:pPr>
              <a:r>
                <a:rPr lang="en-GB" sz="2400" dirty="0">
                  <a:solidFill>
                    <a:srgbClr val="FFFFFF"/>
                  </a:solidFill>
                  <a:latin typeface="Calibri" pitchFamily="34" charset="0"/>
                  <a:cs typeface="Tahoma" pitchFamily="34" charset="0"/>
                </a:rPr>
                <a:t>Multidrug-resistant </a:t>
              </a:r>
              <a:r>
                <a:rPr lang="en-GB" sz="2400" dirty="0" smtClean="0">
                  <a:solidFill>
                    <a:srgbClr val="FFFFFF"/>
                  </a:solidFill>
                  <a:latin typeface="Calibri" pitchFamily="34" charset="0"/>
                  <a:cs typeface="Tahoma" pitchFamily="34" charset="0"/>
                </a:rPr>
                <a:t>TB</a:t>
              </a:r>
              <a:endParaRPr lang="en-GB" sz="2400" dirty="0">
                <a:solidFill>
                  <a:srgbClr val="FFFFFF"/>
                </a:solidFill>
                <a:latin typeface="Calibri" pitchFamily="34" charset="0"/>
                <a:cs typeface="Tahoma" pitchFamily="34" charset="0"/>
              </a:endParaRPr>
            </a:p>
          </p:txBody>
        </p:sp>
        <p:sp>
          <p:nvSpPr>
            <p:cNvPr id="11" name="Rectangle 9"/>
            <p:cNvSpPr>
              <a:spLocks noChangeArrowheads="1"/>
            </p:cNvSpPr>
            <p:nvPr/>
          </p:nvSpPr>
          <p:spPr bwMode="auto">
            <a:xfrm>
              <a:off x="179512" y="3730903"/>
              <a:ext cx="2566406" cy="461639"/>
            </a:xfrm>
            <a:prstGeom prst="rect">
              <a:avLst/>
            </a:prstGeom>
            <a:solidFill>
              <a:srgbClr val="003300"/>
            </a:solidFill>
            <a:ln w="9525">
              <a:noFill/>
              <a:miter lim="800000"/>
              <a:headEnd/>
              <a:tailEnd/>
            </a:ln>
          </p:spPr>
          <p:txBody>
            <a:bodyPr wrap="square">
              <a:spAutoFit/>
            </a:bodyPr>
            <a:lstStyle/>
            <a:p>
              <a:pPr eaLnBrk="0" fontAlgn="base" hangingPunct="0">
                <a:spcBef>
                  <a:spcPct val="0"/>
                </a:spcBef>
                <a:spcAft>
                  <a:spcPct val="0"/>
                </a:spcAft>
              </a:pPr>
              <a:r>
                <a:rPr lang="en-GB" sz="2400" dirty="0">
                  <a:solidFill>
                    <a:srgbClr val="FFFFFF"/>
                  </a:solidFill>
                  <a:latin typeface="Calibri" pitchFamily="34" charset="0"/>
                  <a:cs typeface="Tahoma" pitchFamily="34" charset="0"/>
                </a:rPr>
                <a:t>HIV-associated </a:t>
              </a:r>
              <a:r>
                <a:rPr lang="en-GB" sz="2400" dirty="0" smtClean="0">
                  <a:solidFill>
                    <a:srgbClr val="FFFFFF"/>
                  </a:solidFill>
                  <a:latin typeface="Calibri" pitchFamily="34" charset="0"/>
                  <a:cs typeface="Tahoma" pitchFamily="34" charset="0"/>
                </a:rPr>
                <a:t>TB</a:t>
              </a:r>
              <a:endParaRPr lang="en-GB" sz="2400" dirty="0">
                <a:solidFill>
                  <a:srgbClr val="FFFFFF"/>
                </a:solidFill>
                <a:latin typeface="Calibri" pitchFamily="34" charset="0"/>
                <a:cs typeface="Tahoma" pitchFamily="34" charset="0"/>
              </a:endParaRPr>
            </a:p>
          </p:txBody>
        </p:sp>
        <p:sp>
          <p:nvSpPr>
            <p:cNvPr id="12" name="Rectangle 10"/>
            <p:cNvSpPr>
              <a:spLocks noChangeArrowheads="1"/>
            </p:cNvSpPr>
            <p:nvPr/>
          </p:nvSpPr>
          <p:spPr bwMode="auto">
            <a:xfrm>
              <a:off x="2961941" y="3775840"/>
              <a:ext cx="2808311" cy="830997"/>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sz="2400">
                  <a:solidFill>
                    <a:srgbClr val="000000"/>
                  </a:solidFill>
                  <a:latin typeface="Calibri" pitchFamily="34" charset="0"/>
                </a:rPr>
                <a:t>  </a:t>
              </a:r>
              <a:r>
                <a:rPr lang="en-GB" sz="2400">
                  <a:solidFill>
                    <a:srgbClr val="000000"/>
                  </a:solidFill>
                  <a:latin typeface="Calibri" pitchFamily="34" charset="0"/>
                  <a:cs typeface="Tahoma" pitchFamily="34" charset="0"/>
                </a:rPr>
                <a:t>1.1 million</a:t>
              </a:r>
            </a:p>
            <a:p>
              <a:pPr algn="ctr" eaLnBrk="0" fontAlgn="base" hangingPunct="0">
                <a:spcBef>
                  <a:spcPct val="0"/>
                </a:spcBef>
                <a:spcAft>
                  <a:spcPct val="0"/>
                </a:spcAft>
              </a:pPr>
              <a:r>
                <a:rPr lang="en-GB" sz="2400">
                  <a:solidFill>
                    <a:srgbClr val="000000"/>
                  </a:solidFill>
                  <a:latin typeface="Calibri" pitchFamily="34" charset="0"/>
                  <a:cs typeface="Tahoma" pitchFamily="34" charset="0"/>
                </a:rPr>
                <a:t> </a:t>
              </a:r>
              <a:r>
                <a:rPr lang="en-GB" sz="2000">
                  <a:solidFill>
                    <a:srgbClr val="000000"/>
                  </a:solidFill>
                  <a:latin typeface="Calibri" pitchFamily="34" charset="0"/>
                  <a:cs typeface="Tahoma" pitchFamily="34" charset="0"/>
                </a:rPr>
                <a:t>(1.0–1.2 million)</a:t>
              </a:r>
            </a:p>
          </p:txBody>
        </p:sp>
        <p:sp>
          <p:nvSpPr>
            <p:cNvPr id="14" name="TextBox 14"/>
            <p:cNvSpPr txBox="1">
              <a:spLocks noChangeArrowheads="1"/>
            </p:cNvSpPr>
            <p:nvPr/>
          </p:nvSpPr>
          <p:spPr bwMode="auto">
            <a:xfrm>
              <a:off x="274761" y="6151086"/>
              <a:ext cx="9143876" cy="338535"/>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GB" sz="1600" dirty="0">
                  <a:solidFill>
                    <a:srgbClr val="003300"/>
                  </a:solidFill>
                  <a:latin typeface="Calibri" pitchFamily="34" charset="0"/>
                </a:rPr>
                <a:t>Source: </a:t>
              </a:r>
              <a:r>
                <a:rPr lang="en-GB" sz="1600" dirty="0" smtClean="0">
                  <a:solidFill>
                    <a:srgbClr val="003300"/>
                  </a:solidFill>
                  <a:latin typeface="Calibri" pitchFamily="34" charset="0"/>
                </a:rPr>
                <a:t>WHO </a:t>
              </a:r>
              <a:r>
                <a:rPr lang="en-GB" sz="1600" dirty="0">
                  <a:solidFill>
                    <a:srgbClr val="003300"/>
                  </a:solidFill>
                  <a:latin typeface="Calibri" pitchFamily="34" charset="0"/>
                </a:rPr>
                <a:t>Global Tuberculosis Control Report </a:t>
              </a:r>
              <a:r>
                <a:rPr lang="en-GB" sz="1600" dirty="0" smtClean="0">
                  <a:solidFill>
                    <a:srgbClr val="003300"/>
                  </a:solidFill>
                  <a:latin typeface="Calibri" pitchFamily="34" charset="0"/>
                </a:rPr>
                <a:t>2012</a:t>
              </a:r>
              <a:endParaRPr lang="en-GB" sz="1600" dirty="0">
                <a:solidFill>
                  <a:srgbClr val="003300"/>
                </a:solidFill>
                <a:latin typeface="Calibri" pitchFamily="34" charset="0"/>
              </a:endParaRPr>
            </a:p>
          </p:txBody>
        </p:sp>
        <p:cxnSp>
          <p:nvCxnSpPr>
            <p:cNvPr id="15" name="Straight Connector 16"/>
            <p:cNvCxnSpPr>
              <a:cxnSpLocks noChangeShapeType="1"/>
            </p:cNvCxnSpPr>
            <p:nvPr/>
          </p:nvCxnSpPr>
          <p:spPr bwMode="auto">
            <a:xfrm>
              <a:off x="6058242" y="2564904"/>
              <a:ext cx="0" cy="3096344"/>
            </a:xfrm>
            <a:prstGeom prst="line">
              <a:avLst/>
            </a:prstGeom>
            <a:noFill/>
            <a:ln w="9525" algn="ctr">
              <a:solidFill>
                <a:schemeClr val="tx1"/>
              </a:solidFill>
              <a:round/>
              <a:headEnd/>
              <a:tailEnd/>
            </a:ln>
          </p:spPr>
        </p:cxnSp>
      </p:grpSp>
      <p:sp>
        <p:nvSpPr>
          <p:cNvPr id="17" name="Title 1"/>
          <p:cNvSpPr txBox="1">
            <a:spLocks/>
          </p:cNvSpPr>
          <p:nvPr/>
        </p:nvSpPr>
        <p:spPr bwMode="auto">
          <a:xfrm>
            <a:off x="2743200" y="304800"/>
            <a:ext cx="6096000" cy="68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3200" b="1" dirty="0">
                <a:solidFill>
                  <a:srgbClr val="000000"/>
                </a:solidFill>
              </a:rPr>
              <a:t>The Global Burden of </a:t>
            </a:r>
            <a:r>
              <a:rPr lang="en-US" sz="3200" b="1" dirty="0" smtClean="0">
                <a:solidFill>
                  <a:srgbClr val="000000"/>
                </a:solidFill>
              </a:rPr>
              <a:t>TB</a:t>
            </a:r>
            <a:endParaRPr lang="en-US" sz="3200" dirty="0">
              <a:solidFill>
                <a:srgbClr val="000000"/>
              </a:solidFill>
              <a:latin typeface="Calibri" pitchFamily="34" charset="0"/>
            </a:endParaRPr>
          </a:p>
        </p:txBody>
      </p:sp>
      <p:sp>
        <p:nvSpPr>
          <p:cNvPr id="19" name="Rectangle 3"/>
          <p:cNvSpPr>
            <a:spLocks noChangeArrowheads="1"/>
          </p:cNvSpPr>
          <p:nvPr/>
        </p:nvSpPr>
        <p:spPr bwMode="auto">
          <a:xfrm>
            <a:off x="6129068" y="1355282"/>
            <a:ext cx="2979436" cy="769441"/>
          </a:xfrm>
          <a:prstGeom prst="rect">
            <a:avLst/>
          </a:prstGeom>
          <a:solidFill>
            <a:srgbClr val="C00000"/>
          </a:solidFill>
          <a:ln w="9525">
            <a:noFill/>
            <a:miter lim="800000"/>
            <a:headEnd/>
            <a:tailEnd/>
          </a:ln>
        </p:spPr>
        <p:txBody>
          <a:bodyPr wrap="square">
            <a:spAutoFit/>
          </a:bodyPr>
          <a:lstStyle/>
          <a:p>
            <a:pPr algn="ctr" eaLnBrk="0" fontAlgn="base" hangingPunct="0">
              <a:spcBef>
                <a:spcPct val="0"/>
              </a:spcBef>
              <a:spcAft>
                <a:spcPct val="0"/>
              </a:spcAft>
            </a:pPr>
            <a:r>
              <a:rPr lang="en-GB" sz="2200" dirty="0" smtClean="0">
                <a:solidFill>
                  <a:srgbClr val="FFFFFF"/>
                </a:solidFill>
                <a:latin typeface="Tahoma" pitchFamily="34" charset="0"/>
                <a:cs typeface="Tahoma" pitchFamily="34" charset="0"/>
              </a:rPr>
              <a:t>Number of cases diagnosed, 2011</a:t>
            </a:r>
            <a:endParaRPr lang="en-US" sz="2200" dirty="0">
              <a:solidFill>
                <a:srgbClr val="FFFFFF"/>
              </a:solidFill>
              <a:latin typeface="Tahoma" pitchFamily="34" charset="0"/>
              <a:cs typeface="Tahoma" pitchFamily="34" charset="0"/>
            </a:endParaRPr>
          </a:p>
        </p:txBody>
      </p:sp>
      <p:sp>
        <p:nvSpPr>
          <p:cNvPr id="20" name="Rectangle 4"/>
          <p:cNvSpPr>
            <a:spLocks noChangeArrowheads="1"/>
          </p:cNvSpPr>
          <p:nvPr/>
        </p:nvSpPr>
        <p:spPr bwMode="auto">
          <a:xfrm>
            <a:off x="6121452" y="2566689"/>
            <a:ext cx="2700374" cy="904863"/>
          </a:xfrm>
          <a:prstGeom prst="rect">
            <a:avLst/>
          </a:prstGeom>
          <a:noFill/>
          <a:ln w="9525">
            <a:noFill/>
            <a:miter lim="800000"/>
            <a:headEnd/>
            <a:tailEnd/>
          </a:ln>
        </p:spPr>
        <p:txBody>
          <a:bodyPr>
            <a:spAutoFit/>
          </a:bodyPr>
          <a:lstStyle/>
          <a:p>
            <a:pPr algn="ctr" eaLnBrk="0" fontAlgn="base" hangingPunct="0">
              <a:spcBef>
                <a:spcPct val="20000"/>
              </a:spcBef>
              <a:spcAft>
                <a:spcPct val="0"/>
              </a:spcAft>
            </a:pPr>
            <a:r>
              <a:rPr lang="en-GB" sz="2400" dirty="0" smtClean="0">
                <a:solidFill>
                  <a:srgbClr val="000000"/>
                </a:solidFill>
                <a:latin typeface="Calibri" pitchFamily="34" charset="0"/>
                <a:cs typeface="Tahoma" pitchFamily="34" charset="0"/>
              </a:rPr>
              <a:t>5.8 million</a:t>
            </a:r>
          </a:p>
          <a:p>
            <a:pPr algn="ctr" eaLnBrk="0" fontAlgn="base" hangingPunct="0">
              <a:spcBef>
                <a:spcPct val="20000"/>
              </a:spcBef>
              <a:spcAft>
                <a:spcPct val="0"/>
              </a:spcAft>
            </a:pPr>
            <a:r>
              <a:rPr lang="en-GB" sz="2400" dirty="0" smtClean="0">
                <a:solidFill>
                  <a:srgbClr val="000000"/>
                </a:solidFill>
                <a:latin typeface="Calibri" pitchFamily="34" charset="0"/>
                <a:cs typeface="Tahoma" pitchFamily="34" charset="0"/>
              </a:rPr>
              <a:t>(67%)</a:t>
            </a:r>
            <a:endParaRPr lang="en-GB" sz="2400" dirty="0">
              <a:solidFill>
                <a:srgbClr val="FF0000"/>
              </a:solidFill>
              <a:latin typeface="Calibri" pitchFamily="34" charset="0"/>
              <a:cs typeface="Tahoma" pitchFamily="34" charset="0"/>
            </a:endParaRPr>
          </a:p>
        </p:txBody>
      </p:sp>
      <p:sp>
        <p:nvSpPr>
          <p:cNvPr id="21" name="Rectangle 11"/>
          <p:cNvSpPr>
            <a:spLocks noChangeArrowheads="1"/>
          </p:cNvSpPr>
          <p:nvPr/>
        </p:nvSpPr>
        <p:spPr bwMode="auto">
          <a:xfrm>
            <a:off x="6084168" y="3729490"/>
            <a:ext cx="2759491" cy="830997"/>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sz="2400" dirty="0" smtClean="0">
                <a:latin typeface="Calibri" pitchFamily="34" charset="0"/>
                <a:cs typeface="Tahoma" pitchFamily="34" charset="0"/>
              </a:rPr>
              <a:t>~600,000</a:t>
            </a:r>
          </a:p>
          <a:p>
            <a:pPr algn="ctr" eaLnBrk="0" fontAlgn="base" hangingPunct="0">
              <a:spcBef>
                <a:spcPct val="0"/>
              </a:spcBef>
              <a:spcAft>
                <a:spcPct val="0"/>
              </a:spcAft>
            </a:pPr>
            <a:r>
              <a:rPr lang="en-GB" sz="2400" dirty="0" smtClean="0">
                <a:solidFill>
                  <a:srgbClr val="000000"/>
                </a:solidFill>
                <a:latin typeface="Calibri" pitchFamily="34" charset="0"/>
                <a:cs typeface="Tahoma" pitchFamily="34" charset="0"/>
              </a:rPr>
              <a:t>(55%)</a:t>
            </a:r>
            <a:endParaRPr lang="en-GB" sz="2400" dirty="0">
              <a:solidFill>
                <a:srgbClr val="000000"/>
              </a:solidFill>
              <a:latin typeface="Calibri" pitchFamily="34" charset="0"/>
              <a:cs typeface="Tahoma" pitchFamily="34" charset="0"/>
            </a:endParaRPr>
          </a:p>
        </p:txBody>
      </p:sp>
      <p:sp>
        <p:nvSpPr>
          <p:cNvPr id="22" name="Rectangle 11"/>
          <p:cNvSpPr>
            <a:spLocks noChangeArrowheads="1"/>
          </p:cNvSpPr>
          <p:nvPr/>
        </p:nvSpPr>
        <p:spPr bwMode="auto">
          <a:xfrm>
            <a:off x="6096000" y="4643735"/>
            <a:ext cx="2759491" cy="830997"/>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sz="2400" dirty="0" smtClean="0">
                <a:solidFill>
                  <a:srgbClr val="000000"/>
                </a:solidFill>
                <a:latin typeface="Calibri" pitchFamily="34" charset="0"/>
                <a:cs typeface="Tahoma" pitchFamily="34" charset="0"/>
              </a:rPr>
              <a:t>60,000</a:t>
            </a:r>
          </a:p>
          <a:p>
            <a:pPr algn="ctr" eaLnBrk="0" fontAlgn="base" hangingPunct="0">
              <a:spcBef>
                <a:spcPct val="0"/>
              </a:spcBef>
              <a:spcAft>
                <a:spcPct val="0"/>
              </a:spcAft>
            </a:pPr>
            <a:r>
              <a:rPr lang="en-GB" sz="2400" dirty="0" smtClean="0">
                <a:solidFill>
                  <a:srgbClr val="000000"/>
                </a:solidFill>
                <a:latin typeface="Calibri" pitchFamily="34" charset="0"/>
                <a:cs typeface="Tahoma" pitchFamily="34" charset="0"/>
              </a:rPr>
              <a:t>(9%)</a:t>
            </a:r>
            <a:endParaRPr lang="en-GB" sz="2400" dirty="0">
              <a:solidFill>
                <a:srgbClr val="000000"/>
              </a:solidFill>
              <a:latin typeface="Calibri" pitchFamily="34" charset="0"/>
              <a:cs typeface="Tahoma" pitchFamily="34" charset="0"/>
            </a:endParaRPr>
          </a:p>
        </p:txBody>
      </p:sp>
    </p:spTree>
    <p:extLst>
      <p:ext uri="{BB962C8B-B14F-4D97-AF65-F5344CB8AC3E}">
        <p14:creationId xmlns:p14="http://schemas.microsoft.com/office/powerpoint/2010/main" val="165785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txBox="1">
            <a:spLocks/>
          </p:cNvSpPr>
          <p:nvPr/>
        </p:nvSpPr>
        <p:spPr bwMode="auto">
          <a:xfrm>
            <a:off x="3603171" y="304800"/>
            <a:ext cx="533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3200" b="1" dirty="0" smtClean="0"/>
              <a:t>Global </a:t>
            </a:r>
            <a:r>
              <a:rPr lang="en-US" sz="3200" b="1" dirty="0"/>
              <a:t>Burden of </a:t>
            </a:r>
            <a:r>
              <a:rPr lang="en-US" sz="3200" b="1" dirty="0" smtClean="0"/>
              <a:t>TB</a:t>
            </a:r>
            <a:endParaRPr lang="en-US" sz="3200" dirty="0">
              <a:latin typeface="Calibri" pitchFamily="34" charset="0"/>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8600"/>
            <a:ext cx="11353800" cy="8610600"/>
          </a:xfrm>
          <a:prstGeom prst="rect">
            <a:avLst/>
          </a:prstGeom>
        </p:spPr>
      </p:pic>
      <p:sp>
        <p:nvSpPr>
          <p:cNvPr id="3" name="Rectangle 2"/>
          <p:cNvSpPr/>
          <p:nvPr/>
        </p:nvSpPr>
        <p:spPr bwMode="auto">
          <a:xfrm>
            <a:off x="0" y="0"/>
            <a:ext cx="9144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ambria" pitchFamily="-110" charset="0"/>
            </a:endParaRPr>
          </a:p>
        </p:txBody>
      </p:sp>
    </p:spTree>
    <p:extLst>
      <p:ext uri="{BB962C8B-B14F-4D97-AF65-F5344CB8AC3E}">
        <p14:creationId xmlns:p14="http://schemas.microsoft.com/office/powerpoint/2010/main" val="4168531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TB Incidence (%) by WHO Region</a:t>
            </a:r>
            <a:br>
              <a:rPr lang="en-US" dirty="0" smtClean="0"/>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9226656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EF13B039-DFB3-4F18-A3F2-2ACFE81E836C}" type="slidenum">
              <a:rPr lang="en-US" smtClean="0"/>
              <a:pPr/>
              <a:t>9</a:t>
            </a:fld>
            <a:endParaRPr lang="en-US"/>
          </a:p>
        </p:txBody>
      </p:sp>
      <p:sp>
        <p:nvSpPr>
          <p:cNvPr id="6" name="TextBox 5"/>
          <p:cNvSpPr txBox="1"/>
          <p:nvPr/>
        </p:nvSpPr>
        <p:spPr>
          <a:xfrm>
            <a:off x="4876800" y="5791200"/>
            <a:ext cx="3886200" cy="400110"/>
          </a:xfrm>
          <a:prstGeom prst="rect">
            <a:avLst/>
          </a:prstGeom>
          <a:noFill/>
        </p:spPr>
        <p:txBody>
          <a:bodyPr wrap="square" rtlCol="0">
            <a:spAutoFit/>
          </a:bodyPr>
          <a:lstStyle/>
          <a:p>
            <a:r>
              <a:rPr lang="en-US" sz="2000" dirty="0" smtClean="0">
                <a:solidFill>
                  <a:srgbClr val="FF0000"/>
                </a:solidFill>
                <a:latin typeface="+mj-lt"/>
              </a:rPr>
              <a:t>Most cases are in Asia</a:t>
            </a:r>
            <a:endParaRPr lang="en-US" sz="2000" dirty="0">
              <a:solidFill>
                <a:srgbClr val="FF0000"/>
              </a:solidFill>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7373</TotalTime>
  <Words>2416</Words>
  <Application>Microsoft Office PowerPoint</Application>
  <PresentationFormat>On-screen Show (4:3)</PresentationFormat>
  <Paragraphs>427</Paragraphs>
  <Slides>63</Slides>
  <Notes>21</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Document</vt:lpstr>
      <vt:lpstr> Management of TB: Medical and Public Health considerations</vt:lpstr>
      <vt:lpstr>PowerPoint Presentation</vt:lpstr>
      <vt:lpstr>Case Study</vt:lpstr>
      <vt:lpstr>MDR-TB patient</vt:lpstr>
      <vt:lpstr>Child TB - Liberia</vt:lpstr>
      <vt:lpstr>Women bear a high burden of TB</vt:lpstr>
      <vt:lpstr>PowerPoint Presentation</vt:lpstr>
      <vt:lpstr>PowerPoint Presentation</vt:lpstr>
      <vt:lpstr>TB Incidence (%) by WHO Region </vt:lpstr>
      <vt:lpstr>Why is TB still a problem?</vt:lpstr>
      <vt:lpstr>What Needs to Be done to Control TB</vt:lpstr>
      <vt:lpstr>What Needs to Be done to Control TB</vt:lpstr>
      <vt:lpstr>PowerPoint Presentation</vt:lpstr>
      <vt:lpstr>Basic clinical points</vt:lpstr>
      <vt:lpstr>Infection versus disease?</vt:lpstr>
      <vt:lpstr>LTBI vs. TB Disease</vt:lpstr>
      <vt:lpstr>Diagnostics</vt:lpstr>
      <vt:lpstr>PowerPoint Presentation</vt:lpstr>
      <vt:lpstr>Diagnosis of Tuberculosis Disease </vt:lpstr>
      <vt:lpstr>PowerPoint Presentation</vt:lpstr>
      <vt:lpstr>Specimen Collection </vt:lpstr>
      <vt:lpstr>Specimen Collection: Gastric Aspiration </vt:lpstr>
      <vt:lpstr>Laboratory Examination: Smear Microscopy </vt:lpstr>
      <vt:lpstr>Culture techniques</vt:lpstr>
      <vt:lpstr>Laboratory Examination: Cultures </vt:lpstr>
      <vt:lpstr>Laboratory Examination: Molecular </vt:lpstr>
      <vt:lpstr>Treatment</vt:lpstr>
      <vt:lpstr>Treatment of TB disease: Goals</vt:lpstr>
      <vt:lpstr>Treatment Regimens </vt:lpstr>
      <vt:lpstr>Why monitor TB treatment ?</vt:lpstr>
      <vt:lpstr>Treatment monitoring</vt:lpstr>
      <vt:lpstr>PowerPoint Presentation</vt:lpstr>
      <vt:lpstr>PowerPoint Presentation</vt:lpstr>
      <vt:lpstr>Drug supplies - Libya</vt:lpstr>
      <vt:lpstr>PowerPoint Presentation</vt:lpstr>
      <vt:lpstr>Community-based DOTS</vt:lpstr>
      <vt:lpstr>Community Health Workers</vt:lpstr>
      <vt:lpstr>TB suspect referral</vt:lpstr>
      <vt:lpstr>PowerPoint Presentation</vt:lpstr>
      <vt:lpstr>Drug sellers as DOT workers</vt:lpstr>
      <vt:lpstr>Patient education</vt:lpstr>
      <vt:lpstr>Afghan treatment supporters</vt:lpstr>
      <vt:lpstr>Supervision of DOT workers</vt:lpstr>
      <vt:lpstr>TB/HIV</vt:lpstr>
      <vt:lpstr> Estimated HIV prevalence in new TB cases, 2009 </vt:lpstr>
      <vt:lpstr>PowerPoint Presentation</vt:lpstr>
      <vt:lpstr>PowerPoint Presentation</vt:lpstr>
      <vt:lpstr>Multi-drug resistant TB</vt:lpstr>
      <vt:lpstr>Absolute numbers of cases with MDR-TB</vt:lpstr>
      <vt:lpstr> 18/36 HBCs* have insufficient capacity to diagnose MDR-TB    </vt:lpstr>
      <vt:lpstr>PowerPoint Presentation</vt:lpstr>
      <vt:lpstr>PowerPoint Presentation</vt:lpstr>
      <vt:lpstr>PowerPoint Presentation</vt:lpstr>
      <vt:lpstr>PowerPoint Presentation</vt:lpstr>
      <vt:lpstr>Implementation Study:  Median time to detection</vt:lpstr>
      <vt:lpstr>Treatment initiation</vt:lpstr>
      <vt:lpstr>Individuals to Test</vt:lpstr>
      <vt:lpstr>Individuals to Test</vt:lpstr>
      <vt:lpstr>Illustrative First-Year Budget (preferential pricing for eligible countries) </vt:lpstr>
      <vt:lpstr>National TB Model for South Africa*</vt:lpstr>
      <vt:lpstr>Cost-effectiveness studies (*without cartridge price reduction)</vt:lpstr>
      <vt:lpstr>Key Documents and Web Sites </vt:lpstr>
      <vt:lpstr>PowerPoint Presentation</vt:lpstr>
    </vt:vector>
  </TitlesOfParts>
  <Company>CRS Congo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and Food Security</dc:title>
  <dc:creator>Jim Hazen</dc:creator>
  <cp:lastModifiedBy>Sony Customer</cp:lastModifiedBy>
  <cp:revision>308</cp:revision>
  <cp:lastPrinted>2012-10-26T20:57:31Z</cp:lastPrinted>
  <dcterms:created xsi:type="dcterms:W3CDTF">2010-02-10T18:30:08Z</dcterms:created>
  <dcterms:modified xsi:type="dcterms:W3CDTF">2012-11-09T03:34:44Z</dcterms:modified>
</cp:coreProperties>
</file>